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27"/>
  </p:notesMasterIdLst>
  <p:handoutMasterIdLst>
    <p:handoutMasterId r:id="rId28"/>
  </p:handoutMasterIdLst>
  <p:sldIdLst>
    <p:sldId id="596" r:id="rId2"/>
    <p:sldId id="761" r:id="rId3"/>
    <p:sldId id="642" r:id="rId4"/>
    <p:sldId id="810" r:id="rId5"/>
    <p:sldId id="644" r:id="rId6"/>
    <p:sldId id="740" r:id="rId7"/>
    <p:sldId id="758" r:id="rId8"/>
    <p:sldId id="792" r:id="rId9"/>
    <p:sldId id="802" r:id="rId10"/>
    <p:sldId id="652" r:id="rId11"/>
    <p:sldId id="773" r:id="rId12"/>
    <p:sldId id="654" r:id="rId13"/>
    <p:sldId id="656" r:id="rId14"/>
    <p:sldId id="811" r:id="rId15"/>
    <p:sldId id="718" r:id="rId16"/>
    <p:sldId id="719" r:id="rId17"/>
    <p:sldId id="721" r:id="rId18"/>
    <p:sldId id="723" r:id="rId19"/>
    <p:sldId id="725" r:id="rId20"/>
    <p:sldId id="727" r:id="rId21"/>
    <p:sldId id="729" r:id="rId22"/>
    <p:sldId id="731" r:id="rId23"/>
    <p:sldId id="735" r:id="rId24"/>
    <p:sldId id="733" r:id="rId25"/>
    <p:sldId id="812" r:id="rId26"/>
  </p:sldIdLst>
  <p:sldSz cx="12188825" cy="6858000"/>
  <p:notesSz cx="6950075" cy="9236075"/>
  <p:custDataLst>
    <p:tags r:id="rId29"/>
  </p:custDataLst>
  <p:defaultTextStyle>
    <a:defPPr>
      <a:defRPr lang="en-US"/>
    </a:defPPr>
    <a:lvl1pPr algn="l" defTabSz="609417"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417" algn="l" defTabSz="609417"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8835" algn="l" defTabSz="609417"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252" algn="l" defTabSz="609417"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7669" algn="l" defTabSz="609417"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085" algn="l" defTabSz="609417" rtl="0" eaLnBrk="1" latinLnBrk="0" hangingPunct="1">
      <a:defRPr kern="1200">
        <a:solidFill>
          <a:schemeClr val="tx1"/>
        </a:solidFill>
        <a:latin typeface="Arial" charset="0"/>
        <a:ea typeface="ＭＳ Ｐゴシック" charset="0"/>
        <a:cs typeface="ＭＳ Ｐゴシック" charset="0"/>
      </a:defRPr>
    </a:lvl6pPr>
    <a:lvl7pPr marL="3656504" algn="l" defTabSz="609417" rtl="0" eaLnBrk="1" latinLnBrk="0" hangingPunct="1">
      <a:defRPr kern="1200">
        <a:solidFill>
          <a:schemeClr val="tx1"/>
        </a:solidFill>
        <a:latin typeface="Arial" charset="0"/>
        <a:ea typeface="ＭＳ Ｐゴシック" charset="0"/>
        <a:cs typeface="ＭＳ Ｐゴシック" charset="0"/>
      </a:defRPr>
    </a:lvl7pPr>
    <a:lvl8pPr marL="4265919" algn="l" defTabSz="609417" rtl="0" eaLnBrk="1" latinLnBrk="0" hangingPunct="1">
      <a:defRPr kern="1200">
        <a:solidFill>
          <a:schemeClr val="tx1"/>
        </a:solidFill>
        <a:latin typeface="Arial" charset="0"/>
        <a:ea typeface="ＭＳ Ｐゴシック" charset="0"/>
        <a:cs typeface="ＭＳ Ｐゴシック" charset="0"/>
      </a:defRPr>
    </a:lvl8pPr>
    <a:lvl9pPr marL="4875337" algn="l" defTabSz="609417"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915" userDrawn="1">
          <p15:clr>
            <a:srgbClr val="A4A3A4"/>
          </p15:clr>
        </p15:guide>
        <p15:guide id="11" orient="horz" pos="908" userDrawn="1">
          <p15:clr>
            <a:srgbClr val="A4A3A4"/>
          </p15:clr>
        </p15:guide>
        <p15:guide id="13" orient="horz" pos="4319" userDrawn="1">
          <p15:clr>
            <a:srgbClr val="A4A3A4"/>
          </p15:clr>
        </p15:guide>
        <p15:guide id="18" pos="3839"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Jeffrey Baskin" initials="" lastIdx="2" clrIdx="1"/>
  <p:cmAuthor id="2" name="Bonnie Hupton -X (bohupton - EDITCETERA at Cisco)" initials="BH-(-EaC" lastIdx="4" clrIdx="2"/>
  <p:cmAuthor id="3" name="RR Donnelley" initials="RD" lastIdx="8" clrIdx="3"/>
  <p:cmAuthor id="4" name="Virginia Runion -X (vrunion - EDITCETERA at Cisco)" initials="VR-(-EaC" lastIdx="1" clrIdx="4"/>
  <p:cmAuthor id="5" name="james Alfieri" initials="" lastIdx="1" clrIdx="5"/>
  <p:cmAuthor id="6" name="Judith Ziajka" initials="jz" lastIdx="2" clrIdx="6"/>
  <p:cmAuthor id="7" name="Shanaz Sarlak" initials="SS" lastIdx="2" clrIdx="7"/>
  <p:cmAuthor id="8" name="Administrator" initials="A" lastIdx="3" clrIdx="8"/>
  <p:cmAuthor id="9" name="Ilan Finci" initials="IF" lastIdx="2" clrIdx="9"/>
  <p:cmAuthor id="10" name="Rebecca Pepper" initials="RP" lastIdx="2" clrIdx="10"/>
  <p:cmAuthor id="11" name="Ravikumar Dilli" initials="RD" lastIdx="2" clrIdx="11"/>
  <p:cmAuthor id="12" name="John Faulkner -X (jofaulkn - EDITCETERA at Cisco)" initials="JF-(-EaC" lastIdx="1" clrIdx="12"/>
  <p:cmAuthor id="13" name="Timberly Morrison" initials="" lastIdx="1" clrIdx="13"/>
  <p:cmAuthor id="14" name="Joanie Wexler" initials="JW" lastIdx="6" clrIdx="14"/>
  <p:cmAuthor id="15" name="Daryl Coon" initials="" lastIdx="0" clrIdx="15"/>
  <p:cmAuthor id="16" name="Raakhee Mistry" initials="RM" lastIdx="6" clrIdx="1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4D7"/>
    <a:srgbClr val="38878F"/>
    <a:srgbClr val="93AEE7"/>
    <a:srgbClr val="3C9FDA"/>
    <a:srgbClr val="E4E4E4"/>
    <a:srgbClr val="000000"/>
    <a:srgbClr val="FF6600"/>
    <a:srgbClr val="636363"/>
    <a:srgbClr val="EEF1F8"/>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71" autoAdjust="0"/>
    <p:restoredTop sz="94807" autoAdjust="0"/>
  </p:normalViewPr>
  <p:slideViewPr>
    <p:cSldViewPr snapToGrid="0" showGuides="1">
      <p:cViewPr varScale="1">
        <p:scale>
          <a:sx n="124" d="100"/>
          <a:sy n="124" d="100"/>
        </p:scale>
        <p:origin x="1200" y="176"/>
      </p:cViewPr>
      <p:guideLst>
        <p:guide orient="horz" pos="915"/>
        <p:guide orient="horz" pos="908"/>
        <p:guide orient="horz" pos="4319"/>
        <p:guide pos="38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2712"/>
    </p:cViewPr>
  </p:sorterViewPr>
  <p:notesViewPr>
    <p:cSldViewPr snapToGrid="0" showGuides="1">
      <p:cViewPr>
        <p:scale>
          <a:sx n="100" d="100"/>
          <a:sy n="100" d="100"/>
        </p:scale>
        <p:origin x="-2386" y="1219"/>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tags" Target="tags/tag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11/29/17</a:t>
            </a:fld>
            <a:endParaRPr lang="en-US" dirty="0"/>
          </a:p>
        </p:txBody>
      </p:sp>
      <p:sp>
        <p:nvSpPr>
          <p:cNvPr id="4" name="Footer Placeholder 3"/>
          <p:cNvSpPr>
            <a:spLocks noGrp="1"/>
          </p:cNvSpPr>
          <p:nvPr>
            <p:ph type="ftr" sz="quarter" idx="2"/>
          </p:nvPr>
        </p:nvSpPr>
        <p:spPr>
          <a:xfrm>
            <a:off x="1" y="8772669"/>
            <a:ext cx="3011699" cy="461804"/>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36768" y="8772669"/>
            <a:ext cx="3011699" cy="461804"/>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dirty="0"/>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1440" tIns="45720" rIns="91440" bIns="45720" rtlCol="0"/>
          <a:lstStyle>
            <a:lvl1pPr algn="l" fontAlgn="auto">
              <a:spcBef>
                <a:spcPts val="0"/>
              </a:spcBef>
              <a:spcAft>
                <a:spcPts val="0"/>
              </a:spcAft>
              <a:defRPr sz="1200">
                <a:latin typeface="Arial" pitchFamily="34" charset="0"/>
                <a:ea typeface="+mn-ea"/>
                <a:cs typeface="Arial" pitchFamily="34" charset="0"/>
              </a:defRPr>
            </a:lvl1pPr>
          </a:lstStyle>
          <a:p>
            <a:pPr>
              <a:defRPr/>
            </a:pPr>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1440" tIns="45720" rIns="91440" bIns="45720" rtlCol="0"/>
          <a:lstStyle>
            <a:lvl1pPr algn="r" fontAlgn="auto">
              <a:spcBef>
                <a:spcPts val="0"/>
              </a:spcBef>
              <a:spcAft>
                <a:spcPts val="0"/>
              </a:spcAft>
              <a:defRPr sz="1200">
                <a:latin typeface="Arial" pitchFamily="34" charset="0"/>
                <a:ea typeface="+mn-ea"/>
                <a:cs typeface="Arial" pitchFamily="34" charset="0"/>
              </a:defRPr>
            </a:lvl1pPr>
          </a:lstStyle>
          <a:p>
            <a:pPr>
              <a:defRPr/>
            </a:pPr>
            <a:fld id="{2A637A29-4E7E-A24B-BAB1-D48C888F91E4}" type="datetimeFigureOut">
              <a:rPr lang="en-US" smtClean="0"/>
              <a:pPr>
                <a:defRPr/>
              </a:pPr>
              <a:t>11/29/17</a:t>
            </a:fld>
            <a:endParaRPr lang="en-US"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1440" tIns="45720" rIns="91440" bIns="45720" rtlCol="0"/>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US" noProof="0" dirty="0"/>
          </a:p>
        </p:txBody>
      </p:sp>
      <p:sp>
        <p:nvSpPr>
          <p:cNvPr id="6" name="Footer Placeholder 5"/>
          <p:cNvSpPr>
            <a:spLocks noGrp="1"/>
          </p:cNvSpPr>
          <p:nvPr>
            <p:ph type="ftr" sz="quarter" idx="4"/>
          </p:nvPr>
        </p:nvSpPr>
        <p:spPr>
          <a:xfrm>
            <a:off x="1" y="8772669"/>
            <a:ext cx="3011699" cy="461804"/>
          </a:xfrm>
          <a:prstGeom prst="rect">
            <a:avLst/>
          </a:prstGeom>
        </p:spPr>
        <p:txBody>
          <a:bodyPr vert="horz" lIns="91440" tIns="45720" rIns="91440" bIns="45720" rtlCol="0" anchor="b"/>
          <a:lstStyle>
            <a:lvl1pPr algn="l" fontAlgn="auto">
              <a:spcBef>
                <a:spcPts val="0"/>
              </a:spcBef>
              <a:spcAft>
                <a:spcPts val="0"/>
              </a:spcAft>
              <a:defRPr sz="1200">
                <a:latin typeface="Arial" pitchFamily="34" charset="0"/>
                <a:ea typeface="+mn-ea"/>
                <a:cs typeface="Arial" pitchFamily="34" charset="0"/>
              </a:defRPr>
            </a:lvl1pPr>
          </a:lstStyle>
          <a:p>
            <a:pPr>
              <a:defRPr/>
            </a:pPr>
            <a:endParaRPr lang="en-US" dirty="0"/>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1440" tIns="45720" rIns="91440" bIns="45720" rtlCol="0" anchor="b"/>
          <a:lstStyle>
            <a:lvl1pPr algn="r" fontAlgn="auto">
              <a:spcBef>
                <a:spcPts val="0"/>
              </a:spcBef>
              <a:spcAft>
                <a:spcPts val="0"/>
              </a:spcAft>
              <a:defRPr sz="1200">
                <a:latin typeface="Arial" pitchFamily="34" charset="0"/>
                <a:ea typeface="+mn-ea"/>
                <a:cs typeface="Arial" pitchFamily="34" charset="0"/>
              </a:defRPr>
            </a:lvl1pPr>
          </a:lstStyle>
          <a:p>
            <a:pPr>
              <a:defRPr/>
            </a:pPr>
            <a:fld id="{F97A1FA6-25DE-9E4E-A34D-CF67DE7DBDC7}" type="slidenum">
              <a:rPr lang="en-US" smtClean="0"/>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609417" rtl="0" eaLnBrk="0" fontAlgn="base" hangingPunct="0">
      <a:spcBef>
        <a:spcPct val="30000"/>
      </a:spcBef>
      <a:spcAft>
        <a:spcPct val="0"/>
      </a:spcAft>
      <a:defRPr sz="1600" kern="1200">
        <a:solidFill>
          <a:schemeClr val="tx1"/>
        </a:solidFill>
        <a:latin typeface="Arial" pitchFamily="34" charset="0"/>
        <a:ea typeface="ＭＳ Ｐゴシック" charset="0"/>
        <a:cs typeface="Arial" pitchFamily="34" charset="0"/>
      </a:defRPr>
    </a:lvl1pPr>
    <a:lvl2pPr marL="609417" algn="l" defTabSz="609417" rtl="0" eaLnBrk="0" fontAlgn="base" hangingPunct="0">
      <a:spcBef>
        <a:spcPct val="30000"/>
      </a:spcBef>
      <a:spcAft>
        <a:spcPct val="0"/>
      </a:spcAft>
      <a:defRPr sz="1600" kern="1200">
        <a:solidFill>
          <a:schemeClr val="tx1"/>
        </a:solidFill>
        <a:latin typeface="Arial" pitchFamily="34" charset="0"/>
        <a:ea typeface="ＭＳ Ｐゴシック" charset="0"/>
        <a:cs typeface="Arial" pitchFamily="34" charset="0"/>
      </a:defRPr>
    </a:lvl2pPr>
    <a:lvl3pPr marL="1218835" algn="l" defTabSz="609417" rtl="0" eaLnBrk="0" fontAlgn="base" hangingPunct="0">
      <a:spcBef>
        <a:spcPct val="30000"/>
      </a:spcBef>
      <a:spcAft>
        <a:spcPct val="0"/>
      </a:spcAft>
      <a:defRPr sz="1600" kern="1200">
        <a:solidFill>
          <a:schemeClr val="tx1"/>
        </a:solidFill>
        <a:latin typeface="Arial" pitchFamily="34" charset="0"/>
        <a:ea typeface="ＭＳ Ｐゴシック" charset="0"/>
        <a:cs typeface="Arial" pitchFamily="34" charset="0"/>
      </a:defRPr>
    </a:lvl3pPr>
    <a:lvl4pPr marL="1828252" algn="l" defTabSz="609417" rtl="0" eaLnBrk="0" fontAlgn="base" hangingPunct="0">
      <a:spcBef>
        <a:spcPct val="30000"/>
      </a:spcBef>
      <a:spcAft>
        <a:spcPct val="0"/>
      </a:spcAft>
      <a:defRPr sz="1600" kern="1200">
        <a:solidFill>
          <a:schemeClr val="tx1"/>
        </a:solidFill>
        <a:latin typeface="Arial" pitchFamily="34" charset="0"/>
        <a:ea typeface="ＭＳ Ｐゴシック" charset="0"/>
        <a:cs typeface="Arial" pitchFamily="34" charset="0"/>
      </a:defRPr>
    </a:lvl4pPr>
    <a:lvl5pPr marL="2437669" algn="l" defTabSz="609417" rtl="0" eaLnBrk="0" fontAlgn="base" hangingPunct="0">
      <a:spcBef>
        <a:spcPct val="30000"/>
      </a:spcBef>
      <a:spcAft>
        <a:spcPct val="0"/>
      </a:spcAft>
      <a:defRPr sz="1600" kern="1200">
        <a:solidFill>
          <a:schemeClr val="tx1"/>
        </a:solidFill>
        <a:latin typeface="Arial" pitchFamily="34" charset="0"/>
        <a:ea typeface="ＭＳ Ｐゴシック" charset="0"/>
        <a:cs typeface="Arial" pitchFamily="34" charset="0"/>
      </a:defRPr>
    </a:lvl5pPr>
    <a:lvl6pPr marL="3047085" algn="l" defTabSz="609417" rtl="0" eaLnBrk="1" latinLnBrk="0" hangingPunct="1">
      <a:defRPr sz="1600" kern="1200">
        <a:solidFill>
          <a:schemeClr val="tx1"/>
        </a:solidFill>
        <a:latin typeface="+mn-lt"/>
        <a:ea typeface="+mn-ea"/>
        <a:cs typeface="+mn-cs"/>
      </a:defRPr>
    </a:lvl6pPr>
    <a:lvl7pPr marL="3656504" algn="l" defTabSz="609417" rtl="0" eaLnBrk="1" latinLnBrk="0" hangingPunct="1">
      <a:defRPr sz="1600" kern="1200">
        <a:solidFill>
          <a:schemeClr val="tx1"/>
        </a:solidFill>
        <a:latin typeface="+mn-lt"/>
        <a:ea typeface="+mn-ea"/>
        <a:cs typeface="+mn-cs"/>
      </a:defRPr>
    </a:lvl7pPr>
    <a:lvl8pPr marL="4265919" algn="l" defTabSz="609417" rtl="0" eaLnBrk="1" latinLnBrk="0" hangingPunct="1">
      <a:defRPr sz="1600" kern="1200">
        <a:solidFill>
          <a:schemeClr val="tx1"/>
        </a:solidFill>
        <a:latin typeface="+mn-lt"/>
        <a:ea typeface="+mn-ea"/>
        <a:cs typeface="+mn-cs"/>
      </a:defRPr>
    </a:lvl8pPr>
    <a:lvl9pPr marL="4875337" algn="l" defTabSz="60941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Hello,</a:t>
            </a:r>
            <a:r>
              <a:rPr lang="en-US" baseline="0" dirty="0" smtClean="0">
                <a:latin typeface="Arial" pitchFamily="34" charset="0"/>
                <a:cs typeface="Arial" pitchFamily="34" charset="0"/>
              </a:rPr>
              <a:t> my name is (NAME) and I am (JOB</a:t>
            </a:r>
            <a:r>
              <a:rPr lang="en-US" dirty="0" smtClean="0">
                <a:latin typeface="Arial" pitchFamily="34" charset="0"/>
                <a:cs typeface="Arial" pitchFamily="34" charset="0"/>
              </a:rPr>
              <a:t> </a:t>
            </a:r>
            <a:r>
              <a:rPr lang="en-US" baseline="0" dirty="0" smtClean="0">
                <a:latin typeface="Arial" pitchFamily="34" charset="0"/>
                <a:cs typeface="Arial" pitchFamily="34" charset="0"/>
              </a:rPr>
              <a:t>TITLE) </a:t>
            </a:r>
            <a:r>
              <a:rPr lang="en-US" dirty="0" smtClean="0">
                <a:latin typeface="Arial" pitchFamily="34" charset="0"/>
                <a:cs typeface="Arial" pitchFamily="34" charset="0"/>
              </a:rPr>
              <a:t>at </a:t>
            </a:r>
            <a:r>
              <a:rPr lang="en-US" baseline="0" dirty="0" smtClean="0">
                <a:latin typeface="Arial" pitchFamily="34" charset="0"/>
                <a:cs typeface="Arial" pitchFamily="34" charset="0"/>
              </a:rPr>
              <a:t>Cisco.</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I’m excited to meet with you to talk about Cisco Connected Mobile Experiences, or CMX. Before I get into the specific details about this solution and how it can help you, let’s take a look at the state of mobility today and where it’s headed. </a:t>
            </a:r>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dirty="0"/>
          </a:p>
        </p:txBody>
      </p:sp>
    </p:spTree>
    <p:extLst>
      <p:ext uri="{BB962C8B-B14F-4D97-AF65-F5344CB8AC3E}">
        <p14:creationId xmlns:p14="http://schemas.microsoft.com/office/powerpoint/2010/main" val="2069122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3207" y="4399267"/>
            <a:ext cx="5560060" cy="4155919"/>
          </a:xfrm>
        </p:spPr>
        <p:txBody>
          <a:bodyPr/>
          <a:lstStyle/>
          <a:p>
            <a:pPr defTabSz="897301">
              <a:defRPr/>
            </a:pPr>
            <a:r>
              <a:rPr lang="en-US" sz="1000" baseline="0" dirty="0" smtClean="0">
                <a:latin typeface="Arial" pitchFamily="34" charset="0"/>
                <a:cs typeface="Arial" pitchFamily="34" charset="0"/>
              </a:rPr>
              <a:t>Of course, making sure users connect is an important step</a:t>
            </a:r>
            <a:r>
              <a:rPr lang="en-US" sz="1000" dirty="0" smtClean="0">
                <a:latin typeface="Arial" pitchFamily="34" charset="0"/>
                <a:cs typeface="Arial" pitchFamily="34" charset="0"/>
              </a:rPr>
              <a:t> to getting your analytics. </a:t>
            </a:r>
            <a:r>
              <a:rPr lang="en-US" sz="1000" baseline="0" dirty="0" smtClean="0">
                <a:latin typeface="Arial" pitchFamily="34" charset="0"/>
                <a:cs typeface="Arial" pitchFamily="34" charset="0"/>
              </a:rPr>
              <a:t> </a:t>
            </a:r>
            <a:r>
              <a:rPr lang="en-US" sz="1000" b="1" baseline="0" dirty="0" smtClean="0">
                <a:latin typeface="Arial" pitchFamily="34" charset="0"/>
                <a:cs typeface="Arial" pitchFamily="34" charset="0"/>
              </a:rPr>
              <a:t>CMX</a:t>
            </a:r>
            <a:r>
              <a:rPr lang="en-US" sz="1000" b="1" dirty="0" smtClean="0">
                <a:latin typeface="Arial" pitchFamily="34" charset="0"/>
                <a:cs typeface="Arial" pitchFamily="34" charset="0"/>
              </a:rPr>
              <a:t> </a:t>
            </a:r>
            <a:r>
              <a:rPr lang="en-US" sz="1000" b="1" baseline="0" dirty="0" smtClean="0">
                <a:latin typeface="Arial" pitchFamily="34" charset="0"/>
                <a:cs typeface="Arial" pitchFamily="34" charset="0"/>
              </a:rPr>
              <a:t>Connect </a:t>
            </a:r>
            <a:r>
              <a:rPr lang="en-US" sz="1000" baseline="0" dirty="0" smtClean="0">
                <a:latin typeface="Arial" pitchFamily="34" charset="0"/>
                <a:cs typeface="Arial" pitchFamily="34" charset="0"/>
              </a:rPr>
              <a:t>interacts with mobile devices</a:t>
            </a:r>
            <a:r>
              <a:rPr lang="en-US" sz="1000" dirty="0" smtClean="0">
                <a:latin typeface="Arial" pitchFamily="34" charset="0"/>
                <a:cs typeface="Arial" pitchFamily="34" charset="0"/>
              </a:rPr>
              <a:t> by providing </a:t>
            </a:r>
            <a:r>
              <a:rPr lang="en-US" sz="1000" kern="1200" baseline="0" dirty="0" smtClean="0">
                <a:solidFill>
                  <a:schemeClr val="tx1"/>
                </a:solidFill>
                <a:effectLst/>
                <a:latin typeface="Arial" pitchFamily="34" charset="0"/>
                <a:cs typeface="Arial" pitchFamily="34" charset="0"/>
              </a:rPr>
              <a:t>s</a:t>
            </a:r>
            <a:r>
              <a:rPr lang="en-US" sz="1000" kern="1200" dirty="0" smtClean="0">
                <a:solidFill>
                  <a:schemeClr val="tx1"/>
                </a:solidFill>
                <a:effectLst/>
                <a:latin typeface="Arial" pitchFamily="34" charset="0"/>
                <a:cs typeface="Arial" pitchFamily="34" charset="0"/>
              </a:rPr>
              <a:t>imple guest </a:t>
            </a:r>
            <a:r>
              <a:rPr lang="en-US" sz="1000" kern="1200" dirty="0" err="1" smtClean="0">
                <a:solidFill>
                  <a:schemeClr val="tx1"/>
                </a:solidFill>
                <a:effectLst/>
                <a:latin typeface="Arial" pitchFamily="34" charset="0"/>
                <a:cs typeface="Arial" pitchFamily="34" charset="0"/>
              </a:rPr>
              <a:t>onboarding</a:t>
            </a:r>
            <a:r>
              <a:rPr lang="en-US" sz="1000" kern="1200" dirty="0" smtClean="0">
                <a:solidFill>
                  <a:schemeClr val="tx1"/>
                </a:solidFill>
                <a:effectLst/>
                <a:latin typeface="Arial" pitchFamily="34" charset="0"/>
                <a:cs typeface="Arial" pitchFamily="34" charset="0"/>
              </a:rPr>
              <a:t> of devices with custom or social Wi-Fi access, depending on </a:t>
            </a:r>
            <a:r>
              <a:rPr lang="en-US" sz="1000" dirty="0" smtClean="0">
                <a:latin typeface="Arial" pitchFamily="34" charset="0"/>
                <a:cs typeface="Arial" pitchFamily="34" charset="0"/>
              </a:rPr>
              <a:t>your</a:t>
            </a:r>
            <a:r>
              <a:rPr lang="en-US" sz="1000" kern="1200" dirty="0" smtClean="0">
                <a:solidFill>
                  <a:schemeClr val="tx1"/>
                </a:solidFill>
                <a:effectLst/>
                <a:latin typeface="Arial" pitchFamily="34" charset="0"/>
                <a:cs typeface="Arial" pitchFamily="34" charset="0"/>
              </a:rPr>
              <a:t> organization’s requirements.</a:t>
            </a:r>
          </a:p>
          <a:p>
            <a:endParaRPr lang="en-US" sz="1000" b="1" kern="1200" dirty="0" smtClean="0">
              <a:solidFill>
                <a:schemeClr val="tx1"/>
              </a:solidFill>
              <a:effectLst/>
              <a:latin typeface="Arial" pitchFamily="34" charset="0"/>
              <a:cs typeface="Arial" pitchFamily="34" charset="0"/>
            </a:endParaRPr>
          </a:p>
          <a:p>
            <a:r>
              <a:rPr lang="en-US" sz="1000" b="1" kern="1200" dirty="0" smtClean="0">
                <a:solidFill>
                  <a:schemeClr val="tx1"/>
                </a:solidFill>
                <a:effectLst/>
                <a:latin typeface="Arial" pitchFamily="34" charset="0"/>
                <a:cs typeface="Arial" pitchFamily="34" charset="0"/>
              </a:rPr>
              <a:t>CMX Connect </a:t>
            </a:r>
            <a:r>
              <a:rPr lang="en-US" sz="1000" kern="1200" dirty="0" smtClean="0">
                <a:solidFill>
                  <a:schemeClr val="tx1"/>
                </a:solidFill>
                <a:effectLst/>
                <a:latin typeface="Arial" pitchFamily="34" charset="0"/>
                <a:cs typeface="Arial" pitchFamily="34" charset="0"/>
              </a:rPr>
              <a:t>provides simple guest access to the local Wi-Fi network. Connections can be made using a zone-based captive portal or social login. This capability scales easily to thousands  of users. You can customize your login page with graphics and ads. Using location data, Cisco CMX Connect can deliver welcoming experiences, depending on where customers are in the venue.</a:t>
            </a:r>
          </a:p>
          <a:p>
            <a:r>
              <a:rPr lang="en-US" sz="1000" kern="1200" dirty="0" smtClean="0">
                <a:solidFill>
                  <a:schemeClr val="tx1"/>
                </a:solidFill>
                <a:effectLst/>
                <a:latin typeface="Arial" pitchFamily="34" charset="0"/>
                <a:cs typeface="Arial" pitchFamily="34" charset="0"/>
              </a:rPr>
              <a:t> </a:t>
            </a:r>
          </a:p>
          <a:p>
            <a:r>
              <a:rPr lang="en-US" sz="1000" b="1" kern="1200" dirty="0" smtClean="0">
                <a:solidFill>
                  <a:schemeClr val="tx1"/>
                </a:solidFill>
                <a:effectLst/>
                <a:latin typeface="Arial" pitchFamily="34" charset="0"/>
                <a:cs typeface="Arial" pitchFamily="34" charset="0"/>
              </a:rPr>
              <a:t>Cisco CMX for </a:t>
            </a:r>
            <a:r>
              <a:rPr lang="en-US" sz="1000" b="1" kern="1200" dirty="0" err="1" smtClean="0">
                <a:solidFill>
                  <a:schemeClr val="tx1"/>
                </a:solidFill>
                <a:effectLst/>
                <a:latin typeface="Arial" pitchFamily="34" charset="0"/>
                <a:cs typeface="Arial" pitchFamily="34" charset="0"/>
              </a:rPr>
              <a:t>Facebook</a:t>
            </a:r>
            <a:r>
              <a:rPr lang="en-US" sz="1000" b="1" kern="1200" dirty="0" smtClean="0">
                <a:solidFill>
                  <a:schemeClr val="tx1"/>
                </a:solidFill>
                <a:effectLst/>
                <a:latin typeface="Arial" pitchFamily="34" charset="0"/>
                <a:cs typeface="Arial" pitchFamily="34" charset="0"/>
              </a:rPr>
              <a:t> Wi-Fi</a:t>
            </a:r>
            <a:r>
              <a:rPr lang="en-US" sz="1000" kern="1200" dirty="0" smtClean="0">
                <a:solidFill>
                  <a:schemeClr val="tx1"/>
                </a:solidFill>
                <a:effectLst/>
                <a:latin typeface="Arial" pitchFamily="34" charset="0"/>
                <a:cs typeface="Arial" pitchFamily="34" charset="0"/>
              </a:rPr>
              <a:t> is a derivative of CMX </a:t>
            </a:r>
            <a:r>
              <a:rPr lang="en-US" sz="1000" dirty="0" smtClean="0">
                <a:latin typeface="Arial" pitchFamily="34" charset="0"/>
                <a:cs typeface="Arial" pitchFamily="34" charset="0"/>
              </a:rPr>
              <a:t>Connect. It </a:t>
            </a:r>
            <a:r>
              <a:rPr lang="en-US" sz="1000" kern="1200" dirty="0" smtClean="0">
                <a:solidFill>
                  <a:schemeClr val="tx1"/>
                </a:solidFill>
                <a:effectLst/>
                <a:latin typeface="Arial" pitchFamily="34" charset="0"/>
                <a:cs typeface="Arial" pitchFamily="34" charset="0"/>
              </a:rPr>
              <a:t>lets visitors log onto the Wi-Fi network using their </a:t>
            </a:r>
            <a:r>
              <a:rPr lang="en-US" sz="1000" kern="1200" dirty="0" err="1" smtClean="0">
                <a:solidFill>
                  <a:schemeClr val="tx1"/>
                </a:solidFill>
                <a:effectLst/>
                <a:latin typeface="Arial" pitchFamily="34" charset="0"/>
                <a:cs typeface="Arial" pitchFamily="34" charset="0"/>
              </a:rPr>
              <a:t>Facebook</a:t>
            </a:r>
            <a:r>
              <a:rPr lang="en-US" sz="1000" kern="1200" dirty="0" smtClean="0">
                <a:solidFill>
                  <a:schemeClr val="tx1"/>
                </a:solidFill>
                <a:effectLst/>
                <a:latin typeface="Arial" pitchFamily="34" charset="0"/>
                <a:cs typeface="Arial" pitchFamily="34" charset="0"/>
              </a:rPr>
              <a:t> credentials and then takes users directly to the venue’s </a:t>
            </a:r>
            <a:r>
              <a:rPr lang="en-US" sz="1000" kern="1200" dirty="0" err="1" smtClean="0">
                <a:solidFill>
                  <a:schemeClr val="tx1"/>
                </a:solidFill>
                <a:effectLst/>
                <a:latin typeface="Arial" pitchFamily="34" charset="0"/>
                <a:cs typeface="Arial" pitchFamily="34" charset="0"/>
              </a:rPr>
              <a:t>Facebook</a:t>
            </a:r>
            <a:r>
              <a:rPr lang="en-US" sz="1000" kern="1200" dirty="0" smtClean="0">
                <a:solidFill>
                  <a:schemeClr val="tx1"/>
                </a:solidFill>
                <a:effectLst/>
                <a:latin typeface="Arial" pitchFamily="34" charset="0"/>
                <a:cs typeface="Arial" pitchFamily="34" charset="0"/>
              </a:rPr>
              <a:t> page. </a:t>
            </a:r>
          </a:p>
          <a:p>
            <a:endParaRPr lang="en-US" sz="900" kern="1200" dirty="0" smtClean="0">
              <a:solidFill>
                <a:schemeClr val="tx1"/>
              </a:solidFill>
              <a:effectLst/>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4B3E29-E3C6-465A-BA15-E131EAE22360}" type="slidenum">
              <a:rPr lang="en-US" smtClean="0">
                <a:latin typeface="Arial" pitchFamily="34" charset="0"/>
                <a:cs typeface="Arial" pitchFamily="34" charset="0"/>
              </a:rPr>
              <a:pPr/>
              <a:t>12</a:t>
            </a:fld>
            <a:endParaRPr lang="en-US" dirty="0">
              <a:latin typeface="Arial" pitchFamily="34" charset="0"/>
              <a:cs typeface="Arial" pitchFamily="34" charset="0"/>
            </a:endParaRPr>
          </a:p>
        </p:txBody>
      </p:sp>
    </p:spTree>
    <p:extLst>
      <p:ext uri="{BB962C8B-B14F-4D97-AF65-F5344CB8AC3E}">
        <p14:creationId xmlns:p14="http://schemas.microsoft.com/office/powerpoint/2010/main" val="2843696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b="1" dirty="0" smtClean="0">
                <a:solidFill>
                  <a:srgbClr val="000000"/>
                </a:solidFill>
                <a:latin typeface="Arial" pitchFamily="34" charset="0"/>
                <a:cs typeface="Arial" pitchFamily="34" charset="0"/>
              </a:rPr>
              <a:t>CMX Engage is the third activity for fostering customer relationships within your venue.</a:t>
            </a:r>
          </a:p>
          <a:p>
            <a:pPr>
              <a:defRPr/>
            </a:pPr>
            <a:endParaRPr lang="en-US" sz="1000" b="1" dirty="0" smtClean="0">
              <a:solidFill>
                <a:srgbClr val="000000"/>
              </a:solidFill>
              <a:latin typeface="Arial" pitchFamily="34" charset="0"/>
              <a:cs typeface="Arial" pitchFamily="34" charset="0"/>
            </a:endParaRPr>
          </a:p>
          <a:p>
            <a:pPr>
              <a:defRPr/>
            </a:pPr>
            <a:r>
              <a:rPr lang="en-US" sz="1000" dirty="0" smtClean="0">
                <a:solidFill>
                  <a:srgbClr val="000000"/>
                </a:solidFill>
                <a:latin typeface="Arial" pitchFamily="34" charset="0"/>
                <a:cs typeface="Arial" pitchFamily="34" charset="0"/>
              </a:rPr>
              <a:t>CMX</a:t>
            </a:r>
            <a:r>
              <a:rPr lang="en-US" sz="1000" baseline="0" dirty="0" smtClean="0">
                <a:solidFill>
                  <a:srgbClr val="000000"/>
                </a:solidFill>
                <a:latin typeface="Arial" pitchFamily="34" charset="0"/>
                <a:cs typeface="Arial" pitchFamily="34" charset="0"/>
              </a:rPr>
              <a:t> Engage</a:t>
            </a:r>
            <a:r>
              <a:rPr lang="en-US" sz="1000" dirty="0" smtClean="0">
                <a:solidFill>
                  <a:srgbClr val="000000"/>
                </a:solidFill>
                <a:latin typeface="Arial" pitchFamily="34" charset="0"/>
                <a:cs typeface="Arial" pitchFamily="34" charset="0"/>
              </a:rPr>
              <a:t> lets you enable two-way communication and build real-time relationships with visitors to truly add value to your mobile interactions.</a:t>
            </a:r>
            <a:r>
              <a:rPr lang="en-US" sz="1000" baseline="0" dirty="0" smtClean="0">
                <a:solidFill>
                  <a:srgbClr val="000000"/>
                </a:solidFill>
                <a:latin typeface="Arial" pitchFamily="34" charset="0"/>
                <a:cs typeface="Arial" pitchFamily="34" charset="0"/>
              </a:rPr>
              <a:t> </a:t>
            </a:r>
            <a:endParaRPr lang="en-US" sz="1000" dirty="0" smtClean="0">
              <a:solidFill>
                <a:srgbClr val="000000"/>
              </a:solidFill>
              <a:latin typeface="Arial" pitchFamily="34" charset="0"/>
              <a:cs typeface="Arial" pitchFamily="34" charset="0"/>
            </a:endParaRPr>
          </a:p>
          <a:p>
            <a:pPr>
              <a:lnSpc>
                <a:spcPct val="95000"/>
              </a:lnSpc>
              <a:spcBef>
                <a:spcPts val="442"/>
              </a:spcBef>
              <a:buClr>
                <a:schemeClr val="accent3">
                  <a:lumMod val="40000"/>
                  <a:lumOff val="60000"/>
                </a:schemeClr>
              </a:buClr>
              <a:buSzPct val="90000"/>
              <a:defRPr/>
            </a:pPr>
            <a:endParaRPr lang="en-US" sz="1000" dirty="0" smtClean="0">
              <a:solidFill>
                <a:srgbClr val="000000"/>
              </a:solidFill>
              <a:latin typeface="Arial" pitchFamily="34" charset="0"/>
              <a:cs typeface="Arial" pitchFamily="34" charset="0"/>
            </a:endParaRPr>
          </a:p>
          <a:p>
            <a:pPr>
              <a:lnSpc>
                <a:spcPct val="95000"/>
              </a:lnSpc>
              <a:spcBef>
                <a:spcPts val="442"/>
              </a:spcBef>
              <a:buClr>
                <a:schemeClr val="accent3">
                  <a:lumMod val="40000"/>
                  <a:lumOff val="60000"/>
                </a:schemeClr>
              </a:buClr>
              <a:buSzPct val="90000"/>
              <a:defRPr/>
            </a:pPr>
            <a:r>
              <a:rPr lang="en-US" sz="1000" dirty="0" smtClean="0">
                <a:solidFill>
                  <a:srgbClr val="000000"/>
                </a:solidFill>
                <a:latin typeface="Arial" pitchFamily="34" charset="0"/>
                <a:cs typeface="Arial" pitchFamily="34" charset="0"/>
              </a:rPr>
              <a:t>You can personalize the in-venue experience by making context-aware apps that</a:t>
            </a:r>
            <a:r>
              <a:rPr lang="en-US" sz="1000" baseline="0" dirty="0" smtClean="0">
                <a:solidFill>
                  <a:srgbClr val="000000"/>
                </a:solidFill>
                <a:latin typeface="Arial" pitchFamily="34" charset="0"/>
                <a:cs typeface="Arial" pitchFamily="34" charset="0"/>
              </a:rPr>
              <a:t> use data directly from your network. That data might be information</a:t>
            </a:r>
            <a:r>
              <a:rPr lang="en-US" sz="1000" dirty="0" smtClean="0">
                <a:solidFill>
                  <a:srgbClr val="000000"/>
                </a:solidFill>
                <a:latin typeface="Arial" pitchFamily="34" charset="0"/>
                <a:cs typeface="Arial" pitchFamily="34" charset="0"/>
              </a:rPr>
              <a:t> about the visitor’s previous purchases, preferences, and so forth. Knowing a little something about the visitor means you can much better engage with the visitor on a meaningful and helpful basis.</a:t>
            </a:r>
          </a:p>
          <a:p>
            <a:pPr lvl="1">
              <a:defRPr/>
            </a:pPr>
            <a:endParaRPr lang="en-US" sz="1000" dirty="0" smtClean="0">
              <a:solidFill>
                <a:srgbClr val="000000"/>
              </a:solidFill>
              <a:latin typeface="Arial" pitchFamily="34" charset="0"/>
              <a:cs typeface="Arial" pitchFamily="34" charset="0"/>
            </a:endParaRPr>
          </a:p>
          <a:p>
            <a:pPr marL="224303" indent="-224303">
              <a:lnSpc>
                <a:spcPct val="95000"/>
              </a:lnSpc>
              <a:spcBef>
                <a:spcPts val="442"/>
              </a:spcBef>
              <a:buClr>
                <a:schemeClr val="accent3">
                  <a:lumMod val="40000"/>
                  <a:lumOff val="60000"/>
                </a:schemeClr>
              </a:buClr>
              <a:buSzPct val="90000"/>
              <a:buFont typeface="Arial" pitchFamily="34" charset="0"/>
              <a:buChar char="•"/>
              <a:defRPr/>
            </a:pPr>
            <a:endParaRPr lang="en-US" sz="1000" dirty="0" smtClean="0">
              <a:solidFill>
                <a:srgbClr val="000000"/>
              </a:solidFill>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4B3E29-E3C6-465A-BA15-E131EAE22360}" type="slidenum">
              <a:rPr lang="en-US" smtClean="0">
                <a:latin typeface="Arial" pitchFamily="34" charset="0"/>
                <a:cs typeface="Arial" pitchFamily="34" charset="0"/>
              </a:rPr>
              <a:pPr/>
              <a:t>13</a:t>
            </a:fld>
            <a:endParaRPr lang="en-US" dirty="0">
              <a:latin typeface="Arial" pitchFamily="34" charset="0"/>
              <a:cs typeface="Arial" pitchFamily="34" charset="0"/>
            </a:endParaRPr>
          </a:p>
        </p:txBody>
      </p:sp>
    </p:spTree>
    <p:extLst>
      <p:ext uri="{BB962C8B-B14F-4D97-AF65-F5344CB8AC3E}">
        <p14:creationId xmlns:p14="http://schemas.microsoft.com/office/powerpoint/2010/main" val="345092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starts with mobile device accessing </a:t>
            </a:r>
            <a:r>
              <a:rPr lang="en-US" dirty="0" err="1"/>
              <a:t>wi-fi</a:t>
            </a:r>
            <a:r>
              <a:rPr lang="en-US" dirty="0"/>
              <a:t> via an access point. The access points push data to the Cisco MSE, which can then push data to the CMX Analytics user interface where users can visualize customer flow patterns. The MSE also will push location data to partner mobile application servers, which power location enabled applications like way finding apps and personalized, location enabled promotions to customers in the venue. </a:t>
            </a:r>
          </a:p>
          <a:p>
            <a:endParaRPr lang="en-US" dirty="0"/>
          </a:p>
          <a:p>
            <a:pPr defTabSz="887072">
              <a:defRPr/>
            </a:pPr>
            <a:r>
              <a:rPr lang="en-US" b="1" dirty="0">
                <a:latin typeface="Arial" pitchFamily="34" charset="0"/>
                <a:cs typeface="Arial" pitchFamily="34" charset="0"/>
              </a:rPr>
              <a:t>DETECT:</a:t>
            </a:r>
            <a:r>
              <a:rPr lang="en-US" dirty="0">
                <a:latin typeface="Arial" pitchFamily="34" charset="0"/>
                <a:cs typeface="Arial" pitchFamily="34" charset="0"/>
              </a:rPr>
              <a:t> Again, the first step in gaining control over your environment and fostering meaningful communication with customers and others is to detect who’s there, what they’re doing and how they spend their time. Only once the detection capabilities are in place can analytics happen. Location analytics is the science of taking a series of data points and extracting value. That’s what CMX Analytics does. By providing both historical and real time analytics, you can know who’s where, what the traffic flows and patterns are, which you can use to make operational changes for efficiencies. For example:</a:t>
            </a:r>
          </a:p>
          <a:p>
            <a:pPr defTabSz="887072">
              <a:defRPr/>
            </a:pPr>
            <a:endParaRPr lang="en-US" dirty="0">
              <a:latin typeface="Arial" pitchFamily="34" charset="0"/>
              <a:cs typeface="Arial" pitchFamily="34" charset="0"/>
            </a:endParaRPr>
          </a:p>
          <a:p>
            <a:pPr marL="226388" indent="-226388">
              <a:lnSpc>
                <a:spcPct val="120000"/>
              </a:lnSpc>
              <a:spcBef>
                <a:spcPts val="582"/>
              </a:spcBef>
              <a:buFont typeface="Wingdings" panose="05000000000000000000" pitchFamily="2" charset="2"/>
              <a:buChar char="§"/>
            </a:pPr>
            <a:r>
              <a:rPr lang="en-US" dirty="0">
                <a:latin typeface="Arial" pitchFamily="34" charset="0"/>
                <a:cs typeface="Arial" pitchFamily="34" charset="0"/>
              </a:rPr>
              <a:t>Analyze business performance to improve in-venue marketing</a:t>
            </a:r>
          </a:p>
          <a:p>
            <a:pPr marL="226388" indent="-226388">
              <a:lnSpc>
                <a:spcPct val="120000"/>
              </a:lnSpc>
              <a:spcBef>
                <a:spcPts val="582"/>
              </a:spcBef>
              <a:buFont typeface="Wingdings" panose="05000000000000000000" pitchFamily="2" charset="2"/>
              <a:buChar char="§"/>
            </a:pPr>
            <a:r>
              <a:rPr lang="en-US" dirty="0">
                <a:latin typeface="Arial" pitchFamily="34" charset="0"/>
                <a:cs typeface="Arial" pitchFamily="34" charset="0"/>
              </a:rPr>
              <a:t>Optimize layouts to increase revenue per square foot</a:t>
            </a:r>
          </a:p>
          <a:p>
            <a:pPr marL="226388" indent="-226388">
              <a:lnSpc>
                <a:spcPct val="120000"/>
              </a:lnSpc>
              <a:spcBef>
                <a:spcPts val="582"/>
              </a:spcBef>
              <a:buFont typeface="Wingdings" panose="05000000000000000000" pitchFamily="2" charset="2"/>
              <a:buChar char="§"/>
            </a:pPr>
            <a:r>
              <a:rPr lang="en-US" dirty="0">
                <a:latin typeface="Arial" pitchFamily="34" charset="0"/>
                <a:cs typeface="Arial" pitchFamily="34" charset="0"/>
              </a:rPr>
              <a:t>Increase customer satisfaction by understanding patterns and adjusting staffing</a:t>
            </a:r>
          </a:p>
          <a:p>
            <a:pPr marL="226388" indent="-226388">
              <a:lnSpc>
                <a:spcPct val="120000"/>
              </a:lnSpc>
              <a:spcBef>
                <a:spcPts val="582"/>
              </a:spcBef>
              <a:buFont typeface="Wingdings" panose="05000000000000000000" pitchFamily="2" charset="2"/>
              <a:buChar char="§"/>
            </a:pPr>
            <a:endParaRPr lang="en-US" dirty="0">
              <a:latin typeface="Arial" pitchFamily="34" charset="0"/>
              <a:cs typeface="Arial" pitchFamily="34" charset="0"/>
            </a:endParaRPr>
          </a:p>
          <a:p>
            <a:pPr defTabSz="451988" eaLnBrk="0" fontAlgn="base" hangingPunct="0">
              <a:lnSpc>
                <a:spcPct val="120000"/>
              </a:lnSpc>
              <a:spcBef>
                <a:spcPts val="582"/>
              </a:spcBef>
              <a:spcAft>
                <a:spcPct val="0"/>
              </a:spcAft>
              <a:defRPr/>
            </a:pPr>
            <a:r>
              <a:rPr lang="en-US" b="1" dirty="0">
                <a:latin typeface="Arial" pitchFamily="34" charset="0"/>
                <a:cs typeface="Arial" pitchFamily="34" charset="0"/>
              </a:rPr>
              <a:t>CONNECT:</a:t>
            </a:r>
            <a:r>
              <a:rPr lang="en-US" dirty="0">
                <a:latin typeface="Arial" pitchFamily="34" charset="0"/>
                <a:cs typeface="Arial" pitchFamily="34" charset="0"/>
              </a:rPr>
              <a:t> Of course, making sure users connect is an important step to getting your analytics.  </a:t>
            </a:r>
            <a:r>
              <a:rPr lang="en-US" b="1" dirty="0">
                <a:latin typeface="Arial" pitchFamily="34" charset="0"/>
                <a:cs typeface="Arial" pitchFamily="34" charset="0"/>
              </a:rPr>
              <a:t>CMX Connect </a:t>
            </a:r>
            <a:r>
              <a:rPr lang="en-US" dirty="0">
                <a:latin typeface="Arial" pitchFamily="34" charset="0"/>
                <a:cs typeface="Arial" pitchFamily="34" charset="0"/>
              </a:rPr>
              <a:t>interacts with mobile devices by providing simple guest onboarding of devices with custom or social Wi-Fi access, depending on your organization’s requirements.</a:t>
            </a:r>
          </a:p>
          <a:p>
            <a:pPr>
              <a:lnSpc>
                <a:spcPct val="120000"/>
              </a:lnSpc>
              <a:spcBef>
                <a:spcPts val="582"/>
              </a:spcBef>
            </a:pPr>
            <a:endParaRPr lang="en-US" dirty="0">
              <a:latin typeface="Arial" pitchFamily="34" charset="0"/>
              <a:cs typeface="Arial" pitchFamily="34" charset="0"/>
            </a:endParaRPr>
          </a:p>
          <a:p>
            <a:pPr>
              <a:defRPr/>
            </a:pPr>
            <a:r>
              <a:rPr lang="en-US" b="1" dirty="0">
                <a:latin typeface="Arial" pitchFamily="34" charset="0"/>
                <a:cs typeface="Arial" pitchFamily="34" charset="0"/>
              </a:rPr>
              <a:t>ENGAGE: </a:t>
            </a:r>
            <a:r>
              <a:rPr lang="en-US" dirty="0">
                <a:solidFill>
                  <a:srgbClr val="000000"/>
                </a:solidFill>
                <a:latin typeface="Arial" pitchFamily="34" charset="0"/>
                <a:cs typeface="Arial" pitchFamily="34" charset="0"/>
              </a:rPr>
              <a:t>lets you enable two-way communication and build real-time relationships with visitors to truly add value to your mobile interactions. You can personalize the in-venue experience by making context-aware apps that use data directly from your network. That data might be information about the visitor’s previous purchases, preferences, and so forth. Knowing a little something about the visitor means you can much better engage with the visitor on a meaningful and helpful basis.</a:t>
            </a:r>
          </a:p>
          <a:p>
            <a:endParaRPr lang="en-US"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Arial" pitchFamily="34" charset="0"/>
                <a:cs typeface="Arial" pitchFamily="34" charset="0"/>
              </a:rPr>
              <a:pPr/>
              <a:t>14</a:t>
            </a:fld>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987305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dirty="0"/>
          </a:p>
        </p:txBody>
      </p:sp>
    </p:spTree>
    <p:extLst>
      <p:ext uri="{BB962C8B-B14F-4D97-AF65-F5344CB8AC3E}">
        <p14:creationId xmlns:p14="http://schemas.microsoft.com/office/powerpoint/2010/main" val="1031775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Organizations across industries</a:t>
            </a:r>
            <a:r>
              <a:rPr lang="en-US" baseline="0" dirty="0" smtClean="0">
                <a:latin typeface="Arial" pitchFamily="34" charset="0"/>
                <a:cs typeface="Arial" pitchFamily="34" charset="0"/>
              </a:rPr>
              <a:t> are </a:t>
            </a:r>
            <a:r>
              <a:rPr lang="en-US" dirty="0" smtClean="0">
                <a:latin typeface="Arial" pitchFamily="34" charset="0"/>
                <a:cs typeface="Arial" pitchFamily="34" charset="0"/>
              </a:rPr>
              <a:t>turning towards technology and innovations to more effectively drive business</a:t>
            </a:r>
            <a:r>
              <a:rPr lang="en-US" baseline="0" dirty="0" smtClean="0">
                <a:latin typeface="Arial" pitchFamily="34" charset="0"/>
                <a:cs typeface="Arial" pitchFamily="34" charset="0"/>
              </a:rPr>
              <a:t> – this is creating positive business disruption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&lt;&lt;Click&gt;&gt;</a:t>
            </a:r>
          </a:p>
          <a:p>
            <a:r>
              <a:rPr lang="en-US" baseline="0" dirty="0" smtClean="0">
                <a:latin typeface="Arial" pitchFamily="34" charset="0"/>
                <a:cs typeface="Arial" pitchFamily="34" charset="0"/>
              </a:rPr>
              <a:t>We see it everywhere we go – The way we meet and collaborate, how we purchase goods and services how we interact with our environment – This makes the network the foundation for business disruption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itchFamily="34" charset="0"/>
                <a:cs typeface="Arial" pitchFamily="34" charset="0"/>
              </a:rPr>
              <a:pPr/>
              <a:t>2</a:t>
            </a:fld>
            <a:endParaRPr lang="en-US" dirty="0">
              <a:latin typeface="Arial" pitchFamily="34" charset="0"/>
              <a:cs typeface="Arial" pitchFamily="34" charset="0"/>
            </a:endParaRPr>
          </a:p>
        </p:txBody>
      </p:sp>
    </p:spTree>
    <p:extLst>
      <p:ext uri="{BB962C8B-B14F-4D97-AF65-F5344CB8AC3E}">
        <p14:creationId xmlns:p14="http://schemas.microsoft.com/office/powerpoint/2010/main" val="998122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itchFamily="34" charset="0"/>
                <a:cs typeface="Arial" pitchFamily="34" charset="0"/>
              </a:rPr>
              <a:t>IT’s foot in the door is mobility. </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56% of </a:t>
            </a:r>
            <a:r>
              <a:rPr lang="en-US" sz="1200" dirty="0" err="1" smtClean="0">
                <a:latin typeface="Arial" pitchFamily="34" charset="0"/>
                <a:cs typeface="Arial" pitchFamily="34" charset="0"/>
              </a:rPr>
              <a:t>LoBs</a:t>
            </a:r>
            <a:r>
              <a:rPr lang="en-US" sz="1200" dirty="0" smtClean="0">
                <a:latin typeface="Arial" pitchFamily="34" charset="0"/>
                <a:cs typeface="Arial" pitchFamily="34" charset="0"/>
              </a:rPr>
              <a:t> say that mobile strategy is very or extremely important to their objectives.</a:t>
            </a:r>
          </a:p>
          <a:p>
            <a:endParaRPr lang="en-US" sz="1200" dirty="0">
              <a:latin typeface="Arial" pitchFamily="34" charset="0"/>
              <a:cs typeface="Arial" pitchFamily="34" charset="0"/>
              <a:sym typeface="Wingdings" panose="05000000000000000000" pitchFamily="2" charset="2"/>
            </a:endParaRPr>
          </a:p>
          <a:p>
            <a:r>
              <a:rPr lang="en-US" sz="1200" dirty="0" smtClean="0">
                <a:latin typeface="Arial" pitchFamily="34" charset="0"/>
                <a:cs typeface="Arial" pitchFamily="34" charset="0"/>
                <a:sym typeface="Wingdings" panose="05000000000000000000" pitchFamily="2" charset="2"/>
              </a:rPr>
              <a:t>This is IT’s chance to collaborate as partners with </a:t>
            </a:r>
            <a:r>
              <a:rPr lang="en-US" sz="1200" dirty="0" err="1" smtClean="0">
                <a:latin typeface="Arial" pitchFamily="34" charset="0"/>
                <a:cs typeface="Arial" pitchFamily="34" charset="0"/>
                <a:sym typeface="Wingdings" panose="05000000000000000000" pitchFamily="2" charset="2"/>
              </a:rPr>
              <a:t>LoB</a:t>
            </a:r>
            <a:r>
              <a:rPr lang="en-US" sz="1200" dirty="0" smtClean="0">
                <a:latin typeface="Arial" pitchFamily="34" charset="0"/>
                <a:cs typeface="Arial" pitchFamily="34" charset="0"/>
                <a:sym typeface="Wingdings" panose="05000000000000000000" pitchFamily="2" charset="2"/>
              </a:rPr>
              <a:t> using its technology expertise. To make enterprise IT and marketing budgets come together to tackle bringing success to the business in the digital economy. </a:t>
            </a:r>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itchFamily="34" charset="0"/>
                <a:cs typeface="Arial" pitchFamily="34" charset="0"/>
              </a:rPr>
              <a:pPr/>
              <a:t>3</a:t>
            </a:fld>
            <a:endParaRPr lang="en-US" dirty="0">
              <a:latin typeface="Arial" pitchFamily="34" charset="0"/>
              <a:cs typeface="Arial" pitchFamily="34" charset="0"/>
            </a:endParaRPr>
          </a:p>
        </p:txBody>
      </p:sp>
    </p:spTree>
    <p:extLst>
      <p:ext uri="{BB962C8B-B14F-4D97-AF65-F5344CB8AC3E}">
        <p14:creationId xmlns:p14="http://schemas.microsoft.com/office/powerpoint/2010/main" val="185381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sz="1200" dirty="0">
                <a:latin typeface="+mn-lt"/>
                <a:cs typeface="ＭＳ Ｐゴシック" charset="0"/>
              </a:rPr>
              <a:t> </a:t>
            </a:r>
            <a:r>
              <a:rPr lang="en-US" sz="900" dirty="0">
                <a:latin typeface="+mn-lt"/>
                <a:ea typeface="+mn-ea"/>
                <a:cs typeface="+mn-cs"/>
              </a:rPr>
              <a:t>How does the network need to evolve to enable growing business needs?</a:t>
            </a:r>
          </a:p>
          <a:p>
            <a:r>
              <a:rPr lang="en-US" sz="900" dirty="0">
                <a:latin typeface="+mn-lt"/>
                <a:ea typeface="+mn-ea"/>
                <a:cs typeface="+mn-cs"/>
              </a:rPr>
              <a:t> </a:t>
            </a:r>
          </a:p>
          <a:p>
            <a:r>
              <a:rPr lang="en-US" sz="900" dirty="0">
                <a:latin typeface="+mn-lt"/>
                <a:ea typeface="+mn-ea"/>
                <a:cs typeface="+mn-cs"/>
              </a:rPr>
              <a:t>As we said before, the network connects all things digital. But let’s discuss how it needs to evolve to address IT priorities for digital.</a:t>
            </a:r>
          </a:p>
          <a:p>
            <a:r>
              <a:rPr lang="en-US" sz="900" dirty="0">
                <a:latin typeface="+mn-lt"/>
                <a:ea typeface="+mn-ea"/>
                <a:cs typeface="+mn-cs"/>
              </a:rPr>
              <a:t> </a:t>
            </a:r>
          </a:p>
          <a:p>
            <a:pPr lvl="0"/>
            <a:r>
              <a:rPr lang="en-US" sz="900" dirty="0">
                <a:latin typeface="+mn-lt"/>
                <a:ea typeface="+mn-ea"/>
                <a:cs typeface="+mn-cs"/>
              </a:rPr>
              <a:t>The network needs to enable faster innovation by delivering Deep Insights on users behaviors, application performance, and threats.  In order to Personalize Experiences it needs to deliver context relevant information like what users and devices are on the network and where. And this is possible when the network has visibility and can deliver the analytics, helping businesses make better decisions faster. For example, the network can tell a bank a VIP client has entered a store or what promotions are driving store front conversion or how well expensive real-estate is being utilized.</a:t>
            </a:r>
          </a:p>
          <a:p>
            <a:pPr lvl="0"/>
            <a:r>
              <a:rPr lang="en-US" sz="900" dirty="0">
                <a:latin typeface="+mn-lt"/>
                <a:ea typeface="+mn-ea"/>
                <a:cs typeface="+mn-cs"/>
              </a:rPr>
              <a:t>To sustain the increasing devices, apps and services, while  reducing cost and complexity the network needs to deliver automation and service assurance.  This will allow IT to get a branch office running quickly, or roll out new services and applications faster with efficiency and optimal experience.</a:t>
            </a:r>
          </a:p>
          <a:p>
            <a:pPr lvl="0"/>
            <a:r>
              <a:rPr lang="en-US" sz="900" dirty="0">
                <a:latin typeface="+mn-lt"/>
                <a:ea typeface="+mn-ea"/>
                <a:cs typeface="+mn-cs"/>
              </a:rPr>
              <a:t>The network needs to contain risk through integrated security services that rapidly detect and mitigate threats. Here the network – touching all things digital – can provide security everywhere so that it acts as both a sensor and enforcer all the way from the clients to the cloud.</a:t>
            </a:r>
          </a:p>
          <a:p>
            <a:r>
              <a:rPr lang="en-US" sz="900" dirty="0">
                <a:latin typeface="+mn-lt"/>
                <a:ea typeface="+mn-ea"/>
                <a:cs typeface="+mn-cs"/>
              </a:rPr>
              <a:t>However, while business leaders fully acknowledge the importance of the network in enabling digital, less than 10% of enterprises implementing digital business have very clear integration between their network and digital business strategies. (Source: Gartner)</a:t>
            </a:r>
            <a:r>
              <a:rPr lang="en-US" sz="1200" dirty="0"/>
              <a:t>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4</a:t>
            </a:fld>
            <a:endParaRPr lang="en-US"/>
          </a:p>
        </p:txBody>
      </p:sp>
    </p:spTree>
    <p:extLst>
      <p:ext uri="{BB962C8B-B14F-4D97-AF65-F5344CB8AC3E}">
        <p14:creationId xmlns:p14="http://schemas.microsoft.com/office/powerpoint/2010/main" val="280865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8841" y="4341091"/>
            <a:ext cx="5836227" cy="4202597"/>
          </a:xfrm>
        </p:spPr>
        <p:txBody>
          <a:bodyPr>
            <a:normAutofit/>
          </a:bodyPr>
          <a:lstStyle/>
          <a:p>
            <a:r>
              <a:rPr lang="en-US" sz="1000" dirty="0" smtClean="0">
                <a:latin typeface="Arial" pitchFamily="34" charset="0"/>
                <a:cs typeface="Arial" pitchFamily="34" charset="0"/>
              </a:rPr>
              <a:t>Until now, physical</a:t>
            </a:r>
            <a:r>
              <a:rPr lang="en-US" sz="1000" baseline="0" dirty="0" smtClean="0">
                <a:latin typeface="Arial" pitchFamily="34" charset="0"/>
                <a:cs typeface="Arial" pitchFamily="34" charset="0"/>
              </a:rPr>
              <a:t> venues across industries have struggled to keep up with online counterparts and their vast amounts of data on customer behavior. </a:t>
            </a:r>
            <a:endParaRPr lang="en-US" sz="1000" dirty="0" smtClean="0">
              <a:latin typeface="Arial" pitchFamily="34" charset="0"/>
              <a:cs typeface="Arial" pitchFamily="34" charset="0"/>
            </a:endParaRP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What if you could use your Wi-Fi network to gain insight into how, where, and when individuals move throughout your venue? And acquire</a:t>
            </a:r>
            <a:r>
              <a:rPr lang="en-US" sz="1000" baseline="0" dirty="0" smtClean="0">
                <a:latin typeface="Arial" pitchFamily="34" charset="0"/>
                <a:cs typeface="Arial" pitchFamily="34" charset="0"/>
              </a:rPr>
              <a:t> real-time and historical analytics of the movement patterns of your customers</a:t>
            </a:r>
            <a:r>
              <a:rPr lang="en-US" sz="1000" dirty="0" smtClean="0">
                <a:latin typeface="Arial" pitchFamily="34" charset="0"/>
                <a:cs typeface="Arial" pitchFamily="34" charset="0"/>
              </a:rPr>
              <a:t>?</a:t>
            </a: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What if you could enhance an individual's in-venue experience by providing information on nearby services</a:t>
            </a:r>
            <a:r>
              <a:rPr lang="en-US" sz="1000" baseline="0" dirty="0" smtClean="0">
                <a:latin typeface="Arial" pitchFamily="34" charset="0"/>
                <a:cs typeface="Arial" pitchFamily="34" charset="0"/>
              </a:rPr>
              <a:t> such as</a:t>
            </a:r>
            <a:r>
              <a:rPr lang="en-US" sz="1000" dirty="0" smtClean="0">
                <a:latin typeface="Arial" pitchFamily="34" charset="0"/>
                <a:cs typeface="Arial" pitchFamily="34" charset="0"/>
              </a:rPr>
              <a:t> location-specific marketing or promotions</a:t>
            </a:r>
            <a:r>
              <a:rPr lang="en-US" sz="1000" baseline="0" dirty="0" smtClean="0">
                <a:latin typeface="Arial" pitchFamily="34" charset="0"/>
                <a:cs typeface="Arial" pitchFamily="34" charset="0"/>
              </a:rPr>
              <a:t> or</a:t>
            </a:r>
            <a:r>
              <a:rPr lang="en-US" sz="1000" dirty="0" smtClean="0">
                <a:latin typeface="Arial" pitchFamily="34" charset="0"/>
                <a:cs typeface="Arial" pitchFamily="34" charset="0"/>
              </a:rPr>
              <a:t> indoor navigation?</a:t>
            </a: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Creating connected mobile experiences and services is a powerful differentiator that can set your organization apart from the competition. It can help increase revenue.</a:t>
            </a:r>
            <a:r>
              <a:rPr lang="en-US" sz="1000" baseline="0" dirty="0" smtClean="0">
                <a:latin typeface="Arial" pitchFamily="34" charset="0"/>
                <a:cs typeface="Arial" pitchFamily="34" charset="0"/>
              </a:rPr>
              <a:t> And Cisco has a solution suite that helps you </a:t>
            </a:r>
            <a:r>
              <a:rPr lang="en-US" sz="1000" dirty="0" smtClean="0">
                <a:latin typeface="Arial" pitchFamily="34" charset="0"/>
                <a:cs typeface="Arial" pitchFamily="34" charset="0"/>
              </a:rPr>
              <a:t>create that difference.</a:t>
            </a:r>
            <a:r>
              <a:rPr lang="en-US" sz="1000" baseline="0" dirty="0" smtClean="0">
                <a:latin typeface="Arial" pitchFamily="34" charset="0"/>
                <a:cs typeface="Arial" pitchFamily="34" charset="0"/>
              </a:rPr>
              <a:t> </a:t>
            </a:r>
            <a:endParaRPr lang="en-US" sz="1000" dirty="0" smtClean="0">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02DB87D-6B77-4EDA-945D-D9A3E7BC547C}" type="slidenum">
              <a:rPr lang="en-US" smtClean="0">
                <a:latin typeface="Arial" pitchFamily="34" charset="0"/>
                <a:cs typeface="Arial" pitchFamily="34" charset="0"/>
              </a:rPr>
              <a:pPr/>
              <a:t>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674553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en-US" sz="1600" dirty="0" smtClean="0">
                <a:latin typeface="Arial" pitchFamily="34" charset="0"/>
                <a:cs typeface="Arial" pitchFamily="34" charset="0"/>
              </a:rPr>
              <a:t>Cisco Connected Mobile Experiences (or CMX) transforms your network into an experience engine. An experience engine that delivers </a:t>
            </a:r>
            <a:r>
              <a:rPr lang="en-US" sz="1600" u="sng" dirty="0" smtClean="0">
                <a:latin typeface="Arial" pitchFamily="34" charset="0"/>
                <a:cs typeface="Arial" pitchFamily="34" charset="0"/>
              </a:rPr>
              <a:t>dynamic</a:t>
            </a:r>
            <a:r>
              <a:rPr lang="en-US" sz="1600" dirty="0" smtClean="0">
                <a:latin typeface="Arial" pitchFamily="34" charset="0"/>
                <a:cs typeface="Arial" pitchFamily="34" charset="0"/>
              </a:rPr>
              <a:t>, </a:t>
            </a:r>
            <a:r>
              <a:rPr lang="en-US" sz="1600" u="sng" dirty="0" smtClean="0">
                <a:latin typeface="Arial" pitchFamily="34" charset="0"/>
                <a:cs typeface="Arial" pitchFamily="34" charset="0"/>
              </a:rPr>
              <a:t>relevant</a:t>
            </a:r>
            <a:r>
              <a:rPr lang="en-US" sz="1600" dirty="0" smtClean="0">
                <a:latin typeface="Arial" pitchFamily="34" charset="0"/>
                <a:cs typeface="Arial" pitchFamily="34" charset="0"/>
              </a:rPr>
              <a:t> content to mobile end-users. This connection between physical venue and user opens the door to improving user experiences and optimizing operations.</a:t>
            </a:r>
          </a:p>
          <a:p>
            <a:pPr defTabSz="897251">
              <a:defRPr/>
            </a:pP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Cisco CMX is based on 3 primary activities: </a:t>
            </a:r>
            <a:r>
              <a:rPr lang="en-US" sz="1600" u="sng" dirty="0" smtClean="0">
                <a:latin typeface="Arial" pitchFamily="34" charset="0"/>
                <a:cs typeface="Arial" pitchFamily="34" charset="0"/>
              </a:rPr>
              <a:t>detect</a:t>
            </a:r>
            <a:r>
              <a:rPr lang="en-US" sz="1600" dirty="0" smtClean="0">
                <a:latin typeface="Arial" pitchFamily="34" charset="0"/>
                <a:cs typeface="Arial" pitchFamily="34" charset="0"/>
              </a:rPr>
              <a:t>, </a:t>
            </a:r>
            <a:r>
              <a:rPr lang="en-US" sz="1600" u="sng" dirty="0" smtClean="0">
                <a:latin typeface="Arial" pitchFamily="34" charset="0"/>
                <a:cs typeface="Arial" pitchFamily="34" charset="0"/>
              </a:rPr>
              <a:t>connect,</a:t>
            </a:r>
            <a:r>
              <a:rPr lang="en-US" sz="1600" dirty="0" smtClean="0">
                <a:latin typeface="Arial" pitchFamily="34" charset="0"/>
                <a:cs typeface="Arial" pitchFamily="34" charset="0"/>
              </a:rPr>
              <a:t> and </a:t>
            </a:r>
            <a:r>
              <a:rPr lang="en-US" sz="1600" u="sng" dirty="0" smtClean="0">
                <a:latin typeface="Arial" pitchFamily="34" charset="0"/>
                <a:cs typeface="Arial" pitchFamily="34" charset="0"/>
              </a:rPr>
              <a:t>engage</a:t>
            </a:r>
            <a:r>
              <a:rPr lang="en-US" sz="1600" dirty="0" smtClean="0">
                <a:latin typeface="Arial" pitchFamily="34" charset="0"/>
                <a:cs typeface="Arial" pitchFamily="34" charset="0"/>
              </a:rPr>
              <a:t>.</a:t>
            </a:r>
          </a:p>
          <a:p>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First, as an end </a:t>
            </a:r>
            <a:r>
              <a:rPr lang="en-US" sz="1600" baseline="0" dirty="0" smtClean="0">
                <a:latin typeface="Arial" pitchFamily="34" charset="0"/>
                <a:cs typeface="Arial" pitchFamily="34" charset="0"/>
              </a:rPr>
              <a:t>user carrying a mobile device approaches your venue, the network </a:t>
            </a:r>
            <a:r>
              <a:rPr lang="en-US" sz="1600" u="sng" dirty="0" smtClean="0">
                <a:latin typeface="Arial" pitchFamily="34" charset="0"/>
                <a:cs typeface="Arial" pitchFamily="34" charset="0"/>
              </a:rPr>
              <a:t>detects</a:t>
            </a:r>
            <a:r>
              <a:rPr lang="en-US" sz="1600" dirty="0" smtClean="0">
                <a:latin typeface="Arial" pitchFamily="34" charset="0"/>
                <a:cs typeface="Arial" pitchFamily="34" charset="0"/>
              </a:rPr>
              <a:t> the presence</a:t>
            </a:r>
            <a:r>
              <a:rPr lang="en-US" sz="1600" baseline="0" dirty="0" smtClean="0">
                <a:latin typeface="Arial" pitchFamily="34" charset="0"/>
                <a:cs typeface="Arial" pitchFamily="34" charset="0"/>
              </a:rPr>
              <a:t> and location of the device using visibility of Wi-Fi location, BLE, and video information. </a:t>
            </a:r>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After the end user receives notification of available Wi-Fi access and services, that individual can then </a:t>
            </a:r>
            <a:r>
              <a:rPr lang="en-US" sz="1600" u="sng" dirty="0" smtClean="0">
                <a:latin typeface="Arial" pitchFamily="34" charset="0"/>
                <a:cs typeface="Arial" pitchFamily="34" charset="0"/>
              </a:rPr>
              <a:t>connect to the network </a:t>
            </a:r>
            <a:r>
              <a:rPr lang="en-US" sz="1600" dirty="0" smtClean="0">
                <a:latin typeface="Arial" pitchFamily="34" charset="0"/>
                <a:cs typeface="Arial" pitchFamily="34" charset="0"/>
              </a:rPr>
              <a:t>securely. </a:t>
            </a:r>
          </a:p>
          <a:p>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Once visitors have access, you can engage them with app-based mobile engagement by delivering context-aware experiences</a:t>
            </a:r>
            <a:r>
              <a:rPr lang="en-US" sz="1600" baseline="0" dirty="0" smtClean="0">
                <a:latin typeface="Arial" pitchFamily="34" charset="0"/>
                <a:cs typeface="Arial" pitchFamily="34" charset="0"/>
              </a:rPr>
              <a:t> for the venue to develop a relationship </a:t>
            </a:r>
          </a:p>
          <a:p>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There’s an overarching  activity across all three activities. That’s analytics, and it’s a key component of Cisco CMX. The solution sources location data from devices that have been detected and connected to the network, and it analyzes engagement opportunities from that data.</a:t>
            </a:r>
          </a:p>
          <a:p>
            <a:pPr marL="168235" indent="-168235">
              <a:buFontTx/>
              <a:buChar char="-"/>
            </a:pPr>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959F602-BDF1-407D-A79B-0A9565B4441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26517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We’ve shown how to easily deploy CMX and provide basic presence analytics in less than 30 minutes. Here, you can see that even this easy-to-deploy option provides investment protection with a clear migration path from presence analytics through hyperlocation.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dirty="0"/>
          </a:p>
        </p:txBody>
      </p:sp>
    </p:spTree>
    <p:extLst>
      <p:ext uri="{BB962C8B-B14F-4D97-AF65-F5344CB8AC3E}">
        <p14:creationId xmlns:p14="http://schemas.microsoft.com/office/powerpoint/2010/main" val="1020020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FAAF21C7-1204-4129-9F3F-BF3E0435E934}" type="slidenum">
              <a:rPr lang="en-US"/>
              <a:pPr/>
              <a:t>9</a:t>
            </a:fld>
            <a:endParaRPr lang="en-US"/>
          </a:p>
        </p:txBody>
      </p:sp>
      <p:sp>
        <p:nvSpPr>
          <p:cNvPr id="4398082" name="Rectangle 2"/>
          <p:cNvSpPr>
            <a:spLocks noGrp="1" noRot="1" noChangeAspect="1" noChangeArrowheads="1" noTextEdit="1"/>
          </p:cNvSpPr>
          <p:nvPr>
            <p:ph type="sldImg"/>
          </p:nvPr>
        </p:nvSpPr>
        <p:spPr>
          <a:ln/>
        </p:spPr>
      </p:sp>
      <p:sp>
        <p:nvSpPr>
          <p:cNvPr id="4398083" name="Rectangle 3"/>
          <p:cNvSpPr>
            <a:spLocks noGrp="1" noChangeArrowheads="1"/>
          </p:cNvSpPr>
          <p:nvPr>
            <p:ph type="body" idx="1"/>
          </p:nvPr>
        </p:nvSpPr>
        <p:spPr>
          <a:xfrm>
            <a:off x="761545" y="4349548"/>
            <a:ext cx="5422256" cy="4226357"/>
          </a:xfrm>
        </p:spPr>
        <p:txBody>
          <a:bodyPr/>
          <a:lstStyle/>
          <a:p>
            <a:r>
              <a:rPr lang="en-US" sz="1400" dirty="0"/>
              <a:t>Today we are announcing the introduction of a BLE-based high accuracy location solution and a Wi-Fi-based high accuracy location. We are the only vendor that can provide this level of accuracy with both technologies. As a result, you don’t have to choose one technology over the other. And, because each technology is optimized for different use cases, you don’t have to compromise on location accuracy because of your desired use case. Cisco can deliver the optimal solution.</a:t>
            </a:r>
          </a:p>
          <a:p>
            <a:endParaRPr lang="en-US" sz="1400" dirty="0"/>
          </a:p>
          <a:p>
            <a:r>
              <a:rPr lang="en-US" sz="1400" dirty="0"/>
              <a:t>Let’s take a look at each of these new Cisco solutions.</a:t>
            </a:r>
          </a:p>
        </p:txBody>
      </p:sp>
    </p:spTree>
    <p:extLst>
      <p:ext uri="{BB962C8B-B14F-4D97-AF65-F5344CB8AC3E}">
        <p14:creationId xmlns:p14="http://schemas.microsoft.com/office/powerpoint/2010/main" val="384179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531813"/>
            <a:ext cx="6153150" cy="3462337"/>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latin typeface="Arial" pitchFamily="34" charset="0"/>
                <a:cs typeface="Arial" pitchFamily="34" charset="0"/>
              </a:rPr>
              <a:t>Again, the first step in gaining control</a:t>
            </a:r>
            <a:r>
              <a:rPr lang="en-US" sz="1000" dirty="0" smtClean="0">
                <a:latin typeface="Arial" pitchFamily="34" charset="0"/>
                <a:cs typeface="Arial" pitchFamily="34" charset="0"/>
              </a:rPr>
              <a:t> over your environment and fostering meaningful communication with customers and others is to detect who’s there, what they’re doing and how they spend their time. Only once the detection capabilities are in place can analytics happen.</a:t>
            </a:r>
            <a:endParaRPr lang="en-US" sz="1000"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latin typeface="Arial" pitchFamily="34" charset="0"/>
                <a:cs typeface="Arial" pitchFamily="34" charset="0"/>
              </a:rPr>
              <a:t>Location analytics </a:t>
            </a:r>
            <a:r>
              <a:rPr lang="en-US" sz="1000" dirty="0" smtClean="0">
                <a:latin typeface="Arial" pitchFamily="34" charset="0"/>
                <a:cs typeface="Arial" pitchFamily="34" charset="0"/>
              </a:rPr>
              <a:t>is the science of taking a series of data points and extracting value.</a:t>
            </a:r>
            <a:r>
              <a:rPr lang="en-US" sz="1000" baseline="0" dirty="0" smtClean="0">
                <a:latin typeface="Arial" pitchFamily="34" charset="0"/>
                <a:cs typeface="Arial" pitchFamily="34" charset="0"/>
              </a:rPr>
              <a:t> That’s what CMX Analytics does. By providing both historical and real time analytics, you can know who’s where, what the traffic flows and patterns are, and which you can use to make operational changes</a:t>
            </a:r>
            <a:r>
              <a:rPr lang="en-US" sz="1000" dirty="0" smtClean="0">
                <a:latin typeface="Arial" pitchFamily="34" charset="0"/>
                <a:cs typeface="Arial" pitchFamily="34" charset="0"/>
              </a:rPr>
              <a:t> for efficiencies.</a:t>
            </a:r>
            <a:r>
              <a:rPr lang="en-US" sz="1000" baseline="0" dirty="0" smtClean="0">
                <a:latin typeface="Arial" pitchFamily="34" charset="0"/>
                <a:cs typeface="Arial" pitchFamily="34" charset="0"/>
              </a:rPr>
              <a:t> For example: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itchFamily="34" charset="0"/>
              <a:cs typeface="Arial" pitchFamily="34" charset="0"/>
            </a:endParaRPr>
          </a:p>
          <a:p>
            <a:pPr marL="233363" indent="-233363">
              <a:lnSpc>
                <a:spcPct val="120000"/>
              </a:lnSpc>
              <a:spcBef>
                <a:spcPts val="600"/>
              </a:spcBef>
              <a:buFont typeface="Wingdings" panose="05000000000000000000" pitchFamily="2" charset="2"/>
              <a:buChar char="§"/>
            </a:pPr>
            <a:r>
              <a:rPr lang="en-US" sz="1000" dirty="0" smtClean="0">
                <a:latin typeface="Arial" pitchFamily="34" charset="0"/>
                <a:cs typeface="Arial" pitchFamily="34" charset="0"/>
              </a:rPr>
              <a:t>Analyze business performance to improve in-venue marketing</a:t>
            </a:r>
          </a:p>
          <a:p>
            <a:pPr marL="233363" indent="-233363">
              <a:lnSpc>
                <a:spcPct val="120000"/>
              </a:lnSpc>
              <a:spcBef>
                <a:spcPts val="600"/>
              </a:spcBef>
              <a:buFont typeface="Wingdings" panose="05000000000000000000" pitchFamily="2" charset="2"/>
              <a:buChar char="§"/>
            </a:pPr>
            <a:r>
              <a:rPr lang="en-US" sz="1000" dirty="0" smtClean="0">
                <a:latin typeface="Arial" pitchFamily="34" charset="0"/>
                <a:cs typeface="Arial" pitchFamily="34" charset="0"/>
              </a:rPr>
              <a:t>Optimize layouts to increase revenue per square foot</a:t>
            </a:r>
          </a:p>
          <a:p>
            <a:pPr marL="233363" indent="-233363">
              <a:lnSpc>
                <a:spcPct val="120000"/>
              </a:lnSpc>
              <a:spcBef>
                <a:spcPts val="600"/>
              </a:spcBef>
              <a:buFont typeface="Wingdings" panose="05000000000000000000" pitchFamily="2" charset="2"/>
              <a:buChar char="§"/>
            </a:pPr>
            <a:r>
              <a:rPr lang="en-US" sz="1000" dirty="0" smtClean="0">
                <a:latin typeface="Arial" pitchFamily="34" charset="0"/>
                <a:cs typeface="Arial" pitchFamily="34" charset="0"/>
              </a:rPr>
              <a:t>Increase customer satisfaction by understanding patterns and adjusting staffing</a:t>
            </a:r>
            <a:endParaRPr lang="en-US" sz="1000"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itchFamily="34" charset="0"/>
                <a:cs typeface="Arial" pitchFamily="34" charset="0"/>
              </a:rPr>
              <a:t>CMX Analytics achieves this by collecting millions of points of data, using</a:t>
            </a:r>
            <a:r>
              <a:rPr lang="en-US" sz="1000" baseline="0" dirty="0" smtClean="0">
                <a:latin typeface="Arial" pitchFamily="34" charset="0"/>
                <a:cs typeface="Arial" pitchFamily="34" charset="0"/>
              </a:rPr>
              <a:t> them to calculate information, and translating this into actionable business intelligence—both real time and historical--that is relevant to the venue.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latin typeface="Arial" pitchFamily="34" charset="0"/>
                <a:cs typeface="Arial" pitchFamily="34" charset="0"/>
              </a:rPr>
              <a:t>For example, CMX Analytics can show you: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latin typeface="Arial" pitchFamily="34" charset="0"/>
                <a:cs typeface="Arial" pitchFamily="34" charset="0"/>
              </a:rPr>
              <a:t>Data: A particular Wi-Fi device was at a certain point for a given amount of time.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latin typeface="Arial" pitchFamily="34" charset="0"/>
                <a:cs typeface="Arial" pitchFamily="34" charset="0"/>
              </a:rPr>
              <a:t>Information: On average, most visitors spent roughly 20 minutes at this location.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dirty="0" smtClean="0">
                <a:latin typeface="Arial" pitchFamily="34" charset="0"/>
                <a:cs typeface="Arial" pitchFamily="34" charset="0"/>
              </a:rPr>
              <a:t>Knowledge: Due to inadequate staffing, visitors waited longer than they should for the delivery of goods/services.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smtClean="0">
                <a:latin typeface="Arial" pitchFamily="34" charset="0"/>
                <a:cs typeface="Arial" pitchFamily="34" charset="0"/>
              </a:rPr>
              <a:t>The analytics engine presents the information to you through an intuitive interface.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smtClean="0">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smtClean="0">
              <a:latin typeface="Arial" pitchFamily="34" charset="0"/>
              <a:cs typeface="Arial" pitchFamily="34" charset="0"/>
            </a:endParaRPr>
          </a:p>
          <a:p>
            <a:endParaRPr lang="en-US" i="1"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4B3E29-E3C6-465A-BA15-E131EAE22360}" type="slidenum">
              <a:rPr lang="en-US" smtClean="0">
                <a:latin typeface="Arial" pitchFamily="34" charset="0"/>
                <a:cs typeface="Arial" pitchFamily="34" charset="0"/>
              </a:rPr>
              <a:pPr/>
              <a:t>10</a:t>
            </a:fld>
            <a:endParaRPr lang="en-US" dirty="0">
              <a:latin typeface="Arial" pitchFamily="34" charset="0"/>
              <a:cs typeface="Arial" pitchFamily="34" charset="0"/>
            </a:endParaRPr>
          </a:p>
        </p:txBody>
      </p:sp>
    </p:spTree>
    <p:extLst>
      <p:ext uri="{BB962C8B-B14F-4D97-AF65-F5344CB8AC3E}">
        <p14:creationId xmlns:p14="http://schemas.microsoft.com/office/powerpoint/2010/main" val="2234023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 Id="rId3"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Photo">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281824" y="-2116"/>
            <a:ext cx="6907001" cy="6858000"/>
          </a:xfrm>
          <a:prstGeom prst="rect">
            <a:avLst/>
          </a:prstGeom>
        </p:spPr>
      </p:pic>
      <p:sp>
        <p:nvSpPr>
          <p:cNvPr id="2" name="Rectangle 1"/>
          <p:cNvSpPr/>
          <p:nvPr userDrawn="1"/>
        </p:nvSpPr>
        <p:spPr>
          <a:xfrm>
            <a:off x="5281824" y="0"/>
            <a:ext cx="3507673" cy="6858000"/>
          </a:xfrm>
          <a:prstGeom prst="rect">
            <a:avLst/>
          </a:prstGeom>
          <a:gradFill flip="none" rotWithShape="1">
            <a:gsLst>
              <a:gs pos="44000">
                <a:srgbClr val="FFFFFF">
                  <a:alpha val="80000"/>
                </a:srgbClr>
              </a:gs>
              <a:gs pos="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14" name="Text Placeholder 2"/>
          <p:cNvSpPr>
            <a:spLocks noGrp="1"/>
          </p:cNvSpPr>
          <p:nvPr>
            <p:ph type="body" sz="quarter" idx="13" hasCustomPrompt="1"/>
          </p:nvPr>
        </p:nvSpPr>
        <p:spPr>
          <a:xfrm>
            <a:off x="617562" y="4281951"/>
            <a:ext cx="11067284" cy="398668"/>
          </a:xfrm>
          <a:prstGeom prst="rect">
            <a:avLst/>
          </a:prstGeom>
        </p:spPr>
        <p:txBody>
          <a:bodyPr lIns="91408" tIns="45705" rIns="91408" bIns="45705"/>
          <a:lstStyle>
            <a:lvl1pPr marL="0" indent="0">
              <a:buFont typeface="Arial" panose="020B0604020202020204" pitchFamily="34" charset="0"/>
              <a:buNone/>
              <a:defRPr sz="2900" baseline="0">
                <a:solidFill>
                  <a:srgbClr val="4D4D4D"/>
                </a:solidFill>
                <a:latin typeface="+mj-lt"/>
              </a:defRPr>
            </a:lvl1pPr>
            <a:lvl2pPr marL="406224" indent="0">
              <a:buNone/>
              <a:defRPr/>
            </a:lvl2pPr>
            <a:lvl3pPr marL="569654" indent="0">
              <a:buNone/>
              <a:defRPr/>
            </a:lvl3pPr>
            <a:lvl4pPr marL="688669" indent="0">
              <a:buNone/>
              <a:defRPr/>
            </a:lvl4pPr>
            <a:lvl5pPr marL="801328" indent="0">
              <a:buNone/>
              <a:defRPr/>
            </a:lvl5pPr>
          </a:lstStyle>
          <a:p>
            <a:pPr lvl="0"/>
            <a:r>
              <a:rPr lang="en-GB" dirty="0" smtClean="0"/>
              <a:t>Subtitle Goes Here</a:t>
            </a:r>
          </a:p>
        </p:txBody>
      </p:sp>
      <p:sp>
        <p:nvSpPr>
          <p:cNvPr id="1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625832" y="5057602"/>
            <a:ext cx="11059014" cy="384175"/>
          </a:xfrm>
          <a:prstGeom prst="rect">
            <a:avLst/>
          </a:prstGeom>
        </p:spPr>
        <p:txBody>
          <a:bodyPr lIns="91408" tIns="45705" rIns="91408" bIns="45705" anchor="b" anchorCtr="0">
            <a:noAutofit/>
          </a:bodyPr>
          <a:lstStyle>
            <a:lvl1pPr marL="0" indent="0" algn="l">
              <a:buNone/>
              <a:defRPr sz="1900" b="0" i="0">
                <a:solidFill>
                  <a:srgbClr val="676767"/>
                </a:solidFill>
                <a:latin typeface="+mj-lt"/>
                <a:cs typeface="CiscoSans"/>
              </a:defRPr>
            </a:lvl1pPr>
            <a:lvl2pPr marL="456969" indent="0" algn="ctr">
              <a:buNone/>
              <a:defRPr>
                <a:solidFill>
                  <a:schemeClr val="tx1">
                    <a:tint val="75000"/>
                  </a:schemeClr>
                </a:solidFill>
              </a:defRPr>
            </a:lvl2pPr>
            <a:lvl3pPr marL="913951" indent="0" algn="ctr">
              <a:buNone/>
              <a:defRPr>
                <a:solidFill>
                  <a:schemeClr val="tx1">
                    <a:tint val="75000"/>
                  </a:schemeClr>
                </a:solidFill>
              </a:defRPr>
            </a:lvl3pPr>
            <a:lvl4pPr marL="1370924" indent="0" algn="ctr">
              <a:buNone/>
              <a:defRPr>
                <a:solidFill>
                  <a:schemeClr val="tx1">
                    <a:tint val="75000"/>
                  </a:schemeClr>
                </a:solidFill>
              </a:defRPr>
            </a:lvl4pPr>
            <a:lvl5pPr marL="1827903" indent="0" algn="ctr">
              <a:buNone/>
              <a:defRPr>
                <a:solidFill>
                  <a:schemeClr val="tx1">
                    <a:tint val="75000"/>
                  </a:schemeClr>
                </a:solidFill>
              </a:defRPr>
            </a:lvl5pPr>
            <a:lvl6pPr marL="2284872" indent="0" algn="ctr">
              <a:buNone/>
              <a:defRPr>
                <a:solidFill>
                  <a:schemeClr val="tx1">
                    <a:tint val="75000"/>
                  </a:schemeClr>
                </a:solidFill>
              </a:defRPr>
            </a:lvl6pPr>
            <a:lvl7pPr marL="2741852" indent="0" algn="ctr">
              <a:buNone/>
              <a:defRPr>
                <a:solidFill>
                  <a:schemeClr val="tx1">
                    <a:tint val="75000"/>
                  </a:schemeClr>
                </a:solidFill>
              </a:defRPr>
            </a:lvl7pPr>
            <a:lvl8pPr marL="3198827" indent="0" algn="ctr">
              <a:buNone/>
              <a:defRPr>
                <a:solidFill>
                  <a:schemeClr val="tx1">
                    <a:tint val="75000"/>
                  </a:schemeClr>
                </a:solidFill>
              </a:defRPr>
            </a:lvl8pPr>
            <a:lvl9pPr marL="3655804"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625832" y="5377598"/>
            <a:ext cx="11059014" cy="384175"/>
          </a:xfrm>
          <a:prstGeom prst="rect">
            <a:avLst/>
          </a:prstGeom>
        </p:spPr>
        <p:txBody>
          <a:bodyPr lIns="91408" tIns="45705" rIns="91408" bIns="45705"/>
          <a:lstStyle>
            <a:lvl1pPr marL="0" indent="0" algn="l">
              <a:buFontTx/>
              <a:buNone/>
              <a:defRPr lang="en-US" sz="1900" b="0" i="0" kern="1200" dirty="0" smtClean="0">
                <a:solidFill>
                  <a:srgbClr val="676767"/>
                </a:solidFill>
                <a:latin typeface="+mj-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625832" y="5697594"/>
            <a:ext cx="11059014" cy="384175"/>
          </a:xfrm>
          <a:prstGeom prst="rect">
            <a:avLst/>
          </a:prstGeom>
        </p:spPr>
        <p:txBody>
          <a:bodyPr lIns="91408" tIns="45705" rIns="91408" bIns="45705"/>
          <a:lstStyle>
            <a:lvl1pPr marL="0" indent="0" algn="l">
              <a:buFontTx/>
              <a:buNone/>
              <a:defRPr lang="en-US" sz="1900" b="0" i="0" kern="1200" dirty="0" smtClean="0">
                <a:solidFill>
                  <a:srgbClr val="676767"/>
                </a:solidFill>
                <a:latin typeface="+mj-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Date</a:t>
            </a:r>
          </a:p>
        </p:txBody>
      </p:sp>
      <p:pic>
        <p:nvPicPr>
          <p:cNvPr id="13" name="Picture 8" descr="logo_black.ai"/>
          <p:cNvPicPr>
            <a:picLocks noChangeAspect="1"/>
          </p:cNvPicPr>
          <p:nvPr userDrawn="1"/>
        </p:nvPicPr>
        <p:blipFill>
          <a:blip r:embed="rId3" cstate="print">
            <a:alphaModFix amt="82000"/>
            <a:extLst>
              <a:ext uri="{28A0092B-C50C-407E-A947-70E740481C1C}">
                <a14:useLocalDpi xmlns:a14="http://schemas.microsoft.com/office/drawing/2010/main"/>
              </a:ext>
            </a:extLst>
          </a:blip>
          <a:srcRect/>
          <a:stretch>
            <a:fillRect/>
          </a:stretch>
        </p:blipFill>
        <p:spPr bwMode="auto">
          <a:xfrm>
            <a:off x="567132" y="427569"/>
            <a:ext cx="1265437" cy="781051"/>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067287"/>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04668" y="1168479"/>
            <a:ext cx="11010148" cy="4224280"/>
          </a:xfrm>
          <a:prstGeom prst="rect">
            <a:avLst/>
          </a:prstGeom>
        </p:spPr>
        <p:txBody>
          <a:bodyPr lIns="91408" tIns="45705" rIns="91408" bIns="45705">
            <a:noAutofit/>
          </a:bodyPr>
          <a:lstStyle>
            <a:lvl1pPr marL="283093" indent="-523004">
              <a:lnSpc>
                <a:spcPts val="5919"/>
              </a:lnSpc>
              <a:spcBef>
                <a:spcPts val="0"/>
              </a:spcBef>
              <a:buClr>
                <a:schemeClr val="tx1"/>
              </a:buClr>
              <a:buSzPct val="80000"/>
              <a:buFont typeface="Arial"/>
              <a:buChar char="•"/>
              <a:defRPr sz="4900" b="0" i="0">
                <a:solidFill>
                  <a:srgbClr val="676767"/>
                </a:solidFill>
                <a:latin typeface="+mn-lt"/>
                <a:cs typeface="CiscoSans ExtraLight"/>
              </a:defRPr>
            </a:lvl1pPr>
            <a:lvl2pPr marL="676940" indent="-2876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371" indent="-228468">
              <a:buClr>
                <a:schemeClr val="tx1"/>
              </a:buClr>
              <a:buSzPct val="80000"/>
              <a:buFont typeface="Arial"/>
              <a:buChar char="•"/>
              <a:defRPr sz="2100" b="0" i="0">
                <a:solidFill>
                  <a:srgbClr val="676767"/>
                </a:solidFill>
                <a:latin typeface="+mn-lt"/>
                <a:cs typeface="CiscoSans ExtraLight"/>
              </a:defRPr>
            </a:lvl3pPr>
            <a:lvl4pPr marL="1214258" indent="-228468">
              <a:buClr>
                <a:schemeClr val="tx1"/>
              </a:buClr>
              <a:buSzPct val="80000"/>
              <a:buFont typeface="Arial"/>
              <a:buChar char="•"/>
              <a:defRPr sz="1900" b="0" i="0">
                <a:solidFill>
                  <a:srgbClr val="676767"/>
                </a:solidFill>
                <a:latin typeface="+mn-lt"/>
                <a:cs typeface="CiscoSans ExtraLight"/>
              </a:defRPr>
            </a:lvl4pPr>
            <a:lvl5pPr marL="1442726" indent="-224235">
              <a:buClr>
                <a:schemeClr val="tx1"/>
              </a:buClr>
              <a:buSzPct val="80000"/>
              <a:buFont typeface="Arial"/>
              <a:buChar char="•"/>
              <a:defRPr sz="16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2" y="1797051"/>
            <a:ext cx="11033585" cy="4224280"/>
          </a:xfrm>
          <a:prstGeom prst="rect">
            <a:avLst/>
          </a:prstGeom>
        </p:spPr>
        <p:txBody>
          <a:bodyPr lIns="91408" tIns="45705" rIns="91408" bIns="45705">
            <a:noAutofit/>
          </a:bodyPr>
          <a:lstStyle>
            <a:lvl1pPr marL="374429" indent="-298277">
              <a:lnSpc>
                <a:spcPct val="95000"/>
              </a:lnSpc>
              <a:spcBef>
                <a:spcPts val="1480"/>
              </a:spcBef>
              <a:buClr>
                <a:schemeClr val="tx1"/>
              </a:buClr>
              <a:buSzPct val="80000"/>
              <a:buFont typeface="Arial"/>
              <a:buChar char="•"/>
              <a:defRPr sz="2700" b="0" i="0">
                <a:solidFill>
                  <a:srgbClr val="676767"/>
                </a:solidFill>
                <a:latin typeface="+mn-lt"/>
                <a:cs typeface="CiscoSans ExtraLight"/>
              </a:defRPr>
            </a:lvl1pPr>
            <a:lvl2pPr marL="676940" indent="-2876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371" indent="-228468">
              <a:buClr>
                <a:schemeClr val="tx1"/>
              </a:buClr>
              <a:buSzPct val="80000"/>
              <a:buFont typeface="Arial"/>
              <a:buChar char="•"/>
              <a:defRPr sz="2100" b="0" i="0">
                <a:solidFill>
                  <a:srgbClr val="676767"/>
                </a:solidFill>
                <a:latin typeface="+mn-lt"/>
                <a:cs typeface="CiscoSans ExtraLight"/>
              </a:defRPr>
            </a:lvl3pPr>
            <a:lvl4pPr marL="1214258" indent="-228468">
              <a:buClr>
                <a:schemeClr val="tx1"/>
              </a:buClr>
              <a:buSzPct val="80000"/>
              <a:buFont typeface="Arial"/>
              <a:buChar char="•"/>
              <a:defRPr sz="1900" b="0" i="0">
                <a:solidFill>
                  <a:srgbClr val="676767"/>
                </a:solidFill>
                <a:latin typeface="+mn-lt"/>
                <a:cs typeface="CiscoSans ExtraLight"/>
              </a:defRPr>
            </a:lvl4pPr>
            <a:lvl5pPr marL="1442726" indent="-224235">
              <a:buClr>
                <a:schemeClr val="tx1"/>
              </a:buClr>
              <a:buSzPct val="80000"/>
              <a:buFont typeface="Arial"/>
              <a:buChar char="•"/>
              <a:defRPr sz="16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83549" y="1797051"/>
            <a:ext cx="5200143" cy="4110792"/>
          </a:xfrm>
          <a:prstGeom prst="rect">
            <a:avLst/>
          </a:prstGeom>
        </p:spPr>
        <p:txBody>
          <a:bodyPr lIns="91408" tIns="45705" rIns="91408" bIns="45705">
            <a:noAutofit/>
          </a:bodyPr>
          <a:lstStyle>
            <a:lvl1pPr marL="304627" indent="-228468">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245" indent="-287699">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713" indent="-228468">
              <a:buClr>
                <a:schemeClr val="tx1"/>
              </a:buClr>
              <a:buSzPct val="80000"/>
              <a:buFont typeface="Arial"/>
              <a:buChar char="•"/>
              <a:defRPr sz="2100" b="0" i="0">
                <a:solidFill>
                  <a:schemeClr val="tx1"/>
                </a:solidFill>
                <a:latin typeface="+mn-lt"/>
                <a:cs typeface="CiscoSans ExtraLight"/>
              </a:defRPr>
            </a:lvl3pPr>
            <a:lvl4pPr marL="1066180" indent="-228468">
              <a:buClr>
                <a:schemeClr val="tx1"/>
              </a:buClr>
              <a:buSzPct val="80000"/>
              <a:buFont typeface="Arial"/>
              <a:buChar char="•"/>
              <a:defRPr sz="1900" b="0" i="0">
                <a:solidFill>
                  <a:schemeClr val="tx1"/>
                </a:solidFill>
                <a:latin typeface="+mn-lt"/>
                <a:cs typeface="CiscoSans ExtraLight"/>
              </a:defRPr>
            </a:lvl4pPr>
            <a:lvl5pPr marL="1294643" indent="-228468">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6084808" y="1797051"/>
            <a:ext cx="5623149" cy="4110792"/>
          </a:xfrm>
          <a:prstGeom prst="rect">
            <a:avLst/>
          </a:prstGeom>
        </p:spPr>
        <p:txBody>
          <a:bodyPr lIns="91408" tIns="45705" rIns="91408" bIns="45705">
            <a:noAutofit/>
          </a:bodyPr>
          <a:lstStyle>
            <a:lvl1pPr marL="304627" indent="-228468">
              <a:lnSpc>
                <a:spcPct val="95000"/>
              </a:lnSpc>
              <a:spcBef>
                <a:spcPts val="1480"/>
              </a:spcBef>
              <a:buClr>
                <a:schemeClr val="tx1"/>
              </a:buClr>
              <a:buSzPct val="80000"/>
              <a:buFont typeface="Arial"/>
              <a:buChar char="•"/>
              <a:defRPr sz="2700" b="0" i="0" baseline="0">
                <a:solidFill>
                  <a:schemeClr val="tx1"/>
                </a:solidFill>
                <a:latin typeface="+mn-lt"/>
                <a:cs typeface="CiscoSans ExtraLight"/>
              </a:defRPr>
            </a:lvl1pPr>
            <a:lvl2pPr marL="609245" indent="-287699">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713" indent="-228468">
              <a:buClr>
                <a:schemeClr val="tx1"/>
              </a:buClr>
              <a:buSzPct val="80000"/>
              <a:buFont typeface="Arial"/>
              <a:buChar char="•"/>
              <a:defRPr sz="2100" b="0" i="0">
                <a:solidFill>
                  <a:schemeClr val="tx1"/>
                </a:solidFill>
                <a:latin typeface="+mn-lt"/>
                <a:cs typeface="CiscoSans ExtraLight"/>
              </a:defRPr>
            </a:lvl3pPr>
            <a:lvl4pPr marL="1066180" indent="-228468">
              <a:buClr>
                <a:schemeClr val="tx1"/>
              </a:buClr>
              <a:buSzPct val="80000"/>
              <a:buFont typeface="Arial"/>
              <a:buChar char="•"/>
              <a:defRPr sz="1900" b="0" i="0">
                <a:solidFill>
                  <a:schemeClr val="tx1"/>
                </a:solidFill>
                <a:latin typeface="+mn-lt"/>
                <a:cs typeface="CiscoSans ExtraLight"/>
              </a:defRPr>
            </a:lvl4pPr>
            <a:lvl5pPr marL="1294643" indent="-228468">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6375" y="812809"/>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750" y="403349"/>
            <a:ext cx="4953370" cy="1101929"/>
          </a:xfrm>
          <a:prstGeom prst="rect">
            <a:avLst/>
          </a:prstGeom>
        </p:spPr>
        <p:txBody>
          <a:bodyPr lIns="61704" tIns="34282" rIns="61704" bIns="34282" rtlCol="0">
            <a:noAutofit/>
          </a:bodyPr>
          <a:lstStyle>
            <a:lvl1pPr algn="l" defTabSz="913951" rtl="0" eaLnBrk="1" latinLnBrk="0" hangingPunct="1">
              <a:lnSpc>
                <a:spcPct val="80000"/>
              </a:lnSpc>
              <a:spcBef>
                <a:spcPct val="0"/>
              </a:spcBef>
              <a:buNone/>
              <a:defRPr lang="en-US" sz="4300" b="0" i="0" kern="1200" spc="-100"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6539590" y="403341"/>
            <a:ext cx="4953370" cy="1101928"/>
          </a:xfrm>
          <a:prstGeom prst="rect">
            <a:avLst/>
          </a:prstGeom>
        </p:spPr>
        <p:txBody>
          <a:bodyPr lIns="91408" tIns="45705" rIns="91408" bIns="45705" anchor="ctr" anchorCtr="0">
            <a:noAutofit/>
          </a:bodyPr>
          <a:lstStyle>
            <a:lvl1pPr marL="0" marR="0" indent="0" algn="l" defTabSz="913951" rtl="0" eaLnBrk="1" fontAlgn="auto" latinLnBrk="0" hangingPunct="1">
              <a:lnSpc>
                <a:spcPct val="80000"/>
              </a:lnSpc>
              <a:spcBef>
                <a:spcPct val="0"/>
              </a:spcBef>
              <a:spcAft>
                <a:spcPts val="0"/>
              </a:spcAft>
              <a:buClrTx/>
              <a:buSzTx/>
              <a:buFontTx/>
              <a:buNone/>
              <a:tabLst/>
              <a:defRPr lang="en-US" sz="4300" b="0" i="0" kern="1200" spc="-100"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623750" y="1797051"/>
            <a:ext cx="4953370" cy="4110792"/>
          </a:xfrm>
          <a:prstGeom prst="rect">
            <a:avLst/>
          </a:prstGeom>
        </p:spPr>
        <p:txBody>
          <a:bodyPr lIns="91408" tIns="45705" rIns="91408" bIns="45705">
            <a:noAutofit/>
          </a:bodyPr>
          <a:lstStyle>
            <a:lvl1pPr marL="304627" indent="-228468">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245" indent="-287699">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713" indent="-228468">
              <a:buClr>
                <a:schemeClr val="tx1"/>
              </a:buClr>
              <a:buSzPct val="80000"/>
              <a:buFont typeface="Arial"/>
              <a:buChar char="•"/>
              <a:defRPr sz="2100" b="0" i="0">
                <a:solidFill>
                  <a:schemeClr val="tx1"/>
                </a:solidFill>
                <a:latin typeface="+mn-lt"/>
                <a:cs typeface="CiscoSans ExtraLight"/>
              </a:defRPr>
            </a:lvl3pPr>
            <a:lvl4pPr marL="1066180" indent="-228468">
              <a:buClr>
                <a:schemeClr val="tx1"/>
              </a:buClr>
              <a:buSzPct val="80000"/>
              <a:buFont typeface="Arial"/>
              <a:buChar char="•"/>
              <a:defRPr sz="1900" b="0" i="0">
                <a:solidFill>
                  <a:schemeClr val="tx1"/>
                </a:solidFill>
                <a:latin typeface="+mn-lt"/>
                <a:cs typeface="CiscoSans ExtraLight"/>
              </a:defRPr>
            </a:lvl4pPr>
            <a:lvl5pPr marL="1294643" indent="-228468">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6539590" y="1797051"/>
            <a:ext cx="4953370" cy="4110792"/>
          </a:xfrm>
          <a:prstGeom prst="rect">
            <a:avLst/>
          </a:prstGeom>
        </p:spPr>
        <p:txBody>
          <a:bodyPr lIns="91408" tIns="45705" rIns="91408" bIns="45705">
            <a:noAutofit/>
          </a:bodyPr>
          <a:lstStyle>
            <a:lvl1pPr marL="304627" indent="-228468">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245" indent="-287699">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713" indent="-228468">
              <a:buClr>
                <a:schemeClr val="tx1"/>
              </a:buClr>
              <a:buSzPct val="80000"/>
              <a:buFont typeface="Arial"/>
              <a:buChar char="•"/>
              <a:defRPr sz="2100" b="0" i="0">
                <a:solidFill>
                  <a:schemeClr val="tx1"/>
                </a:solidFill>
                <a:latin typeface="+mn-lt"/>
                <a:cs typeface="CiscoSans ExtraLight"/>
              </a:defRPr>
            </a:lvl3pPr>
            <a:lvl4pPr marL="1066180" indent="-228468">
              <a:buClr>
                <a:schemeClr val="tx1"/>
              </a:buClr>
              <a:buSzPct val="80000"/>
              <a:buFont typeface="Arial"/>
              <a:buChar char="•"/>
              <a:defRPr sz="1900" b="0" i="0">
                <a:solidFill>
                  <a:schemeClr val="tx1"/>
                </a:solidFill>
                <a:latin typeface="+mn-lt"/>
                <a:cs typeface="CiscoSans ExtraLight"/>
              </a:defRPr>
            </a:lvl4pPr>
            <a:lvl5pPr marL="1294643" indent="-228468">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2567" y="812809"/>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7588" y="812809"/>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615800" y="304433"/>
            <a:ext cx="3115334" cy="1027281"/>
          </a:xfrm>
          <a:prstGeom prst="rect">
            <a:avLst/>
          </a:prstGeom>
        </p:spPr>
        <p:txBody>
          <a:bodyPr lIns="91408" tIns="45705" rIns="91408" bIns="45705" anchor="b" anchorCtr="0">
            <a:noAutofit/>
          </a:bodyPr>
          <a:lstStyle>
            <a:lvl1pPr marL="0" marR="0" indent="0" algn="l" defTabSz="913951"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4502473" y="303793"/>
            <a:ext cx="3115334" cy="1027281"/>
          </a:xfrm>
          <a:prstGeom prst="rect">
            <a:avLst/>
          </a:prstGeom>
        </p:spPr>
        <p:txBody>
          <a:bodyPr lIns="91408" tIns="45705" rIns="91408" bIns="45705" anchor="b" anchorCtr="0">
            <a:noAutofit/>
          </a:bodyPr>
          <a:lstStyle>
            <a:lvl1pPr marL="0" marR="0" indent="0" algn="l" defTabSz="913951"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8470886" y="293980"/>
            <a:ext cx="3115334" cy="1027281"/>
          </a:xfrm>
          <a:prstGeom prst="rect">
            <a:avLst/>
          </a:prstGeom>
        </p:spPr>
        <p:txBody>
          <a:bodyPr lIns="91408" tIns="45705" rIns="91408" bIns="45705" anchor="b" anchorCtr="0">
            <a:noAutofit/>
          </a:bodyPr>
          <a:lstStyle>
            <a:lvl1pPr marL="0" marR="0" indent="0" algn="l" defTabSz="913951"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615790" y="1601459"/>
            <a:ext cx="3115335" cy="4419872"/>
          </a:xfrm>
          <a:prstGeom prst="rect">
            <a:avLst/>
          </a:prstGeom>
        </p:spPr>
        <p:txBody>
          <a:bodyPr lIns="91408" tIns="45705" rIns="91408" bIns="45705">
            <a:noAutofit/>
          </a:bodyPr>
          <a:lstStyle>
            <a:lvl1pPr marL="310974" indent="-228468">
              <a:lnSpc>
                <a:spcPct val="95000"/>
              </a:lnSpc>
              <a:spcBef>
                <a:spcPts val="1480"/>
              </a:spcBef>
              <a:buClr>
                <a:schemeClr val="tx1"/>
              </a:buClr>
              <a:buSzPct val="80000"/>
              <a:buFont typeface="Arial"/>
              <a:buChar char="•"/>
              <a:defRPr sz="2100"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65" indent="-22846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4502466" y="1600428"/>
            <a:ext cx="3115335" cy="4419872"/>
          </a:xfrm>
          <a:prstGeom prst="rect">
            <a:avLst/>
          </a:prstGeom>
        </p:spPr>
        <p:txBody>
          <a:bodyPr lIns="91408" tIns="45705" rIns="91408" bIns="45705">
            <a:noAutofit/>
          </a:bodyPr>
          <a:lstStyle>
            <a:lvl1pPr marL="310974" indent="-228468">
              <a:lnSpc>
                <a:spcPct val="95000"/>
              </a:lnSpc>
              <a:spcBef>
                <a:spcPts val="1480"/>
              </a:spcBef>
              <a:buClr>
                <a:schemeClr val="tx1"/>
              </a:buClr>
              <a:buSzPct val="80000"/>
              <a:buFont typeface="Arial"/>
              <a:buChar char="•"/>
              <a:defRPr sz="2100"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65" indent="-22846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8470876" y="1600428"/>
            <a:ext cx="3115335" cy="4419872"/>
          </a:xfrm>
          <a:prstGeom prst="rect">
            <a:avLst/>
          </a:prstGeom>
        </p:spPr>
        <p:txBody>
          <a:bodyPr lIns="91408" tIns="45705" rIns="91408" bIns="45705">
            <a:noAutofit/>
          </a:bodyPr>
          <a:lstStyle>
            <a:lvl1pPr marL="310974" indent="-228468">
              <a:lnSpc>
                <a:spcPct val="95000"/>
              </a:lnSpc>
              <a:spcBef>
                <a:spcPts val="1480"/>
              </a:spcBef>
              <a:buClr>
                <a:schemeClr val="tx1"/>
              </a:buClr>
              <a:buSzPct val="80000"/>
              <a:buFont typeface="Arial"/>
              <a:buChar char="•"/>
              <a:defRPr sz="2100"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65" indent="-22846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6758885" y="1773768"/>
            <a:ext cx="4949083" cy="413596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7" tIns="60923" rIns="121847" bIns="60923" anchor="ctr"/>
          <a:lstStyle/>
          <a:p>
            <a:pPr algn="ctr" fontAlgn="auto">
              <a:spcBef>
                <a:spcPts val="0"/>
              </a:spcBef>
              <a:spcAft>
                <a:spcPts val="0"/>
              </a:spcAft>
              <a:defRPr/>
            </a:pPr>
            <a:endParaRPr lang="en-US" dirty="0">
              <a:latin typeface="+mj-lt"/>
            </a:endParaRPr>
          </a:p>
        </p:txBody>
      </p:sp>
      <p:sp>
        <p:nvSpPr>
          <p:cNvPr id="12" name="Text Placeholder 11"/>
          <p:cNvSpPr>
            <a:spLocks noGrp="1"/>
          </p:cNvSpPr>
          <p:nvPr>
            <p:ph type="body" sz="quarter" idx="11" hasCustomPrompt="1"/>
          </p:nvPr>
        </p:nvSpPr>
        <p:spPr>
          <a:xfrm>
            <a:off x="6863153" y="1975668"/>
            <a:ext cx="4500044" cy="2212024"/>
          </a:xfrm>
          <a:prstGeom prst="rect">
            <a:avLst/>
          </a:prstGeom>
        </p:spPr>
        <p:txBody>
          <a:bodyPr lIns="91408" tIns="45705" rIns="91408" bIns="45705">
            <a:noAutofit/>
          </a:bodyPr>
          <a:lstStyle>
            <a:lvl1pPr marL="114247" indent="-114247" algn="l" defTabSz="913951"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47" indent="-114247" algn="l" defTabSz="913951" rtl="0" eaLnBrk="1" latinLnBrk="0" hangingPunct="1">
              <a:defRPr lang="en-US" sz="2000" kern="1200" dirty="0" smtClean="0">
                <a:solidFill>
                  <a:schemeClr val="accent2"/>
                </a:solidFill>
                <a:latin typeface="Ciscolight" pitchFamily="2" charset="0"/>
                <a:ea typeface="+mn-ea"/>
                <a:cs typeface="+mn-cs"/>
              </a:defRPr>
            </a:lvl2pPr>
            <a:lvl3pPr marL="114247" indent="-114247" algn="l" defTabSz="913951" rtl="0" eaLnBrk="1" latinLnBrk="0" hangingPunct="1">
              <a:defRPr lang="en-US" sz="2000" kern="1200" dirty="0" smtClean="0">
                <a:solidFill>
                  <a:schemeClr val="accent2"/>
                </a:solidFill>
                <a:latin typeface="Ciscolight" pitchFamily="2" charset="0"/>
                <a:ea typeface="+mn-ea"/>
                <a:cs typeface="+mn-cs"/>
              </a:defRPr>
            </a:lvl3pPr>
            <a:lvl4pPr marL="114247" indent="-114247" algn="l" defTabSz="913951" rtl="0" eaLnBrk="1" latinLnBrk="0" hangingPunct="1">
              <a:defRPr lang="en-US" sz="2000" kern="1200" dirty="0" smtClean="0">
                <a:solidFill>
                  <a:schemeClr val="accent2"/>
                </a:solidFill>
                <a:latin typeface="Ciscolight" pitchFamily="2" charset="0"/>
                <a:ea typeface="+mn-ea"/>
                <a:cs typeface="+mn-cs"/>
              </a:defRPr>
            </a:lvl4pPr>
            <a:lvl5pPr marL="114247" indent="-114247" algn="l" defTabSz="913951" rtl="0" eaLnBrk="1" latinLnBrk="0" hangingPunct="1">
              <a:defRPr lang="en-US" sz="20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6863158" y="4736592"/>
            <a:ext cx="4673776" cy="338328"/>
          </a:xfrm>
          <a:prstGeom prst="rect">
            <a:avLst/>
          </a:prstGeom>
        </p:spPr>
        <p:txBody>
          <a:bodyPr lIns="91408" tIns="45705" rIns="91408" bIns="45705">
            <a:noAutofit/>
          </a:bodyPr>
          <a:lstStyle>
            <a:lvl1pPr marL="0" indent="0">
              <a:buClr>
                <a:schemeClr val="tx2"/>
              </a:buClr>
              <a:buFontTx/>
              <a:buNone/>
              <a:defRPr sz="16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583549" y="1797051"/>
            <a:ext cx="5200143" cy="4110792"/>
          </a:xfrm>
          <a:prstGeom prst="rect">
            <a:avLst/>
          </a:prstGeom>
        </p:spPr>
        <p:txBody>
          <a:bodyPr lIns="91408" tIns="45705" rIns="91408" bIns="45705">
            <a:noAutofit/>
          </a:bodyPr>
          <a:lstStyle>
            <a:lvl1pPr marL="304627" indent="-228468">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245" indent="-287699">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713" indent="-228468">
              <a:buClr>
                <a:schemeClr val="tx1"/>
              </a:buClr>
              <a:buSzPct val="80000"/>
              <a:buFont typeface="Arial"/>
              <a:buChar char="•"/>
              <a:defRPr sz="2100" b="0" i="0">
                <a:solidFill>
                  <a:schemeClr val="tx1"/>
                </a:solidFill>
                <a:latin typeface="+mn-lt"/>
                <a:cs typeface="CiscoSans ExtraLight"/>
              </a:defRPr>
            </a:lvl3pPr>
            <a:lvl4pPr marL="1066180" indent="-228468">
              <a:buClr>
                <a:schemeClr val="tx1"/>
              </a:buClr>
              <a:buSzPct val="80000"/>
              <a:buFont typeface="Arial"/>
              <a:buChar char="•"/>
              <a:defRPr sz="1900" b="0" i="0">
                <a:solidFill>
                  <a:schemeClr val="tx1"/>
                </a:solidFill>
                <a:latin typeface="+mn-lt"/>
                <a:cs typeface="CiscoSans ExtraLight"/>
              </a:defRPr>
            </a:lvl4pPr>
            <a:lvl5pPr marL="1294643" indent="-228468">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dirty="0" smtClean="0"/>
              <a:t>Click to edit Master title style</a:t>
            </a:r>
            <a:endParaRPr lang="en-GB" dirty="0"/>
          </a:p>
        </p:txBody>
      </p:sp>
      <p:sp>
        <p:nvSpPr>
          <p:cNvPr id="56323" name="Rectangle 3"/>
          <p:cNvSpPr>
            <a:spLocks noChangeArrowheads="1"/>
          </p:cNvSpPr>
          <p:nvPr userDrawn="1"/>
        </p:nvSpPr>
        <p:spPr bwMode="auto">
          <a:xfrm>
            <a:off x="0" y="-200028"/>
            <a:ext cx="12188825" cy="400061"/>
          </a:xfrm>
          <a:prstGeom prst="rect">
            <a:avLst/>
          </a:prstGeom>
          <a:noFill/>
          <a:ln w="9525">
            <a:noFill/>
            <a:miter lim="800000"/>
            <a:headEnd/>
            <a:tailEnd/>
          </a:ln>
          <a:effectLst/>
        </p:spPr>
        <p:txBody>
          <a:bodyPr vert="horz" wrap="square" lIns="121872" tIns="60936" rIns="121872" bIns="60936"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1896724465"/>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dirty="0" smtClean="0"/>
              <a:t>Click to edit Master title style</a:t>
            </a:r>
            <a:endParaRPr lang="en-GB" dirty="0"/>
          </a:p>
        </p:txBody>
      </p:sp>
      <p:sp>
        <p:nvSpPr>
          <p:cNvPr id="56323" name="Rectangle 3"/>
          <p:cNvSpPr>
            <a:spLocks noChangeArrowheads="1"/>
          </p:cNvSpPr>
          <p:nvPr userDrawn="1"/>
        </p:nvSpPr>
        <p:spPr bwMode="auto">
          <a:xfrm>
            <a:off x="0" y="-200028"/>
            <a:ext cx="12188825" cy="400061"/>
          </a:xfrm>
          <a:prstGeom prst="rect">
            <a:avLst/>
          </a:prstGeom>
          <a:noFill/>
          <a:ln w="9525">
            <a:noFill/>
            <a:miter lim="800000"/>
            <a:headEnd/>
            <a:tailEnd/>
          </a:ln>
          <a:effectLst/>
        </p:spPr>
        <p:txBody>
          <a:bodyPr vert="horz" wrap="square" lIns="121872" tIns="60936" rIns="121872" bIns="60936" numCol="1" anchor="ctr" anchorCtr="0" compatLnSpc="1">
            <a:prstTxWarp prst="textNoShape">
              <a:avLst/>
            </a:prstTxWarp>
            <a:spAutoFit/>
          </a:bodyPr>
          <a:lstStyle/>
          <a:p>
            <a:endParaRPr lang="en-US" dirty="0"/>
          </a:p>
        </p:txBody>
      </p:sp>
      <p:sp>
        <p:nvSpPr>
          <p:cNvPr id="9" name="Text Placeholder 8"/>
          <p:cNvSpPr>
            <a:spLocks noGrp="1"/>
          </p:cNvSpPr>
          <p:nvPr>
            <p:ph type="body" sz="quarter" idx="10"/>
          </p:nvPr>
        </p:nvSpPr>
        <p:spPr>
          <a:xfrm>
            <a:off x="592513" y="5137151"/>
            <a:ext cx="10999568" cy="1219200"/>
          </a:xfrm>
          <a:prstGeom prst="rect">
            <a:avLst/>
          </a:prstGeom>
        </p:spPr>
        <p:txBody>
          <a:bodyPr lIns="91428" tIns="45715" rIns="91428" bIns="45715"/>
          <a:lstStyle>
            <a:lvl1pPr>
              <a:buNone/>
              <a:defRPr/>
            </a:lvl1pPr>
          </a:lstStyle>
          <a:p>
            <a:pPr lvl="0"/>
            <a:r>
              <a:rPr lang="en-US" dirty="0" smtClean="0"/>
              <a:t>Click to edit Master text styles</a:t>
            </a:r>
          </a:p>
        </p:txBody>
      </p:sp>
    </p:spTree>
    <p:extLst>
      <p:ext uri="{BB962C8B-B14F-4D97-AF65-F5344CB8AC3E}">
        <p14:creationId xmlns:p14="http://schemas.microsoft.com/office/powerpoint/2010/main" val="1896724465"/>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624255" y="5221411"/>
            <a:ext cx="10386438" cy="465808"/>
          </a:xfrm>
          <a:prstGeom prst="rect">
            <a:avLst/>
          </a:prstGeom>
        </p:spPr>
        <p:txBody>
          <a:bodyPr wrap="square" lIns="91408" tIns="45705" rIns="91408" bIns="45705" anchor="b" anchorCtr="0">
            <a:noAutofit/>
          </a:bodyPr>
          <a:lstStyle>
            <a:lvl1pPr marL="0" indent="0" algn="l" defTabSz="804465">
              <a:lnSpc>
                <a:spcPct val="100000"/>
              </a:lnSpc>
              <a:spcBef>
                <a:spcPct val="50000"/>
              </a:spcBef>
              <a:buNone/>
              <a:defRPr sz="2900" b="0" i="0">
                <a:solidFill>
                  <a:srgbClr val="676767"/>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pPr lvl="0"/>
            <a:r>
              <a:rPr lang="en-GB" dirty="0" smtClean="0"/>
              <a:t>Click to edit text </a:t>
            </a:r>
          </a:p>
        </p:txBody>
      </p:sp>
      <p:sp>
        <p:nvSpPr>
          <p:cNvPr id="4" name="Title 1"/>
          <p:cNvSpPr>
            <a:spLocks noGrp="1"/>
          </p:cNvSpPr>
          <p:nvPr>
            <p:ph type="ctrTitle" hasCustomPrompt="1"/>
          </p:nvPr>
        </p:nvSpPr>
        <p:spPr>
          <a:xfrm>
            <a:off x="383797" y="2054075"/>
            <a:ext cx="10626896" cy="3038449"/>
          </a:xfrm>
          <a:prstGeom prst="rect">
            <a:avLst/>
          </a:prstGeom>
        </p:spPr>
        <p:txBody>
          <a:bodyPr anchor="ctr">
            <a:noAutofit/>
          </a:bodyPr>
          <a:lstStyle>
            <a:lvl1pPr marL="244709" indent="-533091" algn="l">
              <a:lnSpc>
                <a:spcPct val="90000"/>
              </a:lnSpc>
              <a:defRPr sz="61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5327" y="812809"/>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618191" y="1918755"/>
            <a:ext cx="5092471" cy="3020519"/>
          </a:xfrm>
        </p:spPr>
        <p:txBody>
          <a:bodyPr lIns="61707" tIns="34283" rIns="61707" bIns="34283" rtlCol="0" anchor="ctr">
            <a:noAutofit/>
          </a:bodyPr>
          <a:lstStyle>
            <a:lvl1pPr marL="0" indent="0" algn="l" defTabSz="913987" rtl="0" eaLnBrk="1" latinLnBrk="0" hangingPunct="1">
              <a:lnSpc>
                <a:spcPct val="80000"/>
              </a:lnSpc>
              <a:spcBef>
                <a:spcPct val="0"/>
              </a:spcBef>
              <a:buClr>
                <a:schemeClr val="tx1"/>
              </a:buClr>
              <a:buFont typeface="Ciscolight" pitchFamily="2" charset="0"/>
              <a:buNone/>
              <a:defRPr lang="en-US" sz="60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6561651" y="872691"/>
            <a:ext cx="5153164" cy="5120640"/>
          </a:xfrm>
          <a:prstGeom prst="rect">
            <a:avLst/>
          </a:prstGeom>
        </p:spPr>
        <p:txBody>
          <a:bodyPr lIns="91408" tIns="45705" rIns="91408" bIns="45705" anchor="ctr" anchorCtr="0">
            <a:noAutofit/>
          </a:bodyPr>
          <a:lstStyle>
            <a:lvl1pPr marL="0" indent="0">
              <a:buFontTx/>
              <a:buNone/>
              <a:defRPr sz="2100" baseline="0">
                <a:solidFill>
                  <a:schemeClr val="tx1"/>
                </a:solidFill>
                <a:latin typeface="+mn-lt"/>
              </a:defRPr>
            </a:lvl1pPr>
            <a:lvl2pPr>
              <a:defRPr sz="2000"/>
            </a:lvl2pPr>
            <a:lvl3pPr>
              <a:defRPr sz="2000"/>
            </a:lvl3pPr>
            <a:lvl4pPr>
              <a:defRPr sz="2000"/>
            </a:lvl4pPr>
            <a:lvl5pPr>
              <a:defRPr sz="20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91396" tIns="45699" rIns="91396" bIns="45699" anchor="ctr"/>
          <a:lstStyle/>
          <a:p>
            <a:endParaRPr lang="en-US" dirty="0"/>
          </a:p>
        </p:txBody>
      </p:sp>
      <p:sp>
        <p:nvSpPr>
          <p:cNvPr id="6" name="Rectangle 3"/>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91396" tIns="45699" rIns="91396" bIns="45699" anchor="ctr"/>
          <a:lstStyle/>
          <a:p>
            <a:endParaRPr lang="en-US" dirty="0"/>
          </a:p>
        </p:txBody>
      </p:sp>
      <p:sp>
        <p:nvSpPr>
          <p:cNvPr id="3" name="Subtitle 2"/>
          <p:cNvSpPr>
            <a:spLocks noGrp="1"/>
          </p:cNvSpPr>
          <p:nvPr>
            <p:ph type="subTitle" idx="1" hasCustomPrompt="1"/>
          </p:nvPr>
        </p:nvSpPr>
        <p:spPr>
          <a:xfrm>
            <a:off x="666392" y="4279409"/>
            <a:ext cx="6244863" cy="384175"/>
          </a:xfrm>
          <a:prstGeom prst="rect">
            <a:avLst/>
          </a:prstGeom>
        </p:spPr>
        <p:txBody>
          <a:bodyPr vert="horz" lIns="68565" tIns="34283" rIns="68565" bIns="34283" rtlCol="0">
            <a:noAutofit/>
          </a:bodyPr>
          <a:lstStyle>
            <a:lvl1pPr marL="0" indent="0" algn="l" defTabSz="913987" rtl="0" eaLnBrk="1" latinLnBrk="0" hangingPunct="1">
              <a:lnSpc>
                <a:spcPct val="95000"/>
              </a:lnSpc>
              <a:spcBef>
                <a:spcPts val="1440"/>
              </a:spcBef>
              <a:buClr>
                <a:srgbClr val="92D050"/>
              </a:buClr>
              <a:buSzPct val="90000"/>
              <a:buFont typeface="Arial" pitchFamily="34" charset="0"/>
              <a:buNone/>
              <a:tabLst/>
              <a:defRPr lang="en-US" sz="2400" kern="1200" baseline="0" dirty="0">
                <a:solidFill>
                  <a:schemeClr val="accent3"/>
                </a:solidFill>
                <a:latin typeface="+mj-lt"/>
                <a:ea typeface="+mn-ea"/>
                <a:cs typeface="+mn-cs"/>
              </a:defRPr>
            </a:lvl1pPr>
            <a:lvl2pPr marL="456989" indent="0" algn="ctr">
              <a:buNone/>
              <a:defRPr>
                <a:solidFill>
                  <a:schemeClr val="tx1">
                    <a:tint val="75000"/>
                  </a:schemeClr>
                </a:solidFill>
              </a:defRPr>
            </a:lvl2pPr>
            <a:lvl3pPr marL="913987" indent="0" algn="ctr">
              <a:buNone/>
              <a:defRPr>
                <a:solidFill>
                  <a:schemeClr val="tx1">
                    <a:tint val="75000"/>
                  </a:schemeClr>
                </a:solidFill>
              </a:defRPr>
            </a:lvl3pPr>
            <a:lvl4pPr marL="1370981" indent="0" algn="ctr">
              <a:buNone/>
              <a:defRPr>
                <a:solidFill>
                  <a:schemeClr val="tx1">
                    <a:tint val="75000"/>
                  </a:schemeClr>
                </a:solidFill>
              </a:defRPr>
            </a:lvl4pPr>
            <a:lvl5pPr marL="1827979" indent="0" algn="ctr">
              <a:buNone/>
              <a:defRPr>
                <a:solidFill>
                  <a:schemeClr val="tx1">
                    <a:tint val="75000"/>
                  </a:schemeClr>
                </a:solidFill>
              </a:defRPr>
            </a:lvl5pPr>
            <a:lvl6pPr marL="2284969" indent="0" algn="ctr">
              <a:buNone/>
              <a:defRPr>
                <a:solidFill>
                  <a:schemeClr val="tx1">
                    <a:tint val="75000"/>
                  </a:schemeClr>
                </a:solidFill>
              </a:defRPr>
            </a:lvl6pPr>
            <a:lvl7pPr marL="2741965" indent="0" algn="ctr">
              <a:buNone/>
              <a:defRPr>
                <a:solidFill>
                  <a:schemeClr val="tx1">
                    <a:tint val="75000"/>
                  </a:schemeClr>
                </a:solidFill>
              </a:defRPr>
            </a:lvl7pPr>
            <a:lvl8pPr marL="3198960" indent="0" algn="ctr">
              <a:buNone/>
              <a:defRPr>
                <a:solidFill>
                  <a:schemeClr val="tx1">
                    <a:tint val="75000"/>
                  </a:schemeClr>
                </a:solidFill>
              </a:defRPr>
            </a:lvl8pPr>
            <a:lvl9pPr marL="365595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612553" y="3282704"/>
            <a:ext cx="6281773" cy="1022351"/>
          </a:xfrm>
        </p:spPr>
        <p:txBody>
          <a:bodyPr lIns="61707" tIns="34283" rIns="61707" bIns="34283" rtlCol="0" anchor="b">
            <a:noAutofit/>
          </a:bodyPr>
          <a:lstStyle>
            <a:lvl1pPr marL="0" indent="0" algn="l" defTabSz="913987" rtl="0" eaLnBrk="1" latinLnBrk="0" hangingPunct="1">
              <a:lnSpc>
                <a:spcPct val="80000"/>
              </a:lnSpc>
              <a:spcBef>
                <a:spcPct val="0"/>
              </a:spcBef>
              <a:buClr>
                <a:schemeClr val="tx1"/>
              </a:buClr>
              <a:buFont typeface="Ciscolight" pitchFamily="2" charset="0"/>
              <a:buNone/>
              <a:defRPr lang="en-US" sz="69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7385263" y="1917701"/>
            <a:ext cx="3567771" cy="2889251"/>
          </a:xfrm>
          <a:prstGeom prst="rect">
            <a:avLst/>
          </a:prstGeom>
        </p:spPr>
        <p:txBody>
          <a:bodyPr lIns="91408" tIns="45705" rIns="91408" bIns="45705"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536" y="1797053"/>
            <a:ext cx="11124420" cy="3544971"/>
          </a:xfrm>
          <a:prstGeom prst="rect">
            <a:avLst/>
          </a:prstGeom>
        </p:spPr>
        <p:txBody>
          <a:bodyPr lIns="91408" tIns="45705" rIns="91408" bIns="45705">
            <a:noAutofit/>
          </a:bodyPr>
          <a:lstStyle>
            <a:lvl1pPr marL="0" indent="0" algn="ctr">
              <a:buNone/>
              <a:defRPr sz="27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583537" y="5530969"/>
            <a:ext cx="9571256" cy="434977"/>
          </a:xfrm>
          <a:prstGeom prst="rect">
            <a:avLst/>
          </a:prstGeom>
        </p:spPr>
        <p:txBody>
          <a:bodyPr wrap="square" lIns="91408" tIns="45705" rIns="91408" bIns="45705" anchor="b" anchorCtr="0">
            <a:noAutofit/>
          </a:bodyPr>
          <a:lstStyle>
            <a:lvl1pPr algn="l" defTabSz="804465">
              <a:lnSpc>
                <a:spcPct val="100000"/>
              </a:lnSpc>
              <a:spcBef>
                <a:spcPct val="50000"/>
              </a:spcBef>
              <a:buNone/>
              <a:defRPr sz="2100" b="0" i="0">
                <a:solidFill>
                  <a:srgbClr val="676767"/>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pPr lvl="0"/>
            <a:r>
              <a:rPr lang="en-GB" dirty="0" smtClean="0"/>
              <a:t>Source</a:t>
            </a:r>
          </a:p>
        </p:txBody>
      </p:sp>
      <p:sp>
        <p:nvSpPr>
          <p:cNvPr id="5" name="Title Placeholder 5"/>
          <p:cNvSpPr>
            <a:spLocks noGrp="1"/>
          </p:cNvSpPr>
          <p:nvPr>
            <p:ph type="title" hasCustomPrompt="1"/>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536" y="1799168"/>
            <a:ext cx="11124420" cy="3547533"/>
          </a:xfrm>
          <a:prstGeom prst="rect">
            <a:avLst/>
          </a:prstGeom>
        </p:spPr>
        <p:txBody>
          <a:bodyPr vert="horz" lIns="91408" tIns="45705" rIns="91408" bIns="45705">
            <a:noAutofit/>
          </a:bodyPr>
          <a:lstStyle>
            <a:lvl1pPr marL="0" indent="0" algn="ctr">
              <a:buNone/>
              <a:defRPr sz="27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583537" y="5530969"/>
            <a:ext cx="9571256" cy="434977"/>
          </a:xfrm>
          <a:prstGeom prst="rect">
            <a:avLst/>
          </a:prstGeom>
        </p:spPr>
        <p:txBody>
          <a:bodyPr wrap="square" lIns="91408" tIns="45705" rIns="91408" bIns="45705" anchor="b" anchorCtr="0">
            <a:noAutofit/>
          </a:bodyPr>
          <a:lstStyle>
            <a:lvl1pPr algn="l" defTabSz="804465">
              <a:lnSpc>
                <a:spcPct val="100000"/>
              </a:lnSpc>
              <a:spcBef>
                <a:spcPct val="50000"/>
              </a:spcBef>
              <a:buNone/>
              <a:defRPr sz="2100" b="0" i="0">
                <a:solidFill>
                  <a:srgbClr val="676767"/>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pPr lvl="0"/>
            <a:r>
              <a:rPr lang="en-GB" dirty="0" smtClean="0"/>
              <a:t>Source</a:t>
            </a:r>
          </a:p>
        </p:txBody>
      </p:sp>
      <p:sp>
        <p:nvSpPr>
          <p:cNvPr id="5"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49" y="1799275"/>
            <a:ext cx="5341277" cy="4054364"/>
          </a:xfrm>
          <a:prstGeom prst="rect">
            <a:avLst/>
          </a:prstGeom>
        </p:spPr>
        <p:txBody>
          <a:bodyPr lIns="91408" tIns="45705" rIns="91408" bIns="45705" anchor="ctr" anchorCtr="0">
            <a:noAutofit/>
          </a:bodyPr>
          <a:lstStyle>
            <a:lvl1pPr marL="0" indent="0">
              <a:buNone/>
              <a:defRPr sz="3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6278242" y="1799174"/>
            <a:ext cx="5429714" cy="4052529"/>
          </a:xfrm>
          <a:prstGeom prst="rect">
            <a:avLst/>
          </a:prstGeom>
        </p:spPr>
        <p:txBody>
          <a:bodyPr vert="horz" lIns="91408" tIns="45705" rIns="91408" bIns="45705">
            <a:noAutofit/>
          </a:bodyPr>
          <a:lstStyle>
            <a:lvl1pPr marL="0" indent="0" algn="ctr">
              <a:buNone/>
              <a:defRPr sz="27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43" y="1799139"/>
            <a:ext cx="5337270" cy="4054500"/>
          </a:xfrm>
          <a:prstGeom prst="rect">
            <a:avLst/>
          </a:prstGeom>
        </p:spPr>
        <p:txBody>
          <a:bodyPr lIns="91408" tIns="45705" rIns="91408" bIns="45705" anchor="ctr" anchorCtr="0">
            <a:noAutofit/>
          </a:bodyPr>
          <a:lstStyle>
            <a:lvl1pPr marL="0" indent="0">
              <a:buNone/>
              <a:defRPr sz="3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6275845" y="1799167"/>
            <a:ext cx="5432110" cy="4054944"/>
          </a:xfrm>
          <a:prstGeom prst="rect">
            <a:avLst/>
          </a:prstGeom>
        </p:spPr>
        <p:txBody>
          <a:bodyPr vert="horz" lIns="91408" tIns="45705" rIns="91408" bIns="45705">
            <a:noAutofit/>
          </a:bodyPr>
          <a:lstStyle>
            <a:lvl1pPr marL="0" indent="0" algn="ctr">
              <a:buNone/>
              <a:defRPr sz="27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8111375" y="2163193"/>
            <a:ext cx="3090614" cy="3091419"/>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latin typeface="Arial"/>
              <a:cs typeface="Arial"/>
            </a:endParaRPr>
          </a:p>
        </p:txBody>
      </p:sp>
      <p:sp>
        <p:nvSpPr>
          <p:cNvPr id="4" name="Oval 3"/>
          <p:cNvSpPr/>
          <p:nvPr userDrawn="1"/>
        </p:nvSpPr>
        <p:spPr>
          <a:xfrm>
            <a:off x="4563118" y="2163193"/>
            <a:ext cx="3090614" cy="3091419"/>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latin typeface="Arial"/>
              <a:cs typeface="Arial"/>
            </a:endParaRPr>
          </a:p>
        </p:txBody>
      </p:sp>
      <p:sp>
        <p:nvSpPr>
          <p:cNvPr id="7" name="Oval 6"/>
          <p:cNvSpPr/>
          <p:nvPr userDrawn="1"/>
        </p:nvSpPr>
        <p:spPr>
          <a:xfrm>
            <a:off x="1018762" y="2163193"/>
            <a:ext cx="3090614" cy="3091419"/>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1036377" y="3733532"/>
            <a:ext cx="3055385" cy="804881"/>
          </a:xfrm>
          <a:prstGeom prst="rect">
            <a:avLst/>
          </a:prstGeom>
        </p:spPr>
        <p:txBody>
          <a:bodyPr lIns="91408" tIns="45705" rIns="91408" bIns="45705" anchor="ctr" anchorCtr="0">
            <a:noAutofit/>
          </a:bodyPr>
          <a:lstStyle>
            <a:lvl1pPr marL="0" indent="0" algn="ctr">
              <a:buNone/>
              <a:defRPr sz="27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4580732" y="3730936"/>
            <a:ext cx="3055385" cy="804881"/>
          </a:xfrm>
          <a:prstGeom prst="rect">
            <a:avLst/>
          </a:prstGeom>
        </p:spPr>
        <p:txBody>
          <a:bodyPr lIns="91408" tIns="45705" rIns="91408" bIns="45705" anchor="ctr" anchorCtr="0">
            <a:noAutofit/>
          </a:bodyPr>
          <a:lstStyle>
            <a:lvl1pPr marL="0" indent="0" algn="ctr">
              <a:buNone/>
              <a:defRPr sz="27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8128989" y="3730936"/>
            <a:ext cx="3055385" cy="804881"/>
          </a:xfrm>
          <a:prstGeom prst="rect">
            <a:avLst/>
          </a:prstGeom>
        </p:spPr>
        <p:txBody>
          <a:bodyPr lIns="91408" tIns="45705" rIns="91408" bIns="45705" anchor="ctr" anchorCtr="0">
            <a:noAutofit/>
          </a:bodyPr>
          <a:lstStyle>
            <a:lvl1pPr marL="0" indent="0" algn="ctr">
              <a:buNone/>
              <a:defRPr sz="27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2027239" y="2857372"/>
            <a:ext cx="1051710" cy="1051984"/>
          </a:xfrm>
          <a:prstGeom prst="rect">
            <a:avLst/>
          </a:prstGeom>
        </p:spPr>
        <p:txBody>
          <a:bodyPr vert="horz" lIns="91428" tIns="45715" rIns="91428" bIns="45715"/>
          <a:lstStyle>
            <a:lvl1pPr marL="0" indent="0" algn="ctr">
              <a:buNone/>
              <a:defRPr sz="16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5602367" y="2870412"/>
            <a:ext cx="1051710" cy="1051984"/>
          </a:xfrm>
          <a:prstGeom prst="rect">
            <a:avLst/>
          </a:prstGeom>
        </p:spPr>
        <p:txBody>
          <a:bodyPr vert="horz" lIns="91428" tIns="45715" rIns="91428" bIns="45715"/>
          <a:lstStyle>
            <a:lvl1pPr marL="0" indent="0" algn="ctr">
              <a:buNone/>
              <a:defRPr sz="16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9120104" y="2857372"/>
            <a:ext cx="1051710" cy="1051984"/>
          </a:xfrm>
          <a:prstGeom prst="rect">
            <a:avLst/>
          </a:prstGeom>
        </p:spPr>
        <p:txBody>
          <a:bodyPr vert="horz" lIns="91428" tIns="45715" rIns="91428" bIns="45715"/>
          <a:lstStyle>
            <a:lvl1pPr marL="0" indent="0" algn="ctr">
              <a:buNone/>
              <a:defRPr sz="16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1032838" y="2163193"/>
            <a:ext cx="3074201" cy="3074624"/>
          </a:xfrm>
          <a:prstGeom prst="ellipse">
            <a:avLst/>
          </a:prstGeom>
          <a:solidFill>
            <a:sysClr val="windowText" lastClr="000000">
              <a:alpha val="30000"/>
            </a:sysClr>
          </a:solidFill>
          <a:ln w="25400" cap="flat" cmpd="sng" algn="ctr">
            <a:noFill/>
            <a:prstDash val="solid"/>
          </a:ln>
          <a:effectLst/>
        </p:spPr>
        <p:txBody>
          <a:bodyPr lIns="91400" tIns="45701" rIns="91400" bIns="45701" anchor="ctr"/>
          <a:lstStyle/>
          <a:p>
            <a:pPr marL="0" marR="0" lvl="0" indent="0" algn="ctr" defTabSz="121874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44" name="Oval 43"/>
          <p:cNvSpPr/>
          <p:nvPr userDrawn="1"/>
        </p:nvSpPr>
        <p:spPr>
          <a:xfrm>
            <a:off x="4562613" y="2163193"/>
            <a:ext cx="3074201" cy="3074624"/>
          </a:xfrm>
          <a:prstGeom prst="ellipse">
            <a:avLst/>
          </a:prstGeom>
          <a:solidFill>
            <a:sysClr val="windowText" lastClr="000000">
              <a:alpha val="30000"/>
            </a:sysClr>
          </a:solidFill>
          <a:ln w="25400" cap="flat" cmpd="sng" algn="ctr">
            <a:noFill/>
            <a:prstDash val="solid"/>
          </a:ln>
          <a:effectLst/>
        </p:spPr>
        <p:txBody>
          <a:bodyPr lIns="91400" tIns="45701" rIns="91400" bIns="45701" anchor="ctr"/>
          <a:lstStyle/>
          <a:p>
            <a:pPr marL="0" marR="0" lvl="0" indent="0" algn="ctr" defTabSz="121874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45" name="Oval 44"/>
          <p:cNvSpPr/>
          <p:nvPr userDrawn="1"/>
        </p:nvSpPr>
        <p:spPr>
          <a:xfrm>
            <a:off x="8114377" y="2163193"/>
            <a:ext cx="3074201" cy="3074624"/>
          </a:xfrm>
          <a:prstGeom prst="ellipse">
            <a:avLst/>
          </a:prstGeom>
          <a:solidFill>
            <a:sysClr val="windowText" lastClr="000000">
              <a:alpha val="30000"/>
            </a:sysClr>
          </a:solidFill>
          <a:ln w="25400" cap="flat" cmpd="sng" algn="ctr">
            <a:noFill/>
            <a:prstDash val="solid"/>
          </a:ln>
          <a:effectLst/>
        </p:spPr>
        <p:txBody>
          <a:bodyPr lIns="91400" tIns="45701" rIns="91400" bIns="45701" anchor="ctr"/>
          <a:lstStyle/>
          <a:p>
            <a:pPr marL="0" marR="0" lvl="0" indent="0" algn="ctr" defTabSz="121874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1033019" y="2163193"/>
            <a:ext cx="3073823" cy="3074624"/>
          </a:xfrm>
          <a:prstGeom prst="ellipse">
            <a:avLst/>
          </a:prstGeom>
          <a:solidFill>
            <a:schemeClr val="bg1">
              <a:alpha val="30000"/>
            </a:schemeClr>
          </a:solidFill>
          <a:ln>
            <a:noFill/>
          </a:ln>
          <a:effectLst/>
        </p:spPr>
        <p:txBody>
          <a:bodyPr lIns="91412" tIns="45707" rIns="91412" bIns="45707" anchor="ctr" anchorCtr="0"/>
          <a:lstStyle>
            <a:lvl1pPr algn="l">
              <a:buFontTx/>
              <a:buNone/>
              <a:defRPr sz="17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4562793" y="2163193"/>
            <a:ext cx="3073823" cy="3074624"/>
          </a:xfrm>
          <a:prstGeom prst="ellipse">
            <a:avLst/>
          </a:prstGeom>
          <a:solidFill>
            <a:schemeClr val="bg1">
              <a:alpha val="30000"/>
            </a:schemeClr>
          </a:solidFill>
          <a:ln>
            <a:noFill/>
          </a:ln>
          <a:effectLst/>
        </p:spPr>
        <p:txBody>
          <a:bodyPr lIns="91412" tIns="45707" rIns="91412" bIns="45707" anchor="ctr" anchorCtr="0"/>
          <a:lstStyle>
            <a:lvl1pPr algn="l">
              <a:buFontTx/>
              <a:buNone/>
              <a:defRPr sz="17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8114557" y="2163193"/>
            <a:ext cx="3073823" cy="3074624"/>
          </a:xfrm>
          <a:prstGeom prst="ellipse">
            <a:avLst/>
          </a:prstGeom>
          <a:solidFill>
            <a:schemeClr val="bg1">
              <a:alpha val="30000"/>
            </a:schemeClr>
          </a:solidFill>
          <a:ln>
            <a:noFill/>
          </a:ln>
          <a:effectLst/>
        </p:spPr>
        <p:txBody>
          <a:bodyPr lIns="91412" tIns="45707" rIns="91412" bIns="45707" anchor="ctr" anchorCtr="0"/>
          <a:lstStyle>
            <a:lvl1pPr algn="l">
              <a:buFontTx/>
              <a:buNone/>
              <a:defRPr sz="17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1051457" y="5164193"/>
            <a:ext cx="3055385" cy="804881"/>
          </a:xfrm>
          <a:prstGeom prst="rect">
            <a:avLst/>
          </a:prstGeom>
        </p:spPr>
        <p:txBody>
          <a:bodyPr lIns="91408" tIns="45705" rIns="91408" bIns="45705" anchor="ctr" anchorCtr="0">
            <a:noAutofit/>
          </a:bodyPr>
          <a:lstStyle>
            <a:lvl1pPr marL="0" indent="0" algn="ctr">
              <a:buNone/>
              <a:defRPr sz="27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4581231" y="5161597"/>
            <a:ext cx="3055385" cy="804881"/>
          </a:xfrm>
          <a:prstGeom prst="rect">
            <a:avLst/>
          </a:prstGeom>
        </p:spPr>
        <p:txBody>
          <a:bodyPr lIns="91408" tIns="45705" rIns="91408" bIns="45705" anchor="ctr" anchorCtr="0">
            <a:noAutofit/>
          </a:bodyPr>
          <a:lstStyle>
            <a:lvl1pPr marL="0" indent="0" algn="ctr">
              <a:buNone/>
              <a:defRPr sz="27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8132995" y="5161597"/>
            <a:ext cx="3055385" cy="804881"/>
          </a:xfrm>
          <a:prstGeom prst="rect">
            <a:avLst/>
          </a:prstGeom>
        </p:spPr>
        <p:txBody>
          <a:bodyPr lIns="91408" tIns="45705" rIns="91408" bIns="45705" anchor="ctr" anchorCtr="0">
            <a:noAutofit/>
          </a:bodyPr>
          <a:lstStyle>
            <a:lvl1pPr marL="0" indent="0" algn="ctr">
              <a:buNone/>
              <a:defRPr sz="27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1044" y="6172209"/>
            <a:ext cx="977645" cy="486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88825" cy="6858000"/>
          </a:xfrm>
          <a:prstGeom prst="rect">
            <a:avLst/>
          </a:prstGeom>
        </p:spPr>
        <p:txBody>
          <a:bodyPr vert="horz" lIns="91408" tIns="45705" rIns="91408" bIns="45705"/>
          <a:lstStyle>
            <a:lvl1pPr marL="0" indent="0" algn="ctr">
              <a:buNone/>
              <a:defRPr sz="29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666577" y="4656404"/>
            <a:ext cx="10849323" cy="652464"/>
          </a:xfrm>
          <a:prstGeom prst="rect">
            <a:avLst/>
          </a:prstGeom>
          <a:solidFill>
            <a:schemeClr val="bg1">
              <a:alpha val="70000"/>
            </a:schemeClr>
          </a:solidFill>
          <a:extLst/>
        </p:spPr>
        <p:txBody>
          <a:bodyPr wrap="square" lIns="107988" tIns="0" rIns="91428" bIns="45715" numCol="1" anchor="ctr" anchorCtr="0" compatLnSpc="1">
            <a:prstTxWarp prst="textNoShape">
              <a:avLst/>
            </a:prstTxWarp>
            <a:spAutoFit/>
          </a:bodyPr>
          <a:lstStyle>
            <a:lvl1pPr marL="230314" indent="0">
              <a:lnSpc>
                <a:spcPts val="4903"/>
              </a:lnSpc>
              <a:spcBef>
                <a:spcPts val="0"/>
              </a:spcBef>
              <a:buNone/>
              <a:defRPr sz="32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spd="slow">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7" y="401391"/>
            <a:ext cx="11414589" cy="3389567"/>
          </a:xfrm>
          <a:prstGeom prst="rect">
            <a:avLst/>
          </a:prstGeom>
        </p:spPr>
        <p:txBody>
          <a:bodyPr vert="horz" lIns="91408" tIns="45705" rIns="91408" bIns="45705"/>
          <a:lstStyle>
            <a:lvl1pPr marL="0" indent="0" algn="ctr">
              <a:buNone/>
              <a:defRPr sz="29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598224" y="4072699"/>
            <a:ext cx="11149410" cy="726479"/>
          </a:xfrm>
          <a:prstGeom prst="rect">
            <a:avLst/>
          </a:prstGeom>
        </p:spPr>
        <p:txBody>
          <a:bodyPr vert="horz" wrap="square" lIns="91428" tIns="45715" rIns="91428" bIns="45715">
            <a:spAutoFit/>
          </a:bodyPr>
          <a:lstStyle>
            <a:lvl1pPr marL="0" indent="0">
              <a:buNone/>
              <a:defRPr sz="43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spd="slow">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1044" y="6172209"/>
            <a:ext cx="977645" cy="486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3288" cy="6858000"/>
          </a:xfrm>
          <a:prstGeom prst="rect">
            <a:avLst/>
          </a:prstGeom>
        </p:spPr>
        <p:txBody>
          <a:bodyPr vert="horz" lIns="91408" tIns="45705" rIns="91408" bIns="45705"/>
          <a:lstStyle>
            <a:lvl1pPr marL="0" indent="0" algn="ctr">
              <a:buNone/>
              <a:defRPr sz="29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4"/>
            <a:ext cx="11304239" cy="5688861"/>
          </a:xfrm>
          <a:prstGeom prst="rect">
            <a:avLst/>
          </a:prstGeom>
        </p:spPr>
        <p:txBody>
          <a:bodyPr vert="horz" lIns="91412" tIns="45707" rIns="91412" bIns="45707"/>
          <a:lstStyle>
            <a:lvl1pPr marL="0" indent="0" algn="ctr">
              <a:buNone/>
              <a:defRPr sz="20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defTabSz="911942" rtl="0" eaLnBrk="1" fontAlgn="base" hangingPunct="1">
              <a:lnSpc>
                <a:spcPct val="90000"/>
              </a:lnSpc>
              <a:spcBef>
                <a:spcPct val="0"/>
              </a:spcBef>
              <a:spcAft>
                <a:spcPct val="0"/>
              </a:spcAft>
              <a:buFont typeface="Arial" panose="020B0604020202020204" pitchFamily="34" charset="0"/>
              <a:buNone/>
              <a:defRPr lang="en-US" sz="6100" b="0" i="0" kern="1200" spc="0" baseline="0" dirty="0">
                <a:solidFill>
                  <a:schemeClr val="bg1"/>
                </a:solidFill>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11348442" y="6544038"/>
            <a:ext cx="294023" cy="205999"/>
          </a:xfrm>
          <a:prstGeom prst="rect">
            <a:avLst/>
          </a:prstGeom>
          <a:noFill/>
          <a:ln w="9525" algn="ctr">
            <a:noFill/>
            <a:miter lim="800000"/>
            <a:headEnd/>
            <a:tailEnd/>
          </a:ln>
          <a:effectLst/>
        </p:spPr>
        <p:txBody>
          <a:bodyPr wrap="none" lIns="82083" tIns="41039" rIns="82083" bIns="41039" anchor="b">
            <a:spAutoFit/>
          </a:bodyPr>
          <a:lstStyle/>
          <a:p>
            <a:pPr algn="r" defTabSz="814020" fontAlgn="auto">
              <a:spcBef>
                <a:spcPts val="0"/>
              </a:spcBef>
              <a:spcAft>
                <a:spcPts val="0"/>
              </a:spcAft>
              <a:defRPr/>
            </a:pPr>
            <a:fld id="{4ABDCABE-3F10-B64C-92F1-862014417034}" type="slidenum">
              <a:rPr lang="en-US" sz="800">
                <a:solidFill>
                  <a:schemeClr val="bg1">
                    <a:alpha val="60000"/>
                  </a:schemeClr>
                </a:solidFill>
                <a:latin typeface="+mn-lt"/>
                <a:ea typeface="+mn-ea"/>
                <a:cs typeface="CiscoSans Thin"/>
              </a:rPr>
              <a:pPr algn="r" defTabSz="814020" fontAlgn="auto">
                <a:spcBef>
                  <a:spcPts val="0"/>
                </a:spcBef>
                <a:spcAft>
                  <a:spcPts val="0"/>
                </a:spcAft>
                <a:defRPr/>
              </a:pPr>
              <a:t>‹#›</a:t>
            </a:fld>
            <a:endParaRPr lang="en-US" sz="800" dirty="0">
              <a:solidFill>
                <a:schemeClr val="bg1">
                  <a:alpha val="60000"/>
                </a:schemeClr>
              </a:solidFill>
              <a:latin typeface="+mn-lt"/>
              <a:ea typeface="+mn-ea"/>
              <a:cs typeface="CiscoSans Thin"/>
            </a:endParaRP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632070" y="6387831"/>
            <a:ext cx="574933" cy="35356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4"/>
          <p:cNvSpPr>
            <a:spLocks noChangeArrowheads="1"/>
          </p:cNvSpPr>
          <p:nvPr userDrawn="1"/>
        </p:nvSpPr>
        <p:spPr bwMode="ltGray">
          <a:xfrm>
            <a:off x="7004512" y="6542361"/>
            <a:ext cx="4359896" cy="206003"/>
          </a:xfrm>
          <a:prstGeom prst="rect">
            <a:avLst/>
          </a:prstGeom>
          <a:noFill/>
          <a:ln w="9525">
            <a:noFill/>
            <a:miter lim="800000"/>
            <a:headEnd/>
            <a:tailEnd/>
          </a:ln>
          <a:effectLst/>
        </p:spPr>
        <p:txBody>
          <a:bodyPr wrap="square" lIns="82083" tIns="41039" rIns="82083" bIns="41039" anchor="b">
            <a:spAutoFit/>
          </a:bodyPr>
          <a:lstStyle/>
          <a:p>
            <a:pPr algn="l" defTabSz="814020" rtl="0" fontAlgn="auto">
              <a:spcBef>
                <a:spcPts val="0"/>
              </a:spcBef>
              <a:spcAft>
                <a:spcPts val="0"/>
              </a:spcAft>
              <a:defRPr/>
            </a:pPr>
            <a:r>
              <a:rPr lang="en-US" sz="800" kern="1200" dirty="0" smtClean="0">
                <a:solidFill>
                  <a:schemeClr val="bg1">
                    <a:alpha val="60000"/>
                  </a:schemeClr>
                </a:solidFill>
                <a:latin typeface="+mn-lt"/>
                <a:ea typeface="+mn-ea"/>
                <a:cs typeface="CiscoSans Thin"/>
              </a:rPr>
              <a:t>C97-731192-02 © 2015  Cisco and/or its affiliates. All rights reserved.   Cisco Confidential</a:t>
            </a:r>
            <a:endParaRPr lang="en-US" sz="800" kern="1200" dirty="0">
              <a:solidFill>
                <a:schemeClr val="bg1">
                  <a:alpha val="60000"/>
                </a:schemeClr>
              </a:solidFill>
              <a:latin typeface="+mn-lt"/>
              <a:ea typeface="+mn-ea"/>
              <a:cs typeface="CiscoSans Thin"/>
            </a:endParaRPr>
          </a:p>
        </p:txBody>
      </p:sp>
    </p:spTree>
    <p:extLst>
      <p:ext uri="{BB962C8B-B14F-4D97-AF65-F5344CB8AC3E}">
        <p14:creationId xmlns:p14="http://schemas.microsoft.com/office/powerpoint/2010/main" val="2431059221"/>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22409" y="795868"/>
            <a:ext cx="7129194"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fontAlgn="auto">
              <a:spcBef>
                <a:spcPts val="0"/>
              </a:spcBef>
              <a:spcAft>
                <a:spcPts val="0"/>
              </a:spcAft>
              <a:defRPr/>
            </a:pPr>
            <a:endParaRPr lang="en-US" dirty="0">
              <a:latin typeface="+mj-lt"/>
            </a:endParaRPr>
          </a:p>
        </p:txBody>
      </p:sp>
      <p:sp>
        <p:nvSpPr>
          <p:cNvPr id="5" name="Rectangle 4"/>
          <p:cNvSpPr/>
          <p:nvPr/>
        </p:nvSpPr>
        <p:spPr>
          <a:xfrm>
            <a:off x="2522411" y="4794252"/>
            <a:ext cx="7127077"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rgbClr val="676767"/>
            </a:solidFill>
          </a:ln>
          <a:effectLst/>
        </p:spPr>
        <p:txBody>
          <a:bodyPr lIns="91412" tIns="45707" rIns="91412" bIns="45707"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753777" y="4873439"/>
            <a:ext cx="6763665" cy="838200"/>
          </a:xfrm>
        </p:spPr>
        <p:txBody>
          <a:bodyPr anchor="ctr"/>
          <a:lstStyle>
            <a:lvl1pPr>
              <a:defRPr sz="27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32884" y="311159"/>
            <a:ext cx="4363430"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733132" y="310896"/>
            <a:ext cx="4363599" cy="2459736"/>
          </a:xfrm>
          <a:prstGeom prst="rect">
            <a:avLst/>
          </a:prstGeom>
          <a:solidFill>
            <a:schemeClr val="bg1">
              <a:alpha val="30000"/>
            </a:schemeClr>
          </a:solidFill>
          <a:ln>
            <a:solidFill>
              <a:srgbClr val="676767"/>
            </a:solidFill>
          </a:ln>
          <a:effectLst/>
        </p:spPr>
        <p:txBody>
          <a:bodyPr vert="horz" lIns="68569" tIns="34285" rIns="68569" bIns="34285" rtlCol="0" anchor="ctr" anchorCtr="0">
            <a:normAutofit/>
          </a:bodyPr>
          <a:lstStyle>
            <a:lvl1pPr marL="0" indent="0" algn="ctr" defTabSz="914027"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574443" y="3307599"/>
            <a:ext cx="8970817" cy="2152559"/>
          </a:xfrm>
        </p:spPr>
        <p:txBody>
          <a:bodyPr>
            <a:noAutofit/>
          </a:bodyPr>
          <a:lstStyle>
            <a:lvl1pPr marL="0" marR="0" indent="0" algn="l" defTabSz="914027" rtl="0" eaLnBrk="1" fontAlgn="auto" latinLnBrk="0" hangingPunct="1">
              <a:lnSpc>
                <a:spcPct val="80000"/>
              </a:lnSpc>
              <a:spcBef>
                <a:spcPct val="0"/>
              </a:spcBef>
              <a:spcAft>
                <a:spcPts val="0"/>
              </a:spcAft>
              <a:buClrTx/>
              <a:buSzTx/>
              <a:buFontTx/>
              <a:buNone/>
              <a:tabLst/>
              <a:defRPr sz="60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655184" y="728812"/>
            <a:ext cx="4839555" cy="515975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fontAlgn="auto">
              <a:spcBef>
                <a:spcPts val="0"/>
              </a:spcBef>
              <a:spcAft>
                <a:spcPts val="0"/>
              </a:spcAft>
              <a:defRPr/>
            </a:pPr>
            <a:endParaRPr lang="en-US" dirty="0">
              <a:latin typeface="+mj-lt"/>
            </a:endParaRPr>
          </a:p>
        </p:txBody>
      </p:sp>
      <p:sp>
        <p:nvSpPr>
          <p:cNvPr id="26" name="Picture Placeholder 25"/>
          <p:cNvSpPr>
            <a:spLocks noGrp="1"/>
          </p:cNvSpPr>
          <p:nvPr>
            <p:ph type="pic" sz="quarter" idx="10"/>
          </p:nvPr>
        </p:nvSpPr>
        <p:spPr>
          <a:xfrm>
            <a:off x="6655098" y="728980"/>
            <a:ext cx="4838964" cy="5159757"/>
          </a:xfrm>
          <a:prstGeom prst="rect">
            <a:avLst/>
          </a:prstGeom>
          <a:solidFill>
            <a:schemeClr val="bg1">
              <a:alpha val="30000"/>
            </a:schemeClr>
          </a:solidFill>
          <a:ln>
            <a:solidFill>
              <a:srgbClr val="2968AF"/>
            </a:solidFill>
          </a:ln>
          <a:effectLst/>
        </p:spPr>
        <p:txBody>
          <a:bodyPr lIns="91412" tIns="45707" rIns="91412" bIns="45707"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583407" y="728988"/>
            <a:ext cx="5798380" cy="1085313"/>
          </a:xfrm>
        </p:spPr>
        <p:txBody>
          <a:bodyPr wrap="none" anchor="t" anchorCtr="0">
            <a:noAutofit/>
          </a:bodyPr>
          <a:lstStyle>
            <a:lvl1pPr>
              <a:lnSpc>
                <a:spcPct val="90000"/>
              </a:lnSpc>
              <a:defRPr sz="33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4890343" y="311160"/>
            <a:ext cx="4357081"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fontAlgn="auto">
              <a:spcBef>
                <a:spcPts val="0"/>
              </a:spcBef>
              <a:spcAft>
                <a:spcPts val="0"/>
              </a:spcAft>
              <a:defRPr/>
            </a:pPr>
            <a:endParaRPr lang="en-US" dirty="0">
              <a:latin typeface="CiscoSans"/>
              <a:cs typeface="CiscoSans"/>
            </a:endParaRPr>
          </a:p>
        </p:txBody>
      </p:sp>
      <p:sp>
        <p:nvSpPr>
          <p:cNvPr id="10" name="Rectangle 9"/>
          <p:cNvSpPr/>
          <p:nvPr/>
        </p:nvSpPr>
        <p:spPr>
          <a:xfrm>
            <a:off x="446501" y="311160"/>
            <a:ext cx="4382474"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fontAlgn="auto">
              <a:spcBef>
                <a:spcPts val="0"/>
              </a:spcBef>
              <a:spcAft>
                <a:spcPts val="0"/>
              </a:spcAft>
              <a:defRPr/>
            </a:pPr>
            <a:endParaRPr lang="en-US" dirty="0">
              <a:latin typeface="CiscoSans"/>
              <a:cs typeface="CiscoSans"/>
            </a:endParaRPr>
          </a:p>
        </p:txBody>
      </p:sp>
      <p:sp>
        <p:nvSpPr>
          <p:cNvPr id="11" name="Rectangle 10"/>
          <p:cNvSpPr/>
          <p:nvPr/>
        </p:nvSpPr>
        <p:spPr>
          <a:xfrm>
            <a:off x="9304570" y="311151"/>
            <a:ext cx="2450462"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fontAlgn="auto">
              <a:spcBef>
                <a:spcPts val="0"/>
              </a:spcBef>
              <a:spcAft>
                <a:spcPts val="0"/>
              </a:spcAft>
              <a:defRPr/>
            </a:pPr>
            <a:endParaRPr lang="en-US" dirty="0">
              <a:latin typeface="CiscoSans"/>
              <a:cs typeface="CiscoSans"/>
            </a:endParaRPr>
          </a:p>
        </p:txBody>
      </p:sp>
      <p:sp>
        <p:nvSpPr>
          <p:cNvPr id="12" name="Rectangle 11"/>
          <p:cNvSpPr/>
          <p:nvPr/>
        </p:nvSpPr>
        <p:spPr>
          <a:xfrm>
            <a:off x="446510" y="3028960"/>
            <a:ext cx="336250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fontAlgn="auto">
              <a:spcBef>
                <a:spcPts val="0"/>
              </a:spcBef>
              <a:spcAft>
                <a:spcPts val="0"/>
              </a:spcAft>
              <a:defRPr/>
            </a:pPr>
            <a:endParaRPr lang="en-US" dirty="0">
              <a:latin typeface="CiscoSans"/>
              <a:cs typeface="CiscoSans"/>
            </a:endParaRPr>
          </a:p>
        </p:txBody>
      </p:sp>
      <p:sp>
        <p:nvSpPr>
          <p:cNvPr id="13" name="Rectangle 12"/>
          <p:cNvSpPr/>
          <p:nvPr/>
        </p:nvSpPr>
        <p:spPr>
          <a:xfrm>
            <a:off x="3880957" y="3028960"/>
            <a:ext cx="5366469"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fontAlgn="auto">
              <a:spcBef>
                <a:spcPts val="0"/>
              </a:spcBef>
              <a:spcAft>
                <a:spcPts val="0"/>
              </a:spcAft>
              <a:defRPr/>
            </a:pPr>
            <a:endParaRPr lang="en-US" dirty="0">
              <a:latin typeface="CiscoSans"/>
              <a:cs typeface="CiscoSans"/>
            </a:endParaRPr>
          </a:p>
        </p:txBody>
      </p:sp>
      <p:sp>
        <p:nvSpPr>
          <p:cNvPr id="14" name="Rectangle 13"/>
          <p:cNvSpPr/>
          <p:nvPr/>
        </p:nvSpPr>
        <p:spPr>
          <a:xfrm>
            <a:off x="9304570" y="1682751"/>
            <a:ext cx="2450462"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fontAlgn="auto">
              <a:spcBef>
                <a:spcPts val="0"/>
              </a:spcBef>
              <a:spcAft>
                <a:spcPts val="0"/>
              </a:spcAft>
              <a:defRPr/>
            </a:pPr>
            <a:endParaRPr lang="en-US" dirty="0">
              <a:latin typeface="CiscoSans"/>
              <a:cs typeface="CiscoSans"/>
            </a:endParaRPr>
          </a:p>
        </p:txBody>
      </p:sp>
      <p:sp>
        <p:nvSpPr>
          <p:cNvPr id="15" name="Rectangle 14"/>
          <p:cNvSpPr/>
          <p:nvPr/>
        </p:nvSpPr>
        <p:spPr>
          <a:xfrm>
            <a:off x="9304570" y="5183717"/>
            <a:ext cx="2450462"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fontAlgn="auto">
              <a:spcBef>
                <a:spcPts val="0"/>
              </a:spcBef>
              <a:spcAft>
                <a:spcPts val="0"/>
              </a:spcAft>
              <a:defRPr/>
            </a:pPr>
            <a:endParaRPr lang="en-US" dirty="0">
              <a:latin typeface="CiscoSans"/>
              <a:cs typeface="CiscoSans"/>
            </a:endParaRPr>
          </a:p>
        </p:txBody>
      </p:sp>
      <p:sp>
        <p:nvSpPr>
          <p:cNvPr id="49" name="Picture Placeholder 25"/>
          <p:cNvSpPr>
            <a:spLocks noGrp="1"/>
          </p:cNvSpPr>
          <p:nvPr>
            <p:ph type="pic" sz="quarter" idx="11"/>
          </p:nvPr>
        </p:nvSpPr>
        <p:spPr>
          <a:xfrm>
            <a:off x="4890732" y="311151"/>
            <a:ext cx="4356013" cy="2660652"/>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913987"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427668" y="311151"/>
            <a:ext cx="4401521" cy="2660652"/>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91398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9304020" y="311151"/>
            <a:ext cx="2451002" cy="1308101"/>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91398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427654" y="3028966"/>
            <a:ext cx="3382346" cy="3458935"/>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91398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3876769" y="3028966"/>
            <a:ext cx="5369956" cy="3458935"/>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91398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9304020" y="1676401"/>
            <a:ext cx="2451002" cy="3449411"/>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91398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9304020" y="5182964"/>
            <a:ext cx="2451002" cy="1304925"/>
          </a:xfrm>
          <a:prstGeom prst="rect">
            <a:avLst/>
          </a:prstGeom>
          <a:solidFill>
            <a:schemeClr val="bg1">
              <a:alpha val="30000"/>
            </a:schemeClr>
          </a:solidFill>
          <a:ln>
            <a:solidFill>
              <a:schemeClr val="bg2"/>
            </a:solidFill>
          </a:ln>
          <a:effectLst/>
        </p:spPr>
        <p:txBody>
          <a:bodyPr vert="horz" lIns="68565" tIns="34283" rIns="68565" bIns="34283" rtlCol="0" anchor="ctr" anchorCtr="0">
            <a:normAutofit/>
          </a:bodyPr>
          <a:lstStyle>
            <a:lvl1pPr marL="0" indent="0" algn="ctr" defTabSz="91398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704678" y="777240"/>
            <a:ext cx="1088374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5" tIns="34283" rIns="68565" bIns="34283" rtlCol="0" anchor="ctr">
            <a:normAutofit/>
          </a:bodyPr>
          <a:lstStyle>
            <a:lvl1pPr marL="0" indent="0" algn="ctr" defTabSz="913987"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905028" y="778669"/>
            <a:ext cx="589788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5" tIns="34283" rIns="68565" bIns="34283" rtlCol="0" anchor="ctr">
            <a:normAutofit/>
          </a:bodyPr>
          <a:lstStyle>
            <a:lvl1pPr marL="0" indent="0" algn="ctr" defTabSz="913987"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12188825"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reeform 5"/>
          <p:cNvSpPr>
            <a:spLocks noEditPoints="1"/>
          </p:cNvSpPr>
          <p:nvPr userDrawn="1"/>
        </p:nvSpPr>
        <p:spPr bwMode="auto">
          <a:xfrm>
            <a:off x="4981612" y="2836977"/>
            <a:ext cx="2225611" cy="1184051"/>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solidFill>
          <a:ln w="0">
            <a:noFill/>
            <a:prstDash val="solid"/>
            <a:round/>
            <a:headEnd/>
            <a:tailEnd/>
          </a:ln>
        </p:spPr>
        <p:txBody>
          <a:bodyPr vert="horz" wrap="square" lIns="121824" tIns="60912" rIns="121824" bIns="60912" numCol="1" anchor="t" anchorCtr="0" compatLnSpc="1">
            <a:prstTxWarp prst="textNoShape">
              <a:avLst/>
            </a:prstTxWarp>
          </a:bodyPr>
          <a:lstStyle/>
          <a:p>
            <a:endParaRPr lang="en-US"/>
          </a:p>
        </p:txBody>
      </p:sp>
    </p:spTree>
    <p:extLst>
      <p:ext uri="{BB962C8B-B14F-4D97-AF65-F5344CB8AC3E}">
        <p14:creationId xmlns:p14="http://schemas.microsoft.com/office/powerpoint/2010/main" val="958759565"/>
      </p:ext>
    </p:extLst>
  </p:cSld>
  <p:clrMapOvr>
    <a:masterClrMapping/>
  </p:clrMapOvr>
  <p:transition spd="slow">
    <p:wip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0" y="-3425"/>
            <a:ext cx="12197397" cy="6864857"/>
          </a:xfrm>
          <a:prstGeom prst="rect">
            <a:avLst/>
          </a:prstGeom>
        </p:spPr>
      </p:pic>
      <p:sp>
        <p:nvSpPr>
          <p:cNvPr id="4" name="Freeform 3"/>
          <p:cNvSpPr>
            <a:spLocks noEditPoints="1"/>
          </p:cNvSpPr>
          <p:nvPr userDrawn="1"/>
        </p:nvSpPr>
        <p:spPr bwMode="auto">
          <a:xfrm>
            <a:off x="4981612" y="2836977"/>
            <a:ext cx="2225611" cy="1184051"/>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chemeClr val="bg1">
              <a:lumMod val="50000"/>
            </a:schemeClr>
          </a:solidFill>
          <a:ln w="0">
            <a:noFill/>
            <a:prstDash val="solid"/>
            <a:round/>
            <a:headEnd/>
            <a:tailEnd/>
          </a:ln>
        </p:spPr>
        <p:txBody>
          <a:bodyPr vert="horz" wrap="square" lIns="121824" tIns="60912" rIns="121824" bIns="60912" numCol="1" anchor="t" anchorCtr="0" compatLnSpc="1">
            <a:prstTxWarp prst="textNoShape">
              <a:avLst/>
            </a:prstTxWarp>
          </a:bodyPr>
          <a:lstStyle/>
          <a:p>
            <a:endParaRPr lang="en-US"/>
          </a:p>
        </p:txBody>
      </p:sp>
    </p:spTree>
    <p:extLst>
      <p:ext uri="{BB962C8B-B14F-4D97-AF65-F5344CB8AC3E}">
        <p14:creationId xmlns:p14="http://schemas.microsoft.com/office/powerpoint/2010/main" val="2375131928"/>
      </p:ext>
    </p:extLst>
  </p:cSld>
  <p:clrMapOvr>
    <a:masterClrMapping/>
  </p:clrMapOvr>
  <p:transition spd="slow">
    <p:wip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Bullet_Diragram">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dirty="0" smtClean="0"/>
              <a:t>Click to edit Master title style</a:t>
            </a:r>
            <a:endParaRPr lang="en-GB" dirty="0"/>
          </a:p>
        </p:txBody>
      </p:sp>
      <p:grpSp>
        <p:nvGrpSpPr>
          <p:cNvPr id="2" name="Group 95"/>
          <p:cNvGrpSpPr/>
          <p:nvPr userDrawn="1"/>
        </p:nvGrpSpPr>
        <p:grpSpPr>
          <a:xfrm>
            <a:off x="0" y="1430876"/>
            <a:ext cx="12188825" cy="3585633"/>
            <a:chOff x="0" y="1069979"/>
            <a:chExt cx="9144000" cy="2689225"/>
          </a:xfrm>
        </p:grpSpPr>
        <p:sp>
          <p:nvSpPr>
            <p:cNvPr id="10" name="Rectangle 9"/>
            <p:cNvSpPr/>
            <p:nvPr/>
          </p:nvSpPr>
          <p:spPr>
            <a:xfrm>
              <a:off x="0" y="1069979"/>
              <a:ext cx="9144000" cy="2689225"/>
            </a:xfrm>
            <a:prstGeom prst="rect">
              <a:avLst/>
            </a:prstGeom>
            <a:gradFill flip="none" rotWithShape="1">
              <a:gsLst>
                <a:gs pos="0">
                  <a:schemeClr val="accent5">
                    <a:lumMod val="20000"/>
                    <a:lumOff val="80000"/>
                  </a:schemeClr>
                </a:gs>
                <a:gs pos="39000">
                  <a:schemeClr val="bg1">
                    <a:lumMod val="95000"/>
                    <a:alpha val="0"/>
                  </a:schemeClr>
                </a:gs>
              </a:gsLst>
              <a:lin ang="3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2" fontAlgn="base">
                <a:spcBef>
                  <a:spcPct val="0"/>
                </a:spcBef>
                <a:spcAft>
                  <a:spcPct val="0"/>
                </a:spcAft>
              </a:pPr>
              <a:endParaRPr lang="en-US" dirty="0" smtClean="0">
                <a:solidFill>
                  <a:srgbClr val="FFFFFF"/>
                </a:solidFill>
                <a:latin typeface="Arial"/>
              </a:endParaRPr>
            </a:p>
          </p:txBody>
        </p:sp>
        <p:sp>
          <p:nvSpPr>
            <p:cNvPr id="11" name="Rectangle 10"/>
            <p:cNvSpPr/>
            <p:nvPr/>
          </p:nvSpPr>
          <p:spPr>
            <a:xfrm flipH="1">
              <a:off x="0" y="1069979"/>
              <a:ext cx="9144000" cy="2689225"/>
            </a:xfrm>
            <a:prstGeom prst="rect">
              <a:avLst/>
            </a:prstGeom>
            <a:gradFill flip="none" rotWithShape="1">
              <a:gsLst>
                <a:gs pos="0">
                  <a:schemeClr val="accent5">
                    <a:lumMod val="20000"/>
                    <a:lumOff val="80000"/>
                  </a:schemeClr>
                </a:gs>
                <a:gs pos="39000">
                  <a:schemeClr val="bg1">
                    <a:lumMod val="95000"/>
                    <a:alpha val="0"/>
                  </a:schemeClr>
                </a:gs>
              </a:gsLst>
              <a:lin ang="3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2" fontAlgn="base">
                <a:spcBef>
                  <a:spcPct val="0"/>
                </a:spcBef>
                <a:spcAft>
                  <a:spcPct val="0"/>
                </a:spcAft>
              </a:pPr>
              <a:endParaRPr lang="en-US" dirty="0" smtClean="0">
                <a:solidFill>
                  <a:srgbClr val="FFFFFF"/>
                </a:solidFill>
                <a:latin typeface="Arial"/>
              </a:endParaRPr>
            </a:p>
          </p:txBody>
        </p:sp>
      </p:grpSp>
    </p:spTree>
    <p:extLst>
      <p:ext uri="{BB962C8B-B14F-4D97-AF65-F5344CB8AC3E}">
        <p14:creationId xmlns:p14="http://schemas.microsoft.com/office/powerpoint/2010/main" val="1405187668"/>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11348442" y="6560971"/>
            <a:ext cx="294023" cy="205999"/>
          </a:xfrm>
          <a:prstGeom prst="rect">
            <a:avLst/>
          </a:prstGeom>
          <a:noFill/>
          <a:ln w="9525" algn="ctr">
            <a:noFill/>
            <a:miter lim="800000"/>
            <a:headEnd/>
            <a:tailEnd/>
          </a:ln>
          <a:effectLst/>
        </p:spPr>
        <p:txBody>
          <a:bodyPr wrap="none" lIns="82083" tIns="41039" rIns="82083" bIns="41039" anchor="b">
            <a:spAutoFit/>
          </a:bodyPr>
          <a:lstStyle/>
          <a:p>
            <a:pPr algn="r" defTabSz="814020" rtl="0" fontAlgn="auto">
              <a:spcBef>
                <a:spcPts val="0"/>
              </a:spcBef>
              <a:spcAft>
                <a:spcPts val="0"/>
              </a:spcAft>
              <a:defRPr/>
            </a:pPr>
            <a:fld id="{4ABDCABE-3F10-B64C-92F1-862014417034}" type="slidenum">
              <a:rPr lang="en-US" sz="800" kern="1200">
                <a:solidFill>
                  <a:schemeClr val="bg1">
                    <a:alpha val="60000"/>
                  </a:schemeClr>
                </a:solidFill>
                <a:latin typeface="+mn-lt"/>
                <a:ea typeface="+mn-ea"/>
                <a:cs typeface="CiscoSans Thin"/>
              </a:rPr>
              <a:pPr algn="r" defTabSz="814020" rtl="0" fontAlgn="auto">
                <a:spcBef>
                  <a:spcPts val="0"/>
                </a:spcBef>
                <a:spcAft>
                  <a:spcPts val="0"/>
                </a:spcAft>
                <a:defRPr/>
              </a:pPr>
              <a:t>‹#›</a:t>
            </a:fld>
            <a:endParaRPr lang="en-US" sz="800" kern="1200" dirty="0">
              <a:solidFill>
                <a:schemeClr val="bg1">
                  <a:alpha val="60000"/>
                </a:schemeClr>
              </a:solidFill>
              <a:latin typeface="+mn-lt"/>
              <a:ea typeface="+mn-ea"/>
              <a:cs typeface="CiscoSans Thin"/>
            </a:endParaRPr>
          </a:p>
        </p:txBody>
      </p:sp>
      <p:sp>
        <p:nvSpPr>
          <p:cNvPr id="6" name="Rectangle 4"/>
          <p:cNvSpPr>
            <a:spLocks noChangeArrowheads="1"/>
          </p:cNvSpPr>
          <p:nvPr userDrawn="1"/>
        </p:nvSpPr>
        <p:spPr bwMode="ltGray">
          <a:xfrm>
            <a:off x="7004512" y="6559297"/>
            <a:ext cx="4359896" cy="206003"/>
          </a:xfrm>
          <a:prstGeom prst="rect">
            <a:avLst/>
          </a:prstGeom>
          <a:noFill/>
          <a:ln w="9525">
            <a:noFill/>
            <a:miter lim="800000"/>
            <a:headEnd/>
            <a:tailEnd/>
          </a:ln>
          <a:effectLst/>
        </p:spPr>
        <p:txBody>
          <a:bodyPr wrap="square" lIns="82083" tIns="41039" rIns="82083" bIns="41039" anchor="b">
            <a:spAutoFit/>
          </a:bodyPr>
          <a:lstStyle/>
          <a:p>
            <a:pPr algn="l" defTabSz="814020" rtl="0" fontAlgn="auto">
              <a:spcBef>
                <a:spcPts val="0"/>
              </a:spcBef>
              <a:spcAft>
                <a:spcPts val="0"/>
              </a:spcAft>
              <a:defRPr/>
            </a:pPr>
            <a:r>
              <a:rPr lang="en-US" sz="800" kern="1200" dirty="0" smtClean="0">
                <a:solidFill>
                  <a:schemeClr val="bg1">
                    <a:alpha val="60000"/>
                  </a:schemeClr>
                </a:solidFill>
                <a:latin typeface="+mn-lt"/>
                <a:ea typeface="+mn-ea"/>
                <a:cs typeface="CiscoSans Thin"/>
              </a:rPr>
              <a:t>C97-731192-02 © 2015  Cisco and/or its affiliates. All rights reserved.   Cisco Confidential</a:t>
            </a:r>
            <a:endParaRPr lang="en-US" sz="800" kern="1200" dirty="0">
              <a:solidFill>
                <a:schemeClr val="bg1">
                  <a:alpha val="60000"/>
                </a:schemeClr>
              </a:solidFill>
              <a:latin typeface="+mn-lt"/>
              <a:ea typeface="+mn-ea"/>
              <a:cs typeface="CiscoSans Thin"/>
            </a:endParaRPr>
          </a:p>
        </p:txBody>
      </p:sp>
      <p:pic>
        <p:nvPicPr>
          <p:cNvPr id="8" name="Picture 2" descr="C:\Users\spius\Pictures\cisco logo blue gradient.png"/>
          <p:cNvPicPr>
            <a:picLocks noChangeAspect="1" noChangeArrowheads="1"/>
          </p:cNvPicPr>
          <p:nvPr userDrawn="1"/>
        </p:nvPicPr>
        <p:blipFill>
          <a:blip r:embed="rId2" cstate="print">
            <a:alphaModFix amt="60000"/>
            <a:biLevel thresh="25000"/>
            <a:extLst>
              <a:ext uri="{28A0092B-C50C-407E-A947-70E740481C1C}">
                <a14:useLocalDpi xmlns:a14="http://schemas.microsoft.com/office/drawing/2010/main"/>
              </a:ext>
            </a:extLst>
          </a:blip>
          <a:srcRect/>
          <a:stretch>
            <a:fillRect/>
          </a:stretch>
        </p:blipFill>
        <p:spPr bwMode="auto">
          <a:xfrm>
            <a:off x="632070" y="6404764"/>
            <a:ext cx="574933" cy="3535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834628" y="3066683"/>
            <a:ext cx="3235181" cy="830868"/>
          </a:xfrm>
          <a:prstGeom prst="rect">
            <a:avLst/>
          </a:prstGeom>
          <a:noFill/>
        </p:spPr>
        <p:txBody>
          <a:bodyPr wrap="none" lIns="91428" tIns="45715" rIns="91428" bIns="45715" rtlCol="0">
            <a:spAutoFit/>
          </a:bodyPr>
          <a:lstStyle/>
          <a:p>
            <a:r>
              <a:rPr lang="en-US" sz="4800" dirty="0" smtClean="0">
                <a:solidFill>
                  <a:srgbClr val="FFFFFF"/>
                </a:solidFill>
                <a:latin typeface="+mj-lt"/>
              </a:rPr>
              <a:t>Thank you.</a:t>
            </a:r>
            <a:endParaRPr lang="en-US" sz="4800" dirty="0">
              <a:solidFill>
                <a:srgbClr val="FFFFFF"/>
              </a:solidFill>
              <a:latin typeface="+mj-lt"/>
            </a:endParaRPr>
          </a:p>
        </p:txBody>
      </p:sp>
      <p:sp>
        <p:nvSpPr>
          <p:cNvPr id="65" name="Rectangle 64"/>
          <p:cNvSpPr>
            <a:spLocks noChangeArrowheads="1"/>
          </p:cNvSpPr>
          <p:nvPr userDrawn="1"/>
        </p:nvSpPr>
        <p:spPr bwMode="black">
          <a:xfrm>
            <a:off x="8379473" y="3801569"/>
            <a:ext cx="155448" cy="589103"/>
          </a:xfrm>
          <a:prstGeom prst="rect">
            <a:avLst/>
          </a:prstGeom>
          <a:solidFill>
            <a:schemeClr val="tx1"/>
          </a:solidFill>
          <a:ln w="9525">
            <a:noFill/>
            <a:miter lim="800000"/>
            <a:headEnd/>
            <a:tailEnd/>
          </a:ln>
        </p:spPr>
        <p:txBody>
          <a:bodyPr lIns="91428" tIns="45715" rIns="91428" bIns="45715"/>
          <a:lstStyle/>
          <a:p>
            <a:endParaRPr lang="en-US">
              <a:solidFill>
                <a:srgbClr val="0096D6"/>
              </a:solidFill>
              <a:latin typeface="+mj-lt"/>
            </a:endParaRPr>
          </a:p>
        </p:txBody>
      </p:sp>
      <p:sp>
        <p:nvSpPr>
          <p:cNvPr id="66" name="Freeform 65"/>
          <p:cNvSpPr>
            <a:spLocks/>
          </p:cNvSpPr>
          <p:nvPr userDrawn="1"/>
        </p:nvSpPr>
        <p:spPr bwMode="black">
          <a:xfrm>
            <a:off x="9285041" y="378690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67" name="Freeform 66"/>
          <p:cNvSpPr>
            <a:spLocks/>
          </p:cNvSpPr>
          <p:nvPr userDrawn="1"/>
        </p:nvSpPr>
        <p:spPr bwMode="black">
          <a:xfrm>
            <a:off x="7728765" y="378690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68" name="Freeform 67"/>
          <p:cNvSpPr>
            <a:spLocks noEditPoints="1"/>
          </p:cNvSpPr>
          <p:nvPr userDrawn="1"/>
        </p:nvSpPr>
        <p:spPr bwMode="black">
          <a:xfrm>
            <a:off x="9897790" y="378690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69" name="Freeform 68"/>
          <p:cNvSpPr>
            <a:spLocks/>
          </p:cNvSpPr>
          <p:nvPr userDrawn="1"/>
        </p:nvSpPr>
        <p:spPr bwMode="black">
          <a:xfrm>
            <a:off x="8735553" y="378690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70" name="Freeform 69"/>
          <p:cNvSpPr>
            <a:spLocks/>
          </p:cNvSpPr>
          <p:nvPr userDrawn="1"/>
        </p:nvSpPr>
        <p:spPr bwMode="black">
          <a:xfrm>
            <a:off x="7419682" y="2966680"/>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71" name="Freeform 70"/>
          <p:cNvSpPr>
            <a:spLocks/>
          </p:cNvSpPr>
          <p:nvPr userDrawn="1"/>
        </p:nvSpPr>
        <p:spPr bwMode="black">
          <a:xfrm>
            <a:off x="7829988" y="2763672"/>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72" name="Freeform 71"/>
          <p:cNvSpPr>
            <a:spLocks/>
          </p:cNvSpPr>
          <p:nvPr userDrawn="1"/>
        </p:nvSpPr>
        <p:spPr bwMode="black">
          <a:xfrm>
            <a:off x="8233069" y="2484528"/>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73" name="Freeform 72"/>
          <p:cNvSpPr>
            <a:spLocks/>
          </p:cNvSpPr>
          <p:nvPr userDrawn="1"/>
        </p:nvSpPr>
        <p:spPr bwMode="black">
          <a:xfrm>
            <a:off x="8643374" y="2763669"/>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74" name="Freeform 73"/>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75" name="Freeform 74"/>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76" name="Freeform 75"/>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77" name="Freeform 76"/>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
        <p:nvSpPr>
          <p:cNvPr id="78" name="Freeform 77"/>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28" tIns="45715" rIns="91428" bIns="45715"/>
          <a:lstStyle/>
          <a:p>
            <a:endParaRPr lang="en-US">
              <a:solidFill>
                <a:srgbClr val="0096D6"/>
              </a:solidFill>
              <a:latin typeface="+mj-lt"/>
            </a:endParaRPr>
          </a:p>
        </p:txBody>
      </p:sp>
    </p:spTree>
    <p:extLst>
      <p:ext uri="{BB962C8B-B14F-4D97-AF65-F5344CB8AC3E}">
        <p14:creationId xmlns:p14="http://schemas.microsoft.com/office/powerpoint/2010/main" val="42396211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Segu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1816" b="1816"/>
          <a:stretch/>
        </p:blipFill>
        <p:spPr>
          <a:xfrm>
            <a:off x="-1" y="10"/>
            <a:ext cx="12188826" cy="6866447"/>
          </a:xfrm>
          <a:prstGeom prst="rect">
            <a:avLst/>
          </a:prstGeom>
        </p:spPr>
      </p:pic>
      <p:sp>
        <p:nvSpPr>
          <p:cNvPr id="5" name="Title 1"/>
          <p:cNvSpPr>
            <a:spLocks noGrp="1"/>
          </p:cNvSpPr>
          <p:nvPr>
            <p:ph type="ctrTitle" hasCustomPrompt="1"/>
          </p:nvPr>
        </p:nvSpPr>
        <p:spPr>
          <a:xfrm>
            <a:off x="606388" y="1220545"/>
            <a:ext cx="10128084" cy="3426595"/>
          </a:xfrm>
          <a:prstGeom prst="rect">
            <a:avLst/>
          </a:prstGeom>
        </p:spPr>
        <p:txBody>
          <a:bodyPr anchor="b" anchorCtr="0">
            <a:noAutofit/>
          </a:bodyPr>
          <a:lstStyle>
            <a:lvl1pPr marL="0" indent="0" algn="l">
              <a:lnSpc>
                <a:spcPct val="90000"/>
              </a:lnSpc>
              <a:buFont typeface="Arial" panose="020B0604020202020204" pitchFamily="34" charset="0"/>
              <a:buNone/>
              <a:defRPr sz="6100" b="0" i="0" spc="0" baseline="0">
                <a:solidFill>
                  <a:schemeClr val="bg1"/>
                </a:solidFill>
                <a:latin typeface="+mj-lt"/>
                <a:cs typeface="CiscoSans Thin"/>
              </a:defRPr>
            </a:lvl1pPr>
          </a:lstStyle>
          <a:p>
            <a:r>
              <a:rPr lang="en-US" dirty="0" smtClean="0"/>
              <a:t>Section Title Goes Here</a:t>
            </a:r>
            <a:endParaRPr lang="en-US" dirty="0"/>
          </a:p>
        </p:txBody>
      </p:sp>
      <p:pic>
        <p:nvPicPr>
          <p:cNvPr id="7" name="Picture 6" descr="logo_white.ai"/>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232" y="6174308"/>
            <a:ext cx="561360" cy="346045"/>
          </a:xfrm>
          <a:prstGeom prst="rect">
            <a:avLst/>
          </a:prstGeom>
        </p:spPr>
      </p:pic>
      <p:sp>
        <p:nvSpPr>
          <p:cNvPr id="8" name="Rectangle 4"/>
          <p:cNvSpPr>
            <a:spLocks noChangeArrowheads="1"/>
          </p:cNvSpPr>
          <p:nvPr userDrawn="1"/>
        </p:nvSpPr>
        <p:spPr bwMode="ltGray">
          <a:xfrm>
            <a:off x="8017586" y="6322245"/>
            <a:ext cx="3543101" cy="205984"/>
          </a:xfrm>
          <a:prstGeom prst="rect">
            <a:avLst/>
          </a:prstGeom>
          <a:noFill/>
          <a:ln w="9525">
            <a:noFill/>
            <a:miter lim="800000"/>
            <a:headEnd/>
            <a:tailEnd/>
          </a:ln>
          <a:effectLst/>
        </p:spPr>
        <p:txBody>
          <a:bodyPr wrap="square" lIns="82063" tIns="41031" rIns="82063" bIns="41031" anchor="b" anchorCtr="0">
            <a:spAutoFit/>
          </a:bodyPr>
          <a:lstStyle/>
          <a:p>
            <a:pPr marL="0" marR="0" indent="0" algn="l" defTabSz="813850" rtl="0" eaLnBrk="1" fontAlgn="auto" latinLnBrk="0" hangingPunct="1">
              <a:lnSpc>
                <a:spcPct val="100000"/>
              </a:lnSpc>
              <a:spcBef>
                <a:spcPts val="0"/>
              </a:spcBef>
              <a:spcAft>
                <a:spcPts val="0"/>
              </a:spcAft>
              <a:buClrTx/>
              <a:buSzTx/>
              <a:buFontTx/>
              <a:buNone/>
              <a:tabLst/>
              <a:defRPr/>
            </a:pPr>
            <a:r>
              <a:rPr lang="en-US" sz="800" b="0" i="0" dirty="0" smtClean="0">
                <a:solidFill>
                  <a:srgbClr val="FFFFFF"/>
                </a:solidFill>
                <a:latin typeface="+mn-lt"/>
                <a:cs typeface="CiscoSans Thin"/>
              </a:rPr>
              <a:t>© 2015  Cisco and/or its affiliates. All rights reserved.   Cisco Confidential</a:t>
            </a:r>
          </a:p>
        </p:txBody>
      </p:sp>
      <p:sp>
        <p:nvSpPr>
          <p:cNvPr id="9" name="Rectangle 7"/>
          <p:cNvSpPr>
            <a:spLocks noChangeArrowheads="1"/>
          </p:cNvSpPr>
          <p:nvPr userDrawn="1"/>
        </p:nvSpPr>
        <p:spPr bwMode="ltGray">
          <a:xfrm>
            <a:off x="11544762" y="6323922"/>
            <a:ext cx="293983" cy="205980"/>
          </a:xfrm>
          <a:prstGeom prst="rect">
            <a:avLst/>
          </a:prstGeom>
          <a:noFill/>
          <a:ln w="9525" algn="ctr">
            <a:noFill/>
            <a:miter lim="800000"/>
            <a:headEnd/>
            <a:tailEnd/>
          </a:ln>
          <a:effectLst/>
        </p:spPr>
        <p:txBody>
          <a:bodyPr wrap="none" lIns="82063" tIns="41031" rIns="82063" bIns="41031" anchor="b">
            <a:spAutoFit/>
          </a:bodyPr>
          <a:lstStyle/>
          <a:p>
            <a:pPr algn="r" defTabSz="813850">
              <a:lnSpc>
                <a:spcPct val="100000"/>
              </a:lnSpc>
            </a:pPr>
            <a:fld id="{DFCF27A5-1A5B-48D3-A060-2758FFBB1ADD}" type="slidenum">
              <a:rPr lang="en-US" sz="800" b="0" i="0">
                <a:solidFill>
                  <a:srgbClr val="FFFFFF"/>
                </a:solidFill>
                <a:latin typeface="+mn-lt"/>
                <a:cs typeface="CiscoSans Thin"/>
              </a:rPr>
              <a:pPr algn="r" defTabSz="813850">
                <a:lnSpc>
                  <a:spcPct val="100000"/>
                </a:lnSpc>
              </a:pPr>
              <a:t>‹#›</a:t>
            </a:fld>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294159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012" y="1446758"/>
            <a:ext cx="11202066" cy="4954044"/>
          </a:xfrm>
          <a:prstGeom prst="rect">
            <a:avLst/>
          </a:prstGeom>
        </p:spPr>
        <p:txBody>
          <a:bodyPr lIns="91428" tIns="45715" rIns="91428" bIns="45715"/>
          <a:lstStyle>
            <a:lvl1pPr>
              <a:spcBef>
                <a:spcPts val="800"/>
              </a:spcBef>
              <a:buClr>
                <a:srgbClr val="168ACB"/>
              </a:buClr>
              <a:defRPr>
                <a:solidFill>
                  <a:schemeClr val="bg1"/>
                </a:solidFill>
              </a:defRPr>
            </a:lvl1pPr>
            <a:lvl2pPr>
              <a:spcBef>
                <a:spcPts val="533"/>
              </a:spcBef>
              <a:defRPr>
                <a:solidFill>
                  <a:schemeClr val="bg1"/>
                </a:solidFill>
              </a:defRPr>
            </a:lvl2pPr>
            <a:lvl3pPr>
              <a:lnSpc>
                <a:spcPct val="90000"/>
              </a:lnSpc>
              <a:spcBef>
                <a:spcPts val="267"/>
              </a:spcBef>
              <a:defRPr>
                <a:solidFill>
                  <a:schemeClr val="bg1"/>
                </a:solidFill>
              </a:defRPr>
            </a:lvl3pPr>
            <a:lvl4pPr>
              <a:lnSpc>
                <a:spcPct val="90000"/>
              </a:lnSpc>
              <a:spcBef>
                <a:spcPts val="267"/>
              </a:spcBef>
              <a:defRPr>
                <a:solidFill>
                  <a:schemeClr val="bg1"/>
                </a:solidFill>
              </a:defRPr>
            </a:lvl4pPr>
            <a:lvl5pPr>
              <a:spcBef>
                <a:spcPts val="900"/>
              </a:spcBef>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57061480"/>
      </p:ext>
    </p:extLst>
  </p:cSld>
  <p:clrMapOvr>
    <a:masterClrMapping/>
  </p:clrMapOv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0"/>
            <a:ext cx="10360501"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a:prstGeom prst="rect">
            <a:avLst/>
          </a:prstGeom>
        </p:spPr>
        <p:txBody>
          <a:bodyPr lIns="91428" tIns="45715" rIns="91428" bIns="45715"/>
          <a:lstStyle>
            <a:lvl1pPr marL="0" indent="0" algn="ctr">
              <a:buNone/>
              <a:defRPr>
                <a:solidFill>
                  <a:schemeClr val="tx1">
                    <a:tint val="75000"/>
                  </a:schemeClr>
                </a:solidFill>
              </a:defRPr>
            </a:lvl1pPr>
            <a:lvl2pPr marL="609372" indent="0" algn="ctr">
              <a:buNone/>
              <a:defRPr>
                <a:solidFill>
                  <a:schemeClr val="tx1">
                    <a:tint val="75000"/>
                  </a:schemeClr>
                </a:solidFill>
              </a:defRPr>
            </a:lvl2pPr>
            <a:lvl3pPr marL="1218743" indent="0" algn="ctr">
              <a:buNone/>
              <a:defRPr>
                <a:solidFill>
                  <a:schemeClr val="tx1">
                    <a:tint val="75000"/>
                  </a:schemeClr>
                </a:solidFill>
              </a:defRPr>
            </a:lvl3pPr>
            <a:lvl4pPr marL="1828115" indent="0" algn="ctr">
              <a:buNone/>
              <a:defRPr>
                <a:solidFill>
                  <a:schemeClr val="tx1">
                    <a:tint val="75000"/>
                  </a:schemeClr>
                </a:solidFill>
              </a:defRPr>
            </a:lvl4pPr>
            <a:lvl5pPr marL="2437485" indent="0" algn="ctr">
              <a:buNone/>
              <a:defRPr>
                <a:solidFill>
                  <a:schemeClr val="tx1">
                    <a:tint val="75000"/>
                  </a:schemeClr>
                </a:solidFill>
              </a:defRPr>
            </a:lvl5pPr>
            <a:lvl6pPr marL="3046857" indent="0" algn="ctr">
              <a:buNone/>
              <a:defRPr>
                <a:solidFill>
                  <a:schemeClr val="tx1">
                    <a:tint val="75000"/>
                  </a:schemeClr>
                </a:solidFill>
              </a:defRPr>
            </a:lvl6pPr>
            <a:lvl7pPr marL="3656228" indent="0" algn="ctr">
              <a:buNone/>
              <a:defRPr>
                <a:solidFill>
                  <a:schemeClr val="tx1">
                    <a:tint val="75000"/>
                  </a:schemeClr>
                </a:solidFill>
              </a:defRPr>
            </a:lvl7pPr>
            <a:lvl8pPr marL="4265599" indent="0" algn="ctr">
              <a:buNone/>
              <a:defRPr>
                <a:solidFill>
                  <a:schemeClr val="tx1">
                    <a:tint val="75000"/>
                  </a:schemeClr>
                </a:solidFill>
              </a:defRPr>
            </a:lvl8pPr>
            <a:lvl9pPr marL="48749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441" y="6356355"/>
            <a:ext cx="2844059" cy="365124"/>
          </a:xfrm>
          <a:prstGeom prst="rect">
            <a:avLst/>
          </a:prstGeom>
        </p:spPr>
        <p:txBody>
          <a:bodyPr lIns="91428" tIns="45715" rIns="91428" bIns="45715"/>
          <a:lstStyle/>
          <a:p>
            <a:fld id="{15C549E9-C97E-D047-8D0A-61402DF48192}" type="datetimeFigureOut">
              <a:rPr lang="en-US" smtClean="0"/>
              <a:t>11/29/17</a:t>
            </a:fld>
            <a:endParaRPr lang="en-US"/>
          </a:p>
        </p:txBody>
      </p:sp>
      <p:sp>
        <p:nvSpPr>
          <p:cNvPr id="5" name="Footer Placeholder 4"/>
          <p:cNvSpPr>
            <a:spLocks noGrp="1"/>
          </p:cNvSpPr>
          <p:nvPr>
            <p:ph type="ftr" sz="quarter" idx="11"/>
          </p:nvPr>
        </p:nvSpPr>
        <p:spPr>
          <a:xfrm>
            <a:off x="4164515" y="6356355"/>
            <a:ext cx="3859795" cy="365124"/>
          </a:xfrm>
          <a:prstGeom prst="rect">
            <a:avLst/>
          </a:prstGeom>
        </p:spPr>
        <p:txBody>
          <a:bodyPr lIns="91428" tIns="45715" rIns="91428" bIns="45715"/>
          <a:lstStyle/>
          <a:p>
            <a:endParaRPr lang="en-US"/>
          </a:p>
        </p:txBody>
      </p:sp>
      <p:sp>
        <p:nvSpPr>
          <p:cNvPr id="6" name="Slide Number Placeholder 5"/>
          <p:cNvSpPr>
            <a:spLocks noGrp="1"/>
          </p:cNvSpPr>
          <p:nvPr>
            <p:ph type="sldNum" sz="quarter" idx="12"/>
          </p:nvPr>
        </p:nvSpPr>
        <p:spPr>
          <a:xfrm>
            <a:off x="8735326" y="6356355"/>
            <a:ext cx="2844059" cy="365124"/>
          </a:xfrm>
          <a:prstGeom prst="rect">
            <a:avLst/>
          </a:prstGeom>
        </p:spPr>
        <p:txBody>
          <a:bodyPr lIns="91428" tIns="45715" rIns="91428" bIns="45715"/>
          <a:lstStyle/>
          <a:p>
            <a:fld id="{C947841B-B79B-784D-855E-72CBD9B4EB3D}" type="slidenum">
              <a:rPr lang="en-US" smtClean="0"/>
              <a:t>‹#›</a:t>
            </a:fld>
            <a:endParaRPr lang="en-US"/>
          </a:p>
        </p:txBody>
      </p:sp>
    </p:spTree>
    <p:extLst>
      <p:ext uri="{BB962C8B-B14F-4D97-AF65-F5344CB8AC3E}">
        <p14:creationId xmlns:p14="http://schemas.microsoft.com/office/powerpoint/2010/main" val="17220853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91392" tIns="45697" rIns="91392" bIns="45697" anchor="ctr"/>
          <a:lstStyle/>
          <a:p>
            <a:endParaRPr lang="en-US" dirty="0"/>
          </a:p>
        </p:txBody>
      </p:sp>
      <p:sp>
        <p:nvSpPr>
          <p:cNvPr id="4" name="Rectangle 6"/>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91392" tIns="45697" rIns="91392" bIns="45697" anchor="ctr"/>
          <a:lstStyle/>
          <a:p>
            <a:endParaRPr lang="en-US" dirty="0"/>
          </a:p>
        </p:txBody>
      </p:sp>
      <p:sp>
        <p:nvSpPr>
          <p:cNvPr id="7"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32729" y="1797053"/>
            <a:ext cx="11037201" cy="4098595"/>
          </a:xfrm>
          <a:prstGeom prst="rect">
            <a:avLst/>
          </a:prstGeom>
        </p:spPr>
        <p:txBody>
          <a:bodyPr lIns="91408" tIns="45705" rIns="91408" bIns="45705">
            <a:noAutofit/>
          </a:bodyPr>
          <a:lstStyle>
            <a:lvl1pPr marL="380777" marR="0" indent="-380777" algn="ctr" defTabSz="609245" rtl="0" eaLnBrk="1" fontAlgn="auto" latinLnBrk="0" hangingPunct="1">
              <a:lnSpc>
                <a:spcPct val="100000"/>
              </a:lnSpc>
              <a:spcBef>
                <a:spcPct val="20000"/>
              </a:spcBef>
              <a:spcAft>
                <a:spcPts val="0"/>
              </a:spcAft>
              <a:buClrTx/>
              <a:buSzTx/>
              <a:buFont typeface="Arial"/>
              <a:buNone/>
              <a:tabLst/>
              <a:defRPr sz="27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91408" tIns="45705" rIns="91408" bIns="45705">
            <a:noAutofit/>
          </a:bodyPr>
          <a:lstStyle>
            <a:lvl1pPr marL="374429" indent="-298277">
              <a:lnSpc>
                <a:spcPct val="95000"/>
              </a:lnSpc>
              <a:spcBef>
                <a:spcPts val="1480"/>
              </a:spcBef>
              <a:buClr>
                <a:schemeClr val="tx1"/>
              </a:buClr>
              <a:buSzPct val="80000"/>
              <a:buFont typeface="Arial"/>
              <a:buChar char="•"/>
              <a:defRPr sz="4900" b="0" i="0">
                <a:solidFill>
                  <a:srgbClr val="676767"/>
                </a:solidFill>
                <a:latin typeface="+mn-lt"/>
                <a:cs typeface="CiscoSans ExtraLight"/>
              </a:defRPr>
            </a:lvl1pPr>
            <a:lvl2pPr marL="676940" indent="-2876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371" indent="-228468">
              <a:buClr>
                <a:schemeClr val="tx1"/>
              </a:buClr>
              <a:buSzPct val="80000"/>
              <a:buFont typeface="Arial"/>
              <a:buChar char="•"/>
              <a:defRPr sz="2100" b="0" i="0">
                <a:solidFill>
                  <a:srgbClr val="676767"/>
                </a:solidFill>
                <a:latin typeface="+mn-lt"/>
                <a:cs typeface="CiscoSans ExtraLight"/>
              </a:defRPr>
            </a:lvl3pPr>
            <a:lvl4pPr marL="1214258" indent="-228468">
              <a:buClr>
                <a:schemeClr val="tx1"/>
              </a:buClr>
              <a:buSzPct val="80000"/>
              <a:buFont typeface="Arial"/>
              <a:buChar char="•"/>
              <a:defRPr sz="1900" b="0" i="0">
                <a:solidFill>
                  <a:srgbClr val="676767"/>
                </a:solidFill>
                <a:latin typeface="+mn-lt"/>
                <a:cs typeface="CiscoSans ExtraLight"/>
              </a:defRPr>
            </a:lvl4pPr>
            <a:lvl5pPr marL="1442726" indent="-224235">
              <a:buClr>
                <a:schemeClr val="tx1"/>
              </a:buClr>
              <a:buSzPct val="80000"/>
              <a:buFont typeface="Arial"/>
              <a:buChar char="•"/>
              <a:defRPr sz="16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91408" tIns="45705" rIns="91408" bIns="45705">
            <a:noAutofit/>
          </a:bodyPr>
          <a:lstStyle>
            <a:lvl1pPr marL="76153" indent="0">
              <a:lnSpc>
                <a:spcPct val="95000"/>
              </a:lnSpc>
              <a:spcBef>
                <a:spcPts val="1480"/>
              </a:spcBef>
              <a:buClr>
                <a:schemeClr val="tx1"/>
              </a:buClr>
              <a:buSzPct val="80000"/>
              <a:buFont typeface="Arial"/>
              <a:buNone/>
              <a:defRPr sz="4900" b="0" i="0">
                <a:solidFill>
                  <a:srgbClr val="676767"/>
                </a:solidFill>
                <a:latin typeface="+mn-lt"/>
                <a:cs typeface="CiscoSans ExtraLight"/>
              </a:defRPr>
            </a:lvl1pPr>
            <a:lvl2pPr marL="389241"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7903" indent="0">
              <a:buClr>
                <a:schemeClr val="tx1"/>
              </a:buClr>
              <a:buSzPct val="80000"/>
              <a:buFont typeface="Arial"/>
              <a:buNone/>
              <a:defRPr sz="2100" b="0" i="0">
                <a:solidFill>
                  <a:srgbClr val="676767"/>
                </a:solidFill>
                <a:latin typeface="+mn-lt"/>
                <a:cs typeface="CiscoSans ExtraLight"/>
              </a:defRPr>
            </a:lvl3pPr>
            <a:lvl4pPr marL="985789" indent="0">
              <a:buClr>
                <a:schemeClr val="tx1"/>
              </a:buClr>
              <a:buSzPct val="80000"/>
              <a:buFont typeface="Arial"/>
              <a:buNone/>
              <a:defRPr sz="1900" b="0" i="0">
                <a:solidFill>
                  <a:srgbClr val="676767"/>
                </a:solidFill>
                <a:latin typeface="+mn-lt"/>
                <a:cs typeface="CiscoSans ExtraLight"/>
              </a:defRPr>
            </a:lvl4pPr>
            <a:lvl5pPr marL="1218489" indent="0">
              <a:buClr>
                <a:schemeClr val="tx1"/>
              </a:buClr>
              <a:buSzPct val="80000"/>
              <a:buFont typeface="Arial"/>
              <a:buNone/>
              <a:defRPr sz="16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19420" y="1194135"/>
            <a:ext cx="11195402" cy="4224280"/>
          </a:xfrm>
          <a:prstGeom prst="rect">
            <a:avLst/>
          </a:prstGeom>
        </p:spPr>
        <p:txBody>
          <a:bodyPr lIns="91408" tIns="45705" rIns="91408" bIns="45705">
            <a:noAutofit/>
          </a:bodyPr>
          <a:lstStyle>
            <a:lvl1pPr marL="76153" indent="0">
              <a:lnSpc>
                <a:spcPct val="95000"/>
              </a:lnSpc>
              <a:spcBef>
                <a:spcPts val="1480"/>
              </a:spcBef>
              <a:buClr>
                <a:schemeClr val="tx1"/>
              </a:buClr>
              <a:buSzPct val="80000"/>
              <a:buFont typeface="Arial"/>
              <a:buNone/>
              <a:defRPr sz="4900" b="0" i="0">
                <a:solidFill>
                  <a:srgbClr val="676767"/>
                </a:solidFill>
                <a:latin typeface="+mn-lt"/>
                <a:cs typeface="CiscoSans ExtraLight"/>
              </a:defRPr>
            </a:lvl1pPr>
            <a:lvl2pPr marL="389241"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7903" indent="0">
              <a:buClr>
                <a:schemeClr val="tx1"/>
              </a:buClr>
              <a:buSzPct val="80000"/>
              <a:buFont typeface="Arial"/>
              <a:buNone/>
              <a:defRPr sz="2100" b="0" i="0">
                <a:solidFill>
                  <a:srgbClr val="676767"/>
                </a:solidFill>
                <a:latin typeface="+mn-lt"/>
                <a:cs typeface="CiscoSans ExtraLight"/>
              </a:defRPr>
            </a:lvl3pPr>
            <a:lvl4pPr marL="985789" indent="0">
              <a:buClr>
                <a:schemeClr val="tx1"/>
              </a:buClr>
              <a:buSzPct val="80000"/>
              <a:buFont typeface="Arial"/>
              <a:buNone/>
              <a:defRPr sz="1900" b="0" i="0">
                <a:solidFill>
                  <a:srgbClr val="676767"/>
                </a:solidFill>
                <a:latin typeface="+mn-lt"/>
                <a:cs typeface="CiscoSans ExtraLight"/>
              </a:defRPr>
            </a:lvl4pPr>
            <a:lvl5pPr marL="1218489" indent="0">
              <a:buClr>
                <a:schemeClr val="tx1"/>
              </a:buClr>
              <a:buSzPct val="80000"/>
              <a:buFont typeface="Arial"/>
              <a:buNone/>
              <a:defRPr sz="16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theme" Target="../theme/theme1.xml"/><Relationship Id="rId4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536" y="455093"/>
            <a:ext cx="11124420" cy="97578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7" rIns="91412" bIns="45707"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11348442" y="6560971"/>
            <a:ext cx="294023" cy="205999"/>
          </a:xfrm>
          <a:prstGeom prst="rect">
            <a:avLst/>
          </a:prstGeom>
          <a:noFill/>
          <a:ln w="9525" algn="ctr">
            <a:noFill/>
            <a:miter lim="800000"/>
            <a:headEnd/>
            <a:tailEnd/>
          </a:ln>
          <a:effectLst/>
        </p:spPr>
        <p:txBody>
          <a:bodyPr wrap="none" lIns="82083" tIns="41039" rIns="82083" bIns="41039" anchor="b">
            <a:spAutoFit/>
          </a:bodyPr>
          <a:lstStyle/>
          <a:p>
            <a:pPr algn="r" defTabSz="814020" fontAlgn="auto">
              <a:spcBef>
                <a:spcPts val="0"/>
              </a:spcBef>
              <a:spcAft>
                <a:spcPts val="0"/>
              </a:spcAft>
              <a:defRPr/>
            </a:pPr>
            <a:fld id="{4ABDCABE-3F10-B64C-92F1-862014417034}" type="slidenum">
              <a:rPr lang="en-US" sz="800">
                <a:solidFill>
                  <a:srgbClr val="000000">
                    <a:alpha val="25000"/>
                  </a:srgbClr>
                </a:solidFill>
                <a:latin typeface="+mn-lt"/>
                <a:ea typeface="+mn-ea"/>
                <a:cs typeface="CiscoSans Thin"/>
              </a:rPr>
              <a:pPr algn="r" defTabSz="814020" fontAlgn="auto">
                <a:spcBef>
                  <a:spcPts val="0"/>
                </a:spcBef>
                <a:spcAft>
                  <a:spcPts val="0"/>
                </a:spcAft>
                <a:defRPr/>
              </a:pPr>
              <a:t>‹#›</a:t>
            </a:fld>
            <a:endParaRPr lang="en-US" sz="8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7004512" y="6559297"/>
            <a:ext cx="4359896" cy="206003"/>
          </a:xfrm>
          <a:prstGeom prst="rect">
            <a:avLst/>
          </a:prstGeom>
          <a:noFill/>
          <a:ln w="9525">
            <a:noFill/>
            <a:miter lim="800000"/>
            <a:headEnd/>
            <a:tailEnd/>
          </a:ln>
          <a:effectLst/>
        </p:spPr>
        <p:txBody>
          <a:bodyPr wrap="square" lIns="82083" tIns="41039" rIns="82083" bIns="41039" anchor="b">
            <a:spAutoFit/>
          </a:bodyPr>
          <a:lstStyle/>
          <a:p>
            <a:pPr defTabSz="814020" fontAlgn="auto">
              <a:spcBef>
                <a:spcPts val="0"/>
              </a:spcBef>
              <a:spcAft>
                <a:spcPts val="0"/>
              </a:spcAft>
              <a:defRPr/>
            </a:pPr>
            <a:r>
              <a:rPr lang="en-US" sz="800" dirty="0" smtClean="0">
                <a:solidFill>
                  <a:srgbClr val="000000">
                    <a:alpha val="25000"/>
                  </a:srgbClr>
                </a:solidFill>
                <a:latin typeface="+mn-lt"/>
                <a:ea typeface="+mn-ea"/>
                <a:cs typeface="CiscoSans Thin"/>
              </a:rPr>
              <a:t>C97-731192-02 © 2015  Cisco and/or its affiliates. All rights reserved.   Cisco Confidential</a:t>
            </a:r>
            <a:endParaRPr lang="en-US" sz="800" dirty="0">
              <a:solidFill>
                <a:srgbClr val="000000">
                  <a:alpha val="25000"/>
                </a:srgbClr>
              </a:solidFill>
              <a:latin typeface="+mn-lt"/>
              <a:ea typeface="+mn-ea"/>
              <a:cs typeface="CiscoSans Thin"/>
            </a:endParaRPr>
          </a:p>
        </p:txBody>
      </p:sp>
      <p:pic>
        <p:nvPicPr>
          <p:cNvPr id="7" name="Picture 2" descr="C:\Users\spius\Pictures\cisco logo blue gradient.png"/>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632070" y="6404764"/>
            <a:ext cx="574933" cy="353568"/>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25" r:id="rId1"/>
    <p:sldLayoutId id="2147483875" r:id="rId2"/>
    <p:sldLayoutId id="2147483877" r:id="rId3"/>
    <p:sldLayoutId id="2147483922" r:id="rId4"/>
    <p:sldLayoutId id="2147483876" r:id="rId5"/>
    <p:sldLayoutId id="2147483878" r:id="rId6"/>
    <p:sldLayoutId id="2147483881" r:id="rId7"/>
    <p:sldLayoutId id="2147483880" r:id="rId8"/>
    <p:sldLayoutId id="2147483905" r:id="rId9"/>
    <p:sldLayoutId id="2147483906" r:id="rId10"/>
    <p:sldLayoutId id="2147483879" r:id="rId11"/>
    <p:sldLayoutId id="2147483883" r:id="rId12"/>
    <p:sldLayoutId id="2147483886" r:id="rId13"/>
    <p:sldLayoutId id="2147483887" r:id="rId14"/>
    <p:sldLayoutId id="2147483884" r:id="rId15"/>
    <p:sldLayoutId id="2147483885" r:id="rId16"/>
    <p:sldLayoutId id="2147483926" r:id="rId17"/>
    <p:sldLayoutId id="2147483907" r:id="rId18"/>
    <p:sldLayoutId id="2147483889" r:id="rId19"/>
    <p:sldLayoutId id="2147483890" r:id="rId20"/>
    <p:sldLayoutId id="2147483891" r:id="rId21"/>
    <p:sldLayoutId id="2147483892" r:id="rId22"/>
    <p:sldLayoutId id="2147483893" r:id="rId23"/>
    <p:sldLayoutId id="2147483917" r:id="rId24"/>
    <p:sldLayoutId id="2147483918" r:id="rId25"/>
    <p:sldLayoutId id="2147483895" r:id="rId26"/>
    <p:sldLayoutId id="2147483871" r:id="rId27"/>
    <p:sldLayoutId id="2147483898" r:id="rId28"/>
    <p:sldLayoutId id="2147483908" r:id="rId29"/>
    <p:sldLayoutId id="2147483909" r:id="rId30"/>
    <p:sldLayoutId id="2147483910" r:id="rId31"/>
    <p:sldLayoutId id="2147483911" r:id="rId32"/>
    <p:sldLayoutId id="2147483914" r:id="rId33"/>
    <p:sldLayoutId id="2147483896" r:id="rId34"/>
    <p:sldLayoutId id="2147483912" r:id="rId35"/>
    <p:sldLayoutId id="2147483913" r:id="rId36"/>
    <p:sldLayoutId id="2147483897" r:id="rId37"/>
    <p:sldLayoutId id="2147483928" r:id="rId38"/>
    <p:sldLayoutId id="2147483929" r:id="rId39"/>
    <p:sldLayoutId id="2147483930" r:id="rId40"/>
    <p:sldLayoutId id="2147483933" r:id="rId41"/>
    <p:sldLayoutId id="2147483934" r:id="rId42"/>
    <p:sldLayoutId id="2147483935" r:id="rId43"/>
  </p:sldLayoutIdLst>
  <p:transition spd="slow">
    <p:wipe/>
  </p:transition>
  <p:timing>
    <p:tnLst>
      <p:par>
        <p:cTn id="1" dur="indefinite" restart="never" nodeType="tmRoot"/>
      </p:par>
    </p:tnLst>
  </p:timing>
  <p:txStyles>
    <p:titleStyle>
      <a:lvl1pPr algn="l" defTabSz="911942" rtl="0" eaLnBrk="1" fontAlgn="base" hangingPunct="1">
        <a:lnSpc>
          <a:spcPct val="80000"/>
        </a:lnSpc>
        <a:spcBef>
          <a:spcPct val="0"/>
        </a:spcBef>
        <a:spcAft>
          <a:spcPct val="0"/>
        </a:spcAft>
        <a:defRPr lang="en-US" sz="4000" kern="1200" dirty="0">
          <a:solidFill>
            <a:srgbClr val="676767"/>
          </a:solidFill>
          <a:latin typeface="+mj-lt"/>
          <a:ea typeface="ＭＳ Ｐゴシック" charset="0"/>
          <a:cs typeface="CiscoSans"/>
        </a:defRPr>
      </a:lvl1pPr>
      <a:lvl2pPr algn="l" defTabSz="911942"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1942"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1942"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1942"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372" algn="l" defTabSz="911942"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743" algn="l" defTabSz="911942"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115" algn="l" defTabSz="911942"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485" algn="l" defTabSz="911942" rtl="0" eaLnBrk="1" fontAlgn="base" hangingPunct="1">
        <a:lnSpc>
          <a:spcPct val="80000"/>
        </a:lnSpc>
        <a:spcBef>
          <a:spcPct val="0"/>
        </a:spcBef>
        <a:spcAft>
          <a:spcPct val="0"/>
        </a:spcAft>
        <a:defRPr sz="4300">
          <a:solidFill>
            <a:srgbClr val="676767"/>
          </a:solidFill>
          <a:latin typeface="Arial" charset="0"/>
          <a:ea typeface="ＭＳ Ｐゴシック" charset="0"/>
        </a:defRPr>
      </a:lvl9pPr>
    </p:titleStyle>
    <p:bodyStyle>
      <a:lvl1pPr marL="226399" indent="-226399" algn="l" defTabSz="911942"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187" indent="-287759" algn="l" defTabSz="911942" rtl="0" eaLnBrk="1" fontAlgn="base" hangingPunct="1">
        <a:lnSpc>
          <a:spcPct val="95000"/>
        </a:lnSpc>
        <a:spcBef>
          <a:spcPts val="800"/>
        </a:spcBef>
        <a:spcAft>
          <a:spcPct val="0"/>
        </a:spcAft>
        <a:buClr>
          <a:schemeClr val="tx2"/>
        </a:buClr>
        <a:buFont typeface="Arial" charset="0"/>
        <a:buChar char="•"/>
        <a:defRPr lang="en-US" sz="1900" kern="1200" dirty="0">
          <a:solidFill>
            <a:schemeClr val="tx1"/>
          </a:solidFill>
          <a:latin typeface="+mn-lt"/>
          <a:ea typeface="ＭＳ Ｐゴシック" charset="0"/>
          <a:cs typeface="CiscoSans"/>
        </a:defRPr>
      </a:lvl2pPr>
      <a:lvl3pPr marL="575517" indent="-226399" algn="l" defTabSz="911942"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732" indent="-226399" algn="l" defTabSz="911942" rtl="0" eaLnBrk="1" fontAlgn="base" hangingPunct="1">
        <a:lnSpc>
          <a:spcPct val="95000"/>
        </a:lnSpc>
        <a:spcBef>
          <a:spcPts val="833"/>
        </a:spcBef>
        <a:spcAft>
          <a:spcPct val="0"/>
        </a:spcAft>
        <a:buFont typeface="Arial" charset="0"/>
        <a:buChar char="•"/>
        <a:defRPr lang="en-US" sz="1500" kern="1200" dirty="0">
          <a:solidFill>
            <a:schemeClr val="tx1"/>
          </a:solidFill>
          <a:latin typeface="+mn-lt"/>
          <a:ea typeface="ＭＳ Ｐゴシック" charset="0"/>
          <a:cs typeface="CiscoSans"/>
        </a:defRPr>
      </a:lvl4pPr>
      <a:lvl5pPr marL="765946" indent="-226399" algn="l" defTabSz="911942" rtl="0" eaLnBrk="1" fontAlgn="base" hangingPunct="1">
        <a:lnSpc>
          <a:spcPct val="95000"/>
        </a:lnSpc>
        <a:spcBef>
          <a:spcPts val="833"/>
        </a:spcBef>
        <a:spcAft>
          <a:spcPct val="0"/>
        </a:spcAft>
        <a:buFont typeface="Arial" charset="0"/>
        <a:buChar char="•"/>
        <a:defRPr lang="en-US" sz="1500" kern="1200" dirty="0">
          <a:solidFill>
            <a:schemeClr val="tx1"/>
          </a:solidFill>
          <a:latin typeface="+mn-lt"/>
          <a:ea typeface="ＭＳ Ｐゴシック" charset="0"/>
          <a:cs typeface="CiscoSans"/>
        </a:defRPr>
      </a:lvl5pPr>
      <a:lvl6pPr marL="1151376" indent="-228508" algn="l" defTabSz="91402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24" indent="-228477" algn="l" defTabSz="91402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093" indent="0" algn="l" defTabSz="914027" rtl="0" eaLnBrk="1" latinLnBrk="0" hangingPunct="1">
        <a:spcBef>
          <a:spcPct val="20000"/>
        </a:spcBef>
        <a:buFont typeface="Arial" pitchFamily="34" charset="0"/>
        <a:buNone/>
        <a:defRPr sz="2000" kern="1200">
          <a:solidFill>
            <a:schemeClr val="tx1"/>
          </a:solidFill>
          <a:latin typeface="+mn-lt"/>
          <a:ea typeface="+mn-ea"/>
          <a:cs typeface="+mn-cs"/>
        </a:defRPr>
      </a:lvl8pPr>
      <a:lvl9pPr marL="3884613" indent="-228508"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7" rtl="0" eaLnBrk="1" latinLnBrk="0" hangingPunct="1">
        <a:defRPr sz="1900" kern="1200">
          <a:solidFill>
            <a:schemeClr val="tx1"/>
          </a:solidFill>
          <a:latin typeface="+mn-lt"/>
          <a:ea typeface="+mn-ea"/>
          <a:cs typeface="+mn-cs"/>
        </a:defRPr>
      </a:lvl1pPr>
      <a:lvl2pPr marL="457009" algn="l" defTabSz="914027" rtl="0" eaLnBrk="1" latinLnBrk="0" hangingPunct="1">
        <a:defRPr sz="1900" kern="1200">
          <a:solidFill>
            <a:schemeClr val="tx1"/>
          </a:solidFill>
          <a:latin typeface="+mn-lt"/>
          <a:ea typeface="+mn-ea"/>
          <a:cs typeface="+mn-cs"/>
        </a:defRPr>
      </a:lvl2pPr>
      <a:lvl3pPr marL="914027" algn="l" defTabSz="914027" rtl="0" eaLnBrk="1" latinLnBrk="0" hangingPunct="1">
        <a:defRPr sz="1900" kern="1200">
          <a:solidFill>
            <a:schemeClr val="tx1"/>
          </a:solidFill>
          <a:latin typeface="+mn-lt"/>
          <a:ea typeface="+mn-ea"/>
          <a:cs typeface="+mn-cs"/>
        </a:defRPr>
      </a:lvl3pPr>
      <a:lvl4pPr marL="1371039" algn="l" defTabSz="914027" rtl="0" eaLnBrk="1" latinLnBrk="0" hangingPunct="1">
        <a:defRPr sz="1900" kern="1200">
          <a:solidFill>
            <a:schemeClr val="tx1"/>
          </a:solidFill>
          <a:latin typeface="+mn-lt"/>
          <a:ea typeface="+mn-ea"/>
          <a:cs typeface="+mn-cs"/>
        </a:defRPr>
      </a:lvl4pPr>
      <a:lvl5pPr marL="1828055" algn="l" defTabSz="914027" rtl="0" eaLnBrk="1" latinLnBrk="0" hangingPunct="1">
        <a:defRPr sz="1900" kern="1200">
          <a:solidFill>
            <a:schemeClr val="tx1"/>
          </a:solidFill>
          <a:latin typeface="+mn-lt"/>
          <a:ea typeface="+mn-ea"/>
          <a:cs typeface="+mn-cs"/>
        </a:defRPr>
      </a:lvl5pPr>
      <a:lvl6pPr marL="2285065" algn="l" defTabSz="914027" rtl="0" eaLnBrk="1" latinLnBrk="0" hangingPunct="1">
        <a:defRPr sz="1900" kern="1200">
          <a:solidFill>
            <a:schemeClr val="tx1"/>
          </a:solidFill>
          <a:latin typeface="+mn-lt"/>
          <a:ea typeface="+mn-ea"/>
          <a:cs typeface="+mn-cs"/>
        </a:defRPr>
      </a:lvl6pPr>
      <a:lvl7pPr marL="2742080" algn="l" defTabSz="914027" rtl="0" eaLnBrk="1" latinLnBrk="0" hangingPunct="1">
        <a:defRPr sz="1900" kern="1200">
          <a:solidFill>
            <a:schemeClr val="tx1"/>
          </a:solidFill>
          <a:latin typeface="+mn-lt"/>
          <a:ea typeface="+mn-ea"/>
          <a:cs typeface="+mn-cs"/>
        </a:defRPr>
      </a:lvl7pPr>
      <a:lvl8pPr marL="3199093" algn="l" defTabSz="914027" rtl="0" eaLnBrk="1" latinLnBrk="0" hangingPunct="1">
        <a:defRPr sz="1900" kern="1200">
          <a:solidFill>
            <a:schemeClr val="tx1"/>
          </a:solidFill>
          <a:latin typeface="+mn-lt"/>
          <a:ea typeface="+mn-ea"/>
          <a:cs typeface="+mn-cs"/>
        </a:defRPr>
      </a:lvl8pPr>
      <a:lvl9pPr marL="3656108" algn="l" defTabSz="91402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6.xml"/><Relationship Id="rId2"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33.png"/><Relationship Id="rId5" Type="http://schemas.openxmlformats.org/officeDocument/2006/relationships/image" Target="../media/image34.emf"/><Relationship Id="rId6" Type="http://schemas.openxmlformats.org/officeDocument/2006/relationships/image" Target="../media/image35.pn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3.pn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46.png"/><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4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emf"/><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US" smtClean="0"/>
              <a:t>Cisco Connected Mobile Experiences (CMX)</a:t>
            </a:r>
            <a:endParaRPr lang="en-US" dirty="0" smtClean="0"/>
          </a:p>
        </p:txBody>
      </p:sp>
      <p:sp>
        <p:nvSpPr>
          <p:cNvPr id="3" name="Title 2"/>
          <p:cNvSpPr>
            <a:spLocks noGrp="1"/>
          </p:cNvSpPr>
          <p:nvPr>
            <p:ph type="ctrTitle"/>
          </p:nvPr>
        </p:nvSpPr>
        <p:spPr>
          <a:xfrm>
            <a:off x="475072" y="2408331"/>
            <a:ext cx="11117307" cy="859640"/>
          </a:xfrm>
        </p:spPr>
        <p:txBody>
          <a:bodyPr/>
          <a:lstStyle/>
          <a:p>
            <a:r>
              <a:rPr lang="en-US" sz="4400"/>
              <a:t>Gain Insights and Innovate </a:t>
            </a:r>
            <a:br>
              <a:rPr lang="en-US" sz="4400"/>
            </a:br>
            <a:r>
              <a:rPr lang="en-US" sz="4400"/>
              <a:t>with Location Services</a:t>
            </a:r>
            <a:endParaRPr lang="en-US" sz="4400" dirty="0"/>
          </a:p>
        </p:txBody>
      </p:sp>
      <p:sp>
        <p:nvSpPr>
          <p:cNvPr id="9" name="Subtitle 8"/>
          <p:cNvSpPr>
            <a:spLocks noGrp="1"/>
          </p:cNvSpPr>
          <p:nvPr>
            <p:ph type="subTitle" idx="1"/>
          </p:nvPr>
        </p:nvSpPr>
        <p:spPr>
          <a:xfrm>
            <a:off x="617562" y="5941179"/>
            <a:ext cx="11059014" cy="384175"/>
          </a:xfrm>
        </p:spPr>
        <p:txBody>
          <a:bodyPr/>
          <a:lstStyle/>
          <a:p>
            <a:pPr>
              <a:lnSpc>
                <a:spcPct val="100000"/>
              </a:lnSpc>
              <a:spcBef>
                <a:spcPts val="300"/>
              </a:spcBef>
            </a:pPr>
            <a:r>
              <a:rPr lang="en-US" b="1" dirty="0" err="1" smtClean="0"/>
              <a:t>Fulajtár</a:t>
            </a:r>
            <a:r>
              <a:rPr lang="en-US" b="1" dirty="0" smtClean="0"/>
              <a:t> </a:t>
            </a:r>
            <a:r>
              <a:rPr lang="en-US" b="1" dirty="0" err="1" smtClean="0"/>
              <a:t>József</a:t>
            </a:r>
            <a:r>
              <a:rPr lang="en-US" b="1" dirty="0" smtClean="0"/>
              <a:t>, Cisco</a:t>
            </a:r>
            <a:endParaRPr lang="en-US" b="1" dirty="0"/>
          </a:p>
          <a:p>
            <a:pPr>
              <a:lnSpc>
                <a:spcPct val="100000"/>
              </a:lnSpc>
              <a:spcBef>
                <a:spcPts val="300"/>
              </a:spcBef>
            </a:pPr>
            <a:r>
              <a:rPr lang="en-US" b="1" dirty="0" smtClean="0"/>
              <a:t>2017 / 11 / 29</a:t>
            </a:r>
          </a:p>
          <a:p>
            <a:pPr>
              <a:lnSpc>
                <a:spcPct val="100000"/>
              </a:lnSpc>
              <a:spcBef>
                <a:spcPts val="300"/>
              </a:spcBef>
            </a:pPr>
            <a:r>
              <a:rPr lang="en-US" b="1" dirty="0" smtClean="0"/>
              <a:t>HWSW mobile!</a:t>
            </a:r>
            <a:endParaRPr lang="en-US" b="1" dirty="0"/>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Rectangle 197"/>
          <p:cNvSpPr/>
          <p:nvPr/>
        </p:nvSpPr>
        <p:spPr>
          <a:xfrm>
            <a:off x="6094414" y="1441973"/>
            <a:ext cx="6103300" cy="5419911"/>
          </a:xfrm>
          <a:prstGeom prst="rect">
            <a:avLst/>
          </a:prstGeom>
          <a:solidFill>
            <a:schemeClr val="bg1">
              <a:lumMod val="95000"/>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latin typeface="+mj-lt"/>
            </a:endParaRPr>
          </a:p>
        </p:txBody>
      </p:sp>
      <p:sp>
        <p:nvSpPr>
          <p:cNvPr id="96" name="Rectangle 95"/>
          <p:cNvSpPr/>
          <p:nvPr/>
        </p:nvSpPr>
        <p:spPr>
          <a:xfrm>
            <a:off x="1327610" y="1854057"/>
            <a:ext cx="5418607" cy="32829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2100" dirty="0">
                <a:solidFill>
                  <a:schemeClr val="tx1"/>
                </a:solidFill>
                <a:latin typeface="+mj-lt"/>
              </a:rPr>
              <a:t>Number of people by </a:t>
            </a:r>
            <a:r>
              <a:rPr lang="en-US" sz="2100">
                <a:solidFill>
                  <a:schemeClr val="tx1"/>
                </a:solidFill>
                <a:latin typeface="+mj-lt"/>
              </a:rPr>
              <a:t>venue and </a:t>
            </a:r>
            <a:r>
              <a:rPr lang="en-US" sz="2100" dirty="0">
                <a:solidFill>
                  <a:schemeClr val="tx1"/>
                </a:solidFill>
                <a:latin typeface="+mj-lt"/>
              </a:rPr>
              <a:t>zones</a:t>
            </a:r>
          </a:p>
        </p:txBody>
      </p:sp>
      <p:sp>
        <p:nvSpPr>
          <p:cNvPr id="97" name="Rectangle 96"/>
          <p:cNvSpPr/>
          <p:nvPr/>
        </p:nvSpPr>
        <p:spPr>
          <a:xfrm>
            <a:off x="1327611" y="2670051"/>
            <a:ext cx="2324355" cy="3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2100" dirty="0">
                <a:solidFill>
                  <a:schemeClr val="tx1"/>
                </a:solidFill>
                <a:latin typeface="+mj-lt"/>
              </a:rPr>
              <a:t>Peak time in venue</a:t>
            </a:r>
          </a:p>
        </p:txBody>
      </p:sp>
      <p:sp>
        <p:nvSpPr>
          <p:cNvPr id="98" name="Rectangle 97"/>
          <p:cNvSpPr/>
          <p:nvPr/>
        </p:nvSpPr>
        <p:spPr>
          <a:xfrm>
            <a:off x="1327610" y="3488547"/>
            <a:ext cx="3917739" cy="3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2100" dirty="0">
                <a:solidFill>
                  <a:schemeClr val="tx1"/>
                </a:solidFill>
                <a:latin typeface="+mj-lt"/>
              </a:rPr>
              <a:t>New compared to repeat visitors</a:t>
            </a:r>
          </a:p>
        </p:txBody>
      </p:sp>
      <p:sp>
        <p:nvSpPr>
          <p:cNvPr id="99" name="Rectangle 98"/>
          <p:cNvSpPr/>
          <p:nvPr/>
        </p:nvSpPr>
        <p:spPr>
          <a:xfrm>
            <a:off x="1327614" y="4307043"/>
            <a:ext cx="2909323" cy="3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2100" dirty="0">
                <a:solidFill>
                  <a:schemeClr val="tx1"/>
                </a:solidFill>
                <a:latin typeface="+mj-lt"/>
              </a:rPr>
              <a:t>Common traffic patterns</a:t>
            </a:r>
          </a:p>
        </p:txBody>
      </p:sp>
      <p:sp>
        <p:nvSpPr>
          <p:cNvPr id="100" name="Rectangle 99"/>
          <p:cNvSpPr/>
          <p:nvPr/>
        </p:nvSpPr>
        <p:spPr>
          <a:xfrm>
            <a:off x="1327611" y="5120239"/>
            <a:ext cx="3116238" cy="3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2100" dirty="0">
                <a:solidFill>
                  <a:schemeClr val="tx1"/>
                </a:solidFill>
                <a:latin typeface="+mj-lt"/>
              </a:rPr>
              <a:t>Where people spend time</a:t>
            </a:r>
          </a:p>
        </p:txBody>
      </p:sp>
      <p:sp>
        <p:nvSpPr>
          <p:cNvPr id="2" name="Title 1"/>
          <p:cNvSpPr>
            <a:spLocks noGrp="1"/>
          </p:cNvSpPr>
          <p:nvPr>
            <p:ph type="title"/>
          </p:nvPr>
        </p:nvSpPr>
        <p:spPr/>
        <p:txBody>
          <a:bodyPr/>
          <a:lstStyle/>
          <a:p>
            <a:r>
              <a:rPr lang="en-US" dirty="0" smtClean="0"/>
              <a:t>Understand How People Interact in the Location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6548" y="1660678"/>
            <a:ext cx="4164306" cy="2182119"/>
          </a:xfrm>
          <a:prstGeom prst="rect">
            <a:avLst/>
          </a:prstGeom>
          <a:ln>
            <a:solidFill>
              <a:schemeClr val="bg1">
                <a:lumMod val="75000"/>
              </a:schemeClr>
            </a:solidFill>
          </a:ln>
        </p:spPr>
      </p:pic>
      <p:sp>
        <p:nvSpPr>
          <p:cNvPr id="118" name="Rectangle 117"/>
          <p:cNvSpPr/>
          <p:nvPr/>
        </p:nvSpPr>
        <p:spPr>
          <a:xfrm>
            <a:off x="8760" y="6297588"/>
            <a:ext cx="12180065" cy="5642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138" name="Rectangle 137"/>
          <p:cNvSpPr/>
          <p:nvPr/>
        </p:nvSpPr>
        <p:spPr>
          <a:xfrm>
            <a:off x="0" y="6786492"/>
            <a:ext cx="12188952" cy="7538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pic>
        <p:nvPicPr>
          <p:cNvPr id="93" name="Picture 9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12524" y="3984457"/>
            <a:ext cx="4164306" cy="2119527"/>
          </a:xfrm>
          <a:prstGeom prst="rect">
            <a:avLst/>
          </a:prstGeom>
          <a:ln>
            <a:solidFill>
              <a:schemeClr val="bg1">
                <a:lumMod val="75000"/>
              </a:schemeClr>
            </a:solidFill>
          </a:ln>
        </p:spPr>
      </p:pic>
      <p:cxnSp>
        <p:nvCxnSpPr>
          <p:cNvPr id="15" name="Straight Connector 14"/>
          <p:cNvCxnSpPr/>
          <p:nvPr/>
        </p:nvCxnSpPr>
        <p:spPr>
          <a:xfrm>
            <a:off x="0" y="6299775"/>
            <a:ext cx="12188825" cy="0"/>
          </a:xfrm>
          <a:prstGeom prst="line">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grpSp>
        <p:nvGrpSpPr>
          <p:cNvPr id="61" name="Group 60"/>
          <p:cNvGrpSpPr/>
          <p:nvPr/>
        </p:nvGrpSpPr>
        <p:grpSpPr>
          <a:xfrm>
            <a:off x="4327074" y="6001077"/>
            <a:ext cx="574241" cy="574241"/>
            <a:chOff x="1879859" y="1899924"/>
            <a:chExt cx="764315" cy="764315"/>
          </a:xfrm>
          <a:solidFill>
            <a:schemeClr val="bg1"/>
          </a:solidFill>
        </p:grpSpPr>
        <p:sp>
          <p:nvSpPr>
            <p:cNvPr id="62" name="Oval 61"/>
            <p:cNvSpPr>
              <a:spLocks noChangeAspect="1"/>
            </p:cNvSpPr>
            <p:nvPr/>
          </p:nvSpPr>
          <p:spPr>
            <a:xfrm>
              <a:off x="1879859" y="1899924"/>
              <a:ext cx="764315" cy="764315"/>
            </a:xfrm>
            <a:prstGeom prst="ellipse">
              <a:avLst/>
            </a:prstGeom>
            <a:grp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63" name="Freeform 5"/>
            <p:cNvSpPr>
              <a:spLocks noEditPoints="1"/>
            </p:cNvSpPr>
            <p:nvPr/>
          </p:nvSpPr>
          <p:spPr bwMode="auto">
            <a:xfrm>
              <a:off x="2119937" y="2058466"/>
              <a:ext cx="284158" cy="469731"/>
            </a:xfrm>
            <a:custGeom>
              <a:avLst/>
              <a:gdLst>
                <a:gd name="T0" fmla="*/ 206 w 412"/>
                <a:gd name="T1" fmla="*/ 0 h 751"/>
                <a:gd name="T2" fmla="*/ 0 w 412"/>
                <a:gd name="T3" fmla="*/ 206 h 751"/>
                <a:gd name="T4" fmla="*/ 91 w 412"/>
                <a:gd name="T5" fmla="*/ 517 h 751"/>
                <a:gd name="T6" fmla="*/ 104 w 412"/>
                <a:gd name="T7" fmla="*/ 550 h 751"/>
                <a:gd name="T8" fmla="*/ 205 w 412"/>
                <a:gd name="T9" fmla="*/ 751 h 751"/>
                <a:gd name="T10" fmla="*/ 318 w 412"/>
                <a:gd name="T11" fmla="*/ 517 h 751"/>
                <a:gd name="T12" fmla="*/ 338 w 412"/>
                <a:gd name="T13" fmla="*/ 465 h 751"/>
                <a:gd name="T14" fmla="*/ 412 w 412"/>
                <a:gd name="T15" fmla="*/ 206 h 751"/>
                <a:gd name="T16" fmla="*/ 206 w 412"/>
                <a:gd name="T17" fmla="*/ 0 h 751"/>
                <a:gd name="T18" fmla="*/ 206 w 412"/>
                <a:gd name="T19" fmla="*/ 358 h 751"/>
                <a:gd name="T20" fmla="*/ 105 w 412"/>
                <a:gd name="T21" fmla="*/ 258 h 751"/>
                <a:gd name="T22" fmla="*/ 206 w 412"/>
                <a:gd name="T23" fmla="*/ 157 h 751"/>
                <a:gd name="T24" fmla="*/ 306 w 412"/>
                <a:gd name="T25" fmla="*/ 258 h 751"/>
                <a:gd name="T26" fmla="*/ 206 w 412"/>
                <a:gd name="T27" fmla="*/ 35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2" h="751">
                  <a:moveTo>
                    <a:pt x="206" y="0"/>
                  </a:moveTo>
                  <a:cubicBezTo>
                    <a:pt x="92" y="0"/>
                    <a:pt x="0" y="93"/>
                    <a:pt x="0" y="206"/>
                  </a:cubicBezTo>
                  <a:cubicBezTo>
                    <a:pt x="0" y="257"/>
                    <a:pt x="35" y="379"/>
                    <a:pt x="91" y="517"/>
                  </a:cubicBezTo>
                  <a:cubicBezTo>
                    <a:pt x="96" y="528"/>
                    <a:pt x="100" y="539"/>
                    <a:pt x="104" y="550"/>
                  </a:cubicBezTo>
                  <a:cubicBezTo>
                    <a:pt x="149" y="657"/>
                    <a:pt x="186" y="725"/>
                    <a:pt x="205" y="751"/>
                  </a:cubicBezTo>
                  <a:cubicBezTo>
                    <a:pt x="226" y="721"/>
                    <a:pt x="269" y="637"/>
                    <a:pt x="318" y="517"/>
                  </a:cubicBezTo>
                  <a:cubicBezTo>
                    <a:pt x="325" y="499"/>
                    <a:pt x="332" y="482"/>
                    <a:pt x="338" y="465"/>
                  </a:cubicBezTo>
                  <a:cubicBezTo>
                    <a:pt x="384" y="347"/>
                    <a:pt x="412" y="250"/>
                    <a:pt x="412" y="206"/>
                  </a:cubicBezTo>
                  <a:cubicBezTo>
                    <a:pt x="412" y="93"/>
                    <a:pt x="319" y="0"/>
                    <a:pt x="206" y="0"/>
                  </a:cubicBezTo>
                  <a:close/>
                  <a:moveTo>
                    <a:pt x="206" y="358"/>
                  </a:moveTo>
                  <a:cubicBezTo>
                    <a:pt x="150" y="358"/>
                    <a:pt x="105" y="313"/>
                    <a:pt x="105" y="258"/>
                  </a:cubicBezTo>
                  <a:cubicBezTo>
                    <a:pt x="105" y="202"/>
                    <a:pt x="150" y="157"/>
                    <a:pt x="206" y="157"/>
                  </a:cubicBezTo>
                  <a:cubicBezTo>
                    <a:pt x="261" y="157"/>
                    <a:pt x="306" y="202"/>
                    <a:pt x="306" y="258"/>
                  </a:cubicBezTo>
                  <a:cubicBezTo>
                    <a:pt x="306" y="313"/>
                    <a:pt x="261" y="358"/>
                    <a:pt x="206" y="35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3" name="Oval 82"/>
          <p:cNvSpPr/>
          <p:nvPr/>
        </p:nvSpPr>
        <p:spPr>
          <a:xfrm rot="10800000" flipV="1">
            <a:off x="5812697" y="6481221"/>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77" name="Rectangle 76"/>
          <p:cNvSpPr/>
          <p:nvPr/>
        </p:nvSpPr>
        <p:spPr>
          <a:xfrm>
            <a:off x="4991320" y="6411433"/>
            <a:ext cx="748916" cy="261608"/>
          </a:xfrm>
          <a:prstGeom prst="rect">
            <a:avLst/>
          </a:prstGeom>
        </p:spPr>
        <p:txBody>
          <a:bodyPr wrap="none" lIns="91428" tIns="45715" rIns="91428" bIns="45715" anchor="ctr">
            <a:spAutoFit/>
          </a:bodyPr>
          <a:lstStyle/>
          <a:p>
            <a:pPr algn="r"/>
            <a:r>
              <a:rPr lang="en-US" sz="1100" b="1" cap="all" dirty="0">
                <a:solidFill>
                  <a:schemeClr val="tx2"/>
                </a:solidFill>
              </a:rPr>
              <a:t>DETECT</a:t>
            </a:r>
            <a:endParaRPr lang="en-US" sz="700" b="1" dirty="0">
              <a:solidFill>
                <a:schemeClr val="tx2"/>
              </a:solidFill>
            </a:endParaRPr>
          </a:p>
        </p:txBody>
      </p:sp>
      <p:grpSp>
        <p:nvGrpSpPr>
          <p:cNvPr id="21" name="Group 20"/>
          <p:cNvGrpSpPr/>
          <p:nvPr/>
        </p:nvGrpSpPr>
        <p:grpSpPr>
          <a:xfrm>
            <a:off x="5762281" y="6430671"/>
            <a:ext cx="223133" cy="223132"/>
            <a:chOff x="5762278" y="6430669"/>
            <a:chExt cx="223132" cy="223132"/>
          </a:xfrm>
        </p:grpSpPr>
        <p:sp>
          <p:nvSpPr>
            <p:cNvPr id="79" name="Oval 78"/>
            <p:cNvSpPr/>
            <p:nvPr/>
          </p:nvSpPr>
          <p:spPr>
            <a:xfrm rot="10800000" flipV="1">
              <a:off x="5812825" y="6481216"/>
              <a:ext cx="122040" cy="12203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0" name="Oval 79"/>
            <p:cNvSpPr/>
            <p:nvPr/>
          </p:nvSpPr>
          <p:spPr>
            <a:xfrm>
              <a:off x="5762278" y="6430669"/>
              <a:ext cx="223132" cy="223132"/>
            </a:xfrm>
            <a:prstGeom prst="ellipse">
              <a:avLst/>
            </a:prstGeom>
            <a:noFill/>
            <a:ln w="254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81" name="Oval 80"/>
          <p:cNvSpPr/>
          <p:nvPr/>
        </p:nvSpPr>
        <p:spPr>
          <a:xfrm rot="10800000" flipV="1">
            <a:off x="6304507" y="6481221"/>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82" name="Oval 81"/>
          <p:cNvSpPr/>
          <p:nvPr/>
        </p:nvSpPr>
        <p:spPr>
          <a:xfrm rot="10800000" flipV="1">
            <a:off x="6058666" y="6481221"/>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grpSp>
        <p:nvGrpSpPr>
          <p:cNvPr id="35" name="Group 122"/>
          <p:cNvGrpSpPr/>
          <p:nvPr/>
        </p:nvGrpSpPr>
        <p:grpSpPr>
          <a:xfrm>
            <a:off x="695624" y="5104833"/>
            <a:ext cx="377358" cy="359043"/>
            <a:chOff x="7490079" y="4762408"/>
            <a:chExt cx="290830" cy="276715"/>
          </a:xfrm>
          <a:solidFill>
            <a:schemeClr val="tx2"/>
          </a:solidFill>
        </p:grpSpPr>
        <p:grpSp>
          <p:nvGrpSpPr>
            <p:cNvPr id="36" name="Group 123"/>
            <p:cNvGrpSpPr/>
            <p:nvPr/>
          </p:nvGrpSpPr>
          <p:grpSpPr>
            <a:xfrm>
              <a:off x="7490079" y="4940064"/>
              <a:ext cx="290830" cy="99059"/>
              <a:chOff x="8691626" y="2541143"/>
              <a:chExt cx="290830" cy="153306"/>
            </a:xfrm>
            <a:grpFill/>
          </p:grpSpPr>
          <p:cxnSp>
            <p:nvCxnSpPr>
              <p:cNvPr id="38" name="Straight Connector 37"/>
              <p:cNvCxnSpPr/>
              <p:nvPr/>
            </p:nvCxnSpPr>
            <p:spPr>
              <a:xfrm flipH="1">
                <a:off x="8716920" y="2591943"/>
                <a:ext cx="265536" cy="100775"/>
              </a:xfrm>
              <a:prstGeom prst="line">
                <a:avLst/>
              </a:prstGeom>
              <a:grpFill/>
              <a:ln w="9525"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915781" y="2564003"/>
                <a:ext cx="65659" cy="24892"/>
              </a:xfrm>
              <a:prstGeom prst="line">
                <a:avLst/>
              </a:prstGeom>
              <a:grpFill/>
              <a:ln w="9525"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691626" y="2594204"/>
                <a:ext cx="231775" cy="100245"/>
              </a:xfrm>
              <a:prstGeom prst="line">
                <a:avLst/>
              </a:prstGeom>
              <a:grpFill/>
              <a:ln w="9525"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918321" y="2541143"/>
                <a:ext cx="59690" cy="22860"/>
              </a:xfrm>
              <a:prstGeom prst="line">
                <a:avLst/>
              </a:prstGeom>
              <a:grpFill/>
              <a:ln w="9525" cap="rnd">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7" name="Freeform 19"/>
            <p:cNvSpPr>
              <a:spLocks noEditPoints="1"/>
            </p:cNvSpPr>
            <p:nvPr/>
          </p:nvSpPr>
          <p:spPr bwMode="auto">
            <a:xfrm>
              <a:off x="7563855" y="4762408"/>
              <a:ext cx="137679" cy="238765"/>
            </a:xfrm>
            <a:custGeom>
              <a:avLst/>
              <a:gdLst>
                <a:gd name="T0" fmla="*/ 113 w 226"/>
                <a:gd name="T1" fmla="*/ 0 h 392"/>
                <a:gd name="T2" fmla="*/ 0 w 226"/>
                <a:gd name="T3" fmla="*/ 114 h 392"/>
                <a:gd name="T4" fmla="*/ 36 w 226"/>
                <a:gd name="T5" fmla="*/ 193 h 392"/>
                <a:gd name="T6" fmla="*/ 113 w 226"/>
                <a:gd name="T7" fmla="*/ 392 h 392"/>
                <a:gd name="T8" fmla="*/ 190 w 226"/>
                <a:gd name="T9" fmla="*/ 193 h 392"/>
                <a:gd name="T10" fmla="*/ 226 w 226"/>
                <a:gd name="T11" fmla="*/ 114 h 392"/>
                <a:gd name="T12" fmla="*/ 113 w 226"/>
                <a:gd name="T13" fmla="*/ 0 h 392"/>
                <a:gd name="T14" fmla="*/ 110 w 226"/>
                <a:gd name="T15" fmla="*/ 161 h 392"/>
                <a:gd name="T16" fmla="*/ 60 w 226"/>
                <a:gd name="T17" fmla="*/ 110 h 392"/>
                <a:gd name="T18" fmla="*/ 110 w 226"/>
                <a:gd name="T19" fmla="*/ 60 h 392"/>
                <a:gd name="T20" fmla="*/ 161 w 226"/>
                <a:gd name="T21" fmla="*/ 110 h 392"/>
                <a:gd name="T22" fmla="*/ 110 w 226"/>
                <a:gd name="T23" fmla="*/ 16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392">
                  <a:moveTo>
                    <a:pt x="113" y="0"/>
                  </a:moveTo>
                  <a:cubicBezTo>
                    <a:pt x="50" y="0"/>
                    <a:pt x="0" y="51"/>
                    <a:pt x="0" y="114"/>
                  </a:cubicBezTo>
                  <a:cubicBezTo>
                    <a:pt x="0" y="132"/>
                    <a:pt x="11" y="162"/>
                    <a:pt x="36" y="193"/>
                  </a:cubicBezTo>
                  <a:cubicBezTo>
                    <a:pt x="78" y="249"/>
                    <a:pt x="109" y="338"/>
                    <a:pt x="113" y="392"/>
                  </a:cubicBezTo>
                  <a:cubicBezTo>
                    <a:pt x="115" y="338"/>
                    <a:pt x="146" y="249"/>
                    <a:pt x="190" y="193"/>
                  </a:cubicBezTo>
                  <a:cubicBezTo>
                    <a:pt x="215" y="162"/>
                    <a:pt x="226" y="132"/>
                    <a:pt x="226" y="114"/>
                  </a:cubicBezTo>
                  <a:cubicBezTo>
                    <a:pt x="226" y="51"/>
                    <a:pt x="176" y="0"/>
                    <a:pt x="113" y="0"/>
                  </a:cubicBezTo>
                  <a:close/>
                  <a:moveTo>
                    <a:pt x="110" y="161"/>
                  </a:moveTo>
                  <a:cubicBezTo>
                    <a:pt x="83" y="161"/>
                    <a:pt x="60" y="137"/>
                    <a:pt x="60" y="110"/>
                  </a:cubicBezTo>
                  <a:cubicBezTo>
                    <a:pt x="60" y="81"/>
                    <a:pt x="83" y="60"/>
                    <a:pt x="110" y="60"/>
                  </a:cubicBezTo>
                  <a:cubicBezTo>
                    <a:pt x="140" y="60"/>
                    <a:pt x="161" y="81"/>
                    <a:pt x="161" y="110"/>
                  </a:cubicBezTo>
                  <a:cubicBezTo>
                    <a:pt x="161" y="137"/>
                    <a:pt x="140" y="161"/>
                    <a:pt x="110" y="161"/>
                  </a:cubicBezTo>
                  <a:close/>
                </a:path>
              </a:pathLst>
            </a:custGeom>
            <a:grpFill/>
            <a:ln>
              <a:noFill/>
            </a:ln>
            <a:effectLst/>
          </p:spPr>
          <p:txBody>
            <a:bodyPr vert="horz" wrap="none" lIns="182880" tIns="45720" rIns="91440" bIns="45720" numCol="1" anchor="t" anchorCtr="0" compatLnSpc="1">
              <a:prstTxWarp prst="textNoShape">
                <a:avLst/>
              </a:prstTxWarp>
            </a:bodyPr>
            <a:lstStyle/>
            <a:p>
              <a:endParaRPr lang="en-US" sz="1600" dirty="0">
                <a:solidFill>
                  <a:schemeClr val="accent4">
                    <a:lumMod val="25000"/>
                  </a:schemeClr>
                </a:solidFill>
                <a:latin typeface="+mj-lt"/>
              </a:endParaRPr>
            </a:p>
          </p:txBody>
        </p:sp>
      </p:grpSp>
      <p:grpSp>
        <p:nvGrpSpPr>
          <p:cNvPr id="9" name="Group 8"/>
          <p:cNvGrpSpPr/>
          <p:nvPr/>
        </p:nvGrpSpPr>
        <p:grpSpPr>
          <a:xfrm>
            <a:off x="639383" y="4326604"/>
            <a:ext cx="489840" cy="361897"/>
            <a:chOff x="539977" y="4413015"/>
            <a:chExt cx="489840" cy="361897"/>
          </a:xfrm>
        </p:grpSpPr>
        <p:cxnSp>
          <p:nvCxnSpPr>
            <p:cNvPr id="58" name="Straight Connector 57"/>
            <p:cNvCxnSpPr/>
            <p:nvPr/>
          </p:nvCxnSpPr>
          <p:spPr>
            <a:xfrm>
              <a:off x="615373" y="4546716"/>
              <a:ext cx="0" cy="77406"/>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59" name="Straight Connector 58"/>
            <p:cNvCxnSpPr/>
            <p:nvPr/>
          </p:nvCxnSpPr>
          <p:spPr>
            <a:xfrm>
              <a:off x="672490" y="4483384"/>
              <a:ext cx="0" cy="140738"/>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59"/>
            <p:cNvCxnSpPr/>
            <p:nvPr/>
          </p:nvCxnSpPr>
          <p:spPr>
            <a:xfrm>
              <a:off x="729608" y="4431780"/>
              <a:ext cx="0" cy="192342"/>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p:cNvCxnSpPr/>
            <p:nvPr/>
          </p:nvCxnSpPr>
          <p:spPr>
            <a:xfrm>
              <a:off x="786725" y="4413015"/>
              <a:ext cx="0" cy="211107"/>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65" name="Straight Connector 64"/>
            <p:cNvCxnSpPr/>
            <p:nvPr/>
          </p:nvCxnSpPr>
          <p:spPr>
            <a:xfrm>
              <a:off x="843842" y="4431780"/>
              <a:ext cx="0" cy="192342"/>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66" name="Straight Connector 65"/>
            <p:cNvCxnSpPr/>
            <p:nvPr/>
          </p:nvCxnSpPr>
          <p:spPr>
            <a:xfrm>
              <a:off x="900958" y="4483384"/>
              <a:ext cx="0" cy="140738"/>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p:cNvCxnSpPr/>
            <p:nvPr/>
          </p:nvCxnSpPr>
          <p:spPr>
            <a:xfrm>
              <a:off x="958078" y="4546716"/>
              <a:ext cx="0" cy="77406"/>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p:cNvCxnSpPr/>
            <p:nvPr/>
          </p:nvCxnSpPr>
          <p:spPr>
            <a:xfrm>
              <a:off x="539977" y="4636732"/>
              <a:ext cx="489840" cy="0"/>
            </a:xfrm>
            <a:prstGeom prst="line">
              <a:avLst/>
            </a:prstGeom>
            <a:ln w="6350">
              <a:solidFill>
                <a:schemeClr val="tx2"/>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15373" y="4651538"/>
              <a:ext cx="0" cy="45237"/>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p:cNvCxnSpPr/>
            <p:nvPr/>
          </p:nvCxnSpPr>
          <p:spPr>
            <a:xfrm flipV="1">
              <a:off x="672490" y="4651538"/>
              <a:ext cx="0" cy="82249"/>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53" name="Straight Connector 52"/>
            <p:cNvCxnSpPr/>
            <p:nvPr/>
          </p:nvCxnSpPr>
          <p:spPr>
            <a:xfrm flipV="1">
              <a:off x="729608" y="4651538"/>
              <a:ext cx="0" cy="112407"/>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p:cNvCxnSpPr/>
            <p:nvPr/>
          </p:nvCxnSpPr>
          <p:spPr>
            <a:xfrm flipV="1">
              <a:off x="786725" y="4651538"/>
              <a:ext cx="0" cy="123374"/>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p:cNvCxnSpPr/>
            <p:nvPr/>
          </p:nvCxnSpPr>
          <p:spPr>
            <a:xfrm flipV="1">
              <a:off x="843842" y="4651538"/>
              <a:ext cx="0" cy="112407"/>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56" name="Straight Connector 55"/>
            <p:cNvCxnSpPr/>
            <p:nvPr/>
          </p:nvCxnSpPr>
          <p:spPr>
            <a:xfrm flipV="1">
              <a:off x="900958" y="4651538"/>
              <a:ext cx="0" cy="82249"/>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p:cNvCxnSpPr/>
            <p:nvPr/>
          </p:nvCxnSpPr>
          <p:spPr>
            <a:xfrm flipV="1">
              <a:off x="958078" y="4651538"/>
              <a:ext cx="0" cy="45237"/>
            </a:xfrm>
            <a:prstGeom prst="lin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69" name="Freeform 11"/>
          <p:cNvSpPr>
            <a:spLocks/>
          </p:cNvSpPr>
          <p:nvPr/>
        </p:nvSpPr>
        <p:spPr bwMode="auto">
          <a:xfrm>
            <a:off x="709391" y="1790568"/>
            <a:ext cx="349824" cy="455267"/>
          </a:xfrm>
          <a:custGeom>
            <a:avLst/>
            <a:gdLst>
              <a:gd name="T0" fmla="*/ 597 w 597"/>
              <a:gd name="T1" fmla="*/ 744 h 777"/>
              <a:gd name="T2" fmla="*/ 299 w 597"/>
              <a:gd name="T3" fmla="*/ 777 h 777"/>
              <a:gd name="T4" fmla="*/ 0 w 597"/>
              <a:gd name="T5" fmla="*/ 744 h 777"/>
              <a:gd name="T6" fmla="*/ 13 w 597"/>
              <a:gd name="T7" fmla="*/ 552 h 777"/>
              <a:gd name="T8" fmla="*/ 149 w 597"/>
              <a:gd name="T9" fmla="*/ 398 h 777"/>
              <a:gd name="T10" fmla="*/ 216 w 597"/>
              <a:gd name="T11" fmla="*/ 366 h 777"/>
              <a:gd name="T12" fmla="*/ 236 w 597"/>
              <a:gd name="T13" fmla="*/ 350 h 777"/>
              <a:gd name="T14" fmla="*/ 247 w 597"/>
              <a:gd name="T15" fmla="*/ 339 h 777"/>
              <a:gd name="T16" fmla="*/ 169 w 597"/>
              <a:gd name="T17" fmla="*/ 187 h 777"/>
              <a:gd name="T18" fmla="*/ 169 w 597"/>
              <a:gd name="T19" fmla="*/ 187 h 777"/>
              <a:gd name="T20" fmla="*/ 169 w 597"/>
              <a:gd name="T21" fmla="*/ 187 h 777"/>
              <a:gd name="T22" fmla="*/ 165 w 597"/>
              <a:gd name="T23" fmla="*/ 66 h 777"/>
              <a:gd name="T24" fmla="*/ 212 w 597"/>
              <a:gd name="T25" fmla="*/ 14 h 777"/>
              <a:gd name="T26" fmla="*/ 235 w 597"/>
              <a:gd name="T27" fmla="*/ 13 h 777"/>
              <a:gd name="T28" fmla="*/ 280 w 597"/>
              <a:gd name="T29" fmla="*/ 10 h 777"/>
              <a:gd name="T30" fmla="*/ 369 w 597"/>
              <a:gd name="T31" fmla="*/ 8 h 777"/>
              <a:gd name="T32" fmla="*/ 413 w 597"/>
              <a:gd name="T33" fmla="*/ 39 h 777"/>
              <a:gd name="T34" fmla="*/ 430 w 597"/>
              <a:gd name="T35" fmla="*/ 62 h 777"/>
              <a:gd name="T36" fmla="*/ 429 w 597"/>
              <a:gd name="T37" fmla="*/ 176 h 777"/>
              <a:gd name="T38" fmla="*/ 346 w 597"/>
              <a:gd name="T39" fmla="*/ 342 h 777"/>
              <a:gd name="T40" fmla="*/ 359 w 597"/>
              <a:gd name="T41" fmla="*/ 354 h 777"/>
              <a:gd name="T42" fmla="*/ 380 w 597"/>
              <a:gd name="T43" fmla="*/ 369 h 777"/>
              <a:gd name="T44" fmla="*/ 448 w 597"/>
              <a:gd name="T45" fmla="*/ 398 h 777"/>
              <a:gd name="T46" fmla="*/ 584 w 597"/>
              <a:gd name="T47" fmla="*/ 552 h 777"/>
              <a:gd name="T48" fmla="*/ 597 w 597"/>
              <a:gd name="T49" fmla="*/ 74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7" h="777">
                <a:moveTo>
                  <a:pt x="597" y="744"/>
                </a:moveTo>
                <a:cubicBezTo>
                  <a:pt x="597" y="744"/>
                  <a:pt x="468" y="777"/>
                  <a:pt x="299" y="777"/>
                </a:cubicBezTo>
                <a:cubicBezTo>
                  <a:pt x="125" y="777"/>
                  <a:pt x="0" y="744"/>
                  <a:pt x="0" y="744"/>
                </a:cubicBezTo>
                <a:cubicBezTo>
                  <a:pt x="13" y="552"/>
                  <a:pt x="13" y="552"/>
                  <a:pt x="13" y="552"/>
                </a:cubicBezTo>
                <a:cubicBezTo>
                  <a:pt x="19" y="475"/>
                  <a:pt x="77" y="419"/>
                  <a:pt x="149" y="398"/>
                </a:cubicBezTo>
                <a:cubicBezTo>
                  <a:pt x="176" y="390"/>
                  <a:pt x="197" y="382"/>
                  <a:pt x="216" y="366"/>
                </a:cubicBezTo>
                <a:cubicBezTo>
                  <a:pt x="222" y="361"/>
                  <a:pt x="229" y="356"/>
                  <a:pt x="236" y="350"/>
                </a:cubicBezTo>
                <a:cubicBezTo>
                  <a:pt x="240" y="347"/>
                  <a:pt x="244" y="343"/>
                  <a:pt x="247" y="339"/>
                </a:cubicBezTo>
                <a:cubicBezTo>
                  <a:pt x="205" y="313"/>
                  <a:pt x="175" y="256"/>
                  <a:pt x="169" y="187"/>
                </a:cubicBezTo>
                <a:cubicBezTo>
                  <a:pt x="169" y="187"/>
                  <a:pt x="169" y="187"/>
                  <a:pt x="169" y="187"/>
                </a:cubicBezTo>
                <a:cubicBezTo>
                  <a:pt x="169" y="187"/>
                  <a:pt x="169" y="187"/>
                  <a:pt x="169" y="187"/>
                </a:cubicBezTo>
                <a:cubicBezTo>
                  <a:pt x="167" y="179"/>
                  <a:pt x="157" y="96"/>
                  <a:pt x="165" y="66"/>
                </a:cubicBezTo>
                <a:cubicBezTo>
                  <a:pt x="173" y="35"/>
                  <a:pt x="197" y="17"/>
                  <a:pt x="212" y="14"/>
                </a:cubicBezTo>
                <a:cubicBezTo>
                  <a:pt x="220" y="13"/>
                  <a:pt x="228" y="13"/>
                  <a:pt x="235" y="13"/>
                </a:cubicBezTo>
                <a:cubicBezTo>
                  <a:pt x="254" y="14"/>
                  <a:pt x="261" y="16"/>
                  <a:pt x="280" y="10"/>
                </a:cubicBezTo>
                <a:cubicBezTo>
                  <a:pt x="301" y="4"/>
                  <a:pt x="339" y="0"/>
                  <a:pt x="369" y="8"/>
                </a:cubicBezTo>
                <a:cubicBezTo>
                  <a:pt x="390" y="13"/>
                  <a:pt x="400" y="33"/>
                  <a:pt x="413" y="39"/>
                </a:cubicBezTo>
                <a:cubicBezTo>
                  <a:pt x="419" y="42"/>
                  <a:pt x="426" y="39"/>
                  <a:pt x="430" y="62"/>
                </a:cubicBezTo>
                <a:cubicBezTo>
                  <a:pt x="434" y="89"/>
                  <a:pt x="431" y="155"/>
                  <a:pt x="429" y="176"/>
                </a:cubicBezTo>
                <a:cubicBezTo>
                  <a:pt x="426" y="251"/>
                  <a:pt x="392" y="315"/>
                  <a:pt x="346" y="342"/>
                </a:cubicBezTo>
                <a:cubicBezTo>
                  <a:pt x="350" y="346"/>
                  <a:pt x="354" y="350"/>
                  <a:pt x="359" y="354"/>
                </a:cubicBezTo>
                <a:cubicBezTo>
                  <a:pt x="367" y="359"/>
                  <a:pt x="374" y="364"/>
                  <a:pt x="380" y="369"/>
                </a:cubicBezTo>
                <a:cubicBezTo>
                  <a:pt x="400" y="384"/>
                  <a:pt x="423" y="393"/>
                  <a:pt x="448" y="398"/>
                </a:cubicBezTo>
                <a:cubicBezTo>
                  <a:pt x="521" y="412"/>
                  <a:pt x="579" y="474"/>
                  <a:pt x="584" y="552"/>
                </a:cubicBezTo>
                <a:lnTo>
                  <a:pt x="597" y="744"/>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9" rIns="91436" bIns="45719" numCol="1" anchor="t" anchorCtr="0" compatLnSpc="1">
            <a:prstTxWarp prst="textNoShape">
              <a:avLst/>
            </a:prstTxWarp>
          </a:bodyPr>
          <a:lstStyle/>
          <a:p>
            <a:endParaRPr lang="en-US" sz="1600"/>
          </a:p>
        </p:txBody>
      </p:sp>
      <p:sp>
        <p:nvSpPr>
          <p:cNvPr id="70" name="Freeform 54"/>
          <p:cNvSpPr>
            <a:spLocks noEditPoints="1"/>
          </p:cNvSpPr>
          <p:nvPr/>
        </p:nvSpPr>
        <p:spPr bwMode="auto">
          <a:xfrm>
            <a:off x="686895" y="2662168"/>
            <a:ext cx="394818" cy="394819"/>
          </a:xfrm>
          <a:custGeom>
            <a:avLst/>
            <a:gdLst/>
            <a:ahLst/>
            <a:cxnLst>
              <a:cxn ang="0">
                <a:pos x="100" y="0"/>
              </a:cxn>
              <a:cxn ang="0">
                <a:pos x="0" y="100"/>
              </a:cxn>
              <a:cxn ang="0">
                <a:pos x="100" y="200"/>
              </a:cxn>
              <a:cxn ang="0">
                <a:pos x="200" y="100"/>
              </a:cxn>
              <a:cxn ang="0">
                <a:pos x="100" y="0"/>
              </a:cxn>
              <a:cxn ang="0">
                <a:pos x="157" y="157"/>
              </a:cxn>
              <a:cxn ang="0">
                <a:pos x="104" y="181"/>
              </a:cxn>
              <a:cxn ang="0">
                <a:pos x="104" y="162"/>
              </a:cxn>
              <a:cxn ang="0">
                <a:pos x="97" y="162"/>
              </a:cxn>
              <a:cxn ang="0">
                <a:pos x="97" y="181"/>
              </a:cxn>
              <a:cxn ang="0">
                <a:pos x="43" y="157"/>
              </a:cxn>
              <a:cxn ang="0">
                <a:pos x="19" y="103"/>
              </a:cxn>
              <a:cxn ang="0">
                <a:pos x="37" y="103"/>
              </a:cxn>
              <a:cxn ang="0">
                <a:pos x="37" y="96"/>
              </a:cxn>
              <a:cxn ang="0">
                <a:pos x="19" y="96"/>
              </a:cxn>
              <a:cxn ang="0">
                <a:pos x="43" y="43"/>
              </a:cxn>
              <a:cxn ang="0">
                <a:pos x="97" y="19"/>
              </a:cxn>
              <a:cxn ang="0">
                <a:pos x="97" y="36"/>
              </a:cxn>
              <a:cxn ang="0">
                <a:pos x="104" y="36"/>
              </a:cxn>
              <a:cxn ang="0">
                <a:pos x="104" y="19"/>
              </a:cxn>
              <a:cxn ang="0">
                <a:pos x="157" y="43"/>
              </a:cxn>
              <a:cxn ang="0">
                <a:pos x="181" y="96"/>
              </a:cxn>
              <a:cxn ang="0">
                <a:pos x="163" y="96"/>
              </a:cxn>
              <a:cxn ang="0">
                <a:pos x="163" y="103"/>
              </a:cxn>
              <a:cxn ang="0">
                <a:pos x="181" y="103"/>
              </a:cxn>
              <a:cxn ang="0">
                <a:pos x="157" y="157"/>
              </a:cxn>
              <a:cxn ang="0">
                <a:pos x="101" y="88"/>
              </a:cxn>
              <a:cxn ang="0">
                <a:pos x="100" y="88"/>
              </a:cxn>
              <a:cxn ang="0">
                <a:pos x="89" y="100"/>
              </a:cxn>
              <a:cxn ang="0">
                <a:pos x="100" y="111"/>
              </a:cxn>
              <a:cxn ang="0">
                <a:pos x="131" y="147"/>
              </a:cxn>
              <a:cxn ang="0">
                <a:pos x="110" y="106"/>
              </a:cxn>
              <a:cxn ang="0">
                <a:pos x="112" y="100"/>
              </a:cxn>
              <a:cxn ang="0">
                <a:pos x="110" y="95"/>
              </a:cxn>
              <a:cxn ang="0">
                <a:pos x="148" y="50"/>
              </a:cxn>
              <a:cxn ang="0">
                <a:pos x="101" y="88"/>
              </a:cxn>
            </a:cxnLst>
            <a:rect l="0" t="0" r="r" b="b"/>
            <a:pathLst>
              <a:path w="200" h="200">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moveTo>
                  <a:pt x="157" y="157"/>
                </a:moveTo>
                <a:cubicBezTo>
                  <a:pt x="144" y="171"/>
                  <a:pt x="125" y="180"/>
                  <a:pt x="104" y="181"/>
                </a:cubicBezTo>
                <a:cubicBezTo>
                  <a:pt x="104" y="162"/>
                  <a:pt x="104" y="162"/>
                  <a:pt x="104" y="162"/>
                </a:cubicBezTo>
                <a:cubicBezTo>
                  <a:pt x="97" y="162"/>
                  <a:pt x="97" y="162"/>
                  <a:pt x="97" y="162"/>
                </a:cubicBezTo>
                <a:cubicBezTo>
                  <a:pt x="97" y="181"/>
                  <a:pt x="97" y="181"/>
                  <a:pt x="97" y="181"/>
                </a:cubicBezTo>
                <a:cubicBezTo>
                  <a:pt x="76" y="180"/>
                  <a:pt x="57" y="171"/>
                  <a:pt x="43" y="157"/>
                </a:cubicBezTo>
                <a:cubicBezTo>
                  <a:pt x="29" y="143"/>
                  <a:pt x="20" y="124"/>
                  <a:pt x="19" y="103"/>
                </a:cubicBezTo>
                <a:cubicBezTo>
                  <a:pt x="37" y="103"/>
                  <a:pt x="37" y="103"/>
                  <a:pt x="37" y="103"/>
                </a:cubicBezTo>
                <a:cubicBezTo>
                  <a:pt x="37" y="96"/>
                  <a:pt x="37" y="96"/>
                  <a:pt x="37" y="96"/>
                </a:cubicBezTo>
                <a:cubicBezTo>
                  <a:pt x="19" y="96"/>
                  <a:pt x="19" y="96"/>
                  <a:pt x="19" y="96"/>
                </a:cubicBezTo>
                <a:cubicBezTo>
                  <a:pt x="20" y="75"/>
                  <a:pt x="29" y="56"/>
                  <a:pt x="43" y="43"/>
                </a:cubicBezTo>
                <a:cubicBezTo>
                  <a:pt x="57" y="29"/>
                  <a:pt x="76" y="20"/>
                  <a:pt x="97" y="19"/>
                </a:cubicBezTo>
                <a:cubicBezTo>
                  <a:pt x="97" y="36"/>
                  <a:pt x="97" y="36"/>
                  <a:pt x="97" y="36"/>
                </a:cubicBezTo>
                <a:cubicBezTo>
                  <a:pt x="104" y="36"/>
                  <a:pt x="104" y="36"/>
                  <a:pt x="104" y="36"/>
                </a:cubicBezTo>
                <a:cubicBezTo>
                  <a:pt x="104" y="19"/>
                  <a:pt x="104" y="19"/>
                  <a:pt x="104" y="19"/>
                </a:cubicBezTo>
                <a:cubicBezTo>
                  <a:pt x="125" y="20"/>
                  <a:pt x="144" y="29"/>
                  <a:pt x="157" y="43"/>
                </a:cubicBezTo>
                <a:cubicBezTo>
                  <a:pt x="171" y="56"/>
                  <a:pt x="180" y="75"/>
                  <a:pt x="181" y="96"/>
                </a:cubicBezTo>
                <a:cubicBezTo>
                  <a:pt x="163" y="96"/>
                  <a:pt x="163" y="96"/>
                  <a:pt x="163" y="96"/>
                </a:cubicBezTo>
                <a:cubicBezTo>
                  <a:pt x="163" y="103"/>
                  <a:pt x="163" y="103"/>
                  <a:pt x="163" y="103"/>
                </a:cubicBezTo>
                <a:cubicBezTo>
                  <a:pt x="181" y="103"/>
                  <a:pt x="181" y="103"/>
                  <a:pt x="181" y="103"/>
                </a:cubicBezTo>
                <a:cubicBezTo>
                  <a:pt x="180" y="124"/>
                  <a:pt x="172" y="143"/>
                  <a:pt x="157" y="157"/>
                </a:cubicBezTo>
                <a:close/>
                <a:moveTo>
                  <a:pt x="101" y="88"/>
                </a:moveTo>
                <a:cubicBezTo>
                  <a:pt x="101" y="88"/>
                  <a:pt x="100" y="88"/>
                  <a:pt x="100" y="88"/>
                </a:cubicBezTo>
                <a:cubicBezTo>
                  <a:pt x="94" y="88"/>
                  <a:pt x="89" y="94"/>
                  <a:pt x="89" y="100"/>
                </a:cubicBezTo>
                <a:cubicBezTo>
                  <a:pt x="89" y="106"/>
                  <a:pt x="94" y="111"/>
                  <a:pt x="100" y="111"/>
                </a:cubicBezTo>
                <a:cubicBezTo>
                  <a:pt x="131" y="147"/>
                  <a:pt x="131" y="147"/>
                  <a:pt x="131" y="147"/>
                </a:cubicBezTo>
                <a:cubicBezTo>
                  <a:pt x="110" y="106"/>
                  <a:pt x="110" y="106"/>
                  <a:pt x="110" y="106"/>
                </a:cubicBezTo>
                <a:cubicBezTo>
                  <a:pt x="111" y="105"/>
                  <a:pt x="112" y="102"/>
                  <a:pt x="112" y="100"/>
                </a:cubicBezTo>
                <a:cubicBezTo>
                  <a:pt x="112" y="98"/>
                  <a:pt x="111" y="96"/>
                  <a:pt x="110" y="95"/>
                </a:cubicBezTo>
                <a:cubicBezTo>
                  <a:pt x="148" y="50"/>
                  <a:pt x="148" y="50"/>
                  <a:pt x="148" y="50"/>
                </a:cubicBezTo>
                <a:lnTo>
                  <a:pt x="101" y="88"/>
                </a:lnTo>
                <a:close/>
              </a:path>
            </a:pathLst>
          </a:custGeom>
          <a:solidFill>
            <a:schemeClr val="tx2"/>
          </a:solidFill>
          <a:ln w="9525">
            <a:noFill/>
            <a:round/>
            <a:headEnd/>
            <a:tailEnd/>
          </a:ln>
          <a:effectLst/>
        </p:spPr>
        <p:txBody>
          <a:bodyPr vert="horz" wrap="square" lIns="91436" tIns="45719" rIns="91436" bIns="45719" numCol="1" anchor="t" anchorCtr="0" compatLnSpc="1">
            <a:prstTxWarp prst="textNoShape">
              <a:avLst/>
            </a:prstTxWarp>
          </a:bodyPr>
          <a:lstStyle/>
          <a:p>
            <a:endParaRPr lang="en-US"/>
          </a:p>
        </p:txBody>
      </p:sp>
      <p:grpSp>
        <p:nvGrpSpPr>
          <p:cNvPr id="7" name="Group 6"/>
          <p:cNvGrpSpPr/>
          <p:nvPr/>
        </p:nvGrpSpPr>
        <p:grpSpPr>
          <a:xfrm>
            <a:off x="616809" y="3473321"/>
            <a:ext cx="534991" cy="436948"/>
            <a:chOff x="11163197" y="2837614"/>
            <a:chExt cx="442141" cy="361114"/>
          </a:xfrm>
        </p:grpSpPr>
        <p:sp>
          <p:nvSpPr>
            <p:cNvPr id="74" name="Freeform 11"/>
            <p:cNvSpPr>
              <a:spLocks/>
            </p:cNvSpPr>
            <p:nvPr/>
          </p:nvSpPr>
          <p:spPr bwMode="auto">
            <a:xfrm>
              <a:off x="11163197" y="2873032"/>
              <a:ext cx="162733" cy="211783"/>
            </a:xfrm>
            <a:custGeom>
              <a:avLst/>
              <a:gdLst>
                <a:gd name="T0" fmla="*/ 597 w 597"/>
                <a:gd name="T1" fmla="*/ 744 h 777"/>
                <a:gd name="T2" fmla="*/ 299 w 597"/>
                <a:gd name="T3" fmla="*/ 777 h 777"/>
                <a:gd name="T4" fmla="*/ 0 w 597"/>
                <a:gd name="T5" fmla="*/ 744 h 777"/>
                <a:gd name="T6" fmla="*/ 13 w 597"/>
                <a:gd name="T7" fmla="*/ 552 h 777"/>
                <a:gd name="T8" fmla="*/ 149 w 597"/>
                <a:gd name="T9" fmla="*/ 398 h 777"/>
                <a:gd name="T10" fmla="*/ 216 w 597"/>
                <a:gd name="T11" fmla="*/ 366 h 777"/>
                <a:gd name="T12" fmla="*/ 236 w 597"/>
                <a:gd name="T13" fmla="*/ 350 h 777"/>
                <a:gd name="T14" fmla="*/ 247 w 597"/>
                <a:gd name="T15" fmla="*/ 339 h 777"/>
                <a:gd name="T16" fmla="*/ 169 w 597"/>
                <a:gd name="T17" fmla="*/ 187 h 777"/>
                <a:gd name="T18" fmla="*/ 169 w 597"/>
                <a:gd name="T19" fmla="*/ 187 h 777"/>
                <a:gd name="T20" fmla="*/ 169 w 597"/>
                <a:gd name="T21" fmla="*/ 187 h 777"/>
                <a:gd name="T22" fmla="*/ 165 w 597"/>
                <a:gd name="T23" fmla="*/ 66 h 777"/>
                <a:gd name="T24" fmla="*/ 212 w 597"/>
                <a:gd name="T25" fmla="*/ 14 h 777"/>
                <a:gd name="T26" fmla="*/ 235 w 597"/>
                <a:gd name="T27" fmla="*/ 13 h 777"/>
                <a:gd name="T28" fmla="*/ 280 w 597"/>
                <a:gd name="T29" fmla="*/ 10 h 777"/>
                <a:gd name="T30" fmla="*/ 369 w 597"/>
                <a:gd name="T31" fmla="*/ 8 h 777"/>
                <a:gd name="T32" fmla="*/ 413 w 597"/>
                <a:gd name="T33" fmla="*/ 39 h 777"/>
                <a:gd name="T34" fmla="*/ 430 w 597"/>
                <a:gd name="T35" fmla="*/ 62 h 777"/>
                <a:gd name="T36" fmla="*/ 429 w 597"/>
                <a:gd name="T37" fmla="*/ 176 h 777"/>
                <a:gd name="T38" fmla="*/ 346 w 597"/>
                <a:gd name="T39" fmla="*/ 342 h 777"/>
                <a:gd name="T40" fmla="*/ 359 w 597"/>
                <a:gd name="T41" fmla="*/ 354 h 777"/>
                <a:gd name="T42" fmla="*/ 380 w 597"/>
                <a:gd name="T43" fmla="*/ 369 h 777"/>
                <a:gd name="T44" fmla="*/ 448 w 597"/>
                <a:gd name="T45" fmla="*/ 398 h 777"/>
                <a:gd name="T46" fmla="*/ 584 w 597"/>
                <a:gd name="T47" fmla="*/ 552 h 777"/>
                <a:gd name="T48" fmla="*/ 597 w 597"/>
                <a:gd name="T49" fmla="*/ 74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7" h="777">
                  <a:moveTo>
                    <a:pt x="597" y="744"/>
                  </a:moveTo>
                  <a:cubicBezTo>
                    <a:pt x="597" y="744"/>
                    <a:pt x="468" y="777"/>
                    <a:pt x="299" y="777"/>
                  </a:cubicBezTo>
                  <a:cubicBezTo>
                    <a:pt x="125" y="777"/>
                    <a:pt x="0" y="744"/>
                    <a:pt x="0" y="744"/>
                  </a:cubicBezTo>
                  <a:cubicBezTo>
                    <a:pt x="13" y="552"/>
                    <a:pt x="13" y="552"/>
                    <a:pt x="13" y="552"/>
                  </a:cubicBezTo>
                  <a:cubicBezTo>
                    <a:pt x="19" y="475"/>
                    <a:pt x="77" y="419"/>
                    <a:pt x="149" y="398"/>
                  </a:cubicBezTo>
                  <a:cubicBezTo>
                    <a:pt x="176" y="390"/>
                    <a:pt x="197" y="382"/>
                    <a:pt x="216" y="366"/>
                  </a:cubicBezTo>
                  <a:cubicBezTo>
                    <a:pt x="222" y="361"/>
                    <a:pt x="229" y="356"/>
                    <a:pt x="236" y="350"/>
                  </a:cubicBezTo>
                  <a:cubicBezTo>
                    <a:pt x="240" y="347"/>
                    <a:pt x="244" y="343"/>
                    <a:pt x="247" y="339"/>
                  </a:cubicBezTo>
                  <a:cubicBezTo>
                    <a:pt x="205" y="313"/>
                    <a:pt x="175" y="256"/>
                    <a:pt x="169" y="187"/>
                  </a:cubicBezTo>
                  <a:cubicBezTo>
                    <a:pt x="169" y="187"/>
                    <a:pt x="169" y="187"/>
                    <a:pt x="169" y="187"/>
                  </a:cubicBezTo>
                  <a:cubicBezTo>
                    <a:pt x="169" y="187"/>
                    <a:pt x="169" y="187"/>
                    <a:pt x="169" y="187"/>
                  </a:cubicBezTo>
                  <a:cubicBezTo>
                    <a:pt x="167" y="179"/>
                    <a:pt x="157" y="96"/>
                    <a:pt x="165" y="66"/>
                  </a:cubicBezTo>
                  <a:cubicBezTo>
                    <a:pt x="173" y="35"/>
                    <a:pt x="197" y="17"/>
                    <a:pt x="212" y="14"/>
                  </a:cubicBezTo>
                  <a:cubicBezTo>
                    <a:pt x="220" y="13"/>
                    <a:pt x="228" y="13"/>
                    <a:pt x="235" y="13"/>
                  </a:cubicBezTo>
                  <a:cubicBezTo>
                    <a:pt x="254" y="14"/>
                    <a:pt x="261" y="16"/>
                    <a:pt x="280" y="10"/>
                  </a:cubicBezTo>
                  <a:cubicBezTo>
                    <a:pt x="301" y="4"/>
                    <a:pt x="339" y="0"/>
                    <a:pt x="369" y="8"/>
                  </a:cubicBezTo>
                  <a:cubicBezTo>
                    <a:pt x="390" y="13"/>
                    <a:pt x="400" y="33"/>
                    <a:pt x="413" y="39"/>
                  </a:cubicBezTo>
                  <a:cubicBezTo>
                    <a:pt x="419" y="42"/>
                    <a:pt x="426" y="39"/>
                    <a:pt x="430" y="62"/>
                  </a:cubicBezTo>
                  <a:cubicBezTo>
                    <a:pt x="434" y="89"/>
                    <a:pt x="431" y="155"/>
                    <a:pt x="429" y="176"/>
                  </a:cubicBezTo>
                  <a:cubicBezTo>
                    <a:pt x="426" y="251"/>
                    <a:pt x="392" y="315"/>
                    <a:pt x="346" y="342"/>
                  </a:cubicBezTo>
                  <a:cubicBezTo>
                    <a:pt x="350" y="346"/>
                    <a:pt x="354" y="350"/>
                    <a:pt x="359" y="354"/>
                  </a:cubicBezTo>
                  <a:cubicBezTo>
                    <a:pt x="367" y="359"/>
                    <a:pt x="374" y="364"/>
                    <a:pt x="380" y="369"/>
                  </a:cubicBezTo>
                  <a:cubicBezTo>
                    <a:pt x="400" y="384"/>
                    <a:pt x="423" y="393"/>
                    <a:pt x="448" y="398"/>
                  </a:cubicBezTo>
                  <a:cubicBezTo>
                    <a:pt x="521" y="412"/>
                    <a:pt x="579" y="474"/>
                    <a:pt x="584" y="552"/>
                  </a:cubicBezTo>
                  <a:lnTo>
                    <a:pt x="597" y="7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5" name="Freeform 74"/>
            <p:cNvSpPr>
              <a:spLocks/>
            </p:cNvSpPr>
            <p:nvPr/>
          </p:nvSpPr>
          <p:spPr bwMode="auto">
            <a:xfrm>
              <a:off x="11205431" y="3108789"/>
              <a:ext cx="79671" cy="75550"/>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300"/>
                </a:spcAft>
              </a:pPr>
              <a:endParaRPr lang="en-US"/>
            </a:p>
          </p:txBody>
        </p:sp>
        <p:sp>
          <p:nvSpPr>
            <p:cNvPr id="76" name="Freeform 11"/>
            <p:cNvSpPr>
              <a:spLocks/>
            </p:cNvSpPr>
            <p:nvPr/>
          </p:nvSpPr>
          <p:spPr bwMode="auto">
            <a:xfrm>
              <a:off x="11433263" y="2873032"/>
              <a:ext cx="162733" cy="211783"/>
            </a:xfrm>
            <a:custGeom>
              <a:avLst/>
              <a:gdLst>
                <a:gd name="T0" fmla="*/ 597 w 597"/>
                <a:gd name="T1" fmla="*/ 744 h 777"/>
                <a:gd name="T2" fmla="*/ 299 w 597"/>
                <a:gd name="T3" fmla="*/ 777 h 777"/>
                <a:gd name="T4" fmla="*/ 0 w 597"/>
                <a:gd name="T5" fmla="*/ 744 h 777"/>
                <a:gd name="T6" fmla="*/ 13 w 597"/>
                <a:gd name="T7" fmla="*/ 552 h 777"/>
                <a:gd name="T8" fmla="*/ 149 w 597"/>
                <a:gd name="T9" fmla="*/ 398 h 777"/>
                <a:gd name="T10" fmla="*/ 216 w 597"/>
                <a:gd name="T11" fmla="*/ 366 h 777"/>
                <a:gd name="T12" fmla="*/ 236 w 597"/>
                <a:gd name="T13" fmla="*/ 350 h 777"/>
                <a:gd name="T14" fmla="*/ 247 w 597"/>
                <a:gd name="T15" fmla="*/ 339 h 777"/>
                <a:gd name="T16" fmla="*/ 169 w 597"/>
                <a:gd name="T17" fmla="*/ 187 h 777"/>
                <a:gd name="T18" fmla="*/ 169 w 597"/>
                <a:gd name="T19" fmla="*/ 187 h 777"/>
                <a:gd name="T20" fmla="*/ 169 w 597"/>
                <a:gd name="T21" fmla="*/ 187 h 777"/>
                <a:gd name="T22" fmla="*/ 165 w 597"/>
                <a:gd name="T23" fmla="*/ 66 h 777"/>
                <a:gd name="T24" fmla="*/ 212 w 597"/>
                <a:gd name="T25" fmla="*/ 14 h 777"/>
                <a:gd name="T26" fmla="*/ 235 w 597"/>
                <a:gd name="T27" fmla="*/ 13 h 777"/>
                <a:gd name="T28" fmla="*/ 280 w 597"/>
                <a:gd name="T29" fmla="*/ 10 h 777"/>
                <a:gd name="T30" fmla="*/ 369 w 597"/>
                <a:gd name="T31" fmla="*/ 8 h 777"/>
                <a:gd name="T32" fmla="*/ 413 w 597"/>
                <a:gd name="T33" fmla="*/ 39 h 777"/>
                <a:gd name="T34" fmla="*/ 430 w 597"/>
                <a:gd name="T35" fmla="*/ 62 h 777"/>
                <a:gd name="T36" fmla="*/ 429 w 597"/>
                <a:gd name="T37" fmla="*/ 176 h 777"/>
                <a:gd name="T38" fmla="*/ 346 w 597"/>
                <a:gd name="T39" fmla="*/ 342 h 777"/>
                <a:gd name="T40" fmla="*/ 359 w 597"/>
                <a:gd name="T41" fmla="*/ 354 h 777"/>
                <a:gd name="T42" fmla="*/ 380 w 597"/>
                <a:gd name="T43" fmla="*/ 369 h 777"/>
                <a:gd name="T44" fmla="*/ 448 w 597"/>
                <a:gd name="T45" fmla="*/ 398 h 777"/>
                <a:gd name="T46" fmla="*/ 584 w 597"/>
                <a:gd name="T47" fmla="*/ 552 h 777"/>
                <a:gd name="T48" fmla="*/ 597 w 597"/>
                <a:gd name="T49" fmla="*/ 74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7" h="777">
                  <a:moveTo>
                    <a:pt x="597" y="744"/>
                  </a:moveTo>
                  <a:cubicBezTo>
                    <a:pt x="597" y="744"/>
                    <a:pt x="468" y="777"/>
                    <a:pt x="299" y="777"/>
                  </a:cubicBezTo>
                  <a:cubicBezTo>
                    <a:pt x="125" y="777"/>
                    <a:pt x="0" y="744"/>
                    <a:pt x="0" y="744"/>
                  </a:cubicBezTo>
                  <a:cubicBezTo>
                    <a:pt x="13" y="552"/>
                    <a:pt x="13" y="552"/>
                    <a:pt x="13" y="552"/>
                  </a:cubicBezTo>
                  <a:cubicBezTo>
                    <a:pt x="19" y="475"/>
                    <a:pt x="77" y="419"/>
                    <a:pt x="149" y="398"/>
                  </a:cubicBezTo>
                  <a:cubicBezTo>
                    <a:pt x="176" y="390"/>
                    <a:pt x="197" y="382"/>
                    <a:pt x="216" y="366"/>
                  </a:cubicBezTo>
                  <a:cubicBezTo>
                    <a:pt x="222" y="361"/>
                    <a:pt x="229" y="356"/>
                    <a:pt x="236" y="350"/>
                  </a:cubicBezTo>
                  <a:cubicBezTo>
                    <a:pt x="240" y="347"/>
                    <a:pt x="244" y="343"/>
                    <a:pt x="247" y="339"/>
                  </a:cubicBezTo>
                  <a:cubicBezTo>
                    <a:pt x="205" y="313"/>
                    <a:pt x="175" y="256"/>
                    <a:pt x="169" y="187"/>
                  </a:cubicBezTo>
                  <a:cubicBezTo>
                    <a:pt x="169" y="187"/>
                    <a:pt x="169" y="187"/>
                    <a:pt x="169" y="187"/>
                  </a:cubicBezTo>
                  <a:cubicBezTo>
                    <a:pt x="169" y="187"/>
                    <a:pt x="169" y="187"/>
                    <a:pt x="169" y="187"/>
                  </a:cubicBezTo>
                  <a:cubicBezTo>
                    <a:pt x="167" y="179"/>
                    <a:pt x="157" y="96"/>
                    <a:pt x="165" y="66"/>
                  </a:cubicBezTo>
                  <a:cubicBezTo>
                    <a:pt x="173" y="35"/>
                    <a:pt x="197" y="17"/>
                    <a:pt x="212" y="14"/>
                  </a:cubicBezTo>
                  <a:cubicBezTo>
                    <a:pt x="220" y="13"/>
                    <a:pt x="228" y="13"/>
                    <a:pt x="235" y="13"/>
                  </a:cubicBezTo>
                  <a:cubicBezTo>
                    <a:pt x="254" y="14"/>
                    <a:pt x="261" y="16"/>
                    <a:pt x="280" y="10"/>
                  </a:cubicBezTo>
                  <a:cubicBezTo>
                    <a:pt x="301" y="4"/>
                    <a:pt x="339" y="0"/>
                    <a:pt x="369" y="8"/>
                  </a:cubicBezTo>
                  <a:cubicBezTo>
                    <a:pt x="390" y="13"/>
                    <a:pt x="400" y="33"/>
                    <a:pt x="413" y="39"/>
                  </a:cubicBezTo>
                  <a:cubicBezTo>
                    <a:pt x="419" y="42"/>
                    <a:pt x="426" y="39"/>
                    <a:pt x="430" y="62"/>
                  </a:cubicBezTo>
                  <a:cubicBezTo>
                    <a:pt x="434" y="89"/>
                    <a:pt x="431" y="155"/>
                    <a:pt x="429" y="176"/>
                  </a:cubicBezTo>
                  <a:cubicBezTo>
                    <a:pt x="426" y="251"/>
                    <a:pt x="392" y="315"/>
                    <a:pt x="346" y="342"/>
                  </a:cubicBezTo>
                  <a:cubicBezTo>
                    <a:pt x="350" y="346"/>
                    <a:pt x="354" y="350"/>
                    <a:pt x="359" y="354"/>
                  </a:cubicBezTo>
                  <a:cubicBezTo>
                    <a:pt x="367" y="359"/>
                    <a:pt x="374" y="364"/>
                    <a:pt x="380" y="369"/>
                  </a:cubicBezTo>
                  <a:cubicBezTo>
                    <a:pt x="400" y="384"/>
                    <a:pt x="423" y="393"/>
                    <a:pt x="448" y="398"/>
                  </a:cubicBezTo>
                  <a:cubicBezTo>
                    <a:pt x="521" y="412"/>
                    <a:pt x="579" y="474"/>
                    <a:pt x="584" y="552"/>
                  </a:cubicBezTo>
                  <a:lnTo>
                    <a:pt x="597" y="7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p:cNvSpPr>
            <p:nvPr/>
          </p:nvSpPr>
          <p:spPr bwMode="auto">
            <a:xfrm>
              <a:off x="11412763" y="3108789"/>
              <a:ext cx="79671" cy="75550"/>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300"/>
                </a:spcAft>
              </a:pPr>
              <a:endParaRPr lang="en-US"/>
            </a:p>
          </p:txBody>
        </p:sp>
        <p:sp>
          <p:nvSpPr>
            <p:cNvPr id="84" name="Freeform 83"/>
            <p:cNvSpPr>
              <a:spLocks/>
            </p:cNvSpPr>
            <p:nvPr/>
          </p:nvSpPr>
          <p:spPr bwMode="auto">
            <a:xfrm>
              <a:off x="11469215" y="3108789"/>
              <a:ext cx="79671" cy="75550"/>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300"/>
                </a:spcAft>
              </a:pPr>
              <a:endParaRPr lang="en-US"/>
            </a:p>
          </p:txBody>
        </p:sp>
        <p:sp>
          <p:nvSpPr>
            <p:cNvPr id="85" name="Freeform 84"/>
            <p:cNvSpPr>
              <a:spLocks/>
            </p:cNvSpPr>
            <p:nvPr/>
          </p:nvSpPr>
          <p:spPr bwMode="auto">
            <a:xfrm>
              <a:off x="11525667" y="3108789"/>
              <a:ext cx="79671" cy="75550"/>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tx2"/>
            </a:solidFill>
            <a:ln w="9525">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300"/>
                </a:spcAft>
              </a:pPr>
              <a:endParaRPr lang="en-US"/>
            </a:p>
          </p:txBody>
        </p:sp>
        <p:cxnSp>
          <p:nvCxnSpPr>
            <p:cNvPr id="86" name="Straight Connector 85"/>
            <p:cNvCxnSpPr/>
            <p:nvPr/>
          </p:nvCxnSpPr>
          <p:spPr>
            <a:xfrm rot="16200000">
              <a:off x="11187868" y="3018171"/>
              <a:ext cx="361114" cy="0"/>
            </a:xfrm>
            <a:prstGeom prst="line">
              <a:avLst/>
            </a:prstGeom>
            <a:ln w="635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19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0-#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634" y="1441973"/>
            <a:ext cx="12189080" cy="5419911"/>
          </a:xfrm>
          <a:prstGeom prst="rect">
            <a:avLst/>
          </a:prstGeom>
          <a:solidFill>
            <a:schemeClr val="tx1">
              <a:lumMod val="20000"/>
              <a:lumOff val="80000"/>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latin typeface="+mj-lt"/>
            </a:endParaRPr>
          </a:p>
        </p:txBody>
      </p:sp>
      <p:sp>
        <p:nvSpPr>
          <p:cNvPr id="2" name="Title 1"/>
          <p:cNvSpPr>
            <a:spLocks noGrp="1"/>
          </p:cNvSpPr>
          <p:nvPr>
            <p:ph type="title"/>
          </p:nvPr>
        </p:nvSpPr>
        <p:spPr/>
        <p:txBody>
          <a:bodyPr/>
          <a:lstStyle/>
          <a:p>
            <a:r>
              <a:rPr lang="en-US" smtClean="0"/>
              <a:t>Gain Business Insights Through Analytics</a:t>
            </a:r>
            <a:endParaRPr lang="en-US" dirty="0"/>
          </a:p>
        </p:txBody>
      </p:sp>
      <p:sp>
        <p:nvSpPr>
          <p:cNvPr id="4" name="TextBox 3"/>
          <p:cNvSpPr txBox="1"/>
          <p:nvPr/>
        </p:nvSpPr>
        <p:spPr>
          <a:xfrm>
            <a:off x="965239" y="1571994"/>
            <a:ext cx="2293242" cy="369322"/>
          </a:xfrm>
          <a:prstGeom prst="rect">
            <a:avLst/>
          </a:prstGeom>
          <a:noFill/>
        </p:spPr>
        <p:txBody>
          <a:bodyPr wrap="none" lIns="91428" tIns="45715" rIns="91428" bIns="45715" rtlCol="0">
            <a:spAutoFit/>
          </a:bodyPr>
          <a:lstStyle/>
          <a:p>
            <a:pPr algn="ctr"/>
            <a:r>
              <a:rPr lang="en-US" b="1" dirty="0" smtClean="0">
                <a:solidFill>
                  <a:srgbClr val="2968AF"/>
                </a:solidFill>
                <a:latin typeface="+mj-lt"/>
              </a:rPr>
              <a:t>Presence Analytics</a:t>
            </a:r>
            <a:endParaRPr lang="en-US" b="1" dirty="0">
              <a:solidFill>
                <a:srgbClr val="2968AF"/>
              </a:solidFill>
              <a:latin typeface="+mj-lt"/>
            </a:endParaRPr>
          </a:p>
        </p:txBody>
      </p:sp>
      <p:sp>
        <p:nvSpPr>
          <p:cNvPr id="6" name="TextBox 5"/>
          <p:cNvSpPr txBox="1"/>
          <p:nvPr/>
        </p:nvSpPr>
        <p:spPr>
          <a:xfrm>
            <a:off x="5362260" y="1596071"/>
            <a:ext cx="1339142" cy="369322"/>
          </a:xfrm>
          <a:prstGeom prst="rect">
            <a:avLst/>
          </a:prstGeom>
          <a:noFill/>
        </p:spPr>
        <p:txBody>
          <a:bodyPr wrap="none" lIns="91428" tIns="45715" rIns="91428" bIns="45715" rtlCol="0">
            <a:spAutoFit/>
          </a:bodyPr>
          <a:lstStyle/>
          <a:p>
            <a:pPr algn="ctr"/>
            <a:r>
              <a:rPr lang="en-US" b="1" dirty="0" smtClean="0">
                <a:solidFill>
                  <a:srgbClr val="2968AF"/>
                </a:solidFill>
                <a:latin typeface="+mj-lt"/>
              </a:rPr>
              <a:t>Heat Maps</a:t>
            </a:r>
            <a:endParaRPr lang="en-US" b="1" dirty="0">
              <a:solidFill>
                <a:srgbClr val="2968AF"/>
              </a:solidFill>
              <a:latin typeface="+mj-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28674" y="2078937"/>
            <a:ext cx="2962571" cy="1338187"/>
          </a:xfrm>
          <a:prstGeom prst="rect">
            <a:avLst/>
          </a:prstGeom>
          <a:ln>
            <a:solidFill>
              <a:schemeClr val="bg1">
                <a:lumMod val="75000"/>
              </a:schemeClr>
            </a:solidFill>
          </a:ln>
        </p:spPr>
      </p:pic>
      <p:pic>
        <p:nvPicPr>
          <p:cNvPr id="22" name="Picture 21" descr="Screenshot 2015-07-23 11.41.50.png"/>
          <p:cNvPicPr>
            <a:picLocks noChangeAspect="1"/>
          </p:cNvPicPr>
          <p:nvPr/>
        </p:nvPicPr>
        <p:blipFill rotWithShape="1">
          <a:blip r:embed="rId3" cstate="print">
            <a:extLst>
              <a:ext uri="{28A0092B-C50C-407E-A947-70E740481C1C}">
                <a14:useLocalDpi xmlns:a14="http://schemas.microsoft.com/office/drawing/2010/main"/>
              </a:ext>
            </a:extLst>
          </a:blip>
          <a:srcRect l="86" t="417" r="86" b="417"/>
          <a:stretch/>
        </p:blipFill>
        <p:spPr>
          <a:xfrm>
            <a:off x="8544641" y="2078936"/>
            <a:ext cx="3103629" cy="1904213"/>
          </a:xfrm>
          <a:prstGeom prst="rect">
            <a:avLst/>
          </a:prstGeom>
          <a:ln>
            <a:solidFill>
              <a:schemeClr val="bg1">
                <a:lumMod val="75000"/>
              </a:schemeClr>
            </a:solidFill>
          </a:ln>
        </p:spPr>
      </p:pic>
      <p:pic>
        <p:nvPicPr>
          <p:cNvPr id="23" name="Picture 22" descr="Screenshot 2015-08-03 11.29.2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21700" y="3110140"/>
            <a:ext cx="2010140" cy="1114125"/>
          </a:xfrm>
          <a:prstGeom prst="rect">
            <a:avLst/>
          </a:prstGeom>
          <a:ln>
            <a:solidFill>
              <a:schemeClr val="bg1">
                <a:lumMod val="75000"/>
              </a:schemeClr>
            </a:solidFill>
          </a:ln>
          <a:effectLst>
            <a:outerShdw blurRad="50800" dist="38100" dir="8100000" algn="tr" rotWithShape="0">
              <a:prstClr val="black">
                <a:alpha val="40000"/>
              </a:prstClr>
            </a:outerShdw>
          </a:effectLst>
        </p:spPr>
      </p:pic>
      <p:sp>
        <p:nvSpPr>
          <p:cNvPr id="29" name="TextBox 28"/>
          <p:cNvSpPr txBox="1"/>
          <p:nvPr/>
        </p:nvSpPr>
        <p:spPr>
          <a:xfrm>
            <a:off x="9352282" y="1592310"/>
            <a:ext cx="1415898" cy="369322"/>
          </a:xfrm>
          <a:prstGeom prst="rect">
            <a:avLst/>
          </a:prstGeom>
          <a:noFill/>
        </p:spPr>
        <p:txBody>
          <a:bodyPr wrap="none" lIns="91428" tIns="45715" rIns="91428" bIns="45715" rtlCol="0">
            <a:spAutoFit/>
          </a:bodyPr>
          <a:lstStyle/>
          <a:p>
            <a:pPr algn="ctr"/>
            <a:r>
              <a:rPr lang="en-US" b="1" dirty="0" smtClean="0">
                <a:solidFill>
                  <a:srgbClr val="2968AF"/>
                </a:solidFill>
                <a:latin typeface="+mj-lt"/>
              </a:rPr>
              <a:t>Correlation</a:t>
            </a:r>
            <a:endParaRPr lang="en-US" b="1" dirty="0">
              <a:solidFill>
                <a:srgbClr val="2968AF"/>
              </a:solidFill>
              <a:latin typeface="+mj-lt"/>
            </a:endParaRPr>
          </a:p>
        </p:txBody>
      </p:sp>
      <p:sp>
        <p:nvSpPr>
          <p:cNvPr id="35" name="TextBox 34"/>
          <p:cNvSpPr txBox="1"/>
          <p:nvPr/>
        </p:nvSpPr>
        <p:spPr>
          <a:xfrm>
            <a:off x="357363" y="4338390"/>
            <a:ext cx="3149766" cy="1856639"/>
          </a:xfrm>
          <a:prstGeom prst="rect">
            <a:avLst/>
          </a:prstGeom>
          <a:noFill/>
        </p:spPr>
        <p:txBody>
          <a:bodyPr wrap="square" lIns="121627" tIns="60813" rIns="121627" bIns="60813" rtlCol="0">
            <a:spAutoFit/>
          </a:bodyPr>
          <a:lstStyle/>
          <a:p>
            <a:pPr algn="ctr" defTabSz="608106">
              <a:spcAft>
                <a:spcPts val="400"/>
              </a:spcAft>
            </a:pPr>
            <a:r>
              <a:rPr lang="en-US" sz="1600" dirty="0">
                <a:latin typeface="+mj-lt"/>
              </a:rPr>
              <a:t>Visitors vs. </a:t>
            </a:r>
            <a:r>
              <a:rPr lang="en-US" sz="1600" dirty="0" err="1">
                <a:latin typeface="+mj-lt"/>
              </a:rPr>
              <a:t>Passerbys</a:t>
            </a:r>
            <a:endParaRPr lang="en-US" sz="1600" dirty="0">
              <a:latin typeface="+mj-lt"/>
            </a:endParaRPr>
          </a:p>
          <a:p>
            <a:pPr algn="ctr" defTabSz="608106">
              <a:spcAft>
                <a:spcPts val="400"/>
              </a:spcAft>
            </a:pPr>
            <a:r>
              <a:rPr lang="en-US" sz="1600" dirty="0">
                <a:latin typeface="+mj-lt"/>
              </a:rPr>
              <a:t>Repeat vs. New Visitors</a:t>
            </a:r>
          </a:p>
          <a:p>
            <a:pPr algn="ctr" defTabSz="608106">
              <a:spcAft>
                <a:spcPts val="400"/>
              </a:spcAft>
            </a:pPr>
            <a:r>
              <a:rPr lang="en-US" sz="1600" dirty="0">
                <a:latin typeface="+mj-lt"/>
              </a:rPr>
              <a:t>Dwell Time</a:t>
            </a:r>
          </a:p>
          <a:p>
            <a:pPr algn="ctr" defTabSz="608106">
              <a:spcAft>
                <a:spcPts val="400"/>
              </a:spcAft>
            </a:pPr>
            <a:r>
              <a:rPr lang="en-US" sz="1600" dirty="0">
                <a:latin typeface="+mj-lt"/>
              </a:rPr>
              <a:t>Busiest Hour, Day</a:t>
            </a:r>
          </a:p>
          <a:p>
            <a:pPr algn="ctr" defTabSz="608106">
              <a:spcAft>
                <a:spcPts val="400"/>
              </a:spcAft>
            </a:pPr>
            <a:r>
              <a:rPr lang="en-US" sz="1600" dirty="0">
                <a:latin typeface="+mj-lt"/>
              </a:rPr>
              <a:t>Visitor Sentiment</a:t>
            </a:r>
          </a:p>
          <a:p>
            <a:pPr algn="ctr" defTabSz="608106">
              <a:spcAft>
                <a:spcPts val="400"/>
              </a:spcAft>
            </a:pPr>
            <a:r>
              <a:rPr lang="en-US" sz="1600" dirty="0">
                <a:latin typeface="+mj-lt"/>
              </a:rPr>
              <a:t>Conversion Rate </a:t>
            </a:r>
          </a:p>
        </p:txBody>
      </p:sp>
      <p:sp>
        <p:nvSpPr>
          <p:cNvPr id="37" name="TextBox 36"/>
          <p:cNvSpPr txBox="1"/>
          <p:nvPr/>
        </p:nvSpPr>
        <p:spPr>
          <a:xfrm>
            <a:off x="-32590" y="3752860"/>
            <a:ext cx="2303317" cy="353659"/>
          </a:xfrm>
          <a:prstGeom prst="rect">
            <a:avLst/>
          </a:prstGeom>
          <a:noFill/>
        </p:spPr>
        <p:txBody>
          <a:bodyPr wrap="square" lIns="121627" tIns="60813" rIns="121627" bIns="60813" rtlCol="0">
            <a:spAutoFit/>
          </a:bodyPr>
          <a:lstStyle/>
          <a:p>
            <a:pPr algn="ctr" defTabSz="608106"/>
            <a:r>
              <a:rPr lang="en-US" sz="1500" b="1" dirty="0">
                <a:solidFill>
                  <a:srgbClr val="FF6600"/>
                </a:solidFill>
                <a:latin typeface="+mj-lt"/>
              </a:rPr>
              <a:t>Building/Floor</a:t>
            </a:r>
          </a:p>
        </p:txBody>
      </p:sp>
      <p:pic>
        <p:nvPicPr>
          <p:cNvPr id="3" name="Picture 2" descr="Screenshot 2015-03-30 22.19.41.png"/>
          <p:cNvPicPr>
            <a:picLocks noChangeAspect="1"/>
          </p:cNvPicPr>
          <p:nvPr/>
        </p:nvPicPr>
        <p:blipFill rotWithShape="1">
          <a:blip r:embed="rId5" cstate="print">
            <a:extLst>
              <a:ext uri="{28A0092B-C50C-407E-A947-70E740481C1C}">
                <a14:useLocalDpi xmlns:a14="http://schemas.microsoft.com/office/drawing/2010/main"/>
              </a:ext>
            </a:extLst>
          </a:blip>
          <a:srcRect b="12641"/>
          <a:stretch/>
        </p:blipFill>
        <p:spPr>
          <a:xfrm>
            <a:off x="556086" y="2078936"/>
            <a:ext cx="3111549" cy="1332640"/>
          </a:xfrm>
          <a:prstGeom prst="rect">
            <a:avLst/>
          </a:prstGeom>
          <a:ln>
            <a:solidFill>
              <a:schemeClr val="bg1">
                <a:lumMod val="75000"/>
              </a:schemeClr>
            </a:solidFill>
          </a:ln>
        </p:spPr>
      </p:pic>
      <p:sp>
        <p:nvSpPr>
          <p:cNvPr id="47" name="TextBox 46"/>
          <p:cNvSpPr txBox="1"/>
          <p:nvPr/>
        </p:nvSpPr>
        <p:spPr>
          <a:xfrm>
            <a:off x="4519530" y="4338389"/>
            <a:ext cx="3149766" cy="369051"/>
          </a:xfrm>
          <a:prstGeom prst="rect">
            <a:avLst/>
          </a:prstGeom>
          <a:noFill/>
        </p:spPr>
        <p:txBody>
          <a:bodyPr wrap="square" lIns="121627" tIns="60813" rIns="121627" bIns="60813" rtlCol="0">
            <a:spAutoFit/>
          </a:bodyPr>
          <a:lstStyle>
            <a:defPPr>
              <a:defRPr lang="en-US"/>
            </a:defPPr>
            <a:lvl1pPr algn="ctr" defTabSz="608181">
              <a:spcAft>
                <a:spcPts val="400"/>
              </a:spcAft>
              <a:defRPr sz="1400">
                <a:latin typeface="+mj-lt"/>
              </a:defRPr>
            </a:lvl1pPr>
          </a:lstStyle>
          <a:p>
            <a:r>
              <a:rPr lang="en-US" sz="1600" dirty="0"/>
              <a:t>Where do visitors spend time?</a:t>
            </a:r>
          </a:p>
        </p:txBody>
      </p:sp>
      <p:sp>
        <p:nvSpPr>
          <p:cNvPr id="48" name="TextBox 47"/>
          <p:cNvSpPr txBox="1"/>
          <p:nvPr/>
        </p:nvSpPr>
        <p:spPr>
          <a:xfrm>
            <a:off x="8396448" y="4338387"/>
            <a:ext cx="3149766" cy="615272"/>
          </a:xfrm>
          <a:prstGeom prst="rect">
            <a:avLst/>
          </a:prstGeom>
          <a:noFill/>
        </p:spPr>
        <p:txBody>
          <a:bodyPr wrap="square" lIns="121627" tIns="60813" rIns="121627" bIns="60813" rtlCol="0">
            <a:spAutoFit/>
          </a:bodyPr>
          <a:lstStyle>
            <a:defPPr>
              <a:defRPr lang="en-US"/>
            </a:defPPr>
            <a:lvl1pPr algn="ctr" defTabSz="608181">
              <a:spcAft>
                <a:spcPts val="400"/>
              </a:spcAft>
              <a:defRPr sz="1400">
                <a:latin typeface="+mj-lt"/>
              </a:defRPr>
            </a:lvl1pPr>
          </a:lstStyle>
          <a:p>
            <a:r>
              <a:rPr lang="en-US" sz="1600" dirty="0"/>
              <a:t>Which paths </a:t>
            </a:r>
            <a:br>
              <a:rPr lang="en-US" sz="1600" dirty="0"/>
            </a:br>
            <a:r>
              <a:rPr lang="en-US" sz="1600" dirty="0"/>
              <a:t>did visitors take?</a:t>
            </a:r>
          </a:p>
        </p:txBody>
      </p:sp>
      <p:sp>
        <p:nvSpPr>
          <p:cNvPr id="64" name="Rectangle 63"/>
          <p:cNvSpPr/>
          <p:nvPr/>
        </p:nvSpPr>
        <p:spPr>
          <a:xfrm>
            <a:off x="8760" y="6297588"/>
            <a:ext cx="12180065" cy="5642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65" name="Rectangle 64"/>
          <p:cNvSpPr/>
          <p:nvPr/>
        </p:nvSpPr>
        <p:spPr>
          <a:xfrm>
            <a:off x="0" y="6786492"/>
            <a:ext cx="12188952" cy="7538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cxnSp>
        <p:nvCxnSpPr>
          <p:cNvPr id="72" name="Straight Connector 71"/>
          <p:cNvCxnSpPr/>
          <p:nvPr/>
        </p:nvCxnSpPr>
        <p:spPr>
          <a:xfrm>
            <a:off x="0" y="6299775"/>
            <a:ext cx="12188825" cy="0"/>
          </a:xfrm>
          <a:prstGeom prst="line">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grpSp>
        <p:nvGrpSpPr>
          <p:cNvPr id="14" name="Group 13"/>
          <p:cNvGrpSpPr/>
          <p:nvPr/>
        </p:nvGrpSpPr>
        <p:grpSpPr>
          <a:xfrm>
            <a:off x="4327070" y="6001072"/>
            <a:ext cx="2099477" cy="671967"/>
            <a:chOff x="4327070" y="6001073"/>
            <a:chExt cx="2099477" cy="671968"/>
          </a:xfrm>
        </p:grpSpPr>
        <p:sp>
          <p:nvSpPr>
            <p:cNvPr id="69" name="Rectangle 68"/>
            <p:cNvSpPr/>
            <p:nvPr/>
          </p:nvSpPr>
          <p:spPr>
            <a:xfrm>
              <a:off x="4991309" y="6411431"/>
              <a:ext cx="748923" cy="261610"/>
            </a:xfrm>
            <a:prstGeom prst="rect">
              <a:avLst/>
            </a:prstGeom>
          </p:spPr>
          <p:txBody>
            <a:bodyPr wrap="none" lIns="91440" anchor="ctr">
              <a:spAutoFit/>
            </a:bodyPr>
            <a:lstStyle/>
            <a:p>
              <a:pPr algn="r"/>
              <a:r>
                <a:rPr lang="en-US" sz="1100" b="1" cap="all" dirty="0">
                  <a:solidFill>
                    <a:schemeClr val="tx2"/>
                  </a:solidFill>
                </a:rPr>
                <a:t>DETECT</a:t>
              </a:r>
              <a:endParaRPr lang="en-US" sz="700" b="1" dirty="0">
                <a:solidFill>
                  <a:schemeClr val="tx2"/>
                </a:solidFill>
              </a:endParaRPr>
            </a:p>
          </p:txBody>
        </p:sp>
        <p:grpSp>
          <p:nvGrpSpPr>
            <p:cNvPr id="5" name="Group 4"/>
            <p:cNvGrpSpPr/>
            <p:nvPr/>
          </p:nvGrpSpPr>
          <p:grpSpPr>
            <a:xfrm>
              <a:off x="5762278" y="6430669"/>
              <a:ext cx="664269" cy="223132"/>
              <a:chOff x="6144268" y="6430669"/>
              <a:chExt cx="664269" cy="223132"/>
            </a:xfrm>
          </p:grpSpPr>
          <p:sp>
            <p:nvSpPr>
              <p:cNvPr id="67" name="Oval 66"/>
              <p:cNvSpPr/>
              <p:nvPr/>
            </p:nvSpPr>
            <p:spPr>
              <a:xfrm rot="10800000" flipV="1">
                <a:off x="6194815" y="6481216"/>
                <a:ext cx="122040" cy="12203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8" name="Oval 67"/>
              <p:cNvSpPr/>
              <p:nvPr/>
            </p:nvSpPr>
            <p:spPr>
              <a:xfrm>
                <a:off x="6144268" y="6430669"/>
                <a:ext cx="223132" cy="223132"/>
              </a:xfrm>
              <a:prstGeom prst="ellipse">
                <a:avLst/>
              </a:prstGeom>
              <a:noFill/>
              <a:ln w="254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0" name="Oval 69"/>
              <p:cNvSpPr/>
              <p:nvPr/>
            </p:nvSpPr>
            <p:spPr>
              <a:xfrm rot="10800000" flipV="1">
                <a:off x="6686497" y="6481216"/>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1" name="Oval 70"/>
              <p:cNvSpPr/>
              <p:nvPr/>
            </p:nvSpPr>
            <p:spPr>
              <a:xfrm rot="10800000" flipV="1">
                <a:off x="6440656" y="6481216"/>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9" name="Group 38"/>
            <p:cNvGrpSpPr/>
            <p:nvPr/>
          </p:nvGrpSpPr>
          <p:grpSpPr>
            <a:xfrm>
              <a:off x="4327070" y="6001073"/>
              <a:ext cx="574241" cy="574241"/>
              <a:chOff x="1879859" y="1899924"/>
              <a:chExt cx="764315" cy="764315"/>
            </a:xfrm>
            <a:solidFill>
              <a:schemeClr val="bg1"/>
            </a:solidFill>
          </p:grpSpPr>
          <p:sp>
            <p:nvSpPr>
              <p:cNvPr id="40" name="Oval 39"/>
              <p:cNvSpPr>
                <a:spLocks noChangeAspect="1"/>
              </p:cNvSpPr>
              <p:nvPr/>
            </p:nvSpPr>
            <p:spPr>
              <a:xfrm>
                <a:off x="1879859" y="1899924"/>
                <a:ext cx="764315" cy="764315"/>
              </a:xfrm>
              <a:prstGeom prst="ellipse">
                <a:avLst/>
              </a:prstGeom>
              <a:grp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41" name="Freeform 5"/>
              <p:cNvSpPr>
                <a:spLocks noEditPoints="1"/>
              </p:cNvSpPr>
              <p:nvPr/>
            </p:nvSpPr>
            <p:spPr bwMode="auto">
              <a:xfrm>
                <a:off x="2119937" y="2058466"/>
                <a:ext cx="284158" cy="469731"/>
              </a:xfrm>
              <a:custGeom>
                <a:avLst/>
                <a:gdLst>
                  <a:gd name="T0" fmla="*/ 206 w 412"/>
                  <a:gd name="T1" fmla="*/ 0 h 751"/>
                  <a:gd name="T2" fmla="*/ 0 w 412"/>
                  <a:gd name="T3" fmla="*/ 206 h 751"/>
                  <a:gd name="T4" fmla="*/ 91 w 412"/>
                  <a:gd name="T5" fmla="*/ 517 h 751"/>
                  <a:gd name="T6" fmla="*/ 104 w 412"/>
                  <a:gd name="T7" fmla="*/ 550 h 751"/>
                  <a:gd name="T8" fmla="*/ 205 w 412"/>
                  <a:gd name="T9" fmla="*/ 751 h 751"/>
                  <a:gd name="T10" fmla="*/ 318 w 412"/>
                  <a:gd name="T11" fmla="*/ 517 h 751"/>
                  <a:gd name="T12" fmla="*/ 338 w 412"/>
                  <a:gd name="T13" fmla="*/ 465 h 751"/>
                  <a:gd name="T14" fmla="*/ 412 w 412"/>
                  <a:gd name="T15" fmla="*/ 206 h 751"/>
                  <a:gd name="T16" fmla="*/ 206 w 412"/>
                  <a:gd name="T17" fmla="*/ 0 h 751"/>
                  <a:gd name="T18" fmla="*/ 206 w 412"/>
                  <a:gd name="T19" fmla="*/ 358 h 751"/>
                  <a:gd name="T20" fmla="*/ 105 w 412"/>
                  <a:gd name="T21" fmla="*/ 258 h 751"/>
                  <a:gd name="T22" fmla="*/ 206 w 412"/>
                  <a:gd name="T23" fmla="*/ 157 h 751"/>
                  <a:gd name="T24" fmla="*/ 306 w 412"/>
                  <a:gd name="T25" fmla="*/ 258 h 751"/>
                  <a:gd name="T26" fmla="*/ 206 w 412"/>
                  <a:gd name="T27" fmla="*/ 35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2" h="751">
                    <a:moveTo>
                      <a:pt x="206" y="0"/>
                    </a:moveTo>
                    <a:cubicBezTo>
                      <a:pt x="92" y="0"/>
                      <a:pt x="0" y="93"/>
                      <a:pt x="0" y="206"/>
                    </a:cubicBezTo>
                    <a:cubicBezTo>
                      <a:pt x="0" y="257"/>
                      <a:pt x="35" y="379"/>
                      <a:pt x="91" y="517"/>
                    </a:cubicBezTo>
                    <a:cubicBezTo>
                      <a:pt x="96" y="528"/>
                      <a:pt x="100" y="539"/>
                      <a:pt x="104" y="550"/>
                    </a:cubicBezTo>
                    <a:cubicBezTo>
                      <a:pt x="149" y="657"/>
                      <a:pt x="186" y="725"/>
                      <a:pt x="205" y="751"/>
                    </a:cubicBezTo>
                    <a:cubicBezTo>
                      <a:pt x="226" y="721"/>
                      <a:pt x="269" y="637"/>
                      <a:pt x="318" y="517"/>
                    </a:cubicBezTo>
                    <a:cubicBezTo>
                      <a:pt x="325" y="499"/>
                      <a:pt x="332" y="482"/>
                      <a:pt x="338" y="465"/>
                    </a:cubicBezTo>
                    <a:cubicBezTo>
                      <a:pt x="384" y="347"/>
                      <a:pt x="412" y="250"/>
                      <a:pt x="412" y="206"/>
                    </a:cubicBezTo>
                    <a:cubicBezTo>
                      <a:pt x="412" y="93"/>
                      <a:pt x="319" y="0"/>
                      <a:pt x="206" y="0"/>
                    </a:cubicBezTo>
                    <a:close/>
                    <a:moveTo>
                      <a:pt x="206" y="358"/>
                    </a:moveTo>
                    <a:cubicBezTo>
                      <a:pt x="150" y="358"/>
                      <a:pt x="105" y="313"/>
                      <a:pt x="105" y="258"/>
                    </a:cubicBezTo>
                    <a:cubicBezTo>
                      <a:pt x="105" y="202"/>
                      <a:pt x="150" y="157"/>
                      <a:pt x="206" y="157"/>
                    </a:cubicBezTo>
                    <a:cubicBezTo>
                      <a:pt x="261" y="157"/>
                      <a:pt x="306" y="202"/>
                      <a:pt x="306" y="258"/>
                    </a:cubicBezTo>
                    <a:cubicBezTo>
                      <a:pt x="306" y="313"/>
                      <a:pt x="261" y="358"/>
                      <a:pt x="206" y="35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18" name="Group 17"/>
          <p:cNvGrpSpPr/>
          <p:nvPr/>
        </p:nvGrpSpPr>
        <p:grpSpPr>
          <a:xfrm rot="16200000">
            <a:off x="380276" y="2928237"/>
            <a:ext cx="1550169" cy="137160"/>
            <a:chOff x="3744349" y="4591055"/>
            <a:chExt cx="1550169" cy="137160"/>
          </a:xfrm>
        </p:grpSpPr>
        <p:cxnSp>
          <p:nvCxnSpPr>
            <p:cNvPr id="44" name="Straight Connector 43"/>
            <p:cNvCxnSpPr/>
            <p:nvPr/>
          </p:nvCxnSpPr>
          <p:spPr>
            <a:xfrm rot="5400000">
              <a:off x="4451184" y="3952903"/>
              <a:ext cx="0" cy="1413669"/>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rot="10800000">
              <a:off x="5157358" y="4591055"/>
              <a:ext cx="137160" cy="137160"/>
            </a:xfrm>
            <a:prstGeom prst="ellipse">
              <a:avLst/>
            </a:prstGeom>
            <a:solidFill>
              <a:schemeClr val="bg1"/>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sp>
        <p:nvSpPr>
          <p:cNvPr id="49" name="TextBox 48"/>
          <p:cNvSpPr txBox="1"/>
          <p:nvPr/>
        </p:nvSpPr>
        <p:spPr>
          <a:xfrm>
            <a:off x="1972153" y="3752860"/>
            <a:ext cx="2303317" cy="353659"/>
          </a:xfrm>
          <a:prstGeom prst="rect">
            <a:avLst/>
          </a:prstGeom>
          <a:noFill/>
        </p:spPr>
        <p:txBody>
          <a:bodyPr wrap="square" lIns="121627" tIns="60813" rIns="121627" bIns="60813" rtlCol="0">
            <a:spAutoFit/>
          </a:bodyPr>
          <a:lstStyle/>
          <a:p>
            <a:pPr algn="ctr" defTabSz="608106"/>
            <a:r>
              <a:rPr lang="en-US" sz="1500" b="1" dirty="0">
                <a:solidFill>
                  <a:srgbClr val="FF6600"/>
                </a:solidFill>
                <a:latin typeface="+mj-lt"/>
              </a:rPr>
              <a:t>Timeframe</a:t>
            </a:r>
          </a:p>
        </p:txBody>
      </p:sp>
      <p:grpSp>
        <p:nvGrpSpPr>
          <p:cNvPr id="50" name="Group 49"/>
          <p:cNvGrpSpPr/>
          <p:nvPr/>
        </p:nvGrpSpPr>
        <p:grpSpPr>
          <a:xfrm rot="16200000">
            <a:off x="2385020" y="2928237"/>
            <a:ext cx="1550169" cy="137160"/>
            <a:chOff x="3744349" y="4591055"/>
            <a:chExt cx="1550169" cy="137160"/>
          </a:xfrm>
        </p:grpSpPr>
        <p:cxnSp>
          <p:nvCxnSpPr>
            <p:cNvPr id="51" name="Straight Connector 50"/>
            <p:cNvCxnSpPr/>
            <p:nvPr/>
          </p:nvCxnSpPr>
          <p:spPr>
            <a:xfrm rot="5400000">
              <a:off x="4451184" y="3952903"/>
              <a:ext cx="0" cy="1413669"/>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rot="10800000">
              <a:off x="5157358" y="4591055"/>
              <a:ext cx="137160" cy="137160"/>
            </a:xfrm>
            <a:prstGeom prst="ellipse">
              <a:avLst/>
            </a:prstGeom>
            <a:solidFill>
              <a:schemeClr val="bg1"/>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sp>
        <p:nvSpPr>
          <p:cNvPr id="53" name="TextBox 52"/>
          <p:cNvSpPr txBox="1"/>
          <p:nvPr/>
        </p:nvSpPr>
        <p:spPr>
          <a:xfrm>
            <a:off x="3763448" y="3752860"/>
            <a:ext cx="2303317" cy="353659"/>
          </a:xfrm>
          <a:prstGeom prst="rect">
            <a:avLst/>
          </a:prstGeom>
          <a:noFill/>
        </p:spPr>
        <p:txBody>
          <a:bodyPr wrap="square" lIns="121627" tIns="60813" rIns="121627" bIns="60813" rtlCol="0">
            <a:spAutoFit/>
          </a:bodyPr>
          <a:lstStyle/>
          <a:p>
            <a:pPr algn="ctr" defTabSz="608106"/>
            <a:r>
              <a:rPr lang="en-US" sz="1500" b="1" dirty="0">
                <a:solidFill>
                  <a:srgbClr val="FF6600"/>
                </a:solidFill>
                <a:latin typeface="+mj-lt"/>
              </a:rPr>
              <a:t>Parameters</a:t>
            </a:r>
          </a:p>
        </p:txBody>
      </p:sp>
      <p:grpSp>
        <p:nvGrpSpPr>
          <p:cNvPr id="54" name="Group 53"/>
          <p:cNvGrpSpPr/>
          <p:nvPr/>
        </p:nvGrpSpPr>
        <p:grpSpPr>
          <a:xfrm rot="16200000">
            <a:off x="4482115" y="3234041"/>
            <a:ext cx="938563" cy="137160"/>
            <a:chOff x="3744350" y="4591055"/>
            <a:chExt cx="938562" cy="137160"/>
          </a:xfrm>
        </p:grpSpPr>
        <p:cxnSp>
          <p:nvCxnSpPr>
            <p:cNvPr id="55" name="Straight Connector 54"/>
            <p:cNvCxnSpPr/>
            <p:nvPr/>
          </p:nvCxnSpPr>
          <p:spPr>
            <a:xfrm rot="5400000">
              <a:off x="4147576" y="4256511"/>
              <a:ext cx="0" cy="806451"/>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rot="10800000">
              <a:off x="4545752" y="4591055"/>
              <a:ext cx="137160" cy="137160"/>
            </a:xfrm>
            <a:prstGeom prst="ellipse">
              <a:avLst/>
            </a:prstGeom>
            <a:solidFill>
              <a:schemeClr val="bg1"/>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sp>
        <p:nvSpPr>
          <p:cNvPr id="66" name="TextBox 65"/>
          <p:cNvSpPr txBox="1"/>
          <p:nvPr/>
        </p:nvSpPr>
        <p:spPr>
          <a:xfrm>
            <a:off x="5633121" y="3752860"/>
            <a:ext cx="2303317" cy="353659"/>
          </a:xfrm>
          <a:prstGeom prst="rect">
            <a:avLst/>
          </a:prstGeom>
          <a:noFill/>
        </p:spPr>
        <p:txBody>
          <a:bodyPr wrap="square" lIns="121627" tIns="60813" rIns="121627" bIns="60813" rtlCol="0">
            <a:spAutoFit/>
          </a:bodyPr>
          <a:lstStyle/>
          <a:p>
            <a:pPr algn="ctr" defTabSz="608106"/>
            <a:r>
              <a:rPr lang="en-US" sz="1500" b="1" dirty="0">
                <a:solidFill>
                  <a:srgbClr val="FF6600"/>
                </a:solidFill>
                <a:latin typeface="+mj-lt"/>
              </a:rPr>
              <a:t>Heat Map</a:t>
            </a:r>
          </a:p>
        </p:txBody>
      </p:sp>
      <p:grpSp>
        <p:nvGrpSpPr>
          <p:cNvPr id="73" name="Group 72"/>
          <p:cNvGrpSpPr/>
          <p:nvPr/>
        </p:nvGrpSpPr>
        <p:grpSpPr>
          <a:xfrm rot="16200000">
            <a:off x="6351791" y="3234041"/>
            <a:ext cx="938563" cy="137160"/>
            <a:chOff x="3744350" y="4591055"/>
            <a:chExt cx="938562" cy="137160"/>
          </a:xfrm>
        </p:grpSpPr>
        <p:cxnSp>
          <p:nvCxnSpPr>
            <p:cNvPr id="74" name="Straight Connector 73"/>
            <p:cNvCxnSpPr/>
            <p:nvPr/>
          </p:nvCxnSpPr>
          <p:spPr>
            <a:xfrm rot="5400000">
              <a:off x="4147576" y="4256511"/>
              <a:ext cx="0" cy="806451"/>
            </a:xfrm>
            <a:prstGeom prst="line">
              <a:avLst/>
            </a:prstGeom>
            <a:ln w="25400">
              <a:solidFill>
                <a:srgbClr val="FF66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rot="10800000">
              <a:off x="4545752" y="4591055"/>
              <a:ext cx="137160" cy="137160"/>
            </a:xfrm>
            <a:prstGeom prst="ellipse">
              <a:avLst/>
            </a:prstGeom>
            <a:solidFill>
              <a:schemeClr val="bg1"/>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cxnSp>
        <p:nvCxnSpPr>
          <p:cNvPr id="30" name="Straight Connector 29"/>
          <p:cNvCxnSpPr/>
          <p:nvPr/>
        </p:nvCxnSpPr>
        <p:spPr>
          <a:xfrm>
            <a:off x="4114800" y="2078936"/>
            <a:ext cx="0" cy="3915464"/>
          </a:xfrm>
          <a:prstGeom prst="lin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76" name="Straight Connector 75"/>
          <p:cNvCxnSpPr/>
          <p:nvPr/>
        </p:nvCxnSpPr>
        <p:spPr>
          <a:xfrm>
            <a:off x="8051800" y="2078936"/>
            <a:ext cx="0" cy="3915464"/>
          </a:xfrm>
          <a:prstGeom prst="lin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68923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par>
                          <p:cTn id="26" fill="hold">
                            <p:stCondLst>
                              <p:cond delay="500"/>
                            </p:stCondLst>
                            <p:childTnLst>
                              <p:par>
                                <p:cTn id="27" presetID="16" presetClass="entr" presetSubtype="42"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outHorizontal)">
                                      <p:cBhvr>
                                        <p:cTn id="29" dur="500"/>
                                        <p:tgtEl>
                                          <p:spTgt spid="3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nodeType="with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fade">
                                      <p:cBhvr>
                                        <p:cTn id="51" dur="500"/>
                                        <p:tgtEl>
                                          <p:spTgt spid="73"/>
                                        </p:tgtEl>
                                      </p:cBhvr>
                                    </p:animEffect>
                                  </p:childTnLst>
                                </p:cTn>
                              </p:par>
                            </p:childTnLst>
                          </p:cTn>
                        </p:par>
                        <p:par>
                          <p:cTn id="52" fill="hold">
                            <p:stCondLst>
                              <p:cond delay="1500"/>
                            </p:stCondLst>
                            <p:childTnLst>
                              <p:par>
                                <p:cTn id="53" presetID="16" presetClass="entr" presetSubtype="42"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barn(outHorizontal)">
                                      <p:cBhvr>
                                        <p:cTn id="55" dur="500"/>
                                        <p:tgtEl>
                                          <p:spTgt spid="76"/>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9" grpId="0"/>
      <p:bldP spid="35" grpId="0"/>
      <p:bldP spid="37" grpId="0"/>
      <p:bldP spid="47" grpId="0"/>
      <p:bldP spid="48" grpId="0"/>
      <p:bldP spid="49" grpId="0"/>
      <p:bldP spid="53" grpId="0"/>
      <p:bldP spid="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6094414" y="1441973"/>
            <a:ext cx="6103300" cy="5419911"/>
          </a:xfrm>
          <a:prstGeom prst="rect">
            <a:avLst/>
          </a:prstGeom>
          <a:solidFill>
            <a:schemeClr val="bg1">
              <a:lumMod val="95000"/>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latin typeface="+mj-lt"/>
            </a:endParaRPr>
          </a:p>
        </p:txBody>
      </p:sp>
      <p:sp>
        <p:nvSpPr>
          <p:cNvPr id="2" name="Title 1"/>
          <p:cNvSpPr>
            <a:spLocks noGrp="1"/>
          </p:cNvSpPr>
          <p:nvPr>
            <p:ph type="title"/>
          </p:nvPr>
        </p:nvSpPr>
        <p:spPr/>
        <p:txBody>
          <a:bodyPr/>
          <a:lstStyle/>
          <a:p>
            <a:r>
              <a:rPr lang="en-US" dirty="0" smtClean="0"/>
              <a:t>Enable Location-Specific Guest Access</a:t>
            </a:r>
            <a:endParaRPr lang="en-US" dirty="0"/>
          </a:p>
        </p:txBody>
      </p:sp>
      <p:sp>
        <p:nvSpPr>
          <p:cNvPr id="86" name="Rectangle 85"/>
          <p:cNvSpPr/>
          <p:nvPr/>
        </p:nvSpPr>
        <p:spPr>
          <a:xfrm>
            <a:off x="1354702" y="1689973"/>
            <a:ext cx="5418607" cy="6564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2100" b="1" dirty="0">
                <a:solidFill>
                  <a:schemeClr val="tx1"/>
                </a:solidFill>
                <a:latin typeface="+mj-lt"/>
              </a:rPr>
              <a:t>Simplify access with user opt-in </a:t>
            </a:r>
          </a:p>
          <a:p>
            <a:r>
              <a:rPr lang="en-US" sz="2100" dirty="0">
                <a:solidFill>
                  <a:schemeClr val="tx1"/>
                </a:solidFill>
                <a:latin typeface="+mj-lt"/>
              </a:rPr>
              <a:t>Offer clear terms and conditions </a:t>
            </a:r>
          </a:p>
        </p:txBody>
      </p:sp>
      <p:sp>
        <p:nvSpPr>
          <p:cNvPr id="87" name="Rectangle 86"/>
          <p:cNvSpPr/>
          <p:nvPr/>
        </p:nvSpPr>
        <p:spPr>
          <a:xfrm>
            <a:off x="1354702" y="2632665"/>
            <a:ext cx="3310202" cy="6564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2100" b="1" dirty="0">
                <a:solidFill>
                  <a:schemeClr val="tx1"/>
                </a:solidFill>
                <a:latin typeface="+mj-lt"/>
              </a:rPr>
              <a:t>Multiple access methods</a:t>
            </a:r>
            <a:r>
              <a:rPr lang="en-US" sz="2100" dirty="0">
                <a:solidFill>
                  <a:schemeClr val="tx1"/>
                </a:solidFill>
                <a:latin typeface="+mj-lt"/>
              </a:rPr>
              <a:t> </a:t>
            </a:r>
          </a:p>
          <a:p>
            <a:r>
              <a:rPr lang="en-US" sz="2100" dirty="0">
                <a:solidFill>
                  <a:schemeClr val="tx1"/>
                </a:solidFill>
                <a:latin typeface="+mj-lt"/>
              </a:rPr>
              <a:t>Custom or social media</a:t>
            </a:r>
          </a:p>
        </p:txBody>
      </p:sp>
      <p:sp>
        <p:nvSpPr>
          <p:cNvPr id="88" name="Rectangle 87"/>
          <p:cNvSpPr/>
          <p:nvPr/>
        </p:nvSpPr>
        <p:spPr>
          <a:xfrm>
            <a:off x="1354702" y="3575356"/>
            <a:ext cx="4599015" cy="9846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2100" b="1" dirty="0">
                <a:solidFill>
                  <a:schemeClr val="tx1"/>
                </a:solidFill>
                <a:latin typeface="+mj-lt"/>
              </a:rPr>
              <a:t>Customized access and promotion </a:t>
            </a:r>
          </a:p>
          <a:p>
            <a:r>
              <a:rPr lang="en-US" sz="2100" dirty="0">
                <a:solidFill>
                  <a:schemeClr val="tx1"/>
                </a:solidFill>
                <a:latin typeface="+mj-lt"/>
              </a:rPr>
              <a:t>Proximity-based landing pages</a:t>
            </a:r>
            <a:br>
              <a:rPr lang="en-US" sz="2100" dirty="0">
                <a:solidFill>
                  <a:schemeClr val="tx1"/>
                </a:solidFill>
                <a:latin typeface="+mj-lt"/>
              </a:rPr>
            </a:br>
            <a:r>
              <a:rPr lang="en-US" sz="2100" dirty="0">
                <a:solidFill>
                  <a:schemeClr val="tx1"/>
                </a:solidFill>
                <a:latin typeface="+mj-lt"/>
              </a:rPr>
              <a:t>and video </a:t>
            </a:r>
          </a:p>
        </p:txBody>
      </p:sp>
      <p:sp>
        <p:nvSpPr>
          <p:cNvPr id="90" name="Rectangle 89"/>
          <p:cNvSpPr/>
          <p:nvPr/>
        </p:nvSpPr>
        <p:spPr>
          <a:xfrm>
            <a:off x="1354702" y="4846282"/>
            <a:ext cx="4549322" cy="6564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2100" b="1" dirty="0">
                <a:solidFill>
                  <a:schemeClr val="tx1"/>
                </a:solidFill>
                <a:latin typeface="+mj-lt"/>
              </a:rPr>
              <a:t>Understand who is in your location</a:t>
            </a:r>
          </a:p>
          <a:p>
            <a:r>
              <a:rPr lang="en-US" sz="2100" dirty="0">
                <a:solidFill>
                  <a:schemeClr val="tx1"/>
                </a:solidFill>
                <a:latin typeface="+mj-lt"/>
              </a:rPr>
              <a:t>Enhanced analytics </a:t>
            </a:r>
          </a:p>
        </p:txBody>
      </p:sp>
      <p:sp>
        <p:nvSpPr>
          <p:cNvPr id="91" name="Rectangle 90"/>
          <p:cNvSpPr/>
          <p:nvPr/>
        </p:nvSpPr>
        <p:spPr>
          <a:xfrm>
            <a:off x="8760" y="6297588"/>
            <a:ext cx="12180065" cy="5642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92" name="Rectangle 91"/>
          <p:cNvSpPr/>
          <p:nvPr/>
        </p:nvSpPr>
        <p:spPr>
          <a:xfrm>
            <a:off x="0" y="6786492"/>
            <a:ext cx="12188952" cy="7538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cxnSp>
        <p:nvCxnSpPr>
          <p:cNvPr id="93" name="Straight Connector 92"/>
          <p:cNvCxnSpPr/>
          <p:nvPr/>
        </p:nvCxnSpPr>
        <p:spPr>
          <a:xfrm>
            <a:off x="0" y="6299775"/>
            <a:ext cx="12188825" cy="0"/>
          </a:xfrm>
          <a:prstGeom prst="line">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97" name="Oval 96"/>
          <p:cNvSpPr/>
          <p:nvPr/>
        </p:nvSpPr>
        <p:spPr>
          <a:xfrm rot="10800000" flipV="1">
            <a:off x="5812697" y="6481221"/>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98" name="Rectangle 97"/>
          <p:cNvSpPr/>
          <p:nvPr/>
        </p:nvSpPr>
        <p:spPr>
          <a:xfrm>
            <a:off x="4858105" y="6411433"/>
            <a:ext cx="882128" cy="261608"/>
          </a:xfrm>
          <a:prstGeom prst="rect">
            <a:avLst/>
          </a:prstGeom>
        </p:spPr>
        <p:txBody>
          <a:bodyPr wrap="none" lIns="91428" tIns="45715" rIns="91428" bIns="45715" anchor="ctr">
            <a:spAutoFit/>
          </a:bodyPr>
          <a:lstStyle/>
          <a:p>
            <a:pPr algn="r"/>
            <a:r>
              <a:rPr lang="en-US" sz="1100" b="1" cap="all" dirty="0">
                <a:solidFill>
                  <a:schemeClr val="accent4"/>
                </a:solidFill>
              </a:rPr>
              <a:t>CONNECT</a:t>
            </a:r>
            <a:endParaRPr lang="en-US" sz="700" b="1" dirty="0">
              <a:solidFill>
                <a:schemeClr val="accent4"/>
              </a:solidFill>
            </a:endParaRPr>
          </a:p>
        </p:txBody>
      </p:sp>
      <p:sp>
        <p:nvSpPr>
          <p:cNvPr id="102" name="Oval 101"/>
          <p:cNvSpPr/>
          <p:nvPr/>
        </p:nvSpPr>
        <p:spPr>
          <a:xfrm rot="10800000" flipV="1">
            <a:off x="6304507" y="6481221"/>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103" name="Oval 102"/>
          <p:cNvSpPr/>
          <p:nvPr/>
        </p:nvSpPr>
        <p:spPr>
          <a:xfrm rot="10800000" flipV="1">
            <a:off x="6058666" y="6481221"/>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grpSp>
        <p:nvGrpSpPr>
          <p:cNvPr id="15" name="Group 14"/>
          <p:cNvGrpSpPr/>
          <p:nvPr/>
        </p:nvGrpSpPr>
        <p:grpSpPr>
          <a:xfrm>
            <a:off x="9570982" y="1665054"/>
            <a:ext cx="1758383" cy="3651740"/>
            <a:chOff x="9228582" y="1665054"/>
            <a:chExt cx="1758383" cy="3651740"/>
          </a:xfrm>
        </p:grpSpPr>
        <p:sp>
          <p:nvSpPr>
            <p:cNvPr id="154" name="Rectangle 153"/>
            <p:cNvSpPr/>
            <p:nvPr/>
          </p:nvSpPr>
          <p:spPr>
            <a:xfrm>
              <a:off x="9326677" y="4370919"/>
              <a:ext cx="1562193" cy="616853"/>
            </a:xfrm>
            <a:prstGeom prst="rect">
              <a:avLst/>
            </a:prstGeom>
            <a:solidFill>
              <a:srgbClr val="63636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10"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 b="1991"/>
            <a:stretch/>
          </p:blipFill>
          <p:spPr bwMode="auto">
            <a:xfrm>
              <a:off x="9355721" y="2097334"/>
              <a:ext cx="1504105" cy="2424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6" name="Group 135"/>
            <p:cNvGrpSpPr/>
            <p:nvPr/>
          </p:nvGrpSpPr>
          <p:grpSpPr>
            <a:xfrm>
              <a:off x="9228582" y="1665054"/>
              <a:ext cx="1758383" cy="3651740"/>
              <a:chOff x="11293531" y="1682653"/>
              <a:chExt cx="2183931" cy="4535501"/>
            </a:xfrm>
          </p:grpSpPr>
          <p:sp>
            <p:nvSpPr>
              <p:cNvPr id="141" name="Rectangle 140"/>
              <p:cNvSpPr/>
              <p:nvPr/>
            </p:nvSpPr>
            <p:spPr>
              <a:xfrm>
                <a:off x="11293531" y="5940919"/>
                <a:ext cx="2183931" cy="277235"/>
              </a:xfrm>
              <a:prstGeom prst="rect">
                <a:avLst/>
              </a:prstGeom>
              <a:gradFill flip="none" rotWithShape="1">
                <a:gsLst>
                  <a:gs pos="0">
                    <a:schemeClr val="tx1">
                      <a:lumMod val="50000"/>
                    </a:schemeClr>
                  </a:gs>
                  <a:gs pos="50000">
                    <a:schemeClr val="tx1">
                      <a:alpha val="31000"/>
                    </a:schemeClr>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43" name="Picture 2" descr="C:\Users\jacob.DUARTE\Desktop\resources\Devices\iphone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51" t="4295" r="29825" b="6476"/>
              <a:stretch/>
            </p:blipFill>
            <p:spPr bwMode="auto">
              <a:xfrm>
                <a:off x="11296925" y="1682653"/>
                <a:ext cx="2177143" cy="4499428"/>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16" name="Group 15"/>
          <p:cNvGrpSpPr/>
          <p:nvPr/>
        </p:nvGrpSpPr>
        <p:grpSpPr>
          <a:xfrm>
            <a:off x="4327074" y="6001077"/>
            <a:ext cx="574241" cy="574241"/>
            <a:chOff x="4327070" y="6001073"/>
            <a:chExt cx="574241" cy="574241"/>
          </a:xfrm>
        </p:grpSpPr>
        <p:sp>
          <p:nvSpPr>
            <p:cNvPr id="95" name="Oval 94"/>
            <p:cNvSpPr>
              <a:spLocks noChangeAspect="1"/>
            </p:cNvSpPr>
            <p:nvPr/>
          </p:nvSpPr>
          <p:spPr>
            <a:xfrm>
              <a:off x="4327070" y="6001073"/>
              <a:ext cx="574241" cy="574241"/>
            </a:xfrm>
            <a:prstGeom prst="ellipse">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52" name="Freeform 5"/>
            <p:cNvSpPr>
              <a:spLocks noChangeAspect="1" noEditPoints="1"/>
            </p:cNvSpPr>
            <p:nvPr/>
          </p:nvSpPr>
          <p:spPr bwMode="auto">
            <a:xfrm>
              <a:off x="4430968" y="6169341"/>
              <a:ext cx="372042" cy="236241"/>
            </a:xfrm>
            <a:custGeom>
              <a:avLst/>
              <a:gdLst>
                <a:gd name="T0" fmla="*/ 2785 w 2785"/>
                <a:gd name="T1" fmla="*/ 679 h 1767"/>
                <a:gd name="T2" fmla="*/ 2691 w 2785"/>
                <a:gd name="T3" fmla="*/ 753 h 1767"/>
                <a:gd name="T4" fmla="*/ 2596 w 2785"/>
                <a:gd name="T5" fmla="*/ 827 h 1767"/>
                <a:gd name="T6" fmla="*/ 1393 w 2785"/>
                <a:gd name="T7" fmla="*/ 240 h 1767"/>
                <a:gd name="T8" fmla="*/ 189 w 2785"/>
                <a:gd name="T9" fmla="*/ 827 h 1767"/>
                <a:gd name="T10" fmla="*/ 94 w 2785"/>
                <a:gd name="T11" fmla="*/ 753 h 1767"/>
                <a:gd name="T12" fmla="*/ 0 w 2785"/>
                <a:gd name="T13" fmla="*/ 679 h 1767"/>
                <a:gd name="T14" fmla="*/ 143 w 2785"/>
                <a:gd name="T15" fmla="*/ 517 h 1767"/>
                <a:gd name="T16" fmla="*/ 704 w 2785"/>
                <a:gd name="T17" fmla="*/ 139 h 1767"/>
                <a:gd name="T18" fmla="*/ 1393 w 2785"/>
                <a:gd name="T19" fmla="*/ 0 h 1767"/>
                <a:gd name="T20" fmla="*/ 2081 w 2785"/>
                <a:gd name="T21" fmla="*/ 139 h 1767"/>
                <a:gd name="T22" fmla="*/ 2642 w 2785"/>
                <a:gd name="T23" fmla="*/ 517 h 1767"/>
                <a:gd name="T24" fmla="*/ 2785 w 2785"/>
                <a:gd name="T25" fmla="*/ 679 h 1767"/>
                <a:gd name="T26" fmla="*/ 2314 w 2785"/>
                <a:gd name="T27" fmla="*/ 846 h 1767"/>
                <a:gd name="T28" fmla="*/ 1900 w 2785"/>
                <a:gd name="T29" fmla="*/ 567 h 1767"/>
                <a:gd name="T30" fmla="*/ 1393 w 2785"/>
                <a:gd name="T31" fmla="*/ 465 h 1767"/>
                <a:gd name="T32" fmla="*/ 885 w 2785"/>
                <a:gd name="T33" fmla="*/ 567 h 1767"/>
                <a:gd name="T34" fmla="*/ 471 w 2785"/>
                <a:gd name="T35" fmla="*/ 846 h 1767"/>
                <a:gd name="T36" fmla="*/ 366 w 2785"/>
                <a:gd name="T37" fmla="*/ 965 h 1767"/>
                <a:gd name="T38" fmla="*/ 461 w 2785"/>
                <a:gd name="T39" fmla="*/ 1039 h 1767"/>
                <a:gd name="T40" fmla="*/ 556 w 2785"/>
                <a:gd name="T41" fmla="*/ 1113 h 1767"/>
                <a:gd name="T42" fmla="*/ 1393 w 2785"/>
                <a:gd name="T43" fmla="*/ 705 h 1767"/>
                <a:gd name="T44" fmla="*/ 2229 w 2785"/>
                <a:gd name="T45" fmla="*/ 1113 h 1767"/>
                <a:gd name="T46" fmla="*/ 2324 w 2785"/>
                <a:gd name="T47" fmla="*/ 1039 h 1767"/>
                <a:gd name="T48" fmla="*/ 2419 w 2785"/>
                <a:gd name="T49" fmla="*/ 965 h 1767"/>
                <a:gd name="T50" fmla="*/ 2314 w 2785"/>
                <a:gd name="T51" fmla="*/ 846 h 1767"/>
                <a:gd name="T52" fmla="*/ 2017 w 2785"/>
                <a:gd name="T53" fmla="*/ 1143 h 1767"/>
                <a:gd name="T54" fmla="*/ 1393 w 2785"/>
                <a:gd name="T55" fmla="*/ 885 h 1767"/>
                <a:gd name="T56" fmla="*/ 768 w 2785"/>
                <a:gd name="T57" fmla="*/ 1143 h 1767"/>
                <a:gd name="T58" fmla="*/ 697 w 2785"/>
                <a:gd name="T59" fmla="*/ 1224 h 1767"/>
                <a:gd name="T60" fmla="*/ 792 w 2785"/>
                <a:gd name="T61" fmla="*/ 1298 h 1767"/>
                <a:gd name="T62" fmla="*/ 886 w 2785"/>
                <a:gd name="T63" fmla="*/ 1372 h 1767"/>
                <a:gd name="T64" fmla="*/ 1393 w 2785"/>
                <a:gd name="T65" fmla="*/ 1125 h 1767"/>
                <a:gd name="T66" fmla="*/ 1899 w 2785"/>
                <a:gd name="T67" fmla="*/ 1372 h 1767"/>
                <a:gd name="T68" fmla="*/ 1993 w 2785"/>
                <a:gd name="T69" fmla="*/ 1298 h 1767"/>
                <a:gd name="T70" fmla="*/ 2088 w 2785"/>
                <a:gd name="T71" fmla="*/ 1224 h 1767"/>
                <a:gd name="T72" fmla="*/ 2017 w 2785"/>
                <a:gd name="T73" fmla="*/ 1143 h 1767"/>
                <a:gd name="T74" fmla="*/ 1392 w 2785"/>
                <a:gd name="T75" fmla="*/ 1290 h 1767"/>
                <a:gd name="T76" fmla="*/ 1016 w 2785"/>
                <a:gd name="T77" fmla="*/ 1473 h 1767"/>
                <a:gd name="T78" fmla="*/ 1393 w 2785"/>
                <a:gd name="T79" fmla="*/ 1767 h 1767"/>
                <a:gd name="T80" fmla="*/ 1769 w 2785"/>
                <a:gd name="T81" fmla="*/ 1473 h 1767"/>
                <a:gd name="T82" fmla="*/ 1392 w 2785"/>
                <a:gd name="T83" fmla="*/ 129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5" h="1767">
                  <a:moveTo>
                    <a:pt x="2785" y="679"/>
                  </a:moveTo>
                  <a:cubicBezTo>
                    <a:pt x="2691" y="753"/>
                    <a:pt x="2691" y="753"/>
                    <a:pt x="2691" y="753"/>
                  </a:cubicBezTo>
                  <a:cubicBezTo>
                    <a:pt x="2596" y="827"/>
                    <a:pt x="2596" y="827"/>
                    <a:pt x="2596" y="827"/>
                  </a:cubicBezTo>
                  <a:cubicBezTo>
                    <a:pt x="2316" y="470"/>
                    <a:pt x="1881" y="240"/>
                    <a:pt x="1393" y="240"/>
                  </a:cubicBezTo>
                  <a:cubicBezTo>
                    <a:pt x="904" y="240"/>
                    <a:pt x="469" y="470"/>
                    <a:pt x="189" y="827"/>
                  </a:cubicBezTo>
                  <a:cubicBezTo>
                    <a:pt x="94" y="753"/>
                    <a:pt x="94" y="753"/>
                    <a:pt x="94" y="753"/>
                  </a:cubicBezTo>
                  <a:cubicBezTo>
                    <a:pt x="0" y="679"/>
                    <a:pt x="0" y="679"/>
                    <a:pt x="0" y="679"/>
                  </a:cubicBezTo>
                  <a:cubicBezTo>
                    <a:pt x="44" y="622"/>
                    <a:pt x="91" y="569"/>
                    <a:pt x="143" y="517"/>
                  </a:cubicBezTo>
                  <a:cubicBezTo>
                    <a:pt x="305" y="355"/>
                    <a:pt x="494" y="228"/>
                    <a:pt x="704" y="139"/>
                  </a:cubicBezTo>
                  <a:cubicBezTo>
                    <a:pt x="922" y="46"/>
                    <a:pt x="1154" y="0"/>
                    <a:pt x="1393" y="0"/>
                  </a:cubicBezTo>
                  <a:cubicBezTo>
                    <a:pt x="1631" y="0"/>
                    <a:pt x="1863" y="46"/>
                    <a:pt x="2081" y="139"/>
                  </a:cubicBezTo>
                  <a:cubicBezTo>
                    <a:pt x="2291" y="228"/>
                    <a:pt x="2480" y="355"/>
                    <a:pt x="2642" y="517"/>
                  </a:cubicBezTo>
                  <a:cubicBezTo>
                    <a:pt x="2694" y="569"/>
                    <a:pt x="2741" y="622"/>
                    <a:pt x="2785" y="679"/>
                  </a:cubicBezTo>
                  <a:close/>
                  <a:moveTo>
                    <a:pt x="2314" y="846"/>
                  </a:moveTo>
                  <a:cubicBezTo>
                    <a:pt x="2194" y="727"/>
                    <a:pt x="2055" y="633"/>
                    <a:pt x="1900" y="567"/>
                  </a:cubicBezTo>
                  <a:cubicBezTo>
                    <a:pt x="1739" y="499"/>
                    <a:pt x="1568" y="465"/>
                    <a:pt x="1393" y="465"/>
                  </a:cubicBezTo>
                  <a:cubicBezTo>
                    <a:pt x="1217" y="465"/>
                    <a:pt x="1046" y="499"/>
                    <a:pt x="885" y="567"/>
                  </a:cubicBezTo>
                  <a:cubicBezTo>
                    <a:pt x="730" y="633"/>
                    <a:pt x="591" y="727"/>
                    <a:pt x="471" y="846"/>
                  </a:cubicBezTo>
                  <a:cubicBezTo>
                    <a:pt x="434" y="884"/>
                    <a:pt x="399" y="924"/>
                    <a:pt x="366" y="965"/>
                  </a:cubicBezTo>
                  <a:cubicBezTo>
                    <a:pt x="461" y="1039"/>
                    <a:pt x="461" y="1039"/>
                    <a:pt x="461" y="1039"/>
                  </a:cubicBezTo>
                  <a:cubicBezTo>
                    <a:pt x="556" y="1113"/>
                    <a:pt x="556" y="1113"/>
                    <a:pt x="556" y="1113"/>
                  </a:cubicBezTo>
                  <a:cubicBezTo>
                    <a:pt x="750" y="865"/>
                    <a:pt x="1053" y="705"/>
                    <a:pt x="1393" y="705"/>
                  </a:cubicBezTo>
                  <a:cubicBezTo>
                    <a:pt x="1732" y="705"/>
                    <a:pt x="2035" y="865"/>
                    <a:pt x="2229" y="1113"/>
                  </a:cubicBezTo>
                  <a:cubicBezTo>
                    <a:pt x="2324" y="1039"/>
                    <a:pt x="2324" y="1039"/>
                    <a:pt x="2324" y="1039"/>
                  </a:cubicBezTo>
                  <a:cubicBezTo>
                    <a:pt x="2419" y="965"/>
                    <a:pt x="2419" y="965"/>
                    <a:pt x="2419" y="965"/>
                  </a:cubicBezTo>
                  <a:cubicBezTo>
                    <a:pt x="2386" y="924"/>
                    <a:pt x="2351" y="884"/>
                    <a:pt x="2314" y="846"/>
                  </a:cubicBezTo>
                  <a:close/>
                  <a:moveTo>
                    <a:pt x="2017" y="1143"/>
                  </a:moveTo>
                  <a:cubicBezTo>
                    <a:pt x="1850" y="976"/>
                    <a:pt x="1628" y="885"/>
                    <a:pt x="1393" y="885"/>
                  </a:cubicBezTo>
                  <a:cubicBezTo>
                    <a:pt x="1157" y="885"/>
                    <a:pt x="935" y="976"/>
                    <a:pt x="768" y="1143"/>
                  </a:cubicBezTo>
                  <a:cubicBezTo>
                    <a:pt x="743" y="1169"/>
                    <a:pt x="719" y="1196"/>
                    <a:pt x="697" y="1224"/>
                  </a:cubicBezTo>
                  <a:cubicBezTo>
                    <a:pt x="792" y="1298"/>
                    <a:pt x="792" y="1298"/>
                    <a:pt x="792" y="1298"/>
                  </a:cubicBezTo>
                  <a:cubicBezTo>
                    <a:pt x="886" y="1372"/>
                    <a:pt x="886" y="1372"/>
                    <a:pt x="886" y="1372"/>
                  </a:cubicBezTo>
                  <a:cubicBezTo>
                    <a:pt x="1004" y="1221"/>
                    <a:pt x="1187" y="1125"/>
                    <a:pt x="1393" y="1125"/>
                  </a:cubicBezTo>
                  <a:cubicBezTo>
                    <a:pt x="1598" y="1125"/>
                    <a:pt x="1781" y="1221"/>
                    <a:pt x="1899" y="1372"/>
                  </a:cubicBezTo>
                  <a:cubicBezTo>
                    <a:pt x="1993" y="1298"/>
                    <a:pt x="1993" y="1298"/>
                    <a:pt x="1993" y="1298"/>
                  </a:cubicBezTo>
                  <a:cubicBezTo>
                    <a:pt x="2088" y="1224"/>
                    <a:pt x="2088" y="1224"/>
                    <a:pt x="2088" y="1224"/>
                  </a:cubicBezTo>
                  <a:cubicBezTo>
                    <a:pt x="2066" y="1196"/>
                    <a:pt x="2042" y="1169"/>
                    <a:pt x="2017" y="1143"/>
                  </a:cubicBezTo>
                  <a:close/>
                  <a:moveTo>
                    <a:pt x="1392" y="1290"/>
                  </a:moveTo>
                  <a:cubicBezTo>
                    <a:pt x="1240" y="1290"/>
                    <a:pt x="1104" y="1361"/>
                    <a:pt x="1016" y="1473"/>
                  </a:cubicBezTo>
                  <a:cubicBezTo>
                    <a:pt x="1393" y="1767"/>
                    <a:pt x="1393" y="1767"/>
                    <a:pt x="1393" y="1767"/>
                  </a:cubicBezTo>
                  <a:cubicBezTo>
                    <a:pt x="1769" y="1473"/>
                    <a:pt x="1769" y="1473"/>
                    <a:pt x="1769" y="1473"/>
                  </a:cubicBezTo>
                  <a:cubicBezTo>
                    <a:pt x="1681" y="1361"/>
                    <a:pt x="1545" y="1290"/>
                    <a:pt x="1392" y="129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8376295" y="1917593"/>
            <a:ext cx="1744959" cy="3815473"/>
            <a:chOff x="8113254" y="1917589"/>
            <a:chExt cx="1744959" cy="3815473"/>
          </a:xfrm>
        </p:grpSpPr>
        <p:grpSp>
          <p:nvGrpSpPr>
            <p:cNvPr id="13" name="Group 12"/>
            <p:cNvGrpSpPr/>
            <p:nvPr/>
          </p:nvGrpSpPr>
          <p:grpSpPr>
            <a:xfrm>
              <a:off x="8204005" y="2368939"/>
              <a:ext cx="1581244" cy="3114409"/>
              <a:chOff x="8204005" y="2283214"/>
              <a:chExt cx="1581244" cy="3114409"/>
            </a:xfrm>
          </p:grpSpPr>
          <p:pic>
            <p:nvPicPr>
              <p:cNvPr id="10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436"/>
              <a:stretch/>
            </p:blipFill>
            <p:spPr bwMode="auto">
              <a:xfrm>
                <a:off x="8225788" y="2283214"/>
                <a:ext cx="1559461" cy="2576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a:xfrm>
                <a:off x="8204005" y="4780770"/>
                <a:ext cx="1562193" cy="616853"/>
              </a:xfrm>
              <a:prstGeom prst="rect">
                <a:avLst/>
              </a:prstGeom>
              <a:solidFill>
                <a:srgbClr val="63636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127" name="Group 126"/>
            <p:cNvGrpSpPr/>
            <p:nvPr/>
          </p:nvGrpSpPr>
          <p:grpSpPr>
            <a:xfrm>
              <a:off x="8113254" y="1917589"/>
              <a:ext cx="1744959" cy="3815473"/>
              <a:chOff x="11293531" y="1682653"/>
              <a:chExt cx="2183931" cy="4535501"/>
            </a:xfrm>
          </p:grpSpPr>
          <p:sp>
            <p:nvSpPr>
              <p:cNvPr id="128" name="Rectangle 127"/>
              <p:cNvSpPr/>
              <p:nvPr/>
            </p:nvSpPr>
            <p:spPr>
              <a:xfrm>
                <a:off x="11293531" y="5940919"/>
                <a:ext cx="2183931" cy="277235"/>
              </a:xfrm>
              <a:prstGeom prst="rect">
                <a:avLst/>
              </a:prstGeom>
              <a:gradFill flip="none" rotWithShape="1">
                <a:gsLst>
                  <a:gs pos="0">
                    <a:schemeClr val="tx1">
                      <a:lumMod val="50000"/>
                    </a:schemeClr>
                  </a:gs>
                  <a:gs pos="50000">
                    <a:schemeClr val="tx1">
                      <a:alpha val="31000"/>
                    </a:schemeClr>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30" name="Picture 2" descr="C:\Users\jacob.DUARTE\Desktop\resources\Devices\iphone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51" t="4295" r="29825" b="6476"/>
              <a:stretch/>
            </p:blipFill>
            <p:spPr bwMode="auto">
              <a:xfrm>
                <a:off x="11296926" y="1682653"/>
                <a:ext cx="2177144" cy="4499428"/>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10" name="Group 9"/>
          <p:cNvGrpSpPr/>
          <p:nvPr/>
        </p:nvGrpSpPr>
        <p:grpSpPr>
          <a:xfrm>
            <a:off x="7074722" y="2497591"/>
            <a:ext cx="1758383" cy="3651740"/>
            <a:chOff x="11293531" y="1682653"/>
            <a:chExt cx="2183931" cy="4535501"/>
          </a:xfrm>
        </p:grpSpPr>
        <p:sp>
          <p:nvSpPr>
            <p:cNvPr id="116" name="Rectangle 115"/>
            <p:cNvSpPr/>
            <p:nvPr/>
          </p:nvSpPr>
          <p:spPr>
            <a:xfrm>
              <a:off x="11293531" y="5940919"/>
              <a:ext cx="2183931" cy="277235"/>
            </a:xfrm>
            <a:prstGeom prst="rect">
              <a:avLst/>
            </a:prstGeom>
            <a:gradFill flip="none" rotWithShape="1">
              <a:gsLst>
                <a:gs pos="0">
                  <a:schemeClr val="tx1">
                    <a:lumMod val="50000"/>
                  </a:schemeClr>
                </a:gs>
                <a:gs pos="50000">
                  <a:schemeClr val="tx1">
                    <a:alpha val="31000"/>
                  </a:schemeClr>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9" name="Group 8"/>
            <p:cNvGrpSpPr/>
            <p:nvPr/>
          </p:nvGrpSpPr>
          <p:grpSpPr>
            <a:xfrm>
              <a:off x="11296925" y="1682653"/>
              <a:ext cx="2177143" cy="4499428"/>
              <a:chOff x="8084457" y="1654629"/>
              <a:chExt cx="2177143" cy="4499428"/>
            </a:xfrm>
          </p:grpSpPr>
          <p:pic>
            <p:nvPicPr>
              <p:cNvPr id="119" name="Picture 2" descr="C:\Users\jacob.DUARTE\Desktop\resources\Devices\iphone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51" t="4295" r="29825" b="6476"/>
              <a:stretch/>
            </p:blipFill>
            <p:spPr bwMode="auto">
              <a:xfrm>
                <a:off x="8084457" y="1654629"/>
                <a:ext cx="2177143" cy="449942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8247325" y="2278979"/>
                <a:ext cx="1875331" cy="3363851"/>
                <a:chOff x="6718923" y="2278979"/>
                <a:chExt cx="1875331" cy="3363851"/>
              </a:xfrm>
            </p:grpSpPr>
            <p:pic>
              <p:nvPicPr>
                <p:cNvPr id="121" name="Picture 1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18923" y="2765696"/>
                  <a:ext cx="1875330" cy="2877134"/>
                </a:xfrm>
                <a:prstGeom prst="rect">
                  <a:avLst/>
                </a:prstGeom>
                <a:noFill/>
                <a:ln>
                  <a:noFill/>
                </a:ln>
              </p:spPr>
            </p:pic>
            <p:grpSp>
              <p:nvGrpSpPr>
                <p:cNvPr id="7" name="Group 6"/>
                <p:cNvGrpSpPr/>
                <p:nvPr/>
              </p:nvGrpSpPr>
              <p:grpSpPr>
                <a:xfrm>
                  <a:off x="6718923" y="2278979"/>
                  <a:ext cx="1875331" cy="3088312"/>
                  <a:chOff x="6718923" y="2278979"/>
                  <a:chExt cx="1875331" cy="3088312"/>
                </a:xfrm>
              </p:grpSpPr>
              <p:pic>
                <p:nvPicPr>
                  <p:cNvPr id="113" name="Picture 1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18923" y="2278979"/>
                    <a:ext cx="1875330" cy="2877134"/>
                  </a:xfrm>
                  <a:prstGeom prst="rect">
                    <a:avLst/>
                  </a:prstGeom>
                  <a:noFill/>
                  <a:ln>
                    <a:noFill/>
                  </a:ln>
                </p:spPr>
              </p:pic>
              <p:sp>
                <p:nvSpPr>
                  <p:cNvPr id="6" name="Rectangle 5"/>
                  <p:cNvSpPr/>
                  <p:nvPr/>
                </p:nvSpPr>
                <p:spPr>
                  <a:xfrm>
                    <a:off x="6718924" y="4819302"/>
                    <a:ext cx="1875330" cy="547989"/>
                  </a:xfrm>
                  <a:prstGeom prst="rect">
                    <a:avLst/>
                  </a:prstGeom>
                  <a:solidFill>
                    <a:srgbClr val="EEF1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grpSp>
      <p:grpSp>
        <p:nvGrpSpPr>
          <p:cNvPr id="99" name="Group 98"/>
          <p:cNvGrpSpPr/>
          <p:nvPr/>
        </p:nvGrpSpPr>
        <p:grpSpPr>
          <a:xfrm>
            <a:off x="6007204" y="6430671"/>
            <a:ext cx="223133" cy="223132"/>
            <a:chOff x="5762278" y="6430669"/>
            <a:chExt cx="223132" cy="223132"/>
          </a:xfrm>
        </p:grpSpPr>
        <p:sp>
          <p:nvSpPr>
            <p:cNvPr id="100" name="Oval 99"/>
            <p:cNvSpPr/>
            <p:nvPr/>
          </p:nvSpPr>
          <p:spPr>
            <a:xfrm rot="10800000" flipV="1">
              <a:off x="5812825" y="6481216"/>
              <a:ext cx="122040" cy="12203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1" name="Oval 100"/>
            <p:cNvSpPr/>
            <p:nvPr/>
          </p:nvSpPr>
          <p:spPr>
            <a:xfrm>
              <a:off x="5762278" y="6430669"/>
              <a:ext cx="223132" cy="223132"/>
            </a:xfrm>
            <a:prstGeom prst="ellipse">
              <a:avLst/>
            </a:prstGeom>
            <a:noFill/>
            <a:ln w="254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5" name="Freeform 44"/>
          <p:cNvSpPr>
            <a:spLocks/>
          </p:cNvSpPr>
          <p:nvPr/>
        </p:nvSpPr>
        <p:spPr bwMode="auto">
          <a:xfrm>
            <a:off x="644200" y="1801000"/>
            <a:ext cx="442966" cy="420059"/>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chemeClr val="accent4"/>
          </a:solidFill>
          <a:ln w="9525">
            <a:noFill/>
            <a:round/>
            <a:headEnd/>
            <a:tailEnd/>
          </a:ln>
          <a:effectLst/>
        </p:spPr>
        <p:txBody>
          <a:bodyPr vert="horz" wrap="square" lIns="91436" tIns="45719" rIns="91436" bIns="4571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300"/>
              </a:spcAft>
            </a:pPr>
            <a:endParaRPr lang="en-US">
              <a:latin typeface="+mj-lt"/>
            </a:endParaRPr>
          </a:p>
        </p:txBody>
      </p:sp>
      <p:grpSp>
        <p:nvGrpSpPr>
          <p:cNvPr id="48" name="Group 47"/>
          <p:cNvGrpSpPr/>
          <p:nvPr/>
        </p:nvGrpSpPr>
        <p:grpSpPr>
          <a:xfrm>
            <a:off x="622207" y="2706761"/>
            <a:ext cx="486954" cy="508267"/>
            <a:chOff x="4416228" y="2273723"/>
            <a:chExt cx="402442" cy="420055"/>
          </a:xfrm>
        </p:grpSpPr>
        <p:sp>
          <p:nvSpPr>
            <p:cNvPr id="49" name="Freeform 6"/>
            <p:cNvSpPr>
              <a:spLocks/>
            </p:cNvSpPr>
            <p:nvPr/>
          </p:nvSpPr>
          <p:spPr bwMode="auto">
            <a:xfrm flipH="1">
              <a:off x="4658458" y="2403646"/>
              <a:ext cx="160212" cy="160211"/>
            </a:xfrm>
            <a:custGeom>
              <a:avLst/>
              <a:gdLst>
                <a:gd name="T0" fmla="*/ 278 w 297"/>
                <a:gd name="T1" fmla="*/ 131 h 297"/>
                <a:gd name="T2" fmla="*/ 35 w 297"/>
                <a:gd name="T3" fmla="*/ 10 h 297"/>
                <a:gd name="T4" fmla="*/ 0 w 297"/>
                <a:gd name="T5" fmla="*/ 32 h 297"/>
                <a:gd name="T6" fmla="*/ 0 w 297"/>
                <a:gd name="T7" fmla="*/ 266 h 297"/>
                <a:gd name="T8" fmla="*/ 35 w 297"/>
                <a:gd name="T9" fmla="*/ 288 h 297"/>
                <a:gd name="T10" fmla="*/ 278 w 297"/>
                <a:gd name="T11" fmla="*/ 166 h 297"/>
                <a:gd name="T12" fmla="*/ 278 w 297"/>
                <a:gd name="T13" fmla="*/ 131 h 297"/>
              </a:gdLst>
              <a:ahLst/>
              <a:cxnLst>
                <a:cxn ang="0">
                  <a:pos x="T0" y="T1"/>
                </a:cxn>
                <a:cxn ang="0">
                  <a:pos x="T2" y="T3"/>
                </a:cxn>
                <a:cxn ang="0">
                  <a:pos x="T4" y="T5"/>
                </a:cxn>
                <a:cxn ang="0">
                  <a:pos x="T6" y="T7"/>
                </a:cxn>
                <a:cxn ang="0">
                  <a:pos x="T8" y="T9"/>
                </a:cxn>
                <a:cxn ang="0">
                  <a:pos x="T10" y="T11"/>
                </a:cxn>
                <a:cxn ang="0">
                  <a:pos x="T12" y="T13"/>
                </a:cxn>
              </a:cxnLst>
              <a:rect l="0" t="0" r="r" b="b"/>
              <a:pathLst>
                <a:path w="297" h="297">
                  <a:moveTo>
                    <a:pt x="278" y="131"/>
                  </a:moveTo>
                  <a:cubicBezTo>
                    <a:pt x="35" y="10"/>
                    <a:pt x="35" y="10"/>
                    <a:pt x="35" y="10"/>
                  </a:cubicBezTo>
                  <a:cubicBezTo>
                    <a:pt x="16" y="0"/>
                    <a:pt x="0" y="10"/>
                    <a:pt x="0" y="32"/>
                  </a:cubicBezTo>
                  <a:cubicBezTo>
                    <a:pt x="0" y="266"/>
                    <a:pt x="0" y="266"/>
                    <a:pt x="0" y="266"/>
                  </a:cubicBezTo>
                  <a:cubicBezTo>
                    <a:pt x="0" y="288"/>
                    <a:pt x="16" y="297"/>
                    <a:pt x="35" y="288"/>
                  </a:cubicBezTo>
                  <a:cubicBezTo>
                    <a:pt x="278" y="166"/>
                    <a:pt x="278" y="166"/>
                    <a:pt x="278" y="166"/>
                  </a:cubicBezTo>
                  <a:cubicBezTo>
                    <a:pt x="297" y="157"/>
                    <a:pt x="297" y="141"/>
                    <a:pt x="278" y="131"/>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0" name="Freeform 7"/>
            <p:cNvSpPr>
              <a:spLocks/>
            </p:cNvSpPr>
            <p:nvPr/>
          </p:nvSpPr>
          <p:spPr bwMode="auto">
            <a:xfrm flipH="1">
              <a:off x="4416228" y="2403646"/>
              <a:ext cx="160212" cy="160211"/>
            </a:xfrm>
            <a:custGeom>
              <a:avLst/>
              <a:gdLst>
                <a:gd name="T0" fmla="*/ 262 w 297"/>
                <a:gd name="T1" fmla="*/ 10 h 297"/>
                <a:gd name="T2" fmla="*/ 19 w 297"/>
                <a:gd name="T3" fmla="*/ 131 h 297"/>
                <a:gd name="T4" fmla="*/ 19 w 297"/>
                <a:gd name="T5" fmla="*/ 166 h 297"/>
                <a:gd name="T6" fmla="*/ 262 w 297"/>
                <a:gd name="T7" fmla="*/ 288 h 297"/>
                <a:gd name="T8" fmla="*/ 297 w 297"/>
                <a:gd name="T9" fmla="*/ 266 h 297"/>
                <a:gd name="T10" fmla="*/ 297 w 297"/>
                <a:gd name="T11" fmla="*/ 32 h 297"/>
                <a:gd name="T12" fmla="*/ 262 w 297"/>
                <a:gd name="T13" fmla="*/ 10 h 297"/>
              </a:gdLst>
              <a:ahLst/>
              <a:cxnLst>
                <a:cxn ang="0">
                  <a:pos x="T0" y="T1"/>
                </a:cxn>
                <a:cxn ang="0">
                  <a:pos x="T2" y="T3"/>
                </a:cxn>
                <a:cxn ang="0">
                  <a:pos x="T4" y="T5"/>
                </a:cxn>
                <a:cxn ang="0">
                  <a:pos x="T6" y="T7"/>
                </a:cxn>
                <a:cxn ang="0">
                  <a:pos x="T8" y="T9"/>
                </a:cxn>
                <a:cxn ang="0">
                  <a:pos x="T10" y="T11"/>
                </a:cxn>
                <a:cxn ang="0">
                  <a:pos x="T12" y="T13"/>
                </a:cxn>
              </a:cxnLst>
              <a:rect l="0" t="0" r="r" b="b"/>
              <a:pathLst>
                <a:path w="297" h="297">
                  <a:moveTo>
                    <a:pt x="262" y="10"/>
                  </a:moveTo>
                  <a:cubicBezTo>
                    <a:pt x="19" y="131"/>
                    <a:pt x="19" y="131"/>
                    <a:pt x="19" y="131"/>
                  </a:cubicBezTo>
                  <a:cubicBezTo>
                    <a:pt x="0" y="141"/>
                    <a:pt x="0" y="157"/>
                    <a:pt x="19" y="166"/>
                  </a:cubicBezTo>
                  <a:cubicBezTo>
                    <a:pt x="262" y="288"/>
                    <a:pt x="262" y="288"/>
                    <a:pt x="262" y="288"/>
                  </a:cubicBezTo>
                  <a:cubicBezTo>
                    <a:pt x="282" y="297"/>
                    <a:pt x="297" y="288"/>
                    <a:pt x="297" y="266"/>
                  </a:cubicBezTo>
                  <a:cubicBezTo>
                    <a:pt x="297" y="32"/>
                    <a:pt x="297" y="32"/>
                    <a:pt x="297" y="32"/>
                  </a:cubicBezTo>
                  <a:cubicBezTo>
                    <a:pt x="297" y="10"/>
                    <a:pt x="282" y="0"/>
                    <a:pt x="262" y="10"/>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1" name="Freeform 8"/>
            <p:cNvSpPr>
              <a:spLocks/>
            </p:cNvSpPr>
            <p:nvPr/>
          </p:nvSpPr>
          <p:spPr bwMode="auto">
            <a:xfrm flipV="1">
              <a:off x="4537230" y="2533339"/>
              <a:ext cx="160439" cy="160439"/>
            </a:xfrm>
            <a:custGeom>
              <a:avLst/>
              <a:gdLst>
                <a:gd name="T0" fmla="*/ 266 w 297"/>
                <a:gd name="T1" fmla="*/ 0 h 297"/>
                <a:gd name="T2" fmla="*/ 31 w 297"/>
                <a:gd name="T3" fmla="*/ 0 h 297"/>
                <a:gd name="T4" fmla="*/ 10 w 297"/>
                <a:gd name="T5" fmla="*/ 35 h 297"/>
                <a:gd name="T6" fmla="*/ 131 w 297"/>
                <a:gd name="T7" fmla="*/ 278 h 297"/>
                <a:gd name="T8" fmla="*/ 166 w 297"/>
                <a:gd name="T9" fmla="*/ 278 h 297"/>
                <a:gd name="T10" fmla="*/ 288 w 297"/>
                <a:gd name="T11" fmla="*/ 35 h 297"/>
                <a:gd name="T12" fmla="*/ 266 w 297"/>
                <a:gd name="T13" fmla="*/ 0 h 297"/>
              </a:gdLst>
              <a:ahLst/>
              <a:cxnLst>
                <a:cxn ang="0">
                  <a:pos x="T0" y="T1"/>
                </a:cxn>
                <a:cxn ang="0">
                  <a:pos x="T2" y="T3"/>
                </a:cxn>
                <a:cxn ang="0">
                  <a:pos x="T4" y="T5"/>
                </a:cxn>
                <a:cxn ang="0">
                  <a:pos x="T6" y="T7"/>
                </a:cxn>
                <a:cxn ang="0">
                  <a:pos x="T8" y="T9"/>
                </a:cxn>
                <a:cxn ang="0">
                  <a:pos x="T10" y="T11"/>
                </a:cxn>
                <a:cxn ang="0">
                  <a:pos x="T12" y="T13"/>
                </a:cxn>
              </a:cxnLst>
              <a:rect l="0" t="0" r="r" b="b"/>
              <a:pathLst>
                <a:path w="297" h="297">
                  <a:moveTo>
                    <a:pt x="266" y="0"/>
                  </a:moveTo>
                  <a:cubicBezTo>
                    <a:pt x="31" y="0"/>
                    <a:pt x="31" y="0"/>
                    <a:pt x="31" y="0"/>
                  </a:cubicBezTo>
                  <a:cubicBezTo>
                    <a:pt x="10" y="0"/>
                    <a:pt x="0" y="16"/>
                    <a:pt x="10" y="35"/>
                  </a:cubicBezTo>
                  <a:cubicBezTo>
                    <a:pt x="131" y="278"/>
                    <a:pt x="131" y="278"/>
                    <a:pt x="131" y="278"/>
                  </a:cubicBezTo>
                  <a:cubicBezTo>
                    <a:pt x="141" y="297"/>
                    <a:pt x="156" y="297"/>
                    <a:pt x="166" y="278"/>
                  </a:cubicBezTo>
                  <a:cubicBezTo>
                    <a:pt x="288" y="35"/>
                    <a:pt x="288" y="35"/>
                    <a:pt x="288" y="35"/>
                  </a:cubicBezTo>
                  <a:cubicBezTo>
                    <a:pt x="297" y="16"/>
                    <a:pt x="287" y="0"/>
                    <a:pt x="266" y="0"/>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2" name="Freeform 9"/>
            <p:cNvSpPr>
              <a:spLocks/>
            </p:cNvSpPr>
            <p:nvPr/>
          </p:nvSpPr>
          <p:spPr bwMode="auto">
            <a:xfrm flipV="1">
              <a:off x="4537230" y="2273723"/>
              <a:ext cx="160439" cy="160439"/>
            </a:xfrm>
            <a:custGeom>
              <a:avLst/>
              <a:gdLst>
                <a:gd name="T0" fmla="*/ 31 w 297"/>
                <a:gd name="T1" fmla="*/ 297 h 297"/>
                <a:gd name="T2" fmla="*/ 266 w 297"/>
                <a:gd name="T3" fmla="*/ 297 h 297"/>
                <a:gd name="T4" fmla="*/ 288 w 297"/>
                <a:gd name="T5" fmla="*/ 262 h 297"/>
                <a:gd name="T6" fmla="*/ 166 w 297"/>
                <a:gd name="T7" fmla="*/ 19 h 297"/>
                <a:gd name="T8" fmla="*/ 131 w 297"/>
                <a:gd name="T9" fmla="*/ 19 h 297"/>
                <a:gd name="T10" fmla="*/ 10 w 297"/>
                <a:gd name="T11" fmla="*/ 262 h 297"/>
                <a:gd name="T12" fmla="*/ 31 w 297"/>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297" h="297">
                  <a:moveTo>
                    <a:pt x="31" y="297"/>
                  </a:moveTo>
                  <a:cubicBezTo>
                    <a:pt x="266" y="297"/>
                    <a:pt x="266" y="297"/>
                    <a:pt x="266" y="297"/>
                  </a:cubicBezTo>
                  <a:cubicBezTo>
                    <a:pt x="287" y="297"/>
                    <a:pt x="297" y="282"/>
                    <a:pt x="288" y="262"/>
                  </a:cubicBezTo>
                  <a:cubicBezTo>
                    <a:pt x="166" y="19"/>
                    <a:pt x="166" y="19"/>
                    <a:pt x="166" y="19"/>
                  </a:cubicBezTo>
                  <a:cubicBezTo>
                    <a:pt x="156" y="0"/>
                    <a:pt x="141" y="0"/>
                    <a:pt x="131" y="19"/>
                  </a:cubicBezTo>
                  <a:cubicBezTo>
                    <a:pt x="10" y="262"/>
                    <a:pt x="10" y="262"/>
                    <a:pt x="10" y="262"/>
                  </a:cubicBezTo>
                  <a:cubicBezTo>
                    <a:pt x="0" y="282"/>
                    <a:pt x="10" y="297"/>
                    <a:pt x="31" y="297"/>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3" name="Freeform 10"/>
            <p:cNvSpPr>
              <a:spLocks/>
            </p:cNvSpPr>
            <p:nvPr/>
          </p:nvSpPr>
          <p:spPr bwMode="auto">
            <a:xfrm>
              <a:off x="4515268" y="2381570"/>
              <a:ext cx="204363" cy="204363"/>
            </a:xfrm>
            <a:custGeom>
              <a:avLst/>
              <a:gdLst>
                <a:gd name="T0" fmla="*/ 235 w 313"/>
                <a:gd name="T1" fmla="*/ 0 h 313"/>
                <a:gd name="T2" fmla="*/ 78 w 313"/>
                <a:gd name="T3" fmla="*/ 0 h 313"/>
                <a:gd name="T4" fmla="*/ 0 w 313"/>
                <a:gd name="T5" fmla="*/ 78 h 313"/>
                <a:gd name="T6" fmla="*/ 0 w 313"/>
                <a:gd name="T7" fmla="*/ 235 h 313"/>
                <a:gd name="T8" fmla="*/ 78 w 313"/>
                <a:gd name="T9" fmla="*/ 313 h 313"/>
                <a:gd name="T10" fmla="*/ 235 w 313"/>
                <a:gd name="T11" fmla="*/ 313 h 313"/>
                <a:gd name="T12" fmla="*/ 313 w 313"/>
                <a:gd name="T13" fmla="*/ 235 h 313"/>
                <a:gd name="T14" fmla="*/ 313 w 313"/>
                <a:gd name="T15" fmla="*/ 78 h 313"/>
                <a:gd name="T16" fmla="*/ 235 w 313"/>
                <a:gd name="T1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13">
                  <a:moveTo>
                    <a:pt x="235" y="0"/>
                  </a:moveTo>
                  <a:cubicBezTo>
                    <a:pt x="78" y="0"/>
                    <a:pt x="78" y="0"/>
                    <a:pt x="78" y="0"/>
                  </a:cubicBezTo>
                  <a:cubicBezTo>
                    <a:pt x="35" y="0"/>
                    <a:pt x="0" y="35"/>
                    <a:pt x="0" y="78"/>
                  </a:cubicBezTo>
                  <a:cubicBezTo>
                    <a:pt x="0" y="235"/>
                    <a:pt x="0" y="235"/>
                    <a:pt x="0" y="235"/>
                  </a:cubicBezTo>
                  <a:cubicBezTo>
                    <a:pt x="0" y="278"/>
                    <a:pt x="35" y="313"/>
                    <a:pt x="78" y="313"/>
                  </a:cubicBezTo>
                  <a:cubicBezTo>
                    <a:pt x="235" y="313"/>
                    <a:pt x="235" y="313"/>
                    <a:pt x="235" y="313"/>
                  </a:cubicBezTo>
                  <a:cubicBezTo>
                    <a:pt x="278" y="313"/>
                    <a:pt x="313" y="278"/>
                    <a:pt x="313" y="235"/>
                  </a:cubicBezTo>
                  <a:cubicBezTo>
                    <a:pt x="313" y="78"/>
                    <a:pt x="313" y="78"/>
                    <a:pt x="313" y="78"/>
                  </a:cubicBezTo>
                  <a:cubicBezTo>
                    <a:pt x="313" y="35"/>
                    <a:pt x="278" y="0"/>
                    <a:pt x="235" y="0"/>
                  </a:cubicBezTo>
                  <a:close/>
                </a:path>
              </a:pathLst>
            </a:custGeom>
            <a:noFill/>
            <a:ln w="19050">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62" name="Group 113"/>
          <p:cNvGrpSpPr/>
          <p:nvPr/>
        </p:nvGrpSpPr>
        <p:grpSpPr>
          <a:xfrm>
            <a:off x="578623" y="5013787"/>
            <a:ext cx="574121" cy="321453"/>
            <a:chOff x="3510676" y="3376905"/>
            <a:chExt cx="350928" cy="196486"/>
          </a:xfrm>
        </p:grpSpPr>
        <p:sp>
          <p:nvSpPr>
            <p:cNvPr id="63" name="Freeform 11"/>
            <p:cNvSpPr>
              <a:spLocks/>
            </p:cNvSpPr>
            <p:nvPr/>
          </p:nvSpPr>
          <p:spPr bwMode="auto">
            <a:xfrm>
              <a:off x="3510676" y="3376905"/>
              <a:ext cx="350928" cy="196486"/>
            </a:xfrm>
            <a:custGeom>
              <a:avLst/>
              <a:gdLst/>
              <a:ahLst/>
              <a:cxnLst/>
              <a:rect l="l" t="t" r="r" b="b"/>
              <a:pathLst>
                <a:path w="350928" h="196486">
                  <a:moveTo>
                    <a:pt x="89446" y="51368"/>
                  </a:moveTo>
                  <a:cubicBezTo>
                    <a:pt x="85632" y="50351"/>
                    <a:pt x="80800" y="50860"/>
                    <a:pt x="78129" y="51623"/>
                  </a:cubicBezTo>
                  <a:cubicBezTo>
                    <a:pt x="75713" y="52386"/>
                    <a:pt x="74823" y="52131"/>
                    <a:pt x="72407" y="52004"/>
                  </a:cubicBezTo>
                  <a:cubicBezTo>
                    <a:pt x="71517" y="52004"/>
                    <a:pt x="70500" y="52004"/>
                    <a:pt x="69482" y="52131"/>
                  </a:cubicBezTo>
                  <a:lnTo>
                    <a:pt x="63506" y="58743"/>
                  </a:lnTo>
                  <a:cubicBezTo>
                    <a:pt x="62488" y="62558"/>
                    <a:pt x="63760" y="73111"/>
                    <a:pt x="64014" y="74128"/>
                  </a:cubicBezTo>
                  <a:cubicBezTo>
                    <a:pt x="64777" y="82902"/>
                    <a:pt x="68592" y="90149"/>
                    <a:pt x="73933" y="93455"/>
                  </a:cubicBezTo>
                  <a:cubicBezTo>
                    <a:pt x="73551" y="93964"/>
                    <a:pt x="73043" y="94472"/>
                    <a:pt x="72534" y="94854"/>
                  </a:cubicBezTo>
                  <a:cubicBezTo>
                    <a:pt x="71644" y="95617"/>
                    <a:pt x="70754" y="96252"/>
                    <a:pt x="69991" y="96888"/>
                  </a:cubicBezTo>
                  <a:cubicBezTo>
                    <a:pt x="67575" y="98923"/>
                    <a:pt x="64904" y="99940"/>
                    <a:pt x="61471" y="100957"/>
                  </a:cubicBezTo>
                  <a:cubicBezTo>
                    <a:pt x="52316" y="103627"/>
                    <a:pt x="44940" y="110748"/>
                    <a:pt x="44177" y="120538"/>
                  </a:cubicBezTo>
                  <a:cubicBezTo>
                    <a:pt x="44177" y="120538"/>
                    <a:pt x="44177" y="120538"/>
                    <a:pt x="42524" y="144951"/>
                  </a:cubicBezTo>
                  <a:cubicBezTo>
                    <a:pt x="42524" y="144951"/>
                    <a:pt x="58419" y="149147"/>
                    <a:pt x="80545" y="149147"/>
                  </a:cubicBezTo>
                  <a:cubicBezTo>
                    <a:pt x="102024" y="149147"/>
                    <a:pt x="118422" y="144956"/>
                    <a:pt x="118439" y="144951"/>
                  </a:cubicBezTo>
                  <a:lnTo>
                    <a:pt x="116786" y="120538"/>
                  </a:lnTo>
                  <a:cubicBezTo>
                    <a:pt x="116150" y="110621"/>
                    <a:pt x="108775" y="102737"/>
                    <a:pt x="99492" y="100957"/>
                  </a:cubicBezTo>
                  <a:cubicBezTo>
                    <a:pt x="96313" y="100321"/>
                    <a:pt x="93388" y="99177"/>
                    <a:pt x="90845" y="97270"/>
                  </a:cubicBezTo>
                  <a:cubicBezTo>
                    <a:pt x="90082" y="96634"/>
                    <a:pt x="89192" y="95998"/>
                    <a:pt x="88175" y="95362"/>
                  </a:cubicBezTo>
                  <a:cubicBezTo>
                    <a:pt x="87539" y="94854"/>
                    <a:pt x="87030" y="94345"/>
                    <a:pt x="86522" y="93837"/>
                  </a:cubicBezTo>
                  <a:cubicBezTo>
                    <a:pt x="92371" y="90404"/>
                    <a:pt x="96695" y="82266"/>
                    <a:pt x="97076" y="72730"/>
                  </a:cubicBezTo>
                  <a:cubicBezTo>
                    <a:pt x="97330" y="70059"/>
                    <a:pt x="97712" y="61668"/>
                    <a:pt x="97203" y="58234"/>
                  </a:cubicBezTo>
                  <a:cubicBezTo>
                    <a:pt x="96695" y="55310"/>
                    <a:pt x="95805" y="55691"/>
                    <a:pt x="95042" y="55310"/>
                  </a:cubicBezTo>
                  <a:cubicBezTo>
                    <a:pt x="93388" y="54547"/>
                    <a:pt x="92117" y="52004"/>
                    <a:pt x="89446" y="51368"/>
                  </a:cubicBezTo>
                  <a:close/>
                  <a:moveTo>
                    <a:pt x="0" y="0"/>
                  </a:moveTo>
                  <a:lnTo>
                    <a:pt x="350928" y="0"/>
                  </a:lnTo>
                  <a:lnTo>
                    <a:pt x="350928" y="196486"/>
                  </a:lnTo>
                  <a:lnTo>
                    <a:pt x="0" y="196486"/>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cxnSp>
          <p:nvCxnSpPr>
            <p:cNvPr id="64" name="Straight Connector 63"/>
            <p:cNvCxnSpPr/>
            <p:nvPr/>
          </p:nvCxnSpPr>
          <p:spPr>
            <a:xfrm>
              <a:off x="3660657" y="3438789"/>
              <a:ext cx="155682"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660657" y="3475352"/>
              <a:ext cx="155682"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3660657" y="3511914"/>
              <a:ext cx="155682"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2" name="Freeform 13"/>
          <p:cNvSpPr>
            <a:spLocks noEditPoints="1"/>
          </p:cNvSpPr>
          <p:nvPr/>
        </p:nvSpPr>
        <p:spPr bwMode="auto">
          <a:xfrm>
            <a:off x="611806" y="3813648"/>
            <a:ext cx="507753" cy="508113"/>
          </a:xfrm>
          <a:custGeom>
            <a:avLst/>
            <a:gdLst>
              <a:gd name="T0" fmla="*/ 339 w 1211"/>
              <a:gd name="T1" fmla="*/ 534 h 1211"/>
              <a:gd name="T2" fmla="*/ 872 w 1211"/>
              <a:gd name="T3" fmla="*/ 676 h 1211"/>
              <a:gd name="T4" fmla="*/ 551 w 1211"/>
              <a:gd name="T5" fmla="*/ 808 h 1211"/>
              <a:gd name="T6" fmla="*/ 660 w 1211"/>
              <a:gd name="T7" fmla="*/ 402 h 1211"/>
              <a:gd name="T8" fmla="*/ 551 w 1211"/>
              <a:gd name="T9" fmla="*/ 808 h 1211"/>
              <a:gd name="T10" fmla="*/ 1211 w 1211"/>
              <a:gd name="T11" fmla="*/ 693 h 1211"/>
              <a:gd name="T12" fmla="*/ 1103 w 1211"/>
              <a:gd name="T13" fmla="*/ 559 h 1211"/>
              <a:gd name="T14" fmla="*/ 1174 w 1211"/>
              <a:gd name="T15" fmla="*/ 378 h 1211"/>
              <a:gd name="T16" fmla="*/ 1013 w 1211"/>
              <a:gd name="T17" fmla="*/ 317 h 1211"/>
              <a:gd name="T18" fmla="*/ 984 w 1211"/>
              <a:gd name="T19" fmla="*/ 125 h 1211"/>
              <a:gd name="T20" fmla="*/ 814 w 1211"/>
              <a:gd name="T21" fmla="*/ 151 h 1211"/>
              <a:gd name="T22" fmla="*/ 693 w 1211"/>
              <a:gd name="T23" fmla="*/ 0 h 1211"/>
              <a:gd name="T24" fmla="*/ 559 w 1211"/>
              <a:gd name="T25" fmla="*/ 108 h 1211"/>
              <a:gd name="T26" fmla="*/ 378 w 1211"/>
              <a:gd name="T27" fmla="*/ 37 h 1211"/>
              <a:gd name="T28" fmla="*/ 317 w 1211"/>
              <a:gd name="T29" fmla="*/ 197 h 1211"/>
              <a:gd name="T30" fmla="*/ 125 w 1211"/>
              <a:gd name="T31" fmla="*/ 227 h 1211"/>
              <a:gd name="T32" fmla="*/ 151 w 1211"/>
              <a:gd name="T33" fmla="*/ 396 h 1211"/>
              <a:gd name="T34" fmla="*/ 0 w 1211"/>
              <a:gd name="T35" fmla="*/ 518 h 1211"/>
              <a:gd name="T36" fmla="*/ 108 w 1211"/>
              <a:gd name="T37" fmla="*/ 651 h 1211"/>
              <a:gd name="T38" fmla="*/ 37 w 1211"/>
              <a:gd name="T39" fmla="*/ 832 h 1211"/>
              <a:gd name="T40" fmla="*/ 198 w 1211"/>
              <a:gd name="T41" fmla="*/ 894 h 1211"/>
              <a:gd name="T42" fmla="*/ 227 w 1211"/>
              <a:gd name="T43" fmla="*/ 1086 h 1211"/>
              <a:gd name="T44" fmla="*/ 396 w 1211"/>
              <a:gd name="T45" fmla="*/ 1059 h 1211"/>
              <a:gd name="T46" fmla="*/ 518 w 1211"/>
              <a:gd name="T47" fmla="*/ 1211 h 1211"/>
              <a:gd name="T48" fmla="*/ 651 w 1211"/>
              <a:gd name="T49" fmla="*/ 1103 h 1211"/>
              <a:gd name="T50" fmla="*/ 832 w 1211"/>
              <a:gd name="T51" fmla="*/ 1173 h 1211"/>
              <a:gd name="T52" fmla="*/ 894 w 1211"/>
              <a:gd name="T53" fmla="*/ 1013 h 1211"/>
              <a:gd name="T54" fmla="*/ 1086 w 1211"/>
              <a:gd name="T55" fmla="*/ 984 h 1211"/>
              <a:gd name="T56" fmla="*/ 1059 w 1211"/>
              <a:gd name="T57" fmla="*/ 814 h 1211"/>
              <a:gd name="T58" fmla="*/ 942 w 1211"/>
              <a:gd name="T59" fmla="*/ 695 h 1211"/>
              <a:gd name="T60" fmla="*/ 269 w 1211"/>
              <a:gd name="T61" fmla="*/ 516 h 1211"/>
              <a:gd name="T62" fmla="*/ 942 w 1211"/>
              <a:gd name="T63" fmla="*/ 695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1" h="1211">
                <a:moveTo>
                  <a:pt x="676" y="339"/>
                </a:moveTo>
                <a:cubicBezTo>
                  <a:pt x="529" y="299"/>
                  <a:pt x="378" y="387"/>
                  <a:pt x="339" y="534"/>
                </a:cubicBezTo>
                <a:cubicBezTo>
                  <a:pt x="300" y="681"/>
                  <a:pt x="387" y="832"/>
                  <a:pt x="534" y="872"/>
                </a:cubicBezTo>
                <a:cubicBezTo>
                  <a:pt x="682" y="911"/>
                  <a:pt x="833" y="823"/>
                  <a:pt x="872" y="676"/>
                </a:cubicBezTo>
                <a:cubicBezTo>
                  <a:pt x="911" y="529"/>
                  <a:pt x="824" y="378"/>
                  <a:pt x="676" y="339"/>
                </a:cubicBezTo>
                <a:close/>
                <a:moveTo>
                  <a:pt x="551" y="808"/>
                </a:moveTo>
                <a:cubicBezTo>
                  <a:pt x="439" y="778"/>
                  <a:pt x="372" y="663"/>
                  <a:pt x="402" y="551"/>
                </a:cubicBezTo>
                <a:cubicBezTo>
                  <a:pt x="432" y="439"/>
                  <a:pt x="547" y="372"/>
                  <a:pt x="660" y="402"/>
                </a:cubicBezTo>
                <a:cubicBezTo>
                  <a:pt x="772" y="432"/>
                  <a:pt x="838" y="547"/>
                  <a:pt x="809" y="659"/>
                </a:cubicBezTo>
                <a:cubicBezTo>
                  <a:pt x="779" y="772"/>
                  <a:pt x="663" y="838"/>
                  <a:pt x="551" y="808"/>
                </a:cubicBezTo>
                <a:close/>
                <a:moveTo>
                  <a:pt x="1174" y="831"/>
                </a:moveTo>
                <a:cubicBezTo>
                  <a:pt x="1211" y="693"/>
                  <a:pt x="1211" y="693"/>
                  <a:pt x="1211" y="693"/>
                </a:cubicBezTo>
                <a:cubicBezTo>
                  <a:pt x="1103" y="650"/>
                  <a:pt x="1103" y="650"/>
                  <a:pt x="1103" y="650"/>
                </a:cubicBezTo>
                <a:cubicBezTo>
                  <a:pt x="1106" y="619"/>
                  <a:pt x="1106" y="589"/>
                  <a:pt x="1103" y="559"/>
                </a:cubicBezTo>
                <a:cubicBezTo>
                  <a:pt x="1211" y="516"/>
                  <a:pt x="1211" y="516"/>
                  <a:pt x="1211" y="516"/>
                </a:cubicBezTo>
                <a:cubicBezTo>
                  <a:pt x="1174" y="378"/>
                  <a:pt x="1174" y="378"/>
                  <a:pt x="1174" y="378"/>
                </a:cubicBezTo>
                <a:cubicBezTo>
                  <a:pt x="1059" y="395"/>
                  <a:pt x="1059" y="395"/>
                  <a:pt x="1059" y="395"/>
                </a:cubicBezTo>
                <a:cubicBezTo>
                  <a:pt x="1046" y="368"/>
                  <a:pt x="1031" y="341"/>
                  <a:pt x="1013" y="317"/>
                </a:cubicBezTo>
                <a:cubicBezTo>
                  <a:pt x="1085" y="225"/>
                  <a:pt x="1085" y="225"/>
                  <a:pt x="1085" y="225"/>
                </a:cubicBezTo>
                <a:cubicBezTo>
                  <a:pt x="984" y="125"/>
                  <a:pt x="984" y="125"/>
                  <a:pt x="984" y="125"/>
                </a:cubicBezTo>
                <a:cubicBezTo>
                  <a:pt x="893" y="196"/>
                  <a:pt x="893" y="196"/>
                  <a:pt x="893" y="196"/>
                </a:cubicBezTo>
                <a:cubicBezTo>
                  <a:pt x="869" y="179"/>
                  <a:pt x="842" y="164"/>
                  <a:pt x="814" y="151"/>
                </a:cubicBezTo>
                <a:cubicBezTo>
                  <a:pt x="831" y="36"/>
                  <a:pt x="831" y="36"/>
                  <a:pt x="831" y="36"/>
                </a:cubicBezTo>
                <a:cubicBezTo>
                  <a:pt x="693" y="0"/>
                  <a:pt x="693" y="0"/>
                  <a:pt x="693" y="0"/>
                </a:cubicBezTo>
                <a:cubicBezTo>
                  <a:pt x="650" y="107"/>
                  <a:pt x="650" y="107"/>
                  <a:pt x="650" y="107"/>
                </a:cubicBezTo>
                <a:cubicBezTo>
                  <a:pt x="620" y="105"/>
                  <a:pt x="589" y="105"/>
                  <a:pt x="559" y="108"/>
                </a:cubicBezTo>
                <a:cubicBezTo>
                  <a:pt x="516" y="0"/>
                  <a:pt x="516" y="0"/>
                  <a:pt x="516" y="0"/>
                </a:cubicBezTo>
                <a:cubicBezTo>
                  <a:pt x="378" y="37"/>
                  <a:pt x="378" y="37"/>
                  <a:pt x="378" y="37"/>
                </a:cubicBezTo>
                <a:cubicBezTo>
                  <a:pt x="395" y="152"/>
                  <a:pt x="395" y="152"/>
                  <a:pt x="395" y="152"/>
                </a:cubicBezTo>
                <a:cubicBezTo>
                  <a:pt x="368" y="165"/>
                  <a:pt x="342" y="180"/>
                  <a:pt x="317" y="197"/>
                </a:cubicBezTo>
                <a:cubicBezTo>
                  <a:pt x="226" y="126"/>
                  <a:pt x="226" y="126"/>
                  <a:pt x="226" y="126"/>
                </a:cubicBezTo>
                <a:cubicBezTo>
                  <a:pt x="125" y="227"/>
                  <a:pt x="125" y="227"/>
                  <a:pt x="125" y="227"/>
                </a:cubicBezTo>
                <a:cubicBezTo>
                  <a:pt x="197" y="318"/>
                  <a:pt x="197" y="318"/>
                  <a:pt x="197" y="318"/>
                </a:cubicBezTo>
                <a:cubicBezTo>
                  <a:pt x="179" y="342"/>
                  <a:pt x="164" y="368"/>
                  <a:pt x="151" y="396"/>
                </a:cubicBezTo>
                <a:cubicBezTo>
                  <a:pt x="37" y="380"/>
                  <a:pt x="37" y="380"/>
                  <a:pt x="37" y="380"/>
                </a:cubicBezTo>
                <a:cubicBezTo>
                  <a:pt x="0" y="518"/>
                  <a:pt x="0" y="518"/>
                  <a:pt x="0" y="518"/>
                </a:cubicBezTo>
                <a:cubicBezTo>
                  <a:pt x="108" y="560"/>
                  <a:pt x="108" y="560"/>
                  <a:pt x="108" y="560"/>
                </a:cubicBezTo>
                <a:cubicBezTo>
                  <a:pt x="105" y="591"/>
                  <a:pt x="105" y="621"/>
                  <a:pt x="108" y="651"/>
                </a:cubicBezTo>
                <a:cubicBezTo>
                  <a:pt x="0" y="694"/>
                  <a:pt x="0" y="694"/>
                  <a:pt x="0" y="694"/>
                </a:cubicBezTo>
                <a:cubicBezTo>
                  <a:pt x="37" y="832"/>
                  <a:pt x="37" y="832"/>
                  <a:pt x="37" y="832"/>
                </a:cubicBezTo>
                <a:cubicBezTo>
                  <a:pt x="152" y="815"/>
                  <a:pt x="152" y="815"/>
                  <a:pt x="152" y="815"/>
                </a:cubicBezTo>
                <a:cubicBezTo>
                  <a:pt x="165" y="843"/>
                  <a:pt x="180" y="869"/>
                  <a:pt x="198" y="894"/>
                </a:cubicBezTo>
                <a:cubicBezTo>
                  <a:pt x="126" y="985"/>
                  <a:pt x="126" y="985"/>
                  <a:pt x="126" y="985"/>
                </a:cubicBezTo>
                <a:cubicBezTo>
                  <a:pt x="227" y="1086"/>
                  <a:pt x="227" y="1086"/>
                  <a:pt x="227" y="1086"/>
                </a:cubicBezTo>
                <a:cubicBezTo>
                  <a:pt x="318" y="1014"/>
                  <a:pt x="318" y="1014"/>
                  <a:pt x="318" y="1014"/>
                </a:cubicBezTo>
                <a:cubicBezTo>
                  <a:pt x="342" y="1031"/>
                  <a:pt x="369" y="1046"/>
                  <a:pt x="396" y="1059"/>
                </a:cubicBezTo>
                <a:cubicBezTo>
                  <a:pt x="380" y="1174"/>
                  <a:pt x="380" y="1174"/>
                  <a:pt x="380" y="1174"/>
                </a:cubicBezTo>
                <a:cubicBezTo>
                  <a:pt x="518" y="1211"/>
                  <a:pt x="518" y="1211"/>
                  <a:pt x="518" y="1211"/>
                </a:cubicBezTo>
                <a:cubicBezTo>
                  <a:pt x="561" y="1103"/>
                  <a:pt x="561" y="1103"/>
                  <a:pt x="561" y="1103"/>
                </a:cubicBezTo>
                <a:cubicBezTo>
                  <a:pt x="591" y="1106"/>
                  <a:pt x="622" y="1106"/>
                  <a:pt x="651" y="1103"/>
                </a:cubicBezTo>
                <a:cubicBezTo>
                  <a:pt x="695" y="1211"/>
                  <a:pt x="695" y="1211"/>
                  <a:pt x="695" y="1211"/>
                </a:cubicBezTo>
                <a:cubicBezTo>
                  <a:pt x="832" y="1173"/>
                  <a:pt x="832" y="1173"/>
                  <a:pt x="832" y="1173"/>
                </a:cubicBezTo>
                <a:cubicBezTo>
                  <a:pt x="816" y="1059"/>
                  <a:pt x="816" y="1059"/>
                  <a:pt x="816" y="1059"/>
                </a:cubicBezTo>
                <a:cubicBezTo>
                  <a:pt x="843" y="1046"/>
                  <a:pt x="869" y="1031"/>
                  <a:pt x="894" y="1013"/>
                </a:cubicBezTo>
                <a:cubicBezTo>
                  <a:pt x="985" y="1085"/>
                  <a:pt x="985" y="1085"/>
                  <a:pt x="985" y="1085"/>
                </a:cubicBezTo>
                <a:cubicBezTo>
                  <a:pt x="1086" y="984"/>
                  <a:pt x="1086" y="984"/>
                  <a:pt x="1086" y="984"/>
                </a:cubicBezTo>
                <a:cubicBezTo>
                  <a:pt x="1014" y="893"/>
                  <a:pt x="1014" y="893"/>
                  <a:pt x="1014" y="893"/>
                </a:cubicBezTo>
                <a:cubicBezTo>
                  <a:pt x="1031" y="868"/>
                  <a:pt x="1047" y="842"/>
                  <a:pt x="1059" y="814"/>
                </a:cubicBezTo>
                <a:lnTo>
                  <a:pt x="1174" y="831"/>
                </a:lnTo>
                <a:close/>
                <a:moveTo>
                  <a:pt x="942" y="695"/>
                </a:moveTo>
                <a:cubicBezTo>
                  <a:pt x="892" y="881"/>
                  <a:pt x="702" y="991"/>
                  <a:pt x="516" y="942"/>
                </a:cubicBezTo>
                <a:cubicBezTo>
                  <a:pt x="330" y="892"/>
                  <a:pt x="220" y="701"/>
                  <a:pt x="269" y="516"/>
                </a:cubicBezTo>
                <a:cubicBezTo>
                  <a:pt x="319" y="330"/>
                  <a:pt x="509" y="219"/>
                  <a:pt x="695" y="269"/>
                </a:cubicBezTo>
                <a:cubicBezTo>
                  <a:pt x="881" y="318"/>
                  <a:pt x="991" y="509"/>
                  <a:pt x="942" y="695"/>
                </a:cubicBezTo>
                <a:close/>
              </a:path>
            </a:pathLst>
          </a:custGeom>
          <a:solidFill>
            <a:schemeClr val="accent4"/>
          </a:solidFill>
          <a:ln>
            <a:noFill/>
          </a:ln>
          <a:extLst/>
        </p:spPr>
        <p:txBody>
          <a:bodyPr vert="horz" wrap="square" lIns="91436" tIns="45719" rIns="91436" bIns="45719" numCol="1" anchor="t" anchorCtr="0" compatLnSpc="1">
            <a:prstTxWarp prst="textNoShape">
              <a:avLst/>
            </a:prstTxWarp>
          </a:bodyPr>
          <a:lstStyle/>
          <a:p>
            <a:endParaRPr lang="en-US"/>
          </a:p>
        </p:txBody>
      </p:sp>
    </p:spTree>
    <p:extLst>
      <p:ext uri="{BB962C8B-B14F-4D97-AF65-F5344CB8AC3E}">
        <p14:creationId xmlns:p14="http://schemas.microsoft.com/office/powerpoint/2010/main" val="185127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6094414" y="1441973"/>
            <a:ext cx="6103300" cy="5419911"/>
          </a:xfrm>
          <a:prstGeom prst="rect">
            <a:avLst/>
          </a:prstGeom>
          <a:solidFill>
            <a:schemeClr val="bg1">
              <a:lumMod val="95000"/>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latin typeface="+mj-lt"/>
            </a:endParaRPr>
          </a:p>
        </p:txBody>
      </p:sp>
      <p:sp>
        <p:nvSpPr>
          <p:cNvPr id="95" name="Rectangle 94"/>
          <p:cNvSpPr/>
          <p:nvPr/>
        </p:nvSpPr>
        <p:spPr>
          <a:xfrm>
            <a:off x="1354702" y="1689973"/>
            <a:ext cx="4572000" cy="6564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2100" dirty="0">
                <a:solidFill>
                  <a:schemeClr val="tx1"/>
                </a:solidFill>
                <a:latin typeface="+mj-lt"/>
              </a:rPr>
              <a:t>Work with Cisco and ecosystem</a:t>
            </a:r>
            <a:br>
              <a:rPr lang="en-US" sz="2100" dirty="0">
                <a:solidFill>
                  <a:schemeClr val="tx1"/>
                </a:solidFill>
                <a:latin typeface="+mj-lt"/>
              </a:rPr>
            </a:br>
            <a:r>
              <a:rPr lang="en-US" sz="2100" dirty="0">
                <a:solidFill>
                  <a:schemeClr val="tx1"/>
                </a:solidFill>
                <a:latin typeface="+mj-lt"/>
              </a:rPr>
              <a:t>partners to align to business needs</a:t>
            </a:r>
          </a:p>
        </p:txBody>
      </p:sp>
      <p:sp>
        <p:nvSpPr>
          <p:cNvPr id="97" name="Rectangle 96"/>
          <p:cNvSpPr/>
          <p:nvPr/>
        </p:nvSpPr>
        <p:spPr>
          <a:xfrm>
            <a:off x="1354702" y="2687368"/>
            <a:ext cx="4572000" cy="9846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2100" dirty="0">
                <a:solidFill>
                  <a:schemeClr val="tx1"/>
                </a:solidFill>
                <a:latin typeface="+mj-lt"/>
              </a:rPr>
              <a:t>Fully customizable applications with zone-based captive portals and enhanced advertising</a:t>
            </a:r>
          </a:p>
        </p:txBody>
      </p:sp>
      <p:sp>
        <p:nvSpPr>
          <p:cNvPr id="98" name="Rectangle 97"/>
          <p:cNvSpPr/>
          <p:nvPr/>
        </p:nvSpPr>
        <p:spPr>
          <a:xfrm>
            <a:off x="1354704" y="4012935"/>
            <a:ext cx="2964917" cy="65659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2100" dirty="0">
                <a:solidFill>
                  <a:schemeClr val="tx1"/>
                </a:solidFill>
                <a:latin typeface="+mj-lt"/>
              </a:rPr>
              <a:t>Location-aware app for</a:t>
            </a:r>
            <a:br>
              <a:rPr lang="en-US" sz="2100" dirty="0">
                <a:solidFill>
                  <a:schemeClr val="tx1"/>
                </a:solidFill>
                <a:latin typeface="+mj-lt"/>
              </a:rPr>
            </a:br>
            <a:r>
              <a:rPr lang="en-US" sz="2100" dirty="0">
                <a:solidFill>
                  <a:schemeClr val="tx1"/>
                </a:solidFill>
                <a:latin typeface="+mj-lt"/>
              </a:rPr>
              <a:t>personalized experience</a:t>
            </a:r>
          </a:p>
        </p:txBody>
      </p:sp>
      <p:sp>
        <p:nvSpPr>
          <p:cNvPr id="99" name="Rectangle 98"/>
          <p:cNvSpPr/>
          <p:nvPr/>
        </p:nvSpPr>
        <p:spPr>
          <a:xfrm>
            <a:off x="1354702" y="5010366"/>
            <a:ext cx="3876388" cy="32829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2100" dirty="0">
                <a:solidFill>
                  <a:schemeClr val="tx1"/>
                </a:solidFill>
                <a:latin typeface="+mj-lt"/>
              </a:rPr>
              <a:t>Integrate with business systems</a:t>
            </a:r>
          </a:p>
        </p:txBody>
      </p:sp>
      <p:sp>
        <p:nvSpPr>
          <p:cNvPr id="2" name="Title 1"/>
          <p:cNvSpPr>
            <a:spLocks noGrp="1"/>
          </p:cNvSpPr>
          <p:nvPr>
            <p:ph type="ctrTitle"/>
          </p:nvPr>
        </p:nvSpPr>
        <p:spPr/>
        <p:txBody>
          <a:bodyPr/>
          <a:lstStyle/>
          <a:p>
            <a:r>
              <a:rPr lang="en-US" smtClean="0"/>
              <a:t>Engage Consumers Using Location Services</a:t>
            </a:r>
            <a:endParaRPr lang="en-US" dirty="0"/>
          </a:p>
        </p:txBody>
      </p:sp>
      <p:pic>
        <p:nvPicPr>
          <p:cNvPr id="166" name="Picture 165"/>
          <p:cNvPicPr preferRelativeResize="0">
            <a:picLocks/>
          </p:cNvPicPr>
          <p:nvPr/>
        </p:nvPicPr>
        <p:blipFill>
          <a:blip r:embed="rId3" cstate="print">
            <a:extLst>
              <a:ext uri="{28A0092B-C50C-407E-A947-70E740481C1C}">
                <a14:useLocalDpi xmlns:a14="http://schemas.microsoft.com/office/drawing/2010/main"/>
              </a:ext>
            </a:extLst>
          </a:blip>
          <a:stretch>
            <a:fillRect/>
          </a:stretch>
        </p:blipFill>
        <p:spPr>
          <a:xfrm>
            <a:off x="8511077" y="2383716"/>
            <a:ext cx="1539027" cy="2802485"/>
          </a:xfrm>
          <a:prstGeom prst="rect">
            <a:avLst/>
          </a:prstGeom>
          <a:noFill/>
          <a:ln>
            <a:noFill/>
          </a:ln>
        </p:spPr>
      </p:pic>
      <p:grpSp>
        <p:nvGrpSpPr>
          <p:cNvPr id="114" name="Group 113"/>
          <p:cNvGrpSpPr/>
          <p:nvPr/>
        </p:nvGrpSpPr>
        <p:grpSpPr>
          <a:xfrm>
            <a:off x="8376295" y="1917593"/>
            <a:ext cx="1744959" cy="3815473"/>
            <a:chOff x="11293531" y="1682653"/>
            <a:chExt cx="2183931" cy="4535501"/>
          </a:xfrm>
        </p:grpSpPr>
        <p:sp>
          <p:nvSpPr>
            <p:cNvPr id="115" name="Rectangle 114"/>
            <p:cNvSpPr/>
            <p:nvPr/>
          </p:nvSpPr>
          <p:spPr>
            <a:xfrm>
              <a:off x="11293531" y="5940919"/>
              <a:ext cx="2183931" cy="277235"/>
            </a:xfrm>
            <a:prstGeom prst="rect">
              <a:avLst/>
            </a:prstGeom>
            <a:gradFill flip="none" rotWithShape="1">
              <a:gsLst>
                <a:gs pos="0">
                  <a:schemeClr val="tx1">
                    <a:lumMod val="50000"/>
                  </a:schemeClr>
                </a:gs>
                <a:gs pos="50000">
                  <a:schemeClr val="tx1">
                    <a:alpha val="31000"/>
                  </a:schemeClr>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16" name="Picture 2" descr="C:\Users\jacob.DUARTE\Desktop\resources\Devices\iphone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51" t="4295" r="29825" b="6476"/>
            <a:stretch/>
          </p:blipFill>
          <p:spPr bwMode="auto">
            <a:xfrm>
              <a:off x="11296926" y="1682653"/>
              <a:ext cx="2177144" cy="4499428"/>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22" name="Rectangle 121"/>
          <p:cNvSpPr/>
          <p:nvPr/>
        </p:nvSpPr>
        <p:spPr>
          <a:xfrm>
            <a:off x="8760" y="6297588"/>
            <a:ext cx="12180065" cy="5642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123" name="Rectangle 122"/>
          <p:cNvSpPr/>
          <p:nvPr/>
        </p:nvSpPr>
        <p:spPr>
          <a:xfrm>
            <a:off x="0" y="6786492"/>
            <a:ext cx="12188952" cy="7538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cxnSp>
        <p:nvCxnSpPr>
          <p:cNvPr id="124" name="Straight Connector 123"/>
          <p:cNvCxnSpPr/>
          <p:nvPr/>
        </p:nvCxnSpPr>
        <p:spPr>
          <a:xfrm>
            <a:off x="0" y="6299775"/>
            <a:ext cx="12188825" cy="0"/>
          </a:xfrm>
          <a:prstGeom prst="line">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28" name="Oval 127"/>
          <p:cNvSpPr/>
          <p:nvPr/>
        </p:nvSpPr>
        <p:spPr>
          <a:xfrm rot="10800000" flipV="1">
            <a:off x="5812697" y="6481221"/>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129" name="Rectangle 128"/>
          <p:cNvSpPr/>
          <p:nvPr/>
        </p:nvSpPr>
        <p:spPr>
          <a:xfrm>
            <a:off x="4944206" y="6411433"/>
            <a:ext cx="796029" cy="261608"/>
          </a:xfrm>
          <a:prstGeom prst="rect">
            <a:avLst/>
          </a:prstGeom>
        </p:spPr>
        <p:txBody>
          <a:bodyPr wrap="none" lIns="91428" tIns="45715" rIns="91428" bIns="45715" anchor="ctr">
            <a:spAutoFit/>
          </a:bodyPr>
          <a:lstStyle/>
          <a:p>
            <a:pPr algn="r"/>
            <a:r>
              <a:rPr lang="en-US" sz="1100" b="1" cap="all" dirty="0">
                <a:solidFill>
                  <a:schemeClr val="accent5"/>
                </a:solidFill>
              </a:rPr>
              <a:t>ENGAGE</a:t>
            </a:r>
            <a:endParaRPr lang="en-US" sz="700" b="1" dirty="0">
              <a:solidFill>
                <a:schemeClr val="accent5"/>
              </a:solidFill>
            </a:endParaRPr>
          </a:p>
        </p:txBody>
      </p:sp>
      <p:sp>
        <p:nvSpPr>
          <p:cNvPr id="134" name="Oval 133"/>
          <p:cNvSpPr/>
          <p:nvPr/>
        </p:nvSpPr>
        <p:spPr>
          <a:xfrm rot="10800000" flipV="1">
            <a:off x="6304507" y="6481221"/>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135" name="Oval 134"/>
          <p:cNvSpPr/>
          <p:nvPr/>
        </p:nvSpPr>
        <p:spPr>
          <a:xfrm rot="10800000" flipV="1">
            <a:off x="6058666" y="6481221"/>
            <a:ext cx="122040" cy="122039"/>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grpSp>
        <p:nvGrpSpPr>
          <p:cNvPr id="7" name="Group 6"/>
          <p:cNvGrpSpPr/>
          <p:nvPr/>
        </p:nvGrpSpPr>
        <p:grpSpPr>
          <a:xfrm>
            <a:off x="4327074" y="6001077"/>
            <a:ext cx="574241" cy="574241"/>
            <a:chOff x="4327070" y="6001073"/>
            <a:chExt cx="574241" cy="574241"/>
          </a:xfrm>
        </p:grpSpPr>
        <p:sp>
          <p:nvSpPr>
            <p:cNvPr id="126" name="Oval 125"/>
            <p:cNvSpPr>
              <a:spLocks noChangeAspect="1"/>
            </p:cNvSpPr>
            <p:nvPr/>
          </p:nvSpPr>
          <p:spPr>
            <a:xfrm>
              <a:off x="4327070" y="6001073"/>
              <a:ext cx="574241" cy="574241"/>
            </a:xfrm>
            <a:prstGeom prst="ellipse">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21" name="Freeform 14"/>
            <p:cNvSpPr>
              <a:spLocks noChangeAspect="1" noEditPoints="1"/>
            </p:cNvSpPr>
            <p:nvPr/>
          </p:nvSpPr>
          <p:spPr bwMode="auto">
            <a:xfrm rot="2700000">
              <a:off x="4503429" y="6098060"/>
              <a:ext cx="223845" cy="351666"/>
            </a:xfrm>
            <a:custGeom>
              <a:avLst/>
              <a:gdLst>
                <a:gd name="T0" fmla="*/ 244 w 906"/>
                <a:gd name="T1" fmla="*/ 733 h 1425"/>
                <a:gd name="T2" fmla="*/ 245 w 906"/>
                <a:gd name="T3" fmla="*/ 670 h 1425"/>
                <a:gd name="T4" fmla="*/ 245 w 906"/>
                <a:gd name="T5" fmla="*/ 579 h 1425"/>
                <a:gd name="T6" fmla="*/ 245 w 906"/>
                <a:gd name="T7" fmla="*/ 323 h 1425"/>
                <a:gd name="T8" fmla="*/ 247 w 906"/>
                <a:gd name="T9" fmla="*/ 189 h 1425"/>
                <a:gd name="T10" fmla="*/ 272 w 906"/>
                <a:gd name="T11" fmla="*/ 132 h 1425"/>
                <a:gd name="T12" fmla="*/ 315 w 906"/>
                <a:gd name="T13" fmla="*/ 114 h 1425"/>
                <a:gd name="T14" fmla="*/ 378 w 906"/>
                <a:gd name="T15" fmla="*/ 160 h 1425"/>
                <a:gd name="T16" fmla="*/ 387 w 906"/>
                <a:gd name="T17" fmla="*/ 283 h 1425"/>
                <a:gd name="T18" fmla="*/ 387 w 906"/>
                <a:gd name="T19" fmla="*/ 676 h 1425"/>
                <a:gd name="T20" fmla="*/ 403 w 906"/>
                <a:gd name="T21" fmla="*/ 731 h 1425"/>
                <a:gd name="T22" fmla="*/ 417 w 906"/>
                <a:gd name="T23" fmla="*/ 510 h 1425"/>
                <a:gd name="T24" fmla="*/ 453 w 906"/>
                <a:gd name="T25" fmla="*/ 390 h 1425"/>
                <a:gd name="T26" fmla="*/ 554 w 906"/>
                <a:gd name="T27" fmla="*/ 415 h 1425"/>
                <a:gd name="T28" fmla="*/ 565 w 906"/>
                <a:gd name="T29" fmla="*/ 723 h 1425"/>
                <a:gd name="T30" fmla="*/ 589 w 906"/>
                <a:gd name="T31" fmla="*/ 641 h 1425"/>
                <a:gd name="T32" fmla="*/ 589 w 906"/>
                <a:gd name="T33" fmla="*/ 465 h 1425"/>
                <a:gd name="T34" fmla="*/ 674 w 906"/>
                <a:gd name="T35" fmla="*/ 413 h 1425"/>
                <a:gd name="T36" fmla="*/ 736 w 906"/>
                <a:gd name="T37" fmla="*/ 529 h 1425"/>
                <a:gd name="T38" fmla="*/ 736 w 906"/>
                <a:gd name="T39" fmla="*/ 716 h 1425"/>
                <a:gd name="T40" fmla="*/ 759 w 906"/>
                <a:gd name="T41" fmla="*/ 723 h 1425"/>
                <a:gd name="T42" fmla="*/ 776 w 906"/>
                <a:gd name="T43" fmla="*/ 512 h 1425"/>
                <a:gd name="T44" fmla="*/ 867 w 906"/>
                <a:gd name="T45" fmla="*/ 492 h 1425"/>
                <a:gd name="T46" fmla="*/ 906 w 906"/>
                <a:gd name="T47" fmla="*/ 609 h 1425"/>
                <a:gd name="T48" fmla="*/ 905 w 906"/>
                <a:gd name="T49" fmla="*/ 746 h 1425"/>
                <a:gd name="T50" fmla="*/ 905 w 906"/>
                <a:gd name="T51" fmla="*/ 977 h 1425"/>
                <a:gd name="T52" fmla="*/ 886 w 906"/>
                <a:gd name="T53" fmla="*/ 1070 h 1425"/>
                <a:gd name="T54" fmla="*/ 832 w 906"/>
                <a:gd name="T55" fmla="*/ 1167 h 1425"/>
                <a:gd name="T56" fmla="*/ 788 w 906"/>
                <a:gd name="T57" fmla="*/ 1317 h 1425"/>
                <a:gd name="T58" fmla="*/ 786 w 906"/>
                <a:gd name="T59" fmla="*/ 1397 h 1425"/>
                <a:gd name="T60" fmla="*/ 759 w 906"/>
                <a:gd name="T61" fmla="*/ 1418 h 1425"/>
                <a:gd name="T62" fmla="*/ 530 w 906"/>
                <a:gd name="T63" fmla="*/ 1418 h 1425"/>
                <a:gd name="T64" fmla="*/ 412 w 906"/>
                <a:gd name="T65" fmla="*/ 1418 h 1425"/>
                <a:gd name="T66" fmla="*/ 350 w 906"/>
                <a:gd name="T67" fmla="*/ 1418 h 1425"/>
                <a:gd name="T68" fmla="*/ 344 w 906"/>
                <a:gd name="T69" fmla="*/ 1356 h 1425"/>
                <a:gd name="T70" fmla="*/ 338 w 906"/>
                <a:gd name="T71" fmla="*/ 1287 h 1425"/>
                <a:gd name="T72" fmla="*/ 277 w 906"/>
                <a:gd name="T73" fmla="*/ 1201 h 1425"/>
                <a:gd name="T74" fmla="*/ 192 w 906"/>
                <a:gd name="T75" fmla="*/ 1110 h 1425"/>
                <a:gd name="T76" fmla="*/ 182 w 906"/>
                <a:gd name="T77" fmla="*/ 1090 h 1425"/>
                <a:gd name="T78" fmla="*/ 168 w 906"/>
                <a:gd name="T79" fmla="*/ 1065 h 1425"/>
                <a:gd name="T80" fmla="*/ 148 w 906"/>
                <a:gd name="T81" fmla="*/ 1009 h 1425"/>
                <a:gd name="T82" fmla="*/ 134 w 906"/>
                <a:gd name="T83" fmla="*/ 936 h 1425"/>
                <a:gd name="T84" fmla="*/ 131 w 906"/>
                <a:gd name="T85" fmla="*/ 861 h 1425"/>
                <a:gd name="T86" fmla="*/ 71 w 906"/>
                <a:gd name="T87" fmla="*/ 763 h 1425"/>
                <a:gd name="T88" fmla="*/ 31 w 906"/>
                <a:gd name="T89" fmla="*/ 742 h 1425"/>
                <a:gd name="T90" fmla="*/ 5 w 906"/>
                <a:gd name="T91" fmla="*/ 700 h 1425"/>
                <a:gd name="T92" fmla="*/ 57 w 906"/>
                <a:gd name="T93" fmla="*/ 616 h 1425"/>
                <a:gd name="T94" fmla="*/ 177 w 906"/>
                <a:gd name="T95" fmla="*/ 640 h 1425"/>
                <a:gd name="T96" fmla="*/ 244 w 906"/>
                <a:gd name="T97" fmla="*/ 733 h 1425"/>
                <a:gd name="T98" fmla="*/ 316 w 906"/>
                <a:gd name="T99" fmla="*/ 0 h 1425"/>
                <a:gd name="T100" fmla="*/ 129 w 906"/>
                <a:gd name="T101" fmla="*/ 187 h 1425"/>
                <a:gd name="T102" fmla="*/ 223 w 906"/>
                <a:gd name="T103" fmla="*/ 349 h 1425"/>
                <a:gd name="T104" fmla="*/ 223 w 906"/>
                <a:gd name="T105" fmla="*/ 323 h 1425"/>
                <a:gd name="T106" fmla="*/ 223 w 906"/>
                <a:gd name="T107" fmla="*/ 288 h 1425"/>
                <a:gd name="T108" fmla="*/ 223 w 906"/>
                <a:gd name="T109" fmla="*/ 286 h 1425"/>
                <a:gd name="T110" fmla="*/ 180 w 906"/>
                <a:gd name="T111" fmla="*/ 187 h 1425"/>
                <a:gd name="T112" fmla="*/ 316 w 906"/>
                <a:gd name="T113" fmla="*/ 51 h 1425"/>
                <a:gd name="T114" fmla="*/ 452 w 906"/>
                <a:gd name="T115" fmla="*/ 187 h 1425"/>
                <a:gd name="T116" fmla="*/ 409 w 906"/>
                <a:gd name="T117" fmla="*/ 287 h 1425"/>
                <a:gd name="T118" fmla="*/ 409 w 906"/>
                <a:gd name="T119" fmla="*/ 349 h 1425"/>
                <a:gd name="T120" fmla="*/ 503 w 906"/>
                <a:gd name="T121" fmla="*/ 187 h 1425"/>
                <a:gd name="T122" fmla="*/ 316 w 906"/>
                <a:gd name="T123" fmla="*/ 0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6" h="1425">
                  <a:moveTo>
                    <a:pt x="244" y="733"/>
                  </a:moveTo>
                  <a:cubicBezTo>
                    <a:pt x="244" y="722"/>
                    <a:pt x="245" y="678"/>
                    <a:pt x="245" y="670"/>
                  </a:cubicBezTo>
                  <a:cubicBezTo>
                    <a:pt x="245" y="640"/>
                    <a:pt x="245" y="610"/>
                    <a:pt x="245" y="579"/>
                  </a:cubicBezTo>
                  <a:cubicBezTo>
                    <a:pt x="245" y="494"/>
                    <a:pt x="245" y="408"/>
                    <a:pt x="245" y="323"/>
                  </a:cubicBezTo>
                  <a:cubicBezTo>
                    <a:pt x="245" y="280"/>
                    <a:pt x="242" y="229"/>
                    <a:pt x="247" y="189"/>
                  </a:cubicBezTo>
                  <a:cubicBezTo>
                    <a:pt x="250" y="166"/>
                    <a:pt x="253" y="148"/>
                    <a:pt x="272" y="132"/>
                  </a:cubicBezTo>
                  <a:cubicBezTo>
                    <a:pt x="281" y="124"/>
                    <a:pt x="305" y="114"/>
                    <a:pt x="315" y="114"/>
                  </a:cubicBezTo>
                  <a:cubicBezTo>
                    <a:pt x="353" y="114"/>
                    <a:pt x="366" y="132"/>
                    <a:pt x="378" y="160"/>
                  </a:cubicBezTo>
                  <a:cubicBezTo>
                    <a:pt x="392" y="194"/>
                    <a:pt x="387" y="247"/>
                    <a:pt x="387" y="283"/>
                  </a:cubicBezTo>
                  <a:cubicBezTo>
                    <a:pt x="387" y="359"/>
                    <a:pt x="387" y="614"/>
                    <a:pt x="387" y="676"/>
                  </a:cubicBezTo>
                  <a:cubicBezTo>
                    <a:pt x="387" y="684"/>
                    <a:pt x="388" y="731"/>
                    <a:pt x="403" y="731"/>
                  </a:cubicBezTo>
                  <a:cubicBezTo>
                    <a:pt x="421" y="731"/>
                    <a:pt x="418" y="565"/>
                    <a:pt x="417" y="510"/>
                  </a:cubicBezTo>
                  <a:cubicBezTo>
                    <a:pt x="416" y="461"/>
                    <a:pt x="411" y="415"/>
                    <a:pt x="453" y="390"/>
                  </a:cubicBezTo>
                  <a:cubicBezTo>
                    <a:pt x="484" y="372"/>
                    <a:pt x="532" y="378"/>
                    <a:pt x="554" y="415"/>
                  </a:cubicBezTo>
                  <a:cubicBezTo>
                    <a:pt x="573" y="445"/>
                    <a:pt x="556" y="710"/>
                    <a:pt x="565" y="723"/>
                  </a:cubicBezTo>
                  <a:cubicBezTo>
                    <a:pt x="591" y="758"/>
                    <a:pt x="589" y="652"/>
                    <a:pt x="589" y="641"/>
                  </a:cubicBezTo>
                  <a:cubicBezTo>
                    <a:pt x="588" y="611"/>
                    <a:pt x="583" y="491"/>
                    <a:pt x="589" y="465"/>
                  </a:cubicBezTo>
                  <a:cubicBezTo>
                    <a:pt x="596" y="432"/>
                    <a:pt x="637" y="407"/>
                    <a:pt x="674" y="413"/>
                  </a:cubicBezTo>
                  <a:cubicBezTo>
                    <a:pt x="736" y="422"/>
                    <a:pt x="736" y="480"/>
                    <a:pt x="736" y="529"/>
                  </a:cubicBezTo>
                  <a:cubicBezTo>
                    <a:pt x="736" y="554"/>
                    <a:pt x="732" y="701"/>
                    <a:pt x="736" y="716"/>
                  </a:cubicBezTo>
                  <a:cubicBezTo>
                    <a:pt x="739" y="726"/>
                    <a:pt x="752" y="737"/>
                    <a:pt x="759" y="723"/>
                  </a:cubicBezTo>
                  <a:cubicBezTo>
                    <a:pt x="763" y="715"/>
                    <a:pt x="752" y="537"/>
                    <a:pt x="776" y="512"/>
                  </a:cubicBezTo>
                  <a:cubicBezTo>
                    <a:pt x="799" y="488"/>
                    <a:pt x="832" y="474"/>
                    <a:pt x="867" y="492"/>
                  </a:cubicBezTo>
                  <a:cubicBezTo>
                    <a:pt x="906" y="512"/>
                    <a:pt x="906" y="564"/>
                    <a:pt x="906" y="609"/>
                  </a:cubicBezTo>
                  <a:cubicBezTo>
                    <a:pt x="906" y="655"/>
                    <a:pt x="905" y="700"/>
                    <a:pt x="905" y="746"/>
                  </a:cubicBezTo>
                  <a:cubicBezTo>
                    <a:pt x="905" y="823"/>
                    <a:pt x="905" y="900"/>
                    <a:pt x="905" y="977"/>
                  </a:cubicBezTo>
                  <a:cubicBezTo>
                    <a:pt x="905" y="1012"/>
                    <a:pt x="895" y="1042"/>
                    <a:pt x="886" y="1070"/>
                  </a:cubicBezTo>
                  <a:cubicBezTo>
                    <a:pt x="875" y="1104"/>
                    <a:pt x="850" y="1135"/>
                    <a:pt x="832" y="1167"/>
                  </a:cubicBezTo>
                  <a:cubicBezTo>
                    <a:pt x="806" y="1212"/>
                    <a:pt x="791" y="1263"/>
                    <a:pt x="788" y="1317"/>
                  </a:cubicBezTo>
                  <a:cubicBezTo>
                    <a:pt x="786" y="1344"/>
                    <a:pt x="786" y="1371"/>
                    <a:pt x="786" y="1397"/>
                  </a:cubicBezTo>
                  <a:cubicBezTo>
                    <a:pt x="786" y="1423"/>
                    <a:pt x="783" y="1418"/>
                    <a:pt x="759" y="1418"/>
                  </a:cubicBezTo>
                  <a:cubicBezTo>
                    <a:pt x="683" y="1418"/>
                    <a:pt x="606" y="1418"/>
                    <a:pt x="530" y="1418"/>
                  </a:cubicBezTo>
                  <a:cubicBezTo>
                    <a:pt x="491" y="1418"/>
                    <a:pt x="451" y="1418"/>
                    <a:pt x="412" y="1418"/>
                  </a:cubicBezTo>
                  <a:cubicBezTo>
                    <a:pt x="401" y="1418"/>
                    <a:pt x="359" y="1425"/>
                    <a:pt x="350" y="1418"/>
                  </a:cubicBezTo>
                  <a:cubicBezTo>
                    <a:pt x="342" y="1412"/>
                    <a:pt x="344" y="1369"/>
                    <a:pt x="344" y="1356"/>
                  </a:cubicBezTo>
                  <a:cubicBezTo>
                    <a:pt x="344" y="1334"/>
                    <a:pt x="343" y="1305"/>
                    <a:pt x="338" y="1287"/>
                  </a:cubicBezTo>
                  <a:cubicBezTo>
                    <a:pt x="330" y="1256"/>
                    <a:pt x="310" y="1227"/>
                    <a:pt x="277" y="1201"/>
                  </a:cubicBezTo>
                  <a:cubicBezTo>
                    <a:pt x="245" y="1175"/>
                    <a:pt x="215" y="1140"/>
                    <a:pt x="192" y="1110"/>
                  </a:cubicBezTo>
                  <a:cubicBezTo>
                    <a:pt x="189" y="1105"/>
                    <a:pt x="186" y="1097"/>
                    <a:pt x="182" y="1090"/>
                  </a:cubicBezTo>
                  <a:cubicBezTo>
                    <a:pt x="176" y="1080"/>
                    <a:pt x="172" y="1073"/>
                    <a:pt x="168" y="1065"/>
                  </a:cubicBezTo>
                  <a:cubicBezTo>
                    <a:pt x="162" y="1049"/>
                    <a:pt x="154" y="1031"/>
                    <a:pt x="148" y="1009"/>
                  </a:cubicBezTo>
                  <a:cubicBezTo>
                    <a:pt x="140" y="982"/>
                    <a:pt x="136" y="959"/>
                    <a:pt x="134" y="936"/>
                  </a:cubicBezTo>
                  <a:cubicBezTo>
                    <a:pt x="132" y="915"/>
                    <a:pt x="132" y="885"/>
                    <a:pt x="131" y="861"/>
                  </a:cubicBezTo>
                  <a:cubicBezTo>
                    <a:pt x="127" y="815"/>
                    <a:pt x="107" y="785"/>
                    <a:pt x="71" y="763"/>
                  </a:cubicBezTo>
                  <a:cubicBezTo>
                    <a:pt x="61" y="756"/>
                    <a:pt x="43" y="752"/>
                    <a:pt x="31" y="742"/>
                  </a:cubicBezTo>
                  <a:cubicBezTo>
                    <a:pt x="17" y="730"/>
                    <a:pt x="7" y="715"/>
                    <a:pt x="5" y="700"/>
                  </a:cubicBezTo>
                  <a:cubicBezTo>
                    <a:pt x="0" y="660"/>
                    <a:pt x="21" y="627"/>
                    <a:pt x="57" y="616"/>
                  </a:cubicBezTo>
                  <a:cubicBezTo>
                    <a:pt x="98" y="603"/>
                    <a:pt x="150" y="620"/>
                    <a:pt x="177" y="640"/>
                  </a:cubicBezTo>
                  <a:cubicBezTo>
                    <a:pt x="209" y="664"/>
                    <a:pt x="223" y="698"/>
                    <a:pt x="244" y="733"/>
                  </a:cubicBezTo>
                  <a:close/>
                  <a:moveTo>
                    <a:pt x="316" y="0"/>
                  </a:moveTo>
                  <a:cubicBezTo>
                    <a:pt x="213" y="0"/>
                    <a:pt x="129" y="84"/>
                    <a:pt x="129" y="187"/>
                  </a:cubicBezTo>
                  <a:cubicBezTo>
                    <a:pt x="129" y="256"/>
                    <a:pt x="167" y="317"/>
                    <a:pt x="223" y="349"/>
                  </a:cubicBezTo>
                  <a:cubicBezTo>
                    <a:pt x="223" y="323"/>
                    <a:pt x="223" y="323"/>
                    <a:pt x="223" y="323"/>
                  </a:cubicBezTo>
                  <a:cubicBezTo>
                    <a:pt x="223" y="312"/>
                    <a:pt x="223" y="300"/>
                    <a:pt x="223" y="288"/>
                  </a:cubicBezTo>
                  <a:cubicBezTo>
                    <a:pt x="223" y="287"/>
                    <a:pt x="223" y="287"/>
                    <a:pt x="223" y="286"/>
                  </a:cubicBezTo>
                  <a:cubicBezTo>
                    <a:pt x="196" y="261"/>
                    <a:pt x="180" y="226"/>
                    <a:pt x="180" y="187"/>
                  </a:cubicBezTo>
                  <a:cubicBezTo>
                    <a:pt x="180" y="112"/>
                    <a:pt x="241" y="51"/>
                    <a:pt x="316" y="51"/>
                  </a:cubicBezTo>
                  <a:cubicBezTo>
                    <a:pt x="391" y="51"/>
                    <a:pt x="452" y="112"/>
                    <a:pt x="452" y="187"/>
                  </a:cubicBezTo>
                  <a:cubicBezTo>
                    <a:pt x="452" y="226"/>
                    <a:pt x="436" y="262"/>
                    <a:pt x="409" y="287"/>
                  </a:cubicBezTo>
                  <a:cubicBezTo>
                    <a:pt x="409" y="349"/>
                    <a:pt x="409" y="349"/>
                    <a:pt x="409" y="349"/>
                  </a:cubicBezTo>
                  <a:cubicBezTo>
                    <a:pt x="465" y="317"/>
                    <a:pt x="503" y="256"/>
                    <a:pt x="503" y="187"/>
                  </a:cubicBezTo>
                  <a:cubicBezTo>
                    <a:pt x="503" y="84"/>
                    <a:pt x="419" y="0"/>
                    <a:pt x="316"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30" name="Group 129"/>
          <p:cNvGrpSpPr/>
          <p:nvPr/>
        </p:nvGrpSpPr>
        <p:grpSpPr>
          <a:xfrm>
            <a:off x="6249329" y="6430671"/>
            <a:ext cx="223133" cy="223132"/>
            <a:chOff x="5762278" y="6430669"/>
            <a:chExt cx="223132" cy="223132"/>
          </a:xfrm>
        </p:grpSpPr>
        <p:sp>
          <p:nvSpPr>
            <p:cNvPr id="132" name="Oval 131"/>
            <p:cNvSpPr/>
            <p:nvPr/>
          </p:nvSpPr>
          <p:spPr>
            <a:xfrm rot="10800000" flipV="1">
              <a:off x="5812825" y="6481216"/>
              <a:ext cx="122040" cy="122039"/>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3" name="Oval 132"/>
            <p:cNvSpPr/>
            <p:nvPr/>
          </p:nvSpPr>
          <p:spPr>
            <a:xfrm>
              <a:off x="5762278" y="6430669"/>
              <a:ext cx="223132" cy="223132"/>
            </a:xfrm>
            <a:prstGeom prst="ellipse">
              <a:avLst/>
            </a:prstGeom>
            <a:noFill/>
            <a:ln w="254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4" name="Group 5"/>
          <p:cNvGrpSpPr>
            <a:grpSpLocks noChangeAspect="1"/>
          </p:cNvGrpSpPr>
          <p:nvPr/>
        </p:nvGrpSpPr>
        <p:grpSpPr bwMode="auto">
          <a:xfrm>
            <a:off x="642741" y="2989487"/>
            <a:ext cx="428559" cy="428055"/>
            <a:chOff x="2033" y="775"/>
            <a:chExt cx="1692" cy="1690"/>
          </a:xfrm>
          <a:solidFill>
            <a:schemeClr val="accent5"/>
          </a:solidFill>
        </p:grpSpPr>
        <p:sp>
          <p:nvSpPr>
            <p:cNvPr id="35" name="Freeform 6"/>
            <p:cNvSpPr>
              <a:spLocks noEditPoints="1"/>
            </p:cNvSpPr>
            <p:nvPr/>
          </p:nvSpPr>
          <p:spPr bwMode="auto">
            <a:xfrm>
              <a:off x="2033" y="775"/>
              <a:ext cx="1692" cy="1690"/>
            </a:xfrm>
            <a:custGeom>
              <a:avLst/>
              <a:gdLst>
                <a:gd name="T0" fmla="*/ 589 w 716"/>
                <a:gd name="T1" fmla="*/ 0 h 715"/>
                <a:gd name="T2" fmla="*/ 128 w 716"/>
                <a:gd name="T3" fmla="*/ 0 h 715"/>
                <a:gd name="T4" fmla="*/ 0 w 716"/>
                <a:gd name="T5" fmla="*/ 121 h 715"/>
                <a:gd name="T6" fmla="*/ 0 w 716"/>
                <a:gd name="T7" fmla="*/ 127 h 715"/>
                <a:gd name="T8" fmla="*/ 0 w 716"/>
                <a:gd name="T9" fmla="*/ 588 h 715"/>
                <a:gd name="T10" fmla="*/ 128 w 716"/>
                <a:gd name="T11" fmla="*/ 715 h 715"/>
                <a:gd name="T12" fmla="*/ 589 w 716"/>
                <a:gd name="T13" fmla="*/ 715 h 715"/>
                <a:gd name="T14" fmla="*/ 716 w 716"/>
                <a:gd name="T15" fmla="*/ 588 h 715"/>
                <a:gd name="T16" fmla="*/ 716 w 716"/>
                <a:gd name="T17" fmla="*/ 127 h 715"/>
                <a:gd name="T18" fmla="*/ 589 w 716"/>
                <a:gd name="T19" fmla="*/ 0 h 715"/>
                <a:gd name="T20" fmla="*/ 356 w 716"/>
                <a:gd name="T21" fmla="*/ 596 h 715"/>
                <a:gd name="T22" fmla="*/ 119 w 716"/>
                <a:gd name="T23" fmla="*/ 357 h 715"/>
                <a:gd name="T24" fmla="*/ 358 w 716"/>
                <a:gd name="T25" fmla="*/ 119 h 715"/>
                <a:gd name="T26" fmla="*/ 597 w 716"/>
                <a:gd name="T27" fmla="*/ 358 h 715"/>
                <a:gd name="T28" fmla="*/ 356 w 716"/>
                <a:gd name="T29" fmla="*/ 596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6" h="715">
                  <a:moveTo>
                    <a:pt x="589" y="0"/>
                  </a:moveTo>
                  <a:cubicBezTo>
                    <a:pt x="128" y="0"/>
                    <a:pt x="128" y="0"/>
                    <a:pt x="128" y="0"/>
                  </a:cubicBezTo>
                  <a:cubicBezTo>
                    <a:pt x="59" y="0"/>
                    <a:pt x="3" y="54"/>
                    <a:pt x="0" y="121"/>
                  </a:cubicBezTo>
                  <a:cubicBezTo>
                    <a:pt x="0" y="123"/>
                    <a:pt x="0" y="125"/>
                    <a:pt x="0" y="127"/>
                  </a:cubicBezTo>
                  <a:cubicBezTo>
                    <a:pt x="0" y="588"/>
                    <a:pt x="0" y="588"/>
                    <a:pt x="0" y="588"/>
                  </a:cubicBezTo>
                  <a:cubicBezTo>
                    <a:pt x="0" y="658"/>
                    <a:pt x="57" y="715"/>
                    <a:pt x="128" y="715"/>
                  </a:cubicBezTo>
                  <a:cubicBezTo>
                    <a:pt x="589" y="715"/>
                    <a:pt x="589" y="715"/>
                    <a:pt x="589" y="715"/>
                  </a:cubicBezTo>
                  <a:cubicBezTo>
                    <a:pt x="659" y="715"/>
                    <a:pt x="716" y="658"/>
                    <a:pt x="716" y="588"/>
                  </a:cubicBezTo>
                  <a:cubicBezTo>
                    <a:pt x="716" y="127"/>
                    <a:pt x="716" y="127"/>
                    <a:pt x="716" y="127"/>
                  </a:cubicBezTo>
                  <a:cubicBezTo>
                    <a:pt x="716" y="57"/>
                    <a:pt x="659" y="0"/>
                    <a:pt x="589" y="0"/>
                  </a:cubicBezTo>
                  <a:close/>
                  <a:moveTo>
                    <a:pt x="356" y="596"/>
                  </a:moveTo>
                  <a:cubicBezTo>
                    <a:pt x="226" y="596"/>
                    <a:pt x="119" y="488"/>
                    <a:pt x="119" y="357"/>
                  </a:cubicBezTo>
                  <a:cubicBezTo>
                    <a:pt x="120" y="225"/>
                    <a:pt x="227" y="119"/>
                    <a:pt x="358" y="119"/>
                  </a:cubicBezTo>
                  <a:cubicBezTo>
                    <a:pt x="489" y="119"/>
                    <a:pt x="597" y="226"/>
                    <a:pt x="597" y="358"/>
                  </a:cubicBezTo>
                  <a:cubicBezTo>
                    <a:pt x="596" y="490"/>
                    <a:pt x="488" y="597"/>
                    <a:pt x="356" y="596"/>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6" name="Freeform 7"/>
            <p:cNvSpPr>
              <a:spLocks noEditPoints="1"/>
            </p:cNvSpPr>
            <p:nvPr/>
          </p:nvSpPr>
          <p:spPr bwMode="auto">
            <a:xfrm>
              <a:off x="2357" y="1099"/>
              <a:ext cx="1044" cy="1042"/>
            </a:xfrm>
            <a:custGeom>
              <a:avLst/>
              <a:gdLst>
                <a:gd name="T0" fmla="*/ 0 w 442"/>
                <a:gd name="T1" fmla="*/ 220 h 441"/>
                <a:gd name="T2" fmla="*/ 440 w 442"/>
                <a:gd name="T3" fmla="*/ 224 h 441"/>
                <a:gd name="T4" fmla="*/ 212 w 442"/>
                <a:gd name="T5" fmla="*/ 68 h 441"/>
                <a:gd name="T6" fmla="*/ 296 w 442"/>
                <a:gd name="T7" fmla="*/ 203 h 441"/>
                <a:gd name="T8" fmla="*/ 285 w 442"/>
                <a:gd name="T9" fmla="*/ 228 h 441"/>
                <a:gd name="T10" fmla="*/ 246 w 442"/>
                <a:gd name="T11" fmla="*/ 174 h 441"/>
                <a:gd name="T12" fmla="*/ 205 w 442"/>
                <a:gd name="T13" fmla="*/ 80 h 441"/>
                <a:gd name="T14" fmla="*/ 212 w 442"/>
                <a:gd name="T15" fmla="*/ 68 h 441"/>
                <a:gd name="T16" fmla="*/ 200 w 442"/>
                <a:gd name="T17" fmla="*/ 112 h 441"/>
                <a:gd name="T18" fmla="*/ 212 w 442"/>
                <a:gd name="T19" fmla="*/ 137 h 441"/>
                <a:gd name="T20" fmla="*/ 191 w 442"/>
                <a:gd name="T21" fmla="*/ 118 h 441"/>
                <a:gd name="T22" fmla="*/ 180 w 442"/>
                <a:gd name="T23" fmla="*/ 130 h 441"/>
                <a:gd name="T24" fmla="*/ 213 w 442"/>
                <a:gd name="T25" fmla="*/ 141 h 441"/>
                <a:gd name="T26" fmla="*/ 205 w 442"/>
                <a:gd name="T27" fmla="*/ 168 h 441"/>
                <a:gd name="T28" fmla="*/ 173 w 442"/>
                <a:gd name="T29" fmla="*/ 157 h 441"/>
                <a:gd name="T30" fmla="*/ 170 w 442"/>
                <a:gd name="T31" fmla="*/ 146 h 441"/>
                <a:gd name="T32" fmla="*/ 82 w 442"/>
                <a:gd name="T33" fmla="*/ 202 h 441"/>
                <a:gd name="T34" fmla="*/ 136 w 442"/>
                <a:gd name="T35" fmla="*/ 197 h 441"/>
                <a:gd name="T36" fmla="*/ 132 w 442"/>
                <a:gd name="T37" fmla="*/ 210 h 441"/>
                <a:gd name="T38" fmla="*/ 102 w 442"/>
                <a:gd name="T39" fmla="*/ 252 h 441"/>
                <a:gd name="T40" fmla="*/ 82 w 442"/>
                <a:gd name="T41" fmla="*/ 246 h 441"/>
                <a:gd name="T42" fmla="*/ 97 w 442"/>
                <a:gd name="T43" fmla="*/ 323 h 441"/>
                <a:gd name="T44" fmla="*/ 90 w 442"/>
                <a:gd name="T45" fmla="*/ 318 h 441"/>
                <a:gd name="T46" fmla="*/ 99 w 442"/>
                <a:gd name="T47" fmla="*/ 280 h 441"/>
                <a:gd name="T48" fmla="*/ 129 w 442"/>
                <a:gd name="T49" fmla="*/ 292 h 441"/>
                <a:gd name="T50" fmla="*/ 129 w 442"/>
                <a:gd name="T51" fmla="*/ 287 h 441"/>
                <a:gd name="T52" fmla="*/ 104 w 442"/>
                <a:gd name="T53" fmla="*/ 265 h 441"/>
                <a:gd name="T54" fmla="*/ 163 w 442"/>
                <a:gd name="T55" fmla="*/ 163 h 441"/>
                <a:gd name="T56" fmla="*/ 194 w 442"/>
                <a:gd name="T57" fmla="*/ 173 h 441"/>
                <a:gd name="T58" fmla="*/ 197 w 442"/>
                <a:gd name="T59" fmla="*/ 181 h 441"/>
                <a:gd name="T60" fmla="*/ 129 w 442"/>
                <a:gd name="T61" fmla="*/ 287 h 441"/>
                <a:gd name="T62" fmla="*/ 162 w 442"/>
                <a:gd name="T63" fmla="*/ 249 h 441"/>
                <a:gd name="T64" fmla="*/ 196 w 442"/>
                <a:gd name="T65" fmla="*/ 197 h 441"/>
                <a:gd name="T66" fmla="*/ 255 w 442"/>
                <a:gd name="T67" fmla="*/ 200 h 441"/>
                <a:gd name="T68" fmla="*/ 283 w 442"/>
                <a:gd name="T69" fmla="*/ 251 h 441"/>
                <a:gd name="T70" fmla="*/ 290 w 442"/>
                <a:gd name="T71" fmla="*/ 254 h 441"/>
                <a:gd name="T72" fmla="*/ 282 w 442"/>
                <a:gd name="T73" fmla="*/ 232 h 441"/>
                <a:gd name="T74" fmla="*/ 304 w 442"/>
                <a:gd name="T75" fmla="*/ 221 h 441"/>
                <a:gd name="T76" fmla="*/ 319 w 442"/>
                <a:gd name="T77" fmla="*/ 249 h 441"/>
                <a:gd name="T78" fmla="*/ 315 w 442"/>
                <a:gd name="T79" fmla="*/ 258 h 441"/>
                <a:gd name="T80" fmla="*/ 337 w 442"/>
                <a:gd name="T81" fmla="*/ 331 h 441"/>
                <a:gd name="T82" fmla="*/ 303 w 442"/>
                <a:gd name="T83" fmla="*/ 274 h 441"/>
                <a:gd name="T84" fmla="*/ 320 w 442"/>
                <a:gd name="T85" fmla="*/ 260 h 441"/>
                <a:gd name="T86" fmla="*/ 352 w 442"/>
                <a:gd name="T87" fmla="*/ 306 h 441"/>
                <a:gd name="T88" fmla="*/ 358 w 442"/>
                <a:gd name="T89" fmla="*/ 252 h 441"/>
                <a:gd name="T90" fmla="*/ 322 w 442"/>
                <a:gd name="T91" fmla="*/ 248 h 441"/>
                <a:gd name="T92" fmla="*/ 299 w 442"/>
                <a:gd name="T93" fmla="*/ 197 h 441"/>
                <a:gd name="T94" fmla="*/ 353 w 442"/>
                <a:gd name="T95" fmla="*/ 197 h 441"/>
                <a:gd name="T96" fmla="*/ 358 w 442"/>
                <a:gd name="T97" fmla="*/ 2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2" h="441">
                  <a:moveTo>
                    <a:pt x="220" y="0"/>
                  </a:moveTo>
                  <a:cubicBezTo>
                    <a:pt x="97" y="0"/>
                    <a:pt x="0" y="100"/>
                    <a:pt x="0" y="220"/>
                  </a:cubicBezTo>
                  <a:cubicBezTo>
                    <a:pt x="1" y="342"/>
                    <a:pt x="97" y="440"/>
                    <a:pt x="219" y="440"/>
                  </a:cubicBezTo>
                  <a:cubicBezTo>
                    <a:pt x="343" y="441"/>
                    <a:pt x="438" y="343"/>
                    <a:pt x="440" y="224"/>
                  </a:cubicBezTo>
                  <a:cubicBezTo>
                    <a:pt x="442" y="100"/>
                    <a:pt x="343" y="1"/>
                    <a:pt x="220" y="0"/>
                  </a:cubicBezTo>
                  <a:close/>
                  <a:moveTo>
                    <a:pt x="212" y="68"/>
                  </a:moveTo>
                  <a:cubicBezTo>
                    <a:pt x="215" y="70"/>
                    <a:pt x="217" y="72"/>
                    <a:pt x="219" y="75"/>
                  </a:cubicBezTo>
                  <a:cubicBezTo>
                    <a:pt x="246" y="116"/>
                    <a:pt x="273" y="158"/>
                    <a:pt x="296" y="203"/>
                  </a:cubicBezTo>
                  <a:cubicBezTo>
                    <a:pt x="305" y="220"/>
                    <a:pt x="306" y="216"/>
                    <a:pt x="289" y="226"/>
                  </a:cubicBezTo>
                  <a:cubicBezTo>
                    <a:pt x="287" y="226"/>
                    <a:pt x="286" y="227"/>
                    <a:pt x="285" y="228"/>
                  </a:cubicBezTo>
                  <a:cubicBezTo>
                    <a:pt x="280" y="231"/>
                    <a:pt x="276" y="230"/>
                    <a:pt x="273" y="224"/>
                  </a:cubicBezTo>
                  <a:cubicBezTo>
                    <a:pt x="264" y="207"/>
                    <a:pt x="255" y="191"/>
                    <a:pt x="246" y="174"/>
                  </a:cubicBezTo>
                  <a:cubicBezTo>
                    <a:pt x="236" y="154"/>
                    <a:pt x="227" y="133"/>
                    <a:pt x="217" y="112"/>
                  </a:cubicBezTo>
                  <a:cubicBezTo>
                    <a:pt x="213" y="102"/>
                    <a:pt x="209" y="91"/>
                    <a:pt x="205" y="80"/>
                  </a:cubicBezTo>
                  <a:cubicBezTo>
                    <a:pt x="204" y="78"/>
                    <a:pt x="203" y="76"/>
                    <a:pt x="203" y="74"/>
                  </a:cubicBezTo>
                  <a:cubicBezTo>
                    <a:pt x="203" y="68"/>
                    <a:pt x="207" y="65"/>
                    <a:pt x="212" y="68"/>
                  </a:cubicBezTo>
                  <a:close/>
                  <a:moveTo>
                    <a:pt x="191" y="118"/>
                  </a:moveTo>
                  <a:cubicBezTo>
                    <a:pt x="194" y="115"/>
                    <a:pt x="198" y="113"/>
                    <a:pt x="200" y="112"/>
                  </a:cubicBezTo>
                  <a:cubicBezTo>
                    <a:pt x="213" y="112"/>
                    <a:pt x="226" y="121"/>
                    <a:pt x="220" y="135"/>
                  </a:cubicBezTo>
                  <a:cubicBezTo>
                    <a:pt x="218" y="138"/>
                    <a:pt x="216" y="140"/>
                    <a:pt x="212" y="137"/>
                  </a:cubicBezTo>
                  <a:cubicBezTo>
                    <a:pt x="206" y="133"/>
                    <a:pt x="199" y="130"/>
                    <a:pt x="192" y="126"/>
                  </a:cubicBezTo>
                  <a:cubicBezTo>
                    <a:pt x="188" y="124"/>
                    <a:pt x="188" y="121"/>
                    <a:pt x="191" y="118"/>
                  </a:cubicBezTo>
                  <a:close/>
                  <a:moveTo>
                    <a:pt x="170" y="146"/>
                  </a:moveTo>
                  <a:cubicBezTo>
                    <a:pt x="174" y="141"/>
                    <a:pt x="177" y="136"/>
                    <a:pt x="180" y="130"/>
                  </a:cubicBezTo>
                  <a:cubicBezTo>
                    <a:pt x="183" y="127"/>
                    <a:pt x="186" y="125"/>
                    <a:pt x="190" y="128"/>
                  </a:cubicBezTo>
                  <a:cubicBezTo>
                    <a:pt x="197" y="132"/>
                    <a:pt x="205" y="137"/>
                    <a:pt x="213" y="141"/>
                  </a:cubicBezTo>
                  <a:cubicBezTo>
                    <a:pt x="217" y="143"/>
                    <a:pt x="217" y="146"/>
                    <a:pt x="215" y="150"/>
                  </a:cubicBezTo>
                  <a:cubicBezTo>
                    <a:pt x="212" y="156"/>
                    <a:pt x="209" y="162"/>
                    <a:pt x="205" y="168"/>
                  </a:cubicBezTo>
                  <a:cubicBezTo>
                    <a:pt x="203" y="171"/>
                    <a:pt x="200" y="173"/>
                    <a:pt x="196" y="171"/>
                  </a:cubicBezTo>
                  <a:cubicBezTo>
                    <a:pt x="188" y="166"/>
                    <a:pt x="180" y="162"/>
                    <a:pt x="173" y="157"/>
                  </a:cubicBezTo>
                  <a:cubicBezTo>
                    <a:pt x="171" y="156"/>
                    <a:pt x="170" y="154"/>
                    <a:pt x="169" y="153"/>
                  </a:cubicBezTo>
                  <a:cubicBezTo>
                    <a:pt x="170" y="150"/>
                    <a:pt x="170" y="148"/>
                    <a:pt x="170" y="146"/>
                  </a:cubicBezTo>
                  <a:close/>
                  <a:moveTo>
                    <a:pt x="82" y="246"/>
                  </a:moveTo>
                  <a:cubicBezTo>
                    <a:pt x="82" y="232"/>
                    <a:pt x="82" y="217"/>
                    <a:pt x="82" y="202"/>
                  </a:cubicBezTo>
                  <a:cubicBezTo>
                    <a:pt x="82" y="201"/>
                    <a:pt x="84" y="197"/>
                    <a:pt x="86" y="197"/>
                  </a:cubicBezTo>
                  <a:cubicBezTo>
                    <a:pt x="103" y="197"/>
                    <a:pt x="119" y="197"/>
                    <a:pt x="136" y="197"/>
                  </a:cubicBezTo>
                  <a:cubicBezTo>
                    <a:pt x="136" y="197"/>
                    <a:pt x="137" y="198"/>
                    <a:pt x="138" y="199"/>
                  </a:cubicBezTo>
                  <a:cubicBezTo>
                    <a:pt x="136" y="202"/>
                    <a:pt x="134" y="206"/>
                    <a:pt x="132" y="210"/>
                  </a:cubicBezTo>
                  <a:cubicBezTo>
                    <a:pt x="125" y="222"/>
                    <a:pt x="117" y="235"/>
                    <a:pt x="110" y="247"/>
                  </a:cubicBezTo>
                  <a:cubicBezTo>
                    <a:pt x="108" y="250"/>
                    <a:pt x="106" y="252"/>
                    <a:pt x="102" y="252"/>
                  </a:cubicBezTo>
                  <a:cubicBezTo>
                    <a:pt x="97" y="252"/>
                    <a:pt x="92" y="252"/>
                    <a:pt x="87" y="252"/>
                  </a:cubicBezTo>
                  <a:cubicBezTo>
                    <a:pt x="83" y="252"/>
                    <a:pt x="82" y="251"/>
                    <a:pt x="82" y="246"/>
                  </a:cubicBezTo>
                  <a:close/>
                  <a:moveTo>
                    <a:pt x="111" y="309"/>
                  </a:moveTo>
                  <a:cubicBezTo>
                    <a:pt x="107" y="313"/>
                    <a:pt x="102" y="318"/>
                    <a:pt x="97" y="323"/>
                  </a:cubicBezTo>
                  <a:cubicBezTo>
                    <a:pt x="95" y="325"/>
                    <a:pt x="92" y="326"/>
                    <a:pt x="90" y="328"/>
                  </a:cubicBezTo>
                  <a:cubicBezTo>
                    <a:pt x="90" y="324"/>
                    <a:pt x="89" y="321"/>
                    <a:pt x="90" y="318"/>
                  </a:cubicBezTo>
                  <a:cubicBezTo>
                    <a:pt x="91" y="313"/>
                    <a:pt x="93" y="308"/>
                    <a:pt x="94" y="303"/>
                  </a:cubicBezTo>
                  <a:cubicBezTo>
                    <a:pt x="96" y="296"/>
                    <a:pt x="97" y="288"/>
                    <a:pt x="99" y="280"/>
                  </a:cubicBezTo>
                  <a:cubicBezTo>
                    <a:pt x="99" y="278"/>
                    <a:pt x="100" y="276"/>
                    <a:pt x="101" y="275"/>
                  </a:cubicBezTo>
                  <a:cubicBezTo>
                    <a:pt x="111" y="281"/>
                    <a:pt x="120" y="286"/>
                    <a:pt x="129" y="292"/>
                  </a:cubicBezTo>
                  <a:cubicBezTo>
                    <a:pt x="123" y="298"/>
                    <a:pt x="117" y="303"/>
                    <a:pt x="111" y="309"/>
                  </a:cubicBezTo>
                  <a:close/>
                  <a:moveTo>
                    <a:pt x="129" y="287"/>
                  </a:moveTo>
                  <a:cubicBezTo>
                    <a:pt x="121" y="282"/>
                    <a:pt x="113" y="278"/>
                    <a:pt x="105" y="274"/>
                  </a:cubicBezTo>
                  <a:cubicBezTo>
                    <a:pt x="101" y="271"/>
                    <a:pt x="102" y="269"/>
                    <a:pt x="104" y="265"/>
                  </a:cubicBezTo>
                  <a:cubicBezTo>
                    <a:pt x="116" y="245"/>
                    <a:pt x="127" y="224"/>
                    <a:pt x="139" y="203"/>
                  </a:cubicBezTo>
                  <a:cubicBezTo>
                    <a:pt x="147" y="190"/>
                    <a:pt x="155" y="176"/>
                    <a:pt x="163" y="163"/>
                  </a:cubicBezTo>
                  <a:cubicBezTo>
                    <a:pt x="165" y="158"/>
                    <a:pt x="168" y="157"/>
                    <a:pt x="173" y="160"/>
                  </a:cubicBezTo>
                  <a:cubicBezTo>
                    <a:pt x="180" y="165"/>
                    <a:pt x="187" y="168"/>
                    <a:pt x="194" y="173"/>
                  </a:cubicBezTo>
                  <a:cubicBezTo>
                    <a:pt x="196" y="174"/>
                    <a:pt x="197" y="175"/>
                    <a:pt x="199" y="176"/>
                  </a:cubicBezTo>
                  <a:cubicBezTo>
                    <a:pt x="198" y="178"/>
                    <a:pt x="197" y="179"/>
                    <a:pt x="197" y="181"/>
                  </a:cubicBezTo>
                  <a:cubicBezTo>
                    <a:pt x="177" y="215"/>
                    <a:pt x="157" y="250"/>
                    <a:pt x="137" y="284"/>
                  </a:cubicBezTo>
                  <a:cubicBezTo>
                    <a:pt x="135" y="288"/>
                    <a:pt x="132" y="289"/>
                    <a:pt x="129" y="287"/>
                  </a:cubicBezTo>
                  <a:close/>
                  <a:moveTo>
                    <a:pt x="162" y="251"/>
                  </a:moveTo>
                  <a:cubicBezTo>
                    <a:pt x="162" y="250"/>
                    <a:pt x="162" y="249"/>
                    <a:pt x="162" y="249"/>
                  </a:cubicBezTo>
                  <a:cubicBezTo>
                    <a:pt x="171" y="232"/>
                    <a:pt x="180" y="216"/>
                    <a:pt x="190" y="200"/>
                  </a:cubicBezTo>
                  <a:cubicBezTo>
                    <a:pt x="191" y="198"/>
                    <a:pt x="194" y="197"/>
                    <a:pt x="196" y="197"/>
                  </a:cubicBezTo>
                  <a:cubicBezTo>
                    <a:pt x="214" y="197"/>
                    <a:pt x="231" y="197"/>
                    <a:pt x="249" y="197"/>
                  </a:cubicBezTo>
                  <a:cubicBezTo>
                    <a:pt x="251" y="197"/>
                    <a:pt x="254" y="198"/>
                    <a:pt x="255" y="200"/>
                  </a:cubicBezTo>
                  <a:cubicBezTo>
                    <a:pt x="264" y="216"/>
                    <a:pt x="273" y="233"/>
                    <a:pt x="282" y="249"/>
                  </a:cubicBezTo>
                  <a:cubicBezTo>
                    <a:pt x="282" y="249"/>
                    <a:pt x="282" y="250"/>
                    <a:pt x="283" y="251"/>
                  </a:cubicBezTo>
                  <a:lnTo>
                    <a:pt x="162" y="251"/>
                  </a:lnTo>
                  <a:close/>
                  <a:moveTo>
                    <a:pt x="290" y="254"/>
                  </a:moveTo>
                  <a:cubicBezTo>
                    <a:pt x="287" y="249"/>
                    <a:pt x="284" y="244"/>
                    <a:pt x="281" y="239"/>
                  </a:cubicBezTo>
                  <a:cubicBezTo>
                    <a:pt x="281" y="237"/>
                    <a:pt x="281" y="233"/>
                    <a:pt x="282" y="232"/>
                  </a:cubicBezTo>
                  <a:cubicBezTo>
                    <a:pt x="288" y="229"/>
                    <a:pt x="295" y="225"/>
                    <a:pt x="301" y="222"/>
                  </a:cubicBezTo>
                  <a:cubicBezTo>
                    <a:pt x="302" y="222"/>
                    <a:pt x="302" y="221"/>
                    <a:pt x="304" y="221"/>
                  </a:cubicBezTo>
                  <a:cubicBezTo>
                    <a:pt x="305" y="222"/>
                    <a:pt x="306" y="224"/>
                    <a:pt x="307" y="225"/>
                  </a:cubicBezTo>
                  <a:cubicBezTo>
                    <a:pt x="311" y="233"/>
                    <a:pt x="315" y="241"/>
                    <a:pt x="319" y="249"/>
                  </a:cubicBezTo>
                  <a:cubicBezTo>
                    <a:pt x="320" y="253"/>
                    <a:pt x="320" y="255"/>
                    <a:pt x="316" y="258"/>
                  </a:cubicBezTo>
                  <a:cubicBezTo>
                    <a:pt x="316" y="258"/>
                    <a:pt x="316" y="258"/>
                    <a:pt x="315" y="258"/>
                  </a:cubicBezTo>
                  <a:cubicBezTo>
                    <a:pt x="301" y="268"/>
                    <a:pt x="300" y="268"/>
                    <a:pt x="290" y="254"/>
                  </a:cubicBezTo>
                  <a:close/>
                  <a:moveTo>
                    <a:pt x="337" y="331"/>
                  </a:moveTo>
                  <a:cubicBezTo>
                    <a:pt x="331" y="331"/>
                    <a:pt x="327" y="328"/>
                    <a:pt x="324" y="323"/>
                  </a:cubicBezTo>
                  <a:cubicBezTo>
                    <a:pt x="317" y="306"/>
                    <a:pt x="310" y="290"/>
                    <a:pt x="303" y="274"/>
                  </a:cubicBezTo>
                  <a:cubicBezTo>
                    <a:pt x="303" y="272"/>
                    <a:pt x="303" y="270"/>
                    <a:pt x="303" y="269"/>
                  </a:cubicBezTo>
                  <a:cubicBezTo>
                    <a:pt x="309" y="266"/>
                    <a:pt x="314" y="263"/>
                    <a:pt x="320" y="260"/>
                  </a:cubicBezTo>
                  <a:cubicBezTo>
                    <a:pt x="321" y="260"/>
                    <a:pt x="323" y="261"/>
                    <a:pt x="324" y="263"/>
                  </a:cubicBezTo>
                  <a:cubicBezTo>
                    <a:pt x="333" y="277"/>
                    <a:pt x="343" y="291"/>
                    <a:pt x="352" y="306"/>
                  </a:cubicBezTo>
                  <a:cubicBezTo>
                    <a:pt x="359" y="317"/>
                    <a:pt x="350" y="331"/>
                    <a:pt x="337" y="331"/>
                  </a:cubicBezTo>
                  <a:close/>
                  <a:moveTo>
                    <a:pt x="358" y="252"/>
                  </a:moveTo>
                  <a:cubicBezTo>
                    <a:pt x="347" y="252"/>
                    <a:pt x="337" y="252"/>
                    <a:pt x="327" y="252"/>
                  </a:cubicBezTo>
                  <a:cubicBezTo>
                    <a:pt x="325" y="252"/>
                    <a:pt x="323" y="250"/>
                    <a:pt x="322" y="248"/>
                  </a:cubicBezTo>
                  <a:cubicBezTo>
                    <a:pt x="315" y="232"/>
                    <a:pt x="307" y="216"/>
                    <a:pt x="299" y="200"/>
                  </a:cubicBezTo>
                  <a:cubicBezTo>
                    <a:pt x="299" y="199"/>
                    <a:pt x="299" y="199"/>
                    <a:pt x="299" y="197"/>
                  </a:cubicBezTo>
                  <a:cubicBezTo>
                    <a:pt x="320" y="197"/>
                    <a:pt x="320" y="197"/>
                    <a:pt x="320" y="197"/>
                  </a:cubicBezTo>
                  <a:cubicBezTo>
                    <a:pt x="331" y="197"/>
                    <a:pt x="342" y="197"/>
                    <a:pt x="353" y="197"/>
                  </a:cubicBezTo>
                  <a:cubicBezTo>
                    <a:pt x="355" y="197"/>
                    <a:pt x="358" y="200"/>
                    <a:pt x="358" y="201"/>
                  </a:cubicBezTo>
                  <a:cubicBezTo>
                    <a:pt x="358" y="218"/>
                    <a:pt x="358" y="234"/>
                    <a:pt x="358" y="252"/>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37" name="Freeform 19"/>
          <p:cNvSpPr>
            <a:spLocks noEditPoints="1"/>
          </p:cNvSpPr>
          <p:nvPr/>
        </p:nvSpPr>
        <p:spPr bwMode="auto">
          <a:xfrm>
            <a:off x="718965" y="4101816"/>
            <a:ext cx="276109" cy="478829"/>
          </a:xfrm>
          <a:custGeom>
            <a:avLst/>
            <a:gdLst>
              <a:gd name="T0" fmla="*/ 113 w 226"/>
              <a:gd name="T1" fmla="*/ 0 h 392"/>
              <a:gd name="T2" fmla="*/ 0 w 226"/>
              <a:gd name="T3" fmla="*/ 114 h 392"/>
              <a:gd name="T4" fmla="*/ 36 w 226"/>
              <a:gd name="T5" fmla="*/ 193 h 392"/>
              <a:gd name="T6" fmla="*/ 113 w 226"/>
              <a:gd name="T7" fmla="*/ 392 h 392"/>
              <a:gd name="T8" fmla="*/ 190 w 226"/>
              <a:gd name="T9" fmla="*/ 193 h 392"/>
              <a:gd name="T10" fmla="*/ 226 w 226"/>
              <a:gd name="T11" fmla="*/ 114 h 392"/>
              <a:gd name="T12" fmla="*/ 113 w 226"/>
              <a:gd name="T13" fmla="*/ 0 h 392"/>
              <a:gd name="T14" fmla="*/ 110 w 226"/>
              <a:gd name="T15" fmla="*/ 161 h 392"/>
              <a:gd name="T16" fmla="*/ 60 w 226"/>
              <a:gd name="T17" fmla="*/ 110 h 392"/>
              <a:gd name="T18" fmla="*/ 110 w 226"/>
              <a:gd name="T19" fmla="*/ 60 h 392"/>
              <a:gd name="T20" fmla="*/ 161 w 226"/>
              <a:gd name="T21" fmla="*/ 110 h 392"/>
              <a:gd name="T22" fmla="*/ 110 w 226"/>
              <a:gd name="T23" fmla="*/ 16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392">
                <a:moveTo>
                  <a:pt x="113" y="0"/>
                </a:moveTo>
                <a:cubicBezTo>
                  <a:pt x="50" y="0"/>
                  <a:pt x="0" y="51"/>
                  <a:pt x="0" y="114"/>
                </a:cubicBezTo>
                <a:cubicBezTo>
                  <a:pt x="0" y="132"/>
                  <a:pt x="11" y="162"/>
                  <a:pt x="36" y="193"/>
                </a:cubicBezTo>
                <a:cubicBezTo>
                  <a:pt x="78" y="249"/>
                  <a:pt x="109" y="338"/>
                  <a:pt x="113" y="392"/>
                </a:cubicBezTo>
                <a:cubicBezTo>
                  <a:pt x="115" y="338"/>
                  <a:pt x="146" y="249"/>
                  <a:pt x="190" y="193"/>
                </a:cubicBezTo>
                <a:cubicBezTo>
                  <a:pt x="215" y="162"/>
                  <a:pt x="226" y="132"/>
                  <a:pt x="226" y="114"/>
                </a:cubicBezTo>
                <a:cubicBezTo>
                  <a:pt x="226" y="51"/>
                  <a:pt x="176" y="0"/>
                  <a:pt x="113" y="0"/>
                </a:cubicBezTo>
                <a:close/>
                <a:moveTo>
                  <a:pt x="110" y="161"/>
                </a:moveTo>
                <a:cubicBezTo>
                  <a:pt x="83" y="161"/>
                  <a:pt x="60" y="137"/>
                  <a:pt x="60" y="110"/>
                </a:cubicBezTo>
                <a:cubicBezTo>
                  <a:pt x="60" y="81"/>
                  <a:pt x="83" y="60"/>
                  <a:pt x="110" y="60"/>
                </a:cubicBezTo>
                <a:cubicBezTo>
                  <a:pt x="140" y="60"/>
                  <a:pt x="161" y="81"/>
                  <a:pt x="161" y="110"/>
                </a:cubicBezTo>
                <a:cubicBezTo>
                  <a:pt x="161" y="137"/>
                  <a:pt x="140" y="161"/>
                  <a:pt x="110" y="161"/>
                </a:cubicBezTo>
                <a:close/>
              </a:path>
            </a:pathLst>
          </a:custGeom>
          <a:solidFill>
            <a:schemeClr val="accent5"/>
          </a:solidFill>
          <a:ln>
            <a:noFill/>
          </a:ln>
          <a:effectLst/>
        </p:spPr>
        <p:txBody>
          <a:bodyPr vert="horz" wrap="square" lIns="91428" tIns="45715" rIns="91428" bIns="45715" numCol="1" anchor="t" anchorCtr="0" compatLnSpc="1">
            <a:prstTxWarp prst="textNoShape">
              <a:avLst/>
            </a:prstTxWarp>
          </a:bodyPr>
          <a:lstStyle/>
          <a:p>
            <a:endParaRPr lang="en-US" dirty="0">
              <a:latin typeface="+mj-lt"/>
            </a:endParaRPr>
          </a:p>
        </p:txBody>
      </p:sp>
      <p:grpSp>
        <p:nvGrpSpPr>
          <p:cNvPr id="38" name="Group 122"/>
          <p:cNvGrpSpPr/>
          <p:nvPr/>
        </p:nvGrpSpPr>
        <p:grpSpPr>
          <a:xfrm>
            <a:off x="628108" y="4940427"/>
            <a:ext cx="457823" cy="436075"/>
            <a:chOff x="3609066" y="2445790"/>
            <a:chExt cx="336641" cy="320649"/>
          </a:xfrm>
          <a:solidFill>
            <a:schemeClr val="accent5"/>
          </a:solidFill>
        </p:grpSpPr>
        <p:sp>
          <p:nvSpPr>
            <p:cNvPr id="39" name="Rounded Rectangle 38"/>
            <p:cNvSpPr/>
            <p:nvPr/>
          </p:nvSpPr>
          <p:spPr>
            <a:xfrm>
              <a:off x="3721221" y="2445790"/>
              <a:ext cx="112331" cy="112331"/>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dirty="0">
                <a:solidFill>
                  <a:sysClr val="windowText" lastClr="000000"/>
                </a:solidFill>
                <a:latin typeface="+mj-lt"/>
              </a:endParaRPr>
            </a:p>
          </p:txBody>
        </p:sp>
        <p:sp>
          <p:nvSpPr>
            <p:cNvPr id="40" name="Rounded Rectangle 39"/>
            <p:cNvSpPr/>
            <p:nvPr/>
          </p:nvSpPr>
          <p:spPr>
            <a:xfrm>
              <a:off x="3833376" y="2654108"/>
              <a:ext cx="112331" cy="112331"/>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dirty="0">
                <a:solidFill>
                  <a:sysClr val="windowText" lastClr="000000"/>
                </a:solidFill>
                <a:latin typeface="+mj-lt"/>
              </a:endParaRPr>
            </a:p>
          </p:txBody>
        </p:sp>
        <p:sp>
          <p:nvSpPr>
            <p:cNvPr id="41" name="Rounded Rectangle 40"/>
            <p:cNvSpPr/>
            <p:nvPr/>
          </p:nvSpPr>
          <p:spPr>
            <a:xfrm>
              <a:off x="3609066" y="2654108"/>
              <a:ext cx="112331" cy="112331"/>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dirty="0">
                <a:solidFill>
                  <a:sysClr val="windowText" lastClr="000000"/>
                </a:solidFill>
                <a:latin typeface="+mj-lt"/>
              </a:endParaRPr>
            </a:p>
          </p:txBody>
        </p:sp>
        <p:sp>
          <p:nvSpPr>
            <p:cNvPr id="42" name="Freeform 41"/>
            <p:cNvSpPr/>
            <p:nvPr/>
          </p:nvSpPr>
          <p:spPr>
            <a:xfrm>
              <a:off x="3637942" y="2500443"/>
              <a:ext cx="276606" cy="219075"/>
            </a:xfrm>
            <a:custGeom>
              <a:avLst/>
              <a:gdLst>
                <a:gd name="connsiteX0" fmla="*/ 114300 w 228600"/>
                <a:gd name="connsiteY0" fmla="*/ 0 h 219075"/>
                <a:gd name="connsiteX1" fmla="*/ 0 w 228600"/>
                <a:gd name="connsiteY1" fmla="*/ 219075 h 219075"/>
                <a:gd name="connsiteX2" fmla="*/ 228600 w 228600"/>
                <a:gd name="connsiteY2" fmla="*/ 219075 h 219075"/>
                <a:gd name="connsiteX3" fmla="*/ 114300 w 228600"/>
                <a:gd name="connsiteY3" fmla="*/ 0 h 219075"/>
              </a:gdLst>
              <a:ahLst/>
              <a:cxnLst>
                <a:cxn ang="0">
                  <a:pos x="connsiteX0" y="connsiteY0"/>
                </a:cxn>
                <a:cxn ang="0">
                  <a:pos x="connsiteX1" y="connsiteY1"/>
                </a:cxn>
                <a:cxn ang="0">
                  <a:pos x="connsiteX2" y="connsiteY2"/>
                </a:cxn>
                <a:cxn ang="0">
                  <a:pos x="connsiteX3" y="connsiteY3"/>
                </a:cxn>
              </a:cxnLst>
              <a:rect l="l" t="t" r="r" b="b"/>
              <a:pathLst>
                <a:path w="228600" h="219075">
                  <a:moveTo>
                    <a:pt x="114300" y="0"/>
                  </a:moveTo>
                  <a:lnTo>
                    <a:pt x="0" y="219075"/>
                  </a:lnTo>
                  <a:lnTo>
                    <a:pt x="228600" y="219075"/>
                  </a:lnTo>
                  <a:lnTo>
                    <a:pt x="114300" y="0"/>
                  </a:lnTo>
                  <a:close/>
                </a:path>
              </a:pathLst>
            </a:custGeom>
            <a:noFill/>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100" dirty="0">
                <a:solidFill>
                  <a:sysClr val="windowText" lastClr="000000"/>
                </a:solidFill>
                <a:latin typeface="+mj-lt"/>
              </a:endParaRPr>
            </a:p>
          </p:txBody>
        </p:sp>
      </p:grpSp>
      <p:grpSp>
        <p:nvGrpSpPr>
          <p:cNvPr id="45" name="Group 44"/>
          <p:cNvGrpSpPr/>
          <p:nvPr/>
        </p:nvGrpSpPr>
        <p:grpSpPr>
          <a:xfrm>
            <a:off x="607183" y="1746101"/>
            <a:ext cx="499673" cy="544203"/>
            <a:chOff x="5116513" y="7662863"/>
            <a:chExt cx="1365250" cy="1501775"/>
          </a:xfrm>
          <a:solidFill>
            <a:schemeClr val="accent5"/>
          </a:solidFill>
        </p:grpSpPr>
        <p:sp>
          <p:nvSpPr>
            <p:cNvPr id="46" name="Freeform 6"/>
            <p:cNvSpPr>
              <a:spLocks noEditPoints="1"/>
            </p:cNvSpPr>
            <p:nvPr/>
          </p:nvSpPr>
          <p:spPr bwMode="auto">
            <a:xfrm>
              <a:off x="5741988" y="8147051"/>
              <a:ext cx="739775" cy="739775"/>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7" name="Freeform 7"/>
            <p:cNvSpPr>
              <a:spLocks noEditPoints="1"/>
            </p:cNvSpPr>
            <p:nvPr/>
          </p:nvSpPr>
          <p:spPr bwMode="auto">
            <a:xfrm>
              <a:off x="5116513" y="7662863"/>
              <a:ext cx="1066800" cy="1501775"/>
            </a:xfrm>
            <a:custGeom>
              <a:avLst/>
              <a:gdLst>
                <a:gd name="T0" fmla="*/ 1234 w 2687"/>
                <a:gd name="T1" fmla="*/ 255 h 3784"/>
                <a:gd name="T2" fmla="*/ 1210 w 2687"/>
                <a:gd name="T3" fmla="*/ 395 h 3784"/>
                <a:gd name="T4" fmla="*/ 1296 w 2687"/>
                <a:gd name="T5" fmla="*/ 476 h 3784"/>
                <a:gd name="T6" fmla="*/ 1428 w 2687"/>
                <a:gd name="T7" fmla="*/ 462 h 3784"/>
                <a:gd name="T8" fmla="*/ 1487 w 2687"/>
                <a:gd name="T9" fmla="*/ 342 h 3784"/>
                <a:gd name="T10" fmla="*/ 1441 w 2687"/>
                <a:gd name="T11" fmla="*/ 234 h 3784"/>
                <a:gd name="T12" fmla="*/ 1344 w 2687"/>
                <a:gd name="T13" fmla="*/ 0 h 3784"/>
                <a:gd name="T14" fmla="*/ 1562 w 2687"/>
                <a:gd name="T15" fmla="*/ 73 h 3784"/>
                <a:gd name="T16" fmla="*/ 1689 w 2687"/>
                <a:gd name="T17" fmla="*/ 254 h 3784"/>
                <a:gd name="T18" fmla="*/ 2687 w 2687"/>
                <a:gd name="T19" fmla="*/ 359 h 3784"/>
                <a:gd name="T20" fmla="*/ 2687 w 2687"/>
                <a:gd name="T21" fmla="*/ 527 h 3784"/>
                <a:gd name="T22" fmla="*/ 2687 w 2687"/>
                <a:gd name="T23" fmla="*/ 631 h 3784"/>
                <a:gd name="T24" fmla="*/ 2687 w 2687"/>
                <a:gd name="T25" fmla="*/ 725 h 3784"/>
                <a:gd name="T26" fmla="*/ 2687 w 2687"/>
                <a:gd name="T27" fmla="*/ 1130 h 3784"/>
                <a:gd name="T28" fmla="*/ 2508 w 2687"/>
                <a:gd name="T29" fmla="*/ 1112 h 3784"/>
                <a:gd name="T30" fmla="*/ 2311 w 2687"/>
                <a:gd name="T31" fmla="*/ 1130 h 3784"/>
                <a:gd name="T32" fmla="*/ 2304 w 2687"/>
                <a:gd name="T33" fmla="*/ 753 h 3784"/>
                <a:gd name="T34" fmla="*/ 2197 w 2687"/>
                <a:gd name="T35" fmla="*/ 753 h 3784"/>
                <a:gd name="T36" fmla="*/ 2028 w 2687"/>
                <a:gd name="T37" fmla="*/ 824 h 3784"/>
                <a:gd name="T38" fmla="*/ 1871 w 2687"/>
                <a:gd name="T39" fmla="*/ 945 h 3784"/>
                <a:gd name="T40" fmla="*/ 1737 w 2687"/>
                <a:gd name="T41" fmla="*/ 968 h 3784"/>
                <a:gd name="T42" fmla="*/ 1478 w 2687"/>
                <a:gd name="T43" fmla="*/ 968 h 3784"/>
                <a:gd name="T44" fmla="*/ 1151 w 2687"/>
                <a:gd name="T45" fmla="*/ 968 h 3784"/>
                <a:gd name="T46" fmla="*/ 841 w 2687"/>
                <a:gd name="T47" fmla="*/ 949 h 3784"/>
                <a:gd name="T48" fmla="*/ 685 w 2687"/>
                <a:gd name="T49" fmla="*/ 847 h 3784"/>
                <a:gd name="T50" fmla="*/ 638 w 2687"/>
                <a:gd name="T51" fmla="*/ 753 h 3784"/>
                <a:gd name="T52" fmla="*/ 547 w 2687"/>
                <a:gd name="T53" fmla="*/ 753 h 3784"/>
                <a:gd name="T54" fmla="*/ 375 w 2687"/>
                <a:gd name="T55" fmla="*/ 758 h 3784"/>
                <a:gd name="T56" fmla="*/ 375 w 2687"/>
                <a:gd name="T57" fmla="*/ 814 h 3784"/>
                <a:gd name="T58" fmla="*/ 375 w 2687"/>
                <a:gd name="T59" fmla="*/ 2402 h 3784"/>
                <a:gd name="T60" fmla="*/ 376 w 2687"/>
                <a:gd name="T61" fmla="*/ 3371 h 3784"/>
                <a:gd name="T62" fmla="*/ 390 w 2687"/>
                <a:gd name="T63" fmla="*/ 3371 h 3784"/>
                <a:gd name="T64" fmla="*/ 660 w 2687"/>
                <a:gd name="T65" fmla="*/ 3371 h 3784"/>
                <a:gd name="T66" fmla="*/ 1105 w 2687"/>
                <a:gd name="T67" fmla="*/ 3371 h 3784"/>
                <a:gd name="T68" fmla="*/ 1611 w 2687"/>
                <a:gd name="T69" fmla="*/ 3371 h 3784"/>
                <a:gd name="T70" fmla="*/ 2311 w 2687"/>
                <a:gd name="T71" fmla="*/ 3371 h 3784"/>
                <a:gd name="T72" fmla="*/ 2311 w 2687"/>
                <a:gd name="T73" fmla="*/ 3247 h 3784"/>
                <a:gd name="T74" fmla="*/ 2436 w 2687"/>
                <a:gd name="T75" fmla="*/ 3184 h 3784"/>
                <a:gd name="T76" fmla="*/ 2621 w 2687"/>
                <a:gd name="T77" fmla="*/ 3180 h 3784"/>
                <a:gd name="T78" fmla="*/ 2687 w 2687"/>
                <a:gd name="T79" fmla="*/ 3177 h 3784"/>
                <a:gd name="T80" fmla="*/ 2687 w 2687"/>
                <a:gd name="T81" fmla="*/ 3244 h 3784"/>
                <a:gd name="T82" fmla="*/ 2687 w 2687"/>
                <a:gd name="T83" fmla="*/ 3497 h 3784"/>
                <a:gd name="T84" fmla="*/ 2687 w 2687"/>
                <a:gd name="T85" fmla="*/ 3730 h 3784"/>
                <a:gd name="T86" fmla="*/ 0 w 2687"/>
                <a:gd name="T87" fmla="*/ 3784 h 3784"/>
                <a:gd name="T88" fmla="*/ 0 w 2687"/>
                <a:gd name="T89" fmla="*/ 3266 h 3784"/>
                <a:gd name="T90" fmla="*/ 0 w 2687"/>
                <a:gd name="T91" fmla="*/ 2944 h 3784"/>
                <a:gd name="T92" fmla="*/ 0 w 2687"/>
                <a:gd name="T93" fmla="*/ 527 h 3784"/>
                <a:gd name="T94" fmla="*/ 0 w 2687"/>
                <a:gd name="T95" fmla="*/ 342 h 3784"/>
                <a:gd name="T96" fmla="*/ 472 w 2687"/>
                <a:gd name="T97" fmla="*/ 342 h 3784"/>
                <a:gd name="T98" fmla="*/ 988 w 2687"/>
                <a:gd name="T99" fmla="*/ 296 h 3784"/>
                <a:gd name="T100" fmla="*/ 1090 w 2687"/>
                <a:gd name="T101" fmla="*/ 103 h 3784"/>
                <a:gd name="T102" fmla="*/ 1295 w 2687"/>
                <a:gd name="T103" fmla="*/ 3 h 3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87" h="3784">
                  <a:moveTo>
                    <a:pt x="1344" y="197"/>
                  </a:moveTo>
                  <a:lnTo>
                    <a:pt x="1312" y="202"/>
                  </a:lnTo>
                  <a:lnTo>
                    <a:pt x="1284" y="213"/>
                  </a:lnTo>
                  <a:lnTo>
                    <a:pt x="1257" y="232"/>
                  </a:lnTo>
                  <a:lnTo>
                    <a:pt x="1234" y="255"/>
                  </a:lnTo>
                  <a:lnTo>
                    <a:pt x="1217" y="281"/>
                  </a:lnTo>
                  <a:lnTo>
                    <a:pt x="1204" y="310"/>
                  </a:lnTo>
                  <a:lnTo>
                    <a:pt x="1200" y="342"/>
                  </a:lnTo>
                  <a:lnTo>
                    <a:pt x="1203" y="369"/>
                  </a:lnTo>
                  <a:lnTo>
                    <a:pt x="1210" y="395"/>
                  </a:lnTo>
                  <a:lnTo>
                    <a:pt x="1221" y="418"/>
                  </a:lnTo>
                  <a:lnTo>
                    <a:pt x="1236" y="437"/>
                  </a:lnTo>
                  <a:lnTo>
                    <a:pt x="1255" y="454"/>
                  </a:lnTo>
                  <a:lnTo>
                    <a:pt x="1274" y="466"/>
                  </a:lnTo>
                  <a:lnTo>
                    <a:pt x="1296" y="476"/>
                  </a:lnTo>
                  <a:lnTo>
                    <a:pt x="1319" y="481"/>
                  </a:lnTo>
                  <a:lnTo>
                    <a:pt x="1344" y="484"/>
                  </a:lnTo>
                  <a:lnTo>
                    <a:pt x="1375" y="481"/>
                  </a:lnTo>
                  <a:lnTo>
                    <a:pt x="1404" y="474"/>
                  </a:lnTo>
                  <a:lnTo>
                    <a:pt x="1428" y="462"/>
                  </a:lnTo>
                  <a:lnTo>
                    <a:pt x="1449" y="446"/>
                  </a:lnTo>
                  <a:lnTo>
                    <a:pt x="1465" y="426"/>
                  </a:lnTo>
                  <a:lnTo>
                    <a:pt x="1478" y="402"/>
                  </a:lnTo>
                  <a:lnTo>
                    <a:pt x="1484" y="373"/>
                  </a:lnTo>
                  <a:lnTo>
                    <a:pt x="1487" y="342"/>
                  </a:lnTo>
                  <a:lnTo>
                    <a:pt x="1484" y="317"/>
                  </a:lnTo>
                  <a:lnTo>
                    <a:pt x="1479" y="294"/>
                  </a:lnTo>
                  <a:lnTo>
                    <a:pt x="1469" y="272"/>
                  </a:lnTo>
                  <a:lnTo>
                    <a:pt x="1457" y="251"/>
                  </a:lnTo>
                  <a:lnTo>
                    <a:pt x="1441" y="234"/>
                  </a:lnTo>
                  <a:lnTo>
                    <a:pt x="1420" y="219"/>
                  </a:lnTo>
                  <a:lnTo>
                    <a:pt x="1398" y="207"/>
                  </a:lnTo>
                  <a:lnTo>
                    <a:pt x="1371" y="200"/>
                  </a:lnTo>
                  <a:lnTo>
                    <a:pt x="1344" y="197"/>
                  </a:lnTo>
                  <a:close/>
                  <a:moveTo>
                    <a:pt x="1344" y="0"/>
                  </a:moveTo>
                  <a:lnTo>
                    <a:pt x="1392" y="3"/>
                  </a:lnTo>
                  <a:lnTo>
                    <a:pt x="1438" y="13"/>
                  </a:lnTo>
                  <a:lnTo>
                    <a:pt x="1482" y="28"/>
                  </a:lnTo>
                  <a:lnTo>
                    <a:pt x="1524" y="49"/>
                  </a:lnTo>
                  <a:lnTo>
                    <a:pt x="1562" y="73"/>
                  </a:lnTo>
                  <a:lnTo>
                    <a:pt x="1596" y="103"/>
                  </a:lnTo>
                  <a:lnTo>
                    <a:pt x="1626" y="137"/>
                  </a:lnTo>
                  <a:lnTo>
                    <a:pt x="1653" y="173"/>
                  </a:lnTo>
                  <a:lnTo>
                    <a:pt x="1674" y="212"/>
                  </a:lnTo>
                  <a:lnTo>
                    <a:pt x="1689" y="254"/>
                  </a:lnTo>
                  <a:lnTo>
                    <a:pt x="1698" y="296"/>
                  </a:lnTo>
                  <a:lnTo>
                    <a:pt x="1701" y="342"/>
                  </a:lnTo>
                  <a:lnTo>
                    <a:pt x="2687" y="342"/>
                  </a:lnTo>
                  <a:lnTo>
                    <a:pt x="2687" y="346"/>
                  </a:lnTo>
                  <a:lnTo>
                    <a:pt x="2687" y="359"/>
                  </a:lnTo>
                  <a:lnTo>
                    <a:pt x="2687" y="380"/>
                  </a:lnTo>
                  <a:lnTo>
                    <a:pt x="2687" y="407"/>
                  </a:lnTo>
                  <a:lnTo>
                    <a:pt x="2687" y="442"/>
                  </a:lnTo>
                  <a:lnTo>
                    <a:pt x="2687" y="481"/>
                  </a:lnTo>
                  <a:lnTo>
                    <a:pt x="2687" y="527"/>
                  </a:lnTo>
                  <a:lnTo>
                    <a:pt x="2687" y="575"/>
                  </a:lnTo>
                  <a:lnTo>
                    <a:pt x="2687" y="628"/>
                  </a:lnTo>
                  <a:lnTo>
                    <a:pt x="2687" y="628"/>
                  </a:lnTo>
                  <a:lnTo>
                    <a:pt x="2687" y="628"/>
                  </a:lnTo>
                  <a:lnTo>
                    <a:pt x="2687" y="631"/>
                  </a:lnTo>
                  <a:lnTo>
                    <a:pt x="2687" y="633"/>
                  </a:lnTo>
                  <a:lnTo>
                    <a:pt x="2687" y="638"/>
                  </a:lnTo>
                  <a:lnTo>
                    <a:pt x="2687" y="681"/>
                  </a:lnTo>
                  <a:lnTo>
                    <a:pt x="2687" y="701"/>
                  </a:lnTo>
                  <a:lnTo>
                    <a:pt x="2687" y="725"/>
                  </a:lnTo>
                  <a:lnTo>
                    <a:pt x="2687" y="754"/>
                  </a:lnTo>
                  <a:lnTo>
                    <a:pt x="2687" y="789"/>
                  </a:lnTo>
                  <a:lnTo>
                    <a:pt x="2687" y="988"/>
                  </a:lnTo>
                  <a:lnTo>
                    <a:pt x="2687" y="1055"/>
                  </a:lnTo>
                  <a:lnTo>
                    <a:pt x="2687" y="1130"/>
                  </a:lnTo>
                  <a:lnTo>
                    <a:pt x="2655" y="1128"/>
                  </a:lnTo>
                  <a:lnTo>
                    <a:pt x="2621" y="1123"/>
                  </a:lnTo>
                  <a:lnTo>
                    <a:pt x="2587" y="1119"/>
                  </a:lnTo>
                  <a:lnTo>
                    <a:pt x="2550" y="1114"/>
                  </a:lnTo>
                  <a:lnTo>
                    <a:pt x="2508" y="1112"/>
                  </a:lnTo>
                  <a:lnTo>
                    <a:pt x="2474" y="1114"/>
                  </a:lnTo>
                  <a:lnTo>
                    <a:pt x="2436" y="1119"/>
                  </a:lnTo>
                  <a:lnTo>
                    <a:pt x="2395" y="1123"/>
                  </a:lnTo>
                  <a:lnTo>
                    <a:pt x="2354" y="1128"/>
                  </a:lnTo>
                  <a:lnTo>
                    <a:pt x="2311" y="1130"/>
                  </a:lnTo>
                  <a:lnTo>
                    <a:pt x="2311" y="753"/>
                  </a:lnTo>
                  <a:lnTo>
                    <a:pt x="2311" y="753"/>
                  </a:lnTo>
                  <a:lnTo>
                    <a:pt x="2310" y="753"/>
                  </a:lnTo>
                  <a:lnTo>
                    <a:pt x="2307" y="753"/>
                  </a:lnTo>
                  <a:lnTo>
                    <a:pt x="2304" y="753"/>
                  </a:lnTo>
                  <a:lnTo>
                    <a:pt x="2297" y="753"/>
                  </a:lnTo>
                  <a:lnTo>
                    <a:pt x="2272" y="753"/>
                  </a:lnTo>
                  <a:lnTo>
                    <a:pt x="2252" y="753"/>
                  </a:lnTo>
                  <a:lnTo>
                    <a:pt x="2228" y="753"/>
                  </a:lnTo>
                  <a:lnTo>
                    <a:pt x="2197" y="753"/>
                  </a:lnTo>
                  <a:lnTo>
                    <a:pt x="2159" y="753"/>
                  </a:lnTo>
                  <a:lnTo>
                    <a:pt x="2114" y="753"/>
                  </a:lnTo>
                  <a:lnTo>
                    <a:pt x="2059" y="753"/>
                  </a:lnTo>
                  <a:lnTo>
                    <a:pt x="2047" y="789"/>
                  </a:lnTo>
                  <a:lnTo>
                    <a:pt x="2028" y="824"/>
                  </a:lnTo>
                  <a:lnTo>
                    <a:pt x="2005" y="855"/>
                  </a:lnTo>
                  <a:lnTo>
                    <a:pt x="1977" y="883"/>
                  </a:lnTo>
                  <a:lnTo>
                    <a:pt x="1946" y="907"/>
                  </a:lnTo>
                  <a:lnTo>
                    <a:pt x="1910" y="929"/>
                  </a:lnTo>
                  <a:lnTo>
                    <a:pt x="1871" y="945"/>
                  </a:lnTo>
                  <a:lnTo>
                    <a:pt x="1830" y="958"/>
                  </a:lnTo>
                  <a:lnTo>
                    <a:pt x="1785" y="965"/>
                  </a:lnTo>
                  <a:lnTo>
                    <a:pt x="1737" y="968"/>
                  </a:lnTo>
                  <a:lnTo>
                    <a:pt x="1737" y="968"/>
                  </a:lnTo>
                  <a:lnTo>
                    <a:pt x="1737" y="968"/>
                  </a:lnTo>
                  <a:lnTo>
                    <a:pt x="1736" y="968"/>
                  </a:lnTo>
                  <a:lnTo>
                    <a:pt x="1629" y="968"/>
                  </a:lnTo>
                  <a:lnTo>
                    <a:pt x="1599" y="968"/>
                  </a:lnTo>
                  <a:lnTo>
                    <a:pt x="1524" y="968"/>
                  </a:lnTo>
                  <a:lnTo>
                    <a:pt x="1478" y="968"/>
                  </a:lnTo>
                  <a:lnTo>
                    <a:pt x="1427" y="968"/>
                  </a:lnTo>
                  <a:lnTo>
                    <a:pt x="1368" y="968"/>
                  </a:lnTo>
                  <a:lnTo>
                    <a:pt x="1303" y="968"/>
                  </a:lnTo>
                  <a:lnTo>
                    <a:pt x="1230" y="968"/>
                  </a:lnTo>
                  <a:lnTo>
                    <a:pt x="1151" y="968"/>
                  </a:lnTo>
                  <a:lnTo>
                    <a:pt x="1063" y="968"/>
                  </a:lnTo>
                  <a:lnTo>
                    <a:pt x="966" y="968"/>
                  </a:lnTo>
                  <a:lnTo>
                    <a:pt x="923" y="966"/>
                  </a:lnTo>
                  <a:lnTo>
                    <a:pt x="881" y="959"/>
                  </a:lnTo>
                  <a:lnTo>
                    <a:pt x="841" y="949"/>
                  </a:lnTo>
                  <a:lnTo>
                    <a:pt x="803" y="935"/>
                  </a:lnTo>
                  <a:lnTo>
                    <a:pt x="769" y="917"/>
                  </a:lnTo>
                  <a:lnTo>
                    <a:pt x="736" y="897"/>
                  </a:lnTo>
                  <a:lnTo>
                    <a:pt x="709" y="873"/>
                  </a:lnTo>
                  <a:lnTo>
                    <a:pt x="685" y="847"/>
                  </a:lnTo>
                  <a:lnTo>
                    <a:pt x="666" y="818"/>
                  </a:lnTo>
                  <a:lnTo>
                    <a:pt x="652" y="787"/>
                  </a:lnTo>
                  <a:lnTo>
                    <a:pt x="644" y="753"/>
                  </a:lnTo>
                  <a:lnTo>
                    <a:pt x="642" y="753"/>
                  </a:lnTo>
                  <a:lnTo>
                    <a:pt x="638" y="753"/>
                  </a:lnTo>
                  <a:lnTo>
                    <a:pt x="633" y="753"/>
                  </a:lnTo>
                  <a:lnTo>
                    <a:pt x="623" y="753"/>
                  </a:lnTo>
                  <a:lnTo>
                    <a:pt x="611" y="753"/>
                  </a:lnTo>
                  <a:lnTo>
                    <a:pt x="574" y="753"/>
                  </a:lnTo>
                  <a:lnTo>
                    <a:pt x="547" y="753"/>
                  </a:lnTo>
                  <a:lnTo>
                    <a:pt x="514" y="753"/>
                  </a:lnTo>
                  <a:lnTo>
                    <a:pt x="476" y="753"/>
                  </a:lnTo>
                  <a:lnTo>
                    <a:pt x="375" y="753"/>
                  </a:lnTo>
                  <a:lnTo>
                    <a:pt x="375" y="755"/>
                  </a:lnTo>
                  <a:lnTo>
                    <a:pt x="375" y="758"/>
                  </a:lnTo>
                  <a:lnTo>
                    <a:pt x="375" y="760"/>
                  </a:lnTo>
                  <a:lnTo>
                    <a:pt x="375" y="765"/>
                  </a:lnTo>
                  <a:lnTo>
                    <a:pt x="375" y="771"/>
                  </a:lnTo>
                  <a:lnTo>
                    <a:pt x="375" y="799"/>
                  </a:lnTo>
                  <a:lnTo>
                    <a:pt x="375" y="814"/>
                  </a:lnTo>
                  <a:lnTo>
                    <a:pt x="375" y="831"/>
                  </a:lnTo>
                  <a:lnTo>
                    <a:pt x="375" y="1080"/>
                  </a:lnTo>
                  <a:lnTo>
                    <a:pt x="375" y="1129"/>
                  </a:lnTo>
                  <a:lnTo>
                    <a:pt x="375" y="1183"/>
                  </a:lnTo>
                  <a:lnTo>
                    <a:pt x="375" y="2402"/>
                  </a:lnTo>
                  <a:lnTo>
                    <a:pt x="375" y="2543"/>
                  </a:lnTo>
                  <a:lnTo>
                    <a:pt x="375" y="2692"/>
                  </a:lnTo>
                  <a:lnTo>
                    <a:pt x="375" y="3371"/>
                  </a:lnTo>
                  <a:lnTo>
                    <a:pt x="375" y="3371"/>
                  </a:lnTo>
                  <a:lnTo>
                    <a:pt x="376" y="3371"/>
                  </a:lnTo>
                  <a:lnTo>
                    <a:pt x="376" y="3371"/>
                  </a:lnTo>
                  <a:lnTo>
                    <a:pt x="379" y="3371"/>
                  </a:lnTo>
                  <a:lnTo>
                    <a:pt x="381" y="3371"/>
                  </a:lnTo>
                  <a:lnTo>
                    <a:pt x="384" y="3371"/>
                  </a:lnTo>
                  <a:lnTo>
                    <a:pt x="390" y="3371"/>
                  </a:lnTo>
                  <a:lnTo>
                    <a:pt x="397" y="3371"/>
                  </a:lnTo>
                  <a:lnTo>
                    <a:pt x="406" y="3371"/>
                  </a:lnTo>
                  <a:lnTo>
                    <a:pt x="417" y="3371"/>
                  </a:lnTo>
                  <a:lnTo>
                    <a:pt x="431" y="3371"/>
                  </a:lnTo>
                  <a:lnTo>
                    <a:pt x="660" y="3371"/>
                  </a:lnTo>
                  <a:lnTo>
                    <a:pt x="708" y="3371"/>
                  </a:lnTo>
                  <a:lnTo>
                    <a:pt x="760" y="3371"/>
                  </a:lnTo>
                  <a:lnTo>
                    <a:pt x="817" y="3371"/>
                  </a:lnTo>
                  <a:lnTo>
                    <a:pt x="1024" y="3371"/>
                  </a:lnTo>
                  <a:lnTo>
                    <a:pt x="1105" y="3371"/>
                  </a:lnTo>
                  <a:lnTo>
                    <a:pt x="1192" y="3371"/>
                  </a:lnTo>
                  <a:lnTo>
                    <a:pt x="1286" y="3371"/>
                  </a:lnTo>
                  <a:lnTo>
                    <a:pt x="1387" y="3371"/>
                  </a:lnTo>
                  <a:lnTo>
                    <a:pt x="1496" y="3371"/>
                  </a:lnTo>
                  <a:lnTo>
                    <a:pt x="1611" y="3371"/>
                  </a:lnTo>
                  <a:lnTo>
                    <a:pt x="1867" y="3371"/>
                  </a:lnTo>
                  <a:lnTo>
                    <a:pt x="2006" y="3371"/>
                  </a:lnTo>
                  <a:lnTo>
                    <a:pt x="2154" y="3371"/>
                  </a:lnTo>
                  <a:lnTo>
                    <a:pt x="2311" y="3371"/>
                  </a:lnTo>
                  <a:lnTo>
                    <a:pt x="2311" y="3371"/>
                  </a:lnTo>
                  <a:lnTo>
                    <a:pt x="2311" y="3370"/>
                  </a:lnTo>
                  <a:lnTo>
                    <a:pt x="2311" y="3328"/>
                  </a:lnTo>
                  <a:lnTo>
                    <a:pt x="2311" y="3308"/>
                  </a:lnTo>
                  <a:lnTo>
                    <a:pt x="2311" y="3281"/>
                  </a:lnTo>
                  <a:lnTo>
                    <a:pt x="2311" y="3247"/>
                  </a:lnTo>
                  <a:lnTo>
                    <a:pt x="2311" y="3206"/>
                  </a:lnTo>
                  <a:lnTo>
                    <a:pt x="2311" y="3156"/>
                  </a:lnTo>
                  <a:lnTo>
                    <a:pt x="2354" y="3167"/>
                  </a:lnTo>
                  <a:lnTo>
                    <a:pt x="2395" y="3177"/>
                  </a:lnTo>
                  <a:lnTo>
                    <a:pt x="2436" y="3184"/>
                  </a:lnTo>
                  <a:lnTo>
                    <a:pt x="2474" y="3190"/>
                  </a:lnTo>
                  <a:lnTo>
                    <a:pt x="2508" y="3192"/>
                  </a:lnTo>
                  <a:lnTo>
                    <a:pt x="2550" y="3190"/>
                  </a:lnTo>
                  <a:lnTo>
                    <a:pt x="2587" y="3185"/>
                  </a:lnTo>
                  <a:lnTo>
                    <a:pt x="2621" y="3180"/>
                  </a:lnTo>
                  <a:lnTo>
                    <a:pt x="2655" y="3176"/>
                  </a:lnTo>
                  <a:lnTo>
                    <a:pt x="2687" y="3175"/>
                  </a:lnTo>
                  <a:lnTo>
                    <a:pt x="2687" y="3175"/>
                  </a:lnTo>
                  <a:lnTo>
                    <a:pt x="2687" y="3175"/>
                  </a:lnTo>
                  <a:lnTo>
                    <a:pt x="2687" y="3177"/>
                  </a:lnTo>
                  <a:lnTo>
                    <a:pt x="2687" y="3180"/>
                  </a:lnTo>
                  <a:lnTo>
                    <a:pt x="2687" y="3194"/>
                  </a:lnTo>
                  <a:lnTo>
                    <a:pt x="2687" y="3207"/>
                  </a:lnTo>
                  <a:lnTo>
                    <a:pt x="2687" y="3223"/>
                  </a:lnTo>
                  <a:lnTo>
                    <a:pt x="2687" y="3244"/>
                  </a:lnTo>
                  <a:lnTo>
                    <a:pt x="2687" y="3302"/>
                  </a:lnTo>
                  <a:lnTo>
                    <a:pt x="2687" y="3340"/>
                  </a:lnTo>
                  <a:lnTo>
                    <a:pt x="2687" y="3384"/>
                  </a:lnTo>
                  <a:lnTo>
                    <a:pt x="2687" y="3437"/>
                  </a:lnTo>
                  <a:lnTo>
                    <a:pt x="2687" y="3497"/>
                  </a:lnTo>
                  <a:lnTo>
                    <a:pt x="2687" y="3545"/>
                  </a:lnTo>
                  <a:lnTo>
                    <a:pt x="2687" y="3589"/>
                  </a:lnTo>
                  <a:lnTo>
                    <a:pt x="2687" y="3630"/>
                  </a:lnTo>
                  <a:lnTo>
                    <a:pt x="2687" y="3668"/>
                  </a:lnTo>
                  <a:lnTo>
                    <a:pt x="2687" y="3730"/>
                  </a:lnTo>
                  <a:lnTo>
                    <a:pt x="2687" y="3753"/>
                  </a:lnTo>
                  <a:lnTo>
                    <a:pt x="2687" y="3770"/>
                  </a:lnTo>
                  <a:lnTo>
                    <a:pt x="2687" y="3781"/>
                  </a:lnTo>
                  <a:lnTo>
                    <a:pt x="2687" y="3784"/>
                  </a:lnTo>
                  <a:lnTo>
                    <a:pt x="0" y="3784"/>
                  </a:lnTo>
                  <a:lnTo>
                    <a:pt x="0" y="3497"/>
                  </a:lnTo>
                  <a:lnTo>
                    <a:pt x="0" y="3496"/>
                  </a:lnTo>
                  <a:lnTo>
                    <a:pt x="0" y="3496"/>
                  </a:lnTo>
                  <a:lnTo>
                    <a:pt x="0" y="3301"/>
                  </a:lnTo>
                  <a:lnTo>
                    <a:pt x="0" y="3266"/>
                  </a:lnTo>
                  <a:lnTo>
                    <a:pt x="0" y="3228"/>
                  </a:lnTo>
                  <a:lnTo>
                    <a:pt x="0" y="3087"/>
                  </a:lnTo>
                  <a:lnTo>
                    <a:pt x="0" y="3031"/>
                  </a:lnTo>
                  <a:lnTo>
                    <a:pt x="0" y="2971"/>
                  </a:lnTo>
                  <a:lnTo>
                    <a:pt x="0" y="2944"/>
                  </a:lnTo>
                  <a:lnTo>
                    <a:pt x="0" y="1499"/>
                  </a:lnTo>
                  <a:lnTo>
                    <a:pt x="0" y="1342"/>
                  </a:lnTo>
                  <a:lnTo>
                    <a:pt x="0" y="1176"/>
                  </a:lnTo>
                  <a:lnTo>
                    <a:pt x="0" y="575"/>
                  </a:lnTo>
                  <a:lnTo>
                    <a:pt x="0" y="527"/>
                  </a:lnTo>
                  <a:lnTo>
                    <a:pt x="0" y="481"/>
                  </a:lnTo>
                  <a:lnTo>
                    <a:pt x="0" y="380"/>
                  </a:lnTo>
                  <a:lnTo>
                    <a:pt x="0" y="359"/>
                  </a:lnTo>
                  <a:lnTo>
                    <a:pt x="0" y="346"/>
                  </a:lnTo>
                  <a:lnTo>
                    <a:pt x="0" y="342"/>
                  </a:lnTo>
                  <a:lnTo>
                    <a:pt x="2" y="342"/>
                  </a:lnTo>
                  <a:lnTo>
                    <a:pt x="27" y="342"/>
                  </a:lnTo>
                  <a:lnTo>
                    <a:pt x="48" y="342"/>
                  </a:lnTo>
                  <a:lnTo>
                    <a:pt x="394" y="342"/>
                  </a:lnTo>
                  <a:lnTo>
                    <a:pt x="472" y="342"/>
                  </a:lnTo>
                  <a:lnTo>
                    <a:pt x="559" y="342"/>
                  </a:lnTo>
                  <a:lnTo>
                    <a:pt x="652" y="342"/>
                  </a:lnTo>
                  <a:lnTo>
                    <a:pt x="866" y="342"/>
                  </a:lnTo>
                  <a:lnTo>
                    <a:pt x="985" y="342"/>
                  </a:lnTo>
                  <a:lnTo>
                    <a:pt x="988" y="296"/>
                  </a:lnTo>
                  <a:lnTo>
                    <a:pt x="997" y="254"/>
                  </a:lnTo>
                  <a:lnTo>
                    <a:pt x="1013" y="212"/>
                  </a:lnTo>
                  <a:lnTo>
                    <a:pt x="1034" y="173"/>
                  </a:lnTo>
                  <a:lnTo>
                    <a:pt x="1060" y="137"/>
                  </a:lnTo>
                  <a:lnTo>
                    <a:pt x="1090" y="103"/>
                  </a:lnTo>
                  <a:lnTo>
                    <a:pt x="1124" y="73"/>
                  </a:lnTo>
                  <a:lnTo>
                    <a:pt x="1162" y="49"/>
                  </a:lnTo>
                  <a:lnTo>
                    <a:pt x="1204" y="28"/>
                  </a:lnTo>
                  <a:lnTo>
                    <a:pt x="1248" y="13"/>
                  </a:lnTo>
                  <a:lnTo>
                    <a:pt x="1295" y="3"/>
                  </a:lnTo>
                  <a:lnTo>
                    <a:pt x="13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8" name="Freeform 8"/>
            <p:cNvSpPr>
              <a:spLocks noEditPoints="1"/>
            </p:cNvSpPr>
            <p:nvPr/>
          </p:nvSpPr>
          <p:spPr bwMode="auto">
            <a:xfrm>
              <a:off x="5365751" y="8147051"/>
              <a:ext cx="198438" cy="192088"/>
            </a:xfrm>
            <a:custGeom>
              <a:avLst/>
              <a:gdLst>
                <a:gd name="T0" fmla="*/ 124 w 502"/>
                <a:gd name="T1" fmla="*/ 125 h 485"/>
                <a:gd name="T2" fmla="*/ 124 w 502"/>
                <a:gd name="T3" fmla="*/ 359 h 485"/>
                <a:gd name="T4" fmla="*/ 376 w 502"/>
                <a:gd name="T5" fmla="*/ 359 h 485"/>
                <a:gd name="T6" fmla="*/ 376 w 502"/>
                <a:gd name="T7" fmla="*/ 125 h 485"/>
                <a:gd name="T8" fmla="*/ 124 w 502"/>
                <a:gd name="T9" fmla="*/ 125 h 485"/>
                <a:gd name="T10" fmla="*/ 0 w 502"/>
                <a:gd name="T11" fmla="*/ 0 h 485"/>
                <a:gd name="T12" fmla="*/ 502 w 502"/>
                <a:gd name="T13" fmla="*/ 0 h 485"/>
                <a:gd name="T14" fmla="*/ 502 w 502"/>
                <a:gd name="T15" fmla="*/ 485 h 485"/>
                <a:gd name="T16" fmla="*/ 0 w 502"/>
                <a:gd name="T17" fmla="*/ 485 h 485"/>
                <a:gd name="T18" fmla="*/ 0 w 502"/>
                <a:gd name="T19"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2" h="485">
                  <a:moveTo>
                    <a:pt x="124" y="125"/>
                  </a:moveTo>
                  <a:lnTo>
                    <a:pt x="124" y="359"/>
                  </a:lnTo>
                  <a:lnTo>
                    <a:pt x="376" y="359"/>
                  </a:lnTo>
                  <a:lnTo>
                    <a:pt x="376" y="125"/>
                  </a:lnTo>
                  <a:lnTo>
                    <a:pt x="124" y="125"/>
                  </a:lnTo>
                  <a:close/>
                  <a:moveTo>
                    <a:pt x="0" y="0"/>
                  </a:moveTo>
                  <a:lnTo>
                    <a:pt x="502" y="0"/>
                  </a:lnTo>
                  <a:lnTo>
                    <a:pt x="502" y="485"/>
                  </a:lnTo>
                  <a:lnTo>
                    <a:pt x="0" y="48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49" name="Freeform 9"/>
            <p:cNvSpPr>
              <a:spLocks noEditPoints="1"/>
            </p:cNvSpPr>
            <p:nvPr/>
          </p:nvSpPr>
          <p:spPr bwMode="auto">
            <a:xfrm>
              <a:off x="5365751" y="8424863"/>
              <a:ext cx="198438" cy="184150"/>
            </a:xfrm>
            <a:custGeom>
              <a:avLst/>
              <a:gdLst>
                <a:gd name="T0" fmla="*/ 124 w 502"/>
                <a:gd name="T1" fmla="*/ 107 h 466"/>
                <a:gd name="T2" fmla="*/ 124 w 502"/>
                <a:gd name="T3" fmla="*/ 340 h 466"/>
                <a:gd name="T4" fmla="*/ 376 w 502"/>
                <a:gd name="T5" fmla="*/ 340 h 466"/>
                <a:gd name="T6" fmla="*/ 376 w 502"/>
                <a:gd name="T7" fmla="*/ 107 h 466"/>
                <a:gd name="T8" fmla="*/ 124 w 502"/>
                <a:gd name="T9" fmla="*/ 107 h 466"/>
                <a:gd name="T10" fmla="*/ 0 w 502"/>
                <a:gd name="T11" fmla="*/ 0 h 466"/>
                <a:gd name="T12" fmla="*/ 502 w 502"/>
                <a:gd name="T13" fmla="*/ 0 h 466"/>
                <a:gd name="T14" fmla="*/ 502 w 502"/>
                <a:gd name="T15" fmla="*/ 466 h 466"/>
                <a:gd name="T16" fmla="*/ 0 w 502"/>
                <a:gd name="T17" fmla="*/ 466 h 466"/>
                <a:gd name="T18" fmla="*/ 0 w 502"/>
                <a:gd name="T19"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2" h="466">
                  <a:moveTo>
                    <a:pt x="124" y="107"/>
                  </a:moveTo>
                  <a:lnTo>
                    <a:pt x="124" y="340"/>
                  </a:lnTo>
                  <a:lnTo>
                    <a:pt x="376" y="340"/>
                  </a:lnTo>
                  <a:lnTo>
                    <a:pt x="376" y="107"/>
                  </a:lnTo>
                  <a:lnTo>
                    <a:pt x="124" y="107"/>
                  </a:lnTo>
                  <a:close/>
                  <a:moveTo>
                    <a:pt x="0" y="0"/>
                  </a:moveTo>
                  <a:lnTo>
                    <a:pt x="502" y="0"/>
                  </a:lnTo>
                  <a:lnTo>
                    <a:pt x="502" y="466"/>
                  </a:lnTo>
                  <a:lnTo>
                    <a:pt x="0" y="4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50" name="Freeform 10"/>
            <p:cNvSpPr>
              <a:spLocks noEditPoints="1"/>
            </p:cNvSpPr>
            <p:nvPr/>
          </p:nvSpPr>
          <p:spPr bwMode="auto">
            <a:xfrm>
              <a:off x="5365751" y="8694738"/>
              <a:ext cx="198438" cy="184150"/>
            </a:xfrm>
            <a:custGeom>
              <a:avLst/>
              <a:gdLst>
                <a:gd name="T0" fmla="*/ 124 w 502"/>
                <a:gd name="T1" fmla="*/ 125 h 466"/>
                <a:gd name="T2" fmla="*/ 124 w 502"/>
                <a:gd name="T3" fmla="*/ 358 h 466"/>
                <a:gd name="T4" fmla="*/ 376 w 502"/>
                <a:gd name="T5" fmla="*/ 358 h 466"/>
                <a:gd name="T6" fmla="*/ 376 w 502"/>
                <a:gd name="T7" fmla="*/ 125 h 466"/>
                <a:gd name="T8" fmla="*/ 124 w 502"/>
                <a:gd name="T9" fmla="*/ 125 h 466"/>
                <a:gd name="T10" fmla="*/ 0 w 502"/>
                <a:gd name="T11" fmla="*/ 0 h 466"/>
                <a:gd name="T12" fmla="*/ 502 w 502"/>
                <a:gd name="T13" fmla="*/ 0 h 466"/>
                <a:gd name="T14" fmla="*/ 502 w 502"/>
                <a:gd name="T15" fmla="*/ 466 h 466"/>
                <a:gd name="T16" fmla="*/ 0 w 502"/>
                <a:gd name="T17" fmla="*/ 466 h 466"/>
                <a:gd name="T18" fmla="*/ 0 w 502"/>
                <a:gd name="T19"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2" h="466">
                  <a:moveTo>
                    <a:pt x="124" y="125"/>
                  </a:moveTo>
                  <a:lnTo>
                    <a:pt x="124" y="358"/>
                  </a:lnTo>
                  <a:lnTo>
                    <a:pt x="376" y="358"/>
                  </a:lnTo>
                  <a:lnTo>
                    <a:pt x="376" y="125"/>
                  </a:lnTo>
                  <a:lnTo>
                    <a:pt x="124" y="125"/>
                  </a:lnTo>
                  <a:close/>
                  <a:moveTo>
                    <a:pt x="0" y="0"/>
                  </a:moveTo>
                  <a:lnTo>
                    <a:pt x="502" y="0"/>
                  </a:lnTo>
                  <a:lnTo>
                    <a:pt x="502" y="466"/>
                  </a:lnTo>
                  <a:lnTo>
                    <a:pt x="0" y="4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grpSp>
    </p:spTree>
    <p:extLst>
      <p:ext uri="{BB962C8B-B14F-4D97-AF65-F5344CB8AC3E}">
        <p14:creationId xmlns:p14="http://schemas.microsoft.com/office/powerpoint/2010/main" val="91647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par>
                                <p:cTn id="11" presetID="2" presetClass="entr" presetSubtype="8"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23545" y="240705"/>
            <a:ext cx="11124420" cy="975275"/>
          </a:xfrm>
        </p:spPr>
        <p:txBody>
          <a:bodyPr/>
          <a:lstStyle/>
          <a:p>
            <a:r>
              <a:rPr lang="en-US" dirty="0"/>
              <a:t>How the </a:t>
            </a:r>
            <a:r>
              <a:rPr dirty="0"/>
              <a:t>Connected Mobile Experience </a:t>
            </a:r>
            <a:r>
              <a:rPr lang="en-US" dirty="0"/>
              <a:t>Works</a:t>
            </a:r>
          </a:p>
        </p:txBody>
      </p:sp>
      <p:sp>
        <p:nvSpPr>
          <p:cNvPr id="67" name="Up Arrow 66"/>
          <p:cNvSpPr/>
          <p:nvPr/>
        </p:nvSpPr>
        <p:spPr>
          <a:xfrm rot="5400000">
            <a:off x="5510070" y="-1546272"/>
            <a:ext cx="331792" cy="7570865"/>
          </a:xfrm>
          <a:prstGeom prst="upArrow">
            <a:avLst>
              <a:gd name="adj1" fmla="val 100000"/>
              <a:gd name="adj2" fmla="val 48147"/>
            </a:avLst>
          </a:prstGeom>
          <a:gradFill flip="none" rotWithShape="1">
            <a:gsLst>
              <a:gs pos="0">
                <a:srgbClr val="7B55D9">
                  <a:alpha val="0"/>
                </a:srgbClr>
              </a:gs>
              <a:gs pos="100000">
                <a:schemeClr val="accent1">
                  <a:lumMod val="40000"/>
                  <a:lumOff val="60000"/>
                </a:schemeClr>
              </a:gs>
            </a:gsLst>
            <a:lin ang="16200000" scaled="1"/>
            <a:tileRect/>
          </a:gradFill>
          <a:ln w="9525" cap="flat" cmpd="sng" algn="ctr">
            <a:noFill/>
            <a:prstDash val="solid"/>
            <a:round/>
            <a:headEnd type="none" w="med" len="med"/>
            <a:tailEnd type="none" w="med" len="med"/>
          </a:ln>
          <a:effectLst/>
        </p:spPr>
        <p:txBody>
          <a:bodyPr lIns="82024" tIns="41012" rIns="82024" bIns="41012" anchor="ctr"/>
          <a:lstStyle/>
          <a:p>
            <a:pPr algn="ctr" defTabSz="609973" eaLnBrk="0" hangingPunct="0">
              <a:lnSpc>
                <a:spcPct val="90000"/>
              </a:lnSpc>
              <a:defRPr/>
            </a:pPr>
            <a:endParaRPr lang="en-US" sz="2000" dirty="0">
              <a:solidFill>
                <a:srgbClr val="676767"/>
              </a:solidFill>
              <a:latin typeface="Arial"/>
            </a:endParaRPr>
          </a:p>
        </p:txBody>
      </p:sp>
      <p:cxnSp>
        <p:nvCxnSpPr>
          <p:cNvPr id="76" name="Straight Arrow Connector 79"/>
          <p:cNvCxnSpPr>
            <a:stCxn id="95" idx="1"/>
            <a:endCxn id="78" idx="2"/>
          </p:cNvCxnSpPr>
          <p:nvPr/>
        </p:nvCxnSpPr>
        <p:spPr>
          <a:xfrm rot="10800000">
            <a:off x="1553902" y="2912988"/>
            <a:ext cx="5519601" cy="2024417"/>
          </a:xfrm>
          <a:prstGeom prst="bentConnector2">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81" name="TextBox 80"/>
          <p:cNvSpPr txBox="1">
            <a:spLocks noChangeArrowheads="1"/>
          </p:cNvSpPr>
          <p:nvPr/>
        </p:nvSpPr>
        <p:spPr bwMode="auto">
          <a:xfrm rot="16200000">
            <a:off x="10432401" y="2907195"/>
            <a:ext cx="1190569" cy="615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pPr defTabSz="608992"/>
            <a:r>
              <a:rPr lang="en-US" sz="1600" dirty="0">
                <a:solidFill>
                  <a:srgbClr val="676767">
                    <a:lumMod val="75000"/>
                    <a:lumOff val="25000"/>
                  </a:srgbClr>
                </a:solidFill>
                <a:latin typeface="Arial"/>
              </a:rPr>
              <a:t>Analytics Data</a:t>
            </a:r>
          </a:p>
        </p:txBody>
      </p:sp>
      <p:grpSp>
        <p:nvGrpSpPr>
          <p:cNvPr id="86" name="arcs left"/>
          <p:cNvGrpSpPr>
            <a:grpSpLocks/>
          </p:cNvGrpSpPr>
          <p:nvPr/>
        </p:nvGrpSpPr>
        <p:grpSpPr bwMode="auto">
          <a:xfrm>
            <a:off x="1463694" y="934409"/>
            <a:ext cx="2878975" cy="2613251"/>
            <a:chOff x="7687939" y="1290328"/>
            <a:chExt cx="746144" cy="586740"/>
          </a:xfrm>
        </p:grpSpPr>
        <p:sp>
          <p:nvSpPr>
            <p:cNvPr id="87" name="Arc 86"/>
            <p:cNvSpPr/>
            <p:nvPr/>
          </p:nvSpPr>
          <p:spPr>
            <a:xfrm>
              <a:off x="7696200" y="1473200"/>
              <a:ext cx="266700" cy="266700"/>
            </a:xfrm>
            <a:prstGeom prst="arc">
              <a:avLst>
                <a:gd name="adj1" fmla="val 18079119"/>
                <a:gd name="adj2" fmla="val 3276312"/>
              </a:avLst>
            </a:prstGeom>
            <a:ln w="82550">
              <a:gradFill>
                <a:gsLst>
                  <a:gs pos="5000">
                    <a:schemeClr val="accent1">
                      <a:tint val="66000"/>
                      <a:satMod val="160000"/>
                      <a:alpha val="0"/>
                    </a:schemeClr>
                  </a:gs>
                  <a:gs pos="50000">
                    <a:schemeClr val="accent6"/>
                  </a:gs>
                  <a:gs pos="91000">
                    <a:schemeClr val="accent1">
                      <a:tint val="23500"/>
                      <a:satMod val="160000"/>
                      <a:alpha val="0"/>
                    </a:schemeClr>
                  </a:gs>
                </a:gsLst>
                <a:lin ang="5400000" scaled="0"/>
              </a:gradFill>
            </a:ln>
          </p:spPr>
          <p:style>
            <a:lnRef idx="2">
              <a:schemeClr val="accent1"/>
            </a:lnRef>
            <a:fillRef idx="0">
              <a:schemeClr val="accent1"/>
            </a:fillRef>
            <a:effectRef idx="1">
              <a:schemeClr val="accent1"/>
            </a:effectRef>
            <a:fontRef idx="minor">
              <a:schemeClr val="tx1"/>
            </a:fontRef>
          </p:style>
          <p:txBody>
            <a:bodyPr anchor="ctr"/>
            <a:lstStyle/>
            <a:p>
              <a:pPr algn="ctr" defTabSz="608992">
                <a:defRPr/>
              </a:pPr>
              <a:endParaRPr lang="en-US" dirty="0">
                <a:solidFill>
                  <a:srgbClr val="FFFFFF"/>
                </a:solidFill>
                <a:latin typeface="Arial"/>
              </a:endParaRPr>
            </a:p>
          </p:txBody>
        </p:sp>
        <p:sp>
          <p:nvSpPr>
            <p:cNvPr id="88" name="Arc 87"/>
            <p:cNvSpPr/>
            <p:nvPr/>
          </p:nvSpPr>
          <p:spPr>
            <a:xfrm>
              <a:off x="7687939" y="1384975"/>
              <a:ext cx="431800" cy="431800"/>
            </a:xfrm>
            <a:prstGeom prst="arc">
              <a:avLst>
                <a:gd name="adj1" fmla="val 18079119"/>
                <a:gd name="adj2" fmla="val 3276312"/>
              </a:avLst>
            </a:prstGeom>
            <a:ln w="82550">
              <a:gradFill>
                <a:gsLst>
                  <a:gs pos="5000">
                    <a:schemeClr val="accent1">
                      <a:tint val="66000"/>
                      <a:satMod val="160000"/>
                      <a:alpha val="0"/>
                    </a:schemeClr>
                  </a:gs>
                  <a:gs pos="50000">
                    <a:schemeClr val="accent6"/>
                  </a:gs>
                  <a:gs pos="91000">
                    <a:schemeClr val="accent1">
                      <a:tint val="23500"/>
                      <a:satMod val="160000"/>
                      <a:alpha val="0"/>
                    </a:schemeClr>
                  </a:gs>
                </a:gsLst>
                <a:lin ang="5400000" scaled="0"/>
              </a:gradFill>
            </a:ln>
          </p:spPr>
          <p:style>
            <a:lnRef idx="2">
              <a:schemeClr val="accent1"/>
            </a:lnRef>
            <a:fillRef idx="0">
              <a:schemeClr val="accent1"/>
            </a:fillRef>
            <a:effectRef idx="1">
              <a:schemeClr val="accent1"/>
            </a:effectRef>
            <a:fontRef idx="minor">
              <a:schemeClr val="tx1"/>
            </a:fontRef>
          </p:style>
          <p:txBody>
            <a:bodyPr anchor="ctr"/>
            <a:lstStyle/>
            <a:p>
              <a:pPr algn="ctr" defTabSz="608992">
                <a:defRPr/>
              </a:pPr>
              <a:endParaRPr lang="en-US" dirty="0">
                <a:solidFill>
                  <a:srgbClr val="FFFFFF"/>
                </a:solidFill>
                <a:latin typeface="Arial"/>
              </a:endParaRPr>
            </a:p>
          </p:txBody>
        </p:sp>
        <p:sp>
          <p:nvSpPr>
            <p:cNvPr id="89" name="Arc 88"/>
            <p:cNvSpPr/>
            <p:nvPr/>
          </p:nvSpPr>
          <p:spPr>
            <a:xfrm>
              <a:off x="7740039" y="1327346"/>
              <a:ext cx="533400" cy="533400"/>
            </a:xfrm>
            <a:prstGeom prst="arc">
              <a:avLst>
                <a:gd name="adj1" fmla="val 18079119"/>
                <a:gd name="adj2" fmla="val 3276312"/>
              </a:avLst>
            </a:prstGeom>
            <a:ln w="82550">
              <a:gradFill>
                <a:gsLst>
                  <a:gs pos="5000">
                    <a:schemeClr val="accent1">
                      <a:tint val="66000"/>
                      <a:satMod val="160000"/>
                      <a:alpha val="0"/>
                    </a:schemeClr>
                  </a:gs>
                  <a:gs pos="50000">
                    <a:schemeClr val="accent6"/>
                  </a:gs>
                  <a:gs pos="91000">
                    <a:schemeClr val="accent1">
                      <a:tint val="23500"/>
                      <a:satMod val="160000"/>
                      <a:alpha val="0"/>
                    </a:schemeClr>
                  </a:gs>
                </a:gsLst>
                <a:lin ang="5400000" scaled="0"/>
              </a:gradFill>
            </a:ln>
          </p:spPr>
          <p:style>
            <a:lnRef idx="2">
              <a:schemeClr val="accent1"/>
            </a:lnRef>
            <a:fillRef idx="0">
              <a:schemeClr val="accent1"/>
            </a:fillRef>
            <a:effectRef idx="1">
              <a:schemeClr val="accent1"/>
            </a:effectRef>
            <a:fontRef idx="minor">
              <a:schemeClr val="tx1"/>
            </a:fontRef>
          </p:style>
          <p:txBody>
            <a:bodyPr anchor="ctr"/>
            <a:lstStyle/>
            <a:p>
              <a:pPr algn="ctr" defTabSz="608992">
                <a:defRPr/>
              </a:pPr>
              <a:endParaRPr lang="en-US" dirty="0">
                <a:solidFill>
                  <a:srgbClr val="FFFFFF"/>
                </a:solidFill>
                <a:latin typeface="Arial"/>
              </a:endParaRPr>
            </a:p>
          </p:txBody>
        </p:sp>
        <p:sp>
          <p:nvSpPr>
            <p:cNvPr id="90" name="Arc 89"/>
            <p:cNvSpPr/>
            <p:nvPr/>
          </p:nvSpPr>
          <p:spPr>
            <a:xfrm>
              <a:off x="7847343" y="1290328"/>
              <a:ext cx="586740" cy="586740"/>
            </a:xfrm>
            <a:prstGeom prst="arc">
              <a:avLst>
                <a:gd name="adj1" fmla="val 18079119"/>
                <a:gd name="adj2" fmla="val 3276312"/>
              </a:avLst>
            </a:prstGeom>
            <a:ln w="82550">
              <a:gradFill>
                <a:gsLst>
                  <a:gs pos="5000">
                    <a:schemeClr val="accent1">
                      <a:tint val="66000"/>
                      <a:satMod val="160000"/>
                      <a:alpha val="0"/>
                    </a:schemeClr>
                  </a:gs>
                  <a:gs pos="50000">
                    <a:schemeClr val="accent6"/>
                  </a:gs>
                  <a:gs pos="91000">
                    <a:schemeClr val="accent1">
                      <a:tint val="23500"/>
                      <a:satMod val="160000"/>
                      <a:alpha val="0"/>
                    </a:schemeClr>
                  </a:gs>
                </a:gsLst>
                <a:lin ang="5400000" scaled="0"/>
              </a:gradFill>
            </a:ln>
          </p:spPr>
          <p:style>
            <a:lnRef idx="2">
              <a:schemeClr val="accent1"/>
            </a:lnRef>
            <a:fillRef idx="0">
              <a:schemeClr val="accent1"/>
            </a:fillRef>
            <a:effectRef idx="1">
              <a:schemeClr val="accent1"/>
            </a:effectRef>
            <a:fontRef idx="minor">
              <a:schemeClr val="tx1"/>
            </a:fontRef>
          </p:style>
          <p:txBody>
            <a:bodyPr anchor="ctr"/>
            <a:lstStyle/>
            <a:p>
              <a:pPr algn="ctr" defTabSz="608992">
                <a:defRPr/>
              </a:pPr>
              <a:endParaRPr lang="en-US" dirty="0">
                <a:solidFill>
                  <a:srgbClr val="FFFFFF"/>
                </a:solidFill>
                <a:latin typeface="Arial"/>
              </a:endParaRPr>
            </a:p>
          </p:txBody>
        </p:sp>
      </p:grpSp>
      <p:pic>
        <p:nvPicPr>
          <p:cNvPr id="91" name="Picture 90" descr="CleanAir.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1540" y="1480587"/>
            <a:ext cx="776085" cy="864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 name="Picture 91" descr="CleanAir.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6739" y="1775702"/>
            <a:ext cx="776085" cy="866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 name="Picture 92" descr="CleanAir.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34158" y="2143811"/>
            <a:ext cx="776085" cy="866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8" name="Group 97"/>
          <p:cNvGrpSpPr>
            <a:grpSpLocks/>
          </p:cNvGrpSpPr>
          <p:nvPr/>
        </p:nvGrpSpPr>
        <p:grpSpPr bwMode="auto">
          <a:xfrm>
            <a:off x="9559123" y="1365051"/>
            <a:ext cx="2200128" cy="1254548"/>
            <a:chOff x="9559406" y="1553421"/>
            <a:chExt cx="2200841" cy="1254427"/>
          </a:xfrm>
        </p:grpSpPr>
        <p:sp>
          <p:nvSpPr>
            <p:cNvPr id="99" name="Rectangle 32"/>
            <p:cNvSpPr>
              <a:spLocks/>
            </p:cNvSpPr>
            <p:nvPr/>
          </p:nvSpPr>
          <p:spPr bwMode="auto">
            <a:xfrm>
              <a:off x="9802921" y="1553421"/>
              <a:ext cx="1899328" cy="705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ctr" defTabSz="608992">
                <a:buClr>
                  <a:srgbClr val="000000"/>
                </a:buClr>
                <a:buSzPct val="100000"/>
              </a:pPr>
              <a:r>
                <a:rPr lang="en-US" sz="1866" dirty="0">
                  <a:solidFill>
                    <a:srgbClr val="676767">
                      <a:lumMod val="75000"/>
                      <a:lumOff val="25000"/>
                    </a:srgbClr>
                  </a:solidFill>
                  <a:latin typeface="Arial"/>
                  <a:ea typeface="Gill Sans Light"/>
                  <a:cs typeface="Gill Sans Light"/>
                </a:rPr>
                <a:t>Cisco MSE</a:t>
              </a:r>
            </a:p>
            <a:p>
              <a:pPr algn="ctr" defTabSz="608992">
                <a:buClr>
                  <a:srgbClr val="000000"/>
                </a:buClr>
                <a:buSzPct val="100000"/>
              </a:pPr>
              <a:r>
                <a:rPr lang="en-US" sz="1866" dirty="0">
                  <a:solidFill>
                    <a:srgbClr val="676767">
                      <a:lumMod val="75000"/>
                      <a:lumOff val="25000"/>
                    </a:srgbClr>
                  </a:solidFill>
                  <a:latin typeface="Arial"/>
                  <a:ea typeface="Gill Sans Light"/>
                  <a:cs typeface="Gill Sans Light"/>
                </a:rPr>
                <a:t>(Virtual/Physical)</a:t>
              </a:r>
            </a:p>
          </p:txBody>
        </p:sp>
        <p:pic>
          <p:nvPicPr>
            <p:cNvPr id="101" name="Picture 41" descr="C:\Users\girimaji\AppData\Local\Microsoft\Windows\Temporary Internet Files\Content.Outlook\QQG28TLI\BI01106 (2).png"/>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9559406" y="2163595"/>
              <a:ext cx="2200841" cy="644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14" name="Straight Arrow Connector 113"/>
          <p:cNvCxnSpPr/>
          <p:nvPr/>
        </p:nvCxnSpPr>
        <p:spPr>
          <a:xfrm>
            <a:off x="11334974" y="2426239"/>
            <a:ext cx="0" cy="1375804"/>
          </a:xfrm>
          <a:prstGeom prst="straightConnector1">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15" name="TextBox 114"/>
          <p:cNvSpPr txBox="1">
            <a:spLocks noChangeArrowheads="1"/>
          </p:cNvSpPr>
          <p:nvPr/>
        </p:nvSpPr>
        <p:spPr bwMode="auto">
          <a:xfrm>
            <a:off x="7138246" y="3616544"/>
            <a:ext cx="2348707" cy="369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pPr defTabSz="608992"/>
            <a:r>
              <a:rPr lang="en-US" sz="1600" dirty="0">
                <a:solidFill>
                  <a:srgbClr val="676767">
                    <a:lumMod val="75000"/>
                    <a:lumOff val="25000"/>
                  </a:srgbClr>
                </a:solidFill>
                <a:latin typeface="Arial"/>
              </a:rPr>
              <a:t>Customer Engagement</a:t>
            </a:r>
          </a:p>
        </p:txBody>
      </p:sp>
      <p:sp>
        <p:nvSpPr>
          <p:cNvPr id="117" name="TextBox 116"/>
          <p:cNvSpPr txBox="1">
            <a:spLocks noChangeArrowheads="1"/>
          </p:cNvSpPr>
          <p:nvPr/>
        </p:nvSpPr>
        <p:spPr bwMode="auto">
          <a:xfrm>
            <a:off x="5556608" y="4276239"/>
            <a:ext cx="1327783" cy="61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pPr defTabSz="608992"/>
            <a:r>
              <a:rPr lang="en-US" sz="1600" dirty="0">
                <a:solidFill>
                  <a:srgbClr val="676767">
                    <a:lumMod val="75000"/>
                    <a:lumOff val="25000"/>
                  </a:srgbClr>
                </a:solidFill>
                <a:latin typeface="Arial"/>
              </a:rPr>
              <a:t>Context</a:t>
            </a:r>
          </a:p>
          <a:p>
            <a:pPr defTabSz="608992"/>
            <a:r>
              <a:rPr lang="en-US" sz="1600" dirty="0">
                <a:solidFill>
                  <a:srgbClr val="676767">
                    <a:lumMod val="75000"/>
                    <a:lumOff val="25000"/>
                  </a:srgbClr>
                </a:solidFill>
                <a:latin typeface="Arial"/>
              </a:rPr>
              <a:t>Data</a:t>
            </a:r>
          </a:p>
        </p:txBody>
      </p:sp>
      <p:sp>
        <p:nvSpPr>
          <p:cNvPr id="184" name="Rectangle 32"/>
          <p:cNvSpPr>
            <a:spLocks/>
          </p:cNvSpPr>
          <p:nvPr/>
        </p:nvSpPr>
        <p:spPr bwMode="auto">
          <a:xfrm>
            <a:off x="5258018" y="1118819"/>
            <a:ext cx="1498210" cy="395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ctr" defTabSz="608992">
              <a:buClr>
                <a:srgbClr val="000000"/>
              </a:buClr>
              <a:buSzPct val="100000"/>
            </a:pPr>
            <a:r>
              <a:rPr lang="en-US" sz="1600" dirty="0">
                <a:solidFill>
                  <a:srgbClr val="676767">
                    <a:lumMod val="75000"/>
                    <a:lumOff val="25000"/>
                  </a:srgbClr>
                </a:solidFill>
                <a:latin typeface="Arial"/>
                <a:ea typeface="Gill Sans Light"/>
                <a:cs typeface="Gill Sans Light"/>
              </a:rPr>
              <a:t>Access Points</a:t>
            </a:r>
          </a:p>
        </p:txBody>
      </p:sp>
      <p:grpSp>
        <p:nvGrpSpPr>
          <p:cNvPr id="2" name="Group 1"/>
          <p:cNvGrpSpPr/>
          <p:nvPr/>
        </p:nvGrpSpPr>
        <p:grpSpPr>
          <a:xfrm>
            <a:off x="7073502" y="4028819"/>
            <a:ext cx="2555210" cy="1817171"/>
            <a:chOff x="4484152" y="3313811"/>
            <a:chExt cx="1916907" cy="1470718"/>
          </a:xfrm>
        </p:grpSpPr>
        <p:sp>
          <p:nvSpPr>
            <p:cNvPr id="95" name="Rounded Rectangle 94"/>
            <p:cNvSpPr/>
            <p:nvPr/>
          </p:nvSpPr>
          <p:spPr>
            <a:xfrm>
              <a:off x="4484152" y="3313811"/>
              <a:ext cx="1916907" cy="1470718"/>
            </a:xfrm>
            <a:prstGeom prst="roundRect">
              <a:avLst/>
            </a:prstGeom>
            <a:gradFill flip="none" rotWithShape="1">
              <a:gsLst>
                <a:gs pos="0">
                  <a:schemeClr val="accent1"/>
                </a:gs>
                <a:gs pos="100000">
                  <a:schemeClr val="accent5"/>
                </a:gs>
              </a:gsLst>
              <a:lin ang="21000000" scaled="0"/>
              <a:tileRect/>
            </a:gradFill>
            <a:ln w="73025">
              <a:noFill/>
            </a:ln>
            <a:effectLst/>
          </p:spPr>
          <p:style>
            <a:lnRef idx="2">
              <a:schemeClr val="accent1">
                <a:shade val="50000"/>
              </a:schemeClr>
            </a:lnRef>
            <a:fillRef idx="1">
              <a:schemeClr val="accent1"/>
            </a:fillRef>
            <a:effectRef idx="0">
              <a:schemeClr val="accent1"/>
            </a:effectRef>
            <a:fontRef idx="minor">
              <a:schemeClr val="lt1"/>
            </a:fontRef>
          </p:style>
          <p:txBody>
            <a:bodyPr lIns="121856" tIns="60928" rIns="121856" bIns="60928" rtlCol="0" anchor="ctr"/>
            <a:lstStyle/>
            <a:p>
              <a:pPr algn="ctr" defTabSz="608992"/>
              <a:endParaRPr lang="en-US" sz="1866" dirty="0">
                <a:solidFill>
                  <a:srgbClr val="FFFFFF"/>
                </a:solidFill>
                <a:effectLst>
                  <a:outerShdw blurRad="38100" dist="38100" dir="2700000" algn="tl">
                    <a:srgbClr val="000000">
                      <a:alpha val="43137"/>
                    </a:srgbClr>
                  </a:outerShdw>
                </a:effectLst>
                <a:latin typeface="Arial"/>
              </a:endParaRPr>
            </a:p>
            <a:p>
              <a:pPr algn="ctr" defTabSz="608992"/>
              <a:endParaRPr lang="en-US" sz="1866" dirty="0">
                <a:solidFill>
                  <a:srgbClr val="FFFFFF"/>
                </a:solidFill>
                <a:effectLst>
                  <a:outerShdw blurRad="38100" dist="38100" dir="2700000" algn="tl">
                    <a:srgbClr val="000000">
                      <a:alpha val="43137"/>
                    </a:srgbClr>
                  </a:outerShdw>
                </a:effectLst>
                <a:latin typeface="Arial"/>
              </a:endParaRPr>
            </a:p>
            <a:p>
              <a:pPr algn="ctr" defTabSz="608992"/>
              <a:endParaRPr lang="en-US" sz="1866" dirty="0">
                <a:solidFill>
                  <a:srgbClr val="FFFFFF"/>
                </a:solidFill>
                <a:effectLst>
                  <a:outerShdw blurRad="38100" dist="38100" dir="2700000" algn="tl">
                    <a:srgbClr val="000000">
                      <a:alpha val="43137"/>
                    </a:srgbClr>
                  </a:outerShdw>
                </a:effectLst>
                <a:latin typeface="Arial"/>
              </a:endParaRPr>
            </a:p>
            <a:p>
              <a:pPr algn="ctr" defTabSz="608992"/>
              <a:endParaRPr lang="en-US" sz="1866" dirty="0">
                <a:solidFill>
                  <a:srgbClr val="FFFFFF"/>
                </a:solidFill>
                <a:effectLst>
                  <a:outerShdw blurRad="38100" dist="38100" dir="2700000" algn="tl">
                    <a:srgbClr val="000000">
                      <a:alpha val="43137"/>
                    </a:srgbClr>
                  </a:outerShdw>
                </a:effectLst>
                <a:latin typeface="Arial"/>
              </a:endParaRPr>
            </a:p>
            <a:p>
              <a:pPr algn="ctr" defTabSz="608992"/>
              <a:r>
                <a:rPr lang="en-US" sz="1866" dirty="0">
                  <a:solidFill>
                    <a:srgbClr val="FFFFFF"/>
                  </a:solidFill>
                  <a:effectLst>
                    <a:outerShdw blurRad="38100" dist="38100" dir="2700000" algn="tl">
                      <a:srgbClr val="000000">
                        <a:alpha val="43137"/>
                      </a:srgbClr>
                    </a:outerShdw>
                  </a:effectLst>
                  <a:latin typeface="Arial"/>
                </a:rPr>
                <a:t>Partner Mobile App Server/EMSP</a:t>
              </a:r>
            </a:p>
          </p:txBody>
        </p:sp>
        <p:pic>
          <p:nvPicPr>
            <p:cNvPr id="66" name="Picture 65"/>
            <p:cNvPicPr>
              <a:picLocks noChangeAspect="1"/>
            </p:cNvPicPr>
            <p:nvPr/>
          </p:nvPicPr>
          <p:blipFill>
            <a:blip r:embed="rId5" cstate="screen"/>
            <a:stretch>
              <a:fillRect/>
            </a:stretch>
          </p:blipFill>
          <p:spPr>
            <a:xfrm>
              <a:off x="4930404" y="3532482"/>
              <a:ext cx="452657" cy="655470"/>
            </a:xfrm>
            <a:prstGeom prst="rect">
              <a:avLst/>
            </a:prstGeom>
          </p:spPr>
        </p:pic>
        <p:sp>
          <p:nvSpPr>
            <p:cNvPr id="58" name="Rectangle 57"/>
            <p:cNvSpPr/>
            <p:nvPr/>
          </p:nvSpPr>
          <p:spPr>
            <a:xfrm>
              <a:off x="5461184" y="3703855"/>
              <a:ext cx="639507" cy="421663"/>
            </a:xfrm>
            <a:prstGeom prst="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92"/>
              <a:r>
                <a:rPr lang="en-US" sz="800" dirty="0">
                  <a:solidFill>
                    <a:srgbClr val="FFFFFF"/>
                  </a:solidFill>
                  <a:latin typeface="Arial"/>
                </a:rPr>
                <a:t>EMSP</a:t>
              </a:r>
              <a:endParaRPr lang="en-US" dirty="0">
                <a:solidFill>
                  <a:srgbClr val="FFFFFF"/>
                </a:solidFill>
                <a:latin typeface="Arial"/>
              </a:endParaRPr>
            </a:p>
          </p:txBody>
        </p:sp>
      </p:grpSp>
      <p:cxnSp>
        <p:nvCxnSpPr>
          <p:cNvPr id="61" name="Straight Arrow Connector 79"/>
          <p:cNvCxnSpPr>
            <a:endCxn id="95" idx="3"/>
          </p:cNvCxnSpPr>
          <p:nvPr/>
        </p:nvCxnSpPr>
        <p:spPr>
          <a:xfrm rot="5400000">
            <a:off x="8598516" y="3502714"/>
            <a:ext cx="2464889" cy="404497"/>
          </a:xfrm>
          <a:prstGeom prst="bentConnector2">
            <a:avLst/>
          </a:prstGeom>
          <a:ln w="31750">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00" name="Rounded Rectangle 99"/>
          <p:cNvSpPr/>
          <p:nvPr/>
        </p:nvSpPr>
        <p:spPr>
          <a:xfrm>
            <a:off x="3965660" y="4494748"/>
            <a:ext cx="1525749" cy="946060"/>
          </a:xfrm>
          <a:prstGeom prst="roundRect">
            <a:avLst/>
          </a:prstGeom>
          <a:gradFill flip="none" rotWithShape="1">
            <a:gsLst>
              <a:gs pos="0">
                <a:schemeClr val="accent1"/>
              </a:gs>
              <a:gs pos="100000">
                <a:schemeClr val="accent5"/>
              </a:gs>
            </a:gsLst>
            <a:lin ang="21000000" scaled="0"/>
            <a:tileRect/>
          </a:gradFill>
          <a:ln w="73025">
            <a:noFill/>
          </a:ln>
          <a:effectLst/>
        </p:spPr>
        <p:style>
          <a:lnRef idx="2">
            <a:schemeClr val="accent1">
              <a:shade val="50000"/>
            </a:schemeClr>
          </a:lnRef>
          <a:fillRef idx="1">
            <a:schemeClr val="accent1"/>
          </a:fillRef>
          <a:effectRef idx="0">
            <a:schemeClr val="accent1"/>
          </a:effectRef>
          <a:fontRef idx="minor">
            <a:schemeClr val="lt1"/>
          </a:fontRef>
        </p:style>
        <p:txBody>
          <a:bodyPr lIns="91336" tIns="45669" rIns="91336" bIns="45669" rtlCol="0" anchor="ctr"/>
          <a:lstStyle/>
          <a:p>
            <a:pPr algn="ctr" defTabSz="608992"/>
            <a:r>
              <a:rPr lang="en-US" sz="1866" dirty="0">
                <a:solidFill>
                  <a:srgbClr val="FFFFFF"/>
                </a:solidFill>
                <a:effectLst>
                  <a:outerShdw blurRad="38100" dist="38100" dir="2700000" algn="tl">
                    <a:srgbClr val="000000">
                      <a:alpha val="43137"/>
                    </a:srgbClr>
                  </a:outerShdw>
                </a:effectLst>
                <a:latin typeface="Arial"/>
              </a:rPr>
              <a:t>Device App Built With CMX APIs</a:t>
            </a:r>
          </a:p>
        </p:txBody>
      </p:sp>
      <p:sp>
        <p:nvSpPr>
          <p:cNvPr id="59" name="Rectangle 58"/>
          <p:cNvSpPr/>
          <p:nvPr/>
        </p:nvSpPr>
        <p:spPr>
          <a:xfrm>
            <a:off x="23" y="6074858"/>
            <a:ext cx="12191055" cy="781356"/>
          </a:xfrm>
          <a:prstGeom prst="rect">
            <a:avLst/>
          </a:prstGeom>
          <a:solidFill>
            <a:schemeClr val="accent2"/>
          </a:solidFill>
          <a:ln>
            <a:noFill/>
          </a:ln>
          <a:effectLst/>
        </p:spPr>
        <p:txBody>
          <a:bodyPr vert="horz" wrap="square" lIns="29147" tIns="121456" rIns="29147" bIns="29147" anchor="t" anchorCtr="1"/>
          <a:lstStyle/>
          <a:p>
            <a:pPr algn="ctr" defTabSz="1212969" fontAlgn="auto">
              <a:spcBef>
                <a:spcPts val="267"/>
              </a:spcBef>
              <a:spcAft>
                <a:spcPts val="960"/>
              </a:spcAft>
              <a:buClr>
                <a:srgbClr val="3F5CFF">
                  <a:lumMod val="60000"/>
                  <a:lumOff val="40000"/>
                </a:srgbClr>
              </a:buClr>
              <a:buSzPct val="90000"/>
            </a:pPr>
            <a:endParaRPr lang="en-US" sz="1466" b="1" kern="0" dirty="0">
              <a:solidFill>
                <a:srgbClr val="FFFFFF"/>
              </a:solidFill>
              <a:effectLst>
                <a:outerShdw blurRad="50800" dist="12700" dir="5400000" algn="tl" rotWithShape="0">
                  <a:prstClr val="black">
                    <a:alpha val="30000"/>
                  </a:prstClr>
                </a:outerShdw>
              </a:effectLst>
              <a:latin typeface="Arial"/>
              <a:ea typeface="ＭＳ Ｐゴシック" pitchFamily="34" charset="-128"/>
              <a:cs typeface="Apple LiGothic Medium"/>
            </a:endParaRPr>
          </a:p>
        </p:txBody>
      </p:sp>
      <p:sp>
        <p:nvSpPr>
          <p:cNvPr id="62" name="TextBox 61"/>
          <p:cNvSpPr txBox="1"/>
          <p:nvPr/>
        </p:nvSpPr>
        <p:spPr>
          <a:xfrm>
            <a:off x="453530" y="6162991"/>
            <a:ext cx="3572893" cy="585214"/>
          </a:xfrm>
          <a:prstGeom prst="rect">
            <a:avLst/>
          </a:prstGeom>
          <a:gradFill flip="none" rotWithShape="1">
            <a:gsLst>
              <a:gs pos="0">
                <a:srgbClr val="153680"/>
              </a:gs>
              <a:gs pos="100000">
                <a:srgbClr val="214794"/>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15" tIns="0" rIns="68515" bIns="34259" rtlCol="0" anchor="ctr"/>
          <a:lstStyle>
            <a:defPPr>
              <a:defRPr lang="en-US"/>
            </a:defPPr>
            <a:lvl1pPr algn="ctr" defTabSz="342886">
              <a:defRPr sz="1600">
                <a:solidFill>
                  <a:srgbClr val="FFFFFF"/>
                </a:solidFill>
              </a:defRPr>
            </a:lvl1pPr>
          </a:lstStyle>
          <a:p>
            <a:r>
              <a:rPr lang="en-US" sz="2133" dirty="0">
                <a:latin typeface="Arial"/>
              </a:rPr>
              <a:t>Generate Customer Insights</a:t>
            </a:r>
          </a:p>
        </p:txBody>
      </p:sp>
      <p:sp>
        <p:nvSpPr>
          <p:cNvPr id="64" name="TextBox 63"/>
          <p:cNvSpPr txBox="1"/>
          <p:nvPr/>
        </p:nvSpPr>
        <p:spPr>
          <a:xfrm>
            <a:off x="4296572" y="6163500"/>
            <a:ext cx="3690901" cy="585214"/>
          </a:xfrm>
          <a:prstGeom prst="rect">
            <a:avLst/>
          </a:prstGeom>
          <a:gradFill flip="none" rotWithShape="1">
            <a:gsLst>
              <a:gs pos="0">
                <a:srgbClr val="153680"/>
              </a:gs>
              <a:gs pos="100000">
                <a:srgbClr val="214794"/>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538" tIns="0" rIns="36538" bIns="34259" rtlCol="0" anchor="ctr"/>
          <a:lstStyle>
            <a:defPPr>
              <a:defRPr lang="en-US"/>
            </a:defPPr>
            <a:lvl1pPr algn="ctr" defTabSz="342886">
              <a:defRPr sz="1600">
                <a:solidFill>
                  <a:srgbClr val="FFFFFF"/>
                </a:solidFill>
              </a:defRPr>
            </a:lvl1pPr>
          </a:lstStyle>
          <a:p>
            <a:r>
              <a:rPr lang="en-US" sz="2133" dirty="0">
                <a:latin typeface="Arial"/>
              </a:rPr>
              <a:t>Increase Mobile Engagement</a:t>
            </a:r>
          </a:p>
        </p:txBody>
      </p:sp>
      <p:grpSp>
        <p:nvGrpSpPr>
          <p:cNvPr id="7" name="Group 6"/>
          <p:cNvGrpSpPr/>
          <p:nvPr/>
        </p:nvGrpSpPr>
        <p:grpSpPr>
          <a:xfrm>
            <a:off x="709731" y="2271043"/>
            <a:ext cx="1283711" cy="949753"/>
            <a:chOff x="265722" y="1342610"/>
            <a:chExt cx="1313579" cy="933243"/>
          </a:xfrm>
        </p:grpSpPr>
        <p:grpSp>
          <p:nvGrpSpPr>
            <p:cNvPr id="6" name="Group 5"/>
            <p:cNvGrpSpPr/>
            <p:nvPr/>
          </p:nvGrpSpPr>
          <p:grpSpPr>
            <a:xfrm>
              <a:off x="738720" y="1381399"/>
              <a:ext cx="840581" cy="894454"/>
              <a:chOff x="738720" y="1381399"/>
              <a:chExt cx="840581" cy="894454"/>
            </a:xfrm>
          </p:grpSpPr>
          <p:sp>
            <p:nvSpPr>
              <p:cNvPr id="74" name="Oval 73"/>
              <p:cNvSpPr/>
              <p:nvPr/>
            </p:nvSpPr>
            <p:spPr bwMode="auto">
              <a:xfrm flipH="1">
                <a:off x="738720" y="2149647"/>
                <a:ext cx="840581" cy="12620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anchor="ctr"/>
              <a:lstStyle/>
              <a:p>
                <a:pPr algn="ctr" defTabSz="1217576">
                  <a:defRPr/>
                </a:pPr>
                <a:endParaRPr lang="en-US" sz="2533" kern="0" dirty="0">
                  <a:solidFill>
                    <a:srgbClr val="8E909E"/>
                  </a:solidFill>
                  <a:latin typeface="Arial"/>
                </a:endParaRPr>
              </a:p>
            </p:txBody>
          </p:sp>
          <p:pic>
            <p:nvPicPr>
              <p:cNvPr id="78"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9323" y="1381399"/>
                <a:ext cx="300417" cy="59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grpSp>
          <p:nvGrpSpPr>
            <p:cNvPr id="69" name="Group 68"/>
            <p:cNvGrpSpPr/>
            <p:nvPr/>
          </p:nvGrpSpPr>
          <p:grpSpPr>
            <a:xfrm>
              <a:off x="265722" y="1342610"/>
              <a:ext cx="634440" cy="702073"/>
              <a:chOff x="4582574" y="3014515"/>
              <a:chExt cx="383845" cy="437631"/>
            </a:xfrm>
            <a:solidFill>
              <a:schemeClr val="accent5"/>
            </a:solidFill>
          </p:grpSpPr>
          <p:sp>
            <p:nvSpPr>
              <p:cNvPr id="77" name="Freeform 117"/>
              <p:cNvSpPr>
                <a:spLocks/>
              </p:cNvSpPr>
              <p:nvPr/>
            </p:nvSpPr>
            <p:spPr bwMode="auto">
              <a:xfrm>
                <a:off x="4582574" y="3236998"/>
                <a:ext cx="383845" cy="215148"/>
              </a:xfrm>
              <a:custGeom>
                <a:avLst/>
                <a:gdLst>
                  <a:gd name="T0" fmla="*/ 13 w 50"/>
                  <a:gd name="T1" fmla="*/ 0 h 28"/>
                  <a:gd name="T2" fmla="*/ 16 w 50"/>
                  <a:gd name="T3" fmla="*/ 0 h 28"/>
                  <a:gd name="T4" fmla="*/ 25 w 50"/>
                  <a:gd name="T5" fmla="*/ 15 h 28"/>
                  <a:gd name="T6" fmla="*/ 34 w 50"/>
                  <a:gd name="T7" fmla="*/ 0 h 28"/>
                  <a:gd name="T8" fmla="*/ 37 w 50"/>
                  <a:gd name="T9" fmla="*/ 0 h 28"/>
                  <a:gd name="T10" fmla="*/ 50 w 50"/>
                  <a:gd name="T11" fmla="*/ 13 h 28"/>
                  <a:gd name="T12" fmla="*/ 50 w 50"/>
                  <a:gd name="T13" fmla="*/ 28 h 28"/>
                  <a:gd name="T14" fmla="*/ 0 w 50"/>
                  <a:gd name="T15" fmla="*/ 28 h 28"/>
                  <a:gd name="T16" fmla="*/ 0 w 50"/>
                  <a:gd name="T17" fmla="*/ 13 h 28"/>
                  <a:gd name="T18" fmla="*/ 13 w 50"/>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8">
                    <a:moveTo>
                      <a:pt x="13" y="0"/>
                    </a:moveTo>
                    <a:cubicBezTo>
                      <a:pt x="16" y="0"/>
                      <a:pt x="16" y="0"/>
                      <a:pt x="16" y="0"/>
                    </a:cubicBezTo>
                    <a:cubicBezTo>
                      <a:pt x="25" y="15"/>
                      <a:pt x="25" y="15"/>
                      <a:pt x="25" y="15"/>
                    </a:cubicBezTo>
                    <a:cubicBezTo>
                      <a:pt x="34" y="0"/>
                      <a:pt x="34" y="0"/>
                      <a:pt x="34" y="0"/>
                    </a:cubicBezTo>
                    <a:cubicBezTo>
                      <a:pt x="37" y="0"/>
                      <a:pt x="37" y="0"/>
                      <a:pt x="37" y="0"/>
                    </a:cubicBezTo>
                    <a:cubicBezTo>
                      <a:pt x="44" y="0"/>
                      <a:pt x="50" y="6"/>
                      <a:pt x="50" y="13"/>
                    </a:cubicBezTo>
                    <a:cubicBezTo>
                      <a:pt x="50" y="28"/>
                      <a:pt x="50" y="28"/>
                      <a:pt x="50" y="28"/>
                    </a:cubicBezTo>
                    <a:cubicBezTo>
                      <a:pt x="0" y="28"/>
                      <a:pt x="0" y="28"/>
                      <a:pt x="0" y="28"/>
                    </a:cubicBezTo>
                    <a:cubicBezTo>
                      <a:pt x="0" y="13"/>
                      <a:pt x="0" y="13"/>
                      <a:pt x="0" y="13"/>
                    </a:cubicBezTo>
                    <a:cubicBezTo>
                      <a:pt x="0" y="6"/>
                      <a:pt x="6" y="0"/>
                      <a:pt x="13" y="0"/>
                    </a:cubicBezTo>
                    <a:close/>
                  </a:path>
                </a:pathLst>
              </a:custGeom>
              <a:grpFill/>
              <a:ln>
                <a:noFill/>
              </a:ln>
              <a:extLst/>
            </p:spPr>
            <p:txBody>
              <a:bodyPr vert="horz" wrap="square" lIns="162426" tIns="81215" rIns="162426" bIns="81215" numCol="1" anchor="t" anchorCtr="0" compatLnSpc="1">
                <a:prstTxWarp prst="textNoShape">
                  <a:avLst/>
                </a:prstTxWarp>
              </a:bodyPr>
              <a:lstStyle/>
              <a:p>
                <a:pPr defTabSz="608992"/>
                <a:endParaRPr lang="en-US" sz="4266">
                  <a:solidFill>
                    <a:srgbClr val="676767"/>
                  </a:solidFill>
                  <a:latin typeface="Ciscolight"/>
                </a:endParaRPr>
              </a:p>
            </p:txBody>
          </p:sp>
          <p:sp>
            <p:nvSpPr>
              <p:cNvPr id="104" name="Oval 118"/>
              <p:cNvSpPr>
                <a:spLocks noChangeArrowheads="1"/>
              </p:cNvSpPr>
              <p:nvPr/>
            </p:nvSpPr>
            <p:spPr bwMode="auto">
              <a:xfrm>
                <a:off x="4674255" y="3014515"/>
                <a:ext cx="207814" cy="206592"/>
              </a:xfrm>
              <a:prstGeom prst="ellipse">
                <a:avLst/>
              </a:prstGeom>
              <a:grpFill/>
              <a:ln>
                <a:noFill/>
              </a:ln>
              <a:extLst/>
            </p:spPr>
            <p:txBody>
              <a:bodyPr vert="horz" wrap="square" lIns="162426" tIns="81215" rIns="162426" bIns="81215" numCol="1" anchor="t" anchorCtr="0" compatLnSpc="1">
                <a:prstTxWarp prst="textNoShape">
                  <a:avLst/>
                </a:prstTxWarp>
              </a:bodyPr>
              <a:lstStyle/>
              <a:p>
                <a:pPr defTabSz="608992"/>
                <a:endParaRPr lang="en-US" sz="4266">
                  <a:solidFill>
                    <a:srgbClr val="676767"/>
                  </a:solidFill>
                  <a:latin typeface="Ciscolight"/>
                </a:endParaRPr>
              </a:p>
            </p:txBody>
          </p:sp>
        </p:grpSp>
      </p:grpSp>
      <p:sp>
        <p:nvSpPr>
          <p:cNvPr id="57" name="TextBox 56"/>
          <p:cNvSpPr txBox="1"/>
          <p:nvPr/>
        </p:nvSpPr>
        <p:spPr>
          <a:xfrm>
            <a:off x="8257573" y="6170048"/>
            <a:ext cx="3572893" cy="585214"/>
          </a:xfrm>
          <a:prstGeom prst="rect">
            <a:avLst/>
          </a:prstGeom>
          <a:gradFill flip="none" rotWithShape="1">
            <a:gsLst>
              <a:gs pos="0">
                <a:srgbClr val="153680"/>
              </a:gs>
              <a:gs pos="100000">
                <a:srgbClr val="214794"/>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15" tIns="0" rIns="68515" bIns="34259" rtlCol="0" anchor="ctr"/>
          <a:lstStyle>
            <a:defPPr>
              <a:defRPr lang="en-US"/>
            </a:defPPr>
            <a:lvl1pPr algn="ctr" defTabSz="342886">
              <a:defRPr sz="1600">
                <a:solidFill>
                  <a:srgbClr val="FFFFFF"/>
                </a:solidFill>
              </a:defRPr>
            </a:lvl1pPr>
          </a:lstStyle>
          <a:p>
            <a:r>
              <a:rPr lang="en-US" sz="2133" dirty="0">
                <a:latin typeface="Arial"/>
              </a:rPr>
              <a:t>Boost Customer Satisfaction</a:t>
            </a:r>
          </a:p>
        </p:txBody>
      </p:sp>
      <p:grpSp>
        <p:nvGrpSpPr>
          <p:cNvPr id="16" name="Group 15"/>
          <p:cNvGrpSpPr/>
          <p:nvPr/>
        </p:nvGrpSpPr>
        <p:grpSpPr>
          <a:xfrm>
            <a:off x="9399215" y="3802044"/>
            <a:ext cx="2985676" cy="1974606"/>
            <a:chOff x="7051248" y="2851606"/>
            <a:chExt cx="2239840" cy="1481340"/>
          </a:xfrm>
        </p:grpSpPr>
        <p:grpSp>
          <p:nvGrpSpPr>
            <p:cNvPr id="102" name="Group 101"/>
            <p:cNvGrpSpPr>
              <a:grpSpLocks/>
            </p:cNvGrpSpPr>
            <p:nvPr/>
          </p:nvGrpSpPr>
          <p:grpSpPr bwMode="auto">
            <a:xfrm>
              <a:off x="7441667" y="2851606"/>
              <a:ext cx="1433555" cy="1085426"/>
              <a:chOff x="9921180" y="4881517"/>
              <a:chExt cx="1910913" cy="1447834"/>
            </a:xfrm>
          </p:grpSpPr>
          <p:sp>
            <p:nvSpPr>
              <p:cNvPr id="103" name="TextBox 91"/>
              <p:cNvSpPr txBox="1">
                <a:spLocks noChangeArrowheads="1"/>
              </p:cNvSpPr>
              <p:nvPr/>
            </p:nvSpPr>
            <p:spPr bwMode="auto">
              <a:xfrm>
                <a:off x="9921180" y="5918949"/>
                <a:ext cx="1910913" cy="410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pPr defTabSz="608992"/>
                <a:r>
                  <a:rPr lang="en-US" sz="1600" dirty="0">
                    <a:solidFill>
                      <a:srgbClr val="676767">
                        <a:lumMod val="75000"/>
                        <a:lumOff val="25000"/>
                      </a:srgbClr>
                    </a:solidFill>
                    <a:latin typeface="Arial"/>
                  </a:rPr>
                  <a:t>CMX Analytics UI</a:t>
                </a:r>
              </a:p>
            </p:txBody>
          </p:sp>
          <p:grpSp>
            <p:nvGrpSpPr>
              <p:cNvPr id="105" name="Group 65"/>
              <p:cNvGrpSpPr>
                <a:grpSpLocks/>
              </p:cNvGrpSpPr>
              <p:nvPr/>
            </p:nvGrpSpPr>
            <p:grpSpPr bwMode="auto">
              <a:xfrm>
                <a:off x="10091631" y="4881517"/>
                <a:ext cx="1570015" cy="1060614"/>
                <a:chOff x="429050" y="2278123"/>
                <a:chExt cx="2583097" cy="1744541"/>
              </a:xfrm>
            </p:grpSpPr>
            <p:grpSp>
              <p:nvGrpSpPr>
                <p:cNvPr id="106" name="Group 66"/>
                <p:cNvGrpSpPr>
                  <a:grpSpLocks/>
                </p:cNvGrpSpPr>
                <p:nvPr/>
              </p:nvGrpSpPr>
              <p:grpSpPr bwMode="auto">
                <a:xfrm>
                  <a:off x="429050" y="2278123"/>
                  <a:ext cx="2583097" cy="1307930"/>
                  <a:chOff x="552896" y="3084843"/>
                  <a:chExt cx="2583097" cy="1307930"/>
                </a:xfrm>
              </p:grpSpPr>
              <p:grpSp>
                <p:nvGrpSpPr>
                  <p:cNvPr id="108" name="Group 181"/>
                  <p:cNvGrpSpPr>
                    <a:grpSpLocks/>
                  </p:cNvGrpSpPr>
                  <p:nvPr/>
                </p:nvGrpSpPr>
                <p:grpSpPr bwMode="auto">
                  <a:xfrm>
                    <a:off x="552896" y="3084843"/>
                    <a:ext cx="2583097" cy="1307930"/>
                    <a:chOff x="8534400" y="4168419"/>
                    <a:chExt cx="2132286" cy="1079665"/>
                  </a:xfrm>
                </p:grpSpPr>
                <p:pic>
                  <p:nvPicPr>
                    <p:cNvPr id="112" name="Picture 111" descr="1326722_21034489 copy.png"/>
                    <p:cNvPicPr>
                      <a:picLocks noChangeAspect="1"/>
                    </p:cNvPicPr>
                    <p:nvPr/>
                  </p:nvPicPr>
                  <p:blipFill>
                    <a:blip r:embed="rId7" cstate="screen"/>
                    <a:srcRect/>
                    <a:stretch>
                      <a:fillRect/>
                    </a:stretch>
                  </p:blipFill>
                  <p:spPr>
                    <a:xfrm>
                      <a:off x="8535236" y="4168419"/>
                      <a:ext cx="2131766" cy="1077902"/>
                    </a:xfrm>
                    <a:prstGeom prst="rect">
                      <a:avLst/>
                    </a:prstGeom>
                    <a:noFill/>
                    <a:ln>
                      <a:noFill/>
                    </a:ln>
                    <a:effectLst>
                      <a:outerShdw blurRad="50800" dist="38100" dir="2700000" algn="tl" rotWithShape="0">
                        <a:prstClr val="black">
                          <a:alpha val="40000"/>
                        </a:prstClr>
                      </a:outerShdw>
                    </a:effectLst>
                  </p:spPr>
                </p:pic>
                <p:sp>
                  <p:nvSpPr>
                    <p:cNvPr id="113" name="Rectangle 112"/>
                    <p:cNvSpPr/>
                    <p:nvPr/>
                  </p:nvSpPr>
                  <p:spPr>
                    <a:xfrm>
                      <a:off x="8673187" y="4248183"/>
                      <a:ext cx="1892509" cy="918373"/>
                    </a:xfrm>
                    <a:prstGeom prst="rect">
                      <a:avLst/>
                    </a:prstGeom>
                    <a:gradFill flip="none" rotWithShape="1">
                      <a:gsLst>
                        <a:gs pos="0">
                          <a:srgbClr val="000000">
                            <a:alpha val="67000"/>
                          </a:srgbClr>
                        </a:gs>
                        <a:gs pos="100000">
                          <a:srgbClr val="000000">
                            <a:alpha val="86000"/>
                          </a:srgb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992">
                        <a:defRPr/>
                      </a:pPr>
                      <a:endParaRPr lang="en-US" dirty="0">
                        <a:solidFill>
                          <a:srgbClr val="FFFFFF"/>
                        </a:solidFill>
                        <a:latin typeface="Arial"/>
                      </a:endParaRPr>
                    </a:p>
                  </p:txBody>
                </p:sp>
              </p:grpSp>
              <p:grpSp>
                <p:nvGrpSpPr>
                  <p:cNvPr id="109" name="Group 70"/>
                  <p:cNvGrpSpPr>
                    <a:grpSpLocks/>
                  </p:cNvGrpSpPr>
                  <p:nvPr/>
                </p:nvGrpSpPr>
                <p:grpSpPr bwMode="auto">
                  <a:xfrm>
                    <a:off x="681672" y="3205548"/>
                    <a:ext cx="2368346" cy="1066520"/>
                    <a:chOff x="451958" y="2946400"/>
                    <a:chExt cx="8304353" cy="3365840"/>
                  </a:xfrm>
                </p:grpSpPr>
                <p:pic>
                  <p:nvPicPr>
                    <p:cNvPr id="110" name="Picture 7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1958" y="2946400"/>
                      <a:ext cx="8280401" cy="965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 name="Picture 7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5916" y="3886540"/>
                      <a:ext cx="8280395" cy="242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pic>
              <p:nvPicPr>
                <p:cNvPr id="107" name="Picture 106" descr="1326722_21034489 copy.png"/>
                <p:cNvPicPr>
                  <a:picLocks noChangeAspect="1"/>
                </p:cNvPicPr>
                <p:nvPr/>
              </p:nvPicPr>
              <p:blipFill>
                <a:blip r:embed="rId10" cstate="screen"/>
                <a:srcRect/>
                <a:stretch>
                  <a:fillRect/>
                </a:stretch>
              </p:blipFill>
              <p:spPr>
                <a:xfrm>
                  <a:off x="665070" y="3583917"/>
                  <a:ext cx="2070674" cy="438747"/>
                </a:xfrm>
                <a:prstGeom prst="rect">
                  <a:avLst/>
                </a:prstGeom>
                <a:noFill/>
                <a:ln>
                  <a:noFill/>
                </a:ln>
                <a:effectLst>
                  <a:outerShdw blurRad="50800" dist="38100" dir="2700000" algn="tl" rotWithShape="0">
                    <a:prstClr val="black">
                      <a:alpha val="40000"/>
                    </a:prstClr>
                  </a:outerShdw>
                </a:effectLst>
              </p:spPr>
            </p:pic>
          </p:grpSp>
        </p:grpSp>
        <p:sp>
          <p:nvSpPr>
            <p:cNvPr id="54" name="Rectangle 53"/>
            <p:cNvSpPr/>
            <p:nvPr/>
          </p:nvSpPr>
          <p:spPr>
            <a:xfrm>
              <a:off x="7051248" y="3871401"/>
              <a:ext cx="2239840" cy="461545"/>
            </a:xfrm>
            <a:prstGeom prst="rect">
              <a:avLst/>
            </a:prstGeom>
            <a:noFill/>
            <a:ln>
              <a:noFill/>
            </a:ln>
          </p:spPr>
          <p:txBody>
            <a:bodyPr lIns="0" tIns="0" rIns="0" bIns="0" anchor="ctr"/>
            <a:lstStyle/>
            <a:p>
              <a:pPr algn="ctr" defTabSz="608992">
                <a:buClr>
                  <a:srgbClr val="000000"/>
                </a:buClr>
                <a:buSzPct val="100000"/>
              </a:pPr>
              <a:r>
                <a:rPr lang="en-US" sz="1600" dirty="0">
                  <a:solidFill>
                    <a:srgbClr val="676767">
                      <a:lumMod val="75000"/>
                      <a:lumOff val="25000"/>
                    </a:srgbClr>
                  </a:solidFill>
                  <a:latin typeface="Arial"/>
                  <a:ea typeface="Gill Sans Light"/>
                  <a:cs typeface="Gill Sans Light"/>
                </a:rPr>
                <a:t>(Location, behavior and demographic insights)</a:t>
              </a:r>
            </a:p>
          </p:txBody>
        </p:sp>
      </p:grpSp>
      <p:sp>
        <p:nvSpPr>
          <p:cNvPr id="56" name="TextBox 55"/>
          <p:cNvSpPr txBox="1">
            <a:spLocks noChangeArrowheads="1"/>
          </p:cNvSpPr>
          <p:nvPr/>
        </p:nvSpPr>
        <p:spPr bwMode="auto">
          <a:xfrm>
            <a:off x="1805470" y="4224516"/>
            <a:ext cx="1970760" cy="61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defPPr>
              <a:defRPr lang="en-US"/>
            </a:defPPr>
            <a:lvl1pPr algn="ctr">
              <a:buClr>
                <a:srgbClr val="000000"/>
              </a:buClr>
              <a:buSzPct val="100000"/>
              <a:defRPr sz="1200">
                <a:solidFill>
                  <a:schemeClr val="tx1">
                    <a:lumMod val="75000"/>
                    <a:lumOff val="25000"/>
                  </a:schemeClr>
                </a:solidFill>
                <a:latin typeface="+mj-lt"/>
                <a:ea typeface="Gill Sans Light"/>
                <a:cs typeface="Gill Sans Light"/>
              </a:defRPr>
            </a:lvl1pPr>
          </a:lstStyle>
          <a:p>
            <a:pPr defTabSz="608992"/>
            <a:r>
              <a:rPr lang="en-US" sz="1600" dirty="0">
                <a:solidFill>
                  <a:srgbClr val="676767">
                    <a:lumMod val="75000"/>
                    <a:lumOff val="25000"/>
                  </a:srgbClr>
                </a:solidFill>
                <a:latin typeface="Arial"/>
              </a:rPr>
              <a:t>Personalized Offers</a:t>
            </a:r>
          </a:p>
          <a:p>
            <a:pPr defTabSz="608992"/>
            <a:r>
              <a:rPr lang="en-US" sz="1600" dirty="0">
                <a:solidFill>
                  <a:srgbClr val="676767">
                    <a:lumMod val="75000"/>
                    <a:lumOff val="25000"/>
                  </a:srgbClr>
                </a:solidFill>
                <a:latin typeface="Arial"/>
              </a:rPr>
              <a:t>Wayfinding</a:t>
            </a:r>
          </a:p>
          <a:p>
            <a:pPr defTabSz="608992"/>
            <a:r>
              <a:rPr lang="en-US" sz="1600" dirty="0">
                <a:solidFill>
                  <a:srgbClr val="676767">
                    <a:lumMod val="75000"/>
                    <a:lumOff val="25000"/>
                  </a:srgbClr>
                </a:solidFill>
                <a:latin typeface="Arial"/>
              </a:rPr>
              <a:t>Notifications</a:t>
            </a:r>
          </a:p>
        </p:txBody>
      </p:sp>
      <p:grpSp>
        <p:nvGrpSpPr>
          <p:cNvPr id="14" name="Group 13"/>
          <p:cNvGrpSpPr/>
          <p:nvPr/>
        </p:nvGrpSpPr>
        <p:grpSpPr>
          <a:xfrm>
            <a:off x="7165269" y="2438677"/>
            <a:ext cx="2676080" cy="1082389"/>
            <a:chOff x="5375350" y="1828800"/>
            <a:chExt cx="2007583" cy="812003"/>
          </a:xfrm>
        </p:grpSpPr>
        <p:pic>
          <p:nvPicPr>
            <p:cNvPr id="63" name="Picture 62"/>
            <p:cNvPicPr>
              <a:picLocks noChangeAspect="1"/>
            </p:cNvPicPr>
            <p:nvPr/>
          </p:nvPicPr>
          <p:blipFill>
            <a:blip r:embed="rId5" cstate="screen"/>
            <a:stretch>
              <a:fillRect/>
            </a:stretch>
          </p:blipFill>
          <p:spPr>
            <a:xfrm>
              <a:off x="6493934" y="2186075"/>
              <a:ext cx="301698" cy="419389"/>
            </a:xfrm>
            <a:prstGeom prst="rect">
              <a:avLst/>
            </a:prstGeom>
          </p:spPr>
        </p:pic>
        <p:sp>
          <p:nvSpPr>
            <p:cNvPr id="65" name="Rectangle 32"/>
            <p:cNvSpPr>
              <a:spLocks/>
            </p:cNvSpPr>
            <p:nvPr/>
          </p:nvSpPr>
          <p:spPr bwMode="auto">
            <a:xfrm>
              <a:off x="5375350" y="2111404"/>
              <a:ext cx="1203752" cy="52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ctr" defTabSz="607979">
                <a:buClr>
                  <a:srgbClr val="000000"/>
                </a:buClr>
                <a:buSzPct val="100000"/>
              </a:pPr>
              <a:r>
                <a:rPr lang="en-US" sz="1600" dirty="0">
                  <a:solidFill>
                    <a:srgbClr val="676767"/>
                  </a:solidFill>
                  <a:ea typeface="Gill Sans Light"/>
                  <a:cs typeface="Gill Sans Light"/>
                </a:rPr>
                <a:t>Prime</a:t>
              </a:r>
            </a:p>
            <a:p>
              <a:pPr algn="ctr" defTabSz="607979">
                <a:buClr>
                  <a:srgbClr val="000000"/>
                </a:buClr>
                <a:buSzPct val="100000"/>
              </a:pPr>
              <a:r>
                <a:rPr lang="en-US" sz="1600" dirty="0">
                  <a:solidFill>
                    <a:srgbClr val="676767"/>
                  </a:solidFill>
                  <a:ea typeface="Gill Sans Light"/>
                  <a:cs typeface="Gill Sans Light"/>
                </a:rPr>
                <a:t>Infrastructure</a:t>
              </a:r>
            </a:p>
          </p:txBody>
        </p:sp>
        <p:cxnSp>
          <p:nvCxnSpPr>
            <p:cNvPr id="68" name="Straight Arrow Connector 67"/>
            <p:cNvCxnSpPr>
              <a:stCxn id="63" idx="3"/>
            </p:cNvCxnSpPr>
            <p:nvPr/>
          </p:nvCxnSpPr>
          <p:spPr>
            <a:xfrm flipV="1">
              <a:off x="6795632" y="1828800"/>
              <a:ext cx="587301" cy="566970"/>
            </a:xfrm>
            <a:prstGeom prst="straightConnector1">
              <a:avLst/>
            </a:prstGeom>
            <a:ln>
              <a:prstDash val="sysDash"/>
              <a:headEnd type="triangle"/>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7611626" y="1096395"/>
            <a:ext cx="2387725" cy="1150422"/>
            <a:chOff x="5710207" y="821826"/>
            <a:chExt cx="1791260" cy="863041"/>
          </a:xfrm>
        </p:grpSpPr>
        <p:sp>
          <p:nvSpPr>
            <p:cNvPr id="53" name="Rectangle 32"/>
            <p:cNvSpPr>
              <a:spLocks/>
            </p:cNvSpPr>
            <p:nvPr/>
          </p:nvSpPr>
          <p:spPr bwMode="auto">
            <a:xfrm>
              <a:off x="5710207" y="821826"/>
              <a:ext cx="1344531" cy="52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ctr" defTabSz="607979">
                <a:buClr>
                  <a:srgbClr val="000000"/>
                </a:buClr>
                <a:buSzPct val="100000"/>
              </a:pPr>
              <a:r>
                <a:rPr lang="en-US" sz="1600" dirty="0">
                  <a:solidFill>
                    <a:srgbClr val="676767"/>
                  </a:solidFill>
                  <a:ea typeface="Gill Sans Light"/>
                  <a:cs typeface="Gill Sans Light"/>
                </a:rPr>
                <a:t>Northbound </a:t>
              </a:r>
            </a:p>
            <a:p>
              <a:pPr algn="ctr" defTabSz="607979">
                <a:buClr>
                  <a:srgbClr val="000000"/>
                </a:buClr>
                <a:buSzPct val="100000"/>
              </a:pPr>
              <a:r>
                <a:rPr lang="en-US" sz="1600" dirty="0">
                  <a:solidFill>
                    <a:srgbClr val="676767"/>
                  </a:solidFill>
                  <a:ea typeface="Gill Sans Light"/>
                  <a:cs typeface="Gill Sans Light"/>
                </a:rPr>
                <a:t>clients</a:t>
              </a:r>
            </a:p>
          </p:txBody>
        </p:sp>
        <p:cxnSp>
          <p:nvCxnSpPr>
            <p:cNvPr id="55" name="Straight Arrow Connector 54"/>
            <p:cNvCxnSpPr/>
            <p:nvPr/>
          </p:nvCxnSpPr>
          <p:spPr>
            <a:xfrm>
              <a:off x="7044267" y="1278467"/>
              <a:ext cx="457200" cy="406400"/>
            </a:xfrm>
            <a:prstGeom prst="straightConnector1">
              <a:avLst/>
            </a:prstGeom>
            <a:ln>
              <a:tailEnd type="triangle" w="med" len="med"/>
            </a:ln>
          </p:spPr>
          <p:style>
            <a:lnRef idx="2">
              <a:schemeClr val="accent1"/>
            </a:lnRef>
            <a:fillRef idx="0">
              <a:schemeClr val="accent1"/>
            </a:fillRef>
            <a:effectRef idx="1">
              <a:schemeClr val="accent1"/>
            </a:effectRef>
            <a:fontRef idx="minor">
              <a:schemeClr val="tx1"/>
            </a:fontRef>
          </p:style>
        </p:cxnSp>
        <p:pic>
          <p:nvPicPr>
            <p:cNvPr id="52" name="Picture 51"/>
            <p:cNvPicPr>
              <a:picLocks noChangeAspect="1"/>
            </p:cNvPicPr>
            <p:nvPr/>
          </p:nvPicPr>
          <p:blipFill>
            <a:blip r:embed="rId5" cstate="screen"/>
            <a:stretch>
              <a:fillRect/>
            </a:stretch>
          </p:blipFill>
          <p:spPr>
            <a:xfrm>
              <a:off x="6891867" y="863236"/>
              <a:ext cx="296956" cy="429896"/>
            </a:xfrm>
            <a:prstGeom prst="rect">
              <a:avLst/>
            </a:prstGeom>
          </p:spPr>
        </p:pic>
      </p:grpSp>
      <p:pic>
        <p:nvPicPr>
          <p:cNvPr id="60"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277553" y="1401242"/>
            <a:ext cx="526940" cy="697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71" descr="SH_Solution ICONS_SML-09.png"/>
          <p:cNvPicPr>
            <a:picLocks noChangeAspect="1"/>
          </p:cNvPicPr>
          <p:nvPr/>
        </p:nvPicPr>
        <p:blipFill>
          <a:blip r:embed="rId12"/>
          <a:stretch>
            <a:fillRect/>
          </a:stretch>
        </p:blipFill>
        <p:spPr>
          <a:xfrm>
            <a:off x="649642" y="1415572"/>
            <a:ext cx="697376" cy="697376"/>
          </a:xfrm>
          <a:prstGeom prst="rect">
            <a:avLst/>
          </a:prstGeom>
        </p:spPr>
      </p:pic>
    </p:spTree>
    <p:extLst>
      <p:ext uri="{BB962C8B-B14F-4D97-AF65-F5344CB8AC3E}">
        <p14:creationId xmlns:p14="http://schemas.microsoft.com/office/powerpoint/2010/main" val="2955980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par>
                                <p:cTn id="7" presetID="17" presetClass="entr" presetSubtype="8" fill="hold" nodeType="withEffect">
                                  <p:stCondLst>
                                    <p:cond delay="0"/>
                                  </p:stCondLst>
                                  <p:childTnLst>
                                    <p:set>
                                      <p:cBhvr>
                                        <p:cTn id="8" dur="1" fill="hold">
                                          <p:stCondLst>
                                            <p:cond delay="0"/>
                                          </p:stCondLst>
                                        </p:cTn>
                                        <p:tgtEl>
                                          <p:spTgt spid="86"/>
                                        </p:tgtEl>
                                        <p:attrNameLst>
                                          <p:attrName>style.visibility</p:attrName>
                                        </p:attrNameLst>
                                      </p:cBhvr>
                                      <p:to>
                                        <p:strVal val="visible"/>
                                      </p:to>
                                    </p:set>
                                    <p:anim calcmode="lin" valueType="num">
                                      <p:cBhvr>
                                        <p:cTn id="9" dur="500" fill="hold"/>
                                        <p:tgtEl>
                                          <p:spTgt spid="86"/>
                                        </p:tgtEl>
                                        <p:attrNameLst>
                                          <p:attrName>ppt_x</p:attrName>
                                        </p:attrNameLst>
                                      </p:cBhvr>
                                      <p:tavLst>
                                        <p:tav tm="0">
                                          <p:val>
                                            <p:strVal val="#ppt_x-#ppt_w/2"/>
                                          </p:val>
                                        </p:tav>
                                        <p:tav tm="100000">
                                          <p:val>
                                            <p:strVal val="#ppt_x"/>
                                          </p:val>
                                        </p:tav>
                                      </p:tavLst>
                                    </p:anim>
                                    <p:anim calcmode="lin" valueType="num">
                                      <p:cBhvr>
                                        <p:cTn id="10" dur="500" fill="hold"/>
                                        <p:tgtEl>
                                          <p:spTgt spid="86"/>
                                        </p:tgtEl>
                                        <p:attrNameLst>
                                          <p:attrName>ppt_y</p:attrName>
                                        </p:attrNameLst>
                                      </p:cBhvr>
                                      <p:tavLst>
                                        <p:tav tm="0">
                                          <p:val>
                                            <p:strVal val="#ppt_y"/>
                                          </p:val>
                                        </p:tav>
                                        <p:tav tm="100000">
                                          <p:val>
                                            <p:strVal val="#ppt_y"/>
                                          </p:val>
                                        </p:tav>
                                      </p:tavLst>
                                    </p:anim>
                                    <p:anim calcmode="lin" valueType="num">
                                      <p:cBhvr>
                                        <p:cTn id="11" dur="500" fill="hold"/>
                                        <p:tgtEl>
                                          <p:spTgt spid="86"/>
                                        </p:tgtEl>
                                        <p:attrNameLst>
                                          <p:attrName>ppt_w</p:attrName>
                                        </p:attrNameLst>
                                      </p:cBhvr>
                                      <p:tavLst>
                                        <p:tav tm="0">
                                          <p:val>
                                            <p:fltVal val="0"/>
                                          </p:val>
                                        </p:tav>
                                        <p:tav tm="100000">
                                          <p:val>
                                            <p:strVal val="#ppt_w"/>
                                          </p:val>
                                        </p:tav>
                                      </p:tavLst>
                                    </p:anim>
                                    <p:anim calcmode="lin" valueType="num">
                                      <p:cBhvr>
                                        <p:cTn id="12" dur="500" fill="hold"/>
                                        <p:tgtEl>
                                          <p:spTgt spid="86"/>
                                        </p:tgtEl>
                                        <p:attrNameLst>
                                          <p:attrName>ppt_h</p:attrName>
                                        </p:attrNameLst>
                                      </p:cBhvr>
                                      <p:tavLst>
                                        <p:tav tm="0">
                                          <p:val>
                                            <p:strVal val="#ppt_h"/>
                                          </p:val>
                                        </p:tav>
                                        <p:tav tm="100000">
                                          <p:val>
                                            <p:strVal val="#ppt_h"/>
                                          </p:val>
                                        </p:tav>
                                      </p:tavLst>
                                    </p:anim>
                                  </p:childTnLst>
                                </p:cTn>
                              </p:par>
                              <p:par>
                                <p:cTn id="13" presetID="26" presetClass="emph" presetSubtype="0" repeatCount="2000" fill="hold" nodeType="withEffect">
                                  <p:stCondLst>
                                    <p:cond delay="0"/>
                                  </p:stCondLst>
                                  <p:childTnLst>
                                    <p:animEffect transition="out" filter="fade">
                                      <p:cBhvr>
                                        <p:cTn id="14" dur="500" tmFilter="0, 0; .2, .5; .8, .5; 1, 0"/>
                                        <p:tgtEl>
                                          <p:spTgt spid="86"/>
                                        </p:tgtEl>
                                      </p:cBhvr>
                                    </p:animEffect>
                                    <p:animScale>
                                      <p:cBhvr>
                                        <p:cTn id="15" dur="250" autoRev="1" fill="hold"/>
                                        <p:tgtEl>
                                          <p:spTgt spid="86"/>
                                        </p:tgtEl>
                                      </p:cBhvr>
                                      <p:by x="105000" y="105000"/>
                                    </p:animScale>
                                  </p:childTnLst>
                                </p:cTn>
                              </p:par>
                              <p:par>
                                <p:cTn id="16" presetID="1" presetClass="entr" presetSubtype="0" fill="hold" nodeType="withEffect">
                                  <p:stCondLst>
                                    <p:cond delay="0"/>
                                  </p:stCondLst>
                                  <p:childTnLst>
                                    <p:set>
                                      <p:cBhvr>
                                        <p:cTn id="17" dur="1" fill="hold">
                                          <p:stCondLst>
                                            <p:cond delay="0"/>
                                          </p:stCondLst>
                                        </p:cTn>
                                        <p:tgtEl>
                                          <p:spTgt spid="9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left)">
                                      <p:cBhvr>
                                        <p:cTn id="26" dur="1000"/>
                                        <p:tgtEl>
                                          <p:spTgt spid="67"/>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fade">
                                      <p:cBhvr>
                                        <p:cTn id="30" dur="500"/>
                                        <p:tgtEl>
                                          <p:spTgt spid="98"/>
                                        </p:tgtEl>
                                      </p:cBhvr>
                                    </p:animEffect>
                                  </p:childTnLst>
                                </p:cTn>
                              </p:par>
                              <p:par>
                                <p:cTn id="31" presetID="22" presetClass="entr" presetSubtype="1" fill="hold" nodeType="with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wipe(up)">
                                      <p:cBhvr>
                                        <p:cTn id="33" dur="500"/>
                                        <p:tgtEl>
                                          <p:spTgt spid="1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500"/>
                                        <p:tgtEl>
                                          <p:spTgt spid="8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right)">
                                      <p:cBhvr>
                                        <p:cTn id="53" dur="500"/>
                                        <p:tgtEl>
                                          <p:spTgt spid="6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500"/>
                                        <p:tgtEl>
                                          <p:spTgt spid="115"/>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wipe(right)">
                                      <p:cBhvr>
                                        <p:cTn id="60" dur="500"/>
                                        <p:tgtEl>
                                          <p:spTgt spid="76"/>
                                        </p:tgtEl>
                                      </p:cBhvr>
                                    </p:animEffect>
                                  </p:childTnLst>
                                </p:cTn>
                              </p:par>
                              <p:par>
                                <p:cTn id="61" presetID="1"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117"/>
                                        </p:tgtEl>
                                        <p:attrNameLst>
                                          <p:attrName>style.visibility</p:attrName>
                                        </p:attrNameLst>
                                      </p:cBhvr>
                                      <p:to>
                                        <p:strVal val="visible"/>
                                      </p:to>
                                    </p:set>
                                    <p:animEffect transition="in" filter="fade">
                                      <p:cBhvr>
                                        <p:cTn id="65" dur="500"/>
                                        <p:tgtEl>
                                          <p:spTgt spid="117"/>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fade">
                                      <p:cBhvr>
                                        <p:cTn id="69" dur="500"/>
                                        <p:tgtEl>
                                          <p:spTgt spid="100"/>
                                        </p:tgtEl>
                                      </p:cBhvr>
                                    </p:animEffect>
                                  </p:childTnLst>
                                </p:cTn>
                              </p:par>
                              <p:par>
                                <p:cTn id="70" presetID="42"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800"/>
                                        <p:tgtEl>
                                          <p:spTgt spid="59"/>
                                        </p:tgtEl>
                                      </p:cBhvr>
                                    </p:animEffect>
                                    <p:anim calcmode="lin" valueType="num">
                                      <p:cBhvr>
                                        <p:cTn id="73" dur="800" fill="hold"/>
                                        <p:tgtEl>
                                          <p:spTgt spid="59"/>
                                        </p:tgtEl>
                                        <p:attrNameLst>
                                          <p:attrName>ppt_x</p:attrName>
                                        </p:attrNameLst>
                                      </p:cBhvr>
                                      <p:tavLst>
                                        <p:tav tm="0">
                                          <p:val>
                                            <p:strVal val="#ppt_x"/>
                                          </p:val>
                                        </p:tav>
                                        <p:tav tm="100000">
                                          <p:val>
                                            <p:strVal val="#ppt_x"/>
                                          </p:val>
                                        </p:tav>
                                      </p:tavLst>
                                    </p:anim>
                                    <p:anim calcmode="lin" valueType="num">
                                      <p:cBhvr>
                                        <p:cTn id="74" dur="800" fill="hold"/>
                                        <p:tgtEl>
                                          <p:spTgt spid="59"/>
                                        </p:tgtEl>
                                        <p:attrNameLst>
                                          <p:attrName>ppt_y</p:attrName>
                                        </p:attrNameLst>
                                      </p:cBhvr>
                                      <p:tavLst>
                                        <p:tav tm="0">
                                          <p:val>
                                            <p:strVal val="#ppt_y+.1"/>
                                          </p:val>
                                        </p:tav>
                                        <p:tav tm="100000">
                                          <p:val>
                                            <p:strVal val="#ppt_y"/>
                                          </p:val>
                                        </p:tav>
                                      </p:tavLst>
                                    </p:anim>
                                  </p:childTnLst>
                                </p:cTn>
                              </p:par>
                              <p:par>
                                <p:cTn id="75" presetID="10"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115" grpId="0"/>
      <p:bldP spid="117" grpId="0"/>
      <p:bldP spid="184" grpId="0"/>
      <p:bldP spid="100" grpId="0" animBg="1"/>
      <p:bldP spid="59" grpId="0" animBg="1"/>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CMX Case Studies</a:t>
            </a:r>
            <a:endParaRPr lang="en-US" dirty="0"/>
          </a:p>
        </p:txBody>
      </p:sp>
    </p:spTree>
    <p:extLst>
      <p:ext uri="{BB962C8B-B14F-4D97-AF65-F5344CB8AC3E}">
        <p14:creationId xmlns:p14="http://schemas.microsoft.com/office/powerpoint/2010/main" val="2156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cstate="email">
            <a:extLst>
              <a:ext uri="{28A0092B-C50C-407E-A947-70E740481C1C}">
                <a14:useLocalDpi xmlns:a14="http://schemas.microsoft.com/office/drawing/2010/main"/>
              </a:ext>
            </a:extLst>
          </a:blip>
          <a:stretch>
            <a:fillRect/>
          </a:stretch>
        </p:blipFill>
        <p:spPr>
          <a:xfrm>
            <a:off x="49375" y="58687"/>
            <a:ext cx="12091314" cy="6746361"/>
          </a:xfrm>
          <a:prstGeom prst="rect">
            <a:avLst/>
          </a:prstGeom>
        </p:spPr>
      </p:pic>
      <p:sp>
        <p:nvSpPr>
          <p:cNvPr id="4" name="Rectangle 3"/>
          <p:cNvSpPr>
            <a:spLocks noChangeAspect="1"/>
          </p:cNvSpPr>
          <p:nvPr/>
        </p:nvSpPr>
        <p:spPr>
          <a:xfrm>
            <a:off x="49377" y="50227"/>
            <a:ext cx="12090072" cy="6751384"/>
          </a:xfrm>
          <a:prstGeom prst="rect">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28" tIns="45715" rIns="91428" bIns="45715" rtlCol="0" anchor="ctr"/>
          <a:lstStyle/>
          <a:p>
            <a:pPr algn="ctr"/>
            <a:endParaRPr lang="en-US"/>
          </a:p>
        </p:txBody>
      </p:sp>
      <p:sp>
        <p:nvSpPr>
          <p:cNvPr id="5" name="Rectangle 4"/>
          <p:cNvSpPr/>
          <p:nvPr/>
        </p:nvSpPr>
        <p:spPr>
          <a:xfrm>
            <a:off x="47696" y="48249"/>
            <a:ext cx="4544004" cy="6753363"/>
          </a:xfrm>
          <a:prstGeom prst="rect">
            <a:avLst/>
          </a:prstGeom>
          <a:solidFill>
            <a:srgbClr val="272848">
              <a:alpha val="8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169" fontAlgn="auto">
              <a:spcBef>
                <a:spcPts val="0"/>
              </a:spcBef>
              <a:spcAft>
                <a:spcPts val="0"/>
              </a:spcAft>
            </a:pPr>
            <a:endParaRPr lang="en-US" sz="3200" dirty="0">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48052483"/>
              </p:ext>
            </p:extLst>
          </p:nvPr>
        </p:nvGraphicFramePr>
        <p:xfrm>
          <a:off x="163016" y="127774"/>
          <a:ext cx="4315598" cy="6211476"/>
        </p:xfrm>
        <a:graphic>
          <a:graphicData uri="http://schemas.openxmlformats.org/drawingml/2006/table">
            <a:tbl>
              <a:tblPr firstRow="1" bandRow="1">
                <a:tableStyleId>{2D5ABB26-0587-4C30-8999-92F81FD0307C}</a:tableStyleId>
              </a:tblPr>
              <a:tblGrid>
                <a:gridCol w="277634"/>
                <a:gridCol w="3800959"/>
                <a:gridCol w="237005"/>
              </a:tblGrid>
              <a:tr h="609456">
                <a:tc gridSpan="2">
                  <a:txBody>
                    <a:bodyPr/>
                    <a:lstStyle/>
                    <a:p>
                      <a:pPr defTabSz="457048" fontAlgn="auto">
                        <a:spcBef>
                          <a:spcPts val="0"/>
                        </a:spcBef>
                        <a:spcAft>
                          <a:spcPts val="0"/>
                        </a:spcAft>
                      </a:pPr>
                      <a:r>
                        <a:rPr lang="en-US" sz="3200" dirty="0" smtClean="0">
                          <a:solidFill>
                            <a:schemeClr val="bg1"/>
                          </a:solidFill>
                          <a:latin typeface="CiscoSansTT Light"/>
                          <a:ea typeface="+mn-ea"/>
                          <a:cs typeface="+mn-cs"/>
                        </a:rPr>
                        <a:t>Hospitality</a:t>
                      </a:r>
                      <a:endParaRPr lang="en-US" sz="3200" kern="0" dirty="0" smtClean="0">
                        <a:solidFill>
                          <a:schemeClr val="bg1"/>
                        </a:solidFill>
                        <a:latin typeface="CiscoSansTT Light"/>
                        <a:ea typeface="+mn-ea"/>
                        <a:cs typeface="+mn-cs"/>
                      </a:endParaRPr>
                    </a:p>
                  </a:txBody>
                  <a:tcPr marL="50787" marR="50787" marT="60888" marB="60888"/>
                </a:tc>
                <a:tc hMerge="1">
                  <a:txBody>
                    <a:bodyPr/>
                    <a:lstStyle/>
                    <a:p>
                      <a:pPr defTabSz="457048" fontAlgn="auto">
                        <a:spcBef>
                          <a:spcPts val="0"/>
                        </a:spcBef>
                        <a:spcAft>
                          <a:spcPts val="0"/>
                        </a:spcAft>
                      </a:pPr>
                      <a:endParaRPr lang="en-US" sz="2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121888" marR="0" marT="60888" marB="60888"/>
                </a:tc>
              </a:tr>
              <a:tr h="435404">
                <a:tc gridSpan="2">
                  <a:txBody>
                    <a:bodyPr/>
                    <a:lstStyle/>
                    <a:p>
                      <a:pPr defTabSz="457048" fontAlgn="auto">
                        <a:spcBef>
                          <a:spcPts val="0"/>
                        </a:spcBef>
                        <a:spcAft>
                          <a:spcPts val="0"/>
                        </a:spcAft>
                      </a:pPr>
                      <a:r>
                        <a:rPr lang="en-US" sz="2400" dirty="0" smtClean="0">
                          <a:solidFill>
                            <a:schemeClr val="bg1"/>
                          </a:solidFill>
                          <a:latin typeface="CiscoSansTT Light"/>
                          <a:ea typeface="+mn-ea"/>
                          <a:cs typeface="+mn-cs"/>
                        </a:rPr>
                        <a:t>Port Aventura</a:t>
                      </a:r>
                      <a:endParaRPr lang="en-US" sz="2400" kern="0" dirty="0" smtClean="0">
                        <a:solidFill>
                          <a:schemeClr val="bg1"/>
                        </a:solidFill>
                        <a:latin typeface="CiscoSansTT Light"/>
                        <a:ea typeface="+mn-ea"/>
                        <a:cs typeface="+mn-cs"/>
                      </a:endParaRPr>
                    </a:p>
                  </a:txBody>
                  <a:tcPr marL="203147" marR="121888" marT="60888" marB="8456" anchor="b"/>
                </a:tc>
                <a:tc hMerge="1">
                  <a:txBody>
                    <a:bodyPr/>
                    <a:lstStyle/>
                    <a:p>
                      <a:pPr defTabSz="457048" fontAlgn="auto">
                        <a:spcBef>
                          <a:spcPts val="0"/>
                        </a:spcBef>
                        <a:spcAft>
                          <a:spcPts val="0"/>
                        </a:spcAft>
                      </a:pPr>
                      <a:endParaRPr lang="en-US" sz="18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60888" marB="8456" anchor="b"/>
                </a:tc>
              </a:tr>
              <a:tr h="581988">
                <a:tc gridSpan="3">
                  <a:txBody>
                    <a:bodyPr/>
                    <a:lstStyle/>
                    <a:p>
                      <a:pPr defTabSz="457048" fontAlgn="auto">
                        <a:spcBef>
                          <a:spcPts val="0"/>
                        </a:spcBef>
                        <a:spcAft>
                          <a:spcPts val="0"/>
                        </a:spcAft>
                      </a:pPr>
                      <a:r>
                        <a:rPr lang="en-US" sz="2100" kern="0" dirty="0" smtClean="0">
                          <a:solidFill>
                            <a:srgbClr val="FFFFFF"/>
                          </a:solidFill>
                          <a:latin typeface="CiscoSansTT Light"/>
                          <a:ea typeface="+mn-ea"/>
                          <a:cs typeface="+mn-cs"/>
                        </a:rPr>
                        <a:t>- Enhancing Customer Insight</a:t>
                      </a:r>
                    </a:p>
                  </a:txBody>
                  <a:tcPr marL="203147" marR="121888" marT="8456" marB="60888">
                    <a:lnB w="6350" cap="flat" cmpd="sng" algn="ctr">
                      <a:solidFill>
                        <a:srgbClr val="FFFFFF"/>
                      </a:solidFill>
                      <a:prstDash val="solid"/>
                      <a:round/>
                      <a:headEnd type="none" w="med" len="med"/>
                      <a:tailEnd type="none" w="med" len="med"/>
                    </a:lnB>
                  </a:tcPr>
                </a:tc>
                <a:tc hMerge="1">
                  <a:txBody>
                    <a:bodyPr/>
                    <a:lstStyle/>
                    <a:p>
                      <a:pPr defTabSz="457048" fontAlgn="auto">
                        <a:spcBef>
                          <a:spcPts val="0"/>
                        </a:spcBef>
                        <a:spcAft>
                          <a:spcPts val="0"/>
                        </a:spcAft>
                      </a:pPr>
                      <a:endParaRPr lang="en-US" sz="1600" kern="0" dirty="0" smtClean="0">
                        <a:solidFill>
                          <a:schemeClr val="bg1"/>
                        </a:solidFill>
                        <a:latin typeface="CiscoSansTT Light"/>
                        <a:ea typeface="+mn-ea"/>
                        <a:cs typeface="+mn-cs"/>
                      </a:endParaRPr>
                    </a:p>
                  </a:txBody>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L="152400" marR="0" marT="6350">
                    <a:lnB w="6350" cap="flat" cmpd="sng" algn="ctr">
                      <a:solidFill>
                        <a:srgbClr val="FFFFFF"/>
                      </a:solidFill>
                      <a:prstDash val="solid"/>
                      <a:round/>
                      <a:headEnd type="none" w="med" len="med"/>
                      <a:tailEnd type="none" w="med" len="med"/>
                    </a:lnB>
                  </a:tcPr>
                </a:tc>
              </a:tr>
              <a:tr h="392568">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The Challenge</a:t>
                      </a:r>
                      <a:endParaRPr lang="en-US" sz="1900" kern="0" dirty="0" smtClean="0">
                        <a:solidFill>
                          <a:srgbClr val="A2D6DD"/>
                        </a:solidFill>
                        <a:latin typeface="CiscoSansTT Light"/>
                        <a:ea typeface="+mn-ea"/>
                        <a:cs typeface="+mn-cs"/>
                      </a:endParaRPr>
                    </a:p>
                  </a:txBody>
                  <a:tcPr marL="121888" marR="121888" marT="60888" marB="16913" anchor="b">
                    <a:lnT w="6350" cap="flat" cmpd="sng" algn="ctr">
                      <a:solidFill>
                        <a:srgbClr val="FFFFFF"/>
                      </a:solidFill>
                      <a:prstDash val="solid"/>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solid"/>
                      <a:round/>
                      <a:headEnd type="none" w="med" len="med"/>
                      <a:tailEnd type="none" w="med" len="med"/>
                    </a:lnT>
                  </a:tcPr>
                </a:tc>
              </a:tr>
              <a:tr h="533256">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ct val="100000"/>
                        </a:lnSpc>
                        <a:spcBef>
                          <a:spcPts val="0"/>
                        </a:spcBef>
                        <a:spcAft>
                          <a:spcPts val="300"/>
                        </a:spcAft>
                        <a:buFont typeface="Wingdings" charset="2"/>
                        <a:buChar char="§"/>
                      </a:pPr>
                      <a:r>
                        <a:rPr lang="en-US" sz="1600" dirty="0" smtClean="0">
                          <a:solidFill>
                            <a:schemeClr val="bg1"/>
                          </a:solidFill>
                          <a:latin typeface="CiscoSansTT Light"/>
                          <a:ea typeface="+mn-ea"/>
                          <a:cs typeface="+mn-cs"/>
                        </a:rPr>
                        <a:t>Transform the visitor experience, improving attendance and loyalty</a:t>
                      </a:r>
                      <a:endParaRPr lang="en-US" sz="1600" kern="0" dirty="0" smtClean="0">
                        <a:solidFill>
                          <a:schemeClr val="bg1"/>
                        </a:solidFill>
                        <a:latin typeface="CiscoSansTT Light"/>
                        <a:ea typeface="+mn-ea"/>
                        <a:cs typeface="+mn-cs"/>
                      </a:endParaRPr>
                    </a:p>
                  </a:txBody>
                  <a:tcPr marL="121888" marR="121888"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Digital Transformation</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641996">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ct val="100000"/>
                        </a:lnSpc>
                        <a:spcBef>
                          <a:spcPts val="0"/>
                        </a:spcBef>
                        <a:spcAft>
                          <a:spcPts val="600"/>
                        </a:spcAft>
                        <a:buFont typeface="Wingdings" charset="2"/>
                        <a:buChar char="§"/>
                      </a:pPr>
                      <a:r>
                        <a:rPr lang="en-US" sz="1600" dirty="0" smtClean="0">
                          <a:solidFill>
                            <a:srgbClr val="FFFFFF"/>
                          </a:solidFill>
                          <a:latin typeface="CiscoSansTT Light"/>
                          <a:ea typeface="+mn-ea"/>
                          <a:cs typeface="+mn-cs"/>
                        </a:rPr>
                        <a:t>Created</a:t>
                      </a:r>
                      <a:r>
                        <a:rPr lang="en-US" sz="1600" baseline="0" dirty="0" smtClean="0">
                          <a:solidFill>
                            <a:srgbClr val="FFFFFF"/>
                          </a:solidFill>
                          <a:latin typeface="CiscoSansTT Light"/>
                          <a:ea typeface="+mn-ea"/>
                          <a:cs typeface="+mn-cs"/>
                        </a:rPr>
                        <a:t> infrastructure to develop intimate understanding of park patrons – purchase habits, dwell time, crowding</a:t>
                      </a:r>
                      <a:endParaRPr lang="en-US" sz="1600" dirty="0" smtClean="0">
                        <a:solidFill>
                          <a:srgbClr val="FFFFFF"/>
                        </a:solidFill>
                        <a:latin typeface="CiscoSansTT Light"/>
                        <a:ea typeface="+mn-ea"/>
                        <a:cs typeface="+mn-cs"/>
                      </a:endParaRPr>
                    </a:p>
                    <a:p>
                      <a:pPr marL="171450" indent="-171450" defTabSz="457048" fontAlgn="auto">
                        <a:lnSpc>
                          <a:spcPct val="100000"/>
                        </a:lnSpc>
                        <a:spcBef>
                          <a:spcPts val="0"/>
                        </a:spcBef>
                        <a:spcAft>
                          <a:spcPts val="600"/>
                        </a:spcAft>
                        <a:buFont typeface="Wingdings" charset="2"/>
                        <a:buChar char="§"/>
                      </a:pPr>
                      <a:r>
                        <a:rPr lang="en-US" sz="1600" kern="0" dirty="0" smtClean="0">
                          <a:solidFill>
                            <a:srgbClr val="FFFFFF"/>
                          </a:solidFill>
                          <a:latin typeface="CiscoSansTT Light"/>
                          <a:ea typeface="+mn-ea"/>
                          <a:cs typeface="+mn-cs"/>
                        </a:rPr>
                        <a:t>New information enables “situational” promotions and “perpetual” experiences</a:t>
                      </a:r>
                    </a:p>
                  </a:txBody>
                  <a:tcPr marL="121888" marR="16929"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Business Outcomes</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076768">
                <a:tc>
                  <a:txBody>
                    <a:bodyPr/>
                    <a:lstStyle/>
                    <a:p>
                      <a:endParaRPr lang="en-US" sz="2700" dirty="0"/>
                    </a:p>
                  </a:txBody>
                  <a:tcPr marL="121888" marR="121888" marT="60888" marB="60888"/>
                </a:tc>
                <a:tc gridSpan="2">
                  <a:txBody>
                    <a:bodyPr/>
                    <a:lstStyle/>
                    <a:p>
                      <a:pPr marL="171450" indent="-171450" defTabSz="457048" fontAlgn="auto">
                        <a:lnSpc>
                          <a:spcPct val="100000"/>
                        </a:lnSpc>
                        <a:spcBef>
                          <a:spcPts val="0"/>
                        </a:spcBef>
                        <a:spcAft>
                          <a:spcPts val="600"/>
                        </a:spcAft>
                        <a:buFont typeface="Wingdings" charset="2"/>
                        <a:buChar char="§"/>
                      </a:pPr>
                      <a:r>
                        <a:rPr lang="en-US" sz="1600" kern="1200" dirty="0" smtClean="0">
                          <a:solidFill>
                            <a:srgbClr val="FFFFFF"/>
                          </a:solidFill>
                          <a:latin typeface="CiscoSansTT Light"/>
                          <a:ea typeface="+mn-ea"/>
                          <a:cs typeface="+mn-cs"/>
                        </a:rPr>
                        <a:t>15% of daily patrons using Wi-Fi prior to official</a:t>
                      </a:r>
                      <a:r>
                        <a:rPr lang="en-US" sz="1600" kern="1200" baseline="0" dirty="0" smtClean="0">
                          <a:solidFill>
                            <a:srgbClr val="FFFFFF"/>
                          </a:solidFill>
                          <a:latin typeface="CiscoSansTT Light"/>
                          <a:ea typeface="+mn-ea"/>
                          <a:cs typeface="+mn-cs"/>
                        </a:rPr>
                        <a:t> service introduction</a:t>
                      </a:r>
                    </a:p>
                    <a:p>
                      <a:pPr marL="171450" indent="-171450" defTabSz="457048" fontAlgn="auto">
                        <a:lnSpc>
                          <a:spcPct val="100000"/>
                        </a:lnSpc>
                        <a:spcBef>
                          <a:spcPts val="0"/>
                        </a:spcBef>
                        <a:spcAft>
                          <a:spcPts val="600"/>
                        </a:spcAft>
                        <a:buFont typeface="Wingdings" charset="2"/>
                        <a:buChar char="§"/>
                      </a:pPr>
                      <a:r>
                        <a:rPr lang="en-US" sz="1600" kern="1200" baseline="0" dirty="0" smtClean="0">
                          <a:solidFill>
                            <a:srgbClr val="FFFFFF"/>
                          </a:solidFill>
                          <a:latin typeface="CiscoSansTT Light"/>
                          <a:ea typeface="+mn-ea"/>
                          <a:cs typeface="+mn-cs"/>
                        </a:rPr>
                        <a:t>With additional changes, expect to increase daily traffic by 25%</a:t>
                      </a:r>
                    </a:p>
                  </a:txBody>
                  <a:tcPr marL="121888" marR="16929" marT="60888" marB="101480"/>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bl>
          </a:graphicData>
        </a:graphic>
      </p:graphicFrame>
      <p:sp>
        <p:nvSpPr>
          <p:cNvPr id="3" name="Rectangle 2"/>
          <p:cNvSpPr/>
          <p:nvPr/>
        </p:nvSpPr>
        <p:spPr>
          <a:xfrm>
            <a:off x="9910363" y="48250"/>
            <a:ext cx="1672429" cy="369322"/>
          </a:xfrm>
          <a:prstGeom prst="rect">
            <a:avLst/>
          </a:prstGeom>
        </p:spPr>
        <p:txBody>
          <a:bodyPr wrap="none" lIns="91428" tIns="45715" rIns="91428" bIns="45715">
            <a:spAutoFit/>
          </a:bodyPr>
          <a:lstStyle/>
          <a:p>
            <a:r>
              <a:rPr lang="en-US" dirty="0">
                <a:solidFill>
                  <a:srgbClr val="FFFFFF"/>
                </a:solidFill>
              </a:rPr>
              <a:t>Mobility / CMX</a:t>
            </a:r>
            <a:endParaRPr lang="en-US" dirty="0"/>
          </a:p>
        </p:txBody>
      </p:sp>
    </p:spTree>
    <p:extLst>
      <p:ext uri="{BB962C8B-B14F-4D97-AF65-F5344CB8AC3E}">
        <p14:creationId xmlns:p14="http://schemas.microsoft.com/office/powerpoint/2010/main" val="204904156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cstate="email">
            <a:extLst>
              <a:ext uri="{28A0092B-C50C-407E-A947-70E740481C1C}">
                <a14:useLocalDpi xmlns:a14="http://schemas.microsoft.com/office/drawing/2010/main"/>
              </a:ext>
            </a:extLst>
          </a:blip>
          <a:stretch>
            <a:fillRect/>
          </a:stretch>
        </p:blipFill>
        <p:spPr>
          <a:xfrm>
            <a:off x="49733" y="51155"/>
            <a:ext cx="12090129" cy="6751436"/>
          </a:xfrm>
          <a:prstGeom prst="rect">
            <a:avLst/>
          </a:prstGeom>
        </p:spPr>
      </p:pic>
      <p:sp>
        <p:nvSpPr>
          <p:cNvPr id="4" name="Rectangle 3"/>
          <p:cNvSpPr/>
          <p:nvPr/>
        </p:nvSpPr>
        <p:spPr>
          <a:xfrm>
            <a:off x="49377" y="50227"/>
            <a:ext cx="12090072" cy="6751384"/>
          </a:xfrm>
          <a:prstGeom prst="rect">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28" tIns="45715" rIns="91428" bIns="45715" rtlCol="0" anchor="ctr"/>
          <a:lstStyle/>
          <a:p>
            <a:pPr algn="ctr"/>
            <a:endParaRPr lang="en-US" dirty="0"/>
          </a:p>
        </p:txBody>
      </p:sp>
      <p:sp>
        <p:nvSpPr>
          <p:cNvPr id="5" name="Rectangle 4"/>
          <p:cNvSpPr/>
          <p:nvPr/>
        </p:nvSpPr>
        <p:spPr>
          <a:xfrm>
            <a:off x="47696" y="48249"/>
            <a:ext cx="4544004" cy="6753363"/>
          </a:xfrm>
          <a:prstGeom prst="rect">
            <a:avLst/>
          </a:prstGeom>
          <a:solidFill>
            <a:srgbClr val="272848">
              <a:alpha val="8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169" fontAlgn="auto">
              <a:spcBef>
                <a:spcPts val="0"/>
              </a:spcBef>
              <a:spcAft>
                <a:spcPts val="0"/>
              </a:spcAft>
            </a:pPr>
            <a:endParaRPr lang="en-US" sz="3200" dirty="0">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36138447"/>
              </p:ext>
            </p:extLst>
          </p:nvPr>
        </p:nvGraphicFramePr>
        <p:xfrm>
          <a:off x="163016" y="127772"/>
          <a:ext cx="4315598" cy="6778477"/>
        </p:xfrm>
        <a:graphic>
          <a:graphicData uri="http://schemas.openxmlformats.org/drawingml/2006/table">
            <a:tbl>
              <a:tblPr firstRow="1" bandRow="1">
                <a:tableStyleId>{2D5ABB26-0587-4C30-8999-92F81FD0307C}</a:tableStyleId>
              </a:tblPr>
              <a:tblGrid>
                <a:gridCol w="277634"/>
                <a:gridCol w="3800959"/>
                <a:gridCol w="237005"/>
              </a:tblGrid>
              <a:tr h="702469">
                <a:tc gridSpan="2">
                  <a:txBody>
                    <a:bodyPr/>
                    <a:lstStyle/>
                    <a:p>
                      <a:pPr defTabSz="457048" fontAlgn="auto">
                        <a:spcBef>
                          <a:spcPts val="0"/>
                        </a:spcBef>
                        <a:spcAft>
                          <a:spcPts val="0"/>
                        </a:spcAft>
                      </a:pPr>
                      <a:r>
                        <a:rPr lang="en-US" sz="3200" dirty="0" smtClean="0">
                          <a:solidFill>
                            <a:srgbClr val="FFFFFF"/>
                          </a:solidFill>
                          <a:latin typeface="CiscoSansTT Light"/>
                          <a:ea typeface="+mn-ea"/>
                          <a:cs typeface="+mn-cs"/>
                        </a:rPr>
                        <a:t>Healthcare</a:t>
                      </a:r>
                      <a:endParaRPr lang="en-US" sz="3200" kern="0" dirty="0" smtClean="0">
                        <a:solidFill>
                          <a:srgbClr val="FFFFFF"/>
                        </a:solidFill>
                        <a:latin typeface="CiscoSansTT Light"/>
                        <a:ea typeface="+mn-ea"/>
                        <a:cs typeface="+mn-cs"/>
                      </a:endParaRPr>
                    </a:p>
                  </a:txBody>
                  <a:tcPr marL="50787" marR="50787" marT="60888" marB="60888"/>
                </a:tc>
                <a:tc hMerge="1">
                  <a:txBody>
                    <a:bodyPr/>
                    <a:lstStyle/>
                    <a:p>
                      <a:pPr defTabSz="457048" fontAlgn="auto">
                        <a:spcBef>
                          <a:spcPts val="0"/>
                        </a:spcBef>
                        <a:spcAft>
                          <a:spcPts val="0"/>
                        </a:spcAft>
                      </a:pPr>
                      <a:endParaRPr lang="en-US" sz="2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121888" marR="0" marT="60888" marB="60888"/>
                </a:tc>
              </a:tr>
              <a:tr h="502329">
                <a:tc gridSpan="2">
                  <a:txBody>
                    <a:bodyPr/>
                    <a:lstStyle/>
                    <a:p>
                      <a:pPr defTabSz="457048" fontAlgn="auto">
                        <a:spcBef>
                          <a:spcPts val="0"/>
                        </a:spcBef>
                        <a:spcAft>
                          <a:spcPts val="0"/>
                        </a:spcAft>
                      </a:pPr>
                      <a:r>
                        <a:rPr lang="en-US" sz="2400" dirty="0" smtClean="0">
                          <a:solidFill>
                            <a:schemeClr val="bg1"/>
                          </a:solidFill>
                          <a:latin typeface="CiscoSansTT Light"/>
                          <a:ea typeface="+mn-ea"/>
                          <a:cs typeface="+mn-cs"/>
                        </a:rPr>
                        <a:t>St. </a:t>
                      </a:r>
                      <a:r>
                        <a:rPr lang="en-US" sz="2400" dirty="0" err="1" smtClean="0">
                          <a:solidFill>
                            <a:schemeClr val="bg1"/>
                          </a:solidFill>
                          <a:latin typeface="CiscoSansTT Light"/>
                          <a:ea typeface="+mn-ea"/>
                          <a:cs typeface="+mn-cs"/>
                        </a:rPr>
                        <a:t>Olavs</a:t>
                      </a:r>
                      <a:r>
                        <a:rPr lang="en-US" sz="2400" dirty="0" smtClean="0">
                          <a:solidFill>
                            <a:schemeClr val="bg1"/>
                          </a:solidFill>
                          <a:latin typeface="CiscoSansTT Light"/>
                          <a:ea typeface="+mn-ea"/>
                          <a:cs typeface="+mn-cs"/>
                        </a:rPr>
                        <a:t> Hospital</a:t>
                      </a:r>
                      <a:endParaRPr lang="en-US" sz="2400" kern="0" dirty="0" smtClean="0">
                        <a:solidFill>
                          <a:schemeClr val="bg1"/>
                        </a:solidFill>
                        <a:latin typeface="CiscoSansTT Light"/>
                        <a:ea typeface="+mn-ea"/>
                        <a:cs typeface="+mn-cs"/>
                      </a:endParaRPr>
                    </a:p>
                  </a:txBody>
                  <a:tcPr marL="203147" marR="121888" marT="60888" marB="8456" anchor="b"/>
                </a:tc>
                <a:tc hMerge="1">
                  <a:txBody>
                    <a:bodyPr/>
                    <a:lstStyle/>
                    <a:p>
                      <a:pPr defTabSz="457048" fontAlgn="auto">
                        <a:spcBef>
                          <a:spcPts val="0"/>
                        </a:spcBef>
                        <a:spcAft>
                          <a:spcPts val="0"/>
                        </a:spcAft>
                      </a:pPr>
                      <a:endParaRPr lang="en-US" sz="18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60888" marB="8456" anchor="b"/>
                </a:tc>
              </a:tr>
              <a:tr h="699101">
                <a:tc gridSpan="3">
                  <a:txBody>
                    <a:bodyPr/>
                    <a:lstStyle/>
                    <a:p>
                      <a:pPr defTabSz="457048" fontAlgn="auto">
                        <a:spcBef>
                          <a:spcPts val="0"/>
                        </a:spcBef>
                        <a:spcAft>
                          <a:spcPts val="0"/>
                        </a:spcAft>
                      </a:pPr>
                      <a:r>
                        <a:rPr lang="en-US" sz="2100" kern="0" dirty="0" smtClean="0">
                          <a:solidFill>
                            <a:schemeClr val="bg1"/>
                          </a:solidFill>
                          <a:latin typeface="CiscoSansTT Light"/>
                          <a:ea typeface="+mn-ea"/>
                          <a:cs typeface="+mn-cs"/>
                        </a:rPr>
                        <a:t>-</a:t>
                      </a:r>
                      <a:r>
                        <a:rPr lang="en-US" sz="2100" kern="0" baseline="0" dirty="0" smtClean="0">
                          <a:solidFill>
                            <a:schemeClr val="bg1"/>
                          </a:solidFill>
                          <a:latin typeface="CiscoSansTT Light"/>
                          <a:ea typeface="+mn-ea"/>
                          <a:cs typeface="+mn-cs"/>
                        </a:rPr>
                        <a:t> </a:t>
                      </a:r>
                      <a:r>
                        <a:rPr lang="en-US" sz="2000" kern="0" baseline="0" dirty="0" smtClean="0">
                          <a:solidFill>
                            <a:schemeClr val="bg1"/>
                          </a:solidFill>
                          <a:latin typeface="CiscoSansTT Light"/>
                          <a:ea typeface="+mn-ea"/>
                          <a:cs typeface="+mn-cs"/>
                        </a:rPr>
                        <a:t>Advancing the Patient Experience</a:t>
                      </a:r>
                      <a:endParaRPr lang="en-US" sz="2000" kern="0" dirty="0" smtClean="0">
                        <a:solidFill>
                          <a:schemeClr val="bg1"/>
                        </a:solidFill>
                        <a:latin typeface="CiscoSansTT Light"/>
                        <a:ea typeface="+mn-ea"/>
                        <a:cs typeface="+mn-cs"/>
                      </a:endParaRPr>
                    </a:p>
                  </a:txBody>
                  <a:tcPr marL="203147" marR="0" marT="8456" marB="60888">
                    <a:lnB w="6350" cap="flat" cmpd="sng" algn="ctr">
                      <a:solidFill>
                        <a:srgbClr val="FFFFFF"/>
                      </a:solidFill>
                      <a:prstDash val="solid"/>
                      <a:round/>
                      <a:headEnd type="none" w="med" len="med"/>
                      <a:tailEnd type="none" w="med" len="med"/>
                    </a:lnB>
                  </a:tcPr>
                </a:tc>
                <a:tc hMerge="1">
                  <a:txBody>
                    <a:bodyPr/>
                    <a:lstStyle/>
                    <a:p>
                      <a:pPr defTabSz="457048" fontAlgn="auto">
                        <a:spcBef>
                          <a:spcPts val="0"/>
                        </a:spcBef>
                        <a:spcAft>
                          <a:spcPts val="0"/>
                        </a:spcAft>
                      </a:pPr>
                      <a:endParaRPr lang="en-US" sz="1600" kern="0" dirty="0" smtClean="0">
                        <a:solidFill>
                          <a:schemeClr val="bg1"/>
                        </a:solidFill>
                        <a:latin typeface="CiscoSansTT Light"/>
                        <a:ea typeface="+mn-ea"/>
                        <a:cs typeface="+mn-cs"/>
                      </a:endParaRPr>
                    </a:p>
                  </a:txBody>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L="152400" marR="0" marT="6350">
                    <a:lnB w="6350" cap="flat" cmpd="sng" algn="ctr">
                      <a:solidFill>
                        <a:srgbClr val="FFFFFF"/>
                      </a:solidFill>
                      <a:prstDash val="solid"/>
                      <a:round/>
                      <a:headEnd type="none" w="med" len="med"/>
                      <a:tailEnd type="none" w="med" len="med"/>
                    </a:lnB>
                  </a:tcPr>
                </a:tc>
              </a:tr>
              <a:tr h="500228">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The Challenge</a:t>
                      </a:r>
                      <a:endParaRPr lang="en-US" sz="1900" kern="0" dirty="0" smtClean="0">
                        <a:solidFill>
                          <a:srgbClr val="A2D6DD"/>
                        </a:solidFill>
                        <a:latin typeface="CiscoSansTT Light"/>
                        <a:ea typeface="+mn-ea"/>
                        <a:cs typeface="+mn-cs"/>
                      </a:endParaRPr>
                    </a:p>
                  </a:txBody>
                  <a:tcPr marL="121888" marR="121888" marT="60888" marB="16913" anchor="b">
                    <a:lnT w="6350" cap="flat" cmpd="sng" algn="ctr">
                      <a:solidFill>
                        <a:srgbClr val="FFFFFF"/>
                      </a:solidFill>
                      <a:prstDash val="solid"/>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solid"/>
                      <a:round/>
                      <a:headEnd type="none" w="med" len="med"/>
                      <a:tailEnd type="none" w="med" len="med"/>
                    </a:lnT>
                  </a:tcPr>
                </a:tc>
              </a:tr>
              <a:tr h="992816">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ct val="100000"/>
                        </a:lnSpc>
                        <a:spcBef>
                          <a:spcPts val="0"/>
                        </a:spcBef>
                        <a:spcAft>
                          <a:spcPts val="600"/>
                        </a:spcAft>
                        <a:buFont typeface="Wingdings" charset="2"/>
                        <a:buChar char="§"/>
                      </a:pPr>
                      <a:r>
                        <a:rPr lang="en-US" sz="1600" dirty="0" smtClean="0">
                          <a:solidFill>
                            <a:srgbClr val="FFFFFF"/>
                          </a:solidFill>
                          <a:latin typeface="CiscoSansTT Light"/>
                          <a:ea typeface="+mn-ea"/>
                          <a:cs typeface="+mn-cs"/>
                        </a:rPr>
                        <a:t>Transform the visitor / employee experience</a:t>
                      </a:r>
                    </a:p>
                    <a:p>
                      <a:pPr marL="171450" indent="-171450" defTabSz="457048" fontAlgn="auto">
                        <a:lnSpc>
                          <a:spcPts val="1200"/>
                        </a:lnSpc>
                        <a:spcBef>
                          <a:spcPts val="0"/>
                        </a:spcBef>
                        <a:spcAft>
                          <a:spcPts val="600"/>
                        </a:spcAft>
                        <a:buFont typeface="Wingdings" charset="2"/>
                        <a:buChar char="§"/>
                      </a:pPr>
                      <a:r>
                        <a:rPr lang="en-US" sz="1600" dirty="0" smtClean="0">
                          <a:solidFill>
                            <a:srgbClr val="FFFFFF"/>
                          </a:solidFill>
                          <a:latin typeface="CiscoSansTT Light"/>
                          <a:ea typeface="+mn-ea"/>
                          <a:cs typeface="+mn-cs"/>
                        </a:rPr>
                        <a:t>Improve </a:t>
                      </a:r>
                      <a:r>
                        <a:rPr lang="en-US" sz="1600" baseline="0" dirty="0" smtClean="0">
                          <a:solidFill>
                            <a:srgbClr val="FFFFFF"/>
                          </a:solidFill>
                          <a:latin typeface="CiscoSansTT Light"/>
                          <a:ea typeface="+mn-ea"/>
                          <a:cs typeface="+mn-cs"/>
                        </a:rPr>
                        <a:t>operational efficiency</a:t>
                      </a:r>
                      <a:endParaRPr lang="en-US" sz="1600" kern="0" dirty="0" smtClean="0">
                        <a:solidFill>
                          <a:srgbClr val="FFFFFF"/>
                        </a:solidFill>
                        <a:latin typeface="CiscoSansTT Light"/>
                        <a:ea typeface="+mn-ea"/>
                        <a:cs typeface="+mn-cs"/>
                      </a:endParaRPr>
                    </a:p>
                  </a:txBody>
                  <a:tcPr marL="121888" marR="121888" marT="60888" marB="152219">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405871">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Digital Transformation</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330416">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ts val="1200"/>
                        </a:lnSpc>
                        <a:spcBef>
                          <a:spcPts val="0"/>
                        </a:spcBef>
                        <a:spcAft>
                          <a:spcPts val="600"/>
                        </a:spcAft>
                        <a:buFont typeface="Wingdings" charset="2"/>
                        <a:buChar char="§"/>
                      </a:pPr>
                      <a:r>
                        <a:rPr lang="en-US" sz="1600" dirty="0" smtClean="0">
                          <a:solidFill>
                            <a:schemeClr val="bg1"/>
                          </a:solidFill>
                          <a:latin typeface="CiscoSansTT Light"/>
                          <a:ea typeface="+mn-ea"/>
                          <a:cs typeface="+mn-cs"/>
                        </a:rPr>
                        <a:t>Indoor and outdoor navigation</a:t>
                      </a:r>
                      <a:r>
                        <a:rPr lang="en-US" sz="1600" baseline="0" dirty="0" smtClean="0">
                          <a:solidFill>
                            <a:schemeClr val="bg1"/>
                          </a:solidFill>
                          <a:latin typeface="CiscoSansTT Light"/>
                          <a:ea typeface="+mn-ea"/>
                          <a:cs typeface="+mn-cs"/>
                        </a:rPr>
                        <a:t> services</a:t>
                      </a:r>
                    </a:p>
                    <a:p>
                      <a:pPr marL="171450" indent="-171450" defTabSz="457048" fontAlgn="auto">
                        <a:lnSpc>
                          <a:spcPct val="100000"/>
                        </a:lnSpc>
                        <a:spcBef>
                          <a:spcPts val="0"/>
                        </a:spcBef>
                        <a:spcAft>
                          <a:spcPts val="600"/>
                        </a:spcAft>
                        <a:buFont typeface="Wingdings" charset="2"/>
                        <a:buChar char="§"/>
                      </a:pPr>
                      <a:r>
                        <a:rPr lang="en-US" sz="1600" kern="0" baseline="0" dirty="0" smtClean="0">
                          <a:solidFill>
                            <a:schemeClr val="bg1"/>
                          </a:solidFill>
                          <a:latin typeface="CiscoSansTT Light"/>
                          <a:ea typeface="+mn-ea"/>
                          <a:cs typeface="+mn-cs"/>
                        </a:rPr>
                        <a:t>Location-based information in smartphone application and patient-directed check-in terminals</a:t>
                      </a:r>
                      <a:endParaRPr lang="en-US" sz="1600" kern="0" dirty="0" smtClean="0">
                        <a:solidFill>
                          <a:schemeClr val="bg1"/>
                        </a:solidFill>
                        <a:latin typeface="CiscoSansTT Light"/>
                        <a:ea typeface="+mn-ea"/>
                        <a:cs typeface="+mn-cs"/>
                      </a:endParaRPr>
                    </a:p>
                  </a:txBody>
                  <a:tcPr marL="121888" marR="121888" marT="60888" marB="152219">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405871">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Business Outcomes</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239376">
                <a:tc>
                  <a:txBody>
                    <a:bodyPr/>
                    <a:lstStyle/>
                    <a:p>
                      <a:endParaRPr lang="en-US" sz="2700" dirty="0"/>
                    </a:p>
                  </a:txBody>
                  <a:tcPr marL="121888" marR="121888" marT="60888" marB="60888"/>
                </a:tc>
                <a:tc gridSpan="2">
                  <a:txBody>
                    <a:bodyPr/>
                    <a:lstStyle/>
                    <a:p>
                      <a:pPr marL="171450" indent="-171450" defTabSz="457048" fontAlgn="auto">
                        <a:lnSpc>
                          <a:spcPct val="100000"/>
                        </a:lnSpc>
                        <a:spcBef>
                          <a:spcPts val="0"/>
                        </a:spcBef>
                        <a:spcAft>
                          <a:spcPts val="600"/>
                        </a:spcAft>
                        <a:buFont typeface="Wingdings" charset="2"/>
                        <a:buChar char="§"/>
                      </a:pPr>
                      <a:r>
                        <a:rPr lang="en-US" sz="1400" dirty="0" smtClean="0">
                          <a:solidFill>
                            <a:schemeClr val="bg1"/>
                          </a:solidFill>
                          <a:latin typeface="CiscoSansTT Light"/>
                          <a:ea typeface="+mn-ea"/>
                          <a:cs typeface="+mn-cs"/>
                        </a:rPr>
                        <a:t>10,000 students, patients,</a:t>
                      </a:r>
                      <a:r>
                        <a:rPr lang="en-US" sz="1400" baseline="0" dirty="0" smtClean="0">
                          <a:solidFill>
                            <a:schemeClr val="bg1"/>
                          </a:solidFill>
                          <a:latin typeface="CiscoSansTT Light"/>
                          <a:ea typeface="+mn-ea"/>
                          <a:cs typeface="+mn-cs"/>
                        </a:rPr>
                        <a:t> staff, and doctors used the </a:t>
                      </a:r>
                      <a:r>
                        <a:rPr lang="en-US" sz="1400" baseline="0" dirty="0" err="1" smtClean="0">
                          <a:solidFill>
                            <a:schemeClr val="bg1"/>
                          </a:solidFill>
                          <a:latin typeface="CiscoSansTT Light"/>
                          <a:ea typeface="+mn-ea"/>
                          <a:cs typeface="+mn-cs"/>
                        </a:rPr>
                        <a:t>wayfinding</a:t>
                      </a:r>
                      <a:r>
                        <a:rPr lang="en-US" sz="1400" baseline="0" dirty="0" smtClean="0">
                          <a:solidFill>
                            <a:schemeClr val="bg1"/>
                          </a:solidFill>
                          <a:latin typeface="CiscoSansTT Light"/>
                          <a:ea typeface="+mn-ea"/>
                          <a:cs typeface="+mn-cs"/>
                        </a:rPr>
                        <a:t> solution within first three months of availability</a:t>
                      </a:r>
                    </a:p>
                    <a:p>
                      <a:pPr marL="171450" indent="-171450" defTabSz="457048" fontAlgn="auto">
                        <a:lnSpc>
                          <a:spcPts val="1200"/>
                        </a:lnSpc>
                        <a:spcBef>
                          <a:spcPts val="0"/>
                        </a:spcBef>
                        <a:spcAft>
                          <a:spcPts val="600"/>
                        </a:spcAft>
                        <a:buFont typeface="Wingdings" charset="2"/>
                        <a:buChar char="§"/>
                      </a:pPr>
                      <a:r>
                        <a:rPr lang="en-US" sz="1400" baseline="0" dirty="0" smtClean="0">
                          <a:solidFill>
                            <a:schemeClr val="bg1"/>
                          </a:solidFill>
                          <a:latin typeface="CiscoSansTT Light"/>
                          <a:ea typeface="+mn-ea"/>
                          <a:cs typeface="+mn-cs"/>
                        </a:rPr>
                        <a:t>Reduced workload at information centers</a:t>
                      </a:r>
                    </a:p>
                  </a:txBody>
                  <a:tcPr marL="121888" marR="121888" marT="60888" marB="60888"/>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bl>
          </a:graphicData>
        </a:graphic>
      </p:graphicFrame>
      <p:sp>
        <p:nvSpPr>
          <p:cNvPr id="2" name="Rectangle 1"/>
          <p:cNvSpPr/>
          <p:nvPr/>
        </p:nvSpPr>
        <p:spPr>
          <a:xfrm>
            <a:off x="9910363" y="48250"/>
            <a:ext cx="1672429" cy="369322"/>
          </a:xfrm>
          <a:prstGeom prst="rect">
            <a:avLst/>
          </a:prstGeom>
        </p:spPr>
        <p:txBody>
          <a:bodyPr wrap="none" lIns="91428" tIns="45715" rIns="91428" bIns="45715">
            <a:spAutoFit/>
          </a:bodyPr>
          <a:lstStyle/>
          <a:p>
            <a:r>
              <a:rPr lang="en-US" dirty="0">
                <a:solidFill>
                  <a:srgbClr val="FFFFFF"/>
                </a:solidFill>
              </a:rPr>
              <a:t>Mobility / CMX</a:t>
            </a:r>
            <a:endParaRPr lang="en-US" dirty="0"/>
          </a:p>
        </p:txBody>
      </p:sp>
    </p:spTree>
    <p:extLst>
      <p:ext uri="{BB962C8B-B14F-4D97-AF65-F5344CB8AC3E}">
        <p14:creationId xmlns:p14="http://schemas.microsoft.com/office/powerpoint/2010/main" val="71990870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8188" y="54407"/>
            <a:ext cx="12090129" cy="6751436"/>
          </a:xfrm>
        </p:spPr>
      </p:pic>
      <p:sp>
        <p:nvSpPr>
          <p:cNvPr id="4" name="Rectangle 3"/>
          <p:cNvSpPr>
            <a:spLocks noChangeAspect="1"/>
          </p:cNvSpPr>
          <p:nvPr/>
        </p:nvSpPr>
        <p:spPr>
          <a:xfrm>
            <a:off x="49377" y="50227"/>
            <a:ext cx="12090072" cy="6751384"/>
          </a:xfrm>
          <a:prstGeom prst="rect">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28" tIns="45715" rIns="91428" bIns="45715" rtlCol="0" anchor="ctr"/>
          <a:lstStyle/>
          <a:p>
            <a:pPr algn="ctr"/>
            <a:endParaRPr lang="en-US"/>
          </a:p>
        </p:txBody>
      </p:sp>
      <p:sp>
        <p:nvSpPr>
          <p:cNvPr id="5" name="Rectangle 4"/>
          <p:cNvSpPr/>
          <p:nvPr/>
        </p:nvSpPr>
        <p:spPr>
          <a:xfrm>
            <a:off x="47696" y="48249"/>
            <a:ext cx="4544004" cy="6753363"/>
          </a:xfrm>
          <a:prstGeom prst="rect">
            <a:avLst/>
          </a:prstGeom>
          <a:solidFill>
            <a:srgbClr val="272848">
              <a:alpha val="8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169" fontAlgn="auto">
              <a:spcBef>
                <a:spcPts val="0"/>
              </a:spcBef>
              <a:spcAft>
                <a:spcPts val="0"/>
              </a:spcAft>
            </a:pPr>
            <a:endParaRPr lang="en-US" sz="3200" dirty="0">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704524482"/>
              </p:ext>
            </p:extLst>
          </p:nvPr>
        </p:nvGraphicFramePr>
        <p:xfrm>
          <a:off x="163016" y="127773"/>
          <a:ext cx="4315598" cy="6219243"/>
        </p:xfrm>
        <a:graphic>
          <a:graphicData uri="http://schemas.openxmlformats.org/drawingml/2006/table">
            <a:tbl>
              <a:tblPr firstRow="1" bandRow="1">
                <a:tableStyleId>{2D5ABB26-0587-4C30-8999-92F81FD0307C}</a:tableStyleId>
              </a:tblPr>
              <a:tblGrid>
                <a:gridCol w="277634"/>
                <a:gridCol w="3800959"/>
                <a:gridCol w="237005"/>
              </a:tblGrid>
              <a:tr h="609456">
                <a:tc gridSpan="2">
                  <a:txBody>
                    <a:bodyPr/>
                    <a:lstStyle/>
                    <a:p>
                      <a:pPr defTabSz="457048" fontAlgn="auto">
                        <a:spcBef>
                          <a:spcPts val="0"/>
                        </a:spcBef>
                        <a:spcAft>
                          <a:spcPts val="0"/>
                        </a:spcAft>
                      </a:pPr>
                      <a:r>
                        <a:rPr lang="en-US" sz="3200" dirty="0" smtClean="0">
                          <a:solidFill>
                            <a:schemeClr val="bg1"/>
                          </a:solidFill>
                          <a:latin typeface="CiscoSansTT Light"/>
                          <a:ea typeface="+mn-ea"/>
                          <a:cs typeface="+mn-cs"/>
                        </a:rPr>
                        <a:t>Healthcare</a:t>
                      </a:r>
                      <a:endParaRPr lang="en-US" sz="3200" kern="0" dirty="0" smtClean="0">
                        <a:solidFill>
                          <a:schemeClr val="bg1"/>
                        </a:solidFill>
                        <a:latin typeface="CiscoSansTT Light"/>
                        <a:ea typeface="+mn-ea"/>
                        <a:cs typeface="+mn-cs"/>
                      </a:endParaRPr>
                    </a:p>
                  </a:txBody>
                  <a:tcPr marL="50787" marR="50787" marT="60888" marB="60888"/>
                </a:tc>
                <a:tc hMerge="1">
                  <a:txBody>
                    <a:bodyPr/>
                    <a:lstStyle/>
                    <a:p>
                      <a:pPr defTabSz="457048" fontAlgn="auto">
                        <a:spcBef>
                          <a:spcPts val="0"/>
                        </a:spcBef>
                        <a:spcAft>
                          <a:spcPts val="0"/>
                        </a:spcAft>
                      </a:pPr>
                      <a:endParaRPr lang="en-US" sz="2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121888" marR="0" marT="60888" marB="60888"/>
                </a:tc>
              </a:tr>
              <a:tr h="435404">
                <a:tc gridSpan="2">
                  <a:txBody>
                    <a:bodyPr/>
                    <a:lstStyle/>
                    <a:p>
                      <a:pPr defTabSz="457048" fontAlgn="auto">
                        <a:spcBef>
                          <a:spcPts val="0"/>
                        </a:spcBef>
                        <a:spcAft>
                          <a:spcPts val="0"/>
                        </a:spcAft>
                      </a:pPr>
                      <a:r>
                        <a:rPr lang="en-US" sz="2400" dirty="0" smtClean="0">
                          <a:solidFill>
                            <a:schemeClr val="bg1"/>
                          </a:solidFill>
                          <a:latin typeface="CiscoSansTT Light"/>
                          <a:ea typeface="+mn-ea"/>
                          <a:cs typeface="+mn-cs"/>
                        </a:rPr>
                        <a:t>Miami</a:t>
                      </a:r>
                      <a:r>
                        <a:rPr lang="en-US" sz="2400" baseline="0" dirty="0" smtClean="0">
                          <a:solidFill>
                            <a:schemeClr val="bg1"/>
                          </a:solidFill>
                          <a:latin typeface="CiscoSansTT Light"/>
                          <a:ea typeface="+mn-ea"/>
                          <a:cs typeface="+mn-cs"/>
                        </a:rPr>
                        <a:t> Children’s Hospital</a:t>
                      </a:r>
                      <a:endParaRPr lang="en-US" sz="2400" kern="0" dirty="0" smtClean="0">
                        <a:solidFill>
                          <a:schemeClr val="bg1"/>
                        </a:solidFill>
                        <a:latin typeface="CiscoSansTT Light"/>
                        <a:ea typeface="+mn-ea"/>
                        <a:cs typeface="+mn-cs"/>
                      </a:endParaRPr>
                    </a:p>
                  </a:txBody>
                  <a:tcPr marL="203147" marR="121888" marT="60888" marB="8456" anchor="b"/>
                </a:tc>
                <a:tc hMerge="1">
                  <a:txBody>
                    <a:bodyPr/>
                    <a:lstStyle/>
                    <a:p>
                      <a:pPr defTabSz="457048" fontAlgn="auto">
                        <a:spcBef>
                          <a:spcPts val="0"/>
                        </a:spcBef>
                        <a:spcAft>
                          <a:spcPts val="0"/>
                        </a:spcAft>
                      </a:pPr>
                      <a:endParaRPr lang="en-US" sz="18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60888" marB="8456" anchor="b"/>
                </a:tc>
              </a:tr>
              <a:tr h="432487">
                <a:tc gridSpan="2">
                  <a:txBody>
                    <a:bodyPr/>
                    <a:lstStyle/>
                    <a:p>
                      <a:pPr defTabSz="457048" fontAlgn="auto">
                        <a:spcBef>
                          <a:spcPts val="0"/>
                        </a:spcBef>
                        <a:spcAft>
                          <a:spcPts val="0"/>
                        </a:spcAft>
                      </a:pPr>
                      <a:r>
                        <a:rPr lang="en-US" sz="2100" kern="0" dirty="0" smtClean="0">
                          <a:solidFill>
                            <a:srgbClr val="FFFFFF"/>
                          </a:solidFill>
                          <a:latin typeface="CiscoSansTT Light"/>
                          <a:ea typeface="+mn-ea"/>
                          <a:cs typeface="+mn-cs"/>
                        </a:rPr>
                        <a:t>- Innovating Patient Care</a:t>
                      </a:r>
                    </a:p>
                  </a:txBody>
                  <a:tcPr marL="203147" marR="121888" marT="8456" marB="60888">
                    <a:lnB w="6350" cap="flat" cmpd="sng" algn="ctr">
                      <a:solidFill>
                        <a:srgbClr val="FFFFFF"/>
                      </a:solidFill>
                      <a:prstDash val="solid"/>
                      <a:round/>
                      <a:headEnd type="none" w="med" len="med"/>
                      <a:tailEnd type="none" w="med" len="med"/>
                    </a:lnB>
                  </a:tcPr>
                </a:tc>
                <a:tc hMerge="1">
                  <a:txBody>
                    <a:bodyPr/>
                    <a:lstStyle/>
                    <a:p>
                      <a:pPr defTabSz="457048" fontAlgn="auto">
                        <a:spcBef>
                          <a:spcPts val="0"/>
                        </a:spcBef>
                        <a:spcAft>
                          <a:spcPts val="0"/>
                        </a:spcAft>
                      </a:pPr>
                      <a:endParaRPr lang="en-US" sz="16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8456" marB="60888">
                    <a:lnB w="6350" cap="flat" cmpd="sng" algn="ctr">
                      <a:solidFill>
                        <a:srgbClr val="FFFFFF"/>
                      </a:solidFill>
                      <a:prstDash val="solid"/>
                      <a:round/>
                      <a:headEnd type="none" w="med" len="med"/>
                      <a:tailEnd type="none" w="med" len="med"/>
                    </a:lnB>
                  </a:tcPr>
                </a:tc>
              </a:tr>
              <a:tr h="392568">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The Challenge</a:t>
                      </a:r>
                      <a:endParaRPr lang="en-US" sz="1900" kern="0" dirty="0" smtClean="0">
                        <a:solidFill>
                          <a:srgbClr val="A2D6DD"/>
                        </a:solidFill>
                        <a:latin typeface="CiscoSansTT Light"/>
                        <a:ea typeface="+mn-ea"/>
                        <a:cs typeface="+mn-cs"/>
                      </a:endParaRPr>
                    </a:p>
                  </a:txBody>
                  <a:tcPr marL="121888" marR="121888" marT="60888" marB="16913" anchor="b">
                    <a:lnT w="6350" cap="flat" cmpd="sng" algn="ctr">
                      <a:solidFill>
                        <a:srgbClr val="FFFFFF"/>
                      </a:solidFill>
                      <a:prstDash val="solid"/>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solid"/>
                      <a:round/>
                      <a:headEnd type="none" w="med" len="med"/>
                      <a:tailEnd type="none" w="med" len="med"/>
                    </a:lnT>
                  </a:tcPr>
                </a:tc>
              </a:tr>
              <a:tr h="930981">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ct val="100000"/>
                        </a:lnSpc>
                        <a:spcBef>
                          <a:spcPts val="0"/>
                        </a:spcBef>
                        <a:spcAft>
                          <a:spcPts val="600"/>
                        </a:spcAft>
                        <a:buFont typeface="Wingdings" charset="2"/>
                        <a:buChar char="§"/>
                      </a:pPr>
                      <a:r>
                        <a:rPr lang="en-US" sz="1600" dirty="0" smtClean="0">
                          <a:solidFill>
                            <a:schemeClr val="bg1"/>
                          </a:solidFill>
                          <a:latin typeface="CiscoSansTT Light"/>
                          <a:ea typeface="+mn-ea"/>
                          <a:cs typeface="+mn-cs"/>
                        </a:rPr>
                        <a:t>Advance healthcare and empower patients by integrating transparency and information into all aspects of care</a:t>
                      </a:r>
                      <a:endParaRPr lang="en-US" sz="1600" kern="0" dirty="0" smtClean="0">
                        <a:solidFill>
                          <a:schemeClr val="bg1"/>
                        </a:solidFill>
                        <a:latin typeface="CiscoSansTT Light"/>
                        <a:ea typeface="+mn-ea"/>
                        <a:cs typeface="+mn-cs"/>
                      </a:endParaRPr>
                    </a:p>
                  </a:txBody>
                  <a:tcPr marL="121888" marR="121888"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Digital Transformation</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032793">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ct val="100000"/>
                        </a:lnSpc>
                        <a:spcBef>
                          <a:spcPts val="0"/>
                        </a:spcBef>
                        <a:spcAft>
                          <a:spcPts val="600"/>
                        </a:spcAft>
                        <a:buFont typeface="Wingdings" charset="2"/>
                        <a:buChar char="§"/>
                      </a:pPr>
                      <a:r>
                        <a:rPr lang="en-US" sz="1600" dirty="0" smtClean="0">
                          <a:solidFill>
                            <a:srgbClr val="FFFFFF"/>
                          </a:solidFill>
                          <a:latin typeface="CiscoSansTT Light"/>
                          <a:ea typeface="+mn-ea"/>
                          <a:cs typeface="+mn-cs"/>
                        </a:rPr>
                        <a:t>Enriched patient and family experience through Fit4KidsCare educational apps</a:t>
                      </a:r>
                    </a:p>
                    <a:p>
                      <a:pPr marL="171450" indent="-171450" defTabSz="457048" fontAlgn="auto">
                        <a:lnSpc>
                          <a:spcPct val="100000"/>
                        </a:lnSpc>
                        <a:spcBef>
                          <a:spcPts val="0"/>
                        </a:spcBef>
                        <a:spcAft>
                          <a:spcPts val="600"/>
                        </a:spcAft>
                        <a:buFont typeface="Wingdings" charset="2"/>
                        <a:buChar char="§"/>
                      </a:pPr>
                      <a:r>
                        <a:rPr lang="en-US" sz="1600" kern="0" dirty="0" smtClean="0">
                          <a:solidFill>
                            <a:srgbClr val="FFFFFF"/>
                          </a:solidFill>
                          <a:latin typeface="CiscoSansTT Light"/>
                          <a:ea typeface="+mn-ea"/>
                          <a:cs typeface="+mn-cs"/>
                        </a:rPr>
                        <a:t>Enhanced</a:t>
                      </a:r>
                      <a:r>
                        <a:rPr lang="en-US" sz="1600" kern="0" baseline="0" dirty="0" smtClean="0">
                          <a:solidFill>
                            <a:srgbClr val="FFFFFF"/>
                          </a:solidFill>
                          <a:latin typeface="CiscoSansTT Light"/>
                          <a:ea typeface="+mn-ea"/>
                          <a:cs typeface="+mn-cs"/>
                        </a:rPr>
                        <a:t> healthcare by expanding clinician access to patient information</a:t>
                      </a:r>
                      <a:endParaRPr lang="en-US" sz="1600" kern="0" dirty="0" smtClean="0">
                        <a:solidFill>
                          <a:srgbClr val="FFFFFF"/>
                        </a:solidFill>
                        <a:latin typeface="CiscoSansTT Light"/>
                        <a:ea typeface="+mn-ea"/>
                        <a:cs typeface="+mn-cs"/>
                      </a:endParaRPr>
                    </a:p>
                  </a:txBody>
                  <a:tcPr marL="121888" marR="16929"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Business Outcomes</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381568">
                <a:tc>
                  <a:txBody>
                    <a:bodyPr/>
                    <a:lstStyle/>
                    <a:p>
                      <a:endParaRPr lang="en-US" sz="2700" dirty="0"/>
                    </a:p>
                  </a:txBody>
                  <a:tcPr marL="121888" marR="121888" marT="60888" marB="60888"/>
                </a:tc>
                <a:tc gridSpan="2">
                  <a:txBody>
                    <a:bodyPr/>
                    <a:lstStyle/>
                    <a:p>
                      <a:pPr marL="171450" indent="-171450" defTabSz="457048" fontAlgn="auto">
                        <a:lnSpc>
                          <a:spcPct val="100000"/>
                        </a:lnSpc>
                        <a:spcBef>
                          <a:spcPts val="0"/>
                        </a:spcBef>
                        <a:spcAft>
                          <a:spcPts val="600"/>
                        </a:spcAft>
                        <a:buFont typeface="Wingdings" charset="2"/>
                        <a:buChar char="§"/>
                      </a:pPr>
                      <a:r>
                        <a:rPr lang="en-US" sz="1600" kern="1200" dirty="0" smtClean="0">
                          <a:solidFill>
                            <a:srgbClr val="FFFFFF"/>
                          </a:solidFill>
                          <a:latin typeface="CiscoSansTT Light"/>
                          <a:ea typeface="+mn-ea"/>
                          <a:cs typeface="+mn-cs"/>
                        </a:rPr>
                        <a:t>Anytime,</a:t>
                      </a:r>
                      <a:r>
                        <a:rPr lang="en-US" sz="1600" kern="1200" baseline="0" dirty="0" smtClean="0">
                          <a:solidFill>
                            <a:srgbClr val="FFFFFF"/>
                          </a:solidFill>
                          <a:latin typeface="CiscoSansTT Light"/>
                          <a:ea typeface="+mn-ea"/>
                          <a:cs typeface="+mn-cs"/>
                        </a:rPr>
                        <a:t> anywhere EMR access</a:t>
                      </a:r>
                    </a:p>
                    <a:p>
                      <a:pPr marL="171450" indent="-171450" defTabSz="457048" fontAlgn="auto">
                        <a:lnSpc>
                          <a:spcPct val="100000"/>
                        </a:lnSpc>
                        <a:spcBef>
                          <a:spcPts val="0"/>
                        </a:spcBef>
                        <a:spcAft>
                          <a:spcPts val="600"/>
                        </a:spcAft>
                        <a:buFont typeface="Wingdings" charset="2"/>
                        <a:buChar char="§"/>
                      </a:pPr>
                      <a:r>
                        <a:rPr lang="en-US" sz="1600" kern="1200" baseline="0" dirty="0" smtClean="0">
                          <a:solidFill>
                            <a:srgbClr val="FFFFFF"/>
                          </a:solidFill>
                          <a:latin typeface="CiscoSansTT Light"/>
                          <a:ea typeface="+mn-ea"/>
                          <a:cs typeface="+mn-cs"/>
                        </a:rPr>
                        <a:t>Patient vitals recorded electronically </a:t>
                      </a:r>
                    </a:p>
                    <a:p>
                      <a:pPr marL="171450" indent="-171450" defTabSz="457048" fontAlgn="auto">
                        <a:lnSpc>
                          <a:spcPct val="100000"/>
                        </a:lnSpc>
                        <a:spcBef>
                          <a:spcPts val="0"/>
                        </a:spcBef>
                        <a:spcAft>
                          <a:spcPts val="600"/>
                        </a:spcAft>
                        <a:buFont typeface="Wingdings" charset="2"/>
                        <a:buChar char="§"/>
                      </a:pPr>
                      <a:r>
                        <a:rPr lang="en-US" sz="1600" kern="1200" baseline="0" dirty="0" smtClean="0">
                          <a:solidFill>
                            <a:srgbClr val="FFFFFF"/>
                          </a:solidFill>
                          <a:latin typeface="CiscoSansTT Light"/>
                          <a:ea typeface="+mn-ea"/>
                          <a:cs typeface="+mn-cs"/>
                        </a:rPr>
                        <a:t>Enriched patient and visitor experiences through wireless Fit4KidsCare application</a:t>
                      </a:r>
                      <a:endParaRPr lang="en-US" sz="1600" kern="0" dirty="0" smtClean="0">
                        <a:solidFill>
                          <a:srgbClr val="FFFFFF"/>
                        </a:solidFill>
                        <a:latin typeface="CiscoSansTT Light"/>
                        <a:ea typeface="+mn-ea"/>
                        <a:cs typeface="+mn-cs"/>
                      </a:endParaRPr>
                    </a:p>
                  </a:txBody>
                  <a:tcPr marL="121888" marR="16929" marT="60888" marB="101480"/>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bl>
          </a:graphicData>
        </a:graphic>
      </p:graphicFrame>
      <p:sp>
        <p:nvSpPr>
          <p:cNvPr id="2" name="Rectangle 1"/>
          <p:cNvSpPr/>
          <p:nvPr/>
        </p:nvSpPr>
        <p:spPr>
          <a:xfrm>
            <a:off x="9909227" y="-8051"/>
            <a:ext cx="1672429" cy="369322"/>
          </a:xfrm>
          <a:prstGeom prst="rect">
            <a:avLst/>
          </a:prstGeom>
        </p:spPr>
        <p:txBody>
          <a:bodyPr wrap="none" lIns="91428" tIns="45715" rIns="91428" bIns="45715">
            <a:spAutoFit/>
          </a:bodyPr>
          <a:lstStyle/>
          <a:p>
            <a:r>
              <a:rPr lang="en-US" dirty="0">
                <a:solidFill>
                  <a:srgbClr val="FFFFFF"/>
                </a:solidFill>
              </a:rPr>
              <a:t>Mobility / CMX</a:t>
            </a:r>
            <a:endParaRPr lang="en-US" dirty="0"/>
          </a:p>
        </p:txBody>
      </p:sp>
    </p:spTree>
    <p:extLst>
      <p:ext uri="{BB962C8B-B14F-4D97-AF65-F5344CB8AC3E}">
        <p14:creationId xmlns:p14="http://schemas.microsoft.com/office/powerpoint/2010/main" val="230756784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693" y="47912"/>
            <a:ext cx="12093242" cy="6757053"/>
          </a:xfrm>
          <a:prstGeom prst="rect">
            <a:avLst/>
          </a:prstGeom>
        </p:spPr>
      </p:pic>
      <p:sp>
        <p:nvSpPr>
          <p:cNvPr id="15" name="Rectangle 14"/>
          <p:cNvSpPr/>
          <p:nvPr/>
        </p:nvSpPr>
        <p:spPr>
          <a:xfrm>
            <a:off x="47696" y="48249"/>
            <a:ext cx="4544004" cy="6753363"/>
          </a:xfrm>
          <a:prstGeom prst="rect">
            <a:avLst/>
          </a:prstGeom>
          <a:solidFill>
            <a:srgbClr val="272848">
              <a:alpha val="8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169" fontAlgn="auto">
              <a:spcBef>
                <a:spcPts val="0"/>
              </a:spcBef>
              <a:spcAft>
                <a:spcPts val="0"/>
              </a:spcAft>
            </a:pPr>
            <a:endParaRPr lang="en-US" sz="3200" dirty="0">
              <a:solidFill>
                <a:srgbClr val="FFFFFF"/>
              </a:solidFill>
            </a:endParaRPr>
          </a:p>
        </p:txBody>
      </p:sp>
      <p:graphicFrame>
        <p:nvGraphicFramePr>
          <p:cNvPr id="16" name="Table 15"/>
          <p:cNvGraphicFramePr>
            <a:graphicFrameLocks noGrp="1"/>
          </p:cNvGraphicFramePr>
          <p:nvPr>
            <p:extLst>
              <p:ext uri="{D42A27DB-BD31-4B8C-83A1-F6EECF244321}">
                <p14:modId xmlns:p14="http://schemas.microsoft.com/office/powerpoint/2010/main" val="2354978201"/>
              </p:ext>
            </p:extLst>
          </p:nvPr>
        </p:nvGraphicFramePr>
        <p:xfrm>
          <a:off x="163020" y="127776"/>
          <a:ext cx="4342024" cy="6109156"/>
        </p:xfrm>
        <a:graphic>
          <a:graphicData uri="http://schemas.openxmlformats.org/drawingml/2006/table">
            <a:tbl>
              <a:tblPr firstRow="1" bandRow="1">
                <a:tableStyleId>{2D5ABB26-0587-4C30-8999-92F81FD0307C}</a:tableStyleId>
              </a:tblPr>
              <a:tblGrid>
                <a:gridCol w="277634"/>
                <a:gridCol w="3800959"/>
                <a:gridCol w="263431"/>
              </a:tblGrid>
              <a:tr h="609456">
                <a:tc gridSpan="2">
                  <a:txBody>
                    <a:bodyPr/>
                    <a:lstStyle/>
                    <a:p>
                      <a:pPr defTabSz="457048" fontAlgn="auto">
                        <a:spcBef>
                          <a:spcPts val="0"/>
                        </a:spcBef>
                        <a:spcAft>
                          <a:spcPts val="0"/>
                        </a:spcAft>
                      </a:pPr>
                      <a:r>
                        <a:rPr lang="en-US" sz="3200" dirty="0" smtClean="0">
                          <a:solidFill>
                            <a:schemeClr val="bg1"/>
                          </a:solidFill>
                          <a:latin typeface="CiscoSansTT Light"/>
                          <a:ea typeface="+mn-ea"/>
                          <a:cs typeface="+mn-cs"/>
                        </a:rPr>
                        <a:t>Retail</a:t>
                      </a:r>
                      <a:endParaRPr lang="en-US" sz="3200" kern="0" dirty="0" smtClean="0">
                        <a:solidFill>
                          <a:schemeClr val="bg1"/>
                        </a:solidFill>
                        <a:latin typeface="CiscoSansTT Light"/>
                        <a:ea typeface="+mn-ea"/>
                        <a:cs typeface="+mn-cs"/>
                      </a:endParaRPr>
                    </a:p>
                  </a:txBody>
                  <a:tcPr marL="50787" marR="50787" marT="60888" marB="60888"/>
                </a:tc>
                <a:tc hMerge="1">
                  <a:txBody>
                    <a:bodyPr/>
                    <a:lstStyle/>
                    <a:p>
                      <a:pPr defTabSz="457048" fontAlgn="auto">
                        <a:spcBef>
                          <a:spcPts val="0"/>
                        </a:spcBef>
                        <a:spcAft>
                          <a:spcPts val="0"/>
                        </a:spcAft>
                      </a:pPr>
                      <a:endParaRPr lang="en-US" sz="2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121888" marR="0" marT="60888" marB="60888"/>
                </a:tc>
              </a:tr>
              <a:tr h="435404">
                <a:tc gridSpan="2">
                  <a:txBody>
                    <a:bodyPr/>
                    <a:lstStyle/>
                    <a:p>
                      <a:pPr defTabSz="457048" fontAlgn="auto">
                        <a:spcBef>
                          <a:spcPts val="0"/>
                        </a:spcBef>
                        <a:spcAft>
                          <a:spcPts val="0"/>
                        </a:spcAft>
                      </a:pPr>
                      <a:r>
                        <a:rPr lang="en-US" sz="2400" dirty="0" smtClean="0">
                          <a:solidFill>
                            <a:schemeClr val="bg1"/>
                          </a:solidFill>
                          <a:latin typeface="CiscoSansTT Light"/>
                          <a:ea typeface="+mn-ea"/>
                          <a:cs typeface="+mn-cs"/>
                        </a:rPr>
                        <a:t>Riviera Shopping Center</a:t>
                      </a:r>
                      <a:endParaRPr lang="en-US" sz="2400" kern="0" dirty="0" smtClean="0">
                        <a:solidFill>
                          <a:schemeClr val="bg1"/>
                        </a:solidFill>
                        <a:latin typeface="CiscoSansTT Light"/>
                        <a:ea typeface="+mn-ea"/>
                        <a:cs typeface="+mn-cs"/>
                      </a:endParaRPr>
                    </a:p>
                  </a:txBody>
                  <a:tcPr marL="203147" marR="121888" marT="60888" marB="8456" anchor="b"/>
                </a:tc>
                <a:tc hMerge="1">
                  <a:txBody>
                    <a:bodyPr/>
                    <a:lstStyle/>
                    <a:p>
                      <a:pPr defTabSz="457048" fontAlgn="auto">
                        <a:spcBef>
                          <a:spcPts val="0"/>
                        </a:spcBef>
                        <a:spcAft>
                          <a:spcPts val="0"/>
                        </a:spcAft>
                      </a:pPr>
                      <a:endParaRPr lang="en-US" sz="18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60888" marB="8456" anchor="b"/>
                </a:tc>
              </a:tr>
              <a:tr h="678787">
                <a:tc gridSpan="3">
                  <a:txBody>
                    <a:bodyPr/>
                    <a:lstStyle/>
                    <a:p>
                      <a:pPr defTabSz="457048" fontAlgn="auto">
                        <a:spcBef>
                          <a:spcPts val="0"/>
                        </a:spcBef>
                        <a:spcAft>
                          <a:spcPts val="0"/>
                        </a:spcAft>
                      </a:pPr>
                      <a:r>
                        <a:rPr lang="en-US" sz="2000" kern="0" dirty="0" smtClean="0">
                          <a:solidFill>
                            <a:srgbClr val="FFFFFF"/>
                          </a:solidFill>
                          <a:latin typeface="CiscoSansTT Light"/>
                          <a:ea typeface="+mn-ea"/>
                          <a:cs typeface="+mn-cs"/>
                        </a:rPr>
                        <a:t>Transforming the</a:t>
                      </a:r>
                      <a:r>
                        <a:rPr lang="en-US" sz="2000" kern="0" baseline="0" dirty="0" smtClean="0">
                          <a:solidFill>
                            <a:srgbClr val="FFFFFF"/>
                          </a:solidFill>
                          <a:latin typeface="CiscoSansTT Light"/>
                          <a:ea typeface="+mn-ea"/>
                          <a:cs typeface="+mn-cs"/>
                        </a:rPr>
                        <a:t> Retail Experience</a:t>
                      </a:r>
                      <a:endParaRPr lang="en-US" sz="2000" kern="0" dirty="0" smtClean="0">
                        <a:solidFill>
                          <a:srgbClr val="FFFFFF"/>
                        </a:solidFill>
                        <a:latin typeface="CiscoSansTT Light"/>
                        <a:ea typeface="+mn-ea"/>
                        <a:cs typeface="+mn-cs"/>
                      </a:endParaRPr>
                    </a:p>
                  </a:txBody>
                  <a:tcPr marL="203147" marR="121888" marT="8456" marB="60888">
                    <a:lnB w="6350" cap="flat" cmpd="sng" algn="ctr">
                      <a:solidFill>
                        <a:srgbClr val="FFFFFF"/>
                      </a:solidFill>
                      <a:prstDash val="solid"/>
                      <a:round/>
                      <a:headEnd type="none" w="med" len="med"/>
                      <a:tailEnd type="none" w="med" len="med"/>
                    </a:lnB>
                  </a:tcPr>
                </a:tc>
                <a:tc hMerge="1">
                  <a:txBody>
                    <a:bodyPr/>
                    <a:lstStyle/>
                    <a:p>
                      <a:pPr defTabSz="457048" fontAlgn="auto">
                        <a:spcBef>
                          <a:spcPts val="0"/>
                        </a:spcBef>
                        <a:spcAft>
                          <a:spcPts val="0"/>
                        </a:spcAft>
                      </a:pPr>
                      <a:endParaRPr lang="en-US" sz="1600" kern="0" dirty="0" smtClean="0">
                        <a:solidFill>
                          <a:schemeClr val="bg1"/>
                        </a:solidFill>
                        <a:latin typeface="CiscoSansTT Light"/>
                        <a:ea typeface="+mn-ea"/>
                        <a:cs typeface="+mn-cs"/>
                      </a:endParaRPr>
                    </a:p>
                  </a:txBody>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L="152400" marR="0" marT="6350">
                    <a:lnB w="6350" cap="flat" cmpd="sng" algn="ctr">
                      <a:solidFill>
                        <a:srgbClr val="FFFFFF"/>
                      </a:solidFill>
                      <a:prstDash val="solid"/>
                      <a:round/>
                      <a:headEnd type="none" w="med" len="med"/>
                      <a:tailEnd type="none" w="med" len="med"/>
                    </a:lnB>
                  </a:tcPr>
                </a:tc>
              </a:tr>
              <a:tr h="401811">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The Challenge</a:t>
                      </a:r>
                      <a:endParaRPr lang="en-US" sz="1900" kern="0" dirty="0" smtClean="0">
                        <a:solidFill>
                          <a:srgbClr val="A2D6DD"/>
                        </a:solidFill>
                        <a:latin typeface="CiscoSansTT Light"/>
                        <a:ea typeface="+mn-ea"/>
                        <a:cs typeface="+mn-cs"/>
                      </a:endParaRPr>
                    </a:p>
                  </a:txBody>
                  <a:tcPr marL="121888" marR="121888" marT="16913" marB="16913" anchor="b">
                    <a:lnT w="6350" cap="flat" cmpd="sng" algn="ctr">
                      <a:solidFill>
                        <a:srgbClr val="FFFFFF"/>
                      </a:solidFill>
                      <a:prstDash val="solid"/>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solid"/>
                      <a:round/>
                      <a:headEnd type="none" w="med" len="med"/>
                      <a:tailEnd type="none" w="med" len="med"/>
                    </a:lnT>
                  </a:tcPr>
                </a:tc>
              </a:tr>
              <a:tr h="776591">
                <a:tc>
                  <a:txBody>
                    <a:bodyPr/>
                    <a:lstStyle/>
                    <a:p>
                      <a:endParaRPr lang="en-US" sz="19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ct val="90000"/>
                        </a:lnSpc>
                        <a:spcBef>
                          <a:spcPts val="0"/>
                        </a:spcBef>
                        <a:spcAft>
                          <a:spcPts val="300"/>
                        </a:spcAft>
                        <a:buFont typeface="Wingdings" charset="2"/>
                        <a:buChar char="§"/>
                      </a:pPr>
                      <a:r>
                        <a:rPr lang="en-US" sz="1600" kern="1200" dirty="0" smtClean="0">
                          <a:solidFill>
                            <a:srgbClr val="FFFFFF"/>
                          </a:solidFill>
                          <a:latin typeface="CiscoSansTT Light"/>
                          <a:ea typeface="+mn-ea"/>
                          <a:cs typeface="+mn-cs"/>
                        </a:rPr>
                        <a:t>Personalizing</a:t>
                      </a:r>
                      <a:r>
                        <a:rPr lang="en-US" sz="1600" kern="1200" baseline="0" dirty="0" smtClean="0">
                          <a:solidFill>
                            <a:srgbClr val="FFFFFF"/>
                          </a:solidFill>
                          <a:latin typeface="CiscoSansTT Light"/>
                          <a:ea typeface="+mn-ea"/>
                          <a:cs typeface="+mn-cs"/>
                        </a:rPr>
                        <a:t> the customer retail experience for the new breed of shopper</a:t>
                      </a:r>
                      <a:endParaRPr lang="en-US" sz="1600" kern="0" dirty="0" smtClean="0">
                        <a:solidFill>
                          <a:srgbClr val="FFFFFF"/>
                        </a:solidFill>
                        <a:latin typeface="CiscoSansTT Light"/>
                        <a:ea typeface="+mn-ea"/>
                        <a:cs typeface="+mn-cs"/>
                      </a:endParaRPr>
                    </a:p>
                  </a:txBody>
                  <a:tcPr marL="121888" marR="16929"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Digital Transformation</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485929">
                <a:tc>
                  <a:txBody>
                    <a:bodyPr/>
                    <a:lstStyle/>
                    <a:p>
                      <a:endParaRPr lang="en-US" sz="19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ct val="90000"/>
                        </a:lnSpc>
                        <a:spcBef>
                          <a:spcPts val="0"/>
                        </a:spcBef>
                        <a:spcAft>
                          <a:spcPts val="300"/>
                        </a:spcAft>
                        <a:buFont typeface="Wingdings" charset="2"/>
                        <a:buChar char="§"/>
                      </a:pPr>
                      <a:r>
                        <a:rPr lang="en-US" sz="1600" dirty="0" smtClean="0">
                          <a:solidFill>
                            <a:schemeClr val="bg1"/>
                          </a:solidFill>
                          <a:latin typeface="CiscoSansTT Light"/>
                          <a:ea typeface="+mn-ea"/>
                          <a:cs typeface="+mn-cs"/>
                        </a:rPr>
                        <a:t>Traffic flow and</a:t>
                      </a:r>
                      <a:r>
                        <a:rPr lang="en-US" sz="1600" baseline="0" dirty="0" smtClean="0">
                          <a:solidFill>
                            <a:schemeClr val="bg1"/>
                          </a:solidFill>
                          <a:latin typeface="CiscoSansTT Light"/>
                          <a:ea typeface="+mn-ea"/>
                          <a:cs typeface="+mn-cs"/>
                        </a:rPr>
                        <a:t> dwell time analytics to identify valued locations, underperforming stores</a:t>
                      </a:r>
                      <a:endParaRPr lang="en-US" sz="1600" dirty="0" smtClean="0">
                        <a:solidFill>
                          <a:schemeClr val="bg1"/>
                        </a:solidFill>
                        <a:latin typeface="CiscoSansTT Light"/>
                        <a:ea typeface="+mn-ea"/>
                        <a:cs typeface="+mn-cs"/>
                      </a:endParaRPr>
                    </a:p>
                    <a:p>
                      <a:pPr marL="171450" indent="-171450" defTabSz="457048" fontAlgn="auto">
                        <a:lnSpc>
                          <a:spcPct val="90000"/>
                        </a:lnSpc>
                        <a:spcBef>
                          <a:spcPts val="0"/>
                        </a:spcBef>
                        <a:spcAft>
                          <a:spcPts val="300"/>
                        </a:spcAft>
                        <a:buFont typeface="Wingdings" charset="2"/>
                        <a:buChar char="§"/>
                      </a:pPr>
                      <a:r>
                        <a:rPr lang="en-US" sz="1600" kern="0" dirty="0" smtClean="0">
                          <a:solidFill>
                            <a:schemeClr val="bg1"/>
                          </a:solidFill>
                          <a:latin typeface="CiscoSansTT Light"/>
                          <a:ea typeface="+mn-ea"/>
                          <a:cs typeface="+mn-cs"/>
                        </a:rPr>
                        <a:t>Historical location-based analytics</a:t>
                      </a:r>
                      <a:r>
                        <a:rPr lang="en-US" sz="1600" kern="0" baseline="0" dirty="0" smtClean="0">
                          <a:solidFill>
                            <a:schemeClr val="bg1"/>
                          </a:solidFill>
                          <a:latin typeface="CiscoSansTT Light"/>
                          <a:ea typeface="+mn-ea"/>
                          <a:cs typeface="+mn-cs"/>
                        </a:rPr>
                        <a:t> to improve effectiveness of marketing events</a:t>
                      </a:r>
                      <a:endParaRPr lang="en-US" sz="1600" kern="0" dirty="0" smtClean="0">
                        <a:solidFill>
                          <a:schemeClr val="bg1"/>
                        </a:solidFill>
                        <a:latin typeface="CiscoSansTT Light"/>
                        <a:ea typeface="+mn-ea"/>
                        <a:cs typeface="+mn-cs"/>
                      </a:endParaRPr>
                    </a:p>
                  </a:txBody>
                  <a:tcPr marL="121888" marR="16929"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500"/>
                        </a:spcAft>
                      </a:pPr>
                      <a:r>
                        <a:rPr lang="en-US" sz="1900" dirty="0" smtClean="0">
                          <a:solidFill>
                            <a:srgbClr val="A2D6DD"/>
                          </a:solidFill>
                          <a:latin typeface="CiscoSansTT Light"/>
                          <a:ea typeface="+mn-ea"/>
                          <a:cs typeface="+mn-cs"/>
                        </a:rPr>
                        <a:t>Business Outcomes</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006425">
                <a:tc>
                  <a:txBody>
                    <a:bodyPr/>
                    <a:lstStyle/>
                    <a:p>
                      <a:endParaRPr lang="en-US" sz="1900" dirty="0"/>
                    </a:p>
                  </a:txBody>
                  <a:tcPr marL="121888" marR="121888" marT="60888" marB="60888"/>
                </a:tc>
                <a:tc gridSpan="2">
                  <a:txBody>
                    <a:bodyPr/>
                    <a:lstStyle/>
                    <a:p>
                      <a:pPr marL="171450" indent="-171450" defTabSz="457048" fontAlgn="auto">
                        <a:lnSpc>
                          <a:spcPct val="90000"/>
                        </a:lnSpc>
                        <a:spcBef>
                          <a:spcPts val="0"/>
                        </a:spcBef>
                        <a:spcAft>
                          <a:spcPts val="300"/>
                        </a:spcAft>
                        <a:buFont typeface="Wingdings" charset="2"/>
                        <a:buChar char="§"/>
                      </a:pPr>
                      <a:r>
                        <a:rPr lang="en-US" sz="1600" kern="0" dirty="0" smtClean="0">
                          <a:solidFill>
                            <a:srgbClr val="FFFFFF"/>
                          </a:solidFill>
                          <a:latin typeface="CiscoSansTT Light"/>
                          <a:ea typeface="+mn-ea"/>
                          <a:cs typeface="+mn-cs"/>
                        </a:rPr>
                        <a:t>Instant, reliable and quantifiable marketing campaign feedback</a:t>
                      </a:r>
                    </a:p>
                    <a:p>
                      <a:pPr marL="171450" indent="-171450" defTabSz="457048" fontAlgn="auto">
                        <a:lnSpc>
                          <a:spcPct val="90000"/>
                        </a:lnSpc>
                        <a:spcBef>
                          <a:spcPts val="0"/>
                        </a:spcBef>
                        <a:spcAft>
                          <a:spcPts val="300"/>
                        </a:spcAft>
                        <a:buFont typeface="Wingdings" charset="2"/>
                        <a:buChar char="§"/>
                      </a:pPr>
                      <a:r>
                        <a:rPr lang="en-US" sz="1600" kern="0" dirty="0" smtClean="0">
                          <a:solidFill>
                            <a:srgbClr val="FFFFFF"/>
                          </a:solidFill>
                          <a:latin typeface="CiscoSansTT Light"/>
                          <a:ea typeface="+mn-ea"/>
                          <a:cs typeface="+mn-cs"/>
                        </a:rPr>
                        <a:t>Cross-store</a:t>
                      </a:r>
                      <a:r>
                        <a:rPr lang="en-US" sz="1600" kern="0" baseline="0" dirty="0" smtClean="0">
                          <a:solidFill>
                            <a:srgbClr val="FFFFFF"/>
                          </a:solidFill>
                          <a:latin typeface="CiscoSansTT Light"/>
                          <a:ea typeface="+mn-ea"/>
                          <a:cs typeface="+mn-cs"/>
                        </a:rPr>
                        <a:t> shopping characteristics driving longer-term store “mix”</a:t>
                      </a:r>
                      <a:endParaRPr lang="en-US" sz="1600" kern="0" dirty="0" smtClean="0">
                        <a:solidFill>
                          <a:srgbClr val="FFFFFF"/>
                        </a:solidFill>
                        <a:latin typeface="CiscoSansTT Light"/>
                        <a:ea typeface="+mn-ea"/>
                        <a:cs typeface="+mn-cs"/>
                      </a:endParaRPr>
                    </a:p>
                  </a:txBody>
                  <a:tcPr marL="121888" marR="121888" marT="16913" marB="60888"/>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bl>
          </a:graphicData>
        </a:graphic>
      </p:graphicFrame>
      <p:sp>
        <p:nvSpPr>
          <p:cNvPr id="2" name="Rectangle 1"/>
          <p:cNvSpPr/>
          <p:nvPr/>
        </p:nvSpPr>
        <p:spPr>
          <a:xfrm>
            <a:off x="9959740" y="48250"/>
            <a:ext cx="1672429" cy="369322"/>
          </a:xfrm>
          <a:prstGeom prst="rect">
            <a:avLst/>
          </a:prstGeom>
        </p:spPr>
        <p:txBody>
          <a:bodyPr wrap="none" lIns="91428" tIns="45715" rIns="91428" bIns="45715">
            <a:spAutoFit/>
          </a:bodyPr>
          <a:lstStyle/>
          <a:p>
            <a:r>
              <a:rPr lang="en-US" dirty="0">
                <a:solidFill>
                  <a:srgbClr val="FFFFFF"/>
                </a:solidFill>
              </a:rPr>
              <a:t>Mobility / CMX</a:t>
            </a:r>
            <a:endParaRPr lang="en-US" dirty="0"/>
          </a:p>
        </p:txBody>
      </p:sp>
    </p:spTree>
    <p:extLst>
      <p:ext uri="{BB962C8B-B14F-4D97-AF65-F5344CB8AC3E}">
        <p14:creationId xmlns:p14="http://schemas.microsoft.com/office/powerpoint/2010/main" val="2480873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85753" y="3664024"/>
            <a:ext cx="1417320" cy="1417320"/>
          </a:xfrm>
          <a:prstGeom prst="ellipse">
            <a:avLst/>
          </a:prstGeom>
          <a:ln w="25400">
            <a:solidFill>
              <a:schemeClr val="tx2"/>
            </a:solidFill>
          </a:ln>
          <a:extLst>
            <a:ext uri="{909E8E84-426E-40dd-AFC4-6F175D3DCCD1}">
              <a14:hiddenFill xmlns="" xmlns:a14="http://schemas.microsoft.com/office/drawing/2010/main">
                <a:solidFill>
                  <a:srgbClr val="FFFFFF"/>
                </a:solidFill>
              </a14:hiddenFill>
            </a:ext>
          </a:extLst>
        </p:spPr>
      </p:pic>
      <p:sp>
        <p:nvSpPr>
          <p:cNvPr id="80" name="Rectangle 79"/>
          <p:cNvSpPr/>
          <p:nvPr/>
        </p:nvSpPr>
        <p:spPr>
          <a:xfrm>
            <a:off x="4988483" y="3283092"/>
            <a:ext cx="2211859" cy="247029"/>
          </a:xfrm>
          <a:prstGeom prst="rect">
            <a:avLst/>
          </a:prstGeom>
        </p:spPr>
        <p:txBody>
          <a:bodyPr wrap="none" lIns="0" tIns="0" rIns="0" bIns="0" anchor="ctr" anchorCtr="1">
            <a:noAutofit/>
          </a:bodyPr>
          <a:lstStyle/>
          <a:p>
            <a:pPr algn="ctr"/>
            <a:r>
              <a:rPr lang="en-US" b="1" dirty="0">
                <a:solidFill>
                  <a:schemeClr val="accent4"/>
                </a:solidFill>
                <a:latin typeface="+mj-lt"/>
                <a:cs typeface="CiscoSans Thin"/>
              </a:rPr>
              <a:t>Sports/Entertainment</a:t>
            </a:r>
            <a:endParaRPr lang="en-US" sz="2800" b="1" dirty="0">
              <a:solidFill>
                <a:schemeClr val="accent4"/>
              </a:solidFill>
              <a:latin typeface="+mj-lt"/>
            </a:endParaRPr>
          </a:p>
        </p:txBody>
      </p:sp>
      <p:pic>
        <p:nvPicPr>
          <p:cNvPr id="91" name="Picture 90"/>
          <p:cNvPicPr>
            <a:picLocks noChangeAspect="1"/>
          </p:cNvPicPr>
          <p:nvPr/>
        </p:nvPicPr>
        <p:blipFill rotWithShape="1">
          <a:blip r:embed="rId4" cstate="screen">
            <a:extLst>
              <a:ext uri="{28A0092B-C50C-407E-A947-70E740481C1C}">
                <a14:useLocalDpi xmlns:a14="http://schemas.microsoft.com/office/drawing/2010/main" val="0"/>
              </a:ext>
            </a:extLst>
          </a:blip>
          <a:srcRect t="-1" r="33058" b="7335"/>
          <a:stretch/>
        </p:blipFill>
        <p:spPr>
          <a:xfrm flipH="1">
            <a:off x="1937913" y="3664024"/>
            <a:ext cx="1417320" cy="1417320"/>
          </a:xfrm>
          <a:prstGeom prst="ellipse">
            <a:avLst/>
          </a:prstGeom>
          <a:ln w="25400">
            <a:solidFill>
              <a:schemeClr val="tx2"/>
            </a:solidFill>
          </a:ln>
        </p:spPr>
      </p:pic>
      <p:sp>
        <p:nvSpPr>
          <p:cNvPr id="71" name="Rectangle 70"/>
          <p:cNvSpPr/>
          <p:nvPr/>
        </p:nvSpPr>
        <p:spPr>
          <a:xfrm>
            <a:off x="1919019" y="3283092"/>
            <a:ext cx="1484389" cy="247029"/>
          </a:xfrm>
          <a:prstGeom prst="rect">
            <a:avLst/>
          </a:prstGeom>
        </p:spPr>
        <p:txBody>
          <a:bodyPr wrap="none" lIns="0" tIns="0" rIns="0" bIns="0" anchor="ctr" anchorCtr="1">
            <a:noAutofit/>
          </a:bodyPr>
          <a:lstStyle/>
          <a:p>
            <a:pPr algn="ctr"/>
            <a:r>
              <a:rPr lang="en-US" b="1" dirty="0">
                <a:solidFill>
                  <a:schemeClr val="accent4"/>
                </a:solidFill>
                <a:latin typeface="+mj-lt"/>
                <a:cs typeface="CiscoSans Thin"/>
              </a:rPr>
              <a:t>Hospitality</a:t>
            </a:r>
            <a:endParaRPr lang="en-US" sz="2800" b="1" dirty="0">
              <a:solidFill>
                <a:schemeClr val="accent4"/>
              </a:solidFill>
              <a:latin typeface="+mj-lt"/>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val="0"/>
              </a:ext>
            </a:extLst>
          </a:blip>
          <a:srcRect t="4315" b="24257"/>
          <a:stretch/>
        </p:blipFill>
        <p:spPr>
          <a:xfrm>
            <a:off x="8840891" y="3664024"/>
            <a:ext cx="1417320" cy="1417320"/>
          </a:xfrm>
          <a:prstGeom prst="ellipse">
            <a:avLst/>
          </a:prstGeom>
          <a:ln w="25400">
            <a:solidFill>
              <a:schemeClr val="tx2"/>
            </a:solidFill>
          </a:ln>
        </p:spPr>
      </p:pic>
      <p:sp>
        <p:nvSpPr>
          <p:cNvPr id="84" name="Rectangle 83"/>
          <p:cNvSpPr/>
          <p:nvPr/>
        </p:nvSpPr>
        <p:spPr>
          <a:xfrm>
            <a:off x="8807310" y="3283092"/>
            <a:ext cx="1484389" cy="247029"/>
          </a:xfrm>
          <a:prstGeom prst="rect">
            <a:avLst/>
          </a:prstGeom>
        </p:spPr>
        <p:txBody>
          <a:bodyPr wrap="none" lIns="0" tIns="0" rIns="0" bIns="0" anchor="ctr" anchorCtr="1">
            <a:noAutofit/>
          </a:bodyPr>
          <a:lstStyle/>
          <a:p>
            <a:pPr algn="ctr"/>
            <a:r>
              <a:rPr lang="en-US" b="1" dirty="0">
                <a:solidFill>
                  <a:schemeClr val="accent4"/>
                </a:solidFill>
                <a:latin typeface="+mj-lt"/>
                <a:cs typeface="CiscoSans Thin"/>
              </a:rPr>
              <a:t>Transportation</a:t>
            </a:r>
            <a:endParaRPr lang="en-US" sz="2800" b="1" dirty="0">
              <a:solidFill>
                <a:schemeClr val="accent4"/>
              </a:solidFill>
              <a:latin typeface="+mj-lt"/>
            </a:endParaRPr>
          </a:p>
        </p:txBody>
      </p:sp>
      <p:grpSp>
        <p:nvGrpSpPr>
          <p:cNvPr id="92" name="Group 91"/>
          <p:cNvGrpSpPr/>
          <p:nvPr/>
        </p:nvGrpSpPr>
        <p:grpSpPr>
          <a:xfrm>
            <a:off x="2585124" y="5013685"/>
            <a:ext cx="7032461" cy="411795"/>
            <a:chOff x="-374496" y="2708959"/>
            <a:chExt cx="7032462" cy="411794"/>
          </a:xfrm>
        </p:grpSpPr>
        <p:grpSp>
          <p:nvGrpSpPr>
            <p:cNvPr id="93" name="Group 92"/>
            <p:cNvGrpSpPr/>
            <p:nvPr/>
          </p:nvGrpSpPr>
          <p:grpSpPr>
            <a:xfrm>
              <a:off x="-374496" y="2714952"/>
              <a:ext cx="136958" cy="405801"/>
              <a:chOff x="-374496" y="3187564"/>
              <a:chExt cx="136958" cy="405801"/>
            </a:xfrm>
          </p:grpSpPr>
          <p:cxnSp>
            <p:nvCxnSpPr>
              <p:cNvPr id="100" name="Straight Connector 99"/>
              <p:cNvCxnSpPr/>
              <p:nvPr/>
            </p:nvCxnSpPr>
            <p:spPr>
              <a:xfrm rot="5400000">
                <a:off x="-488850" y="3410531"/>
                <a:ext cx="365665" cy="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rot="5400000">
                <a:off x="-373056" y="3186124"/>
                <a:ext cx="134077" cy="136958"/>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grpSp>
          <p:nvGrpSpPr>
            <p:cNvPr id="94" name="Group 93"/>
            <p:cNvGrpSpPr/>
            <p:nvPr/>
          </p:nvGrpSpPr>
          <p:grpSpPr>
            <a:xfrm>
              <a:off x="3066313" y="2708959"/>
              <a:ext cx="136958" cy="405801"/>
              <a:chOff x="3066313" y="3181571"/>
              <a:chExt cx="136958" cy="405801"/>
            </a:xfrm>
          </p:grpSpPr>
          <p:cxnSp>
            <p:nvCxnSpPr>
              <p:cNvPr id="98" name="Straight Connector 97"/>
              <p:cNvCxnSpPr/>
              <p:nvPr/>
            </p:nvCxnSpPr>
            <p:spPr>
              <a:xfrm rot="5400000">
                <a:off x="2951959" y="3404538"/>
                <a:ext cx="365665" cy="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rot="5400000">
                <a:off x="3067753" y="3180131"/>
                <a:ext cx="134077" cy="136958"/>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grpSp>
          <p:nvGrpSpPr>
            <p:cNvPr id="95" name="Group 94"/>
            <p:cNvGrpSpPr/>
            <p:nvPr/>
          </p:nvGrpSpPr>
          <p:grpSpPr>
            <a:xfrm>
              <a:off x="6521008" y="2713241"/>
              <a:ext cx="136958" cy="405801"/>
              <a:chOff x="6521008" y="3185853"/>
              <a:chExt cx="136958" cy="405801"/>
            </a:xfrm>
          </p:grpSpPr>
          <p:cxnSp>
            <p:nvCxnSpPr>
              <p:cNvPr id="96" name="Straight Connector 95"/>
              <p:cNvCxnSpPr/>
              <p:nvPr/>
            </p:nvCxnSpPr>
            <p:spPr>
              <a:xfrm rot="5400000">
                <a:off x="6406654" y="3408820"/>
                <a:ext cx="365665" cy="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rot="5400000">
                <a:off x="6522448" y="3184413"/>
                <a:ext cx="134077" cy="136958"/>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grpSp>
      <p:sp>
        <p:nvSpPr>
          <p:cNvPr id="131" name="Rectangle 130"/>
          <p:cNvSpPr/>
          <p:nvPr/>
        </p:nvSpPr>
        <p:spPr>
          <a:xfrm rot="5400000">
            <a:off x="5682933" y="352107"/>
            <a:ext cx="822960" cy="12188826"/>
          </a:xfrm>
          <a:prstGeom prst="rect">
            <a:avLst/>
          </a:prstGeom>
          <a:solidFill>
            <a:schemeClr val="tx2"/>
          </a:solidFill>
          <a:ln w="25400" cap="flat" cmpd="sng" algn="ctr">
            <a:noFill/>
            <a:prstDash val="solid"/>
          </a:ln>
          <a:effectLst/>
        </p:spPr>
        <p:txBody>
          <a:bodyPr lIns="91395" tIns="45699" rIns="91395" bIns="45699" rtlCol="0" anchor="ctr"/>
          <a:lstStyle/>
          <a:p>
            <a:pPr algn="ctr" defTabSz="456757">
              <a:lnSpc>
                <a:spcPct val="90000"/>
              </a:lnSpc>
            </a:pPr>
            <a:endParaRPr lang="he-IL" sz="2000" kern="0" dirty="0">
              <a:solidFill>
                <a:srgbClr val="FFFFFF"/>
              </a:solidFill>
              <a:latin typeface="+mj-lt"/>
            </a:endParaRPr>
          </a:p>
        </p:txBody>
      </p:sp>
      <p:sp>
        <p:nvSpPr>
          <p:cNvPr id="132" name="Rectangle 131"/>
          <p:cNvSpPr/>
          <p:nvPr/>
        </p:nvSpPr>
        <p:spPr>
          <a:xfrm>
            <a:off x="1492226" y="6255834"/>
            <a:ext cx="9204374" cy="381375"/>
          </a:xfrm>
          <a:prstGeom prst="rect">
            <a:avLst/>
          </a:prstGeom>
        </p:spPr>
        <p:txBody>
          <a:bodyPr wrap="square" lIns="0" tIns="0" rIns="0" bIns="0" anchor="ctr" anchorCtr="1">
            <a:noAutofit/>
          </a:bodyPr>
          <a:lstStyle/>
          <a:p>
            <a:pPr algn="ctr"/>
            <a:r>
              <a:rPr lang="en-US" sz="2800" b="1" dirty="0">
                <a:solidFill>
                  <a:srgbClr val="FFFFFF"/>
                </a:solidFill>
                <a:latin typeface="+mj-lt"/>
              </a:rPr>
              <a:t>The network is enabling digital business</a:t>
            </a:r>
          </a:p>
        </p:txBody>
      </p:sp>
      <p:sp>
        <p:nvSpPr>
          <p:cNvPr id="133" name="Rectangle 132"/>
          <p:cNvSpPr/>
          <p:nvPr/>
        </p:nvSpPr>
        <p:spPr>
          <a:xfrm>
            <a:off x="1387312" y="6248381"/>
            <a:ext cx="9414202" cy="396281"/>
          </a:xfrm>
          <a:prstGeom prst="rect">
            <a:avLst/>
          </a:prstGeom>
        </p:spPr>
        <p:txBody>
          <a:bodyPr wrap="square" lIns="0" tIns="0" rIns="0" bIns="0" anchor="ctr" anchorCtr="1">
            <a:noAutofit/>
          </a:bodyPr>
          <a:lstStyle/>
          <a:p>
            <a:pPr algn="ctr"/>
            <a:r>
              <a:rPr lang="en-US" sz="2800" b="1" dirty="0">
                <a:solidFill>
                  <a:srgbClr val="FFFFFF"/>
                </a:solidFill>
                <a:latin typeface="+mj-lt"/>
              </a:rPr>
              <a:t>Digital business is creating the digital economy</a:t>
            </a:r>
          </a:p>
        </p:txBody>
      </p:sp>
      <p:sp>
        <p:nvSpPr>
          <p:cNvPr id="104" name="Rectangle 103"/>
          <p:cNvSpPr/>
          <p:nvPr/>
        </p:nvSpPr>
        <p:spPr>
          <a:xfrm>
            <a:off x="1912602" y="356134"/>
            <a:ext cx="1484389" cy="247029"/>
          </a:xfrm>
          <a:prstGeom prst="rect">
            <a:avLst/>
          </a:prstGeom>
        </p:spPr>
        <p:txBody>
          <a:bodyPr wrap="none" lIns="0" tIns="0" rIns="0" bIns="0" anchor="ctr" anchorCtr="1">
            <a:noAutofit/>
          </a:bodyPr>
          <a:lstStyle/>
          <a:p>
            <a:pPr algn="ctr"/>
            <a:r>
              <a:rPr lang="en-US" b="1" dirty="0">
                <a:solidFill>
                  <a:schemeClr val="accent4"/>
                </a:solidFill>
                <a:latin typeface="+mj-lt"/>
                <a:cs typeface="CiscoSans Thin"/>
              </a:rPr>
              <a:t>Healthcare</a:t>
            </a:r>
            <a:endParaRPr lang="en-US" sz="2800" b="1" dirty="0">
              <a:solidFill>
                <a:schemeClr val="accent4"/>
              </a:solidFill>
              <a:latin typeface="+mj-lt"/>
            </a:endParaRPr>
          </a:p>
        </p:txBody>
      </p:sp>
      <p:pic>
        <p:nvPicPr>
          <p:cNvPr id="134" name="Picture 133"/>
          <p:cNvPicPr>
            <a:picLocks noChangeAspect="1"/>
          </p:cNvPicPr>
          <p:nvPr/>
        </p:nvPicPr>
        <p:blipFill rotWithShape="1">
          <a:blip r:embed="rId6" cstate="print">
            <a:extLst>
              <a:ext uri="{28A0092B-C50C-407E-A947-70E740481C1C}">
                <a14:useLocalDpi xmlns:a14="http://schemas.microsoft.com/office/drawing/2010/main"/>
              </a:ext>
            </a:extLst>
          </a:blip>
          <a:srcRect t="9644" b="26502"/>
          <a:stretch/>
        </p:blipFill>
        <p:spPr>
          <a:xfrm>
            <a:off x="1954365" y="723023"/>
            <a:ext cx="1400868" cy="1400868"/>
          </a:xfrm>
          <a:prstGeom prst="ellipse">
            <a:avLst/>
          </a:prstGeom>
          <a:ln w="25400">
            <a:solidFill>
              <a:schemeClr val="tx2"/>
            </a:solidFill>
          </a:ln>
        </p:spPr>
      </p:pic>
      <p:sp>
        <p:nvSpPr>
          <p:cNvPr id="115" name="Rectangle 114"/>
          <p:cNvSpPr/>
          <p:nvPr/>
        </p:nvSpPr>
        <p:spPr>
          <a:xfrm>
            <a:off x="5352218" y="356134"/>
            <a:ext cx="1484389" cy="247029"/>
          </a:xfrm>
          <a:prstGeom prst="rect">
            <a:avLst/>
          </a:prstGeom>
        </p:spPr>
        <p:txBody>
          <a:bodyPr wrap="none" lIns="0" tIns="0" rIns="0" bIns="0" anchor="ctr" anchorCtr="1">
            <a:noAutofit/>
          </a:bodyPr>
          <a:lstStyle/>
          <a:p>
            <a:pPr algn="ctr"/>
            <a:r>
              <a:rPr lang="en-US" b="1" dirty="0">
                <a:solidFill>
                  <a:schemeClr val="accent4"/>
                </a:solidFill>
                <a:latin typeface="+mj-lt"/>
                <a:cs typeface="CiscoSans Thin"/>
              </a:rPr>
              <a:t>Retail</a:t>
            </a:r>
            <a:endParaRPr lang="en-US" sz="2800" b="1" dirty="0">
              <a:solidFill>
                <a:schemeClr val="accent4"/>
              </a:solidFill>
              <a:latin typeface="+mj-lt"/>
            </a:endParaRPr>
          </a:p>
        </p:txBody>
      </p:sp>
      <p:pic>
        <p:nvPicPr>
          <p:cNvPr id="87" name="Content Placeholder 5"/>
          <p:cNvPicPr>
            <a:picLocks noChangeAspect="1"/>
          </p:cNvPicPr>
          <p:nvPr/>
        </p:nvPicPr>
        <p:blipFill rotWithShape="1">
          <a:blip r:embed="rId7" cstate="print">
            <a:extLst>
              <a:ext uri="{28A0092B-C50C-407E-A947-70E740481C1C}">
                <a14:useLocalDpi xmlns:a14="http://schemas.microsoft.com/office/drawing/2010/main"/>
              </a:ext>
            </a:extLst>
          </a:blip>
          <a:srcRect l="45600" t="896" b="17501"/>
          <a:stretch/>
        </p:blipFill>
        <p:spPr>
          <a:xfrm>
            <a:off x="5394897" y="723023"/>
            <a:ext cx="1399032" cy="1399032"/>
          </a:xfrm>
          <a:prstGeom prst="ellipse">
            <a:avLst/>
          </a:prstGeom>
          <a:ln w="25400">
            <a:solidFill>
              <a:schemeClr val="tx2"/>
            </a:solidFill>
          </a:ln>
        </p:spPr>
      </p:pic>
      <p:pic>
        <p:nvPicPr>
          <p:cNvPr id="67" name="Picture 66"/>
          <p:cNvPicPr>
            <a:picLocks noChangeAspect="1"/>
          </p:cNvPicPr>
          <p:nvPr/>
        </p:nvPicPr>
        <p:blipFill rotWithShape="1">
          <a:blip r:embed="rId8" cstate="screen">
            <a:extLst>
              <a:ext uri="{28A0092B-C50C-407E-A947-70E740481C1C}">
                <a14:useLocalDpi xmlns:a14="http://schemas.microsoft.com/office/drawing/2010/main" val="0"/>
              </a:ext>
            </a:extLst>
          </a:blip>
          <a:srcRect t="14286" b="14286"/>
          <a:stretch/>
        </p:blipFill>
        <p:spPr>
          <a:xfrm>
            <a:off x="8838344" y="694677"/>
            <a:ext cx="1418163" cy="1418163"/>
          </a:xfrm>
          <a:prstGeom prst="ellipse">
            <a:avLst/>
          </a:prstGeom>
          <a:ln w="25400">
            <a:solidFill>
              <a:schemeClr val="tx2"/>
            </a:solidFill>
          </a:ln>
        </p:spPr>
      </p:pic>
      <p:sp>
        <p:nvSpPr>
          <p:cNvPr id="120" name="Rectangle 119"/>
          <p:cNvSpPr/>
          <p:nvPr/>
        </p:nvSpPr>
        <p:spPr>
          <a:xfrm>
            <a:off x="8800538" y="356134"/>
            <a:ext cx="1484389" cy="247029"/>
          </a:xfrm>
          <a:prstGeom prst="rect">
            <a:avLst/>
          </a:prstGeom>
        </p:spPr>
        <p:txBody>
          <a:bodyPr wrap="none" lIns="0" tIns="0" rIns="0" bIns="0" anchor="ctr" anchorCtr="1">
            <a:noAutofit/>
          </a:bodyPr>
          <a:lstStyle/>
          <a:p>
            <a:pPr algn="ctr"/>
            <a:r>
              <a:rPr lang="en-US" b="1" dirty="0">
                <a:solidFill>
                  <a:schemeClr val="accent4"/>
                </a:solidFill>
                <a:latin typeface="+mj-lt"/>
                <a:cs typeface="CiscoSans Thin"/>
              </a:rPr>
              <a:t>Education</a:t>
            </a:r>
            <a:endParaRPr lang="en-US" sz="2800" b="1" dirty="0">
              <a:solidFill>
                <a:schemeClr val="accent4"/>
              </a:solidFill>
              <a:latin typeface="+mj-lt"/>
            </a:endParaRPr>
          </a:p>
        </p:txBody>
      </p:sp>
      <p:grpSp>
        <p:nvGrpSpPr>
          <p:cNvPr id="3" name="Group 2"/>
          <p:cNvGrpSpPr/>
          <p:nvPr/>
        </p:nvGrpSpPr>
        <p:grpSpPr>
          <a:xfrm>
            <a:off x="2585124" y="2048000"/>
            <a:ext cx="7032461" cy="411795"/>
            <a:chOff x="-374496" y="2708959"/>
            <a:chExt cx="7032462" cy="411794"/>
          </a:xfrm>
        </p:grpSpPr>
        <p:grpSp>
          <p:nvGrpSpPr>
            <p:cNvPr id="14" name="Group 13"/>
            <p:cNvGrpSpPr/>
            <p:nvPr/>
          </p:nvGrpSpPr>
          <p:grpSpPr>
            <a:xfrm>
              <a:off x="-374496" y="2714952"/>
              <a:ext cx="136958" cy="405801"/>
              <a:chOff x="-374496" y="3187564"/>
              <a:chExt cx="136958" cy="405801"/>
            </a:xfrm>
          </p:grpSpPr>
          <p:cxnSp>
            <p:nvCxnSpPr>
              <p:cNvPr id="135" name="Straight Connector 134"/>
              <p:cNvCxnSpPr/>
              <p:nvPr/>
            </p:nvCxnSpPr>
            <p:spPr>
              <a:xfrm rot="5400000">
                <a:off x="-488850" y="3410531"/>
                <a:ext cx="365665" cy="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6" name="Oval 135"/>
              <p:cNvSpPr/>
              <p:nvPr/>
            </p:nvSpPr>
            <p:spPr>
              <a:xfrm rot="5400000">
                <a:off x="-373056" y="3186124"/>
                <a:ext cx="134077" cy="136958"/>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grpSp>
          <p:nvGrpSpPr>
            <p:cNvPr id="15" name="Group 14"/>
            <p:cNvGrpSpPr/>
            <p:nvPr/>
          </p:nvGrpSpPr>
          <p:grpSpPr>
            <a:xfrm>
              <a:off x="3066313" y="2708959"/>
              <a:ext cx="136958" cy="405801"/>
              <a:chOff x="3066313" y="3181571"/>
              <a:chExt cx="136958" cy="405801"/>
            </a:xfrm>
          </p:grpSpPr>
          <p:cxnSp>
            <p:nvCxnSpPr>
              <p:cNvPr id="41" name="Straight Connector 40"/>
              <p:cNvCxnSpPr/>
              <p:nvPr/>
            </p:nvCxnSpPr>
            <p:spPr>
              <a:xfrm rot="5400000">
                <a:off x="2951959" y="3404538"/>
                <a:ext cx="365665" cy="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rot="5400000">
                <a:off x="3067753" y="3180131"/>
                <a:ext cx="134077" cy="136958"/>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grpSp>
          <p:nvGrpSpPr>
            <p:cNvPr id="16" name="Group 15"/>
            <p:cNvGrpSpPr/>
            <p:nvPr/>
          </p:nvGrpSpPr>
          <p:grpSpPr>
            <a:xfrm>
              <a:off x="6521008" y="2713241"/>
              <a:ext cx="136958" cy="405801"/>
              <a:chOff x="6521008" y="3185853"/>
              <a:chExt cx="136958" cy="405801"/>
            </a:xfrm>
          </p:grpSpPr>
          <p:cxnSp>
            <p:nvCxnSpPr>
              <p:cNvPr id="45" name="Straight Connector 44"/>
              <p:cNvCxnSpPr/>
              <p:nvPr/>
            </p:nvCxnSpPr>
            <p:spPr>
              <a:xfrm rot="5400000">
                <a:off x="6406654" y="3408820"/>
                <a:ext cx="365665" cy="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rot="5400000">
                <a:off x="6522448" y="3184413"/>
                <a:ext cx="134077" cy="136958"/>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grpSp>
      <p:grpSp>
        <p:nvGrpSpPr>
          <p:cNvPr id="2" name="Group 1"/>
          <p:cNvGrpSpPr/>
          <p:nvPr/>
        </p:nvGrpSpPr>
        <p:grpSpPr>
          <a:xfrm>
            <a:off x="996633" y="2336277"/>
            <a:ext cx="10195560" cy="457200"/>
            <a:chOff x="295659" y="2997237"/>
            <a:chExt cx="5678265" cy="731520"/>
          </a:xfrm>
        </p:grpSpPr>
        <p:sp>
          <p:nvSpPr>
            <p:cNvPr id="75" name="TextBox 74"/>
            <p:cNvSpPr txBox="1"/>
            <p:nvPr/>
          </p:nvSpPr>
          <p:spPr>
            <a:xfrm>
              <a:off x="295659" y="3003230"/>
              <a:ext cx="1831091" cy="725432"/>
            </a:xfrm>
            <a:prstGeom prst="rect">
              <a:avLst/>
            </a:prstGeom>
            <a:solidFill>
              <a:schemeClr val="bg1"/>
            </a:solidFill>
            <a:ln w="25400">
              <a:solidFill>
                <a:schemeClr val="tx2"/>
              </a:solidFill>
            </a:ln>
          </p:spPr>
          <p:txBody>
            <a:bodyPr wrap="square" lIns="0" tIns="0" rIns="0" bIns="0" rtlCol="0" anchor="ctr" anchorCtr="0">
              <a:noAutofit/>
            </a:bodyPr>
            <a:lstStyle/>
            <a:p>
              <a:pPr algn="ctr"/>
              <a:r>
                <a:rPr lang="en-US" sz="1600">
                  <a:solidFill>
                    <a:schemeClr val="accent1"/>
                  </a:solidFill>
                  <a:latin typeface="+mj-lt"/>
                </a:rPr>
                <a:t>Electronic Medical </a:t>
              </a:r>
              <a:r>
                <a:rPr lang="en-US" sz="1600" dirty="0">
                  <a:solidFill>
                    <a:schemeClr val="accent1"/>
                  </a:solidFill>
                  <a:latin typeface="+mj-lt"/>
                </a:rPr>
                <a:t>Records</a:t>
              </a:r>
            </a:p>
          </p:txBody>
        </p:sp>
        <p:sp>
          <p:nvSpPr>
            <p:cNvPr id="43" name="TextBox 42"/>
            <p:cNvSpPr txBox="1"/>
            <p:nvPr/>
          </p:nvSpPr>
          <p:spPr>
            <a:xfrm>
              <a:off x="2219246" y="2997237"/>
              <a:ext cx="1831091" cy="731520"/>
            </a:xfrm>
            <a:prstGeom prst="rect">
              <a:avLst/>
            </a:prstGeom>
            <a:solidFill>
              <a:schemeClr val="bg1"/>
            </a:solidFill>
            <a:ln w="25400">
              <a:solidFill>
                <a:schemeClr val="tx2"/>
              </a:solidFill>
            </a:ln>
          </p:spPr>
          <p:txBody>
            <a:bodyPr wrap="square" lIns="0" tIns="0" rIns="0" bIns="0" rtlCol="0" anchor="ctr" anchorCtr="0">
              <a:noAutofit/>
            </a:bodyPr>
            <a:lstStyle>
              <a:defPPr>
                <a:defRPr lang="en-US"/>
              </a:defPPr>
              <a:lvl1pPr algn="ctr">
                <a:defRPr sz="1600">
                  <a:solidFill>
                    <a:schemeClr val="accent1"/>
                  </a:solidFill>
                  <a:latin typeface="+mj-lt"/>
                </a:defRPr>
              </a:lvl1pPr>
            </a:lstStyle>
            <a:p>
              <a:r>
                <a:rPr lang="en-US"/>
                <a:t>Mobile </a:t>
              </a:r>
              <a:r>
                <a:rPr lang="en-US" smtClean="0"/>
                <a:t>Payments</a:t>
              </a:r>
              <a:endParaRPr lang="en-US" dirty="0"/>
            </a:p>
          </p:txBody>
        </p:sp>
        <p:sp>
          <p:nvSpPr>
            <p:cNvPr id="47" name="TextBox 46"/>
            <p:cNvSpPr txBox="1"/>
            <p:nvPr/>
          </p:nvSpPr>
          <p:spPr>
            <a:xfrm>
              <a:off x="4142833" y="3001518"/>
              <a:ext cx="1831091" cy="725432"/>
            </a:xfrm>
            <a:prstGeom prst="rect">
              <a:avLst/>
            </a:prstGeom>
            <a:solidFill>
              <a:schemeClr val="bg1"/>
            </a:solidFill>
            <a:ln w="25400">
              <a:solidFill>
                <a:schemeClr val="tx2"/>
              </a:solidFill>
            </a:ln>
          </p:spPr>
          <p:txBody>
            <a:bodyPr wrap="square" lIns="0" tIns="0" rIns="0" bIns="0" rtlCol="0" anchor="ctr" anchorCtr="0">
              <a:noAutofit/>
            </a:bodyPr>
            <a:lstStyle>
              <a:defPPr>
                <a:defRPr lang="en-US"/>
              </a:defPPr>
              <a:lvl1pPr algn="ctr">
                <a:defRPr sz="1600">
                  <a:solidFill>
                    <a:schemeClr val="accent1"/>
                  </a:solidFill>
                  <a:latin typeface="+mj-lt"/>
                </a:defRPr>
              </a:lvl1pPr>
            </a:lstStyle>
            <a:p>
              <a:r>
                <a:rPr lang="en-US"/>
                <a:t>Online </a:t>
              </a:r>
              <a:r>
                <a:rPr lang="en-US" smtClean="0"/>
                <a:t>Learning</a:t>
              </a:r>
              <a:endParaRPr lang="en-US" dirty="0"/>
            </a:p>
          </p:txBody>
        </p:sp>
      </p:grpSp>
      <p:grpSp>
        <p:nvGrpSpPr>
          <p:cNvPr id="48" name="Group 47"/>
          <p:cNvGrpSpPr/>
          <p:nvPr/>
        </p:nvGrpSpPr>
        <p:grpSpPr>
          <a:xfrm>
            <a:off x="998792" y="5295099"/>
            <a:ext cx="10191241" cy="457200"/>
            <a:chOff x="6066420" y="2998949"/>
            <a:chExt cx="5709713" cy="731520"/>
          </a:xfrm>
        </p:grpSpPr>
        <p:sp>
          <p:nvSpPr>
            <p:cNvPr id="58" name="TextBox 57"/>
            <p:cNvSpPr txBox="1"/>
            <p:nvPr/>
          </p:nvSpPr>
          <p:spPr>
            <a:xfrm>
              <a:off x="6066420" y="3000662"/>
              <a:ext cx="1831091" cy="725432"/>
            </a:xfrm>
            <a:prstGeom prst="rect">
              <a:avLst/>
            </a:prstGeom>
            <a:solidFill>
              <a:schemeClr val="bg1"/>
            </a:solidFill>
            <a:ln w="25400">
              <a:solidFill>
                <a:schemeClr val="tx2"/>
              </a:solidFill>
            </a:ln>
          </p:spPr>
          <p:txBody>
            <a:bodyPr wrap="square" lIns="0" tIns="0" rIns="0" bIns="0" rtlCol="0" anchor="ctr" anchorCtr="0">
              <a:noAutofit/>
            </a:bodyPr>
            <a:lstStyle>
              <a:defPPr>
                <a:defRPr lang="en-US"/>
              </a:defPPr>
              <a:lvl1pPr algn="ctr">
                <a:defRPr sz="1600">
                  <a:solidFill>
                    <a:schemeClr val="accent1"/>
                  </a:solidFill>
                  <a:latin typeface="+mj-lt"/>
                </a:defRPr>
              </a:lvl1pPr>
            </a:lstStyle>
            <a:p>
              <a:r>
                <a:rPr lang="en-US"/>
                <a:t>Self </a:t>
              </a:r>
              <a:r>
                <a:rPr lang="en-US" smtClean="0"/>
                <a:t>Check-in</a:t>
              </a:r>
              <a:endParaRPr lang="en-US" dirty="0"/>
            </a:p>
          </p:txBody>
        </p:sp>
        <p:sp>
          <p:nvSpPr>
            <p:cNvPr id="59" name="TextBox 58"/>
            <p:cNvSpPr txBox="1"/>
            <p:nvPr/>
          </p:nvSpPr>
          <p:spPr>
            <a:xfrm>
              <a:off x="8005733" y="3004943"/>
              <a:ext cx="1831091" cy="725432"/>
            </a:xfrm>
            <a:prstGeom prst="rect">
              <a:avLst/>
            </a:prstGeom>
            <a:solidFill>
              <a:schemeClr val="bg1"/>
            </a:solidFill>
            <a:ln w="25400">
              <a:solidFill>
                <a:schemeClr val="tx2"/>
              </a:solidFill>
            </a:ln>
          </p:spPr>
          <p:txBody>
            <a:bodyPr wrap="square" lIns="0" tIns="0" rIns="0" bIns="0" rtlCol="0" anchor="ctr" anchorCtr="0">
              <a:noAutofit/>
            </a:bodyPr>
            <a:lstStyle>
              <a:defPPr>
                <a:defRPr lang="en-US"/>
              </a:defPPr>
              <a:lvl1pPr algn="ctr">
                <a:defRPr sz="1600">
                  <a:solidFill>
                    <a:schemeClr val="accent1"/>
                  </a:solidFill>
                  <a:latin typeface="+mj-lt"/>
                </a:defRPr>
              </a:lvl1pPr>
            </a:lstStyle>
            <a:p>
              <a:r>
                <a:rPr lang="en-US"/>
                <a:t>Fan </a:t>
              </a:r>
              <a:r>
                <a:rPr lang="en-US" smtClean="0"/>
                <a:t>Experience</a:t>
              </a:r>
              <a:endParaRPr lang="en-US" dirty="0"/>
            </a:p>
          </p:txBody>
        </p:sp>
        <p:sp>
          <p:nvSpPr>
            <p:cNvPr id="60" name="TextBox 59"/>
            <p:cNvSpPr txBox="1"/>
            <p:nvPr/>
          </p:nvSpPr>
          <p:spPr>
            <a:xfrm>
              <a:off x="9945042" y="2998949"/>
              <a:ext cx="1831091" cy="731520"/>
            </a:xfrm>
            <a:prstGeom prst="rect">
              <a:avLst/>
            </a:prstGeom>
            <a:solidFill>
              <a:schemeClr val="bg1"/>
            </a:solidFill>
            <a:ln w="25400">
              <a:solidFill>
                <a:schemeClr val="tx2"/>
              </a:solidFill>
            </a:ln>
          </p:spPr>
          <p:txBody>
            <a:bodyPr wrap="square" lIns="0" tIns="0" rIns="0" bIns="0" rtlCol="0" anchor="ctr" anchorCtr="0">
              <a:noAutofit/>
            </a:bodyPr>
            <a:lstStyle>
              <a:defPPr>
                <a:defRPr lang="en-US"/>
              </a:defPPr>
              <a:lvl1pPr algn="ctr">
                <a:defRPr sz="1600">
                  <a:solidFill>
                    <a:schemeClr val="accent1"/>
                  </a:solidFill>
                  <a:latin typeface="+mj-lt"/>
                </a:defRPr>
              </a:lvl1pPr>
            </a:lstStyle>
            <a:p>
              <a:r>
                <a:rPr lang="en-US"/>
                <a:t>Reduced </a:t>
              </a:r>
              <a:r>
                <a:rPr lang="en-US" smtClean="0"/>
                <a:t>Wait </a:t>
              </a:r>
              <a:r>
                <a:rPr lang="en-US" dirty="0" smtClean="0"/>
                <a:t>Time</a:t>
              </a:r>
              <a:endParaRPr lang="en-US" dirty="0"/>
            </a:p>
          </p:txBody>
        </p:sp>
      </p:grpSp>
    </p:spTree>
    <p:extLst>
      <p:ext uri="{BB962C8B-B14F-4D97-AF65-F5344CB8AC3E}">
        <p14:creationId xmlns:p14="http://schemas.microsoft.com/office/powerpoint/2010/main" val="353744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250"/>
                                        <p:tgtEl>
                                          <p:spTgt spid="1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fade">
                                      <p:cBhvr>
                                        <p:cTn id="10" dur="500"/>
                                        <p:tgtEl>
                                          <p:spTgt spid="10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fade">
                                      <p:cBhvr>
                                        <p:cTn id="14" dur="250"/>
                                        <p:tgtEl>
                                          <p:spTgt spid="8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250"/>
                                        <p:tgtEl>
                                          <p:spTgt spid="6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fade">
                                      <p:cBhvr>
                                        <p:cTn id="24" dur="500"/>
                                        <p:tgtEl>
                                          <p:spTgt spid="12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250"/>
                                        <p:tgtEl>
                                          <p:spTgt spid="9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250"/>
                                        <p:tgtEl>
                                          <p:spTgt spid="7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fade">
                                      <p:cBhvr>
                                        <p:cTn id="38" dur="500"/>
                                        <p:tgtEl>
                                          <p:spTgt spid="80"/>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31"/>
                                        </p:tgtEl>
                                        <p:attrNameLst>
                                          <p:attrName>style.visibility</p:attrName>
                                        </p:attrNameLst>
                                      </p:cBhvr>
                                      <p:to>
                                        <p:strVal val="visible"/>
                                      </p:to>
                                    </p:set>
                                    <p:animEffect transition="in" filter="fade">
                                      <p:cBhvr>
                                        <p:cTn id="49" dur="500"/>
                                        <p:tgtEl>
                                          <p:spTgt spid="1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2"/>
                                        </p:tgtEl>
                                        <p:attrNameLst>
                                          <p:attrName>style.visibility</p:attrName>
                                        </p:attrNameLst>
                                      </p:cBhvr>
                                      <p:to>
                                        <p:strVal val="visible"/>
                                      </p:to>
                                    </p:set>
                                    <p:animEffect transition="in" filter="fade">
                                      <p:cBhvr>
                                        <p:cTn id="52" dur="500"/>
                                        <p:tgtEl>
                                          <p:spTgt spid="13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decel="100000" fill="hold" grpId="0" nodeType="clickEffect">
                                  <p:stCondLst>
                                    <p:cond delay="0"/>
                                  </p:stCondLst>
                                  <p:childTnLst>
                                    <p:set>
                                      <p:cBhvr>
                                        <p:cTn id="56" dur="1" fill="hold">
                                          <p:stCondLst>
                                            <p:cond delay="0"/>
                                          </p:stCondLst>
                                        </p:cTn>
                                        <p:tgtEl>
                                          <p:spTgt spid="133"/>
                                        </p:tgtEl>
                                        <p:attrNameLst>
                                          <p:attrName>style.visibility</p:attrName>
                                        </p:attrNameLst>
                                      </p:cBhvr>
                                      <p:to>
                                        <p:strVal val="visible"/>
                                      </p:to>
                                    </p:set>
                                    <p:anim calcmode="lin" valueType="num">
                                      <p:cBhvr additive="base">
                                        <p:cTn id="57" dur="500" fill="hold"/>
                                        <p:tgtEl>
                                          <p:spTgt spid="133"/>
                                        </p:tgtEl>
                                        <p:attrNameLst>
                                          <p:attrName>ppt_x</p:attrName>
                                        </p:attrNameLst>
                                      </p:cBhvr>
                                      <p:tavLst>
                                        <p:tav tm="0">
                                          <p:val>
                                            <p:strVal val="#ppt_x"/>
                                          </p:val>
                                        </p:tav>
                                        <p:tav tm="100000">
                                          <p:val>
                                            <p:strVal val="#ppt_x"/>
                                          </p:val>
                                        </p:tav>
                                      </p:tavLst>
                                    </p:anim>
                                    <p:anim calcmode="lin" valueType="num">
                                      <p:cBhvr additive="base">
                                        <p:cTn id="58" dur="500" fill="hold"/>
                                        <p:tgtEl>
                                          <p:spTgt spid="133"/>
                                        </p:tgtEl>
                                        <p:attrNameLst>
                                          <p:attrName>ppt_y</p:attrName>
                                        </p:attrNameLst>
                                      </p:cBhvr>
                                      <p:tavLst>
                                        <p:tav tm="0">
                                          <p:val>
                                            <p:strVal val="1+#ppt_h/2"/>
                                          </p:val>
                                        </p:tav>
                                        <p:tav tm="100000">
                                          <p:val>
                                            <p:strVal val="#ppt_y"/>
                                          </p:val>
                                        </p:tav>
                                      </p:tavLst>
                                    </p:anim>
                                  </p:childTnLst>
                                </p:cTn>
                              </p:par>
                              <p:par>
                                <p:cTn id="59" presetID="10" presetClass="exit" presetSubtype="0" fill="hold" grpId="1" nodeType="withEffect">
                                  <p:stCondLst>
                                    <p:cond delay="0"/>
                                  </p:stCondLst>
                                  <p:childTnLst>
                                    <p:animEffect transition="out" filter="fade">
                                      <p:cBhvr>
                                        <p:cTn id="60" dur="500"/>
                                        <p:tgtEl>
                                          <p:spTgt spid="132"/>
                                        </p:tgtEl>
                                      </p:cBhvr>
                                    </p:animEffect>
                                    <p:set>
                                      <p:cBhvr>
                                        <p:cTn id="61" dur="1" fill="hold">
                                          <p:stCondLst>
                                            <p:cond delay="499"/>
                                          </p:stCondLst>
                                        </p:cTn>
                                        <p:tgtEl>
                                          <p:spTgt spid="132"/>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par>
                                <p:cTn id="65" presetID="10"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par>
                          <p:cTn id="68" fill="hold">
                            <p:stCondLst>
                              <p:cond delay="500"/>
                            </p:stCondLst>
                            <p:childTnLst>
                              <p:par>
                                <p:cTn id="69" presetID="22" presetClass="entr" presetSubtype="4"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par>
                                <p:cTn id="72" presetID="22" presetClass="entr" presetSubtype="4" fill="hold" nodeType="withEffect">
                                  <p:stCondLst>
                                    <p:cond delay="0"/>
                                  </p:stCondLst>
                                  <p:childTnLst>
                                    <p:set>
                                      <p:cBhvr>
                                        <p:cTn id="73" dur="1" fill="hold">
                                          <p:stCondLst>
                                            <p:cond delay="0"/>
                                          </p:stCondLst>
                                        </p:cTn>
                                        <p:tgtEl>
                                          <p:spTgt spid="92"/>
                                        </p:tgtEl>
                                        <p:attrNameLst>
                                          <p:attrName>style.visibility</p:attrName>
                                        </p:attrNameLst>
                                      </p:cBhvr>
                                      <p:to>
                                        <p:strVal val="visible"/>
                                      </p:to>
                                    </p:set>
                                    <p:animEffect transition="in" filter="wipe(down)">
                                      <p:cBhvr>
                                        <p:cTn id="7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71" grpId="0"/>
      <p:bldP spid="84" grpId="0"/>
      <p:bldP spid="131" grpId="0" animBg="1"/>
      <p:bldP spid="132" grpId="0"/>
      <p:bldP spid="132" grpId="1"/>
      <p:bldP spid="133" grpId="0"/>
      <p:bldP spid="104" grpId="0"/>
      <p:bldP spid="115" grpId="0"/>
      <p:bldP spid="1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4053" y="57852"/>
            <a:ext cx="12090129" cy="6759109"/>
          </a:xfrm>
        </p:spPr>
      </p:pic>
      <p:sp>
        <p:nvSpPr>
          <p:cNvPr id="4" name="Rectangle 3"/>
          <p:cNvSpPr/>
          <p:nvPr/>
        </p:nvSpPr>
        <p:spPr>
          <a:xfrm>
            <a:off x="49377" y="50227"/>
            <a:ext cx="12090072" cy="6751384"/>
          </a:xfrm>
          <a:prstGeom prst="rect">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28" tIns="45715" rIns="91428" bIns="45715" rtlCol="0" anchor="ctr"/>
          <a:lstStyle/>
          <a:p>
            <a:pPr algn="ctr"/>
            <a:endParaRPr lang="en-US"/>
          </a:p>
        </p:txBody>
      </p:sp>
      <p:sp>
        <p:nvSpPr>
          <p:cNvPr id="5" name="Rectangle 4"/>
          <p:cNvSpPr/>
          <p:nvPr/>
        </p:nvSpPr>
        <p:spPr>
          <a:xfrm>
            <a:off x="47696" y="54515"/>
            <a:ext cx="4544004" cy="6761039"/>
          </a:xfrm>
          <a:prstGeom prst="rect">
            <a:avLst/>
          </a:prstGeom>
          <a:solidFill>
            <a:srgbClr val="272848">
              <a:alpha val="8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169" fontAlgn="auto">
              <a:spcBef>
                <a:spcPts val="0"/>
              </a:spcBef>
              <a:spcAft>
                <a:spcPts val="0"/>
              </a:spcAft>
            </a:pPr>
            <a:endParaRPr lang="en-US" sz="3200" dirty="0">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865623063"/>
              </p:ext>
            </p:extLst>
          </p:nvPr>
        </p:nvGraphicFramePr>
        <p:xfrm>
          <a:off x="163016" y="127775"/>
          <a:ext cx="4315598" cy="6938321"/>
        </p:xfrm>
        <a:graphic>
          <a:graphicData uri="http://schemas.openxmlformats.org/drawingml/2006/table">
            <a:tbl>
              <a:tblPr firstRow="1" bandRow="1">
                <a:tableStyleId>{2D5ABB26-0587-4C30-8999-92F81FD0307C}</a:tableStyleId>
              </a:tblPr>
              <a:tblGrid>
                <a:gridCol w="277634"/>
                <a:gridCol w="3800959"/>
                <a:gridCol w="237005"/>
              </a:tblGrid>
              <a:tr h="609456">
                <a:tc gridSpan="2">
                  <a:txBody>
                    <a:bodyPr/>
                    <a:lstStyle/>
                    <a:p>
                      <a:pPr defTabSz="457048" fontAlgn="auto">
                        <a:spcBef>
                          <a:spcPts val="0"/>
                        </a:spcBef>
                        <a:spcAft>
                          <a:spcPts val="0"/>
                        </a:spcAft>
                      </a:pPr>
                      <a:r>
                        <a:rPr lang="en-US" sz="3200" dirty="0" smtClean="0">
                          <a:solidFill>
                            <a:srgbClr val="FFFFFF"/>
                          </a:solidFill>
                          <a:latin typeface="CiscoSansTT Light"/>
                          <a:ea typeface="+mn-ea"/>
                          <a:cs typeface="+mn-cs"/>
                        </a:rPr>
                        <a:t>Transportation</a:t>
                      </a:r>
                      <a:endParaRPr lang="en-US" sz="3200" kern="0" dirty="0" smtClean="0">
                        <a:solidFill>
                          <a:srgbClr val="FFFFFF"/>
                        </a:solidFill>
                        <a:latin typeface="CiscoSansTT Light"/>
                        <a:ea typeface="+mn-ea"/>
                        <a:cs typeface="+mn-cs"/>
                      </a:endParaRPr>
                    </a:p>
                  </a:txBody>
                  <a:tcPr marL="50787" marR="50787" marT="60888" marB="60888"/>
                </a:tc>
                <a:tc hMerge="1">
                  <a:txBody>
                    <a:bodyPr/>
                    <a:lstStyle/>
                    <a:p>
                      <a:pPr defTabSz="457048" fontAlgn="auto">
                        <a:spcBef>
                          <a:spcPts val="0"/>
                        </a:spcBef>
                        <a:spcAft>
                          <a:spcPts val="0"/>
                        </a:spcAft>
                      </a:pPr>
                      <a:endParaRPr lang="en-US" sz="2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121888" marR="0" marT="60888" marB="60888"/>
                </a:tc>
              </a:tr>
              <a:tr h="435404">
                <a:tc gridSpan="2">
                  <a:txBody>
                    <a:bodyPr/>
                    <a:lstStyle/>
                    <a:p>
                      <a:pPr defTabSz="457048" fontAlgn="auto">
                        <a:spcBef>
                          <a:spcPts val="0"/>
                        </a:spcBef>
                        <a:spcAft>
                          <a:spcPts val="0"/>
                        </a:spcAft>
                      </a:pPr>
                      <a:r>
                        <a:rPr lang="en-US" sz="2400" dirty="0" smtClean="0">
                          <a:solidFill>
                            <a:schemeClr val="bg1"/>
                          </a:solidFill>
                          <a:latin typeface="CiscoSansTT Light"/>
                          <a:ea typeface="+mn-ea"/>
                          <a:cs typeface="+mn-cs"/>
                        </a:rPr>
                        <a:t>Frankfurt Airport</a:t>
                      </a:r>
                      <a:endParaRPr lang="en-US" sz="2400" kern="0" dirty="0" smtClean="0">
                        <a:solidFill>
                          <a:schemeClr val="bg1"/>
                        </a:solidFill>
                        <a:latin typeface="CiscoSansTT Light"/>
                        <a:ea typeface="+mn-ea"/>
                        <a:cs typeface="+mn-cs"/>
                      </a:endParaRPr>
                    </a:p>
                  </a:txBody>
                  <a:tcPr marL="203147" marR="121888" marT="60888" marB="8456" anchor="b"/>
                </a:tc>
                <a:tc hMerge="1">
                  <a:txBody>
                    <a:bodyPr/>
                    <a:lstStyle/>
                    <a:p>
                      <a:pPr defTabSz="457048" fontAlgn="auto">
                        <a:spcBef>
                          <a:spcPts val="0"/>
                        </a:spcBef>
                        <a:spcAft>
                          <a:spcPts val="0"/>
                        </a:spcAft>
                      </a:pPr>
                      <a:endParaRPr lang="en-US" sz="18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60888" marB="8456" anchor="b"/>
                </a:tc>
              </a:tr>
              <a:tr h="432487">
                <a:tc gridSpan="3">
                  <a:txBody>
                    <a:bodyPr/>
                    <a:lstStyle/>
                    <a:p>
                      <a:pPr defTabSz="457048" fontAlgn="auto">
                        <a:spcBef>
                          <a:spcPts val="0"/>
                        </a:spcBef>
                        <a:spcAft>
                          <a:spcPts val="0"/>
                        </a:spcAft>
                      </a:pPr>
                      <a:r>
                        <a:rPr lang="en-US" sz="2100" kern="0" dirty="0" smtClean="0">
                          <a:solidFill>
                            <a:schemeClr val="bg1"/>
                          </a:solidFill>
                          <a:latin typeface="CiscoSansTT Light"/>
                          <a:ea typeface="+mn-ea"/>
                          <a:cs typeface="+mn-cs"/>
                        </a:rPr>
                        <a:t>- Open, Flexible, Communicative</a:t>
                      </a:r>
                    </a:p>
                  </a:txBody>
                  <a:tcPr marL="203147" marR="16929" marT="8456" marB="60888">
                    <a:lnB w="6350" cap="flat" cmpd="sng" algn="ctr">
                      <a:solidFill>
                        <a:srgbClr val="FFFFFF"/>
                      </a:solidFill>
                      <a:prstDash val="solid"/>
                      <a:round/>
                      <a:headEnd type="none" w="med" len="med"/>
                      <a:tailEnd type="none" w="med" len="med"/>
                    </a:lnB>
                  </a:tcPr>
                </a:tc>
                <a:tc hMerge="1">
                  <a:txBody>
                    <a:bodyPr/>
                    <a:lstStyle/>
                    <a:p>
                      <a:pPr defTabSz="457048" fontAlgn="auto">
                        <a:spcBef>
                          <a:spcPts val="0"/>
                        </a:spcBef>
                        <a:spcAft>
                          <a:spcPts val="0"/>
                        </a:spcAft>
                      </a:pPr>
                      <a:endParaRPr lang="en-US" sz="1600" kern="0" dirty="0" smtClean="0">
                        <a:solidFill>
                          <a:schemeClr val="bg1"/>
                        </a:solidFill>
                        <a:latin typeface="CiscoSansTT Light"/>
                        <a:ea typeface="+mn-ea"/>
                        <a:cs typeface="+mn-cs"/>
                      </a:endParaRPr>
                    </a:p>
                  </a:txBody>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L="152400" marR="0" marT="6350">
                    <a:lnB w="6350" cap="flat" cmpd="sng" algn="ctr">
                      <a:solidFill>
                        <a:srgbClr val="FFFFFF"/>
                      </a:solidFill>
                      <a:prstDash val="solid"/>
                      <a:round/>
                      <a:headEnd type="none" w="med" len="med"/>
                      <a:tailEnd type="none" w="med" len="med"/>
                    </a:lnB>
                  </a:tcPr>
                </a:tc>
              </a:tr>
              <a:tr h="401979">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The Challenge</a:t>
                      </a:r>
                      <a:endParaRPr lang="en-US" sz="1900" kern="0" dirty="0" smtClean="0">
                        <a:solidFill>
                          <a:srgbClr val="A2D6DD"/>
                        </a:solidFill>
                        <a:latin typeface="CiscoSansTT Light"/>
                        <a:ea typeface="+mn-ea"/>
                        <a:cs typeface="+mn-cs"/>
                      </a:endParaRPr>
                    </a:p>
                  </a:txBody>
                  <a:tcPr marL="121888" marR="121888" marT="60888" marB="16913" anchor="b">
                    <a:lnT w="6350" cap="flat" cmpd="sng" algn="ctr">
                      <a:solidFill>
                        <a:srgbClr val="FFFFFF"/>
                      </a:solidFill>
                      <a:prstDash val="solid"/>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solid"/>
                      <a:round/>
                      <a:headEnd type="none" w="med" len="med"/>
                      <a:tailEnd type="none" w="med" len="med"/>
                    </a:lnT>
                  </a:tcPr>
                </a:tc>
              </a:tr>
              <a:tr h="849913">
                <a:tc>
                  <a:txBody>
                    <a:bodyPr/>
                    <a:lstStyle/>
                    <a:p>
                      <a:endParaRPr lang="en-US" sz="19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spcBef>
                          <a:spcPts val="0"/>
                        </a:spcBef>
                        <a:spcAft>
                          <a:spcPts val="0"/>
                        </a:spcAft>
                        <a:buFont typeface="Wingdings" charset="2"/>
                        <a:buChar char="§"/>
                      </a:pPr>
                      <a:r>
                        <a:rPr lang="en-US" sz="1600" dirty="0" smtClean="0">
                          <a:solidFill>
                            <a:srgbClr val="FFFFFF"/>
                          </a:solidFill>
                          <a:latin typeface="CiscoSansTT Light"/>
                          <a:ea typeface="+mn-ea"/>
                          <a:cs typeface="+mn-cs"/>
                        </a:rPr>
                        <a:t>Equip the new Frankfurt</a:t>
                      </a:r>
                      <a:r>
                        <a:rPr lang="en-US" sz="1600" baseline="0" dirty="0" smtClean="0">
                          <a:solidFill>
                            <a:srgbClr val="FFFFFF"/>
                          </a:solidFill>
                          <a:latin typeface="CiscoSansTT Light"/>
                          <a:ea typeface="+mn-ea"/>
                          <a:cs typeface="+mn-cs"/>
                        </a:rPr>
                        <a:t> Airport headquarters with a flexible and collaborative working environment</a:t>
                      </a:r>
                      <a:endParaRPr lang="en-US" sz="1600" kern="0" dirty="0" smtClean="0">
                        <a:solidFill>
                          <a:srgbClr val="FFFFFF"/>
                        </a:solidFill>
                        <a:latin typeface="CiscoSansTT Light"/>
                        <a:ea typeface="+mn-ea"/>
                        <a:cs typeface="+mn-cs"/>
                      </a:endParaRPr>
                    </a:p>
                  </a:txBody>
                  <a:tcPr marL="121888" marR="121888"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Digital Transformation</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625027">
                <a:tc>
                  <a:txBody>
                    <a:bodyPr/>
                    <a:lstStyle/>
                    <a:p>
                      <a:endParaRPr lang="en-US" sz="19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spcBef>
                          <a:spcPts val="0"/>
                        </a:spcBef>
                        <a:spcAft>
                          <a:spcPts val="0"/>
                        </a:spcAft>
                        <a:buFont typeface="Wingdings" charset="2"/>
                        <a:buChar char="§"/>
                      </a:pPr>
                      <a:r>
                        <a:rPr lang="en-US" sz="1600" dirty="0" smtClean="0">
                          <a:solidFill>
                            <a:srgbClr val="FFFFFF"/>
                          </a:solidFill>
                          <a:latin typeface="CiscoSansTT Light"/>
                          <a:ea typeface="+mn-ea"/>
                          <a:cs typeface="+mn-cs"/>
                        </a:rPr>
                        <a:t>Always-on wireless network offering file sharing, email, Internet, and IP telephony</a:t>
                      </a:r>
                    </a:p>
                    <a:p>
                      <a:pPr marL="171450" indent="-171450" defTabSz="457048" fontAlgn="auto">
                        <a:spcBef>
                          <a:spcPts val="0"/>
                        </a:spcBef>
                        <a:spcAft>
                          <a:spcPts val="0"/>
                        </a:spcAft>
                        <a:buFont typeface="Wingdings" charset="2"/>
                        <a:buChar char="§"/>
                      </a:pPr>
                      <a:r>
                        <a:rPr lang="en-US" sz="1600" kern="0" dirty="0" smtClean="0">
                          <a:solidFill>
                            <a:schemeClr val="bg1"/>
                          </a:solidFill>
                          <a:latin typeface="CiscoSansTT Light"/>
                          <a:ea typeface="+mn-ea"/>
                          <a:cs typeface="+mn-cs"/>
                        </a:rPr>
                        <a:t>Location-based and context-aware customer services on Smart</a:t>
                      </a:r>
                      <a:r>
                        <a:rPr lang="en-US" sz="1600" kern="0" baseline="0" dirty="0" smtClean="0">
                          <a:solidFill>
                            <a:schemeClr val="bg1"/>
                          </a:solidFill>
                          <a:latin typeface="CiscoSansTT Light"/>
                          <a:ea typeface="+mn-ea"/>
                          <a:cs typeface="+mn-cs"/>
                        </a:rPr>
                        <a:t> Phone app</a:t>
                      </a:r>
                      <a:endParaRPr lang="en-US" sz="1600" kern="0" dirty="0" smtClean="0">
                        <a:solidFill>
                          <a:schemeClr val="bg1"/>
                        </a:solidFill>
                        <a:latin typeface="CiscoSansTT Light"/>
                        <a:ea typeface="+mn-ea"/>
                        <a:cs typeface="+mn-cs"/>
                      </a:endParaRPr>
                    </a:p>
                  </a:txBody>
                  <a:tcPr marL="121888" marR="121888" marT="60888"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Business Outcomes</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869248">
                <a:tc>
                  <a:txBody>
                    <a:bodyPr/>
                    <a:lstStyle/>
                    <a:p>
                      <a:endParaRPr lang="en-US" sz="1900" dirty="0"/>
                    </a:p>
                  </a:txBody>
                  <a:tcPr marL="121888" marR="121888" marT="60888" marB="60888"/>
                </a:tc>
                <a:tc gridSpan="2">
                  <a:txBody>
                    <a:bodyPr/>
                    <a:lstStyle/>
                    <a:p>
                      <a:pPr marL="171450" indent="-171450" defTabSz="457048" fontAlgn="auto">
                        <a:spcBef>
                          <a:spcPts val="0"/>
                        </a:spcBef>
                        <a:spcAft>
                          <a:spcPts val="0"/>
                        </a:spcAft>
                        <a:buFont typeface="Wingdings" charset="2"/>
                        <a:buChar char="§"/>
                      </a:pPr>
                      <a:r>
                        <a:rPr lang="en-US" sz="1400" kern="1200" dirty="0" smtClean="0">
                          <a:solidFill>
                            <a:schemeClr val="bg1"/>
                          </a:solidFill>
                          <a:latin typeface="CiscoSansTT Light"/>
                          <a:ea typeface="+mn-ea"/>
                          <a:cs typeface="+mn-cs"/>
                        </a:rPr>
                        <a:t>Cable-free</a:t>
                      </a:r>
                      <a:r>
                        <a:rPr lang="en-US" sz="1400" kern="1200" baseline="0" dirty="0" smtClean="0">
                          <a:solidFill>
                            <a:schemeClr val="bg1"/>
                          </a:solidFill>
                          <a:latin typeface="CiscoSansTT Light"/>
                          <a:ea typeface="+mn-ea"/>
                          <a:cs typeface="+mn-cs"/>
                        </a:rPr>
                        <a:t> environment expected to generate more than €500,000 in savings over ten years</a:t>
                      </a:r>
                    </a:p>
                    <a:p>
                      <a:pPr marL="171450" indent="-171450" defTabSz="457048" fontAlgn="auto">
                        <a:spcBef>
                          <a:spcPts val="0"/>
                        </a:spcBef>
                        <a:spcAft>
                          <a:spcPts val="0"/>
                        </a:spcAft>
                        <a:buFont typeface="Wingdings" charset="2"/>
                        <a:buChar char="§"/>
                      </a:pPr>
                      <a:r>
                        <a:rPr lang="en-US" sz="1400" kern="1200" baseline="0" dirty="0" smtClean="0">
                          <a:solidFill>
                            <a:schemeClr val="bg1"/>
                          </a:solidFill>
                          <a:latin typeface="CiscoSansTT Light"/>
                          <a:ea typeface="+mn-ea"/>
                          <a:cs typeface="+mn-cs"/>
                        </a:rPr>
                        <a:t>Productivity and collaboration enhanced for 650 employees</a:t>
                      </a:r>
                    </a:p>
                    <a:p>
                      <a:pPr marL="171450" indent="-171450" defTabSz="457048" fontAlgn="auto">
                        <a:spcBef>
                          <a:spcPts val="0"/>
                        </a:spcBef>
                        <a:spcAft>
                          <a:spcPts val="0"/>
                        </a:spcAft>
                        <a:buFont typeface="Wingdings" charset="2"/>
                        <a:buChar char="§"/>
                      </a:pPr>
                      <a:r>
                        <a:rPr lang="en-US" sz="1400" kern="1200" baseline="0" dirty="0" smtClean="0">
                          <a:solidFill>
                            <a:schemeClr val="bg1"/>
                          </a:solidFill>
                          <a:latin typeface="CiscoSansTT Light"/>
                          <a:ea typeface="+mn-ea"/>
                          <a:cs typeface="+mn-cs"/>
                        </a:rPr>
                        <a:t>Innovative Wi-Fi services forecasted to deliver up to 40% revenue uplift</a:t>
                      </a:r>
                      <a:endParaRPr lang="en-US" sz="1400" kern="0" dirty="0" smtClean="0">
                        <a:solidFill>
                          <a:schemeClr val="bg1"/>
                        </a:solidFill>
                        <a:latin typeface="CiscoSansTT Light"/>
                        <a:ea typeface="+mn-ea"/>
                        <a:cs typeface="+mn-cs"/>
                      </a:endParaRPr>
                    </a:p>
                  </a:txBody>
                  <a:tcPr marL="121888" marR="121888" marT="60888" marB="101480"/>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bl>
          </a:graphicData>
        </a:graphic>
      </p:graphicFrame>
      <p:sp>
        <p:nvSpPr>
          <p:cNvPr id="2" name="Rectangle 1"/>
          <p:cNvSpPr/>
          <p:nvPr/>
        </p:nvSpPr>
        <p:spPr>
          <a:xfrm>
            <a:off x="9959740" y="50227"/>
            <a:ext cx="1672429" cy="369322"/>
          </a:xfrm>
          <a:prstGeom prst="rect">
            <a:avLst/>
          </a:prstGeom>
        </p:spPr>
        <p:txBody>
          <a:bodyPr wrap="none" lIns="91428" tIns="45715" rIns="91428" bIns="45715">
            <a:spAutoFit/>
          </a:bodyPr>
          <a:lstStyle/>
          <a:p>
            <a:r>
              <a:rPr lang="en-US" dirty="0">
                <a:solidFill>
                  <a:srgbClr val="FFFFFF"/>
                </a:solidFill>
              </a:rPr>
              <a:t>Mobility / CMX</a:t>
            </a:r>
            <a:endParaRPr lang="en-US" dirty="0"/>
          </a:p>
        </p:txBody>
      </p:sp>
    </p:spTree>
    <p:extLst>
      <p:ext uri="{BB962C8B-B14F-4D97-AF65-F5344CB8AC3E}">
        <p14:creationId xmlns:p14="http://schemas.microsoft.com/office/powerpoint/2010/main" val="423073326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8776" y="55687"/>
            <a:ext cx="12090129" cy="6751436"/>
          </a:xfrm>
        </p:spPr>
      </p:pic>
      <p:sp>
        <p:nvSpPr>
          <p:cNvPr id="4" name="Rectangle 3"/>
          <p:cNvSpPr/>
          <p:nvPr/>
        </p:nvSpPr>
        <p:spPr>
          <a:xfrm>
            <a:off x="49377" y="50227"/>
            <a:ext cx="12090072" cy="6751384"/>
          </a:xfrm>
          <a:prstGeom prst="rect">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28" tIns="45715" rIns="91428" bIns="45715" rtlCol="0" anchor="ctr"/>
          <a:lstStyle/>
          <a:p>
            <a:pPr algn="ctr"/>
            <a:endParaRPr lang="en-US"/>
          </a:p>
        </p:txBody>
      </p:sp>
      <p:sp>
        <p:nvSpPr>
          <p:cNvPr id="5" name="Rectangle 4"/>
          <p:cNvSpPr/>
          <p:nvPr/>
        </p:nvSpPr>
        <p:spPr>
          <a:xfrm>
            <a:off x="47696" y="54513"/>
            <a:ext cx="4544004" cy="6753363"/>
          </a:xfrm>
          <a:prstGeom prst="rect">
            <a:avLst/>
          </a:prstGeom>
          <a:solidFill>
            <a:srgbClr val="272848">
              <a:alpha val="8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169" fontAlgn="auto">
              <a:spcBef>
                <a:spcPts val="0"/>
              </a:spcBef>
              <a:spcAft>
                <a:spcPts val="0"/>
              </a:spcAft>
            </a:pPr>
            <a:endParaRPr lang="en-US" sz="3200" dirty="0">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63639330"/>
              </p:ext>
            </p:extLst>
          </p:nvPr>
        </p:nvGraphicFramePr>
        <p:xfrm>
          <a:off x="163016" y="127775"/>
          <a:ext cx="4315598" cy="7214705"/>
        </p:xfrm>
        <a:graphic>
          <a:graphicData uri="http://schemas.openxmlformats.org/drawingml/2006/table">
            <a:tbl>
              <a:tblPr firstRow="1" bandRow="1">
                <a:tableStyleId>{2D5ABB26-0587-4C30-8999-92F81FD0307C}</a:tableStyleId>
              </a:tblPr>
              <a:tblGrid>
                <a:gridCol w="277634"/>
                <a:gridCol w="3800959"/>
                <a:gridCol w="237005"/>
              </a:tblGrid>
              <a:tr h="609456">
                <a:tc gridSpan="2">
                  <a:txBody>
                    <a:bodyPr/>
                    <a:lstStyle/>
                    <a:p>
                      <a:pPr defTabSz="457048" fontAlgn="auto">
                        <a:spcBef>
                          <a:spcPts val="0"/>
                        </a:spcBef>
                        <a:spcAft>
                          <a:spcPts val="0"/>
                        </a:spcAft>
                      </a:pPr>
                      <a:r>
                        <a:rPr lang="en-US" sz="3200" dirty="0" smtClean="0">
                          <a:solidFill>
                            <a:srgbClr val="FFFFFF"/>
                          </a:solidFill>
                          <a:latin typeface="CiscoSansTT Light"/>
                          <a:ea typeface="+mn-ea"/>
                          <a:cs typeface="+mn-cs"/>
                        </a:rPr>
                        <a:t>Transportation</a:t>
                      </a:r>
                      <a:endParaRPr lang="en-US" sz="3200" kern="0" dirty="0" smtClean="0">
                        <a:solidFill>
                          <a:srgbClr val="FFFFFF"/>
                        </a:solidFill>
                        <a:latin typeface="CiscoSansTT Light"/>
                        <a:ea typeface="+mn-ea"/>
                        <a:cs typeface="+mn-cs"/>
                      </a:endParaRPr>
                    </a:p>
                  </a:txBody>
                  <a:tcPr marL="50787" marR="50787" marT="60888" marB="60888"/>
                </a:tc>
                <a:tc hMerge="1">
                  <a:txBody>
                    <a:bodyPr/>
                    <a:lstStyle/>
                    <a:p>
                      <a:pPr defTabSz="457048" fontAlgn="auto">
                        <a:spcBef>
                          <a:spcPts val="0"/>
                        </a:spcBef>
                        <a:spcAft>
                          <a:spcPts val="0"/>
                        </a:spcAft>
                      </a:pPr>
                      <a:endParaRPr lang="en-US" sz="2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121888" marR="0" marT="60888" marB="60888"/>
                </a:tc>
              </a:tr>
              <a:tr h="435404">
                <a:tc gridSpan="2">
                  <a:txBody>
                    <a:bodyPr/>
                    <a:lstStyle/>
                    <a:p>
                      <a:pPr defTabSz="457048" fontAlgn="auto">
                        <a:spcBef>
                          <a:spcPts val="0"/>
                        </a:spcBef>
                        <a:spcAft>
                          <a:spcPts val="0"/>
                        </a:spcAft>
                      </a:pPr>
                      <a:r>
                        <a:rPr lang="en-US" sz="2400" dirty="0" smtClean="0">
                          <a:solidFill>
                            <a:schemeClr val="bg1"/>
                          </a:solidFill>
                          <a:latin typeface="CiscoSansTT Light"/>
                          <a:ea typeface="+mn-ea"/>
                          <a:cs typeface="+mn-cs"/>
                        </a:rPr>
                        <a:t>Copenhagen Airport</a:t>
                      </a:r>
                      <a:endParaRPr lang="en-US" sz="2400" kern="0" dirty="0" smtClean="0">
                        <a:solidFill>
                          <a:schemeClr val="bg1"/>
                        </a:solidFill>
                        <a:latin typeface="CiscoSansTT Light"/>
                        <a:ea typeface="+mn-ea"/>
                        <a:cs typeface="+mn-cs"/>
                      </a:endParaRPr>
                    </a:p>
                  </a:txBody>
                  <a:tcPr marL="203147" marR="121888" marT="60888" marB="8456" anchor="b"/>
                </a:tc>
                <a:tc hMerge="1">
                  <a:txBody>
                    <a:bodyPr/>
                    <a:lstStyle/>
                    <a:p>
                      <a:pPr defTabSz="457048" fontAlgn="auto">
                        <a:spcBef>
                          <a:spcPts val="0"/>
                        </a:spcBef>
                        <a:spcAft>
                          <a:spcPts val="0"/>
                        </a:spcAft>
                      </a:pPr>
                      <a:endParaRPr lang="en-US" sz="18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60888" marB="8456" anchor="b"/>
                </a:tc>
              </a:tr>
              <a:tr h="719584">
                <a:tc gridSpan="2">
                  <a:txBody>
                    <a:bodyPr/>
                    <a:lstStyle/>
                    <a:p>
                      <a:pPr defTabSz="457048" fontAlgn="auto">
                        <a:spcBef>
                          <a:spcPts val="0"/>
                        </a:spcBef>
                        <a:spcAft>
                          <a:spcPts val="0"/>
                        </a:spcAft>
                      </a:pPr>
                      <a:r>
                        <a:rPr lang="en-US" sz="2100" kern="0" dirty="0" smtClean="0">
                          <a:solidFill>
                            <a:schemeClr val="bg1"/>
                          </a:solidFill>
                          <a:latin typeface="CiscoSansTT Light"/>
                          <a:ea typeface="+mn-ea"/>
                          <a:cs typeface="+mn-cs"/>
                        </a:rPr>
                        <a:t>- Transforming the Passenger</a:t>
                      </a:r>
                      <a:r>
                        <a:rPr lang="en-US" sz="2100" kern="0" baseline="0" dirty="0" smtClean="0">
                          <a:solidFill>
                            <a:schemeClr val="bg1"/>
                          </a:solidFill>
                          <a:latin typeface="CiscoSansTT Light"/>
                          <a:ea typeface="+mn-ea"/>
                          <a:cs typeface="+mn-cs"/>
                        </a:rPr>
                        <a:t> Experience</a:t>
                      </a:r>
                      <a:endParaRPr lang="en-US" sz="2100" kern="0" dirty="0" smtClean="0">
                        <a:solidFill>
                          <a:schemeClr val="bg1"/>
                        </a:solidFill>
                        <a:latin typeface="CiscoSansTT Light"/>
                        <a:ea typeface="+mn-ea"/>
                        <a:cs typeface="+mn-cs"/>
                      </a:endParaRPr>
                    </a:p>
                  </a:txBody>
                  <a:tcPr marL="203147" marR="121888" marT="8456" marB="60888">
                    <a:lnB w="6350" cap="flat" cmpd="sng" algn="ctr">
                      <a:solidFill>
                        <a:srgbClr val="FFFFFF"/>
                      </a:solidFill>
                      <a:prstDash val="solid"/>
                      <a:round/>
                      <a:headEnd type="none" w="med" len="med"/>
                      <a:tailEnd type="none" w="med" len="med"/>
                    </a:lnB>
                  </a:tcPr>
                </a:tc>
                <a:tc hMerge="1">
                  <a:txBody>
                    <a:bodyPr/>
                    <a:lstStyle/>
                    <a:p>
                      <a:pPr defTabSz="457048" fontAlgn="auto">
                        <a:spcBef>
                          <a:spcPts val="0"/>
                        </a:spcBef>
                        <a:spcAft>
                          <a:spcPts val="0"/>
                        </a:spcAft>
                      </a:pPr>
                      <a:endParaRPr lang="en-US" sz="16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8456" marB="60888">
                    <a:lnB w="6350" cap="flat" cmpd="sng" algn="ctr">
                      <a:solidFill>
                        <a:srgbClr val="FFFFFF"/>
                      </a:solidFill>
                      <a:prstDash val="solid"/>
                      <a:round/>
                      <a:headEnd type="none" w="med" len="med"/>
                      <a:tailEnd type="none" w="med" len="med"/>
                    </a:lnB>
                  </a:tcPr>
                </a:tc>
              </a:tr>
              <a:tr h="401979">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The Challenge</a:t>
                      </a:r>
                      <a:endParaRPr lang="en-US" sz="1900" kern="0" dirty="0" smtClean="0">
                        <a:solidFill>
                          <a:srgbClr val="A2D6DD"/>
                        </a:solidFill>
                        <a:latin typeface="CiscoSansTT Light"/>
                        <a:ea typeface="+mn-ea"/>
                        <a:cs typeface="+mn-cs"/>
                      </a:endParaRPr>
                    </a:p>
                  </a:txBody>
                  <a:tcPr marL="121888" marR="121888" marT="60888" marB="16913" anchor="b">
                    <a:lnT w="6350" cap="flat" cmpd="sng" algn="ctr">
                      <a:solidFill>
                        <a:srgbClr val="FFFFFF"/>
                      </a:solidFill>
                      <a:prstDash val="solid"/>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solid"/>
                      <a:round/>
                      <a:headEnd type="none" w="med" len="med"/>
                      <a:tailEnd type="none" w="med" len="med"/>
                    </a:lnT>
                  </a:tcPr>
                </a:tc>
              </a:tr>
              <a:tr h="1354205">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spcBef>
                          <a:spcPts val="100"/>
                        </a:spcBef>
                        <a:spcAft>
                          <a:spcPts val="0"/>
                        </a:spcAft>
                        <a:buFont typeface="Wingdings" charset="2"/>
                        <a:buChar char="§"/>
                      </a:pPr>
                      <a:r>
                        <a:rPr lang="en-US" sz="1600" dirty="0" smtClean="0">
                          <a:solidFill>
                            <a:schemeClr val="bg1"/>
                          </a:solidFill>
                          <a:latin typeface="CiscoSansTT Light"/>
                          <a:ea typeface="+mn-ea"/>
                          <a:cs typeface="+mn-cs"/>
                        </a:rPr>
                        <a:t>Improving efficiency of airport operations to grow to 30 million passengers</a:t>
                      </a:r>
                      <a:r>
                        <a:rPr lang="en-US" sz="1600" baseline="0" dirty="0" smtClean="0">
                          <a:solidFill>
                            <a:schemeClr val="bg1"/>
                          </a:solidFill>
                          <a:latin typeface="CiscoSansTT Light"/>
                          <a:ea typeface="+mn-ea"/>
                          <a:cs typeface="+mn-cs"/>
                        </a:rPr>
                        <a:t> / year</a:t>
                      </a:r>
                      <a:endParaRPr lang="en-US" sz="1600" dirty="0" smtClean="0">
                        <a:solidFill>
                          <a:schemeClr val="bg1"/>
                        </a:solidFill>
                        <a:latin typeface="CiscoSansTT Light"/>
                        <a:ea typeface="+mn-ea"/>
                        <a:cs typeface="+mn-cs"/>
                      </a:endParaRPr>
                    </a:p>
                    <a:p>
                      <a:pPr marL="171450" indent="-171450" defTabSz="457048" fontAlgn="auto">
                        <a:spcBef>
                          <a:spcPts val="100"/>
                        </a:spcBef>
                        <a:spcAft>
                          <a:spcPts val="0"/>
                        </a:spcAft>
                        <a:buFont typeface="Wingdings" charset="2"/>
                        <a:buChar char="§"/>
                      </a:pPr>
                      <a:r>
                        <a:rPr lang="en-US" sz="1600" kern="0" dirty="0" smtClean="0">
                          <a:solidFill>
                            <a:schemeClr val="bg1"/>
                          </a:solidFill>
                          <a:latin typeface="CiscoSansTT Light"/>
                          <a:ea typeface="+mn-ea"/>
                          <a:cs typeface="+mn-cs"/>
                        </a:rPr>
                        <a:t>Enhancing the overall passenger experience</a:t>
                      </a:r>
                    </a:p>
                  </a:txBody>
                  <a:tcPr marL="121888" marR="16929"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Digital Transformation</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404943">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spcBef>
                          <a:spcPts val="100"/>
                        </a:spcBef>
                        <a:spcAft>
                          <a:spcPts val="0"/>
                        </a:spcAft>
                        <a:buFont typeface="Wingdings" charset="2"/>
                        <a:buChar char="§"/>
                      </a:pPr>
                      <a:r>
                        <a:rPr lang="en-US" sz="1600" dirty="0" smtClean="0">
                          <a:solidFill>
                            <a:schemeClr val="bg1"/>
                          </a:solidFill>
                          <a:latin typeface="CiscoSansTT Light"/>
                          <a:ea typeface="+mn-ea"/>
                          <a:cs typeface="+mn-cs"/>
                        </a:rPr>
                        <a:t>Wayfinding app with directions to stores, restaurants, check-in</a:t>
                      </a:r>
                      <a:r>
                        <a:rPr lang="en-US" sz="1600" baseline="0" dirty="0" smtClean="0">
                          <a:solidFill>
                            <a:schemeClr val="bg1"/>
                          </a:solidFill>
                          <a:latin typeface="CiscoSansTT Light"/>
                          <a:ea typeface="+mn-ea"/>
                          <a:cs typeface="+mn-cs"/>
                        </a:rPr>
                        <a:t> desks, gates</a:t>
                      </a:r>
                    </a:p>
                    <a:p>
                      <a:pPr marL="171450" indent="-171450" defTabSz="457048" fontAlgn="auto">
                        <a:spcBef>
                          <a:spcPts val="100"/>
                        </a:spcBef>
                        <a:spcAft>
                          <a:spcPts val="0"/>
                        </a:spcAft>
                        <a:buFont typeface="Wingdings" charset="2"/>
                        <a:buChar char="§"/>
                      </a:pPr>
                      <a:r>
                        <a:rPr lang="en-US" sz="1600" kern="0" baseline="0" dirty="0" smtClean="0">
                          <a:solidFill>
                            <a:schemeClr val="bg1"/>
                          </a:solidFill>
                          <a:latin typeface="CiscoSansTT Light"/>
                          <a:ea typeface="+mn-ea"/>
                          <a:cs typeface="+mn-cs"/>
                        </a:rPr>
                        <a:t>Analytics to identify passenger choke points and reduce overall wait times</a:t>
                      </a:r>
                      <a:endParaRPr lang="en-US" sz="1600" kern="0" dirty="0" smtClean="0">
                        <a:solidFill>
                          <a:schemeClr val="bg1"/>
                        </a:solidFill>
                        <a:latin typeface="CiscoSansTT Light"/>
                        <a:ea typeface="+mn-ea"/>
                        <a:cs typeface="+mn-cs"/>
                      </a:endParaRPr>
                    </a:p>
                  </a:txBody>
                  <a:tcPr marL="121888" marR="16929" marT="16913" marB="152219">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Business Outcomes</a:t>
                      </a:r>
                      <a:endParaRPr lang="en-US" sz="1900" kern="0" dirty="0" smtClean="0">
                        <a:solidFill>
                          <a:srgbClr val="A2D6DD"/>
                        </a:solidFill>
                        <a:latin typeface="CiscoSansTT Light"/>
                        <a:ea typeface="+mn-ea"/>
                        <a:cs typeface="+mn-cs"/>
                      </a:endParaRPr>
                    </a:p>
                  </a:txBody>
                  <a:tcPr marL="121888" marR="121888"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574708">
                <a:tc>
                  <a:txBody>
                    <a:bodyPr/>
                    <a:lstStyle/>
                    <a:p>
                      <a:endParaRPr lang="en-US" sz="2700" dirty="0"/>
                    </a:p>
                  </a:txBody>
                  <a:tcPr marL="121888" marR="121888" marT="60888" marB="60888"/>
                </a:tc>
                <a:tc gridSpan="2">
                  <a:txBody>
                    <a:bodyPr/>
                    <a:lstStyle/>
                    <a:p>
                      <a:pPr marL="171450" indent="-171450" defTabSz="457048" fontAlgn="auto">
                        <a:spcBef>
                          <a:spcPts val="100"/>
                        </a:spcBef>
                        <a:spcAft>
                          <a:spcPts val="0"/>
                        </a:spcAft>
                        <a:buFont typeface="Arial"/>
                        <a:buChar char="•"/>
                      </a:pPr>
                      <a:r>
                        <a:rPr lang="en-US" sz="1200" dirty="0" smtClean="0">
                          <a:solidFill>
                            <a:schemeClr val="bg1"/>
                          </a:solidFill>
                          <a:latin typeface="CiscoSansTT Light"/>
                          <a:ea typeface="+mn-ea"/>
                          <a:cs typeface="+mn-cs"/>
                        </a:rPr>
                        <a:t>Virtually eliminated costly, manual surveys</a:t>
                      </a:r>
                    </a:p>
                    <a:p>
                      <a:pPr marL="171450" indent="-171450" defTabSz="457048" fontAlgn="auto">
                        <a:spcBef>
                          <a:spcPts val="100"/>
                        </a:spcBef>
                        <a:spcAft>
                          <a:spcPts val="0"/>
                        </a:spcAft>
                        <a:buFont typeface="Wingdings" charset="2"/>
                        <a:buChar char="§"/>
                      </a:pPr>
                      <a:r>
                        <a:rPr lang="en-US" sz="1200" kern="0" dirty="0" smtClean="0">
                          <a:solidFill>
                            <a:srgbClr val="FFFFFF"/>
                          </a:solidFill>
                          <a:latin typeface="CiscoSansTT Light"/>
                          <a:ea typeface="+mn-ea"/>
                          <a:cs typeface="+mn-cs"/>
                        </a:rPr>
                        <a:t>Generated</a:t>
                      </a:r>
                      <a:r>
                        <a:rPr lang="en-US" sz="1200" kern="0" baseline="0" dirty="0" smtClean="0">
                          <a:solidFill>
                            <a:srgbClr val="FFFFFF"/>
                          </a:solidFill>
                          <a:latin typeface="CiscoSansTT Light"/>
                          <a:ea typeface="+mn-ea"/>
                          <a:cs typeface="+mn-cs"/>
                        </a:rPr>
                        <a:t> 2,000 downloads a week of Airport application</a:t>
                      </a:r>
                    </a:p>
                    <a:p>
                      <a:pPr marL="171450" indent="-171450" defTabSz="457048" fontAlgn="auto">
                        <a:spcBef>
                          <a:spcPts val="100"/>
                        </a:spcBef>
                        <a:spcAft>
                          <a:spcPts val="0"/>
                        </a:spcAft>
                        <a:buFont typeface="Wingdings" charset="2"/>
                        <a:buChar char="§"/>
                      </a:pPr>
                      <a:r>
                        <a:rPr lang="en-US" sz="1200" kern="0" baseline="0" dirty="0" smtClean="0">
                          <a:solidFill>
                            <a:srgbClr val="FFFFFF"/>
                          </a:solidFill>
                          <a:latin typeface="CiscoSansTT Light"/>
                          <a:ea typeface="+mn-ea"/>
                          <a:cs typeface="+mn-cs"/>
                        </a:rPr>
                        <a:t>Operational improvements will enable throughput of 30M passengers / year</a:t>
                      </a:r>
                      <a:endParaRPr lang="en-US" sz="1200" kern="0" dirty="0" smtClean="0">
                        <a:solidFill>
                          <a:srgbClr val="FFFFFF"/>
                        </a:solidFill>
                        <a:latin typeface="CiscoSansTT Light"/>
                        <a:ea typeface="+mn-ea"/>
                        <a:cs typeface="+mn-cs"/>
                      </a:endParaRPr>
                    </a:p>
                  </a:txBody>
                  <a:tcPr marL="121888" marR="16929" marT="16913" marB="60888"/>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bl>
          </a:graphicData>
        </a:graphic>
      </p:graphicFrame>
    </p:spTree>
    <p:extLst>
      <p:ext uri="{BB962C8B-B14F-4D97-AF65-F5344CB8AC3E}">
        <p14:creationId xmlns:p14="http://schemas.microsoft.com/office/powerpoint/2010/main" val="232557592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2" cstate="email">
            <a:extLst>
              <a:ext uri="{28A0092B-C50C-407E-A947-70E740481C1C}">
                <a14:useLocalDpi xmlns:a14="http://schemas.microsoft.com/office/drawing/2010/main"/>
              </a:ext>
            </a:extLst>
          </a:blip>
          <a:stretch>
            <a:fillRect/>
          </a:stretch>
        </p:blipFill>
        <p:spPr>
          <a:xfrm>
            <a:off x="49220" y="56347"/>
            <a:ext cx="12090129" cy="6751436"/>
          </a:xfrm>
          <a:prstGeom prst="rect">
            <a:avLst/>
          </a:prstGeom>
        </p:spPr>
      </p:pic>
      <p:sp>
        <p:nvSpPr>
          <p:cNvPr id="4" name="Rectangle 3"/>
          <p:cNvSpPr/>
          <p:nvPr/>
        </p:nvSpPr>
        <p:spPr>
          <a:xfrm>
            <a:off x="49377" y="50227"/>
            <a:ext cx="12090072" cy="6751384"/>
          </a:xfrm>
          <a:prstGeom prst="rect">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28" tIns="45715" rIns="91428" bIns="45715" rtlCol="0" anchor="ctr"/>
          <a:lstStyle/>
          <a:p>
            <a:pPr algn="ctr"/>
            <a:endParaRPr lang="en-US"/>
          </a:p>
        </p:txBody>
      </p:sp>
      <p:sp>
        <p:nvSpPr>
          <p:cNvPr id="5" name="Rectangle 4"/>
          <p:cNvSpPr/>
          <p:nvPr/>
        </p:nvSpPr>
        <p:spPr>
          <a:xfrm>
            <a:off x="47696" y="54513"/>
            <a:ext cx="4544004" cy="6753363"/>
          </a:xfrm>
          <a:prstGeom prst="rect">
            <a:avLst/>
          </a:prstGeom>
          <a:solidFill>
            <a:srgbClr val="272848">
              <a:alpha val="8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169" fontAlgn="auto">
              <a:spcBef>
                <a:spcPts val="0"/>
              </a:spcBef>
              <a:spcAft>
                <a:spcPts val="0"/>
              </a:spcAft>
            </a:pPr>
            <a:endParaRPr lang="en-US" sz="3200" dirty="0">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372041045"/>
              </p:ext>
            </p:extLst>
          </p:nvPr>
        </p:nvGraphicFramePr>
        <p:xfrm>
          <a:off x="163020" y="127775"/>
          <a:ext cx="4388276" cy="6524543"/>
        </p:xfrm>
        <a:graphic>
          <a:graphicData uri="http://schemas.openxmlformats.org/drawingml/2006/table">
            <a:tbl>
              <a:tblPr firstRow="1" bandRow="1">
                <a:tableStyleId>{2D5ABB26-0587-4C30-8999-92F81FD0307C}</a:tableStyleId>
              </a:tblPr>
              <a:tblGrid>
                <a:gridCol w="277634"/>
                <a:gridCol w="3800959"/>
                <a:gridCol w="309683"/>
              </a:tblGrid>
              <a:tr h="609456">
                <a:tc gridSpan="2">
                  <a:txBody>
                    <a:bodyPr/>
                    <a:lstStyle/>
                    <a:p>
                      <a:pPr defTabSz="457048" fontAlgn="auto">
                        <a:spcBef>
                          <a:spcPts val="0"/>
                        </a:spcBef>
                        <a:spcAft>
                          <a:spcPts val="0"/>
                        </a:spcAft>
                      </a:pPr>
                      <a:r>
                        <a:rPr lang="en-US" sz="3200" dirty="0" smtClean="0">
                          <a:solidFill>
                            <a:schemeClr val="bg1"/>
                          </a:solidFill>
                          <a:latin typeface="CiscoSansTT Light"/>
                          <a:ea typeface="+mn-ea"/>
                          <a:cs typeface="+mn-cs"/>
                        </a:rPr>
                        <a:t>Hospitality</a:t>
                      </a:r>
                      <a:endParaRPr lang="en-US" sz="3200" kern="0" dirty="0" smtClean="0">
                        <a:solidFill>
                          <a:schemeClr val="bg1"/>
                        </a:solidFill>
                        <a:latin typeface="CiscoSansTT Light"/>
                        <a:ea typeface="+mn-ea"/>
                        <a:cs typeface="+mn-cs"/>
                      </a:endParaRPr>
                    </a:p>
                  </a:txBody>
                  <a:tcPr marL="50787" marR="50787" marT="60888" marB="60888"/>
                </a:tc>
                <a:tc hMerge="1">
                  <a:txBody>
                    <a:bodyPr/>
                    <a:lstStyle/>
                    <a:p>
                      <a:pPr defTabSz="457048" fontAlgn="auto">
                        <a:spcBef>
                          <a:spcPts val="0"/>
                        </a:spcBef>
                        <a:spcAft>
                          <a:spcPts val="0"/>
                        </a:spcAft>
                      </a:pPr>
                      <a:endParaRPr lang="en-US" sz="2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121888" marR="0" marT="60888" marB="60888"/>
                </a:tc>
              </a:tr>
              <a:tr h="435404">
                <a:tc gridSpan="2">
                  <a:txBody>
                    <a:bodyPr/>
                    <a:lstStyle/>
                    <a:p>
                      <a:pPr defTabSz="457048" fontAlgn="auto">
                        <a:spcBef>
                          <a:spcPts val="0"/>
                        </a:spcBef>
                        <a:spcAft>
                          <a:spcPts val="0"/>
                        </a:spcAft>
                      </a:pPr>
                      <a:r>
                        <a:rPr lang="en-US" sz="2400" dirty="0" smtClean="0">
                          <a:solidFill>
                            <a:schemeClr val="bg1"/>
                          </a:solidFill>
                          <a:latin typeface="CiscoSansTT Light"/>
                          <a:ea typeface="+mn-ea"/>
                          <a:cs typeface="+mn-cs"/>
                        </a:rPr>
                        <a:t>MGM Resorts International</a:t>
                      </a:r>
                      <a:endParaRPr lang="en-US" sz="2400" kern="0" dirty="0" smtClean="0">
                        <a:solidFill>
                          <a:schemeClr val="bg1"/>
                        </a:solidFill>
                        <a:latin typeface="CiscoSansTT Light"/>
                        <a:ea typeface="+mn-ea"/>
                        <a:cs typeface="+mn-cs"/>
                      </a:endParaRPr>
                    </a:p>
                  </a:txBody>
                  <a:tcPr marL="203147" marR="121888" marT="60888" marB="8456" anchor="b"/>
                </a:tc>
                <a:tc hMerge="1">
                  <a:txBody>
                    <a:bodyPr/>
                    <a:lstStyle/>
                    <a:p>
                      <a:pPr defTabSz="457048" fontAlgn="auto">
                        <a:spcBef>
                          <a:spcPts val="0"/>
                        </a:spcBef>
                        <a:spcAft>
                          <a:spcPts val="0"/>
                        </a:spcAft>
                      </a:pPr>
                      <a:endParaRPr lang="en-US" sz="18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60888" marB="8456" anchor="b"/>
                </a:tc>
              </a:tr>
              <a:tr h="699101">
                <a:tc gridSpan="3">
                  <a:txBody>
                    <a:bodyPr/>
                    <a:lstStyle/>
                    <a:p>
                      <a:pPr defTabSz="457048" fontAlgn="auto">
                        <a:spcBef>
                          <a:spcPts val="0"/>
                        </a:spcBef>
                        <a:spcAft>
                          <a:spcPts val="0"/>
                        </a:spcAft>
                      </a:pPr>
                      <a:r>
                        <a:rPr lang="en-US" sz="2100" kern="0" dirty="0" smtClean="0">
                          <a:solidFill>
                            <a:srgbClr val="FFFFFF"/>
                          </a:solidFill>
                          <a:latin typeface="CiscoSansTT Light"/>
                          <a:ea typeface="+mn-ea"/>
                          <a:cs typeface="+mn-cs"/>
                        </a:rPr>
                        <a:t>- </a:t>
                      </a:r>
                      <a:r>
                        <a:rPr lang="en-US" sz="2000" kern="0" dirty="0" smtClean="0">
                          <a:solidFill>
                            <a:srgbClr val="FFFFFF"/>
                          </a:solidFill>
                          <a:latin typeface="CiscoSansTT Light"/>
                          <a:ea typeface="+mn-ea"/>
                          <a:cs typeface="+mn-cs"/>
                        </a:rPr>
                        <a:t>Personalized Real-time Marketing</a:t>
                      </a:r>
                    </a:p>
                  </a:txBody>
                  <a:tcPr marL="203147" marR="121888" marT="8456" marB="60888">
                    <a:lnB w="6350" cap="flat" cmpd="sng" algn="ctr">
                      <a:solidFill>
                        <a:srgbClr val="FFFFFF"/>
                      </a:solidFill>
                      <a:prstDash val="solid"/>
                      <a:round/>
                      <a:headEnd type="none" w="med" len="med"/>
                      <a:tailEnd type="none" w="med" len="med"/>
                    </a:lnB>
                  </a:tcPr>
                </a:tc>
                <a:tc hMerge="1">
                  <a:txBody>
                    <a:bodyPr/>
                    <a:lstStyle/>
                    <a:p>
                      <a:pPr defTabSz="457048" fontAlgn="auto">
                        <a:spcBef>
                          <a:spcPts val="0"/>
                        </a:spcBef>
                        <a:spcAft>
                          <a:spcPts val="0"/>
                        </a:spcAft>
                      </a:pPr>
                      <a:endParaRPr lang="en-US" sz="1600" kern="0" dirty="0" smtClean="0">
                        <a:solidFill>
                          <a:schemeClr val="bg1"/>
                        </a:solidFill>
                        <a:latin typeface="CiscoSansTT Light"/>
                        <a:ea typeface="+mn-ea"/>
                        <a:cs typeface="+mn-cs"/>
                      </a:endParaRPr>
                    </a:p>
                  </a:txBody>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L="152400" marR="0" marT="6350">
                    <a:lnB w="6350" cap="flat" cmpd="sng" algn="ctr">
                      <a:solidFill>
                        <a:srgbClr val="FFFFFF"/>
                      </a:solidFill>
                      <a:prstDash val="solid"/>
                      <a:round/>
                      <a:headEnd type="none" w="med" len="med"/>
                      <a:tailEnd type="none" w="med" len="med"/>
                    </a:lnB>
                  </a:tcPr>
                </a:tc>
              </a:tr>
              <a:tr h="493867">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The Challenge</a:t>
                      </a:r>
                      <a:endParaRPr lang="en-US" sz="1900" kern="0" dirty="0" smtClean="0">
                        <a:solidFill>
                          <a:srgbClr val="A2D6DD"/>
                        </a:solidFill>
                        <a:latin typeface="CiscoSansTT Light"/>
                        <a:ea typeface="+mn-ea"/>
                        <a:cs typeface="+mn-cs"/>
                      </a:endParaRPr>
                    </a:p>
                  </a:txBody>
                  <a:tcPr marL="121888" marR="121888" marT="60888" marB="16913" anchor="b">
                    <a:lnT w="6350" cap="flat" cmpd="sng" algn="ctr">
                      <a:solidFill>
                        <a:srgbClr val="FFFFFF"/>
                      </a:solidFill>
                      <a:prstDash val="solid"/>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solid"/>
                      <a:round/>
                      <a:headEnd type="none" w="med" len="med"/>
                      <a:tailEnd type="none" w="med" len="med"/>
                    </a:lnT>
                  </a:tcPr>
                </a:tc>
              </a:tr>
              <a:tr h="900713">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spcBef>
                          <a:spcPts val="0"/>
                        </a:spcBef>
                        <a:spcAft>
                          <a:spcPts val="300"/>
                        </a:spcAft>
                        <a:buFont typeface="Wingdings" charset="2"/>
                        <a:buChar char="§"/>
                      </a:pPr>
                      <a:r>
                        <a:rPr lang="en-US" sz="1600" dirty="0" smtClean="0">
                          <a:solidFill>
                            <a:schemeClr val="bg1"/>
                          </a:solidFill>
                          <a:latin typeface="CiscoSansTT Light"/>
                          <a:ea typeface="+mn-ea"/>
                          <a:cs typeface="+mn-cs"/>
                        </a:rPr>
                        <a:t>Engage, entertain and inspire</a:t>
                      </a:r>
                      <a:r>
                        <a:rPr lang="en-US" sz="1600" baseline="0" dirty="0" smtClean="0">
                          <a:solidFill>
                            <a:schemeClr val="bg1"/>
                          </a:solidFill>
                          <a:latin typeface="CiscoSansTT Light"/>
                          <a:ea typeface="+mn-ea"/>
                          <a:cs typeface="+mn-cs"/>
                        </a:rPr>
                        <a:t> guests</a:t>
                      </a:r>
                    </a:p>
                    <a:p>
                      <a:pPr marL="171450" indent="-171450" defTabSz="457048" fontAlgn="auto">
                        <a:spcBef>
                          <a:spcPts val="0"/>
                        </a:spcBef>
                        <a:spcAft>
                          <a:spcPts val="300"/>
                        </a:spcAft>
                        <a:buFont typeface="Wingdings" charset="2"/>
                        <a:buChar char="§"/>
                      </a:pPr>
                      <a:r>
                        <a:rPr lang="en-US" sz="1600" kern="0" baseline="0" dirty="0" smtClean="0">
                          <a:solidFill>
                            <a:schemeClr val="bg1"/>
                          </a:solidFill>
                          <a:latin typeface="CiscoSansTT Light"/>
                          <a:ea typeface="+mn-ea"/>
                          <a:cs typeface="+mn-cs"/>
                        </a:rPr>
                        <a:t>Enhance the resort experience by providing personalized mobile services</a:t>
                      </a:r>
                      <a:endParaRPr lang="en-US" sz="1600" kern="0" dirty="0" smtClean="0">
                        <a:solidFill>
                          <a:schemeClr val="bg1"/>
                        </a:solidFill>
                        <a:latin typeface="CiscoSansTT Light"/>
                        <a:ea typeface="+mn-ea"/>
                        <a:cs typeface="+mn-cs"/>
                      </a:endParaRPr>
                    </a:p>
                  </a:txBody>
                  <a:tcPr marL="121888" marR="16929"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40795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Digital Transformation</a:t>
                      </a:r>
                      <a:endParaRPr lang="en-US" sz="1900" kern="0" dirty="0" smtClean="0">
                        <a:solidFill>
                          <a:srgbClr val="A2D6DD"/>
                        </a:solidFill>
                        <a:latin typeface="CiscoSansTT Light"/>
                        <a:ea typeface="+mn-ea"/>
                        <a:cs typeface="+mn-cs"/>
                      </a:endParaRPr>
                    </a:p>
                  </a:txBody>
                  <a:tcPr marL="121888" marR="121888" marT="10148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188528">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spcBef>
                          <a:spcPts val="0"/>
                        </a:spcBef>
                        <a:spcAft>
                          <a:spcPts val="300"/>
                        </a:spcAft>
                        <a:buFont typeface="Wingdings" charset="2"/>
                        <a:buChar char="§"/>
                      </a:pPr>
                      <a:r>
                        <a:rPr lang="en-US" sz="1600" dirty="0" smtClean="0">
                          <a:solidFill>
                            <a:schemeClr val="bg1"/>
                          </a:solidFill>
                          <a:latin typeface="CiscoSansTT Light"/>
                          <a:ea typeface="+mn-ea"/>
                          <a:cs typeface="+mn-cs"/>
                        </a:rPr>
                        <a:t>High-performance,</a:t>
                      </a:r>
                      <a:r>
                        <a:rPr lang="en-US" sz="1600" baseline="0" dirty="0" smtClean="0">
                          <a:solidFill>
                            <a:schemeClr val="bg1"/>
                          </a:solidFill>
                          <a:latin typeface="CiscoSansTT Light"/>
                          <a:ea typeface="+mn-ea"/>
                          <a:cs typeface="+mn-cs"/>
                        </a:rPr>
                        <a:t> tiered Wi-Fi for customer satisfaction and revenue</a:t>
                      </a:r>
                      <a:endParaRPr lang="en-US" sz="1600" dirty="0" smtClean="0">
                        <a:solidFill>
                          <a:schemeClr val="bg1"/>
                        </a:solidFill>
                        <a:latin typeface="CiscoSansTT Light"/>
                        <a:ea typeface="+mn-ea"/>
                        <a:cs typeface="+mn-cs"/>
                      </a:endParaRPr>
                    </a:p>
                    <a:p>
                      <a:pPr marL="171450" indent="-171450" defTabSz="457048" fontAlgn="auto">
                        <a:spcBef>
                          <a:spcPts val="0"/>
                        </a:spcBef>
                        <a:spcAft>
                          <a:spcPts val="300"/>
                        </a:spcAft>
                        <a:buFont typeface="Wingdings" charset="2"/>
                        <a:buChar char="§"/>
                      </a:pPr>
                      <a:r>
                        <a:rPr lang="en-US" sz="1600" kern="0" dirty="0" smtClean="0">
                          <a:solidFill>
                            <a:schemeClr val="bg1"/>
                          </a:solidFill>
                          <a:latin typeface="CiscoSansTT Light"/>
                          <a:ea typeface="+mn-ea"/>
                          <a:cs typeface="+mn-cs"/>
                        </a:rPr>
                        <a:t>Personalized,</a:t>
                      </a:r>
                      <a:r>
                        <a:rPr lang="en-US" sz="1600" kern="0" baseline="0" dirty="0" smtClean="0">
                          <a:solidFill>
                            <a:schemeClr val="bg1"/>
                          </a:solidFill>
                          <a:latin typeface="CiscoSansTT Light"/>
                          <a:ea typeface="+mn-ea"/>
                          <a:cs typeface="+mn-cs"/>
                        </a:rPr>
                        <a:t> location-based content through Bellagio </a:t>
                      </a:r>
                      <a:r>
                        <a:rPr lang="en-US" sz="1600" kern="0" baseline="0" dirty="0" err="1" smtClean="0">
                          <a:solidFill>
                            <a:schemeClr val="bg1"/>
                          </a:solidFill>
                          <a:latin typeface="CiscoSansTT Light"/>
                          <a:ea typeface="+mn-ea"/>
                          <a:cs typeface="+mn-cs"/>
                        </a:rPr>
                        <a:t>wayfinding</a:t>
                      </a:r>
                      <a:r>
                        <a:rPr lang="en-US" sz="1600" kern="0" baseline="0" dirty="0" smtClean="0">
                          <a:solidFill>
                            <a:schemeClr val="bg1"/>
                          </a:solidFill>
                          <a:latin typeface="CiscoSansTT Light"/>
                          <a:ea typeface="+mn-ea"/>
                          <a:cs typeface="+mn-cs"/>
                        </a:rPr>
                        <a:t> application</a:t>
                      </a:r>
                      <a:endParaRPr lang="en-US" sz="1600" kern="0" dirty="0" smtClean="0">
                        <a:solidFill>
                          <a:schemeClr val="bg1"/>
                        </a:solidFill>
                        <a:latin typeface="CiscoSansTT Light"/>
                        <a:ea typeface="+mn-ea"/>
                        <a:cs typeface="+mn-cs"/>
                      </a:endParaRPr>
                    </a:p>
                  </a:txBody>
                  <a:tcPr marL="121888" marR="121888" marT="60888"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40795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Business Outcomes</a:t>
                      </a:r>
                      <a:endParaRPr lang="en-US" sz="1900" kern="0" dirty="0" smtClean="0">
                        <a:solidFill>
                          <a:srgbClr val="A2D6DD"/>
                        </a:solidFill>
                        <a:latin typeface="CiscoSansTT Light"/>
                        <a:ea typeface="+mn-ea"/>
                        <a:cs typeface="+mn-cs"/>
                      </a:endParaRPr>
                    </a:p>
                  </a:txBody>
                  <a:tcPr marL="121888" marR="121888" marT="10148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381568">
                <a:tc>
                  <a:txBody>
                    <a:bodyPr/>
                    <a:lstStyle/>
                    <a:p>
                      <a:endParaRPr lang="en-US" sz="2700" dirty="0"/>
                    </a:p>
                  </a:txBody>
                  <a:tcPr marL="121888" marR="121888" marT="60888" marB="60888"/>
                </a:tc>
                <a:tc gridSpan="2">
                  <a:txBody>
                    <a:bodyPr/>
                    <a:lstStyle/>
                    <a:p>
                      <a:pPr marL="171450" indent="-171450" defTabSz="457048" fontAlgn="auto">
                        <a:spcBef>
                          <a:spcPts val="0"/>
                        </a:spcBef>
                        <a:spcAft>
                          <a:spcPts val="0"/>
                        </a:spcAft>
                        <a:buFont typeface="Wingdings" charset="2"/>
                        <a:buChar char="§"/>
                      </a:pPr>
                      <a:r>
                        <a:rPr lang="en-US" sz="1600" dirty="0" smtClean="0">
                          <a:solidFill>
                            <a:schemeClr val="bg1"/>
                          </a:solidFill>
                          <a:latin typeface="CiscoSansTT Light"/>
                          <a:ea typeface="+mn-ea"/>
                          <a:cs typeface="+mn-cs"/>
                        </a:rPr>
                        <a:t>Tiered Wi-Fi</a:t>
                      </a:r>
                      <a:r>
                        <a:rPr lang="en-US" sz="1600" baseline="0" dirty="0" smtClean="0">
                          <a:solidFill>
                            <a:schemeClr val="bg1"/>
                          </a:solidFill>
                          <a:latin typeface="CiscoSansTT Light"/>
                          <a:ea typeface="+mn-ea"/>
                          <a:cs typeface="+mn-cs"/>
                        </a:rPr>
                        <a:t> driving customer satisfaction and increased service revenue</a:t>
                      </a:r>
                      <a:endParaRPr lang="en-US" sz="1600" dirty="0" smtClean="0">
                        <a:solidFill>
                          <a:schemeClr val="bg1"/>
                        </a:solidFill>
                        <a:latin typeface="CiscoSansTT Light"/>
                        <a:ea typeface="+mn-ea"/>
                        <a:cs typeface="+mn-cs"/>
                      </a:endParaRPr>
                    </a:p>
                    <a:p>
                      <a:pPr marL="171450" indent="-171450" defTabSz="457048" fontAlgn="auto">
                        <a:spcBef>
                          <a:spcPts val="0"/>
                        </a:spcBef>
                        <a:spcAft>
                          <a:spcPts val="0"/>
                        </a:spcAft>
                        <a:buFont typeface="Wingdings" charset="2"/>
                        <a:buChar char="§"/>
                      </a:pPr>
                      <a:r>
                        <a:rPr lang="en-US" sz="1600" kern="0" dirty="0" smtClean="0">
                          <a:solidFill>
                            <a:schemeClr val="bg1"/>
                          </a:solidFill>
                          <a:latin typeface="CiscoSansTT Light"/>
                          <a:ea typeface="+mn-ea"/>
                          <a:cs typeface="+mn-cs"/>
                        </a:rPr>
                        <a:t>Increased business opportunities with innovative customer interactions</a:t>
                      </a:r>
                    </a:p>
                  </a:txBody>
                  <a:tcPr marL="121888" marR="121888" marT="60888" marB="101480"/>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bl>
          </a:graphicData>
        </a:graphic>
      </p:graphicFrame>
      <p:sp>
        <p:nvSpPr>
          <p:cNvPr id="2" name="Rectangle 1"/>
          <p:cNvSpPr/>
          <p:nvPr/>
        </p:nvSpPr>
        <p:spPr>
          <a:xfrm>
            <a:off x="9910259" y="56347"/>
            <a:ext cx="1672429" cy="369322"/>
          </a:xfrm>
          <a:prstGeom prst="rect">
            <a:avLst/>
          </a:prstGeom>
        </p:spPr>
        <p:txBody>
          <a:bodyPr wrap="none" lIns="91428" tIns="45715" rIns="91428" bIns="45715">
            <a:spAutoFit/>
          </a:bodyPr>
          <a:lstStyle/>
          <a:p>
            <a:r>
              <a:rPr lang="en-US" dirty="0">
                <a:solidFill>
                  <a:srgbClr val="FFFFFF"/>
                </a:solidFill>
              </a:rPr>
              <a:t>Mobility / CMX</a:t>
            </a:r>
            <a:endParaRPr lang="en-US" dirty="0"/>
          </a:p>
        </p:txBody>
      </p:sp>
    </p:spTree>
    <p:extLst>
      <p:ext uri="{BB962C8B-B14F-4D97-AF65-F5344CB8AC3E}">
        <p14:creationId xmlns:p14="http://schemas.microsoft.com/office/powerpoint/2010/main" val="392392879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7696" y="33807"/>
            <a:ext cx="12090129" cy="6751436"/>
          </a:xfrm>
        </p:spPr>
      </p:pic>
      <p:sp>
        <p:nvSpPr>
          <p:cNvPr id="4" name="Rectangle 3"/>
          <p:cNvSpPr/>
          <p:nvPr/>
        </p:nvSpPr>
        <p:spPr>
          <a:xfrm>
            <a:off x="49377" y="50227"/>
            <a:ext cx="12090072" cy="6751384"/>
          </a:xfrm>
          <a:prstGeom prst="rect">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28" tIns="45715" rIns="91428" bIns="45715" rtlCol="0" anchor="ctr"/>
          <a:lstStyle/>
          <a:p>
            <a:pPr algn="ctr"/>
            <a:endParaRPr lang="en-US"/>
          </a:p>
        </p:txBody>
      </p:sp>
      <p:sp>
        <p:nvSpPr>
          <p:cNvPr id="5" name="Rectangle 4"/>
          <p:cNvSpPr/>
          <p:nvPr/>
        </p:nvSpPr>
        <p:spPr>
          <a:xfrm>
            <a:off x="47696" y="54513"/>
            <a:ext cx="4544004" cy="6753363"/>
          </a:xfrm>
          <a:prstGeom prst="rect">
            <a:avLst/>
          </a:prstGeom>
          <a:solidFill>
            <a:srgbClr val="272848">
              <a:alpha val="8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169" fontAlgn="auto">
              <a:spcBef>
                <a:spcPts val="0"/>
              </a:spcBef>
              <a:spcAft>
                <a:spcPts val="0"/>
              </a:spcAft>
            </a:pPr>
            <a:endParaRPr lang="en-US" sz="3200" dirty="0">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867021507"/>
              </p:ext>
            </p:extLst>
          </p:nvPr>
        </p:nvGraphicFramePr>
        <p:xfrm>
          <a:off x="163016" y="77433"/>
          <a:ext cx="4315598" cy="7199753"/>
        </p:xfrm>
        <a:graphic>
          <a:graphicData uri="http://schemas.openxmlformats.org/drawingml/2006/table">
            <a:tbl>
              <a:tblPr firstRow="1" bandRow="1">
                <a:tableStyleId>{2D5ABB26-0587-4C30-8999-92F81FD0307C}</a:tableStyleId>
              </a:tblPr>
              <a:tblGrid>
                <a:gridCol w="277634"/>
                <a:gridCol w="3800959"/>
                <a:gridCol w="237005"/>
              </a:tblGrid>
              <a:tr h="609456">
                <a:tc gridSpan="2">
                  <a:txBody>
                    <a:bodyPr/>
                    <a:lstStyle/>
                    <a:p>
                      <a:pPr defTabSz="457048" fontAlgn="auto">
                        <a:spcBef>
                          <a:spcPts val="0"/>
                        </a:spcBef>
                        <a:spcAft>
                          <a:spcPts val="0"/>
                        </a:spcAft>
                      </a:pPr>
                      <a:r>
                        <a:rPr lang="en-US" sz="3200" dirty="0" smtClean="0">
                          <a:solidFill>
                            <a:srgbClr val="FFFFFF"/>
                          </a:solidFill>
                          <a:latin typeface="CiscoSansTT Light"/>
                          <a:ea typeface="+mn-ea"/>
                          <a:cs typeface="+mn-cs"/>
                        </a:rPr>
                        <a:t>Hospitality</a:t>
                      </a:r>
                      <a:endParaRPr lang="en-US" sz="3200" kern="0" dirty="0" smtClean="0">
                        <a:solidFill>
                          <a:srgbClr val="FFFFFF"/>
                        </a:solidFill>
                        <a:latin typeface="CiscoSansTT Light"/>
                        <a:ea typeface="+mn-ea"/>
                        <a:cs typeface="+mn-cs"/>
                      </a:endParaRPr>
                    </a:p>
                  </a:txBody>
                  <a:tcPr marL="50787" marR="50787" marT="60888" marB="60888"/>
                </a:tc>
                <a:tc hMerge="1">
                  <a:txBody>
                    <a:bodyPr/>
                    <a:lstStyle/>
                    <a:p>
                      <a:pPr defTabSz="457048" fontAlgn="auto">
                        <a:spcBef>
                          <a:spcPts val="0"/>
                        </a:spcBef>
                        <a:spcAft>
                          <a:spcPts val="0"/>
                        </a:spcAft>
                      </a:pPr>
                      <a:endParaRPr lang="en-US" sz="2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121888" marR="0" marT="60888" marB="60888"/>
                </a:tc>
              </a:tr>
              <a:tr h="435404">
                <a:tc gridSpan="2">
                  <a:txBody>
                    <a:bodyPr/>
                    <a:lstStyle/>
                    <a:p>
                      <a:pPr defTabSz="457048" fontAlgn="auto">
                        <a:spcBef>
                          <a:spcPts val="0"/>
                        </a:spcBef>
                        <a:spcAft>
                          <a:spcPts val="0"/>
                        </a:spcAft>
                      </a:pPr>
                      <a:r>
                        <a:rPr lang="en-US" sz="2400" dirty="0" smtClean="0">
                          <a:solidFill>
                            <a:schemeClr val="bg1"/>
                          </a:solidFill>
                          <a:latin typeface="CiscoSansTT Light"/>
                          <a:ea typeface="+mn-ea"/>
                          <a:cs typeface="+mn-cs"/>
                        </a:rPr>
                        <a:t>Santa Clara Hyatt</a:t>
                      </a:r>
                      <a:endParaRPr lang="en-US" sz="2400" kern="0" dirty="0" smtClean="0">
                        <a:solidFill>
                          <a:schemeClr val="bg1"/>
                        </a:solidFill>
                        <a:latin typeface="CiscoSansTT Light"/>
                        <a:ea typeface="+mn-ea"/>
                        <a:cs typeface="+mn-cs"/>
                      </a:endParaRPr>
                    </a:p>
                  </a:txBody>
                  <a:tcPr marL="203147" marR="121888" marT="60888" marB="8456" anchor="b"/>
                </a:tc>
                <a:tc hMerge="1">
                  <a:txBody>
                    <a:bodyPr/>
                    <a:lstStyle/>
                    <a:p>
                      <a:pPr defTabSz="457048" fontAlgn="auto">
                        <a:spcBef>
                          <a:spcPts val="0"/>
                        </a:spcBef>
                        <a:spcAft>
                          <a:spcPts val="0"/>
                        </a:spcAft>
                      </a:pPr>
                      <a:endParaRPr lang="en-US" sz="18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60888" marB="8456" anchor="b"/>
                </a:tc>
              </a:tr>
              <a:tr h="432487">
                <a:tc gridSpan="2">
                  <a:txBody>
                    <a:bodyPr/>
                    <a:lstStyle/>
                    <a:p>
                      <a:pPr defTabSz="457048" fontAlgn="auto">
                        <a:spcBef>
                          <a:spcPts val="0"/>
                        </a:spcBef>
                        <a:spcAft>
                          <a:spcPts val="0"/>
                        </a:spcAft>
                      </a:pPr>
                      <a:r>
                        <a:rPr lang="en-US" sz="2100" kern="0" dirty="0" smtClean="0">
                          <a:solidFill>
                            <a:srgbClr val="FFFFFF"/>
                          </a:solidFill>
                          <a:latin typeface="CiscoSansTT Light"/>
                          <a:ea typeface="+mn-ea"/>
                          <a:cs typeface="+mn-cs"/>
                        </a:rPr>
                        <a:t>Driving Business Intelligence</a:t>
                      </a:r>
                    </a:p>
                  </a:txBody>
                  <a:tcPr marL="203147" marR="121888" marT="8456" marB="60888">
                    <a:lnB w="6350" cap="flat" cmpd="sng" algn="ctr">
                      <a:solidFill>
                        <a:srgbClr val="FFFFFF"/>
                      </a:solidFill>
                      <a:prstDash val="solid"/>
                      <a:round/>
                      <a:headEnd type="none" w="med" len="med"/>
                      <a:tailEnd type="none" w="med" len="med"/>
                    </a:lnB>
                  </a:tcPr>
                </a:tc>
                <a:tc hMerge="1">
                  <a:txBody>
                    <a:bodyPr/>
                    <a:lstStyle/>
                    <a:p>
                      <a:pPr defTabSz="457048" fontAlgn="auto">
                        <a:spcBef>
                          <a:spcPts val="0"/>
                        </a:spcBef>
                        <a:spcAft>
                          <a:spcPts val="0"/>
                        </a:spcAft>
                      </a:pPr>
                      <a:endParaRPr lang="en-US" sz="16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8456" marB="60888">
                    <a:lnB w="6350" cap="flat" cmpd="sng" algn="ctr">
                      <a:solidFill>
                        <a:srgbClr val="FFFFFF"/>
                      </a:solidFill>
                      <a:prstDash val="solid"/>
                      <a:round/>
                      <a:headEnd type="none" w="med" len="med"/>
                      <a:tailEnd type="none" w="med" len="med"/>
                    </a:lnB>
                  </a:tcPr>
                </a:tc>
              </a:tr>
              <a:tr h="493867">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The Challenge</a:t>
                      </a:r>
                      <a:endParaRPr lang="en-US" sz="1900" kern="0" dirty="0" smtClean="0">
                        <a:solidFill>
                          <a:srgbClr val="A2D6DD"/>
                        </a:solidFill>
                        <a:latin typeface="CiscoSansTT Light"/>
                        <a:ea typeface="+mn-ea"/>
                        <a:cs typeface="+mn-cs"/>
                      </a:endParaRPr>
                    </a:p>
                  </a:txBody>
                  <a:tcPr marL="121888" marR="121888" marT="60888" marB="16913" anchor="b">
                    <a:lnT w="6350" cap="flat" cmpd="sng" algn="ctr">
                      <a:solidFill>
                        <a:srgbClr val="FFFFFF"/>
                      </a:solidFill>
                      <a:prstDash val="solid"/>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solid"/>
                      <a:round/>
                      <a:headEnd type="none" w="med" len="med"/>
                      <a:tailEnd type="none" w="med" len="med"/>
                    </a:lnT>
                  </a:tcPr>
                </a:tc>
              </a:tr>
              <a:tr h="893021">
                <a:tc>
                  <a:txBody>
                    <a:bodyPr/>
                    <a:lstStyle/>
                    <a:p>
                      <a:endParaRPr lang="en-US" sz="19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algn="l" defTabSz="457048" rtl="0" eaLnBrk="1" fontAlgn="auto" latinLnBrk="0" hangingPunct="1">
                        <a:lnSpc>
                          <a:spcPct val="100000"/>
                        </a:lnSpc>
                        <a:spcBef>
                          <a:spcPts val="0"/>
                        </a:spcBef>
                        <a:spcAft>
                          <a:spcPts val="300"/>
                        </a:spcAft>
                        <a:buFont typeface="Wingdings" charset="2"/>
                        <a:buChar char="§"/>
                      </a:pPr>
                      <a:r>
                        <a:rPr lang="en-US" sz="1600" kern="1200" dirty="0" smtClean="0">
                          <a:solidFill>
                            <a:schemeClr val="bg1"/>
                          </a:solidFill>
                          <a:latin typeface="CiscoSansTT Light"/>
                          <a:ea typeface="+mn-ea"/>
                          <a:cs typeface="+mn-cs"/>
                        </a:rPr>
                        <a:t>Limited Wi-Fi coverage not designed for the for the modern, mobile digital guest</a:t>
                      </a:r>
                    </a:p>
                  </a:txBody>
                  <a:tcPr marL="121888" marR="121888" marT="60888"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40795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Digital Transformation</a:t>
                      </a:r>
                      <a:endParaRPr lang="en-US" sz="1900" kern="0" dirty="0" smtClean="0">
                        <a:solidFill>
                          <a:srgbClr val="A2D6DD"/>
                        </a:solidFill>
                        <a:latin typeface="CiscoSansTT Light"/>
                        <a:ea typeface="+mn-ea"/>
                        <a:cs typeface="+mn-cs"/>
                      </a:endParaRPr>
                    </a:p>
                  </a:txBody>
                  <a:tcPr marL="121888" marR="121888" marT="10148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185193">
                <a:tc>
                  <a:txBody>
                    <a:bodyPr/>
                    <a:lstStyle/>
                    <a:p>
                      <a:endParaRPr lang="en-US" sz="19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ct val="100000"/>
                        </a:lnSpc>
                        <a:spcBef>
                          <a:spcPts val="0"/>
                        </a:spcBef>
                        <a:spcAft>
                          <a:spcPts val="300"/>
                        </a:spcAft>
                        <a:buFont typeface="Wingdings" charset="2"/>
                        <a:buChar char="§"/>
                      </a:pPr>
                      <a:r>
                        <a:rPr lang="en-US" sz="1600" dirty="0" smtClean="0">
                          <a:solidFill>
                            <a:schemeClr val="bg1"/>
                          </a:solidFill>
                          <a:latin typeface="CiscoSansTT Light"/>
                          <a:ea typeface="+mn-ea"/>
                          <a:cs typeface="+mn-cs"/>
                        </a:rPr>
                        <a:t>Wayfinding and location-based services for 1:1 guest advertising</a:t>
                      </a:r>
                    </a:p>
                    <a:p>
                      <a:pPr marL="171450" indent="-171450" defTabSz="457048" fontAlgn="auto">
                        <a:lnSpc>
                          <a:spcPct val="100000"/>
                        </a:lnSpc>
                        <a:spcBef>
                          <a:spcPts val="0"/>
                        </a:spcBef>
                        <a:spcAft>
                          <a:spcPts val="300"/>
                        </a:spcAft>
                        <a:buFont typeface="Wingdings" charset="2"/>
                        <a:buChar char="§"/>
                      </a:pPr>
                      <a:r>
                        <a:rPr lang="en-US" sz="1600" kern="0" dirty="0" smtClean="0">
                          <a:solidFill>
                            <a:schemeClr val="bg1"/>
                          </a:solidFill>
                          <a:latin typeface="CiscoSansTT Light"/>
                          <a:ea typeface="+mn-ea"/>
                          <a:cs typeface="+mn-cs"/>
                        </a:rPr>
                        <a:t>Location and dwell-time analytics for enhanced service</a:t>
                      </a:r>
                      <a:r>
                        <a:rPr lang="en-US" sz="1600" kern="0" baseline="0" dirty="0" smtClean="0">
                          <a:solidFill>
                            <a:schemeClr val="bg1"/>
                          </a:solidFill>
                          <a:latin typeface="CiscoSansTT Light"/>
                          <a:ea typeface="+mn-ea"/>
                          <a:cs typeface="+mn-cs"/>
                        </a:rPr>
                        <a:t> delivery and revenue growth</a:t>
                      </a:r>
                      <a:endParaRPr lang="en-US" sz="1600" kern="0" dirty="0" smtClean="0">
                        <a:solidFill>
                          <a:schemeClr val="bg1"/>
                        </a:solidFill>
                        <a:latin typeface="CiscoSansTT Light"/>
                        <a:ea typeface="+mn-ea"/>
                        <a:cs typeface="+mn-cs"/>
                      </a:endParaRPr>
                    </a:p>
                  </a:txBody>
                  <a:tcPr marL="121888" marR="16929"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40795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Business Outcomes</a:t>
                      </a:r>
                      <a:endParaRPr lang="en-US" sz="1900" kern="0" dirty="0" smtClean="0">
                        <a:solidFill>
                          <a:srgbClr val="A2D6DD"/>
                        </a:solidFill>
                        <a:latin typeface="CiscoSansTT Light"/>
                        <a:ea typeface="+mn-ea"/>
                        <a:cs typeface="+mn-cs"/>
                      </a:endParaRPr>
                    </a:p>
                  </a:txBody>
                  <a:tcPr marL="121888" marR="121888" marT="10148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2143052">
                <a:tc>
                  <a:txBody>
                    <a:bodyPr/>
                    <a:lstStyle/>
                    <a:p>
                      <a:endParaRPr lang="en-US" sz="1900" dirty="0"/>
                    </a:p>
                  </a:txBody>
                  <a:tcPr marL="121888" marR="121888" marT="60888" marB="60888"/>
                </a:tc>
                <a:tc gridSpan="2">
                  <a:txBody>
                    <a:bodyPr/>
                    <a:lstStyle/>
                    <a:p>
                      <a:pPr marL="171450" indent="-171450" defTabSz="457048" fontAlgn="auto">
                        <a:lnSpc>
                          <a:spcPct val="100000"/>
                        </a:lnSpc>
                        <a:spcBef>
                          <a:spcPts val="0"/>
                        </a:spcBef>
                        <a:spcAft>
                          <a:spcPts val="300"/>
                        </a:spcAft>
                        <a:buFont typeface="Wingdings" charset="2"/>
                        <a:buChar char="§"/>
                      </a:pPr>
                      <a:r>
                        <a:rPr lang="en-US" sz="1400" dirty="0" smtClean="0">
                          <a:solidFill>
                            <a:schemeClr val="bg1"/>
                          </a:solidFill>
                          <a:latin typeface="CiscoSansTT Light"/>
                          <a:ea typeface="+mn-ea"/>
                          <a:cs typeface="+mn-cs"/>
                        </a:rPr>
                        <a:t>15-20% increase in non-room revenue</a:t>
                      </a:r>
                    </a:p>
                    <a:p>
                      <a:pPr marL="171450" indent="-171450" defTabSz="457048" fontAlgn="auto">
                        <a:lnSpc>
                          <a:spcPct val="100000"/>
                        </a:lnSpc>
                        <a:spcBef>
                          <a:spcPts val="0"/>
                        </a:spcBef>
                        <a:spcAft>
                          <a:spcPts val="300"/>
                        </a:spcAft>
                        <a:buFont typeface="Wingdings" charset="2"/>
                        <a:buChar char="§"/>
                      </a:pPr>
                      <a:r>
                        <a:rPr lang="en-US" sz="1400" kern="0" dirty="0" smtClean="0">
                          <a:solidFill>
                            <a:schemeClr val="bg1"/>
                          </a:solidFill>
                          <a:latin typeface="CiscoSansTT Light"/>
                          <a:ea typeface="+mn-ea"/>
                          <a:cs typeface="+mn-cs"/>
                        </a:rPr>
                        <a:t>65-point increase in customer</a:t>
                      </a:r>
                      <a:r>
                        <a:rPr lang="en-US" sz="1400" kern="0" baseline="0" dirty="0" smtClean="0">
                          <a:solidFill>
                            <a:schemeClr val="bg1"/>
                          </a:solidFill>
                          <a:latin typeface="CiscoSansTT Light"/>
                          <a:ea typeface="+mn-ea"/>
                          <a:cs typeface="+mn-cs"/>
                        </a:rPr>
                        <a:t> satisfaction – raised property from bottom 5% to top 5% </a:t>
                      </a:r>
                    </a:p>
                    <a:p>
                      <a:pPr marL="171450" indent="-171450" defTabSz="457048" fontAlgn="auto">
                        <a:lnSpc>
                          <a:spcPct val="100000"/>
                        </a:lnSpc>
                        <a:spcBef>
                          <a:spcPts val="0"/>
                        </a:spcBef>
                        <a:spcAft>
                          <a:spcPts val="300"/>
                        </a:spcAft>
                        <a:buFont typeface="Wingdings" charset="2"/>
                        <a:buChar char="§"/>
                      </a:pPr>
                      <a:r>
                        <a:rPr lang="en-US" sz="1400" kern="0" baseline="0" dirty="0" smtClean="0">
                          <a:solidFill>
                            <a:schemeClr val="bg1"/>
                          </a:solidFill>
                          <a:latin typeface="CiscoSansTT Light"/>
                          <a:ea typeface="+mn-ea"/>
                          <a:cs typeface="+mn-cs"/>
                        </a:rPr>
                        <a:t>25% to 40% increase in lobby bar spend by offering free Wi-Fi access</a:t>
                      </a:r>
                    </a:p>
                    <a:p>
                      <a:pPr marL="171450" indent="-171450" defTabSz="457048" fontAlgn="auto">
                        <a:lnSpc>
                          <a:spcPct val="100000"/>
                        </a:lnSpc>
                        <a:spcBef>
                          <a:spcPts val="0"/>
                        </a:spcBef>
                        <a:spcAft>
                          <a:spcPts val="300"/>
                        </a:spcAft>
                        <a:buFont typeface="Wingdings" charset="2"/>
                        <a:buChar char="§"/>
                      </a:pPr>
                      <a:r>
                        <a:rPr lang="en-US" sz="1400" kern="0" baseline="0" dirty="0" smtClean="0">
                          <a:solidFill>
                            <a:schemeClr val="bg1"/>
                          </a:solidFill>
                          <a:latin typeface="CiscoSansTT Light"/>
                          <a:ea typeface="+mn-ea"/>
                          <a:cs typeface="+mn-cs"/>
                        </a:rPr>
                        <a:t>Increase of 37% of Net Promoter Score one year after implementation</a:t>
                      </a:r>
                      <a:endParaRPr lang="en-US" sz="1400" kern="0" dirty="0" smtClean="0">
                        <a:solidFill>
                          <a:schemeClr val="bg1"/>
                        </a:solidFill>
                        <a:latin typeface="CiscoSansTT Light"/>
                        <a:ea typeface="+mn-ea"/>
                        <a:cs typeface="+mn-cs"/>
                      </a:endParaRPr>
                    </a:p>
                  </a:txBody>
                  <a:tcPr marL="121888" marR="121888" marT="60888" marB="101480"/>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bl>
          </a:graphicData>
        </a:graphic>
      </p:graphicFrame>
    </p:spTree>
    <p:extLst>
      <p:ext uri="{BB962C8B-B14F-4D97-AF65-F5344CB8AC3E}">
        <p14:creationId xmlns:p14="http://schemas.microsoft.com/office/powerpoint/2010/main" val="259251178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cstate="email">
            <a:extLst>
              <a:ext uri="{28A0092B-C50C-407E-A947-70E740481C1C}">
                <a14:useLocalDpi xmlns:a14="http://schemas.microsoft.com/office/drawing/2010/main"/>
              </a:ext>
            </a:extLst>
          </a:blip>
          <a:stretch>
            <a:fillRect/>
          </a:stretch>
        </p:blipFill>
        <p:spPr>
          <a:xfrm>
            <a:off x="47480" y="53695"/>
            <a:ext cx="12090468" cy="6751436"/>
          </a:xfrm>
          <a:prstGeom prst="rect">
            <a:avLst/>
          </a:prstGeom>
        </p:spPr>
      </p:pic>
      <p:sp>
        <p:nvSpPr>
          <p:cNvPr id="4" name="Rectangle 3"/>
          <p:cNvSpPr/>
          <p:nvPr/>
        </p:nvSpPr>
        <p:spPr>
          <a:xfrm>
            <a:off x="49377" y="50227"/>
            <a:ext cx="12090072" cy="6751384"/>
          </a:xfrm>
          <a:prstGeom prst="rect">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28" tIns="45715" rIns="91428" bIns="45715" rtlCol="0" anchor="ctr"/>
          <a:lstStyle/>
          <a:p>
            <a:pPr algn="ctr"/>
            <a:endParaRPr lang="en-US"/>
          </a:p>
        </p:txBody>
      </p:sp>
      <p:sp>
        <p:nvSpPr>
          <p:cNvPr id="5" name="Rectangle 4"/>
          <p:cNvSpPr/>
          <p:nvPr/>
        </p:nvSpPr>
        <p:spPr>
          <a:xfrm>
            <a:off x="47696" y="54513"/>
            <a:ext cx="4544004" cy="6753363"/>
          </a:xfrm>
          <a:prstGeom prst="rect">
            <a:avLst/>
          </a:prstGeom>
          <a:solidFill>
            <a:srgbClr val="272848">
              <a:alpha val="8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169" fontAlgn="auto">
              <a:spcBef>
                <a:spcPts val="0"/>
              </a:spcBef>
              <a:spcAft>
                <a:spcPts val="0"/>
              </a:spcAft>
            </a:pPr>
            <a:endParaRPr lang="en-US" sz="3200" dirty="0">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016822680"/>
              </p:ext>
            </p:extLst>
          </p:nvPr>
        </p:nvGraphicFramePr>
        <p:xfrm>
          <a:off x="163016" y="65903"/>
          <a:ext cx="4315598" cy="6954454"/>
        </p:xfrm>
        <a:graphic>
          <a:graphicData uri="http://schemas.openxmlformats.org/drawingml/2006/table">
            <a:tbl>
              <a:tblPr firstRow="1" bandRow="1">
                <a:tableStyleId>{2D5ABB26-0587-4C30-8999-92F81FD0307C}</a:tableStyleId>
              </a:tblPr>
              <a:tblGrid>
                <a:gridCol w="277634"/>
                <a:gridCol w="3800959"/>
                <a:gridCol w="237005"/>
              </a:tblGrid>
              <a:tr h="609456">
                <a:tc gridSpan="2">
                  <a:txBody>
                    <a:bodyPr/>
                    <a:lstStyle/>
                    <a:p>
                      <a:pPr defTabSz="457048" fontAlgn="auto">
                        <a:spcBef>
                          <a:spcPts val="0"/>
                        </a:spcBef>
                        <a:spcAft>
                          <a:spcPts val="0"/>
                        </a:spcAft>
                      </a:pPr>
                      <a:r>
                        <a:rPr lang="en-US" sz="3200" dirty="0" smtClean="0">
                          <a:solidFill>
                            <a:srgbClr val="FFFFFF"/>
                          </a:solidFill>
                          <a:latin typeface="CiscoSansTT Light"/>
                          <a:ea typeface="+mn-ea"/>
                          <a:cs typeface="+mn-cs"/>
                        </a:rPr>
                        <a:t>Public Sector</a:t>
                      </a:r>
                      <a:endParaRPr lang="en-US" sz="3200" kern="0" dirty="0" smtClean="0">
                        <a:solidFill>
                          <a:srgbClr val="FFFFFF"/>
                        </a:solidFill>
                        <a:latin typeface="CiscoSansTT Light"/>
                        <a:ea typeface="+mn-ea"/>
                        <a:cs typeface="+mn-cs"/>
                      </a:endParaRPr>
                    </a:p>
                  </a:txBody>
                  <a:tcPr marL="50787" marR="50787" marT="60888" marB="60888"/>
                </a:tc>
                <a:tc hMerge="1">
                  <a:txBody>
                    <a:bodyPr/>
                    <a:lstStyle/>
                    <a:p>
                      <a:pPr defTabSz="457048" fontAlgn="auto">
                        <a:spcBef>
                          <a:spcPts val="0"/>
                        </a:spcBef>
                        <a:spcAft>
                          <a:spcPts val="0"/>
                        </a:spcAft>
                      </a:pPr>
                      <a:endParaRPr lang="en-US" sz="2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121888" marR="0" marT="60888" marB="60888"/>
                </a:tc>
              </a:tr>
              <a:tr h="435404">
                <a:tc gridSpan="2">
                  <a:txBody>
                    <a:bodyPr/>
                    <a:lstStyle/>
                    <a:p>
                      <a:pPr defTabSz="457048" fontAlgn="auto">
                        <a:spcBef>
                          <a:spcPts val="0"/>
                        </a:spcBef>
                        <a:spcAft>
                          <a:spcPts val="0"/>
                        </a:spcAft>
                      </a:pPr>
                      <a:r>
                        <a:rPr lang="en-US" sz="2400" dirty="0" smtClean="0">
                          <a:solidFill>
                            <a:schemeClr val="bg1"/>
                          </a:solidFill>
                          <a:latin typeface="CiscoSansTT Light"/>
                          <a:ea typeface="+mn-ea"/>
                          <a:cs typeface="+mn-cs"/>
                        </a:rPr>
                        <a:t>City of Adelaide</a:t>
                      </a:r>
                      <a:endParaRPr lang="en-US" sz="2400" kern="0" dirty="0" smtClean="0">
                        <a:solidFill>
                          <a:schemeClr val="bg1"/>
                        </a:solidFill>
                        <a:latin typeface="CiscoSansTT Light"/>
                        <a:ea typeface="+mn-ea"/>
                        <a:cs typeface="+mn-cs"/>
                      </a:endParaRPr>
                    </a:p>
                  </a:txBody>
                  <a:tcPr marL="203147" marR="121888" marT="60888" marB="8456" anchor="b"/>
                </a:tc>
                <a:tc hMerge="1">
                  <a:txBody>
                    <a:bodyPr/>
                    <a:lstStyle/>
                    <a:p>
                      <a:pPr defTabSz="457048" fontAlgn="auto">
                        <a:spcBef>
                          <a:spcPts val="0"/>
                        </a:spcBef>
                        <a:spcAft>
                          <a:spcPts val="0"/>
                        </a:spcAft>
                      </a:pPr>
                      <a:endParaRPr lang="en-US" sz="18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60888" marB="8456" anchor="b"/>
                </a:tc>
              </a:tr>
              <a:tr h="432487">
                <a:tc gridSpan="2">
                  <a:txBody>
                    <a:bodyPr/>
                    <a:lstStyle/>
                    <a:p>
                      <a:pPr defTabSz="457048" fontAlgn="auto">
                        <a:spcBef>
                          <a:spcPts val="0"/>
                        </a:spcBef>
                        <a:spcAft>
                          <a:spcPts val="0"/>
                        </a:spcAft>
                      </a:pPr>
                      <a:r>
                        <a:rPr lang="en-US" sz="2100" kern="0" dirty="0" smtClean="0">
                          <a:solidFill>
                            <a:srgbClr val="FFFFFF"/>
                          </a:solidFill>
                          <a:latin typeface="CiscoSansTT Light"/>
                          <a:ea typeface="+mn-ea"/>
                          <a:cs typeface="+mn-cs"/>
                        </a:rPr>
                        <a:t>- Revitalizing the City Center</a:t>
                      </a:r>
                    </a:p>
                  </a:txBody>
                  <a:tcPr marL="203147" marR="121888" marT="8456" marB="60888">
                    <a:lnB w="6350" cap="flat" cmpd="sng" algn="ctr">
                      <a:solidFill>
                        <a:srgbClr val="FFFFFF"/>
                      </a:solidFill>
                      <a:prstDash val="solid"/>
                      <a:round/>
                      <a:headEnd type="none" w="med" len="med"/>
                      <a:tailEnd type="none" w="med" len="med"/>
                    </a:lnB>
                  </a:tcPr>
                </a:tc>
                <a:tc hMerge="1">
                  <a:txBody>
                    <a:bodyPr/>
                    <a:lstStyle/>
                    <a:p>
                      <a:pPr defTabSz="457048" fontAlgn="auto">
                        <a:spcBef>
                          <a:spcPts val="0"/>
                        </a:spcBef>
                        <a:spcAft>
                          <a:spcPts val="0"/>
                        </a:spcAft>
                      </a:pPr>
                      <a:endParaRPr lang="en-US" sz="16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chemeClr val="bg1"/>
                        </a:solidFill>
                        <a:latin typeface="CiscoSansTT Light"/>
                        <a:ea typeface="+mn-ea"/>
                        <a:cs typeface="+mn-cs"/>
                      </a:endParaRPr>
                    </a:p>
                  </a:txBody>
                  <a:tcPr marL="203147" marR="0" marT="8456" marB="60888">
                    <a:lnB w="6350" cap="flat" cmpd="sng" algn="ctr">
                      <a:solidFill>
                        <a:srgbClr val="FFFFFF"/>
                      </a:solidFill>
                      <a:prstDash val="solid"/>
                      <a:round/>
                      <a:headEnd type="none" w="med" len="med"/>
                      <a:tailEnd type="none" w="med" len="med"/>
                    </a:lnB>
                  </a:tcPr>
                </a:tc>
              </a:tr>
              <a:tr h="374085">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The Challenge</a:t>
                      </a:r>
                      <a:endParaRPr lang="en-US" sz="1900" kern="0" dirty="0" smtClean="0">
                        <a:solidFill>
                          <a:srgbClr val="A2D6DD"/>
                        </a:solidFill>
                        <a:latin typeface="CiscoSansTT Light"/>
                        <a:ea typeface="+mn-ea"/>
                        <a:cs typeface="+mn-cs"/>
                      </a:endParaRPr>
                    </a:p>
                  </a:txBody>
                  <a:tcPr marL="121888" marR="121888" marT="60888" marB="16913" anchor="b">
                    <a:lnT w="6350" cap="flat" cmpd="sng" algn="ctr">
                      <a:solidFill>
                        <a:srgbClr val="FFFFFF"/>
                      </a:solidFill>
                      <a:prstDash val="solid"/>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solid"/>
                      <a:round/>
                      <a:headEnd type="none" w="med" len="med"/>
                      <a:tailEnd type="none" w="med" len="med"/>
                    </a:lnT>
                  </a:tcPr>
                </a:tc>
              </a:tr>
              <a:tr h="1269860">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ct val="100000"/>
                        </a:lnSpc>
                        <a:spcBef>
                          <a:spcPts val="100"/>
                        </a:spcBef>
                        <a:spcAft>
                          <a:spcPts val="300"/>
                        </a:spcAft>
                        <a:buFont typeface="Wingdings" charset="2"/>
                        <a:buChar char="§"/>
                      </a:pPr>
                      <a:r>
                        <a:rPr lang="en-US" sz="1600" dirty="0" smtClean="0">
                          <a:solidFill>
                            <a:srgbClr val="FFFFFF"/>
                          </a:solidFill>
                          <a:latin typeface="CiscoSansTT Light"/>
                          <a:ea typeface="+mn-ea"/>
                          <a:cs typeface="+mn-cs"/>
                        </a:rPr>
                        <a:t>Facilitate collaboration for residents, tourists, and businesses</a:t>
                      </a:r>
                    </a:p>
                    <a:p>
                      <a:pPr marL="171450" indent="-171450" defTabSz="457048" fontAlgn="auto">
                        <a:lnSpc>
                          <a:spcPct val="100000"/>
                        </a:lnSpc>
                        <a:spcBef>
                          <a:spcPts val="100"/>
                        </a:spcBef>
                        <a:spcAft>
                          <a:spcPts val="300"/>
                        </a:spcAft>
                        <a:buFont typeface="Wingdings" charset="2"/>
                        <a:buChar char="§"/>
                      </a:pPr>
                      <a:r>
                        <a:rPr lang="en-US" sz="1600" kern="0" dirty="0" smtClean="0">
                          <a:solidFill>
                            <a:srgbClr val="FFFFFF"/>
                          </a:solidFill>
                          <a:latin typeface="CiscoSansTT Light"/>
                          <a:ea typeface="+mn-ea"/>
                          <a:cs typeface="+mn-cs"/>
                        </a:rPr>
                        <a:t>Decrease</a:t>
                      </a:r>
                      <a:r>
                        <a:rPr lang="en-US" sz="1600" kern="0" baseline="0" dirty="0" smtClean="0">
                          <a:solidFill>
                            <a:srgbClr val="FFFFFF"/>
                          </a:solidFill>
                          <a:latin typeface="CiscoSansTT Light"/>
                          <a:ea typeface="+mn-ea"/>
                          <a:cs typeface="+mn-cs"/>
                        </a:rPr>
                        <a:t> cost of cellular connectivity</a:t>
                      </a:r>
                    </a:p>
                    <a:p>
                      <a:pPr marL="171450" indent="-171450" defTabSz="457048" fontAlgn="auto">
                        <a:lnSpc>
                          <a:spcPct val="100000"/>
                        </a:lnSpc>
                        <a:spcBef>
                          <a:spcPts val="100"/>
                        </a:spcBef>
                        <a:spcAft>
                          <a:spcPts val="300"/>
                        </a:spcAft>
                        <a:buFont typeface="Wingdings" charset="2"/>
                        <a:buChar char="§"/>
                      </a:pPr>
                      <a:r>
                        <a:rPr lang="en-US" sz="1600" kern="0" baseline="0" dirty="0" smtClean="0">
                          <a:solidFill>
                            <a:srgbClr val="FFFFFF"/>
                          </a:solidFill>
                          <a:latin typeface="CiscoSansTT Light"/>
                          <a:ea typeface="+mn-ea"/>
                          <a:cs typeface="+mn-cs"/>
                        </a:rPr>
                        <a:t>Enhance public safety and improve infrastructure</a:t>
                      </a:r>
                      <a:endParaRPr lang="en-US" sz="1600" kern="0" dirty="0" smtClean="0">
                        <a:solidFill>
                          <a:srgbClr val="FFFFFF"/>
                        </a:solidFill>
                        <a:latin typeface="CiscoSansTT Light"/>
                        <a:ea typeface="+mn-ea"/>
                        <a:cs typeface="+mn-cs"/>
                      </a:endParaRPr>
                    </a:p>
                  </a:txBody>
                  <a:tcPr marL="121888" marR="16929" marT="16913"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Digital Transformation</a:t>
                      </a:r>
                      <a:endParaRPr lang="en-US" sz="1900" kern="0" dirty="0" smtClean="0">
                        <a:solidFill>
                          <a:srgbClr val="A2D6DD"/>
                        </a:solidFill>
                        <a:latin typeface="CiscoSansTT Light"/>
                        <a:ea typeface="+mn-ea"/>
                        <a:cs typeface="+mn-cs"/>
                      </a:endParaRPr>
                    </a:p>
                  </a:txBody>
                  <a:tcPr marL="121888" marR="16929"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246101">
                <a:tc>
                  <a:txBody>
                    <a:bodyPr/>
                    <a:lstStyle/>
                    <a:p>
                      <a:endParaRPr lang="en-US" sz="2700" dirty="0"/>
                    </a:p>
                  </a:txBody>
                  <a:tcPr marL="121888" marR="121888" marT="60888" marB="60888">
                    <a:lnB w="6350" cap="flat" cmpd="sng" algn="ctr">
                      <a:solidFill>
                        <a:srgbClr val="FFFFFF"/>
                      </a:solidFill>
                      <a:prstDash val="dot"/>
                      <a:round/>
                      <a:headEnd type="none" w="med" len="med"/>
                      <a:tailEnd type="none" w="med" len="med"/>
                    </a:lnB>
                  </a:tcPr>
                </a:tc>
                <a:tc gridSpan="2">
                  <a:txBody>
                    <a:bodyPr/>
                    <a:lstStyle/>
                    <a:p>
                      <a:pPr marL="171450" indent="-171450" defTabSz="457048" fontAlgn="auto">
                        <a:lnSpc>
                          <a:spcPct val="100000"/>
                        </a:lnSpc>
                        <a:spcBef>
                          <a:spcPts val="100"/>
                        </a:spcBef>
                        <a:spcAft>
                          <a:spcPts val="300"/>
                        </a:spcAft>
                        <a:buFont typeface="Wingdings" charset="2"/>
                        <a:buChar char="§"/>
                      </a:pPr>
                      <a:r>
                        <a:rPr lang="en-US" sz="1600" dirty="0" smtClean="0">
                          <a:solidFill>
                            <a:schemeClr val="bg1"/>
                          </a:solidFill>
                          <a:latin typeface="CiscoSansTT Light"/>
                          <a:ea typeface="+mn-ea"/>
                          <a:cs typeface="+mn-cs"/>
                        </a:rPr>
                        <a:t>Free </a:t>
                      </a:r>
                      <a:r>
                        <a:rPr lang="en-US" sz="1600" dirty="0" err="1" smtClean="0">
                          <a:solidFill>
                            <a:schemeClr val="bg1"/>
                          </a:solidFill>
                          <a:latin typeface="CiscoSansTT Light"/>
                          <a:ea typeface="+mn-ea"/>
                          <a:cs typeface="+mn-cs"/>
                        </a:rPr>
                        <a:t>wi-fi</a:t>
                      </a:r>
                      <a:r>
                        <a:rPr lang="en-US" sz="1600" dirty="0" smtClean="0">
                          <a:solidFill>
                            <a:schemeClr val="bg1"/>
                          </a:solidFill>
                          <a:latin typeface="CiscoSansTT Light"/>
                          <a:ea typeface="+mn-ea"/>
                          <a:cs typeface="+mn-cs"/>
                        </a:rPr>
                        <a:t> for residents and tourists to draw</a:t>
                      </a:r>
                      <a:r>
                        <a:rPr lang="en-US" sz="1600" baseline="0" dirty="0" smtClean="0">
                          <a:solidFill>
                            <a:schemeClr val="bg1"/>
                          </a:solidFill>
                          <a:latin typeface="CiscoSansTT Light"/>
                          <a:ea typeface="+mn-ea"/>
                          <a:cs typeface="+mn-cs"/>
                        </a:rPr>
                        <a:t> and maintain visitors</a:t>
                      </a:r>
                      <a:endParaRPr lang="en-US" sz="1600" dirty="0" smtClean="0">
                        <a:solidFill>
                          <a:schemeClr val="bg1"/>
                        </a:solidFill>
                        <a:latin typeface="CiscoSansTT Light"/>
                        <a:ea typeface="+mn-ea"/>
                        <a:cs typeface="+mn-cs"/>
                      </a:endParaRPr>
                    </a:p>
                    <a:p>
                      <a:pPr marL="171450" indent="-171450" defTabSz="457048" fontAlgn="auto">
                        <a:lnSpc>
                          <a:spcPct val="100000"/>
                        </a:lnSpc>
                        <a:spcBef>
                          <a:spcPts val="100"/>
                        </a:spcBef>
                        <a:spcAft>
                          <a:spcPts val="300"/>
                        </a:spcAft>
                        <a:buFont typeface="Wingdings" charset="2"/>
                        <a:buChar char="§"/>
                      </a:pPr>
                      <a:r>
                        <a:rPr lang="en-US" sz="1600" kern="0" dirty="0" smtClean="0">
                          <a:solidFill>
                            <a:schemeClr val="bg1"/>
                          </a:solidFill>
                          <a:latin typeface="CiscoSansTT Light"/>
                          <a:ea typeface="+mn-ea"/>
                          <a:cs typeface="+mn-cs"/>
                        </a:rPr>
                        <a:t>Identification of usage and traffic patterns to more appropriately define city services</a:t>
                      </a:r>
                      <a:endParaRPr lang="en-US" sz="1600" kern="0" baseline="0" dirty="0" smtClean="0">
                        <a:solidFill>
                          <a:schemeClr val="bg1"/>
                        </a:solidFill>
                        <a:latin typeface="CiscoSansTT Light"/>
                        <a:ea typeface="+mn-ea"/>
                        <a:cs typeface="+mn-cs"/>
                      </a:endParaRPr>
                    </a:p>
                  </a:txBody>
                  <a:tcPr marL="121888" marR="16929" marT="60888" marB="101480">
                    <a:lnB w="6350" cap="flat" cmpd="sng" algn="ctr">
                      <a:solidFill>
                        <a:srgbClr val="FFFFFF"/>
                      </a:solidFill>
                      <a:prstDash val="dot"/>
                      <a:round/>
                      <a:headEnd type="none" w="med" len="med"/>
                      <a:tailEnd type="none" w="med" len="med"/>
                    </a:lnB>
                  </a:tcPr>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r h="357213">
                <a:tc gridSpan="2">
                  <a:txBody>
                    <a:bodyPr/>
                    <a:lstStyle/>
                    <a:p>
                      <a:pPr defTabSz="457048" fontAlgn="auto">
                        <a:spcBef>
                          <a:spcPts val="0"/>
                        </a:spcBef>
                        <a:spcAft>
                          <a:spcPts val="0"/>
                        </a:spcAft>
                      </a:pPr>
                      <a:r>
                        <a:rPr lang="en-US" sz="1900" dirty="0" smtClean="0">
                          <a:solidFill>
                            <a:srgbClr val="A2D6DD"/>
                          </a:solidFill>
                          <a:latin typeface="CiscoSansTT Light"/>
                          <a:ea typeface="+mn-ea"/>
                          <a:cs typeface="+mn-cs"/>
                        </a:rPr>
                        <a:t>Business Outcomes</a:t>
                      </a:r>
                      <a:endParaRPr lang="en-US" sz="1900" kern="0" dirty="0" smtClean="0">
                        <a:solidFill>
                          <a:srgbClr val="A2D6DD"/>
                        </a:solidFill>
                        <a:latin typeface="CiscoSansTT Light"/>
                        <a:ea typeface="+mn-ea"/>
                        <a:cs typeface="+mn-cs"/>
                      </a:endParaRPr>
                    </a:p>
                  </a:txBody>
                  <a:tcPr marL="121888" marR="16929" marT="50740" marB="16913" anchor="b">
                    <a:lnT w="6350" cap="flat" cmpd="sng" algn="ctr">
                      <a:solidFill>
                        <a:srgbClr val="FFFFFF"/>
                      </a:solidFill>
                      <a:prstDash val="dot"/>
                      <a:round/>
                      <a:headEnd type="none" w="med" len="med"/>
                      <a:tailEnd type="none" w="med" len="med"/>
                    </a:lnT>
                  </a:tcPr>
                </a:tc>
                <a:tc hMerge="1">
                  <a:txBody>
                    <a:bodyPr/>
                    <a:lstStyle/>
                    <a:p>
                      <a:pPr defTabSz="457048" fontAlgn="auto">
                        <a:spcBef>
                          <a:spcPts val="0"/>
                        </a:spcBef>
                        <a:spcAft>
                          <a:spcPts val="0"/>
                        </a:spcAft>
                      </a:pPr>
                      <a:endParaRPr lang="en-US" sz="1200" kern="0" dirty="0" smtClean="0">
                        <a:solidFill>
                          <a:schemeClr val="bg1"/>
                        </a:solidFill>
                        <a:latin typeface="CiscoSansTT Light"/>
                        <a:ea typeface="+mn-ea"/>
                        <a:cs typeface="+mn-cs"/>
                      </a:endParaRPr>
                    </a:p>
                  </a:txBody>
                  <a:tcPr/>
                </a:tc>
                <a:tc>
                  <a:txBody>
                    <a:bodyPr/>
                    <a:lstStyle/>
                    <a:p>
                      <a:pPr defTabSz="457048" fontAlgn="auto">
                        <a:spcBef>
                          <a:spcPts val="0"/>
                        </a:spcBef>
                        <a:spcAft>
                          <a:spcPts val="0"/>
                        </a:spcAft>
                      </a:pPr>
                      <a:endParaRPr lang="en-US" sz="1100" kern="0" dirty="0" smtClean="0">
                        <a:solidFill>
                          <a:srgbClr val="A2D6DD"/>
                        </a:solidFill>
                        <a:latin typeface="CiscoSansTT Light"/>
                        <a:ea typeface="+mn-ea"/>
                        <a:cs typeface="+mn-cs"/>
                      </a:endParaRPr>
                    </a:p>
                  </a:txBody>
                  <a:tcPr marL="121888" marR="0" marT="60888" marB="60888" anchor="b">
                    <a:lnT w="6350" cap="flat" cmpd="sng" algn="ctr">
                      <a:solidFill>
                        <a:srgbClr val="FFFFFF"/>
                      </a:solidFill>
                      <a:prstDash val="dot"/>
                      <a:round/>
                      <a:headEnd type="none" w="med" len="med"/>
                      <a:tailEnd type="none" w="med" len="med"/>
                    </a:lnT>
                  </a:tcPr>
                </a:tc>
              </a:tr>
              <a:tr h="1517035">
                <a:tc>
                  <a:txBody>
                    <a:bodyPr/>
                    <a:lstStyle/>
                    <a:p>
                      <a:endParaRPr lang="en-US" sz="2700" dirty="0"/>
                    </a:p>
                  </a:txBody>
                  <a:tcPr marL="121888" marR="121888" marT="60888" marB="60888"/>
                </a:tc>
                <a:tc gridSpan="2">
                  <a:txBody>
                    <a:bodyPr/>
                    <a:lstStyle/>
                    <a:p>
                      <a:pPr marL="171450" indent="-171450" defTabSz="457048" fontAlgn="auto">
                        <a:lnSpc>
                          <a:spcPct val="100000"/>
                        </a:lnSpc>
                        <a:spcBef>
                          <a:spcPts val="100"/>
                        </a:spcBef>
                        <a:spcAft>
                          <a:spcPts val="300"/>
                        </a:spcAft>
                        <a:buFont typeface="Wingdings" charset="2"/>
                        <a:buChar char="§"/>
                      </a:pPr>
                      <a:r>
                        <a:rPr lang="en-US" sz="1200" dirty="0" smtClean="0">
                          <a:solidFill>
                            <a:srgbClr val="FFFFFF"/>
                          </a:solidFill>
                          <a:latin typeface="CiscoSansTT Light"/>
                          <a:ea typeface="+mn-ea"/>
                          <a:cs typeface="+mn-cs"/>
                        </a:rPr>
                        <a:t>30,000 unique users connect to the network each day</a:t>
                      </a:r>
                    </a:p>
                    <a:p>
                      <a:pPr marL="171450" indent="-171450" defTabSz="457048" fontAlgn="auto">
                        <a:lnSpc>
                          <a:spcPct val="100000"/>
                        </a:lnSpc>
                        <a:spcBef>
                          <a:spcPts val="100"/>
                        </a:spcBef>
                        <a:spcAft>
                          <a:spcPts val="300"/>
                        </a:spcAft>
                        <a:buFont typeface="Wingdings" charset="2"/>
                        <a:buChar char="§"/>
                      </a:pPr>
                      <a:r>
                        <a:rPr lang="en-US" sz="1200" kern="0" dirty="0" smtClean="0">
                          <a:solidFill>
                            <a:srgbClr val="FFFFFF"/>
                          </a:solidFill>
                          <a:latin typeface="CiscoSansTT Light"/>
                          <a:ea typeface="+mn-ea"/>
                          <a:cs typeface="+mn-cs"/>
                        </a:rPr>
                        <a:t>Savings</a:t>
                      </a:r>
                      <a:r>
                        <a:rPr lang="en-US" sz="1200" kern="0" baseline="0" dirty="0" smtClean="0">
                          <a:solidFill>
                            <a:srgbClr val="FFFFFF"/>
                          </a:solidFill>
                          <a:latin typeface="CiscoSansTT Light"/>
                          <a:ea typeface="+mn-ea"/>
                          <a:cs typeface="+mn-cs"/>
                        </a:rPr>
                        <a:t> from p</a:t>
                      </a:r>
                      <a:r>
                        <a:rPr lang="en-US" sz="1200" kern="0" dirty="0" smtClean="0">
                          <a:solidFill>
                            <a:srgbClr val="FFFFFF"/>
                          </a:solidFill>
                          <a:latin typeface="CiscoSansTT Light"/>
                          <a:ea typeface="+mn-ea"/>
                          <a:cs typeface="+mn-cs"/>
                        </a:rPr>
                        <a:t>ublic</a:t>
                      </a:r>
                      <a:r>
                        <a:rPr lang="en-US" sz="1200" kern="0" baseline="0" dirty="0" smtClean="0">
                          <a:solidFill>
                            <a:srgbClr val="FFFFFF"/>
                          </a:solidFill>
                          <a:latin typeface="CiscoSansTT Light"/>
                          <a:ea typeface="+mn-ea"/>
                          <a:cs typeface="+mn-cs"/>
                        </a:rPr>
                        <a:t> employee</a:t>
                      </a:r>
                      <a:r>
                        <a:rPr lang="en-US" sz="1200" kern="0" dirty="0" smtClean="0">
                          <a:solidFill>
                            <a:srgbClr val="FFFFFF"/>
                          </a:solidFill>
                          <a:latin typeface="CiscoSansTT Light"/>
                          <a:ea typeface="+mn-ea"/>
                          <a:cs typeface="+mn-cs"/>
                        </a:rPr>
                        <a:t> cellular</a:t>
                      </a:r>
                      <a:r>
                        <a:rPr lang="en-US" sz="1200" kern="0" baseline="0" dirty="0" smtClean="0">
                          <a:solidFill>
                            <a:srgbClr val="FFFFFF"/>
                          </a:solidFill>
                          <a:latin typeface="CiscoSansTT Light"/>
                          <a:ea typeface="+mn-ea"/>
                          <a:cs typeface="+mn-cs"/>
                        </a:rPr>
                        <a:t> data use redirected to public safety</a:t>
                      </a:r>
                    </a:p>
                    <a:p>
                      <a:pPr marL="171450" indent="-171450" defTabSz="457048" fontAlgn="auto">
                        <a:lnSpc>
                          <a:spcPct val="100000"/>
                        </a:lnSpc>
                        <a:spcBef>
                          <a:spcPts val="100"/>
                        </a:spcBef>
                        <a:spcAft>
                          <a:spcPts val="300"/>
                        </a:spcAft>
                        <a:buFont typeface="Wingdings" charset="2"/>
                        <a:buChar char="§"/>
                      </a:pPr>
                      <a:r>
                        <a:rPr lang="en-US" sz="1200" kern="0" baseline="0" dirty="0" smtClean="0">
                          <a:solidFill>
                            <a:srgbClr val="FFFFFF"/>
                          </a:solidFill>
                          <a:latin typeface="CiscoSansTT Light"/>
                          <a:ea typeface="+mn-ea"/>
                          <a:cs typeface="+mn-cs"/>
                        </a:rPr>
                        <a:t>Higher efficiency from mobile city workers due to “always on” connection </a:t>
                      </a:r>
                      <a:endParaRPr lang="en-US" sz="1200" kern="0" dirty="0" smtClean="0">
                        <a:solidFill>
                          <a:srgbClr val="FFFFFF"/>
                        </a:solidFill>
                        <a:latin typeface="CiscoSansTT Light"/>
                        <a:ea typeface="+mn-ea"/>
                        <a:cs typeface="+mn-cs"/>
                      </a:endParaRPr>
                    </a:p>
                  </a:txBody>
                  <a:tcPr marL="121888" marR="16929" marT="60888" marB="101480"/>
                </a:tc>
                <a:tc hMerge="1">
                  <a:txBody>
                    <a:bodyPr/>
                    <a:lstStyle/>
                    <a:p>
                      <a:pPr defTabSz="457048" fontAlgn="auto">
                        <a:spcBef>
                          <a:spcPts val="0"/>
                        </a:spcBef>
                        <a:spcAft>
                          <a:spcPts val="0"/>
                        </a:spcAft>
                      </a:pPr>
                      <a:endParaRPr lang="en-US" sz="800" kern="0" dirty="0" smtClean="0">
                        <a:solidFill>
                          <a:schemeClr val="bg1"/>
                        </a:solidFill>
                        <a:latin typeface="CiscoSansTT Light"/>
                        <a:ea typeface="+mn-ea"/>
                        <a:cs typeface="+mn-cs"/>
                      </a:endParaRPr>
                    </a:p>
                  </a:txBody>
                  <a:tcPr marR="0"/>
                </a:tc>
              </a:tr>
            </a:tbl>
          </a:graphicData>
        </a:graphic>
      </p:graphicFrame>
      <p:sp>
        <p:nvSpPr>
          <p:cNvPr id="2" name="Rectangle 1"/>
          <p:cNvSpPr/>
          <p:nvPr/>
        </p:nvSpPr>
        <p:spPr>
          <a:xfrm>
            <a:off x="9910363" y="66866"/>
            <a:ext cx="1672429" cy="369322"/>
          </a:xfrm>
          <a:prstGeom prst="rect">
            <a:avLst/>
          </a:prstGeom>
        </p:spPr>
        <p:txBody>
          <a:bodyPr wrap="none" lIns="91428" tIns="45715" rIns="91428" bIns="45715">
            <a:spAutoFit/>
          </a:bodyPr>
          <a:lstStyle/>
          <a:p>
            <a:r>
              <a:rPr lang="en-US" dirty="0">
                <a:solidFill>
                  <a:srgbClr val="FFFFFF"/>
                </a:solidFill>
              </a:rPr>
              <a:t>Mobility / CMX</a:t>
            </a:r>
            <a:endParaRPr lang="en-US" dirty="0"/>
          </a:p>
        </p:txBody>
      </p:sp>
    </p:spTree>
    <p:extLst>
      <p:ext uri="{BB962C8B-B14F-4D97-AF65-F5344CB8AC3E}">
        <p14:creationId xmlns:p14="http://schemas.microsoft.com/office/powerpoint/2010/main" val="300596146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96036" y="5229546"/>
            <a:ext cx="3277456" cy="830997"/>
          </a:xfrm>
          <a:prstGeom prst="rect">
            <a:avLst/>
          </a:prstGeom>
          <a:noFill/>
        </p:spPr>
        <p:txBody>
          <a:bodyPr wrap="square" rtlCol="0">
            <a:spAutoFit/>
          </a:bodyPr>
          <a:lstStyle/>
          <a:p>
            <a:r>
              <a:rPr lang="en-US" sz="4800" b="1" dirty="0" smtClean="0">
                <a:solidFill>
                  <a:schemeClr val="bg1"/>
                </a:solidFill>
                <a:latin typeface="Apple Chancery" charset="0"/>
                <a:ea typeface="Apple Chancery" charset="0"/>
                <a:cs typeface="Apple Chancery" charset="0"/>
              </a:rPr>
              <a:t>Thank you!</a:t>
            </a:r>
            <a:endParaRPr lang="en-US" sz="2800" b="1" dirty="0">
              <a:solidFill>
                <a:schemeClr val="bg1"/>
              </a:solidFill>
              <a:latin typeface="Apple Chancery" charset="0"/>
              <a:ea typeface="Apple Chancery" charset="0"/>
              <a:cs typeface="Apple Chancery" charset="0"/>
            </a:endParaRPr>
          </a:p>
        </p:txBody>
      </p:sp>
      <p:sp>
        <p:nvSpPr>
          <p:cNvPr id="3" name="TextBox 2"/>
          <p:cNvSpPr txBox="1"/>
          <p:nvPr/>
        </p:nvSpPr>
        <p:spPr>
          <a:xfrm>
            <a:off x="851043" y="1128444"/>
            <a:ext cx="3277456" cy="830997"/>
          </a:xfrm>
          <a:prstGeom prst="rect">
            <a:avLst/>
          </a:prstGeom>
          <a:noFill/>
        </p:spPr>
        <p:txBody>
          <a:bodyPr wrap="square" rtlCol="0">
            <a:spAutoFit/>
          </a:bodyPr>
          <a:lstStyle/>
          <a:p>
            <a:r>
              <a:rPr lang="en-US" sz="4800" b="1" dirty="0" smtClean="0">
                <a:solidFill>
                  <a:schemeClr val="bg1"/>
                </a:solidFill>
                <a:latin typeface="Apple Chancery" charset="0"/>
                <a:ea typeface="Apple Chancery" charset="0"/>
                <a:cs typeface="Apple Chancery" charset="0"/>
              </a:rPr>
              <a:t>HWSW</a:t>
            </a:r>
            <a:endParaRPr lang="en-US" sz="2800" b="1" dirty="0">
              <a:solidFill>
                <a:schemeClr val="bg1"/>
              </a:solidFill>
              <a:latin typeface="Apple Chancery" charset="0"/>
              <a:ea typeface="Apple Chancery" charset="0"/>
              <a:cs typeface="Apple Chancery" charset="0"/>
            </a:endParaRPr>
          </a:p>
        </p:txBody>
      </p:sp>
    </p:spTree>
    <p:extLst>
      <p:ext uri="{BB962C8B-B14F-4D97-AF65-F5344CB8AC3E}">
        <p14:creationId xmlns:p14="http://schemas.microsoft.com/office/powerpoint/2010/main" val="164577980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4"/>
            <a:ext cx="12188952" cy="6852899"/>
          </a:xfrm>
          <a:prstGeom prst="rect">
            <a:avLst/>
          </a:prstGeom>
        </p:spPr>
      </p:pic>
      <p:sp>
        <p:nvSpPr>
          <p:cNvPr id="17" name="Rectangle 16"/>
          <p:cNvSpPr/>
          <p:nvPr/>
        </p:nvSpPr>
        <p:spPr>
          <a:xfrm>
            <a:off x="0" y="896"/>
            <a:ext cx="7046972" cy="6854589"/>
          </a:xfrm>
          <a:prstGeom prst="rect">
            <a:avLst/>
          </a:prstGeom>
          <a:gradFill flip="none" rotWithShape="1">
            <a:gsLst>
              <a:gs pos="0">
                <a:srgbClr val="36A4D7"/>
              </a:gs>
              <a:gs pos="100000">
                <a:srgbClr val="2D5AA3">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dirty="0" smtClean="0"/>
          </a:p>
        </p:txBody>
      </p:sp>
      <p:sp>
        <p:nvSpPr>
          <p:cNvPr id="16" name="Rectangle 15"/>
          <p:cNvSpPr/>
          <p:nvPr/>
        </p:nvSpPr>
        <p:spPr>
          <a:xfrm>
            <a:off x="0" y="897"/>
            <a:ext cx="12188825" cy="143895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latin typeface="+mj-lt"/>
            </a:endParaRPr>
          </a:p>
        </p:txBody>
      </p:sp>
      <p:sp>
        <p:nvSpPr>
          <p:cNvPr id="2" name="Title 1"/>
          <p:cNvSpPr>
            <a:spLocks noGrp="1"/>
          </p:cNvSpPr>
          <p:nvPr>
            <p:ph type="ctrTitle"/>
          </p:nvPr>
        </p:nvSpPr>
        <p:spPr/>
        <p:txBody>
          <a:bodyPr/>
          <a:lstStyle/>
          <a:p>
            <a:r>
              <a:rPr lang="en-US" dirty="0" smtClean="0"/>
              <a:t>Customers Demand a Rich Mobile Experience</a:t>
            </a:r>
            <a:endParaRPr lang="en-US" dirty="0">
              <a:solidFill>
                <a:schemeClr val="tx1">
                  <a:lumMod val="50000"/>
                  <a:lumOff val="50000"/>
                </a:schemeClr>
              </a:solidFill>
            </a:endParaRPr>
          </a:p>
        </p:txBody>
      </p:sp>
      <p:sp>
        <p:nvSpPr>
          <p:cNvPr id="22" name="Rectangle 21"/>
          <p:cNvSpPr/>
          <p:nvPr/>
        </p:nvSpPr>
        <p:spPr>
          <a:xfrm>
            <a:off x="566697" y="5932557"/>
            <a:ext cx="4981717" cy="394979"/>
          </a:xfrm>
          <a:prstGeom prst="rect">
            <a:avLst/>
          </a:prstGeom>
        </p:spPr>
        <p:txBody>
          <a:bodyPr wrap="none" lIns="91428" tIns="45715" rIns="91428" bIns="45715">
            <a:spAutoFit/>
          </a:bodyPr>
          <a:lstStyle/>
          <a:p>
            <a:r>
              <a:rPr lang="en-US" sz="1300" baseline="30000" dirty="0">
                <a:solidFill>
                  <a:schemeClr val="bg1"/>
                </a:solidFill>
                <a:latin typeface="+mj-lt"/>
              </a:rPr>
              <a:t>1 </a:t>
            </a:r>
            <a:r>
              <a:rPr lang="en-US" sz="1100" dirty="0">
                <a:solidFill>
                  <a:schemeClr val="bg1"/>
                </a:solidFill>
                <a:latin typeface="+mj-lt"/>
              </a:rPr>
              <a:t>IDC Location Based Services: A Promising Customer-Centric Solution 2014</a:t>
            </a:r>
          </a:p>
          <a:p>
            <a:endParaRPr lang="en-US" sz="1300" baseline="30000" dirty="0">
              <a:solidFill>
                <a:schemeClr val="bg1"/>
              </a:solidFill>
              <a:latin typeface="+mj-lt"/>
            </a:endParaRPr>
          </a:p>
        </p:txBody>
      </p:sp>
      <p:sp>
        <p:nvSpPr>
          <p:cNvPr id="53" name="Rectangle 52"/>
          <p:cNvSpPr/>
          <p:nvPr/>
        </p:nvSpPr>
        <p:spPr>
          <a:xfrm>
            <a:off x="2634151" y="2897754"/>
            <a:ext cx="3108959" cy="830991"/>
          </a:xfrm>
          <a:prstGeom prst="rect">
            <a:avLst/>
          </a:prstGeom>
        </p:spPr>
        <p:txBody>
          <a:bodyPr wrap="square" lIns="91428" tIns="45715" rIns="91428" bIns="45715">
            <a:spAutoFit/>
          </a:bodyPr>
          <a:lstStyle/>
          <a:p>
            <a:pPr>
              <a:spcBef>
                <a:spcPts val="2398"/>
              </a:spcBef>
              <a:tabLst>
                <a:tab pos="914057" algn="l"/>
              </a:tabLst>
            </a:pPr>
            <a:r>
              <a:rPr lang="en-US" sz="1600" dirty="0">
                <a:solidFill>
                  <a:schemeClr val="bg1"/>
                </a:solidFill>
                <a:latin typeface="+mj-lt"/>
                <a:cs typeface="CiscoSans Thin"/>
              </a:rPr>
              <a:t>Of lines of </a:t>
            </a:r>
            <a:r>
              <a:rPr lang="en-US" sz="1600">
                <a:solidFill>
                  <a:schemeClr val="bg1"/>
                </a:solidFill>
                <a:latin typeface="+mj-lt"/>
                <a:cs typeface="CiscoSans Thin"/>
              </a:rPr>
              <a:t>business say mobile </a:t>
            </a:r>
            <a:r>
              <a:rPr lang="en-US" sz="1600" dirty="0">
                <a:solidFill>
                  <a:schemeClr val="bg1"/>
                </a:solidFill>
                <a:latin typeface="+mj-lt"/>
                <a:cs typeface="CiscoSans Thin"/>
              </a:rPr>
              <a:t>strategy </a:t>
            </a:r>
            <a:r>
              <a:rPr lang="en-US" sz="1600">
                <a:solidFill>
                  <a:schemeClr val="bg1"/>
                </a:solidFill>
                <a:latin typeface="+mj-lt"/>
                <a:cs typeface="CiscoSans Thin"/>
              </a:rPr>
              <a:t>is very or </a:t>
            </a:r>
            <a:r>
              <a:rPr lang="en-US" sz="1600" dirty="0">
                <a:solidFill>
                  <a:schemeClr val="bg1"/>
                </a:solidFill>
                <a:latin typeface="+mj-lt"/>
                <a:cs typeface="CiscoSans Thin"/>
              </a:rPr>
              <a:t>extremely important </a:t>
            </a:r>
            <a:r>
              <a:rPr lang="en-US" sz="1600">
                <a:solidFill>
                  <a:schemeClr val="bg1"/>
                </a:solidFill>
                <a:latin typeface="+mj-lt"/>
                <a:cs typeface="CiscoSans Thin"/>
              </a:rPr>
              <a:t>to their </a:t>
            </a:r>
            <a:r>
              <a:rPr lang="en-US" sz="1600" dirty="0">
                <a:solidFill>
                  <a:schemeClr val="bg1"/>
                </a:solidFill>
                <a:latin typeface="+mj-lt"/>
              </a:rPr>
              <a:t>objectives</a:t>
            </a:r>
            <a:r>
              <a:rPr lang="en-US" sz="1600" baseline="30000" dirty="0">
                <a:solidFill>
                  <a:schemeClr val="bg1"/>
                </a:solidFill>
                <a:latin typeface="+mj-lt"/>
              </a:rPr>
              <a:t>1</a:t>
            </a:r>
            <a:endParaRPr lang="en-US" sz="1600" dirty="0">
              <a:solidFill>
                <a:schemeClr val="bg1"/>
              </a:solidFill>
              <a:latin typeface="+mj-lt"/>
            </a:endParaRPr>
          </a:p>
        </p:txBody>
      </p:sp>
      <p:sp>
        <p:nvSpPr>
          <p:cNvPr id="54" name="Rectangle 53"/>
          <p:cNvSpPr/>
          <p:nvPr/>
        </p:nvSpPr>
        <p:spPr>
          <a:xfrm>
            <a:off x="319263" y="2679041"/>
            <a:ext cx="2481459" cy="1214559"/>
          </a:xfrm>
          <a:prstGeom prst="rect">
            <a:avLst/>
          </a:prstGeom>
          <a:ln>
            <a:noFill/>
          </a:ln>
          <a:effectLst/>
        </p:spPr>
        <p:txBody>
          <a:bodyPr wrap="square" lIns="0" tIns="0" rIns="0" bIns="0">
            <a:noAutofit/>
          </a:bodyPr>
          <a:lstStyle/>
          <a:p>
            <a:pPr algn="ctr"/>
            <a:r>
              <a:rPr lang="en-US" sz="8000" b="1" dirty="0">
                <a:solidFill>
                  <a:schemeClr val="bg1"/>
                </a:solidFill>
                <a:latin typeface="+mj-lt"/>
              </a:rPr>
              <a:t>56%</a:t>
            </a:r>
          </a:p>
        </p:txBody>
      </p:sp>
      <p:sp>
        <p:nvSpPr>
          <p:cNvPr id="4" name="TextBox 3"/>
          <p:cNvSpPr txBox="1"/>
          <p:nvPr/>
        </p:nvSpPr>
        <p:spPr>
          <a:xfrm>
            <a:off x="376827" y="4358178"/>
            <a:ext cx="5370814" cy="646321"/>
          </a:xfrm>
          <a:prstGeom prst="rect">
            <a:avLst/>
          </a:prstGeom>
          <a:noFill/>
          <a:ln w="19050" cmpd="sng">
            <a:noFill/>
          </a:ln>
        </p:spPr>
        <p:txBody>
          <a:bodyPr wrap="square" lIns="91428" tIns="45715" rIns="91428" bIns="45715" rtlCol="0">
            <a:spAutoFit/>
          </a:bodyPr>
          <a:lstStyle/>
          <a:p>
            <a:pPr marL="114287" indent="-114287" algn="ctr"/>
            <a:r>
              <a:rPr lang="en-US" b="1" dirty="0">
                <a:solidFill>
                  <a:schemeClr val="bg1"/>
                </a:solidFill>
              </a:rPr>
              <a:t>“Consumers are not only keeping pace, they are in many cases leading the disruption.”</a:t>
            </a:r>
            <a:r>
              <a:rPr lang="en-US" baseline="30000" dirty="0">
                <a:solidFill>
                  <a:schemeClr val="bg1"/>
                </a:solidFill>
              </a:rPr>
              <a:t>2</a:t>
            </a:r>
          </a:p>
        </p:txBody>
      </p:sp>
      <p:sp>
        <p:nvSpPr>
          <p:cNvPr id="5" name="TextBox 4"/>
          <p:cNvSpPr txBox="1"/>
          <p:nvPr/>
        </p:nvSpPr>
        <p:spPr>
          <a:xfrm>
            <a:off x="557477" y="6142011"/>
            <a:ext cx="4719377" cy="430885"/>
          </a:xfrm>
          <a:prstGeom prst="rect">
            <a:avLst/>
          </a:prstGeom>
          <a:noFill/>
        </p:spPr>
        <p:txBody>
          <a:bodyPr wrap="square" lIns="91428" tIns="45715" rIns="91428" bIns="45715" rtlCol="0">
            <a:spAutoFit/>
          </a:bodyPr>
          <a:lstStyle/>
          <a:p>
            <a:r>
              <a:rPr lang="en-US" sz="1100" baseline="30000" dirty="0">
                <a:solidFill>
                  <a:schemeClr val="bg1"/>
                </a:solidFill>
              </a:rPr>
              <a:t>2</a:t>
            </a:r>
            <a:r>
              <a:rPr lang="en-US" sz="1100" dirty="0">
                <a:solidFill>
                  <a:schemeClr val="bg1"/>
                </a:solidFill>
              </a:rPr>
              <a:t> IDC, Chief Digital Officers: Bridging the Innovation Gap Between the CIO and CMO, June 2015 </a:t>
            </a:r>
          </a:p>
        </p:txBody>
      </p:sp>
      <p:sp>
        <p:nvSpPr>
          <p:cNvPr id="6" name="Rectangle 5"/>
          <p:cNvSpPr/>
          <p:nvPr/>
        </p:nvSpPr>
        <p:spPr>
          <a:xfrm>
            <a:off x="566692" y="1902201"/>
            <a:ext cx="5031972" cy="523220"/>
          </a:xfrm>
          <a:prstGeom prst="rect">
            <a:avLst/>
          </a:prstGeom>
          <a:solidFill>
            <a:schemeClr val="bg1">
              <a:alpha val="27000"/>
            </a:schemeClr>
          </a:solidFill>
        </p:spPr>
        <p:txBody>
          <a:bodyPr wrap="none" lIns="91428" tIns="45715" rIns="91428" bIns="45715">
            <a:spAutoFit/>
          </a:bodyPr>
          <a:lstStyle/>
          <a:p>
            <a:r>
              <a:rPr lang="en-US" sz="2800" b="1" dirty="0">
                <a:solidFill>
                  <a:schemeClr val="accent1">
                    <a:lumMod val="75000"/>
                  </a:schemeClr>
                </a:solidFill>
                <a:cs typeface="CiscoSans Thin"/>
              </a:rPr>
              <a:t>The Opportunity Is in Mobile</a:t>
            </a:r>
          </a:p>
        </p:txBody>
      </p:sp>
      <p:sp>
        <p:nvSpPr>
          <p:cNvPr id="18" name="Rectangle 17"/>
          <p:cNvSpPr/>
          <p:nvPr/>
        </p:nvSpPr>
        <p:spPr>
          <a:xfrm>
            <a:off x="6094413" y="1439855"/>
            <a:ext cx="6094414" cy="5415631"/>
          </a:xfrm>
          <a:prstGeom prst="rect">
            <a:avLst/>
          </a:prstGeom>
          <a:solidFill>
            <a:srgbClr val="000000">
              <a:alpha val="6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dirty="0" smtClean="0"/>
          </a:p>
        </p:txBody>
      </p:sp>
      <p:sp>
        <p:nvSpPr>
          <p:cNvPr id="19" name="Rectangle 18"/>
          <p:cNvSpPr/>
          <p:nvPr/>
        </p:nvSpPr>
        <p:spPr>
          <a:xfrm>
            <a:off x="6732510" y="2496945"/>
            <a:ext cx="4726494" cy="53335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700" dirty="0">
                <a:solidFill>
                  <a:schemeClr val="bg1"/>
                </a:solidFill>
                <a:latin typeface="+mj-lt"/>
              </a:rPr>
              <a:t>Shoppers want to look up online reviews and compare prices while browsing</a:t>
            </a:r>
          </a:p>
        </p:txBody>
      </p:sp>
      <p:sp>
        <p:nvSpPr>
          <p:cNvPr id="20" name="Rectangle 19"/>
          <p:cNvSpPr/>
          <p:nvPr/>
        </p:nvSpPr>
        <p:spPr>
          <a:xfrm>
            <a:off x="6732510" y="3332370"/>
            <a:ext cx="4726494" cy="53335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700" dirty="0">
                <a:solidFill>
                  <a:schemeClr val="bg1"/>
                </a:solidFill>
                <a:latin typeface="+mj-lt"/>
              </a:rPr>
              <a:t>Hotel guests want free Wi-Fi and they want to see available services and amenities</a:t>
            </a:r>
          </a:p>
        </p:txBody>
      </p:sp>
      <p:sp>
        <p:nvSpPr>
          <p:cNvPr id="21" name="Rectangle 20"/>
          <p:cNvSpPr/>
          <p:nvPr/>
        </p:nvSpPr>
        <p:spPr>
          <a:xfrm>
            <a:off x="6732510" y="4167795"/>
            <a:ext cx="4726494" cy="53335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700" dirty="0">
                <a:solidFill>
                  <a:schemeClr val="bg1"/>
                </a:solidFill>
                <a:latin typeface="+mj-lt"/>
              </a:rPr>
              <a:t>Travelers want to find departure gates quickly and receive itinerary updates</a:t>
            </a:r>
          </a:p>
        </p:txBody>
      </p:sp>
      <p:sp>
        <p:nvSpPr>
          <p:cNvPr id="24" name="Rectangle 23"/>
          <p:cNvSpPr/>
          <p:nvPr/>
        </p:nvSpPr>
        <p:spPr>
          <a:xfrm>
            <a:off x="6732510" y="5003219"/>
            <a:ext cx="4726494" cy="2666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700" dirty="0">
                <a:solidFill>
                  <a:schemeClr val="bg1"/>
                </a:solidFill>
                <a:latin typeface="+mj-lt"/>
              </a:rPr>
              <a:t>Patients want location-enabled wayfinding apps</a:t>
            </a:r>
          </a:p>
        </p:txBody>
      </p:sp>
      <p:sp>
        <p:nvSpPr>
          <p:cNvPr id="25" name="Rectangle 24"/>
          <p:cNvSpPr/>
          <p:nvPr/>
        </p:nvSpPr>
        <p:spPr>
          <a:xfrm>
            <a:off x="6732510" y="5571971"/>
            <a:ext cx="4726494" cy="53335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700" dirty="0">
                <a:solidFill>
                  <a:schemeClr val="bg1"/>
                </a:solidFill>
                <a:latin typeface="+mj-lt"/>
              </a:rPr>
              <a:t>Students want to find their way around campus and receive safety alerts</a:t>
            </a:r>
          </a:p>
        </p:txBody>
      </p:sp>
      <p:cxnSp>
        <p:nvCxnSpPr>
          <p:cNvPr id="9" name="Straight Connector 8"/>
          <p:cNvCxnSpPr/>
          <p:nvPr/>
        </p:nvCxnSpPr>
        <p:spPr>
          <a:xfrm>
            <a:off x="566697" y="4118195"/>
            <a:ext cx="4981717"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92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750"/>
                                        <p:tgtEl>
                                          <p:spTgt spid="18"/>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P spid="21"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529" cy="6858000"/>
          </a:xfrm>
          <a:prstGeom prst="rect">
            <a:avLst/>
          </a:prstGeom>
        </p:spPr>
      </p:pic>
      <p:sp>
        <p:nvSpPr>
          <p:cNvPr id="72" name="Rectangle 71"/>
          <p:cNvSpPr/>
          <p:nvPr/>
        </p:nvSpPr>
        <p:spPr>
          <a:xfrm>
            <a:off x="0" y="3172"/>
            <a:ext cx="12188825" cy="4818363"/>
          </a:xfrm>
          <a:prstGeom prst="rect">
            <a:avLst/>
          </a:prstGeom>
          <a:gradFill>
            <a:gsLst>
              <a:gs pos="22000">
                <a:schemeClr val="bg1">
                  <a:alpha val="63000"/>
                </a:schemeClr>
              </a:gs>
              <a:gs pos="100000">
                <a:schemeClr val="bg1">
                  <a:alpha val="0"/>
                </a:schemeClr>
              </a:gs>
            </a:gsLst>
            <a:lin ang="5400000" scaled="1"/>
          </a:gra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endParaRPr lang="en-US" dirty="0"/>
          </a:p>
        </p:txBody>
      </p:sp>
      <p:sp>
        <p:nvSpPr>
          <p:cNvPr id="73" name="Rectangle 72"/>
          <p:cNvSpPr/>
          <p:nvPr/>
        </p:nvSpPr>
        <p:spPr>
          <a:xfrm>
            <a:off x="-41391" y="1754708"/>
            <a:ext cx="12271606" cy="1211033"/>
          </a:xfrm>
          <a:prstGeom prst="rect">
            <a:avLst/>
          </a:prstGeom>
          <a:solidFill>
            <a:schemeClr val="bg1">
              <a:alpha val="83000"/>
            </a:schemeClr>
          </a:soli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lIns="121899" tIns="60949" rIns="121899" bIns="60949" rtlCol="0" anchor="ctr"/>
          <a:lstStyle/>
          <a:p>
            <a:pPr algn="ctr" defTabSz="608945"/>
            <a:endParaRPr lang="en-US" dirty="0">
              <a:solidFill>
                <a:schemeClr val="tx1">
                  <a:lumMod val="75000"/>
                </a:schemeClr>
              </a:solidFill>
              <a:latin typeface="Arial"/>
            </a:endParaRPr>
          </a:p>
        </p:txBody>
      </p:sp>
      <p:grpSp>
        <p:nvGrpSpPr>
          <p:cNvPr id="74" name="Group 73"/>
          <p:cNvGrpSpPr/>
          <p:nvPr/>
        </p:nvGrpSpPr>
        <p:grpSpPr>
          <a:xfrm>
            <a:off x="1110288" y="1946393"/>
            <a:ext cx="2502900" cy="830241"/>
            <a:chOff x="394590" y="1461146"/>
            <a:chExt cx="1877664" cy="623258"/>
          </a:xfrm>
        </p:grpSpPr>
        <p:sp>
          <p:nvSpPr>
            <p:cNvPr id="75" name="Rectangle 74"/>
            <p:cNvSpPr/>
            <p:nvPr/>
          </p:nvSpPr>
          <p:spPr>
            <a:xfrm>
              <a:off x="966750" y="1461146"/>
              <a:ext cx="1305504" cy="623258"/>
            </a:xfrm>
            <a:prstGeom prst="rect">
              <a:avLst/>
            </a:prstGeom>
          </p:spPr>
          <p:txBody>
            <a:bodyPr wrap="none" lIns="68589" tIns="34295" rIns="68589" bIns="34295">
              <a:spAutoFit/>
            </a:bodyPr>
            <a:lstStyle/>
            <a:p>
              <a:pPr>
                <a:buSzPct val="80000"/>
              </a:pPr>
              <a:r>
                <a:rPr lang="en-US" sz="2400" b="1" dirty="0">
                  <a:solidFill>
                    <a:srgbClr val="3C9FDA"/>
                  </a:solidFill>
                  <a:latin typeface="+mj-lt"/>
                  <a:cs typeface="CiscoSans ExtraLight"/>
                </a:rPr>
                <a:t>Faster</a:t>
              </a:r>
              <a:br>
                <a:rPr lang="en-US" sz="2400" b="1" dirty="0">
                  <a:solidFill>
                    <a:srgbClr val="3C9FDA"/>
                  </a:solidFill>
                  <a:latin typeface="+mj-lt"/>
                  <a:cs typeface="CiscoSans ExtraLight"/>
                </a:rPr>
              </a:br>
              <a:r>
                <a:rPr lang="en-US" sz="2400" b="1" dirty="0">
                  <a:solidFill>
                    <a:srgbClr val="3C9FDA"/>
                  </a:solidFill>
                  <a:latin typeface="+mj-lt"/>
                  <a:cs typeface="CiscoSans ExtraLight"/>
                </a:rPr>
                <a:t>Innovation</a:t>
              </a:r>
            </a:p>
          </p:txBody>
        </p:sp>
        <p:sp>
          <p:nvSpPr>
            <p:cNvPr id="76" name="Oval 35"/>
            <p:cNvSpPr>
              <a:spLocks noChangeAspect="1"/>
            </p:cNvSpPr>
            <p:nvPr/>
          </p:nvSpPr>
          <p:spPr>
            <a:xfrm>
              <a:off x="394590" y="1517731"/>
              <a:ext cx="534446" cy="534176"/>
            </a:xfrm>
            <a:custGeom>
              <a:avLst/>
              <a:gdLst/>
              <a:ahLst/>
              <a:cxnLst/>
              <a:rect l="l" t="t" r="r" b="b"/>
              <a:pathLst>
                <a:path w="2370666" h="2369471">
                  <a:moveTo>
                    <a:pt x="1927291" y="1267877"/>
                  </a:moveTo>
                  <a:cubicBezTo>
                    <a:pt x="1979896" y="1267877"/>
                    <a:pt x="2022541" y="1310522"/>
                    <a:pt x="2022541" y="1363127"/>
                  </a:cubicBezTo>
                  <a:cubicBezTo>
                    <a:pt x="2022541" y="1415732"/>
                    <a:pt x="1979896" y="1458377"/>
                    <a:pt x="1927291" y="1458377"/>
                  </a:cubicBezTo>
                  <a:cubicBezTo>
                    <a:pt x="1874686" y="1458377"/>
                    <a:pt x="1832041" y="1415732"/>
                    <a:pt x="1832041" y="1363127"/>
                  </a:cubicBezTo>
                  <a:cubicBezTo>
                    <a:pt x="1832041" y="1310522"/>
                    <a:pt x="1874686" y="1267877"/>
                    <a:pt x="1927291" y="1267877"/>
                  </a:cubicBezTo>
                  <a:close/>
                  <a:moveTo>
                    <a:pt x="347133" y="1155697"/>
                  </a:moveTo>
                  <a:cubicBezTo>
                    <a:pt x="399738" y="1155697"/>
                    <a:pt x="442383" y="1198342"/>
                    <a:pt x="442383" y="1250947"/>
                  </a:cubicBezTo>
                  <a:cubicBezTo>
                    <a:pt x="442383" y="1303552"/>
                    <a:pt x="399738" y="1346197"/>
                    <a:pt x="347133" y="1346197"/>
                  </a:cubicBezTo>
                  <a:cubicBezTo>
                    <a:pt x="294528" y="1346197"/>
                    <a:pt x="251883" y="1303552"/>
                    <a:pt x="251883" y="1250947"/>
                  </a:cubicBezTo>
                  <a:cubicBezTo>
                    <a:pt x="251883" y="1198342"/>
                    <a:pt x="294528" y="1155697"/>
                    <a:pt x="347133" y="1155697"/>
                  </a:cubicBezTo>
                  <a:close/>
                  <a:moveTo>
                    <a:pt x="18452" y="983338"/>
                  </a:moveTo>
                  <a:lnTo>
                    <a:pt x="862698" y="983338"/>
                  </a:lnTo>
                  <a:cubicBezTo>
                    <a:pt x="933814" y="983338"/>
                    <a:pt x="991465" y="1040989"/>
                    <a:pt x="991465" y="1112105"/>
                  </a:cubicBezTo>
                  <a:lnTo>
                    <a:pt x="991465" y="2353455"/>
                  </a:lnTo>
                  <a:lnTo>
                    <a:pt x="946447" y="2346584"/>
                  </a:lnTo>
                  <a:lnTo>
                    <a:pt x="937943" y="2344398"/>
                  </a:lnTo>
                  <a:lnTo>
                    <a:pt x="937943" y="1375478"/>
                  </a:lnTo>
                  <a:cubicBezTo>
                    <a:pt x="937943" y="1263446"/>
                    <a:pt x="847124" y="1172627"/>
                    <a:pt x="735092" y="1172627"/>
                  </a:cubicBezTo>
                  <a:lnTo>
                    <a:pt x="521498" y="1172627"/>
                  </a:lnTo>
                  <a:lnTo>
                    <a:pt x="521498" y="1175069"/>
                  </a:lnTo>
                  <a:lnTo>
                    <a:pt x="481837" y="1116243"/>
                  </a:lnTo>
                  <a:cubicBezTo>
                    <a:pt x="447363" y="1081770"/>
                    <a:pt x="399738" y="1060447"/>
                    <a:pt x="347133" y="1060447"/>
                  </a:cubicBezTo>
                  <a:cubicBezTo>
                    <a:pt x="241923" y="1060447"/>
                    <a:pt x="156633" y="1145737"/>
                    <a:pt x="156633" y="1250947"/>
                  </a:cubicBezTo>
                  <a:cubicBezTo>
                    <a:pt x="156633" y="1356157"/>
                    <a:pt x="241923" y="1441447"/>
                    <a:pt x="347133" y="1441447"/>
                  </a:cubicBezTo>
                  <a:cubicBezTo>
                    <a:pt x="426041" y="1441447"/>
                    <a:pt x="493743" y="1393472"/>
                    <a:pt x="522663" y="1325098"/>
                  </a:cubicBezTo>
                  <a:lnTo>
                    <a:pt x="532448" y="1293577"/>
                  </a:lnTo>
                  <a:lnTo>
                    <a:pt x="688525" y="1293577"/>
                  </a:lnTo>
                  <a:cubicBezTo>
                    <a:pt x="759641" y="1293577"/>
                    <a:pt x="817292" y="1351228"/>
                    <a:pt x="817292" y="1422344"/>
                  </a:cubicBezTo>
                  <a:lnTo>
                    <a:pt x="817292" y="2311681"/>
                  </a:lnTo>
                  <a:lnTo>
                    <a:pt x="723948" y="2277517"/>
                  </a:lnTo>
                  <a:cubicBezTo>
                    <a:pt x="298514" y="2097573"/>
                    <a:pt x="0" y="1676314"/>
                    <a:pt x="0" y="1185333"/>
                  </a:cubicBezTo>
                  <a:cubicBezTo>
                    <a:pt x="0" y="1144418"/>
                    <a:pt x="2073" y="1103987"/>
                    <a:pt x="6120" y="1064140"/>
                  </a:cubicBezTo>
                  <a:close/>
                  <a:moveTo>
                    <a:pt x="1930399" y="670982"/>
                  </a:moveTo>
                  <a:cubicBezTo>
                    <a:pt x="1983004" y="670982"/>
                    <a:pt x="2025649" y="713627"/>
                    <a:pt x="2025649" y="766232"/>
                  </a:cubicBezTo>
                  <a:cubicBezTo>
                    <a:pt x="2025649" y="818837"/>
                    <a:pt x="1983004" y="861482"/>
                    <a:pt x="1930399" y="861482"/>
                  </a:cubicBezTo>
                  <a:cubicBezTo>
                    <a:pt x="1877794" y="861482"/>
                    <a:pt x="1835149" y="818837"/>
                    <a:pt x="1835149" y="766232"/>
                  </a:cubicBezTo>
                  <a:cubicBezTo>
                    <a:pt x="1835149" y="713627"/>
                    <a:pt x="1877794" y="670982"/>
                    <a:pt x="1930399" y="670982"/>
                  </a:cubicBezTo>
                  <a:close/>
                  <a:moveTo>
                    <a:pt x="666750" y="518582"/>
                  </a:moveTo>
                  <a:cubicBezTo>
                    <a:pt x="719355" y="518582"/>
                    <a:pt x="762000" y="561227"/>
                    <a:pt x="762000" y="613832"/>
                  </a:cubicBezTo>
                  <a:cubicBezTo>
                    <a:pt x="762000" y="666437"/>
                    <a:pt x="719355" y="709082"/>
                    <a:pt x="666750" y="709082"/>
                  </a:cubicBezTo>
                  <a:cubicBezTo>
                    <a:pt x="614145" y="709082"/>
                    <a:pt x="571500" y="666437"/>
                    <a:pt x="571500" y="613832"/>
                  </a:cubicBezTo>
                  <a:cubicBezTo>
                    <a:pt x="571500" y="561227"/>
                    <a:pt x="614145" y="518582"/>
                    <a:pt x="666750" y="518582"/>
                  </a:cubicBezTo>
                  <a:close/>
                  <a:moveTo>
                    <a:pt x="1185333" y="0"/>
                  </a:moveTo>
                  <a:cubicBezTo>
                    <a:pt x="1226248" y="0"/>
                    <a:pt x="1266679" y="2073"/>
                    <a:pt x="1306527" y="6120"/>
                  </a:cubicBezTo>
                  <a:lnTo>
                    <a:pt x="1333499" y="10236"/>
                  </a:lnTo>
                  <a:lnTo>
                    <a:pt x="1333499" y="601481"/>
                  </a:lnTo>
                  <a:cubicBezTo>
                    <a:pt x="1333499" y="713513"/>
                    <a:pt x="1424318" y="804332"/>
                    <a:pt x="1536350" y="804332"/>
                  </a:cubicBezTo>
                  <a:lnTo>
                    <a:pt x="1743740" y="804332"/>
                  </a:lnTo>
                  <a:lnTo>
                    <a:pt x="1743769" y="804624"/>
                  </a:lnTo>
                  <a:cubicBezTo>
                    <a:pt x="1761533" y="891432"/>
                    <a:pt x="1838340" y="956732"/>
                    <a:pt x="1930399" y="956732"/>
                  </a:cubicBezTo>
                  <a:cubicBezTo>
                    <a:pt x="2035609" y="956732"/>
                    <a:pt x="2120899" y="871442"/>
                    <a:pt x="2120899" y="766232"/>
                  </a:cubicBezTo>
                  <a:cubicBezTo>
                    <a:pt x="2120899" y="661022"/>
                    <a:pt x="2035609" y="575732"/>
                    <a:pt x="1930399" y="575732"/>
                  </a:cubicBezTo>
                  <a:cubicBezTo>
                    <a:pt x="1877794" y="575732"/>
                    <a:pt x="1830169" y="597055"/>
                    <a:pt x="1795695" y="631528"/>
                  </a:cubicBezTo>
                  <a:lnTo>
                    <a:pt x="1760734" y="683382"/>
                  </a:lnTo>
                  <a:lnTo>
                    <a:pt x="1582917" y="683382"/>
                  </a:lnTo>
                  <a:cubicBezTo>
                    <a:pt x="1511801" y="683382"/>
                    <a:pt x="1454150" y="625731"/>
                    <a:pt x="1454150" y="554615"/>
                  </a:cubicBezTo>
                  <a:lnTo>
                    <a:pt x="1454150" y="31778"/>
                  </a:lnTo>
                  <a:lnTo>
                    <a:pt x="1537815" y="53290"/>
                  </a:lnTo>
                  <a:cubicBezTo>
                    <a:pt x="2020327" y="203367"/>
                    <a:pt x="2370666" y="653437"/>
                    <a:pt x="2370666" y="1185333"/>
                  </a:cubicBezTo>
                  <a:cubicBezTo>
                    <a:pt x="2370666" y="1722343"/>
                    <a:pt x="2013557" y="2175947"/>
                    <a:pt x="1523860" y="2321622"/>
                  </a:cubicBezTo>
                  <a:lnTo>
                    <a:pt x="1451042" y="2339622"/>
                  </a:lnTo>
                  <a:lnTo>
                    <a:pt x="1451042" y="1558419"/>
                  </a:lnTo>
                  <a:cubicBezTo>
                    <a:pt x="1451042" y="1487303"/>
                    <a:pt x="1508693" y="1429652"/>
                    <a:pt x="1579809" y="1429652"/>
                  </a:cubicBezTo>
                  <a:lnTo>
                    <a:pt x="1749394" y="1429652"/>
                  </a:lnTo>
                  <a:lnTo>
                    <a:pt x="1751761" y="1437278"/>
                  </a:lnTo>
                  <a:cubicBezTo>
                    <a:pt x="1780681" y="1505651"/>
                    <a:pt x="1848384" y="1553627"/>
                    <a:pt x="1927291" y="1553627"/>
                  </a:cubicBezTo>
                  <a:cubicBezTo>
                    <a:pt x="2032501" y="1553627"/>
                    <a:pt x="2117791" y="1468337"/>
                    <a:pt x="2117791" y="1363127"/>
                  </a:cubicBezTo>
                  <a:cubicBezTo>
                    <a:pt x="2117791" y="1257917"/>
                    <a:pt x="2032501" y="1172627"/>
                    <a:pt x="1927291" y="1172627"/>
                  </a:cubicBezTo>
                  <a:cubicBezTo>
                    <a:pt x="1848384" y="1172627"/>
                    <a:pt x="1780681" y="1220602"/>
                    <a:pt x="1751761" y="1288976"/>
                  </a:cubicBezTo>
                  <a:lnTo>
                    <a:pt x="1745638" y="1308702"/>
                  </a:lnTo>
                  <a:lnTo>
                    <a:pt x="1533242" y="1308702"/>
                  </a:lnTo>
                  <a:cubicBezTo>
                    <a:pt x="1421210" y="1308702"/>
                    <a:pt x="1330391" y="1399521"/>
                    <a:pt x="1330391" y="1511553"/>
                  </a:cubicBezTo>
                  <a:lnTo>
                    <a:pt x="1330391" y="2360981"/>
                  </a:lnTo>
                  <a:lnTo>
                    <a:pt x="1306527" y="2364547"/>
                  </a:lnTo>
                  <a:lnTo>
                    <a:pt x="1282313" y="2365769"/>
                  </a:lnTo>
                  <a:lnTo>
                    <a:pt x="1282313" y="766487"/>
                  </a:lnTo>
                  <a:cubicBezTo>
                    <a:pt x="1282313" y="654455"/>
                    <a:pt x="1191494" y="563636"/>
                    <a:pt x="1079462" y="563636"/>
                  </a:cubicBezTo>
                  <a:lnTo>
                    <a:pt x="849715" y="563636"/>
                  </a:lnTo>
                  <a:lnTo>
                    <a:pt x="842279" y="539681"/>
                  </a:lnTo>
                  <a:cubicBezTo>
                    <a:pt x="813360" y="471308"/>
                    <a:pt x="745657" y="423332"/>
                    <a:pt x="666750" y="423332"/>
                  </a:cubicBezTo>
                  <a:cubicBezTo>
                    <a:pt x="561540" y="423332"/>
                    <a:pt x="476250" y="508622"/>
                    <a:pt x="476250" y="613832"/>
                  </a:cubicBezTo>
                  <a:cubicBezTo>
                    <a:pt x="476250" y="719042"/>
                    <a:pt x="561540" y="804332"/>
                    <a:pt x="666750" y="804332"/>
                  </a:cubicBezTo>
                  <a:cubicBezTo>
                    <a:pt x="745657" y="804332"/>
                    <a:pt x="813360" y="756356"/>
                    <a:pt x="842279" y="687983"/>
                  </a:cubicBezTo>
                  <a:lnTo>
                    <a:pt x="843334" y="684586"/>
                  </a:lnTo>
                  <a:lnTo>
                    <a:pt x="1032895" y="684586"/>
                  </a:lnTo>
                  <a:cubicBezTo>
                    <a:pt x="1104011" y="684586"/>
                    <a:pt x="1161662" y="742237"/>
                    <a:pt x="1161662" y="813353"/>
                  </a:cubicBezTo>
                  <a:lnTo>
                    <a:pt x="1161662" y="2369471"/>
                  </a:lnTo>
                  <a:lnTo>
                    <a:pt x="1112116" y="2366969"/>
                  </a:lnTo>
                  <a:lnTo>
                    <a:pt x="1112116" y="1065239"/>
                  </a:lnTo>
                  <a:cubicBezTo>
                    <a:pt x="1112116" y="953207"/>
                    <a:pt x="1021297" y="862388"/>
                    <a:pt x="909265" y="862388"/>
                  </a:cubicBezTo>
                  <a:lnTo>
                    <a:pt x="97884" y="862388"/>
                  </a:lnTo>
                  <a:cubicBezTo>
                    <a:pt x="83880" y="862388"/>
                    <a:pt x="70208" y="863807"/>
                    <a:pt x="57003" y="866509"/>
                  </a:cubicBezTo>
                  <a:lnTo>
                    <a:pt x="43564" y="870681"/>
                  </a:lnTo>
                  <a:lnTo>
                    <a:pt x="53290" y="832851"/>
                  </a:lnTo>
                  <a:cubicBezTo>
                    <a:pt x="203367" y="350340"/>
                    <a:pt x="653437" y="0"/>
                    <a:pt x="1185333" y="0"/>
                  </a:cubicBezTo>
                  <a:close/>
                </a:path>
              </a:pathLst>
            </a:custGeom>
            <a:solidFill>
              <a:srgbClr val="3C9FDA"/>
            </a:soli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solidFill>
                  <a:schemeClr val="tx1">
                    <a:lumMod val="75000"/>
                  </a:schemeClr>
                </a:solidFill>
              </a:endParaRPr>
            </a:p>
          </p:txBody>
        </p:sp>
      </p:grpSp>
      <p:grpSp>
        <p:nvGrpSpPr>
          <p:cNvPr id="77" name="Group 76"/>
          <p:cNvGrpSpPr/>
          <p:nvPr/>
        </p:nvGrpSpPr>
        <p:grpSpPr>
          <a:xfrm>
            <a:off x="4728584" y="1946403"/>
            <a:ext cx="2922180" cy="831011"/>
            <a:chOff x="3346531" y="1461146"/>
            <a:chExt cx="2192206" cy="623836"/>
          </a:xfrm>
        </p:grpSpPr>
        <p:sp>
          <p:nvSpPr>
            <p:cNvPr id="87" name="Rectangle 86"/>
            <p:cNvSpPr/>
            <p:nvPr/>
          </p:nvSpPr>
          <p:spPr>
            <a:xfrm>
              <a:off x="3899809" y="1461146"/>
              <a:ext cx="1638928" cy="623836"/>
            </a:xfrm>
            <a:prstGeom prst="rect">
              <a:avLst/>
            </a:prstGeom>
          </p:spPr>
          <p:txBody>
            <a:bodyPr wrap="none" lIns="68589" tIns="34295" rIns="68589" bIns="34295">
              <a:spAutoFit/>
            </a:bodyPr>
            <a:lstStyle/>
            <a:p>
              <a:pPr>
                <a:buSzPct val="80000"/>
              </a:pPr>
              <a:r>
                <a:rPr lang="en-US" sz="2400" b="1" dirty="0">
                  <a:solidFill>
                    <a:srgbClr val="38878F"/>
                  </a:solidFill>
                  <a:latin typeface="+mj-lt"/>
                  <a:cs typeface="CiscoSans ExtraLight"/>
                </a:rPr>
                <a:t>Reduce Cost</a:t>
              </a:r>
              <a:br>
                <a:rPr lang="en-US" sz="2400" b="1" dirty="0">
                  <a:solidFill>
                    <a:srgbClr val="38878F"/>
                  </a:solidFill>
                  <a:latin typeface="+mj-lt"/>
                  <a:cs typeface="CiscoSans ExtraLight"/>
                </a:rPr>
              </a:br>
              <a:r>
                <a:rPr lang="en-US" sz="2400" b="1" dirty="0">
                  <a:solidFill>
                    <a:srgbClr val="38878F"/>
                  </a:solidFill>
                  <a:latin typeface="+mj-lt"/>
                  <a:cs typeface="CiscoSans ExtraLight"/>
                </a:rPr>
                <a:t>&amp; Complexity</a:t>
              </a:r>
            </a:p>
          </p:txBody>
        </p:sp>
        <p:sp>
          <p:nvSpPr>
            <p:cNvPr id="88" name="Freeform 11"/>
            <p:cNvSpPr>
              <a:spLocks noChangeAspect="1" noEditPoints="1"/>
            </p:cNvSpPr>
            <p:nvPr/>
          </p:nvSpPr>
          <p:spPr bwMode="auto">
            <a:xfrm>
              <a:off x="3346531" y="1518504"/>
              <a:ext cx="523810" cy="523492"/>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38878F"/>
            </a:solidFill>
            <a:ln>
              <a:noFill/>
            </a:ln>
            <a:extLst/>
          </p:spPr>
          <p:txBody>
            <a:bodyPr vert="horz" wrap="square" lIns="93260" tIns="46630" rIns="93260" bIns="46630" numCol="1" anchor="t" anchorCtr="0" compatLnSpc="1">
              <a:prstTxWarp prst="textNoShape">
                <a:avLst/>
              </a:prstTxWarp>
            </a:bodyPr>
            <a:lstStyle/>
            <a:p>
              <a:pPr defTabSz="684659">
                <a:defRPr/>
              </a:pPr>
              <a:endParaRPr lang="en-US" sz="1100" kern="0" dirty="0">
                <a:solidFill>
                  <a:schemeClr val="tx1">
                    <a:lumMod val="75000"/>
                  </a:schemeClr>
                </a:solidFill>
                <a:latin typeface="Arial"/>
              </a:endParaRPr>
            </a:p>
          </p:txBody>
        </p:sp>
      </p:grpSp>
      <p:grpSp>
        <p:nvGrpSpPr>
          <p:cNvPr id="89" name="Group 88"/>
          <p:cNvGrpSpPr/>
          <p:nvPr/>
        </p:nvGrpSpPr>
        <p:grpSpPr>
          <a:xfrm>
            <a:off x="8282823" y="1946393"/>
            <a:ext cx="3500424" cy="830241"/>
            <a:chOff x="6308004" y="1461146"/>
            <a:chExt cx="2626002" cy="623258"/>
          </a:xfrm>
        </p:grpSpPr>
        <p:sp>
          <p:nvSpPr>
            <p:cNvPr id="90" name="Freeform 89"/>
            <p:cNvSpPr>
              <a:spLocks noChangeAspect="1"/>
            </p:cNvSpPr>
            <p:nvPr/>
          </p:nvSpPr>
          <p:spPr>
            <a:xfrm>
              <a:off x="6308004" y="1517715"/>
              <a:ext cx="534446" cy="534446"/>
            </a:xfrm>
            <a:custGeom>
              <a:avLst/>
              <a:gdLst>
                <a:gd name="connsiteX0" fmla="*/ 504057 w 1008112"/>
                <a:gd name="connsiteY0" fmla="*/ 483431 h 1008112"/>
                <a:gd name="connsiteX1" fmla="*/ 558573 w 1008112"/>
                <a:gd name="connsiteY1" fmla="*/ 537948 h 1008112"/>
                <a:gd name="connsiteX2" fmla="*/ 542605 w 1008112"/>
                <a:gd name="connsiteY2" fmla="*/ 576497 h 1008112"/>
                <a:gd name="connsiteX3" fmla="*/ 536566 w 1008112"/>
                <a:gd name="connsiteY3" fmla="*/ 580568 h 1008112"/>
                <a:gd name="connsiteX4" fmla="*/ 536766 w 1008112"/>
                <a:gd name="connsiteY4" fmla="*/ 581561 h 1008112"/>
                <a:gd name="connsiteX5" fmla="*/ 536766 w 1008112"/>
                <a:gd name="connsiteY5" fmla="*/ 668787 h 1008112"/>
                <a:gd name="connsiteX6" fmla="*/ 504057 w 1008112"/>
                <a:gd name="connsiteY6" fmla="*/ 701497 h 1008112"/>
                <a:gd name="connsiteX7" fmla="*/ 471347 w 1008112"/>
                <a:gd name="connsiteY7" fmla="*/ 668787 h 1008112"/>
                <a:gd name="connsiteX8" fmla="*/ 471347 w 1008112"/>
                <a:gd name="connsiteY8" fmla="*/ 581561 h 1008112"/>
                <a:gd name="connsiteX9" fmla="*/ 471547 w 1008112"/>
                <a:gd name="connsiteY9" fmla="*/ 580568 h 1008112"/>
                <a:gd name="connsiteX10" fmla="*/ 465508 w 1008112"/>
                <a:gd name="connsiteY10" fmla="*/ 576497 h 1008112"/>
                <a:gd name="connsiteX11" fmla="*/ 449540 w 1008112"/>
                <a:gd name="connsiteY11" fmla="*/ 537948 h 1008112"/>
                <a:gd name="connsiteX12" fmla="*/ 504057 w 1008112"/>
                <a:gd name="connsiteY12" fmla="*/ 483431 h 1008112"/>
                <a:gd name="connsiteX13" fmla="*/ 507781 w 1008112"/>
                <a:gd name="connsiteY13" fmla="*/ 266555 h 1008112"/>
                <a:gd name="connsiteX14" fmla="*/ 624170 w 1008112"/>
                <a:gd name="connsiteY14" fmla="*/ 382944 h 1008112"/>
                <a:gd name="connsiteX15" fmla="*/ 624170 w 1008112"/>
                <a:gd name="connsiteY15" fmla="*/ 440673 h 1008112"/>
                <a:gd name="connsiteX16" fmla="*/ 391392 w 1008112"/>
                <a:gd name="connsiteY16" fmla="*/ 440673 h 1008112"/>
                <a:gd name="connsiteX17" fmla="*/ 391392 w 1008112"/>
                <a:gd name="connsiteY17" fmla="*/ 382944 h 1008112"/>
                <a:gd name="connsiteX18" fmla="*/ 507781 w 1008112"/>
                <a:gd name="connsiteY18" fmla="*/ 266555 h 1008112"/>
                <a:gd name="connsiteX19" fmla="*/ 507781 w 1008112"/>
                <a:gd name="connsiteY19" fmla="*/ 195483 h 1008112"/>
                <a:gd name="connsiteX20" fmla="*/ 320320 w 1008112"/>
                <a:gd name="connsiteY20" fmla="*/ 382944 h 1008112"/>
                <a:gd name="connsiteX21" fmla="*/ 320320 w 1008112"/>
                <a:gd name="connsiteY21" fmla="*/ 440673 h 1008112"/>
                <a:gd name="connsiteX22" fmla="*/ 273578 w 1008112"/>
                <a:gd name="connsiteY22" fmla="*/ 440673 h 1008112"/>
                <a:gd name="connsiteX23" fmla="*/ 273578 w 1008112"/>
                <a:gd name="connsiteY23" fmla="*/ 701430 h 1008112"/>
                <a:gd name="connsiteX24" fmla="*/ 329778 w 1008112"/>
                <a:gd name="connsiteY24" fmla="*/ 757630 h 1008112"/>
                <a:gd name="connsiteX25" fmla="*/ 678334 w 1008112"/>
                <a:gd name="connsiteY25" fmla="*/ 757630 h 1008112"/>
                <a:gd name="connsiteX26" fmla="*/ 734534 w 1008112"/>
                <a:gd name="connsiteY26" fmla="*/ 701430 h 1008112"/>
                <a:gd name="connsiteX27" fmla="*/ 734534 w 1008112"/>
                <a:gd name="connsiteY27" fmla="*/ 440673 h 1008112"/>
                <a:gd name="connsiteX28" fmla="*/ 695242 w 1008112"/>
                <a:gd name="connsiteY28" fmla="*/ 440673 h 1008112"/>
                <a:gd name="connsiteX29" fmla="*/ 695242 w 1008112"/>
                <a:gd name="connsiteY29" fmla="*/ 382944 h 1008112"/>
                <a:gd name="connsiteX30" fmla="*/ 507781 w 1008112"/>
                <a:gd name="connsiteY30" fmla="*/ 195483 h 1008112"/>
                <a:gd name="connsiteX31" fmla="*/ 504056 w 1008112"/>
                <a:gd name="connsiteY31" fmla="*/ 0 h 1008112"/>
                <a:gd name="connsiteX32" fmla="*/ 1008112 w 1008112"/>
                <a:gd name="connsiteY32" fmla="*/ 504056 h 1008112"/>
                <a:gd name="connsiteX33" fmla="*/ 504056 w 1008112"/>
                <a:gd name="connsiteY33" fmla="*/ 1008112 h 1008112"/>
                <a:gd name="connsiteX34" fmla="*/ 0 w 1008112"/>
                <a:gd name="connsiteY34" fmla="*/ 504056 h 1008112"/>
                <a:gd name="connsiteX35" fmla="*/ 504056 w 1008112"/>
                <a:gd name="connsiteY35" fmla="*/ 0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8112" h="1008112">
                  <a:moveTo>
                    <a:pt x="504057" y="483431"/>
                  </a:moveTo>
                  <a:cubicBezTo>
                    <a:pt x="534165" y="483431"/>
                    <a:pt x="558573" y="507839"/>
                    <a:pt x="558573" y="537948"/>
                  </a:cubicBezTo>
                  <a:cubicBezTo>
                    <a:pt x="558573" y="553002"/>
                    <a:pt x="552471" y="566631"/>
                    <a:pt x="542605" y="576497"/>
                  </a:cubicBezTo>
                  <a:lnTo>
                    <a:pt x="536566" y="580568"/>
                  </a:lnTo>
                  <a:lnTo>
                    <a:pt x="536766" y="581561"/>
                  </a:lnTo>
                  <a:lnTo>
                    <a:pt x="536766" y="668787"/>
                  </a:lnTo>
                  <a:cubicBezTo>
                    <a:pt x="536766" y="686852"/>
                    <a:pt x="522122" y="701497"/>
                    <a:pt x="504057" y="701497"/>
                  </a:cubicBezTo>
                  <a:cubicBezTo>
                    <a:pt x="485992" y="701497"/>
                    <a:pt x="471347" y="686852"/>
                    <a:pt x="471347" y="668787"/>
                  </a:cubicBezTo>
                  <a:lnTo>
                    <a:pt x="471347" y="581561"/>
                  </a:lnTo>
                  <a:lnTo>
                    <a:pt x="471547" y="580568"/>
                  </a:lnTo>
                  <a:lnTo>
                    <a:pt x="465508" y="576497"/>
                  </a:lnTo>
                  <a:cubicBezTo>
                    <a:pt x="455642" y="566631"/>
                    <a:pt x="449540" y="553002"/>
                    <a:pt x="449540" y="537948"/>
                  </a:cubicBezTo>
                  <a:cubicBezTo>
                    <a:pt x="449540" y="507839"/>
                    <a:pt x="473948" y="483431"/>
                    <a:pt x="504057" y="483431"/>
                  </a:cubicBezTo>
                  <a:close/>
                  <a:moveTo>
                    <a:pt x="507781" y="266555"/>
                  </a:moveTo>
                  <a:cubicBezTo>
                    <a:pt x="572061" y="266555"/>
                    <a:pt x="624170" y="318664"/>
                    <a:pt x="624170" y="382944"/>
                  </a:cubicBezTo>
                  <a:lnTo>
                    <a:pt x="624170" y="440673"/>
                  </a:lnTo>
                  <a:lnTo>
                    <a:pt x="391392" y="440673"/>
                  </a:lnTo>
                  <a:lnTo>
                    <a:pt x="391392" y="382944"/>
                  </a:lnTo>
                  <a:cubicBezTo>
                    <a:pt x="391392" y="318664"/>
                    <a:pt x="443501" y="266555"/>
                    <a:pt x="507781" y="266555"/>
                  </a:cubicBezTo>
                  <a:close/>
                  <a:moveTo>
                    <a:pt x="507781" y="195483"/>
                  </a:moveTo>
                  <a:cubicBezTo>
                    <a:pt x="404250" y="195483"/>
                    <a:pt x="320320" y="279412"/>
                    <a:pt x="320320" y="382944"/>
                  </a:cubicBezTo>
                  <a:lnTo>
                    <a:pt x="320320" y="440673"/>
                  </a:lnTo>
                  <a:lnTo>
                    <a:pt x="273578" y="440673"/>
                  </a:lnTo>
                  <a:lnTo>
                    <a:pt x="273578" y="701430"/>
                  </a:lnTo>
                  <a:cubicBezTo>
                    <a:pt x="273578" y="732469"/>
                    <a:pt x="298739" y="757630"/>
                    <a:pt x="329778" y="757630"/>
                  </a:cubicBezTo>
                  <a:lnTo>
                    <a:pt x="678334" y="757630"/>
                  </a:lnTo>
                  <a:cubicBezTo>
                    <a:pt x="709373" y="757630"/>
                    <a:pt x="734534" y="732469"/>
                    <a:pt x="734534" y="701430"/>
                  </a:cubicBezTo>
                  <a:lnTo>
                    <a:pt x="734534" y="440673"/>
                  </a:lnTo>
                  <a:lnTo>
                    <a:pt x="695242" y="440673"/>
                  </a:lnTo>
                  <a:lnTo>
                    <a:pt x="695242" y="382944"/>
                  </a:lnTo>
                  <a:cubicBezTo>
                    <a:pt x="695242" y="279412"/>
                    <a:pt x="611313" y="195483"/>
                    <a:pt x="507781" y="195483"/>
                  </a:cubicBezTo>
                  <a:close/>
                  <a:moveTo>
                    <a:pt x="504056" y="0"/>
                  </a:moveTo>
                  <a:cubicBezTo>
                    <a:pt x="782438" y="0"/>
                    <a:pt x="1008112" y="225674"/>
                    <a:pt x="1008112" y="504056"/>
                  </a:cubicBezTo>
                  <a:cubicBezTo>
                    <a:pt x="1008112" y="782438"/>
                    <a:pt x="782438" y="1008112"/>
                    <a:pt x="504056" y="1008112"/>
                  </a:cubicBezTo>
                  <a:cubicBezTo>
                    <a:pt x="225674" y="1008112"/>
                    <a:pt x="0" y="782438"/>
                    <a:pt x="0" y="504056"/>
                  </a:cubicBezTo>
                  <a:cubicBezTo>
                    <a:pt x="0" y="225674"/>
                    <a:pt x="225674" y="0"/>
                    <a:pt x="504056" y="0"/>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75000"/>
                  </a:schemeClr>
                </a:solidFill>
              </a:endParaRPr>
            </a:p>
          </p:txBody>
        </p:sp>
        <p:sp>
          <p:nvSpPr>
            <p:cNvPr id="91" name="Rectangle 90"/>
            <p:cNvSpPr/>
            <p:nvPr/>
          </p:nvSpPr>
          <p:spPr>
            <a:xfrm>
              <a:off x="6897533" y="1461146"/>
              <a:ext cx="2036473" cy="623258"/>
            </a:xfrm>
            <a:prstGeom prst="rect">
              <a:avLst/>
            </a:prstGeom>
          </p:spPr>
          <p:txBody>
            <a:bodyPr wrap="none" lIns="68589" tIns="34295" rIns="68589" bIns="34295">
              <a:spAutoFit/>
            </a:bodyPr>
            <a:lstStyle/>
            <a:p>
              <a:pPr>
                <a:buSzPct val="80000"/>
              </a:pPr>
              <a:r>
                <a:rPr lang="en-US" sz="2400" b="1" dirty="0">
                  <a:solidFill>
                    <a:schemeClr val="accent6"/>
                  </a:solidFill>
                  <a:latin typeface="+mj-lt"/>
                  <a:cs typeface="CiscoSans ExtraLight"/>
                </a:rPr>
                <a:t>Lower Risk &amp;</a:t>
              </a:r>
            </a:p>
            <a:p>
              <a:pPr>
                <a:buSzPct val="80000"/>
              </a:pPr>
              <a:r>
                <a:rPr lang="en-US" sz="2400" b="1" dirty="0">
                  <a:solidFill>
                    <a:schemeClr val="accent6"/>
                  </a:solidFill>
                  <a:latin typeface="+mj-lt"/>
                  <a:cs typeface="CiscoSans ExtraLight"/>
                </a:rPr>
                <a:t>Meet Compliance</a:t>
              </a:r>
            </a:p>
          </p:txBody>
        </p:sp>
      </p:grpSp>
      <p:sp>
        <p:nvSpPr>
          <p:cNvPr id="2" name="Title 1"/>
          <p:cNvSpPr>
            <a:spLocks noGrp="1"/>
          </p:cNvSpPr>
          <p:nvPr>
            <p:ph type="title"/>
          </p:nvPr>
        </p:nvSpPr>
        <p:spPr>
          <a:xfrm>
            <a:off x="742757" y="384890"/>
            <a:ext cx="11124420" cy="975783"/>
          </a:xfrm>
        </p:spPr>
        <p:txBody>
          <a:bodyPr/>
          <a:lstStyle/>
          <a:p>
            <a:r>
              <a:rPr lang="en-US" sz="3700" dirty="0" smtClean="0">
                <a:solidFill>
                  <a:schemeClr val="tx1">
                    <a:lumMod val="75000"/>
                  </a:schemeClr>
                </a:solidFill>
              </a:rPr>
              <a:t>DNA—Transforming Business through the Network</a:t>
            </a:r>
            <a:endParaRPr lang="en-US" sz="3700" dirty="0">
              <a:solidFill>
                <a:schemeClr val="tx1">
                  <a:lumMod val="75000"/>
                </a:schemeClr>
              </a:solidFill>
            </a:endParaRPr>
          </a:p>
        </p:txBody>
      </p:sp>
      <p:sp>
        <p:nvSpPr>
          <p:cNvPr id="126" name="Pentagon 125"/>
          <p:cNvSpPr/>
          <p:nvPr/>
        </p:nvSpPr>
        <p:spPr>
          <a:xfrm>
            <a:off x="194861" y="3848617"/>
            <a:ext cx="3847510" cy="2419704"/>
          </a:xfrm>
          <a:prstGeom prst="homePlate">
            <a:avLst>
              <a:gd name="adj" fmla="val 0"/>
            </a:avLst>
          </a:prstGeom>
          <a:solidFill>
            <a:schemeClr val="bg1">
              <a:alpha val="83000"/>
            </a:schemeClr>
          </a:soli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lIns="121899" tIns="60949" rIns="121899" bIns="60949" rtlCol="0" anchor="ctr"/>
          <a:lstStyle/>
          <a:p>
            <a:pPr algn="ctr" defTabSz="608945"/>
            <a:endParaRPr lang="en-US" dirty="0">
              <a:solidFill>
                <a:schemeClr val="tx1">
                  <a:lumMod val="75000"/>
                </a:schemeClr>
              </a:solidFill>
              <a:latin typeface="Arial"/>
            </a:endParaRPr>
          </a:p>
        </p:txBody>
      </p:sp>
      <p:sp>
        <p:nvSpPr>
          <p:cNvPr id="127" name="Pentagon 126"/>
          <p:cNvSpPr/>
          <p:nvPr/>
        </p:nvSpPr>
        <p:spPr>
          <a:xfrm>
            <a:off x="4173812" y="3848615"/>
            <a:ext cx="3847504" cy="2419704"/>
          </a:xfrm>
          <a:prstGeom prst="homePlate">
            <a:avLst>
              <a:gd name="adj" fmla="val 0"/>
            </a:avLst>
          </a:prstGeom>
          <a:solidFill>
            <a:schemeClr val="bg1">
              <a:alpha val="83000"/>
            </a:schemeClr>
          </a:soli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lIns="121899" tIns="60949" rIns="121899" bIns="60949" rtlCol="0" anchor="ctr"/>
          <a:lstStyle/>
          <a:p>
            <a:pPr algn="ctr" defTabSz="608945"/>
            <a:endParaRPr lang="en-US" dirty="0">
              <a:solidFill>
                <a:schemeClr val="tx1">
                  <a:lumMod val="75000"/>
                </a:schemeClr>
              </a:solidFill>
              <a:latin typeface="Arial"/>
            </a:endParaRPr>
          </a:p>
        </p:txBody>
      </p:sp>
      <p:sp>
        <p:nvSpPr>
          <p:cNvPr id="128" name="Pentagon 127"/>
          <p:cNvSpPr/>
          <p:nvPr/>
        </p:nvSpPr>
        <p:spPr>
          <a:xfrm>
            <a:off x="8152758" y="3848619"/>
            <a:ext cx="3847510" cy="2419704"/>
          </a:xfrm>
          <a:prstGeom prst="homePlate">
            <a:avLst>
              <a:gd name="adj" fmla="val 0"/>
            </a:avLst>
          </a:prstGeom>
          <a:solidFill>
            <a:schemeClr val="bg1">
              <a:alpha val="83000"/>
            </a:schemeClr>
          </a:soli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lIns="121899" tIns="60949" rIns="121899" bIns="60949" rtlCol="0" anchor="ctr"/>
          <a:lstStyle/>
          <a:p>
            <a:pPr algn="ctr" defTabSz="608945"/>
            <a:endParaRPr lang="en-US" dirty="0">
              <a:solidFill>
                <a:schemeClr val="tx1">
                  <a:lumMod val="75000"/>
                </a:schemeClr>
              </a:solidFill>
              <a:latin typeface="Arial"/>
            </a:endParaRPr>
          </a:p>
        </p:txBody>
      </p:sp>
      <p:sp>
        <p:nvSpPr>
          <p:cNvPr id="130" name="Rectangle 129"/>
          <p:cNvSpPr/>
          <p:nvPr/>
        </p:nvSpPr>
        <p:spPr>
          <a:xfrm>
            <a:off x="408353" y="4118046"/>
            <a:ext cx="3420528" cy="830241"/>
          </a:xfrm>
          <a:prstGeom prst="rect">
            <a:avLst/>
          </a:prstGeom>
        </p:spPr>
        <p:txBody>
          <a:bodyPr wrap="square" lIns="91436" tIns="45719" rIns="91436" bIns="45719">
            <a:spAutoFit/>
          </a:bodyPr>
          <a:lstStyle/>
          <a:p>
            <a:pPr algn="ctr">
              <a:buSzPct val="80000"/>
            </a:pPr>
            <a:r>
              <a:rPr lang="en-US" sz="2400" b="1" dirty="0">
                <a:solidFill>
                  <a:srgbClr val="3C9FDA"/>
                </a:solidFill>
                <a:cs typeface="CiscoSans ExtraLight"/>
              </a:rPr>
              <a:t>Insights &amp; Experiences</a:t>
            </a:r>
          </a:p>
        </p:txBody>
      </p:sp>
      <p:sp>
        <p:nvSpPr>
          <p:cNvPr id="131" name="Rectangle 130"/>
          <p:cNvSpPr/>
          <p:nvPr/>
        </p:nvSpPr>
        <p:spPr>
          <a:xfrm>
            <a:off x="174292" y="4963424"/>
            <a:ext cx="3888651" cy="11652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121899" tIns="60949" rIns="121899" bIns="60949" rtlCol="0" anchor="t"/>
          <a:lstStyle/>
          <a:p>
            <a:pPr algn="ctr"/>
            <a:r>
              <a:rPr lang="en-US" sz="2100" dirty="0">
                <a:solidFill>
                  <a:schemeClr val="tx1">
                    <a:lumMod val="75000"/>
                  </a:schemeClr>
                </a:solidFill>
              </a:rPr>
              <a:t>Visibility &amp; </a:t>
            </a:r>
            <a:r>
              <a:rPr lang="en-US" sz="2100" dirty="0" smtClean="0">
                <a:solidFill>
                  <a:schemeClr val="tx1">
                    <a:lumMod val="75000"/>
                  </a:schemeClr>
                </a:solidFill>
              </a:rPr>
              <a:t>analytics</a:t>
            </a:r>
          </a:p>
          <a:p>
            <a:pPr algn="ctr"/>
            <a:endParaRPr lang="en-US" sz="2100" dirty="0">
              <a:solidFill>
                <a:schemeClr val="tx1">
                  <a:lumMod val="75000"/>
                </a:schemeClr>
              </a:solidFill>
            </a:endParaRPr>
          </a:p>
          <a:p>
            <a:pPr algn="ctr"/>
            <a:r>
              <a:rPr lang="en-US" sz="2100" b="1" dirty="0" smtClean="0">
                <a:solidFill>
                  <a:srgbClr val="3C9FDA"/>
                </a:solidFill>
              </a:rPr>
              <a:t>CMX </a:t>
            </a:r>
            <a:endParaRPr lang="en-US" sz="1600" b="1" dirty="0">
              <a:solidFill>
                <a:srgbClr val="3C9FDA"/>
              </a:solidFill>
            </a:endParaRPr>
          </a:p>
        </p:txBody>
      </p:sp>
      <p:sp>
        <p:nvSpPr>
          <p:cNvPr id="132" name="Rectangle 131"/>
          <p:cNvSpPr/>
          <p:nvPr/>
        </p:nvSpPr>
        <p:spPr>
          <a:xfrm>
            <a:off x="4996685" y="4118046"/>
            <a:ext cx="2201762" cy="830241"/>
          </a:xfrm>
          <a:prstGeom prst="rect">
            <a:avLst/>
          </a:prstGeom>
        </p:spPr>
        <p:txBody>
          <a:bodyPr wrap="none" lIns="91436" tIns="45719" rIns="91436" bIns="45719">
            <a:spAutoFit/>
          </a:bodyPr>
          <a:lstStyle/>
          <a:p>
            <a:pPr algn="ctr">
              <a:buSzPct val="80000"/>
            </a:pPr>
            <a:r>
              <a:rPr lang="en-US" sz="2400" b="1" dirty="0">
                <a:solidFill>
                  <a:srgbClr val="38878F"/>
                </a:solidFill>
                <a:cs typeface="CiscoSans ExtraLight"/>
              </a:rPr>
              <a:t>Automation &amp; </a:t>
            </a:r>
            <a:br>
              <a:rPr lang="en-US" sz="2400" b="1" dirty="0">
                <a:solidFill>
                  <a:srgbClr val="38878F"/>
                </a:solidFill>
                <a:cs typeface="CiscoSans ExtraLight"/>
              </a:rPr>
            </a:br>
            <a:r>
              <a:rPr lang="en-US" sz="2400" b="1" dirty="0">
                <a:solidFill>
                  <a:srgbClr val="38878F"/>
                </a:solidFill>
                <a:cs typeface="CiscoSans ExtraLight"/>
              </a:rPr>
              <a:t>Assurance</a:t>
            </a:r>
          </a:p>
        </p:txBody>
      </p:sp>
      <p:sp>
        <p:nvSpPr>
          <p:cNvPr id="133" name="Rectangle 132"/>
          <p:cNvSpPr/>
          <p:nvPr/>
        </p:nvSpPr>
        <p:spPr>
          <a:xfrm>
            <a:off x="4494748" y="4966202"/>
            <a:ext cx="3205632" cy="82510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121899" tIns="60949" rIns="121899" bIns="60949" rtlCol="0" anchor="t"/>
          <a:lstStyle/>
          <a:p>
            <a:pPr algn="ctr"/>
            <a:r>
              <a:rPr lang="en-US" sz="2100" dirty="0">
                <a:solidFill>
                  <a:schemeClr val="tx1">
                    <a:lumMod val="75000"/>
                  </a:schemeClr>
                </a:solidFill>
              </a:rPr>
              <a:t>Accelerated roll out </a:t>
            </a:r>
            <a:br>
              <a:rPr lang="en-US" sz="2100" dirty="0">
                <a:solidFill>
                  <a:schemeClr val="tx1">
                    <a:lumMod val="75000"/>
                  </a:schemeClr>
                </a:solidFill>
              </a:rPr>
            </a:br>
            <a:r>
              <a:rPr lang="en-US" sz="2100" dirty="0">
                <a:solidFill>
                  <a:schemeClr val="tx1">
                    <a:lumMod val="75000"/>
                  </a:schemeClr>
                </a:solidFill>
              </a:rPr>
              <a:t>of services</a:t>
            </a:r>
          </a:p>
        </p:txBody>
      </p:sp>
      <p:sp>
        <p:nvSpPr>
          <p:cNvPr id="134" name="Rectangle 133"/>
          <p:cNvSpPr/>
          <p:nvPr/>
        </p:nvSpPr>
        <p:spPr>
          <a:xfrm>
            <a:off x="8417023" y="4118058"/>
            <a:ext cx="3319017" cy="461252"/>
          </a:xfrm>
          <a:prstGeom prst="rect">
            <a:avLst/>
          </a:prstGeom>
        </p:spPr>
        <p:txBody>
          <a:bodyPr wrap="square" lIns="91436" tIns="45719" rIns="91436" bIns="45719">
            <a:spAutoFit/>
          </a:bodyPr>
          <a:lstStyle/>
          <a:p>
            <a:pPr algn="ctr">
              <a:buSzPct val="80000"/>
            </a:pPr>
            <a:r>
              <a:rPr lang="en-US" sz="2400" b="1" dirty="0">
                <a:solidFill>
                  <a:schemeClr val="accent6"/>
                </a:solidFill>
                <a:cs typeface="CiscoSans ExtraLight"/>
              </a:rPr>
              <a:t>Security</a:t>
            </a:r>
          </a:p>
        </p:txBody>
      </p:sp>
      <p:sp>
        <p:nvSpPr>
          <p:cNvPr id="135" name="Rectangle 134"/>
          <p:cNvSpPr/>
          <p:nvPr/>
        </p:nvSpPr>
        <p:spPr>
          <a:xfrm>
            <a:off x="8262789" y="4966197"/>
            <a:ext cx="3627444" cy="75608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121899" tIns="60949" rIns="121899" bIns="60949" rtlCol="0" anchor="t"/>
          <a:lstStyle/>
          <a:p>
            <a:pPr algn="ctr"/>
            <a:r>
              <a:rPr lang="en-US" sz="2100" dirty="0">
                <a:solidFill>
                  <a:schemeClr val="tx1">
                    <a:lumMod val="75000"/>
                  </a:schemeClr>
                </a:solidFill>
              </a:rPr>
              <a:t>Rapid threat detection </a:t>
            </a:r>
            <a:br>
              <a:rPr lang="en-US" sz="2100" dirty="0">
                <a:solidFill>
                  <a:schemeClr val="tx1">
                    <a:lumMod val="75000"/>
                  </a:schemeClr>
                </a:solidFill>
              </a:rPr>
            </a:br>
            <a:r>
              <a:rPr lang="en-US" sz="2100" dirty="0">
                <a:solidFill>
                  <a:schemeClr val="tx1">
                    <a:lumMod val="75000"/>
                  </a:schemeClr>
                </a:solidFill>
              </a:rPr>
              <a:t>and mitigation</a:t>
            </a:r>
          </a:p>
        </p:txBody>
      </p:sp>
      <p:grpSp>
        <p:nvGrpSpPr>
          <p:cNvPr id="136" name="Group 135"/>
          <p:cNvGrpSpPr/>
          <p:nvPr/>
        </p:nvGrpSpPr>
        <p:grpSpPr>
          <a:xfrm>
            <a:off x="1747084" y="3397611"/>
            <a:ext cx="691600" cy="691140"/>
            <a:chOff x="496957" y="3041374"/>
            <a:chExt cx="1709530" cy="1709530"/>
          </a:xfrm>
        </p:grpSpPr>
        <p:sp>
          <p:nvSpPr>
            <p:cNvPr id="137" name="Oval 136"/>
            <p:cNvSpPr/>
            <p:nvPr/>
          </p:nvSpPr>
          <p:spPr>
            <a:xfrm>
              <a:off x="496957" y="3041374"/>
              <a:ext cx="1709530" cy="1709530"/>
            </a:xfrm>
            <a:prstGeom prst="ellipse">
              <a:avLst/>
            </a:prstGeom>
            <a:solidFill>
              <a:srgbClr val="3C9F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8" name="Chevron 137"/>
            <p:cNvSpPr/>
            <p:nvPr/>
          </p:nvSpPr>
          <p:spPr>
            <a:xfrm rot="16200000">
              <a:off x="1075073" y="3377896"/>
              <a:ext cx="553309" cy="916126"/>
            </a:xfrm>
            <a:prstGeom prst="chevron">
              <a:avLst>
                <a:gd name="adj" fmla="val 5524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39" name="Group 138"/>
          <p:cNvGrpSpPr/>
          <p:nvPr/>
        </p:nvGrpSpPr>
        <p:grpSpPr>
          <a:xfrm>
            <a:off x="5773130" y="3397611"/>
            <a:ext cx="691600" cy="691140"/>
            <a:chOff x="496957" y="3041374"/>
            <a:chExt cx="1709530" cy="1709530"/>
          </a:xfrm>
        </p:grpSpPr>
        <p:sp>
          <p:nvSpPr>
            <p:cNvPr id="140" name="Oval 139"/>
            <p:cNvSpPr/>
            <p:nvPr/>
          </p:nvSpPr>
          <p:spPr>
            <a:xfrm>
              <a:off x="496957" y="3041374"/>
              <a:ext cx="1709530" cy="1709530"/>
            </a:xfrm>
            <a:prstGeom prst="ellipse">
              <a:avLst/>
            </a:prstGeom>
            <a:solidFill>
              <a:srgbClr val="3887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1" name="Chevron 140"/>
            <p:cNvSpPr/>
            <p:nvPr/>
          </p:nvSpPr>
          <p:spPr>
            <a:xfrm rot="16200000">
              <a:off x="1075073" y="3377891"/>
              <a:ext cx="553309" cy="916137"/>
            </a:xfrm>
            <a:prstGeom prst="chevron">
              <a:avLst>
                <a:gd name="adj" fmla="val 5524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42" name="Group 141"/>
          <p:cNvGrpSpPr/>
          <p:nvPr/>
        </p:nvGrpSpPr>
        <p:grpSpPr>
          <a:xfrm>
            <a:off x="9733311" y="3397611"/>
            <a:ext cx="691600" cy="691140"/>
            <a:chOff x="496957" y="3041374"/>
            <a:chExt cx="1709530" cy="1709530"/>
          </a:xfrm>
        </p:grpSpPr>
        <p:sp>
          <p:nvSpPr>
            <p:cNvPr id="143" name="Oval 142"/>
            <p:cNvSpPr/>
            <p:nvPr/>
          </p:nvSpPr>
          <p:spPr>
            <a:xfrm>
              <a:off x="496957" y="3041374"/>
              <a:ext cx="1709530" cy="170953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4" name="Chevron 143"/>
            <p:cNvSpPr/>
            <p:nvPr/>
          </p:nvSpPr>
          <p:spPr>
            <a:xfrm rot="16200000">
              <a:off x="1075073" y="3377891"/>
              <a:ext cx="553309" cy="916137"/>
            </a:xfrm>
            <a:prstGeom prst="chevron">
              <a:avLst>
                <a:gd name="adj" fmla="val 5524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33" name="Group 32"/>
          <p:cNvGrpSpPr/>
          <p:nvPr/>
        </p:nvGrpSpPr>
        <p:grpSpPr>
          <a:xfrm>
            <a:off x="632077" y="6167697"/>
            <a:ext cx="11010395" cy="362203"/>
            <a:chOff x="474175" y="4625773"/>
            <a:chExt cx="8259947" cy="271652"/>
          </a:xfrm>
        </p:grpSpPr>
        <p:pic>
          <p:nvPicPr>
            <p:cNvPr id="34" name="Picture 33" descr="C:\Users\spius\Pictures\cisco logo blue gradient.png"/>
            <p:cNvPicPr>
              <a:picLocks noChangeAspect="1" noChangeArrowheads="1"/>
            </p:cNvPicPr>
            <p:nvPr/>
          </p:nvPicPr>
          <p:blipFill>
            <a:blip r:embed="rId4" cstate="screen">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Rectangle 7"/>
            <p:cNvSpPr>
              <a:spLocks noChangeArrowheads="1"/>
            </p:cNvSpPr>
            <p:nvPr/>
          </p:nvSpPr>
          <p:spPr bwMode="ltGray">
            <a:xfrm>
              <a:off x="8592715" y="4758455"/>
              <a:ext cx="141407" cy="138970"/>
            </a:xfrm>
            <a:prstGeom prst="rect">
              <a:avLst/>
            </a:prstGeom>
            <a:noFill/>
            <a:ln w="9525" algn="ctr">
              <a:noFill/>
              <a:miter lim="800000"/>
              <a:headEnd/>
              <a:tailEnd/>
            </a:ln>
            <a:effectLst/>
          </p:spPr>
          <p:txBody>
            <a:bodyPr wrap="none" lIns="61585" tIns="30791" rIns="61585" bIns="30791" anchor="b">
              <a:spAutoFit/>
            </a:bodyPr>
            <a:lstStyle/>
            <a:p>
              <a:pPr algn="r" defTabSz="814163" fontAlgn="auto">
                <a:spcBef>
                  <a:spcPts val="0"/>
                </a:spcBef>
                <a:spcAft>
                  <a:spcPts val="0"/>
                </a:spcAft>
                <a:defRPr/>
              </a:pPr>
              <a:r>
                <a:rPr lang="en-US" sz="800" dirty="0">
                  <a:solidFill>
                    <a:prstClr val="white">
                      <a:alpha val="60000"/>
                    </a:prstClr>
                  </a:solidFill>
                  <a:latin typeface="Arial"/>
                  <a:cs typeface="CiscoSans Thin"/>
                </a:rPr>
                <a:t>5</a:t>
              </a:r>
            </a:p>
          </p:txBody>
        </p:sp>
        <p:sp>
          <p:nvSpPr>
            <p:cNvPr id="36" name="Rectangle 35"/>
            <p:cNvSpPr>
              <a:spLocks noChangeArrowheads="1"/>
            </p:cNvSpPr>
            <p:nvPr/>
          </p:nvSpPr>
          <p:spPr bwMode="ltGray">
            <a:xfrm>
              <a:off x="5867508" y="4757201"/>
              <a:ext cx="2658018" cy="138970"/>
            </a:xfrm>
            <a:prstGeom prst="rect">
              <a:avLst/>
            </a:prstGeom>
            <a:noFill/>
            <a:ln w="9525">
              <a:noFill/>
              <a:miter lim="800000"/>
              <a:headEnd/>
              <a:tailEnd/>
            </a:ln>
            <a:effectLst/>
          </p:spPr>
          <p:txBody>
            <a:bodyPr lIns="61585" tIns="30791" rIns="61585" bIns="30791" anchor="b">
              <a:spAutoFit/>
            </a:bodyPr>
            <a:lstStyle/>
            <a:p>
              <a:pPr defTabSz="814163" fontAlgn="auto">
                <a:spcBef>
                  <a:spcPts val="0"/>
                </a:spcBef>
                <a:spcAft>
                  <a:spcPts val="0"/>
                </a:spcAft>
                <a:defRPr/>
              </a:pPr>
              <a:r>
                <a:rPr lang="en-US" sz="800" dirty="0">
                  <a:solidFill>
                    <a:prstClr val="white">
                      <a:alpha val="60000"/>
                    </a:prstClr>
                  </a:solidFill>
                  <a:latin typeface="Arial"/>
                  <a:cs typeface="CiscoSans Thin"/>
                </a:rPr>
                <a:t>© 2015  Cisco and/or its affiliates. All rights reserved.   Cisco Confidential</a:t>
              </a:r>
            </a:p>
          </p:txBody>
        </p:sp>
      </p:grpSp>
    </p:spTree>
    <p:extLst>
      <p:ext uri="{BB962C8B-B14F-4D97-AF65-F5344CB8AC3E}">
        <p14:creationId xmlns:p14="http://schemas.microsoft.com/office/powerpoint/2010/main" val="334631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893"/>
            <a:ext cx="12190413" cy="6857107"/>
          </a:xfrm>
          <a:prstGeom prst="rect">
            <a:avLst/>
          </a:prstGeom>
        </p:spPr>
      </p:pic>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t="20854" r="50006"/>
          <a:stretch/>
        </p:blipFill>
        <p:spPr>
          <a:xfrm>
            <a:off x="3" y="1430872"/>
            <a:ext cx="6094414" cy="5427128"/>
          </a:xfrm>
          <a:prstGeom prst="rect">
            <a:avLst/>
          </a:prstGeom>
        </p:spPr>
      </p:pic>
      <p:sp>
        <p:nvSpPr>
          <p:cNvPr id="2" name="Rectangle 1"/>
          <p:cNvSpPr/>
          <p:nvPr/>
        </p:nvSpPr>
        <p:spPr>
          <a:xfrm>
            <a:off x="10130" y="1"/>
            <a:ext cx="12178694" cy="1828731"/>
          </a:xfrm>
          <a:prstGeom prst="rect">
            <a:avLst/>
          </a:prstGeom>
          <a:gradFill flip="none" rotWithShape="1">
            <a:gsLst>
              <a:gs pos="2655">
                <a:schemeClr val="accent1">
                  <a:lumMod val="50000"/>
                </a:schemeClr>
              </a:gs>
              <a:gs pos="41000">
                <a:schemeClr val="accent1">
                  <a:lumMod val="50000"/>
                  <a:alpha val="59000"/>
                </a:schemeClr>
              </a:gs>
              <a:gs pos="100000">
                <a:schemeClr val="accent1">
                  <a:lumMod val="50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35" name="Rectangle 34"/>
          <p:cNvSpPr/>
          <p:nvPr/>
        </p:nvSpPr>
        <p:spPr>
          <a:xfrm>
            <a:off x="3" y="1442373"/>
            <a:ext cx="6094414" cy="5415631"/>
          </a:xfrm>
          <a:prstGeom prst="rect">
            <a:avLst/>
          </a:prstGeom>
          <a:solidFill>
            <a:srgbClr val="000000">
              <a:alpha val="6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dirty="0" smtClean="0"/>
          </a:p>
        </p:txBody>
      </p:sp>
      <p:sp>
        <p:nvSpPr>
          <p:cNvPr id="19" name="Rectangle 18"/>
          <p:cNvSpPr/>
          <p:nvPr/>
        </p:nvSpPr>
        <p:spPr>
          <a:xfrm>
            <a:off x="0" y="897"/>
            <a:ext cx="12188825" cy="1438959"/>
          </a:xfrm>
          <a:prstGeom prst="rect">
            <a:avLst/>
          </a:prstGeom>
          <a:solidFill>
            <a:schemeClr val="bg1">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latin typeface="+mj-lt"/>
            </a:endParaRPr>
          </a:p>
        </p:txBody>
      </p:sp>
      <p:sp>
        <p:nvSpPr>
          <p:cNvPr id="4" name="Title 3"/>
          <p:cNvSpPr>
            <a:spLocks noGrp="1"/>
          </p:cNvSpPr>
          <p:nvPr>
            <p:ph type="title"/>
          </p:nvPr>
        </p:nvSpPr>
        <p:spPr/>
        <p:txBody>
          <a:bodyPr/>
          <a:lstStyle/>
          <a:p>
            <a:r>
              <a:rPr lang="en-US" dirty="0" smtClean="0"/>
              <a:t>Imagine the Possibilities</a:t>
            </a:r>
            <a:endParaRPr lang="en-US" dirty="0"/>
          </a:p>
        </p:txBody>
      </p:sp>
      <p:sp>
        <p:nvSpPr>
          <p:cNvPr id="42" name="Rectangle 41"/>
          <p:cNvSpPr/>
          <p:nvPr/>
        </p:nvSpPr>
        <p:spPr>
          <a:xfrm>
            <a:off x="1646531" y="1689975"/>
            <a:ext cx="4004882" cy="861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sz="2000" dirty="0">
                <a:solidFill>
                  <a:schemeClr val="bg1"/>
                </a:solidFill>
                <a:latin typeface="+mj-lt"/>
              </a:rPr>
              <a:t>Enhance customer </a:t>
            </a:r>
            <a:br>
              <a:rPr lang="en-US" sz="2000" dirty="0">
                <a:solidFill>
                  <a:schemeClr val="bg1"/>
                </a:solidFill>
                <a:latin typeface="+mj-lt"/>
              </a:rPr>
            </a:br>
            <a:r>
              <a:rPr lang="en-US" sz="2000" dirty="0">
                <a:solidFill>
                  <a:schemeClr val="bg1"/>
                </a:solidFill>
                <a:latin typeface="+mj-lt"/>
              </a:rPr>
              <a:t>service and loyalty</a:t>
            </a:r>
          </a:p>
        </p:txBody>
      </p:sp>
      <p:sp>
        <p:nvSpPr>
          <p:cNvPr id="43" name="Rectangle 42"/>
          <p:cNvSpPr/>
          <p:nvPr/>
        </p:nvSpPr>
        <p:spPr>
          <a:xfrm>
            <a:off x="1646531" y="2673781"/>
            <a:ext cx="4004882" cy="861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sz="2000" dirty="0">
                <a:solidFill>
                  <a:schemeClr val="bg1"/>
                </a:solidFill>
                <a:latin typeface="+mj-lt"/>
              </a:rPr>
              <a:t>Drive incremental </a:t>
            </a:r>
            <a:br>
              <a:rPr lang="en-US" sz="2000" dirty="0">
                <a:solidFill>
                  <a:schemeClr val="bg1"/>
                </a:solidFill>
                <a:latin typeface="+mj-lt"/>
              </a:rPr>
            </a:br>
            <a:r>
              <a:rPr lang="en-US" sz="2000" dirty="0">
                <a:solidFill>
                  <a:schemeClr val="bg1"/>
                </a:solidFill>
                <a:latin typeface="+mj-lt"/>
              </a:rPr>
              <a:t>services and sales </a:t>
            </a:r>
          </a:p>
        </p:txBody>
      </p:sp>
      <p:sp>
        <p:nvSpPr>
          <p:cNvPr id="44" name="Rectangle 43"/>
          <p:cNvSpPr/>
          <p:nvPr/>
        </p:nvSpPr>
        <p:spPr>
          <a:xfrm>
            <a:off x="1646531" y="3873028"/>
            <a:ext cx="4004882" cy="4308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sz="2000" dirty="0">
                <a:solidFill>
                  <a:schemeClr val="bg1"/>
                </a:solidFill>
                <a:latin typeface="+mj-lt"/>
              </a:rPr>
              <a:t>Identify operational </a:t>
            </a:r>
            <a:br>
              <a:rPr lang="en-US" sz="2000" dirty="0">
                <a:solidFill>
                  <a:schemeClr val="bg1"/>
                </a:solidFill>
                <a:latin typeface="+mj-lt"/>
              </a:rPr>
            </a:br>
            <a:r>
              <a:rPr lang="en-US" sz="2000" dirty="0">
                <a:solidFill>
                  <a:schemeClr val="bg1"/>
                </a:solidFill>
                <a:latin typeface="+mj-lt"/>
              </a:rPr>
              <a:t>bottlenecks</a:t>
            </a:r>
          </a:p>
        </p:txBody>
      </p:sp>
      <p:sp>
        <p:nvSpPr>
          <p:cNvPr id="45" name="Rectangle 44"/>
          <p:cNvSpPr/>
          <p:nvPr/>
        </p:nvSpPr>
        <p:spPr>
          <a:xfrm>
            <a:off x="1646531" y="4856837"/>
            <a:ext cx="4004882" cy="4308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sz="2000" dirty="0">
                <a:solidFill>
                  <a:schemeClr val="bg1"/>
                </a:solidFill>
                <a:latin typeface="+mj-lt"/>
              </a:rPr>
              <a:t>Provide venue </a:t>
            </a:r>
            <a:br>
              <a:rPr lang="en-US" sz="2000" dirty="0">
                <a:solidFill>
                  <a:schemeClr val="bg1"/>
                </a:solidFill>
                <a:latin typeface="+mj-lt"/>
              </a:rPr>
            </a:br>
            <a:r>
              <a:rPr lang="en-US" sz="2000" dirty="0">
                <a:solidFill>
                  <a:schemeClr val="bg1"/>
                </a:solidFill>
                <a:latin typeface="+mj-lt"/>
              </a:rPr>
              <a:t>wayfinding</a:t>
            </a:r>
          </a:p>
        </p:txBody>
      </p:sp>
      <p:sp>
        <p:nvSpPr>
          <p:cNvPr id="46" name="Rectangle 45"/>
          <p:cNvSpPr/>
          <p:nvPr/>
        </p:nvSpPr>
        <p:spPr>
          <a:xfrm>
            <a:off x="1646531" y="5840642"/>
            <a:ext cx="4004882" cy="4308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sz="2000" dirty="0">
                <a:solidFill>
                  <a:schemeClr val="bg1"/>
                </a:solidFill>
                <a:latin typeface="+mj-lt"/>
              </a:rPr>
              <a:t>Foster interactive </a:t>
            </a:r>
            <a:br>
              <a:rPr lang="en-US" sz="2000" dirty="0">
                <a:solidFill>
                  <a:schemeClr val="bg1"/>
                </a:solidFill>
                <a:latin typeface="+mj-lt"/>
              </a:rPr>
            </a:br>
            <a:r>
              <a:rPr lang="en-US" sz="2000" dirty="0">
                <a:solidFill>
                  <a:schemeClr val="bg1"/>
                </a:solidFill>
                <a:latin typeface="+mj-lt"/>
              </a:rPr>
              <a:t>experiences </a:t>
            </a:r>
          </a:p>
        </p:txBody>
      </p:sp>
      <p:pic>
        <p:nvPicPr>
          <p:cNvPr id="118" name="Picture 117" descr="roadblock.psd"/>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7782" y="3883801"/>
            <a:ext cx="773566" cy="464139"/>
          </a:xfrm>
          <a:prstGeom prst="rect">
            <a:avLst/>
          </a:prstGeom>
        </p:spPr>
      </p:pic>
      <p:grpSp>
        <p:nvGrpSpPr>
          <p:cNvPr id="9" name="Group 4"/>
          <p:cNvGrpSpPr>
            <a:grpSpLocks noChangeAspect="1"/>
          </p:cNvGrpSpPr>
          <p:nvPr/>
        </p:nvGrpSpPr>
        <p:grpSpPr bwMode="auto">
          <a:xfrm>
            <a:off x="803939" y="2866966"/>
            <a:ext cx="476251" cy="460905"/>
            <a:chOff x="2193" y="568"/>
            <a:chExt cx="3290" cy="3184"/>
          </a:xfrm>
          <a:solidFill>
            <a:schemeClr val="bg1"/>
          </a:solidFill>
        </p:grpSpPr>
        <p:sp>
          <p:nvSpPr>
            <p:cNvPr id="11" name="Rectangle 5"/>
            <p:cNvSpPr>
              <a:spLocks noChangeArrowheads="1"/>
            </p:cNvSpPr>
            <p:nvPr/>
          </p:nvSpPr>
          <p:spPr bwMode="auto">
            <a:xfrm>
              <a:off x="2342" y="3662"/>
              <a:ext cx="3141" cy="9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p:nvSpPr>
          <p:spPr bwMode="auto">
            <a:xfrm>
              <a:off x="2418" y="2478"/>
              <a:ext cx="615" cy="1046"/>
            </a:xfrm>
            <a:custGeom>
              <a:avLst/>
              <a:gdLst>
                <a:gd name="T0" fmla="*/ 260 w 260"/>
                <a:gd name="T1" fmla="*/ 0 h 442"/>
                <a:gd name="T2" fmla="*/ 260 w 260"/>
                <a:gd name="T3" fmla="*/ 442 h 442"/>
                <a:gd name="T4" fmla="*/ 0 w 260"/>
                <a:gd name="T5" fmla="*/ 442 h 442"/>
                <a:gd name="T6" fmla="*/ 0 w 260"/>
                <a:gd name="T7" fmla="*/ 16 h 442"/>
                <a:gd name="T8" fmla="*/ 36 w 260"/>
                <a:gd name="T9" fmla="*/ 17 h 442"/>
                <a:gd name="T10" fmla="*/ 260 w 260"/>
                <a:gd name="T11" fmla="*/ 0 h 442"/>
              </a:gdLst>
              <a:ahLst/>
              <a:cxnLst>
                <a:cxn ang="0">
                  <a:pos x="T0" y="T1"/>
                </a:cxn>
                <a:cxn ang="0">
                  <a:pos x="T2" y="T3"/>
                </a:cxn>
                <a:cxn ang="0">
                  <a:pos x="T4" y="T5"/>
                </a:cxn>
                <a:cxn ang="0">
                  <a:pos x="T6" y="T7"/>
                </a:cxn>
                <a:cxn ang="0">
                  <a:pos x="T8" y="T9"/>
                </a:cxn>
                <a:cxn ang="0">
                  <a:pos x="T10" y="T11"/>
                </a:cxn>
              </a:cxnLst>
              <a:rect l="0" t="0" r="r" b="b"/>
              <a:pathLst>
                <a:path w="260" h="442">
                  <a:moveTo>
                    <a:pt x="260" y="0"/>
                  </a:moveTo>
                  <a:cubicBezTo>
                    <a:pt x="260" y="442"/>
                    <a:pt x="260" y="442"/>
                    <a:pt x="260" y="442"/>
                  </a:cubicBezTo>
                  <a:cubicBezTo>
                    <a:pt x="0" y="442"/>
                    <a:pt x="0" y="442"/>
                    <a:pt x="0" y="442"/>
                  </a:cubicBezTo>
                  <a:cubicBezTo>
                    <a:pt x="0" y="16"/>
                    <a:pt x="0" y="16"/>
                    <a:pt x="0" y="16"/>
                  </a:cubicBezTo>
                  <a:cubicBezTo>
                    <a:pt x="11" y="17"/>
                    <a:pt x="23" y="17"/>
                    <a:pt x="36" y="17"/>
                  </a:cubicBezTo>
                  <a:cubicBezTo>
                    <a:pt x="111" y="17"/>
                    <a:pt x="186" y="11"/>
                    <a:pt x="26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p:nvSpPr>
          <p:spPr bwMode="auto">
            <a:xfrm>
              <a:off x="3203" y="2275"/>
              <a:ext cx="616" cy="1249"/>
            </a:xfrm>
            <a:custGeom>
              <a:avLst/>
              <a:gdLst>
                <a:gd name="T0" fmla="*/ 260 w 260"/>
                <a:gd name="T1" fmla="*/ 0 h 528"/>
                <a:gd name="T2" fmla="*/ 260 w 260"/>
                <a:gd name="T3" fmla="*/ 528 h 528"/>
                <a:gd name="T4" fmla="*/ 0 w 260"/>
                <a:gd name="T5" fmla="*/ 528 h 528"/>
                <a:gd name="T6" fmla="*/ 0 w 260"/>
                <a:gd name="T7" fmla="*/ 74 h 528"/>
                <a:gd name="T8" fmla="*/ 24 w 260"/>
                <a:gd name="T9" fmla="*/ 69 h 528"/>
                <a:gd name="T10" fmla="*/ 260 w 260"/>
                <a:gd name="T11" fmla="*/ 0 h 528"/>
              </a:gdLst>
              <a:ahLst/>
              <a:cxnLst>
                <a:cxn ang="0">
                  <a:pos x="T0" y="T1"/>
                </a:cxn>
                <a:cxn ang="0">
                  <a:pos x="T2" y="T3"/>
                </a:cxn>
                <a:cxn ang="0">
                  <a:pos x="T4" y="T5"/>
                </a:cxn>
                <a:cxn ang="0">
                  <a:pos x="T6" y="T7"/>
                </a:cxn>
                <a:cxn ang="0">
                  <a:pos x="T8" y="T9"/>
                </a:cxn>
                <a:cxn ang="0">
                  <a:pos x="T10" y="T11"/>
                </a:cxn>
              </a:cxnLst>
              <a:rect l="0" t="0" r="r" b="b"/>
              <a:pathLst>
                <a:path w="260" h="528">
                  <a:moveTo>
                    <a:pt x="260" y="0"/>
                  </a:moveTo>
                  <a:cubicBezTo>
                    <a:pt x="260" y="528"/>
                    <a:pt x="260" y="528"/>
                    <a:pt x="260" y="528"/>
                  </a:cubicBezTo>
                  <a:cubicBezTo>
                    <a:pt x="0" y="528"/>
                    <a:pt x="0" y="528"/>
                    <a:pt x="0" y="528"/>
                  </a:cubicBezTo>
                  <a:cubicBezTo>
                    <a:pt x="0" y="74"/>
                    <a:pt x="0" y="74"/>
                    <a:pt x="0" y="74"/>
                  </a:cubicBezTo>
                  <a:cubicBezTo>
                    <a:pt x="8" y="73"/>
                    <a:pt x="16" y="71"/>
                    <a:pt x="24" y="69"/>
                  </a:cubicBezTo>
                  <a:cubicBezTo>
                    <a:pt x="105" y="52"/>
                    <a:pt x="184" y="29"/>
                    <a:pt x="26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3980" y="1321"/>
              <a:ext cx="7" cy="2"/>
            </a:xfrm>
            <a:custGeom>
              <a:avLst/>
              <a:gdLst>
                <a:gd name="T0" fmla="*/ 3 w 3"/>
                <a:gd name="T1" fmla="*/ 0 h 1"/>
                <a:gd name="T2" fmla="*/ 0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1" y="1"/>
                    <a:pt x="0" y="1"/>
                  </a:cubicBezTo>
                  <a:cubicBezTo>
                    <a:pt x="0" y="0"/>
                    <a:pt x="0" y="0"/>
                    <a:pt x="0" y="0"/>
                  </a:cubicBezTo>
                  <a:lnTo>
                    <a:pt x="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p:nvSpPr>
          <p:spPr bwMode="auto">
            <a:xfrm>
              <a:off x="3980" y="1877"/>
              <a:ext cx="618" cy="1647"/>
            </a:xfrm>
            <a:custGeom>
              <a:avLst/>
              <a:gdLst>
                <a:gd name="T0" fmla="*/ 261 w 261"/>
                <a:gd name="T1" fmla="*/ 0 h 696"/>
                <a:gd name="T2" fmla="*/ 261 w 261"/>
                <a:gd name="T3" fmla="*/ 696 h 696"/>
                <a:gd name="T4" fmla="*/ 0 w 261"/>
                <a:gd name="T5" fmla="*/ 696 h 696"/>
                <a:gd name="T6" fmla="*/ 0 w 261"/>
                <a:gd name="T7" fmla="*/ 140 h 696"/>
                <a:gd name="T8" fmla="*/ 109 w 261"/>
                <a:gd name="T9" fmla="*/ 86 h 696"/>
                <a:gd name="T10" fmla="*/ 261 w 261"/>
                <a:gd name="T11" fmla="*/ 0 h 696"/>
              </a:gdLst>
              <a:ahLst/>
              <a:cxnLst>
                <a:cxn ang="0">
                  <a:pos x="T0" y="T1"/>
                </a:cxn>
                <a:cxn ang="0">
                  <a:pos x="T2" y="T3"/>
                </a:cxn>
                <a:cxn ang="0">
                  <a:pos x="T4" y="T5"/>
                </a:cxn>
                <a:cxn ang="0">
                  <a:pos x="T6" y="T7"/>
                </a:cxn>
                <a:cxn ang="0">
                  <a:pos x="T8" y="T9"/>
                </a:cxn>
                <a:cxn ang="0">
                  <a:pos x="T10" y="T11"/>
                </a:cxn>
              </a:cxnLst>
              <a:rect l="0" t="0" r="r" b="b"/>
              <a:pathLst>
                <a:path w="261" h="696">
                  <a:moveTo>
                    <a:pt x="261" y="0"/>
                  </a:moveTo>
                  <a:cubicBezTo>
                    <a:pt x="261" y="696"/>
                    <a:pt x="261" y="696"/>
                    <a:pt x="261" y="696"/>
                  </a:cubicBezTo>
                  <a:cubicBezTo>
                    <a:pt x="0" y="696"/>
                    <a:pt x="0" y="696"/>
                    <a:pt x="0" y="696"/>
                  </a:cubicBezTo>
                  <a:cubicBezTo>
                    <a:pt x="0" y="140"/>
                    <a:pt x="0" y="140"/>
                    <a:pt x="0" y="140"/>
                  </a:cubicBezTo>
                  <a:cubicBezTo>
                    <a:pt x="37" y="123"/>
                    <a:pt x="73" y="105"/>
                    <a:pt x="109" y="86"/>
                  </a:cubicBezTo>
                  <a:cubicBezTo>
                    <a:pt x="165" y="55"/>
                    <a:pt x="215" y="26"/>
                    <a:pt x="26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0"/>
            <p:cNvSpPr>
              <a:spLocks noChangeArrowheads="1"/>
            </p:cNvSpPr>
            <p:nvPr/>
          </p:nvSpPr>
          <p:spPr bwMode="auto">
            <a:xfrm>
              <a:off x="4782" y="3330"/>
              <a:ext cx="618" cy="19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1"/>
            <p:cNvSpPr>
              <a:spLocks noChangeArrowheads="1"/>
            </p:cNvSpPr>
            <p:nvPr/>
          </p:nvSpPr>
          <p:spPr bwMode="auto">
            <a:xfrm>
              <a:off x="4782" y="3025"/>
              <a:ext cx="618" cy="19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2"/>
            <p:cNvSpPr>
              <a:spLocks noChangeArrowheads="1"/>
            </p:cNvSpPr>
            <p:nvPr/>
          </p:nvSpPr>
          <p:spPr bwMode="auto">
            <a:xfrm>
              <a:off x="4782" y="2720"/>
              <a:ext cx="618" cy="19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3"/>
            <p:cNvSpPr>
              <a:spLocks noChangeArrowheads="1"/>
            </p:cNvSpPr>
            <p:nvPr/>
          </p:nvSpPr>
          <p:spPr bwMode="auto">
            <a:xfrm>
              <a:off x="4782" y="2414"/>
              <a:ext cx="618" cy="19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4"/>
            <p:cNvSpPr>
              <a:spLocks noChangeArrowheads="1"/>
            </p:cNvSpPr>
            <p:nvPr/>
          </p:nvSpPr>
          <p:spPr bwMode="auto">
            <a:xfrm>
              <a:off x="4782" y="2109"/>
              <a:ext cx="618" cy="19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5"/>
            <p:cNvSpPr>
              <a:spLocks noChangeArrowheads="1"/>
            </p:cNvSpPr>
            <p:nvPr/>
          </p:nvSpPr>
          <p:spPr bwMode="auto">
            <a:xfrm>
              <a:off x="4782" y="1804"/>
              <a:ext cx="618" cy="19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p:nvSpPr>
          <p:spPr bwMode="auto">
            <a:xfrm>
              <a:off x="4896" y="1517"/>
              <a:ext cx="464" cy="175"/>
            </a:xfrm>
            <a:custGeom>
              <a:avLst/>
              <a:gdLst>
                <a:gd name="T0" fmla="*/ 196 w 196"/>
                <a:gd name="T1" fmla="*/ 74 h 74"/>
                <a:gd name="T2" fmla="*/ 0 w 196"/>
                <a:gd name="T3" fmla="*/ 74 h 74"/>
                <a:gd name="T4" fmla="*/ 108 w 196"/>
                <a:gd name="T5" fmla="*/ 0 h 74"/>
                <a:gd name="T6" fmla="*/ 136 w 196"/>
                <a:gd name="T7" fmla="*/ 23 h 74"/>
                <a:gd name="T8" fmla="*/ 196 w 196"/>
                <a:gd name="T9" fmla="*/ 74 h 74"/>
              </a:gdLst>
              <a:ahLst/>
              <a:cxnLst>
                <a:cxn ang="0">
                  <a:pos x="T0" y="T1"/>
                </a:cxn>
                <a:cxn ang="0">
                  <a:pos x="T2" y="T3"/>
                </a:cxn>
                <a:cxn ang="0">
                  <a:pos x="T4" y="T5"/>
                </a:cxn>
                <a:cxn ang="0">
                  <a:pos x="T6" y="T7"/>
                </a:cxn>
                <a:cxn ang="0">
                  <a:pos x="T8" y="T9"/>
                </a:cxn>
              </a:cxnLst>
              <a:rect l="0" t="0" r="r" b="b"/>
              <a:pathLst>
                <a:path w="196" h="74">
                  <a:moveTo>
                    <a:pt x="196" y="74"/>
                  </a:moveTo>
                  <a:cubicBezTo>
                    <a:pt x="0" y="74"/>
                    <a:pt x="0" y="74"/>
                    <a:pt x="0" y="74"/>
                  </a:cubicBezTo>
                  <a:cubicBezTo>
                    <a:pt x="41" y="48"/>
                    <a:pt x="76" y="23"/>
                    <a:pt x="108" y="0"/>
                  </a:cubicBezTo>
                  <a:cubicBezTo>
                    <a:pt x="136" y="23"/>
                    <a:pt x="136" y="23"/>
                    <a:pt x="136" y="23"/>
                  </a:cubicBezTo>
                  <a:lnTo>
                    <a:pt x="196" y="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p:nvSpPr>
          <p:spPr bwMode="auto">
            <a:xfrm>
              <a:off x="2193" y="568"/>
              <a:ext cx="3290" cy="1780"/>
            </a:xfrm>
            <a:custGeom>
              <a:avLst/>
              <a:gdLst>
                <a:gd name="T0" fmla="*/ 1390 w 1390"/>
                <a:gd name="T1" fmla="*/ 0 h 752"/>
                <a:gd name="T2" fmla="*/ 1343 w 1390"/>
                <a:gd name="T3" fmla="*/ 265 h 752"/>
                <a:gd name="T4" fmla="*/ 1328 w 1390"/>
                <a:gd name="T5" fmla="*/ 346 h 752"/>
                <a:gd name="T6" fmla="*/ 1324 w 1390"/>
                <a:gd name="T7" fmla="*/ 369 h 752"/>
                <a:gd name="T8" fmla="*/ 1297 w 1390"/>
                <a:gd name="T9" fmla="*/ 346 h 752"/>
                <a:gd name="T10" fmla="*/ 1252 w 1390"/>
                <a:gd name="T11" fmla="*/ 308 h 752"/>
                <a:gd name="T12" fmla="*/ 1203 w 1390"/>
                <a:gd name="T13" fmla="*/ 346 h 752"/>
                <a:gd name="T14" fmla="*/ 1135 w 1390"/>
                <a:gd name="T15" fmla="*/ 394 h 752"/>
                <a:gd name="T16" fmla="*/ 1094 w 1390"/>
                <a:gd name="T17" fmla="*/ 420 h 752"/>
                <a:gd name="T18" fmla="*/ 1016 w 1390"/>
                <a:gd name="T19" fmla="*/ 469 h 752"/>
                <a:gd name="T20" fmla="*/ 829 w 1390"/>
                <a:gd name="T21" fmla="*/ 576 h 752"/>
                <a:gd name="T22" fmla="*/ 755 w 1390"/>
                <a:gd name="T23" fmla="*/ 614 h 752"/>
                <a:gd name="T24" fmla="*/ 687 w 1390"/>
                <a:gd name="T25" fmla="*/ 643 h 752"/>
                <a:gd name="T26" fmla="*/ 427 w 1390"/>
                <a:gd name="T27" fmla="*/ 722 h 752"/>
                <a:gd name="T28" fmla="*/ 355 w 1390"/>
                <a:gd name="T29" fmla="*/ 735 h 752"/>
                <a:gd name="T30" fmla="*/ 131 w 1390"/>
                <a:gd name="T31" fmla="*/ 752 h 752"/>
                <a:gd name="T32" fmla="*/ 95 w 1390"/>
                <a:gd name="T33" fmla="*/ 751 h 752"/>
                <a:gd name="T34" fmla="*/ 0 w 1390"/>
                <a:gd name="T35" fmla="*/ 744 h 752"/>
                <a:gd name="T36" fmla="*/ 13 w 1390"/>
                <a:gd name="T37" fmla="*/ 651 h 752"/>
                <a:gd name="T38" fmla="*/ 26 w 1390"/>
                <a:gd name="T39" fmla="*/ 558 h 752"/>
                <a:gd name="T40" fmla="*/ 129 w 1390"/>
                <a:gd name="T41" fmla="*/ 563 h 752"/>
                <a:gd name="T42" fmla="*/ 738 w 1390"/>
                <a:gd name="T43" fmla="*/ 411 h 752"/>
                <a:gd name="T44" fmla="*/ 755 w 1390"/>
                <a:gd name="T45" fmla="*/ 402 h 752"/>
                <a:gd name="T46" fmla="*/ 902 w 1390"/>
                <a:gd name="T47" fmla="*/ 318 h 752"/>
                <a:gd name="T48" fmla="*/ 1105 w 1390"/>
                <a:gd name="T49" fmla="*/ 184 h 752"/>
                <a:gd name="T50" fmla="*/ 1037 w 1390"/>
                <a:gd name="T51" fmla="*/ 127 h 752"/>
                <a:gd name="T52" fmla="*/ 1390 w 1390"/>
                <a:gd name="T53"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90" h="752">
                  <a:moveTo>
                    <a:pt x="1390" y="0"/>
                  </a:moveTo>
                  <a:cubicBezTo>
                    <a:pt x="1343" y="265"/>
                    <a:pt x="1343" y="265"/>
                    <a:pt x="1343" y="265"/>
                  </a:cubicBezTo>
                  <a:cubicBezTo>
                    <a:pt x="1328" y="346"/>
                    <a:pt x="1328" y="346"/>
                    <a:pt x="1328" y="346"/>
                  </a:cubicBezTo>
                  <a:cubicBezTo>
                    <a:pt x="1324" y="369"/>
                    <a:pt x="1324" y="369"/>
                    <a:pt x="1324" y="369"/>
                  </a:cubicBezTo>
                  <a:cubicBezTo>
                    <a:pt x="1297" y="346"/>
                    <a:pt x="1297" y="346"/>
                    <a:pt x="1297" y="346"/>
                  </a:cubicBezTo>
                  <a:cubicBezTo>
                    <a:pt x="1252" y="308"/>
                    <a:pt x="1252" y="308"/>
                    <a:pt x="1252" y="308"/>
                  </a:cubicBezTo>
                  <a:cubicBezTo>
                    <a:pt x="1237" y="321"/>
                    <a:pt x="1220" y="333"/>
                    <a:pt x="1203" y="346"/>
                  </a:cubicBezTo>
                  <a:cubicBezTo>
                    <a:pt x="1182" y="361"/>
                    <a:pt x="1160" y="377"/>
                    <a:pt x="1135" y="394"/>
                  </a:cubicBezTo>
                  <a:cubicBezTo>
                    <a:pt x="1122" y="402"/>
                    <a:pt x="1108" y="411"/>
                    <a:pt x="1094" y="420"/>
                  </a:cubicBezTo>
                  <a:cubicBezTo>
                    <a:pt x="1070" y="436"/>
                    <a:pt x="1044" y="452"/>
                    <a:pt x="1016" y="469"/>
                  </a:cubicBezTo>
                  <a:cubicBezTo>
                    <a:pt x="961" y="501"/>
                    <a:pt x="900" y="537"/>
                    <a:pt x="829" y="576"/>
                  </a:cubicBezTo>
                  <a:cubicBezTo>
                    <a:pt x="804" y="589"/>
                    <a:pt x="780" y="602"/>
                    <a:pt x="755" y="614"/>
                  </a:cubicBezTo>
                  <a:cubicBezTo>
                    <a:pt x="732" y="624"/>
                    <a:pt x="710" y="634"/>
                    <a:pt x="687" y="643"/>
                  </a:cubicBezTo>
                  <a:cubicBezTo>
                    <a:pt x="596" y="681"/>
                    <a:pt x="508" y="706"/>
                    <a:pt x="427" y="722"/>
                  </a:cubicBezTo>
                  <a:cubicBezTo>
                    <a:pt x="402" y="727"/>
                    <a:pt x="378" y="731"/>
                    <a:pt x="355" y="735"/>
                  </a:cubicBezTo>
                  <a:cubicBezTo>
                    <a:pt x="268" y="748"/>
                    <a:pt x="191" y="752"/>
                    <a:pt x="131" y="752"/>
                  </a:cubicBezTo>
                  <a:cubicBezTo>
                    <a:pt x="118" y="752"/>
                    <a:pt x="106" y="752"/>
                    <a:pt x="95" y="751"/>
                  </a:cubicBezTo>
                  <a:cubicBezTo>
                    <a:pt x="39" y="750"/>
                    <a:pt x="5" y="745"/>
                    <a:pt x="0" y="744"/>
                  </a:cubicBezTo>
                  <a:cubicBezTo>
                    <a:pt x="13" y="651"/>
                    <a:pt x="13" y="651"/>
                    <a:pt x="13" y="651"/>
                  </a:cubicBezTo>
                  <a:cubicBezTo>
                    <a:pt x="26" y="558"/>
                    <a:pt x="26" y="558"/>
                    <a:pt x="26" y="558"/>
                  </a:cubicBezTo>
                  <a:cubicBezTo>
                    <a:pt x="27" y="558"/>
                    <a:pt x="65" y="563"/>
                    <a:pt x="129" y="563"/>
                  </a:cubicBezTo>
                  <a:cubicBezTo>
                    <a:pt x="260" y="563"/>
                    <a:pt x="501" y="542"/>
                    <a:pt x="738" y="411"/>
                  </a:cubicBezTo>
                  <a:cubicBezTo>
                    <a:pt x="744" y="408"/>
                    <a:pt x="749" y="405"/>
                    <a:pt x="755" y="402"/>
                  </a:cubicBezTo>
                  <a:cubicBezTo>
                    <a:pt x="809" y="372"/>
                    <a:pt x="858" y="344"/>
                    <a:pt x="902" y="318"/>
                  </a:cubicBezTo>
                  <a:cubicBezTo>
                    <a:pt x="987" y="267"/>
                    <a:pt x="1054" y="223"/>
                    <a:pt x="1105" y="184"/>
                  </a:cubicBezTo>
                  <a:cubicBezTo>
                    <a:pt x="1037" y="127"/>
                    <a:pt x="1037" y="127"/>
                    <a:pt x="1037" y="127"/>
                  </a:cubicBezTo>
                  <a:lnTo>
                    <a:pt x="139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0" name="Group 25"/>
          <p:cNvGrpSpPr>
            <a:grpSpLocks noChangeAspect="1"/>
          </p:cNvGrpSpPr>
          <p:nvPr/>
        </p:nvGrpSpPr>
        <p:grpSpPr bwMode="auto">
          <a:xfrm>
            <a:off x="888603" y="5662659"/>
            <a:ext cx="327864" cy="533316"/>
            <a:chOff x="2131" y="871"/>
            <a:chExt cx="1374" cy="2235"/>
          </a:xfrm>
          <a:solidFill>
            <a:schemeClr val="bg2"/>
          </a:solidFill>
        </p:grpSpPr>
        <p:sp>
          <p:nvSpPr>
            <p:cNvPr id="122" name="Freeform 26"/>
            <p:cNvSpPr>
              <a:spLocks/>
            </p:cNvSpPr>
            <p:nvPr/>
          </p:nvSpPr>
          <p:spPr bwMode="auto">
            <a:xfrm>
              <a:off x="2131" y="1116"/>
              <a:ext cx="1374" cy="1990"/>
            </a:xfrm>
            <a:custGeom>
              <a:avLst/>
              <a:gdLst>
                <a:gd name="T0" fmla="*/ 369 w 1374"/>
                <a:gd name="T1" fmla="*/ 888 h 1990"/>
                <a:gd name="T2" fmla="*/ 366 w 1374"/>
                <a:gd name="T3" fmla="*/ 886 h 1990"/>
                <a:gd name="T4" fmla="*/ 382 w 1374"/>
                <a:gd name="T5" fmla="*/ 59 h 1990"/>
                <a:gd name="T6" fmla="*/ 451 w 1374"/>
                <a:gd name="T7" fmla="*/ 4 h 1990"/>
                <a:gd name="T8" fmla="*/ 489 w 1374"/>
                <a:gd name="T9" fmla="*/ 2 h 1990"/>
                <a:gd name="T10" fmla="*/ 535 w 1374"/>
                <a:gd name="T11" fmla="*/ 20 h 1990"/>
                <a:gd name="T12" fmla="*/ 574 w 1374"/>
                <a:gd name="T13" fmla="*/ 50 h 1990"/>
                <a:gd name="T14" fmla="*/ 594 w 1374"/>
                <a:gd name="T15" fmla="*/ 138 h 1990"/>
                <a:gd name="T16" fmla="*/ 600 w 1374"/>
                <a:gd name="T17" fmla="*/ 936 h 1990"/>
                <a:gd name="T18" fmla="*/ 619 w 1374"/>
                <a:gd name="T19" fmla="*/ 937 h 1990"/>
                <a:gd name="T20" fmla="*/ 625 w 1374"/>
                <a:gd name="T21" fmla="*/ 935 h 1990"/>
                <a:gd name="T22" fmla="*/ 628 w 1374"/>
                <a:gd name="T23" fmla="*/ 608 h 1990"/>
                <a:gd name="T24" fmla="*/ 631 w 1374"/>
                <a:gd name="T25" fmla="*/ 483 h 1990"/>
                <a:gd name="T26" fmla="*/ 675 w 1374"/>
                <a:gd name="T27" fmla="*/ 423 h 1990"/>
                <a:gd name="T28" fmla="*/ 731 w 1374"/>
                <a:gd name="T29" fmla="*/ 402 h 1990"/>
                <a:gd name="T30" fmla="*/ 813 w 1374"/>
                <a:gd name="T31" fmla="*/ 429 h 1990"/>
                <a:gd name="T32" fmla="*/ 844 w 1374"/>
                <a:gd name="T33" fmla="*/ 478 h 1990"/>
                <a:gd name="T34" fmla="*/ 853 w 1374"/>
                <a:gd name="T35" fmla="*/ 562 h 1990"/>
                <a:gd name="T36" fmla="*/ 860 w 1374"/>
                <a:gd name="T37" fmla="*/ 933 h 1990"/>
                <a:gd name="T38" fmla="*/ 889 w 1374"/>
                <a:gd name="T39" fmla="*/ 917 h 1990"/>
                <a:gd name="T40" fmla="*/ 891 w 1374"/>
                <a:gd name="T41" fmla="*/ 822 h 1990"/>
                <a:gd name="T42" fmla="*/ 902 w 1374"/>
                <a:gd name="T43" fmla="*/ 509 h 1990"/>
                <a:gd name="T44" fmla="*/ 965 w 1374"/>
                <a:gd name="T45" fmla="*/ 462 h 1990"/>
                <a:gd name="T46" fmla="*/ 1047 w 1374"/>
                <a:gd name="T47" fmla="*/ 463 h 1990"/>
                <a:gd name="T48" fmla="*/ 1107 w 1374"/>
                <a:gd name="T49" fmla="*/ 524 h 1990"/>
                <a:gd name="T50" fmla="*/ 1114 w 1374"/>
                <a:gd name="T51" fmla="*/ 638 h 1990"/>
                <a:gd name="T52" fmla="*/ 1133 w 1374"/>
                <a:gd name="T53" fmla="*/ 940 h 1990"/>
                <a:gd name="T54" fmla="*/ 1154 w 1374"/>
                <a:gd name="T55" fmla="*/ 644 h 1990"/>
                <a:gd name="T56" fmla="*/ 1172 w 1374"/>
                <a:gd name="T57" fmla="*/ 612 h 1990"/>
                <a:gd name="T58" fmla="*/ 1195 w 1374"/>
                <a:gd name="T59" fmla="*/ 589 h 1990"/>
                <a:gd name="T60" fmla="*/ 1299 w 1374"/>
                <a:gd name="T61" fmla="*/ 570 h 1990"/>
                <a:gd name="T62" fmla="*/ 1345 w 1374"/>
                <a:gd name="T63" fmla="*/ 605 h 1990"/>
                <a:gd name="T64" fmla="*/ 1374 w 1374"/>
                <a:gd name="T65" fmla="*/ 716 h 1990"/>
                <a:gd name="T66" fmla="*/ 1372 w 1374"/>
                <a:gd name="T67" fmla="*/ 1343 h 1990"/>
                <a:gd name="T68" fmla="*/ 1357 w 1374"/>
                <a:gd name="T69" fmla="*/ 1409 h 1990"/>
                <a:gd name="T70" fmla="*/ 1341 w 1374"/>
                <a:gd name="T71" fmla="*/ 1470 h 1990"/>
                <a:gd name="T72" fmla="*/ 1303 w 1374"/>
                <a:gd name="T73" fmla="*/ 1540 h 1990"/>
                <a:gd name="T74" fmla="*/ 1268 w 1374"/>
                <a:gd name="T75" fmla="*/ 1601 h 1990"/>
                <a:gd name="T76" fmla="*/ 1199 w 1374"/>
                <a:gd name="T77" fmla="*/ 1781 h 1990"/>
                <a:gd name="T78" fmla="*/ 1191 w 1374"/>
                <a:gd name="T79" fmla="*/ 1990 h 1990"/>
                <a:gd name="T80" fmla="*/ 508 w 1374"/>
                <a:gd name="T81" fmla="*/ 1785 h 1990"/>
                <a:gd name="T82" fmla="*/ 494 w 1374"/>
                <a:gd name="T83" fmla="*/ 1754 h 1990"/>
                <a:gd name="T84" fmla="*/ 467 w 1374"/>
                <a:gd name="T85" fmla="*/ 1705 h 1990"/>
                <a:gd name="T86" fmla="*/ 374 w 1374"/>
                <a:gd name="T87" fmla="*/ 1628 h 1990"/>
                <a:gd name="T88" fmla="*/ 305 w 1374"/>
                <a:gd name="T89" fmla="*/ 1540 h 1990"/>
                <a:gd name="T90" fmla="*/ 273 w 1374"/>
                <a:gd name="T91" fmla="*/ 1501 h 1990"/>
                <a:gd name="T92" fmla="*/ 246 w 1374"/>
                <a:gd name="T93" fmla="*/ 1440 h 1990"/>
                <a:gd name="T94" fmla="*/ 201 w 1374"/>
                <a:gd name="T95" fmla="*/ 1285 h 1990"/>
                <a:gd name="T96" fmla="*/ 190 w 1374"/>
                <a:gd name="T97" fmla="*/ 1129 h 1990"/>
                <a:gd name="T98" fmla="*/ 165 w 1374"/>
                <a:gd name="T99" fmla="*/ 1047 h 1990"/>
                <a:gd name="T100" fmla="*/ 108 w 1374"/>
                <a:gd name="T101" fmla="*/ 996 h 1990"/>
                <a:gd name="T102" fmla="*/ 77 w 1374"/>
                <a:gd name="T103" fmla="*/ 978 h 1990"/>
                <a:gd name="T104" fmla="*/ 11 w 1374"/>
                <a:gd name="T105" fmla="*/ 928 h 1990"/>
                <a:gd name="T106" fmla="*/ 4 w 1374"/>
                <a:gd name="T107" fmla="*/ 836 h 1990"/>
                <a:gd name="T108" fmla="*/ 26 w 1374"/>
                <a:gd name="T109" fmla="*/ 801 h 1990"/>
                <a:gd name="T110" fmla="*/ 98 w 1374"/>
                <a:gd name="T111" fmla="*/ 761 h 1990"/>
                <a:gd name="T112" fmla="*/ 212 w 1374"/>
                <a:gd name="T113" fmla="*/ 774 h 1990"/>
                <a:gd name="T114" fmla="*/ 262 w 1374"/>
                <a:gd name="T115" fmla="*/ 805 h 1990"/>
                <a:gd name="T116" fmla="*/ 303 w 1374"/>
                <a:gd name="T117" fmla="*/ 843 h 1990"/>
                <a:gd name="T118" fmla="*/ 328 w 1374"/>
                <a:gd name="T119" fmla="*/ 886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4" h="1990">
                  <a:moveTo>
                    <a:pt x="364" y="944"/>
                  </a:moveTo>
                  <a:lnTo>
                    <a:pt x="364" y="924"/>
                  </a:lnTo>
                  <a:lnTo>
                    <a:pt x="364" y="906"/>
                  </a:lnTo>
                  <a:lnTo>
                    <a:pt x="366" y="889"/>
                  </a:lnTo>
                  <a:lnTo>
                    <a:pt x="369" y="889"/>
                  </a:lnTo>
                  <a:lnTo>
                    <a:pt x="370" y="888"/>
                  </a:lnTo>
                  <a:lnTo>
                    <a:pt x="369" y="888"/>
                  </a:lnTo>
                  <a:lnTo>
                    <a:pt x="369" y="887"/>
                  </a:lnTo>
                  <a:lnTo>
                    <a:pt x="369" y="888"/>
                  </a:lnTo>
                  <a:lnTo>
                    <a:pt x="368" y="888"/>
                  </a:lnTo>
                  <a:lnTo>
                    <a:pt x="368" y="888"/>
                  </a:lnTo>
                  <a:lnTo>
                    <a:pt x="367" y="888"/>
                  </a:lnTo>
                  <a:lnTo>
                    <a:pt x="367" y="887"/>
                  </a:lnTo>
                  <a:lnTo>
                    <a:pt x="366" y="886"/>
                  </a:lnTo>
                  <a:lnTo>
                    <a:pt x="366" y="116"/>
                  </a:lnTo>
                  <a:lnTo>
                    <a:pt x="369" y="116"/>
                  </a:lnTo>
                  <a:lnTo>
                    <a:pt x="374" y="73"/>
                  </a:lnTo>
                  <a:lnTo>
                    <a:pt x="377" y="73"/>
                  </a:lnTo>
                  <a:lnTo>
                    <a:pt x="377" y="67"/>
                  </a:lnTo>
                  <a:lnTo>
                    <a:pt x="382" y="67"/>
                  </a:lnTo>
                  <a:lnTo>
                    <a:pt x="382" y="59"/>
                  </a:lnTo>
                  <a:lnTo>
                    <a:pt x="404" y="27"/>
                  </a:lnTo>
                  <a:lnTo>
                    <a:pt x="412" y="27"/>
                  </a:lnTo>
                  <a:lnTo>
                    <a:pt x="416" y="20"/>
                  </a:lnTo>
                  <a:lnTo>
                    <a:pt x="424" y="20"/>
                  </a:lnTo>
                  <a:lnTo>
                    <a:pt x="428" y="12"/>
                  </a:lnTo>
                  <a:lnTo>
                    <a:pt x="451" y="9"/>
                  </a:lnTo>
                  <a:lnTo>
                    <a:pt x="451" y="4"/>
                  </a:lnTo>
                  <a:lnTo>
                    <a:pt x="470" y="4"/>
                  </a:lnTo>
                  <a:lnTo>
                    <a:pt x="470" y="0"/>
                  </a:lnTo>
                  <a:lnTo>
                    <a:pt x="475" y="0"/>
                  </a:lnTo>
                  <a:lnTo>
                    <a:pt x="475" y="0"/>
                  </a:lnTo>
                  <a:lnTo>
                    <a:pt x="475" y="0"/>
                  </a:lnTo>
                  <a:lnTo>
                    <a:pt x="481" y="1"/>
                  </a:lnTo>
                  <a:lnTo>
                    <a:pt x="489" y="2"/>
                  </a:lnTo>
                  <a:lnTo>
                    <a:pt x="497" y="4"/>
                  </a:lnTo>
                  <a:lnTo>
                    <a:pt x="506" y="6"/>
                  </a:lnTo>
                  <a:lnTo>
                    <a:pt x="516" y="8"/>
                  </a:lnTo>
                  <a:lnTo>
                    <a:pt x="522" y="9"/>
                  </a:lnTo>
                  <a:lnTo>
                    <a:pt x="529" y="11"/>
                  </a:lnTo>
                  <a:lnTo>
                    <a:pt x="532" y="12"/>
                  </a:lnTo>
                  <a:lnTo>
                    <a:pt x="535" y="20"/>
                  </a:lnTo>
                  <a:lnTo>
                    <a:pt x="544" y="20"/>
                  </a:lnTo>
                  <a:lnTo>
                    <a:pt x="547" y="27"/>
                  </a:lnTo>
                  <a:lnTo>
                    <a:pt x="555" y="27"/>
                  </a:lnTo>
                  <a:lnTo>
                    <a:pt x="555" y="32"/>
                  </a:lnTo>
                  <a:lnTo>
                    <a:pt x="567" y="39"/>
                  </a:lnTo>
                  <a:lnTo>
                    <a:pt x="567" y="47"/>
                  </a:lnTo>
                  <a:lnTo>
                    <a:pt x="574" y="50"/>
                  </a:lnTo>
                  <a:lnTo>
                    <a:pt x="574" y="59"/>
                  </a:lnTo>
                  <a:lnTo>
                    <a:pt x="582" y="62"/>
                  </a:lnTo>
                  <a:lnTo>
                    <a:pt x="586" y="73"/>
                  </a:lnTo>
                  <a:lnTo>
                    <a:pt x="590" y="87"/>
                  </a:lnTo>
                  <a:lnTo>
                    <a:pt x="593" y="103"/>
                  </a:lnTo>
                  <a:lnTo>
                    <a:pt x="594" y="120"/>
                  </a:lnTo>
                  <a:lnTo>
                    <a:pt x="594" y="138"/>
                  </a:lnTo>
                  <a:lnTo>
                    <a:pt x="594" y="156"/>
                  </a:lnTo>
                  <a:lnTo>
                    <a:pt x="594" y="174"/>
                  </a:lnTo>
                  <a:lnTo>
                    <a:pt x="594" y="192"/>
                  </a:lnTo>
                  <a:lnTo>
                    <a:pt x="594" y="208"/>
                  </a:lnTo>
                  <a:lnTo>
                    <a:pt x="594" y="932"/>
                  </a:lnTo>
                  <a:lnTo>
                    <a:pt x="598" y="933"/>
                  </a:lnTo>
                  <a:lnTo>
                    <a:pt x="600" y="936"/>
                  </a:lnTo>
                  <a:lnTo>
                    <a:pt x="603" y="937"/>
                  </a:lnTo>
                  <a:lnTo>
                    <a:pt x="606" y="938"/>
                  </a:lnTo>
                  <a:lnTo>
                    <a:pt x="610" y="939"/>
                  </a:lnTo>
                  <a:lnTo>
                    <a:pt x="617" y="940"/>
                  </a:lnTo>
                  <a:lnTo>
                    <a:pt x="617" y="938"/>
                  </a:lnTo>
                  <a:lnTo>
                    <a:pt x="619" y="937"/>
                  </a:lnTo>
                  <a:lnTo>
                    <a:pt x="619" y="937"/>
                  </a:lnTo>
                  <a:lnTo>
                    <a:pt x="619" y="937"/>
                  </a:lnTo>
                  <a:lnTo>
                    <a:pt x="619" y="936"/>
                  </a:lnTo>
                  <a:lnTo>
                    <a:pt x="620" y="936"/>
                  </a:lnTo>
                  <a:lnTo>
                    <a:pt x="620" y="936"/>
                  </a:lnTo>
                  <a:lnTo>
                    <a:pt x="621" y="936"/>
                  </a:lnTo>
                  <a:lnTo>
                    <a:pt x="622" y="936"/>
                  </a:lnTo>
                  <a:lnTo>
                    <a:pt x="625" y="935"/>
                  </a:lnTo>
                  <a:lnTo>
                    <a:pt x="627" y="917"/>
                  </a:lnTo>
                  <a:lnTo>
                    <a:pt x="628" y="897"/>
                  </a:lnTo>
                  <a:lnTo>
                    <a:pt x="629" y="876"/>
                  </a:lnTo>
                  <a:lnTo>
                    <a:pt x="629" y="855"/>
                  </a:lnTo>
                  <a:lnTo>
                    <a:pt x="628" y="833"/>
                  </a:lnTo>
                  <a:lnTo>
                    <a:pt x="628" y="812"/>
                  </a:lnTo>
                  <a:lnTo>
                    <a:pt x="628" y="608"/>
                  </a:lnTo>
                  <a:lnTo>
                    <a:pt x="628" y="591"/>
                  </a:lnTo>
                  <a:lnTo>
                    <a:pt x="627" y="572"/>
                  </a:lnTo>
                  <a:lnTo>
                    <a:pt x="627" y="554"/>
                  </a:lnTo>
                  <a:lnTo>
                    <a:pt x="627" y="535"/>
                  </a:lnTo>
                  <a:lnTo>
                    <a:pt x="627" y="517"/>
                  </a:lnTo>
                  <a:lnTo>
                    <a:pt x="629" y="499"/>
                  </a:lnTo>
                  <a:lnTo>
                    <a:pt x="631" y="483"/>
                  </a:lnTo>
                  <a:lnTo>
                    <a:pt x="636" y="470"/>
                  </a:lnTo>
                  <a:lnTo>
                    <a:pt x="639" y="470"/>
                  </a:lnTo>
                  <a:lnTo>
                    <a:pt x="644" y="455"/>
                  </a:lnTo>
                  <a:lnTo>
                    <a:pt x="655" y="446"/>
                  </a:lnTo>
                  <a:lnTo>
                    <a:pt x="659" y="435"/>
                  </a:lnTo>
                  <a:lnTo>
                    <a:pt x="666" y="435"/>
                  </a:lnTo>
                  <a:lnTo>
                    <a:pt x="675" y="423"/>
                  </a:lnTo>
                  <a:lnTo>
                    <a:pt x="682" y="423"/>
                  </a:lnTo>
                  <a:lnTo>
                    <a:pt x="686" y="416"/>
                  </a:lnTo>
                  <a:lnTo>
                    <a:pt x="693" y="416"/>
                  </a:lnTo>
                  <a:lnTo>
                    <a:pt x="693" y="412"/>
                  </a:lnTo>
                  <a:lnTo>
                    <a:pt x="721" y="409"/>
                  </a:lnTo>
                  <a:lnTo>
                    <a:pt x="721" y="405"/>
                  </a:lnTo>
                  <a:lnTo>
                    <a:pt x="731" y="402"/>
                  </a:lnTo>
                  <a:lnTo>
                    <a:pt x="743" y="403"/>
                  </a:lnTo>
                  <a:lnTo>
                    <a:pt x="757" y="405"/>
                  </a:lnTo>
                  <a:lnTo>
                    <a:pt x="769" y="409"/>
                  </a:lnTo>
                  <a:lnTo>
                    <a:pt x="782" y="413"/>
                  </a:lnTo>
                  <a:lnTo>
                    <a:pt x="793" y="419"/>
                  </a:lnTo>
                  <a:lnTo>
                    <a:pt x="804" y="423"/>
                  </a:lnTo>
                  <a:lnTo>
                    <a:pt x="813" y="429"/>
                  </a:lnTo>
                  <a:lnTo>
                    <a:pt x="820" y="435"/>
                  </a:lnTo>
                  <a:lnTo>
                    <a:pt x="825" y="440"/>
                  </a:lnTo>
                  <a:lnTo>
                    <a:pt x="825" y="446"/>
                  </a:lnTo>
                  <a:lnTo>
                    <a:pt x="837" y="455"/>
                  </a:lnTo>
                  <a:lnTo>
                    <a:pt x="837" y="462"/>
                  </a:lnTo>
                  <a:lnTo>
                    <a:pt x="840" y="462"/>
                  </a:lnTo>
                  <a:lnTo>
                    <a:pt x="844" y="478"/>
                  </a:lnTo>
                  <a:lnTo>
                    <a:pt x="847" y="478"/>
                  </a:lnTo>
                  <a:lnTo>
                    <a:pt x="851" y="487"/>
                  </a:lnTo>
                  <a:lnTo>
                    <a:pt x="853" y="499"/>
                  </a:lnTo>
                  <a:lnTo>
                    <a:pt x="853" y="513"/>
                  </a:lnTo>
                  <a:lnTo>
                    <a:pt x="854" y="529"/>
                  </a:lnTo>
                  <a:lnTo>
                    <a:pt x="854" y="545"/>
                  </a:lnTo>
                  <a:lnTo>
                    <a:pt x="853" y="562"/>
                  </a:lnTo>
                  <a:lnTo>
                    <a:pt x="853" y="578"/>
                  </a:lnTo>
                  <a:lnTo>
                    <a:pt x="853" y="594"/>
                  </a:lnTo>
                  <a:lnTo>
                    <a:pt x="852" y="608"/>
                  </a:lnTo>
                  <a:lnTo>
                    <a:pt x="852" y="620"/>
                  </a:lnTo>
                  <a:lnTo>
                    <a:pt x="852" y="928"/>
                  </a:lnTo>
                  <a:lnTo>
                    <a:pt x="856" y="931"/>
                  </a:lnTo>
                  <a:lnTo>
                    <a:pt x="860" y="933"/>
                  </a:lnTo>
                  <a:lnTo>
                    <a:pt x="863" y="935"/>
                  </a:lnTo>
                  <a:lnTo>
                    <a:pt x="866" y="937"/>
                  </a:lnTo>
                  <a:lnTo>
                    <a:pt x="871" y="939"/>
                  </a:lnTo>
                  <a:lnTo>
                    <a:pt x="879" y="940"/>
                  </a:lnTo>
                  <a:lnTo>
                    <a:pt x="883" y="932"/>
                  </a:lnTo>
                  <a:lnTo>
                    <a:pt x="886" y="926"/>
                  </a:lnTo>
                  <a:lnTo>
                    <a:pt x="889" y="917"/>
                  </a:lnTo>
                  <a:lnTo>
                    <a:pt x="890" y="906"/>
                  </a:lnTo>
                  <a:lnTo>
                    <a:pt x="892" y="893"/>
                  </a:lnTo>
                  <a:lnTo>
                    <a:pt x="892" y="879"/>
                  </a:lnTo>
                  <a:lnTo>
                    <a:pt x="892" y="865"/>
                  </a:lnTo>
                  <a:lnTo>
                    <a:pt x="892" y="850"/>
                  </a:lnTo>
                  <a:lnTo>
                    <a:pt x="892" y="836"/>
                  </a:lnTo>
                  <a:lnTo>
                    <a:pt x="891" y="822"/>
                  </a:lnTo>
                  <a:lnTo>
                    <a:pt x="891" y="811"/>
                  </a:lnTo>
                  <a:lnTo>
                    <a:pt x="890" y="801"/>
                  </a:lnTo>
                  <a:lnTo>
                    <a:pt x="890" y="535"/>
                  </a:lnTo>
                  <a:lnTo>
                    <a:pt x="894" y="535"/>
                  </a:lnTo>
                  <a:lnTo>
                    <a:pt x="894" y="524"/>
                  </a:lnTo>
                  <a:lnTo>
                    <a:pt x="898" y="524"/>
                  </a:lnTo>
                  <a:lnTo>
                    <a:pt x="902" y="509"/>
                  </a:lnTo>
                  <a:lnTo>
                    <a:pt x="910" y="505"/>
                  </a:lnTo>
                  <a:lnTo>
                    <a:pt x="910" y="496"/>
                  </a:lnTo>
                  <a:lnTo>
                    <a:pt x="929" y="482"/>
                  </a:lnTo>
                  <a:lnTo>
                    <a:pt x="933" y="473"/>
                  </a:lnTo>
                  <a:lnTo>
                    <a:pt x="956" y="466"/>
                  </a:lnTo>
                  <a:lnTo>
                    <a:pt x="956" y="462"/>
                  </a:lnTo>
                  <a:lnTo>
                    <a:pt x="965" y="462"/>
                  </a:lnTo>
                  <a:lnTo>
                    <a:pt x="965" y="458"/>
                  </a:lnTo>
                  <a:lnTo>
                    <a:pt x="979" y="458"/>
                  </a:lnTo>
                  <a:lnTo>
                    <a:pt x="992" y="455"/>
                  </a:lnTo>
                  <a:lnTo>
                    <a:pt x="1006" y="455"/>
                  </a:lnTo>
                  <a:lnTo>
                    <a:pt x="1020" y="456"/>
                  </a:lnTo>
                  <a:lnTo>
                    <a:pt x="1034" y="460"/>
                  </a:lnTo>
                  <a:lnTo>
                    <a:pt x="1047" y="463"/>
                  </a:lnTo>
                  <a:lnTo>
                    <a:pt x="1059" y="469"/>
                  </a:lnTo>
                  <a:lnTo>
                    <a:pt x="1068" y="473"/>
                  </a:lnTo>
                  <a:lnTo>
                    <a:pt x="1080" y="489"/>
                  </a:lnTo>
                  <a:lnTo>
                    <a:pt x="1095" y="501"/>
                  </a:lnTo>
                  <a:lnTo>
                    <a:pt x="1095" y="509"/>
                  </a:lnTo>
                  <a:lnTo>
                    <a:pt x="1103" y="513"/>
                  </a:lnTo>
                  <a:lnTo>
                    <a:pt x="1107" y="524"/>
                  </a:lnTo>
                  <a:lnTo>
                    <a:pt x="1111" y="537"/>
                  </a:lnTo>
                  <a:lnTo>
                    <a:pt x="1113" y="553"/>
                  </a:lnTo>
                  <a:lnTo>
                    <a:pt x="1114" y="569"/>
                  </a:lnTo>
                  <a:lnTo>
                    <a:pt x="1114" y="586"/>
                  </a:lnTo>
                  <a:lnTo>
                    <a:pt x="1114" y="604"/>
                  </a:lnTo>
                  <a:lnTo>
                    <a:pt x="1114" y="622"/>
                  </a:lnTo>
                  <a:lnTo>
                    <a:pt x="1114" y="638"/>
                  </a:lnTo>
                  <a:lnTo>
                    <a:pt x="1114" y="654"/>
                  </a:lnTo>
                  <a:lnTo>
                    <a:pt x="1114" y="932"/>
                  </a:lnTo>
                  <a:lnTo>
                    <a:pt x="1126" y="935"/>
                  </a:lnTo>
                  <a:lnTo>
                    <a:pt x="1127" y="937"/>
                  </a:lnTo>
                  <a:lnTo>
                    <a:pt x="1128" y="938"/>
                  </a:lnTo>
                  <a:lnTo>
                    <a:pt x="1130" y="940"/>
                  </a:lnTo>
                  <a:lnTo>
                    <a:pt x="1133" y="940"/>
                  </a:lnTo>
                  <a:lnTo>
                    <a:pt x="1137" y="940"/>
                  </a:lnTo>
                  <a:lnTo>
                    <a:pt x="1137" y="935"/>
                  </a:lnTo>
                  <a:lnTo>
                    <a:pt x="1149" y="932"/>
                  </a:lnTo>
                  <a:lnTo>
                    <a:pt x="1149" y="662"/>
                  </a:lnTo>
                  <a:lnTo>
                    <a:pt x="1152" y="658"/>
                  </a:lnTo>
                  <a:lnTo>
                    <a:pt x="1154" y="650"/>
                  </a:lnTo>
                  <a:lnTo>
                    <a:pt x="1154" y="644"/>
                  </a:lnTo>
                  <a:lnTo>
                    <a:pt x="1154" y="638"/>
                  </a:lnTo>
                  <a:lnTo>
                    <a:pt x="1156" y="631"/>
                  </a:lnTo>
                  <a:lnTo>
                    <a:pt x="1160" y="631"/>
                  </a:lnTo>
                  <a:lnTo>
                    <a:pt x="1160" y="624"/>
                  </a:lnTo>
                  <a:lnTo>
                    <a:pt x="1168" y="620"/>
                  </a:lnTo>
                  <a:lnTo>
                    <a:pt x="1168" y="612"/>
                  </a:lnTo>
                  <a:lnTo>
                    <a:pt x="1172" y="612"/>
                  </a:lnTo>
                  <a:lnTo>
                    <a:pt x="1175" y="608"/>
                  </a:lnTo>
                  <a:lnTo>
                    <a:pt x="1177" y="605"/>
                  </a:lnTo>
                  <a:lnTo>
                    <a:pt x="1178" y="602"/>
                  </a:lnTo>
                  <a:lnTo>
                    <a:pt x="1180" y="597"/>
                  </a:lnTo>
                  <a:lnTo>
                    <a:pt x="1186" y="595"/>
                  </a:lnTo>
                  <a:lnTo>
                    <a:pt x="1190" y="592"/>
                  </a:lnTo>
                  <a:lnTo>
                    <a:pt x="1195" y="589"/>
                  </a:lnTo>
                  <a:lnTo>
                    <a:pt x="1199" y="586"/>
                  </a:lnTo>
                  <a:lnTo>
                    <a:pt x="1199" y="581"/>
                  </a:lnTo>
                  <a:lnTo>
                    <a:pt x="1222" y="574"/>
                  </a:lnTo>
                  <a:lnTo>
                    <a:pt x="1222" y="570"/>
                  </a:lnTo>
                  <a:lnTo>
                    <a:pt x="1237" y="570"/>
                  </a:lnTo>
                  <a:lnTo>
                    <a:pt x="1237" y="567"/>
                  </a:lnTo>
                  <a:lnTo>
                    <a:pt x="1299" y="570"/>
                  </a:lnTo>
                  <a:lnTo>
                    <a:pt x="1299" y="574"/>
                  </a:lnTo>
                  <a:lnTo>
                    <a:pt x="1314" y="577"/>
                  </a:lnTo>
                  <a:lnTo>
                    <a:pt x="1314" y="581"/>
                  </a:lnTo>
                  <a:lnTo>
                    <a:pt x="1322" y="581"/>
                  </a:lnTo>
                  <a:lnTo>
                    <a:pt x="1326" y="589"/>
                  </a:lnTo>
                  <a:lnTo>
                    <a:pt x="1334" y="589"/>
                  </a:lnTo>
                  <a:lnTo>
                    <a:pt x="1345" y="605"/>
                  </a:lnTo>
                  <a:lnTo>
                    <a:pt x="1349" y="605"/>
                  </a:lnTo>
                  <a:lnTo>
                    <a:pt x="1358" y="618"/>
                  </a:lnTo>
                  <a:lnTo>
                    <a:pt x="1364" y="634"/>
                  </a:lnTo>
                  <a:lnTo>
                    <a:pt x="1367" y="653"/>
                  </a:lnTo>
                  <a:lnTo>
                    <a:pt x="1371" y="673"/>
                  </a:lnTo>
                  <a:lnTo>
                    <a:pt x="1373" y="694"/>
                  </a:lnTo>
                  <a:lnTo>
                    <a:pt x="1374" y="716"/>
                  </a:lnTo>
                  <a:lnTo>
                    <a:pt x="1374" y="740"/>
                  </a:lnTo>
                  <a:lnTo>
                    <a:pt x="1374" y="764"/>
                  </a:lnTo>
                  <a:lnTo>
                    <a:pt x="1374" y="787"/>
                  </a:lnTo>
                  <a:lnTo>
                    <a:pt x="1373" y="811"/>
                  </a:lnTo>
                  <a:lnTo>
                    <a:pt x="1372" y="833"/>
                  </a:lnTo>
                  <a:lnTo>
                    <a:pt x="1372" y="855"/>
                  </a:lnTo>
                  <a:lnTo>
                    <a:pt x="1372" y="1343"/>
                  </a:lnTo>
                  <a:lnTo>
                    <a:pt x="1368" y="1343"/>
                  </a:lnTo>
                  <a:lnTo>
                    <a:pt x="1368" y="1370"/>
                  </a:lnTo>
                  <a:lnTo>
                    <a:pt x="1365" y="1370"/>
                  </a:lnTo>
                  <a:lnTo>
                    <a:pt x="1365" y="1389"/>
                  </a:lnTo>
                  <a:lnTo>
                    <a:pt x="1361" y="1389"/>
                  </a:lnTo>
                  <a:lnTo>
                    <a:pt x="1361" y="1409"/>
                  </a:lnTo>
                  <a:lnTo>
                    <a:pt x="1357" y="1409"/>
                  </a:lnTo>
                  <a:lnTo>
                    <a:pt x="1353" y="1436"/>
                  </a:lnTo>
                  <a:lnTo>
                    <a:pt x="1349" y="1436"/>
                  </a:lnTo>
                  <a:lnTo>
                    <a:pt x="1349" y="1447"/>
                  </a:lnTo>
                  <a:lnTo>
                    <a:pt x="1345" y="1447"/>
                  </a:lnTo>
                  <a:lnTo>
                    <a:pt x="1345" y="1459"/>
                  </a:lnTo>
                  <a:lnTo>
                    <a:pt x="1341" y="1459"/>
                  </a:lnTo>
                  <a:lnTo>
                    <a:pt x="1341" y="1470"/>
                  </a:lnTo>
                  <a:lnTo>
                    <a:pt x="1338" y="1470"/>
                  </a:lnTo>
                  <a:lnTo>
                    <a:pt x="1334" y="1485"/>
                  </a:lnTo>
                  <a:lnTo>
                    <a:pt x="1330" y="1485"/>
                  </a:lnTo>
                  <a:lnTo>
                    <a:pt x="1319" y="1520"/>
                  </a:lnTo>
                  <a:lnTo>
                    <a:pt x="1311" y="1528"/>
                  </a:lnTo>
                  <a:lnTo>
                    <a:pt x="1311" y="1535"/>
                  </a:lnTo>
                  <a:lnTo>
                    <a:pt x="1303" y="1540"/>
                  </a:lnTo>
                  <a:lnTo>
                    <a:pt x="1299" y="1555"/>
                  </a:lnTo>
                  <a:lnTo>
                    <a:pt x="1291" y="1559"/>
                  </a:lnTo>
                  <a:lnTo>
                    <a:pt x="1291" y="1566"/>
                  </a:lnTo>
                  <a:lnTo>
                    <a:pt x="1280" y="1574"/>
                  </a:lnTo>
                  <a:lnTo>
                    <a:pt x="1280" y="1581"/>
                  </a:lnTo>
                  <a:lnTo>
                    <a:pt x="1272" y="1586"/>
                  </a:lnTo>
                  <a:lnTo>
                    <a:pt x="1268" y="1601"/>
                  </a:lnTo>
                  <a:lnTo>
                    <a:pt x="1261" y="1605"/>
                  </a:lnTo>
                  <a:lnTo>
                    <a:pt x="1257" y="1620"/>
                  </a:lnTo>
                  <a:lnTo>
                    <a:pt x="1249" y="1624"/>
                  </a:lnTo>
                  <a:lnTo>
                    <a:pt x="1210" y="1717"/>
                  </a:lnTo>
                  <a:lnTo>
                    <a:pt x="1210" y="1732"/>
                  </a:lnTo>
                  <a:lnTo>
                    <a:pt x="1204" y="1756"/>
                  </a:lnTo>
                  <a:lnTo>
                    <a:pt x="1199" y="1781"/>
                  </a:lnTo>
                  <a:lnTo>
                    <a:pt x="1195" y="1808"/>
                  </a:lnTo>
                  <a:lnTo>
                    <a:pt x="1193" y="1837"/>
                  </a:lnTo>
                  <a:lnTo>
                    <a:pt x="1191" y="1866"/>
                  </a:lnTo>
                  <a:lnTo>
                    <a:pt x="1191" y="1897"/>
                  </a:lnTo>
                  <a:lnTo>
                    <a:pt x="1191" y="1928"/>
                  </a:lnTo>
                  <a:lnTo>
                    <a:pt x="1191" y="1959"/>
                  </a:lnTo>
                  <a:lnTo>
                    <a:pt x="1191" y="1990"/>
                  </a:lnTo>
                  <a:lnTo>
                    <a:pt x="521" y="1990"/>
                  </a:lnTo>
                  <a:lnTo>
                    <a:pt x="521" y="1951"/>
                  </a:lnTo>
                  <a:lnTo>
                    <a:pt x="517" y="1951"/>
                  </a:lnTo>
                  <a:lnTo>
                    <a:pt x="517" y="1886"/>
                  </a:lnTo>
                  <a:lnTo>
                    <a:pt x="513" y="1797"/>
                  </a:lnTo>
                  <a:lnTo>
                    <a:pt x="508" y="1797"/>
                  </a:lnTo>
                  <a:lnTo>
                    <a:pt x="508" y="1785"/>
                  </a:lnTo>
                  <a:lnTo>
                    <a:pt x="504" y="1785"/>
                  </a:lnTo>
                  <a:lnTo>
                    <a:pt x="504" y="1774"/>
                  </a:lnTo>
                  <a:lnTo>
                    <a:pt x="501" y="1774"/>
                  </a:lnTo>
                  <a:lnTo>
                    <a:pt x="501" y="1762"/>
                  </a:lnTo>
                  <a:lnTo>
                    <a:pt x="497" y="1762"/>
                  </a:lnTo>
                  <a:lnTo>
                    <a:pt x="497" y="1754"/>
                  </a:lnTo>
                  <a:lnTo>
                    <a:pt x="494" y="1754"/>
                  </a:lnTo>
                  <a:lnTo>
                    <a:pt x="490" y="1739"/>
                  </a:lnTo>
                  <a:lnTo>
                    <a:pt x="481" y="1735"/>
                  </a:lnTo>
                  <a:lnTo>
                    <a:pt x="481" y="1728"/>
                  </a:lnTo>
                  <a:lnTo>
                    <a:pt x="478" y="1728"/>
                  </a:lnTo>
                  <a:lnTo>
                    <a:pt x="478" y="1721"/>
                  </a:lnTo>
                  <a:lnTo>
                    <a:pt x="467" y="1712"/>
                  </a:lnTo>
                  <a:lnTo>
                    <a:pt x="467" y="1705"/>
                  </a:lnTo>
                  <a:lnTo>
                    <a:pt x="440" y="1681"/>
                  </a:lnTo>
                  <a:lnTo>
                    <a:pt x="431" y="1671"/>
                  </a:lnTo>
                  <a:lnTo>
                    <a:pt x="424" y="1671"/>
                  </a:lnTo>
                  <a:lnTo>
                    <a:pt x="412" y="1655"/>
                  </a:lnTo>
                  <a:lnTo>
                    <a:pt x="404" y="1655"/>
                  </a:lnTo>
                  <a:lnTo>
                    <a:pt x="382" y="1628"/>
                  </a:lnTo>
                  <a:lnTo>
                    <a:pt x="374" y="1628"/>
                  </a:lnTo>
                  <a:lnTo>
                    <a:pt x="350" y="1597"/>
                  </a:lnTo>
                  <a:lnTo>
                    <a:pt x="328" y="1577"/>
                  </a:lnTo>
                  <a:lnTo>
                    <a:pt x="328" y="1570"/>
                  </a:lnTo>
                  <a:lnTo>
                    <a:pt x="312" y="1559"/>
                  </a:lnTo>
                  <a:lnTo>
                    <a:pt x="312" y="1551"/>
                  </a:lnTo>
                  <a:lnTo>
                    <a:pt x="305" y="1547"/>
                  </a:lnTo>
                  <a:lnTo>
                    <a:pt x="305" y="1540"/>
                  </a:lnTo>
                  <a:lnTo>
                    <a:pt x="293" y="1532"/>
                  </a:lnTo>
                  <a:lnTo>
                    <a:pt x="293" y="1524"/>
                  </a:lnTo>
                  <a:lnTo>
                    <a:pt x="285" y="1520"/>
                  </a:lnTo>
                  <a:lnTo>
                    <a:pt x="285" y="1513"/>
                  </a:lnTo>
                  <a:lnTo>
                    <a:pt x="282" y="1513"/>
                  </a:lnTo>
                  <a:lnTo>
                    <a:pt x="282" y="1505"/>
                  </a:lnTo>
                  <a:lnTo>
                    <a:pt x="273" y="1501"/>
                  </a:lnTo>
                  <a:lnTo>
                    <a:pt x="265" y="1478"/>
                  </a:lnTo>
                  <a:lnTo>
                    <a:pt x="258" y="1473"/>
                  </a:lnTo>
                  <a:lnTo>
                    <a:pt x="258" y="1466"/>
                  </a:lnTo>
                  <a:lnTo>
                    <a:pt x="255" y="1466"/>
                  </a:lnTo>
                  <a:lnTo>
                    <a:pt x="251" y="1451"/>
                  </a:lnTo>
                  <a:lnTo>
                    <a:pt x="246" y="1451"/>
                  </a:lnTo>
                  <a:lnTo>
                    <a:pt x="246" y="1440"/>
                  </a:lnTo>
                  <a:lnTo>
                    <a:pt x="243" y="1440"/>
                  </a:lnTo>
                  <a:lnTo>
                    <a:pt x="239" y="1424"/>
                  </a:lnTo>
                  <a:lnTo>
                    <a:pt x="235" y="1424"/>
                  </a:lnTo>
                  <a:lnTo>
                    <a:pt x="231" y="1405"/>
                  </a:lnTo>
                  <a:lnTo>
                    <a:pt x="228" y="1405"/>
                  </a:lnTo>
                  <a:lnTo>
                    <a:pt x="201" y="1308"/>
                  </a:lnTo>
                  <a:lnTo>
                    <a:pt x="201" y="1285"/>
                  </a:lnTo>
                  <a:lnTo>
                    <a:pt x="197" y="1285"/>
                  </a:lnTo>
                  <a:lnTo>
                    <a:pt x="197" y="1254"/>
                  </a:lnTo>
                  <a:lnTo>
                    <a:pt x="192" y="1254"/>
                  </a:lnTo>
                  <a:lnTo>
                    <a:pt x="192" y="1201"/>
                  </a:lnTo>
                  <a:lnTo>
                    <a:pt x="192" y="1175"/>
                  </a:lnTo>
                  <a:lnTo>
                    <a:pt x="192" y="1152"/>
                  </a:lnTo>
                  <a:lnTo>
                    <a:pt x="190" y="1129"/>
                  </a:lnTo>
                  <a:lnTo>
                    <a:pt x="187" y="1108"/>
                  </a:lnTo>
                  <a:lnTo>
                    <a:pt x="181" y="1089"/>
                  </a:lnTo>
                  <a:lnTo>
                    <a:pt x="181" y="1077"/>
                  </a:lnTo>
                  <a:lnTo>
                    <a:pt x="177" y="1077"/>
                  </a:lnTo>
                  <a:lnTo>
                    <a:pt x="169" y="1055"/>
                  </a:lnTo>
                  <a:lnTo>
                    <a:pt x="165" y="1055"/>
                  </a:lnTo>
                  <a:lnTo>
                    <a:pt x="165" y="1047"/>
                  </a:lnTo>
                  <a:lnTo>
                    <a:pt x="154" y="1039"/>
                  </a:lnTo>
                  <a:lnTo>
                    <a:pt x="154" y="1032"/>
                  </a:lnTo>
                  <a:lnTo>
                    <a:pt x="135" y="1016"/>
                  </a:lnTo>
                  <a:lnTo>
                    <a:pt x="127" y="1005"/>
                  </a:lnTo>
                  <a:lnTo>
                    <a:pt x="119" y="1005"/>
                  </a:lnTo>
                  <a:lnTo>
                    <a:pt x="115" y="996"/>
                  </a:lnTo>
                  <a:lnTo>
                    <a:pt x="108" y="996"/>
                  </a:lnTo>
                  <a:lnTo>
                    <a:pt x="104" y="990"/>
                  </a:lnTo>
                  <a:lnTo>
                    <a:pt x="97" y="990"/>
                  </a:lnTo>
                  <a:lnTo>
                    <a:pt x="97" y="985"/>
                  </a:lnTo>
                  <a:lnTo>
                    <a:pt x="88" y="985"/>
                  </a:lnTo>
                  <a:lnTo>
                    <a:pt x="88" y="982"/>
                  </a:lnTo>
                  <a:lnTo>
                    <a:pt x="77" y="982"/>
                  </a:lnTo>
                  <a:lnTo>
                    <a:pt x="77" y="978"/>
                  </a:lnTo>
                  <a:lnTo>
                    <a:pt x="54" y="970"/>
                  </a:lnTo>
                  <a:lnTo>
                    <a:pt x="54" y="966"/>
                  </a:lnTo>
                  <a:lnTo>
                    <a:pt x="46" y="966"/>
                  </a:lnTo>
                  <a:lnTo>
                    <a:pt x="26" y="943"/>
                  </a:lnTo>
                  <a:lnTo>
                    <a:pt x="19" y="940"/>
                  </a:lnTo>
                  <a:lnTo>
                    <a:pt x="19" y="932"/>
                  </a:lnTo>
                  <a:lnTo>
                    <a:pt x="11" y="928"/>
                  </a:lnTo>
                  <a:lnTo>
                    <a:pt x="11" y="920"/>
                  </a:lnTo>
                  <a:lnTo>
                    <a:pt x="7" y="920"/>
                  </a:lnTo>
                  <a:lnTo>
                    <a:pt x="4" y="897"/>
                  </a:lnTo>
                  <a:lnTo>
                    <a:pt x="0" y="897"/>
                  </a:lnTo>
                  <a:lnTo>
                    <a:pt x="0" y="847"/>
                  </a:lnTo>
                  <a:lnTo>
                    <a:pt x="4" y="847"/>
                  </a:lnTo>
                  <a:lnTo>
                    <a:pt x="4" y="836"/>
                  </a:lnTo>
                  <a:lnTo>
                    <a:pt x="7" y="836"/>
                  </a:lnTo>
                  <a:lnTo>
                    <a:pt x="7" y="824"/>
                  </a:lnTo>
                  <a:lnTo>
                    <a:pt x="11" y="824"/>
                  </a:lnTo>
                  <a:lnTo>
                    <a:pt x="11" y="816"/>
                  </a:lnTo>
                  <a:lnTo>
                    <a:pt x="19" y="812"/>
                  </a:lnTo>
                  <a:lnTo>
                    <a:pt x="19" y="805"/>
                  </a:lnTo>
                  <a:lnTo>
                    <a:pt x="26" y="801"/>
                  </a:lnTo>
                  <a:lnTo>
                    <a:pt x="46" y="778"/>
                  </a:lnTo>
                  <a:lnTo>
                    <a:pt x="61" y="774"/>
                  </a:lnTo>
                  <a:lnTo>
                    <a:pt x="61" y="770"/>
                  </a:lnTo>
                  <a:lnTo>
                    <a:pt x="70" y="770"/>
                  </a:lnTo>
                  <a:lnTo>
                    <a:pt x="70" y="766"/>
                  </a:lnTo>
                  <a:lnTo>
                    <a:pt x="81" y="766"/>
                  </a:lnTo>
                  <a:lnTo>
                    <a:pt x="98" y="761"/>
                  </a:lnTo>
                  <a:lnTo>
                    <a:pt x="116" y="759"/>
                  </a:lnTo>
                  <a:lnTo>
                    <a:pt x="133" y="759"/>
                  </a:lnTo>
                  <a:lnTo>
                    <a:pt x="151" y="761"/>
                  </a:lnTo>
                  <a:lnTo>
                    <a:pt x="169" y="765"/>
                  </a:lnTo>
                  <a:lnTo>
                    <a:pt x="185" y="768"/>
                  </a:lnTo>
                  <a:lnTo>
                    <a:pt x="201" y="774"/>
                  </a:lnTo>
                  <a:lnTo>
                    <a:pt x="212" y="774"/>
                  </a:lnTo>
                  <a:lnTo>
                    <a:pt x="212" y="778"/>
                  </a:lnTo>
                  <a:lnTo>
                    <a:pt x="235" y="785"/>
                  </a:lnTo>
                  <a:lnTo>
                    <a:pt x="235" y="789"/>
                  </a:lnTo>
                  <a:lnTo>
                    <a:pt x="251" y="793"/>
                  </a:lnTo>
                  <a:lnTo>
                    <a:pt x="255" y="801"/>
                  </a:lnTo>
                  <a:lnTo>
                    <a:pt x="262" y="801"/>
                  </a:lnTo>
                  <a:lnTo>
                    <a:pt x="262" y="805"/>
                  </a:lnTo>
                  <a:lnTo>
                    <a:pt x="268" y="811"/>
                  </a:lnTo>
                  <a:lnTo>
                    <a:pt x="274" y="815"/>
                  </a:lnTo>
                  <a:lnTo>
                    <a:pt x="281" y="820"/>
                  </a:lnTo>
                  <a:lnTo>
                    <a:pt x="289" y="824"/>
                  </a:lnTo>
                  <a:lnTo>
                    <a:pt x="289" y="831"/>
                  </a:lnTo>
                  <a:lnTo>
                    <a:pt x="297" y="837"/>
                  </a:lnTo>
                  <a:lnTo>
                    <a:pt x="303" y="843"/>
                  </a:lnTo>
                  <a:lnTo>
                    <a:pt x="307" y="850"/>
                  </a:lnTo>
                  <a:lnTo>
                    <a:pt x="311" y="858"/>
                  </a:lnTo>
                  <a:lnTo>
                    <a:pt x="316" y="866"/>
                  </a:lnTo>
                  <a:lnTo>
                    <a:pt x="323" y="870"/>
                  </a:lnTo>
                  <a:lnTo>
                    <a:pt x="323" y="878"/>
                  </a:lnTo>
                  <a:lnTo>
                    <a:pt x="328" y="878"/>
                  </a:lnTo>
                  <a:lnTo>
                    <a:pt x="328" y="886"/>
                  </a:lnTo>
                  <a:lnTo>
                    <a:pt x="364" y="9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27"/>
            <p:cNvSpPr>
              <a:spLocks/>
            </p:cNvSpPr>
            <p:nvPr/>
          </p:nvSpPr>
          <p:spPr bwMode="auto">
            <a:xfrm>
              <a:off x="2131" y="1116"/>
              <a:ext cx="1374" cy="1990"/>
            </a:xfrm>
            <a:custGeom>
              <a:avLst/>
              <a:gdLst>
                <a:gd name="T0" fmla="*/ 369 w 1374"/>
                <a:gd name="T1" fmla="*/ 888 h 1990"/>
                <a:gd name="T2" fmla="*/ 366 w 1374"/>
                <a:gd name="T3" fmla="*/ 886 h 1990"/>
                <a:gd name="T4" fmla="*/ 382 w 1374"/>
                <a:gd name="T5" fmla="*/ 59 h 1990"/>
                <a:gd name="T6" fmla="*/ 451 w 1374"/>
                <a:gd name="T7" fmla="*/ 4 h 1990"/>
                <a:gd name="T8" fmla="*/ 489 w 1374"/>
                <a:gd name="T9" fmla="*/ 2 h 1990"/>
                <a:gd name="T10" fmla="*/ 535 w 1374"/>
                <a:gd name="T11" fmla="*/ 20 h 1990"/>
                <a:gd name="T12" fmla="*/ 574 w 1374"/>
                <a:gd name="T13" fmla="*/ 50 h 1990"/>
                <a:gd name="T14" fmla="*/ 594 w 1374"/>
                <a:gd name="T15" fmla="*/ 138 h 1990"/>
                <a:gd name="T16" fmla="*/ 600 w 1374"/>
                <a:gd name="T17" fmla="*/ 936 h 1990"/>
                <a:gd name="T18" fmla="*/ 619 w 1374"/>
                <a:gd name="T19" fmla="*/ 937 h 1990"/>
                <a:gd name="T20" fmla="*/ 625 w 1374"/>
                <a:gd name="T21" fmla="*/ 935 h 1990"/>
                <a:gd name="T22" fmla="*/ 628 w 1374"/>
                <a:gd name="T23" fmla="*/ 608 h 1990"/>
                <a:gd name="T24" fmla="*/ 631 w 1374"/>
                <a:gd name="T25" fmla="*/ 483 h 1990"/>
                <a:gd name="T26" fmla="*/ 675 w 1374"/>
                <a:gd name="T27" fmla="*/ 423 h 1990"/>
                <a:gd name="T28" fmla="*/ 731 w 1374"/>
                <a:gd name="T29" fmla="*/ 402 h 1990"/>
                <a:gd name="T30" fmla="*/ 813 w 1374"/>
                <a:gd name="T31" fmla="*/ 429 h 1990"/>
                <a:gd name="T32" fmla="*/ 844 w 1374"/>
                <a:gd name="T33" fmla="*/ 478 h 1990"/>
                <a:gd name="T34" fmla="*/ 853 w 1374"/>
                <a:gd name="T35" fmla="*/ 562 h 1990"/>
                <a:gd name="T36" fmla="*/ 860 w 1374"/>
                <a:gd name="T37" fmla="*/ 933 h 1990"/>
                <a:gd name="T38" fmla="*/ 889 w 1374"/>
                <a:gd name="T39" fmla="*/ 917 h 1990"/>
                <a:gd name="T40" fmla="*/ 891 w 1374"/>
                <a:gd name="T41" fmla="*/ 822 h 1990"/>
                <a:gd name="T42" fmla="*/ 902 w 1374"/>
                <a:gd name="T43" fmla="*/ 509 h 1990"/>
                <a:gd name="T44" fmla="*/ 965 w 1374"/>
                <a:gd name="T45" fmla="*/ 462 h 1990"/>
                <a:gd name="T46" fmla="*/ 1047 w 1374"/>
                <a:gd name="T47" fmla="*/ 463 h 1990"/>
                <a:gd name="T48" fmla="*/ 1107 w 1374"/>
                <a:gd name="T49" fmla="*/ 524 h 1990"/>
                <a:gd name="T50" fmla="*/ 1114 w 1374"/>
                <a:gd name="T51" fmla="*/ 638 h 1990"/>
                <a:gd name="T52" fmla="*/ 1133 w 1374"/>
                <a:gd name="T53" fmla="*/ 940 h 1990"/>
                <a:gd name="T54" fmla="*/ 1154 w 1374"/>
                <a:gd name="T55" fmla="*/ 644 h 1990"/>
                <a:gd name="T56" fmla="*/ 1172 w 1374"/>
                <a:gd name="T57" fmla="*/ 612 h 1990"/>
                <a:gd name="T58" fmla="*/ 1195 w 1374"/>
                <a:gd name="T59" fmla="*/ 589 h 1990"/>
                <a:gd name="T60" fmla="*/ 1299 w 1374"/>
                <a:gd name="T61" fmla="*/ 570 h 1990"/>
                <a:gd name="T62" fmla="*/ 1345 w 1374"/>
                <a:gd name="T63" fmla="*/ 605 h 1990"/>
                <a:gd name="T64" fmla="*/ 1374 w 1374"/>
                <a:gd name="T65" fmla="*/ 716 h 1990"/>
                <a:gd name="T66" fmla="*/ 1372 w 1374"/>
                <a:gd name="T67" fmla="*/ 1343 h 1990"/>
                <a:gd name="T68" fmla="*/ 1357 w 1374"/>
                <a:gd name="T69" fmla="*/ 1409 h 1990"/>
                <a:gd name="T70" fmla="*/ 1341 w 1374"/>
                <a:gd name="T71" fmla="*/ 1470 h 1990"/>
                <a:gd name="T72" fmla="*/ 1303 w 1374"/>
                <a:gd name="T73" fmla="*/ 1540 h 1990"/>
                <a:gd name="T74" fmla="*/ 1268 w 1374"/>
                <a:gd name="T75" fmla="*/ 1601 h 1990"/>
                <a:gd name="T76" fmla="*/ 1199 w 1374"/>
                <a:gd name="T77" fmla="*/ 1781 h 1990"/>
                <a:gd name="T78" fmla="*/ 1191 w 1374"/>
                <a:gd name="T79" fmla="*/ 1990 h 1990"/>
                <a:gd name="T80" fmla="*/ 508 w 1374"/>
                <a:gd name="T81" fmla="*/ 1785 h 1990"/>
                <a:gd name="T82" fmla="*/ 494 w 1374"/>
                <a:gd name="T83" fmla="*/ 1754 h 1990"/>
                <a:gd name="T84" fmla="*/ 467 w 1374"/>
                <a:gd name="T85" fmla="*/ 1705 h 1990"/>
                <a:gd name="T86" fmla="*/ 374 w 1374"/>
                <a:gd name="T87" fmla="*/ 1628 h 1990"/>
                <a:gd name="T88" fmla="*/ 305 w 1374"/>
                <a:gd name="T89" fmla="*/ 1540 h 1990"/>
                <a:gd name="T90" fmla="*/ 273 w 1374"/>
                <a:gd name="T91" fmla="*/ 1501 h 1990"/>
                <a:gd name="T92" fmla="*/ 246 w 1374"/>
                <a:gd name="T93" fmla="*/ 1440 h 1990"/>
                <a:gd name="T94" fmla="*/ 201 w 1374"/>
                <a:gd name="T95" fmla="*/ 1285 h 1990"/>
                <a:gd name="T96" fmla="*/ 190 w 1374"/>
                <a:gd name="T97" fmla="*/ 1129 h 1990"/>
                <a:gd name="T98" fmla="*/ 165 w 1374"/>
                <a:gd name="T99" fmla="*/ 1047 h 1990"/>
                <a:gd name="T100" fmla="*/ 108 w 1374"/>
                <a:gd name="T101" fmla="*/ 996 h 1990"/>
                <a:gd name="T102" fmla="*/ 77 w 1374"/>
                <a:gd name="T103" fmla="*/ 978 h 1990"/>
                <a:gd name="T104" fmla="*/ 11 w 1374"/>
                <a:gd name="T105" fmla="*/ 928 h 1990"/>
                <a:gd name="T106" fmla="*/ 4 w 1374"/>
                <a:gd name="T107" fmla="*/ 836 h 1990"/>
                <a:gd name="T108" fmla="*/ 26 w 1374"/>
                <a:gd name="T109" fmla="*/ 801 h 1990"/>
                <a:gd name="T110" fmla="*/ 98 w 1374"/>
                <a:gd name="T111" fmla="*/ 761 h 1990"/>
                <a:gd name="T112" fmla="*/ 212 w 1374"/>
                <a:gd name="T113" fmla="*/ 774 h 1990"/>
                <a:gd name="T114" fmla="*/ 262 w 1374"/>
                <a:gd name="T115" fmla="*/ 805 h 1990"/>
                <a:gd name="T116" fmla="*/ 303 w 1374"/>
                <a:gd name="T117" fmla="*/ 843 h 1990"/>
                <a:gd name="T118" fmla="*/ 328 w 1374"/>
                <a:gd name="T119" fmla="*/ 886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4" h="1990">
                  <a:moveTo>
                    <a:pt x="364" y="944"/>
                  </a:moveTo>
                  <a:lnTo>
                    <a:pt x="364" y="924"/>
                  </a:lnTo>
                  <a:lnTo>
                    <a:pt x="364" y="906"/>
                  </a:lnTo>
                  <a:lnTo>
                    <a:pt x="366" y="889"/>
                  </a:lnTo>
                  <a:lnTo>
                    <a:pt x="369" y="889"/>
                  </a:lnTo>
                  <a:lnTo>
                    <a:pt x="370" y="888"/>
                  </a:lnTo>
                  <a:lnTo>
                    <a:pt x="369" y="888"/>
                  </a:lnTo>
                  <a:lnTo>
                    <a:pt x="369" y="887"/>
                  </a:lnTo>
                  <a:lnTo>
                    <a:pt x="369" y="888"/>
                  </a:lnTo>
                  <a:lnTo>
                    <a:pt x="368" y="888"/>
                  </a:lnTo>
                  <a:lnTo>
                    <a:pt x="368" y="888"/>
                  </a:lnTo>
                  <a:lnTo>
                    <a:pt x="367" y="888"/>
                  </a:lnTo>
                  <a:lnTo>
                    <a:pt x="367" y="887"/>
                  </a:lnTo>
                  <a:lnTo>
                    <a:pt x="366" y="886"/>
                  </a:lnTo>
                  <a:lnTo>
                    <a:pt x="366" y="116"/>
                  </a:lnTo>
                  <a:lnTo>
                    <a:pt x="369" y="116"/>
                  </a:lnTo>
                  <a:lnTo>
                    <a:pt x="374" y="73"/>
                  </a:lnTo>
                  <a:lnTo>
                    <a:pt x="377" y="73"/>
                  </a:lnTo>
                  <a:lnTo>
                    <a:pt x="377" y="67"/>
                  </a:lnTo>
                  <a:lnTo>
                    <a:pt x="382" y="67"/>
                  </a:lnTo>
                  <a:lnTo>
                    <a:pt x="382" y="59"/>
                  </a:lnTo>
                  <a:lnTo>
                    <a:pt x="404" y="27"/>
                  </a:lnTo>
                  <a:lnTo>
                    <a:pt x="412" y="27"/>
                  </a:lnTo>
                  <a:lnTo>
                    <a:pt x="416" y="20"/>
                  </a:lnTo>
                  <a:lnTo>
                    <a:pt x="424" y="20"/>
                  </a:lnTo>
                  <a:lnTo>
                    <a:pt x="428" y="12"/>
                  </a:lnTo>
                  <a:lnTo>
                    <a:pt x="451" y="9"/>
                  </a:lnTo>
                  <a:lnTo>
                    <a:pt x="451" y="4"/>
                  </a:lnTo>
                  <a:lnTo>
                    <a:pt x="470" y="4"/>
                  </a:lnTo>
                  <a:lnTo>
                    <a:pt x="470" y="0"/>
                  </a:lnTo>
                  <a:lnTo>
                    <a:pt x="475" y="0"/>
                  </a:lnTo>
                  <a:lnTo>
                    <a:pt x="475" y="0"/>
                  </a:lnTo>
                  <a:lnTo>
                    <a:pt x="475" y="0"/>
                  </a:lnTo>
                  <a:lnTo>
                    <a:pt x="481" y="1"/>
                  </a:lnTo>
                  <a:lnTo>
                    <a:pt x="489" y="2"/>
                  </a:lnTo>
                  <a:lnTo>
                    <a:pt x="497" y="4"/>
                  </a:lnTo>
                  <a:lnTo>
                    <a:pt x="506" y="6"/>
                  </a:lnTo>
                  <a:lnTo>
                    <a:pt x="516" y="8"/>
                  </a:lnTo>
                  <a:lnTo>
                    <a:pt x="522" y="9"/>
                  </a:lnTo>
                  <a:lnTo>
                    <a:pt x="529" y="11"/>
                  </a:lnTo>
                  <a:lnTo>
                    <a:pt x="532" y="12"/>
                  </a:lnTo>
                  <a:lnTo>
                    <a:pt x="535" y="20"/>
                  </a:lnTo>
                  <a:lnTo>
                    <a:pt x="544" y="20"/>
                  </a:lnTo>
                  <a:lnTo>
                    <a:pt x="547" y="27"/>
                  </a:lnTo>
                  <a:lnTo>
                    <a:pt x="555" y="27"/>
                  </a:lnTo>
                  <a:lnTo>
                    <a:pt x="555" y="32"/>
                  </a:lnTo>
                  <a:lnTo>
                    <a:pt x="567" y="39"/>
                  </a:lnTo>
                  <a:lnTo>
                    <a:pt x="567" y="47"/>
                  </a:lnTo>
                  <a:lnTo>
                    <a:pt x="574" y="50"/>
                  </a:lnTo>
                  <a:lnTo>
                    <a:pt x="574" y="59"/>
                  </a:lnTo>
                  <a:lnTo>
                    <a:pt x="582" y="62"/>
                  </a:lnTo>
                  <a:lnTo>
                    <a:pt x="586" y="73"/>
                  </a:lnTo>
                  <a:lnTo>
                    <a:pt x="590" y="87"/>
                  </a:lnTo>
                  <a:lnTo>
                    <a:pt x="593" y="103"/>
                  </a:lnTo>
                  <a:lnTo>
                    <a:pt x="594" y="120"/>
                  </a:lnTo>
                  <a:lnTo>
                    <a:pt x="594" y="138"/>
                  </a:lnTo>
                  <a:lnTo>
                    <a:pt x="594" y="156"/>
                  </a:lnTo>
                  <a:lnTo>
                    <a:pt x="594" y="174"/>
                  </a:lnTo>
                  <a:lnTo>
                    <a:pt x="594" y="192"/>
                  </a:lnTo>
                  <a:lnTo>
                    <a:pt x="594" y="208"/>
                  </a:lnTo>
                  <a:lnTo>
                    <a:pt x="594" y="932"/>
                  </a:lnTo>
                  <a:lnTo>
                    <a:pt x="598" y="933"/>
                  </a:lnTo>
                  <a:lnTo>
                    <a:pt x="600" y="936"/>
                  </a:lnTo>
                  <a:lnTo>
                    <a:pt x="603" y="937"/>
                  </a:lnTo>
                  <a:lnTo>
                    <a:pt x="606" y="938"/>
                  </a:lnTo>
                  <a:lnTo>
                    <a:pt x="610" y="939"/>
                  </a:lnTo>
                  <a:lnTo>
                    <a:pt x="617" y="940"/>
                  </a:lnTo>
                  <a:lnTo>
                    <a:pt x="617" y="938"/>
                  </a:lnTo>
                  <a:lnTo>
                    <a:pt x="619" y="937"/>
                  </a:lnTo>
                  <a:lnTo>
                    <a:pt x="619" y="937"/>
                  </a:lnTo>
                  <a:lnTo>
                    <a:pt x="619" y="937"/>
                  </a:lnTo>
                  <a:lnTo>
                    <a:pt x="619" y="936"/>
                  </a:lnTo>
                  <a:lnTo>
                    <a:pt x="620" y="936"/>
                  </a:lnTo>
                  <a:lnTo>
                    <a:pt x="620" y="936"/>
                  </a:lnTo>
                  <a:lnTo>
                    <a:pt x="621" y="936"/>
                  </a:lnTo>
                  <a:lnTo>
                    <a:pt x="622" y="936"/>
                  </a:lnTo>
                  <a:lnTo>
                    <a:pt x="625" y="935"/>
                  </a:lnTo>
                  <a:lnTo>
                    <a:pt x="627" y="917"/>
                  </a:lnTo>
                  <a:lnTo>
                    <a:pt x="628" y="897"/>
                  </a:lnTo>
                  <a:lnTo>
                    <a:pt x="629" y="876"/>
                  </a:lnTo>
                  <a:lnTo>
                    <a:pt x="629" y="855"/>
                  </a:lnTo>
                  <a:lnTo>
                    <a:pt x="628" y="833"/>
                  </a:lnTo>
                  <a:lnTo>
                    <a:pt x="628" y="812"/>
                  </a:lnTo>
                  <a:lnTo>
                    <a:pt x="628" y="608"/>
                  </a:lnTo>
                  <a:lnTo>
                    <a:pt x="628" y="591"/>
                  </a:lnTo>
                  <a:lnTo>
                    <a:pt x="627" y="572"/>
                  </a:lnTo>
                  <a:lnTo>
                    <a:pt x="627" y="554"/>
                  </a:lnTo>
                  <a:lnTo>
                    <a:pt x="627" y="535"/>
                  </a:lnTo>
                  <a:lnTo>
                    <a:pt x="627" y="517"/>
                  </a:lnTo>
                  <a:lnTo>
                    <a:pt x="629" y="499"/>
                  </a:lnTo>
                  <a:lnTo>
                    <a:pt x="631" y="483"/>
                  </a:lnTo>
                  <a:lnTo>
                    <a:pt x="636" y="470"/>
                  </a:lnTo>
                  <a:lnTo>
                    <a:pt x="639" y="470"/>
                  </a:lnTo>
                  <a:lnTo>
                    <a:pt x="644" y="455"/>
                  </a:lnTo>
                  <a:lnTo>
                    <a:pt x="655" y="446"/>
                  </a:lnTo>
                  <a:lnTo>
                    <a:pt x="659" y="435"/>
                  </a:lnTo>
                  <a:lnTo>
                    <a:pt x="666" y="435"/>
                  </a:lnTo>
                  <a:lnTo>
                    <a:pt x="675" y="423"/>
                  </a:lnTo>
                  <a:lnTo>
                    <a:pt x="682" y="423"/>
                  </a:lnTo>
                  <a:lnTo>
                    <a:pt x="686" y="416"/>
                  </a:lnTo>
                  <a:lnTo>
                    <a:pt x="693" y="416"/>
                  </a:lnTo>
                  <a:lnTo>
                    <a:pt x="693" y="412"/>
                  </a:lnTo>
                  <a:lnTo>
                    <a:pt x="721" y="409"/>
                  </a:lnTo>
                  <a:lnTo>
                    <a:pt x="721" y="405"/>
                  </a:lnTo>
                  <a:lnTo>
                    <a:pt x="731" y="402"/>
                  </a:lnTo>
                  <a:lnTo>
                    <a:pt x="743" y="403"/>
                  </a:lnTo>
                  <a:lnTo>
                    <a:pt x="757" y="405"/>
                  </a:lnTo>
                  <a:lnTo>
                    <a:pt x="769" y="409"/>
                  </a:lnTo>
                  <a:lnTo>
                    <a:pt x="782" y="413"/>
                  </a:lnTo>
                  <a:lnTo>
                    <a:pt x="793" y="419"/>
                  </a:lnTo>
                  <a:lnTo>
                    <a:pt x="804" y="423"/>
                  </a:lnTo>
                  <a:lnTo>
                    <a:pt x="813" y="429"/>
                  </a:lnTo>
                  <a:lnTo>
                    <a:pt x="820" y="435"/>
                  </a:lnTo>
                  <a:lnTo>
                    <a:pt x="825" y="440"/>
                  </a:lnTo>
                  <a:lnTo>
                    <a:pt x="825" y="446"/>
                  </a:lnTo>
                  <a:lnTo>
                    <a:pt x="837" y="455"/>
                  </a:lnTo>
                  <a:lnTo>
                    <a:pt x="837" y="462"/>
                  </a:lnTo>
                  <a:lnTo>
                    <a:pt x="840" y="462"/>
                  </a:lnTo>
                  <a:lnTo>
                    <a:pt x="844" y="478"/>
                  </a:lnTo>
                  <a:lnTo>
                    <a:pt x="847" y="478"/>
                  </a:lnTo>
                  <a:lnTo>
                    <a:pt x="851" y="487"/>
                  </a:lnTo>
                  <a:lnTo>
                    <a:pt x="853" y="499"/>
                  </a:lnTo>
                  <a:lnTo>
                    <a:pt x="853" y="513"/>
                  </a:lnTo>
                  <a:lnTo>
                    <a:pt x="854" y="529"/>
                  </a:lnTo>
                  <a:lnTo>
                    <a:pt x="854" y="545"/>
                  </a:lnTo>
                  <a:lnTo>
                    <a:pt x="853" y="562"/>
                  </a:lnTo>
                  <a:lnTo>
                    <a:pt x="853" y="578"/>
                  </a:lnTo>
                  <a:lnTo>
                    <a:pt x="853" y="594"/>
                  </a:lnTo>
                  <a:lnTo>
                    <a:pt x="852" y="608"/>
                  </a:lnTo>
                  <a:lnTo>
                    <a:pt x="852" y="620"/>
                  </a:lnTo>
                  <a:lnTo>
                    <a:pt x="852" y="928"/>
                  </a:lnTo>
                  <a:lnTo>
                    <a:pt x="856" y="931"/>
                  </a:lnTo>
                  <a:lnTo>
                    <a:pt x="860" y="933"/>
                  </a:lnTo>
                  <a:lnTo>
                    <a:pt x="863" y="935"/>
                  </a:lnTo>
                  <a:lnTo>
                    <a:pt x="866" y="937"/>
                  </a:lnTo>
                  <a:lnTo>
                    <a:pt x="871" y="939"/>
                  </a:lnTo>
                  <a:lnTo>
                    <a:pt x="879" y="940"/>
                  </a:lnTo>
                  <a:lnTo>
                    <a:pt x="883" y="932"/>
                  </a:lnTo>
                  <a:lnTo>
                    <a:pt x="886" y="926"/>
                  </a:lnTo>
                  <a:lnTo>
                    <a:pt x="889" y="917"/>
                  </a:lnTo>
                  <a:lnTo>
                    <a:pt x="890" y="906"/>
                  </a:lnTo>
                  <a:lnTo>
                    <a:pt x="892" y="893"/>
                  </a:lnTo>
                  <a:lnTo>
                    <a:pt x="892" y="879"/>
                  </a:lnTo>
                  <a:lnTo>
                    <a:pt x="892" y="865"/>
                  </a:lnTo>
                  <a:lnTo>
                    <a:pt x="892" y="850"/>
                  </a:lnTo>
                  <a:lnTo>
                    <a:pt x="892" y="836"/>
                  </a:lnTo>
                  <a:lnTo>
                    <a:pt x="891" y="822"/>
                  </a:lnTo>
                  <a:lnTo>
                    <a:pt x="891" y="811"/>
                  </a:lnTo>
                  <a:lnTo>
                    <a:pt x="890" y="801"/>
                  </a:lnTo>
                  <a:lnTo>
                    <a:pt x="890" y="535"/>
                  </a:lnTo>
                  <a:lnTo>
                    <a:pt x="894" y="535"/>
                  </a:lnTo>
                  <a:lnTo>
                    <a:pt x="894" y="524"/>
                  </a:lnTo>
                  <a:lnTo>
                    <a:pt x="898" y="524"/>
                  </a:lnTo>
                  <a:lnTo>
                    <a:pt x="902" y="509"/>
                  </a:lnTo>
                  <a:lnTo>
                    <a:pt x="910" y="505"/>
                  </a:lnTo>
                  <a:lnTo>
                    <a:pt x="910" y="496"/>
                  </a:lnTo>
                  <a:lnTo>
                    <a:pt x="929" y="482"/>
                  </a:lnTo>
                  <a:lnTo>
                    <a:pt x="933" y="473"/>
                  </a:lnTo>
                  <a:lnTo>
                    <a:pt x="956" y="466"/>
                  </a:lnTo>
                  <a:lnTo>
                    <a:pt x="956" y="462"/>
                  </a:lnTo>
                  <a:lnTo>
                    <a:pt x="965" y="462"/>
                  </a:lnTo>
                  <a:lnTo>
                    <a:pt x="965" y="458"/>
                  </a:lnTo>
                  <a:lnTo>
                    <a:pt x="979" y="458"/>
                  </a:lnTo>
                  <a:lnTo>
                    <a:pt x="992" y="455"/>
                  </a:lnTo>
                  <a:lnTo>
                    <a:pt x="1006" y="455"/>
                  </a:lnTo>
                  <a:lnTo>
                    <a:pt x="1020" y="456"/>
                  </a:lnTo>
                  <a:lnTo>
                    <a:pt x="1034" y="460"/>
                  </a:lnTo>
                  <a:lnTo>
                    <a:pt x="1047" y="463"/>
                  </a:lnTo>
                  <a:lnTo>
                    <a:pt x="1059" y="469"/>
                  </a:lnTo>
                  <a:lnTo>
                    <a:pt x="1068" y="473"/>
                  </a:lnTo>
                  <a:lnTo>
                    <a:pt x="1080" y="489"/>
                  </a:lnTo>
                  <a:lnTo>
                    <a:pt x="1095" y="501"/>
                  </a:lnTo>
                  <a:lnTo>
                    <a:pt x="1095" y="509"/>
                  </a:lnTo>
                  <a:lnTo>
                    <a:pt x="1103" y="513"/>
                  </a:lnTo>
                  <a:lnTo>
                    <a:pt x="1107" y="524"/>
                  </a:lnTo>
                  <a:lnTo>
                    <a:pt x="1111" y="537"/>
                  </a:lnTo>
                  <a:lnTo>
                    <a:pt x="1113" y="553"/>
                  </a:lnTo>
                  <a:lnTo>
                    <a:pt x="1114" y="569"/>
                  </a:lnTo>
                  <a:lnTo>
                    <a:pt x="1114" y="586"/>
                  </a:lnTo>
                  <a:lnTo>
                    <a:pt x="1114" y="604"/>
                  </a:lnTo>
                  <a:lnTo>
                    <a:pt x="1114" y="622"/>
                  </a:lnTo>
                  <a:lnTo>
                    <a:pt x="1114" y="638"/>
                  </a:lnTo>
                  <a:lnTo>
                    <a:pt x="1114" y="654"/>
                  </a:lnTo>
                  <a:lnTo>
                    <a:pt x="1114" y="932"/>
                  </a:lnTo>
                  <a:lnTo>
                    <a:pt x="1126" y="935"/>
                  </a:lnTo>
                  <a:lnTo>
                    <a:pt x="1127" y="937"/>
                  </a:lnTo>
                  <a:lnTo>
                    <a:pt x="1128" y="938"/>
                  </a:lnTo>
                  <a:lnTo>
                    <a:pt x="1130" y="940"/>
                  </a:lnTo>
                  <a:lnTo>
                    <a:pt x="1133" y="940"/>
                  </a:lnTo>
                  <a:lnTo>
                    <a:pt x="1137" y="940"/>
                  </a:lnTo>
                  <a:lnTo>
                    <a:pt x="1137" y="935"/>
                  </a:lnTo>
                  <a:lnTo>
                    <a:pt x="1149" y="932"/>
                  </a:lnTo>
                  <a:lnTo>
                    <a:pt x="1149" y="662"/>
                  </a:lnTo>
                  <a:lnTo>
                    <a:pt x="1152" y="658"/>
                  </a:lnTo>
                  <a:lnTo>
                    <a:pt x="1154" y="650"/>
                  </a:lnTo>
                  <a:lnTo>
                    <a:pt x="1154" y="644"/>
                  </a:lnTo>
                  <a:lnTo>
                    <a:pt x="1154" y="638"/>
                  </a:lnTo>
                  <a:lnTo>
                    <a:pt x="1156" y="631"/>
                  </a:lnTo>
                  <a:lnTo>
                    <a:pt x="1160" y="631"/>
                  </a:lnTo>
                  <a:lnTo>
                    <a:pt x="1160" y="624"/>
                  </a:lnTo>
                  <a:lnTo>
                    <a:pt x="1168" y="620"/>
                  </a:lnTo>
                  <a:lnTo>
                    <a:pt x="1168" y="612"/>
                  </a:lnTo>
                  <a:lnTo>
                    <a:pt x="1172" y="612"/>
                  </a:lnTo>
                  <a:lnTo>
                    <a:pt x="1175" y="608"/>
                  </a:lnTo>
                  <a:lnTo>
                    <a:pt x="1177" y="605"/>
                  </a:lnTo>
                  <a:lnTo>
                    <a:pt x="1178" y="602"/>
                  </a:lnTo>
                  <a:lnTo>
                    <a:pt x="1180" y="597"/>
                  </a:lnTo>
                  <a:lnTo>
                    <a:pt x="1186" y="595"/>
                  </a:lnTo>
                  <a:lnTo>
                    <a:pt x="1190" y="592"/>
                  </a:lnTo>
                  <a:lnTo>
                    <a:pt x="1195" y="589"/>
                  </a:lnTo>
                  <a:lnTo>
                    <a:pt x="1199" y="586"/>
                  </a:lnTo>
                  <a:lnTo>
                    <a:pt x="1199" y="581"/>
                  </a:lnTo>
                  <a:lnTo>
                    <a:pt x="1222" y="574"/>
                  </a:lnTo>
                  <a:lnTo>
                    <a:pt x="1222" y="570"/>
                  </a:lnTo>
                  <a:lnTo>
                    <a:pt x="1237" y="570"/>
                  </a:lnTo>
                  <a:lnTo>
                    <a:pt x="1237" y="567"/>
                  </a:lnTo>
                  <a:lnTo>
                    <a:pt x="1299" y="570"/>
                  </a:lnTo>
                  <a:lnTo>
                    <a:pt x="1299" y="574"/>
                  </a:lnTo>
                  <a:lnTo>
                    <a:pt x="1314" y="577"/>
                  </a:lnTo>
                  <a:lnTo>
                    <a:pt x="1314" y="581"/>
                  </a:lnTo>
                  <a:lnTo>
                    <a:pt x="1322" y="581"/>
                  </a:lnTo>
                  <a:lnTo>
                    <a:pt x="1326" y="589"/>
                  </a:lnTo>
                  <a:lnTo>
                    <a:pt x="1334" y="589"/>
                  </a:lnTo>
                  <a:lnTo>
                    <a:pt x="1345" y="605"/>
                  </a:lnTo>
                  <a:lnTo>
                    <a:pt x="1349" y="605"/>
                  </a:lnTo>
                  <a:lnTo>
                    <a:pt x="1358" y="618"/>
                  </a:lnTo>
                  <a:lnTo>
                    <a:pt x="1364" y="634"/>
                  </a:lnTo>
                  <a:lnTo>
                    <a:pt x="1367" y="653"/>
                  </a:lnTo>
                  <a:lnTo>
                    <a:pt x="1371" y="673"/>
                  </a:lnTo>
                  <a:lnTo>
                    <a:pt x="1373" y="694"/>
                  </a:lnTo>
                  <a:lnTo>
                    <a:pt x="1374" y="716"/>
                  </a:lnTo>
                  <a:lnTo>
                    <a:pt x="1374" y="740"/>
                  </a:lnTo>
                  <a:lnTo>
                    <a:pt x="1374" y="764"/>
                  </a:lnTo>
                  <a:lnTo>
                    <a:pt x="1374" y="787"/>
                  </a:lnTo>
                  <a:lnTo>
                    <a:pt x="1373" y="811"/>
                  </a:lnTo>
                  <a:lnTo>
                    <a:pt x="1372" y="833"/>
                  </a:lnTo>
                  <a:lnTo>
                    <a:pt x="1372" y="855"/>
                  </a:lnTo>
                  <a:lnTo>
                    <a:pt x="1372" y="1343"/>
                  </a:lnTo>
                  <a:lnTo>
                    <a:pt x="1368" y="1343"/>
                  </a:lnTo>
                  <a:lnTo>
                    <a:pt x="1368" y="1370"/>
                  </a:lnTo>
                  <a:lnTo>
                    <a:pt x="1365" y="1370"/>
                  </a:lnTo>
                  <a:lnTo>
                    <a:pt x="1365" y="1389"/>
                  </a:lnTo>
                  <a:lnTo>
                    <a:pt x="1361" y="1389"/>
                  </a:lnTo>
                  <a:lnTo>
                    <a:pt x="1361" y="1409"/>
                  </a:lnTo>
                  <a:lnTo>
                    <a:pt x="1357" y="1409"/>
                  </a:lnTo>
                  <a:lnTo>
                    <a:pt x="1353" y="1436"/>
                  </a:lnTo>
                  <a:lnTo>
                    <a:pt x="1349" y="1436"/>
                  </a:lnTo>
                  <a:lnTo>
                    <a:pt x="1349" y="1447"/>
                  </a:lnTo>
                  <a:lnTo>
                    <a:pt x="1345" y="1447"/>
                  </a:lnTo>
                  <a:lnTo>
                    <a:pt x="1345" y="1459"/>
                  </a:lnTo>
                  <a:lnTo>
                    <a:pt x="1341" y="1459"/>
                  </a:lnTo>
                  <a:lnTo>
                    <a:pt x="1341" y="1470"/>
                  </a:lnTo>
                  <a:lnTo>
                    <a:pt x="1338" y="1470"/>
                  </a:lnTo>
                  <a:lnTo>
                    <a:pt x="1334" y="1485"/>
                  </a:lnTo>
                  <a:lnTo>
                    <a:pt x="1330" y="1485"/>
                  </a:lnTo>
                  <a:lnTo>
                    <a:pt x="1319" y="1520"/>
                  </a:lnTo>
                  <a:lnTo>
                    <a:pt x="1311" y="1528"/>
                  </a:lnTo>
                  <a:lnTo>
                    <a:pt x="1311" y="1535"/>
                  </a:lnTo>
                  <a:lnTo>
                    <a:pt x="1303" y="1540"/>
                  </a:lnTo>
                  <a:lnTo>
                    <a:pt x="1299" y="1555"/>
                  </a:lnTo>
                  <a:lnTo>
                    <a:pt x="1291" y="1559"/>
                  </a:lnTo>
                  <a:lnTo>
                    <a:pt x="1291" y="1566"/>
                  </a:lnTo>
                  <a:lnTo>
                    <a:pt x="1280" y="1574"/>
                  </a:lnTo>
                  <a:lnTo>
                    <a:pt x="1280" y="1581"/>
                  </a:lnTo>
                  <a:lnTo>
                    <a:pt x="1272" y="1586"/>
                  </a:lnTo>
                  <a:lnTo>
                    <a:pt x="1268" y="1601"/>
                  </a:lnTo>
                  <a:lnTo>
                    <a:pt x="1261" y="1605"/>
                  </a:lnTo>
                  <a:lnTo>
                    <a:pt x="1257" y="1620"/>
                  </a:lnTo>
                  <a:lnTo>
                    <a:pt x="1249" y="1624"/>
                  </a:lnTo>
                  <a:lnTo>
                    <a:pt x="1210" y="1717"/>
                  </a:lnTo>
                  <a:lnTo>
                    <a:pt x="1210" y="1732"/>
                  </a:lnTo>
                  <a:lnTo>
                    <a:pt x="1204" y="1756"/>
                  </a:lnTo>
                  <a:lnTo>
                    <a:pt x="1199" y="1781"/>
                  </a:lnTo>
                  <a:lnTo>
                    <a:pt x="1195" y="1808"/>
                  </a:lnTo>
                  <a:lnTo>
                    <a:pt x="1193" y="1837"/>
                  </a:lnTo>
                  <a:lnTo>
                    <a:pt x="1191" y="1866"/>
                  </a:lnTo>
                  <a:lnTo>
                    <a:pt x="1191" y="1897"/>
                  </a:lnTo>
                  <a:lnTo>
                    <a:pt x="1191" y="1928"/>
                  </a:lnTo>
                  <a:lnTo>
                    <a:pt x="1191" y="1959"/>
                  </a:lnTo>
                  <a:lnTo>
                    <a:pt x="1191" y="1990"/>
                  </a:lnTo>
                  <a:lnTo>
                    <a:pt x="521" y="1990"/>
                  </a:lnTo>
                  <a:lnTo>
                    <a:pt x="521" y="1951"/>
                  </a:lnTo>
                  <a:lnTo>
                    <a:pt x="517" y="1951"/>
                  </a:lnTo>
                  <a:lnTo>
                    <a:pt x="517" y="1886"/>
                  </a:lnTo>
                  <a:lnTo>
                    <a:pt x="513" y="1797"/>
                  </a:lnTo>
                  <a:lnTo>
                    <a:pt x="508" y="1797"/>
                  </a:lnTo>
                  <a:lnTo>
                    <a:pt x="508" y="1785"/>
                  </a:lnTo>
                  <a:lnTo>
                    <a:pt x="504" y="1785"/>
                  </a:lnTo>
                  <a:lnTo>
                    <a:pt x="504" y="1774"/>
                  </a:lnTo>
                  <a:lnTo>
                    <a:pt x="501" y="1774"/>
                  </a:lnTo>
                  <a:lnTo>
                    <a:pt x="501" y="1762"/>
                  </a:lnTo>
                  <a:lnTo>
                    <a:pt x="497" y="1762"/>
                  </a:lnTo>
                  <a:lnTo>
                    <a:pt x="497" y="1754"/>
                  </a:lnTo>
                  <a:lnTo>
                    <a:pt x="494" y="1754"/>
                  </a:lnTo>
                  <a:lnTo>
                    <a:pt x="490" y="1739"/>
                  </a:lnTo>
                  <a:lnTo>
                    <a:pt x="481" y="1735"/>
                  </a:lnTo>
                  <a:lnTo>
                    <a:pt x="481" y="1728"/>
                  </a:lnTo>
                  <a:lnTo>
                    <a:pt x="478" y="1728"/>
                  </a:lnTo>
                  <a:lnTo>
                    <a:pt x="478" y="1721"/>
                  </a:lnTo>
                  <a:lnTo>
                    <a:pt x="467" y="1712"/>
                  </a:lnTo>
                  <a:lnTo>
                    <a:pt x="467" y="1705"/>
                  </a:lnTo>
                  <a:lnTo>
                    <a:pt x="440" y="1681"/>
                  </a:lnTo>
                  <a:lnTo>
                    <a:pt x="431" y="1671"/>
                  </a:lnTo>
                  <a:lnTo>
                    <a:pt x="424" y="1671"/>
                  </a:lnTo>
                  <a:lnTo>
                    <a:pt x="412" y="1655"/>
                  </a:lnTo>
                  <a:lnTo>
                    <a:pt x="404" y="1655"/>
                  </a:lnTo>
                  <a:lnTo>
                    <a:pt x="382" y="1628"/>
                  </a:lnTo>
                  <a:lnTo>
                    <a:pt x="374" y="1628"/>
                  </a:lnTo>
                  <a:lnTo>
                    <a:pt x="350" y="1597"/>
                  </a:lnTo>
                  <a:lnTo>
                    <a:pt x="328" y="1577"/>
                  </a:lnTo>
                  <a:lnTo>
                    <a:pt x="328" y="1570"/>
                  </a:lnTo>
                  <a:lnTo>
                    <a:pt x="312" y="1559"/>
                  </a:lnTo>
                  <a:lnTo>
                    <a:pt x="312" y="1551"/>
                  </a:lnTo>
                  <a:lnTo>
                    <a:pt x="305" y="1547"/>
                  </a:lnTo>
                  <a:lnTo>
                    <a:pt x="305" y="1540"/>
                  </a:lnTo>
                  <a:lnTo>
                    <a:pt x="293" y="1532"/>
                  </a:lnTo>
                  <a:lnTo>
                    <a:pt x="293" y="1524"/>
                  </a:lnTo>
                  <a:lnTo>
                    <a:pt x="285" y="1520"/>
                  </a:lnTo>
                  <a:lnTo>
                    <a:pt x="285" y="1513"/>
                  </a:lnTo>
                  <a:lnTo>
                    <a:pt x="282" y="1513"/>
                  </a:lnTo>
                  <a:lnTo>
                    <a:pt x="282" y="1505"/>
                  </a:lnTo>
                  <a:lnTo>
                    <a:pt x="273" y="1501"/>
                  </a:lnTo>
                  <a:lnTo>
                    <a:pt x="265" y="1478"/>
                  </a:lnTo>
                  <a:lnTo>
                    <a:pt x="258" y="1473"/>
                  </a:lnTo>
                  <a:lnTo>
                    <a:pt x="258" y="1466"/>
                  </a:lnTo>
                  <a:lnTo>
                    <a:pt x="255" y="1466"/>
                  </a:lnTo>
                  <a:lnTo>
                    <a:pt x="251" y="1451"/>
                  </a:lnTo>
                  <a:lnTo>
                    <a:pt x="246" y="1451"/>
                  </a:lnTo>
                  <a:lnTo>
                    <a:pt x="246" y="1440"/>
                  </a:lnTo>
                  <a:lnTo>
                    <a:pt x="243" y="1440"/>
                  </a:lnTo>
                  <a:lnTo>
                    <a:pt x="239" y="1424"/>
                  </a:lnTo>
                  <a:lnTo>
                    <a:pt x="235" y="1424"/>
                  </a:lnTo>
                  <a:lnTo>
                    <a:pt x="231" y="1405"/>
                  </a:lnTo>
                  <a:lnTo>
                    <a:pt x="228" y="1405"/>
                  </a:lnTo>
                  <a:lnTo>
                    <a:pt x="201" y="1308"/>
                  </a:lnTo>
                  <a:lnTo>
                    <a:pt x="201" y="1285"/>
                  </a:lnTo>
                  <a:lnTo>
                    <a:pt x="197" y="1285"/>
                  </a:lnTo>
                  <a:lnTo>
                    <a:pt x="197" y="1254"/>
                  </a:lnTo>
                  <a:lnTo>
                    <a:pt x="192" y="1254"/>
                  </a:lnTo>
                  <a:lnTo>
                    <a:pt x="192" y="1201"/>
                  </a:lnTo>
                  <a:lnTo>
                    <a:pt x="192" y="1175"/>
                  </a:lnTo>
                  <a:lnTo>
                    <a:pt x="192" y="1152"/>
                  </a:lnTo>
                  <a:lnTo>
                    <a:pt x="190" y="1129"/>
                  </a:lnTo>
                  <a:lnTo>
                    <a:pt x="187" y="1108"/>
                  </a:lnTo>
                  <a:lnTo>
                    <a:pt x="181" y="1089"/>
                  </a:lnTo>
                  <a:lnTo>
                    <a:pt x="181" y="1077"/>
                  </a:lnTo>
                  <a:lnTo>
                    <a:pt x="177" y="1077"/>
                  </a:lnTo>
                  <a:lnTo>
                    <a:pt x="169" y="1055"/>
                  </a:lnTo>
                  <a:lnTo>
                    <a:pt x="165" y="1055"/>
                  </a:lnTo>
                  <a:lnTo>
                    <a:pt x="165" y="1047"/>
                  </a:lnTo>
                  <a:lnTo>
                    <a:pt x="154" y="1039"/>
                  </a:lnTo>
                  <a:lnTo>
                    <a:pt x="154" y="1032"/>
                  </a:lnTo>
                  <a:lnTo>
                    <a:pt x="135" y="1016"/>
                  </a:lnTo>
                  <a:lnTo>
                    <a:pt x="127" y="1005"/>
                  </a:lnTo>
                  <a:lnTo>
                    <a:pt x="119" y="1005"/>
                  </a:lnTo>
                  <a:lnTo>
                    <a:pt x="115" y="996"/>
                  </a:lnTo>
                  <a:lnTo>
                    <a:pt x="108" y="996"/>
                  </a:lnTo>
                  <a:lnTo>
                    <a:pt x="104" y="990"/>
                  </a:lnTo>
                  <a:lnTo>
                    <a:pt x="97" y="990"/>
                  </a:lnTo>
                  <a:lnTo>
                    <a:pt x="97" y="985"/>
                  </a:lnTo>
                  <a:lnTo>
                    <a:pt x="88" y="985"/>
                  </a:lnTo>
                  <a:lnTo>
                    <a:pt x="88" y="982"/>
                  </a:lnTo>
                  <a:lnTo>
                    <a:pt x="77" y="982"/>
                  </a:lnTo>
                  <a:lnTo>
                    <a:pt x="77" y="978"/>
                  </a:lnTo>
                  <a:lnTo>
                    <a:pt x="54" y="970"/>
                  </a:lnTo>
                  <a:lnTo>
                    <a:pt x="54" y="966"/>
                  </a:lnTo>
                  <a:lnTo>
                    <a:pt x="46" y="966"/>
                  </a:lnTo>
                  <a:lnTo>
                    <a:pt x="26" y="943"/>
                  </a:lnTo>
                  <a:lnTo>
                    <a:pt x="19" y="940"/>
                  </a:lnTo>
                  <a:lnTo>
                    <a:pt x="19" y="932"/>
                  </a:lnTo>
                  <a:lnTo>
                    <a:pt x="11" y="928"/>
                  </a:lnTo>
                  <a:lnTo>
                    <a:pt x="11" y="920"/>
                  </a:lnTo>
                  <a:lnTo>
                    <a:pt x="7" y="920"/>
                  </a:lnTo>
                  <a:lnTo>
                    <a:pt x="4" y="897"/>
                  </a:lnTo>
                  <a:lnTo>
                    <a:pt x="0" y="897"/>
                  </a:lnTo>
                  <a:lnTo>
                    <a:pt x="0" y="847"/>
                  </a:lnTo>
                  <a:lnTo>
                    <a:pt x="4" y="847"/>
                  </a:lnTo>
                  <a:lnTo>
                    <a:pt x="4" y="836"/>
                  </a:lnTo>
                  <a:lnTo>
                    <a:pt x="7" y="836"/>
                  </a:lnTo>
                  <a:lnTo>
                    <a:pt x="7" y="824"/>
                  </a:lnTo>
                  <a:lnTo>
                    <a:pt x="11" y="824"/>
                  </a:lnTo>
                  <a:lnTo>
                    <a:pt x="11" y="816"/>
                  </a:lnTo>
                  <a:lnTo>
                    <a:pt x="19" y="812"/>
                  </a:lnTo>
                  <a:lnTo>
                    <a:pt x="19" y="805"/>
                  </a:lnTo>
                  <a:lnTo>
                    <a:pt x="26" y="801"/>
                  </a:lnTo>
                  <a:lnTo>
                    <a:pt x="46" y="778"/>
                  </a:lnTo>
                  <a:lnTo>
                    <a:pt x="61" y="774"/>
                  </a:lnTo>
                  <a:lnTo>
                    <a:pt x="61" y="770"/>
                  </a:lnTo>
                  <a:lnTo>
                    <a:pt x="70" y="770"/>
                  </a:lnTo>
                  <a:lnTo>
                    <a:pt x="70" y="766"/>
                  </a:lnTo>
                  <a:lnTo>
                    <a:pt x="81" y="766"/>
                  </a:lnTo>
                  <a:lnTo>
                    <a:pt x="98" y="761"/>
                  </a:lnTo>
                  <a:lnTo>
                    <a:pt x="116" y="759"/>
                  </a:lnTo>
                  <a:lnTo>
                    <a:pt x="133" y="759"/>
                  </a:lnTo>
                  <a:lnTo>
                    <a:pt x="151" y="761"/>
                  </a:lnTo>
                  <a:lnTo>
                    <a:pt x="169" y="765"/>
                  </a:lnTo>
                  <a:lnTo>
                    <a:pt x="185" y="768"/>
                  </a:lnTo>
                  <a:lnTo>
                    <a:pt x="201" y="774"/>
                  </a:lnTo>
                  <a:lnTo>
                    <a:pt x="212" y="774"/>
                  </a:lnTo>
                  <a:lnTo>
                    <a:pt x="212" y="778"/>
                  </a:lnTo>
                  <a:lnTo>
                    <a:pt x="235" y="785"/>
                  </a:lnTo>
                  <a:lnTo>
                    <a:pt x="235" y="789"/>
                  </a:lnTo>
                  <a:lnTo>
                    <a:pt x="251" y="793"/>
                  </a:lnTo>
                  <a:lnTo>
                    <a:pt x="255" y="801"/>
                  </a:lnTo>
                  <a:lnTo>
                    <a:pt x="262" y="801"/>
                  </a:lnTo>
                  <a:lnTo>
                    <a:pt x="262" y="805"/>
                  </a:lnTo>
                  <a:lnTo>
                    <a:pt x="268" y="811"/>
                  </a:lnTo>
                  <a:lnTo>
                    <a:pt x="274" y="815"/>
                  </a:lnTo>
                  <a:lnTo>
                    <a:pt x="281" y="820"/>
                  </a:lnTo>
                  <a:lnTo>
                    <a:pt x="289" y="824"/>
                  </a:lnTo>
                  <a:lnTo>
                    <a:pt x="289" y="831"/>
                  </a:lnTo>
                  <a:lnTo>
                    <a:pt x="297" y="837"/>
                  </a:lnTo>
                  <a:lnTo>
                    <a:pt x="303" y="843"/>
                  </a:lnTo>
                  <a:lnTo>
                    <a:pt x="307" y="850"/>
                  </a:lnTo>
                  <a:lnTo>
                    <a:pt x="311" y="858"/>
                  </a:lnTo>
                  <a:lnTo>
                    <a:pt x="316" y="866"/>
                  </a:lnTo>
                  <a:lnTo>
                    <a:pt x="323" y="870"/>
                  </a:lnTo>
                  <a:lnTo>
                    <a:pt x="323" y="878"/>
                  </a:lnTo>
                  <a:lnTo>
                    <a:pt x="328" y="878"/>
                  </a:lnTo>
                  <a:lnTo>
                    <a:pt x="328" y="886"/>
                  </a:lnTo>
                  <a:lnTo>
                    <a:pt x="364" y="944"/>
                  </a:ln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28"/>
            <p:cNvSpPr>
              <a:spLocks/>
            </p:cNvSpPr>
            <p:nvPr/>
          </p:nvSpPr>
          <p:spPr bwMode="auto">
            <a:xfrm>
              <a:off x="2156" y="871"/>
              <a:ext cx="893" cy="856"/>
            </a:xfrm>
            <a:custGeom>
              <a:avLst/>
              <a:gdLst>
                <a:gd name="T0" fmla="*/ 316 w 1091"/>
                <a:gd name="T1" fmla="*/ 1046 h 1046"/>
                <a:gd name="T2" fmla="*/ 111 w 1091"/>
                <a:gd name="T3" fmla="*/ 873 h 1046"/>
                <a:gd name="T4" fmla="*/ 14 w 1091"/>
                <a:gd name="T5" fmla="*/ 613 h 1046"/>
                <a:gd name="T6" fmla="*/ 134 w 1091"/>
                <a:gd name="T7" fmla="*/ 221 h 1046"/>
                <a:gd name="T8" fmla="*/ 497 w 1091"/>
                <a:gd name="T9" fmla="*/ 29 h 1046"/>
                <a:gd name="T10" fmla="*/ 1081 w 1091"/>
                <a:gd name="T11" fmla="*/ 511 h 1046"/>
                <a:gd name="T12" fmla="*/ 1026 w 1091"/>
                <a:gd name="T13" fmla="*/ 805 h 1046"/>
                <a:gd name="T14" fmla="*/ 883 w 1091"/>
                <a:gd name="T15" fmla="*/ 732 h 1046"/>
                <a:gd name="T16" fmla="*/ 922 w 1091"/>
                <a:gd name="T17" fmla="*/ 526 h 1046"/>
                <a:gd name="T18" fmla="*/ 512 w 1091"/>
                <a:gd name="T19" fmla="*/ 188 h 1046"/>
                <a:gd name="T20" fmla="*/ 258 w 1091"/>
                <a:gd name="T21" fmla="*/ 323 h 1046"/>
                <a:gd name="T22" fmla="*/ 173 w 1091"/>
                <a:gd name="T23" fmla="*/ 598 h 1046"/>
                <a:gd name="T24" fmla="*/ 385 w 1091"/>
                <a:gd name="T25" fmla="*/ 901 h 1046"/>
                <a:gd name="T26" fmla="*/ 316 w 1091"/>
                <a:gd name="T27" fmla="*/ 1046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1" h="1046">
                  <a:moveTo>
                    <a:pt x="316" y="1046"/>
                  </a:moveTo>
                  <a:cubicBezTo>
                    <a:pt x="234" y="1006"/>
                    <a:pt x="163" y="947"/>
                    <a:pt x="111" y="873"/>
                  </a:cubicBezTo>
                  <a:cubicBezTo>
                    <a:pt x="56" y="797"/>
                    <a:pt x="23" y="707"/>
                    <a:pt x="14" y="613"/>
                  </a:cubicBezTo>
                  <a:cubicBezTo>
                    <a:pt x="0" y="471"/>
                    <a:pt x="43" y="331"/>
                    <a:pt x="134" y="221"/>
                  </a:cubicBezTo>
                  <a:cubicBezTo>
                    <a:pt x="225" y="111"/>
                    <a:pt x="354" y="42"/>
                    <a:pt x="497" y="29"/>
                  </a:cubicBezTo>
                  <a:cubicBezTo>
                    <a:pt x="791" y="0"/>
                    <a:pt x="1053" y="217"/>
                    <a:pt x="1081" y="511"/>
                  </a:cubicBezTo>
                  <a:cubicBezTo>
                    <a:pt x="1091" y="613"/>
                    <a:pt x="1072" y="714"/>
                    <a:pt x="1026" y="805"/>
                  </a:cubicBezTo>
                  <a:cubicBezTo>
                    <a:pt x="883" y="732"/>
                    <a:pt x="883" y="732"/>
                    <a:pt x="883" y="732"/>
                  </a:cubicBezTo>
                  <a:cubicBezTo>
                    <a:pt x="915" y="669"/>
                    <a:pt x="929" y="598"/>
                    <a:pt x="922" y="526"/>
                  </a:cubicBezTo>
                  <a:cubicBezTo>
                    <a:pt x="902" y="320"/>
                    <a:pt x="718" y="168"/>
                    <a:pt x="512" y="188"/>
                  </a:cubicBezTo>
                  <a:cubicBezTo>
                    <a:pt x="412" y="197"/>
                    <a:pt x="322" y="245"/>
                    <a:pt x="258" y="323"/>
                  </a:cubicBezTo>
                  <a:cubicBezTo>
                    <a:pt x="194" y="400"/>
                    <a:pt x="164" y="498"/>
                    <a:pt x="173" y="598"/>
                  </a:cubicBezTo>
                  <a:cubicBezTo>
                    <a:pt x="186" y="730"/>
                    <a:pt x="265" y="844"/>
                    <a:pt x="385" y="901"/>
                  </a:cubicBezTo>
                  <a:lnTo>
                    <a:pt x="316" y="10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5" name="Group 124"/>
          <p:cNvGrpSpPr>
            <a:grpSpLocks noChangeAspect="1"/>
          </p:cNvGrpSpPr>
          <p:nvPr/>
        </p:nvGrpSpPr>
        <p:grpSpPr bwMode="auto">
          <a:xfrm>
            <a:off x="848573" y="1894052"/>
            <a:ext cx="431617" cy="465449"/>
            <a:chOff x="1826" y="1595"/>
            <a:chExt cx="1263" cy="1362"/>
          </a:xfrm>
          <a:solidFill>
            <a:schemeClr val="bg2"/>
          </a:solidFill>
        </p:grpSpPr>
        <p:sp>
          <p:nvSpPr>
            <p:cNvPr id="126" name="Freeform 5"/>
            <p:cNvSpPr>
              <a:spLocks/>
            </p:cNvSpPr>
            <p:nvPr/>
          </p:nvSpPr>
          <p:spPr bwMode="auto">
            <a:xfrm>
              <a:off x="1826" y="1595"/>
              <a:ext cx="1030" cy="1362"/>
            </a:xfrm>
            <a:custGeom>
              <a:avLst/>
              <a:gdLst>
                <a:gd name="T0" fmla="*/ 1796 w 1967"/>
                <a:gd name="T1" fmla="*/ 2356 h 2603"/>
                <a:gd name="T2" fmla="*/ 1118 w 1967"/>
                <a:gd name="T3" fmla="*/ 1669 h 2603"/>
                <a:gd name="T4" fmla="*/ 1262 w 1967"/>
                <a:gd name="T5" fmla="*/ 1240 h 2603"/>
                <a:gd name="T6" fmla="*/ 1251 w 1967"/>
                <a:gd name="T7" fmla="*/ 1240 h 2603"/>
                <a:gd name="T8" fmla="*/ 1178 w 1967"/>
                <a:gd name="T9" fmla="*/ 1192 h 2603"/>
                <a:gd name="T10" fmla="*/ 1142 w 1967"/>
                <a:gd name="T11" fmla="*/ 1155 h 2603"/>
                <a:gd name="T12" fmla="*/ 1408 w 1967"/>
                <a:gd name="T13" fmla="*/ 589 h 2603"/>
                <a:gd name="T14" fmla="*/ 1421 w 1967"/>
                <a:gd name="T15" fmla="*/ 209 h 2603"/>
                <a:gd name="T16" fmla="*/ 1361 w 1967"/>
                <a:gd name="T17" fmla="*/ 136 h 2603"/>
                <a:gd name="T18" fmla="*/ 1215 w 1967"/>
                <a:gd name="T19" fmla="*/ 37 h 2603"/>
                <a:gd name="T20" fmla="*/ 922 w 1967"/>
                <a:gd name="T21" fmla="*/ 37 h 2603"/>
                <a:gd name="T22" fmla="*/ 776 w 1967"/>
                <a:gd name="T23" fmla="*/ 49 h 2603"/>
                <a:gd name="T24" fmla="*/ 692 w 1967"/>
                <a:gd name="T25" fmla="*/ 49 h 2603"/>
                <a:gd name="T26" fmla="*/ 546 w 1967"/>
                <a:gd name="T27" fmla="*/ 221 h 2603"/>
                <a:gd name="T28" fmla="*/ 557 w 1967"/>
                <a:gd name="T29" fmla="*/ 626 h 2603"/>
                <a:gd name="T30" fmla="*/ 813 w 1967"/>
                <a:gd name="T31" fmla="*/ 1142 h 2603"/>
                <a:gd name="T32" fmla="*/ 776 w 1967"/>
                <a:gd name="T33" fmla="*/ 1179 h 2603"/>
                <a:gd name="T34" fmla="*/ 703 w 1967"/>
                <a:gd name="T35" fmla="*/ 1228 h 2603"/>
                <a:gd name="T36" fmla="*/ 486 w 1967"/>
                <a:gd name="T37" fmla="*/ 1339 h 2603"/>
                <a:gd name="T38" fmla="*/ 36 w 1967"/>
                <a:gd name="T39" fmla="*/ 1853 h 2603"/>
                <a:gd name="T40" fmla="*/ 0 w 1967"/>
                <a:gd name="T41" fmla="*/ 2492 h 2603"/>
                <a:gd name="T42" fmla="*/ 983 w 1967"/>
                <a:gd name="T43" fmla="*/ 2603 h 2603"/>
                <a:gd name="T44" fmla="*/ 1967 w 1967"/>
                <a:gd name="T45" fmla="*/ 2492 h 2603"/>
                <a:gd name="T46" fmla="*/ 1955 w 1967"/>
                <a:gd name="T47" fmla="*/ 2345 h 2603"/>
                <a:gd name="T48" fmla="*/ 1796 w 1967"/>
                <a:gd name="T49" fmla="*/ 2356 h 2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67" h="2603">
                  <a:moveTo>
                    <a:pt x="1796" y="2356"/>
                  </a:moveTo>
                  <a:cubicBezTo>
                    <a:pt x="1421" y="2356"/>
                    <a:pt x="1118" y="2050"/>
                    <a:pt x="1118" y="1669"/>
                  </a:cubicBezTo>
                  <a:cubicBezTo>
                    <a:pt x="1118" y="1509"/>
                    <a:pt x="1165" y="1363"/>
                    <a:pt x="1262" y="1240"/>
                  </a:cubicBezTo>
                  <a:cubicBezTo>
                    <a:pt x="1251" y="1240"/>
                    <a:pt x="1251" y="1240"/>
                    <a:pt x="1251" y="1240"/>
                  </a:cubicBezTo>
                  <a:cubicBezTo>
                    <a:pt x="1226" y="1228"/>
                    <a:pt x="1215" y="1204"/>
                    <a:pt x="1178" y="1192"/>
                  </a:cubicBezTo>
                  <a:cubicBezTo>
                    <a:pt x="1165" y="1179"/>
                    <a:pt x="1153" y="1166"/>
                    <a:pt x="1142" y="1155"/>
                  </a:cubicBezTo>
                  <a:cubicBezTo>
                    <a:pt x="1288" y="1055"/>
                    <a:pt x="1408" y="847"/>
                    <a:pt x="1408" y="589"/>
                  </a:cubicBezTo>
                  <a:cubicBezTo>
                    <a:pt x="1421" y="528"/>
                    <a:pt x="1432" y="307"/>
                    <a:pt x="1421" y="209"/>
                  </a:cubicBezTo>
                  <a:cubicBezTo>
                    <a:pt x="1408" y="136"/>
                    <a:pt x="1384" y="147"/>
                    <a:pt x="1361" y="136"/>
                  </a:cubicBezTo>
                  <a:cubicBezTo>
                    <a:pt x="1323" y="112"/>
                    <a:pt x="1288" y="49"/>
                    <a:pt x="1215" y="37"/>
                  </a:cubicBezTo>
                  <a:cubicBezTo>
                    <a:pt x="1118" y="0"/>
                    <a:pt x="995" y="12"/>
                    <a:pt x="922" y="37"/>
                  </a:cubicBezTo>
                  <a:cubicBezTo>
                    <a:pt x="862" y="62"/>
                    <a:pt x="837" y="49"/>
                    <a:pt x="776" y="49"/>
                  </a:cubicBezTo>
                  <a:cubicBezTo>
                    <a:pt x="752" y="49"/>
                    <a:pt x="729" y="49"/>
                    <a:pt x="692" y="49"/>
                  </a:cubicBezTo>
                  <a:cubicBezTo>
                    <a:pt x="643" y="62"/>
                    <a:pt x="570" y="123"/>
                    <a:pt x="546" y="221"/>
                  </a:cubicBezTo>
                  <a:cubicBezTo>
                    <a:pt x="510" y="331"/>
                    <a:pt x="546" y="602"/>
                    <a:pt x="557" y="626"/>
                  </a:cubicBezTo>
                  <a:cubicBezTo>
                    <a:pt x="570" y="860"/>
                    <a:pt x="667" y="1055"/>
                    <a:pt x="813" y="1142"/>
                  </a:cubicBezTo>
                  <a:cubicBezTo>
                    <a:pt x="800" y="1155"/>
                    <a:pt x="789" y="1166"/>
                    <a:pt x="776" y="1179"/>
                  </a:cubicBezTo>
                  <a:cubicBezTo>
                    <a:pt x="752" y="1192"/>
                    <a:pt x="729" y="1216"/>
                    <a:pt x="703" y="1228"/>
                  </a:cubicBezTo>
                  <a:cubicBezTo>
                    <a:pt x="643" y="1278"/>
                    <a:pt x="583" y="1313"/>
                    <a:pt x="486" y="1339"/>
                  </a:cubicBezTo>
                  <a:cubicBezTo>
                    <a:pt x="254" y="1411"/>
                    <a:pt x="60" y="1595"/>
                    <a:pt x="36" y="1853"/>
                  </a:cubicBezTo>
                  <a:cubicBezTo>
                    <a:pt x="36" y="1853"/>
                    <a:pt x="36" y="1853"/>
                    <a:pt x="0" y="2492"/>
                  </a:cubicBezTo>
                  <a:cubicBezTo>
                    <a:pt x="0" y="2492"/>
                    <a:pt x="413" y="2603"/>
                    <a:pt x="983" y="2603"/>
                  </a:cubicBezTo>
                  <a:cubicBezTo>
                    <a:pt x="1542" y="2603"/>
                    <a:pt x="1967" y="2492"/>
                    <a:pt x="1967" y="2492"/>
                  </a:cubicBezTo>
                  <a:cubicBezTo>
                    <a:pt x="1955" y="2345"/>
                    <a:pt x="1955" y="2345"/>
                    <a:pt x="1955" y="2345"/>
                  </a:cubicBezTo>
                  <a:cubicBezTo>
                    <a:pt x="1906" y="2356"/>
                    <a:pt x="1858" y="2356"/>
                    <a:pt x="1796" y="235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6"/>
            <p:cNvSpPr>
              <a:spLocks noEditPoints="1"/>
            </p:cNvSpPr>
            <p:nvPr/>
          </p:nvSpPr>
          <p:spPr bwMode="auto">
            <a:xfrm>
              <a:off x="2442" y="2141"/>
              <a:ext cx="647" cy="649"/>
            </a:xfrm>
            <a:custGeom>
              <a:avLst/>
              <a:gdLst>
                <a:gd name="T0" fmla="*/ 616 w 1234"/>
                <a:gd name="T1" fmla="*/ 0 h 1240"/>
                <a:gd name="T2" fmla="*/ 0 w 1234"/>
                <a:gd name="T3" fmla="*/ 625 h 1240"/>
                <a:gd name="T4" fmla="*/ 616 w 1234"/>
                <a:gd name="T5" fmla="*/ 1240 h 1240"/>
                <a:gd name="T6" fmla="*/ 1234 w 1234"/>
                <a:gd name="T7" fmla="*/ 625 h 1240"/>
                <a:gd name="T8" fmla="*/ 616 w 1234"/>
                <a:gd name="T9" fmla="*/ 0 h 1240"/>
                <a:gd name="T10" fmla="*/ 562 w 1234"/>
                <a:gd name="T11" fmla="*/ 870 h 1240"/>
                <a:gd name="T12" fmla="*/ 522 w 1234"/>
                <a:gd name="T13" fmla="*/ 917 h 1240"/>
                <a:gd name="T14" fmla="*/ 475 w 1234"/>
                <a:gd name="T15" fmla="*/ 870 h 1240"/>
                <a:gd name="T16" fmla="*/ 251 w 1234"/>
                <a:gd name="T17" fmla="*/ 606 h 1240"/>
                <a:gd name="T18" fmla="*/ 326 w 1234"/>
                <a:gd name="T19" fmla="*/ 519 h 1240"/>
                <a:gd name="T20" fmla="*/ 515 w 1234"/>
                <a:gd name="T21" fmla="*/ 653 h 1240"/>
                <a:gd name="T22" fmla="*/ 908 w 1234"/>
                <a:gd name="T23" fmla="*/ 322 h 1240"/>
                <a:gd name="T24" fmla="*/ 983 w 1234"/>
                <a:gd name="T25" fmla="*/ 405 h 1240"/>
                <a:gd name="T26" fmla="*/ 562 w 1234"/>
                <a:gd name="T27" fmla="*/ 87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4" h="1240">
                  <a:moveTo>
                    <a:pt x="616" y="0"/>
                  </a:moveTo>
                  <a:cubicBezTo>
                    <a:pt x="278" y="0"/>
                    <a:pt x="0" y="282"/>
                    <a:pt x="0" y="625"/>
                  </a:cubicBezTo>
                  <a:cubicBezTo>
                    <a:pt x="0" y="969"/>
                    <a:pt x="278" y="1240"/>
                    <a:pt x="616" y="1240"/>
                  </a:cubicBezTo>
                  <a:cubicBezTo>
                    <a:pt x="956" y="1240"/>
                    <a:pt x="1234" y="969"/>
                    <a:pt x="1234" y="625"/>
                  </a:cubicBezTo>
                  <a:cubicBezTo>
                    <a:pt x="1234" y="282"/>
                    <a:pt x="956" y="0"/>
                    <a:pt x="616" y="0"/>
                  </a:cubicBezTo>
                  <a:close/>
                  <a:moveTo>
                    <a:pt x="562" y="870"/>
                  </a:moveTo>
                  <a:cubicBezTo>
                    <a:pt x="522" y="917"/>
                    <a:pt x="522" y="917"/>
                    <a:pt x="522" y="917"/>
                  </a:cubicBezTo>
                  <a:cubicBezTo>
                    <a:pt x="475" y="870"/>
                    <a:pt x="475" y="870"/>
                    <a:pt x="475" y="870"/>
                  </a:cubicBezTo>
                  <a:cubicBezTo>
                    <a:pt x="251" y="606"/>
                    <a:pt x="251" y="606"/>
                    <a:pt x="251" y="606"/>
                  </a:cubicBezTo>
                  <a:cubicBezTo>
                    <a:pt x="326" y="519"/>
                    <a:pt x="326" y="519"/>
                    <a:pt x="326" y="519"/>
                  </a:cubicBezTo>
                  <a:cubicBezTo>
                    <a:pt x="515" y="653"/>
                    <a:pt x="515" y="653"/>
                    <a:pt x="515" y="653"/>
                  </a:cubicBezTo>
                  <a:cubicBezTo>
                    <a:pt x="908" y="322"/>
                    <a:pt x="908" y="322"/>
                    <a:pt x="908" y="322"/>
                  </a:cubicBezTo>
                  <a:cubicBezTo>
                    <a:pt x="983" y="405"/>
                    <a:pt x="983" y="405"/>
                    <a:pt x="983" y="405"/>
                  </a:cubicBezTo>
                  <a:lnTo>
                    <a:pt x="562" y="8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8" name="Freeform 28"/>
          <p:cNvSpPr>
            <a:spLocks noChangeAspect="1" noEditPoints="1"/>
          </p:cNvSpPr>
          <p:nvPr/>
        </p:nvSpPr>
        <p:spPr bwMode="auto">
          <a:xfrm>
            <a:off x="923175" y="4891331"/>
            <a:ext cx="258729" cy="469639"/>
          </a:xfrm>
          <a:custGeom>
            <a:avLst/>
            <a:gdLst>
              <a:gd name="T0" fmla="*/ 786 w 1572"/>
              <a:gd name="T1" fmla="*/ 0 h 2858"/>
              <a:gd name="T2" fmla="*/ 0 w 1572"/>
              <a:gd name="T3" fmla="*/ 787 h 2858"/>
              <a:gd name="T4" fmla="*/ 381 w 1572"/>
              <a:gd name="T5" fmla="*/ 2136 h 2858"/>
              <a:gd name="T6" fmla="*/ 381 w 1572"/>
              <a:gd name="T7" fmla="*/ 2136 h 2858"/>
              <a:gd name="T8" fmla="*/ 388 w 1572"/>
              <a:gd name="T9" fmla="*/ 2148 h 2858"/>
              <a:gd name="T10" fmla="*/ 786 w 1572"/>
              <a:gd name="T11" fmla="*/ 2858 h 2858"/>
              <a:gd name="T12" fmla="*/ 1183 w 1572"/>
              <a:gd name="T13" fmla="*/ 2148 h 2858"/>
              <a:gd name="T14" fmla="*/ 1190 w 1572"/>
              <a:gd name="T15" fmla="*/ 2136 h 2858"/>
              <a:gd name="T16" fmla="*/ 1190 w 1572"/>
              <a:gd name="T17" fmla="*/ 2136 h 2858"/>
              <a:gd name="T18" fmla="*/ 1572 w 1572"/>
              <a:gd name="T19" fmla="*/ 787 h 2858"/>
              <a:gd name="T20" fmla="*/ 786 w 1572"/>
              <a:gd name="T21" fmla="*/ 0 h 2858"/>
              <a:gd name="T22" fmla="*/ 786 w 1572"/>
              <a:gd name="T23" fmla="*/ 1145 h 2858"/>
              <a:gd name="T24" fmla="*/ 466 w 1572"/>
              <a:gd name="T25" fmla="*/ 826 h 2858"/>
              <a:gd name="T26" fmla="*/ 786 w 1572"/>
              <a:gd name="T27" fmla="*/ 506 h 2858"/>
              <a:gd name="T28" fmla="*/ 1105 w 1572"/>
              <a:gd name="T29" fmla="*/ 826 h 2858"/>
              <a:gd name="T30" fmla="*/ 786 w 1572"/>
              <a:gd name="T31" fmla="*/ 1145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2" h="2858">
                <a:moveTo>
                  <a:pt x="786" y="0"/>
                </a:moveTo>
                <a:cubicBezTo>
                  <a:pt x="352" y="0"/>
                  <a:pt x="0" y="352"/>
                  <a:pt x="0" y="787"/>
                </a:cubicBezTo>
                <a:cubicBezTo>
                  <a:pt x="0" y="1073"/>
                  <a:pt x="152" y="1725"/>
                  <a:pt x="381" y="2136"/>
                </a:cubicBezTo>
                <a:cubicBezTo>
                  <a:pt x="381" y="2136"/>
                  <a:pt x="381" y="2136"/>
                  <a:pt x="381" y="2136"/>
                </a:cubicBezTo>
                <a:cubicBezTo>
                  <a:pt x="383" y="2140"/>
                  <a:pt x="386" y="2144"/>
                  <a:pt x="388" y="2148"/>
                </a:cubicBezTo>
                <a:cubicBezTo>
                  <a:pt x="786" y="2858"/>
                  <a:pt x="786" y="2858"/>
                  <a:pt x="786" y="2858"/>
                </a:cubicBezTo>
                <a:cubicBezTo>
                  <a:pt x="1183" y="2148"/>
                  <a:pt x="1183" y="2148"/>
                  <a:pt x="1183" y="2148"/>
                </a:cubicBezTo>
                <a:cubicBezTo>
                  <a:pt x="1186" y="2144"/>
                  <a:pt x="1188" y="2140"/>
                  <a:pt x="1190" y="2136"/>
                </a:cubicBezTo>
                <a:cubicBezTo>
                  <a:pt x="1190" y="2136"/>
                  <a:pt x="1190" y="2136"/>
                  <a:pt x="1190" y="2136"/>
                </a:cubicBezTo>
                <a:cubicBezTo>
                  <a:pt x="1419" y="1725"/>
                  <a:pt x="1572" y="1073"/>
                  <a:pt x="1572" y="787"/>
                </a:cubicBezTo>
                <a:cubicBezTo>
                  <a:pt x="1572" y="352"/>
                  <a:pt x="1220" y="0"/>
                  <a:pt x="786" y="0"/>
                </a:cubicBezTo>
                <a:close/>
                <a:moveTo>
                  <a:pt x="786" y="1145"/>
                </a:moveTo>
                <a:cubicBezTo>
                  <a:pt x="609" y="1145"/>
                  <a:pt x="466" y="1002"/>
                  <a:pt x="466" y="826"/>
                </a:cubicBezTo>
                <a:cubicBezTo>
                  <a:pt x="466" y="649"/>
                  <a:pt x="609" y="506"/>
                  <a:pt x="786" y="506"/>
                </a:cubicBezTo>
                <a:cubicBezTo>
                  <a:pt x="962" y="506"/>
                  <a:pt x="1105" y="649"/>
                  <a:pt x="1105" y="826"/>
                </a:cubicBezTo>
                <a:cubicBezTo>
                  <a:pt x="1105" y="1002"/>
                  <a:pt x="962" y="1145"/>
                  <a:pt x="786" y="1145"/>
                </a:cubicBezTo>
                <a:close/>
              </a:path>
            </a:pathLst>
          </a:custGeom>
          <a:solidFill>
            <a:schemeClr val="bg2"/>
          </a:solidFill>
          <a:ln>
            <a:noFill/>
          </a:ln>
        </p:spPr>
        <p:txBody>
          <a:bodyPr vert="horz" wrap="square" lIns="91428" tIns="45715" rIns="91428" bIns="45715" numCol="1" anchor="t" anchorCtr="0" compatLnSpc="1">
            <a:prstTxWarp prst="textNoShape">
              <a:avLst/>
            </a:prstTxWarp>
          </a:bodyPr>
          <a:lstStyle/>
          <a:p>
            <a:endParaRPr lang="en-US"/>
          </a:p>
        </p:txBody>
      </p:sp>
    </p:spTree>
    <p:extLst>
      <p:ext uri="{BB962C8B-B14F-4D97-AF65-F5344CB8AC3E}">
        <p14:creationId xmlns:p14="http://schemas.microsoft.com/office/powerpoint/2010/main" val="39095008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Horizontal)">
                                      <p:cBhvr>
                                        <p:cTn id="7" dur="750"/>
                                        <p:tgtEl>
                                          <p:spTgt spid="35"/>
                                        </p:tgtEl>
                                      </p:cBhvr>
                                    </p:animEffect>
                                  </p:childTnLst>
                                </p:cTn>
                              </p:par>
                              <p:par>
                                <p:cTn id="8" presetID="16" presetClass="entr" presetSubtype="42"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Horizontal)">
                                      <p:cBhvr>
                                        <p:cTn id="10" dur="750"/>
                                        <p:tgtEl>
                                          <p:spTgt spid="37"/>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500"/>
                                        <p:tgtEl>
                                          <p:spTgt spid="118"/>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20"/>
                                        </p:tgtEl>
                                        <p:attrNameLst>
                                          <p:attrName>style.visibility</p:attrName>
                                        </p:attrNameLst>
                                      </p:cBhvr>
                                      <p:to>
                                        <p:strVal val="visible"/>
                                      </p:to>
                                    </p:set>
                                    <p:animEffect transition="in" filter="fade">
                                      <p:cBhvr>
                                        <p:cTn id="35" dur="500"/>
                                        <p:tgtEl>
                                          <p:spTgt spid="120"/>
                                        </p:tgtEl>
                                      </p:cBhvr>
                                    </p:animEffect>
                                  </p:childTnLst>
                                </p:cTn>
                              </p:par>
                              <p:par>
                                <p:cTn id="36" presetID="10" presetClass="entr" presetSubtype="0" fill="hold" nodeType="withEffect">
                                  <p:stCondLst>
                                    <p:cond delay="0"/>
                                  </p:stCondLst>
                                  <p:childTnLst>
                                    <p:set>
                                      <p:cBhvr>
                                        <p:cTn id="37" dur="1" fill="hold">
                                          <p:stCondLst>
                                            <p:cond delay="0"/>
                                          </p:stCondLst>
                                        </p:cTn>
                                        <p:tgtEl>
                                          <p:spTgt spid="125"/>
                                        </p:tgtEl>
                                        <p:attrNameLst>
                                          <p:attrName>style.visibility</p:attrName>
                                        </p:attrNameLst>
                                      </p:cBhvr>
                                      <p:to>
                                        <p:strVal val="visible"/>
                                      </p:to>
                                    </p:set>
                                    <p:animEffect transition="in" filter="fade">
                                      <p:cBhvr>
                                        <p:cTn id="38" dur="500"/>
                                        <p:tgtEl>
                                          <p:spTgt spid="1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8"/>
                                        </p:tgtEl>
                                        <p:attrNameLst>
                                          <p:attrName>style.visibility</p:attrName>
                                        </p:attrNameLst>
                                      </p:cBhvr>
                                      <p:to>
                                        <p:strVal val="visible"/>
                                      </p:to>
                                    </p:set>
                                    <p:animEffect transition="in" filter="fade">
                                      <p:cBhvr>
                                        <p:cTn id="41"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2" grpId="0"/>
      <p:bldP spid="43" grpId="0"/>
      <p:bldP spid="44" grpId="0"/>
      <p:bldP spid="45" grpId="0"/>
      <p:bldP spid="46" grpId="0"/>
      <p:bldP spid="1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5640" y="2167848"/>
            <a:ext cx="11065271" cy="1996095"/>
          </a:xfrm>
        </p:spPr>
        <p:txBody>
          <a:bodyPr/>
          <a:lstStyle/>
          <a:p>
            <a:r>
              <a:rPr lang="en-US" dirty="0" smtClean="0"/>
              <a:t>Introducing Cisco </a:t>
            </a:r>
            <a:r>
              <a:rPr lang="en-US" dirty="0" smtClean="0"/>
              <a:t/>
            </a:r>
            <a:br>
              <a:rPr lang="en-US" dirty="0" smtClean="0"/>
            </a:br>
            <a:r>
              <a:rPr lang="en-US" sz="4800" dirty="0" smtClean="0"/>
              <a:t>Connected </a:t>
            </a:r>
            <a:r>
              <a:rPr lang="en-US" sz="4800" dirty="0" smtClean="0"/>
              <a:t>Mobile Experiences (CMX)</a:t>
            </a:r>
            <a:endParaRPr lang="en-US" sz="4800" dirty="0"/>
          </a:p>
        </p:txBody>
      </p:sp>
    </p:spTree>
    <p:extLst>
      <p:ext uri="{BB962C8B-B14F-4D97-AF65-F5344CB8AC3E}">
        <p14:creationId xmlns:p14="http://schemas.microsoft.com/office/powerpoint/2010/main" val="17902413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0" y="1430873"/>
            <a:ext cx="12188825" cy="542623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a:p>
        </p:txBody>
      </p:sp>
      <p:sp>
        <p:nvSpPr>
          <p:cNvPr id="152" name="Rectangle 151"/>
          <p:cNvSpPr/>
          <p:nvPr/>
        </p:nvSpPr>
        <p:spPr>
          <a:xfrm rot="10800000" flipH="1" flipV="1">
            <a:off x="443113" y="1945611"/>
            <a:ext cx="3568422" cy="36797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40" tIns="60920" rIns="121840" bIns="60920" numCol="1" spcCol="0" rtlCol="0" fromWordArt="0" anchor="ctr" anchorCtr="0" forceAA="0" compatLnSpc="1">
            <a:prstTxWarp prst="textNoShape">
              <a:avLst/>
            </a:prstTxWarp>
            <a:noAutofit/>
          </a:bodyPr>
          <a:lstStyle/>
          <a:p>
            <a:pPr algn="ctr" defTabSz="609220"/>
            <a:endParaRPr lang="en-US" dirty="0">
              <a:solidFill>
                <a:srgbClr val="FFFFFF"/>
              </a:solidFill>
            </a:endParaRPr>
          </a:p>
        </p:txBody>
      </p:sp>
      <p:sp>
        <p:nvSpPr>
          <p:cNvPr id="108" name="Rectangle 107"/>
          <p:cNvSpPr/>
          <p:nvPr/>
        </p:nvSpPr>
        <p:spPr>
          <a:xfrm rot="10800000" flipH="1" flipV="1">
            <a:off x="4343132" y="1945611"/>
            <a:ext cx="3568422" cy="36797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40" tIns="60920" rIns="121840" bIns="60920" numCol="1" spcCol="0" rtlCol="0" fromWordArt="0" anchor="ctr" anchorCtr="0" forceAA="0" compatLnSpc="1">
            <a:prstTxWarp prst="textNoShape">
              <a:avLst/>
            </a:prstTxWarp>
            <a:noAutofit/>
          </a:bodyPr>
          <a:lstStyle/>
          <a:p>
            <a:pPr algn="ctr" defTabSz="609220"/>
            <a:endParaRPr lang="en-US" dirty="0">
              <a:solidFill>
                <a:srgbClr val="FFFFFF"/>
              </a:solidFill>
            </a:endParaRPr>
          </a:p>
        </p:txBody>
      </p:sp>
      <p:sp>
        <p:nvSpPr>
          <p:cNvPr id="110" name="Rectangle 109"/>
          <p:cNvSpPr/>
          <p:nvPr/>
        </p:nvSpPr>
        <p:spPr>
          <a:xfrm rot="10800000" flipH="1" flipV="1">
            <a:off x="8230550" y="1945611"/>
            <a:ext cx="3568422" cy="36797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40" tIns="60920" rIns="121840" bIns="60920" numCol="1" spcCol="0" rtlCol="0" fromWordArt="0" anchor="ctr" anchorCtr="0" forceAA="0" compatLnSpc="1">
            <a:prstTxWarp prst="textNoShape">
              <a:avLst/>
            </a:prstTxWarp>
            <a:noAutofit/>
          </a:bodyPr>
          <a:lstStyle/>
          <a:p>
            <a:pPr algn="ctr" defTabSz="609220"/>
            <a:endParaRPr lang="en-US" dirty="0">
              <a:solidFill>
                <a:srgbClr val="FFFFFF"/>
              </a:solidFill>
            </a:endParaRPr>
          </a:p>
        </p:txBody>
      </p:sp>
      <p:sp>
        <p:nvSpPr>
          <p:cNvPr id="20" name="Rectangle 19"/>
          <p:cNvSpPr/>
          <p:nvPr/>
        </p:nvSpPr>
        <p:spPr>
          <a:xfrm>
            <a:off x="-25731" y="6471129"/>
            <a:ext cx="12211121" cy="3859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rtlCol="0" anchor="ctr"/>
          <a:lstStyle/>
          <a:p>
            <a:pPr algn="ctr" defTabSz="609220"/>
            <a:endParaRPr lang="en-US" dirty="0">
              <a:solidFill>
                <a:srgbClr val="FFFFFF"/>
              </a:solidFill>
            </a:endParaRPr>
          </a:p>
        </p:txBody>
      </p:sp>
      <p:sp>
        <p:nvSpPr>
          <p:cNvPr id="3" name="Title 2"/>
          <p:cNvSpPr>
            <a:spLocks noGrp="1"/>
          </p:cNvSpPr>
          <p:nvPr>
            <p:ph type="ctrTitle"/>
          </p:nvPr>
        </p:nvSpPr>
        <p:spPr/>
        <p:txBody>
          <a:bodyPr/>
          <a:lstStyle/>
          <a:p>
            <a:r>
              <a:rPr lang="en-US" dirty="0" smtClean="0"/>
              <a:t>Drive Insights &amp; Experiences with Cisco CMX</a:t>
            </a:r>
            <a:endParaRPr lang="en-US" dirty="0"/>
          </a:p>
        </p:txBody>
      </p:sp>
      <p:sp>
        <p:nvSpPr>
          <p:cNvPr id="5" name="Rectangle 4"/>
          <p:cNvSpPr/>
          <p:nvPr/>
        </p:nvSpPr>
        <p:spPr>
          <a:xfrm>
            <a:off x="461308" y="4633474"/>
            <a:ext cx="3534862" cy="679609"/>
          </a:xfrm>
          <a:prstGeom prst="rect">
            <a:avLst/>
          </a:prstGeom>
        </p:spPr>
        <p:txBody>
          <a:bodyPr wrap="square" lIns="121840" tIns="60920" rIns="121840" bIns="60920">
            <a:spAutoFit/>
          </a:bodyPr>
          <a:lstStyle/>
          <a:p>
            <a:pPr marL="228459" indent="-228459" defTabSz="609220">
              <a:spcBef>
                <a:spcPts val="533"/>
              </a:spcBef>
              <a:buClr>
                <a:schemeClr val="tx1"/>
              </a:buClr>
              <a:buSzPct val="80000"/>
              <a:buFont typeface="Arial" panose="020B0604020202020204" pitchFamily="34" charset="0"/>
              <a:buChar char="•"/>
            </a:pPr>
            <a:r>
              <a:rPr lang="en-US" sz="1600" dirty="0">
                <a:solidFill>
                  <a:srgbClr val="676767"/>
                </a:solidFill>
              </a:rPr>
              <a:t>Presence and location detection</a:t>
            </a:r>
          </a:p>
          <a:p>
            <a:pPr marL="228459" indent="-228459" defTabSz="609220">
              <a:spcBef>
                <a:spcPts val="533"/>
              </a:spcBef>
              <a:buClr>
                <a:schemeClr val="tx1"/>
              </a:buClr>
              <a:buSzPct val="80000"/>
              <a:buFont typeface="Arial" panose="020B0604020202020204" pitchFamily="34" charset="0"/>
              <a:buChar char="•"/>
            </a:pPr>
            <a:r>
              <a:rPr lang="en-US" sz="1600" dirty="0">
                <a:solidFill>
                  <a:srgbClr val="676767"/>
                </a:solidFill>
              </a:rPr>
              <a:t>Visibility (Wi-Fi, BLE)</a:t>
            </a:r>
          </a:p>
        </p:txBody>
      </p:sp>
      <p:sp>
        <p:nvSpPr>
          <p:cNvPr id="68" name="Rectangle 67"/>
          <p:cNvSpPr/>
          <p:nvPr/>
        </p:nvSpPr>
        <p:spPr>
          <a:xfrm>
            <a:off x="4334061" y="4633471"/>
            <a:ext cx="3534862" cy="930052"/>
          </a:xfrm>
          <a:prstGeom prst="rect">
            <a:avLst/>
          </a:prstGeom>
        </p:spPr>
        <p:txBody>
          <a:bodyPr wrap="square" lIns="121840" tIns="60920" rIns="121840" bIns="60920">
            <a:spAutoFit/>
          </a:bodyPr>
          <a:lstStyle/>
          <a:p>
            <a:pPr marL="228459" indent="-228459" defTabSz="609220">
              <a:spcBef>
                <a:spcPts val="533"/>
              </a:spcBef>
              <a:buClr>
                <a:schemeClr val="tx1"/>
              </a:buClr>
              <a:buSzPct val="80000"/>
              <a:buFont typeface="Arial" panose="020B0604020202020204" pitchFamily="34" charset="0"/>
              <a:buChar char="•"/>
            </a:pPr>
            <a:r>
              <a:rPr lang="en-US" sz="1600" dirty="0">
                <a:solidFill>
                  <a:srgbClr val="676767"/>
                </a:solidFill>
              </a:rPr>
              <a:t>Easy Wi-Fi login, custom or social</a:t>
            </a:r>
          </a:p>
          <a:p>
            <a:pPr marL="228459" indent="-228459" defTabSz="609220">
              <a:spcBef>
                <a:spcPts val="533"/>
              </a:spcBef>
              <a:buClr>
                <a:schemeClr val="tx1"/>
              </a:buClr>
              <a:buSzPct val="80000"/>
              <a:buFont typeface="Arial" panose="020B0604020202020204" pitchFamily="34" charset="0"/>
              <a:buChar char="•"/>
            </a:pPr>
            <a:r>
              <a:rPr lang="en-US" sz="1600" dirty="0">
                <a:solidFill>
                  <a:srgbClr val="676767"/>
                </a:solidFill>
              </a:rPr>
              <a:t>Zone-based, </a:t>
            </a:r>
            <a:r>
              <a:rPr lang="en-US" sz="1600">
                <a:solidFill>
                  <a:srgbClr val="676767"/>
                </a:solidFill>
              </a:rPr>
              <a:t>custom </a:t>
            </a:r>
            <a:br>
              <a:rPr lang="en-US" sz="1600">
                <a:solidFill>
                  <a:srgbClr val="676767"/>
                </a:solidFill>
              </a:rPr>
            </a:br>
            <a:r>
              <a:rPr lang="en-US" sz="1600">
                <a:solidFill>
                  <a:srgbClr val="676767"/>
                </a:solidFill>
              </a:rPr>
              <a:t>splash </a:t>
            </a:r>
            <a:r>
              <a:rPr lang="en-US" sz="1600" dirty="0">
                <a:solidFill>
                  <a:srgbClr val="676767"/>
                </a:solidFill>
              </a:rPr>
              <a:t>pages</a:t>
            </a:r>
          </a:p>
        </p:txBody>
      </p:sp>
      <p:sp>
        <p:nvSpPr>
          <p:cNvPr id="69" name="Rectangle 68"/>
          <p:cNvSpPr/>
          <p:nvPr/>
        </p:nvSpPr>
        <p:spPr>
          <a:xfrm>
            <a:off x="8246373" y="4633473"/>
            <a:ext cx="3534862" cy="925831"/>
          </a:xfrm>
          <a:prstGeom prst="rect">
            <a:avLst/>
          </a:prstGeom>
        </p:spPr>
        <p:txBody>
          <a:bodyPr wrap="square" lIns="121840" tIns="60920" rIns="121840" bIns="60920">
            <a:spAutoFit/>
          </a:bodyPr>
          <a:lstStyle/>
          <a:p>
            <a:pPr marL="228459" indent="-228459" defTabSz="609220">
              <a:spcBef>
                <a:spcPts val="533"/>
              </a:spcBef>
              <a:buClr>
                <a:schemeClr val="tx1"/>
              </a:buClr>
              <a:buSzPct val="80000"/>
              <a:buFont typeface="Arial" panose="020B0604020202020204" pitchFamily="34" charset="0"/>
              <a:buChar char="•"/>
            </a:pPr>
            <a:r>
              <a:rPr lang="en-US" sz="1600" dirty="0">
                <a:solidFill>
                  <a:srgbClr val="676767"/>
                </a:solidFill>
              </a:rPr>
              <a:t>App-based mobile engagement</a:t>
            </a:r>
          </a:p>
          <a:p>
            <a:pPr marL="228459" indent="-228459" defTabSz="609220">
              <a:spcBef>
                <a:spcPts val="533"/>
              </a:spcBef>
              <a:buClr>
                <a:schemeClr val="tx1"/>
              </a:buClr>
              <a:buSzPct val="80000"/>
              <a:buFont typeface="Arial" panose="020B0604020202020204" pitchFamily="34" charset="0"/>
              <a:buChar char="•"/>
            </a:pPr>
            <a:r>
              <a:rPr lang="en-US" sz="1600" dirty="0">
                <a:solidFill>
                  <a:srgbClr val="676767"/>
                </a:solidFill>
              </a:rPr>
              <a:t>Context-aware in-venue experiences</a:t>
            </a:r>
          </a:p>
        </p:txBody>
      </p:sp>
      <p:sp>
        <p:nvSpPr>
          <p:cNvPr id="85" name="Rectangle 84"/>
          <p:cNvSpPr/>
          <p:nvPr/>
        </p:nvSpPr>
        <p:spPr>
          <a:xfrm>
            <a:off x="-25729" y="5882805"/>
            <a:ext cx="12225703" cy="97519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220"/>
            <a:endParaRPr lang="en-US" dirty="0">
              <a:solidFill>
                <a:srgbClr val="FFFFFF"/>
              </a:solidFill>
            </a:endParaRPr>
          </a:p>
        </p:txBody>
      </p:sp>
      <p:sp>
        <p:nvSpPr>
          <p:cNvPr id="77" name="Rectangle 76"/>
          <p:cNvSpPr/>
          <p:nvPr/>
        </p:nvSpPr>
        <p:spPr>
          <a:xfrm>
            <a:off x="440162" y="1567245"/>
            <a:ext cx="3580538" cy="312323"/>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82079" tIns="41039" rIns="82079" bIns="41039" numCol="1" spcCol="0" rtlCol="0" fromWordArt="0" anchor="ctr" anchorCtr="0" forceAA="0" compatLnSpc="1">
            <a:prstTxWarp prst="textNoShape">
              <a:avLst/>
            </a:prstTxWarp>
            <a:noAutofit/>
          </a:bodyPr>
          <a:lstStyle/>
          <a:p>
            <a:pPr algn="ctr" defTabSz="813986" eaLnBrk="0" hangingPunct="0">
              <a:lnSpc>
                <a:spcPct val="90000"/>
              </a:lnSpc>
            </a:pPr>
            <a:r>
              <a:rPr lang="en-US" sz="2100" b="1" cap="all" dirty="0">
                <a:cs typeface="Arial" panose="020B0604020202020204" pitchFamily="34" charset="0"/>
              </a:rPr>
              <a:t>Detect</a:t>
            </a:r>
          </a:p>
        </p:txBody>
      </p:sp>
      <p:sp>
        <p:nvSpPr>
          <p:cNvPr id="82" name="Rectangle 81"/>
          <p:cNvSpPr/>
          <p:nvPr/>
        </p:nvSpPr>
        <p:spPr>
          <a:xfrm>
            <a:off x="4338921" y="1567245"/>
            <a:ext cx="3580538" cy="312323"/>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82079" tIns="41039" rIns="82079" bIns="41039" numCol="1" spcCol="0" rtlCol="0" fromWordArt="0" anchor="ctr" anchorCtr="0" forceAA="0" compatLnSpc="1">
            <a:prstTxWarp prst="textNoShape">
              <a:avLst/>
            </a:prstTxWarp>
            <a:noAutofit/>
          </a:bodyPr>
          <a:lstStyle/>
          <a:p>
            <a:pPr algn="ctr" defTabSz="813986" eaLnBrk="0" hangingPunct="0">
              <a:lnSpc>
                <a:spcPct val="90000"/>
              </a:lnSpc>
            </a:pPr>
            <a:r>
              <a:rPr lang="en-US" sz="2100" b="1" cap="all" dirty="0">
                <a:cs typeface="Arial" panose="020B0604020202020204" pitchFamily="34" charset="0"/>
              </a:rPr>
              <a:t>Connect</a:t>
            </a:r>
          </a:p>
        </p:txBody>
      </p:sp>
      <p:sp>
        <p:nvSpPr>
          <p:cNvPr id="83" name="Rectangle 82"/>
          <p:cNvSpPr/>
          <p:nvPr/>
        </p:nvSpPr>
        <p:spPr>
          <a:xfrm>
            <a:off x="8228761" y="1567245"/>
            <a:ext cx="3580538" cy="312323"/>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82079" tIns="41039" rIns="82079" bIns="41039" numCol="1" spcCol="0" rtlCol="0" fromWordArt="0" anchor="ctr" anchorCtr="0" forceAA="0" compatLnSpc="1">
            <a:prstTxWarp prst="textNoShape">
              <a:avLst/>
            </a:prstTxWarp>
            <a:noAutofit/>
          </a:bodyPr>
          <a:lstStyle/>
          <a:p>
            <a:pPr algn="ctr" defTabSz="813986" eaLnBrk="0" hangingPunct="0">
              <a:lnSpc>
                <a:spcPct val="90000"/>
              </a:lnSpc>
            </a:pPr>
            <a:r>
              <a:rPr lang="en-US" sz="2100" b="1" cap="all" dirty="0">
                <a:cs typeface="Arial" panose="020B0604020202020204" pitchFamily="34" charset="0"/>
              </a:rPr>
              <a:t>Engage</a:t>
            </a:r>
          </a:p>
        </p:txBody>
      </p:sp>
      <p:sp>
        <p:nvSpPr>
          <p:cNvPr id="94" name="Freeform 113"/>
          <p:cNvSpPr>
            <a:spLocks noEditPoints="1"/>
          </p:cNvSpPr>
          <p:nvPr/>
        </p:nvSpPr>
        <p:spPr bwMode="auto">
          <a:xfrm>
            <a:off x="4708740" y="3449961"/>
            <a:ext cx="463170" cy="853211"/>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chemeClr val="bg1">
              <a:lumMod val="65000"/>
            </a:schemeClr>
          </a:solidFill>
          <a:ln w="9525">
            <a:noFill/>
            <a:round/>
            <a:headEnd/>
            <a:tailEnd/>
          </a:ln>
        </p:spPr>
        <p:txBody>
          <a:bodyPr vert="horz" wrap="square" lIns="121840" tIns="60920" rIns="121840" bIns="60920" numCol="1" anchor="t" anchorCtr="0" compatLnSpc="1">
            <a:prstTxWarp prst="textNoShape">
              <a:avLst/>
            </a:prstTxWarp>
          </a:bodyPr>
          <a:lstStyle/>
          <a:p>
            <a:pPr defTabSz="609220"/>
            <a:endParaRPr lang="en-US" dirty="0">
              <a:solidFill>
                <a:srgbClr val="676767"/>
              </a:solidFill>
              <a:ea typeface="ＭＳ Ｐゴシック" charset="0"/>
            </a:endParaRPr>
          </a:p>
        </p:txBody>
      </p:sp>
      <p:sp>
        <p:nvSpPr>
          <p:cNvPr id="100" name="Freeform 113"/>
          <p:cNvSpPr>
            <a:spLocks noEditPoints="1"/>
          </p:cNvSpPr>
          <p:nvPr/>
        </p:nvSpPr>
        <p:spPr bwMode="auto">
          <a:xfrm>
            <a:off x="8608040" y="3449961"/>
            <a:ext cx="463170" cy="853211"/>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chemeClr val="bg1">
              <a:lumMod val="65000"/>
            </a:schemeClr>
          </a:solidFill>
          <a:ln w="9525">
            <a:noFill/>
            <a:round/>
            <a:headEnd/>
            <a:tailEnd/>
          </a:ln>
        </p:spPr>
        <p:txBody>
          <a:bodyPr vert="horz" wrap="square" lIns="121840" tIns="60920" rIns="121840" bIns="60920" numCol="1" anchor="t" anchorCtr="0" compatLnSpc="1">
            <a:prstTxWarp prst="textNoShape">
              <a:avLst/>
            </a:prstTxWarp>
          </a:bodyPr>
          <a:lstStyle/>
          <a:p>
            <a:pPr defTabSz="609220"/>
            <a:endParaRPr lang="en-US" dirty="0">
              <a:solidFill>
                <a:srgbClr val="676767"/>
              </a:solidFill>
              <a:ea typeface="ＭＳ Ｐゴシック" charset="0"/>
            </a:endParaRPr>
          </a:p>
        </p:txBody>
      </p:sp>
      <p:grpSp>
        <p:nvGrpSpPr>
          <p:cNvPr id="18" name="Group 17"/>
          <p:cNvGrpSpPr/>
          <p:nvPr/>
        </p:nvGrpSpPr>
        <p:grpSpPr>
          <a:xfrm>
            <a:off x="1914450" y="2028565"/>
            <a:ext cx="1688660" cy="2721751"/>
            <a:chOff x="1382420" y="5299546"/>
            <a:chExt cx="1266825" cy="2041844"/>
          </a:xfrm>
        </p:grpSpPr>
        <p:pic>
          <p:nvPicPr>
            <p:cNvPr id="11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01" t="15920" r="9601" b="15764"/>
            <a:stretch/>
          </p:blipFill>
          <p:spPr bwMode="auto">
            <a:xfrm>
              <a:off x="1695450" y="5643563"/>
              <a:ext cx="766764" cy="1219200"/>
            </a:xfrm>
            <a:prstGeom prst="rect">
              <a:avLst/>
            </a:prstGeom>
            <a:noFill/>
            <a:ln w="12700">
              <a:noFill/>
              <a:miter lim="800000"/>
              <a:headEnd/>
              <a:tailEnd/>
            </a:ln>
            <a:effectLst/>
          </p:spPr>
        </p:pic>
        <p:pic>
          <p:nvPicPr>
            <p:cNvPr id="80" name="Picture 2" descr="C:\Users\jacob.DUARTE\Desktop\resources\Devices\iphone6.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4045" r="24045"/>
            <a:stretch/>
          </p:blipFill>
          <p:spPr bwMode="auto">
            <a:xfrm>
              <a:off x="1382420" y="5299546"/>
              <a:ext cx="1266825" cy="2041844"/>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 name="Group 16"/>
          <p:cNvGrpSpPr/>
          <p:nvPr/>
        </p:nvGrpSpPr>
        <p:grpSpPr>
          <a:xfrm>
            <a:off x="5818793" y="2028565"/>
            <a:ext cx="1688660" cy="2721751"/>
            <a:chOff x="4427984" y="5299546"/>
            <a:chExt cx="1266825" cy="2041844"/>
          </a:xfrm>
        </p:grpSpPr>
        <p:grpSp>
          <p:nvGrpSpPr>
            <p:cNvPr id="13" name="Group 12"/>
            <p:cNvGrpSpPr/>
            <p:nvPr/>
          </p:nvGrpSpPr>
          <p:grpSpPr>
            <a:xfrm>
              <a:off x="4746012" y="5746877"/>
              <a:ext cx="763144" cy="1106718"/>
              <a:chOff x="4991112" y="2268383"/>
              <a:chExt cx="704307" cy="1021393"/>
            </a:xfrm>
          </p:grpSpPr>
          <p:pic>
            <p:nvPicPr>
              <p:cNvPr id="7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2661"/>
              <a:stretch/>
            </p:blipFill>
            <p:spPr bwMode="auto">
              <a:xfrm>
                <a:off x="4992132" y="2268383"/>
                <a:ext cx="703287" cy="101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4991112" y="3244057"/>
                <a:ext cx="703287" cy="4571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20"/>
                <a:endParaRPr lang="en-US" dirty="0">
                  <a:solidFill>
                    <a:srgbClr val="FFFFFF"/>
                  </a:solidFill>
                </a:endParaRPr>
              </a:p>
            </p:txBody>
          </p:sp>
        </p:grpSp>
        <p:pic>
          <p:nvPicPr>
            <p:cNvPr id="117" name="Picture 2" descr="C:\Users\jacob.DUARTE\Desktop\resources\Devices\iphone6.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4045" r="24045"/>
            <a:stretch/>
          </p:blipFill>
          <p:spPr bwMode="auto">
            <a:xfrm>
              <a:off x="4427984" y="5299546"/>
              <a:ext cx="1266825" cy="2041844"/>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6" name="Group 15"/>
          <p:cNvGrpSpPr/>
          <p:nvPr/>
        </p:nvGrpSpPr>
        <p:grpSpPr>
          <a:xfrm>
            <a:off x="9686416" y="2028565"/>
            <a:ext cx="1688660" cy="2721751"/>
            <a:chOff x="7320493" y="5299546"/>
            <a:chExt cx="1266825" cy="2041844"/>
          </a:xfrm>
        </p:grpSpPr>
        <p:sp>
          <p:nvSpPr>
            <p:cNvPr id="2" name="Rectangle 1"/>
            <p:cNvSpPr/>
            <p:nvPr/>
          </p:nvSpPr>
          <p:spPr>
            <a:xfrm>
              <a:off x="7600949" y="5643563"/>
              <a:ext cx="813816" cy="12573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18"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013" t="16037" r="9904" b="18503"/>
            <a:stretch/>
          </p:blipFill>
          <p:spPr bwMode="auto">
            <a:xfrm>
              <a:off x="7643813" y="5700712"/>
              <a:ext cx="733425" cy="1143001"/>
            </a:xfrm>
            <a:prstGeom prst="rect">
              <a:avLst/>
            </a:prstGeom>
            <a:noFill/>
            <a:ln w="12700">
              <a:noFill/>
              <a:miter lim="800000"/>
              <a:headEnd/>
              <a:tailEnd/>
            </a:ln>
            <a:effectLst/>
          </p:spPr>
        </p:pic>
        <p:pic>
          <p:nvPicPr>
            <p:cNvPr id="122" name="Picture 2" descr="C:\Users\jacob.DUARTE\Desktop\resources\Devices\iphone6.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4045" r="24045"/>
            <a:stretch/>
          </p:blipFill>
          <p:spPr bwMode="auto">
            <a:xfrm>
              <a:off x="7320493" y="5299546"/>
              <a:ext cx="1266825" cy="204184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71" name="Rectangle 70"/>
          <p:cNvSpPr/>
          <p:nvPr/>
        </p:nvSpPr>
        <p:spPr>
          <a:xfrm>
            <a:off x="4565063" y="6177126"/>
            <a:ext cx="1325988" cy="400103"/>
          </a:xfrm>
          <a:prstGeom prst="rect">
            <a:avLst/>
          </a:prstGeom>
        </p:spPr>
        <p:txBody>
          <a:bodyPr wrap="none" lIns="91428" tIns="45715" rIns="91428" bIns="45715" anchor="ctr">
            <a:spAutoFit/>
          </a:bodyPr>
          <a:lstStyle/>
          <a:p>
            <a:pPr>
              <a:spcBef>
                <a:spcPts val="533"/>
              </a:spcBef>
            </a:pPr>
            <a:r>
              <a:rPr lang="en-US" sz="2000" b="1" dirty="0">
                <a:solidFill>
                  <a:schemeClr val="bg1"/>
                </a:solidFill>
                <a:latin typeface="+mj-lt"/>
              </a:rPr>
              <a:t>Presence</a:t>
            </a:r>
          </a:p>
        </p:txBody>
      </p:sp>
      <p:sp>
        <p:nvSpPr>
          <p:cNvPr id="75" name="Rectangle 74"/>
          <p:cNvSpPr/>
          <p:nvPr/>
        </p:nvSpPr>
        <p:spPr>
          <a:xfrm>
            <a:off x="6920418" y="6177126"/>
            <a:ext cx="1253853" cy="400103"/>
          </a:xfrm>
          <a:prstGeom prst="rect">
            <a:avLst/>
          </a:prstGeom>
        </p:spPr>
        <p:txBody>
          <a:bodyPr wrap="none" lIns="91428" tIns="45715" rIns="91428" bIns="45715" anchor="ctr">
            <a:spAutoFit/>
          </a:bodyPr>
          <a:lstStyle/>
          <a:p>
            <a:pPr>
              <a:spcBef>
                <a:spcPts val="533"/>
              </a:spcBef>
            </a:pPr>
            <a:r>
              <a:rPr lang="en-US" sz="2000" b="1" dirty="0">
                <a:solidFill>
                  <a:schemeClr val="bg1"/>
                </a:solidFill>
                <a:latin typeface="+mj-lt"/>
              </a:rPr>
              <a:t>Location</a:t>
            </a:r>
          </a:p>
        </p:txBody>
      </p:sp>
      <p:sp>
        <p:nvSpPr>
          <p:cNvPr id="76" name="Rectangle 75"/>
          <p:cNvSpPr/>
          <p:nvPr/>
        </p:nvSpPr>
        <p:spPr>
          <a:xfrm>
            <a:off x="9203637" y="6177126"/>
            <a:ext cx="939665" cy="400103"/>
          </a:xfrm>
          <a:prstGeom prst="rect">
            <a:avLst/>
          </a:prstGeom>
        </p:spPr>
        <p:txBody>
          <a:bodyPr wrap="none" lIns="91428" tIns="45715" rIns="91428" bIns="45715" anchor="ctr">
            <a:spAutoFit/>
          </a:bodyPr>
          <a:lstStyle/>
          <a:p>
            <a:pPr>
              <a:spcBef>
                <a:spcPts val="533"/>
              </a:spcBef>
            </a:pPr>
            <a:r>
              <a:rPr lang="en-US" sz="2000" b="1" dirty="0">
                <a:solidFill>
                  <a:schemeClr val="bg1"/>
                </a:solidFill>
                <a:latin typeface="+mj-lt"/>
              </a:rPr>
              <a:t>Social</a:t>
            </a:r>
          </a:p>
        </p:txBody>
      </p:sp>
      <p:sp>
        <p:nvSpPr>
          <p:cNvPr id="90" name="Freeform 113"/>
          <p:cNvSpPr>
            <a:spLocks noEditPoints="1"/>
          </p:cNvSpPr>
          <p:nvPr/>
        </p:nvSpPr>
        <p:spPr bwMode="auto">
          <a:xfrm>
            <a:off x="844824" y="3449961"/>
            <a:ext cx="463170" cy="853211"/>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chemeClr val="bg1">
              <a:lumMod val="65000"/>
            </a:schemeClr>
          </a:solidFill>
          <a:ln w="9525">
            <a:noFill/>
            <a:round/>
            <a:headEnd/>
            <a:tailEnd/>
          </a:ln>
        </p:spPr>
        <p:txBody>
          <a:bodyPr vert="horz" wrap="square" lIns="121840" tIns="60920" rIns="121840" bIns="60920" numCol="1" anchor="t" anchorCtr="0" compatLnSpc="1">
            <a:prstTxWarp prst="textNoShape">
              <a:avLst/>
            </a:prstTxWarp>
          </a:bodyPr>
          <a:lstStyle/>
          <a:p>
            <a:pPr defTabSz="609220"/>
            <a:endParaRPr lang="en-US" dirty="0">
              <a:solidFill>
                <a:srgbClr val="676767"/>
              </a:solidFill>
              <a:ea typeface="ＭＳ Ｐゴシック" charset="0"/>
            </a:endParaRPr>
          </a:p>
        </p:txBody>
      </p:sp>
      <p:grpSp>
        <p:nvGrpSpPr>
          <p:cNvPr id="25" name="Group 24"/>
          <p:cNvGrpSpPr/>
          <p:nvPr/>
        </p:nvGrpSpPr>
        <p:grpSpPr>
          <a:xfrm>
            <a:off x="656036" y="2508853"/>
            <a:ext cx="840746" cy="840747"/>
            <a:chOff x="1702500" y="1722565"/>
            <a:chExt cx="1119033" cy="1119033"/>
          </a:xfrm>
        </p:grpSpPr>
        <p:sp>
          <p:nvSpPr>
            <p:cNvPr id="115" name="Oval 114"/>
            <p:cNvSpPr/>
            <p:nvPr/>
          </p:nvSpPr>
          <p:spPr>
            <a:xfrm>
              <a:off x="1702500" y="1722565"/>
              <a:ext cx="1119033" cy="111903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4" name="Freeform 5"/>
            <p:cNvSpPr>
              <a:spLocks noEditPoints="1"/>
            </p:cNvSpPr>
            <p:nvPr/>
          </p:nvSpPr>
          <p:spPr bwMode="auto">
            <a:xfrm>
              <a:off x="2119937" y="2058466"/>
              <a:ext cx="284158" cy="469731"/>
            </a:xfrm>
            <a:custGeom>
              <a:avLst/>
              <a:gdLst>
                <a:gd name="T0" fmla="*/ 206 w 412"/>
                <a:gd name="T1" fmla="*/ 0 h 751"/>
                <a:gd name="T2" fmla="*/ 0 w 412"/>
                <a:gd name="T3" fmla="*/ 206 h 751"/>
                <a:gd name="T4" fmla="*/ 91 w 412"/>
                <a:gd name="T5" fmla="*/ 517 h 751"/>
                <a:gd name="T6" fmla="*/ 104 w 412"/>
                <a:gd name="T7" fmla="*/ 550 h 751"/>
                <a:gd name="T8" fmla="*/ 205 w 412"/>
                <a:gd name="T9" fmla="*/ 751 h 751"/>
                <a:gd name="T10" fmla="*/ 318 w 412"/>
                <a:gd name="T11" fmla="*/ 517 h 751"/>
                <a:gd name="T12" fmla="*/ 338 w 412"/>
                <a:gd name="T13" fmla="*/ 465 h 751"/>
                <a:gd name="T14" fmla="*/ 412 w 412"/>
                <a:gd name="T15" fmla="*/ 206 h 751"/>
                <a:gd name="T16" fmla="*/ 206 w 412"/>
                <a:gd name="T17" fmla="*/ 0 h 751"/>
                <a:gd name="T18" fmla="*/ 206 w 412"/>
                <a:gd name="T19" fmla="*/ 358 h 751"/>
                <a:gd name="T20" fmla="*/ 105 w 412"/>
                <a:gd name="T21" fmla="*/ 258 h 751"/>
                <a:gd name="T22" fmla="*/ 206 w 412"/>
                <a:gd name="T23" fmla="*/ 157 h 751"/>
                <a:gd name="T24" fmla="*/ 306 w 412"/>
                <a:gd name="T25" fmla="*/ 258 h 751"/>
                <a:gd name="T26" fmla="*/ 206 w 412"/>
                <a:gd name="T27" fmla="*/ 35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2" h="751">
                  <a:moveTo>
                    <a:pt x="206" y="0"/>
                  </a:moveTo>
                  <a:cubicBezTo>
                    <a:pt x="92" y="0"/>
                    <a:pt x="0" y="93"/>
                    <a:pt x="0" y="206"/>
                  </a:cubicBezTo>
                  <a:cubicBezTo>
                    <a:pt x="0" y="257"/>
                    <a:pt x="35" y="379"/>
                    <a:pt x="91" y="517"/>
                  </a:cubicBezTo>
                  <a:cubicBezTo>
                    <a:pt x="96" y="528"/>
                    <a:pt x="100" y="539"/>
                    <a:pt x="104" y="550"/>
                  </a:cubicBezTo>
                  <a:cubicBezTo>
                    <a:pt x="149" y="657"/>
                    <a:pt x="186" y="725"/>
                    <a:pt x="205" y="751"/>
                  </a:cubicBezTo>
                  <a:cubicBezTo>
                    <a:pt x="226" y="721"/>
                    <a:pt x="269" y="637"/>
                    <a:pt x="318" y="517"/>
                  </a:cubicBezTo>
                  <a:cubicBezTo>
                    <a:pt x="325" y="499"/>
                    <a:pt x="332" y="482"/>
                    <a:pt x="338" y="465"/>
                  </a:cubicBezTo>
                  <a:cubicBezTo>
                    <a:pt x="384" y="347"/>
                    <a:pt x="412" y="250"/>
                    <a:pt x="412" y="206"/>
                  </a:cubicBezTo>
                  <a:cubicBezTo>
                    <a:pt x="412" y="93"/>
                    <a:pt x="319" y="0"/>
                    <a:pt x="206" y="0"/>
                  </a:cubicBezTo>
                  <a:close/>
                  <a:moveTo>
                    <a:pt x="206" y="358"/>
                  </a:moveTo>
                  <a:cubicBezTo>
                    <a:pt x="150" y="358"/>
                    <a:pt x="105" y="313"/>
                    <a:pt x="105" y="258"/>
                  </a:cubicBezTo>
                  <a:cubicBezTo>
                    <a:pt x="105" y="202"/>
                    <a:pt x="150" y="157"/>
                    <a:pt x="206" y="157"/>
                  </a:cubicBezTo>
                  <a:cubicBezTo>
                    <a:pt x="261" y="157"/>
                    <a:pt x="306" y="202"/>
                    <a:pt x="306" y="258"/>
                  </a:cubicBezTo>
                  <a:cubicBezTo>
                    <a:pt x="306" y="313"/>
                    <a:pt x="261" y="358"/>
                    <a:pt x="206" y="3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1" name="Group 10"/>
          <p:cNvGrpSpPr/>
          <p:nvPr/>
        </p:nvGrpSpPr>
        <p:grpSpPr>
          <a:xfrm>
            <a:off x="4520060" y="2528761"/>
            <a:ext cx="840530" cy="840248"/>
            <a:chOff x="4659475" y="2478255"/>
            <a:chExt cx="1118745" cy="1118370"/>
          </a:xfrm>
        </p:grpSpPr>
        <p:sp>
          <p:nvSpPr>
            <p:cNvPr id="120" name="Oval 119"/>
            <p:cNvSpPr/>
            <p:nvPr/>
          </p:nvSpPr>
          <p:spPr>
            <a:xfrm>
              <a:off x="4659475" y="2478255"/>
              <a:ext cx="1118745" cy="111837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3" rIns="121883" bIns="60943" rtlCol="0" anchor="ctr"/>
            <a:lstStyle/>
            <a:p>
              <a:pPr algn="ctr" defTabSz="609093"/>
              <a:endParaRPr lang="en-US" sz="1600" dirty="0">
                <a:solidFill>
                  <a:srgbClr val="FFFFFF"/>
                </a:solidFill>
                <a:latin typeface="+mj-lt"/>
              </a:endParaRPr>
            </a:p>
          </p:txBody>
        </p:sp>
        <p:sp>
          <p:nvSpPr>
            <p:cNvPr id="10" name="Freeform 5"/>
            <p:cNvSpPr>
              <a:spLocks noChangeAspect="1" noEditPoints="1"/>
            </p:cNvSpPr>
            <p:nvPr/>
          </p:nvSpPr>
          <p:spPr bwMode="auto">
            <a:xfrm>
              <a:off x="4899339" y="2831408"/>
              <a:ext cx="659095" cy="418514"/>
            </a:xfrm>
            <a:custGeom>
              <a:avLst/>
              <a:gdLst>
                <a:gd name="T0" fmla="*/ 2785 w 2785"/>
                <a:gd name="T1" fmla="*/ 679 h 1767"/>
                <a:gd name="T2" fmla="*/ 2691 w 2785"/>
                <a:gd name="T3" fmla="*/ 753 h 1767"/>
                <a:gd name="T4" fmla="*/ 2596 w 2785"/>
                <a:gd name="T5" fmla="*/ 827 h 1767"/>
                <a:gd name="T6" fmla="*/ 1393 w 2785"/>
                <a:gd name="T7" fmla="*/ 240 h 1767"/>
                <a:gd name="T8" fmla="*/ 189 w 2785"/>
                <a:gd name="T9" fmla="*/ 827 h 1767"/>
                <a:gd name="T10" fmla="*/ 94 w 2785"/>
                <a:gd name="T11" fmla="*/ 753 h 1767"/>
                <a:gd name="T12" fmla="*/ 0 w 2785"/>
                <a:gd name="T13" fmla="*/ 679 h 1767"/>
                <a:gd name="T14" fmla="*/ 143 w 2785"/>
                <a:gd name="T15" fmla="*/ 517 h 1767"/>
                <a:gd name="T16" fmla="*/ 704 w 2785"/>
                <a:gd name="T17" fmla="*/ 139 h 1767"/>
                <a:gd name="T18" fmla="*/ 1393 w 2785"/>
                <a:gd name="T19" fmla="*/ 0 h 1767"/>
                <a:gd name="T20" fmla="*/ 2081 w 2785"/>
                <a:gd name="T21" fmla="*/ 139 h 1767"/>
                <a:gd name="T22" fmla="*/ 2642 w 2785"/>
                <a:gd name="T23" fmla="*/ 517 h 1767"/>
                <a:gd name="T24" fmla="*/ 2785 w 2785"/>
                <a:gd name="T25" fmla="*/ 679 h 1767"/>
                <a:gd name="T26" fmla="*/ 2314 w 2785"/>
                <a:gd name="T27" fmla="*/ 846 h 1767"/>
                <a:gd name="T28" fmla="*/ 1900 w 2785"/>
                <a:gd name="T29" fmla="*/ 567 h 1767"/>
                <a:gd name="T30" fmla="*/ 1393 w 2785"/>
                <a:gd name="T31" fmla="*/ 465 h 1767"/>
                <a:gd name="T32" fmla="*/ 885 w 2785"/>
                <a:gd name="T33" fmla="*/ 567 h 1767"/>
                <a:gd name="T34" fmla="*/ 471 w 2785"/>
                <a:gd name="T35" fmla="*/ 846 h 1767"/>
                <a:gd name="T36" fmla="*/ 366 w 2785"/>
                <a:gd name="T37" fmla="*/ 965 h 1767"/>
                <a:gd name="T38" fmla="*/ 461 w 2785"/>
                <a:gd name="T39" fmla="*/ 1039 h 1767"/>
                <a:gd name="T40" fmla="*/ 556 w 2785"/>
                <a:gd name="T41" fmla="*/ 1113 h 1767"/>
                <a:gd name="T42" fmla="*/ 1393 w 2785"/>
                <a:gd name="T43" fmla="*/ 705 h 1767"/>
                <a:gd name="T44" fmla="*/ 2229 w 2785"/>
                <a:gd name="T45" fmla="*/ 1113 h 1767"/>
                <a:gd name="T46" fmla="*/ 2324 w 2785"/>
                <a:gd name="T47" fmla="*/ 1039 h 1767"/>
                <a:gd name="T48" fmla="*/ 2419 w 2785"/>
                <a:gd name="T49" fmla="*/ 965 h 1767"/>
                <a:gd name="T50" fmla="*/ 2314 w 2785"/>
                <a:gd name="T51" fmla="*/ 846 h 1767"/>
                <a:gd name="T52" fmla="*/ 2017 w 2785"/>
                <a:gd name="T53" fmla="*/ 1143 h 1767"/>
                <a:gd name="T54" fmla="*/ 1393 w 2785"/>
                <a:gd name="T55" fmla="*/ 885 h 1767"/>
                <a:gd name="T56" fmla="*/ 768 w 2785"/>
                <a:gd name="T57" fmla="*/ 1143 h 1767"/>
                <a:gd name="T58" fmla="*/ 697 w 2785"/>
                <a:gd name="T59" fmla="*/ 1224 h 1767"/>
                <a:gd name="T60" fmla="*/ 792 w 2785"/>
                <a:gd name="T61" fmla="*/ 1298 h 1767"/>
                <a:gd name="T62" fmla="*/ 886 w 2785"/>
                <a:gd name="T63" fmla="*/ 1372 h 1767"/>
                <a:gd name="T64" fmla="*/ 1393 w 2785"/>
                <a:gd name="T65" fmla="*/ 1125 h 1767"/>
                <a:gd name="T66" fmla="*/ 1899 w 2785"/>
                <a:gd name="T67" fmla="*/ 1372 h 1767"/>
                <a:gd name="T68" fmla="*/ 1993 w 2785"/>
                <a:gd name="T69" fmla="*/ 1298 h 1767"/>
                <a:gd name="T70" fmla="*/ 2088 w 2785"/>
                <a:gd name="T71" fmla="*/ 1224 h 1767"/>
                <a:gd name="T72" fmla="*/ 2017 w 2785"/>
                <a:gd name="T73" fmla="*/ 1143 h 1767"/>
                <a:gd name="T74" fmla="*/ 1392 w 2785"/>
                <a:gd name="T75" fmla="*/ 1290 h 1767"/>
                <a:gd name="T76" fmla="*/ 1016 w 2785"/>
                <a:gd name="T77" fmla="*/ 1473 h 1767"/>
                <a:gd name="T78" fmla="*/ 1393 w 2785"/>
                <a:gd name="T79" fmla="*/ 1767 h 1767"/>
                <a:gd name="T80" fmla="*/ 1769 w 2785"/>
                <a:gd name="T81" fmla="*/ 1473 h 1767"/>
                <a:gd name="T82" fmla="*/ 1392 w 2785"/>
                <a:gd name="T83" fmla="*/ 129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5" h="1767">
                  <a:moveTo>
                    <a:pt x="2785" y="679"/>
                  </a:moveTo>
                  <a:cubicBezTo>
                    <a:pt x="2691" y="753"/>
                    <a:pt x="2691" y="753"/>
                    <a:pt x="2691" y="753"/>
                  </a:cubicBezTo>
                  <a:cubicBezTo>
                    <a:pt x="2596" y="827"/>
                    <a:pt x="2596" y="827"/>
                    <a:pt x="2596" y="827"/>
                  </a:cubicBezTo>
                  <a:cubicBezTo>
                    <a:pt x="2316" y="470"/>
                    <a:pt x="1881" y="240"/>
                    <a:pt x="1393" y="240"/>
                  </a:cubicBezTo>
                  <a:cubicBezTo>
                    <a:pt x="904" y="240"/>
                    <a:pt x="469" y="470"/>
                    <a:pt x="189" y="827"/>
                  </a:cubicBezTo>
                  <a:cubicBezTo>
                    <a:pt x="94" y="753"/>
                    <a:pt x="94" y="753"/>
                    <a:pt x="94" y="753"/>
                  </a:cubicBezTo>
                  <a:cubicBezTo>
                    <a:pt x="0" y="679"/>
                    <a:pt x="0" y="679"/>
                    <a:pt x="0" y="679"/>
                  </a:cubicBezTo>
                  <a:cubicBezTo>
                    <a:pt x="44" y="622"/>
                    <a:pt x="91" y="569"/>
                    <a:pt x="143" y="517"/>
                  </a:cubicBezTo>
                  <a:cubicBezTo>
                    <a:pt x="305" y="355"/>
                    <a:pt x="494" y="228"/>
                    <a:pt x="704" y="139"/>
                  </a:cubicBezTo>
                  <a:cubicBezTo>
                    <a:pt x="922" y="46"/>
                    <a:pt x="1154" y="0"/>
                    <a:pt x="1393" y="0"/>
                  </a:cubicBezTo>
                  <a:cubicBezTo>
                    <a:pt x="1631" y="0"/>
                    <a:pt x="1863" y="46"/>
                    <a:pt x="2081" y="139"/>
                  </a:cubicBezTo>
                  <a:cubicBezTo>
                    <a:pt x="2291" y="228"/>
                    <a:pt x="2480" y="355"/>
                    <a:pt x="2642" y="517"/>
                  </a:cubicBezTo>
                  <a:cubicBezTo>
                    <a:pt x="2694" y="569"/>
                    <a:pt x="2741" y="622"/>
                    <a:pt x="2785" y="679"/>
                  </a:cubicBezTo>
                  <a:close/>
                  <a:moveTo>
                    <a:pt x="2314" y="846"/>
                  </a:moveTo>
                  <a:cubicBezTo>
                    <a:pt x="2194" y="727"/>
                    <a:pt x="2055" y="633"/>
                    <a:pt x="1900" y="567"/>
                  </a:cubicBezTo>
                  <a:cubicBezTo>
                    <a:pt x="1739" y="499"/>
                    <a:pt x="1568" y="465"/>
                    <a:pt x="1393" y="465"/>
                  </a:cubicBezTo>
                  <a:cubicBezTo>
                    <a:pt x="1217" y="465"/>
                    <a:pt x="1046" y="499"/>
                    <a:pt x="885" y="567"/>
                  </a:cubicBezTo>
                  <a:cubicBezTo>
                    <a:pt x="730" y="633"/>
                    <a:pt x="591" y="727"/>
                    <a:pt x="471" y="846"/>
                  </a:cubicBezTo>
                  <a:cubicBezTo>
                    <a:pt x="434" y="884"/>
                    <a:pt x="399" y="924"/>
                    <a:pt x="366" y="965"/>
                  </a:cubicBezTo>
                  <a:cubicBezTo>
                    <a:pt x="461" y="1039"/>
                    <a:pt x="461" y="1039"/>
                    <a:pt x="461" y="1039"/>
                  </a:cubicBezTo>
                  <a:cubicBezTo>
                    <a:pt x="556" y="1113"/>
                    <a:pt x="556" y="1113"/>
                    <a:pt x="556" y="1113"/>
                  </a:cubicBezTo>
                  <a:cubicBezTo>
                    <a:pt x="750" y="865"/>
                    <a:pt x="1053" y="705"/>
                    <a:pt x="1393" y="705"/>
                  </a:cubicBezTo>
                  <a:cubicBezTo>
                    <a:pt x="1732" y="705"/>
                    <a:pt x="2035" y="865"/>
                    <a:pt x="2229" y="1113"/>
                  </a:cubicBezTo>
                  <a:cubicBezTo>
                    <a:pt x="2324" y="1039"/>
                    <a:pt x="2324" y="1039"/>
                    <a:pt x="2324" y="1039"/>
                  </a:cubicBezTo>
                  <a:cubicBezTo>
                    <a:pt x="2419" y="965"/>
                    <a:pt x="2419" y="965"/>
                    <a:pt x="2419" y="965"/>
                  </a:cubicBezTo>
                  <a:cubicBezTo>
                    <a:pt x="2386" y="924"/>
                    <a:pt x="2351" y="884"/>
                    <a:pt x="2314" y="846"/>
                  </a:cubicBezTo>
                  <a:close/>
                  <a:moveTo>
                    <a:pt x="2017" y="1143"/>
                  </a:moveTo>
                  <a:cubicBezTo>
                    <a:pt x="1850" y="976"/>
                    <a:pt x="1628" y="885"/>
                    <a:pt x="1393" y="885"/>
                  </a:cubicBezTo>
                  <a:cubicBezTo>
                    <a:pt x="1157" y="885"/>
                    <a:pt x="935" y="976"/>
                    <a:pt x="768" y="1143"/>
                  </a:cubicBezTo>
                  <a:cubicBezTo>
                    <a:pt x="743" y="1169"/>
                    <a:pt x="719" y="1196"/>
                    <a:pt x="697" y="1224"/>
                  </a:cubicBezTo>
                  <a:cubicBezTo>
                    <a:pt x="792" y="1298"/>
                    <a:pt x="792" y="1298"/>
                    <a:pt x="792" y="1298"/>
                  </a:cubicBezTo>
                  <a:cubicBezTo>
                    <a:pt x="886" y="1372"/>
                    <a:pt x="886" y="1372"/>
                    <a:pt x="886" y="1372"/>
                  </a:cubicBezTo>
                  <a:cubicBezTo>
                    <a:pt x="1004" y="1221"/>
                    <a:pt x="1187" y="1125"/>
                    <a:pt x="1393" y="1125"/>
                  </a:cubicBezTo>
                  <a:cubicBezTo>
                    <a:pt x="1598" y="1125"/>
                    <a:pt x="1781" y="1221"/>
                    <a:pt x="1899" y="1372"/>
                  </a:cubicBezTo>
                  <a:cubicBezTo>
                    <a:pt x="1993" y="1298"/>
                    <a:pt x="1993" y="1298"/>
                    <a:pt x="1993" y="1298"/>
                  </a:cubicBezTo>
                  <a:cubicBezTo>
                    <a:pt x="2088" y="1224"/>
                    <a:pt x="2088" y="1224"/>
                    <a:pt x="2088" y="1224"/>
                  </a:cubicBezTo>
                  <a:cubicBezTo>
                    <a:pt x="2066" y="1196"/>
                    <a:pt x="2042" y="1169"/>
                    <a:pt x="2017" y="1143"/>
                  </a:cubicBezTo>
                  <a:close/>
                  <a:moveTo>
                    <a:pt x="1392" y="1290"/>
                  </a:moveTo>
                  <a:cubicBezTo>
                    <a:pt x="1240" y="1290"/>
                    <a:pt x="1104" y="1361"/>
                    <a:pt x="1016" y="1473"/>
                  </a:cubicBezTo>
                  <a:cubicBezTo>
                    <a:pt x="1393" y="1767"/>
                    <a:pt x="1393" y="1767"/>
                    <a:pt x="1393" y="1767"/>
                  </a:cubicBezTo>
                  <a:cubicBezTo>
                    <a:pt x="1769" y="1473"/>
                    <a:pt x="1769" y="1473"/>
                    <a:pt x="1769" y="1473"/>
                  </a:cubicBezTo>
                  <a:cubicBezTo>
                    <a:pt x="1681" y="1361"/>
                    <a:pt x="1545" y="1290"/>
                    <a:pt x="1392" y="129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4" name="Group 73"/>
          <p:cNvGrpSpPr/>
          <p:nvPr/>
        </p:nvGrpSpPr>
        <p:grpSpPr>
          <a:xfrm>
            <a:off x="8409397" y="2519711"/>
            <a:ext cx="860456" cy="860168"/>
            <a:chOff x="8654721" y="1591578"/>
            <a:chExt cx="1145267" cy="1144884"/>
          </a:xfrm>
        </p:grpSpPr>
        <p:sp>
          <p:nvSpPr>
            <p:cNvPr id="124" name="Oval 123"/>
            <p:cNvSpPr/>
            <p:nvPr/>
          </p:nvSpPr>
          <p:spPr>
            <a:xfrm>
              <a:off x="8654721" y="1591578"/>
              <a:ext cx="1145267" cy="1144884"/>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7" name="Freeform 14"/>
            <p:cNvSpPr>
              <a:spLocks noChangeAspect="1" noEditPoints="1"/>
            </p:cNvSpPr>
            <p:nvPr/>
          </p:nvSpPr>
          <p:spPr bwMode="auto">
            <a:xfrm rot="2700000">
              <a:off x="9018001" y="1841931"/>
              <a:ext cx="418705" cy="657795"/>
            </a:xfrm>
            <a:custGeom>
              <a:avLst/>
              <a:gdLst>
                <a:gd name="T0" fmla="*/ 244 w 906"/>
                <a:gd name="T1" fmla="*/ 733 h 1425"/>
                <a:gd name="T2" fmla="*/ 245 w 906"/>
                <a:gd name="T3" fmla="*/ 670 h 1425"/>
                <a:gd name="T4" fmla="*/ 245 w 906"/>
                <a:gd name="T5" fmla="*/ 579 h 1425"/>
                <a:gd name="T6" fmla="*/ 245 w 906"/>
                <a:gd name="T7" fmla="*/ 323 h 1425"/>
                <a:gd name="T8" fmla="*/ 247 w 906"/>
                <a:gd name="T9" fmla="*/ 189 h 1425"/>
                <a:gd name="T10" fmla="*/ 272 w 906"/>
                <a:gd name="T11" fmla="*/ 132 h 1425"/>
                <a:gd name="T12" fmla="*/ 315 w 906"/>
                <a:gd name="T13" fmla="*/ 114 h 1425"/>
                <a:gd name="T14" fmla="*/ 378 w 906"/>
                <a:gd name="T15" fmla="*/ 160 h 1425"/>
                <a:gd name="T16" fmla="*/ 387 w 906"/>
                <a:gd name="T17" fmla="*/ 283 h 1425"/>
                <a:gd name="T18" fmla="*/ 387 w 906"/>
                <a:gd name="T19" fmla="*/ 676 h 1425"/>
                <a:gd name="T20" fmla="*/ 403 w 906"/>
                <a:gd name="T21" fmla="*/ 731 h 1425"/>
                <a:gd name="T22" fmla="*/ 417 w 906"/>
                <a:gd name="T23" fmla="*/ 510 h 1425"/>
                <a:gd name="T24" fmla="*/ 453 w 906"/>
                <a:gd name="T25" fmla="*/ 390 h 1425"/>
                <a:gd name="T26" fmla="*/ 554 w 906"/>
                <a:gd name="T27" fmla="*/ 415 h 1425"/>
                <a:gd name="T28" fmla="*/ 565 w 906"/>
                <a:gd name="T29" fmla="*/ 723 h 1425"/>
                <a:gd name="T30" fmla="*/ 589 w 906"/>
                <a:gd name="T31" fmla="*/ 641 h 1425"/>
                <a:gd name="T32" fmla="*/ 589 w 906"/>
                <a:gd name="T33" fmla="*/ 465 h 1425"/>
                <a:gd name="T34" fmla="*/ 674 w 906"/>
                <a:gd name="T35" fmla="*/ 413 h 1425"/>
                <a:gd name="T36" fmla="*/ 736 w 906"/>
                <a:gd name="T37" fmla="*/ 529 h 1425"/>
                <a:gd name="T38" fmla="*/ 736 w 906"/>
                <a:gd name="T39" fmla="*/ 716 h 1425"/>
                <a:gd name="T40" fmla="*/ 759 w 906"/>
                <a:gd name="T41" fmla="*/ 723 h 1425"/>
                <a:gd name="T42" fmla="*/ 776 w 906"/>
                <a:gd name="T43" fmla="*/ 512 h 1425"/>
                <a:gd name="T44" fmla="*/ 867 w 906"/>
                <a:gd name="T45" fmla="*/ 492 h 1425"/>
                <a:gd name="T46" fmla="*/ 906 w 906"/>
                <a:gd name="T47" fmla="*/ 609 h 1425"/>
                <a:gd name="T48" fmla="*/ 905 w 906"/>
                <a:gd name="T49" fmla="*/ 746 h 1425"/>
                <a:gd name="T50" fmla="*/ 905 w 906"/>
                <a:gd name="T51" fmla="*/ 977 h 1425"/>
                <a:gd name="T52" fmla="*/ 886 w 906"/>
                <a:gd name="T53" fmla="*/ 1070 h 1425"/>
                <a:gd name="T54" fmla="*/ 832 w 906"/>
                <a:gd name="T55" fmla="*/ 1167 h 1425"/>
                <a:gd name="T56" fmla="*/ 788 w 906"/>
                <a:gd name="T57" fmla="*/ 1317 h 1425"/>
                <a:gd name="T58" fmla="*/ 786 w 906"/>
                <a:gd name="T59" fmla="*/ 1397 h 1425"/>
                <a:gd name="T60" fmla="*/ 759 w 906"/>
                <a:gd name="T61" fmla="*/ 1418 h 1425"/>
                <a:gd name="T62" fmla="*/ 530 w 906"/>
                <a:gd name="T63" fmla="*/ 1418 h 1425"/>
                <a:gd name="T64" fmla="*/ 412 w 906"/>
                <a:gd name="T65" fmla="*/ 1418 h 1425"/>
                <a:gd name="T66" fmla="*/ 350 w 906"/>
                <a:gd name="T67" fmla="*/ 1418 h 1425"/>
                <a:gd name="T68" fmla="*/ 344 w 906"/>
                <a:gd name="T69" fmla="*/ 1356 h 1425"/>
                <a:gd name="T70" fmla="*/ 338 w 906"/>
                <a:gd name="T71" fmla="*/ 1287 h 1425"/>
                <a:gd name="T72" fmla="*/ 277 w 906"/>
                <a:gd name="T73" fmla="*/ 1201 h 1425"/>
                <a:gd name="T74" fmla="*/ 192 w 906"/>
                <a:gd name="T75" fmla="*/ 1110 h 1425"/>
                <a:gd name="T76" fmla="*/ 182 w 906"/>
                <a:gd name="T77" fmla="*/ 1090 h 1425"/>
                <a:gd name="T78" fmla="*/ 168 w 906"/>
                <a:gd name="T79" fmla="*/ 1065 h 1425"/>
                <a:gd name="T80" fmla="*/ 148 w 906"/>
                <a:gd name="T81" fmla="*/ 1009 h 1425"/>
                <a:gd name="T82" fmla="*/ 134 w 906"/>
                <a:gd name="T83" fmla="*/ 936 h 1425"/>
                <a:gd name="T84" fmla="*/ 131 w 906"/>
                <a:gd name="T85" fmla="*/ 861 h 1425"/>
                <a:gd name="T86" fmla="*/ 71 w 906"/>
                <a:gd name="T87" fmla="*/ 763 h 1425"/>
                <a:gd name="T88" fmla="*/ 31 w 906"/>
                <a:gd name="T89" fmla="*/ 742 h 1425"/>
                <a:gd name="T90" fmla="*/ 5 w 906"/>
                <a:gd name="T91" fmla="*/ 700 h 1425"/>
                <a:gd name="T92" fmla="*/ 57 w 906"/>
                <a:gd name="T93" fmla="*/ 616 h 1425"/>
                <a:gd name="T94" fmla="*/ 177 w 906"/>
                <a:gd name="T95" fmla="*/ 640 h 1425"/>
                <a:gd name="T96" fmla="*/ 244 w 906"/>
                <a:gd name="T97" fmla="*/ 733 h 1425"/>
                <a:gd name="T98" fmla="*/ 316 w 906"/>
                <a:gd name="T99" fmla="*/ 0 h 1425"/>
                <a:gd name="T100" fmla="*/ 129 w 906"/>
                <a:gd name="T101" fmla="*/ 187 h 1425"/>
                <a:gd name="T102" fmla="*/ 223 w 906"/>
                <a:gd name="T103" fmla="*/ 349 h 1425"/>
                <a:gd name="T104" fmla="*/ 223 w 906"/>
                <a:gd name="T105" fmla="*/ 323 h 1425"/>
                <a:gd name="T106" fmla="*/ 223 w 906"/>
                <a:gd name="T107" fmla="*/ 288 h 1425"/>
                <a:gd name="T108" fmla="*/ 223 w 906"/>
                <a:gd name="T109" fmla="*/ 286 h 1425"/>
                <a:gd name="T110" fmla="*/ 180 w 906"/>
                <a:gd name="T111" fmla="*/ 187 h 1425"/>
                <a:gd name="T112" fmla="*/ 316 w 906"/>
                <a:gd name="T113" fmla="*/ 51 h 1425"/>
                <a:gd name="T114" fmla="*/ 452 w 906"/>
                <a:gd name="T115" fmla="*/ 187 h 1425"/>
                <a:gd name="T116" fmla="*/ 409 w 906"/>
                <a:gd name="T117" fmla="*/ 287 h 1425"/>
                <a:gd name="T118" fmla="*/ 409 w 906"/>
                <a:gd name="T119" fmla="*/ 349 h 1425"/>
                <a:gd name="T120" fmla="*/ 503 w 906"/>
                <a:gd name="T121" fmla="*/ 187 h 1425"/>
                <a:gd name="T122" fmla="*/ 316 w 906"/>
                <a:gd name="T123" fmla="*/ 0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6" h="1425">
                  <a:moveTo>
                    <a:pt x="244" y="733"/>
                  </a:moveTo>
                  <a:cubicBezTo>
                    <a:pt x="244" y="722"/>
                    <a:pt x="245" y="678"/>
                    <a:pt x="245" y="670"/>
                  </a:cubicBezTo>
                  <a:cubicBezTo>
                    <a:pt x="245" y="640"/>
                    <a:pt x="245" y="610"/>
                    <a:pt x="245" y="579"/>
                  </a:cubicBezTo>
                  <a:cubicBezTo>
                    <a:pt x="245" y="494"/>
                    <a:pt x="245" y="408"/>
                    <a:pt x="245" y="323"/>
                  </a:cubicBezTo>
                  <a:cubicBezTo>
                    <a:pt x="245" y="280"/>
                    <a:pt x="242" y="229"/>
                    <a:pt x="247" y="189"/>
                  </a:cubicBezTo>
                  <a:cubicBezTo>
                    <a:pt x="250" y="166"/>
                    <a:pt x="253" y="148"/>
                    <a:pt x="272" y="132"/>
                  </a:cubicBezTo>
                  <a:cubicBezTo>
                    <a:pt x="281" y="124"/>
                    <a:pt x="305" y="114"/>
                    <a:pt x="315" y="114"/>
                  </a:cubicBezTo>
                  <a:cubicBezTo>
                    <a:pt x="353" y="114"/>
                    <a:pt x="366" y="132"/>
                    <a:pt x="378" y="160"/>
                  </a:cubicBezTo>
                  <a:cubicBezTo>
                    <a:pt x="392" y="194"/>
                    <a:pt x="387" y="247"/>
                    <a:pt x="387" y="283"/>
                  </a:cubicBezTo>
                  <a:cubicBezTo>
                    <a:pt x="387" y="359"/>
                    <a:pt x="387" y="614"/>
                    <a:pt x="387" y="676"/>
                  </a:cubicBezTo>
                  <a:cubicBezTo>
                    <a:pt x="387" y="684"/>
                    <a:pt x="388" y="731"/>
                    <a:pt x="403" y="731"/>
                  </a:cubicBezTo>
                  <a:cubicBezTo>
                    <a:pt x="421" y="731"/>
                    <a:pt x="418" y="565"/>
                    <a:pt x="417" y="510"/>
                  </a:cubicBezTo>
                  <a:cubicBezTo>
                    <a:pt x="416" y="461"/>
                    <a:pt x="411" y="415"/>
                    <a:pt x="453" y="390"/>
                  </a:cubicBezTo>
                  <a:cubicBezTo>
                    <a:pt x="484" y="372"/>
                    <a:pt x="532" y="378"/>
                    <a:pt x="554" y="415"/>
                  </a:cubicBezTo>
                  <a:cubicBezTo>
                    <a:pt x="573" y="445"/>
                    <a:pt x="556" y="710"/>
                    <a:pt x="565" y="723"/>
                  </a:cubicBezTo>
                  <a:cubicBezTo>
                    <a:pt x="591" y="758"/>
                    <a:pt x="589" y="652"/>
                    <a:pt x="589" y="641"/>
                  </a:cubicBezTo>
                  <a:cubicBezTo>
                    <a:pt x="588" y="611"/>
                    <a:pt x="583" y="491"/>
                    <a:pt x="589" y="465"/>
                  </a:cubicBezTo>
                  <a:cubicBezTo>
                    <a:pt x="596" y="432"/>
                    <a:pt x="637" y="407"/>
                    <a:pt x="674" y="413"/>
                  </a:cubicBezTo>
                  <a:cubicBezTo>
                    <a:pt x="736" y="422"/>
                    <a:pt x="736" y="480"/>
                    <a:pt x="736" y="529"/>
                  </a:cubicBezTo>
                  <a:cubicBezTo>
                    <a:pt x="736" y="554"/>
                    <a:pt x="732" y="701"/>
                    <a:pt x="736" y="716"/>
                  </a:cubicBezTo>
                  <a:cubicBezTo>
                    <a:pt x="739" y="726"/>
                    <a:pt x="752" y="737"/>
                    <a:pt x="759" y="723"/>
                  </a:cubicBezTo>
                  <a:cubicBezTo>
                    <a:pt x="763" y="715"/>
                    <a:pt x="752" y="537"/>
                    <a:pt x="776" y="512"/>
                  </a:cubicBezTo>
                  <a:cubicBezTo>
                    <a:pt x="799" y="488"/>
                    <a:pt x="832" y="474"/>
                    <a:pt x="867" y="492"/>
                  </a:cubicBezTo>
                  <a:cubicBezTo>
                    <a:pt x="906" y="512"/>
                    <a:pt x="906" y="564"/>
                    <a:pt x="906" y="609"/>
                  </a:cubicBezTo>
                  <a:cubicBezTo>
                    <a:pt x="906" y="655"/>
                    <a:pt x="905" y="700"/>
                    <a:pt x="905" y="746"/>
                  </a:cubicBezTo>
                  <a:cubicBezTo>
                    <a:pt x="905" y="823"/>
                    <a:pt x="905" y="900"/>
                    <a:pt x="905" y="977"/>
                  </a:cubicBezTo>
                  <a:cubicBezTo>
                    <a:pt x="905" y="1012"/>
                    <a:pt x="895" y="1042"/>
                    <a:pt x="886" y="1070"/>
                  </a:cubicBezTo>
                  <a:cubicBezTo>
                    <a:pt x="875" y="1104"/>
                    <a:pt x="850" y="1135"/>
                    <a:pt x="832" y="1167"/>
                  </a:cubicBezTo>
                  <a:cubicBezTo>
                    <a:pt x="806" y="1212"/>
                    <a:pt x="791" y="1263"/>
                    <a:pt x="788" y="1317"/>
                  </a:cubicBezTo>
                  <a:cubicBezTo>
                    <a:pt x="786" y="1344"/>
                    <a:pt x="786" y="1371"/>
                    <a:pt x="786" y="1397"/>
                  </a:cubicBezTo>
                  <a:cubicBezTo>
                    <a:pt x="786" y="1423"/>
                    <a:pt x="783" y="1418"/>
                    <a:pt x="759" y="1418"/>
                  </a:cubicBezTo>
                  <a:cubicBezTo>
                    <a:pt x="683" y="1418"/>
                    <a:pt x="606" y="1418"/>
                    <a:pt x="530" y="1418"/>
                  </a:cubicBezTo>
                  <a:cubicBezTo>
                    <a:pt x="491" y="1418"/>
                    <a:pt x="451" y="1418"/>
                    <a:pt x="412" y="1418"/>
                  </a:cubicBezTo>
                  <a:cubicBezTo>
                    <a:pt x="401" y="1418"/>
                    <a:pt x="359" y="1425"/>
                    <a:pt x="350" y="1418"/>
                  </a:cubicBezTo>
                  <a:cubicBezTo>
                    <a:pt x="342" y="1412"/>
                    <a:pt x="344" y="1369"/>
                    <a:pt x="344" y="1356"/>
                  </a:cubicBezTo>
                  <a:cubicBezTo>
                    <a:pt x="344" y="1334"/>
                    <a:pt x="343" y="1305"/>
                    <a:pt x="338" y="1287"/>
                  </a:cubicBezTo>
                  <a:cubicBezTo>
                    <a:pt x="330" y="1256"/>
                    <a:pt x="310" y="1227"/>
                    <a:pt x="277" y="1201"/>
                  </a:cubicBezTo>
                  <a:cubicBezTo>
                    <a:pt x="245" y="1175"/>
                    <a:pt x="215" y="1140"/>
                    <a:pt x="192" y="1110"/>
                  </a:cubicBezTo>
                  <a:cubicBezTo>
                    <a:pt x="189" y="1105"/>
                    <a:pt x="186" y="1097"/>
                    <a:pt x="182" y="1090"/>
                  </a:cubicBezTo>
                  <a:cubicBezTo>
                    <a:pt x="176" y="1080"/>
                    <a:pt x="172" y="1073"/>
                    <a:pt x="168" y="1065"/>
                  </a:cubicBezTo>
                  <a:cubicBezTo>
                    <a:pt x="162" y="1049"/>
                    <a:pt x="154" y="1031"/>
                    <a:pt x="148" y="1009"/>
                  </a:cubicBezTo>
                  <a:cubicBezTo>
                    <a:pt x="140" y="982"/>
                    <a:pt x="136" y="959"/>
                    <a:pt x="134" y="936"/>
                  </a:cubicBezTo>
                  <a:cubicBezTo>
                    <a:pt x="132" y="915"/>
                    <a:pt x="132" y="885"/>
                    <a:pt x="131" y="861"/>
                  </a:cubicBezTo>
                  <a:cubicBezTo>
                    <a:pt x="127" y="815"/>
                    <a:pt x="107" y="785"/>
                    <a:pt x="71" y="763"/>
                  </a:cubicBezTo>
                  <a:cubicBezTo>
                    <a:pt x="61" y="756"/>
                    <a:pt x="43" y="752"/>
                    <a:pt x="31" y="742"/>
                  </a:cubicBezTo>
                  <a:cubicBezTo>
                    <a:pt x="17" y="730"/>
                    <a:pt x="7" y="715"/>
                    <a:pt x="5" y="700"/>
                  </a:cubicBezTo>
                  <a:cubicBezTo>
                    <a:pt x="0" y="660"/>
                    <a:pt x="21" y="627"/>
                    <a:pt x="57" y="616"/>
                  </a:cubicBezTo>
                  <a:cubicBezTo>
                    <a:pt x="98" y="603"/>
                    <a:pt x="150" y="620"/>
                    <a:pt x="177" y="640"/>
                  </a:cubicBezTo>
                  <a:cubicBezTo>
                    <a:pt x="209" y="664"/>
                    <a:pt x="223" y="698"/>
                    <a:pt x="244" y="733"/>
                  </a:cubicBezTo>
                  <a:close/>
                  <a:moveTo>
                    <a:pt x="316" y="0"/>
                  </a:moveTo>
                  <a:cubicBezTo>
                    <a:pt x="213" y="0"/>
                    <a:pt x="129" y="84"/>
                    <a:pt x="129" y="187"/>
                  </a:cubicBezTo>
                  <a:cubicBezTo>
                    <a:pt x="129" y="256"/>
                    <a:pt x="167" y="317"/>
                    <a:pt x="223" y="349"/>
                  </a:cubicBezTo>
                  <a:cubicBezTo>
                    <a:pt x="223" y="323"/>
                    <a:pt x="223" y="323"/>
                    <a:pt x="223" y="323"/>
                  </a:cubicBezTo>
                  <a:cubicBezTo>
                    <a:pt x="223" y="312"/>
                    <a:pt x="223" y="300"/>
                    <a:pt x="223" y="288"/>
                  </a:cubicBezTo>
                  <a:cubicBezTo>
                    <a:pt x="223" y="287"/>
                    <a:pt x="223" y="287"/>
                    <a:pt x="223" y="286"/>
                  </a:cubicBezTo>
                  <a:cubicBezTo>
                    <a:pt x="196" y="261"/>
                    <a:pt x="180" y="226"/>
                    <a:pt x="180" y="187"/>
                  </a:cubicBezTo>
                  <a:cubicBezTo>
                    <a:pt x="180" y="112"/>
                    <a:pt x="241" y="51"/>
                    <a:pt x="316" y="51"/>
                  </a:cubicBezTo>
                  <a:cubicBezTo>
                    <a:pt x="391" y="51"/>
                    <a:pt x="452" y="112"/>
                    <a:pt x="452" y="187"/>
                  </a:cubicBezTo>
                  <a:cubicBezTo>
                    <a:pt x="452" y="226"/>
                    <a:pt x="436" y="262"/>
                    <a:pt x="409" y="287"/>
                  </a:cubicBezTo>
                  <a:cubicBezTo>
                    <a:pt x="409" y="349"/>
                    <a:pt x="409" y="349"/>
                    <a:pt x="409" y="349"/>
                  </a:cubicBezTo>
                  <a:cubicBezTo>
                    <a:pt x="465" y="317"/>
                    <a:pt x="503" y="256"/>
                    <a:pt x="503" y="187"/>
                  </a:cubicBezTo>
                  <a:cubicBezTo>
                    <a:pt x="503" y="84"/>
                    <a:pt x="419" y="0"/>
                    <a:pt x="3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7" name="Freeform 18"/>
          <p:cNvSpPr>
            <a:spLocks noChangeAspect="1" noEditPoints="1"/>
          </p:cNvSpPr>
          <p:nvPr/>
        </p:nvSpPr>
        <p:spPr bwMode="auto">
          <a:xfrm>
            <a:off x="1478179" y="6148459"/>
            <a:ext cx="460365" cy="457435"/>
          </a:xfrm>
          <a:custGeom>
            <a:avLst/>
            <a:gdLst>
              <a:gd name="T0" fmla="*/ 4 w 1327"/>
              <a:gd name="T1" fmla="*/ 1319 h 1319"/>
              <a:gd name="T2" fmla="*/ 0 w 1327"/>
              <a:gd name="T3" fmla="*/ 1285 h 1319"/>
              <a:gd name="T4" fmla="*/ 1323 w 1327"/>
              <a:gd name="T5" fmla="*/ 1281 h 1319"/>
              <a:gd name="T6" fmla="*/ 1327 w 1327"/>
              <a:gd name="T7" fmla="*/ 1315 h 1319"/>
              <a:gd name="T8" fmla="*/ 293 w 1327"/>
              <a:gd name="T9" fmla="*/ 1210 h 1319"/>
              <a:gd name="T10" fmla="*/ 281 w 1327"/>
              <a:gd name="T11" fmla="*/ 808 h 1319"/>
              <a:gd name="T12" fmla="*/ 32 w 1327"/>
              <a:gd name="T13" fmla="*/ 820 h 1319"/>
              <a:gd name="T14" fmla="*/ 44 w 1327"/>
              <a:gd name="T15" fmla="*/ 1222 h 1319"/>
              <a:gd name="T16" fmla="*/ 293 w 1327"/>
              <a:gd name="T17" fmla="*/ 1210 h 1319"/>
              <a:gd name="T18" fmla="*/ 625 w 1327"/>
              <a:gd name="T19" fmla="*/ 581 h 1319"/>
              <a:gd name="T20" fmla="*/ 376 w 1327"/>
              <a:gd name="T21" fmla="*/ 569 h 1319"/>
              <a:gd name="T22" fmla="*/ 364 w 1327"/>
              <a:gd name="T23" fmla="*/ 1210 h 1319"/>
              <a:gd name="T24" fmla="*/ 613 w 1327"/>
              <a:gd name="T25" fmla="*/ 1222 h 1319"/>
              <a:gd name="T26" fmla="*/ 1282 w 1327"/>
              <a:gd name="T27" fmla="*/ 1210 h 1319"/>
              <a:gd name="T28" fmla="*/ 1270 w 1327"/>
              <a:gd name="T29" fmla="*/ 532 h 1319"/>
              <a:gd name="T30" fmla="*/ 1021 w 1327"/>
              <a:gd name="T31" fmla="*/ 544 h 1319"/>
              <a:gd name="T32" fmla="*/ 1033 w 1327"/>
              <a:gd name="T33" fmla="*/ 1222 h 1319"/>
              <a:gd name="T34" fmla="*/ 1282 w 1327"/>
              <a:gd name="T35" fmla="*/ 1210 h 1319"/>
              <a:gd name="T36" fmla="*/ 953 w 1327"/>
              <a:gd name="T37" fmla="*/ 732 h 1319"/>
              <a:gd name="T38" fmla="*/ 704 w 1327"/>
              <a:gd name="T39" fmla="*/ 720 h 1319"/>
              <a:gd name="T40" fmla="*/ 692 w 1327"/>
              <a:gd name="T41" fmla="*/ 1210 h 1319"/>
              <a:gd name="T42" fmla="*/ 941 w 1327"/>
              <a:gd name="T43" fmla="*/ 1222 h 1319"/>
              <a:gd name="T44" fmla="*/ 1282 w 1327"/>
              <a:gd name="T45" fmla="*/ 131 h 1319"/>
              <a:gd name="T46" fmla="*/ 1076 w 1327"/>
              <a:gd name="T47" fmla="*/ 238 h 1319"/>
              <a:gd name="T48" fmla="*/ 953 w 1327"/>
              <a:gd name="T49" fmla="*/ 449 h 1319"/>
              <a:gd name="T50" fmla="*/ 692 w 1327"/>
              <a:gd name="T51" fmla="*/ 449 h 1319"/>
              <a:gd name="T52" fmla="*/ 610 w 1327"/>
              <a:gd name="T53" fmla="*/ 380 h 1319"/>
              <a:gd name="T54" fmla="*/ 406 w 1327"/>
              <a:gd name="T55" fmla="*/ 415 h 1319"/>
              <a:gd name="T56" fmla="*/ 293 w 1327"/>
              <a:gd name="T57" fmla="*/ 606 h 1319"/>
              <a:gd name="T58" fmla="*/ 32 w 1327"/>
              <a:gd name="T59" fmla="*/ 606 h 1319"/>
              <a:gd name="T60" fmla="*/ 241 w 1327"/>
              <a:gd name="T61" fmla="*/ 502 h 1319"/>
              <a:gd name="T62" fmla="*/ 363 w 1327"/>
              <a:gd name="T63" fmla="*/ 318 h 1319"/>
              <a:gd name="T64" fmla="*/ 625 w 1327"/>
              <a:gd name="T65" fmla="*/ 318 h 1319"/>
              <a:gd name="T66" fmla="*/ 715 w 1327"/>
              <a:gd name="T67" fmla="*/ 374 h 1319"/>
              <a:gd name="T68" fmla="*/ 898 w 1327"/>
              <a:gd name="T69" fmla="*/ 342 h 1319"/>
              <a:gd name="T70" fmla="*/ 1021 w 1327"/>
              <a:gd name="T71" fmla="*/ 131 h 1319"/>
              <a:gd name="T72" fmla="*/ 1282 w 1327"/>
              <a:gd name="T73" fmla="*/ 131 h 1319"/>
              <a:gd name="T74" fmla="*/ 205 w 1327"/>
              <a:gd name="T75" fmla="*/ 535 h 1319"/>
              <a:gd name="T76" fmla="*/ 80 w 1327"/>
              <a:gd name="T77" fmla="*/ 606 h 1319"/>
              <a:gd name="T78" fmla="*/ 245 w 1327"/>
              <a:gd name="T79" fmla="*/ 606 h 1319"/>
              <a:gd name="T80" fmla="*/ 577 w 1327"/>
              <a:gd name="T81" fmla="*/ 318 h 1319"/>
              <a:gd name="T82" fmla="*/ 494 w 1327"/>
              <a:gd name="T83" fmla="*/ 236 h 1319"/>
              <a:gd name="T84" fmla="*/ 415 w 1327"/>
              <a:gd name="T85" fmla="*/ 342 h 1319"/>
              <a:gd name="T86" fmla="*/ 494 w 1327"/>
              <a:gd name="T87" fmla="*/ 401 h 1319"/>
              <a:gd name="T88" fmla="*/ 577 w 1327"/>
              <a:gd name="T89" fmla="*/ 318 h 1319"/>
              <a:gd name="T90" fmla="*/ 896 w 1327"/>
              <a:gd name="T91" fmla="*/ 411 h 1319"/>
              <a:gd name="T92" fmla="*/ 823 w 1327"/>
              <a:gd name="T93" fmla="*/ 366 h 1319"/>
              <a:gd name="T94" fmla="*/ 740 w 1327"/>
              <a:gd name="T95" fmla="*/ 438 h 1319"/>
              <a:gd name="T96" fmla="*/ 823 w 1327"/>
              <a:gd name="T97" fmla="*/ 532 h 1319"/>
              <a:gd name="T98" fmla="*/ 1234 w 1327"/>
              <a:gd name="T99" fmla="*/ 131 h 1319"/>
              <a:gd name="T100" fmla="*/ 1069 w 1327"/>
              <a:gd name="T101" fmla="*/ 131 h 1319"/>
              <a:gd name="T102" fmla="*/ 1111 w 1327"/>
              <a:gd name="T103" fmla="*/ 203 h 1319"/>
              <a:gd name="T104" fmla="*/ 1234 w 1327"/>
              <a:gd name="T105" fmla="*/ 131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7" h="1319">
                <a:moveTo>
                  <a:pt x="1323" y="1319"/>
                </a:moveTo>
                <a:cubicBezTo>
                  <a:pt x="4" y="1319"/>
                  <a:pt x="4" y="1319"/>
                  <a:pt x="4" y="1319"/>
                </a:cubicBezTo>
                <a:cubicBezTo>
                  <a:pt x="2" y="1319"/>
                  <a:pt x="0" y="1317"/>
                  <a:pt x="0" y="1315"/>
                </a:cubicBezTo>
                <a:cubicBezTo>
                  <a:pt x="0" y="1285"/>
                  <a:pt x="0" y="1285"/>
                  <a:pt x="0" y="1285"/>
                </a:cubicBezTo>
                <a:cubicBezTo>
                  <a:pt x="0" y="1283"/>
                  <a:pt x="2" y="1281"/>
                  <a:pt x="4" y="1281"/>
                </a:cubicBezTo>
                <a:cubicBezTo>
                  <a:pt x="1323" y="1281"/>
                  <a:pt x="1323" y="1281"/>
                  <a:pt x="1323" y="1281"/>
                </a:cubicBezTo>
                <a:cubicBezTo>
                  <a:pt x="1326" y="1281"/>
                  <a:pt x="1327" y="1283"/>
                  <a:pt x="1327" y="1285"/>
                </a:cubicBezTo>
                <a:cubicBezTo>
                  <a:pt x="1327" y="1315"/>
                  <a:pt x="1327" y="1315"/>
                  <a:pt x="1327" y="1315"/>
                </a:cubicBezTo>
                <a:cubicBezTo>
                  <a:pt x="1327" y="1317"/>
                  <a:pt x="1326" y="1319"/>
                  <a:pt x="1323" y="1319"/>
                </a:cubicBezTo>
                <a:close/>
                <a:moveTo>
                  <a:pt x="293" y="1210"/>
                </a:moveTo>
                <a:cubicBezTo>
                  <a:pt x="293" y="820"/>
                  <a:pt x="293" y="820"/>
                  <a:pt x="293" y="820"/>
                </a:cubicBezTo>
                <a:cubicBezTo>
                  <a:pt x="293" y="813"/>
                  <a:pt x="287" y="808"/>
                  <a:pt x="281" y="808"/>
                </a:cubicBezTo>
                <a:cubicBezTo>
                  <a:pt x="44" y="808"/>
                  <a:pt x="44" y="808"/>
                  <a:pt x="44" y="808"/>
                </a:cubicBezTo>
                <a:cubicBezTo>
                  <a:pt x="38" y="808"/>
                  <a:pt x="32" y="813"/>
                  <a:pt x="32" y="820"/>
                </a:cubicBezTo>
                <a:cubicBezTo>
                  <a:pt x="32" y="1210"/>
                  <a:pt x="32" y="1210"/>
                  <a:pt x="32" y="1210"/>
                </a:cubicBezTo>
                <a:cubicBezTo>
                  <a:pt x="32" y="1217"/>
                  <a:pt x="38" y="1222"/>
                  <a:pt x="44" y="1222"/>
                </a:cubicBezTo>
                <a:cubicBezTo>
                  <a:pt x="281" y="1222"/>
                  <a:pt x="281" y="1222"/>
                  <a:pt x="281" y="1222"/>
                </a:cubicBezTo>
                <a:cubicBezTo>
                  <a:pt x="287" y="1222"/>
                  <a:pt x="293" y="1217"/>
                  <a:pt x="293" y="1210"/>
                </a:cubicBezTo>
                <a:close/>
                <a:moveTo>
                  <a:pt x="625" y="1210"/>
                </a:moveTo>
                <a:cubicBezTo>
                  <a:pt x="625" y="581"/>
                  <a:pt x="625" y="581"/>
                  <a:pt x="625" y="581"/>
                </a:cubicBezTo>
                <a:cubicBezTo>
                  <a:pt x="625" y="574"/>
                  <a:pt x="619" y="569"/>
                  <a:pt x="613" y="569"/>
                </a:cubicBezTo>
                <a:cubicBezTo>
                  <a:pt x="376" y="569"/>
                  <a:pt x="376" y="569"/>
                  <a:pt x="376" y="569"/>
                </a:cubicBezTo>
                <a:cubicBezTo>
                  <a:pt x="369" y="569"/>
                  <a:pt x="364" y="574"/>
                  <a:pt x="364" y="581"/>
                </a:cubicBezTo>
                <a:cubicBezTo>
                  <a:pt x="364" y="1210"/>
                  <a:pt x="364" y="1210"/>
                  <a:pt x="364" y="1210"/>
                </a:cubicBezTo>
                <a:cubicBezTo>
                  <a:pt x="364" y="1217"/>
                  <a:pt x="369" y="1222"/>
                  <a:pt x="376" y="1222"/>
                </a:cubicBezTo>
                <a:cubicBezTo>
                  <a:pt x="613" y="1222"/>
                  <a:pt x="613" y="1222"/>
                  <a:pt x="613" y="1222"/>
                </a:cubicBezTo>
                <a:cubicBezTo>
                  <a:pt x="619" y="1222"/>
                  <a:pt x="625" y="1217"/>
                  <a:pt x="625" y="1210"/>
                </a:cubicBezTo>
                <a:close/>
                <a:moveTo>
                  <a:pt x="1282" y="1210"/>
                </a:moveTo>
                <a:cubicBezTo>
                  <a:pt x="1282" y="544"/>
                  <a:pt x="1282" y="544"/>
                  <a:pt x="1282" y="544"/>
                </a:cubicBezTo>
                <a:cubicBezTo>
                  <a:pt x="1282" y="537"/>
                  <a:pt x="1277" y="532"/>
                  <a:pt x="1270" y="532"/>
                </a:cubicBezTo>
                <a:cubicBezTo>
                  <a:pt x="1033" y="532"/>
                  <a:pt x="1033" y="532"/>
                  <a:pt x="1033" y="532"/>
                </a:cubicBezTo>
                <a:cubicBezTo>
                  <a:pt x="1027" y="532"/>
                  <a:pt x="1021" y="537"/>
                  <a:pt x="1021" y="544"/>
                </a:cubicBezTo>
                <a:cubicBezTo>
                  <a:pt x="1021" y="1210"/>
                  <a:pt x="1021" y="1210"/>
                  <a:pt x="1021" y="1210"/>
                </a:cubicBezTo>
                <a:cubicBezTo>
                  <a:pt x="1021" y="1217"/>
                  <a:pt x="1027" y="1222"/>
                  <a:pt x="1033" y="1222"/>
                </a:cubicBezTo>
                <a:cubicBezTo>
                  <a:pt x="1270" y="1222"/>
                  <a:pt x="1270" y="1222"/>
                  <a:pt x="1270" y="1222"/>
                </a:cubicBezTo>
                <a:cubicBezTo>
                  <a:pt x="1277" y="1222"/>
                  <a:pt x="1282" y="1217"/>
                  <a:pt x="1282" y="1210"/>
                </a:cubicBezTo>
                <a:close/>
                <a:moveTo>
                  <a:pt x="953" y="1210"/>
                </a:moveTo>
                <a:cubicBezTo>
                  <a:pt x="953" y="732"/>
                  <a:pt x="953" y="732"/>
                  <a:pt x="953" y="732"/>
                </a:cubicBezTo>
                <a:cubicBezTo>
                  <a:pt x="953" y="726"/>
                  <a:pt x="948" y="720"/>
                  <a:pt x="941" y="720"/>
                </a:cubicBezTo>
                <a:cubicBezTo>
                  <a:pt x="704" y="720"/>
                  <a:pt x="704" y="720"/>
                  <a:pt x="704" y="720"/>
                </a:cubicBezTo>
                <a:cubicBezTo>
                  <a:pt x="698" y="720"/>
                  <a:pt x="692" y="726"/>
                  <a:pt x="692" y="732"/>
                </a:cubicBezTo>
                <a:cubicBezTo>
                  <a:pt x="692" y="1210"/>
                  <a:pt x="692" y="1210"/>
                  <a:pt x="692" y="1210"/>
                </a:cubicBezTo>
                <a:cubicBezTo>
                  <a:pt x="692" y="1217"/>
                  <a:pt x="698" y="1222"/>
                  <a:pt x="704" y="1222"/>
                </a:cubicBezTo>
                <a:cubicBezTo>
                  <a:pt x="941" y="1222"/>
                  <a:pt x="941" y="1222"/>
                  <a:pt x="941" y="1222"/>
                </a:cubicBezTo>
                <a:cubicBezTo>
                  <a:pt x="948" y="1222"/>
                  <a:pt x="953" y="1217"/>
                  <a:pt x="953" y="1210"/>
                </a:cubicBezTo>
                <a:close/>
                <a:moveTo>
                  <a:pt x="1282" y="131"/>
                </a:moveTo>
                <a:cubicBezTo>
                  <a:pt x="1282" y="203"/>
                  <a:pt x="1224" y="262"/>
                  <a:pt x="1152" y="262"/>
                </a:cubicBezTo>
                <a:cubicBezTo>
                  <a:pt x="1123" y="262"/>
                  <a:pt x="1097" y="253"/>
                  <a:pt x="1076" y="238"/>
                </a:cubicBezTo>
                <a:cubicBezTo>
                  <a:pt x="932" y="377"/>
                  <a:pt x="932" y="377"/>
                  <a:pt x="932" y="377"/>
                </a:cubicBezTo>
                <a:cubicBezTo>
                  <a:pt x="945" y="397"/>
                  <a:pt x="953" y="422"/>
                  <a:pt x="953" y="449"/>
                </a:cubicBezTo>
                <a:cubicBezTo>
                  <a:pt x="953" y="521"/>
                  <a:pt x="895" y="580"/>
                  <a:pt x="823" y="580"/>
                </a:cubicBezTo>
                <a:cubicBezTo>
                  <a:pt x="750" y="580"/>
                  <a:pt x="692" y="521"/>
                  <a:pt x="692" y="449"/>
                </a:cubicBezTo>
                <a:cubicBezTo>
                  <a:pt x="692" y="438"/>
                  <a:pt x="693" y="428"/>
                  <a:pt x="695" y="418"/>
                </a:cubicBezTo>
                <a:cubicBezTo>
                  <a:pt x="610" y="380"/>
                  <a:pt x="610" y="380"/>
                  <a:pt x="610" y="380"/>
                </a:cubicBezTo>
                <a:cubicBezTo>
                  <a:pt x="588" y="421"/>
                  <a:pt x="544" y="449"/>
                  <a:pt x="494" y="449"/>
                </a:cubicBezTo>
                <a:cubicBezTo>
                  <a:pt x="460" y="449"/>
                  <a:pt x="430" y="436"/>
                  <a:pt x="406" y="415"/>
                </a:cubicBezTo>
                <a:cubicBezTo>
                  <a:pt x="274" y="537"/>
                  <a:pt x="274" y="537"/>
                  <a:pt x="274" y="537"/>
                </a:cubicBezTo>
                <a:cubicBezTo>
                  <a:pt x="286" y="557"/>
                  <a:pt x="293" y="581"/>
                  <a:pt x="293" y="606"/>
                </a:cubicBezTo>
                <a:cubicBezTo>
                  <a:pt x="293" y="678"/>
                  <a:pt x="235" y="737"/>
                  <a:pt x="162" y="737"/>
                </a:cubicBezTo>
                <a:cubicBezTo>
                  <a:pt x="90" y="737"/>
                  <a:pt x="32" y="678"/>
                  <a:pt x="32" y="606"/>
                </a:cubicBezTo>
                <a:cubicBezTo>
                  <a:pt x="32" y="534"/>
                  <a:pt x="90" y="475"/>
                  <a:pt x="162" y="475"/>
                </a:cubicBezTo>
                <a:cubicBezTo>
                  <a:pt x="192" y="475"/>
                  <a:pt x="219" y="485"/>
                  <a:pt x="241" y="502"/>
                </a:cubicBezTo>
                <a:cubicBezTo>
                  <a:pt x="377" y="377"/>
                  <a:pt x="377" y="377"/>
                  <a:pt x="377" y="377"/>
                </a:cubicBezTo>
                <a:cubicBezTo>
                  <a:pt x="368" y="359"/>
                  <a:pt x="363" y="339"/>
                  <a:pt x="363" y="318"/>
                </a:cubicBezTo>
                <a:cubicBezTo>
                  <a:pt x="363" y="246"/>
                  <a:pt x="422" y="188"/>
                  <a:pt x="494" y="188"/>
                </a:cubicBezTo>
                <a:cubicBezTo>
                  <a:pt x="566" y="188"/>
                  <a:pt x="625" y="246"/>
                  <a:pt x="625" y="318"/>
                </a:cubicBezTo>
                <a:cubicBezTo>
                  <a:pt x="625" y="324"/>
                  <a:pt x="625" y="329"/>
                  <a:pt x="624" y="334"/>
                </a:cubicBezTo>
                <a:cubicBezTo>
                  <a:pt x="715" y="374"/>
                  <a:pt x="715" y="374"/>
                  <a:pt x="715" y="374"/>
                </a:cubicBezTo>
                <a:cubicBezTo>
                  <a:pt x="739" y="340"/>
                  <a:pt x="778" y="318"/>
                  <a:pt x="823" y="318"/>
                </a:cubicBezTo>
                <a:cubicBezTo>
                  <a:pt x="851" y="318"/>
                  <a:pt x="877" y="327"/>
                  <a:pt x="898" y="342"/>
                </a:cubicBezTo>
                <a:cubicBezTo>
                  <a:pt x="1042" y="203"/>
                  <a:pt x="1042" y="203"/>
                  <a:pt x="1042" y="203"/>
                </a:cubicBezTo>
                <a:cubicBezTo>
                  <a:pt x="1029" y="182"/>
                  <a:pt x="1021" y="158"/>
                  <a:pt x="1021" y="131"/>
                </a:cubicBezTo>
                <a:cubicBezTo>
                  <a:pt x="1021" y="59"/>
                  <a:pt x="1079" y="0"/>
                  <a:pt x="1152" y="0"/>
                </a:cubicBezTo>
                <a:cubicBezTo>
                  <a:pt x="1224" y="0"/>
                  <a:pt x="1282" y="59"/>
                  <a:pt x="1282" y="131"/>
                </a:cubicBezTo>
                <a:close/>
                <a:moveTo>
                  <a:pt x="237" y="570"/>
                </a:moveTo>
                <a:cubicBezTo>
                  <a:pt x="230" y="556"/>
                  <a:pt x="219" y="543"/>
                  <a:pt x="205" y="535"/>
                </a:cubicBezTo>
                <a:cubicBezTo>
                  <a:pt x="192" y="528"/>
                  <a:pt x="178" y="523"/>
                  <a:pt x="162" y="523"/>
                </a:cubicBezTo>
                <a:cubicBezTo>
                  <a:pt x="117" y="523"/>
                  <a:pt x="80" y="560"/>
                  <a:pt x="80" y="606"/>
                </a:cubicBezTo>
                <a:cubicBezTo>
                  <a:pt x="80" y="652"/>
                  <a:pt x="117" y="689"/>
                  <a:pt x="162" y="689"/>
                </a:cubicBezTo>
                <a:cubicBezTo>
                  <a:pt x="208" y="689"/>
                  <a:pt x="245" y="652"/>
                  <a:pt x="245" y="606"/>
                </a:cubicBezTo>
                <a:cubicBezTo>
                  <a:pt x="245" y="593"/>
                  <a:pt x="242" y="581"/>
                  <a:pt x="237" y="570"/>
                </a:cubicBezTo>
                <a:close/>
                <a:moveTo>
                  <a:pt x="577" y="318"/>
                </a:moveTo>
                <a:cubicBezTo>
                  <a:pt x="577" y="317"/>
                  <a:pt x="577" y="315"/>
                  <a:pt x="577" y="313"/>
                </a:cubicBezTo>
                <a:cubicBezTo>
                  <a:pt x="574" y="270"/>
                  <a:pt x="538" y="236"/>
                  <a:pt x="494" y="236"/>
                </a:cubicBezTo>
                <a:cubicBezTo>
                  <a:pt x="449" y="236"/>
                  <a:pt x="411" y="273"/>
                  <a:pt x="411" y="318"/>
                </a:cubicBezTo>
                <a:cubicBezTo>
                  <a:pt x="411" y="327"/>
                  <a:pt x="413" y="335"/>
                  <a:pt x="415" y="342"/>
                </a:cubicBezTo>
                <a:cubicBezTo>
                  <a:pt x="420" y="358"/>
                  <a:pt x="429" y="372"/>
                  <a:pt x="442" y="383"/>
                </a:cubicBezTo>
                <a:cubicBezTo>
                  <a:pt x="456" y="394"/>
                  <a:pt x="474" y="401"/>
                  <a:pt x="494" y="401"/>
                </a:cubicBezTo>
                <a:cubicBezTo>
                  <a:pt x="525" y="401"/>
                  <a:pt x="551" y="385"/>
                  <a:pt x="566" y="360"/>
                </a:cubicBezTo>
                <a:cubicBezTo>
                  <a:pt x="573" y="348"/>
                  <a:pt x="577" y="334"/>
                  <a:pt x="577" y="318"/>
                </a:cubicBezTo>
                <a:close/>
                <a:moveTo>
                  <a:pt x="905" y="449"/>
                </a:moveTo>
                <a:cubicBezTo>
                  <a:pt x="905" y="435"/>
                  <a:pt x="902" y="422"/>
                  <a:pt x="896" y="411"/>
                </a:cubicBezTo>
                <a:cubicBezTo>
                  <a:pt x="889" y="396"/>
                  <a:pt x="877" y="384"/>
                  <a:pt x="863" y="376"/>
                </a:cubicBezTo>
                <a:cubicBezTo>
                  <a:pt x="851" y="370"/>
                  <a:pt x="837" y="366"/>
                  <a:pt x="823" y="366"/>
                </a:cubicBezTo>
                <a:cubicBezTo>
                  <a:pt x="798" y="366"/>
                  <a:pt x="775" y="377"/>
                  <a:pt x="760" y="395"/>
                </a:cubicBezTo>
                <a:cubicBezTo>
                  <a:pt x="750" y="407"/>
                  <a:pt x="743" y="422"/>
                  <a:pt x="740" y="438"/>
                </a:cubicBezTo>
                <a:cubicBezTo>
                  <a:pt x="740" y="442"/>
                  <a:pt x="740" y="445"/>
                  <a:pt x="740" y="449"/>
                </a:cubicBezTo>
                <a:cubicBezTo>
                  <a:pt x="740" y="494"/>
                  <a:pt x="777" y="532"/>
                  <a:pt x="823" y="532"/>
                </a:cubicBezTo>
                <a:cubicBezTo>
                  <a:pt x="868" y="532"/>
                  <a:pt x="905" y="494"/>
                  <a:pt x="905" y="449"/>
                </a:cubicBezTo>
                <a:close/>
                <a:moveTo>
                  <a:pt x="1234" y="131"/>
                </a:moveTo>
                <a:cubicBezTo>
                  <a:pt x="1234" y="85"/>
                  <a:pt x="1197" y="48"/>
                  <a:pt x="1152" y="48"/>
                </a:cubicBezTo>
                <a:cubicBezTo>
                  <a:pt x="1106" y="48"/>
                  <a:pt x="1069" y="85"/>
                  <a:pt x="1069" y="131"/>
                </a:cubicBezTo>
                <a:cubicBezTo>
                  <a:pt x="1069" y="145"/>
                  <a:pt x="1072" y="157"/>
                  <a:pt x="1078" y="169"/>
                </a:cubicBezTo>
                <a:cubicBezTo>
                  <a:pt x="1085" y="183"/>
                  <a:pt x="1097" y="195"/>
                  <a:pt x="1111" y="203"/>
                </a:cubicBezTo>
                <a:cubicBezTo>
                  <a:pt x="1123" y="210"/>
                  <a:pt x="1137" y="214"/>
                  <a:pt x="1152" y="214"/>
                </a:cubicBezTo>
                <a:cubicBezTo>
                  <a:pt x="1197" y="214"/>
                  <a:pt x="1234" y="177"/>
                  <a:pt x="1234" y="13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a:solidFill>
                <a:schemeClr val="lt1"/>
              </a:solidFill>
              <a:latin typeface="+mn-lt"/>
              <a:ea typeface="+mn-ea"/>
              <a:cs typeface="+mn-cs"/>
            </a:endParaRPr>
          </a:p>
        </p:txBody>
      </p:sp>
      <p:grpSp>
        <p:nvGrpSpPr>
          <p:cNvPr id="89" name="Group 88"/>
          <p:cNvGrpSpPr/>
          <p:nvPr/>
        </p:nvGrpSpPr>
        <p:grpSpPr>
          <a:xfrm rot="10800000">
            <a:off x="1007931" y="3299724"/>
            <a:ext cx="136958" cy="405801"/>
            <a:chOff x="1142726" y="3187564"/>
            <a:chExt cx="136958" cy="405801"/>
          </a:xfrm>
        </p:grpSpPr>
        <p:cxnSp>
          <p:nvCxnSpPr>
            <p:cNvPr id="92" name="Straight Connector 91"/>
            <p:cNvCxnSpPr/>
            <p:nvPr/>
          </p:nvCxnSpPr>
          <p:spPr>
            <a:xfrm rot="5400000">
              <a:off x="1028372" y="3410531"/>
              <a:ext cx="365665" cy="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rot="5400000">
              <a:off x="1144166" y="3186124"/>
              <a:ext cx="134077" cy="136958"/>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grpSp>
        <p:nvGrpSpPr>
          <p:cNvPr id="96" name="Group 95"/>
          <p:cNvGrpSpPr/>
          <p:nvPr/>
        </p:nvGrpSpPr>
        <p:grpSpPr>
          <a:xfrm rot="10800000">
            <a:off x="4871846" y="3299724"/>
            <a:ext cx="136958" cy="405801"/>
            <a:chOff x="1142726" y="3187564"/>
            <a:chExt cx="136958" cy="405801"/>
          </a:xfrm>
        </p:grpSpPr>
        <p:cxnSp>
          <p:nvCxnSpPr>
            <p:cNvPr id="106" name="Straight Connector 105"/>
            <p:cNvCxnSpPr/>
            <p:nvPr/>
          </p:nvCxnSpPr>
          <p:spPr>
            <a:xfrm rot="5400000">
              <a:off x="1028372" y="3410531"/>
              <a:ext cx="365665" cy="4"/>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rot="5400000">
              <a:off x="1144166" y="3186124"/>
              <a:ext cx="134077" cy="136958"/>
            </a:xfrm>
            <a:prstGeom prst="ellipse">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grpSp>
        <p:nvGrpSpPr>
          <p:cNvPr id="109" name="Group 108"/>
          <p:cNvGrpSpPr/>
          <p:nvPr/>
        </p:nvGrpSpPr>
        <p:grpSpPr>
          <a:xfrm rot="10800000">
            <a:off x="8771146" y="3299724"/>
            <a:ext cx="136958" cy="405801"/>
            <a:chOff x="1142726" y="3187564"/>
            <a:chExt cx="136958" cy="405801"/>
          </a:xfrm>
        </p:grpSpPr>
        <p:cxnSp>
          <p:nvCxnSpPr>
            <p:cNvPr id="111" name="Straight Connector 110"/>
            <p:cNvCxnSpPr/>
            <p:nvPr/>
          </p:nvCxnSpPr>
          <p:spPr>
            <a:xfrm rot="5400000">
              <a:off x="1028372" y="3410531"/>
              <a:ext cx="365665" cy="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rot="5400000">
              <a:off x="1144166" y="3186124"/>
              <a:ext cx="134077" cy="136958"/>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rtlCol="0" anchor="ctr"/>
            <a:lstStyle/>
            <a:p>
              <a:pPr algn="ctr"/>
              <a:endParaRPr lang="en-US" sz="1900" dirty="0">
                <a:latin typeface="+mj-lt"/>
              </a:endParaRPr>
            </a:p>
          </p:txBody>
        </p:sp>
      </p:grpSp>
      <p:cxnSp>
        <p:nvCxnSpPr>
          <p:cNvPr id="114" name="Straight Connector 113"/>
          <p:cNvCxnSpPr/>
          <p:nvPr/>
        </p:nvCxnSpPr>
        <p:spPr>
          <a:xfrm>
            <a:off x="439982" y="1932907"/>
            <a:ext cx="3571492" cy="0"/>
          </a:xfrm>
          <a:prstGeom prst="line">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6" name="Straight Connector 115"/>
          <p:cNvCxnSpPr/>
          <p:nvPr/>
        </p:nvCxnSpPr>
        <p:spPr>
          <a:xfrm>
            <a:off x="4338741" y="1932907"/>
            <a:ext cx="3571492" cy="0"/>
          </a:xfrm>
          <a:prstGeom prst="line">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p:cNvCxnSpPr/>
          <p:nvPr/>
        </p:nvCxnSpPr>
        <p:spPr>
          <a:xfrm>
            <a:off x="8227416" y="1932907"/>
            <a:ext cx="3571492" cy="0"/>
          </a:xfrm>
          <a:prstGeom prst="line">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25" name="Oval 124"/>
          <p:cNvSpPr/>
          <p:nvPr/>
        </p:nvSpPr>
        <p:spPr>
          <a:xfrm>
            <a:off x="6337360" y="6308802"/>
            <a:ext cx="136748" cy="136748"/>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130" name="Oval 129"/>
          <p:cNvSpPr/>
          <p:nvPr/>
        </p:nvSpPr>
        <p:spPr>
          <a:xfrm>
            <a:off x="8620579" y="6308802"/>
            <a:ext cx="136748" cy="136748"/>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en-US" dirty="0" smtClean="0"/>
          </a:p>
        </p:txBody>
      </p:sp>
      <p:sp>
        <p:nvSpPr>
          <p:cNvPr id="60" name="Rectangle 59"/>
          <p:cNvSpPr/>
          <p:nvPr/>
        </p:nvSpPr>
        <p:spPr>
          <a:xfrm>
            <a:off x="2104080" y="6177126"/>
            <a:ext cx="1632675" cy="400103"/>
          </a:xfrm>
          <a:prstGeom prst="rect">
            <a:avLst/>
          </a:prstGeom>
        </p:spPr>
        <p:txBody>
          <a:bodyPr wrap="none" lIns="91428" tIns="45715" rIns="91428" bIns="45715" anchor="ctr">
            <a:spAutoFit/>
          </a:bodyPr>
          <a:lstStyle/>
          <a:p>
            <a:pPr>
              <a:spcBef>
                <a:spcPts val="533"/>
              </a:spcBef>
            </a:pPr>
            <a:r>
              <a:rPr lang="en-US" sz="2000" b="1">
                <a:solidFill>
                  <a:schemeClr val="bg1"/>
                </a:solidFill>
                <a:latin typeface="+mj-lt"/>
              </a:rPr>
              <a:t>ANALYTICS</a:t>
            </a:r>
            <a:endParaRPr lang="en-US" sz="2000" b="1" dirty="0">
              <a:solidFill>
                <a:schemeClr val="bg1"/>
              </a:solidFill>
              <a:latin typeface="+mj-lt"/>
            </a:endParaRPr>
          </a:p>
        </p:txBody>
      </p:sp>
      <p:grpSp>
        <p:nvGrpSpPr>
          <p:cNvPr id="12" name="Group 11"/>
          <p:cNvGrpSpPr/>
          <p:nvPr/>
        </p:nvGrpSpPr>
        <p:grpSpPr>
          <a:xfrm>
            <a:off x="3962603" y="6087235"/>
            <a:ext cx="123564" cy="583151"/>
            <a:chOff x="3226923" y="6087235"/>
            <a:chExt cx="123564" cy="583150"/>
          </a:xfrm>
        </p:grpSpPr>
        <p:cxnSp>
          <p:nvCxnSpPr>
            <p:cNvPr id="8" name="Straight Connector 7"/>
            <p:cNvCxnSpPr/>
            <p:nvPr/>
          </p:nvCxnSpPr>
          <p:spPr>
            <a:xfrm>
              <a:off x="3237645" y="6087235"/>
              <a:ext cx="0" cy="583150"/>
            </a:xfrm>
            <a:prstGeom prst="line">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9" name="Isosceles Triangle 8"/>
            <p:cNvSpPr/>
            <p:nvPr/>
          </p:nvSpPr>
          <p:spPr>
            <a:xfrm rot="5400000">
              <a:off x="3149047" y="6317028"/>
              <a:ext cx="279316" cy="123564"/>
            </a:xfrm>
            <a:prstGeom prst="triangle">
              <a:avLst/>
            </a:prstGeom>
            <a:gradFill flip="none" rotWithShape="0">
              <a:gsLst>
                <a:gs pos="0">
                  <a:schemeClr val="bg1"/>
                </a:gs>
                <a:gs pos="98000">
                  <a:schemeClr val="bg1">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dirty="0"/>
            </a:p>
          </p:txBody>
        </p:sp>
      </p:grpSp>
      <p:pic>
        <p:nvPicPr>
          <p:cNvPr id="4" name="Picture 3"/>
          <p:cNvPicPr>
            <a:picLocks noChangeAspect="1"/>
          </p:cNvPicPr>
          <p:nvPr/>
        </p:nvPicPr>
        <p:blipFill>
          <a:blip r:embed="rId7"/>
          <a:stretch>
            <a:fillRect/>
          </a:stretch>
        </p:blipFill>
        <p:spPr>
          <a:xfrm>
            <a:off x="10098318" y="2508955"/>
            <a:ext cx="1001564" cy="1726840"/>
          </a:xfrm>
          <a:prstGeom prst="rect">
            <a:avLst/>
          </a:prstGeom>
        </p:spPr>
      </p:pic>
    </p:spTree>
    <p:extLst>
      <p:ext uri="{BB962C8B-B14F-4D97-AF65-F5344CB8AC3E}">
        <p14:creationId xmlns:p14="http://schemas.microsoft.com/office/powerpoint/2010/main" val="369924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500"/>
                                        <p:tgtEl>
                                          <p:spTgt spid="7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500"/>
                                        <p:tgtEl>
                                          <p:spTgt spid="76"/>
                                        </p:tgtEl>
                                      </p:cBhvr>
                                    </p:animEffect>
                                  </p:childTnLst>
                                </p:cTn>
                              </p:par>
                              <p:par>
                                <p:cTn id="24" presetID="22" presetClass="entr" presetSubtype="1" fill="hold" nodeType="with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wipe(up)">
                                      <p:cBhvr>
                                        <p:cTn id="26" dur="250"/>
                                        <p:tgtEl>
                                          <p:spTgt spid="89"/>
                                        </p:tgtEl>
                                      </p:cBhvr>
                                    </p:animEffect>
                                  </p:childTnLst>
                                </p:cTn>
                              </p:par>
                              <p:par>
                                <p:cTn id="27" presetID="22" presetClass="entr" presetSubtype="1"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wipe(up)">
                                      <p:cBhvr>
                                        <p:cTn id="29" dur="250"/>
                                        <p:tgtEl>
                                          <p:spTgt spid="96"/>
                                        </p:tgtEl>
                                      </p:cBhvr>
                                    </p:animEffect>
                                  </p:childTnLst>
                                </p:cTn>
                              </p:par>
                              <p:par>
                                <p:cTn id="30" presetID="22" presetClass="entr" presetSubtype="1" fill="hold" nodeType="with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wipe(up)">
                                      <p:cBhvr>
                                        <p:cTn id="32" dur="250"/>
                                        <p:tgtEl>
                                          <p:spTgt spid="10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5"/>
                                        </p:tgtEl>
                                        <p:attrNameLst>
                                          <p:attrName>style.visibility</p:attrName>
                                        </p:attrNameLst>
                                      </p:cBhvr>
                                      <p:to>
                                        <p:strVal val="visible"/>
                                      </p:to>
                                    </p:set>
                                    <p:animEffect transition="in" filter="fade">
                                      <p:cBhvr>
                                        <p:cTn id="35" dur="500"/>
                                        <p:tgtEl>
                                          <p:spTgt spid="1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0"/>
                                        </p:tgtEl>
                                        <p:attrNameLst>
                                          <p:attrName>style.visibility</p:attrName>
                                        </p:attrNameLst>
                                      </p:cBhvr>
                                      <p:to>
                                        <p:strVal val="visible"/>
                                      </p:to>
                                    </p:set>
                                    <p:animEffect transition="in" filter="fade">
                                      <p:cBhvr>
                                        <p:cTn id="38"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5" grpId="0"/>
      <p:bldP spid="76" grpId="0"/>
      <p:bldP spid="87" grpId="0" animBg="1"/>
      <p:bldP spid="125" grpId="0" animBg="1"/>
      <p:bldP spid="130" grpId="0" animBg="1"/>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oup 120"/>
          <p:cNvGrpSpPr/>
          <p:nvPr/>
        </p:nvGrpSpPr>
        <p:grpSpPr>
          <a:xfrm>
            <a:off x="342812" y="-31079"/>
            <a:ext cx="11503204" cy="6920157"/>
            <a:chOff x="5232401" y="4483100"/>
            <a:chExt cx="3333750" cy="2005013"/>
          </a:xfrm>
          <a:solidFill>
            <a:schemeClr val="tx1">
              <a:lumMod val="20000"/>
              <a:lumOff val="80000"/>
            </a:schemeClr>
          </a:solidFill>
        </p:grpSpPr>
        <p:grpSp>
          <p:nvGrpSpPr>
            <p:cNvPr id="122" name="Group 208"/>
            <p:cNvGrpSpPr>
              <a:grpSpLocks/>
            </p:cNvGrpSpPr>
            <p:nvPr/>
          </p:nvGrpSpPr>
          <p:grpSpPr bwMode="auto">
            <a:xfrm>
              <a:off x="5453063" y="4483100"/>
              <a:ext cx="3008313" cy="1863725"/>
              <a:chOff x="3435" y="2824"/>
              <a:chExt cx="1895" cy="1174"/>
            </a:xfrm>
            <a:grpFill/>
          </p:grpSpPr>
          <p:sp>
            <p:nvSpPr>
              <p:cNvPr id="579" name="Freeform 8"/>
              <p:cNvSpPr>
                <a:spLocks/>
              </p:cNvSpPr>
              <p:nvPr/>
            </p:nvSpPr>
            <p:spPr bwMode="auto">
              <a:xfrm>
                <a:off x="3798" y="3065"/>
                <a:ext cx="16" cy="23"/>
              </a:xfrm>
              <a:custGeom>
                <a:avLst/>
                <a:gdLst/>
                <a:ahLst/>
                <a:cxnLst>
                  <a:cxn ang="0">
                    <a:pos x="4" y="18"/>
                  </a:cxn>
                  <a:cxn ang="0">
                    <a:pos x="5" y="17"/>
                  </a:cxn>
                  <a:cxn ang="0">
                    <a:pos x="5" y="18"/>
                  </a:cxn>
                  <a:cxn ang="0">
                    <a:pos x="6" y="20"/>
                  </a:cxn>
                  <a:cxn ang="0">
                    <a:pos x="6" y="19"/>
                  </a:cxn>
                  <a:cxn ang="0">
                    <a:pos x="7" y="19"/>
                  </a:cxn>
                  <a:cxn ang="0">
                    <a:pos x="8" y="20"/>
                  </a:cxn>
                  <a:cxn ang="0">
                    <a:pos x="9" y="22"/>
                  </a:cxn>
                  <a:cxn ang="0">
                    <a:pos x="12" y="23"/>
                  </a:cxn>
                  <a:cxn ang="0">
                    <a:pos x="14" y="23"/>
                  </a:cxn>
                  <a:cxn ang="0">
                    <a:pos x="16" y="22"/>
                  </a:cxn>
                  <a:cxn ang="0">
                    <a:pos x="16" y="11"/>
                  </a:cxn>
                  <a:cxn ang="0">
                    <a:pos x="15" y="8"/>
                  </a:cxn>
                  <a:cxn ang="0">
                    <a:pos x="15" y="6"/>
                  </a:cxn>
                  <a:cxn ang="0">
                    <a:pos x="14" y="5"/>
                  </a:cxn>
                  <a:cxn ang="0">
                    <a:pos x="13" y="5"/>
                  </a:cxn>
                  <a:cxn ang="0">
                    <a:pos x="12" y="3"/>
                  </a:cxn>
                  <a:cxn ang="0">
                    <a:pos x="9" y="1"/>
                  </a:cxn>
                  <a:cxn ang="0">
                    <a:pos x="8" y="0"/>
                  </a:cxn>
                  <a:cxn ang="0">
                    <a:pos x="5" y="2"/>
                  </a:cxn>
                  <a:cxn ang="0">
                    <a:pos x="3" y="5"/>
                  </a:cxn>
                  <a:cxn ang="0">
                    <a:pos x="2" y="5"/>
                  </a:cxn>
                  <a:cxn ang="0">
                    <a:pos x="5" y="5"/>
                  </a:cxn>
                  <a:cxn ang="0">
                    <a:pos x="4" y="6"/>
                  </a:cxn>
                  <a:cxn ang="0">
                    <a:pos x="3" y="6"/>
                  </a:cxn>
                  <a:cxn ang="0">
                    <a:pos x="4" y="7"/>
                  </a:cxn>
                  <a:cxn ang="0">
                    <a:pos x="1" y="9"/>
                  </a:cxn>
                  <a:cxn ang="0">
                    <a:pos x="1" y="10"/>
                  </a:cxn>
                  <a:cxn ang="0">
                    <a:pos x="0" y="11"/>
                  </a:cxn>
                  <a:cxn ang="0">
                    <a:pos x="2" y="14"/>
                  </a:cxn>
                  <a:cxn ang="0">
                    <a:pos x="2" y="16"/>
                  </a:cxn>
                  <a:cxn ang="0">
                    <a:pos x="3" y="15"/>
                  </a:cxn>
                  <a:cxn ang="0">
                    <a:pos x="3" y="15"/>
                  </a:cxn>
                </a:cxnLst>
                <a:rect l="0" t="0" r="r" b="b"/>
                <a:pathLst>
                  <a:path w="16" h="23">
                    <a:moveTo>
                      <a:pt x="3" y="16"/>
                    </a:moveTo>
                    <a:lnTo>
                      <a:pt x="4" y="18"/>
                    </a:lnTo>
                    <a:lnTo>
                      <a:pt x="5" y="18"/>
                    </a:lnTo>
                    <a:lnTo>
                      <a:pt x="5" y="17"/>
                    </a:lnTo>
                    <a:lnTo>
                      <a:pt x="5" y="18"/>
                    </a:lnTo>
                    <a:lnTo>
                      <a:pt x="5" y="18"/>
                    </a:lnTo>
                    <a:lnTo>
                      <a:pt x="5" y="19"/>
                    </a:lnTo>
                    <a:lnTo>
                      <a:pt x="6" y="20"/>
                    </a:lnTo>
                    <a:lnTo>
                      <a:pt x="6" y="20"/>
                    </a:lnTo>
                    <a:lnTo>
                      <a:pt x="6" y="19"/>
                    </a:lnTo>
                    <a:lnTo>
                      <a:pt x="6" y="18"/>
                    </a:lnTo>
                    <a:lnTo>
                      <a:pt x="7" y="19"/>
                    </a:lnTo>
                    <a:lnTo>
                      <a:pt x="8" y="20"/>
                    </a:lnTo>
                    <a:lnTo>
                      <a:pt x="8" y="20"/>
                    </a:lnTo>
                    <a:lnTo>
                      <a:pt x="9" y="21"/>
                    </a:lnTo>
                    <a:lnTo>
                      <a:pt x="9" y="22"/>
                    </a:lnTo>
                    <a:lnTo>
                      <a:pt x="10" y="23"/>
                    </a:lnTo>
                    <a:lnTo>
                      <a:pt x="12" y="23"/>
                    </a:lnTo>
                    <a:lnTo>
                      <a:pt x="13" y="23"/>
                    </a:lnTo>
                    <a:lnTo>
                      <a:pt x="14" y="23"/>
                    </a:lnTo>
                    <a:lnTo>
                      <a:pt x="16" y="23"/>
                    </a:lnTo>
                    <a:lnTo>
                      <a:pt x="16" y="22"/>
                    </a:lnTo>
                    <a:lnTo>
                      <a:pt x="16" y="21"/>
                    </a:lnTo>
                    <a:lnTo>
                      <a:pt x="16" y="11"/>
                    </a:lnTo>
                    <a:lnTo>
                      <a:pt x="16" y="10"/>
                    </a:lnTo>
                    <a:lnTo>
                      <a:pt x="15" y="8"/>
                    </a:lnTo>
                    <a:lnTo>
                      <a:pt x="15" y="8"/>
                    </a:lnTo>
                    <a:lnTo>
                      <a:pt x="15" y="6"/>
                    </a:lnTo>
                    <a:lnTo>
                      <a:pt x="13" y="8"/>
                    </a:lnTo>
                    <a:lnTo>
                      <a:pt x="14" y="5"/>
                    </a:lnTo>
                    <a:lnTo>
                      <a:pt x="13" y="5"/>
                    </a:lnTo>
                    <a:lnTo>
                      <a:pt x="13" y="5"/>
                    </a:lnTo>
                    <a:lnTo>
                      <a:pt x="13" y="4"/>
                    </a:lnTo>
                    <a:lnTo>
                      <a:pt x="12" y="3"/>
                    </a:lnTo>
                    <a:lnTo>
                      <a:pt x="11" y="2"/>
                    </a:lnTo>
                    <a:lnTo>
                      <a:pt x="9" y="1"/>
                    </a:lnTo>
                    <a:lnTo>
                      <a:pt x="9" y="1"/>
                    </a:lnTo>
                    <a:lnTo>
                      <a:pt x="8" y="0"/>
                    </a:lnTo>
                    <a:lnTo>
                      <a:pt x="7" y="0"/>
                    </a:lnTo>
                    <a:lnTo>
                      <a:pt x="5" y="2"/>
                    </a:lnTo>
                    <a:lnTo>
                      <a:pt x="5" y="5"/>
                    </a:lnTo>
                    <a:lnTo>
                      <a:pt x="3" y="5"/>
                    </a:lnTo>
                    <a:lnTo>
                      <a:pt x="2" y="5"/>
                    </a:lnTo>
                    <a:lnTo>
                      <a:pt x="2" y="5"/>
                    </a:lnTo>
                    <a:lnTo>
                      <a:pt x="3" y="5"/>
                    </a:lnTo>
                    <a:lnTo>
                      <a:pt x="5" y="5"/>
                    </a:lnTo>
                    <a:lnTo>
                      <a:pt x="5" y="6"/>
                    </a:lnTo>
                    <a:lnTo>
                      <a:pt x="4" y="6"/>
                    </a:lnTo>
                    <a:lnTo>
                      <a:pt x="3" y="5"/>
                    </a:lnTo>
                    <a:lnTo>
                      <a:pt x="3" y="6"/>
                    </a:lnTo>
                    <a:lnTo>
                      <a:pt x="3" y="7"/>
                    </a:lnTo>
                    <a:lnTo>
                      <a:pt x="4" y="7"/>
                    </a:lnTo>
                    <a:lnTo>
                      <a:pt x="4" y="8"/>
                    </a:lnTo>
                    <a:lnTo>
                      <a:pt x="1" y="9"/>
                    </a:lnTo>
                    <a:lnTo>
                      <a:pt x="2" y="9"/>
                    </a:lnTo>
                    <a:lnTo>
                      <a:pt x="1" y="10"/>
                    </a:lnTo>
                    <a:lnTo>
                      <a:pt x="0" y="10"/>
                    </a:lnTo>
                    <a:lnTo>
                      <a:pt x="0" y="11"/>
                    </a:lnTo>
                    <a:lnTo>
                      <a:pt x="1" y="14"/>
                    </a:lnTo>
                    <a:lnTo>
                      <a:pt x="2" y="14"/>
                    </a:lnTo>
                    <a:lnTo>
                      <a:pt x="2" y="16"/>
                    </a:lnTo>
                    <a:lnTo>
                      <a:pt x="2" y="16"/>
                    </a:lnTo>
                    <a:lnTo>
                      <a:pt x="3" y="13"/>
                    </a:lnTo>
                    <a:lnTo>
                      <a:pt x="3" y="15"/>
                    </a:lnTo>
                    <a:lnTo>
                      <a:pt x="3" y="14"/>
                    </a:lnTo>
                    <a:lnTo>
                      <a:pt x="3" y="15"/>
                    </a:lnTo>
                    <a:lnTo>
                      <a:pt x="3"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0" name="Freeform 9"/>
              <p:cNvSpPr>
                <a:spLocks/>
              </p:cNvSpPr>
              <p:nvPr/>
            </p:nvSpPr>
            <p:spPr bwMode="auto">
              <a:xfrm>
                <a:off x="3695" y="3008"/>
                <a:ext cx="8" cy="9"/>
              </a:xfrm>
              <a:custGeom>
                <a:avLst/>
                <a:gdLst/>
                <a:ahLst/>
                <a:cxnLst>
                  <a:cxn ang="0">
                    <a:pos x="2" y="5"/>
                  </a:cxn>
                  <a:cxn ang="0">
                    <a:pos x="3" y="4"/>
                  </a:cxn>
                  <a:cxn ang="0">
                    <a:pos x="3" y="8"/>
                  </a:cxn>
                  <a:cxn ang="0">
                    <a:pos x="5" y="9"/>
                  </a:cxn>
                  <a:cxn ang="0">
                    <a:pos x="8" y="8"/>
                  </a:cxn>
                  <a:cxn ang="0">
                    <a:pos x="8" y="7"/>
                  </a:cxn>
                  <a:cxn ang="0">
                    <a:pos x="8" y="5"/>
                  </a:cxn>
                  <a:cxn ang="0">
                    <a:pos x="5" y="2"/>
                  </a:cxn>
                  <a:cxn ang="0">
                    <a:pos x="4" y="0"/>
                  </a:cxn>
                  <a:cxn ang="0">
                    <a:pos x="4" y="0"/>
                  </a:cxn>
                  <a:cxn ang="0">
                    <a:pos x="4" y="0"/>
                  </a:cxn>
                  <a:cxn ang="0">
                    <a:pos x="3" y="0"/>
                  </a:cxn>
                  <a:cxn ang="0">
                    <a:pos x="3" y="1"/>
                  </a:cxn>
                  <a:cxn ang="0">
                    <a:pos x="3" y="2"/>
                  </a:cxn>
                  <a:cxn ang="0">
                    <a:pos x="2" y="2"/>
                  </a:cxn>
                  <a:cxn ang="0">
                    <a:pos x="1" y="2"/>
                  </a:cxn>
                  <a:cxn ang="0">
                    <a:pos x="0" y="3"/>
                  </a:cxn>
                  <a:cxn ang="0">
                    <a:pos x="1" y="4"/>
                  </a:cxn>
                  <a:cxn ang="0">
                    <a:pos x="2" y="5"/>
                  </a:cxn>
                </a:cxnLst>
                <a:rect l="0" t="0" r="r" b="b"/>
                <a:pathLst>
                  <a:path w="8" h="9">
                    <a:moveTo>
                      <a:pt x="2" y="5"/>
                    </a:moveTo>
                    <a:lnTo>
                      <a:pt x="3" y="4"/>
                    </a:lnTo>
                    <a:lnTo>
                      <a:pt x="3" y="8"/>
                    </a:lnTo>
                    <a:lnTo>
                      <a:pt x="5" y="9"/>
                    </a:lnTo>
                    <a:lnTo>
                      <a:pt x="8" y="8"/>
                    </a:lnTo>
                    <a:lnTo>
                      <a:pt x="8" y="7"/>
                    </a:lnTo>
                    <a:lnTo>
                      <a:pt x="8" y="5"/>
                    </a:lnTo>
                    <a:lnTo>
                      <a:pt x="5" y="2"/>
                    </a:lnTo>
                    <a:lnTo>
                      <a:pt x="4" y="0"/>
                    </a:lnTo>
                    <a:lnTo>
                      <a:pt x="4" y="0"/>
                    </a:lnTo>
                    <a:lnTo>
                      <a:pt x="4" y="0"/>
                    </a:lnTo>
                    <a:lnTo>
                      <a:pt x="3" y="0"/>
                    </a:lnTo>
                    <a:lnTo>
                      <a:pt x="3" y="1"/>
                    </a:lnTo>
                    <a:lnTo>
                      <a:pt x="3" y="2"/>
                    </a:lnTo>
                    <a:lnTo>
                      <a:pt x="2" y="2"/>
                    </a:lnTo>
                    <a:lnTo>
                      <a:pt x="1" y="2"/>
                    </a:lnTo>
                    <a:lnTo>
                      <a:pt x="0" y="3"/>
                    </a:lnTo>
                    <a:lnTo>
                      <a:pt x="1" y="4"/>
                    </a:lnTo>
                    <a:lnTo>
                      <a:pt x="2"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1" name="Freeform 10"/>
              <p:cNvSpPr>
                <a:spLocks/>
              </p:cNvSpPr>
              <p:nvPr/>
            </p:nvSpPr>
            <p:spPr bwMode="auto">
              <a:xfrm>
                <a:off x="3753" y="3042"/>
                <a:ext cx="9" cy="9"/>
              </a:xfrm>
              <a:custGeom>
                <a:avLst/>
                <a:gdLst/>
                <a:ahLst/>
                <a:cxnLst>
                  <a:cxn ang="0">
                    <a:pos x="4" y="0"/>
                  </a:cxn>
                  <a:cxn ang="0">
                    <a:pos x="3" y="0"/>
                  </a:cxn>
                  <a:cxn ang="0">
                    <a:pos x="1" y="1"/>
                  </a:cxn>
                  <a:cxn ang="0">
                    <a:pos x="0" y="3"/>
                  </a:cxn>
                  <a:cxn ang="0">
                    <a:pos x="0" y="3"/>
                  </a:cxn>
                  <a:cxn ang="0">
                    <a:pos x="1" y="3"/>
                  </a:cxn>
                  <a:cxn ang="0">
                    <a:pos x="1" y="4"/>
                  </a:cxn>
                  <a:cxn ang="0">
                    <a:pos x="1" y="4"/>
                  </a:cxn>
                  <a:cxn ang="0">
                    <a:pos x="2" y="3"/>
                  </a:cxn>
                  <a:cxn ang="0">
                    <a:pos x="2" y="6"/>
                  </a:cxn>
                  <a:cxn ang="0">
                    <a:pos x="2" y="6"/>
                  </a:cxn>
                  <a:cxn ang="0">
                    <a:pos x="3" y="8"/>
                  </a:cxn>
                  <a:cxn ang="0">
                    <a:pos x="6" y="9"/>
                  </a:cxn>
                  <a:cxn ang="0">
                    <a:pos x="9" y="7"/>
                  </a:cxn>
                  <a:cxn ang="0">
                    <a:pos x="9" y="7"/>
                  </a:cxn>
                  <a:cxn ang="0">
                    <a:pos x="8" y="4"/>
                  </a:cxn>
                  <a:cxn ang="0">
                    <a:pos x="7" y="3"/>
                  </a:cxn>
                  <a:cxn ang="0">
                    <a:pos x="7" y="3"/>
                  </a:cxn>
                  <a:cxn ang="0">
                    <a:pos x="5" y="1"/>
                  </a:cxn>
                  <a:cxn ang="0">
                    <a:pos x="4" y="2"/>
                  </a:cxn>
                  <a:cxn ang="0">
                    <a:pos x="4" y="2"/>
                  </a:cxn>
                  <a:cxn ang="0">
                    <a:pos x="4" y="1"/>
                  </a:cxn>
                  <a:cxn ang="0">
                    <a:pos x="4" y="0"/>
                  </a:cxn>
                </a:cxnLst>
                <a:rect l="0" t="0" r="r" b="b"/>
                <a:pathLst>
                  <a:path w="9" h="9">
                    <a:moveTo>
                      <a:pt x="4" y="0"/>
                    </a:moveTo>
                    <a:lnTo>
                      <a:pt x="3" y="0"/>
                    </a:lnTo>
                    <a:lnTo>
                      <a:pt x="1" y="1"/>
                    </a:lnTo>
                    <a:lnTo>
                      <a:pt x="0" y="3"/>
                    </a:lnTo>
                    <a:lnTo>
                      <a:pt x="0" y="3"/>
                    </a:lnTo>
                    <a:lnTo>
                      <a:pt x="1" y="3"/>
                    </a:lnTo>
                    <a:lnTo>
                      <a:pt x="1" y="4"/>
                    </a:lnTo>
                    <a:lnTo>
                      <a:pt x="1" y="4"/>
                    </a:lnTo>
                    <a:lnTo>
                      <a:pt x="2" y="3"/>
                    </a:lnTo>
                    <a:lnTo>
                      <a:pt x="2" y="6"/>
                    </a:lnTo>
                    <a:lnTo>
                      <a:pt x="2" y="6"/>
                    </a:lnTo>
                    <a:lnTo>
                      <a:pt x="3" y="8"/>
                    </a:lnTo>
                    <a:lnTo>
                      <a:pt x="6" y="9"/>
                    </a:lnTo>
                    <a:lnTo>
                      <a:pt x="9" y="7"/>
                    </a:lnTo>
                    <a:lnTo>
                      <a:pt x="9" y="7"/>
                    </a:lnTo>
                    <a:lnTo>
                      <a:pt x="8" y="4"/>
                    </a:lnTo>
                    <a:lnTo>
                      <a:pt x="7" y="3"/>
                    </a:lnTo>
                    <a:lnTo>
                      <a:pt x="7" y="3"/>
                    </a:lnTo>
                    <a:lnTo>
                      <a:pt x="5" y="1"/>
                    </a:lnTo>
                    <a:lnTo>
                      <a:pt x="4" y="2"/>
                    </a:lnTo>
                    <a:lnTo>
                      <a:pt x="4" y="2"/>
                    </a:lnTo>
                    <a:lnTo>
                      <a:pt x="4" y="1"/>
                    </a:lnTo>
                    <a:lnTo>
                      <a:pt x="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2" name="Rectangle 11"/>
              <p:cNvSpPr>
                <a:spLocks noChangeArrowheads="1"/>
              </p:cNvSpPr>
              <p:nvPr/>
            </p:nvSpPr>
            <p:spPr bwMode="auto">
              <a:xfrm>
                <a:off x="3807" y="3065"/>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83" name="Freeform 12"/>
              <p:cNvSpPr>
                <a:spLocks/>
              </p:cNvSpPr>
              <p:nvPr/>
            </p:nvSpPr>
            <p:spPr bwMode="auto">
              <a:xfrm>
                <a:off x="3812" y="2824"/>
                <a:ext cx="189" cy="231"/>
              </a:xfrm>
              <a:custGeom>
                <a:avLst/>
                <a:gdLst/>
                <a:ahLst/>
                <a:cxnLst>
                  <a:cxn ang="0">
                    <a:pos x="39" y="65"/>
                  </a:cxn>
                  <a:cxn ang="0">
                    <a:pos x="39" y="91"/>
                  </a:cxn>
                  <a:cxn ang="0">
                    <a:pos x="77" y="121"/>
                  </a:cxn>
                  <a:cxn ang="0">
                    <a:pos x="105" y="147"/>
                  </a:cxn>
                  <a:cxn ang="0">
                    <a:pos x="54" y="162"/>
                  </a:cxn>
                  <a:cxn ang="0">
                    <a:pos x="57" y="173"/>
                  </a:cxn>
                  <a:cxn ang="0">
                    <a:pos x="69" y="195"/>
                  </a:cxn>
                  <a:cxn ang="0">
                    <a:pos x="66" y="196"/>
                  </a:cxn>
                  <a:cxn ang="0">
                    <a:pos x="84" y="204"/>
                  </a:cxn>
                  <a:cxn ang="0">
                    <a:pos x="83" y="207"/>
                  </a:cxn>
                  <a:cxn ang="0">
                    <a:pos x="82" y="217"/>
                  </a:cxn>
                  <a:cxn ang="0">
                    <a:pos x="59" y="207"/>
                  </a:cxn>
                  <a:cxn ang="0">
                    <a:pos x="46" y="227"/>
                  </a:cxn>
                  <a:cxn ang="0">
                    <a:pos x="54" y="229"/>
                  </a:cxn>
                  <a:cxn ang="0">
                    <a:pos x="60" y="233"/>
                  </a:cxn>
                  <a:cxn ang="0">
                    <a:pos x="64" y="230"/>
                  </a:cxn>
                  <a:cxn ang="0">
                    <a:pos x="62" y="235"/>
                  </a:cxn>
                  <a:cxn ang="0">
                    <a:pos x="64" y="239"/>
                  </a:cxn>
                  <a:cxn ang="0">
                    <a:pos x="61" y="243"/>
                  </a:cxn>
                  <a:cxn ang="0">
                    <a:pos x="68" y="251"/>
                  </a:cxn>
                  <a:cxn ang="0">
                    <a:pos x="80" y="237"/>
                  </a:cxn>
                  <a:cxn ang="0">
                    <a:pos x="70" y="255"/>
                  </a:cxn>
                  <a:cxn ang="0">
                    <a:pos x="56" y="247"/>
                  </a:cxn>
                  <a:cxn ang="0">
                    <a:pos x="40" y="245"/>
                  </a:cxn>
                  <a:cxn ang="0">
                    <a:pos x="47" y="260"/>
                  </a:cxn>
                  <a:cxn ang="0">
                    <a:pos x="48" y="264"/>
                  </a:cxn>
                  <a:cxn ang="0">
                    <a:pos x="39" y="266"/>
                  </a:cxn>
                  <a:cxn ang="0">
                    <a:pos x="36" y="282"/>
                  </a:cxn>
                  <a:cxn ang="0">
                    <a:pos x="44" y="285"/>
                  </a:cxn>
                  <a:cxn ang="0">
                    <a:pos x="62" y="285"/>
                  </a:cxn>
                  <a:cxn ang="0">
                    <a:pos x="76" y="286"/>
                  </a:cxn>
                  <a:cxn ang="0">
                    <a:pos x="90" y="285"/>
                  </a:cxn>
                  <a:cxn ang="0">
                    <a:pos x="111" y="281"/>
                  </a:cxn>
                  <a:cxn ang="0">
                    <a:pos x="104" y="263"/>
                  </a:cxn>
                  <a:cxn ang="0">
                    <a:pos x="84" y="261"/>
                  </a:cxn>
                  <a:cxn ang="0">
                    <a:pos x="106" y="259"/>
                  </a:cxn>
                  <a:cxn ang="0">
                    <a:pos x="112" y="245"/>
                  </a:cxn>
                  <a:cxn ang="0">
                    <a:pos x="124" y="236"/>
                  </a:cxn>
                  <a:cxn ang="0">
                    <a:pos x="132" y="226"/>
                  </a:cxn>
                  <a:cxn ang="0">
                    <a:pos x="136" y="215"/>
                  </a:cxn>
                  <a:cxn ang="0">
                    <a:pos x="127" y="202"/>
                  </a:cxn>
                  <a:cxn ang="0">
                    <a:pos x="125" y="198"/>
                  </a:cxn>
                  <a:cxn ang="0">
                    <a:pos x="128" y="199"/>
                  </a:cxn>
                  <a:cxn ang="0">
                    <a:pos x="115" y="193"/>
                  </a:cxn>
                  <a:cxn ang="0">
                    <a:pos x="119" y="187"/>
                  </a:cxn>
                  <a:cxn ang="0">
                    <a:pos x="132" y="186"/>
                  </a:cxn>
                  <a:cxn ang="0">
                    <a:pos x="143" y="180"/>
                  </a:cxn>
                  <a:cxn ang="0">
                    <a:pos x="148" y="176"/>
                  </a:cxn>
                  <a:cxn ang="0">
                    <a:pos x="160" y="163"/>
                  </a:cxn>
                  <a:cxn ang="0">
                    <a:pos x="161" y="142"/>
                  </a:cxn>
                  <a:cxn ang="0">
                    <a:pos x="179" y="121"/>
                  </a:cxn>
                  <a:cxn ang="0">
                    <a:pos x="206" y="93"/>
                  </a:cxn>
                  <a:cxn ang="0">
                    <a:pos x="194" y="84"/>
                  </a:cxn>
                  <a:cxn ang="0">
                    <a:pos x="237" y="52"/>
                  </a:cxn>
                  <a:cxn ang="0">
                    <a:pos x="197" y="31"/>
                  </a:cxn>
                  <a:cxn ang="0">
                    <a:pos x="133" y="11"/>
                  </a:cxn>
                  <a:cxn ang="0">
                    <a:pos x="92" y="7"/>
                  </a:cxn>
                  <a:cxn ang="0">
                    <a:pos x="40" y="6"/>
                  </a:cxn>
                  <a:cxn ang="0">
                    <a:pos x="1" y="22"/>
                  </a:cxn>
                </a:cxnLst>
                <a:rect l="0" t="0" r="r" b="b"/>
                <a:pathLst>
                  <a:path w="241" h="294">
                    <a:moveTo>
                      <a:pt x="8" y="39"/>
                    </a:moveTo>
                    <a:cubicBezTo>
                      <a:pt x="16" y="52"/>
                      <a:pt x="16" y="52"/>
                      <a:pt x="16" y="52"/>
                    </a:cubicBezTo>
                    <a:cubicBezTo>
                      <a:pt x="19" y="54"/>
                      <a:pt x="23" y="55"/>
                      <a:pt x="25" y="55"/>
                    </a:cubicBezTo>
                    <a:cubicBezTo>
                      <a:pt x="25" y="55"/>
                      <a:pt x="26" y="55"/>
                      <a:pt x="26" y="55"/>
                    </a:cubicBezTo>
                    <a:cubicBezTo>
                      <a:pt x="26" y="54"/>
                      <a:pt x="27" y="54"/>
                      <a:pt x="29" y="54"/>
                    </a:cubicBezTo>
                    <a:cubicBezTo>
                      <a:pt x="31" y="54"/>
                      <a:pt x="34" y="55"/>
                      <a:pt x="34" y="55"/>
                    </a:cubicBezTo>
                    <a:cubicBezTo>
                      <a:pt x="39" y="60"/>
                      <a:pt x="39" y="60"/>
                      <a:pt x="39" y="60"/>
                    </a:cubicBezTo>
                    <a:cubicBezTo>
                      <a:pt x="23" y="60"/>
                      <a:pt x="23" y="60"/>
                      <a:pt x="23" y="60"/>
                    </a:cubicBezTo>
                    <a:cubicBezTo>
                      <a:pt x="23" y="65"/>
                      <a:pt x="23" y="65"/>
                      <a:pt x="23" y="65"/>
                    </a:cubicBezTo>
                    <a:cubicBezTo>
                      <a:pt x="23" y="65"/>
                      <a:pt x="23" y="65"/>
                      <a:pt x="28" y="65"/>
                    </a:cubicBezTo>
                    <a:cubicBezTo>
                      <a:pt x="33" y="65"/>
                      <a:pt x="39" y="65"/>
                      <a:pt x="39" y="65"/>
                    </a:cubicBezTo>
                    <a:cubicBezTo>
                      <a:pt x="35" y="70"/>
                      <a:pt x="35" y="70"/>
                      <a:pt x="35" y="70"/>
                    </a:cubicBezTo>
                    <a:cubicBezTo>
                      <a:pt x="35" y="70"/>
                      <a:pt x="32" y="70"/>
                      <a:pt x="27" y="70"/>
                    </a:cubicBezTo>
                    <a:cubicBezTo>
                      <a:pt x="22" y="70"/>
                      <a:pt x="19" y="83"/>
                      <a:pt x="19" y="83"/>
                    </a:cubicBezTo>
                    <a:cubicBezTo>
                      <a:pt x="27" y="83"/>
                      <a:pt x="27" y="83"/>
                      <a:pt x="27" y="83"/>
                    </a:cubicBezTo>
                    <a:cubicBezTo>
                      <a:pt x="27" y="83"/>
                      <a:pt x="27" y="83"/>
                      <a:pt x="31" y="83"/>
                    </a:cubicBezTo>
                    <a:cubicBezTo>
                      <a:pt x="33" y="83"/>
                      <a:pt x="35" y="84"/>
                      <a:pt x="37" y="84"/>
                    </a:cubicBezTo>
                    <a:cubicBezTo>
                      <a:pt x="39" y="84"/>
                      <a:pt x="41" y="83"/>
                      <a:pt x="43" y="81"/>
                    </a:cubicBezTo>
                    <a:cubicBezTo>
                      <a:pt x="45" y="80"/>
                      <a:pt x="46" y="79"/>
                      <a:pt x="46" y="79"/>
                    </a:cubicBezTo>
                    <a:cubicBezTo>
                      <a:pt x="47" y="79"/>
                      <a:pt x="47" y="81"/>
                      <a:pt x="47" y="81"/>
                    </a:cubicBezTo>
                    <a:cubicBezTo>
                      <a:pt x="47" y="81"/>
                      <a:pt x="45" y="86"/>
                      <a:pt x="42" y="89"/>
                    </a:cubicBezTo>
                    <a:cubicBezTo>
                      <a:pt x="41" y="90"/>
                      <a:pt x="40" y="91"/>
                      <a:pt x="39" y="91"/>
                    </a:cubicBezTo>
                    <a:cubicBezTo>
                      <a:pt x="37" y="91"/>
                      <a:pt x="35" y="89"/>
                      <a:pt x="33" y="89"/>
                    </a:cubicBezTo>
                    <a:cubicBezTo>
                      <a:pt x="30" y="89"/>
                      <a:pt x="33" y="92"/>
                      <a:pt x="33" y="96"/>
                    </a:cubicBezTo>
                    <a:cubicBezTo>
                      <a:pt x="33" y="100"/>
                      <a:pt x="39" y="109"/>
                      <a:pt x="39" y="109"/>
                    </a:cubicBezTo>
                    <a:cubicBezTo>
                      <a:pt x="39" y="109"/>
                      <a:pt x="39" y="103"/>
                      <a:pt x="41" y="100"/>
                    </a:cubicBezTo>
                    <a:cubicBezTo>
                      <a:pt x="43" y="99"/>
                      <a:pt x="48" y="98"/>
                      <a:pt x="51" y="98"/>
                    </a:cubicBezTo>
                    <a:cubicBezTo>
                      <a:pt x="54" y="98"/>
                      <a:pt x="55" y="99"/>
                      <a:pt x="54" y="100"/>
                    </a:cubicBezTo>
                    <a:cubicBezTo>
                      <a:pt x="51" y="103"/>
                      <a:pt x="43" y="104"/>
                      <a:pt x="43" y="112"/>
                    </a:cubicBezTo>
                    <a:cubicBezTo>
                      <a:pt x="43" y="119"/>
                      <a:pt x="49" y="130"/>
                      <a:pt x="49" y="130"/>
                    </a:cubicBezTo>
                    <a:cubicBezTo>
                      <a:pt x="49" y="130"/>
                      <a:pt x="56" y="130"/>
                      <a:pt x="61" y="130"/>
                    </a:cubicBezTo>
                    <a:cubicBezTo>
                      <a:pt x="67" y="130"/>
                      <a:pt x="65" y="127"/>
                      <a:pt x="72" y="127"/>
                    </a:cubicBezTo>
                    <a:cubicBezTo>
                      <a:pt x="78" y="127"/>
                      <a:pt x="77" y="121"/>
                      <a:pt x="77" y="121"/>
                    </a:cubicBezTo>
                    <a:cubicBezTo>
                      <a:pt x="77" y="121"/>
                      <a:pt x="80" y="118"/>
                      <a:pt x="88" y="118"/>
                    </a:cubicBezTo>
                    <a:cubicBezTo>
                      <a:pt x="95" y="118"/>
                      <a:pt x="93" y="112"/>
                      <a:pt x="93" y="112"/>
                    </a:cubicBezTo>
                    <a:cubicBezTo>
                      <a:pt x="93" y="112"/>
                      <a:pt x="100" y="105"/>
                      <a:pt x="105" y="105"/>
                    </a:cubicBezTo>
                    <a:cubicBezTo>
                      <a:pt x="111" y="105"/>
                      <a:pt x="105" y="105"/>
                      <a:pt x="105" y="110"/>
                    </a:cubicBezTo>
                    <a:cubicBezTo>
                      <a:pt x="105" y="115"/>
                      <a:pt x="105" y="118"/>
                      <a:pt x="113" y="118"/>
                    </a:cubicBezTo>
                    <a:cubicBezTo>
                      <a:pt x="120" y="118"/>
                      <a:pt x="123" y="118"/>
                      <a:pt x="123" y="118"/>
                    </a:cubicBezTo>
                    <a:cubicBezTo>
                      <a:pt x="123" y="118"/>
                      <a:pt x="119" y="122"/>
                      <a:pt x="113" y="122"/>
                    </a:cubicBezTo>
                    <a:cubicBezTo>
                      <a:pt x="108" y="122"/>
                      <a:pt x="107" y="127"/>
                      <a:pt x="102" y="131"/>
                    </a:cubicBezTo>
                    <a:cubicBezTo>
                      <a:pt x="99" y="134"/>
                      <a:pt x="99" y="134"/>
                      <a:pt x="99" y="134"/>
                    </a:cubicBezTo>
                    <a:cubicBezTo>
                      <a:pt x="96" y="137"/>
                      <a:pt x="97" y="139"/>
                      <a:pt x="97" y="139"/>
                    </a:cubicBezTo>
                    <a:cubicBezTo>
                      <a:pt x="97" y="139"/>
                      <a:pt x="102" y="144"/>
                      <a:pt x="105" y="147"/>
                    </a:cubicBezTo>
                    <a:cubicBezTo>
                      <a:pt x="108" y="150"/>
                      <a:pt x="110" y="152"/>
                      <a:pt x="110" y="152"/>
                    </a:cubicBezTo>
                    <a:cubicBezTo>
                      <a:pt x="110" y="152"/>
                      <a:pt x="107" y="153"/>
                      <a:pt x="103" y="153"/>
                    </a:cubicBezTo>
                    <a:cubicBezTo>
                      <a:pt x="101" y="153"/>
                      <a:pt x="99" y="153"/>
                      <a:pt x="98" y="152"/>
                    </a:cubicBezTo>
                    <a:cubicBezTo>
                      <a:pt x="90" y="144"/>
                      <a:pt x="90" y="144"/>
                      <a:pt x="90" y="144"/>
                    </a:cubicBezTo>
                    <a:cubicBezTo>
                      <a:pt x="87" y="141"/>
                      <a:pt x="80" y="139"/>
                      <a:pt x="80" y="139"/>
                    </a:cubicBezTo>
                    <a:cubicBezTo>
                      <a:pt x="80" y="139"/>
                      <a:pt x="65" y="138"/>
                      <a:pt x="57" y="138"/>
                    </a:cubicBezTo>
                    <a:cubicBezTo>
                      <a:pt x="50" y="138"/>
                      <a:pt x="50" y="146"/>
                      <a:pt x="50" y="150"/>
                    </a:cubicBezTo>
                    <a:cubicBezTo>
                      <a:pt x="50" y="152"/>
                      <a:pt x="50" y="156"/>
                      <a:pt x="51" y="159"/>
                    </a:cubicBezTo>
                    <a:cubicBezTo>
                      <a:pt x="60" y="159"/>
                      <a:pt x="60" y="159"/>
                      <a:pt x="60" y="159"/>
                    </a:cubicBezTo>
                    <a:cubicBezTo>
                      <a:pt x="60" y="159"/>
                      <a:pt x="60" y="160"/>
                      <a:pt x="60" y="162"/>
                    </a:cubicBezTo>
                    <a:cubicBezTo>
                      <a:pt x="54" y="162"/>
                      <a:pt x="54" y="162"/>
                      <a:pt x="54" y="162"/>
                    </a:cubicBezTo>
                    <a:cubicBezTo>
                      <a:pt x="59" y="163"/>
                      <a:pt x="59" y="163"/>
                      <a:pt x="59" y="163"/>
                    </a:cubicBezTo>
                    <a:cubicBezTo>
                      <a:pt x="60" y="165"/>
                      <a:pt x="60" y="165"/>
                      <a:pt x="60" y="165"/>
                    </a:cubicBezTo>
                    <a:cubicBezTo>
                      <a:pt x="60" y="165"/>
                      <a:pt x="60" y="165"/>
                      <a:pt x="60" y="165"/>
                    </a:cubicBezTo>
                    <a:cubicBezTo>
                      <a:pt x="60" y="166"/>
                      <a:pt x="60" y="166"/>
                      <a:pt x="60" y="166"/>
                    </a:cubicBezTo>
                    <a:cubicBezTo>
                      <a:pt x="55" y="164"/>
                      <a:pt x="55" y="164"/>
                      <a:pt x="55" y="164"/>
                    </a:cubicBezTo>
                    <a:cubicBezTo>
                      <a:pt x="54" y="163"/>
                      <a:pt x="54" y="163"/>
                      <a:pt x="54" y="163"/>
                    </a:cubicBezTo>
                    <a:cubicBezTo>
                      <a:pt x="53" y="163"/>
                      <a:pt x="53" y="163"/>
                      <a:pt x="53" y="163"/>
                    </a:cubicBezTo>
                    <a:cubicBezTo>
                      <a:pt x="52" y="163"/>
                      <a:pt x="52" y="163"/>
                      <a:pt x="52" y="163"/>
                    </a:cubicBezTo>
                    <a:cubicBezTo>
                      <a:pt x="52" y="169"/>
                      <a:pt x="52" y="169"/>
                      <a:pt x="52" y="169"/>
                    </a:cubicBezTo>
                    <a:cubicBezTo>
                      <a:pt x="54" y="171"/>
                      <a:pt x="54" y="171"/>
                      <a:pt x="54" y="171"/>
                    </a:cubicBezTo>
                    <a:cubicBezTo>
                      <a:pt x="57" y="173"/>
                      <a:pt x="57" y="173"/>
                      <a:pt x="57" y="173"/>
                    </a:cubicBezTo>
                    <a:cubicBezTo>
                      <a:pt x="58" y="173"/>
                      <a:pt x="58" y="173"/>
                      <a:pt x="58" y="173"/>
                    </a:cubicBezTo>
                    <a:cubicBezTo>
                      <a:pt x="62" y="176"/>
                      <a:pt x="62" y="176"/>
                      <a:pt x="62" y="176"/>
                    </a:cubicBezTo>
                    <a:cubicBezTo>
                      <a:pt x="63" y="180"/>
                      <a:pt x="63" y="180"/>
                      <a:pt x="63" y="180"/>
                    </a:cubicBezTo>
                    <a:cubicBezTo>
                      <a:pt x="66" y="185"/>
                      <a:pt x="66" y="185"/>
                      <a:pt x="66" y="185"/>
                    </a:cubicBezTo>
                    <a:cubicBezTo>
                      <a:pt x="67" y="190"/>
                      <a:pt x="67" y="190"/>
                      <a:pt x="67" y="190"/>
                    </a:cubicBezTo>
                    <a:cubicBezTo>
                      <a:pt x="67" y="191"/>
                      <a:pt x="67" y="191"/>
                      <a:pt x="67" y="191"/>
                    </a:cubicBezTo>
                    <a:cubicBezTo>
                      <a:pt x="68" y="194"/>
                      <a:pt x="68" y="194"/>
                      <a:pt x="68" y="194"/>
                    </a:cubicBezTo>
                    <a:cubicBezTo>
                      <a:pt x="69" y="194"/>
                      <a:pt x="69" y="194"/>
                      <a:pt x="69" y="194"/>
                    </a:cubicBezTo>
                    <a:cubicBezTo>
                      <a:pt x="70" y="192"/>
                      <a:pt x="70" y="192"/>
                      <a:pt x="70" y="192"/>
                    </a:cubicBezTo>
                    <a:cubicBezTo>
                      <a:pt x="70" y="194"/>
                      <a:pt x="70" y="194"/>
                      <a:pt x="70" y="194"/>
                    </a:cubicBezTo>
                    <a:cubicBezTo>
                      <a:pt x="69" y="195"/>
                      <a:pt x="69" y="195"/>
                      <a:pt x="69" y="195"/>
                    </a:cubicBezTo>
                    <a:cubicBezTo>
                      <a:pt x="71" y="197"/>
                      <a:pt x="71" y="197"/>
                      <a:pt x="71" y="197"/>
                    </a:cubicBezTo>
                    <a:cubicBezTo>
                      <a:pt x="72" y="197"/>
                      <a:pt x="72" y="197"/>
                      <a:pt x="72" y="197"/>
                    </a:cubicBezTo>
                    <a:cubicBezTo>
                      <a:pt x="72" y="199"/>
                      <a:pt x="72" y="199"/>
                      <a:pt x="72" y="199"/>
                    </a:cubicBezTo>
                    <a:cubicBezTo>
                      <a:pt x="73" y="200"/>
                      <a:pt x="73" y="200"/>
                      <a:pt x="73" y="200"/>
                    </a:cubicBezTo>
                    <a:cubicBezTo>
                      <a:pt x="75" y="200"/>
                      <a:pt x="75" y="200"/>
                      <a:pt x="75" y="200"/>
                    </a:cubicBezTo>
                    <a:cubicBezTo>
                      <a:pt x="74" y="201"/>
                      <a:pt x="74" y="201"/>
                      <a:pt x="74" y="201"/>
                    </a:cubicBezTo>
                    <a:cubicBezTo>
                      <a:pt x="71" y="201"/>
                      <a:pt x="71" y="201"/>
                      <a:pt x="71" y="201"/>
                    </a:cubicBezTo>
                    <a:cubicBezTo>
                      <a:pt x="70" y="200"/>
                      <a:pt x="70" y="200"/>
                      <a:pt x="70" y="200"/>
                    </a:cubicBezTo>
                    <a:cubicBezTo>
                      <a:pt x="68" y="198"/>
                      <a:pt x="68" y="198"/>
                      <a:pt x="68" y="198"/>
                    </a:cubicBezTo>
                    <a:cubicBezTo>
                      <a:pt x="67" y="197"/>
                      <a:pt x="67" y="197"/>
                      <a:pt x="67" y="197"/>
                    </a:cubicBezTo>
                    <a:cubicBezTo>
                      <a:pt x="66" y="196"/>
                      <a:pt x="66" y="196"/>
                      <a:pt x="66" y="196"/>
                    </a:cubicBezTo>
                    <a:cubicBezTo>
                      <a:pt x="65" y="196"/>
                      <a:pt x="65" y="196"/>
                      <a:pt x="65" y="196"/>
                    </a:cubicBezTo>
                    <a:cubicBezTo>
                      <a:pt x="64" y="198"/>
                      <a:pt x="64" y="198"/>
                      <a:pt x="64" y="198"/>
                    </a:cubicBezTo>
                    <a:cubicBezTo>
                      <a:pt x="65" y="200"/>
                      <a:pt x="65" y="200"/>
                      <a:pt x="65" y="200"/>
                    </a:cubicBezTo>
                    <a:cubicBezTo>
                      <a:pt x="66" y="201"/>
                      <a:pt x="66" y="201"/>
                      <a:pt x="66" y="201"/>
                    </a:cubicBezTo>
                    <a:cubicBezTo>
                      <a:pt x="68" y="204"/>
                      <a:pt x="68" y="204"/>
                      <a:pt x="68" y="204"/>
                    </a:cubicBezTo>
                    <a:cubicBezTo>
                      <a:pt x="76" y="204"/>
                      <a:pt x="76" y="204"/>
                      <a:pt x="76" y="204"/>
                    </a:cubicBezTo>
                    <a:cubicBezTo>
                      <a:pt x="79" y="206"/>
                      <a:pt x="79" y="206"/>
                      <a:pt x="79" y="206"/>
                    </a:cubicBezTo>
                    <a:cubicBezTo>
                      <a:pt x="83" y="206"/>
                      <a:pt x="83" y="206"/>
                      <a:pt x="83" y="206"/>
                    </a:cubicBezTo>
                    <a:cubicBezTo>
                      <a:pt x="83" y="205"/>
                      <a:pt x="83" y="205"/>
                      <a:pt x="83" y="205"/>
                    </a:cubicBezTo>
                    <a:cubicBezTo>
                      <a:pt x="83" y="205"/>
                      <a:pt x="83" y="205"/>
                      <a:pt x="83" y="205"/>
                    </a:cubicBezTo>
                    <a:cubicBezTo>
                      <a:pt x="84" y="204"/>
                      <a:pt x="84" y="204"/>
                      <a:pt x="84" y="204"/>
                    </a:cubicBezTo>
                    <a:cubicBezTo>
                      <a:pt x="86" y="202"/>
                      <a:pt x="86" y="202"/>
                      <a:pt x="86" y="202"/>
                    </a:cubicBezTo>
                    <a:cubicBezTo>
                      <a:pt x="87" y="202"/>
                      <a:pt x="87" y="202"/>
                      <a:pt x="87" y="202"/>
                    </a:cubicBezTo>
                    <a:cubicBezTo>
                      <a:pt x="87" y="202"/>
                      <a:pt x="87" y="202"/>
                      <a:pt x="87" y="202"/>
                    </a:cubicBezTo>
                    <a:cubicBezTo>
                      <a:pt x="86" y="204"/>
                      <a:pt x="86" y="204"/>
                      <a:pt x="86" y="204"/>
                    </a:cubicBezTo>
                    <a:cubicBezTo>
                      <a:pt x="86" y="206"/>
                      <a:pt x="86" y="206"/>
                      <a:pt x="86" y="206"/>
                    </a:cubicBezTo>
                    <a:cubicBezTo>
                      <a:pt x="86" y="207"/>
                      <a:pt x="86" y="207"/>
                      <a:pt x="86" y="207"/>
                    </a:cubicBezTo>
                    <a:cubicBezTo>
                      <a:pt x="85" y="208"/>
                      <a:pt x="85" y="208"/>
                      <a:pt x="85" y="208"/>
                    </a:cubicBezTo>
                    <a:cubicBezTo>
                      <a:pt x="85" y="208"/>
                      <a:pt x="85" y="208"/>
                      <a:pt x="85" y="208"/>
                    </a:cubicBezTo>
                    <a:cubicBezTo>
                      <a:pt x="84" y="209"/>
                      <a:pt x="84" y="209"/>
                      <a:pt x="84" y="209"/>
                    </a:cubicBezTo>
                    <a:cubicBezTo>
                      <a:pt x="84" y="209"/>
                      <a:pt x="84" y="209"/>
                      <a:pt x="84" y="209"/>
                    </a:cubicBezTo>
                    <a:cubicBezTo>
                      <a:pt x="83" y="207"/>
                      <a:pt x="83" y="207"/>
                      <a:pt x="83" y="207"/>
                    </a:cubicBezTo>
                    <a:cubicBezTo>
                      <a:pt x="82" y="208"/>
                      <a:pt x="82" y="208"/>
                      <a:pt x="82" y="208"/>
                    </a:cubicBezTo>
                    <a:cubicBezTo>
                      <a:pt x="76" y="207"/>
                      <a:pt x="76" y="207"/>
                      <a:pt x="76" y="207"/>
                    </a:cubicBezTo>
                    <a:cubicBezTo>
                      <a:pt x="75" y="208"/>
                      <a:pt x="75" y="208"/>
                      <a:pt x="75" y="208"/>
                    </a:cubicBezTo>
                    <a:cubicBezTo>
                      <a:pt x="76" y="210"/>
                      <a:pt x="76" y="210"/>
                      <a:pt x="76" y="210"/>
                    </a:cubicBezTo>
                    <a:cubicBezTo>
                      <a:pt x="77" y="211"/>
                      <a:pt x="77" y="211"/>
                      <a:pt x="77" y="211"/>
                    </a:cubicBezTo>
                    <a:cubicBezTo>
                      <a:pt x="78" y="211"/>
                      <a:pt x="78" y="211"/>
                      <a:pt x="78" y="211"/>
                    </a:cubicBezTo>
                    <a:cubicBezTo>
                      <a:pt x="79" y="212"/>
                      <a:pt x="79" y="212"/>
                      <a:pt x="79" y="212"/>
                    </a:cubicBezTo>
                    <a:cubicBezTo>
                      <a:pt x="82" y="212"/>
                      <a:pt x="82" y="212"/>
                      <a:pt x="82" y="212"/>
                    </a:cubicBezTo>
                    <a:cubicBezTo>
                      <a:pt x="82" y="213"/>
                      <a:pt x="82" y="213"/>
                      <a:pt x="82" y="213"/>
                    </a:cubicBezTo>
                    <a:cubicBezTo>
                      <a:pt x="80" y="213"/>
                      <a:pt x="80" y="213"/>
                      <a:pt x="80" y="213"/>
                    </a:cubicBezTo>
                    <a:cubicBezTo>
                      <a:pt x="82" y="217"/>
                      <a:pt x="82" y="217"/>
                      <a:pt x="82" y="217"/>
                    </a:cubicBezTo>
                    <a:cubicBezTo>
                      <a:pt x="82" y="218"/>
                      <a:pt x="82" y="218"/>
                      <a:pt x="82" y="218"/>
                    </a:cubicBezTo>
                    <a:cubicBezTo>
                      <a:pt x="79" y="216"/>
                      <a:pt x="79" y="216"/>
                      <a:pt x="79" y="216"/>
                    </a:cubicBezTo>
                    <a:cubicBezTo>
                      <a:pt x="79" y="215"/>
                      <a:pt x="79" y="215"/>
                      <a:pt x="79" y="215"/>
                    </a:cubicBezTo>
                    <a:cubicBezTo>
                      <a:pt x="78" y="213"/>
                      <a:pt x="78" y="213"/>
                      <a:pt x="78" y="213"/>
                    </a:cubicBezTo>
                    <a:cubicBezTo>
                      <a:pt x="76" y="213"/>
                      <a:pt x="76" y="213"/>
                      <a:pt x="76" y="213"/>
                    </a:cubicBezTo>
                    <a:cubicBezTo>
                      <a:pt x="71" y="207"/>
                      <a:pt x="71" y="207"/>
                      <a:pt x="71" y="207"/>
                    </a:cubicBezTo>
                    <a:cubicBezTo>
                      <a:pt x="65" y="206"/>
                      <a:pt x="65" y="206"/>
                      <a:pt x="65" y="206"/>
                    </a:cubicBezTo>
                    <a:cubicBezTo>
                      <a:pt x="62" y="204"/>
                      <a:pt x="62" y="204"/>
                      <a:pt x="62" y="204"/>
                    </a:cubicBezTo>
                    <a:cubicBezTo>
                      <a:pt x="60" y="204"/>
                      <a:pt x="60" y="204"/>
                      <a:pt x="60" y="204"/>
                    </a:cubicBezTo>
                    <a:cubicBezTo>
                      <a:pt x="60" y="205"/>
                      <a:pt x="60" y="205"/>
                      <a:pt x="60" y="205"/>
                    </a:cubicBezTo>
                    <a:cubicBezTo>
                      <a:pt x="59" y="207"/>
                      <a:pt x="59" y="207"/>
                      <a:pt x="59" y="207"/>
                    </a:cubicBezTo>
                    <a:cubicBezTo>
                      <a:pt x="51" y="209"/>
                      <a:pt x="51" y="209"/>
                      <a:pt x="51" y="209"/>
                    </a:cubicBezTo>
                    <a:cubicBezTo>
                      <a:pt x="50" y="209"/>
                      <a:pt x="50" y="209"/>
                      <a:pt x="50" y="209"/>
                    </a:cubicBezTo>
                    <a:cubicBezTo>
                      <a:pt x="48" y="216"/>
                      <a:pt x="48" y="216"/>
                      <a:pt x="48" y="216"/>
                    </a:cubicBezTo>
                    <a:cubicBezTo>
                      <a:pt x="49" y="217"/>
                      <a:pt x="49" y="217"/>
                      <a:pt x="49" y="217"/>
                    </a:cubicBezTo>
                    <a:cubicBezTo>
                      <a:pt x="49" y="217"/>
                      <a:pt x="49" y="217"/>
                      <a:pt x="49" y="217"/>
                    </a:cubicBezTo>
                    <a:cubicBezTo>
                      <a:pt x="47" y="218"/>
                      <a:pt x="47" y="218"/>
                      <a:pt x="47" y="218"/>
                    </a:cubicBezTo>
                    <a:cubicBezTo>
                      <a:pt x="46" y="220"/>
                      <a:pt x="46" y="220"/>
                      <a:pt x="46" y="220"/>
                    </a:cubicBezTo>
                    <a:cubicBezTo>
                      <a:pt x="44" y="222"/>
                      <a:pt x="44" y="222"/>
                      <a:pt x="44" y="222"/>
                    </a:cubicBezTo>
                    <a:cubicBezTo>
                      <a:pt x="45" y="224"/>
                      <a:pt x="45" y="224"/>
                      <a:pt x="45" y="224"/>
                    </a:cubicBezTo>
                    <a:cubicBezTo>
                      <a:pt x="45" y="226"/>
                      <a:pt x="45" y="226"/>
                      <a:pt x="45" y="226"/>
                    </a:cubicBezTo>
                    <a:cubicBezTo>
                      <a:pt x="46" y="227"/>
                      <a:pt x="46" y="227"/>
                      <a:pt x="46" y="227"/>
                    </a:cubicBezTo>
                    <a:cubicBezTo>
                      <a:pt x="45" y="229"/>
                      <a:pt x="45" y="229"/>
                      <a:pt x="45" y="229"/>
                    </a:cubicBezTo>
                    <a:cubicBezTo>
                      <a:pt x="47" y="229"/>
                      <a:pt x="47" y="229"/>
                      <a:pt x="47" y="229"/>
                    </a:cubicBezTo>
                    <a:cubicBezTo>
                      <a:pt x="48" y="230"/>
                      <a:pt x="48" y="230"/>
                      <a:pt x="48" y="230"/>
                    </a:cubicBezTo>
                    <a:cubicBezTo>
                      <a:pt x="47" y="230"/>
                      <a:pt x="47" y="230"/>
                      <a:pt x="47" y="230"/>
                    </a:cubicBezTo>
                    <a:cubicBezTo>
                      <a:pt x="46" y="231"/>
                      <a:pt x="46" y="231"/>
                      <a:pt x="46" y="231"/>
                    </a:cubicBezTo>
                    <a:cubicBezTo>
                      <a:pt x="45" y="232"/>
                      <a:pt x="45" y="232"/>
                      <a:pt x="45" y="232"/>
                    </a:cubicBezTo>
                    <a:cubicBezTo>
                      <a:pt x="46" y="232"/>
                      <a:pt x="46" y="232"/>
                      <a:pt x="46" y="232"/>
                    </a:cubicBezTo>
                    <a:cubicBezTo>
                      <a:pt x="49" y="233"/>
                      <a:pt x="49" y="233"/>
                      <a:pt x="49" y="233"/>
                    </a:cubicBezTo>
                    <a:cubicBezTo>
                      <a:pt x="52" y="231"/>
                      <a:pt x="52" y="231"/>
                      <a:pt x="52" y="231"/>
                    </a:cubicBezTo>
                    <a:cubicBezTo>
                      <a:pt x="53" y="229"/>
                      <a:pt x="53" y="229"/>
                      <a:pt x="53" y="229"/>
                    </a:cubicBezTo>
                    <a:cubicBezTo>
                      <a:pt x="54" y="229"/>
                      <a:pt x="54" y="229"/>
                      <a:pt x="54" y="229"/>
                    </a:cubicBezTo>
                    <a:cubicBezTo>
                      <a:pt x="55" y="229"/>
                      <a:pt x="55" y="229"/>
                      <a:pt x="55" y="229"/>
                    </a:cubicBezTo>
                    <a:cubicBezTo>
                      <a:pt x="55" y="226"/>
                      <a:pt x="55" y="226"/>
                      <a:pt x="55" y="226"/>
                    </a:cubicBezTo>
                    <a:cubicBezTo>
                      <a:pt x="57" y="224"/>
                      <a:pt x="57" y="224"/>
                      <a:pt x="57" y="224"/>
                    </a:cubicBezTo>
                    <a:cubicBezTo>
                      <a:pt x="56" y="228"/>
                      <a:pt x="56" y="228"/>
                      <a:pt x="56" y="228"/>
                    </a:cubicBezTo>
                    <a:cubicBezTo>
                      <a:pt x="54" y="231"/>
                      <a:pt x="54" y="231"/>
                      <a:pt x="54" y="231"/>
                    </a:cubicBezTo>
                    <a:cubicBezTo>
                      <a:pt x="54" y="232"/>
                      <a:pt x="54" y="232"/>
                      <a:pt x="54" y="232"/>
                    </a:cubicBezTo>
                    <a:cubicBezTo>
                      <a:pt x="54" y="233"/>
                      <a:pt x="54" y="233"/>
                      <a:pt x="54" y="233"/>
                    </a:cubicBezTo>
                    <a:cubicBezTo>
                      <a:pt x="55" y="233"/>
                      <a:pt x="55" y="233"/>
                      <a:pt x="55" y="233"/>
                    </a:cubicBezTo>
                    <a:cubicBezTo>
                      <a:pt x="56" y="234"/>
                      <a:pt x="56" y="234"/>
                      <a:pt x="56" y="234"/>
                    </a:cubicBezTo>
                    <a:cubicBezTo>
                      <a:pt x="59" y="232"/>
                      <a:pt x="59" y="232"/>
                      <a:pt x="59" y="232"/>
                    </a:cubicBezTo>
                    <a:cubicBezTo>
                      <a:pt x="60" y="233"/>
                      <a:pt x="60" y="233"/>
                      <a:pt x="60" y="233"/>
                    </a:cubicBezTo>
                    <a:cubicBezTo>
                      <a:pt x="60" y="232"/>
                      <a:pt x="60" y="232"/>
                      <a:pt x="60" y="232"/>
                    </a:cubicBezTo>
                    <a:cubicBezTo>
                      <a:pt x="65" y="216"/>
                      <a:pt x="65" y="216"/>
                      <a:pt x="65" y="216"/>
                    </a:cubicBezTo>
                    <a:cubicBezTo>
                      <a:pt x="64" y="223"/>
                      <a:pt x="64" y="223"/>
                      <a:pt x="64" y="223"/>
                    </a:cubicBezTo>
                    <a:cubicBezTo>
                      <a:pt x="64" y="224"/>
                      <a:pt x="64" y="224"/>
                      <a:pt x="64" y="224"/>
                    </a:cubicBezTo>
                    <a:cubicBezTo>
                      <a:pt x="65" y="225"/>
                      <a:pt x="65" y="225"/>
                      <a:pt x="65" y="225"/>
                    </a:cubicBezTo>
                    <a:cubicBezTo>
                      <a:pt x="66" y="224"/>
                      <a:pt x="66" y="224"/>
                      <a:pt x="66" y="224"/>
                    </a:cubicBezTo>
                    <a:cubicBezTo>
                      <a:pt x="66" y="225"/>
                      <a:pt x="66" y="225"/>
                      <a:pt x="66" y="225"/>
                    </a:cubicBezTo>
                    <a:cubicBezTo>
                      <a:pt x="64" y="226"/>
                      <a:pt x="64" y="226"/>
                      <a:pt x="64" y="226"/>
                    </a:cubicBezTo>
                    <a:cubicBezTo>
                      <a:pt x="64" y="227"/>
                      <a:pt x="64" y="227"/>
                      <a:pt x="64" y="227"/>
                    </a:cubicBezTo>
                    <a:cubicBezTo>
                      <a:pt x="64" y="230"/>
                      <a:pt x="64" y="230"/>
                      <a:pt x="64" y="230"/>
                    </a:cubicBezTo>
                    <a:cubicBezTo>
                      <a:pt x="64" y="230"/>
                      <a:pt x="64" y="230"/>
                      <a:pt x="64" y="230"/>
                    </a:cubicBezTo>
                    <a:cubicBezTo>
                      <a:pt x="66" y="229"/>
                      <a:pt x="66" y="229"/>
                      <a:pt x="66" y="229"/>
                    </a:cubicBezTo>
                    <a:cubicBezTo>
                      <a:pt x="68" y="230"/>
                      <a:pt x="68" y="230"/>
                      <a:pt x="68" y="230"/>
                    </a:cubicBezTo>
                    <a:cubicBezTo>
                      <a:pt x="69" y="231"/>
                      <a:pt x="69" y="231"/>
                      <a:pt x="69" y="231"/>
                    </a:cubicBezTo>
                    <a:cubicBezTo>
                      <a:pt x="69" y="230"/>
                      <a:pt x="69" y="230"/>
                      <a:pt x="69" y="230"/>
                    </a:cubicBezTo>
                    <a:cubicBezTo>
                      <a:pt x="69" y="231"/>
                      <a:pt x="69" y="231"/>
                      <a:pt x="69" y="231"/>
                    </a:cubicBezTo>
                    <a:cubicBezTo>
                      <a:pt x="69" y="232"/>
                      <a:pt x="69" y="232"/>
                      <a:pt x="69" y="232"/>
                    </a:cubicBezTo>
                    <a:cubicBezTo>
                      <a:pt x="66" y="231"/>
                      <a:pt x="66" y="231"/>
                      <a:pt x="66" y="231"/>
                    </a:cubicBezTo>
                    <a:cubicBezTo>
                      <a:pt x="63" y="232"/>
                      <a:pt x="63" y="232"/>
                      <a:pt x="63" y="232"/>
                    </a:cubicBezTo>
                    <a:cubicBezTo>
                      <a:pt x="62" y="233"/>
                      <a:pt x="62" y="233"/>
                      <a:pt x="62" y="233"/>
                    </a:cubicBezTo>
                    <a:cubicBezTo>
                      <a:pt x="62" y="233"/>
                      <a:pt x="62" y="233"/>
                      <a:pt x="62" y="233"/>
                    </a:cubicBezTo>
                    <a:cubicBezTo>
                      <a:pt x="62" y="235"/>
                      <a:pt x="62" y="235"/>
                      <a:pt x="62" y="235"/>
                    </a:cubicBezTo>
                    <a:cubicBezTo>
                      <a:pt x="63" y="235"/>
                      <a:pt x="63" y="235"/>
                      <a:pt x="63" y="235"/>
                    </a:cubicBezTo>
                    <a:cubicBezTo>
                      <a:pt x="62" y="236"/>
                      <a:pt x="62" y="236"/>
                      <a:pt x="62" y="236"/>
                    </a:cubicBezTo>
                    <a:cubicBezTo>
                      <a:pt x="60" y="235"/>
                      <a:pt x="60" y="235"/>
                      <a:pt x="60" y="235"/>
                    </a:cubicBezTo>
                    <a:cubicBezTo>
                      <a:pt x="60" y="236"/>
                      <a:pt x="60" y="236"/>
                      <a:pt x="60" y="236"/>
                    </a:cubicBezTo>
                    <a:cubicBezTo>
                      <a:pt x="57" y="239"/>
                      <a:pt x="57" y="239"/>
                      <a:pt x="57" y="239"/>
                    </a:cubicBezTo>
                    <a:cubicBezTo>
                      <a:pt x="57" y="239"/>
                      <a:pt x="57" y="239"/>
                      <a:pt x="57" y="239"/>
                    </a:cubicBezTo>
                    <a:cubicBezTo>
                      <a:pt x="58" y="239"/>
                      <a:pt x="58" y="239"/>
                      <a:pt x="58" y="239"/>
                    </a:cubicBezTo>
                    <a:cubicBezTo>
                      <a:pt x="59" y="241"/>
                      <a:pt x="59" y="241"/>
                      <a:pt x="59" y="241"/>
                    </a:cubicBezTo>
                    <a:cubicBezTo>
                      <a:pt x="60" y="240"/>
                      <a:pt x="60" y="240"/>
                      <a:pt x="60" y="240"/>
                    </a:cubicBezTo>
                    <a:cubicBezTo>
                      <a:pt x="63" y="239"/>
                      <a:pt x="63" y="239"/>
                      <a:pt x="63" y="239"/>
                    </a:cubicBezTo>
                    <a:cubicBezTo>
                      <a:pt x="64" y="239"/>
                      <a:pt x="64" y="239"/>
                      <a:pt x="64" y="239"/>
                    </a:cubicBezTo>
                    <a:cubicBezTo>
                      <a:pt x="64" y="239"/>
                      <a:pt x="64" y="239"/>
                      <a:pt x="64" y="239"/>
                    </a:cubicBezTo>
                    <a:cubicBezTo>
                      <a:pt x="64" y="240"/>
                      <a:pt x="64" y="240"/>
                      <a:pt x="64" y="240"/>
                    </a:cubicBezTo>
                    <a:cubicBezTo>
                      <a:pt x="64" y="240"/>
                      <a:pt x="64" y="240"/>
                      <a:pt x="64" y="240"/>
                    </a:cubicBezTo>
                    <a:cubicBezTo>
                      <a:pt x="63" y="241"/>
                      <a:pt x="63" y="241"/>
                      <a:pt x="63" y="241"/>
                    </a:cubicBezTo>
                    <a:cubicBezTo>
                      <a:pt x="63" y="241"/>
                      <a:pt x="63" y="241"/>
                      <a:pt x="63" y="241"/>
                    </a:cubicBezTo>
                    <a:cubicBezTo>
                      <a:pt x="62" y="240"/>
                      <a:pt x="62" y="240"/>
                      <a:pt x="62" y="240"/>
                    </a:cubicBezTo>
                    <a:cubicBezTo>
                      <a:pt x="60" y="241"/>
                      <a:pt x="60" y="241"/>
                      <a:pt x="60" y="241"/>
                    </a:cubicBezTo>
                    <a:cubicBezTo>
                      <a:pt x="60" y="241"/>
                      <a:pt x="60" y="241"/>
                      <a:pt x="60" y="241"/>
                    </a:cubicBezTo>
                    <a:cubicBezTo>
                      <a:pt x="60" y="242"/>
                      <a:pt x="60" y="242"/>
                      <a:pt x="60" y="242"/>
                    </a:cubicBezTo>
                    <a:cubicBezTo>
                      <a:pt x="62" y="242"/>
                      <a:pt x="62" y="242"/>
                      <a:pt x="62" y="242"/>
                    </a:cubicBezTo>
                    <a:cubicBezTo>
                      <a:pt x="61" y="243"/>
                      <a:pt x="61" y="243"/>
                      <a:pt x="61" y="243"/>
                    </a:cubicBezTo>
                    <a:cubicBezTo>
                      <a:pt x="61" y="245"/>
                      <a:pt x="61" y="245"/>
                      <a:pt x="61" y="245"/>
                    </a:cubicBezTo>
                    <a:cubicBezTo>
                      <a:pt x="61" y="247"/>
                      <a:pt x="61" y="247"/>
                      <a:pt x="61" y="247"/>
                    </a:cubicBezTo>
                    <a:cubicBezTo>
                      <a:pt x="63" y="249"/>
                      <a:pt x="63" y="249"/>
                      <a:pt x="63" y="249"/>
                    </a:cubicBezTo>
                    <a:cubicBezTo>
                      <a:pt x="65" y="247"/>
                      <a:pt x="65" y="247"/>
                      <a:pt x="65" y="247"/>
                    </a:cubicBezTo>
                    <a:cubicBezTo>
                      <a:pt x="65" y="245"/>
                      <a:pt x="65" y="245"/>
                      <a:pt x="65" y="245"/>
                    </a:cubicBezTo>
                    <a:cubicBezTo>
                      <a:pt x="65" y="244"/>
                      <a:pt x="65" y="244"/>
                      <a:pt x="65" y="244"/>
                    </a:cubicBezTo>
                    <a:cubicBezTo>
                      <a:pt x="65" y="246"/>
                      <a:pt x="65" y="246"/>
                      <a:pt x="65" y="246"/>
                    </a:cubicBezTo>
                    <a:cubicBezTo>
                      <a:pt x="64" y="249"/>
                      <a:pt x="64" y="249"/>
                      <a:pt x="64" y="249"/>
                    </a:cubicBezTo>
                    <a:cubicBezTo>
                      <a:pt x="64" y="251"/>
                      <a:pt x="64" y="251"/>
                      <a:pt x="64" y="251"/>
                    </a:cubicBezTo>
                    <a:cubicBezTo>
                      <a:pt x="66" y="252"/>
                      <a:pt x="66" y="252"/>
                      <a:pt x="66" y="252"/>
                    </a:cubicBezTo>
                    <a:cubicBezTo>
                      <a:pt x="68" y="251"/>
                      <a:pt x="68" y="251"/>
                      <a:pt x="68" y="251"/>
                    </a:cubicBezTo>
                    <a:cubicBezTo>
                      <a:pt x="71" y="252"/>
                      <a:pt x="71" y="252"/>
                      <a:pt x="71" y="252"/>
                    </a:cubicBezTo>
                    <a:cubicBezTo>
                      <a:pt x="73" y="251"/>
                      <a:pt x="73" y="251"/>
                      <a:pt x="73" y="251"/>
                    </a:cubicBezTo>
                    <a:cubicBezTo>
                      <a:pt x="75" y="249"/>
                      <a:pt x="75" y="249"/>
                      <a:pt x="75" y="249"/>
                    </a:cubicBezTo>
                    <a:cubicBezTo>
                      <a:pt x="76" y="243"/>
                      <a:pt x="76" y="243"/>
                      <a:pt x="76" y="243"/>
                    </a:cubicBezTo>
                    <a:cubicBezTo>
                      <a:pt x="77" y="242"/>
                      <a:pt x="77" y="242"/>
                      <a:pt x="77" y="242"/>
                    </a:cubicBezTo>
                    <a:cubicBezTo>
                      <a:pt x="78" y="238"/>
                      <a:pt x="78" y="238"/>
                      <a:pt x="78" y="238"/>
                    </a:cubicBezTo>
                    <a:cubicBezTo>
                      <a:pt x="78" y="237"/>
                      <a:pt x="78" y="237"/>
                      <a:pt x="78" y="237"/>
                    </a:cubicBezTo>
                    <a:cubicBezTo>
                      <a:pt x="79" y="236"/>
                      <a:pt x="79" y="236"/>
                      <a:pt x="79" y="236"/>
                    </a:cubicBezTo>
                    <a:cubicBezTo>
                      <a:pt x="80" y="235"/>
                      <a:pt x="80" y="235"/>
                      <a:pt x="80" y="235"/>
                    </a:cubicBezTo>
                    <a:cubicBezTo>
                      <a:pt x="81" y="235"/>
                      <a:pt x="81" y="235"/>
                      <a:pt x="81" y="235"/>
                    </a:cubicBezTo>
                    <a:cubicBezTo>
                      <a:pt x="80" y="237"/>
                      <a:pt x="80" y="237"/>
                      <a:pt x="80" y="237"/>
                    </a:cubicBezTo>
                    <a:cubicBezTo>
                      <a:pt x="80" y="239"/>
                      <a:pt x="80" y="239"/>
                      <a:pt x="80" y="239"/>
                    </a:cubicBezTo>
                    <a:cubicBezTo>
                      <a:pt x="74" y="251"/>
                      <a:pt x="74" y="251"/>
                      <a:pt x="74" y="251"/>
                    </a:cubicBezTo>
                    <a:cubicBezTo>
                      <a:pt x="74" y="251"/>
                      <a:pt x="74" y="251"/>
                      <a:pt x="74" y="251"/>
                    </a:cubicBezTo>
                    <a:cubicBezTo>
                      <a:pt x="72" y="254"/>
                      <a:pt x="72" y="254"/>
                      <a:pt x="72" y="254"/>
                    </a:cubicBezTo>
                    <a:cubicBezTo>
                      <a:pt x="72" y="254"/>
                      <a:pt x="72" y="254"/>
                      <a:pt x="72" y="254"/>
                    </a:cubicBezTo>
                    <a:cubicBezTo>
                      <a:pt x="72" y="255"/>
                      <a:pt x="72" y="255"/>
                      <a:pt x="72" y="255"/>
                    </a:cubicBezTo>
                    <a:cubicBezTo>
                      <a:pt x="74" y="255"/>
                      <a:pt x="74" y="255"/>
                      <a:pt x="74" y="255"/>
                    </a:cubicBezTo>
                    <a:cubicBezTo>
                      <a:pt x="74" y="256"/>
                      <a:pt x="74" y="256"/>
                      <a:pt x="74" y="256"/>
                    </a:cubicBezTo>
                    <a:cubicBezTo>
                      <a:pt x="73" y="257"/>
                      <a:pt x="73" y="257"/>
                      <a:pt x="73" y="257"/>
                    </a:cubicBezTo>
                    <a:cubicBezTo>
                      <a:pt x="71" y="256"/>
                      <a:pt x="71" y="256"/>
                      <a:pt x="71" y="256"/>
                    </a:cubicBezTo>
                    <a:cubicBezTo>
                      <a:pt x="70" y="255"/>
                      <a:pt x="70" y="255"/>
                      <a:pt x="70" y="255"/>
                    </a:cubicBezTo>
                    <a:cubicBezTo>
                      <a:pt x="66" y="256"/>
                      <a:pt x="66" y="256"/>
                      <a:pt x="66" y="256"/>
                    </a:cubicBezTo>
                    <a:cubicBezTo>
                      <a:pt x="67" y="257"/>
                      <a:pt x="67" y="257"/>
                      <a:pt x="67" y="257"/>
                    </a:cubicBezTo>
                    <a:cubicBezTo>
                      <a:pt x="67" y="258"/>
                      <a:pt x="67" y="258"/>
                      <a:pt x="67" y="258"/>
                    </a:cubicBezTo>
                    <a:cubicBezTo>
                      <a:pt x="67" y="259"/>
                      <a:pt x="67" y="259"/>
                      <a:pt x="67" y="259"/>
                    </a:cubicBezTo>
                    <a:cubicBezTo>
                      <a:pt x="66" y="259"/>
                      <a:pt x="66" y="259"/>
                      <a:pt x="66" y="259"/>
                    </a:cubicBezTo>
                    <a:cubicBezTo>
                      <a:pt x="63" y="256"/>
                      <a:pt x="63" y="256"/>
                      <a:pt x="63" y="256"/>
                    </a:cubicBezTo>
                    <a:cubicBezTo>
                      <a:pt x="60" y="256"/>
                      <a:pt x="60" y="256"/>
                      <a:pt x="60" y="256"/>
                    </a:cubicBezTo>
                    <a:cubicBezTo>
                      <a:pt x="58" y="254"/>
                      <a:pt x="58" y="254"/>
                      <a:pt x="58" y="254"/>
                    </a:cubicBezTo>
                    <a:cubicBezTo>
                      <a:pt x="58" y="254"/>
                      <a:pt x="58" y="254"/>
                      <a:pt x="58" y="254"/>
                    </a:cubicBezTo>
                    <a:cubicBezTo>
                      <a:pt x="58" y="253"/>
                      <a:pt x="58" y="253"/>
                      <a:pt x="58" y="253"/>
                    </a:cubicBezTo>
                    <a:cubicBezTo>
                      <a:pt x="56" y="247"/>
                      <a:pt x="56" y="247"/>
                      <a:pt x="56" y="247"/>
                    </a:cubicBezTo>
                    <a:cubicBezTo>
                      <a:pt x="55" y="246"/>
                      <a:pt x="55" y="246"/>
                      <a:pt x="55" y="246"/>
                    </a:cubicBezTo>
                    <a:cubicBezTo>
                      <a:pt x="54" y="244"/>
                      <a:pt x="54" y="244"/>
                      <a:pt x="54" y="244"/>
                    </a:cubicBezTo>
                    <a:cubicBezTo>
                      <a:pt x="52" y="241"/>
                      <a:pt x="52" y="241"/>
                      <a:pt x="52" y="241"/>
                    </a:cubicBezTo>
                    <a:cubicBezTo>
                      <a:pt x="46" y="240"/>
                      <a:pt x="46" y="240"/>
                      <a:pt x="46" y="240"/>
                    </a:cubicBezTo>
                    <a:cubicBezTo>
                      <a:pt x="42" y="242"/>
                      <a:pt x="42" y="242"/>
                      <a:pt x="42" y="242"/>
                    </a:cubicBezTo>
                    <a:cubicBezTo>
                      <a:pt x="41" y="242"/>
                      <a:pt x="41" y="242"/>
                      <a:pt x="41" y="242"/>
                    </a:cubicBezTo>
                    <a:cubicBezTo>
                      <a:pt x="40" y="243"/>
                      <a:pt x="40" y="243"/>
                      <a:pt x="40" y="243"/>
                    </a:cubicBezTo>
                    <a:cubicBezTo>
                      <a:pt x="39" y="243"/>
                      <a:pt x="39" y="243"/>
                      <a:pt x="39" y="243"/>
                    </a:cubicBezTo>
                    <a:cubicBezTo>
                      <a:pt x="40" y="245"/>
                      <a:pt x="40" y="245"/>
                      <a:pt x="40" y="245"/>
                    </a:cubicBezTo>
                    <a:cubicBezTo>
                      <a:pt x="39" y="245"/>
                      <a:pt x="39" y="245"/>
                      <a:pt x="39" y="245"/>
                    </a:cubicBezTo>
                    <a:cubicBezTo>
                      <a:pt x="40" y="245"/>
                      <a:pt x="40" y="245"/>
                      <a:pt x="40" y="245"/>
                    </a:cubicBezTo>
                    <a:cubicBezTo>
                      <a:pt x="40" y="249"/>
                      <a:pt x="40" y="249"/>
                      <a:pt x="40" y="249"/>
                    </a:cubicBezTo>
                    <a:cubicBezTo>
                      <a:pt x="42" y="250"/>
                      <a:pt x="42" y="250"/>
                      <a:pt x="42" y="250"/>
                    </a:cubicBezTo>
                    <a:cubicBezTo>
                      <a:pt x="42" y="251"/>
                      <a:pt x="42" y="251"/>
                      <a:pt x="42" y="251"/>
                    </a:cubicBezTo>
                    <a:cubicBezTo>
                      <a:pt x="43" y="253"/>
                      <a:pt x="43" y="253"/>
                      <a:pt x="43" y="253"/>
                    </a:cubicBezTo>
                    <a:cubicBezTo>
                      <a:pt x="43" y="256"/>
                      <a:pt x="43" y="256"/>
                      <a:pt x="43" y="256"/>
                    </a:cubicBezTo>
                    <a:cubicBezTo>
                      <a:pt x="44" y="258"/>
                      <a:pt x="44" y="258"/>
                      <a:pt x="44" y="258"/>
                    </a:cubicBezTo>
                    <a:cubicBezTo>
                      <a:pt x="46" y="259"/>
                      <a:pt x="46" y="259"/>
                      <a:pt x="46" y="259"/>
                    </a:cubicBezTo>
                    <a:cubicBezTo>
                      <a:pt x="47" y="257"/>
                      <a:pt x="47" y="257"/>
                      <a:pt x="47" y="257"/>
                    </a:cubicBezTo>
                    <a:cubicBezTo>
                      <a:pt x="49" y="257"/>
                      <a:pt x="49" y="257"/>
                      <a:pt x="49" y="257"/>
                    </a:cubicBezTo>
                    <a:cubicBezTo>
                      <a:pt x="49" y="258"/>
                      <a:pt x="49" y="258"/>
                      <a:pt x="49" y="258"/>
                    </a:cubicBezTo>
                    <a:cubicBezTo>
                      <a:pt x="47" y="260"/>
                      <a:pt x="47" y="260"/>
                      <a:pt x="47" y="260"/>
                    </a:cubicBezTo>
                    <a:cubicBezTo>
                      <a:pt x="47" y="260"/>
                      <a:pt x="47" y="260"/>
                      <a:pt x="47" y="260"/>
                    </a:cubicBezTo>
                    <a:cubicBezTo>
                      <a:pt x="48" y="260"/>
                      <a:pt x="48" y="260"/>
                      <a:pt x="48" y="260"/>
                    </a:cubicBezTo>
                    <a:cubicBezTo>
                      <a:pt x="48" y="261"/>
                      <a:pt x="48" y="261"/>
                      <a:pt x="48" y="261"/>
                    </a:cubicBezTo>
                    <a:cubicBezTo>
                      <a:pt x="47" y="262"/>
                      <a:pt x="47" y="262"/>
                      <a:pt x="47" y="262"/>
                    </a:cubicBezTo>
                    <a:cubicBezTo>
                      <a:pt x="47" y="263"/>
                      <a:pt x="47" y="263"/>
                      <a:pt x="47" y="263"/>
                    </a:cubicBezTo>
                    <a:cubicBezTo>
                      <a:pt x="47" y="263"/>
                      <a:pt x="47" y="263"/>
                      <a:pt x="47" y="263"/>
                    </a:cubicBezTo>
                    <a:cubicBezTo>
                      <a:pt x="48" y="263"/>
                      <a:pt x="48" y="263"/>
                      <a:pt x="48" y="263"/>
                    </a:cubicBezTo>
                    <a:cubicBezTo>
                      <a:pt x="50" y="263"/>
                      <a:pt x="50" y="263"/>
                      <a:pt x="50" y="263"/>
                    </a:cubicBezTo>
                    <a:cubicBezTo>
                      <a:pt x="49" y="264"/>
                      <a:pt x="49" y="264"/>
                      <a:pt x="49" y="264"/>
                    </a:cubicBezTo>
                    <a:cubicBezTo>
                      <a:pt x="49" y="265"/>
                      <a:pt x="49" y="265"/>
                      <a:pt x="49" y="265"/>
                    </a:cubicBezTo>
                    <a:cubicBezTo>
                      <a:pt x="48" y="264"/>
                      <a:pt x="48" y="264"/>
                      <a:pt x="48" y="264"/>
                    </a:cubicBezTo>
                    <a:cubicBezTo>
                      <a:pt x="48" y="263"/>
                      <a:pt x="48" y="263"/>
                      <a:pt x="48" y="263"/>
                    </a:cubicBezTo>
                    <a:cubicBezTo>
                      <a:pt x="46" y="264"/>
                      <a:pt x="46" y="264"/>
                      <a:pt x="46" y="264"/>
                    </a:cubicBezTo>
                    <a:cubicBezTo>
                      <a:pt x="45" y="265"/>
                      <a:pt x="45" y="265"/>
                      <a:pt x="45" y="265"/>
                    </a:cubicBezTo>
                    <a:cubicBezTo>
                      <a:pt x="46" y="266"/>
                      <a:pt x="46" y="266"/>
                      <a:pt x="46" y="266"/>
                    </a:cubicBezTo>
                    <a:cubicBezTo>
                      <a:pt x="44" y="266"/>
                      <a:pt x="44" y="266"/>
                      <a:pt x="44" y="266"/>
                    </a:cubicBezTo>
                    <a:cubicBezTo>
                      <a:pt x="44" y="265"/>
                      <a:pt x="44" y="265"/>
                      <a:pt x="44" y="265"/>
                    </a:cubicBezTo>
                    <a:cubicBezTo>
                      <a:pt x="44" y="265"/>
                      <a:pt x="44" y="265"/>
                      <a:pt x="44" y="265"/>
                    </a:cubicBezTo>
                    <a:cubicBezTo>
                      <a:pt x="42" y="266"/>
                      <a:pt x="42" y="266"/>
                      <a:pt x="42" y="266"/>
                    </a:cubicBezTo>
                    <a:cubicBezTo>
                      <a:pt x="41" y="266"/>
                      <a:pt x="41" y="266"/>
                      <a:pt x="41" y="266"/>
                    </a:cubicBezTo>
                    <a:cubicBezTo>
                      <a:pt x="40" y="265"/>
                      <a:pt x="40" y="265"/>
                      <a:pt x="40" y="265"/>
                    </a:cubicBezTo>
                    <a:cubicBezTo>
                      <a:pt x="39" y="266"/>
                      <a:pt x="39" y="266"/>
                      <a:pt x="39" y="266"/>
                    </a:cubicBezTo>
                    <a:cubicBezTo>
                      <a:pt x="39" y="267"/>
                      <a:pt x="39" y="267"/>
                      <a:pt x="39" y="267"/>
                    </a:cubicBezTo>
                    <a:cubicBezTo>
                      <a:pt x="37" y="269"/>
                      <a:pt x="37" y="269"/>
                      <a:pt x="37" y="269"/>
                    </a:cubicBezTo>
                    <a:cubicBezTo>
                      <a:pt x="36" y="270"/>
                      <a:pt x="36" y="270"/>
                      <a:pt x="36" y="270"/>
                    </a:cubicBezTo>
                    <a:cubicBezTo>
                      <a:pt x="32" y="273"/>
                      <a:pt x="32" y="273"/>
                      <a:pt x="32" y="273"/>
                    </a:cubicBezTo>
                    <a:cubicBezTo>
                      <a:pt x="31" y="276"/>
                      <a:pt x="31" y="276"/>
                      <a:pt x="31" y="276"/>
                    </a:cubicBezTo>
                    <a:cubicBezTo>
                      <a:pt x="31" y="279"/>
                      <a:pt x="31" y="279"/>
                      <a:pt x="31" y="279"/>
                    </a:cubicBezTo>
                    <a:cubicBezTo>
                      <a:pt x="31" y="282"/>
                      <a:pt x="31" y="282"/>
                      <a:pt x="31" y="282"/>
                    </a:cubicBezTo>
                    <a:cubicBezTo>
                      <a:pt x="33" y="286"/>
                      <a:pt x="33" y="286"/>
                      <a:pt x="33" y="286"/>
                    </a:cubicBezTo>
                    <a:cubicBezTo>
                      <a:pt x="34" y="287"/>
                      <a:pt x="34" y="287"/>
                      <a:pt x="34" y="287"/>
                    </a:cubicBezTo>
                    <a:cubicBezTo>
                      <a:pt x="36" y="284"/>
                      <a:pt x="36" y="284"/>
                      <a:pt x="36" y="284"/>
                    </a:cubicBezTo>
                    <a:cubicBezTo>
                      <a:pt x="36" y="282"/>
                      <a:pt x="36" y="282"/>
                      <a:pt x="36" y="282"/>
                    </a:cubicBezTo>
                    <a:cubicBezTo>
                      <a:pt x="36" y="286"/>
                      <a:pt x="36" y="286"/>
                      <a:pt x="36" y="286"/>
                    </a:cubicBezTo>
                    <a:cubicBezTo>
                      <a:pt x="37" y="283"/>
                      <a:pt x="37" y="283"/>
                      <a:pt x="37" y="283"/>
                    </a:cubicBezTo>
                    <a:cubicBezTo>
                      <a:pt x="36" y="276"/>
                      <a:pt x="36" y="276"/>
                      <a:pt x="36" y="276"/>
                    </a:cubicBezTo>
                    <a:cubicBezTo>
                      <a:pt x="37" y="275"/>
                      <a:pt x="37" y="275"/>
                      <a:pt x="37" y="275"/>
                    </a:cubicBezTo>
                    <a:cubicBezTo>
                      <a:pt x="38" y="287"/>
                      <a:pt x="38" y="287"/>
                      <a:pt x="38" y="287"/>
                    </a:cubicBezTo>
                    <a:cubicBezTo>
                      <a:pt x="41" y="287"/>
                      <a:pt x="41" y="287"/>
                      <a:pt x="41" y="287"/>
                    </a:cubicBezTo>
                    <a:cubicBezTo>
                      <a:pt x="41" y="288"/>
                      <a:pt x="41" y="288"/>
                      <a:pt x="41" y="288"/>
                    </a:cubicBezTo>
                    <a:cubicBezTo>
                      <a:pt x="43" y="288"/>
                      <a:pt x="43" y="288"/>
                      <a:pt x="43" y="288"/>
                    </a:cubicBezTo>
                    <a:cubicBezTo>
                      <a:pt x="44" y="285"/>
                      <a:pt x="44" y="285"/>
                      <a:pt x="44" y="285"/>
                    </a:cubicBezTo>
                    <a:cubicBezTo>
                      <a:pt x="44" y="283"/>
                      <a:pt x="44" y="283"/>
                      <a:pt x="44" y="283"/>
                    </a:cubicBezTo>
                    <a:cubicBezTo>
                      <a:pt x="44" y="285"/>
                      <a:pt x="44" y="285"/>
                      <a:pt x="44" y="285"/>
                    </a:cubicBezTo>
                    <a:cubicBezTo>
                      <a:pt x="46" y="286"/>
                      <a:pt x="46" y="286"/>
                      <a:pt x="46" y="286"/>
                    </a:cubicBezTo>
                    <a:cubicBezTo>
                      <a:pt x="47" y="288"/>
                      <a:pt x="47" y="288"/>
                      <a:pt x="47" y="288"/>
                    </a:cubicBezTo>
                    <a:cubicBezTo>
                      <a:pt x="49" y="288"/>
                      <a:pt x="49" y="288"/>
                      <a:pt x="49" y="288"/>
                    </a:cubicBezTo>
                    <a:cubicBezTo>
                      <a:pt x="49" y="286"/>
                      <a:pt x="49" y="286"/>
                      <a:pt x="49" y="286"/>
                    </a:cubicBezTo>
                    <a:cubicBezTo>
                      <a:pt x="51" y="284"/>
                      <a:pt x="51" y="284"/>
                      <a:pt x="51" y="284"/>
                    </a:cubicBezTo>
                    <a:cubicBezTo>
                      <a:pt x="52" y="285"/>
                      <a:pt x="52" y="285"/>
                      <a:pt x="52" y="285"/>
                    </a:cubicBezTo>
                    <a:cubicBezTo>
                      <a:pt x="56" y="290"/>
                      <a:pt x="56" y="290"/>
                      <a:pt x="56" y="290"/>
                    </a:cubicBezTo>
                    <a:cubicBezTo>
                      <a:pt x="59" y="290"/>
                      <a:pt x="59" y="290"/>
                      <a:pt x="59" y="290"/>
                    </a:cubicBezTo>
                    <a:cubicBezTo>
                      <a:pt x="60" y="292"/>
                      <a:pt x="60" y="292"/>
                      <a:pt x="60" y="292"/>
                    </a:cubicBezTo>
                    <a:cubicBezTo>
                      <a:pt x="66" y="291"/>
                      <a:pt x="66" y="291"/>
                      <a:pt x="66" y="291"/>
                    </a:cubicBezTo>
                    <a:cubicBezTo>
                      <a:pt x="62" y="285"/>
                      <a:pt x="62" y="285"/>
                      <a:pt x="62" y="285"/>
                    </a:cubicBezTo>
                    <a:cubicBezTo>
                      <a:pt x="61" y="282"/>
                      <a:pt x="61" y="282"/>
                      <a:pt x="61" y="282"/>
                    </a:cubicBezTo>
                    <a:cubicBezTo>
                      <a:pt x="63" y="286"/>
                      <a:pt x="63" y="286"/>
                      <a:pt x="63" y="286"/>
                    </a:cubicBezTo>
                    <a:cubicBezTo>
                      <a:pt x="65" y="286"/>
                      <a:pt x="65" y="286"/>
                      <a:pt x="65" y="286"/>
                    </a:cubicBezTo>
                    <a:cubicBezTo>
                      <a:pt x="67" y="284"/>
                      <a:pt x="67" y="284"/>
                      <a:pt x="67" y="284"/>
                    </a:cubicBezTo>
                    <a:cubicBezTo>
                      <a:pt x="67" y="280"/>
                      <a:pt x="67" y="280"/>
                      <a:pt x="67" y="280"/>
                    </a:cubicBezTo>
                    <a:cubicBezTo>
                      <a:pt x="70" y="285"/>
                      <a:pt x="70" y="285"/>
                      <a:pt x="70" y="285"/>
                    </a:cubicBezTo>
                    <a:cubicBezTo>
                      <a:pt x="73" y="287"/>
                      <a:pt x="73" y="287"/>
                      <a:pt x="73" y="287"/>
                    </a:cubicBezTo>
                    <a:cubicBezTo>
                      <a:pt x="75" y="286"/>
                      <a:pt x="75" y="286"/>
                      <a:pt x="75" y="286"/>
                    </a:cubicBezTo>
                    <a:cubicBezTo>
                      <a:pt x="75" y="282"/>
                      <a:pt x="75" y="282"/>
                      <a:pt x="75" y="282"/>
                    </a:cubicBezTo>
                    <a:cubicBezTo>
                      <a:pt x="73" y="276"/>
                      <a:pt x="73" y="276"/>
                      <a:pt x="73" y="276"/>
                    </a:cubicBezTo>
                    <a:cubicBezTo>
                      <a:pt x="76" y="286"/>
                      <a:pt x="76" y="286"/>
                      <a:pt x="76" y="286"/>
                    </a:cubicBezTo>
                    <a:cubicBezTo>
                      <a:pt x="78" y="288"/>
                      <a:pt x="78" y="288"/>
                      <a:pt x="78" y="288"/>
                    </a:cubicBezTo>
                    <a:cubicBezTo>
                      <a:pt x="82" y="287"/>
                      <a:pt x="82" y="287"/>
                      <a:pt x="82" y="287"/>
                    </a:cubicBezTo>
                    <a:cubicBezTo>
                      <a:pt x="83" y="284"/>
                      <a:pt x="83" y="284"/>
                      <a:pt x="83" y="284"/>
                    </a:cubicBezTo>
                    <a:cubicBezTo>
                      <a:pt x="80" y="279"/>
                      <a:pt x="80" y="279"/>
                      <a:pt x="80" y="279"/>
                    </a:cubicBezTo>
                    <a:cubicBezTo>
                      <a:pt x="81" y="280"/>
                      <a:pt x="81" y="280"/>
                      <a:pt x="81" y="280"/>
                    </a:cubicBezTo>
                    <a:cubicBezTo>
                      <a:pt x="83" y="280"/>
                      <a:pt x="83" y="280"/>
                      <a:pt x="83" y="280"/>
                    </a:cubicBezTo>
                    <a:cubicBezTo>
                      <a:pt x="83" y="283"/>
                      <a:pt x="83" y="283"/>
                      <a:pt x="83" y="283"/>
                    </a:cubicBezTo>
                    <a:cubicBezTo>
                      <a:pt x="84" y="285"/>
                      <a:pt x="84" y="285"/>
                      <a:pt x="84" y="285"/>
                    </a:cubicBezTo>
                    <a:cubicBezTo>
                      <a:pt x="87" y="285"/>
                      <a:pt x="87" y="285"/>
                      <a:pt x="87" y="285"/>
                    </a:cubicBezTo>
                    <a:cubicBezTo>
                      <a:pt x="89" y="284"/>
                      <a:pt x="89" y="284"/>
                      <a:pt x="89" y="284"/>
                    </a:cubicBezTo>
                    <a:cubicBezTo>
                      <a:pt x="90" y="285"/>
                      <a:pt x="90" y="285"/>
                      <a:pt x="90" y="285"/>
                    </a:cubicBezTo>
                    <a:cubicBezTo>
                      <a:pt x="91" y="286"/>
                      <a:pt x="91" y="286"/>
                      <a:pt x="91" y="286"/>
                    </a:cubicBezTo>
                    <a:cubicBezTo>
                      <a:pt x="91" y="288"/>
                      <a:pt x="91" y="288"/>
                      <a:pt x="91" y="288"/>
                    </a:cubicBezTo>
                    <a:cubicBezTo>
                      <a:pt x="91" y="291"/>
                      <a:pt x="91" y="291"/>
                      <a:pt x="91" y="291"/>
                    </a:cubicBezTo>
                    <a:cubicBezTo>
                      <a:pt x="90" y="293"/>
                      <a:pt x="90" y="293"/>
                      <a:pt x="90" y="293"/>
                    </a:cubicBezTo>
                    <a:cubicBezTo>
                      <a:pt x="91" y="294"/>
                      <a:pt x="91" y="294"/>
                      <a:pt x="91" y="294"/>
                    </a:cubicBezTo>
                    <a:cubicBezTo>
                      <a:pt x="100" y="290"/>
                      <a:pt x="100" y="290"/>
                      <a:pt x="100" y="290"/>
                    </a:cubicBezTo>
                    <a:cubicBezTo>
                      <a:pt x="105" y="282"/>
                      <a:pt x="105" y="282"/>
                      <a:pt x="105" y="282"/>
                    </a:cubicBezTo>
                    <a:cubicBezTo>
                      <a:pt x="106" y="286"/>
                      <a:pt x="106" y="286"/>
                      <a:pt x="106" y="286"/>
                    </a:cubicBezTo>
                    <a:cubicBezTo>
                      <a:pt x="108" y="284"/>
                      <a:pt x="108" y="284"/>
                      <a:pt x="108" y="284"/>
                    </a:cubicBezTo>
                    <a:cubicBezTo>
                      <a:pt x="109" y="282"/>
                      <a:pt x="109" y="282"/>
                      <a:pt x="109" y="282"/>
                    </a:cubicBezTo>
                    <a:cubicBezTo>
                      <a:pt x="111" y="281"/>
                      <a:pt x="111" y="281"/>
                      <a:pt x="111" y="281"/>
                    </a:cubicBezTo>
                    <a:cubicBezTo>
                      <a:pt x="112" y="272"/>
                      <a:pt x="112" y="272"/>
                      <a:pt x="112" y="272"/>
                    </a:cubicBezTo>
                    <a:cubicBezTo>
                      <a:pt x="111" y="270"/>
                      <a:pt x="111" y="270"/>
                      <a:pt x="111" y="270"/>
                    </a:cubicBezTo>
                    <a:cubicBezTo>
                      <a:pt x="108" y="270"/>
                      <a:pt x="108" y="270"/>
                      <a:pt x="108" y="270"/>
                    </a:cubicBezTo>
                    <a:cubicBezTo>
                      <a:pt x="106" y="274"/>
                      <a:pt x="106" y="274"/>
                      <a:pt x="106" y="274"/>
                    </a:cubicBezTo>
                    <a:cubicBezTo>
                      <a:pt x="104" y="274"/>
                      <a:pt x="104" y="274"/>
                      <a:pt x="104" y="274"/>
                    </a:cubicBezTo>
                    <a:cubicBezTo>
                      <a:pt x="104" y="272"/>
                      <a:pt x="104" y="272"/>
                      <a:pt x="104" y="272"/>
                    </a:cubicBezTo>
                    <a:cubicBezTo>
                      <a:pt x="102" y="270"/>
                      <a:pt x="102" y="270"/>
                      <a:pt x="102" y="270"/>
                    </a:cubicBezTo>
                    <a:cubicBezTo>
                      <a:pt x="102" y="269"/>
                      <a:pt x="102" y="269"/>
                      <a:pt x="102" y="269"/>
                    </a:cubicBezTo>
                    <a:cubicBezTo>
                      <a:pt x="104" y="268"/>
                      <a:pt x="104" y="268"/>
                      <a:pt x="104" y="268"/>
                    </a:cubicBezTo>
                    <a:cubicBezTo>
                      <a:pt x="105" y="266"/>
                      <a:pt x="105" y="266"/>
                      <a:pt x="105" y="266"/>
                    </a:cubicBezTo>
                    <a:cubicBezTo>
                      <a:pt x="104" y="263"/>
                      <a:pt x="104" y="263"/>
                      <a:pt x="104" y="263"/>
                    </a:cubicBezTo>
                    <a:cubicBezTo>
                      <a:pt x="102" y="263"/>
                      <a:pt x="102" y="263"/>
                      <a:pt x="102" y="263"/>
                    </a:cubicBezTo>
                    <a:cubicBezTo>
                      <a:pt x="100" y="263"/>
                      <a:pt x="100" y="263"/>
                      <a:pt x="100" y="263"/>
                    </a:cubicBezTo>
                    <a:cubicBezTo>
                      <a:pt x="96" y="267"/>
                      <a:pt x="96" y="267"/>
                      <a:pt x="96" y="267"/>
                    </a:cubicBezTo>
                    <a:cubicBezTo>
                      <a:pt x="95" y="267"/>
                      <a:pt x="95" y="267"/>
                      <a:pt x="95" y="267"/>
                    </a:cubicBezTo>
                    <a:cubicBezTo>
                      <a:pt x="97" y="264"/>
                      <a:pt x="97" y="264"/>
                      <a:pt x="97" y="264"/>
                    </a:cubicBezTo>
                    <a:cubicBezTo>
                      <a:pt x="97" y="263"/>
                      <a:pt x="97" y="263"/>
                      <a:pt x="97" y="263"/>
                    </a:cubicBezTo>
                    <a:cubicBezTo>
                      <a:pt x="91" y="262"/>
                      <a:pt x="91" y="262"/>
                      <a:pt x="91" y="262"/>
                    </a:cubicBezTo>
                    <a:cubicBezTo>
                      <a:pt x="88" y="262"/>
                      <a:pt x="88" y="262"/>
                      <a:pt x="88" y="262"/>
                    </a:cubicBezTo>
                    <a:cubicBezTo>
                      <a:pt x="85" y="266"/>
                      <a:pt x="85" y="266"/>
                      <a:pt x="85" y="266"/>
                    </a:cubicBezTo>
                    <a:cubicBezTo>
                      <a:pt x="84" y="262"/>
                      <a:pt x="84" y="262"/>
                      <a:pt x="84" y="262"/>
                    </a:cubicBezTo>
                    <a:cubicBezTo>
                      <a:pt x="84" y="261"/>
                      <a:pt x="84" y="261"/>
                      <a:pt x="84" y="261"/>
                    </a:cubicBezTo>
                    <a:cubicBezTo>
                      <a:pt x="85" y="261"/>
                      <a:pt x="85" y="261"/>
                      <a:pt x="85" y="261"/>
                    </a:cubicBezTo>
                    <a:cubicBezTo>
                      <a:pt x="89" y="260"/>
                      <a:pt x="89" y="260"/>
                      <a:pt x="89" y="260"/>
                    </a:cubicBezTo>
                    <a:cubicBezTo>
                      <a:pt x="89" y="259"/>
                      <a:pt x="89" y="259"/>
                      <a:pt x="89" y="259"/>
                    </a:cubicBezTo>
                    <a:cubicBezTo>
                      <a:pt x="87" y="257"/>
                      <a:pt x="87" y="257"/>
                      <a:pt x="87" y="257"/>
                    </a:cubicBezTo>
                    <a:cubicBezTo>
                      <a:pt x="87" y="255"/>
                      <a:pt x="87" y="255"/>
                      <a:pt x="87" y="255"/>
                    </a:cubicBezTo>
                    <a:cubicBezTo>
                      <a:pt x="87" y="254"/>
                      <a:pt x="87" y="254"/>
                      <a:pt x="87" y="254"/>
                    </a:cubicBezTo>
                    <a:cubicBezTo>
                      <a:pt x="90" y="258"/>
                      <a:pt x="90" y="258"/>
                      <a:pt x="90" y="258"/>
                    </a:cubicBezTo>
                    <a:cubicBezTo>
                      <a:pt x="94" y="261"/>
                      <a:pt x="94" y="261"/>
                      <a:pt x="94" y="261"/>
                    </a:cubicBezTo>
                    <a:cubicBezTo>
                      <a:pt x="105" y="260"/>
                      <a:pt x="105" y="260"/>
                      <a:pt x="105" y="260"/>
                    </a:cubicBezTo>
                    <a:cubicBezTo>
                      <a:pt x="105" y="259"/>
                      <a:pt x="105" y="259"/>
                      <a:pt x="105" y="259"/>
                    </a:cubicBezTo>
                    <a:cubicBezTo>
                      <a:pt x="106" y="259"/>
                      <a:pt x="106" y="259"/>
                      <a:pt x="106" y="259"/>
                    </a:cubicBezTo>
                    <a:cubicBezTo>
                      <a:pt x="106" y="260"/>
                      <a:pt x="106" y="260"/>
                      <a:pt x="106" y="260"/>
                    </a:cubicBezTo>
                    <a:cubicBezTo>
                      <a:pt x="106" y="260"/>
                      <a:pt x="106" y="260"/>
                      <a:pt x="106" y="260"/>
                    </a:cubicBezTo>
                    <a:cubicBezTo>
                      <a:pt x="110" y="258"/>
                      <a:pt x="110" y="258"/>
                      <a:pt x="110" y="258"/>
                    </a:cubicBezTo>
                    <a:cubicBezTo>
                      <a:pt x="112" y="254"/>
                      <a:pt x="112" y="254"/>
                      <a:pt x="112" y="254"/>
                    </a:cubicBezTo>
                    <a:cubicBezTo>
                      <a:pt x="112" y="252"/>
                      <a:pt x="112" y="252"/>
                      <a:pt x="112" y="252"/>
                    </a:cubicBezTo>
                    <a:cubicBezTo>
                      <a:pt x="112" y="251"/>
                      <a:pt x="112" y="251"/>
                      <a:pt x="112" y="251"/>
                    </a:cubicBezTo>
                    <a:cubicBezTo>
                      <a:pt x="114" y="250"/>
                      <a:pt x="114" y="250"/>
                      <a:pt x="114" y="250"/>
                    </a:cubicBezTo>
                    <a:cubicBezTo>
                      <a:pt x="114" y="250"/>
                      <a:pt x="114" y="250"/>
                      <a:pt x="114" y="250"/>
                    </a:cubicBezTo>
                    <a:cubicBezTo>
                      <a:pt x="112" y="247"/>
                      <a:pt x="112" y="247"/>
                      <a:pt x="112" y="247"/>
                    </a:cubicBezTo>
                    <a:cubicBezTo>
                      <a:pt x="112" y="246"/>
                      <a:pt x="112" y="246"/>
                      <a:pt x="112" y="246"/>
                    </a:cubicBezTo>
                    <a:cubicBezTo>
                      <a:pt x="112" y="245"/>
                      <a:pt x="112" y="245"/>
                      <a:pt x="112" y="245"/>
                    </a:cubicBezTo>
                    <a:cubicBezTo>
                      <a:pt x="111" y="243"/>
                      <a:pt x="111" y="243"/>
                      <a:pt x="111" y="243"/>
                    </a:cubicBezTo>
                    <a:cubicBezTo>
                      <a:pt x="110" y="242"/>
                      <a:pt x="110" y="242"/>
                      <a:pt x="110" y="242"/>
                    </a:cubicBezTo>
                    <a:cubicBezTo>
                      <a:pt x="111" y="242"/>
                      <a:pt x="111" y="242"/>
                      <a:pt x="111" y="242"/>
                    </a:cubicBezTo>
                    <a:cubicBezTo>
                      <a:pt x="111" y="240"/>
                      <a:pt x="111" y="240"/>
                      <a:pt x="111" y="240"/>
                    </a:cubicBezTo>
                    <a:cubicBezTo>
                      <a:pt x="110" y="239"/>
                      <a:pt x="110" y="239"/>
                      <a:pt x="110" y="239"/>
                    </a:cubicBezTo>
                    <a:cubicBezTo>
                      <a:pt x="110" y="238"/>
                      <a:pt x="110" y="238"/>
                      <a:pt x="110" y="238"/>
                    </a:cubicBezTo>
                    <a:cubicBezTo>
                      <a:pt x="112" y="239"/>
                      <a:pt x="112" y="239"/>
                      <a:pt x="112" y="239"/>
                    </a:cubicBezTo>
                    <a:cubicBezTo>
                      <a:pt x="118" y="239"/>
                      <a:pt x="118" y="239"/>
                      <a:pt x="118" y="239"/>
                    </a:cubicBezTo>
                    <a:cubicBezTo>
                      <a:pt x="118" y="240"/>
                      <a:pt x="118" y="240"/>
                      <a:pt x="118" y="240"/>
                    </a:cubicBezTo>
                    <a:cubicBezTo>
                      <a:pt x="121" y="239"/>
                      <a:pt x="121" y="239"/>
                      <a:pt x="121" y="239"/>
                    </a:cubicBezTo>
                    <a:cubicBezTo>
                      <a:pt x="124" y="236"/>
                      <a:pt x="124" y="236"/>
                      <a:pt x="124" y="236"/>
                    </a:cubicBezTo>
                    <a:cubicBezTo>
                      <a:pt x="126" y="237"/>
                      <a:pt x="126" y="237"/>
                      <a:pt x="126" y="237"/>
                    </a:cubicBezTo>
                    <a:cubicBezTo>
                      <a:pt x="126" y="238"/>
                      <a:pt x="126" y="238"/>
                      <a:pt x="126" y="238"/>
                    </a:cubicBezTo>
                    <a:cubicBezTo>
                      <a:pt x="128" y="235"/>
                      <a:pt x="128" y="235"/>
                      <a:pt x="128" y="235"/>
                    </a:cubicBezTo>
                    <a:cubicBezTo>
                      <a:pt x="128" y="235"/>
                      <a:pt x="128" y="235"/>
                      <a:pt x="128" y="235"/>
                    </a:cubicBezTo>
                    <a:cubicBezTo>
                      <a:pt x="129" y="233"/>
                      <a:pt x="129" y="233"/>
                      <a:pt x="129" y="233"/>
                    </a:cubicBezTo>
                    <a:cubicBezTo>
                      <a:pt x="119" y="230"/>
                      <a:pt x="119" y="230"/>
                      <a:pt x="119" y="230"/>
                    </a:cubicBezTo>
                    <a:cubicBezTo>
                      <a:pt x="121" y="228"/>
                      <a:pt x="121" y="228"/>
                      <a:pt x="121" y="228"/>
                    </a:cubicBezTo>
                    <a:cubicBezTo>
                      <a:pt x="124" y="229"/>
                      <a:pt x="124" y="229"/>
                      <a:pt x="124" y="229"/>
                    </a:cubicBezTo>
                    <a:cubicBezTo>
                      <a:pt x="128" y="231"/>
                      <a:pt x="128" y="231"/>
                      <a:pt x="128" y="231"/>
                    </a:cubicBezTo>
                    <a:cubicBezTo>
                      <a:pt x="130" y="227"/>
                      <a:pt x="130" y="227"/>
                      <a:pt x="130" y="227"/>
                    </a:cubicBezTo>
                    <a:cubicBezTo>
                      <a:pt x="132" y="226"/>
                      <a:pt x="132" y="226"/>
                      <a:pt x="132" y="226"/>
                    </a:cubicBezTo>
                    <a:cubicBezTo>
                      <a:pt x="133" y="225"/>
                      <a:pt x="133" y="225"/>
                      <a:pt x="133" y="225"/>
                    </a:cubicBezTo>
                    <a:cubicBezTo>
                      <a:pt x="131" y="223"/>
                      <a:pt x="131" y="223"/>
                      <a:pt x="131" y="223"/>
                    </a:cubicBezTo>
                    <a:cubicBezTo>
                      <a:pt x="130" y="221"/>
                      <a:pt x="130" y="221"/>
                      <a:pt x="130" y="221"/>
                    </a:cubicBezTo>
                    <a:cubicBezTo>
                      <a:pt x="127" y="221"/>
                      <a:pt x="127" y="221"/>
                      <a:pt x="127" y="221"/>
                    </a:cubicBezTo>
                    <a:cubicBezTo>
                      <a:pt x="125" y="220"/>
                      <a:pt x="125" y="220"/>
                      <a:pt x="125" y="220"/>
                    </a:cubicBezTo>
                    <a:cubicBezTo>
                      <a:pt x="123" y="219"/>
                      <a:pt x="123" y="219"/>
                      <a:pt x="123" y="219"/>
                    </a:cubicBezTo>
                    <a:cubicBezTo>
                      <a:pt x="124" y="218"/>
                      <a:pt x="124" y="218"/>
                      <a:pt x="124" y="218"/>
                    </a:cubicBezTo>
                    <a:cubicBezTo>
                      <a:pt x="131" y="218"/>
                      <a:pt x="131" y="218"/>
                      <a:pt x="131" y="218"/>
                    </a:cubicBezTo>
                    <a:cubicBezTo>
                      <a:pt x="133" y="218"/>
                      <a:pt x="133" y="218"/>
                      <a:pt x="133" y="218"/>
                    </a:cubicBezTo>
                    <a:cubicBezTo>
                      <a:pt x="134" y="217"/>
                      <a:pt x="134" y="217"/>
                      <a:pt x="134" y="217"/>
                    </a:cubicBezTo>
                    <a:cubicBezTo>
                      <a:pt x="136" y="215"/>
                      <a:pt x="136" y="215"/>
                      <a:pt x="136" y="215"/>
                    </a:cubicBezTo>
                    <a:cubicBezTo>
                      <a:pt x="135" y="214"/>
                      <a:pt x="135" y="214"/>
                      <a:pt x="135" y="214"/>
                    </a:cubicBezTo>
                    <a:cubicBezTo>
                      <a:pt x="135" y="213"/>
                      <a:pt x="135" y="213"/>
                      <a:pt x="135" y="213"/>
                    </a:cubicBezTo>
                    <a:cubicBezTo>
                      <a:pt x="135" y="212"/>
                      <a:pt x="135" y="212"/>
                      <a:pt x="135" y="212"/>
                    </a:cubicBezTo>
                    <a:cubicBezTo>
                      <a:pt x="135" y="207"/>
                      <a:pt x="135" y="207"/>
                      <a:pt x="135" y="207"/>
                    </a:cubicBezTo>
                    <a:cubicBezTo>
                      <a:pt x="133" y="206"/>
                      <a:pt x="133" y="206"/>
                      <a:pt x="133" y="206"/>
                    </a:cubicBezTo>
                    <a:cubicBezTo>
                      <a:pt x="130" y="204"/>
                      <a:pt x="130" y="204"/>
                      <a:pt x="130" y="204"/>
                    </a:cubicBezTo>
                    <a:cubicBezTo>
                      <a:pt x="124" y="205"/>
                      <a:pt x="124" y="205"/>
                      <a:pt x="124" y="205"/>
                    </a:cubicBezTo>
                    <a:cubicBezTo>
                      <a:pt x="124" y="204"/>
                      <a:pt x="124" y="204"/>
                      <a:pt x="124" y="204"/>
                    </a:cubicBezTo>
                    <a:cubicBezTo>
                      <a:pt x="126" y="204"/>
                      <a:pt x="126" y="204"/>
                      <a:pt x="126" y="204"/>
                    </a:cubicBezTo>
                    <a:cubicBezTo>
                      <a:pt x="127" y="202"/>
                      <a:pt x="127" y="202"/>
                      <a:pt x="127" y="202"/>
                    </a:cubicBezTo>
                    <a:cubicBezTo>
                      <a:pt x="127" y="202"/>
                      <a:pt x="127" y="202"/>
                      <a:pt x="127" y="202"/>
                    </a:cubicBezTo>
                    <a:cubicBezTo>
                      <a:pt x="127" y="200"/>
                      <a:pt x="127" y="200"/>
                      <a:pt x="127" y="200"/>
                    </a:cubicBezTo>
                    <a:cubicBezTo>
                      <a:pt x="117" y="201"/>
                      <a:pt x="117" y="201"/>
                      <a:pt x="117" y="201"/>
                    </a:cubicBezTo>
                    <a:cubicBezTo>
                      <a:pt x="116" y="202"/>
                      <a:pt x="116" y="202"/>
                      <a:pt x="116" y="202"/>
                    </a:cubicBezTo>
                    <a:cubicBezTo>
                      <a:pt x="114" y="204"/>
                      <a:pt x="114" y="204"/>
                      <a:pt x="114" y="204"/>
                    </a:cubicBezTo>
                    <a:cubicBezTo>
                      <a:pt x="114" y="204"/>
                      <a:pt x="114" y="204"/>
                      <a:pt x="114" y="204"/>
                    </a:cubicBezTo>
                    <a:cubicBezTo>
                      <a:pt x="115" y="200"/>
                      <a:pt x="115" y="200"/>
                      <a:pt x="115" y="200"/>
                    </a:cubicBezTo>
                    <a:cubicBezTo>
                      <a:pt x="113" y="200"/>
                      <a:pt x="113" y="200"/>
                      <a:pt x="113" y="200"/>
                    </a:cubicBezTo>
                    <a:cubicBezTo>
                      <a:pt x="113" y="199"/>
                      <a:pt x="113" y="199"/>
                      <a:pt x="113" y="199"/>
                    </a:cubicBezTo>
                    <a:cubicBezTo>
                      <a:pt x="116" y="200"/>
                      <a:pt x="116" y="200"/>
                      <a:pt x="116" y="200"/>
                    </a:cubicBezTo>
                    <a:cubicBezTo>
                      <a:pt x="122" y="198"/>
                      <a:pt x="122" y="198"/>
                      <a:pt x="122" y="198"/>
                    </a:cubicBezTo>
                    <a:cubicBezTo>
                      <a:pt x="125" y="198"/>
                      <a:pt x="125" y="198"/>
                      <a:pt x="125" y="198"/>
                    </a:cubicBezTo>
                    <a:cubicBezTo>
                      <a:pt x="125" y="197"/>
                      <a:pt x="125" y="197"/>
                      <a:pt x="125" y="197"/>
                    </a:cubicBezTo>
                    <a:cubicBezTo>
                      <a:pt x="122" y="196"/>
                      <a:pt x="122" y="196"/>
                      <a:pt x="122" y="196"/>
                    </a:cubicBezTo>
                    <a:cubicBezTo>
                      <a:pt x="114" y="196"/>
                      <a:pt x="114" y="196"/>
                      <a:pt x="114" y="196"/>
                    </a:cubicBezTo>
                    <a:cubicBezTo>
                      <a:pt x="113" y="195"/>
                      <a:pt x="113" y="195"/>
                      <a:pt x="113" y="195"/>
                    </a:cubicBezTo>
                    <a:cubicBezTo>
                      <a:pt x="115" y="194"/>
                      <a:pt x="115" y="194"/>
                      <a:pt x="115" y="194"/>
                    </a:cubicBezTo>
                    <a:cubicBezTo>
                      <a:pt x="121" y="194"/>
                      <a:pt x="121" y="194"/>
                      <a:pt x="121" y="194"/>
                    </a:cubicBezTo>
                    <a:cubicBezTo>
                      <a:pt x="122" y="193"/>
                      <a:pt x="122" y="193"/>
                      <a:pt x="122" y="193"/>
                    </a:cubicBezTo>
                    <a:cubicBezTo>
                      <a:pt x="126" y="194"/>
                      <a:pt x="126" y="194"/>
                      <a:pt x="126" y="194"/>
                    </a:cubicBezTo>
                    <a:cubicBezTo>
                      <a:pt x="127" y="195"/>
                      <a:pt x="127" y="195"/>
                      <a:pt x="127" y="195"/>
                    </a:cubicBezTo>
                    <a:cubicBezTo>
                      <a:pt x="127" y="197"/>
                      <a:pt x="127" y="197"/>
                      <a:pt x="127" y="197"/>
                    </a:cubicBezTo>
                    <a:cubicBezTo>
                      <a:pt x="128" y="199"/>
                      <a:pt x="128" y="199"/>
                      <a:pt x="128" y="199"/>
                    </a:cubicBezTo>
                    <a:cubicBezTo>
                      <a:pt x="129" y="199"/>
                      <a:pt x="129" y="199"/>
                      <a:pt x="129" y="199"/>
                    </a:cubicBezTo>
                    <a:cubicBezTo>
                      <a:pt x="135" y="200"/>
                      <a:pt x="135" y="200"/>
                      <a:pt x="135" y="200"/>
                    </a:cubicBezTo>
                    <a:cubicBezTo>
                      <a:pt x="137" y="200"/>
                      <a:pt x="137" y="200"/>
                      <a:pt x="137" y="200"/>
                    </a:cubicBezTo>
                    <a:cubicBezTo>
                      <a:pt x="137" y="198"/>
                      <a:pt x="137" y="198"/>
                      <a:pt x="137" y="198"/>
                    </a:cubicBezTo>
                    <a:cubicBezTo>
                      <a:pt x="137" y="197"/>
                      <a:pt x="137" y="197"/>
                      <a:pt x="137" y="197"/>
                    </a:cubicBezTo>
                    <a:cubicBezTo>
                      <a:pt x="135" y="194"/>
                      <a:pt x="135" y="194"/>
                      <a:pt x="135" y="194"/>
                    </a:cubicBezTo>
                    <a:cubicBezTo>
                      <a:pt x="136" y="192"/>
                      <a:pt x="136" y="192"/>
                      <a:pt x="136" y="192"/>
                    </a:cubicBezTo>
                    <a:cubicBezTo>
                      <a:pt x="135" y="191"/>
                      <a:pt x="135" y="191"/>
                      <a:pt x="135" y="191"/>
                    </a:cubicBezTo>
                    <a:cubicBezTo>
                      <a:pt x="127" y="192"/>
                      <a:pt x="127" y="192"/>
                      <a:pt x="127" y="192"/>
                    </a:cubicBezTo>
                    <a:cubicBezTo>
                      <a:pt x="126" y="191"/>
                      <a:pt x="126" y="191"/>
                      <a:pt x="126" y="191"/>
                    </a:cubicBezTo>
                    <a:cubicBezTo>
                      <a:pt x="115" y="193"/>
                      <a:pt x="115" y="193"/>
                      <a:pt x="115" y="193"/>
                    </a:cubicBezTo>
                    <a:cubicBezTo>
                      <a:pt x="116" y="192"/>
                      <a:pt x="116" y="192"/>
                      <a:pt x="116" y="192"/>
                    </a:cubicBezTo>
                    <a:cubicBezTo>
                      <a:pt x="117" y="191"/>
                      <a:pt x="117" y="191"/>
                      <a:pt x="117" y="191"/>
                    </a:cubicBezTo>
                    <a:cubicBezTo>
                      <a:pt x="114" y="190"/>
                      <a:pt x="114" y="190"/>
                      <a:pt x="114" y="190"/>
                    </a:cubicBezTo>
                    <a:cubicBezTo>
                      <a:pt x="113" y="189"/>
                      <a:pt x="113" y="189"/>
                      <a:pt x="113" y="189"/>
                    </a:cubicBezTo>
                    <a:cubicBezTo>
                      <a:pt x="115" y="188"/>
                      <a:pt x="115" y="188"/>
                      <a:pt x="115" y="188"/>
                    </a:cubicBezTo>
                    <a:cubicBezTo>
                      <a:pt x="118" y="189"/>
                      <a:pt x="118" y="189"/>
                      <a:pt x="118" y="189"/>
                    </a:cubicBezTo>
                    <a:cubicBezTo>
                      <a:pt x="117" y="186"/>
                      <a:pt x="117" y="186"/>
                      <a:pt x="117" y="186"/>
                    </a:cubicBezTo>
                    <a:cubicBezTo>
                      <a:pt x="117" y="185"/>
                      <a:pt x="117" y="185"/>
                      <a:pt x="117" y="185"/>
                    </a:cubicBezTo>
                    <a:cubicBezTo>
                      <a:pt x="117" y="184"/>
                      <a:pt x="117" y="184"/>
                      <a:pt x="117" y="184"/>
                    </a:cubicBezTo>
                    <a:cubicBezTo>
                      <a:pt x="118" y="185"/>
                      <a:pt x="118" y="185"/>
                      <a:pt x="118" y="185"/>
                    </a:cubicBezTo>
                    <a:cubicBezTo>
                      <a:pt x="119" y="187"/>
                      <a:pt x="119" y="187"/>
                      <a:pt x="119" y="187"/>
                    </a:cubicBezTo>
                    <a:cubicBezTo>
                      <a:pt x="120" y="188"/>
                      <a:pt x="120" y="188"/>
                      <a:pt x="120" y="188"/>
                    </a:cubicBezTo>
                    <a:cubicBezTo>
                      <a:pt x="126" y="188"/>
                      <a:pt x="126" y="188"/>
                      <a:pt x="126" y="188"/>
                    </a:cubicBezTo>
                    <a:cubicBezTo>
                      <a:pt x="127" y="187"/>
                      <a:pt x="127" y="187"/>
                      <a:pt x="127" y="187"/>
                    </a:cubicBezTo>
                    <a:cubicBezTo>
                      <a:pt x="125" y="186"/>
                      <a:pt x="125" y="186"/>
                      <a:pt x="125" y="186"/>
                    </a:cubicBezTo>
                    <a:cubicBezTo>
                      <a:pt x="125" y="185"/>
                      <a:pt x="125" y="185"/>
                      <a:pt x="125" y="185"/>
                    </a:cubicBezTo>
                    <a:cubicBezTo>
                      <a:pt x="119" y="183"/>
                      <a:pt x="119" y="183"/>
                      <a:pt x="119" y="183"/>
                    </a:cubicBezTo>
                    <a:cubicBezTo>
                      <a:pt x="118" y="182"/>
                      <a:pt x="118" y="182"/>
                      <a:pt x="118" y="182"/>
                    </a:cubicBezTo>
                    <a:cubicBezTo>
                      <a:pt x="119" y="182"/>
                      <a:pt x="119" y="182"/>
                      <a:pt x="119" y="182"/>
                    </a:cubicBezTo>
                    <a:cubicBezTo>
                      <a:pt x="123" y="182"/>
                      <a:pt x="123" y="182"/>
                      <a:pt x="123" y="182"/>
                    </a:cubicBezTo>
                    <a:cubicBezTo>
                      <a:pt x="128" y="186"/>
                      <a:pt x="128" y="186"/>
                      <a:pt x="128" y="186"/>
                    </a:cubicBezTo>
                    <a:cubicBezTo>
                      <a:pt x="132" y="186"/>
                      <a:pt x="132" y="186"/>
                      <a:pt x="132" y="186"/>
                    </a:cubicBezTo>
                    <a:cubicBezTo>
                      <a:pt x="133" y="185"/>
                      <a:pt x="133" y="185"/>
                      <a:pt x="133" y="185"/>
                    </a:cubicBezTo>
                    <a:cubicBezTo>
                      <a:pt x="133" y="183"/>
                      <a:pt x="133" y="183"/>
                      <a:pt x="133" y="183"/>
                    </a:cubicBezTo>
                    <a:cubicBezTo>
                      <a:pt x="134" y="184"/>
                      <a:pt x="134" y="184"/>
                      <a:pt x="134" y="184"/>
                    </a:cubicBezTo>
                    <a:cubicBezTo>
                      <a:pt x="138" y="184"/>
                      <a:pt x="138" y="184"/>
                      <a:pt x="138" y="184"/>
                    </a:cubicBezTo>
                    <a:cubicBezTo>
                      <a:pt x="139" y="183"/>
                      <a:pt x="139" y="183"/>
                      <a:pt x="139" y="183"/>
                    </a:cubicBezTo>
                    <a:cubicBezTo>
                      <a:pt x="139" y="181"/>
                      <a:pt x="139" y="181"/>
                      <a:pt x="139" y="181"/>
                    </a:cubicBezTo>
                    <a:cubicBezTo>
                      <a:pt x="139" y="182"/>
                      <a:pt x="139" y="182"/>
                      <a:pt x="139" y="182"/>
                    </a:cubicBezTo>
                    <a:cubicBezTo>
                      <a:pt x="140" y="180"/>
                      <a:pt x="140" y="180"/>
                      <a:pt x="140" y="180"/>
                    </a:cubicBezTo>
                    <a:cubicBezTo>
                      <a:pt x="141" y="182"/>
                      <a:pt x="141" y="182"/>
                      <a:pt x="141" y="182"/>
                    </a:cubicBezTo>
                    <a:cubicBezTo>
                      <a:pt x="143" y="182"/>
                      <a:pt x="143" y="182"/>
                      <a:pt x="143" y="182"/>
                    </a:cubicBezTo>
                    <a:cubicBezTo>
                      <a:pt x="143" y="180"/>
                      <a:pt x="143" y="180"/>
                      <a:pt x="143" y="180"/>
                    </a:cubicBezTo>
                    <a:cubicBezTo>
                      <a:pt x="142" y="173"/>
                      <a:pt x="142" y="173"/>
                      <a:pt x="142" y="173"/>
                    </a:cubicBezTo>
                    <a:cubicBezTo>
                      <a:pt x="135" y="172"/>
                      <a:pt x="135" y="172"/>
                      <a:pt x="135" y="172"/>
                    </a:cubicBezTo>
                    <a:cubicBezTo>
                      <a:pt x="135" y="170"/>
                      <a:pt x="135" y="170"/>
                      <a:pt x="135" y="170"/>
                    </a:cubicBezTo>
                    <a:cubicBezTo>
                      <a:pt x="137" y="169"/>
                      <a:pt x="137" y="169"/>
                      <a:pt x="137" y="169"/>
                    </a:cubicBezTo>
                    <a:cubicBezTo>
                      <a:pt x="140" y="171"/>
                      <a:pt x="140" y="171"/>
                      <a:pt x="140" y="171"/>
                    </a:cubicBezTo>
                    <a:cubicBezTo>
                      <a:pt x="144" y="172"/>
                      <a:pt x="144" y="172"/>
                      <a:pt x="144" y="172"/>
                    </a:cubicBezTo>
                    <a:cubicBezTo>
                      <a:pt x="144" y="173"/>
                      <a:pt x="144" y="173"/>
                      <a:pt x="144" y="173"/>
                    </a:cubicBezTo>
                    <a:cubicBezTo>
                      <a:pt x="144" y="175"/>
                      <a:pt x="144" y="175"/>
                      <a:pt x="144" y="175"/>
                    </a:cubicBezTo>
                    <a:cubicBezTo>
                      <a:pt x="146" y="176"/>
                      <a:pt x="146" y="176"/>
                      <a:pt x="146" y="176"/>
                    </a:cubicBezTo>
                    <a:cubicBezTo>
                      <a:pt x="148" y="176"/>
                      <a:pt x="148" y="176"/>
                      <a:pt x="148" y="176"/>
                    </a:cubicBezTo>
                    <a:cubicBezTo>
                      <a:pt x="148" y="176"/>
                      <a:pt x="148" y="176"/>
                      <a:pt x="148" y="176"/>
                    </a:cubicBezTo>
                    <a:cubicBezTo>
                      <a:pt x="151" y="175"/>
                      <a:pt x="151" y="175"/>
                      <a:pt x="151" y="175"/>
                    </a:cubicBezTo>
                    <a:cubicBezTo>
                      <a:pt x="154" y="176"/>
                      <a:pt x="154" y="176"/>
                      <a:pt x="154" y="176"/>
                    </a:cubicBezTo>
                    <a:cubicBezTo>
                      <a:pt x="155" y="174"/>
                      <a:pt x="155" y="174"/>
                      <a:pt x="155" y="174"/>
                    </a:cubicBezTo>
                    <a:cubicBezTo>
                      <a:pt x="156" y="174"/>
                      <a:pt x="156" y="174"/>
                      <a:pt x="156" y="174"/>
                    </a:cubicBezTo>
                    <a:cubicBezTo>
                      <a:pt x="159" y="169"/>
                      <a:pt x="159" y="169"/>
                      <a:pt x="159" y="169"/>
                    </a:cubicBezTo>
                    <a:cubicBezTo>
                      <a:pt x="158" y="169"/>
                      <a:pt x="158" y="169"/>
                      <a:pt x="158" y="169"/>
                    </a:cubicBezTo>
                    <a:cubicBezTo>
                      <a:pt x="156" y="169"/>
                      <a:pt x="156" y="169"/>
                      <a:pt x="156" y="169"/>
                    </a:cubicBezTo>
                    <a:cubicBezTo>
                      <a:pt x="156" y="167"/>
                      <a:pt x="156" y="167"/>
                      <a:pt x="156" y="167"/>
                    </a:cubicBezTo>
                    <a:cubicBezTo>
                      <a:pt x="157" y="165"/>
                      <a:pt x="157" y="165"/>
                      <a:pt x="157" y="165"/>
                    </a:cubicBezTo>
                    <a:cubicBezTo>
                      <a:pt x="160" y="164"/>
                      <a:pt x="160" y="164"/>
                      <a:pt x="160" y="164"/>
                    </a:cubicBezTo>
                    <a:cubicBezTo>
                      <a:pt x="160" y="163"/>
                      <a:pt x="160" y="163"/>
                      <a:pt x="160" y="163"/>
                    </a:cubicBezTo>
                    <a:cubicBezTo>
                      <a:pt x="162" y="162"/>
                      <a:pt x="162" y="162"/>
                      <a:pt x="162" y="162"/>
                    </a:cubicBezTo>
                    <a:cubicBezTo>
                      <a:pt x="156" y="162"/>
                      <a:pt x="156" y="162"/>
                      <a:pt x="156" y="162"/>
                    </a:cubicBezTo>
                    <a:cubicBezTo>
                      <a:pt x="157" y="160"/>
                      <a:pt x="159" y="159"/>
                      <a:pt x="160" y="159"/>
                    </a:cubicBezTo>
                    <a:cubicBezTo>
                      <a:pt x="162" y="159"/>
                      <a:pt x="162" y="157"/>
                      <a:pt x="162" y="157"/>
                    </a:cubicBezTo>
                    <a:cubicBezTo>
                      <a:pt x="160" y="155"/>
                      <a:pt x="160" y="155"/>
                      <a:pt x="160" y="155"/>
                    </a:cubicBezTo>
                    <a:cubicBezTo>
                      <a:pt x="165" y="150"/>
                      <a:pt x="165" y="150"/>
                      <a:pt x="165" y="150"/>
                    </a:cubicBezTo>
                    <a:cubicBezTo>
                      <a:pt x="165" y="150"/>
                      <a:pt x="167" y="147"/>
                      <a:pt x="165" y="147"/>
                    </a:cubicBezTo>
                    <a:cubicBezTo>
                      <a:pt x="163" y="147"/>
                      <a:pt x="162" y="146"/>
                      <a:pt x="161" y="145"/>
                    </a:cubicBezTo>
                    <a:cubicBezTo>
                      <a:pt x="160" y="144"/>
                      <a:pt x="160" y="144"/>
                      <a:pt x="159" y="142"/>
                    </a:cubicBezTo>
                    <a:cubicBezTo>
                      <a:pt x="158" y="142"/>
                      <a:pt x="158" y="141"/>
                      <a:pt x="157" y="140"/>
                    </a:cubicBezTo>
                    <a:cubicBezTo>
                      <a:pt x="158" y="141"/>
                      <a:pt x="161" y="142"/>
                      <a:pt x="161" y="142"/>
                    </a:cubicBezTo>
                    <a:cubicBezTo>
                      <a:pt x="161" y="142"/>
                      <a:pt x="162" y="144"/>
                      <a:pt x="163" y="144"/>
                    </a:cubicBezTo>
                    <a:cubicBezTo>
                      <a:pt x="164" y="144"/>
                      <a:pt x="165" y="145"/>
                      <a:pt x="166" y="145"/>
                    </a:cubicBezTo>
                    <a:cubicBezTo>
                      <a:pt x="167" y="145"/>
                      <a:pt x="167" y="144"/>
                      <a:pt x="167" y="144"/>
                    </a:cubicBezTo>
                    <a:cubicBezTo>
                      <a:pt x="168" y="143"/>
                      <a:pt x="169" y="139"/>
                      <a:pt x="169" y="139"/>
                    </a:cubicBezTo>
                    <a:cubicBezTo>
                      <a:pt x="172" y="137"/>
                      <a:pt x="172" y="137"/>
                      <a:pt x="172" y="137"/>
                    </a:cubicBezTo>
                    <a:cubicBezTo>
                      <a:pt x="172" y="137"/>
                      <a:pt x="174" y="136"/>
                      <a:pt x="172" y="134"/>
                    </a:cubicBezTo>
                    <a:cubicBezTo>
                      <a:pt x="170" y="133"/>
                      <a:pt x="170" y="131"/>
                      <a:pt x="170" y="131"/>
                    </a:cubicBezTo>
                    <a:cubicBezTo>
                      <a:pt x="174" y="131"/>
                      <a:pt x="174" y="131"/>
                      <a:pt x="174" y="131"/>
                    </a:cubicBezTo>
                    <a:cubicBezTo>
                      <a:pt x="174" y="131"/>
                      <a:pt x="176" y="131"/>
                      <a:pt x="176" y="128"/>
                    </a:cubicBezTo>
                    <a:cubicBezTo>
                      <a:pt x="176" y="126"/>
                      <a:pt x="179" y="123"/>
                      <a:pt x="179" y="123"/>
                    </a:cubicBezTo>
                    <a:cubicBezTo>
                      <a:pt x="179" y="121"/>
                      <a:pt x="179" y="121"/>
                      <a:pt x="179" y="121"/>
                    </a:cubicBezTo>
                    <a:cubicBezTo>
                      <a:pt x="179" y="121"/>
                      <a:pt x="179" y="119"/>
                      <a:pt x="181" y="117"/>
                    </a:cubicBezTo>
                    <a:cubicBezTo>
                      <a:pt x="182" y="116"/>
                      <a:pt x="185" y="113"/>
                      <a:pt x="186" y="111"/>
                    </a:cubicBezTo>
                    <a:cubicBezTo>
                      <a:pt x="187" y="110"/>
                      <a:pt x="187" y="109"/>
                      <a:pt x="189" y="107"/>
                    </a:cubicBezTo>
                    <a:cubicBezTo>
                      <a:pt x="191" y="105"/>
                      <a:pt x="192" y="103"/>
                      <a:pt x="193" y="102"/>
                    </a:cubicBezTo>
                    <a:cubicBezTo>
                      <a:pt x="194" y="102"/>
                      <a:pt x="198" y="101"/>
                      <a:pt x="198" y="100"/>
                    </a:cubicBezTo>
                    <a:cubicBezTo>
                      <a:pt x="199" y="100"/>
                      <a:pt x="204" y="97"/>
                      <a:pt x="205" y="97"/>
                    </a:cubicBezTo>
                    <a:cubicBezTo>
                      <a:pt x="207" y="97"/>
                      <a:pt x="207" y="96"/>
                      <a:pt x="207" y="94"/>
                    </a:cubicBezTo>
                    <a:cubicBezTo>
                      <a:pt x="207" y="94"/>
                      <a:pt x="207" y="94"/>
                      <a:pt x="207" y="94"/>
                    </a:cubicBezTo>
                    <a:cubicBezTo>
                      <a:pt x="207" y="94"/>
                      <a:pt x="206" y="94"/>
                      <a:pt x="206" y="94"/>
                    </a:cubicBezTo>
                    <a:cubicBezTo>
                      <a:pt x="206" y="94"/>
                      <a:pt x="206" y="94"/>
                      <a:pt x="206" y="94"/>
                    </a:cubicBezTo>
                    <a:cubicBezTo>
                      <a:pt x="206" y="94"/>
                      <a:pt x="206" y="94"/>
                      <a:pt x="206" y="93"/>
                    </a:cubicBezTo>
                    <a:cubicBezTo>
                      <a:pt x="206" y="90"/>
                      <a:pt x="205" y="89"/>
                      <a:pt x="205" y="89"/>
                    </a:cubicBezTo>
                    <a:cubicBezTo>
                      <a:pt x="205" y="89"/>
                      <a:pt x="204" y="88"/>
                      <a:pt x="203" y="88"/>
                    </a:cubicBezTo>
                    <a:cubicBezTo>
                      <a:pt x="202" y="88"/>
                      <a:pt x="202" y="88"/>
                      <a:pt x="201" y="89"/>
                    </a:cubicBezTo>
                    <a:cubicBezTo>
                      <a:pt x="200" y="90"/>
                      <a:pt x="200" y="95"/>
                      <a:pt x="195" y="95"/>
                    </a:cubicBezTo>
                    <a:cubicBezTo>
                      <a:pt x="189" y="95"/>
                      <a:pt x="182" y="97"/>
                      <a:pt x="180" y="97"/>
                    </a:cubicBezTo>
                    <a:cubicBezTo>
                      <a:pt x="178" y="97"/>
                      <a:pt x="173" y="99"/>
                      <a:pt x="173" y="99"/>
                    </a:cubicBezTo>
                    <a:cubicBezTo>
                      <a:pt x="168" y="99"/>
                      <a:pt x="168" y="99"/>
                      <a:pt x="168" y="99"/>
                    </a:cubicBezTo>
                    <a:cubicBezTo>
                      <a:pt x="168" y="99"/>
                      <a:pt x="167" y="95"/>
                      <a:pt x="170" y="95"/>
                    </a:cubicBezTo>
                    <a:cubicBezTo>
                      <a:pt x="173" y="95"/>
                      <a:pt x="180" y="91"/>
                      <a:pt x="183" y="91"/>
                    </a:cubicBezTo>
                    <a:cubicBezTo>
                      <a:pt x="186" y="91"/>
                      <a:pt x="184" y="90"/>
                      <a:pt x="188" y="89"/>
                    </a:cubicBezTo>
                    <a:cubicBezTo>
                      <a:pt x="192" y="88"/>
                      <a:pt x="194" y="86"/>
                      <a:pt x="194" y="84"/>
                    </a:cubicBezTo>
                    <a:cubicBezTo>
                      <a:pt x="194" y="83"/>
                      <a:pt x="194" y="82"/>
                      <a:pt x="191" y="82"/>
                    </a:cubicBezTo>
                    <a:cubicBezTo>
                      <a:pt x="189" y="82"/>
                      <a:pt x="186" y="80"/>
                      <a:pt x="186" y="80"/>
                    </a:cubicBezTo>
                    <a:cubicBezTo>
                      <a:pt x="186" y="80"/>
                      <a:pt x="190" y="80"/>
                      <a:pt x="193" y="80"/>
                    </a:cubicBezTo>
                    <a:cubicBezTo>
                      <a:pt x="194" y="80"/>
                      <a:pt x="195" y="80"/>
                      <a:pt x="196" y="80"/>
                    </a:cubicBezTo>
                    <a:cubicBezTo>
                      <a:pt x="198" y="80"/>
                      <a:pt x="200" y="80"/>
                      <a:pt x="201" y="79"/>
                    </a:cubicBezTo>
                    <a:cubicBezTo>
                      <a:pt x="202" y="77"/>
                      <a:pt x="205" y="76"/>
                      <a:pt x="208" y="72"/>
                    </a:cubicBezTo>
                    <a:cubicBezTo>
                      <a:pt x="210" y="68"/>
                      <a:pt x="214" y="67"/>
                      <a:pt x="215" y="66"/>
                    </a:cubicBezTo>
                    <a:cubicBezTo>
                      <a:pt x="215" y="66"/>
                      <a:pt x="225" y="62"/>
                      <a:pt x="225" y="62"/>
                    </a:cubicBezTo>
                    <a:cubicBezTo>
                      <a:pt x="225" y="62"/>
                      <a:pt x="228" y="58"/>
                      <a:pt x="229" y="57"/>
                    </a:cubicBezTo>
                    <a:cubicBezTo>
                      <a:pt x="230" y="56"/>
                      <a:pt x="232" y="55"/>
                      <a:pt x="234" y="54"/>
                    </a:cubicBezTo>
                    <a:cubicBezTo>
                      <a:pt x="235" y="53"/>
                      <a:pt x="236" y="52"/>
                      <a:pt x="237" y="52"/>
                    </a:cubicBezTo>
                    <a:cubicBezTo>
                      <a:pt x="238" y="50"/>
                      <a:pt x="241" y="48"/>
                      <a:pt x="240" y="47"/>
                    </a:cubicBezTo>
                    <a:cubicBezTo>
                      <a:pt x="239" y="46"/>
                      <a:pt x="236" y="44"/>
                      <a:pt x="234" y="43"/>
                    </a:cubicBezTo>
                    <a:cubicBezTo>
                      <a:pt x="232" y="43"/>
                      <a:pt x="230" y="42"/>
                      <a:pt x="229" y="42"/>
                    </a:cubicBezTo>
                    <a:cubicBezTo>
                      <a:pt x="225" y="42"/>
                      <a:pt x="221" y="41"/>
                      <a:pt x="220" y="40"/>
                    </a:cubicBezTo>
                    <a:cubicBezTo>
                      <a:pt x="219" y="39"/>
                      <a:pt x="219" y="37"/>
                      <a:pt x="217" y="37"/>
                    </a:cubicBezTo>
                    <a:cubicBezTo>
                      <a:pt x="214" y="37"/>
                      <a:pt x="213" y="36"/>
                      <a:pt x="212" y="36"/>
                    </a:cubicBezTo>
                    <a:cubicBezTo>
                      <a:pt x="211" y="36"/>
                      <a:pt x="207" y="31"/>
                      <a:pt x="206" y="31"/>
                    </a:cubicBezTo>
                    <a:cubicBezTo>
                      <a:pt x="206" y="31"/>
                      <a:pt x="205" y="31"/>
                      <a:pt x="205" y="31"/>
                    </a:cubicBezTo>
                    <a:cubicBezTo>
                      <a:pt x="204" y="32"/>
                      <a:pt x="203" y="33"/>
                      <a:pt x="201" y="35"/>
                    </a:cubicBezTo>
                    <a:cubicBezTo>
                      <a:pt x="199" y="36"/>
                      <a:pt x="193" y="37"/>
                      <a:pt x="193" y="37"/>
                    </a:cubicBezTo>
                    <a:cubicBezTo>
                      <a:pt x="193" y="37"/>
                      <a:pt x="194" y="34"/>
                      <a:pt x="197" y="31"/>
                    </a:cubicBezTo>
                    <a:cubicBezTo>
                      <a:pt x="199" y="29"/>
                      <a:pt x="202" y="28"/>
                      <a:pt x="195" y="25"/>
                    </a:cubicBezTo>
                    <a:cubicBezTo>
                      <a:pt x="187" y="23"/>
                      <a:pt x="186" y="21"/>
                      <a:pt x="184" y="19"/>
                    </a:cubicBezTo>
                    <a:cubicBezTo>
                      <a:pt x="182" y="18"/>
                      <a:pt x="174" y="17"/>
                      <a:pt x="174" y="17"/>
                    </a:cubicBezTo>
                    <a:cubicBezTo>
                      <a:pt x="174" y="14"/>
                      <a:pt x="174" y="14"/>
                      <a:pt x="174" y="14"/>
                    </a:cubicBezTo>
                    <a:cubicBezTo>
                      <a:pt x="162" y="11"/>
                      <a:pt x="162" y="11"/>
                      <a:pt x="162" y="11"/>
                    </a:cubicBezTo>
                    <a:cubicBezTo>
                      <a:pt x="147" y="8"/>
                      <a:pt x="147" y="8"/>
                      <a:pt x="147" y="8"/>
                    </a:cubicBezTo>
                    <a:cubicBezTo>
                      <a:pt x="147" y="8"/>
                      <a:pt x="147" y="11"/>
                      <a:pt x="144" y="11"/>
                    </a:cubicBezTo>
                    <a:cubicBezTo>
                      <a:pt x="142" y="11"/>
                      <a:pt x="142" y="10"/>
                      <a:pt x="142" y="10"/>
                    </a:cubicBezTo>
                    <a:cubicBezTo>
                      <a:pt x="142" y="10"/>
                      <a:pt x="142" y="11"/>
                      <a:pt x="141" y="11"/>
                    </a:cubicBezTo>
                    <a:cubicBezTo>
                      <a:pt x="140" y="12"/>
                      <a:pt x="139" y="12"/>
                      <a:pt x="138" y="12"/>
                    </a:cubicBezTo>
                    <a:cubicBezTo>
                      <a:pt x="136" y="12"/>
                      <a:pt x="133" y="11"/>
                      <a:pt x="133" y="11"/>
                    </a:cubicBezTo>
                    <a:cubicBezTo>
                      <a:pt x="131" y="9"/>
                      <a:pt x="131" y="9"/>
                      <a:pt x="131" y="9"/>
                    </a:cubicBezTo>
                    <a:cubicBezTo>
                      <a:pt x="128" y="9"/>
                      <a:pt x="128" y="9"/>
                      <a:pt x="128" y="9"/>
                    </a:cubicBezTo>
                    <a:cubicBezTo>
                      <a:pt x="128" y="9"/>
                      <a:pt x="124" y="6"/>
                      <a:pt x="122" y="6"/>
                    </a:cubicBezTo>
                    <a:cubicBezTo>
                      <a:pt x="122" y="6"/>
                      <a:pt x="121" y="6"/>
                      <a:pt x="121" y="6"/>
                    </a:cubicBezTo>
                    <a:cubicBezTo>
                      <a:pt x="119" y="8"/>
                      <a:pt x="114" y="10"/>
                      <a:pt x="114" y="10"/>
                    </a:cubicBezTo>
                    <a:cubicBezTo>
                      <a:pt x="110" y="10"/>
                      <a:pt x="107" y="7"/>
                      <a:pt x="107" y="7"/>
                    </a:cubicBezTo>
                    <a:cubicBezTo>
                      <a:pt x="107" y="7"/>
                      <a:pt x="106" y="5"/>
                      <a:pt x="105" y="5"/>
                    </a:cubicBezTo>
                    <a:cubicBezTo>
                      <a:pt x="105" y="5"/>
                      <a:pt x="104" y="6"/>
                      <a:pt x="103" y="7"/>
                    </a:cubicBezTo>
                    <a:cubicBezTo>
                      <a:pt x="99" y="10"/>
                      <a:pt x="99" y="10"/>
                      <a:pt x="99" y="10"/>
                    </a:cubicBezTo>
                    <a:cubicBezTo>
                      <a:pt x="95" y="7"/>
                      <a:pt x="95" y="7"/>
                      <a:pt x="95" y="7"/>
                    </a:cubicBezTo>
                    <a:cubicBezTo>
                      <a:pt x="92" y="7"/>
                      <a:pt x="92" y="7"/>
                      <a:pt x="92" y="7"/>
                    </a:cubicBezTo>
                    <a:cubicBezTo>
                      <a:pt x="92" y="7"/>
                      <a:pt x="91" y="7"/>
                      <a:pt x="89" y="7"/>
                    </a:cubicBezTo>
                    <a:cubicBezTo>
                      <a:pt x="88" y="7"/>
                      <a:pt x="86" y="7"/>
                      <a:pt x="83" y="4"/>
                    </a:cubicBezTo>
                    <a:cubicBezTo>
                      <a:pt x="79" y="0"/>
                      <a:pt x="79" y="0"/>
                      <a:pt x="79" y="0"/>
                    </a:cubicBezTo>
                    <a:cubicBezTo>
                      <a:pt x="79" y="0"/>
                      <a:pt x="72" y="2"/>
                      <a:pt x="69" y="4"/>
                    </a:cubicBezTo>
                    <a:cubicBezTo>
                      <a:pt x="66" y="7"/>
                      <a:pt x="64" y="5"/>
                      <a:pt x="66" y="7"/>
                    </a:cubicBezTo>
                    <a:cubicBezTo>
                      <a:pt x="69" y="9"/>
                      <a:pt x="75" y="13"/>
                      <a:pt x="72" y="13"/>
                    </a:cubicBezTo>
                    <a:cubicBezTo>
                      <a:pt x="68" y="13"/>
                      <a:pt x="65" y="13"/>
                      <a:pt x="65" y="13"/>
                    </a:cubicBezTo>
                    <a:cubicBezTo>
                      <a:pt x="59" y="7"/>
                      <a:pt x="59" y="7"/>
                      <a:pt x="59" y="7"/>
                    </a:cubicBezTo>
                    <a:cubicBezTo>
                      <a:pt x="49" y="6"/>
                      <a:pt x="49" y="6"/>
                      <a:pt x="49" y="6"/>
                    </a:cubicBezTo>
                    <a:cubicBezTo>
                      <a:pt x="47" y="9"/>
                      <a:pt x="47" y="9"/>
                      <a:pt x="47" y="9"/>
                    </a:cubicBezTo>
                    <a:cubicBezTo>
                      <a:pt x="47" y="9"/>
                      <a:pt x="43" y="6"/>
                      <a:pt x="40" y="6"/>
                    </a:cubicBezTo>
                    <a:cubicBezTo>
                      <a:pt x="39" y="6"/>
                      <a:pt x="38" y="6"/>
                      <a:pt x="38" y="8"/>
                    </a:cubicBezTo>
                    <a:cubicBezTo>
                      <a:pt x="38" y="14"/>
                      <a:pt x="41" y="11"/>
                      <a:pt x="38" y="14"/>
                    </a:cubicBezTo>
                    <a:cubicBezTo>
                      <a:pt x="36" y="16"/>
                      <a:pt x="34" y="18"/>
                      <a:pt x="31" y="18"/>
                    </a:cubicBezTo>
                    <a:cubicBezTo>
                      <a:pt x="31" y="18"/>
                      <a:pt x="30" y="18"/>
                      <a:pt x="29" y="17"/>
                    </a:cubicBezTo>
                    <a:cubicBezTo>
                      <a:pt x="26" y="14"/>
                      <a:pt x="24" y="9"/>
                      <a:pt x="24" y="9"/>
                    </a:cubicBezTo>
                    <a:cubicBezTo>
                      <a:pt x="16" y="3"/>
                      <a:pt x="16" y="3"/>
                      <a:pt x="16" y="3"/>
                    </a:cubicBezTo>
                    <a:cubicBezTo>
                      <a:pt x="16" y="3"/>
                      <a:pt x="12" y="13"/>
                      <a:pt x="12" y="17"/>
                    </a:cubicBezTo>
                    <a:cubicBezTo>
                      <a:pt x="12" y="21"/>
                      <a:pt x="18" y="27"/>
                      <a:pt x="18" y="27"/>
                    </a:cubicBezTo>
                    <a:cubicBezTo>
                      <a:pt x="19" y="36"/>
                      <a:pt x="19" y="36"/>
                      <a:pt x="19" y="36"/>
                    </a:cubicBezTo>
                    <a:cubicBezTo>
                      <a:pt x="19" y="36"/>
                      <a:pt x="13" y="33"/>
                      <a:pt x="8" y="28"/>
                    </a:cubicBezTo>
                    <a:cubicBezTo>
                      <a:pt x="4" y="25"/>
                      <a:pt x="2" y="22"/>
                      <a:pt x="1" y="22"/>
                    </a:cubicBezTo>
                    <a:cubicBezTo>
                      <a:pt x="0" y="22"/>
                      <a:pt x="0" y="23"/>
                      <a:pt x="1" y="25"/>
                    </a:cubicBezTo>
                    <a:cubicBezTo>
                      <a:pt x="3" y="31"/>
                      <a:pt x="8" y="39"/>
                      <a:pt x="8"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4" name="Freeform 13"/>
              <p:cNvSpPr>
                <a:spLocks/>
              </p:cNvSpPr>
              <p:nvPr/>
            </p:nvSpPr>
            <p:spPr bwMode="auto">
              <a:xfrm>
                <a:off x="3705" y="3006"/>
                <a:ext cx="20" cy="20"/>
              </a:xfrm>
              <a:custGeom>
                <a:avLst/>
                <a:gdLst/>
                <a:ahLst/>
                <a:cxnLst>
                  <a:cxn ang="0">
                    <a:pos x="0" y="13"/>
                  </a:cxn>
                  <a:cxn ang="0">
                    <a:pos x="0" y="15"/>
                  </a:cxn>
                  <a:cxn ang="0">
                    <a:pos x="1" y="16"/>
                  </a:cxn>
                  <a:cxn ang="0">
                    <a:pos x="4" y="17"/>
                  </a:cxn>
                  <a:cxn ang="0">
                    <a:pos x="4" y="18"/>
                  </a:cxn>
                  <a:cxn ang="0">
                    <a:pos x="5" y="19"/>
                  </a:cxn>
                  <a:cxn ang="0">
                    <a:pos x="7" y="20"/>
                  </a:cxn>
                  <a:cxn ang="0">
                    <a:pos x="8" y="20"/>
                  </a:cxn>
                  <a:cxn ang="0">
                    <a:pos x="11" y="17"/>
                  </a:cxn>
                  <a:cxn ang="0">
                    <a:pos x="12" y="17"/>
                  </a:cxn>
                  <a:cxn ang="0">
                    <a:pos x="16" y="17"/>
                  </a:cxn>
                  <a:cxn ang="0">
                    <a:pos x="18" y="15"/>
                  </a:cxn>
                  <a:cxn ang="0">
                    <a:pos x="18" y="9"/>
                  </a:cxn>
                  <a:cxn ang="0">
                    <a:pos x="15" y="10"/>
                  </a:cxn>
                  <a:cxn ang="0">
                    <a:pos x="15" y="9"/>
                  </a:cxn>
                  <a:cxn ang="0">
                    <a:pos x="14" y="8"/>
                  </a:cxn>
                  <a:cxn ang="0">
                    <a:pos x="14" y="9"/>
                  </a:cxn>
                  <a:cxn ang="0">
                    <a:pos x="13" y="10"/>
                  </a:cxn>
                  <a:cxn ang="0">
                    <a:pos x="13" y="10"/>
                  </a:cxn>
                  <a:cxn ang="0">
                    <a:pos x="13" y="10"/>
                  </a:cxn>
                  <a:cxn ang="0">
                    <a:pos x="12" y="10"/>
                  </a:cxn>
                  <a:cxn ang="0">
                    <a:pos x="11" y="10"/>
                  </a:cxn>
                  <a:cxn ang="0">
                    <a:pos x="11" y="10"/>
                  </a:cxn>
                  <a:cxn ang="0">
                    <a:pos x="11" y="9"/>
                  </a:cxn>
                  <a:cxn ang="0">
                    <a:pos x="11" y="10"/>
                  </a:cxn>
                  <a:cxn ang="0">
                    <a:pos x="11" y="9"/>
                  </a:cxn>
                  <a:cxn ang="0">
                    <a:pos x="11" y="8"/>
                  </a:cxn>
                  <a:cxn ang="0">
                    <a:pos x="13" y="8"/>
                  </a:cxn>
                  <a:cxn ang="0">
                    <a:pos x="13" y="7"/>
                  </a:cxn>
                  <a:cxn ang="0">
                    <a:pos x="13" y="7"/>
                  </a:cxn>
                  <a:cxn ang="0">
                    <a:pos x="13" y="6"/>
                  </a:cxn>
                  <a:cxn ang="0">
                    <a:pos x="14" y="6"/>
                  </a:cxn>
                  <a:cxn ang="0">
                    <a:pos x="15" y="6"/>
                  </a:cxn>
                  <a:cxn ang="0">
                    <a:pos x="19" y="5"/>
                  </a:cxn>
                  <a:cxn ang="0">
                    <a:pos x="20" y="3"/>
                  </a:cxn>
                  <a:cxn ang="0">
                    <a:pos x="20" y="2"/>
                  </a:cxn>
                  <a:cxn ang="0">
                    <a:pos x="20" y="1"/>
                  </a:cxn>
                  <a:cxn ang="0">
                    <a:pos x="17" y="0"/>
                  </a:cxn>
                  <a:cxn ang="0">
                    <a:pos x="15" y="0"/>
                  </a:cxn>
                  <a:cxn ang="0">
                    <a:pos x="14" y="2"/>
                  </a:cxn>
                  <a:cxn ang="0">
                    <a:pos x="13" y="2"/>
                  </a:cxn>
                  <a:cxn ang="0">
                    <a:pos x="13" y="1"/>
                  </a:cxn>
                  <a:cxn ang="0">
                    <a:pos x="9" y="2"/>
                  </a:cxn>
                  <a:cxn ang="0">
                    <a:pos x="8" y="2"/>
                  </a:cxn>
                  <a:cxn ang="0">
                    <a:pos x="8" y="2"/>
                  </a:cxn>
                  <a:cxn ang="0">
                    <a:pos x="8" y="2"/>
                  </a:cxn>
                  <a:cxn ang="0">
                    <a:pos x="8" y="2"/>
                  </a:cxn>
                  <a:cxn ang="0">
                    <a:pos x="6" y="2"/>
                  </a:cxn>
                  <a:cxn ang="0">
                    <a:pos x="5" y="3"/>
                  </a:cxn>
                  <a:cxn ang="0">
                    <a:pos x="4" y="3"/>
                  </a:cxn>
                  <a:cxn ang="0">
                    <a:pos x="4" y="4"/>
                  </a:cxn>
                  <a:cxn ang="0">
                    <a:pos x="3" y="5"/>
                  </a:cxn>
                  <a:cxn ang="0">
                    <a:pos x="0" y="6"/>
                  </a:cxn>
                  <a:cxn ang="0">
                    <a:pos x="0" y="6"/>
                  </a:cxn>
                  <a:cxn ang="0">
                    <a:pos x="0" y="8"/>
                  </a:cxn>
                  <a:cxn ang="0">
                    <a:pos x="0" y="13"/>
                  </a:cxn>
                  <a:cxn ang="0">
                    <a:pos x="0" y="13"/>
                  </a:cxn>
                </a:cxnLst>
                <a:rect l="0" t="0" r="r" b="b"/>
                <a:pathLst>
                  <a:path w="20" h="20">
                    <a:moveTo>
                      <a:pt x="0" y="13"/>
                    </a:moveTo>
                    <a:lnTo>
                      <a:pt x="0" y="15"/>
                    </a:lnTo>
                    <a:lnTo>
                      <a:pt x="1" y="16"/>
                    </a:lnTo>
                    <a:lnTo>
                      <a:pt x="4" y="17"/>
                    </a:lnTo>
                    <a:lnTo>
                      <a:pt x="4" y="18"/>
                    </a:lnTo>
                    <a:lnTo>
                      <a:pt x="5" y="19"/>
                    </a:lnTo>
                    <a:lnTo>
                      <a:pt x="7" y="20"/>
                    </a:lnTo>
                    <a:lnTo>
                      <a:pt x="8" y="20"/>
                    </a:lnTo>
                    <a:lnTo>
                      <a:pt x="11" y="17"/>
                    </a:lnTo>
                    <a:lnTo>
                      <a:pt x="12" y="17"/>
                    </a:lnTo>
                    <a:lnTo>
                      <a:pt x="16" y="17"/>
                    </a:lnTo>
                    <a:lnTo>
                      <a:pt x="18" y="15"/>
                    </a:lnTo>
                    <a:lnTo>
                      <a:pt x="18" y="9"/>
                    </a:lnTo>
                    <a:lnTo>
                      <a:pt x="15" y="10"/>
                    </a:lnTo>
                    <a:lnTo>
                      <a:pt x="15" y="9"/>
                    </a:lnTo>
                    <a:lnTo>
                      <a:pt x="14" y="8"/>
                    </a:lnTo>
                    <a:lnTo>
                      <a:pt x="14" y="9"/>
                    </a:lnTo>
                    <a:lnTo>
                      <a:pt x="13" y="10"/>
                    </a:lnTo>
                    <a:lnTo>
                      <a:pt x="13" y="10"/>
                    </a:lnTo>
                    <a:lnTo>
                      <a:pt x="13" y="10"/>
                    </a:lnTo>
                    <a:lnTo>
                      <a:pt x="12" y="10"/>
                    </a:lnTo>
                    <a:lnTo>
                      <a:pt x="11" y="10"/>
                    </a:lnTo>
                    <a:lnTo>
                      <a:pt x="11" y="10"/>
                    </a:lnTo>
                    <a:lnTo>
                      <a:pt x="11" y="9"/>
                    </a:lnTo>
                    <a:lnTo>
                      <a:pt x="11" y="10"/>
                    </a:lnTo>
                    <a:lnTo>
                      <a:pt x="11" y="9"/>
                    </a:lnTo>
                    <a:lnTo>
                      <a:pt x="11" y="8"/>
                    </a:lnTo>
                    <a:lnTo>
                      <a:pt x="13" y="8"/>
                    </a:lnTo>
                    <a:lnTo>
                      <a:pt x="13" y="7"/>
                    </a:lnTo>
                    <a:lnTo>
                      <a:pt x="13" y="7"/>
                    </a:lnTo>
                    <a:lnTo>
                      <a:pt x="13" y="6"/>
                    </a:lnTo>
                    <a:lnTo>
                      <a:pt x="14" y="6"/>
                    </a:lnTo>
                    <a:lnTo>
                      <a:pt x="15" y="6"/>
                    </a:lnTo>
                    <a:lnTo>
                      <a:pt x="19" y="5"/>
                    </a:lnTo>
                    <a:lnTo>
                      <a:pt x="20" y="3"/>
                    </a:lnTo>
                    <a:lnTo>
                      <a:pt x="20" y="2"/>
                    </a:lnTo>
                    <a:lnTo>
                      <a:pt x="20" y="1"/>
                    </a:lnTo>
                    <a:lnTo>
                      <a:pt x="17" y="0"/>
                    </a:lnTo>
                    <a:lnTo>
                      <a:pt x="15" y="0"/>
                    </a:lnTo>
                    <a:lnTo>
                      <a:pt x="14" y="2"/>
                    </a:lnTo>
                    <a:lnTo>
                      <a:pt x="13" y="2"/>
                    </a:lnTo>
                    <a:lnTo>
                      <a:pt x="13" y="1"/>
                    </a:lnTo>
                    <a:lnTo>
                      <a:pt x="9" y="2"/>
                    </a:lnTo>
                    <a:lnTo>
                      <a:pt x="8" y="2"/>
                    </a:lnTo>
                    <a:lnTo>
                      <a:pt x="8" y="2"/>
                    </a:lnTo>
                    <a:lnTo>
                      <a:pt x="8" y="2"/>
                    </a:lnTo>
                    <a:lnTo>
                      <a:pt x="8" y="2"/>
                    </a:lnTo>
                    <a:lnTo>
                      <a:pt x="6" y="2"/>
                    </a:lnTo>
                    <a:lnTo>
                      <a:pt x="5" y="3"/>
                    </a:lnTo>
                    <a:lnTo>
                      <a:pt x="4" y="3"/>
                    </a:lnTo>
                    <a:lnTo>
                      <a:pt x="4" y="4"/>
                    </a:lnTo>
                    <a:lnTo>
                      <a:pt x="3" y="5"/>
                    </a:lnTo>
                    <a:lnTo>
                      <a:pt x="0" y="6"/>
                    </a:lnTo>
                    <a:lnTo>
                      <a:pt x="0" y="6"/>
                    </a:lnTo>
                    <a:lnTo>
                      <a:pt x="0" y="8"/>
                    </a:lnTo>
                    <a:lnTo>
                      <a:pt x="0" y="13"/>
                    </a:lnTo>
                    <a:lnTo>
                      <a:pt x="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5" name="Freeform 14"/>
              <p:cNvSpPr>
                <a:spLocks/>
              </p:cNvSpPr>
              <p:nvPr/>
            </p:nvSpPr>
            <p:spPr bwMode="auto">
              <a:xfrm>
                <a:off x="3764" y="3041"/>
                <a:ext cx="29" cy="39"/>
              </a:xfrm>
              <a:custGeom>
                <a:avLst/>
                <a:gdLst/>
                <a:ahLst/>
                <a:cxnLst>
                  <a:cxn ang="0">
                    <a:pos x="13" y="1"/>
                  </a:cxn>
                  <a:cxn ang="0">
                    <a:pos x="10" y="5"/>
                  </a:cxn>
                  <a:cxn ang="0">
                    <a:pos x="14" y="9"/>
                  </a:cxn>
                  <a:cxn ang="0">
                    <a:pos x="12" y="10"/>
                  </a:cxn>
                  <a:cxn ang="0">
                    <a:pos x="16" y="12"/>
                  </a:cxn>
                  <a:cxn ang="0">
                    <a:pos x="17" y="17"/>
                  </a:cxn>
                  <a:cxn ang="0">
                    <a:pos x="13" y="14"/>
                  </a:cxn>
                  <a:cxn ang="0">
                    <a:pos x="10" y="13"/>
                  </a:cxn>
                  <a:cxn ang="0">
                    <a:pos x="8" y="8"/>
                  </a:cxn>
                  <a:cxn ang="0">
                    <a:pos x="5" y="6"/>
                  </a:cxn>
                  <a:cxn ang="0">
                    <a:pos x="3" y="9"/>
                  </a:cxn>
                  <a:cxn ang="0">
                    <a:pos x="4" y="15"/>
                  </a:cxn>
                  <a:cxn ang="0">
                    <a:pos x="7" y="16"/>
                  </a:cxn>
                  <a:cxn ang="0">
                    <a:pos x="8" y="22"/>
                  </a:cxn>
                  <a:cxn ang="0">
                    <a:pos x="4" y="19"/>
                  </a:cxn>
                  <a:cxn ang="0">
                    <a:pos x="3" y="22"/>
                  </a:cxn>
                  <a:cxn ang="0">
                    <a:pos x="1" y="23"/>
                  </a:cxn>
                  <a:cxn ang="0">
                    <a:pos x="0" y="26"/>
                  </a:cxn>
                  <a:cxn ang="0">
                    <a:pos x="6" y="25"/>
                  </a:cxn>
                  <a:cxn ang="0">
                    <a:pos x="13" y="23"/>
                  </a:cxn>
                  <a:cxn ang="0">
                    <a:pos x="17" y="22"/>
                  </a:cxn>
                  <a:cxn ang="0">
                    <a:pos x="21" y="22"/>
                  </a:cxn>
                  <a:cxn ang="0">
                    <a:pos x="17" y="25"/>
                  </a:cxn>
                  <a:cxn ang="0">
                    <a:pos x="15" y="26"/>
                  </a:cxn>
                  <a:cxn ang="0">
                    <a:pos x="14" y="28"/>
                  </a:cxn>
                  <a:cxn ang="0">
                    <a:pos x="11" y="29"/>
                  </a:cxn>
                  <a:cxn ang="0">
                    <a:pos x="14" y="31"/>
                  </a:cxn>
                  <a:cxn ang="0">
                    <a:pos x="12" y="33"/>
                  </a:cxn>
                  <a:cxn ang="0">
                    <a:pos x="13" y="38"/>
                  </a:cxn>
                  <a:cxn ang="0">
                    <a:pos x="18" y="37"/>
                  </a:cxn>
                  <a:cxn ang="0">
                    <a:pos x="19" y="38"/>
                  </a:cxn>
                  <a:cxn ang="0">
                    <a:pos x="21" y="38"/>
                  </a:cxn>
                  <a:cxn ang="0">
                    <a:pos x="23" y="38"/>
                  </a:cxn>
                  <a:cxn ang="0">
                    <a:pos x="25" y="36"/>
                  </a:cxn>
                  <a:cxn ang="0">
                    <a:pos x="25" y="34"/>
                  </a:cxn>
                  <a:cxn ang="0">
                    <a:pos x="25" y="32"/>
                  </a:cxn>
                  <a:cxn ang="0">
                    <a:pos x="25" y="30"/>
                  </a:cxn>
                  <a:cxn ang="0">
                    <a:pos x="26" y="29"/>
                  </a:cxn>
                  <a:cxn ang="0">
                    <a:pos x="27" y="28"/>
                  </a:cxn>
                  <a:cxn ang="0">
                    <a:pos x="26" y="25"/>
                  </a:cxn>
                  <a:cxn ang="0">
                    <a:pos x="29" y="29"/>
                  </a:cxn>
                  <a:cxn ang="0">
                    <a:pos x="27" y="21"/>
                  </a:cxn>
                  <a:cxn ang="0">
                    <a:pos x="28" y="17"/>
                  </a:cxn>
                  <a:cxn ang="0">
                    <a:pos x="27" y="10"/>
                  </a:cxn>
                  <a:cxn ang="0">
                    <a:pos x="24" y="3"/>
                  </a:cxn>
                  <a:cxn ang="0">
                    <a:pos x="21" y="0"/>
                  </a:cxn>
                  <a:cxn ang="0">
                    <a:pos x="21" y="3"/>
                  </a:cxn>
                  <a:cxn ang="0">
                    <a:pos x="20" y="6"/>
                  </a:cxn>
                </a:cxnLst>
                <a:rect l="0" t="0" r="r" b="b"/>
                <a:pathLst>
                  <a:path w="29" h="39">
                    <a:moveTo>
                      <a:pt x="18" y="4"/>
                    </a:moveTo>
                    <a:lnTo>
                      <a:pt x="17" y="1"/>
                    </a:lnTo>
                    <a:lnTo>
                      <a:pt x="15" y="2"/>
                    </a:lnTo>
                    <a:lnTo>
                      <a:pt x="13" y="1"/>
                    </a:lnTo>
                    <a:lnTo>
                      <a:pt x="11" y="3"/>
                    </a:lnTo>
                    <a:lnTo>
                      <a:pt x="10" y="4"/>
                    </a:lnTo>
                    <a:lnTo>
                      <a:pt x="10" y="4"/>
                    </a:lnTo>
                    <a:lnTo>
                      <a:pt x="10" y="5"/>
                    </a:lnTo>
                    <a:lnTo>
                      <a:pt x="10" y="7"/>
                    </a:lnTo>
                    <a:lnTo>
                      <a:pt x="11" y="8"/>
                    </a:lnTo>
                    <a:lnTo>
                      <a:pt x="13" y="8"/>
                    </a:lnTo>
                    <a:lnTo>
                      <a:pt x="14" y="9"/>
                    </a:lnTo>
                    <a:lnTo>
                      <a:pt x="14" y="9"/>
                    </a:lnTo>
                    <a:lnTo>
                      <a:pt x="14" y="9"/>
                    </a:lnTo>
                    <a:lnTo>
                      <a:pt x="14" y="10"/>
                    </a:lnTo>
                    <a:lnTo>
                      <a:pt x="12" y="10"/>
                    </a:lnTo>
                    <a:lnTo>
                      <a:pt x="12" y="11"/>
                    </a:lnTo>
                    <a:lnTo>
                      <a:pt x="13" y="11"/>
                    </a:lnTo>
                    <a:lnTo>
                      <a:pt x="15" y="11"/>
                    </a:lnTo>
                    <a:lnTo>
                      <a:pt x="16" y="12"/>
                    </a:lnTo>
                    <a:lnTo>
                      <a:pt x="14" y="12"/>
                    </a:lnTo>
                    <a:lnTo>
                      <a:pt x="16" y="17"/>
                    </a:lnTo>
                    <a:lnTo>
                      <a:pt x="17" y="16"/>
                    </a:lnTo>
                    <a:lnTo>
                      <a:pt x="17" y="17"/>
                    </a:lnTo>
                    <a:lnTo>
                      <a:pt x="16" y="18"/>
                    </a:lnTo>
                    <a:lnTo>
                      <a:pt x="14" y="17"/>
                    </a:lnTo>
                    <a:lnTo>
                      <a:pt x="12" y="15"/>
                    </a:lnTo>
                    <a:lnTo>
                      <a:pt x="13" y="14"/>
                    </a:lnTo>
                    <a:lnTo>
                      <a:pt x="12" y="14"/>
                    </a:lnTo>
                    <a:lnTo>
                      <a:pt x="11" y="14"/>
                    </a:lnTo>
                    <a:lnTo>
                      <a:pt x="10" y="14"/>
                    </a:lnTo>
                    <a:lnTo>
                      <a:pt x="10" y="13"/>
                    </a:lnTo>
                    <a:lnTo>
                      <a:pt x="9" y="10"/>
                    </a:lnTo>
                    <a:lnTo>
                      <a:pt x="10" y="9"/>
                    </a:lnTo>
                    <a:lnTo>
                      <a:pt x="8" y="8"/>
                    </a:lnTo>
                    <a:lnTo>
                      <a:pt x="8" y="8"/>
                    </a:lnTo>
                    <a:lnTo>
                      <a:pt x="8" y="7"/>
                    </a:lnTo>
                    <a:lnTo>
                      <a:pt x="7" y="7"/>
                    </a:lnTo>
                    <a:lnTo>
                      <a:pt x="7" y="7"/>
                    </a:lnTo>
                    <a:lnTo>
                      <a:pt x="5" y="6"/>
                    </a:lnTo>
                    <a:lnTo>
                      <a:pt x="4" y="6"/>
                    </a:lnTo>
                    <a:lnTo>
                      <a:pt x="4" y="8"/>
                    </a:lnTo>
                    <a:lnTo>
                      <a:pt x="4" y="8"/>
                    </a:lnTo>
                    <a:lnTo>
                      <a:pt x="3" y="9"/>
                    </a:lnTo>
                    <a:lnTo>
                      <a:pt x="3" y="11"/>
                    </a:lnTo>
                    <a:lnTo>
                      <a:pt x="4" y="11"/>
                    </a:lnTo>
                    <a:lnTo>
                      <a:pt x="4" y="13"/>
                    </a:lnTo>
                    <a:lnTo>
                      <a:pt x="4" y="15"/>
                    </a:lnTo>
                    <a:lnTo>
                      <a:pt x="5" y="15"/>
                    </a:lnTo>
                    <a:lnTo>
                      <a:pt x="5" y="17"/>
                    </a:lnTo>
                    <a:lnTo>
                      <a:pt x="7" y="16"/>
                    </a:lnTo>
                    <a:lnTo>
                      <a:pt x="7" y="16"/>
                    </a:lnTo>
                    <a:lnTo>
                      <a:pt x="7" y="18"/>
                    </a:lnTo>
                    <a:lnTo>
                      <a:pt x="7" y="18"/>
                    </a:lnTo>
                    <a:lnTo>
                      <a:pt x="8" y="19"/>
                    </a:lnTo>
                    <a:lnTo>
                      <a:pt x="8" y="22"/>
                    </a:lnTo>
                    <a:lnTo>
                      <a:pt x="7" y="22"/>
                    </a:lnTo>
                    <a:lnTo>
                      <a:pt x="7" y="21"/>
                    </a:lnTo>
                    <a:lnTo>
                      <a:pt x="4" y="19"/>
                    </a:lnTo>
                    <a:lnTo>
                      <a:pt x="4" y="19"/>
                    </a:lnTo>
                    <a:lnTo>
                      <a:pt x="3" y="20"/>
                    </a:lnTo>
                    <a:lnTo>
                      <a:pt x="3" y="22"/>
                    </a:lnTo>
                    <a:lnTo>
                      <a:pt x="3" y="22"/>
                    </a:lnTo>
                    <a:lnTo>
                      <a:pt x="3" y="22"/>
                    </a:lnTo>
                    <a:lnTo>
                      <a:pt x="3" y="22"/>
                    </a:lnTo>
                    <a:lnTo>
                      <a:pt x="3" y="23"/>
                    </a:lnTo>
                    <a:lnTo>
                      <a:pt x="2" y="23"/>
                    </a:lnTo>
                    <a:lnTo>
                      <a:pt x="1" y="23"/>
                    </a:lnTo>
                    <a:lnTo>
                      <a:pt x="0" y="24"/>
                    </a:lnTo>
                    <a:lnTo>
                      <a:pt x="0" y="25"/>
                    </a:lnTo>
                    <a:lnTo>
                      <a:pt x="0" y="25"/>
                    </a:lnTo>
                    <a:lnTo>
                      <a:pt x="0" y="26"/>
                    </a:lnTo>
                    <a:lnTo>
                      <a:pt x="1" y="27"/>
                    </a:lnTo>
                    <a:lnTo>
                      <a:pt x="3" y="26"/>
                    </a:lnTo>
                    <a:lnTo>
                      <a:pt x="5" y="26"/>
                    </a:lnTo>
                    <a:lnTo>
                      <a:pt x="6" y="25"/>
                    </a:lnTo>
                    <a:lnTo>
                      <a:pt x="7" y="26"/>
                    </a:lnTo>
                    <a:lnTo>
                      <a:pt x="7" y="25"/>
                    </a:lnTo>
                    <a:lnTo>
                      <a:pt x="9" y="25"/>
                    </a:lnTo>
                    <a:lnTo>
                      <a:pt x="13" y="23"/>
                    </a:lnTo>
                    <a:lnTo>
                      <a:pt x="14" y="23"/>
                    </a:lnTo>
                    <a:lnTo>
                      <a:pt x="15" y="22"/>
                    </a:lnTo>
                    <a:lnTo>
                      <a:pt x="16" y="23"/>
                    </a:lnTo>
                    <a:lnTo>
                      <a:pt x="17" y="22"/>
                    </a:lnTo>
                    <a:lnTo>
                      <a:pt x="18" y="22"/>
                    </a:lnTo>
                    <a:lnTo>
                      <a:pt x="20" y="22"/>
                    </a:lnTo>
                    <a:lnTo>
                      <a:pt x="21" y="22"/>
                    </a:lnTo>
                    <a:lnTo>
                      <a:pt x="21" y="22"/>
                    </a:lnTo>
                    <a:lnTo>
                      <a:pt x="20" y="22"/>
                    </a:lnTo>
                    <a:lnTo>
                      <a:pt x="16" y="23"/>
                    </a:lnTo>
                    <a:lnTo>
                      <a:pt x="16" y="24"/>
                    </a:lnTo>
                    <a:lnTo>
                      <a:pt x="17" y="25"/>
                    </a:lnTo>
                    <a:lnTo>
                      <a:pt x="17" y="25"/>
                    </a:lnTo>
                    <a:lnTo>
                      <a:pt x="15" y="26"/>
                    </a:lnTo>
                    <a:lnTo>
                      <a:pt x="15" y="26"/>
                    </a:lnTo>
                    <a:lnTo>
                      <a:pt x="15" y="26"/>
                    </a:lnTo>
                    <a:lnTo>
                      <a:pt x="14" y="27"/>
                    </a:lnTo>
                    <a:lnTo>
                      <a:pt x="16" y="27"/>
                    </a:lnTo>
                    <a:lnTo>
                      <a:pt x="16" y="28"/>
                    </a:lnTo>
                    <a:lnTo>
                      <a:pt x="14" y="28"/>
                    </a:lnTo>
                    <a:lnTo>
                      <a:pt x="14" y="28"/>
                    </a:lnTo>
                    <a:lnTo>
                      <a:pt x="14" y="29"/>
                    </a:lnTo>
                    <a:lnTo>
                      <a:pt x="13" y="29"/>
                    </a:lnTo>
                    <a:lnTo>
                      <a:pt x="11" y="29"/>
                    </a:lnTo>
                    <a:lnTo>
                      <a:pt x="13" y="30"/>
                    </a:lnTo>
                    <a:lnTo>
                      <a:pt x="11" y="31"/>
                    </a:lnTo>
                    <a:lnTo>
                      <a:pt x="11" y="32"/>
                    </a:lnTo>
                    <a:lnTo>
                      <a:pt x="14" y="31"/>
                    </a:lnTo>
                    <a:lnTo>
                      <a:pt x="13" y="33"/>
                    </a:lnTo>
                    <a:lnTo>
                      <a:pt x="14" y="33"/>
                    </a:lnTo>
                    <a:lnTo>
                      <a:pt x="14" y="33"/>
                    </a:lnTo>
                    <a:lnTo>
                      <a:pt x="12" y="33"/>
                    </a:lnTo>
                    <a:lnTo>
                      <a:pt x="11" y="34"/>
                    </a:lnTo>
                    <a:lnTo>
                      <a:pt x="12" y="35"/>
                    </a:lnTo>
                    <a:lnTo>
                      <a:pt x="12" y="37"/>
                    </a:lnTo>
                    <a:lnTo>
                      <a:pt x="13" y="38"/>
                    </a:lnTo>
                    <a:lnTo>
                      <a:pt x="14" y="39"/>
                    </a:lnTo>
                    <a:lnTo>
                      <a:pt x="17" y="39"/>
                    </a:lnTo>
                    <a:lnTo>
                      <a:pt x="18" y="37"/>
                    </a:lnTo>
                    <a:lnTo>
                      <a:pt x="18" y="37"/>
                    </a:lnTo>
                    <a:lnTo>
                      <a:pt x="18" y="38"/>
                    </a:lnTo>
                    <a:lnTo>
                      <a:pt x="18" y="37"/>
                    </a:lnTo>
                    <a:lnTo>
                      <a:pt x="19" y="37"/>
                    </a:lnTo>
                    <a:lnTo>
                      <a:pt x="19" y="38"/>
                    </a:lnTo>
                    <a:lnTo>
                      <a:pt x="20" y="38"/>
                    </a:lnTo>
                    <a:lnTo>
                      <a:pt x="20" y="37"/>
                    </a:lnTo>
                    <a:lnTo>
                      <a:pt x="21" y="37"/>
                    </a:lnTo>
                    <a:lnTo>
                      <a:pt x="21" y="38"/>
                    </a:lnTo>
                    <a:lnTo>
                      <a:pt x="21" y="38"/>
                    </a:lnTo>
                    <a:lnTo>
                      <a:pt x="21" y="38"/>
                    </a:lnTo>
                    <a:lnTo>
                      <a:pt x="22" y="37"/>
                    </a:lnTo>
                    <a:lnTo>
                      <a:pt x="23" y="38"/>
                    </a:lnTo>
                    <a:lnTo>
                      <a:pt x="25" y="38"/>
                    </a:lnTo>
                    <a:lnTo>
                      <a:pt x="25" y="37"/>
                    </a:lnTo>
                    <a:lnTo>
                      <a:pt x="25" y="36"/>
                    </a:lnTo>
                    <a:lnTo>
                      <a:pt x="25" y="36"/>
                    </a:lnTo>
                    <a:lnTo>
                      <a:pt x="25" y="35"/>
                    </a:lnTo>
                    <a:lnTo>
                      <a:pt x="25" y="34"/>
                    </a:lnTo>
                    <a:lnTo>
                      <a:pt x="25" y="34"/>
                    </a:lnTo>
                    <a:lnTo>
                      <a:pt x="25" y="34"/>
                    </a:lnTo>
                    <a:lnTo>
                      <a:pt x="26" y="36"/>
                    </a:lnTo>
                    <a:lnTo>
                      <a:pt x="27" y="36"/>
                    </a:lnTo>
                    <a:lnTo>
                      <a:pt x="27" y="36"/>
                    </a:lnTo>
                    <a:lnTo>
                      <a:pt x="25" y="32"/>
                    </a:lnTo>
                    <a:lnTo>
                      <a:pt x="25" y="32"/>
                    </a:lnTo>
                    <a:lnTo>
                      <a:pt x="25" y="31"/>
                    </a:lnTo>
                    <a:lnTo>
                      <a:pt x="25" y="29"/>
                    </a:lnTo>
                    <a:lnTo>
                      <a:pt x="25" y="30"/>
                    </a:lnTo>
                    <a:lnTo>
                      <a:pt x="26" y="30"/>
                    </a:lnTo>
                    <a:lnTo>
                      <a:pt x="25" y="29"/>
                    </a:lnTo>
                    <a:lnTo>
                      <a:pt x="25" y="29"/>
                    </a:lnTo>
                    <a:lnTo>
                      <a:pt x="26" y="29"/>
                    </a:lnTo>
                    <a:lnTo>
                      <a:pt x="25" y="28"/>
                    </a:lnTo>
                    <a:lnTo>
                      <a:pt x="25" y="27"/>
                    </a:lnTo>
                    <a:lnTo>
                      <a:pt x="26" y="27"/>
                    </a:lnTo>
                    <a:lnTo>
                      <a:pt x="27" y="28"/>
                    </a:lnTo>
                    <a:lnTo>
                      <a:pt x="27" y="27"/>
                    </a:lnTo>
                    <a:lnTo>
                      <a:pt x="27" y="26"/>
                    </a:lnTo>
                    <a:lnTo>
                      <a:pt x="26" y="26"/>
                    </a:lnTo>
                    <a:lnTo>
                      <a:pt x="26" y="25"/>
                    </a:lnTo>
                    <a:lnTo>
                      <a:pt x="27" y="26"/>
                    </a:lnTo>
                    <a:lnTo>
                      <a:pt x="27" y="25"/>
                    </a:lnTo>
                    <a:lnTo>
                      <a:pt x="28" y="26"/>
                    </a:lnTo>
                    <a:lnTo>
                      <a:pt x="29" y="29"/>
                    </a:lnTo>
                    <a:lnTo>
                      <a:pt x="29" y="22"/>
                    </a:lnTo>
                    <a:lnTo>
                      <a:pt x="29" y="22"/>
                    </a:lnTo>
                    <a:lnTo>
                      <a:pt x="26" y="22"/>
                    </a:lnTo>
                    <a:lnTo>
                      <a:pt x="27" y="21"/>
                    </a:lnTo>
                    <a:lnTo>
                      <a:pt x="28" y="19"/>
                    </a:lnTo>
                    <a:lnTo>
                      <a:pt x="28" y="17"/>
                    </a:lnTo>
                    <a:lnTo>
                      <a:pt x="28" y="17"/>
                    </a:lnTo>
                    <a:lnTo>
                      <a:pt x="28" y="17"/>
                    </a:lnTo>
                    <a:lnTo>
                      <a:pt x="28" y="15"/>
                    </a:lnTo>
                    <a:lnTo>
                      <a:pt x="29" y="13"/>
                    </a:lnTo>
                    <a:lnTo>
                      <a:pt x="28" y="11"/>
                    </a:lnTo>
                    <a:lnTo>
                      <a:pt x="27" y="10"/>
                    </a:lnTo>
                    <a:lnTo>
                      <a:pt x="28" y="6"/>
                    </a:lnTo>
                    <a:lnTo>
                      <a:pt x="26" y="4"/>
                    </a:lnTo>
                    <a:lnTo>
                      <a:pt x="25" y="4"/>
                    </a:lnTo>
                    <a:lnTo>
                      <a:pt x="24" y="3"/>
                    </a:lnTo>
                    <a:lnTo>
                      <a:pt x="25" y="3"/>
                    </a:lnTo>
                    <a:lnTo>
                      <a:pt x="24" y="2"/>
                    </a:lnTo>
                    <a:lnTo>
                      <a:pt x="24" y="0"/>
                    </a:lnTo>
                    <a:lnTo>
                      <a:pt x="21" y="0"/>
                    </a:lnTo>
                    <a:lnTo>
                      <a:pt x="23" y="1"/>
                    </a:lnTo>
                    <a:lnTo>
                      <a:pt x="23" y="3"/>
                    </a:lnTo>
                    <a:lnTo>
                      <a:pt x="21" y="2"/>
                    </a:lnTo>
                    <a:lnTo>
                      <a:pt x="21" y="3"/>
                    </a:lnTo>
                    <a:lnTo>
                      <a:pt x="21" y="4"/>
                    </a:lnTo>
                    <a:lnTo>
                      <a:pt x="21" y="6"/>
                    </a:lnTo>
                    <a:lnTo>
                      <a:pt x="20" y="5"/>
                    </a:lnTo>
                    <a:lnTo>
                      <a:pt x="20" y="6"/>
                    </a:lnTo>
                    <a:lnTo>
                      <a:pt x="20" y="5"/>
                    </a:lnTo>
                    <a:lnTo>
                      <a:pt x="20" y="4"/>
                    </a:lnTo>
                    <a:lnTo>
                      <a:pt x="18"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6" name="Freeform 15"/>
              <p:cNvSpPr>
                <a:spLocks/>
              </p:cNvSpPr>
              <p:nvPr/>
            </p:nvSpPr>
            <p:spPr bwMode="auto">
              <a:xfrm>
                <a:off x="3796" y="3032"/>
                <a:ext cx="95" cy="60"/>
              </a:xfrm>
              <a:custGeom>
                <a:avLst/>
                <a:gdLst/>
                <a:ahLst/>
                <a:cxnLst>
                  <a:cxn ang="0">
                    <a:pos x="41" y="53"/>
                  </a:cxn>
                  <a:cxn ang="0">
                    <a:pos x="44" y="52"/>
                  </a:cxn>
                  <a:cxn ang="0">
                    <a:pos x="47" y="59"/>
                  </a:cxn>
                  <a:cxn ang="0">
                    <a:pos x="51" y="58"/>
                  </a:cxn>
                  <a:cxn ang="0">
                    <a:pos x="55" y="58"/>
                  </a:cxn>
                  <a:cxn ang="0">
                    <a:pos x="62" y="59"/>
                  </a:cxn>
                  <a:cxn ang="0">
                    <a:pos x="64" y="58"/>
                  </a:cxn>
                  <a:cxn ang="0">
                    <a:pos x="73" y="57"/>
                  </a:cxn>
                  <a:cxn ang="0">
                    <a:pos x="75" y="52"/>
                  </a:cxn>
                  <a:cxn ang="0">
                    <a:pos x="79" y="57"/>
                  </a:cxn>
                  <a:cxn ang="0">
                    <a:pos x="86" y="57"/>
                  </a:cxn>
                  <a:cxn ang="0">
                    <a:pos x="91" y="53"/>
                  </a:cxn>
                  <a:cxn ang="0">
                    <a:pos x="91" y="46"/>
                  </a:cxn>
                  <a:cxn ang="0">
                    <a:pos x="95" y="38"/>
                  </a:cxn>
                  <a:cxn ang="0">
                    <a:pos x="91" y="37"/>
                  </a:cxn>
                  <a:cxn ang="0">
                    <a:pos x="89" y="33"/>
                  </a:cxn>
                  <a:cxn ang="0">
                    <a:pos x="85" y="31"/>
                  </a:cxn>
                  <a:cxn ang="0">
                    <a:pos x="74" y="31"/>
                  </a:cxn>
                  <a:cxn ang="0">
                    <a:pos x="68" y="32"/>
                  </a:cxn>
                  <a:cxn ang="0">
                    <a:pos x="65" y="34"/>
                  </a:cxn>
                  <a:cxn ang="0">
                    <a:pos x="62" y="36"/>
                  </a:cxn>
                  <a:cxn ang="0">
                    <a:pos x="58" y="38"/>
                  </a:cxn>
                  <a:cxn ang="0">
                    <a:pos x="58" y="39"/>
                  </a:cxn>
                  <a:cxn ang="0">
                    <a:pos x="54" y="38"/>
                  </a:cxn>
                  <a:cxn ang="0">
                    <a:pos x="50" y="38"/>
                  </a:cxn>
                  <a:cxn ang="0">
                    <a:pos x="47" y="38"/>
                  </a:cxn>
                  <a:cxn ang="0">
                    <a:pos x="46" y="35"/>
                  </a:cxn>
                  <a:cxn ang="0">
                    <a:pos x="43" y="40"/>
                  </a:cxn>
                  <a:cxn ang="0">
                    <a:pos x="40" y="37"/>
                  </a:cxn>
                  <a:cxn ang="0">
                    <a:pos x="41" y="35"/>
                  </a:cxn>
                  <a:cxn ang="0">
                    <a:pos x="38" y="31"/>
                  </a:cxn>
                  <a:cxn ang="0">
                    <a:pos x="37" y="29"/>
                  </a:cxn>
                  <a:cxn ang="0">
                    <a:pos x="33" y="28"/>
                  </a:cxn>
                  <a:cxn ang="0">
                    <a:pos x="32" y="29"/>
                  </a:cxn>
                  <a:cxn ang="0">
                    <a:pos x="33" y="26"/>
                  </a:cxn>
                  <a:cxn ang="0">
                    <a:pos x="32" y="24"/>
                  </a:cxn>
                  <a:cxn ang="0">
                    <a:pos x="29" y="20"/>
                  </a:cxn>
                  <a:cxn ang="0">
                    <a:pos x="36" y="24"/>
                  </a:cxn>
                  <a:cxn ang="0">
                    <a:pos x="41" y="22"/>
                  </a:cxn>
                  <a:cxn ang="0">
                    <a:pos x="36" y="17"/>
                  </a:cxn>
                  <a:cxn ang="0">
                    <a:pos x="29" y="16"/>
                  </a:cxn>
                  <a:cxn ang="0">
                    <a:pos x="33" y="15"/>
                  </a:cxn>
                  <a:cxn ang="0">
                    <a:pos x="35" y="14"/>
                  </a:cxn>
                  <a:cxn ang="0">
                    <a:pos x="30" y="9"/>
                  </a:cxn>
                  <a:cxn ang="0">
                    <a:pos x="25" y="13"/>
                  </a:cxn>
                  <a:cxn ang="0">
                    <a:pos x="18" y="17"/>
                  </a:cxn>
                  <a:cxn ang="0">
                    <a:pos x="19" y="9"/>
                  </a:cxn>
                  <a:cxn ang="0">
                    <a:pos x="16" y="4"/>
                  </a:cxn>
                  <a:cxn ang="0">
                    <a:pos x="11" y="2"/>
                  </a:cxn>
                  <a:cxn ang="0">
                    <a:pos x="2" y="2"/>
                  </a:cxn>
                  <a:cxn ang="0">
                    <a:pos x="0" y="5"/>
                  </a:cxn>
                  <a:cxn ang="0">
                    <a:pos x="0" y="6"/>
                  </a:cxn>
                  <a:cxn ang="0">
                    <a:pos x="2" y="10"/>
                  </a:cxn>
                  <a:cxn ang="0">
                    <a:pos x="7" y="17"/>
                  </a:cxn>
                  <a:cxn ang="0">
                    <a:pos x="11" y="20"/>
                  </a:cxn>
                  <a:cxn ang="0">
                    <a:pos x="18" y="20"/>
                  </a:cxn>
                  <a:cxn ang="0">
                    <a:pos x="20" y="18"/>
                  </a:cxn>
                  <a:cxn ang="0">
                    <a:pos x="26" y="35"/>
                  </a:cxn>
                  <a:cxn ang="0">
                    <a:pos x="26" y="45"/>
                  </a:cxn>
                  <a:cxn ang="0">
                    <a:pos x="28" y="54"/>
                  </a:cxn>
                  <a:cxn ang="0">
                    <a:pos x="33" y="52"/>
                  </a:cxn>
                  <a:cxn ang="0">
                    <a:pos x="36" y="56"/>
                  </a:cxn>
                  <a:cxn ang="0">
                    <a:pos x="40" y="58"/>
                  </a:cxn>
                </a:cxnLst>
                <a:rect l="0" t="0" r="r" b="b"/>
                <a:pathLst>
                  <a:path w="95" h="60">
                    <a:moveTo>
                      <a:pt x="41" y="56"/>
                    </a:moveTo>
                    <a:lnTo>
                      <a:pt x="41" y="56"/>
                    </a:lnTo>
                    <a:lnTo>
                      <a:pt x="40" y="54"/>
                    </a:lnTo>
                    <a:lnTo>
                      <a:pt x="40" y="53"/>
                    </a:lnTo>
                    <a:lnTo>
                      <a:pt x="41" y="53"/>
                    </a:lnTo>
                    <a:lnTo>
                      <a:pt x="42" y="53"/>
                    </a:lnTo>
                    <a:lnTo>
                      <a:pt x="42" y="52"/>
                    </a:lnTo>
                    <a:lnTo>
                      <a:pt x="43" y="55"/>
                    </a:lnTo>
                    <a:lnTo>
                      <a:pt x="44" y="53"/>
                    </a:lnTo>
                    <a:lnTo>
                      <a:pt x="44" y="52"/>
                    </a:lnTo>
                    <a:lnTo>
                      <a:pt x="44" y="52"/>
                    </a:lnTo>
                    <a:lnTo>
                      <a:pt x="46" y="53"/>
                    </a:lnTo>
                    <a:lnTo>
                      <a:pt x="45" y="59"/>
                    </a:lnTo>
                    <a:lnTo>
                      <a:pt x="47" y="60"/>
                    </a:lnTo>
                    <a:lnTo>
                      <a:pt x="47" y="59"/>
                    </a:lnTo>
                    <a:lnTo>
                      <a:pt x="48" y="60"/>
                    </a:lnTo>
                    <a:lnTo>
                      <a:pt x="49" y="59"/>
                    </a:lnTo>
                    <a:lnTo>
                      <a:pt x="50" y="60"/>
                    </a:lnTo>
                    <a:lnTo>
                      <a:pt x="51" y="59"/>
                    </a:lnTo>
                    <a:lnTo>
                      <a:pt x="51" y="58"/>
                    </a:lnTo>
                    <a:lnTo>
                      <a:pt x="52" y="58"/>
                    </a:lnTo>
                    <a:lnTo>
                      <a:pt x="52" y="59"/>
                    </a:lnTo>
                    <a:lnTo>
                      <a:pt x="55" y="60"/>
                    </a:lnTo>
                    <a:lnTo>
                      <a:pt x="56" y="59"/>
                    </a:lnTo>
                    <a:lnTo>
                      <a:pt x="55" y="58"/>
                    </a:lnTo>
                    <a:lnTo>
                      <a:pt x="57" y="59"/>
                    </a:lnTo>
                    <a:lnTo>
                      <a:pt x="58" y="58"/>
                    </a:lnTo>
                    <a:lnTo>
                      <a:pt x="58" y="57"/>
                    </a:lnTo>
                    <a:lnTo>
                      <a:pt x="59" y="60"/>
                    </a:lnTo>
                    <a:lnTo>
                      <a:pt x="62" y="59"/>
                    </a:lnTo>
                    <a:lnTo>
                      <a:pt x="62" y="58"/>
                    </a:lnTo>
                    <a:lnTo>
                      <a:pt x="62" y="55"/>
                    </a:lnTo>
                    <a:lnTo>
                      <a:pt x="63" y="58"/>
                    </a:lnTo>
                    <a:lnTo>
                      <a:pt x="64" y="59"/>
                    </a:lnTo>
                    <a:lnTo>
                      <a:pt x="64" y="58"/>
                    </a:lnTo>
                    <a:lnTo>
                      <a:pt x="66" y="57"/>
                    </a:lnTo>
                    <a:lnTo>
                      <a:pt x="65" y="56"/>
                    </a:lnTo>
                    <a:lnTo>
                      <a:pt x="65" y="54"/>
                    </a:lnTo>
                    <a:lnTo>
                      <a:pt x="66" y="58"/>
                    </a:lnTo>
                    <a:lnTo>
                      <a:pt x="73" y="57"/>
                    </a:lnTo>
                    <a:lnTo>
                      <a:pt x="75" y="53"/>
                    </a:lnTo>
                    <a:lnTo>
                      <a:pt x="73" y="53"/>
                    </a:lnTo>
                    <a:lnTo>
                      <a:pt x="73" y="50"/>
                    </a:lnTo>
                    <a:lnTo>
                      <a:pt x="74" y="50"/>
                    </a:lnTo>
                    <a:lnTo>
                      <a:pt x="75" y="52"/>
                    </a:lnTo>
                    <a:lnTo>
                      <a:pt x="76" y="52"/>
                    </a:lnTo>
                    <a:lnTo>
                      <a:pt x="76" y="57"/>
                    </a:lnTo>
                    <a:lnTo>
                      <a:pt x="77" y="58"/>
                    </a:lnTo>
                    <a:lnTo>
                      <a:pt x="79" y="58"/>
                    </a:lnTo>
                    <a:lnTo>
                      <a:pt x="79" y="57"/>
                    </a:lnTo>
                    <a:lnTo>
                      <a:pt x="80" y="58"/>
                    </a:lnTo>
                    <a:lnTo>
                      <a:pt x="81" y="59"/>
                    </a:lnTo>
                    <a:lnTo>
                      <a:pt x="83" y="60"/>
                    </a:lnTo>
                    <a:lnTo>
                      <a:pt x="84" y="58"/>
                    </a:lnTo>
                    <a:lnTo>
                      <a:pt x="86" y="57"/>
                    </a:lnTo>
                    <a:lnTo>
                      <a:pt x="89" y="57"/>
                    </a:lnTo>
                    <a:lnTo>
                      <a:pt x="91" y="57"/>
                    </a:lnTo>
                    <a:lnTo>
                      <a:pt x="91" y="57"/>
                    </a:lnTo>
                    <a:lnTo>
                      <a:pt x="91" y="53"/>
                    </a:lnTo>
                    <a:lnTo>
                      <a:pt x="91" y="53"/>
                    </a:lnTo>
                    <a:lnTo>
                      <a:pt x="91" y="53"/>
                    </a:lnTo>
                    <a:lnTo>
                      <a:pt x="91" y="51"/>
                    </a:lnTo>
                    <a:lnTo>
                      <a:pt x="90" y="49"/>
                    </a:lnTo>
                    <a:lnTo>
                      <a:pt x="90" y="47"/>
                    </a:lnTo>
                    <a:lnTo>
                      <a:pt x="91" y="46"/>
                    </a:lnTo>
                    <a:lnTo>
                      <a:pt x="91" y="46"/>
                    </a:lnTo>
                    <a:lnTo>
                      <a:pt x="92" y="44"/>
                    </a:lnTo>
                    <a:lnTo>
                      <a:pt x="94" y="43"/>
                    </a:lnTo>
                    <a:lnTo>
                      <a:pt x="95" y="42"/>
                    </a:lnTo>
                    <a:lnTo>
                      <a:pt x="95" y="38"/>
                    </a:lnTo>
                    <a:lnTo>
                      <a:pt x="95" y="38"/>
                    </a:lnTo>
                    <a:lnTo>
                      <a:pt x="94" y="38"/>
                    </a:lnTo>
                    <a:lnTo>
                      <a:pt x="94" y="37"/>
                    </a:lnTo>
                    <a:lnTo>
                      <a:pt x="94" y="36"/>
                    </a:lnTo>
                    <a:lnTo>
                      <a:pt x="91" y="37"/>
                    </a:lnTo>
                    <a:lnTo>
                      <a:pt x="91" y="36"/>
                    </a:lnTo>
                    <a:lnTo>
                      <a:pt x="91" y="35"/>
                    </a:lnTo>
                    <a:lnTo>
                      <a:pt x="91" y="35"/>
                    </a:lnTo>
                    <a:lnTo>
                      <a:pt x="91" y="35"/>
                    </a:lnTo>
                    <a:lnTo>
                      <a:pt x="89" y="33"/>
                    </a:lnTo>
                    <a:lnTo>
                      <a:pt x="88" y="34"/>
                    </a:lnTo>
                    <a:lnTo>
                      <a:pt x="86" y="33"/>
                    </a:lnTo>
                    <a:lnTo>
                      <a:pt x="87" y="31"/>
                    </a:lnTo>
                    <a:lnTo>
                      <a:pt x="86" y="31"/>
                    </a:lnTo>
                    <a:lnTo>
                      <a:pt x="85" y="31"/>
                    </a:lnTo>
                    <a:lnTo>
                      <a:pt x="80" y="29"/>
                    </a:lnTo>
                    <a:lnTo>
                      <a:pt x="78" y="30"/>
                    </a:lnTo>
                    <a:lnTo>
                      <a:pt x="76" y="31"/>
                    </a:lnTo>
                    <a:lnTo>
                      <a:pt x="74" y="31"/>
                    </a:lnTo>
                    <a:lnTo>
                      <a:pt x="74" y="31"/>
                    </a:lnTo>
                    <a:lnTo>
                      <a:pt x="73" y="31"/>
                    </a:lnTo>
                    <a:lnTo>
                      <a:pt x="72" y="30"/>
                    </a:lnTo>
                    <a:lnTo>
                      <a:pt x="71" y="30"/>
                    </a:lnTo>
                    <a:lnTo>
                      <a:pt x="70" y="31"/>
                    </a:lnTo>
                    <a:lnTo>
                      <a:pt x="68" y="32"/>
                    </a:lnTo>
                    <a:lnTo>
                      <a:pt x="67" y="33"/>
                    </a:lnTo>
                    <a:lnTo>
                      <a:pt x="67" y="34"/>
                    </a:lnTo>
                    <a:lnTo>
                      <a:pt x="67" y="35"/>
                    </a:lnTo>
                    <a:lnTo>
                      <a:pt x="66" y="34"/>
                    </a:lnTo>
                    <a:lnTo>
                      <a:pt x="65" y="34"/>
                    </a:lnTo>
                    <a:lnTo>
                      <a:pt x="64" y="35"/>
                    </a:lnTo>
                    <a:lnTo>
                      <a:pt x="63" y="35"/>
                    </a:lnTo>
                    <a:lnTo>
                      <a:pt x="64" y="37"/>
                    </a:lnTo>
                    <a:lnTo>
                      <a:pt x="63" y="36"/>
                    </a:lnTo>
                    <a:lnTo>
                      <a:pt x="62" y="36"/>
                    </a:lnTo>
                    <a:lnTo>
                      <a:pt x="62" y="35"/>
                    </a:lnTo>
                    <a:lnTo>
                      <a:pt x="61" y="36"/>
                    </a:lnTo>
                    <a:lnTo>
                      <a:pt x="60" y="36"/>
                    </a:lnTo>
                    <a:lnTo>
                      <a:pt x="58" y="37"/>
                    </a:lnTo>
                    <a:lnTo>
                      <a:pt x="58" y="38"/>
                    </a:lnTo>
                    <a:lnTo>
                      <a:pt x="59" y="38"/>
                    </a:lnTo>
                    <a:lnTo>
                      <a:pt x="62" y="39"/>
                    </a:lnTo>
                    <a:lnTo>
                      <a:pt x="62" y="40"/>
                    </a:lnTo>
                    <a:lnTo>
                      <a:pt x="61" y="39"/>
                    </a:lnTo>
                    <a:lnTo>
                      <a:pt x="58" y="39"/>
                    </a:lnTo>
                    <a:lnTo>
                      <a:pt x="55" y="41"/>
                    </a:lnTo>
                    <a:lnTo>
                      <a:pt x="55" y="41"/>
                    </a:lnTo>
                    <a:lnTo>
                      <a:pt x="57" y="39"/>
                    </a:lnTo>
                    <a:lnTo>
                      <a:pt x="56" y="38"/>
                    </a:lnTo>
                    <a:lnTo>
                      <a:pt x="54" y="38"/>
                    </a:lnTo>
                    <a:lnTo>
                      <a:pt x="53" y="36"/>
                    </a:lnTo>
                    <a:lnTo>
                      <a:pt x="51" y="35"/>
                    </a:lnTo>
                    <a:lnTo>
                      <a:pt x="51" y="37"/>
                    </a:lnTo>
                    <a:lnTo>
                      <a:pt x="51" y="38"/>
                    </a:lnTo>
                    <a:lnTo>
                      <a:pt x="50" y="38"/>
                    </a:lnTo>
                    <a:lnTo>
                      <a:pt x="50" y="37"/>
                    </a:lnTo>
                    <a:lnTo>
                      <a:pt x="49" y="36"/>
                    </a:lnTo>
                    <a:lnTo>
                      <a:pt x="48" y="37"/>
                    </a:lnTo>
                    <a:lnTo>
                      <a:pt x="47" y="38"/>
                    </a:lnTo>
                    <a:lnTo>
                      <a:pt x="47" y="38"/>
                    </a:lnTo>
                    <a:lnTo>
                      <a:pt x="47" y="38"/>
                    </a:lnTo>
                    <a:lnTo>
                      <a:pt x="47" y="37"/>
                    </a:lnTo>
                    <a:lnTo>
                      <a:pt x="47" y="37"/>
                    </a:lnTo>
                    <a:lnTo>
                      <a:pt x="46" y="36"/>
                    </a:lnTo>
                    <a:lnTo>
                      <a:pt x="46" y="35"/>
                    </a:lnTo>
                    <a:lnTo>
                      <a:pt x="44" y="34"/>
                    </a:lnTo>
                    <a:lnTo>
                      <a:pt x="44" y="35"/>
                    </a:lnTo>
                    <a:lnTo>
                      <a:pt x="44" y="36"/>
                    </a:lnTo>
                    <a:lnTo>
                      <a:pt x="44" y="38"/>
                    </a:lnTo>
                    <a:lnTo>
                      <a:pt x="43" y="40"/>
                    </a:lnTo>
                    <a:lnTo>
                      <a:pt x="43" y="39"/>
                    </a:lnTo>
                    <a:lnTo>
                      <a:pt x="42" y="37"/>
                    </a:lnTo>
                    <a:lnTo>
                      <a:pt x="40" y="36"/>
                    </a:lnTo>
                    <a:lnTo>
                      <a:pt x="40" y="37"/>
                    </a:lnTo>
                    <a:lnTo>
                      <a:pt x="40" y="37"/>
                    </a:lnTo>
                    <a:lnTo>
                      <a:pt x="40" y="36"/>
                    </a:lnTo>
                    <a:lnTo>
                      <a:pt x="40" y="36"/>
                    </a:lnTo>
                    <a:lnTo>
                      <a:pt x="39" y="36"/>
                    </a:lnTo>
                    <a:lnTo>
                      <a:pt x="39" y="35"/>
                    </a:lnTo>
                    <a:lnTo>
                      <a:pt x="41" y="35"/>
                    </a:lnTo>
                    <a:lnTo>
                      <a:pt x="41" y="32"/>
                    </a:lnTo>
                    <a:lnTo>
                      <a:pt x="41" y="31"/>
                    </a:lnTo>
                    <a:lnTo>
                      <a:pt x="40" y="31"/>
                    </a:lnTo>
                    <a:lnTo>
                      <a:pt x="39" y="31"/>
                    </a:lnTo>
                    <a:lnTo>
                      <a:pt x="38" y="31"/>
                    </a:lnTo>
                    <a:lnTo>
                      <a:pt x="39" y="30"/>
                    </a:lnTo>
                    <a:lnTo>
                      <a:pt x="38" y="28"/>
                    </a:lnTo>
                    <a:lnTo>
                      <a:pt x="37" y="27"/>
                    </a:lnTo>
                    <a:lnTo>
                      <a:pt x="37" y="28"/>
                    </a:lnTo>
                    <a:lnTo>
                      <a:pt x="37" y="29"/>
                    </a:lnTo>
                    <a:lnTo>
                      <a:pt x="36" y="28"/>
                    </a:lnTo>
                    <a:lnTo>
                      <a:pt x="34" y="29"/>
                    </a:lnTo>
                    <a:lnTo>
                      <a:pt x="35" y="27"/>
                    </a:lnTo>
                    <a:lnTo>
                      <a:pt x="34" y="28"/>
                    </a:lnTo>
                    <a:lnTo>
                      <a:pt x="33" y="28"/>
                    </a:lnTo>
                    <a:lnTo>
                      <a:pt x="33" y="27"/>
                    </a:lnTo>
                    <a:lnTo>
                      <a:pt x="33" y="29"/>
                    </a:lnTo>
                    <a:lnTo>
                      <a:pt x="30" y="31"/>
                    </a:lnTo>
                    <a:lnTo>
                      <a:pt x="31" y="29"/>
                    </a:lnTo>
                    <a:lnTo>
                      <a:pt x="32" y="29"/>
                    </a:lnTo>
                    <a:lnTo>
                      <a:pt x="32" y="28"/>
                    </a:lnTo>
                    <a:lnTo>
                      <a:pt x="31" y="27"/>
                    </a:lnTo>
                    <a:lnTo>
                      <a:pt x="36" y="27"/>
                    </a:lnTo>
                    <a:lnTo>
                      <a:pt x="34" y="26"/>
                    </a:lnTo>
                    <a:lnTo>
                      <a:pt x="33" y="26"/>
                    </a:lnTo>
                    <a:lnTo>
                      <a:pt x="33" y="25"/>
                    </a:lnTo>
                    <a:lnTo>
                      <a:pt x="33" y="25"/>
                    </a:lnTo>
                    <a:lnTo>
                      <a:pt x="33" y="24"/>
                    </a:lnTo>
                    <a:lnTo>
                      <a:pt x="33" y="24"/>
                    </a:lnTo>
                    <a:lnTo>
                      <a:pt x="32" y="24"/>
                    </a:lnTo>
                    <a:lnTo>
                      <a:pt x="30" y="24"/>
                    </a:lnTo>
                    <a:lnTo>
                      <a:pt x="29" y="23"/>
                    </a:lnTo>
                    <a:lnTo>
                      <a:pt x="30" y="22"/>
                    </a:lnTo>
                    <a:lnTo>
                      <a:pt x="29" y="21"/>
                    </a:lnTo>
                    <a:lnTo>
                      <a:pt x="29" y="20"/>
                    </a:lnTo>
                    <a:lnTo>
                      <a:pt x="31" y="23"/>
                    </a:lnTo>
                    <a:lnTo>
                      <a:pt x="33" y="23"/>
                    </a:lnTo>
                    <a:lnTo>
                      <a:pt x="33" y="23"/>
                    </a:lnTo>
                    <a:lnTo>
                      <a:pt x="35" y="24"/>
                    </a:lnTo>
                    <a:lnTo>
                      <a:pt x="36" y="24"/>
                    </a:lnTo>
                    <a:lnTo>
                      <a:pt x="35" y="24"/>
                    </a:lnTo>
                    <a:lnTo>
                      <a:pt x="36" y="24"/>
                    </a:lnTo>
                    <a:lnTo>
                      <a:pt x="39" y="24"/>
                    </a:lnTo>
                    <a:lnTo>
                      <a:pt x="40" y="24"/>
                    </a:lnTo>
                    <a:lnTo>
                      <a:pt x="41" y="22"/>
                    </a:lnTo>
                    <a:lnTo>
                      <a:pt x="42" y="20"/>
                    </a:lnTo>
                    <a:lnTo>
                      <a:pt x="42" y="20"/>
                    </a:lnTo>
                    <a:lnTo>
                      <a:pt x="40" y="20"/>
                    </a:lnTo>
                    <a:lnTo>
                      <a:pt x="39" y="20"/>
                    </a:lnTo>
                    <a:lnTo>
                      <a:pt x="36" y="17"/>
                    </a:lnTo>
                    <a:lnTo>
                      <a:pt x="35" y="17"/>
                    </a:lnTo>
                    <a:lnTo>
                      <a:pt x="35" y="18"/>
                    </a:lnTo>
                    <a:lnTo>
                      <a:pt x="34" y="17"/>
                    </a:lnTo>
                    <a:lnTo>
                      <a:pt x="33" y="16"/>
                    </a:lnTo>
                    <a:lnTo>
                      <a:pt x="29" y="16"/>
                    </a:lnTo>
                    <a:lnTo>
                      <a:pt x="29" y="15"/>
                    </a:lnTo>
                    <a:lnTo>
                      <a:pt x="29" y="15"/>
                    </a:lnTo>
                    <a:lnTo>
                      <a:pt x="32" y="15"/>
                    </a:lnTo>
                    <a:lnTo>
                      <a:pt x="33" y="14"/>
                    </a:lnTo>
                    <a:lnTo>
                      <a:pt x="33" y="15"/>
                    </a:lnTo>
                    <a:lnTo>
                      <a:pt x="33" y="16"/>
                    </a:lnTo>
                    <a:lnTo>
                      <a:pt x="34" y="16"/>
                    </a:lnTo>
                    <a:lnTo>
                      <a:pt x="35" y="16"/>
                    </a:lnTo>
                    <a:lnTo>
                      <a:pt x="35" y="15"/>
                    </a:lnTo>
                    <a:lnTo>
                      <a:pt x="35" y="14"/>
                    </a:lnTo>
                    <a:lnTo>
                      <a:pt x="34" y="13"/>
                    </a:lnTo>
                    <a:lnTo>
                      <a:pt x="32" y="11"/>
                    </a:lnTo>
                    <a:lnTo>
                      <a:pt x="31" y="11"/>
                    </a:lnTo>
                    <a:lnTo>
                      <a:pt x="30" y="10"/>
                    </a:lnTo>
                    <a:lnTo>
                      <a:pt x="30" y="9"/>
                    </a:lnTo>
                    <a:lnTo>
                      <a:pt x="29" y="9"/>
                    </a:lnTo>
                    <a:lnTo>
                      <a:pt x="29" y="10"/>
                    </a:lnTo>
                    <a:lnTo>
                      <a:pt x="27" y="11"/>
                    </a:lnTo>
                    <a:lnTo>
                      <a:pt x="26" y="12"/>
                    </a:lnTo>
                    <a:lnTo>
                      <a:pt x="25" y="13"/>
                    </a:lnTo>
                    <a:lnTo>
                      <a:pt x="24" y="12"/>
                    </a:lnTo>
                    <a:lnTo>
                      <a:pt x="23" y="13"/>
                    </a:lnTo>
                    <a:lnTo>
                      <a:pt x="21" y="12"/>
                    </a:lnTo>
                    <a:lnTo>
                      <a:pt x="19" y="15"/>
                    </a:lnTo>
                    <a:lnTo>
                      <a:pt x="18" y="17"/>
                    </a:lnTo>
                    <a:lnTo>
                      <a:pt x="18" y="16"/>
                    </a:lnTo>
                    <a:lnTo>
                      <a:pt x="18" y="15"/>
                    </a:lnTo>
                    <a:lnTo>
                      <a:pt x="19" y="13"/>
                    </a:lnTo>
                    <a:lnTo>
                      <a:pt x="19" y="11"/>
                    </a:lnTo>
                    <a:lnTo>
                      <a:pt x="19" y="9"/>
                    </a:lnTo>
                    <a:lnTo>
                      <a:pt x="19" y="9"/>
                    </a:lnTo>
                    <a:lnTo>
                      <a:pt x="19" y="7"/>
                    </a:lnTo>
                    <a:lnTo>
                      <a:pt x="18" y="6"/>
                    </a:lnTo>
                    <a:lnTo>
                      <a:pt x="18" y="4"/>
                    </a:lnTo>
                    <a:lnTo>
                      <a:pt x="16" y="4"/>
                    </a:lnTo>
                    <a:lnTo>
                      <a:pt x="16" y="3"/>
                    </a:lnTo>
                    <a:lnTo>
                      <a:pt x="15" y="4"/>
                    </a:lnTo>
                    <a:lnTo>
                      <a:pt x="14" y="5"/>
                    </a:lnTo>
                    <a:lnTo>
                      <a:pt x="14" y="3"/>
                    </a:lnTo>
                    <a:lnTo>
                      <a:pt x="11" y="2"/>
                    </a:lnTo>
                    <a:lnTo>
                      <a:pt x="10" y="2"/>
                    </a:lnTo>
                    <a:lnTo>
                      <a:pt x="7" y="0"/>
                    </a:lnTo>
                    <a:lnTo>
                      <a:pt x="6" y="0"/>
                    </a:lnTo>
                    <a:lnTo>
                      <a:pt x="3" y="1"/>
                    </a:lnTo>
                    <a:lnTo>
                      <a:pt x="2" y="2"/>
                    </a:lnTo>
                    <a:lnTo>
                      <a:pt x="2" y="2"/>
                    </a:lnTo>
                    <a:lnTo>
                      <a:pt x="0" y="2"/>
                    </a:lnTo>
                    <a:lnTo>
                      <a:pt x="0" y="3"/>
                    </a:lnTo>
                    <a:lnTo>
                      <a:pt x="0" y="4"/>
                    </a:lnTo>
                    <a:lnTo>
                      <a:pt x="0" y="5"/>
                    </a:lnTo>
                    <a:lnTo>
                      <a:pt x="1" y="5"/>
                    </a:lnTo>
                    <a:lnTo>
                      <a:pt x="4" y="7"/>
                    </a:lnTo>
                    <a:lnTo>
                      <a:pt x="4" y="8"/>
                    </a:lnTo>
                    <a:lnTo>
                      <a:pt x="2" y="8"/>
                    </a:lnTo>
                    <a:lnTo>
                      <a:pt x="0" y="6"/>
                    </a:lnTo>
                    <a:lnTo>
                      <a:pt x="0" y="7"/>
                    </a:lnTo>
                    <a:lnTo>
                      <a:pt x="0" y="9"/>
                    </a:lnTo>
                    <a:lnTo>
                      <a:pt x="0" y="9"/>
                    </a:lnTo>
                    <a:lnTo>
                      <a:pt x="2" y="9"/>
                    </a:lnTo>
                    <a:lnTo>
                      <a:pt x="2" y="10"/>
                    </a:lnTo>
                    <a:lnTo>
                      <a:pt x="4" y="11"/>
                    </a:lnTo>
                    <a:lnTo>
                      <a:pt x="4" y="10"/>
                    </a:lnTo>
                    <a:lnTo>
                      <a:pt x="4" y="13"/>
                    </a:lnTo>
                    <a:lnTo>
                      <a:pt x="5" y="12"/>
                    </a:lnTo>
                    <a:lnTo>
                      <a:pt x="7" y="17"/>
                    </a:lnTo>
                    <a:lnTo>
                      <a:pt x="9" y="17"/>
                    </a:lnTo>
                    <a:lnTo>
                      <a:pt x="10" y="18"/>
                    </a:lnTo>
                    <a:lnTo>
                      <a:pt x="11" y="21"/>
                    </a:lnTo>
                    <a:lnTo>
                      <a:pt x="11" y="20"/>
                    </a:lnTo>
                    <a:lnTo>
                      <a:pt x="11" y="20"/>
                    </a:lnTo>
                    <a:lnTo>
                      <a:pt x="17" y="21"/>
                    </a:lnTo>
                    <a:lnTo>
                      <a:pt x="17" y="21"/>
                    </a:lnTo>
                    <a:lnTo>
                      <a:pt x="17" y="20"/>
                    </a:lnTo>
                    <a:lnTo>
                      <a:pt x="17" y="20"/>
                    </a:lnTo>
                    <a:lnTo>
                      <a:pt x="18" y="20"/>
                    </a:lnTo>
                    <a:lnTo>
                      <a:pt x="18" y="20"/>
                    </a:lnTo>
                    <a:lnTo>
                      <a:pt x="19" y="19"/>
                    </a:lnTo>
                    <a:lnTo>
                      <a:pt x="19" y="18"/>
                    </a:lnTo>
                    <a:lnTo>
                      <a:pt x="19" y="17"/>
                    </a:lnTo>
                    <a:lnTo>
                      <a:pt x="20" y="18"/>
                    </a:lnTo>
                    <a:lnTo>
                      <a:pt x="22" y="27"/>
                    </a:lnTo>
                    <a:lnTo>
                      <a:pt x="23" y="27"/>
                    </a:lnTo>
                    <a:lnTo>
                      <a:pt x="26" y="31"/>
                    </a:lnTo>
                    <a:lnTo>
                      <a:pt x="26" y="35"/>
                    </a:lnTo>
                    <a:lnTo>
                      <a:pt x="26" y="35"/>
                    </a:lnTo>
                    <a:lnTo>
                      <a:pt x="24" y="40"/>
                    </a:lnTo>
                    <a:lnTo>
                      <a:pt x="24" y="40"/>
                    </a:lnTo>
                    <a:lnTo>
                      <a:pt x="24" y="44"/>
                    </a:lnTo>
                    <a:lnTo>
                      <a:pt x="24" y="46"/>
                    </a:lnTo>
                    <a:lnTo>
                      <a:pt x="26" y="45"/>
                    </a:lnTo>
                    <a:lnTo>
                      <a:pt x="26" y="49"/>
                    </a:lnTo>
                    <a:lnTo>
                      <a:pt x="26" y="52"/>
                    </a:lnTo>
                    <a:lnTo>
                      <a:pt x="27" y="53"/>
                    </a:lnTo>
                    <a:lnTo>
                      <a:pt x="29" y="54"/>
                    </a:lnTo>
                    <a:lnTo>
                      <a:pt x="28" y="54"/>
                    </a:lnTo>
                    <a:lnTo>
                      <a:pt x="28" y="56"/>
                    </a:lnTo>
                    <a:lnTo>
                      <a:pt x="29" y="56"/>
                    </a:lnTo>
                    <a:lnTo>
                      <a:pt x="30" y="56"/>
                    </a:lnTo>
                    <a:lnTo>
                      <a:pt x="30" y="54"/>
                    </a:lnTo>
                    <a:lnTo>
                      <a:pt x="33" y="52"/>
                    </a:lnTo>
                    <a:lnTo>
                      <a:pt x="32" y="54"/>
                    </a:lnTo>
                    <a:lnTo>
                      <a:pt x="33" y="57"/>
                    </a:lnTo>
                    <a:lnTo>
                      <a:pt x="33" y="53"/>
                    </a:lnTo>
                    <a:lnTo>
                      <a:pt x="34" y="56"/>
                    </a:lnTo>
                    <a:lnTo>
                      <a:pt x="36" y="56"/>
                    </a:lnTo>
                    <a:lnTo>
                      <a:pt x="35" y="57"/>
                    </a:lnTo>
                    <a:lnTo>
                      <a:pt x="37" y="57"/>
                    </a:lnTo>
                    <a:lnTo>
                      <a:pt x="37" y="57"/>
                    </a:lnTo>
                    <a:lnTo>
                      <a:pt x="37" y="58"/>
                    </a:lnTo>
                    <a:lnTo>
                      <a:pt x="40" y="58"/>
                    </a:lnTo>
                    <a:lnTo>
                      <a:pt x="41"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7" name="Freeform 16"/>
              <p:cNvSpPr>
                <a:spLocks/>
              </p:cNvSpPr>
              <p:nvPr/>
            </p:nvSpPr>
            <p:spPr bwMode="auto">
              <a:xfrm>
                <a:off x="3754" y="3050"/>
                <a:ext cx="11" cy="6"/>
              </a:xfrm>
              <a:custGeom>
                <a:avLst/>
                <a:gdLst/>
                <a:ahLst/>
                <a:cxnLst>
                  <a:cxn ang="0">
                    <a:pos x="10" y="0"/>
                  </a:cxn>
                  <a:cxn ang="0">
                    <a:pos x="9" y="0"/>
                  </a:cxn>
                  <a:cxn ang="0">
                    <a:pos x="8" y="0"/>
                  </a:cxn>
                  <a:cxn ang="0">
                    <a:pos x="3" y="2"/>
                  </a:cxn>
                  <a:cxn ang="0">
                    <a:pos x="1" y="2"/>
                  </a:cxn>
                  <a:cxn ang="0">
                    <a:pos x="1" y="3"/>
                  </a:cxn>
                  <a:cxn ang="0">
                    <a:pos x="0" y="4"/>
                  </a:cxn>
                  <a:cxn ang="0">
                    <a:pos x="1" y="6"/>
                  </a:cxn>
                  <a:cxn ang="0">
                    <a:pos x="2" y="6"/>
                  </a:cxn>
                  <a:cxn ang="0">
                    <a:pos x="2" y="6"/>
                  </a:cxn>
                  <a:cxn ang="0">
                    <a:pos x="3" y="6"/>
                  </a:cxn>
                  <a:cxn ang="0">
                    <a:pos x="3" y="6"/>
                  </a:cxn>
                  <a:cxn ang="0">
                    <a:pos x="3" y="6"/>
                  </a:cxn>
                  <a:cxn ang="0">
                    <a:pos x="7" y="6"/>
                  </a:cxn>
                  <a:cxn ang="0">
                    <a:pos x="10" y="5"/>
                  </a:cxn>
                  <a:cxn ang="0">
                    <a:pos x="11" y="4"/>
                  </a:cxn>
                  <a:cxn ang="0">
                    <a:pos x="11" y="2"/>
                  </a:cxn>
                  <a:cxn ang="0">
                    <a:pos x="10" y="2"/>
                  </a:cxn>
                  <a:cxn ang="0">
                    <a:pos x="10" y="0"/>
                  </a:cxn>
                </a:cxnLst>
                <a:rect l="0" t="0" r="r" b="b"/>
                <a:pathLst>
                  <a:path w="11" h="6">
                    <a:moveTo>
                      <a:pt x="10" y="0"/>
                    </a:moveTo>
                    <a:lnTo>
                      <a:pt x="9" y="0"/>
                    </a:lnTo>
                    <a:lnTo>
                      <a:pt x="8" y="0"/>
                    </a:lnTo>
                    <a:lnTo>
                      <a:pt x="3" y="2"/>
                    </a:lnTo>
                    <a:lnTo>
                      <a:pt x="1" y="2"/>
                    </a:lnTo>
                    <a:lnTo>
                      <a:pt x="1" y="3"/>
                    </a:lnTo>
                    <a:lnTo>
                      <a:pt x="0" y="4"/>
                    </a:lnTo>
                    <a:lnTo>
                      <a:pt x="1" y="6"/>
                    </a:lnTo>
                    <a:lnTo>
                      <a:pt x="2" y="6"/>
                    </a:lnTo>
                    <a:lnTo>
                      <a:pt x="2" y="6"/>
                    </a:lnTo>
                    <a:lnTo>
                      <a:pt x="3" y="6"/>
                    </a:lnTo>
                    <a:lnTo>
                      <a:pt x="3" y="6"/>
                    </a:lnTo>
                    <a:lnTo>
                      <a:pt x="3" y="6"/>
                    </a:lnTo>
                    <a:lnTo>
                      <a:pt x="7" y="6"/>
                    </a:lnTo>
                    <a:lnTo>
                      <a:pt x="10" y="5"/>
                    </a:lnTo>
                    <a:lnTo>
                      <a:pt x="11" y="4"/>
                    </a:lnTo>
                    <a:lnTo>
                      <a:pt x="11" y="2"/>
                    </a:lnTo>
                    <a:lnTo>
                      <a:pt x="10" y="2"/>
                    </a:ln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8" name="Freeform 17"/>
              <p:cNvSpPr>
                <a:spLocks/>
              </p:cNvSpPr>
              <p:nvPr/>
            </p:nvSpPr>
            <p:spPr bwMode="auto">
              <a:xfrm>
                <a:off x="3748" y="2971"/>
                <a:ext cx="37" cy="43"/>
              </a:xfrm>
              <a:custGeom>
                <a:avLst/>
                <a:gdLst/>
                <a:ahLst/>
                <a:cxnLst>
                  <a:cxn ang="0">
                    <a:pos x="4" y="9"/>
                  </a:cxn>
                  <a:cxn ang="0">
                    <a:pos x="5" y="12"/>
                  </a:cxn>
                  <a:cxn ang="0">
                    <a:pos x="3" y="15"/>
                  </a:cxn>
                  <a:cxn ang="0">
                    <a:pos x="5" y="16"/>
                  </a:cxn>
                  <a:cxn ang="0">
                    <a:pos x="7" y="12"/>
                  </a:cxn>
                  <a:cxn ang="0">
                    <a:pos x="8" y="11"/>
                  </a:cxn>
                  <a:cxn ang="0">
                    <a:pos x="9" y="13"/>
                  </a:cxn>
                  <a:cxn ang="0">
                    <a:pos x="8" y="15"/>
                  </a:cxn>
                  <a:cxn ang="0">
                    <a:pos x="8" y="17"/>
                  </a:cxn>
                  <a:cxn ang="0">
                    <a:pos x="9" y="16"/>
                  </a:cxn>
                  <a:cxn ang="0">
                    <a:pos x="10" y="18"/>
                  </a:cxn>
                  <a:cxn ang="0">
                    <a:pos x="12" y="18"/>
                  </a:cxn>
                  <a:cxn ang="0">
                    <a:pos x="9" y="20"/>
                  </a:cxn>
                  <a:cxn ang="0">
                    <a:pos x="12" y="22"/>
                  </a:cxn>
                  <a:cxn ang="0">
                    <a:pos x="9" y="24"/>
                  </a:cxn>
                  <a:cxn ang="0">
                    <a:pos x="5" y="23"/>
                  </a:cxn>
                  <a:cxn ang="0">
                    <a:pos x="4" y="27"/>
                  </a:cxn>
                  <a:cxn ang="0">
                    <a:pos x="8" y="30"/>
                  </a:cxn>
                  <a:cxn ang="0">
                    <a:pos x="11" y="30"/>
                  </a:cxn>
                  <a:cxn ang="0">
                    <a:pos x="12" y="29"/>
                  </a:cxn>
                  <a:cxn ang="0">
                    <a:pos x="16" y="28"/>
                  </a:cxn>
                  <a:cxn ang="0">
                    <a:pos x="17" y="30"/>
                  </a:cxn>
                  <a:cxn ang="0">
                    <a:pos x="19" y="30"/>
                  </a:cxn>
                  <a:cxn ang="0">
                    <a:pos x="23" y="31"/>
                  </a:cxn>
                  <a:cxn ang="0">
                    <a:pos x="25" y="32"/>
                  </a:cxn>
                  <a:cxn ang="0">
                    <a:pos x="26" y="32"/>
                  </a:cxn>
                  <a:cxn ang="0">
                    <a:pos x="26" y="34"/>
                  </a:cxn>
                  <a:cxn ang="0">
                    <a:pos x="27" y="39"/>
                  </a:cxn>
                  <a:cxn ang="0">
                    <a:pos x="29" y="42"/>
                  </a:cxn>
                  <a:cxn ang="0">
                    <a:pos x="31" y="43"/>
                  </a:cxn>
                  <a:cxn ang="0">
                    <a:pos x="32" y="41"/>
                  </a:cxn>
                  <a:cxn ang="0">
                    <a:pos x="35" y="41"/>
                  </a:cxn>
                  <a:cxn ang="0">
                    <a:pos x="36" y="38"/>
                  </a:cxn>
                  <a:cxn ang="0">
                    <a:pos x="34" y="30"/>
                  </a:cxn>
                  <a:cxn ang="0">
                    <a:pos x="32" y="28"/>
                  </a:cxn>
                  <a:cxn ang="0">
                    <a:pos x="31" y="24"/>
                  </a:cxn>
                  <a:cxn ang="0">
                    <a:pos x="33" y="21"/>
                  </a:cxn>
                  <a:cxn ang="0">
                    <a:pos x="33" y="19"/>
                  </a:cxn>
                  <a:cxn ang="0">
                    <a:pos x="32" y="19"/>
                  </a:cxn>
                  <a:cxn ang="0">
                    <a:pos x="31" y="18"/>
                  </a:cxn>
                  <a:cxn ang="0">
                    <a:pos x="30" y="18"/>
                  </a:cxn>
                  <a:cxn ang="0">
                    <a:pos x="30" y="16"/>
                  </a:cxn>
                  <a:cxn ang="0">
                    <a:pos x="26" y="12"/>
                  </a:cxn>
                  <a:cxn ang="0">
                    <a:pos x="24" y="13"/>
                  </a:cxn>
                  <a:cxn ang="0">
                    <a:pos x="23" y="14"/>
                  </a:cxn>
                  <a:cxn ang="0">
                    <a:pos x="23" y="12"/>
                  </a:cxn>
                  <a:cxn ang="0">
                    <a:pos x="23" y="8"/>
                  </a:cxn>
                  <a:cxn ang="0">
                    <a:pos x="22" y="8"/>
                  </a:cxn>
                  <a:cxn ang="0">
                    <a:pos x="21" y="8"/>
                  </a:cxn>
                  <a:cxn ang="0">
                    <a:pos x="19" y="7"/>
                  </a:cxn>
                  <a:cxn ang="0">
                    <a:pos x="17" y="5"/>
                  </a:cxn>
                  <a:cxn ang="0">
                    <a:pos x="15" y="8"/>
                  </a:cxn>
                  <a:cxn ang="0">
                    <a:pos x="14" y="12"/>
                  </a:cxn>
                  <a:cxn ang="0">
                    <a:pos x="13" y="3"/>
                  </a:cxn>
                  <a:cxn ang="0">
                    <a:pos x="12" y="2"/>
                  </a:cxn>
                  <a:cxn ang="0">
                    <a:pos x="11" y="1"/>
                  </a:cxn>
                  <a:cxn ang="0">
                    <a:pos x="8" y="0"/>
                  </a:cxn>
                  <a:cxn ang="0">
                    <a:pos x="2" y="2"/>
                  </a:cxn>
                  <a:cxn ang="0">
                    <a:pos x="0" y="5"/>
                  </a:cxn>
                  <a:cxn ang="0">
                    <a:pos x="1" y="11"/>
                  </a:cxn>
                </a:cxnLst>
                <a:rect l="0" t="0" r="r" b="b"/>
                <a:pathLst>
                  <a:path w="37" h="43">
                    <a:moveTo>
                      <a:pt x="1" y="11"/>
                    </a:moveTo>
                    <a:lnTo>
                      <a:pt x="4" y="9"/>
                    </a:lnTo>
                    <a:lnTo>
                      <a:pt x="5" y="10"/>
                    </a:lnTo>
                    <a:lnTo>
                      <a:pt x="5" y="12"/>
                    </a:lnTo>
                    <a:lnTo>
                      <a:pt x="4" y="15"/>
                    </a:lnTo>
                    <a:lnTo>
                      <a:pt x="3" y="15"/>
                    </a:lnTo>
                    <a:lnTo>
                      <a:pt x="4" y="16"/>
                    </a:lnTo>
                    <a:lnTo>
                      <a:pt x="5" y="16"/>
                    </a:lnTo>
                    <a:lnTo>
                      <a:pt x="6" y="12"/>
                    </a:lnTo>
                    <a:lnTo>
                      <a:pt x="7" y="12"/>
                    </a:lnTo>
                    <a:lnTo>
                      <a:pt x="8" y="11"/>
                    </a:lnTo>
                    <a:lnTo>
                      <a:pt x="8" y="11"/>
                    </a:lnTo>
                    <a:lnTo>
                      <a:pt x="9" y="12"/>
                    </a:lnTo>
                    <a:lnTo>
                      <a:pt x="9" y="13"/>
                    </a:lnTo>
                    <a:lnTo>
                      <a:pt x="9" y="14"/>
                    </a:lnTo>
                    <a:lnTo>
                      <a:pt x="8" y="15"/>
                    </a:lnTo>
                    <a:lnTo>
                      <a:pt x="8" y="16"/>
                    </a:lnTo>
                    <a:lnTo>
                      <a:pt x="8" y="17"/>
                    </a:lnTo>
                    <a:lnTo>
                      <a:pt x="9" y="17"/>
                    </a:lnTo>
                    <a:lnTo>
                      <a:pt x="9" y="16"/>
                    </a:lnTo>
                    <a:lnTo>
                      <a:pt x="10" y="16"/>
                    </a:lnTo>
                    <a:lnTo>
                      <a:pt x="10" y="18"/>
                    </a:lnTo>
                    <a:lnTo>
                      <a:pt x="12" y="17"/>
                    </a:lnTo>
                    <a:lnTo>
                      <a:pt x="12" y="18"/>
                    </a:lnTo>
                    <a:lnTo>
                      <a:pt x="12" y="19"/>
                    </a:lnTo>
                    <a:lnTo>
                      <a:pt x="9" y="20"/>
                    </a:lnTo>
                    <a:lnTo>
                      <a:pt x="9" y="21"/>
                    </a:lnTo>
                    <a:lnTo>
                      <a:pt x="12" y="22"/>
                    </a:lnTo>
                    <a:lnTo>
                      <a:pt x="12" y="24"/>
                    </a:lnTo>
                    <a:lnTo>
                      <a:pt x="9" y="24"/>
                    </a:lnTo>
                    <a:lnTo>
                      <a:pt x="6" y="23"/>
                    </a:lnTo>
                    <a:lnTo>
                      <a:pt x="5" y="23"/>
                    </a:lnTo>
                    <a:lnTo>
                      <a:pt x="4" y="23"/>
                    </a:lnTo>
                    <a:lnTo>
                      <a:pt x="4" y="27"/>
                    </a:lnTo>
                    <a:lnTo>
                      <a:pt x="5" y="29"/>
                    </a:lnTo>
                    <a:lnTo>
                      <a:pt x="8" y="30"/>
                    </a:lnTo>
                    <a:lnTo>
                      <a:pt x="10" y="31"/>
                    </a:lnTo>
                    <a:lnTo>
                      <a:pt x="11" y="30"/>
                    </a:lnTo>
                    <a:lnTo>
                      <a:pt x="12" y="29"/>
                    </a:lnTo>
                    <a:lnTo>
                      <a:pt x="12" y="29"/>
                    </a:lnTo>
                    <a:lnTo>
                      <a:pt x="16" y="27"/>
                    </a:lnTo>
                    <a:lnTo>
                      <a:pt x="16" y="28"/>
                    </a:lnTo>
                    <a:lnTo>
                      <a:pt x="16" y="30"/>
                    </a:lnTo>
                    <a:lnTo>
                      <a:pt x="17" y="30"/>
                    </a:lnTo>
                    <a:lnTo>
                      <a:pt x="18" y="30"/>
                    </a:lnTo>
                    <a:lnTo>
                      <a:pt x="19" y="30"/>
                    </a:lnTo>
                    <a:lnTo>
                      <a:pt x="23" y="30"/>
                    </a:lnTo>
                    <a:lnTo>
                      <a:pt x="23" y="31"/>
                    </a:lnTo>
                    <a:lnTo>
                      <a:pt x="23" y="32"/>
                    </a:lnTo>
                    <a:lnTo>
                      <a:pt x="25" y="32"/>
                    </a:lnTo>
                    <a:lnTo>
                      <a:pt x="25" y="31"/>
                    </a:lnTo>
                    <a:lnTo>
                      <a:pt x="26" y="32"/>
                    </a:lnTo>
                    <a:lnTo>
                      <a:pt x="26" y="33"/>
                    </a:lnTo>
                    <a:lnTo>
                      <a:pt x="26" y="34"/>
                    </a:lnTo>
                    <a:lnTo>
                      <a:pt x="26" y="37"/>
                    </a:lnTo>
                    <a:lnTo>
                      <a:pt x="27" y="39"/>
                    </a:lnTo>
                    <a:lnTo>
                      <a:pt x="27" y="40"/>
                    </a:lnTo>
                    <a:lnTo>
                      <a:pt x="29" y="42"/>
                    </a:lnTo>
                    <a:lnTo>
                      <a:pt x="30" y="41"/>
                    </a:lnTo>
                    <a:lnTo>
                      <a:pt x="31" y="43"/>
                    </a:lnTo>
                    <a:lnTo>
                      <a:pt x="32" y="42"/>
                    </a:lnTo>
                    <a:lnTo>
                      <a:pt x="32" y="41"/>
                    </a:lnTo>
                    <a:lnTo>
                      <a:pt x="34" y="41"/>
                    </a:lnTo>
                    <a:lnTo>
                      <a:pt x="35" y="41"/>
                    </a:lnTo>
                    <a:lnTo>
                      <a:pt x="36" y="40"/>
                    </a:lnTo>
                    <a:lnTo>
                      <a:pt x="36" y="38"/>
                    </a:lnTo>
                    <a:lnTo>
                      <a:pt x="37" y="36"/>
                    </a:lnTo>
                    <a:lnTo>
                      <a:pt x="34" y="30"/>
                    </a:lnTo>
                    <a:lnTo>
                      <a:pt x="33" y="28"/>
                    </a:lnTo>
                    <a:lnTo>
                      <a:pt x="32" y="28"/>
                    </a:lnTo>
                    <a:lnTo>
                      <a:pt x="32" y="26"/>
                    </a:lnTo>
                    <a:lnTo>
                      <a:pt x="31" y="24"/>
                    </a:lnTo>
                    <a:lnTo>
                      <a:pt x="33" y="23"/>
                    </a:lnTo>
                    <a:lnTo>
                      <a:pt x="33" y="21"/>
                    </a:lnTo>
                    <a:lnTo>
                      <a:pt x="33" y="20"/>
                    </a:lnTo>
                    <a:lnTo>
                      <a:pt x="33" y="19"/>
                    </a:lnTo>
                    <a:lnTo>
                      <a:pt x="33" y="19"/>
                    </a:lnTo>
                    <a:lnTo>
                      <a:pt x="32" y="19"/>
                    </a:lnTo>
                    <a:lnTo>
                      <a:pt x="32" y="19"/>
                    </a:lnTo>
                    <a:lnTo>
                      <a:pt x="31" y="18"/>
                    </a:lnTo>
                    <a:lnTo>
                      <a:pt x="31" y="18"/>
                    </a:lnTo>
                    <a:lnTo>
                      <a:pt x="30" y="18"/>
                    </a:lnTo>
                    <a:lnTo>
                      <a:pt x="30" y="17"/>
                    </a:lnTo>
                    <a:lnTo>
                      <a:pt x="30" y="16"/>
                    </a:lnTo>
                    <a:lnTo>
                      <a:pt x="30" y="14"/>
                    </a:lnTo>
                    <a:lnTo>
                      <a:pt x="26" y="12"/>
                    </a:lnTo>
                    <a:lnTo>
                      <a:pt x="26" y="12"/>
                    </a:lnTo>
                    <a:lnTo>
                      <a:pt x="24" y="13"/>
                    </a:lnTo>
                    <a:lnTo>
                      <a:pt x="23" y="14"/>
                    </a:lnTo>
                    <a:lnTo>
                      <a:pt x="23" y="14"/>
                    </a:lnTo>
                    <a:lnTo>
                      <a:pt x="23" y="13"/>
                    </a:lnTo>
                    <a:lnTo>
                      <a:pt x="23" y="12"/>
                    </a:lnTo>
                    <a:lnTo>
                      <a:pt x="23" y="10"/>
                    </a:lnTo>
                    <a:lnTo>
                      <a:pt x="23" y="8"/>
                    </a:lnTo>
                    <a:lnTo>
                      <a:pt x="22" y="8"/>
                    </a:lnTo>
                    <a:lnTo>
                      <a:pt x="22" y="8"/>
                    </a:lnTo>
                    <a:lnTo>
                      <a:pt x="21" y="9"/>
                    </a:lnTo>
                    <a:lnTo>
                      <a:pt x="21" y="8"/>
                    </a:lnTo>
                    <a:lnTo>
                      <a:pt x="21" y="8"/>
                    </a:lnTo>
                    <a:lnTo>
                      <a:pt x="19" y="7"/>
                    </a:lnTo>
                    <a:lnTo>
                      <a:pt x="19" y="5"/>
                    </a:lnTo>
                    <a:lnTo>
                      <a:pt x="17" y="5"/>
                    </a:lnTo>
                    <a:lnTo>
                      <a:pt x="16" y="5"/>
                    </a:lnTo>
                    <a:lnTo>
                      <a:pt x="15" y="8"/>
                    </a:lnTo>
                    <a:lnTo>
                      <a:pt x="14" y="10"/>
                    </a:lnTo>
                    <a:lnTo>
                      <a:pt x="14" y="12"/>
                    </a:lnTo>
                    <a:lnTo>
                      <a:pt x="12" y="9"/>
                    </a:lnTo>
                    <a:lnTo>
                      <a:pt x="13" y="3"/>
                    </a:lnTo>
                    <a:lnTo>
                      <a:pt x="12" y="2"/>
                    </a:lnTo>
                    <a:lnTo>
                      <a:pt x="12" y="2"/>
                    </a:lnTo>
                    <a:lnTo>
                      <a:pt x="10" y="3"/>
                    </a:lnTo>
                    <a:lnTo>
                      <a:pt x="11" y="1"/>
                    </a:lnTo>
                    <a:lnTo>
                      <a:pt x="10" y="1"/>
                    </a:lnTo>
                    <a:lnTo>
                      <a:pt x="8" y="0"/>
                    </a:lnTo>
                    <a:lnTo>
                      <a:pt x="6" y="1"/>
                    </a:lnTo>
                    <a:lnTo>
                      <a:pt x="2" y="2"/>
                    </a:lnTo>
                    <a:lnTo>
                      <a:pt x="1" y="1"/>
                    </a:lnTo>
                    <a:lnTo>
                      <a:pt x="0" y="5"/>
                    </a:lnTo>
                    <a:lnTo>
                      <a:pt x="1" y="10"/>
                    </a:lnTo>
                    <a:lnTo>
                      <a:pt x="1"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9" name="Freeform 18"/>
              <p:cNvSpPr>
                <a:spLocks/>
              </p:cNvSpPr>
              <p:nvPr/>
            </p:nvSpPr>
            <p:spPr bwMode="auto">
              <a:xfrm>
                <a:off x="3746" y="3015"/>
                <a:ext cx="10" cy="16"/>
              </a:xfrm>
              <a:custGeom>
                <a:avLst/>
                <a:gdLst/>
                <a:ahLst/>
                <a:cxnLst>
                  <a:cxn ang="0">
                    <a:pos x="2" y="7"/>
                  </a:cxn>
                  <a:cxn ang="0">
                    <a:pos x="5" y="15"/>
                  </a:cxn>
                  <a:cxn ang="0">
                    <a:pos x="6" y="15"/>
                  </a:cxn>
                  <a:cxn ang="0">
                    <a:pos x="8" y="16"/>
                  </a:cxn>
                  <a:cxn ang="0">
                    <a:pos x="9" y="15"/>
                  </a:cxn>
                  <a:cxn ang="0">
                    <a:pos x="9" y="15"/>
                  </a:cxn>
                  <a:cxn ang="0">
                    <a:pos x="10" y="15"/>
                  </a:cxn>
                  <a:cxn ang="0">
                    <a:pos x="10" y="13"/>
                  </a:cxn>
                  <a:cxn ang="0">
                    <a:pos x="9" y="12"/>
                  </a:cxn>
                  <a:cxn ang="0">
                    <a:pos x="9" y="12"/>
                  </a:cxn>
                  <a:cxn ang="0">
                    <a:pos x="7" y="9"/>
                  </a:cxn>
                  <a:cxn ang="0">
                    <a:pos x="7" y="9"/>
                  </a:cxn>
                  <a:cxn ang="0">
                    <a:pos x="6" y="8"/>
                  </a:cxn>
                  <a:cxn ang="0">
                    <a:pos x="6" y="8"/>
                  </a:cxn>
                  <a:cxn ang="0">
                    <a:pos x="6" y="6"/>
                  </a:cxn>
                  <a:cxn ang="0">
                    <a:pos x="6" y="5"/>
                  </a:cxn>
                  <a:cxn ang="0">
                    <a:pos x="5" y="5"/>
                  </a:cxn>
                  <a:cxn ang="0">
                    <a:pos x="5" y="4"/>
                  </a:cxn>
                  <a:cxn ang="0">
                    <a:pos x="5" y="4"/>
                  </a:cxn>
                  <a:cxn ang="0">
                    <a:pos x="4" y="3"/>
                  </a:cxn>
                  <a:cxn ang="0">
                    <a:pos x="3" y="1"/>
                  </a:cxn>
                  <a:cxn ang="0">
                    <a:pos x="3" y="1"/>
                  </a:cxn>
                  <a:cxn ang="0">
                    <a:pos x="1" y="1"/>
                  </a:cxn>
                  <a:cxn ang="0">
                    <a:pos x="0" y="0"/>
                  </a:cxn>
                  <a:cxn ang="0">
                    <a:pos x="0" y="1"/>
                  </a:cxn>
                  <a:cxn ang="0">
                    <a:pos x="2" y="6"/>
                  </a:cxn>
                  <a:cxn ang="0">
                    <a:pos x="2" y="7"/>
                  </a:cxn>
                </a:cxnLst>
                <a:rect l="0" t="0" r="r" b="b"/>
                <a:pathLst>
                  <a:path w="10" h="16">
                    <a:moveTo>
                      <a:pt x="2" y="7"/>
                    </a:moveTo>
                    <a:lnTo>
                      <a:pt x="5" y="15"/>
                    </a:lnTo>
                    <a:lnTo>
                      <a:pt x="6" y="15"/>
                    </a:lnTo>
                    <a:lnTo>
                      <a:pt x="8" y="16"/>
                    </a:lnTo>
                    <a:lnTo>
                      <a:pt x="9" y="15"/>
                    </a:lnTo>
                    <a:lnTo>
                      <a:pt x="9" y="15"/>
                    </a:lnTo>
                    <a:lnTo>
                      <a:pt x="10" y="15"/>
                    </a:lnTo>
                    <a:lnTo>
                      <a:pt x="10" y="13"/>
                    </a:lnTo>
                    <a:lnTo>
                      <a:pt x="9" y="12"/>
                    </a:lnTo>
                    <a:lnTo>
                      <a:pt x="9" y="12"/>
                    </a:lnTo>
                    <a:lnTo>
                      <a:pt x="7" y="9"/>
                    </a:lnTo>
                    <a:lnTo>
                      <a:pt x="7" y="9"/>
                    </a:lnTo>
                    <a:lnTo>
                      <a:pt x="6" y="8"/>
                    </a:lnTo>
                    <a:lnTo>
                      <a:pt x="6" y="8"/>
                    </a:lnTo>
                    <a:lnTo>
                      <a:pt x="6" y="6"/>
                    </a:lnTo>
                    <a:lnTo>
                      <a:pt x="6" y="5"/>
                    </a:lnTo>
                    <a:lnTo>
                      <a:pt x="5" y="5"/>
                    </a:lnTo>
                    <a:lnTo>
                      <a:pt x="5" y="4"/>
                    </a:lnTo>
                    <a:lnTo>
                      <a:pt x="5" y="4"/>
                    </a:lnTo>
                    <a:lnTo>
                      <a:pt x="4" y="3"/>
                    </a:lnTo>
                    <a:lnTo>
                      <a:pt x="3" y="1"/>
                    </a:lnTo>
                    <a:lnTo>
                      <a:pt x="3" y="1"/>
                    </a:lnTo>
                    <a:lnTo>
                      <a:pt x="1" y="1"/>
                    </a:lnTo>
                    <a:lnTo>
                      <a:pt x="0" y="0"/>
                    </a:lnTo>
                    <a:lnTo>
                      <a:pt x="0" y="1"/>
                    </a:lnTo>
                    <a:lnTo>
                      <a:pt x="2" y="6"/>
                    </a:lnTo>
                    <a:lnTo>
                      <a:pt x="2"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0" name="Freeform 19"/>
              <p:cNvSpPr>
                <a:spLocks/>
              </p:cNvSpPr>
              <p:nvPr/>
            </p:nvSpPr>
            <p:spPr bwMode="auto">
              <a:xfrm>
                <a:off x="3758" y="2850"/>
                <a:ext cx="104" cy="157"/>
              </a:xfrm>
              <a:custGeom>
                <a:avLst/>
                <a:gdLst/>
                <a:ahLst/>
                <a:cxnLst>
                  <a:cxn ang="0">
                    <a:pos x="14" y="54"/>
                  </a:cxn>
                  <a:cxn ang="0">
                    <a:pos x="25" y="75"/>
                  </a:cxn>
                  <a:cxn ang="0">
                    <a:pos x="46" y="110"/>
                  </a:cxn>
                  <a:cxn ang="0">
                    <a:pos x="55" y="130"/>
                  </a:cxn>
                  <a:cxn ang="0">
                    <a:pos x="57" y="134"/>
                  </a:cxn>
                  <a:cxn ang="0">
                    <a:pos x="57" y="137"/>
                  </a:cxn>
                  <a:cxn ang="0">
                    <a:pos x="66" y="144"/>
                  </a:cxn>
                  <a:cxn ang="0">
                    <a:pos x="68" y="147"/>
                  </a:cxn>
                  <a:cxn ang="0">
                    <a:pos x="60" y="147"/>
                  </a:cxn>
                  <a:cxn ang="0">
                    <a:pos x="60" y="151"/>
                  </a:cxn>
                  <a:cxn ang="0">
                    <a:pos x="64" y="153"/>
                  </a:cxn>
                  <a:cxn ang="0">
                    <a:pos x="65" y="158"/>
                  </a:cxn>
                  <a:cxn ang="0">
                    <a:pos x="69" y="154"/>
                  </a:cxn>
                  <a:cxn ang="0">
                    <a:pos x="73" y="153"/>
                  </a:cxn>
                  <a:cxn ang="0">
                    <a:pos x="72" y="157"/>
                  </a:cxn>
                  <a:cxn ang="0">
                    <a:pos x="75" y="155"/>
                  </a:cxn>
                  <a:cxn ang="0">
                    <a:pos x="76" y="155"/>
                  </a:cxn>
                  <a:cxn ang="0">
                    <a:pos x="79" y="153"/>
                  </a:cxn>
                  <a:cxn ang="0">
                    <a:pos x="90" y="155"/>
                  </a:cxn>
                  <a:cxn ang="0">
                    <a:pos x="83" y="156"/>
                  </a:cxn>
                  <a:cxn ang="0">
                    <a:pos x="82" y="159"/>
                  </a:cxn>
                  <a:cxn ang="0">
                    <a:pos x="94" y="158"/>
                  </a:cxn>
                  <a:cxn ang="0">
                    <a:pos x="77" y="163"/>
                  </a:cxn>
                  <a:cxn ang="0">
                    <a:pos x="73" y="175"/>
                  </a:cxn>
                  <a:cxn ang="0">
                    <a:pos x="76" y="177"/>
                  </a:cxn>
                  <a:cxn ang="0">
                    <a:pos x="75" y="180"/>
                  </a:cxn>
                  <a:cxn ang="0">
                    <a:pos x="77" y="183"/>
                  </a:cxn>
                  <a:cxn ang="0">
                    <a:pos x="85" y="186"/>
                  </a:cxn>
                  <a:cxn ang="0">
                    <a:pos x="79" y="192"/>
                  </a:cxn>
                  <a:cxn ang="0">
                    <a:pos x="82" y="192"/>
                  </a:cxn>
                  <a:cxn ang="0">
                    <a:pos x="83" y="196"/>
                  </a:cxn>
                  <a:cxn ang="0">
                    <a:pos x="92" y="200"/>
                  </a:cxn>
                  <a:cxn ang="0">
                    <a:pos x="94" y="196"/>
                  </a:cxn>
                  <a:cxn ang="0">
                    <a:pos x="99" y="197"/>
                  </a:cxn>
                  <a:cxn ang="0">
                    <a:pos x="96" y="186"/>
                  </a:cxn>
                  <a:cxn ang="0">
                    <a:pos x="102" y="191"/>
                  </a:cxn>
                  <a:cxn ang="0">
                    <a:pos x="107" y="190"/>
                  </a:cxn>
                  <a:cxn ang="0">
                    <a:pos x="106" y="183"/>
                  </a:cxn>
                  <a:cxn ang="0">
                    <a:pos x="111" y="184"/>
                  </a:cxn>
                  <a:cxn ang="0">
                    <a:pos x="110" y="165"/>
                  </a:cxn>
                  <a:cxn ang="0">
                    <a:pos x="117" y="173"/>
                  </a:cxn>
                  <a:cxn ang="0">
                    <a:pos x="120" y="168"/>
                  </a:cxn>
                  <a:cxn ang="0">
                    <a:pos x="132" y="158"/>
                  </a:cxn>
                  <a:cxn ang="0">
                    <a:pos x="130" y="150"/>
                  </a:cxn>
                  <a:cxn ang="0">
                    <a:pos x="125" y="147"/>
                  </a:cxn>
                  <a:cxn ang="0">
                    <a:pos x="123" y="150"/>
                  </a:cxn>
                  <a:cxn ang="0">
                    <a:pos x="121" y="142"/>
                  </a:cxn>
                  <a:cxn ang="0">
                    <a:pos x="116" y="142"/>
                  </a:cxn>
                  <a:cxn ang="0">
                    <a:pos x="115" y="142"/>
                  </a:cxn>
                  <a:cxn ang="0">
                    <a:pos x="116" y="132"/>
                  </a:cxn>
                  <a:cxn ang="0">
                    <a:pos x="111" y="127"/>
                  </a:cxn>
                  <a:cxn ang="0">
                    <a:pos x="102" y="123"/>
                  </a:cxn>
                  <a:cxn ang="0">
                    <a:pos x="109" y="92"/>
                  </a:cxn>
                  <a:cxn ang="0">
                    <a:pos x="94" y="69"/>
                  </a:cxn>
                  <a:cxn ang="0">
                    <a:pos x="88" y="56"/>
                  </a:cxn>
                  <a:cxn ang="0">
                    <a:pos x="87" y="26"/>
                  </a:cxn>
                  <a:cxn ang="0">
                    <a:pos x="63" y="2"/>
                  </a:cxn>
                  <a:cxn ang="0">
                    <a:pos x="51" y="10"/>
                  </a:cxn>
                  <a:cxn ang="0">
                    <a:pos x="59" y="18"/>
                  </a:cxn>
                  <a:cxn ang="0">
                    <a:pos x="45" y="19"/>
                  </a:cxn>
                  <a:cxn ang="0">
                    <a:pos x="27" y="20"/>
                  </a:cxn>
                  <a:cxn ang="0">
                    <a:pos x="16" y="13"/>
                  </a:cxn>
                  <a:cxn ang="0">
                    <a:pos x="13" y="26"/>
                  </a:cxn>
                </a:cxnLst>
                <a:rect l="0" t="0" r="r" b="b"/>
                <a:pathLst>
                  <a:path w="132" h="200">
                    <a:moveTo>
                      <a:pt x="13" y="26"/>
                    </a:moveTo>
                    <a:cubicBezTo>
                      <a:pt x="22" y="32"/>
                      <a:pt x="22" y="32"/>
                      <a:pt x="22" y="32"/>
                    </a:cubicBezTo>
                    <a:cubicBezTo>
                      <a:pt x="22" y="32"/>
                      <a:pt x="23" y="37"/>
                      <a:pt x="16" y="43"/>
                    </a:cubicBezTo>
                    <a:cubicBezTo>
                      <a:pt x="10" y="49"/>
                      <a:pt x="8" y="54"/>
                      <a:pt x="14" y="54"/>
                    </a:cubicBezTo>
                    <a:cubicBezTo>
                      <a:pt x="21" y="54"/>
                      <a:pt x="29" y="56"/>
                      <a:pt x="29" y="56"/>
                    </a:cubicBezTo>
                    <a:cubicBezTo>
                      <a:pt x="29" y="56"/>
                      <a:pt x="33" y="57"/>
                      <a:pt x="28" y="62"/>
                    </a:cubicBezTo>
                    <a:cubicBezTo>
                      <a:pt x="22" y="68"/>
                      <a:pt x="20" y="70"/>
                      <a:pt x="20" y="70"/>
                    </a:cubicBezTo>
                    <a:cubicBezTo>
                      <a:pt x="20" y="70"/>
                      <a:pt x="12" y="75"/>
                      <a:pt x="25" y="75"/>
                    </a:cubicBezTo>
                    <a:cubicBezTo>
                      <a:pt x="37" y="75"/>
                      <a:pt x="37" y="81"/>
                      <a:pt x="37" y="81"/>
                    </a:cubicBezTo>
                    <a:cubicBezTo>
                      <a:pt x="37" y="81"/>
                      <a:pt x="40" y="91"/>
                      <a:pt x="43" y="94"/>
                    </a:cubicBezTo>
                    <a:cubicBezTo>
                      <a:pt x="45" y="96"/>
                      <a:pt x="45" y="106"/>
                      <a:pt x="45" y="106"/>
                    </a:cubicBezTo>
                    <a:cubicBezTo>
                      <a:pt x="45" y="106"/>
                      <a:pt x="49" y="107"/>
                      <a:pt x="46" y="110"/>
                    </a:cubicBezTo>
                    <a:cubicBezTo>
                      <a:pt x="43" y="113"/>
                      <a:pt x="44" y="119"/>
                      <a:pt x="47" y="119"/>
                    </a:cubicBezTo>
                    <a:cubicBezTo>
                      <a:pt x="50" y="119"/>
                      <a:pt x="52" y="122"/>
                      <a:pt x="52" y="122"/>
                    </a:cubicBezTo>
                    <a:cubicBezTo>
                      <a:pt x="55" y="129"/>
                      <a:pt x="55" y="129"/>
                      <a:pt x="55" y="129"/>
                    </a:cubicBezTo>
                    <a:cubicBezTo>
                      <a:pt x="55" y="130"/>
                      <a:pt x="55" y="130"/>
                      <a:pt x="55" y="130"/>
                    </a:cubicBezTo>
                    <a:cubicBezTo>
                      <a:pt x="55" y="131"/>
                      <a:pt x="55" y="131"/>
                      <a:pt x="55" y="131"/>
                    </a:cubicBezTo>
                    <a:cubicBezTo>
                      <a:pt x="58" y="132"/>
                      <a:pt x="58" y="132"/>
                      <a:pt x="58" y="132"/>
                    </a:cubicBezTo>
                    <a:cubicBezTo>
                      <a:pt x="58" y="133"/>
                      <a:pt x="58" y="133"/>
                      <a:pt x="58" y="133"/>
                    </a:cubicBezTo>
                    <a:cubicBezTo>
                      <a:pt x="57" y="134"/>
                      <a:pt x="57" y="134"/>
                      <a:pt x="57" y="134"/>
                    </a:cubicBezTo>
                    <a:cubicBezTo>
                      <a:pt x="55" y="134"/>
                      <a:pt x="55" y="134"/>
                      <a:pt x="55" y="134"/>
                    </a:cubicBezTo>
                    <a:cubicBezTo>
                      <a:pt x="56" y="135"/>
                      <a:pt x="56" y="135"/>
                      <a:pt x="56" y="135"/>
                    </a:cubicBezTo>
                    <a:cubicBezTo>
                      <a:pt x="56" y="136"/>
                      <a:pt x="56" y="136"/>
                      <a:pt x="56" y="136"/>
                    </a:cubicBezTo>
                    <a:cubicBezTo>
                      <a:pt x="57" y="137"/>
                      <a:pt x="57" y="137"/>
                      <a:pt x="57" y="137"/>
                    </a:cubicBezTo>
                    <a:cubicBezTo>
                      <a:pt x="59" y="142"/>
                      <a:pt x="59" y="142"/>
                      <a:pt x="59" y="142"/>
                    </a:cubicBezTo>
                    <a:cubicBezTo>
                      <a:pt x="62" y="144"/>
                      <a:pt x="62" y="144"/>
                      <a:pt x="62" y="144"/>
                    </a:cubicBezTo>
                    <a:cubicBezTo>
                      <a:pt x="62" y="145"/>
                      <a:pt x="62" y="145"/>
                      <a:pt x="62" y="145"/>
                    </a:cubicBezTo>
                    <a:cubicBezTo>
                      <a:pt x="66" y="144"/>
                      <a:pt x="66" y="144"/>
                      <a:pt x="66" y="144"/>
                    </a:cubicBezTo>
                    <a:cubicBezTo>
                      <a:pt x="68" y="145"/>
                      <a:pt x="68" y="145"/>
                      <a:pt x="68" y="145"/>
                    </a:cubicBezTo>
                    <a:cubicBezTo>
                      <a:pt x="71" y="142"/>
                      <a:pt x="71" y="142"/>
                      <a:pt x="71" y="142"/>
                    </a:cubicBezTo>
                    <a:cubicBezTo>
                      <a:pt x="70" y="145"/>
                      <a:pt x="70" y="145"/>
                      <a:pt x="70" y="145"/>
                    </a:cubicBezTo>
                    <a:cubicBezTo>
                      <a:pt x="68" y="147"/>
                      <a:pt x="68" y="147"/>
                      <a:pt x="68" y="147"/>
                    </a:cubicBezTo>
                    <a:cubicBezTo>
                      <a:pt x="65" y="147"/>
                      <a:pt x="65" y="147"/>
                      <a:pt x="65" y="147"/>
                    </a:cubicBezTo>
                    <a:cubicBezTo>
                      <a:pt x="65" y="148"/>
                      <a:pt x="65" y="148"/>
                      <a:pt x="65" y="148"/>
                    </a:cubicBezTo>
                    <a:cubicBezTo>
                      <a:pt x="63" y="148"/>
                      <a:pt x="63" y="148"/>
                      <a:pt x="63" y="148"/>
                    </a:cubicBezTo>
                    <a:cubicBezTo>
                      <a:pt x="60" y="147"/>
                      <a:pt x="60" y="147"/>
                      <a:pt x="60" y="147"/>
                    </a:cubicBezTo>
                    <a:cubicBezTo>
                      <a:pt x="60" y="148"/>
                      <a:pt x="60" y="148"/>
                      <a:pt x="60" y="148"/>
                    </a:cubicBezTo>
                    <a:cubicBezTo>
                      <a:pt x="59" y="149"/>
                      <a:pt x="59" y="149"/>
                      <a:pt x="59" y="149"/>
                    </a:cubicBezTo>
                    <a:cubicBezTo>
                      <a:pt x="60" y="150"/>
                      <a:pt x="60" y="150"/>
                      <a:pt x="60" y="150"/>
                    </a:cubicBezTo>
                    <a:cubicBezTo>
                      <a:pt x="60" y="151"/>
                      <a:pt x="60" y="151"/>
                      <a:pt x="60" y="151"/>
                    </a:cubicBezTo>
                    <a:cubicBezTo>
                      <a:pt x="61" y="153"/>
                      <a:pt x="61" y="153"/>
                      <a:pt x="61" y="153"/>
                    </a:cubicBezTo>
                    <a:cubicBezTo>
                      <a:pt x="62" y="153"/>
                      <a:pt x="62" y="153"/>
                      <a:pt x="62" y="153"/>
                    </a:cubicBezTo>
                    <a:cubicBezTo>
                      <a:pt x="62" y="154"/>
                      <a:pt x="62" y="154"/>
                      <a:pt x="62" y="154"/>
                    </a:cubicBezTo>
                    <a:cubicBezTo>
                      <a:pt x="64" y="153"/>
                      <a:pt x="64" y="153"/>
                      <a:pt x="64" y="153"/>
                    </a:cubicBezTo>
                    <a:cubicBezTo>
                      <a:pt x="64" y="154"/>
                      <a:pt x="64" y="154"/>
                      <a:pt x="64" y="154"/>
                    </a:cubicBezTo>
                    <a:cubicBezTo>
                      <a:pt x="64" y="155"/>
                      <a:pt x="64" y="155"/>
                      <a:pt x="64" y="155"/>
                    </a:cubicBezTo>
                    <a:cubicBezTo>
                      <a:pt x="64" y="156"/>
                      <a:pt x="64" y="156"/>
                      <a:pt x="64" y="156"/>
                    </a:cubicBezTo>
                    <a:cubicBezTo>
                      <a:pt x="65" y="158"/>
                      <a:pt x="65" y="158"/>
                      <a:pt x="65" y="158"/>
                    </a:cubicBezTo>
                    <a:cubicBezTo>
                      <a:pt x="66" y="157"/>
                      <a:pt x="66" y="157"/>
                      <a:pt x="66" y="157"/>
                    </a:cubicBezTo>
                    <a:cubicBezTo>
                      <a:pt x="67" y="156"/>
                      <a:pt x="67" y="156"/>
                      <a:pt x="67" y="156"/>
                    </a:cubicBezTo>
                    <a:cubicBezTo>
                      <a:pt x="68" y="155"/>
                      <a:pt x="68" y="155"/>
                      <a:pt x="68" y="155"/>
                    </a:cubicBezTo>
                    <a:cubicBezTo>
                      <a:pt x="69" y="154"/>
                      <a:pt x="69" y="154"/>
                      <a:pt x="69" y="154"/>
                    </a:cubicBezTo>
                    <a:cubicBezTo>
                      <a:pt x="69" y="153"/>
                      <a:pt x="69" y="153"/>
                      <a:pt x="69" y="153"/>
                    </a:cubicBezTo>
                    <a:cubicBezTo>
                      <a:pt x="69" y="152"/>
                      <a:pt x="69" y="152"/>
                      <a:pt x="69" y="152"/>
                    </a:cubicBezTo>
                    <a:cubicBezTo>
                      <a:pt x="72" y="153"/>
                      <a:pt x="72" y="153"/>
                      <a:pt x="72" y="153"/>
                    </a:cubicBezTo>
                    <a:cubicBezTo>
                      <a:pt x="73" y="153"/>
                      <a:pt x="73" y="153"/>
                      <a:pt x="73" y="153"/>
                    </a:cubicBezTo>
                    <a:cubicBezTo>
                      <a:pt x="71" y="155"/>
                      <a:pt x="71" y="155"/>
                      <a:pt x="71" y="155"/>
                    </a:cubicBezTo>
                    <a:cubicBezTo>
                      <a:pt x="71" y="155"/>
                      <a:pt x="71" y="155"/>
                      <a:pt x="71" y="155"/>
                    </a:cubicBezTo>
                    <a:cubicBezTo>
                      <a:pt x="71" y="157"/>
                      <a:pt x="71" y="157"/>
                      <a:pt x="71" y="157"/>
                    </a:cubicBezTo>
                    <a:cubicBezTo>
                      <a:pt x="72" y="157"/>
                      <a:pt x="72" y="157"/>
                      <a:pt x="72" y="157"/>
                    </a:cubicBezTo>
                    <a:cubicBezTo>
                      <a:pt x="72" y="159"/>
                      <a:pt x="72" y="159"/>
                      <a:pt x="72" y="159"/>
                    </a:cubicBezTo>
                    <a:cubicBezTo>
                      <a:pt x="73" y="158"/>
                      <a:pt x="73" y="158"/>
                      <a:pt x="73" y="158"/>
                    </a:cubicBezTo>
                    <a:cubicBezTo>
                      <a:pt x="74" y="157"/>
                      <a:pt x="74" y="157"/>
                      <a:pt x="74" y="157"/>
                    </a:cubicBezTo>
                    <a:cubicBezTo>
                      <a:pt x="75" y="155"/>
                      <a:pt x="75" y="155"/>
                      <a:pt x="75" y="155"/>
                    </a:cubicBezTo>
                    <a:cubicBezTo>
                      <a:pt x="76" y="154"/>
                      <a:pt x="76" y="154"/>
                      <a:pt x="76" y="154"/>
                    </a:cubicBezTo>
                    <a:cubicBezTo>
                      <a:pt x="77" y="151"/>
                      <a:pt x="77" y="151"/>
                      <a:pt x="77" y="151"/>
                    </a:cubicBezTo>
                    <a:cubicBezTo>
                      <a:pt x="77" y="152"/>
                      <a:pt x="77" y="152"/>
                      <a:pt x="77" y="152"/>
                    </a:cubicBezTo>
                    <a:cubicBezTo>
                      <a:pt x="76" y="155"/>
                      <a:pt x="76" y="155"/>
                      <a:pt x="76" y="155"/>
                    </a:cubicBezTo>
                    <a:cubicBezTo>
                      <a:pt x="77" y="156"/>
                      <a:pt x="77" y="156"/>
                      <a:pt x="77" y="156"/>
                    </a:cubicBezTo>
                    <a:cubicBezTo>
                      <a:pt x="79" y="155"/>
                      <a:pt x="79" y="155"/>
                      <a:pt x="79" y="155"/>
                    </a:cubicBezTo>
                    <a:cubicBezTo>
                      <a:pt x="79" y="153"/>
                      <a:pt x="79" y="153"/>
                      <a:pt x="79" y="153"/>
                    </a:cubicBezTo>
                    <a:cubicBezTo>
                      <a:pt x="79" y="153"/>
                      <a:pt x="79" y="153"/>
                      <a:pt x="79" y="153"/>
                    </a:cubicBezTo>
                    <a:cubicBezTo>
                      <a:pt x="83" y="152"/>
                      <a:pt x="83" y="152"/>
                      <a:pt x="83" y="152"/>
                    </a:cubicBezTo>
                    <a:cubicBezTo>
                      <a:pt x="82" y="154"/>
                      <a:pt x="82" y="154"/>
                      <a:pt x="82" y="154"/>
                    </a:cubicBezTo>
                    <a:cubicBezTo>
                      <a:pt x="84" y="155"/>
                      <a:pt x="84" y="155"/>
                      <a:pt x="84" y="155"/>
                    </a:cubicBezTo>
                    <a:cubicBezTo>
                      <a:pt x="90" y="155"/>
                      <a:pt x="90" y="155"/>
                      <a:pt x="90" y="155"/>
                    </a:cubicBezTo>
                    <a:cubicBezTo>
                      <a:pt x="90" y="155"/>
                      <a:pt x="90" y="155"/>
                      <a:pt x="90" y="155"/>
                    </a:cubicBezTo>
                    <a:cubicBezTo>
                      <a:pt x="90" y="156"/>
                      <a:pt x="90" y="156"/>
                      <a:pt x="90" y="156"/>
                    </a:cubicBezTo>
                    <a:cubicBezTo>
                      <a:pt x="88" y="156"/>
                      <a:pt x="88" y="156"/>
                      <a:pt x="88" y="156"/>
                    </a:cubicBezTo>
                    <a:cubicBezTo>
                      <a:pt x="83" y="156"/>
                      <a:pt x="83" y="156"/>
                      <a:pt x="83" y="156"/>
                    </a:cubicBezTo>
                    <a:cubicBezTo>
                      <a:pt x="83" y="157"/>
                      <a:pt x="83" y="157"/>
                      <a:pt x="83" y="157"/>
                    </a:cubicBezTo>
                    <a:cubicBezTo>
                      <a:pt x="81" y="157"/>
                      <a:pt x="81" y="157"/>
                      <a:pt x="81" y="157"/>
                    </a:cubicBezTo>
                    <a:cubicBezTo>
                      <a:pt x="81" y="158"/>
                      <a:pt x="81" y="158"/>
                      <a:pt x="81" y="158"/>
                    </a:cubicBezTo>
                    <a:cubicBezTo>
                      <a:pt x="82" y="159"/>
                      <a:pt x="82" y="159"/>
                      <a:pt x="82" y="159"/>
                    </a:cubicBezTo>
                    <a:cubicBezTo>
                      <a:pt x="84" y="160"/>
                      <a:pt x="84" y="160"/>
                      <a:pt x="84" y="160"/>
                    </a:cubicBezTo>
                    <a:cubicBezTo>
                      <a:pt x="88" y="160"/>
                      <a:pt x="88" y="160"/>
                      <a:pt x="88" y="160"/>
                    </a:cubicBezTo>
                    <a:cubicBezTo>
                      <a:pt x="89" y="159"/>
                      <a:pt x="89" y="159"/>
                      <a:pt x="89" y="159"/>
                    </a:cubicBezTo>
                    <a:cubicBezTo>
                      <a:pt x="94" y="158"/>
                      <a:pt x="94" y="158"/>
                      <a:pt x="94" y="158"/>
                    </a:cubicBezTo>
                    <a:cubicBezTo>
                      <a:pt x="96" y="157"/>
                      <a:pt x="96" y="157"/>
                      <a:pt x="96" y="157"/>
                    </a:cubicBezTo>
                    <a:cubicBezTo>
                      <a:pt x="95" y="159"/>
                      <a:pt x="95" y="159"/>
                      <a:pt x="95" y="159"/>
                    </a:cubicBezTo>
                    <a:cubicBezTo>
                      <a:pt x="95" y="160"/>
                      <a:pt x="95" y="160"/>
                      <a:pt x="95" y="160"/>
                    </a:cubicBezTo>
                    <a:cubicBezTo>
                      <a:pt x="77" y="163"/>
                      <a:pt x="77" y="163"/>
                      <a:pt x="77" y="163"/>
                    </a:cubicBezTo>
                    <a:cubicBezTo>
                      <a:pt x="74" y="166"/>
                      <a:pt x="74" y="166"/>
                      <a:pt x="74" y="166"/>
                    </a:cubicBezTo>
                    <a:cubicBezTo>
                      <a:pt x="72" y="167"/>
                      <a:pt x="72" y="167"/>
                      <a:pt x="72" y="167"/>
                    </a:cubicBezTo>
                    <a:cubicBezTo>
                      <a:pt x="71" y="169"/>
                      <a:pt x="71" y="169"/>
                      <a:pt x="71" y="169"/>
                    </a:cubicBezTo>
                    <a:cubicBezTo>
                      <a:pt x="73" y="175"/>
                      <a:pt x="73" y="175"/>
                      <a:pt x="73" y="175"/>
                    </a:cubicBezTo>
                    <a:cubicBezTo>
                      <a:pt x="75" y="174"/>
                      <a:pt x="75" y="174"/>
                      <a:pt x="75" y="174"/>
                    </a:cubicBezTo>
                    <a:cubicBezTo>
                      <a:pt x="78" y="176"/>
                      <a:pt x="78" y="176"/>
                      <a:pt x="78" y="176"/>
                    </a:cubicBezTo>
                    <a:cubicBezTo>
                      <a:pt x="78" y="178"/>
                      <a:pt x="78" y="178"/>
                      <a:pt x="78" y="178"/>
                    </a:cubicBezTo>
                    <a:cubicBezTo>
                      <a:pt x="76" y="177"/>
                      <a:pt x="76" y="177"/>
                      <a:pt x="76" y="177"/>
                    </a:cubicBezTo>
                    <a:cubicBezTo>
                      <a:pt x="75" y="176"/>
                      <a:pt x="75" y="176"/>
                      <a:pt x="75" y="176"/>
                    </a:cubicBezTo>
                    <a:cubicBezTo>
                      <a:pt x="74" y="177"/>
                      <a:pt x="74" y="177"/>
                      <a:pt x="74" y="177"/>
                    </a:cubicBezTo>
                    <a:cubicBezTo>
                      <a:pt x="74" y="179"/>
                      <a:pt x="74" y="179"/>
                      <a:pt x="74" y="179"/>
                    </a:cubicBezTo>
                    <a:cubicBezTo>
                      <a:pt x="75" y="180"/>
                      <a:pt x="75" y="180"/>
                      <a:pt x="75" y="180"/>
                    </a:cubicBezTo>
                    <a:cubicBezTo>
                      <a:pt x="76" y="180"/>
                      <a:pt x="76" y="180"/>
                      <a:pt x="76" y="180"/>
                    </a:cubicBezTo>
                    <a:cubicBezTo>
                      <a:pt x="76" y="181"/>
                      <a:pt x="76" y="181"/>
                      <a:pt x="76" y="181"/>
                    </a:cubicBezTo>
                    <a:cubicBezTo>
                      <a:pt x="76" y="182"/>
                      <a:pt x="76" y="182"/>
                      <a:pt x="76" y="182"/>
                    </a:cubicBezTo>
                    <a:cubicBezTo>
                      <a:pt x="77" y="183"/>
                      <a:pt x="77" y="183"/>
                      <a:pt x="77" y="183"/>
                    </a:cubicBezTo>
                    <a:cubicBezTo>
                      <a:pt x="79" y="182"/>
                      <a:pt x="79" y="182"/>
                      <a:pt x="79" y="182"/>
                    </a:cubicBezTo>
                    <a:cubicBezTo>
                      <a:pt x="80" y="183"/>
                      <a:pt x="80" y="183"/>
                      <a:pt x="80" y="183"/>
                    </a:cubicBezTo>
                    <a:cubicBezTo>
                      <a:pt x="86" y="185"/>
                      <a:pt x="86" y="185"/>
                      <a:pt x="86" y="185"/>
                    </a:cubicBezTo>
                    <a:cubicBezTo>
                      <a:pt x="85" y="186"/>
                      <a:pt x="85" y="186"/>
                      <a:pt x="85" y="186"/>
                    </a:cubicBezTo>
                    <a:cubicBezTo>
                      <a:pt x="77" y="187"/>
                      <a:pt x="77" y="187"/>
                      <a:pt x="77" y="187"/>
                    </a:cubicBezTo>
                    <a:cubicBezTo>
                      <a:pt x="77" y="189"/>
                      <a:pt x="77" y="189"/>
                      <a:pt x="77" y="189"/>
                    </a:cubicBezTo>
                    <a:cubicBezTo>
                      <a:pt x="78" y="191"/>
                      <a:pt x="78" y="191"/>
                      <a:pt x="78" y="191"/>
                    </a:cubicBezTo>
                    <a:cubicBezTo>
                      <a:pt x="79" y="192"/>
                      <a:pt x="79" y="192"/>
                      <a:pt x="79" y="192"/>
                    </a:cubicBezTo>
                    <a:cubicBezTo>
                      <a:pt x="80" y="193"/>
                      <a:pt x="80" y="193"/>
                      <a:pt x="80" y="193"/>
                    </a:cubicBezTo>
                    <a:cubicBezTo>
                      <a:pt x="81" y="194"/>
                      <a:pt x="81" y="194"/>
                      <a:pt x="81" y="194"/>
                    </a:cubicBezTo>
                    <a:cubicBezTo>
                      <a:pt x="82" y="193"/>
                      <a:pt x="82" y="193"/>
                      <a:pt x="82" y="193"/>
                    </a:cubicBezTo>
                    <a:cubicBezTo>
                      <a:pt x="82" y="192"/>
                      <a:pt x="82" y="192"/>
                      <a:pt x="82" y="192"/>
                    </a:cubicBezTo>
                    <a:cubicBezTo>
                      <a:pt x="82" y="193"/>
                      <a:pt x="82" y="193"/>
                      <a:pt x="82" y="193"/>
                    </a:cubicBezTo>
                    <a:cubicBezTo>
                      <a:pt x="82" y="193"/>
                      <a:pt x="82" y="193"/>
                      <a:pt x="82" y="193"/>
                    </a:cubicBezTo>
                    <a:cubicBezTo>
                      <a:pt x="82" y="194"/>
                      <a:pt x="82" y="194"/>
                      <a:pt x="82" y="194"/>
                    </a:cubicBezTo>
                    <a:cubicBezTo>
                      <a:pt x="83" y="196"/>
                      <a:pt x="83" y="196"/>
                      <a:pt x="83" y="196"/>
                    </a:cubicBezTo>
                    <a:cubicBezTo>
                      <a:pt x="83" y="197"/>
                      <a:pt x="83" y="197"/>
                      <a:pt x="83" y="197"/>
                    </a:cubicBezTo>
                    <a:cubicBezTo>
                      <a:pt x="86" y="197"/>
                      <a:pt x="86" y="197"/>
                      <a:pt x="86" y="197"/>
                    </a:cubicBezTo>
                    <a:cubicBezTo>
                      <a:pt x="87" y="199"/>
                      <a:pt x="87" y="199"/>
                      <a:pt x="87" y="199"/>
                    </a:cubicBezTo>
                    <a:cubicBezTo>
                      <a:pt x="92" y="200"/>
                      <a:pt x="92" y="200"/>
                      <a:pt x="92" y="200"/>
                    </a:cubicBezTo>
                    <a:cubicBezTo>
                      <a:pt x="96" y="200"/>
                      <a:pt x="96" y="200"/>
                      <a:pt x="96" y="200"/>
                    </a:cubicBezTo>
                    <a:cubicBezTo>
                      <a:pt x="96" y="199"/>
                      <a:pt x="96" y="199"/>
                      <a:pt x="96" y="199"/>
                    </a:cubicBezTo>
                    <a:cubicBezTo>
                      <a:pt x="96" y="197"/>
                      <a:pt x="96" y="197"/>
                      <a:pt x="96" y="197"/>
                    </a:cubicBezTo>
                    <a:cubicBezTo>
                      <a:pt x="94" y="196"/>
                      <a:pt x="94" y="196"/>
                      <a:pt x="94" y="196"/>
                    </a:cubicBezTo>
                    <a:cubicBezTo>
                      <a:pt x="93" y="194"/>
                      <a:pt x="93" y="194"/>
                      <a:pt x="93" y="194"/>
                    </a:cubicBezTo>
                    <a:cubicBezTo>
                      <a:pt x="96" y="194"/>
                      <a:pt x="96" y="194"/>
                      <a:pt x="96" y="194"/>
                    </a:cubicBezTo>
                    <a:cubicBezTo>
                      <a:pt x="98" y="195"/>
                      <a:pt x="98" y="195"/>
                      <a:pt x="98" y="195"/>
                    </a:cubicBezTo>
                    <a:cubicBezTo>
                      <a:pt x="99" y="197"/>
                      <a:pt x="99" y="197"/>
                      <a:pt x="99" y="197"/>
                    </a:cubicBezTo>
                    <a:cubicBezTo>
                      <a:pt x="101" y="198"/>
                      <a:pt x="101" y="198"/>
                      <a:pt x="101" y="198"/>
                    </a:cubicBezTo>
                    <a:cubicBezTo>
                      <a:pt x="101" y="199"/>
                      <a:pt x="101" y="199"/>
                      <a:pt x="101" y="199"/>
                    </a:cubicBezTo>
                    <a:cubicBezTo>
                      <a:pt x="102" y="198"/>
                      <a:pt x="102" y="198"/>
                      <a:pt x="102" y="198"/>
                    </a:cubicBezTo>
                    <a:cubicBezTo>
                      <a:pt x="96" y="186"/>
                      <a:pt x="96" y="186"/>
                      <a:pt x="96" y="186"/>
                    </a:cubicBezTo>
                    <a:cubicBezTo>
                      <a:pt x="96" y="183"/>
                      <a:pt x="96" y="183"/>
                      <a:pt x="96" y="183"/>
                    </a:cubicBezTo>
                    <a:cubicBezTo>
                      <a:pt x="96" y="183"/>
                      <a:pt x="96" y="183"/>
                      <a:pt x="96" y="183"/>
                    </a:cubicBezTo>
                    <a:cubicBezTo>
                      <a:pt x="99" y="189"/>
                      <a:pt x="99" y="189"/>
                      <a:pt x="99" y="189"/>
                    </a:cubicBezTo>
                    <a:cubicBezTo>
                      <a:pt x="102" y="191"/>
                      <a:pt x="102" y="191"/>
                      <a:pt x="102" y="191"/>
                    </a:cubicBezTo>
                    <a:cubicBezTo>
                      <a:pt x="104" y="197"/>
                      <a:pt x="104" y="197"/>
                      <a:pt x="104" y="197"/>
                    </a:cubicBezTo>
                    <a:cubicBezTo>
                      <a:pt x="105" y="198"/>
                      <a:pt x="105" y="198"/>
                      <a:pt x="105" y="198"/>
                    </a:cubicBezTo>
                    <a:cubicBezTo>
                      <a:pt x="106" y="198"/>
                      <a:pt x="106" y="198"/>
                      <a:pt x="106" y="198"/>
                    </a:cubicBezTo>
                    <a:cubicBezTo>
                      <a:pt x="107" y="190"/>
                      <a:pt x="107" y="190"/>
                      <a:pt x="107" y="190"/>
                    </a:cubicBezTo>
                    <a:cubicBezTo>
                      <a:pt x="105" y="186"/>
                      <a:pt x="105" y="186"/>
                      <a:pt x="105" y="186"/>
                    </a:cubicBezTo>
                    <a:cubicBezTo>
                      <a:pt x="106" y="182"/>
                      <a:pt x="106" y="182"/>
                      <a:pt x="106" y="182"/>
                    </a:cubicBezTo>
                    <a:cubicBezTo>
                      <a:pt x="106" y="182"/>
                      <a:pt x="106" y="182"/>
                      <a:pt x="106" y="182"/>
                    </a:cubicBezTo>
                    <a:cubicBezTo>
                      <a:pt x="106" y="183"/>
                      <a:pt x="106" y="183"/>
                      <a:pt x="106" y="183"/>
                    </a:cubicBezTo>
                    <a:cubicBezTo>
                      <a:pt x="108" y="186"/>
                      <a:pt x="108" y="186"/>
                      <a:pt x="108" y="186"/>
                    </a:cubicBezTo>
                    <a:cubicBezTo>
                      <a:pt x="109" y="188"/>
                      <a:pt x="109" y="188"/>
                      <a:pt x="109" y="188"/>
                    </a:cubicBezTo>
                    <a:cubicBezTo>
                      <a:pt x="110" y="188"/>
                      <a:pt x="110" y="188"/>
                      <a:pt x="110" y="188"/>
                    </a:cubicBezTo>
                    <a:cubicBezTo>
                      <a:pt x="111" y="184"/>
                      <a:pt x="111" y="184"/>
                      <a:pt x="111" y="184"/>
                    </a:cubicBezTo>
                    <a:cubicBezTo>
                      <a:pt x="110" y="182"/>
                      <a:pt x="110" y="182"/>
                      <a:pt x="110" y="182"/>
                    </a:cubicBezTo>
                    <a:cubicBezTo>
                      <a:pt x="109" y="181"/>
                      <a:pt x="109" y="181"/>
                      <a:pt x="109" y="181"/>
                    </a:cubicBezTo>
                    <a:cubicBezTo>
                      <a:pt x="110" y="165"/>
                      <a:pt x="110" y="165"/>
                      <a:pt x="110" y="165"/>
                    </a:cubicBezTo>
                    <a:cubicBezTo>
                      <a:pt x="110" y="165"/>
                      <a:pt x="110" y="165"/>
                      <a:pt x="110" y="165"/>
                    </a:cubicBezTo>
                    <a:cubicBezTo>
                      <a:pt x="111" y="177"/>
                      <a:pt x="111" y="177"/>
                      <a:pt x="111" y="177"/>
                    </a:cubicBezTo>
                    <a:cubicBezTo>
                      <a:pt x="113" y="181"/>
                      <a:pt x="113" y="181"/>
                      <a:pt x="113" y="181"/>
                    </a:cubicBezTo>
                    <a:cubicBezTo>
                      <a:pt x="114" y="180"/>
                      <a:pt x="114" y="180"/>
                      <a:pt x="114" y="180"/>
                    </a:cubicBezTo>
                    <a:cubicBezTo>
                      <a:pt x="117" y="173"/>
                      <a:pt x="117" y="173"/>
                      <a:pt x="117" y="173"/>
                    </a:cubicBezTo>
                    <a:cubicBezTo>
                      <a:pt x="117" y="166"/>
                      <a:pt x="117" y="166"/>
                      <a:pt x="117" y="166"/>
                    </a:cubicBezTo>
                    <a:cubicBezTo>
                      <a:pt x="118" y="167"/>
                      <a:pt x="118" y="167"/>
                      <a:pt x="118" y="167"/>
                    </a:cubicBezTo>
                    <a:cubicBezTo>
                      <a:pt x="118" y="171"/>
                      <a:pt x="118" y="171"/>
                      <a:pt x="118" y="171"/>
                    </a:cubicBezTo>
                    <a:cubicBezTo>
                      <a:pt x="120" y="168"/>
                      <a:pt x="120" y="168"/>
                      <a:pt x="120" y="168"/>
                    </a:cubicBezTo>
                    <a:cubicBezTo>
                      <a:pt x="120" y="168"/>
                      <a:pt x="120" y="168"/>
                      <a:pt x="120" y="168"/>
                    </a:cubicBezTo>
                    <a:cubicBezTo>
                      <a:pt x="120" y="166"/>
                      <a:pt x="120" y="166"/>
                      <a:pt x="120" y="166"/>
                    </a:cubicBezTo>
                    <a:cubicBezTo>
                      <a:pt x="127" y="163"/>
                      <a:pt x="127" y="163"/>
                      <a:pt x="127" y="163"/>
                    </a:cubicBezTo>
                    <a:cubicBezTo>
                      <a:pt x="132" y="158"/>
                      <a:pt x="132" y="158"/>
                      <a:pt x="132" y="158"/>
                    </a:cubicBezTo>
                    <a:cubicBezTo>
                      <a:pt x="132" y="155"/>
                      <a:pt x="132" y="155"/>
                      <a:pt x="132" y="155"/>
                    </a:cubicBezTo>
                    <a:cubicBezTo>
                      <a:pt x="132" y="154"/>
                      <a:pt x="132" y="154"/>
                      <a:pt x="132" y="154"/>
                    </a:cubicBezTo>
                    <a:cubicBezTo>
                      <a:pt x="130" y="152"/>
                      <a:pt x="130" y="152"/>
                      <a:pt x="130" y="152"/>
                    </a:cubicBezTo>
                    <a:cubicBezTo>
                      <a:pt x="130" y="150"/>
                      <a:pt x="130" y="150"/>
                      <a:pt x="130" y="150"/>
                    </a:cubicBezTo>
                    <a:cubicBezTo>
                      <a:pt x="126" y="144"/>
                      <a:pt x="126" y="144"/>
                      <a:pt x="126" y="144"/>
                    </a:cubicBezTo>
                    <a:cubicBezTo>
                      <a:pt x="125" y="145"/>
                      <a:pt x="125" y="145"/>
                      <a:pt x="125" y="145"/>
                    </a:cubicBezTo>
                    <a:cubicBezTo>
                      <a:pt x="125" y="146"/>
                      <a:pt x="125" y="146"/>
                      <a:pt x="125" y="146"/>
                    </a:cubicBezTo>
                    <a:cubicBezTo>
                      <a:pt x="125" y="147"/>
                      <a:pt x="125" y="147"/>
                      <a:pt x="125" y="147"/>
                    </a:cubicBezTo>
                    <a:cubicBezTo>
                      <a:pt x="125" y="149"/>
                      <a:pt x="125" y="149"/>
                      <a:pt x="125" y="149"/>
                    </a:cubicBezTo>
                    <a:cubicBezTo>
                      <a:pt x="124" y="150"/>
                      <a:pt x="124" y="150"/>
                      <a:pt x="124" y="150"/>
                    </a:cubicBezTo>
                    <a:cubicBezTo>
                      <a:pt x="123" y="151"/>
                      <a:pt x="123" y="151"/>
                      <a:pt x="123" y="151"/>
                    </a:cubicBezTo>
                    <a:cubicBezTo>
                      <a:pt x="123" y="150"/>
                      <a:pt x="123" y="150"/>
                      <a:pt x="123" y="150"/>
                    </a:cubicBezTo>
                    <a:cubicBezTo>
                      <a:pt x="124" y="149"/>
                      <a:pt x="124" y="149"/>
                      <a:pt x="124" y="149"/>
                    </a:cubicBezTo>
                    <a:cubicBezTo>
                      <a:pt x="123" y="145"/>
                      <a:pt x="123" y="145"/>
                      <a:pt x="123" y="145"/>
                    </a:cubicBezTo>
                    <a:cubicBezTo>
                      <a:pt x="122" y="144"/>
                      <a:pt x="122" y="144"/>
                      <a:pt x="122" y="144"/>
                    </a:cubicBezTo>
                    <a:cubicBezTo>
                      <a:pt x="121" y="142"/>
                      <a:pt x="121" y="142"/>
                      <a:pt x="121" y="142"/>
                    </a:cubicBezTo>
                    <a:cubicBezTo>
                      <a:pt x="120" y="141"/>
                      <a:pt x="120" y="141"/>
                      <a:pt x="120" y="141"/>
                    </a:cubicBezTo>
                    <a:cubicBezTo>
                      <a:pt x="119" y="140"/>
                      <a:pt x="119" y="140"/>
                      <a:pt x="119" y="140"/>
                    </a:cubicBezTo>
                    <a:cubicBezTo>
                      <a:pt x="117" y="142"/>
                      <a:pt x="117" y="142"/>
                      <a:pt x="117" y="142"/>
                    </a:cubicBezTo>
                    <a:cubicBezTo>
                      <a:pt x="116" y="142"/>
                      <a:pt x="116" y="142"/>
                      <a:pt x="116" y="142"/>
                    </a:cubicBezTo>
                    <a:cubicBezTo>
                      <a:pt x="115" y="145"/>
                      <a:pt x="115" y="145"/>
                      <a:pt x="115" y="145"/>
                    </a:cubicBezTo>
                    <a:cubicBezTo>
                      <a:pt x="114" y="145"/>
                      <a:pt x="114" y="145"/>
                      <a:pt x="114" y="145"/>
                    </a:cubicBezTo>
                    <a:cubicBezTo>
                      <a:pt x="114" y="143"/>
                      <a:pt x="114" y="143"/>
                      <a:pt x="114" y="143"/>
                    </a:cubicBezTo>
                    <a:cubicBezTo>
                      <a:pt x="115" y="142"/>
                      <a:pt x="115" y="142"/>
                      <a:pt x="115" y="142"/>
                    </a:cubicBezTo>
                    <a:cubicBezTo>
                      <a:pt x="116" y="141"/>
                      <a:pt x="116" y="141"/>
                      <a:pt x="116" y="141"/>
                    </a:cubicBezTo>
                    <a:cubicBezTo>
                      <a:pt x="118" y="132"/>
                      <a:pt x="118" y="132"/>
                      <a:pt x="118" y="132"/>
                    </a:cubicBezTo>
                    <a:cubicBezTo>
                      <a:pt x="116" y="133"/>
                      <a:pt x="116" y="133"/>
                      <a:pt x="116" y="133"/>
                    </a:cubicBezTo>
                    <a:cubicBezTo>
                      <a:pt x="116" y="132"/>
                      <a:pt x="116" y="132"/>
                      <a:pt x="116" y="132"/>
                    </a:cubicBezTo>
                    <a:cubicBezTo>
                      <a:pt x="118" y="131"/>
                      <a:pt x="118" y="131"/>
                      <a:pt x="118" y="131"/>
                    </a:cubicBezTo>
                    <a:cubicBezTo>
                      <a:pt x="117" y="129"/>
                      <a:pt x="117" y="129"/>
                      <a:pt x="117" y="129"/>
                    </a:cubicBezTo>
                    <a:cubicBezTo>
                      <a:pt x="108" y="129"/>
                      <a:pt x="108" y="129"/>
                      <a:pt x="108" y="129"/>
                    </a:cubicBezTo>
                    <a:cubicBezTo>
                      <a:pt x="109" y="128"/>
                      <a:pt x="110" y="127"/>
                      <a:pt x="111" y="127"/>
                    </a:cubicBezTo>
                    <a:cubicBezTo>
                      <a:pt x="111" y="127"/>
                      <a:pt x="111" y="127"/>
                      <a:pt x="111" y="127"/>
                    </a:cubicBezTo>
                    <a:cubicBezTo>
                      <a:pt x="107" y="122"/>
                      <a:pt x="107" y="122"/>
                      <a:pt x="107" y="122"/>
                    </a:cubicBezTo>
                    <a:cubicBezTo>
                      <a:pt x="107" y="122"/>
                      <a:pt x="105" y="123"/>
                      <a:pt x="104" y="123"/>
                    </a:cubicBezTo>
                    <a:cubicBezTo>
                      <a:pt x="103" y="123"/>
                      <a:pt x="102" y="123"/>
                      <a:pt x="102" y="123"/>
                    </a:cubicBezTo>
                    <a:cubicBezTo>
                      <a:pt x="100" y="120"/>
                      <a:pt x="102" y="116"/>
                      <a:pt x="104" y="114"/>
                    </a:cubicBezTo>
                    <a:cubicBezTo>
                      <a:pt x="107" y="111"/>
                      <a:pt x="106" y="112"/>
                      <a:pt x="109" y="109"/>
                    </a:cubicBezTo>
                    <a:cubicBezTo>
                      <a:pt x="113" y="105"/>
                      <a:pt x="109" y="106"/>
                      <a:pt x="109" y="101"/>
                    </a:cubicBezTo>
                    <a:cubicBezTo>
                      <a:pt x="109" y="96"/>
                      <a:pt x="109" y="96"/>
                      <a:pt x="109" y="92"/>
                    </a:cubicBezTo>
                    <a:cubicBezTo>
                      <a:pt x="109" y="91"/>
                      <a:pt x="109" y="90"/>
                      <a:pt x="108" y="89"/>
                    </a:cubicBezTo>
                    <a:cubicBezTo>
                      <a:pt x="106" y="86"/>
                      <a:pt x="102" y="84"/>
                      <a:pt x="102" y="84"/>
                    </a:cubicBezTo>
                    <a:cubicBezTo>
                      <a:pt x="102" y="84"/>
                      <a:pt x="89" y="79"/>
                      <a:pt x="89" y="73"/>
                    </a:cubicBezTo>
                    <a:cubicBezTo>
                      <a:pt x="89" y="69"/>
                      <a:pt x="93" y="69"/>
                      <a:pt x="94" y="69"/>
                    </a:cubicBezTo>
                    <a:cubicBezTo>
                      <a:pt x="94" y="69"/>
                      <a:pt x="94" y="69"/>
                      <a:pt x="94" y="69"/>
                    </a:cubicBezTo>
                    <a:cubicBezTo>
                      <a:pt x="94" y="69"/>
                      <a:pt x="94" y="69"/>
                      <a:pt x="94" y="69"/>
                    </a:cubicBezTo>
                    <a:cubicBezTo>
                      <a:pt x="94" y="69"/>
                      <a:pt x="94" y="63"/>
                      <a:pt x="92" y="61"/>
                    </a:cubicBezTo>
                    <a:cubicBezTo>
                      <a:pt x="90" y="59"/>
                      <a:pt x="88" y="56"/>
                      <a:pt x="88" y="56"/>
                    </a:cubicBezTo>
                    <a:cubicBezTo>
                      <a:pt x="88" y="56"/>
                      <a:pt x="88" y="56"/>
                      <a:pt x="84" y="53"/>
                    </a:cubicBezTo>
                    <a:cubicBezTo>
                      <a:pt x="81" y="50"/>
                      <a:pt x="83" y="44"/>
                      <a:pt x="83" y="44"/>
                    </a:cubicBezTo>
                    <a:cubicBezTo>
                      <a:pt x="84" y="34"/>
                      <a:pt x="84" y="34"/>
                      <a:pt x="84" y="34"/>
                    </a:cubicBezTo>
                    <a:cubicBezTo>
                      <a:pt x="84" y="34"/>
                      <a:pt x="84" y="28"/>
                      <a:pt x="87" y="26"/>
                    </a:cubicBezTo>
                    <a:cubicBezTo>
                      <a:pt x="87" y="25"/>
                      <a:pt x="87" y="24"/>
                      <a:pt x="87" y="23"/>
                    </a:cubicBezTo>
                    <a:cubicBezTo>
                      <a:pt x="79" y="23"/>
                      <a:pt x="72" y="18"/>
                      <a:pt x="72" y="15"/>
                    </a:cubicBezTo>
                    <a:cubicBezTo>
                      <a:pt x="72" y="11"/>
                      <a:pt x="72" y="11"/>
                      <a:pt x="72" y="11"/>
                    </a:cubicBezTo>
                    <a:cubicBezTo>
                      <a:pt x="63" y="2"/>
                      <a:pt x="63" y="2"/>
                      <a:pt x="63" y="2"/>
                    </a:cubicBezTo>
                    <a:cubicBezTo>
                      <a:pt x="60" y="0"/>
                      <a:pt x="60" y="0"/>
                      <a:pt x="60" y="0"/>
                    </a:cubicBezTo>
                    <a:cubicBezTo>
                      <a:pt x="60" y="0"/>
                      <a:pt x="60" y="0"/>
                      <a:pt x="56" y="3"/>
                    </a:cubicBezTo>
                    <a:cubicBezTo>
                      <a:pt x="53" y="7"/>
                      <a:pt x="57" y="7"/>
                      <a:pt x="53" y="7"/>
                    </a:cubicBezTo>
                    <a:cubicBezTo>
                      <a:pt x="48" y="7"/>
                      <a:pt x="46" y="10"/>
                      <a:pt x="51" y="10"/>
                    </a:cubicBezTo>
                    <a:cubicBezTo>
                      <a:pt x="54" y="10"/>
                      <a:pt x="57" y="10"/>
                      <a:pt x="59" y="10"/>
                    </a:cubicBezTo>
                    <a:cubicBezTo>
                      <a:pt x="61" y="10"/>
                      <a:pt x="62" y="10"/>
                      <a:pt x="62" y="13"/>
                    </a:cubicBezTo>
                    <a:cubicBezTo>
                      <a:pt x="62" y="18"/>
                      <a:pt x="65" y="18"/>
                      <a:pt x="62" y="18"/>
                    </a:cubicBezTo>
                    <a:cubicBezTo>
                      <a:pt x="61" y="18"/>
                      <a:pt x="60" y="18"/>
                      <a:pt x="59" y="18"/>
                    </a:cubicBezTo>
                    <a:cubicBezTo>
                      <a:pt x="57" y="18"/>
                      <a:pt x="54" y="18"/>
                      <a:pt x="53" y="16"/>
                    </a:cubicBezTo>
                    <a:cubicBezTo>
                      <a:pt x="50" y="13"/>
                      <a:pt x="50" y="13"/>
                      <a:pt x="50" y="13"/>
                    </a:cubicBezTo>
                    <a:cubicBezTo>
                      <a:pt x="50" y="13"/>
                      <a:pt x="50" y="20"/>
                      <a:pt x="48" y="20"/>
                    </a:cubicBezTo>
                    <a:cubicBezTo>
                      <a:pt x="47" y="20"/>
                      <a:pt x="46" y="20"/>
                      <a:pt x="45" y="19"/>
                    </a:cubicBezTo>
                    <a:cubicBezTo>
                      <a:pt x="40" y="13"/>
                      <a:pt x="40" y="10"/>
                      <a:pt x="40" y="10"/>
                    </a:cubicBezTo>
                    <a:cubicBezTo>
                      <a:pt x="32" y="12"/>
                      <a:pt x="32" y="12"/>
                      <a:pt x="32" y="12"/>
                    </a:cubicBezTo>
                    <a:cubicBezTo>
                      <a:pt x="33" y="15"/>
                      <a:pt x="33" y="15"/>
                      <a:pt x="33" y="15"/>
                    </a:cubicBezTo>
                    <a:cubicBezTo>
                      <a:pt x="33" y="15"/>
                      <a:pt x="30" y="20"/>
                      <a:pt x="27" y="20"/>
                    </a:cubicBezTo>
                    <a:cubicBezTo>
                      <a:pt x="25" y="20"/>
                      <a:pt x="24" y="20"/>
                      <a:pt x="23" y="18"/>
                    </a:cubicBezTo>
                    <a:cubicBezTo>
                      <a:pt x="19" y="14"/>
                      <a:pt x="21" y="10"/>
                      <a:pt x="21" y="10"/>
                    </a:cubicBezTo>
                    <a:cubicBezTo>
                      <a:pt x="21" y="10"/>
                      <a:pt x="20" y="10"/>
                      <a:pt x="20" y="10"/>
                    </a:cubicBezTo>
                    <a:cubicBezTo>
                      <a:pt x="18" y="13"/>
                      <a:pt x="16" y="13"/>
                      <a:pt x="16" y="13"/>
                    </a:cubicBezTo>
                    <a:cubicBezTo>
                      <a:pt x="16" y="20"/>
                      <a:pt x="16" y="20"/>
                      <a:pt x="16" y="20"/>
                    </a:cubicBezTo>
                    <a:cubicBezTo>
                      <a:pt x="6" y="13"/>
                      <a:pt x="6" y="13"/>
                      <a:pt x="6" y="13"/>
                    </a:cubicBezTo>
                    <a:cubicBezTo>
                      <a:pt x="6" y="13"/>
                      <a:pt x="0" y="18"/>
                      <a:pt x="4" y="22"/>
                    </a:cubicBezTo>
                    <a:cubicBezTo>
                      <a:pt x="8" y="26"/>
                      <a:pt x="13" y="26"/>
                      <a:pt x="13"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1" name="Freeform 20"/>
              <p:cNvSpPr>
                <a:spLocks/>
              </p:cNvSpPr>
              <p:nvPr/>
            </p:nvSpPr>
            <p:spPr bwMode="auto">
              <a:xfrm>
                <a:off x="3705" y="2988"/>
                <a:ext cx="22" cy="13"/>
              </a:xfrm>
              <a:custGeom>
                <a:avLst/>
                <a:gdLst/>
                <a:ahLst/>
                <a:cxnLst>
                  <a:cxn ang="0">
                    <a:pos x="0" y="13"/>
                  </a:cxn>
                  <a:cxn ang="0">
                    <a:pos x="1" y="13"/>
                  </a:cxn>
                  <a:cxn ang="0">
                    <a:pos x="3" y="13"/>
                  </a:cxn>
                  <a:cxn ang="0">
                    <a:pos x="3" y="13"/>
                  </a:cxn>
                  <a:cxn ang="0">
                    <a:pos x="3" y="13"/>
                  </a:cxn>
                  <a:cxn ang="0">
                    <a:pos x="3" y="12"/>
                  </a:cxn>
                  <a:cxn ang="0">
                    <a:pos x="4" y="11"/>
                  </a:cxn>
                  <a:cxn ang="0">
                    <a:pos x="5" y="11"/>
                  </a:cxn>
                  <a:cxn ang="0">
                    <a:pos x="5" y="11"/>
                  </a:cxn>
                  <a:cxn ang="0">
                    <a:pos x="5" y="10"/>
                  </a:cxn>
                  <a:cxn ang="0">
                    <a:pos x="6" y="10"/>
                  </a:cxn>
                  <a:cxn ang="0">
                    <a:pos x="6" y="11"/>
                  </a:cxn>
                  <a:cxn ang="0">
                    <a:pos x="8" y="12"/>
                  </a:cxn>
                  <a:cxn ang="0">
                    <a:pos x="8" y="13"/>
                  </a:cxn>
                  <a:cxn ang="0">
                    <a:pos x="11" y="13"/>
                  </a:cxn>
                  <a:cxn ang="0">
                    <a:pos x="11" y="13"/>
                  </a:cxn>
                  <a:cxn ang="0">
                    <a:pos x="11" y="12"/>
                  </a:cxn>
                  <a:cxn ang="0">
                    <a:pos x="11" y="11"/>
                  </a:cxn>
                  <a:cxn ang="0">
                    <a:pos x="11" y="10"/>
                  </a:cxn>
                  <a:cxn ang="0">
                    <a:pos x="11" y="10"/>
                  </a:cxn>
                  <a:cxn ang="0">
                    <a:pos x="11" y="10"/>
                  </a:cxn>
                  <a:cxn ang="0">
                    <a:pos x="12" y="11"/>
                  </a:cxn>
                  <a:cxn ang="0">
                    <a:pos x="13" y="11"/>
                  </a:cxn>
                  <a:cxn ang="0">
                    <a:pos x="15" y="13"/>
                  </a:cxn>
                  <a:cxn ang="0">
                    <a:pos x="16" y="13"/>
                  </a:cxn>
                  <a:cxn ang="0">
                    <a:pos x="19" y="13"/>
                  </a:cxn>
                  <a:cxn ang="0">
                    <a:pos x="19" y="13"/>
                  </a:cxn>
                  <a:cxn ang="0">
                    <a:pos x="21" y="13"/>
                  </a:cxn>
                  <a:cxn ang="0">
                    <a:pos x="22" y="12"/>
                  </a:cxn>
                  <a:cxn ang="0">
                    <a:pos x="22" y="7"/>
                  </a:cxn>
                  <a:cxn ang="0">
                    <a:pos x="21" y="6"/>
                  </a:cxn>
                  <a:cxn ang="0">
                    <a:pos x="21" y="5"/>
                  </a:cxn>
                  <a:cxn ang="0">
                    <a:pos x="19" y="5"/>
                  </a:cxn>
                  <a:cxn ang="0">
                    <a:pos x="19" y="3"/>
                  </a:cxn>
                  <a:cxn ang="0">
                    <a:pos x="19" y="3"/>
                  </a:cxn>
                  <a:cxn ang="0">
                    <a:pos x="19" y="3"/>
                  </a:cxn>
                  <a:cxn ang="0">
                    <a:pos x="17" y="2"/>
                  </a:cxn>
                  <a:cxn ang="0">
                    <a:pos x="17" y="2"/>
                  </a:cxn>
                  <a:cxn ang="0">
                    <a:pos x="16" y="2"/>
                  </a:cxn>
                  <a:cxn ang="0">
                    <a:pos x="16" y="1"/>
                  </a:cxn>
                  <a:cxn ang="0">
                    <a:pos x="16" y="0"/>
                  </a:cxn>
                  <a:cxn ang="0">
                    <a:pos x="14" y="1"/>
                  </a:cxn>
                  <a:cxn ang="0">
                    <a:pos x="12" y="3"/>
                  </a:cxn>
                  <a:cxn ang="0">
                    <a:pos x="11" y="2"/>
                  </a:cxn>
                  <a:cxn ang="0">
                    <a:pos x="11" y="5"/>
                  </a:cxn>
                  <a:cxn ang="0">
                    <a:pos x="5" y="6"/>
                  </a:cxn>
                  <a:cxn ang="0">
                    <a:pos x="4" y="8"/>
                  </a:cxn>
                  <a:cxn ang="0">
                    <a:pos x="4" y="9"/>
                  </a:cxn>
                  <a:cxn ang="0">
                    <a:pos x="3" y="9"/>
                  </a:cxn>
                  <a:cxn ang="0">
                    <a:pos x="2" y="9"/>
                  </a:cxn>
                  <a:cxn ang="0">
                    <a:pos x="0" y="10"/>
                  </a:cxn>
                  <a:cxn ang="0">
                    <a:pos x="0" y="13"/>
                  </a:cxn>
                  <a:cxn ang="0">
                    <a:pos x="0" y="13"/>
                  </a:cxn>
                  <a:cxn ang="0">
                    <a:pos x="0" y="13"/>
                  </a:cxn>
                </a:cxnLst>
                <a:rect l="0" t="0" r="r" b="b"/>
                <a:pathLst>
                  <a:path w="22" h="13">
                    <a:moveTo>
                      <a:pt x="0" y="13"/>
                    </a:moveTo>
                    <a:lnTo>
                      <a:pt x="1" y="13"/>
                    </a:lnTo>
                    <a:lnTo>
                      <a:pt x="3" y="13"/>
                    </a:lnTo>
                    <a:lnTo>
                      <a:pt x="3" y="13"/>
                    </a:lnTo>
                    <a:lnTo>
                      <a:pt x="3" y="13"/>
                    </a:lnTo>
                    <a:lnTo>
                      <a:pt x="3" y="12"/>
                    </a:lnTo>
                    <a:lnTo>
                      <a:pt x="4" y="11"/>
                    </a:lnTo>
                    <a:lnTo>
                      <a:pt x="5" y="11"/>
                    </a:lnTo>
                    <a:lnTo>
                      <a:pt x="5" y="11"/>
                    </a:lnTo>
                    <a:lnTo>
                      <a:pt x="5" y="10"/>
                    </a:lnTo>
                    <a:lnTo>
                      <a:pt x="6" y="10"/>
                    </a:lnTo>
                    <a:lnTo>
                      <a:pt x="6" y="11"/>
                    </a:lnTo>
                    <a:lnTo>
                      <a:pt x="8" y="12"/>
                    </a:lnTo>
                    <a:lnTo>
                      <a:pt x="8" y="13"/>
                    </a:lnTo>
                    <a:lnTo>
                      <a:pt x="11" y="13"/>
                    </a:lnTo>
                    <a:lnTo>
                      <a:pt x="11" y="13"/>
                    </a:lnTo>
                    <a:lnTo>
                      <a:pt x="11" y="12"/>
                    </a:lnTo>
                    <a:lnTo>
                      <a:pt x="11" y="11"/>
                    </a:lnTo>
                    <a:lnTo>
                      <a:pt x="11" y="10"/>
                    </a:lnTo>
                    <a:lnTo>
                      <a:pt x="11" y="10"/>
                    </a:lnTo>
                    <a:lnTo>
                      <a:pt x="11" y="10"/>
                    </a:lnTo>
                    <a:lnTo>
                      <a:pt x="12" y="11"/>
                    </a:lnTo>
                    <a:lnTo>
                      <a:pt x="13" y="11"/>
                    </a:lnTo>
                    <a:lnTo>
                      <a:pt x="15" y="13"/>
                    </a:lnTo>
                    <a:lnTo>
                      <a:pt x="16" y="13"/>
                    </a:lnTo>
                    <a:lnTo>
                      <a:pt x="19" y="13"/>
                    </a:lnTo>
                    <a:lnTo>
                      <a:pt x="19" y="13"/>
                    </a:lnTo>
                    <a:lnTo>
                      <a:pt x="21" y="13"/>
                    </a:lnTo>
                    <a:lnTo>
                      <a:pt x="22" y="12"/>
                    </a:lnTo>
                    <a:lnTo>
                      <a:pt x="22" y="7"/>
                    </a:lnTo>
                    <a:lnTo>
                      <a:pt x="21" y="6"/>
                    </a:lnTo>
                    <a:lnTo>
                      <a:pt x="21" y="5"/>
                    </a:lnTo>
                    <a:lnTo>
                      <a:pt x="19" y="5"/>
                    </a:lnTo>
                    <a:lnTo>
                      <a:pt x="19" y="3"/>
                    </a:lnTo>
                    <a:lnTo>
                      <a:pt x="19" y="3"/>
                    </a:lnTo>
                    <a:lnTo>
                      <a:pt x="19" y="3"/>
                    </a:lnTo>
                    <a:lnTo>
                      <a:pt x="17" y="2"/>
                    </a:lnTo>
                    <a:lnTo>
                      <a:pt x="17" y="2"/>
                    </a:lnTo>
                    <a:lnTo>
                      <a:pt x="16" y="2"/>
                    </a:lnTo>
                    <a:lnTo>
                      <a:pt x="16" y="1"/>
                    </a:lnTo>
                    <a:lnTo>
                      <a:pt x="16" y="0"/>
                    </a:lnTo>
                    <a:lnTo>
                      <a:pt x="14" y="1"/>
                    </a:lnTo>
                    <a:lnTo>
                      <a:pt x="12" y="3"/>
                    </a:lnTo>
                    <a:lnTo>
                      <a:pt x="11" y="2"/>
                    </a:lnTo>
                    <a:lnTo>
                      <a:pt x="11" y="5"/>
                    </a:lnTo>
                    <a:lnTo>
                      <a:pt x="5" y="6"/>
                    </a:lnTo>
                    <a:lnTo>
                      <a:pt x="4" y="8"/>
                    </a:lnTo>
                    <a:lnTo>
                      <a:pt x="4" y="9"/>
                    </a:lnTo>
                    <a:lnTo>
                      <a:pt x="3" y="9"/>
                    </a:lnTo>
                    <a:lnTo>
                      <a:pt x="2" y="9"/>
                    </a:lnTo>
                    <a:lnTo>
                      <a:pt x="0" y="10"/>
                    </a:lnTo>
                    <a:lnTo>
                      <a:pt x="0" y="13"/>
                    </a:lnTo>
                    <a:lnTo>
                      <a:pt x="0" y="13"/>
                    </a:lnTo>
                    <a:lnTo>
                      <a:pt x="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2" name="Freeform 21"/>
              <p:cNvSpPr>
                <a:spLocks/>
              </p:cNvSpPr>
              <p:nvPr/>
            </p:nvSpPr>
            <p:spPr bwMode="auto">
              <a:xfrm>
                <a:off x="5078" y="3053"/>
                <a:ext cx="36" cy="33"/>
              </a:xfrm>
              <a:custGeom>
                <a:avLst/>
                <a:gdLst/>
                <a:ahLst/>
                <a:cxnLst>
                  <a:cxn ang="0">
                    <a:pos x="0" y="20"/>
                  </a:cxn>
                  <a:cxn ang="0">
                    <a:pos x="4" y="26"/>
                  </a:cxn>
                  <a:cxn ang="0">
                    <a:pos x="7" y="31"/>
                  </a:cxn>
                  <a:cxn ang="0">
                    <a:pos x="11" y="32"/>
                  </a:cxn>
                  <a:cxn ang="0">
                    <a:pos x="14" y="33"/>
                  </a:cxn>
                  <a:cxn ang="0">
                    <a:pos x="16" y="28"/>
                  </a:cxn>
                  <a:cxn ang="0">
                    <a:pos x="15" y="26"/>
                  </a:cxn>
                  <a:cxn ang="0">
                    <a:pos x="17" y="28"/>
                  </a:cxn>
                  <a:cxn ang="0">
                    <a:pos x="18" y="29"/>
                  </a:cxn>
                  <a:cxn ang="0">
                    <a:pos x="17" y="30"/>
                  </a:cxn>
                  <a:cxn ang="0">
                    <a:pos x="18" y="31"/>
                  </a:cxn>
                  <a:cxn ang="0">
                    <a:pos x="23" y="28"/>
                  </a:cxn>
                  <a:cxn ang="0">
                    <a:pos x="29" y="25"/>
                  </a:cxn>
                  <a:cxn ang="0">
                    <a:pos x="29" y="27"/>
                  </a:cxn>
                  <a:cxn ang="0">
                    <a:pos x="31" y="30"/>
                  </a:cxn>
                  <a:cxn ang="0">
                    <a:pos x="32" y="28"/>
                  </a:cxn>
                  <a:cxn ang="0">
                    <a:pos x="36" y="28"/>
                  </a:cxn>
                  <a:cxn ang="0">
                    <a:pos x="36" y="27"/>
                  </a:cxn>
                  <a:cxn ang="0">
                    <a:pos x="32" y="25"/>
                  </a:cxn>
                  <a:cxn ang="0">
                    <a:pos x="30" y="18"/>
                  </a:cxn>
                  <a:cxn ang="0">
                    <a:pos x="32" y="11"/>
                  </a:cxn>
                  <a:cxn ang="0">
                    <a:pos x="30" y="11"/>
                  </a:cxn>
                  <a:cxn ang="0">
                    <a:pos x="27" y="5"/>
                  </a:cxn>
                  <a:cxn ang="0">
                    <a:pos x="24" y="3"/>
                  </a:cxn>
                  <a:cxn ang="0">
                    <a:pos x="23" y="9"/>
                  </a:cxn>
                  <a:cxn ang="0">
                    <a:pos x="23" y="11"/>
                  </a:cxn>
                  <a:cxn ang="0">
                    <a:pos x="23" y="14"/>
                  </a:cxn>
                  <a:cxn ang="0">
                    <a:pos x="21" y="14"/>
                  </a:cxn>
                  <a:cxn ang="0">
                    <a:pos x="20" y="14"/>
                  </a:cxn>
                  <a:cxn ang="0">
                    <a:pos x="20" y="12"/>
                  </a:cxn>
                  <a:cxn ang="0">
                    <a:pos x="20" y="10"/>
                  </a:cxn>
                  <a:cxn ang="0">
                    <a:pos x="20" y="10"/>
                  </a:cxn>
                  <a:cxn ang="0">
                    <a:pos x="18" y="10"/>
                  </a:cxn>
                  <a:cxn ang="0">
                    <a:pos x="18" y="9"/>
                  </a:cxn>
                  <a:cxn ang="0">
                    <a:pos x="17" y="8"/>
                  </a:cxn>
                  <a:cxn ang="0">
                    <a:pos x="17" y="6"/>
                  </a:cxn>
                  <a:cxn ang="0">
                    <a:pos x="15" y="6"/>
                  </a:cxn>
                  <a:cxn ang="0">
                    <a:pos x="12" y="3"/>
                  </a:cxn>
                  <a:cxn ang="0">
                    <a:pos x="12" y="0"/>
                  </a:cxn>
                  <a:cxn ang="0">
                    <a:pos x="10" y="0"/>
                  </a:cxn>
                  <a:cxn ang="0">
                    <a:pos x="8" y="2"/>
                  </a:cxn>
                  <a:cxn ang="0">
                    <a:pos x="4" y="6"/>
                  </a:cxn>
                  <a:cxn ang="0">
                    <a:pos x="3" y="6"/>
                  </a:cxn>
                  <a:cxn ang="0">
                    <a:pos x="4" y="8"/>
                  </a:cxn>
                  <a:cxn ang="0">
                    <a:pos x="4" y="10"/>
                  </a:cxn>
                  <a:cxn ang="0">
                    <a:pos x="2" y="10"/>
                  </a:cxn>
                  <a:cxn ang="0">
                    <a:pos x="3" y="13"/>
                  </a:cxn>
                  <a:cxn ang="0">
                    <a:pos x="2" y="15"/>
                  </a:cxn>
                  <a:cxn ang="0">
                    <a:pos x="1" y="14"/>
                  </a:cxn>
                  <a:cxn ang="0">
                    <a:pos x="3" y="16"/>
                  </a:cxn>
                  <a:cxn ang="0">
                    <a:pos x="2" y="17"/>
                  </a:cxn>
                  <a:cxn ang="0">
                    <a:pos x="2" y="18"/>
                  </a:cxn>
                  <a:cxn ang="0">
                    <a:pos x="3" y="19"/>
                  </a:cxn>
                  <a:cxn ang="0">
                    <a:pos x="1" y="19"/>
                  </a:cxn>
                </a:cxnLst>
                <a:rect l="0" t="0" r="r" b="b"/>
                <a:pathLst>
                  <a:path w="36" h="33">
                    <a:moveTo>
                      <a:pt x="1" y="19"/>
                    </a:moveTo>
                    <a:lnTo>
                      <a:pt x="0" y="20"/>
                    </a:lnTo>
                    <a:lnTo>
                      <a:pt x="2" y="24"/>
                    </a:lnTo>
                    <a:lnTo>
                      <a:pt x="4" y="26"/>
                    </a:lnTo>
                    <a:lnTo>
                      <a:pt x="6" y="26"/>
                    </a:lnTo>
                    <a:lnTo>
                      <a:pt x="7" y="31"/>
                    </a:lnTo>
                    <a:lnTo>
                      <a:pt x="9" y="32"/>
                    </a:lnTo>
                    <a:lnTo>
                      <a:pt x="11" y="32"/>
                    </a:lnTo>
                    <a:lnTo>
                      <a:pt x="13" y="33"/>
                    </a:lnTo>
                    <a:lnTo>
                      <a:pt x="14" y="33"/>
                    </a:lnTo>
                    <a:lnTo>
                      <a:pt x="14" y="32"/>
                    </a:lnTo>
                    <a:lnTo>
                      <a:pt x="16" y="28"/>
                    </a:lnTo>
                    <a:lnTo>
                      <a:pt x="14" y="29"/>
                    </a:lnTo>
                    <a:lnTo>
                      <a:pt x="15" y="26"/>
                    </a:lnTo>
                    <a:lnTo>
                      <a:pt x="17" y="25"/>
                    </a:lnTo>
                    <a:lnTo>
                      <a:pt x="17" y="28"/>
                    </a:lnTo>
                    <a:lnTo>
                      <a:pt x="18" y="29"/>
                    </a:lnTo>
                    <a:lnTo>
                      <a:pt x="18" y="29"/>
                    </a:lnTo>
                    <a:lnTo>
                      <a:pt x="18" y="30"/>
                    </a:lnTo>
                    <a:lnTo>
                      <a:pt x="17" y="30"/>
                    </a:lnTo>
                    <a:lnTo>
                      <a:pt x="18" y="31"/>
                    </a:lnTo>
                    <a:lnTo>
                      <a:pt x="18" y="31"/>
                    </a:lnTo>
                    <a:lnTo>
                      <a:pt x="21" y="30"/>
                    </a:lnTo>
                    <a:lnTo>
                      <a:pt x="23" y="28"/>
                    </a:lnTo>
                    <a:lnTo>
                      <a:pt x="27" y="27"/>
                    </a:lnTo>
                    <a:lnTo>
                      <a:pt x="29" y="25"/>
                    </a:lnTo>
                    <a:lnTo>
                      <a:pt x="29" y="26"/>
                    </a:lnTo>
                    <a:lnTo>
                      <a:pt x="29" y="27"/>
                    </a:lnTo>
                    <a:lnTo>
                      <a:pt x="29" y="28"/>
                    </a:lnTo>
                    <a:lnTo>
                      <a:pt x="31" y="30"/>
                    </a:lnTo>
                    <a:lnTo>
                      <a:pt x="32" y="29"/>
                    </a:lnTo>
                    <a:lnTo>
                      <a:pt x="32" y="28"/>
                    </a:lnTo>
                    <a:lnTo>
                      <a:pt x="35" y="29"/>
                    </a:lnTo>
                    <a:lnTo>
                      <a:pt x="36" y="28"/>
                    </a:lnTo>
                    <a:lnTo>
                      <a:pt x="36" y="28"/>
                    </a:lnTo>
                    <a:lnTo>
                      <a:pt x="36" y="27"/>
                    </a:lnTo>
                    <a:lnTo>
                      <a:pt x="35" y="26"/>
                    </a:lnTo>
                    <a:lnTo>
                      <a:pt x="32" y="25"/>
                    </a:lnTo>
                    <a:lnTo>
                      <a:pt x="31" y="24"/>
                    </a:lnTo>
                    <a:lnTo>
                      <a:pt x="30" y="18"/>
                    </a:lnTo>
                    <a:lnTo>
                      <a:pt x="32" y="13"/>
                    </a:lnTo>
                    <a:lnTo>
                      <a:pt x="32" y="11"/>
                    </a:lnTo>
                    <a:lnTo>
                      <a:pt x="31" y="11"/>
                    </a:lnTo>
                    <a:lnTo>
                      <a:pt x="30" y="11"/>
                    </a:lnTo>
                    <a:lnTo>
                      <a:pt x="29" y="8"/>
                    </a:lnTo>
                    <a:lnTo>
                      <a:pt x="27" y="5"/>
                    </a:lnTo>
                    <a:lnTo>
                      <a:pt x="25" y="3"/>
                    </a:lnTo>
                    <a:lnTo>
                      <a:pt x="24" y="3"/>
                    </a:lnTo>
                    <a:lnTo>
                      <a:pt x="23" y="5"/>
                    </a:lnTo>
                    <a:lnTo>
                      <a:pt x="23" y="9"/>
                    </a:lnTo>
                    <a:lnTo>
                      <a:pt x="24" y="10"/>
                    </a:lnTo>
                    <a:lnTo>
                      <a:pt x="23" y="11"/>
                    </a:lnTo>
                    <a:lnTo>
                      <a:pt x="23" y="14"/>
                    </a:lnTo>
                    <a:lnTo>
                      <a:pt x="23" y="14"/>
                    </a:lnTo>
                    <a:lnTo>
                      <a:pt x="21" y="14"/>
                    </a:lnTo>
                    <a:lnTo>
                      <a:pt x="21" y="14"/>
                    </a:lnTo>
                    <a:lnTo>
                      <a:pt x="21" y="14"/>
                    </a:lnTo>
                    <a:lnTo>
                      <a:pt x="20" y="14"/>
                    </a:lnTo>
                    <a:lnTo>
                      <a:pt x="20" y="13"/>
                    </a:lnTo>
                    <a:lnTo>
                      <a:pt x="20" y="12"/>
                    </a:lnTo>
                    <a:lnTo>
                      <a:pt x="20" y="12"/>
                    </a:lnTo>
                    <a:lnTo>
                      <a:pt x="20" y="10"/>
                    </a:lnTo>
                    <a:lnTo>
                      <a:pt x="20" y="10"/>
                    </a:lnTo>
                    <a:lnTo>
                      <a:pt x="20" y="10"/>
                    </a:lnTo>
                    <a:lnTo>
                      <a:pt x="18" y="9"/>
                    </a:lnTo>
                    <a:lnTo>
                      <a:pt x="18" y="10"/>
                    </a:lnTo>
                    <a:lnTo>
                      <a:pt x="18" y="9"/>
                    </a:lnTo>
                    <a:lnTo>
                      <a:pt x="18" y="9"/>
                    </a:lnTo>
                    <a:lnTo>
                      <a:pt x="17" y="9"/>
                    </a:lnTo>
                    <a:lnTo>
                      <a:pt x="17" y="8"/>
                    </a:lnTo>
                    <a:lnTo>
                      <a:pt x="18" y="6"/>
                    </a:lnTo>
                    <a:lnTo>
                      <a:pt x="17" y="6"/>
                    </a:lnTo>
                    <a:lnTo>
                      <a:pt x="16" y="5"/>
                    </a:lnTo>
                    <a:lnTo>
                      <a:pt x="15" y="6"/>
                    </a:lnTo>
                    <a:lnTo>
                      <a:pt x="14" y="5"/>
                    </a:lnTo>
                    <a:lnTo>
                      <a:pt x="12" y="3"/>
                    </a:lnTo>
                    <a:lnTo>
                      <a:pt x="12" y="1"/>
                    </a:lnTo>
                    <a:lnTo>
                      <a:pt x="12" y="0"/>
                    </a:lnTo>
                    <a:lnTo>
                      <a:pt x="12" y="0"/>
                    </a:lnTo>
                    <a:lnTo>
                      <a:pt x="10" y="0"/>
                    </a:lnTo>
                    <a:lnTo>
                      <a:pt x="8" y="2"/>
                    </a:lnTo>
                    <a:lnTo>
                      <a:pt x="8" y="2"/>
                    </a:lnTo>
                    <a:lnTo>
                      <a:pt x="7" y="4"/>
                    </a:lnTo>
                    <a:lnTo>
                      <a:pt x="4" y="6"/>
                    </a:lnTo>
                    <a:lnTo>
                      <a:pt x="3" y="5"/>
                    </a:lnTo>
                    <a:lnTo>
                      <a:pt x="3" y="6"/>
                    </a:lnTo>
                    <a:lnTo>
                      <a:pt x="3" y="9"/>
                    </a:lnTo>
                    <a:lnTo>
                      <a:pt x="4" y="8"/>
                    </a:lnTo>
                    <a:lnTo>
                      <a:pt x="4" y="10"/>
                    </a:lnTo>
                    <a:lnTo>
                      <a:pt x="4" y="10"/>
                    </a:lnTo>
                    <a:lnTo>
                      <a:pt x="3" y="10"/>
                    </a:lnTo>
                    <a:lnTo>
                      <a:pt x="2" y="10"/>
                    </a:lnTo>
                    <a:lnTo>
                      <a:pt x="2" y="12"/>
                    </a:lnTo>
                    <a:lnTo>
                      <a:pt x="3" y="13"/>
                    </a:lnTo>
                    <a:lnTo>
                      <a:pt x="2" y="14"/>
                    </a:lnTo>
                    <a:lnTo>
                      <a:pt x="2" y="15"/>
                    </a:lnTo>
                    <a:lnTo>
                      <a:pt x="1" y="14"/>
                    </a:lnTo>
                    <a:lnTo>
                      <a:pt x="1" y="14"/>
                    </a:lnTo>
                    <a:lnTo>
                      <a:pt x="1" y="15"/>
                    </a:lnTo>
                    <a:lnTo>
                      <a:pt x="3" y="16"/>
                    </a:lnTo>
                    <a:lnTo>
                      <a:pt x="3" y="17"/>
                    </a:lnTo>
                    <a:lnTo>
                      <a:pt x="2" y="17"/>
                    </a:lnTo>
                    <a:lnTo>
                      <a:pt x="2" y="17"/>
                    </a:lnTo>
                    <a:lnTo>
                      <a:pt x="2" y="18"/>
                    </a:lnTo>
                    <a:lnTo>
                      <a:pt x="3" y="17"/>
                    </a:lnTo>
                    <a:lnTo>
                      <a:pt x="3" y="19"/>
                    </a:lnTo>
                    <a:lnTo>
                      <a:pt x="2" y="20"/>
                    </a:lnTo>
                    <a:lnTo>
                      <a:pt x="1"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3" name="Freeform 22"/>
              <p:cNvSpPr>
                <a:spLocks/>
              </p:cNvSpPr>
              <p:nvPr/>
            </p:nvSpPr>
            <p:spPr bwMode="auto">
              <a:xfrm>
                <a:off x="3765" y="3009"/>
                <a:ext cx="9" cy="7"/>
              </a:xfrm>
              <a:custGeom>
                <a:avLst/>
                <a:gdLst/>
                <a:ahLst/>
                <a:cxnLst>
                  <a:cxn ang="0">
                    <a:pos x="5" y="0"/>
                  </a:cxn>
                  <a:cxn ang="0">
                    <a:pos x="3" y="1"/>
                  </a:cxn>
                  <a:cxn ang="0">
                    <a:pos x="2" y="1"/>
                  </a:cxn>
                  <a:cxn ang="0">
                    <a:pos x="0" y="2"/>
                  </a:cxn>
                  <a:cxn ang="0">
                    <a:pos x="0" y="3"/>
                  </a:cxn>
                  <a:cxn ang="0">
                    <a:pos x="2" y="7"/>
                  </a:cxn>
                  <a:cxn ang="0">
                    <a:pos x="5" y="6"/>
                  </a:cxn>
                  <a:cxn ang="0">
                    <a:pos x="6" y="5"/>
                  </a:cxn>
                  <a:cxn ang="0">
                    <a:pos x="7" y="5"/>
                  </a:cxn>
                  <a:cxn ang="0">
                    <a:pos x="9" y="5"/>
                  </a:cxn>
                  <a:cxn ang="0">
                    <a:pos x="9" y="4"/>
                  </a:cxn>
                  <a:cxn ang="0">
                    <a:pos x="5" y="0"/>
                  </a:cxn>
                </a:cxnLst>
                <a:rect l="0" t="0" r="r" b="b"/>
                <a:pathLst>
                  <a:path w="9" h="7">
                    <a:moveTo>
                      <a:pt x="5" y="0"/>
                    </a:moveTo>
                    <a:lnTo>
                      <a:pt x="3" y="1"/>
                    </a:lnTo>
                    <a:lnTo>
                      <a:pt x="2" y="1"/>
                    </a:lnTo>
                    <a:lnTo>
                      <a:pt x="0" y="2"/>
                    </a:lnTo>
                    <a:lnTo>
                      <a:pt x="0" y="3"/>
                    </a:lnTo>
                    <a:lnTo>
                      <a:pt x="2" y="7"/>
                    </a:lnTo>
                    <a:lnTo>
                      <a:pt x="5" y="6"/>
                    </a:lnTo>
                    <a:lnTo>
                      <a:pt x="6" y="5"/>
                    </a:lnTo>
                    <a:lnTo>
                      <a:pt x="7" y="5"/>
                    </a:lnTo>
                    <a:lnTo>
                      <a:pt x="9" y="5"/>
                    </a:lnTo>
                    <a:lnTo>
                      <a:pt x="9" y="4"/>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4" name="Freeform 23"/>
              <p:cNvSpPr>
                <a:spLocks/>
              </p:cNvSpPr>
              <p:nvPr/>
            </p:nvSpPr>
            <p:spPr bwMode="auto">
              <a:xfrm>
                <a:off x="3852" y="3048"/>
                <a:ext cx="3" cy="3"/>
              </a:xfrm>
              <a:custGeom>
                <a:avLst/>
                <a:gdLst/>
                <a:ahLst/>
                <a:cxnLst>
                  <a:cxn ang="0">
                    <a:pos x="0" y="2"/>
                  </a:cxn>
                  <a:cxn ang="0">
                    <a:pos x="3" y="3"/>
                  </a:cxn>
                  <a:cxn ang="0">
                    <a:pos x="1" y="0"/>
                  </a:cxn>
                  <a:cxn ang="0">
                    <a:pos x="0" y="1"/>
                  </a:cxn>
                  <a:cxn ang="0">
                    <a:pos x="0" y="2"/>
                  </a:cxn>
                </a:cxnLst>
                <a:rect l="0" t="0" r="r" b="b"/>
                <a:pathLst>
                  <a:path w="3" h="3">
                    <a:moveTo>
                      <a:pt x="0" y="2"/>
                    </a:moveTo>
                    <a:lnTo>
                      <a:pt x="3" y="3"/>
                    </a:lnTo>
                    <a:lnTo>
                      <a:pt x="1" y="0"/>
                    </a:lnTo>
                    <a:lnTo>
                      <a:pt x="0" y="1"/>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5" name="Freeform 24"/>
              <p:cNvSpPr>
                <a:spLocks/>
              </p:cNvSpPr>
              <p:nvPr/>
            </p:nvSpPr>
            <p:spPr bwMode="auto">
              <a:xfrm>
                <a:off x="3890" y="3056"/>
                <a:ext cx="4" cy="7"/>
              </a:xfrm>
              <a:custGeom>
                <a:avLst/>
                <a:gdLst/>
                <a:ahLst/>
                <a:cxnLst>
                  <a:cxn ang="0">
                    <a:pos x="4" y="1"/>
                  </a:cxn>
                  <a:cxn ang="0">
                    <a:pos x="2" y="0"/>
                  </a:cxn>
                  <a:cxn ang="0">
                    <a:pos x="2" y="0"/>
                  </a:cxn>
                  <a:cxn ang="0">
                    <a:pos x="2" y="0"/>
                  </a:cxn>
                  <a:cxn ang="0">
                    <a:pos x="1" y="1"/>
                  </a:cxn>
                  <a:cxn ang="0">
                    <a:pos x="1" y="2"/>
                  </a:cxn>
                  <a:cxn ang="0">
                    <a:pos x="1" y="4"/>
                  </a:cxn>
                  <a:cxn ang="0">
                    <a:pos x="1" y="5"/>
                  </a:cxn>
                  <a:cxn ang="0">
                    <a:pos x="0" y="6"/>
                  </a:cxn>
                  <a:cxn ang="0">
                    <a:pos x="2" y="7"/>
                  </a:cxn>
                  <a:cxn ang="0">
                    <a:pos x="2" y="7"/>
                  </a:cxn>
                  <a:cxn ang="0">
                    <a:pos x="2" y="6"/>
                  </a:cxn>
                  <a:cxn ang="0">
                    <a:pos x="4" y="6"/>
                  </a:cxn>
                  <a:cxn ang="0">
                    <a:pos x="4" y="5"/>
                  </a:cxn>
                  <a:cxn ang="0">
                    <a:pos x="3" y="4"/>
                  </a:cxn>
                  <a:cxn ang="0">
                    <a:pos x="4" y="1"/>
                  </a:cxn>
                  <a:cxn ang="0">
                    <a:pos x="4" y="1"/>
                  </a:cxn>
                </a:cxnLst>
                <a:rect l="0" t="0" r="r" b="b"/>
                <a:pathLst>
                  <a:path w="4" h="7">
                    <a:moveTo>
                      <a:pt x="4" y="1"/>
                    </a:moveTo>
                    <a:lnTo>
                      <a:pt x="2" y="0"/>
                    </a:lnTo>
                    <a:lnTo>
                      <a:pt x="2" y="0"/>
                    </a:lnTo>
                    <a:lnTo>
                      <a:pt x="2" y="0"/>
                    </a:lnTo>
                    <a:lnTo>
                      <a:pt x="1" y="1"/>
                    </a:lnTo>
                    <a:lnTo>
                      <a:pt x="1" y="2"/>
                    </a:lnTo>
                    <a:lnTo>
                      <a:pt x="1" y="4"/>
                    </a:lnTo>
                    <a:lnTo>
                      <a:pt x="1" y="5"/>
                    </a:lnTo>
                    <a:lnTo>
                      <a:pt x="0" y="6"/>
                    </a:lnTo>
                    <a:lnTo>
                      <a:pt x="2" y="7"/>
                    </a:lnTo>
                    <a:lnTo>
                      <a:pt x="2" y="7"/>
                    </a:lnTo>
                    <a:lnTo>
                      <a:pt x="2" y="6"/>
                    </a:lnTo>
                    <a:lnTo>
                      <a:pt x="4" y="6"/>
                    </a:lnTo>
                    <a:lnTo>
                      <a:pt x="4" y="5"/>
                    </a:lnTo>
                    <a:lnTo>
                      <a:pt x="3" y="4"/>
                    </a:lnTo>
                    <a:lnTo>
                      <a:pt x="4" y="1"/>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6" name="Freeform 25"/>
              <p:cNvSpPr>
                <a:spLocks/>
              </p:cNvSpPr>
              <p:nvPr/>
            </p:nvSpPr>
            <p:spPr bwMode="auto">
              <a:xfrm>
                <a:off x="4826" y="2932"/>
                <a:ext cx="5" cy="4"/>
              </a:xfrm>
              <a:custGeom>
                <a:avLst/>
                <a:gdLst/>
                <a:ahLst/>
                <a:cxnLst>
                  <a:cxn ang="0">
                    <a:pos x="1" y="5"/>
                  </a:cxn>
                  <a:cxn ang="0">
                    <a:pos x="3" y="4"/>
                  </a:cxn>
                  <a:cxn ang="0">
                    <a:pos x="5" y="4"/>
                  </a:cxn>
                  <a:cxn ang="0">
                    <a:pos x="7" y="3"/>
                  </a:cxn>
                  <a:cxn ang="0">
                    <a:pos x="7" y="0"/>
                  </a:cxn>
                  <a:cxn ang="0">
                    <a:pos x="6" y="0"/>
                  </a:cxn>
                  <a:cxn ang="0">
                    <a:pos x="3" y="0"/>
                  </a:cxn>
                  <a:cxn ang="0">
                    <a:pos x="2" y="1"/>
                  </a:cxn>
                  <a:cxn ang="0">
                    <a:pos x="1" y="5"/>
                  </a:cxn>
                  <a:cxn ang="0">
                    <a:pos x="1" y="5"/>
                  </a:cxn>
                </a:cxnLst>
                <a:rect l="0" t="0" r="r" b="b"/>
                <a:pathLst>
                  <a:path w="7" h="5">
                    <a:moveTo>
                      <a:pt x="1" y="5"/>
                    </a:moveTo>
                    <a:cubicBezTo>
                      <a:pt x="2" y="5"/>
                      <a:pt x="2" y="4"/>
                      <a:pt x="3" y="4"/>
                    </a:cubicBezTo>
                    <a:cubicBezTo>
                      <a:pt x="4" y="4"/>
                      <a:pt x="4" y="4"/>
                      <a:pt x="5" y="4"/>
                    </a:cubicBezTo>
                    <a:cubicBezTo>
                      <a:pt x="6" y="4"/>
                      <a:pt x="7" y="4"/>
                      <a:pt x="7" y="3"/>
                    </a:cubicBezTo>
                    <a:cubicBezTo>
                      <a:pt x="7" y="2"/>
                      <a:pt x="7" y="0"/>
                      <a:pt x="7" y="0"/>
                    </a:cubicBezTo>
                    <a:cubicBezTo>
                      <a:pt x="6" y="0"/>
                      <a:pt x="6" y="0"/>
                      <a:pt x="6" y="0"/>
                    </a:cubicBezTo>
                    <a:cubicBezTo>
                      <a:pt x="5" y="0"/>
                      <a:pt x="4" y="0"/>
                      <a:pt x="3" y="0"/>
                    </a:cubicBezTo>
                    <a:cubicBezTo>
                      <a:pt x="2" y="0"/>
                      <a:pt x="2" y="0"/>
                      <a:pt x="2" y="1"/>
                    </a:cubicBezTo>
                    <a:cubicBezTo>
                      <a:pt x="2" y="3"/>
                      <a:pt x="0" y="4"/>
                      <a:pt x="1" y="5"/>
                    </a:cubicBezTo>
                    <a:cubicBezTo>
                      <a:pt x="1" y="5"/>
                      <a:pt x="1" y="5"/>
                      <a:pt x="1"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7" name="Rectangle 26"/>
              <p:cNvSpPr>
                <a:spLocks noChangeArrowheads="1"/>
              </p:cNvSpPr>
              <p:nvPr/>
            </p:nvSpPr>
            <p:spPr bwMode="auto">
              <a:xfrm>
                <a:off x="4842" y="2951"/>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98" name="Freeform 27"/>
              <p:cNvSpPr>
                <a:spLocks/>
              </p:cNvSpPr>
              <p:nvPr/>
            </p:nvSpPr>
            <p:spPr bwMode="auto">
              <a:xfrm>
                <a:off x="4828" y="2915"/>
                <a:ext cx="25" cy="36"/>
              </a:xfrm>
              <a:custGeom>
                <a:avLst/>
                <a:gdLst/>
                <a:ahLst/>
                <a:cxnLst>
                  <a:cxn ang="0">
                    <a:pos x="8" y="17"/>
                  </a:cxn>
                  <a:cxn ang="0">
                    <a:pos x="5" y="19"/>
                  </a:cxn>
                  <a:cxn ang="0">
                    <a:pos x="12" y="20"/>
                  </a:cxn>
                  <a:cxn ang="0">
                    <a:pos x="12" y="24"/>
                  </a:cxn>
                  <a:cxn ang="0">
                    <a:pos x="14" y="27"/>
                  </a:cxn>
                  <a:cxn ang="0">
                    <a:pos x="13" y="31"/>
                  </a:cxn>
                  <a:cxn ang="0">
                    <a:pos x="12" y="32"/>
                  </a:cxn>
                  <a:cxn ang="0">
                    <a:pos x="11" y="32"/>
                  </a:cxn>
                  <a:cxn ang="0">
                    <a:pos x="10" y="28"/>
                  </a:cxn>
                  <a:cxn ang="0">
                    <a:pos x="10" y="28"/>
                  </a:cxn>
                  <a:cxn ang="0">
                    <a:pos x="8" y="28"/>
                  </a:cxn>
                  <a:cxn ang="0">
                    <a:pos x="7" y="28"/>
                  </a:cxn>
                  <a:cxn ang="0">
                    <a:pos x="3" y="29"/>
                  </a:cxn>
                  <a:cxn ang="0">
                    <a:pos x="1" y="33"/>
                  </a:cxn>
                  <a:cxn ang="0">
                    <a:pos x="0" y="39"/>
                  </a:cxn>
                  <a:cxn ang="0">
                    <a:pos x="1" y="41"/>
                  </a:cxn>
                  <a:cxn ang="0">
                    <a:pos x="2" y="40"/>
                  </a:cxn>
                  <a:cxn ang="0">
                    <a:pos x="9" y="44"/>
                  </a:cxn>
                  <a:cxn ang="0">
                    <a:pos x="14" y="46"/>
                  </a:cxn>
                  <a:cxn ang="0">
                    <a:pos x="16" y="44"/>
                  </a:cxn>
                  <a:cxn ang="0">
                    <a:pos x="17" y="43"/>
                  </a:cxn>
                  <a:cxn ang="0">
                    <a:pos x="18" y="43"/>
                  </a:cxn>
                  <a:cxn ang="0">
                    <a:pos x="18" y="43"/>
                  </a:cxn>
                  <a:cxn ang="0">
                    <a:pos x="21" y="43"/>
                  </a:cxn>
                  <a:cxn ang="0">
                    <a:pos x="21" y="41"/>
                  </a:cxn>
                  <a:cxn ang="0">
                    <a:pos x="22" y="38"/>
                  </a:cxn>
                  <a:cxn ang="0">
                    <a:pos x="24" y="35"/>
                  </a:cxn>
                  <a:cxn ang="0">
                    <a:pos x="27" y="33"/>
                  </a:cxn>
                  <a:cxn ang="0">
                    <a:pos x="29" y="32"/>
                  </a:cxn>
                  <a:cxn ang="0">
                    <a:pos x="31" y="33"/>
                  </a:cxn>
                  <a:cxn ang="0">
                    <a:pos x="31" y="31"/>
                  </a:cxn>
                  <a:cxn ang="0">
                    <a:pos x="32" y="29"/>
                  </a:cxn>
                  <a:cxn ang="0">
                    <a:pos x="32" y="26"/>
                  </a:cxn>
                  <a:cxn ang="0">
                    <a:pos x="31" y="23"/>
                  </a:cxn>
                  <a:cxn ang="0">
                    <a:pos x="31" y="18"/>
                  </a:cxn>
                  <a:cxn ang="0">
                    <a:pos x="30" y="16"/>
                  </a:cxn>
                  <a:cxn ang="0">
                    <a:pos x="29" y="13"/>
                  </a:cxn>
                  <a:cxn ang="0">
                    <a:pos x="31" y="10"/>
                  </a:cxn>
                  <a:cxn ang="0">
                    <a:pos x="31" y="7"/>
                  </a:cxn>
                  <a:cxn ang="0">
                    <a:pos x="30" y="5"/>
                  </a:cxn>
                  <a:cxn ang="0">
                    <a:pos x="26" y="2"/>
                  </a:cxn>
                  <a:cxn ang="0">
                    <a:pos x="24" y="0"/>
                  </a:cxn>
                  <a:cxn ang="0">
                    <a:pos x="21" y="3"/>
                  </a:cxn>
                  <a:cxn ang="0">
                    <a:pos x="20" y="5"/>
                  </a:cxn>
                  <a:cxn ang="0">
                    <a:pos x="19" y="6"/>
                  </a:cxn>
                  <a:cxn ang="0">
                    <a:pos x="19" y="9"/>
                  </a:cxn>
                  <a:cxn ang="0">
                    <a:pos x="18" y="10"/>
                  </a:cxn>
                  <a:cxn ang="0">
                    <a:pos x="17" y="10"/>
                  </a:cxn>
                  <a:cxn ang="0">
                    <a:pos x="14" y="9"/>
                  </a:cxn>
                  <a:cxn ang="0">
                    <a:pos x="11" y="11"/>
                  </a:cxn>
                  <a:cxn ang="0">
                    <a:pos x="8" y="12"/>
                  </a:cxn>
                  <a:cxn ang="0">
                    <a:pos x="8" y="14"/>
                  </a:cxn>
                  <a:cxn ang="0">
                    <a:pos x="8" y="17"/>
                  </a:cxn>
                </a:cxnLst>
                <a:rect l="0" t="0" r="r" b="b"/>
                <a:pathLst>
                  <a:path w="32" h="46">
                    <a:moveTo>
                      <a:pt x="8" y="17"/>
                    </a:moveTo>
                    <a:cubicBezTo>
                      <a:pt x="8" y="18"/>
                      <a:pt x="5" y="18"/>
                      <a:pt x="5" y="19"/>
                    </a:cubicBezTo>
                    <a:cubicBezTo>
                      <a:pt x="4" y="19"/>
                      <a:pt x="12" y="20"/>
                      <a:pt x="12" y="20"/>
                    </a:cubicBezTo>
                    <a:cubicBezTo>
                      <a:pt x="12" y="24"/>
                      <a:pt x="12" y="24"/>
                      <a:pt x="12" y="24"/>
                    </a:cubicBezTo>
                    <a:cubicBezTo>
                      <a:pt x="12" y="24"/>
                      <a:pt x="13" y="26"/>
                      <a:pt x="14" y="27"/>
                    </a:cubicBezTo>
                    <a:cubicBezTo>
                      <a:pt x="15" y="28"/>
                      <a:pt x="13" y="29"/>
                      <a:pt x="13" y="31"/>
                    </a:cubicBezTo>
                    <a:cubicBezTo>
                      <a:pt x="13" y="32"/>
                      <a:pt x="12" y="32"/>
                      <a:pt x="12" y="32"/>
                    </a:cubicBezTo>
                    <a:cubicBezTo>
                      <a:pt x="11" y="32"/>
                      <a:pt x="11" y="32"/>
                      <a:pt x="11" y="32"/>
                    </a:cubicBezTo>
                    <a:cubicBezTo>
                      <a:pt x="11" y="32"/>
                      <a:pt x="10" y="29"/>
                      <a:pt x="10" y="28"/>
                    </a:cubicBezTo>
                    <a:cubicBezTo>
                      <a:pt x="10" y="28"/>
                      <a:pt x="10" y="28"/>
                      <a:pt x="10" y="28"/>
                    </a:cubicBezTo>
                    <a:cubicBezTo>
                      <a:pt x="10" y="28"/>
                      <a:pt x="8" y="28"/>
                      <a:pt x="8" y="28"/>
                    </a:cubicBezTo>
                    <a:cubicBezTo>
                      <a:pt x="7" y="28"/>
                      <a:pt x="7" y="28"/>
                      <a:pt x="7" y="28"/>
                    </a:cubicBezTo>
                    <a:cubicBezTo>
                      <a:pt x="7" y="28"/>
                      <a:pt x="4" y="29"/>
                      <a:pt x="3" y="29"/>
                    </a:cubicBezTo>
                    <a:cubicBezTo>
                      <a:pt x="2" y="29"/>
                      <a:pt x="1" y="32"/>
                      <a:pt x="1" y="33"/>
                    </a:cubicBezTo>
                    <a:cubicBezTo>
                      <a:pt x="0" y="34"/>
                      <a:pt x="0" y="36"/>
                      <a:pt x="0" y="39"/>
                    </a:cubicBezTo>
                    <a:cubicBezTo>
                      <a:pt x="0" y="40"/>
                      <a:pt x="0" y="41"/>
                      <a:pt x="1" y="41"/>
                    </a:cubicBezTo>
                    <a:cubicBezTo>
                      <a:pt x="1" y="41"/>
                      <a:pt x="2" y="40"/>
                      <a:pt x="2" y="40"/>
                    </a:cubicBezTo>
                    <a:cubicBezTo>
                      <a:pt x="2" y="40"/>
                      <a:pt x="9" y="43"/>
                      <a:pt x="9" y="44"/>
                    </a:cubicBezTo>
                    <a:cubicBezTo>
                      <a:pt x="14" y="46"/>
                      <a:pt x="14" y="46"/>
                      <a:pt x="14" y="46"/>
                    </a:cubicBezTo>
                    <a:cubicBezTo>
                      <a:pt x="14" y="46"/>
                      <a:pt x="15" y="45"/>
                      <a:pt x="16" y="44"/>
                    </a:cubicBezTo>
                    <a:cubicBezTo>
                      <a:pt x="16" y="43"/>
                      <a:pt x="17" y="43"/>
                      <a:pt x="17" y="43"/>
                    </a:cubicBezTo>
                    <a:cubicBezTo>
                      <a:pt x="18" y="43"/>
                      <a:pt x="18" y="43"/>
                      <a:pt x="18" y="43"/>
                    </a:cubicBezTo>
                    <a:cubicBezTo>
                      <a:pt x="18" y="43"/>
                      <a:pt x="18" y="43"/>
                      <a:pt x="18" y="43"/>
                    </a:cubicBezTo>
                    <a:cubicBezTo>
                      <a:pt x="18" y="43"/>
                      <a:pt x="20" y="43"/>
                      <a:pt x="21" y="43"/>
                    </a:cubicBezTo>
                    <a:cubicBezTo>
                      <a:pt x="22" y="43"/>
                      <a:pt x="21" y="41"/>
                      <a:pt x="21" y="41"/>
                    </a:cubicBezTo>
                    <a:cubicBezTo>
                      <a:pt x="22" y="38"/>
                      <a:pt x="22" y="38"/>
                      <a:pt x="22" y="38"/>
                    </a:cubicBezTo>
                    <a:cubicBezTo>
                      <a:pt x="22" y="38"/>
                      <a:pt x="23" y="36"/>
                      <a:pt x="24" y="35"/>
                    </a:cubicBezTo>
                    <a:cubicBezTo>
                      <a:pt x="25" y="34"/>
                      <a:pt x="26" y="34"/>
                      <a:pt x="27" y="33"/>
                    </a:cubicBezTo>
                    <a:cubicBezTo>
                      <a:pt x="28" y="32"/>
                      <a:pt x="29" y="32"/>
                      <a:pt x="29" y="32"/>
                    </a:cubicBezTo>
                    <a:cubicBezTo>
                      <a:pt x="30" y="32"/>
                      <a:pt x="31" y="33"/>
                      <a:pt x="31" y="33"/>
                    </a:cubicBezTo>
                    <a:cubicBezTo>
                      <a:pt x="31" y="33"/>
                      <a:pt x="31" y="32"/>
                      <a:pt x="31" y="31"/>
                    </a:cubicBezTo>
                    <a:cubicBezTo>
                      <a:pt x="31" y="30"/>
                      <a:pt x="32" y="29"/>
                      <a:pt x="32" y="29"/>
                    </a:cubicBezTo>
                    <a:cubicBezTo>
                      <a:pt x="32" y="29"/>
                      <a:pt x="32" y="27"/>
                      <a:pt x="32" y="26"/>
                    </a:cubicBezTo>
                    <a:cubicBezTo>
                      <a:pt x="32" y="25"/>
                      <a:pt x="31" y="24"/>
                      <a:pt x="31" y="23"/>
                    </a:cubicBezTo>
                    <a:cubicBezTo>
                      <a:pt x="30" y="22"/>
                      <a:pt x="31" y="20"/>
                      <a:pt x="31" y="18"/>
                    </a:cubicBezTo>
                    <a:cubicBezTo>
                      <a:pt x="31" y="17"/>
                      <a:pt x="30" y="16"/>
                      <a:pt x="30" y="16"/>
                    </a:cubicBezTo>
                    <a:cubicBezTo>
                      <a:pt x="29" y="13"/>
                      <a:pt x="29" y="13"/>
                      <a:pt x="29" y="13"/>
                    </a:cubicBezTo>
                    <a:cubicBezTo>
                      <a:pt x="29" y="13"/>
                      <a:pt x="29" y="12"/>
                      <a:pt x="31" y="10"/>
                    </a:cubicBezTo>
                    <a:cubicBezTo>
                      <a:pt x="32" y="9"/>
                      <a:pt x="31" y="9"/>
                      <a:pt x="31" y="7"/>
                    </a:cubicBezTo>
                    <a:cubicBezTo>
                      <a:pt x="31" y="6"/>
                      <a:pt x="30" y="5"/>
                      <a:pt x="30" y="5"/>
                    </a:cubicBezTo>
                    <a:cubicBezTo>
                      <a:pt x="26" y="2"/>
                      <a:pt x="26" y="2"/>
                      <a:pt x="26" y="2"/>
                    </a:cubicBezTo>
                    <a:cubicBezTo>
                      <a:pt x="24" y="0"/>
                      <a:pt x="24" y="0"/>
                      <a:pt x="24" y="0"/>
                    </a:cubicBezTo>
                    <a:cubicBezTo>
                      <a:pt x="24" y="0"/>
                      <a:pt x="22" y="1"/>
                      <a:pt x="21" y="3"/>
                    </a:cubicBezTo>
                    <a:cubicBezTo>
                      <a:pt x="19" y="5"/>
                      <a:pt x="20" y="4"/>
                      <a:pt x="20" y="5"/>
                    </a:cubicBezTo>
                    <a:cubicBezTo>
                      <a:pt x="20" y="6"/>
                      <a:pt x="19" y="6"/>
                      <a:pt x="19" y="6"/>
                    </a:cubicBezTo>
                    <a:cubicBezTo>
                      <a:pt x="19" y="6"/>
                      <a:pt x="19" y="7"/>
                      <a:pt x="19" y="9"/>
                    </a:cubicBezTo>
                    <a:cubicBezTo>
                      <a:pt x="19" y="10"/>
                      <a:pt x="19" y="10"/>
                      <a:pt x="18" y="10"/>
                    </a:cubicBezTo>
                    <a:cubicBezTo>
                      <a:pt x="18" y="10"/>
                      <a:pt x="17" y="10"/>
                      <a:pt x="17" y="10"/>
                    </a:cubicBezTo>
                    <a:cubicBezTo>
                      <a:pt x="14" y="9"/>
                      <a:pt x="14" y="9"/>
                      <a:pt x="14" y="9"/>
                    </a:cubicBezTo>
                    <a:cubicBezTo>
                      <a:pt x="14" y="9"/>
                      <a:pt x="12" y="10"/>
                      <a:pt x="11" y="11"/>
                    </a:cubicBezTo>
                    <a:cubicBezTo>
                      <a:pt x="10" y="12"/>
                      <a:pt x="8" y="12"/>
                      <a:pt x="8" y="12"/>
                    </a:cubicBezTo>
                    <a:cubicBezTo>
                      <a:pt x="8" y="14"/>
                      <a:pt x="8" y="14"/>
                      <a:pt x="8" y="14"/>
                    </a:cubicBezTo>
                    <a:cubicBezTo>
                      <a:pt x="8" y="14"/>
                      <a:pt x="8" y="16"/>
                      <a:pt x="8"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9" name="Freeform 28"/>
              <p:cNvSpPr>
                <a:spLocks/>
              </p:cNvSpPr>
              <p:nvPr/>
            </p:nvSpPr>
            <p:spPr bwMode="auto">
              <a:xfrm>
                <a:off x="4827" y="2951"/>
                <a:ext cx="15" cy="11"/>
              </a:xfrm>
              <a:custGeom>
                <a:avLst/>
                <a:gdLst/>
                <a:ahLst/>
                <a:cxnLst>
                  <a:cxn ang="0">
                    <a:pos x="5" y="9"/>
                  </a:cxn>
                  <a:cxn ang="0">
                    <a:pos x="4" y="10"/>
                  </a:cxn>
                  <a:cxn ang="0">
                    <a:pos x="3" y="8"/>
                  </a:cxn>
                  <a:cxn ang="0">
                    <a:pos x="1" y="8"/>
                  </a:cxn>
                  <a:cxn ang="0">
                    <a:pos x="1" y="9"/>
                  </a:cxn>
                  <a:cxn ang="0">
                    <a:pos x="4" y="11"/>
                  </a:cxn>
                  <a:cxn ang="0">
                    <a:pos x="6" y="10"/>
                  </a:cxn>
                  <a:cxn ang="0">
                    <a:pos x="7" y="10"/>
                  </a:cxn>
                  <a:cxn ang="0">
                    <a:pos x="8" y="10"/>
                  </a:cxn>
                  <a:cxn ang="0">
                    <a:pos x="10" y="9"/>
                  </a:cxn>
                  <a:cxn ang="0">
                    <a:pos x="13" y="6"/>
                  </a:cxn>
                  <a:cxn ang="0">
                    <a:pos x="14" y="5"/>
                  </a:cxn>
                  <a:cxn ang="0">
                    <a:pos x="15" y="3"/>
                  </a:cxn>
                  <a:cxn ang="0">
                    <a:pos x="15" y="3"/>
                  </a:cxn>
                  <a:cxn ang="0">
                    <a:pos x="11" y="0"/>
                  </a:cxn>
                  <a:cxn ang="0">
                    <a:pos x="1" y="0"/>
                  </a:cxn>
                  <a:cxn ang="0">
                    <a:pos x="0" y="1"/>
                  </a:cxn>
                  <a:cxn ang="0">
                    <a:pos x="0" y="3"/>
                  </a:cxn>
                  <a:cxn ang="0">
                    <a:pos x="2" y="3"/>
                  </a:cxn>
                  <a:cxn ang="0">
                    <a:pos x="2" y="5"/>
                  </a:cxn>
                  <a:cxn ang="0">
                    <a:pos x="1" y="5"/>
                  </a:cxn>
                  <a:cxn ang="0">
                    <a:pos x="5" y="6"/>
                  </a:cxn>
                  <a:cxn ang="0">
                    <a:pos x="7" y="8"/>
                  </a:cxn>
                  <a:cxn ang="0">
                    <a:pos x="7" y="9"/>
                  </a:cxn>
                  <a:cxn ang="0">
                    <a:pos x="5" y="9"/>
                  </a:cxn>
                </a:cxnLst>
                <a:rect l="0" t="0" r="r" b="b"/>
                <a:pathLst>
                  <a:path w="15" h="11">
                    <a:moveTo>
                      <a:pt x="5" y="9"/>
                    </a:moveTo>
                    <a:lnTo>
                      <a:pt x="4" y="10"/>
                    </a:lnTo>
                    <a:lnTo>
                      <a:pt x="3" y="8"/>
                    </a:lnTo>
                    <a:lnTo>
                      <a:pt x="1" y="8"/>
                    </a:lnTo>
                    <a:lnTo>
                      <a:pt x="1" y="9"/>
                    </a:lnTo>
                    <a:lnTo>
                      <a:pt x="4" y="11"/>
                    </a:lnTo>
                    <a:lnTo>
                      <a:pt x="6" y="10"/>
                    </a:lnTo>
                    <a:lnTo>
                      <a:pt x="7" y="10"/>
                    </a:lnTo>
                    <a:lnTo>
                      <a:pt x="8" y="10"/>
                    </a:lnTo>
                    <a:lnTo>
                      <a:pt x="10" y="9"/>
                    </a:lnTo>
                    <a:lnTo>
                      <a:pt x="13" y="6"/>
                    </a:lnTo>
                    <a:lnTo>
                      <a:pt x="14" y="5"/>
                    </a:lnTo>
                    <a:lnTo>
                      <a:pt x="15" y="3"/>
                    </a:lnTo>
                    <a:lnTo>
                      <a:pt x="15" y="3"/>
                    </a:lnTo>
                    <a:lnTo>
                      <a:pt x="11" y="0"/>
                    </a:lnTo>
                    <a:lnTo>
                      <a:pt x="1" y="0"/>
                    </a:lnTo>
                    <a:lnTo>
                      <a:pt x="0" y="1"/>
                    </a:lnTo>
                    <a:lnTo>
                      <a:pt x="0" y="3"/>
                    </a:lnTo>
                    <a:lnTo>
                      <a:pt x="2" y="3"/>
                    </a:lnTo>
                    <a:lnTo>
                      <a:pt x="2" y="5"/>
                    </a:lnTo>
                    <a:lnTo>
                      <a:pt x="1" y="5"/>
                    </a:lnTo>
                    <a:lnTo>
                      <a:pt x="5" y="6"/>
                    </a:lnTo>
                    <a:lnTo>
                      <a:pt x="7" y="8"/>
                    </a:lnTo>
                    <a:lnTo>
                      <a:pt x="7" y="9"/>
                    </a:lnTo>
                    <a:lnTo>
                      <a:pt x="5"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0" name="Freeform 29"/>
              <p:cNvSpPr>
                <a:spLocks/>
              </p:cNvSpPr>
              <p:nvPr/>
            </p:nvSpPr>
            <p:spPr bwMode="auto">
              <a:xfrm>
                <a:off x="4849" y="3030"/>
                <a:ext cx="7" cy="8"/>
              </a:xfrm>
              <a:custGeom>
                <a:avLst/>
                <a:gdLst/>
                <a:ahLst/>
                <a:cxnLst>
                  <a:cxn ang="0">
                    <a:pos x="3" y="7"/>
                  </a:cxn>
                  <a:cxn ang="0">
                    <a:pos x="3" y="8"/>
                  </a:cxn>
                  <a:cxn ang="0">
                    <a:pos x="3" y="8"/>
                  </a:cxn>
                  <a:cxn ang="0">
                    <a:pos x="5" y="7"/>
                  </a:cxn>
                  <a:cxn ang="0">
                    <a:pos x="7" y="4"/>
                  </a:cxn>
                  <a:cxn ang="0">
                    <a:pos x="7" y="4"/>
                  </a:cxn>
                  <a:cxn ang="0">
                    <a:pos x="7" y="4"/>
                  </a:cxn>
                  <a:cxn ang="0">
                    <a:pos x="7" y="4"/>
                  </a:cxn>
                  <a:cxn ang="0">
                    <a:pos x="7" y="2"/>
                  </a:cxn>
                  <a:cxn ang="0">
                    <a:pos x="7" y="0"/>
                  </a:cxn>
                  <a:cxn ang="0">
                    <a:pos x="5" y="3"/>
                  </a:cxn>
                  <a:cxn ang="0">
                    <a:pos x="3" y="4"/>
                  </a:cxn>
                  <a:cxn ang="0">
                    <a:pos x="3" y="4"/>
                  </a:cxn>
                  <a:cxn ang="0">
                    <a:pos x="0" y="6"/>
                  </a:cxn>
                  <a:cxn ang="0">
                    <a:pos x="1" y="7"/>
                  </a:cxn>
                  <a:cxn ang="0">
                    <a:pos x="3" y="7"/>
                  </a:cxn>
                  <a:cxn ang="0">
                    <a:pos x="4" y="5"/>
                  </a:cxn>
                  <a:cxn ang="0">
                    <a:pos x="4" y="6"/>
                  </a:cxn>
                  <a:cxn ang="0">
                    <a:pos x="4" y="7"/>
                  </a:cxn>
                  <a:cxn ang="0">
                    <a:pos x="3" y="7"/>
                  </a:cxn>
                </a:cxnLst>
                <a:rect l="0" t="0" r="r" b="b"/>
                <a:pathLst>
                  <a:path w="7" h="8">
                    <a:moveTo>
                      <a:pt x="3" y="7"/>
                    </a:moveTo>
                    <a:lnTo>
                      <a:pt x="3" y="8"/>
                    </a:lnTo>
                    <a:lnTo>
                      <a:pt x="3" y="8"/>
                    </a:lnTo>
                    <a:lnTo>
                      <a:pt x="5" y="7"/>
                    </a:lnTo>
                    <a:lnTo>
                      <a:pt x="7" y="4"/>
                    </a:lnTo>
                    <a:lnTo>
                      <a:pt x="7" y="4"/>
                    </a:lnTo>
                    <a:lnTo>
                      <a:pt x="7" y="4"/>
                    </a:lnTo>
                    <a:lnTo>
                      <a:pt x="7" y="4"/>
                    </a:lnTo>
                    <a:lnTo>
                      <a:pt x="7" y="2"/>
                    </a:lnTo>
                    <a:lnTo>
                      <a:pt x="7" y="0"/>
                    </a:lnTo>
                    <a:lnTo>
                      <a:pt x="5" y="3"/>
                    </a:lnTo>
                    <a:lnTo>
                      <a:pt x="3" y="4"/>
                    </a:lnTo>
                    <a:lnTo>
                      <a:pt x="3" y="4"/>
                    </a:lnTo>
                    <a:lnTo>
                      <a:pt x="0" y="6"/>
                    </a:lnTo>
                    <a:lnTo>
                      <a:pt x="1" y="7"/>
                    </a:lnTo>
                    <a:lnTo>
                      <a:pt x="3" y="7"/>
                    </a:lnTo>
                    <a:lnTo>
                      <a:pt x="4" y="5"/>
                    </a:lnTo>
                    <a:lnTo>
                      <a:pt x="4" y="6"/>
                    </a:lnTo>
                    <a:lnTo>
                      <a:pt x="4" y="7"/>
                    </a:lnTo>
                    <a:lnTo>
                      <a:pt x="3"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1" name="Freeform 30"/>
              <p:cNvSpPr>
                <a:spLocks/>
              </p:cNvSpPr>
              <p:nvPr/>
            </p:nvSpPr>
            <p:spPr bwMode="auto">
              <a:xfrm>
                <a:off x="4820" y="3027"/>
                <a:ext cx="3" cy="4"/>
              </a:xfrm>
              <a:custGeom>
                <a:avLst/>
                <a:gdLst/>
                <a:ahLst/>
                <a:cxnLst>
                  <a:cxn ang="0">
                    <a:pos x="1" y="4"/>
                  </a:cxn>
                  <a:cxn ang="0">
                    <a:pos x="1" y="3"/>
                  </a:cxn>
                  <a:cxn ang="0">
                    <a:pos x="2" y="4"/>
                  </a:cxn>
                  <a:cxn ang="0">
                    <a:pos x="3" y="3"/>
                  </a:cxn>
                  <a:cxn ang="0">
                    <a:pos x="3" y="2"/>
                  </a:cxn>
                  <a:cxn ang="0">
                    <a:pos x="3" y="2"/>
                  </a:cxn>
                  <a:cxn ang="0">
                    <a:pos x="3" y="1"/>
                  </a:cxn>
                  <a:cxn ang="0">
                    <a:pos x="2" y="1"/>
                  </a:cxn>
                  <a:cxn ang="0">
                    <a:pos x="2" y="0"/>
                  </a:cxn>
                  <a:cxn ang="0">
                    <a:pos x="1" y="0"/>
                  </a:cxn>
                  <a:cxn ang="0">
                    <a:pos x="0" y="1"/>
                  </a:cxn>
                  <a:cxn ang="0">
                    <a:pos x="0" y="2"/>
                  </a:cxn>
                  <a:cxn ang="0">
                    <a:pos x="0" y="3"/>
                  </a:cxn>
                  <a:cxn ang="0">
                    <a:pos x="1" y="4"/>
                  </a:cxn>
                </a:cxnLst>
                <a:rect l="0" t="0" r="r" b="b"/>
                <a:pathLst>
                  <a:path w="3" h="4">
                    <a:moveTo>
                      <a:pt x="1" y="4"/>
                    </a:moveTo>
                    <a:lnTo>
                      <a:pt x="1" y="3"/>
                    </a:lnTo>
                    <a:lnTo>
                      <a:pt x="2" y="4"/>
                    </a:lnTo>
                    <a:lnTo>
                      <a:pt x="3" y="3"/>
                    </a:lnTo>
                    <a:lnTo>
                      <a:pt x="3" y="2"/>
                    </a:lnTo>
                    <a:lnTo>
                      <a:pt x="3" y="2"/>
                    </a:lnTo>
                    <a:lnTo>
                      <a:pt x="3" y="1"/>
                    </a:lnTo>
                    <a:lnTo>
                      <a:pt x="2" y="1"/>
                    </a:lnTo>
                    <a:lnTo>
                      <a:pt x="2" y="0"/>
                    </a:lnTo>
                    <a:lnTo>
                      <a:pt x="1" y="0"/>
                    </a:lnTo>
                    <a:lnTo>
                      <a:pt x="0" y="1"/>
                    </a:lnTo>
                    <a:lnTo>
                      <a:pt x="0" y="2"/>
                    </a:lnTo>
                    <a:lnTo>
                      <a:pt x="0" y="3"/>
                    </a:lnTo>
                    <a:lnTo>
                      <a:pt x="1"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2" name="Freeform 31"/>
              <p:cNvSpPr>
                <a:spLocks/>
              </p:cNvSpPr>
              <p:nvPr/>
            </p:nvSpPr>
            <p:spPr bwMode="auto">
              <a:xfrm>
                <a:off x="4850" y="3051"/>
                <a:ext cx="7" cy="4"/>
              </a:xfrm>
              <a:custGeom>
                <a:avLst/>
                <a:gdLst/>
                <a:ahLst/>
                <a:cxnLst>
                  <a:cxn ang="0">
                    <a:pos x="6" y="1"/>
                  </a:cxn>
                  <a:cxn ang="0">
                    <a:pos x="7" y="1"/>
                  </a:cxn>
                  <a:cxn ang="0">
                    <a:pos x="7" y="3"/>
                  </a:cxn>
                  <a:cxn ang="0">
                    <a:pos x="7" y="1"/>
                  </a:cxn>
                  <a:cxn ang="0">
                    <a:pos x="7" y="1"/>
                  </a:cxn>
                  <a:cxn ang="0">
                    <a:pos x="6" y="1"/>
                  </a:cxn>
                  <a:cxn ang="0">
                    <a:pos x="6" y="0"/>
                  </a:cxn>
                  <a:cxn ang="0">
                    <a:pos x="4" y="1"/>
                  </a:cxn>
                  <a:cxn ang="0">
                    <a:pos x="2" y="0"/>
                  </a:cxn>
                  <a:cxn ang="0">
                    <a:pos x="2" y="1"/>
                  </a:cxn>
                  <a:cxn ang="0">
                    <a:pos x="2" y="1"/>
                  </a:cxn>
                  <a:cxn ang="0">
                    <a:pos x="1" y="2"/>
                  </a:cxn>
                  <a:cxn ang="0">
                    <a:pos x="1" y="1"/>
                  </a:cxn>
                  <a:cxn ang="0">
                    <a:pos x="1" y="1"/>
                  </a:cxn>
                  <a:cxn ang="0">
                    <a:pos x="0" y="1"/>
                  </a:cxn>
                  <a:cxn ang="0">
                    <a:pos x="0" y="2"/>
                  </a:cxn>
                  <a:cxn ang="0">
                    <a:pos x="3" y="4"/>
                  </a:cxn>
                  <a:cxn ang="0">
                    <a:pos x="6" y="4"/>
                  </a:cxn>
                  <a:cxn ang="0">
                    <a:pos x="6" y="2"/>
                  </a:cxn>
                  <a:cxn ang="0">
                    <a:pos x="6" y="2"/>
                  </a:cxn>
                  <a:cxn ang="0">
                    <a:pos x="6" y="1"/>
                  </a:cxn>
                  <a:cxn ang="0">
                    <a:pos x="6" y="1"/>
                  </a:cxn>
                </a:cxnLst>
                <a:rect l="0" t="0" r="r" b="b"/>
                <a:pathLst>
                  <a:path w="7" h="4">
                    <a:moveTo>
                      <a:pt x="6" y="1"/>
                    </a:moveTo>
                    <a:lnTo>
                      <a:pt x="7" y="1"/>
                    </a:lnTo>
                    <a:lnTo>
                      <a:pt x="7" y="3"/>
                    </a:lnTo>
                    <a:lnTo>
                      <a:pt x="7" y="1"/>
                    </a:lnTo>
                    <a:lnTo>
                      <a:pt x="7" y="1"/>
                    </a:lnTo>
                    <a:lnTo>
                      <a:pt x="6" y="1"/>
                    </a:lnTo>
                    <a:lnTo>
                      <a:pt x="6" y="0"/>
                    </a:lnTo>
                    <a:lnTo>
                      <a:pt x="4" y="1"/>
                    </a:lnTo>
                    <a:lnTo>
                      <a:pt x="2" y="0"/>
                    </a:lnTo>
                    <a:lnTo>
                      <a:pt x="2" y="1"/>
                    </a:lnTo>
                    <a:lnTo>
                      <a:pt x="2" y="1"/>
                    </a:lnTo>
                    <a:lnTo>
                      <a:pt x="1" y="2"/>
                    </a:lnTo>
                    <a:lnTo>
                      <a:pt x="1" y="1"/>
                    </a:lnTo>
                    <a:lnTo>
                      <a:pt x="1" y="1"/>
                    </a:lnTo>
                    <a:lnTo>
                      <a:pt x="0" y="1"/>
                    </a:lnTo>
                    <a:lnTo>
                      <a:pt x="0" y="2"/>
                    </a:lnTo>
                    <a:lnTo>
                      <a:pt x="3" y="4"/>
                    </a:lnTo>
                    <a:lnTo>
                      <a:pt x="6" y="4"/>
                    </a:lnTo>
                    <a:lnTo>
                      <a:pt x="6" y="2"/>
                    </a:lnTo>
                    <a:lnTo>
                      <a:pt x="6" y="2"/>
                    </a:lnTo>
                    <a:lnTo>
                      <a:pt x="6" y="1"/>
                    </a:lnTo>
                    <a:lnTo>
                      <a:pt x="6"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3" name="Freeform 32"/>
              <p:cNvSpPr>
                <a:spLocks/>
              </p:cNvSpPr>
              <p:nvPr/>
            </p:nvSpPr>
            <p:spPr bwMode="auto">
              <a:xfrm>
                <a:off x="4827" y="2921"/>
                <a:ext cx="2" cy="1"/>
              </a:xfrm>
              <a:custGeom>
                <a:avLst/>
                <a:gdLst/>
                <a:ahLst/>
                <a:cxnLst>
                  <a:cxn ang="0">
                    <a:pos x="1" y="1"/>
                  </a:cxn>
                  <a:cxn ang="0">
                    <a:pos x="2" y="1"/>
                  </a:cxn>
                  <a:cxn ang="0">
                    <a:pos x="3" y="1"/>
                  </a:cxn>
                  <a:cxn ang="0">
                    <a:pos x="2" y="0"/>
                  </a:cxn>
                  <a:cxn ang="0">
                    <a:pos x="1" y="1"/>
                  </a:cxn>
                </a:cxnLst>
                <a:rect l="0" t="0" r="r" b="b"/>
                <a:pathLst>
                  <a:path w="3" h="1">
                    <a:moveTo>
                      <a:pt x="1" y="1"/>
                    </a:moveTo>
                    <a:cubicBezTo>
                      <a:pt x="2" y="1"/>
                      <a:pt x="2" y="1"/>
                      <a:pt x="2" y="1"/>
                    </a:cubicBezTo>
                    <a:cubicBezTo>
                      <a:pt x="3" y="1"/>
                      <a:pt x="3" y="1"/>
                      <a:pt x="3" y="1"/>
                    </a:cubicBezTo>
                    <a:cubicBezTo>
                      <a:pt x="2" y="0"/>
                      <a:pt x="2" y="0"/>
                      <a:pt x="2" y="0"/>
                    </a:cubicBezTo>
                    <a:cubicBezTo>
                      <a:pt x="2" y="0"/>
                      <a:pt x="0" y="1"/>
                      <a:pt x="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4" name="Freeform 33"/>
              <p:cNvSpPr>
                <a:spLocks/>
              </p:cNvSpPr>
              <p:nvPr/>
            </p:nvSpPr>
            <p:spPr bwMode="auto">
              <a:xfrm>
                <a:off x="3800" y="3014"/>
                <a:ext cx="17" cy="11"/>
              </a:xfrm>
              <a:custGeom>
                <a:avLst/>
                <a:gdLst/>
                <a:ahLst/>
                <a:cxnLst>
                  <a:cxn ang="0">
                    <a:pos x="7" y="2"/>
                  </a:cxn>
                  <a:cxn ang="0">
                    <a:pos x="7" y="2"/>
                  </a:cxn>
                  <a:cxn ang="0">
                    <a:pos x="7" y="2"/>
                  </a:cxn>
                  <a:cxn ang="0">
                    <a:pos x="6" y="2"/>
                  </a:cxn>
                  <a:cxn ang="0">
                    <a:pos x="5" y="2"/>
                  </a:cxn>
                  <a:cxn ang="0">
                    <a:pos x="5" y="2"/>
                  </a:cxn>
                  <a:cxn ang="0">
                    <a:pos x="4" y="0"/>
                  </a:cxn>
                  <a:cxn ang="0">
                    <a:pos x="3" y="0"/>
                  </a:cxn>
                  <a:cxn ang="0">
                    <a:pos x="3" y="2"/>
                  </a:cxn>
                  <a:cxn ang="0">
                    <a:pos x="1" y="2"/>
                  </a:cxn>
                  <a:cxn ang="0">
                    <a:pos x="0" y="3"/>
                  </a:cxn>
                  <a:cxn ang="0">
                    <a:pos x="0" y="5"/>
                  </a:cxn>
                  <a:cxn ang="0">
                    <a:pos x="0" y="5"/>
                  </a:cxn>
                  <a:cxn ang="0">
                    <a:pos x="0" y="5"/>
                  </a:cxn>
                  <a:cxn ang="0">
                    <a:pos x="1" y="6"/>
                  </a:cxn>
                  <a:cxn ang="0">
                    <a:pos x="2" y="8"/>
                  </a:cxn>
                  <a:cxn ang="0">
                    <a:pos x="3" y="8"/>
                  </a:cxn>
                  <a:cxn ang="0">
                    <a:pos x="3" y="9"/>
                  </a:cxn>
                  <a:cxn ang="0">
                    <a:pos x="6" y="9"/>
                  </a:cxn>
                  <a:cxn ang="0">
                    <a:pos x="7" y="9"/>
                  </a:cxn>
                  <a:cxn ang="0">
                    <a:pos x="7" y="10"/>
                  </a:cxn>
                  <a:cxn ang="0">
                    <a:pos x="8" y="9"/>
                  </a:cxn>
                  <a:cxn ang="0">
                    <a:pos x="8" y="9"/>
                  </a:cxn>
                  <a:cxn ang="0">
                    <a:pos x="11" y="9"/>
                  </a:cxn>
                  <a:cxn ang="0">
                    <a:pos x="11" y="10"/>
                  </a:cxn>
                  <a:cxn ang="0">
                    <a:pos x="13" y="11"/>
                  </a:cxn>
                  <a:cxn ang="0">
                    <a:pos x="15" y="10"/>
                  </a:cxn>
                  <a:cxn ang="0">
                    <a:pos x="15" y="9"/>
                  </a:cxn>
                  <a:cxn ang="0">
                    <a:pos x="15" y="9"/>
                  </a:cxn>
                  <a:cxn ang="0">
                    <a:pos x="15" y="7"/>
                  </a:cxn>
                  <a:cxn ang="0">
                    <a:pos x="15" y="6"/>
                  </a:cxn>
                  <a:cxn ang="0">
                    <a:pos x="15" y="6"/>
                  </a:cxn>
                  <a:cxn ang="0">
                    <a:pos x="15" y="5"/>
                  </a:cxn>
                  <a:cxn ang="0">
                    <a:pos x="17" y="5"/>
                  </a:cxn>
                  <a:cxn ang="0">
                    <a:pos x="17" y="5"/>
                  </a:cxn>
                  <a:cxn ang="0">
                    <a:pos x="16" y="3"/>
                  </a:cxn>
                  <a:cxn ang="0">
                    <a:pos x="15" y="2"/>
                  </a:cxn>
                  <a:cxn ang="0">
                    <a:pos x="14" y="2"/>
                  </a:cxn>
                  <a:cxn ang="0">
                    <a:pos x="14" y="2"/>
                  </a:cxn>
                  <a:cxn ang="0">
                    <a:pos x="13" y="3"/>
                  </a:cxn>
                  <a:cxn ang="0">
                    <a:pos x="11" y="2"/>
                  </a:cxn>
                  <a:cxn ang="0">
                    <a:pos x="11" y="2"/>
                  </a:cxn>
                  <a:cxn ang="0">
                    <a:pos x="9" y="2"/>
                  </a:cxn>
                  <a:cxn ang="0">
                    <a:pos x="9" y="2"/>
                  </a:cxn>
                  <a:cxn ang="0">
                    <a:pos x="7" y="2"/>
                  </a:cxn>
                </a:cxnLst>
                <a:rect l="0" t="0" r="r" b="b"/>
                <a:pathLst>
                  <a:path w="17" h="11">
                    <a:moveTo>
                      <a:pt x="7" y="2"/>
                    </a:moveTo>
                    <a:lnTo>
                      <a:pt x="7" y="2"/>
                    </a:lnTo>
                    <a:lnTo>
                      <a:pt x="7" y="2"/>
                    </a:lnTo>
                    <a:lnTo>
                      <a:pt x="6" y="2"/>
                    </a:lnTo>
                    <a:lnTo>
                      <a:pt x="5" y="2"/>
                    </a:lnTo>
                    <a:lnTo>
                      <a:pt x="5" y="2"/>
                    </a:lnTo>
                    <a:lnTo>
                      <a:pt x="4" y="0"/>
                    </a:lnTo>
                    <a:lnTo>
                      <a:pt x="3" y="0"/>
                    </a:lnTo>
                    <a:lnTo>
                      <a:pt x="3" y="2"/>
                    </a:lnTo>
                    <a:lnTo>
                      <a:pt x="1" y="2"/>
                    </a:lnTo>
                    <a:lnTo>
                      <a:pt x="0" y="3"/>
                    </a:lnTo>
                    <a:lnTo>
                      <a:pt x="0" y="5"/>
                    </a:lnTo>
                    <a:lnTo>
                      <a:pt x="0" y="5"/>
                    </a:lnTo>
                    <a:lnTo>
                      <a:pt x="0" y="5"/>
                    </a:lnTo>
                    <a:lnTo>
                      <a:pt x="1" y="6"/>
                    </a:lnTo>
                    <a:lnTo>
                      <a:pt x="2" y="8"/>
                    </a:lnTo>
                    <a:lnTo>
                      <a:pt x="3" y="8"/>
                    </a:lnTo>
                    <a:lnTo>
                      <a:pt x="3" y="9"/>
                    </a:lnTo>
                    <a:lnTo>
                      <a:pt x="6" y="9"/>
                    </a:lnTo>
                    <a:lnTo>
                      <a:pt x="7" y="9"/>
                    </a:lnTo>
                    <a:lnTo>
                      <a:pt x="7" y="10"/>
                    </a:lnTo>
                    <a:lnTo>
                      <a:pt x="8" y="9"/>
                    </a:lnTo>
                    <a:lnTo>
                      <a:pt x="8" y="9"/>
                    </a:lnTo>
                    <a:lnTo>
                      <a:pt x="11" y="9"/>
                    </a:lnTo>
                    <a:lnTo>
                      <a:pt x="11" y="10"/>
                    </a:lnTo>
                    <a:lnTo>
                      <a:pt x="13" y="11"/>
                    </a:lnTo>
                    <a:lnTo>
                      <a:pt x="15" y="10"/>
                    </a:lnTo>
                    <a:lnTo>
                      <a:pt x="15" y="9"/>
                    </a:lnTo>
                    <a:lnTo>
                      <a:pt x="15" y="9"/>
                    </a:lnTo>
                    <a:lnTo>
                      <a:pt x="15" y="7"/>
                    </a:lnTo>
                    <a:lnTo>
                      <a:pt x="15" y="6"/>
                    </a:lnTo>
                    <a:lnTo>
                      <a:pt x="15" y="6"/>
                    </a:lnTo>
                    <a:lnTo>
                      <a:pt x="15" y="5"/>
                    </a:lnTo>
                    <a:lnTo>
                      <a:pt x="17" y="5"/>
                    </a:lnTo>
                    <a:lnTo>
                      <a:pt x="17" y="5"/>
                    </a:lnTo>
                    <a:lnTo>
                      <a:pt x="16" y="3"/>
                    </a:lnTo>
                    <a:lnTo>
                      <a:pt x="15" y="2"/>
                    </a:lnTo>
                    <a:lnTo>
                      <a:pt x="14" y="2"/>
                    </a:lnTo>
                    <a:lnTo>
                      <a:pt x="14" y="2"/>
                    </a:lnTo>
                    <a:lnTo>
                      <a:pt x="13" y="3"/>
                    </a:lnTo>
                    <a:lnTo>
                      <a:pt x="11" y="2"/>
                    </a:lnTo>
                    <a:lnTo>
                      <a:pt x="11" y="2"/>
                    </a:lnTo>
                    <a:lnTo>
                      <a:pt x="9" y="2"/>
                    </a:lnTo>
                    <a:lnTo>
                      <a:pt x="9" y="2"/>
                    </a:lnTo>
                    <a:lnTo>
                      <a:pt x="7"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5" name="Freeform 34"/>
              <p:cNvSpPr>
                <a:spLocks/>
              </p:cNvSpPr>
              <p:nvPr/>
            </p:nvSpPr>
            <p:spPr bwMode="auto">
              <a:xfrm>
                <a:off x="3795" y="3064"/>
                <a:ext cx="6" cy="7"/>
              </a:xfrm>
              <a:custGeom>
                <a:avLst/>
                <a:gdLst/>
                <a:ahLst/>
                <a:cxnLst>
                  <a:cxn ang="0">
                    <a:pos x="4" y="2"/>
                  </a:cxn>
                  <a:cxn ang="0">
                    <a:pos x="4" y="3"/>
                  </a:cxn>
                  <a:cxn ang="0">
                    <a:pos x="5" y="4"/>
                  </a:cxn>
                  <a:cxn ang="0">
                    <a:pos x="5" y="5"/>
                  </a:cxn>
                  <a:cxn ang="0">
                    <a:pos x="6" y="3"/>
                  </a:cxn>
                  <a:cxn ang="0">
                    <a:pos x="6" y="2"/>
                  </a:cxn>
                  <a:cxn ang="0">
                    <a:pos x="4" y="0"/>
                  </a:cxn>
                  <a:cxn ang="0">
                    <a:pos x="4" y="2"/>
                  </a:cxn>
                  <a:cxn ang="0">
                    <a:pos x="3" y="2"/>
                  </a:cxn>
                  <a:cxn ang="0">
                    <a:pos x="2" y="3"/>
                  </a:cxn>
                  <a:cxn ang="0">
                    <a:pos x="1" y="3"/>
                  </a:cxn>
                  <a:cxn ang="0">
                    <a:pos x="0" y="4"/>
                  </a:cxn>
                  <a:cxn ang="0">
                    <a:pos x="0" y="5"/>
                  </a:cxn>
                  <a:cxn ang="0">
                    <a:pos x="1" y="6"/>
                  </a:cxn>
                  <a:cxn ang="0">
                    <a:pos x="1" y="6"/>
                  </a:cxn>
                  <a:cxn ang="0">
                    <a:pos x="1" y="7"/>
                  </a:cxn>
                  <a:cxn ang="0">
                    <a:pos x="2" y="6"/>
                  </a:cxn>
                  <a:cxn ang="0">
                    <a:pos x="2" y="6"/>
                  </a:cxn>
                  <a:cxn ang="0">
                    <a:pos x="2" y="6"/>
                  </a:cxn>
                  <a:cxn ang="0">
                    <a:pos x="3" y="5"/>
                  </a:cxn>
                  <a:cxn ang="0">
                    <a:pos x="3" y="4"/>
                  </a:cxn>
                  <a:cxn ang="0">
                    <a:pos x="3" y="4"/>
                  </a:cxn>
                  <a:cxn ang="0">
                    <a:pos x="4" y="2"/>
                  </a:cxn>
                  <a:cxn ang="0">
                    <a:pos x="4" y="2"/>
                  </a:cxn>
                </a:cxnLst>
                <a:rect l="0" t="0" r="r" b="b"/>
                <a:pathLst>
                  <a:path w="6" h="7">
                    <a:moveTo>
                      <a:pt x="4" y="2"/>
                    </a:moveTo>
                    <a:lnTo>
                      <a:pt x="4" y="3"/>
                    </a:lnTo>
                    <a:lnTo>
                      <a:pt x="5" y="4"/>
                    </a:lnTo>
                    <a:lnTo>
                      <a:pt x="5" y="5"/>
                    </a:lnTo>
                    <a:lnTo>
                      <a:pt x="6" y="3"/>
                    </a:lnTo>
                    <a:lnTo>
                      <a:pt x="6" y="2"/>
                    </a:lnTo>
                    <a:lnTo>
                      <a:pt x="4" y="0"/>
                    </a:lnTo>
                    <a:lnTo>
                      <a:pt x="4" y="2"/>
                    </a:lnTo>
                    <a:lnTo>
                      <a:pt x="3" y="2"/>
                    </a:lnTo>
                    <a:lnTo>
                      <a:pt x="2" y="3"/>
                    </a:lnTo>
                    <a:lnTo>
                      <a:pt x="1" y="3"/>
                    </a:lnTo>
                    <a:lnTo>
                      <a:pt x="0" y="4"/>
                    </a:lnTo>
                    <a:lnTo>
                      <a:pt x="0" y="5"/>
                    </a:lnTo>
                    <a:lnTo>
                      <a:pt x="1" y="6"/>
                    </a:lnTo>
                    <a:lnTo>
                      <a:pt x="1" y="6"/>
                    </a:lnTo>
                    <a:lnTo>
                      <a:pt x="1" y="7"/>
                    </a:lnTo>
                    <a:lnTo>
                      <a:pt x="2" y="6"/>
                    </a:lnTo>
                    <a:lnTo>
                      <a:pt x="2" y="6"/>
                    </a:lnTo>
                    <a:lnTo>
                      <a:pt x="2" y="6"/>
                    </a:lnTo>
                    <a:lnTo>
                      <a:pt x="3" y="5"/>
                    </a:lnTo>
                    <a:lnTo>
                      <a:pt x="3" y="4"/>
                    </a:lnTo>
                    <a:lnTo>
                      <a:pt x="3" y="4"/>
                    </a:lnTo>
                    <a:lnTo>
                      <a:pt x="4" y="2"/>
                    </a:lnTo>
                    <a:lnTo>
                      <a:pt x="4"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6" name="Freeform 35"/>
              <p:cNvSpPr>
                <a:spLocks/>
              </p:cNvSpPr>
              <p:nvPr/>
            </p:nvSpPr>
            <p:spPr bwMode="auto">
              <a:xfrm>
                <a:off x="3789" y="2983"/>
                <a:ext cx="19" cy="32"/>
              </a:xfrm>
              <a:custGeom>
                <a:avLst/>
                <a:gdLst/>
                <a:ahLst/>
                <a:cxnLst>
                  <a:cxn ang="0">
                    <a:pos x="12" y="7"/>
                  </a:cxn>
                  <a:cxn ang="0">
                    <a:pos x="11" y="7"/>
                  </a:cxn>
                  <a:cxn ang="0">
                    <a:pos x="10" y="5"/>
                  </a:cxn>
                  <a:cxn ang="0">
                    <a:pos x="9" y="5"/>
                  </a:cxn>
                  <a:cxn ang="0">
                    <a:pos x="4" y="1"/>
                  </a:cxn>
                  <a:cxn ang="0">
                    <a:pos x="1" y="0"/>
                  </a:cxn>
                  <a:cxn ang="0">
                    <a:pos x="0" y="2"/>
                  </a:cxn>
                  <a:cxn ang="0">
                    <a:pos x="0" y="3"/>
                  </a:cxn>
                  <a:cxn ang="0">
                    <a:pos x="0" y="3"/>
                  </a:cxn>
                  <a:cxn ang="0">
                    <a:pos x="0" y="7"/>
                  </a:cxn>
                  <a:cxn ang="0">
                    <a:pos x="0" y="7"/>
                  </a:cxn>
                  <a:cxn ang="0">
                    <a:pos x="1" y="8"/>
                  </a:cxn>
                  <a:cxn ang="0">
                    <a:pos x="0" y="9"/>
                  </a:cxn>
                  <a:cxn ang="0">
                    <a:pos x="0" y="11"/>
                  </a:cxn>
                  <a:cxn ang="0">
                    <a:pos x="0" y="13"/>
                  </a:cxn>
                  <a:cxn ang="0">
                    <a:pos x="1" y="13"/>
                  </a:cxn>
                  <a:cxn ang="0">
                    <a:pos x="1" y="15"/>
                  </a:cxn>
                  <a:cxn ang="0">
                    <a:pos x="1" y="17"/>
                  </a:cxn>
                  <a:cxn ang="0">
                    <a:pos x="3" y="17"/>
                  </a:cxn>
                  <a:cxn ang="0">
                    <a:pos x="3" y="18"/>
                  </a:cxn>
                  <a:cxn ang="0">
                    <a:pos x="2" y="18"/>
                  </a:cxn>
                  <a:cxn ang="0">
                    <a:pos x="2" y="19"/>
                  </a:cxn>
                  <a:cxn ang="0">
                    <a:pos x="4" y="19"/>
                  </a:cxn>
                  <a:cxn ang="0">
                    <a:pos x="4" y="19"/>
                  </a:cxn>
                  <a:cxn ang="0">
                    <a:pos x="7" y="21"/>
                  </a:cxn>
                  <a:cxn ang="0">
                    <a:pos x="7" y="22"/>
                  </a:cxn>
                  <a:cxn ang="0">
                    <a:pos x="8" y="22"/>
                  </a:cxn>
                  <a:cxn ang="0">
                    <a:pos x="7" y="23"/>
                  </a:cxn>
                  <a:cxn ang="0">
                    <a:pos x="3" y="23"/>
                  </a:cxn>
                  <a:cxn ang="0">
                    <a:pos x="3" y="24"/>
                  </a:cxn>
                  <a:cxn ang="0">
                    <a:pos x="7" y="29"/>
                  </a:cxn>
                  <a:cxn ang="0">
                    <a:pos x="6" y="30"/>
                  </a:cxn>
                  <a:cxn ang="0">
                    <a:pos x="6" y="31"/>
                  </a:cxn>
                  <a:cxn ang="0">
                    <a:pos x="7" y="32"/>
                  </a:cxn>
                  <a:cxn ang="0">
                    <a:pos x="9" y="30"/>
                  </a:cxn>
                  <a:cxn ang="0">
                    <a:pos x="9" y="30"/>
                  </a:cxn>
                  <a:cxn ang="0">
                    <a:pos x="8" y="29"/>
                  </a:cxn>
                  <a:cxn ang="0">
                    <a:pos x="8" y="29"/>
                  </a:cxn>
                  <a:cxn ang="0">
                    <a:pos x="10" y="28"/>
                  </a:cxn>
                  <a:cxn ang="0">
                    <a:pos x="11" y="29"/>
                  </a:cxn>
                  <a:cxn ang="0">
                    <a:pos x="12" y="29"/>
                  </a:cxn>
                  <a:cxn ang="0">
                    <a:pos x="16" y="27"/>
                  </a:cxn>
                  <a:cxn ang="0">
                    <a:pos x="18" y="28"/>
                  </a:cxn>
                  <a:cxn ang="0">
                    <a:pos x="18" y="28"/>
                  </a:cxn>
                  <a:cxn ang="0">
                    <a:pos x="18" y="28"/>
                  </a:cxn>
                  <a:cxn ang="0">
                    <a:pos x="19" y="24"/>
                  </a:cxn>
                  <a:cxn ang="0">
                    <a:pos x="18" y="23"/>
                  </a:cxn>
                  <a:cxn ang="0">
                    <a:pos x="18" y="22"/>
                  </a:cxn>
                  <a:cxn ang="0">
                    <a:pos x="18" y="23"/>
                  </a:cxn>
                  <a:cxn ang="0">
                    <a:pos x="18" y="18"/>
                  </a:cxn>
                  <a:cxn ang="0">
                    <a:pos x="19" y="17"/>
                  </a:cxn>
                  <a:cxn ang="0">
                    <a:pos x="19" y="16"/>
                  </a:cxn>
                  <a:cxn ang="0">
                    <a:pos x="18" y="12"/>
                  </a:cxn>
                  <a:cxn ang="0">
                    <a:pos x="14" y="11"/>
                  </a:cxn>
                  <a:cxn ang="0">
                    <a:pos x="13" y="11"/>
                  </a:cxn>
                  <a:cxn ang="0">
                    <a:pos x="12" y="11"/>
                  </a:cxn>
                  <a:cxn ang="0">
                    <a:pos x="12" y="7"/>
                  </a:cxn>
                  <a:cxn ang="0">
                    <a:pos x="12" y="7"/>
                  </a:cxn>
                </a:cxnLst>
                <a:rect l="0" t="0" r="r" b="b"/>
                <a:pathLst>
                  <a:path w="19" h="32">
                    <a:moveTo>
                      <a:pt x="12" y="7"/>
                    </a:moveTo>
                    <a:lnTo>
                      <a:pt x="11" y="7"/>
                    </a:lnTo>
                    <a:lnTo>
                      <a:pt x="10" y="5"/>
                    </a:lnTo>
                    <a:lnTo>
                      <a:pt x="9" y="5"/>
                    </a:lnTo>
                    <a:lnTo>
                      <a:pt x="4" y="1"/>
                    </a:lnTo>
                    <a:lnTo>
                      <a:pt x="1" y="0"/>
                    </a:lnTo>
                    <a:lnTo>
                      <a:pt x="0" y="2"/>
                    </a:lnTo>
                    <a:lnTo>
                      <a:pt x="0" y="3"/>
                    </a:lnTo>
                    <a:lnTo>
                      <a:pt x="0" y="3"/>
                    </a:lnTo>
                    <a:lnTo>
                      <a:pt x="0" y="7"/>
                    </a:lnTo>
                    <a:lnTo>
                      <a:pt x="0" y="7"/>
                    </a:lnTo>
                    <a:lnTo>
                      <a:pt x="1" y="8"/>
                    </a:lnTo>
                    <a:lnTo>
                      <a:pt x="0" y="9"/>
                    </a:lnTo>
                    <a:lnTo>
                      <a:pt x="0" y="11"/>
                    </a:lnTo>
                    <a:lnTo>
                      <a:pt x="0" y="13"/>
                    </a:lnTo>
                    <a:lnTo>
                      <a:pt x="1" y="13"/>
                    </a:lnTo>
                    <a:lnTo>
                      <a:pt x="1" y="15"/>
                    </a:lnTo>
                    <a:lnTo>
                      <a:pt x="1" y="17"/>
                    </a:lnTo>
                    <a:lnTo>
                      <a:pt x="3" y="17"/>
                    </a:lnTo>
                    <a:lnTo>
                      <a:pt x="3" y="18"/>
                    </a:lnTo>
                    <a:lnTo>
                      <a:pt x="2" y="18"/>
                    </a:lnTo>
                    <a:lnTo>
                      <a:pt x="2" y="19"/>
                    </a:lnTo>
                    <a:lnTo>
                      <a:pt x="4" y="19"/>
                    </a:lnTo>
                    <a:lnTo>
                      <a:pt x="4" y="19"/>
                    </a:lnTo>
                    <a:lnTo>
                      <a:pt x="7" y="21"/>
                    </a:lnTo>
                    <a:lnTo>
                      <a:pt x="7" y="22"/>
                    </a:lnTo>
                    <a:lnTo>
                      <a:pt x="8" y="22"/>
                    </a:lnTo>
                    <a:lnTo>
                      <a:pt x="7" y="23"/>
                    </a:lnTo>
                    <a:lnTo>
                      <a:pt x="3" y="23"/>
                    </a:lnTo>
                    <a:lnTo>
                      <a:pt x="3" y="24"/>
                    </a:lnTo>
                    <a:lnTo>
                      <a:pt x="7" y="29"/>
                    </a:lnTo>
                    <a:lnTo>
                      <a:pt x="6" y="30"/>
                    </a:lnTo>
                    <a:lnTo>
                      <a:pt x="6" y="31"/>
                    </a:lnTo>
                    <a:lnTo>
                      <a:pt x="7" y="32"/>
                    </a:lnTo>
                    <a:lnTo>
                      <a:pt x="9" y="30"/>
                    </a:lnTo>
                    <a:lnTo>
                      <a:pt x="9" y="30"/>
                    </a:lnTo>
                    <a:lnTo>
                      <a:pt x="8" y="29"/>
                    </a:lnTo>
                    <a:lnTo>
                      <a:pt x="8" y="29"/>
                    </a:lnTo>
                    <a:lnTo>
                      <a:pt x="10" y="28"/>
                    </a:lnTo>
                    <a:lnTo>
                      <a:pt x="11" y="29"/>
                    </a:lnTo>
                    <a:lnTo>
                      <a:pt x="12" y="29"/>
                    </a:lnTo>
                    <a:lnTo>
                      <a:pt x="16" y="27"/>
                    </a:lnTo>
                    <a:lnTo>
                      <a:pt x="18" y="28"/>
                    </a:lnTo>
                    <a:lnTo>
                      <a:pt x="18" y="28"/>
                    </a:lnTo>
                    <a:lnTo>
                      <a:pt x="18" y="28"/>
                    </a:lnTo>
                    <a:lnTo>
                      <a:pt x="19" y="24"/>
                    </a:lnTo>
                    <a:lnTo>
                      <a:pt x="18" y="23"/>
                    </a:lnTo>
                    <a:lnTo>
                      <a:pt x="18" y="22"/>
                    </a:lnTo>
                    <a:lnTo>
                      <a:pt x="18" y="23"/>
                    </a:lnTo>
                    <a:lnTo>
                      <a:pt x="18" y="18"/>
                    </a:lnTo>
                    <a:lnTo>
                      <a:pt x="19" y="17"/>
                    </a:lnTo>
                    <a:lnTo>
                      <a:pt x="19" y="16"/>
                    </a:lnTo>
                    <a:lnTo>
                      <a:pt x="18" y="12"/>
                    </a:lnTo>
                    <a:lnTo>
                      <a:pt x="14" y="11"/>
                    </a:lnTo>
                    <a:lnTo>
                      <a:pt x="13" y="11"/>
                    </a:lnTo>
                    <a:lnTo>
                      <a:pt x="12" y="11"/>
                    </a:lnTo>
                    <a:lnTo>
                      <a:pt x="12" y="7"/>
                    </a:lnTo>
                    <a:lnTo>
                      <a:pt x="12"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7" name="Freeform 36"/>
              <p:cNvSpPr>
                <a:spLocks/>
              </p:cNvSpPr>
              <p:nvPr/>
            </p:nvSpPr>
            <p:spPr bwMode="auto">
              <a:xfrm>
                <a:off x="3770" y="3040"/>
                <a:ext cx="6" cy="5"/>
              </a:xfrm>
              <a:custGeom>
                <a:avLst/>
                <a:gdLst/>
                <a:ahLst/>
                <a:cxnLst>
                  <a:cxn ang="0">
                    <a:pos x="4" y="1"/>
                  </a:cxn>
                  <a:cxn ang="0">
                    <a:pos x="3" y="1"/>
                  </a:cxn>
                  <a:cxn ang="0">
                    <a:pos x="1" y="3"/>
                  </a:cxn>
                  <a:cxn ang="0">
                    <a:pos x="0" y="4"/>
                  </a:cxn>
                  <a:cxn ang="0">
                    <a:pos x="0" y="5"/>
                  </a:cxn>
                  <a:cxn ang="0">
                    <a:pos x="2" y="5"/>
                  </a:cxn>
                  <a:cxn ang="0">
                    <a:pos x="4" y="3"/>
                  </a:cxn>
                  <a:cxn ang="0">
                    <a:pos x="6" y="1"/>
                  </a:cxn>
                  <a:cxn ang="0">
                    <a:pos x="5" y="0"/>
                  </a:cxn>
                  <a:cxn ang="0">
                    <a:pos x="4" y="1"/>
                  </a:cxn>
                </a:cxnLst>
                <a:rect l="0" t="0" r="r" b="b"/>
                <a:pathLst>
                  <a:path w="6" h="5">
                    <a:moveTo>
                      <a:pt x="4" y="1"/>
                    </a:moveTo>
                    <a:lnTo>
                      <a:pt x="3" y="1"/>
                    </a:lnTo>
                    <a:lnTo>
                      <a:pt x="1" y="3"/>
                    </a:lnTo>
                    <a:lnTo>
                      <a:pt x="0" y="4"/>
                    </a:lnTo>
                    <a:lnTo>
                      <a:pt x="0" y="5"/>
                    </a:lnTo>
                    <a:lnTo>
                      <a:pt x="2" y="5"/>
                    </a:lnTo>
                    <a:lnTo>
                      <a:pt x="4" y="3"/>
                    </a:lnTo>
                    <a:lnTo>
                      <a:pt x="6" y="1"/>
                    </a:lnTo>
                    <a:lnTo>
                      <a:pt x="5" y="0"/>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8" name="Freeform 37"/>
              <p:cNvSpPr>
                <a:spLocks/>
              </p:cNvSpPr>
              <p:nvPr/>
            </p:nvSpPr>
            <p:spPr bwMode="auto">
              <a:xfrm>
                <a:off x="3782" y="2951"/>
                <a:ext cx="7" cy="12"/>
              </a:xfrm>
              <a:custGeom>
                <a:avLst/>
                <a:gdLst/>
                <a:ahLst/>
                <a:cxnLst>
                  <a:cxn ang="0">
                    <a:pos x="0" y="0"/>
                  </a:cxn>
                  <a:cxn ang="0">
                    <a:pos x="0" y="5"/>
                  </a:cxn>
                  <a:cxn ang="0">
                    <a:pos x="3" y="5"/>
                  </a:cxn>
                  <a:cxn ang="0">
                    <a:pos x="3" y="6"/>
                  </a:cxn>
                  <a:cxn ang="0">
                    <a:pos x="3" y="7"/>
                  </a:cxn>
                  <a:cxn ang="0">
                    <a:pos x="3" y="8"/>
                  </a:cxn>
                  <a:cxn ang="0">
                    <a:pos x="5" y="11"/>
                  </a:cxn>
                  <a:cxn ang="0">
                    <a:pos x="6" y="12"/>
                  </a:cxn>
                  <a:cxn ang="0">
                    <a:pos x="7" y="3"/>
                  </a:cxn>
                  <a:cxn ang="0">
                    <a:pos x="7" y="0"/>
                  </a:cxn>
                  <a:cxn ang="0">
                    <a:pos x="0" y="0"/>
                  </a:cxn>
                </a:cxnLst>
                <a:rect l="0" t="0" r="r" b="b"/>
                <a:pathLst>
                  <a:path w="7" h="12">
                    <a:moveTo>
                      <a:pt x="0" y="0"/>
                    </a:moveTo>
                    <a:lnTo>
                      <a:pt x="0" y="5"/>
                    </a:lnTo>
                    <a:lnTo>
                      <a:pt x="3" y="5"/>
                    </a:lnTo>
                    <a:lnTo>
                      <a:pt x="3" y="6"/>
                    </a:lnTo>
                    <a:lnTo>
                      <a:pt x="3" y="7"/>
                    </a:lnTo>
                    <a:lnTo>
                      <a:pt x="3" y="8"/>
                    </a:lnTo>
                    <a:lnTo>
                      <a:pt x="5" y="11"/>
                    </a:lnTo>
                    <a:lnTo>
                      <a:pt x="6" y="12"/>
                    </a:lnTo>
                    <a:lnTo>
                      <a:pt x="7" y="3"/>
                    </a:lnTo>
                    <a:lnTo>
                      <a:pt x="7"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9" name="Freeform 38"/>
              <p:cNvSpPr>
                <a:spLocks/>
              </p:cNvSpPr>
              <p:nvPr/>
            </p:nvSpPr>
            <p:spPr bwMode="auto">
              <a:xfrm>
                <a:off x="3760" y="3058"/>
                <a:ext cx="7" cy="5"/>
              </a:xfrm>
              <a:custGeom>
                <a:avLst/>
                <a:gdLst/>
                <a:ahLst/>
                <a:cxnLst>
                  <a:cxn ang="0">
                    <a:pos x="2" y="5"/>
                  </a:cxn>
                  <a:cxn ang="0">
                    <a:pos x="4" y="5"/>
                  </a:cxn>
                  <a:cxn ang="0">
                    <a:pos x="5" y="5"/>
                  </a:cxn>
                  <a:cxn ang="0">
                    <a:pos x="5" y="3"/>
                  </a:cxn>
                  <a:cxn ang="0">
                    <a:pos x="7" y="1"/>
                  </a:cxn>
                  <a:cxn ang="0">
                    <a:pos x="7" y="0"/>
                  </a:cxn>
                  <a:cxn ang="0">
                    <a:pos x="3" y="1"/>
                  </a:cxn>
                  <a:cxn ang="0">
                    <a:pos x="3" y="1"/>
                  </a:cxn>
                  <a:cxn ang="0">
                    <a:pos x="2" y="2"/>
                  </a:cxn>
                  <a:cxn ang="0">
                    <a:pos x="0" y="4"/>
                  </a:cxn>
                  <a:cxn ang="0">
                    <a:pos x="0" y="5"/>
                  </a:cxn>
                  <a:cxn ang="0">
                    <a:pos x="1" y="5"/>
                  </a:cxn>
                  <a:cxn ang="0">
                    <a:pos x="2" y="5"/>
                  </a:cxn>
                </a:cxnLst>
                <a:rect l="0" t="0" r="r" b="b"/>
                <a:pathLst>
                  <a:path w="7" h="5">
                    <a:moveTo>
                      <a:pt x="2" y="5"/>
                    </a:moveTo>
                    <a:lnTo>
                      <a:pt x="4" y="5"/>
                    </a:lnTo>
                    <a:lnTo>
                      <a:pt x="5" y="5"/>
                    </a:lnTo>
                    <a:lnTo>
                      <a:pt x="5" y="3"/>
                    </a:lnTo>
                    <a:lnTo>
                      <a:pt x="7" y="1"/>
                    </a:lnTo>
                    <a:lnTo>
                      <a:pt x="7" y="0"/>
                    </a:lnTo>
                    <a:lnTo>
                      <a:pt x="3" y="1"/>
                    </a:lnTo>
                    <a:lnTo>
                      <a:pt x="3" y="1"/>
                    </a:lnTo>
                    <a:lnTo>
                      <a:pt x="2" y="2"/>
                    </a:lnTo>
                    <a:lnTo>
                      <a:pt x="0" y="4"/>
                    </a:lnTo>
                    <a:lnTo>
                      <a:pt x="0" y="5"/>
                    </a:lnTo>
                    <a:lnTo>
                      <a:pt x="1" y="5"/>
                    </a:lnTo>
                    <a:lnTo>
                      <a:pt x="2"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0" name="Freeform 39"/>
              <p:cNvSpPr>
                <a:spLocks/>
              </p:cNvSpPr>
              <p:nvPr/>
            </p:nvSpPr>
            <p:spPr bwMode="auto">
              <a:xfrm>
                <a:off x="4837" y="2943"/>
                <a:ext cx="41" cy="45"/>
              </a:xfrm>
              <a:custGeom>
                <a:avLst/>
                <a:gdLst/>
                <a:ahLst/>
                <a:cxnLst>
                  <a:cxn ang="0">
                    <a:pos x="18" y="0"/>
                  </a:cxn>
                  <a:cxn ang="0">
                    <a:pos x="14" y="3"/>
                  </a:cxn>
                  <a:cxn ang="0">
                    <a:pos x="11" y="10"/>
                  </a:cxn>
                  <a:cxn ang="0">
                    <a:pos x="11" y="13"/>
                  </a:cxn>
                  <a:cxn ang="0">
                    <a:pos x="10" y="17"/>
                  </a:cxn>
                  <a:cxn ang="0">
                    <a:pos x="11" y="19"/>
                  </a:cxn>
                  <a:cxn ang="0">
                    <a:pos x="7" y="21"/>
                  </a:cxn>
                  <a:cxn ang="0">
                    <a:pos x="2" y="29"/>
                  </a:cxn>
                  <a:cxn ang="0">
                    <a:pos x="2" y="30"/>
                  </a:cxn>
                  <a:cxn ang="0">
                    <a:pos x="3" y="32"/>
                  </a:cxn>
                  <a:cxn ang="0">
                    <a:pos x="4" y="29"/>
                  </a:cxn>
                  <a:cxn ang="0">
                    <a:pos x="6" y="30"/>
                  </a:cxn>
                  <a:cxn ang="0">
                    <a:pos x="7" y="32"/>
                  </a:cxn>
                  <a:cxn ang="0">
                    <a:pos x="9" y="31"/>
                  </a:cxn>
                  <a:cxn ang="0">
                    <a:pos x="11" y="42"/>
                  </a:cxn>
                  <a:cxn ang="0">
                    <a:pos x="13" y="46"/>
                  </a:cxn>
                  <a:cxn ang="0">
                    <a:pos x="15" y="49"/>
                  </a:cxn>
                  <a:cxn ang="0">
                    <a:pos x="21" y="49"/>
                  </a:cxn>
                  <a:cxn ang="0">
                    <a:pos x="22" y="49"/>
                  </a:cxn>
                  <a:cxn ang="0">
                    <a:pos x="24" y="51"/>
                  </a:cxn>
                  <a:cxn ang="0">
                    <a:pos x="30" y="54"/>
                  </a:cxn>
                  <a:cxn ang="0">
                    <a:pos x="33" y="56"/>
                  </a:cxn>
                  <a:cxn ang="0">
                    <a:pos x="42" y="58"/>
                  </a:cxn>
                  <a:cxn ang="0">
                    <a:pos x="45" y="57"/>
                  </a:cxn>
                  <a:cxn ang="0">
                    <a:pos x="47" y="55"/>
                  </a:cxn>
                  <a:cxn ang="0">
                    <a:pos x="48" y="52"/>
                  </a:cxn>
                  <a:cxn ang="0">
                    <a:pos x="48" y="48"/>
                  </a:cxn>
                  <a:cxn ang="0">
                    <a:pos x="47" y="44"/>
                  </a:cxn>
                  <a:cxn ang="0">
                    <a:pos x="43" y="40"/>
                  </a:cxn>
                  <a:cxn ang="0">
                    <a:pos x="47" y="40"/>
                  </a:cxn>
                  <a:cxn ang="0">
                    <a:pos x="48" y="31"/>
                  </a:cxn>
                  <a:cxn ang="0">
                    <a:pos x="50" y="25"/>
                  </a:cxn>
                  <a:cxn ang="0">
                    <a:pos x="51" y="24"/>
                  </a:cxn>
                  <a:cxn ang="0">
                    <a:pos x="49" y="22"/>
                  </a:cxn>
                  <a:cxn ang="0">
                    <a:pos x="49" y="19"/>
                  </a:cxn>
                  <a:cxn ang="0">
                    <a:pos x="47" y="13"/>
                  </a:cxn>
                  <a:cxn ang="0">
                    <a:pos x="46" y="11"/>
                  </a:cxn>
                  <a:cxn ang="0">
                    <a:pos x="43" y="11"/>
                  </a:cxn>
                  <a:cxn ang="0">
                    <a:pos x="39" y="11"/>
                  </a:cxn>
                  <a:cxn ang="0">
                    <a:pos x="39" y="15"/>
                  </a:cxn>
                  <a:cxn ang="0">
                    <a:pos x="34" y="20"/>
                  </a:cxn>
                  <a:cxn ang="0">
                    <a:pos x="30" y="23"/>
                  </a:cxn>
                  <a:cxn ang="0">
                    <a:pos x="33" y="19"/>
                  </a:cxn>
                  <a:cxn ang="0">
                    <a:pos x="34" y="16"/>
                  </a:cxn>
                  <a:cxn ang="0">
                    <a:pos x="37" y="11"/>
                  </a:cxn>
                  <a:cxn ang="0">
                    <a:pos x="36" y="11"/>
                  </a:cxn>
                  <a:cxn ang="0">
                    <a:pos x="37" y="7"/>
                  </a:cxn>
                  <a:cxn ang="0">
                    <a:pos x="34" y="6"/>
                  </a:cxn>
                  <a:cxn ang="0">
                    <a:pos x="32" y="3"/>
                  </a:cxn>
                  <a:cxn ang="0">
                    <a:pos x="24" y="0"/>
                  </a:cxn>
                  <a:cxn ang="0">
                    <a:pos x="22" y="0"/>
                  </a:cxn>
                  <a:cxn ang="0">
                    <a:pos x="18" y="0"/>
                  </a:cxn>
                </a:cxnLst>
                <a:rect l="0" t="0" r="r" b="b"/>
                <a:pathLst>
                  <a:path w="52" h="58">
                    <a:moveTo>
                      <a:pt x="18" y="0"/>
                    </a:moveTo>
                    <a:cubicBezTo>
                      <a:pt x="18" y="0"/>
                      <a:pt x="18" y="0"/>
                      <a:pt x="18" y="0"/>
                    </a:cubicBezTo>
                    <a:cubicBezTo>
                      <a:pt x="17" y="0"/>
                      <a:pt x="17" y="0"/>
                      <a:pt x="16" y="1"/>
                    </a:cubicBezTo>
                    <a:cubicBezTo>
                      <a:pt x="15" y="3"/>
                      <a:pt x="14" y="2"/>
                      <a:pt x="14" y="3"/>
                    </a:cubicBezTo>
                    <a:cubicBezTo>
                      <a:pt x="14" y="4"/>
                      <a:pt x="14" y="3"/>
                      <a:pt x="13" y="5"/>
                    </a:cubicBezTo>
                    <a:cubicBezTo>
                      <a:pt x="12" y="6"/>
                      <a:pt x="11" y="10"/>
                      <a:pt x="11" y="10"/>
                    </a:cubicBezTo>
                    <a:cubicBezTo>
                      <a:pt x="11" y="10"/>
                      <a:pt x="11" y="11"/>
                      <a:pt x="12" y="12"/>
                    </a:cubicBezTo>
                    <a:cubicBezTo>
                      <a:pt x="11" y="13"/>
                      <a:pt x="11" y="13"/>
                      <a:pt x="11" y="13"/>
                    </a:cubicBezTo>
                    <a:cubicBezTo>
                      <a:pt x="10" y="15"/>
                      <a:pt x="10" y="15"/>
                      <a:pt x="10" y="15"/>
                    </a:cubicBezTo>
                    <a:cubicBezTo>
                      <a:pt x="10" y="17"/>
                      <a:pt x="10" y="17"/>
                      <a:pt x="10" y="17"/>
                    </a:cubicBezTo>
                    <a:cubicBezTo>
                      <a:pt x="12" y="18"/>
                      <a:pt x="12" y="18"/>
                      <a:pt x="12" y="18"/>
                    </a:cubicBezTo>
                    <a:cubicBezTo>
                      <a:pt x="11" y="19"/>
                      <a:pt x="11" y="19"/>
                      <a:pt x="11" y="19"/>
                    </a:cubicBezTo>
                    <a:cubicBezTo>
                      <a:pt x="10" y="20"/>
                      <a:pt x="10" y="20"/>
                      <a:pt x="10" y="20"/>
                    </a:cubicBezTo>
                    <a:cubicBezTo>
                      <a:pt x="7" y="21"/>
                      <a:pt x="7" y="21"/>
                      <a:pt x="7" y="21"/>
                    </a:cubicBezTo>
                    <a:cubicBezTo>
                      <a:pt x="6" y="24"/>
                      <a:pt x="6" y="24"/>
                      <a:pt x="6" y="24"/>
                    </a:cubicBezTo>
                    <a:cubicBezTo>
                      <a:pt x="2" y="29"/>
                      <a:pt x="2" y="29"/>
                      <a:pt x="2" y="29"/>
                    </a:cubicBezTo>
                    <a:cubicBezTo>
                      <a:pt x="0" y="28"/>
                      <a:pt x="0" y="28"/>
                      <a:pt x="0" y="28"/>
                    </a:cubicBezTo>
                    <a:cubicBezTo>
                      <a:pt x="2" y="30"/>
                      <a:pt x="2" y="30"/>
                      <a:pt x="2" y="30"/>
                    </a:cubicBezTo>
                    <a:cubicBezTo>
                      <a:pt x="2" y="32"/>
                      <a:pt x="2" y="32"/>
                      <a:pt x="2" y="32"/>
                    </a:cubicBezTo>
                    <a:cubicBezTo>
                      <a:pt x="3" y="32"/>
                      <a:pt x="3" y="32"/>
                      <a:pt x="3" y="32"/>
                    </a:cubicBezTo>
                    <a:cubicBezTo>
                      <a:pt x="3" y="29"/>
                      <a:pt x="3" y="29"/>
                      <a:pt x="3" y="29"/>
                    </a:cubicBezTo>
                    <a:cubicBezTo>
                      <a:pt x="4" y="29"/>
                      <a:pt x="4" y="29"/>
                      <a:pt x="4" y="29"/>
                    </a:cubicBezTo>
                    <a:cubicBezTo>
                      <a:pt x="5" y="31"/>
                      <a:pt x="5" y="31"/>
                      <a:pt x="5" y="31"/>
                    </a:cubicBezTo>
                    <a:cubicBezTo>
                      <a:pt x="6" y="30"/>
                      <a:pt x="6" y="30"/>
                      <a:pt x="6" y="30"/>
                    </a:cubicBezTo>
                    <a:cubicBezTo>
                      <a:pt x="6" y="31"/>
                      <a:pt x="6" y="31"/>
                      <a:pt x="6" y="31"/>
                    </a:cubicBezTo>
                    <a:cubicBezTo>
                      <a:pt x="7" y="32"/>
                      <a:pt x="7" y="32"/>
                      <a:pt x="7" y="32"/>
                    </a:cubicBezTo>
                    <a:cubicBezTo>
                      <a:pt x="8" y="31"/>
                      <a:pt x="8" y="31"/>
                      <a:pt x="8" y="31"/>
                    </a:cubicBezTo>
                    <a:cubicBezTo>
                      <a:pt x="9" y="31"/>
                      <a:pt x="9" y="31"/>
                      <a:pt x="9" y="31"/>
                    </a:cubicBezTo>
                    <a:cubicBezTo>
                      <a:pt x="10" y="41"/>
                      <a:pt x="10" y="41"/>
                      <a:pt x="10" y="41"/>
                    </a:cubicBezTo>
                    <a:cubicBezTo>
                      <a:pt x="11" y="42"/>
                      <a:pt x="11" y="42"/>
                      <a:pt x="11" y="42"/>
                    </a:cubicBezTo>
                    <a:cubicBezTo>
                      <a:pt x="12" y="43"/>
                      <a:pt x="12" y="43"/>
                      <a:pt x="12" y="43"/>
                    </a:cubicBezTo>
                    <a:cubicBezTo>
                      <a:pt x="13" y="46"/>
                      <a:pt x="13" y="46"/>
                      <a:pt x="13" y="46"/>
                    </a:cubicBezTo>
                    <a:cubicBezTo>
                      <a:pt x="15" y="48"/>
                      <a:pt x="15" y="48"/>
                      <a:pt x="15" y="48"/>
                    </a:cubicBezTo>
                    <a:cubicBezTo>
                      <a:pt x="15" y="49"/>
                      <a:pt x="15" y="49"/>
                      <a:pt x="15" y="49"/>
                    </a:cubicBezTo>
                    <a:cubicBezTo>
                      <a:pt x="20" y="43"/>
                      <a:pt x="20" y="43"/>
                      <a:pt x="20" y="43"/>
                    </a:cubicBezTo>
                    <a:cubicBezTo>
                      <a:pt x="21" y="49"/>
                      <a:pt x="21" y="49"/>
                      <a:pt x="21" y="49"/>
                    </a:cubicBezTo>
                    <a:cubicBezTo>
                      <a:pt x="21" y="50"/>
                      <a:pt x="21" y="50"/>
                      <a:pt x="21" y="50"/>
                    </a:cubicBezTo>
                    <a:cubicBezTo>
                      <a:pt x="22" y="49"/>
                      <a:pt x="22" y="49"/>
                      <a:pt x="22" y="49"/>
                    </a:cubicBezTo>
                    <a:cubicBezTo>
                      <a:pt x="24" y="49"/>
                      <a:pt x="24" y="49"/>
                      <a:pt x="24" y="49"/>
                    </a:cubicBezTo>
                    <a:cubicBezTo>
                      <a:pt x="24" y="51"/>
                      <a:pt x="24" y="51"/>
                      <a:pt x="24" y="51"/>
                    </a:cubicBezTo>
                    <a:cubicBezTo>
                      <a:pt x="29" y="52"/>
                      <a:pt x="29" y="52"/>
                      <a:pt x="29" y="52"/>
                    </a:cubicBezTo>
                    <a:cubicBezTo>
                      <a:pt x="30" y="54"/>
                      <a:pt x="30" y="54"/>
                      <a:pt x="30" y="54"/>
                    </a:cubicBezTo>
                    <a:cubicBezTo>
                      <a:pt x="32" y="55"/>
                      <a:pt x="32" y="55"/>
                      <a:pt x="32" y="55"/>
                    </a:cubicBezTo>
                    <a:cubicBezTo>
                      <a:pt x="33" y="56"/>
                      <a:pt x="33" y="56"/>
                      <a:pt x="33" y="56"/>
                    </a:cubicBezTo>
                    <a:cubicBezTo>
                      <a:pt x="34" y="57"/>
                      <a:pt x="34" y="57"/>
                      <a:pt x="34" y="57"/>
                    </a:cubicBezTo>
                    <a:cubicBezTo>
                      <a:pt x="42" y="58"/>
                      <a:pt x="42" y="58"/>
                      <a:pt x="42" y="58"/>
                    </a:cubicBezTo>
                    <a:cubicBezTo>
                      <a:pt x="43" y="57"/>
                      <a:pt x="43" y="57"/>
                      <a:pt x="43" y="57"/>
                    </a:cubicBezTo>
                    <a:cubicBezTo>
                      <a:pt x="45" y="57"/>
                      <a:pt x="45" y="57"/>
                      <a:pt x="45" y="57"/>
                    </a:cubicBezTo>
                    <a:cubicBezTo>
                      <a:pt x="45" y="56"/>
                      <a:pt x="45" y="56"/>
                      <a:pt x="45" y="56"/>
                    </a:cubicBezTo>
                    <a:cubicBezTo>
                      <a:pt x="47" y="55"/>
                      <a:pt x="47" y="55"/>
                      <a:pt x="47" y="55"/>
                    </a:cubicBezTo>
                    <a:cubicBezTo>
                      <a:pt x="48" y="54"/>
                      <a:pt x="48" y="54"/>
                      <a:pt x="48" y="54"/>
                    </a:cubicBezTo>
                    <a:cubicBezTo>
                      <a:pt x="48" y="52"/>
                      <a:pt x="48" y="52"/>
                      <a:pt x="48" y="52"/>
                    </a:cubicBezTo>
                    <a:cubicBezTo>
                      <a:pt x="48" y="51"/>
                      <a:pt x="48" y="51"/>
                      <a:pt x="48" y="51"/>
                    </a:cubicBezTo>
                    <a:cubicBezTo>
                      <a:pt x="48" y="48"/>
                      <a:pt x="48" y="48"/>
                      <a:pt x="48" y="48"/>
                    </a:cubicBezTo>
                    <a:cubicBezTo>
                      <a:pt x="47" y="46"/>
                      <a:pt x="47" y="46"/>
                      <a:pt x="47" y="46"/>
                    </a:cubicBezTo>
                    <a:cubicBezTo>
                      <a:pt x="47" y="44"/>
                      <a:pt x="47" y="44"/>
                      <a:pt x="47" y="44"/>
                    </a:cubicBezTo>
                    <a:cubicBezTo>
                      <a:pt x="46" y="44"/>
                      <a:pt x="46" y="44"/>
                      <a:pt x="46" y="44"/>
                    </a:cubicBezTo>
                    <a:cubicBezTo>
                      <a:pt x="43" y="40"/>
                      <a:pt x="43" y="40"/>
                      <a:pt x="43" y="40"/>
                    </a:cubicBezTo>
                    <a:cubicBezTo>
                      <a:pt x="43" y="38"/>
                      <a:pt x="43" y="38"/>
                      <a:pt x="43" y="38"/>
                    </a:cubicBezTo>
                    <a:cubicBezTo>
                      <a:pt x="47" y="40"/>
                      <a:pt x="47" y="40"/>
                      <a:pt x="47" y="40"/>
                    </a:cubicBezTo>
                    <a:cubicBezTo>
                      <a:pt x="48" y="38"/>
                      <a:pt x="48" y="38"/>
                      <a:pt x="48" y="38"/>
                    </a:cubicBezTo>
                    <a:cubicBezTo>
                      <a:pt x="48" y="31"/>
                      <a:pt x="48" y="31"/>
                      <a:pt x="48" y="31"/>
                    </a:cubicBezTo>
                    <a:cubicBezTo>
                      <a:pt x="48" y="31"/>
                      <a:pt x="48" y="31"/>
                      <a:pt x="48" y="31"/>
                    </a:cubicBezTo>
                    <a:cubicBezTo>
                      <a:pt x="50" y="25"/>
                      <a:pt x="50" y="25"/>
                      <a:pt x="50" y="25"/>
                    </a:cubicBezTo>
                    <a:cubicBezTo>
                      <a:pt x="52" y="24"/>
                      <a:pt x="52" y="24"/>
                      <a:pt x="52" y="24"/>
                    </a:cubicBezTo>
                    <a:cubicBezTo>
                      <a:pt x="51" y="24"/>
                      <a:pt x="51" y="24"/>
                      <a:pt x="51" y="24"/>
                    </a:cubicBezTo>
                    <a:cubicBezTo>
                      <a:pt x="49" y="24"/>
                      <a:pt x="49" y="24"/>
                      <a:pt x="49" y="24"/>
                    </a:cubicBezTo>
                    <a:cubicBezTo>
                      <a:pt x="49" y="22"/>
                      <a:pt x="49" y="22"/>
                      <a:pt x="49" y="22"/>
                    </a:cubicBezTo>
                    <a:cubicBezTo>
                      <a:pt x="50" y="18"/>
                      <a:pt x="50" y="18"/>
                      <a:pt x="50" y="18"/>
                    </a:cubicBezTo>
                    <a:cubicBezTo>
                      <a:pt x="49" y="19"/>
                      <a:pt x="49" y="19"/>
                      <a:pt x="49" y="19"/>
                    </a:cubicBezTo>
                    <a:cubicBezTo>
                      <a:pt x="49" y="17"/>
                      <a:pt x="49" y="17"/>
                      <a:pt x="49" y="17"/>
                    </a:cubicBezTo>
                    <a:cubicBezTo>
                      <a:pt x="47" y="13"/>
                      <a:pt x="47" y="13"/>
                      <a:pt x="47" y="13"/>
                    </a:cubicBezTo>
                    <a:cubicBezTo>
                      <a:pt x="47" y="11"/>
                      <a:pt x="47" y="11"/>
                      <a:pt x="47" y="11"/>
                    </a:cubicBezTo>
                    <a:cubicBezTo>
                      <a:pt x="46" y="11"/>
                      <a:pt x="46" y="11"/>
                      <a:pt x="46" y="11"/>
                    </a:cubicBezTo>
                    <a:cubicBezTo>
                      <a:pt x="44" y="11"/>
                      <a:pt x="44" y="11"/>
                      <a:pt x="44" y="11"/>
                    </a:cubicBezTo>
                    <a:cubicBezTo>
                      <a:pt x="43" y="11"/>
                      <a:pt x="43" y="11"/>
                      <a:pt x="43" y="11"/>
                    </a:cubicBezTo>
                    <a:cubicBezTo>
                      <a:pt x="42" y="11"/>
                      <a:pt x="42" y="11"/>
                      <a:pt x="42" y="11"/>
                    </a:cubicBezTo>
                    <a:cubicBezTo>
                      <a:pt x="39" y="11"/>
                      <a:pt x="39" y="11"/>
                      <a:pt x="39" y="11"/>
                    </a:cubicBezTo>
                    <a:cubicBezTo>
                      <a:pt x="39" y="11"/>
                      <a:pt x="39" y="11"/>
                      <a:pt x="39" y="11"/>
                    </a:cubicBezTo>
                    <a:cubicBezTo>
                      <a:pt x="39" y="15"/>
                      <a:pt x="39" y="15"/>
                      <a:pt x="39" y="15"/>
                    </a:cubicBezTo>
                    <a:cubicBezTo>
                      <a:pt x="36" y="17"/>
                      <a:pt x="36" y="17"/>
                      <a:pt x="36" y="17"/>
                    </a:cubicBezTo>
                    <a:cubicBezTo>
                      <a:pt x="34" y="20"/>
                      <a:pt x="34" y="20"/>
                      <a:pt x="34" y="20"/>
                    </a:cubicBezTo>
                    <a:cubicBezTo>
                      <a:pt x="32" y="20"/>
                      <a:pt x="32" y="20"/>
                      <a:pt x="32" y="20"/>
                    </a:cubicBezTo>
                    <a:cubicBezTo>
                      <a:pt x="30" y="23"/>
                      <a:pt x="30" y="23"/>
                      <a:pt x="30" y="23"/>
                    </a:cubicBezTo>
                    <a:cubicBezTo>
                      <a:pt x="29" y="22"/>
                      <a:pt x="29" y="22"/>
                      <a:pt x="29" y="22"/>
                    </a:cubicBezTo>
                    <a:cubicBezTo>
                      <a:pt x="33" y="19"/>
                      <a:pt x="33" y="19"/>
                      <a:pt x="33" y="19"/>
                    </a:cubicBezTo>
                    <a:cubicBezTo>
                      <a:pt x="34" y="19"/>
                      <a:pt x="34" y="19"/>
                      <a:pt x="34" y="19"/>
                    </a:cubicBezTo>
                    <a:cubicBezTo>
                      <a:pt x="34" y="16"/>
                      <a:pt x="34" y="16"/>
                      <a:pt x="34" y="16"/>
                    </a:cubicBezTo>
                    <a:cubicBezTo>
                      <a:pt x="37" y="15"/>
                      <a:pt x="37" y="15"/>
                      <a:pt x="37" y="15"/>
                    </a:cubicBezTo>
                    <a:cubicBezTo>
                      <a:pt x="37" y="11"/>
                      <a:pt x="37" y="11"/>
                      <a:pt x="37" y="11"/>
                    </a:cubicBezTo>
                    <a:cubicBezTo>
                      <a:pt x="37" y="11"/>
                      <a:pt x="37" y="11"/>
                      <a:pt x="37" y="11"/>
                    </a:cubicBezTo>
                    <a:cubicBezTo>
                      <a:pt x="36" y="11"/>
                      <a:pt x="36" y="11"/>
                      <a:pt x="36" y="11"/>
                    </a:cubicBezTo>
                    <a:cubicBezTo>
                      <a:pt x="37" y="9"/>
                      <a:pt x="37" y="9"/>
                      <a:pt x="37" y="9"/>
                    </a:cubicBezTo>
                    <a:cubicBezTo>
                      <a:pt x="37" y="9"/>
                      <a:pt x="39" y="7"/>
                      <a:pt x="37" y="7"/>
                    </a:cubicBezTo>
                    <a:cubicBezTo>
                      <a:pt x="37" y="7"/>
                      <a:pt x="37" y="7"/>
                      <a:pt x="37" y="7"/>
                    </a:cubicBezTo>
                    <a:cubicBezTo>
                      <a:pt x="36" y="7"/>
                      <a:pt x="35" y="7"/>
                      <a:pt x="34" y="6"/>
                    </a:cubicBezTo>
                    <a:cubicBezTo>
                      <a:pt x="33" y="5"/>
                      <a:pt x="33" y="4"/>
                      <a:pt x="33" y="4"/>
                    </a:cubicBezTo>
                    <a:cubicBezTo>
                      <a:pt x="32" y="3"/>
                      <a:pt x="32" y="3"/>
                      <a:pt x="32" y="3"/>
                    </a:cubicBezTo>
                    <a:cubicBezTo>
                      <a:pt x="28" y="0"/>
                      <a:pt x="28" y="0"/>
                      <a:pt x="28" y="0"/>
                    </a:cubicBezTo>
                    <a:cubicBezTo>
                      <a:pt x="28" y="0"/>
                      <a:pt x="25" y="0"/>
                      <a:pt x="24" y="0"/>
                    </a:cubicBezTo>
                    <a:cubicBezTo>
                      <a:pt x="24" y="0"/>
                      <a:pt x="24" y="0"/>
                      <a:pt x="24" y="0"/>
                    </a:cubicBezTo>
                    <a:cubicBezTo>
                      <a:pt x="24" y="0"/>
                      <a:pt x="23" y="0"/>
                      <a:pt x="22" y="0"/>
                    </a:cubicBezTo>
                    <a:cubicBezTo>
                      <a:pt x="21" y="0"/>
                      <a:pt x="20" y="0"/>
                      <a:pt x="19" y="0"/>
                    </a:cubicBezTo>
                    <a:cubicBezTo>
                      <a:pt x="19" y="0"/>
                      <a:pt x="19" y="0"/>
                      <a:pt x="1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1" name="Freeform 40"/>
              <p:cNvSpPr>
                <a:spLocks/>
              </p:cNvSpPr>
              <p:nvPr/>
            </p:nvSpPr>
            <p:spPr bwMode="auto">
              <a:xfrm>
                <a:off x="3757" y="3056"/>
                <a:ext cx="9" cy="4"/>
              </a:xfrm>
              <a:custGeom>
                <a:avLst/>
                <a:gdLst/>
                <a:ahLst/>
                <a:cxnLst>
                  <a:cxn ang="0">
                    <a:pos x="9" y="1"/>
                  </a:cxn>
                  <a:cxn ang="0">
                    <a:pos x="9" y="0"/>
                  </a:cxn>
                  <a:cxn ang="0">
                    <a:pos x="7" y="0"/>
                  </a:cxn>
                  <a:cxn ang="0">
                    <a:pos x="6" y="0"/>
                  </a:cxn>
                  <a:cxn ang="0">
                    <a:pos x="1" y="3"/>
                  </a:cxn>
                  <a:cxn ang="0">
                    <a:pos x="0" y="4"/>
                  </a:cxn>
                  <a:cxn ang="0">
                    <a:pos x="8" y="2"/>
                  </a:cxn>
                  <a:cxn ang="0">
                    <a:pos x="9" y="1"/>
                  </a:cxn>
                </a:cxnLst>
                <a:rect l="0" t="0" r="r" b="b"/>
                <a:pathLst>
                  <a:path w="9" h="4">
                    <a:moveTo>
                      <a:pt x="9" y="1"/>
                    </a:moveTo>
                    <a:lnTo>
                      <a:pt x="9" y="0"/>
                    </a:lnTo>
                    <a:lnTo>
                      <a:pt x="7" y="0"/>
                    </a:lnTo>
                    <a:lnTo>
                      <a:pt x="6" y="0"/>
                    </a:lnTo>
                    <a:lnTo>
                      <a:pt x="1" y="3"/>
                    </a:lnTo>
                    <a:lnTo>
                      <a:pt x="0" y="4"/>
                    </a:lnTo>
                    <a:lnTo>
                      <a:pt x="8" y="2"/>
                    </a:lnTo>
                    <a:lnTo>
                      <a:pt x="9"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2" name="Freeform 41"/>
              <p:cNvSpPr>
                <a:spLocks/>
              </p:cNvSpPr>
              <p:nvPr/>
            </p:nvSpPr>
            <p:spPr bwMode="auto">
              <a:xfrm>
                <a:off x="5071" y="3061"/>
                <a:ext cx="3" cy="11"/>
              </a:xfrm>
              <a:custGeom>
                <a:avLst/>
                <a:gdLst/>
                <a:ahLst/>
                <a:cxnLst>
                  <a:cxn ang="0">
                    <a:pos x="0" y="9"/>
                  </a:cxn>
                  <a:cxn ang="0">
                    <a:pos x="0" y="11"/>
                  </a:cxn>
                  <a:cxn ang="0">
                    <a:pos x="2" y="11"/>
                  </a:cxn>
                  <a:cxn ang="0">
                    <a:pos x="3" y="10"/>
                  </a:cxn>
                  <a:cxn ang="0">
                    <a:pos x="2" y="9"/>
                  </a:cxn>
                  <a:cxn ang="0">
                    <a:pos x="3" y="8"/>
                  </a:cxn>
                  <a:cxn ang="0">
                    <a:pos x="3" y="7"/>
                  </a:cxn>
                  <a:cxn ang="0">
                    <a:pos x="3" y="6"/>
                  </a:cxn>
                  <a:cxn ang="0">
                    <a:pos x="3" y="6"/>
                  </a:cxn>
                  <a:cxn ang="0">
                    <a:pos x="2" y="4"/>
                  </a:cxn>
                  <a:cxn ang="0">
                    <a:pos x="2" y="2"/>
                  </a:cxn>
                  <a:cxn ang="0">
                    <a:pos x="1" y="2"/>
                  </a:cxn>
                  <a:cxn ang="0">
                    <a:pos x="1" y="0"/>
                  </a:cxn>
                  <a:cxn ang="0">
                    <a:pos x="0" y="8"/>
                  </a:cxn>
                  <a:cxn ang="0">
                    <a:pos x="0" y="9"/>
                  </a:cxn>
                  <a:cxn ang="0">
                    <a:pos x="0" y="9"/>
                  </a:cxn>
                </a:cxnLst>
                <a:rect l="0" t="0" r="r" b="b"/>
                <a:pathLst>
                  <a:path w="3" h="11">
                    <a:moveTo>
                      <a:pt x="0" y="9"/>
                    </a:moveTo>
                    <a:lnTo>
                      <a:pt x="0" y="11"/>
                    </a:lnTo>
                    <a:lnTo>
                      <a:pt x="2" y="11"/>
                    </a:lnTo>
                    <a:lnTo>
                      <a:pt x="3" y="10"/>
                    </a:lnTo>
                    <a:lnTo>
                      <a:pt x="2" y="9"/>
                    </a:lnTo>
                    <a:lnTo>
                      <a:pt x="3" y="8"/>
                    </a:lnTo>
                    <a:lnTo>
                      <a:pt x="3" y="7"/>
                    </a:lnTo>
                    <a:lnTo>
                      <a:pt x="3" y="6"/>
                    </a:lnTo>
                    <a:lnTo>
                      <a:pt x="3" y="6"/>
                    </a:lnTo>
                    <a:lnTo>
                      <a:pt x="2" y="4"/>
                    </a:lnTo>
                    <a:lnTo>
                      <a:pt x="2" y="2"/>
                    </a:lnTo>
                    <a:lnTo>
                      <a:pt x="1" y="2"/>
                    </a:lnTo>
                    <a:lnTo>
                      <a:pt x="1" y="0"/>
                    </a:lnTo>
                    <a:lnTo>
                      <a:pt x="0" y="8"/>
                    </a:lnTo>
                    <a:lnTo>
                      <a:pt x="0" y="9"/>
                    </a:lnTo>
                    <a:lnTo>
                      <a:pt x="0"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3" name="Freeform 42"/>
              <p:cNvSpPr>
                <a:spLocks/>
              </p:cNvSpPr>
              <p:nvPr/>
            </p:nvSpPr>
            <p:spPr bwMode="auto">
              <a:xfrm>
                <a:off x="4873" y="2968"/>
                <a:ext cx="34" cy="43"/>
              </a:xfrm>
              <a:custGeom>
                <a:avLst/>
                <a:gdLst/>
                <a:ahLst/>
                <a:cxnLst>
                  <a:cxn ang="0">
                    <a:pos x="5" y="23"/>
                  </a:cxn>
                  <a:cxn ang="0">
                    <a:pos x="4" y="28"/>
                  </a:cxn>
                  <a:cxn ang="0">
                    <a:pos x="3" y="30"/>
                  </a:cxn>
                  <a:cxn ang="0">
                    <a:pos x="3" y="31"/>
                  </a:cxn>
                  <a:cxn ang="0">
                    <a:pos x="0" y="40"/>
                  </a:cxn>
                  <a:cxn ang="0">
                    <a:pos x="1" y="40"/>
                  </a:cxn>
                  <a:cxn ang="0">
                    <a:pos x="0" y="42"/>
                  </a:cxn>
                  <a:cxn ang="0">
                    <a:pos x="4" y="41"/>
                  </a:cxn>
                  <a:cxn ang="0">
                    <a:pos x="8" y="39"/>
                  </a:cxn>
                  <a:cxn ang="0">
                    <a:pos x="9" y="37"/>
                  </a:cxn>
                  <a:cxn ang="0">
                    <a:pos x="13" y="36"/>
                  </a:cxn>
                  <a:cxn ang="0">
                    <a:pos x="15" y="36"/>
                  </a:cxn>
                  <a:cxn ang="0">
                    <a:pos x="19" y="37"/>
                  </a:cxn>
                  <a:cxn ang="0">
                    <a:pos x="19" y="35"/>
                  </a:cxn>
                  <a:cxn ang="0">
                    <a:pos x="21" y="36"/>
                  </a:cxn>
                  <a:cxn ang="0">
                    <a:pos x="24" y="35"/>
                  </a:cxn>
                  <a:cxn ang="0">
                    <a:pos x="30" y="33"/>
                  </a:cxn>
                  <a:cxn ang="0">
                    <a:pos x="31" y="32"/>
                  </a:cxn>
                  <a:cxn ang="0">
                    <a:pos x="33" y="20"/>
                  </a:cxn>
                  <a:cxn ang="0">
                    <a:pos x="29" y="17"/>
                  </a:cxn>
                  <a:cxn ang="0">
                    <a:pos x="27" y="12"/>
                  </a:cxn>
                  <a:cxn ang="0">
                    <a:pos x="27" y="14"/>
                  </a:cxn>
                  <a:cxn ang="0">
                    <a:pos x="26" y="10"/>
                  </a:cxn>
                  <a:cxn ang="0">
                    <a:pos x="24" y="8"/>
                  </a:cxn>
                  <a:cxn ang="0">
                    <a:pos x="23" y="11"/>
                  </a:cxn>
                  <a:cxn ang="0">
                    <a:pos x="23" y="8"/>
                  </a:cxn>
                  <a:cxn ang="0">
                    <a:pos x="21" y="8"/>
                  </a:cxn>
                  <a:cxn ang="0">
                    <a:pos x="19" y="13"/>
                  </a:cxn>
                  <a:cxn ang="0">
                    <a:pos x="19" y="10"/>
                  </a:cxn>
                  <a:cxn ang="0">
                    <a:pos x="20" y="5"/>
                  </a:cxn>
                  <a:cxn ang="0">
                    <a:pos x="19" y="3"/>
                  </a:cxn>
                  <a:cxn ang="0">
                    <a:pos x="19" y="4"/>
                  </a:cxn>
                  <a:cxn ang="0">
                    <a:pos x="16" y="0"/>
                  </a:cxn>
                  <a:cxn ang="0">
                    <a:pos x="15" y="7"/>
                  </a:cxn>
                  <a:cxn ang="0">
                    <a:pos x="12" y="3"/>
                  </a:cxn>
                  <a:cxn ang="0">
                    <a:pos x="12" y="5"/>
                  </a:cxn>
                  <a:cxn ang="0">
                    <a:pos x="10" y="8"/>
                  </a:cxn>
                  <a:cxn ang="0">
                    <a:pos x="11" y="10"/>
                  </a:cxn>
                  <a:cxn ang="0">
                    <a:pos x="9" y="11"/>
                  </a:cxn>
                  <a:cxn ang="0">
                    <a:pos x="9" y="12"/>
                  </a:cxn>
                  <a:cxn ang="0">
                    <a:pos x="8" y="14"/>
                  </a:cxn>
                  <a:cxn ang="0">
                    <a:pos x="9" y="21"/>
                  </a:cxn>
                  <a:cxn ang="0">
                    <a:pos x="6" y="19"/>
                  </a:cxn>
                </a:cxnLst>
                <a:rect l="0" t="0" r="r" b="b"/>
                <a:pathLst>
                  <a:path w="34" h="43">
                    <a:moveTo>
                      <a:pt x="6" y="19"/>
                    </a:moveTo>
                    <a:lnTo>
                      <a:pt x="5" y="23"/>
                    </a:lnTo>
                    <a:lnTo>
                      <a:pt x="5" y="25"/>
                    </a:lnTo>
                    <a:lnTo>
                      <a:pt x="4" y="28"/>
                    </a:lnTo>
                    <a:lnTo>
                      <a:pt x="4" y="29"/>
                    </a:lnTo>
                    <a:lnTo>
                      <a:pt x="3" y="30"/>
                    </a:lnTo>
                    <a:lnTo>
                      <a:pt x="3" y="30"/>
                    </a:lnTo>
                    <a:lnTo>
                      <a:pt x="3" y="31"/>
                    </a:lnTo>
                    <a:lnTo>
                      <a:pt x="0" y="37"/>
                    </a:lnTo>
                    <a:lnTo>
                      <a:pt x="0" y="40"/>
                    </a:lnTo>
                    <a:lnTo>
                      <a:pt x="1" y="40"/>
                    </a:lnTo>
                    <a:lnTo>
                      <a:pt x="1" y="40"/>
                    </a:lnTo>
                    <a:lnTo>
                      <a:pt x="1" y="41"/>
                    </a:lnTo>
                    <a:lnTo>
                      <a:pt x="0" y="42"/>
                    </a:lnTo>
                    <a:lnTo>
                      <a:pt x="3" y="43"/>
                    </a:lnTo>
                    <a:lnTo>
                      <a:pt x="4" y="41"/>
                    </a:lnTo>
                    <a:lnTo>
                      <a:pt x="5" y="40"/>
                    </a:lnTo>
                    <a:lnTo>
                      <a:pt x="8" y="39"/>
                    </a:lnTo>
                    <a:lnTo>
                      <a:pt x="9" y="38"/>
                    </a:lnTo>
                    <a:lnTo>
                      <a:pt x="9" y="37"/>
                    </a:lnTo>
                    <a:lnTo>
                      <a:pt x="9" y="36"/>
                    </a:lnTo>
                    <a:lnTo>
                      <a:pt x="13" y="36"/>
                    </a:lnTo>
                    <a:lnTo>
                      <a:pt x="14" y="35"/>
                    </a:lnTo>
                    <a:lnTo>
                      <a:pt x="15" y="36"/>
                    </a:lnTo>
                    <a:lnTo>
                      <a:pt x="17" y="35"/>
                    </a:lnTo>
                    <a:lnTo>
                      <a:pt x="19" y="37"/>
                    </a:lnTo>
                    <a:lnTo>
                      <a:pt x="19" y="37"/>
                    </a:lnTo>
                    <a:lnTo>
                      <a:pt x="19" y="35"/>
                    </a:lnTo>
                    <a:lnTo>
                      <a:pt x="20" y="35"/>
                    </a:lnTo>
                    <a:lnTo>
                      <a:pt x="21" y="36"/>
                    </a:lnTo>
                    <a:lnTo>
                      <a:pt x="22" y="35"/>
                    </a:lnTo>
                    <a:lnTo>
                      <a:pt x="24" y="35"/>
                    </a:lnTo>
                    <a:lnTo>
                      <a:pt x="27" y="33"/>
                    </a:lnTo>
                    <a:lnTo>
                      <a:pt x="30" y="33"/>
                    </a:lnTo>
                    <a:lnTo>
                      <a:pt x="30" y="33"/>
                    </a:lnTo>
                    <a:lnTo>
                      <a:pt x="31" y="32"/>
                    </a:lnTo>
                    <a:lnTo>
                      <a:pt x="34" y="29"/>
                    </a:lnTo>
                    <a:lnTo>
                      <a:pt x="33" y="20"/>
                    </a:lnTo>
                    <a:lnTo>
                      <a:pt x="32" y="19"/>
                    </a:lnTo>
                    <a:lnTo>
                      <a:pt x="29" y="17"/>
                    </a:lnTo>
                    <a:lnTo>
                      <a:pt x="27" y="11"/>
                    </a:lnTo>
                    <a:lnTo>
                      <a:pt x="27" y="12"/>
                    </a:lnTo>
                    <a:lnTo>
                      <a:pt x="27" y="14"/>
                    </a:lnTo>
                    <a:lnTo>
                      <a:pt x="27" y="14"/>
                    </a:lnTo>
                    <a:lnTo>
                      <a:pt x="26" y="12"/>
                    </a:lnTo>
                    <a:lnTo>
                      <a:pt x="26" y="10"/>
                    </a:lnTo>
                    <a:lnTo>
                      <a:pt x="26" y="8"/>
                    </a:lnTo>
                    <a:lnTo>
                      <a:pt x="24" y="8"/>
                    </a:lnTo>
                    <a:lnTo>
                      <a:pt x="24" y="9"/>
                    </a:lnTo>
                    <a:lnTo>
                      <a:pt x="23" y="11"/>
                    </a:lnTo>
                    <a:lnTo>
                      <a:pt x="23" y="10"/>
                    </a:lnTo>
                    <a:lnTo>
                      <a:pt x="23" y="8"/>
                    </a:lnTo>
                    <a:lnTo>
                      <a:pt x="22" y="7"/>
                    </a:lnTo>
                    <a:lnTo>
                      <a:pt x="21" y="8"/>
                    </a:lnTo>
                    <a:lnTo>
                      <a:pt x="21" y="9"/>
                    </a:lnTo>
                    <a:lnTo>
                      <a:pt x="19" y="13"/>
                    </a:lnTo>
                    <a:lnTo>
                      <a:pt x="19" y="11"/>
                    </a:lnTo>
                    <a:lnTo>
                      <a:pt x="19" y="10"/>
                    </a:lnTo>
                    <a:lnTo>
                      <a:pt x="19" y="8"/>
                    </a:lnTo>
                    <a:lnTo>
                      <a:pt x="20" y="5"/>
                    </a:lnTo>
                    <a:lnTo>
                      <a:pt x="20" y="4"/>
                    </a:lnTo>
                    <a:lnTo>
                      <a:pt x="19" y="3"/>
                    </a:lnTo>
                    <a:lnTo>
                      <a:pt x="19" y="4"/>
                    </a:lnTo>
                    <a:lnTo>
                      <a:pt x="19" y="4"/>
                    </a:lnTo>
                    <a:lnTo>
                      <a:pt x="19" y="2"/>
                    </a:lnTo>
                    <a:lnTo>
                      <a:pt x="16" y="0"/>
                    </a:lnTo>
                    <a:lnTo>
                      <a:pt x="15" y="2"/>
                    </a:lnTo>
                    <a:lnTo>
                      <a:pt x="15" y="7"/>
                    </a:lnTo>
                    <a:lnTo>
                      <a:pt x="13" y="6"/>
                    </a:lnTo>
                    <a:lnTo>
                      <a:pt x="12" y="3"/>
                    </a:lnTo>
                    <a:lnTo>
                      <a:pt x="12" y="4"/>
                    </a:lnTo>
                    <a:lnTo>
                      <a:pt x="12" y="5"/>
                    </a:lnTo>
                    <a:lnTo>
                      <a:pt x="12" y="6"/>
                    </a:lnTo>
                    <a:lnTo>
                      <a:pt x="10" y="8"/>
                    </a:lnTo>
                    <a:lnTo>
                      <a:pt x="10" y="9"/>
                    </a:lnTo>
                    <a:lnTo>
                      <a:pt x="11" y="10"/>
                    </a:lnTo>
                    <a:lnTo>
                      <a:pt x="9" y="10"/>
                    </a:lnTo>
                    <a:lnTo>
                      <a:pt x="9" y="11"/>
                    </a:lnTo>
                    <a:lnTo>
                      <a:pt x="9" y="12"/>
                    </a:lnTo>
                    <a:lnTo>
                      <a:pt x="9" y="12"/>
                    </a:lnTo>
                    <a:lnTo>
                      <a:pt x="9" y="12"/>
                    </a:lnTo>
                    <a:lnTo>
                      <a:pt x="8" y="14"/>
                    </a:lnTo>
                    <a:lnTo>
                      <a:pt x="8" y="19"/>
                    </a:lnTo>
                    <a:lnTo>
                      <a:pt x="9" y="21"/>
                    </a:lnTo>
                    <a:lnTo>
                      <a:pt x="8" y="21"/>
                    </a:lnTo>
                    <a:lnTo>
                      <a:pt x="6"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4" name="Freeform 43"/>
              <p:cNvSpPr>
                <a:spLocks/>
              </p:cNvSpPr>
              <p:nvPr/>
            </p:nvSpPr>
            <p:spPr bwMode="auto">
              <a:xfrm>
                <a:off x="4912" y="3004"/>
                <a:ext cx="7" cy="4"/>
              </a:xfrm>
              <a:custGeom>
                <a:avLst/>
                <a:gdLst/>
                <a:ahLst/>
                <a:cxnLst>
                  <a:cxn ang="0">
                    <a:pos x="6" y="4"/>
                  </a:cxn>
                  <a:cxn ang="0">
                    <a:pos x="6" y="3"/>
                  </a:cxn>
                  <a:cxn ang="0">
                    <a:pos x="7" y="1"/>
                  </a:cxn>
                  <a:cxn ang="0">
                    <a:pos x="7" y="1"/>
                  </a:cxn>
                  <a:cxn ang="0">
                    <a:pos x="6" y="1"/>
                  </a:cxn>
                  <a:cxn ang="0">
                    <a:pos x="6" y="0"/>
                  </a:cxn>
                  <a:cxn ang="0">
                    <a:pos x="6" y="0"/>
                  </a:cxn>
                  <a:cxn ang="0">
                    <a:pos x="4" y="1"/>
                  </a:cxn>
                  <a:cxn ang="0">
                    <a:pos x="3" y="0"/>
                  </a:cxn>
                  <a:cxn ang="0">
                    <a:pos x="2" y="1"/>
                  </a:cxn>
                  <a:cxn ang="0">
                    <a:pos x="2" y="1"/>
                  </a:cxn>
                  <a:cxn ang="0">
                    <a:pos x="1" y="1"/>
                  </a:cxn>
                  <a:cxn ang="0">
                    <a:pos x="0" y="2"/>
                  </a:cxn>
                  <a:cxn ang="0">
                    <a:pos x="6" y="4"/>
                  </a:cxn>
                  <a:cxn ang="0">
                    <a:pos x="6" y="4"/>
                  </a:cxn>
                </a:cxnLst>
                <a:rect l="0" t="0" r="r" b="b"/>
                <a:pathLst>
                  <a:path w="7" h="4">
                    <a:moveTo>
                      <a:pt x="6" y="4"/>
                    </a:moveTo>
                    <a:lnTo>
                      <a:pt x="6" y="3"/>
                    </a:lnTo>
                    <a:lnTo>
                      <a:pt x="7" y="1"/>
                    </a:lnTo>
                    <a:lnTo>
                      <a:pt x="7" y="1"/>
                    </a:lnTo>
                    <a:lnTo>
                      <a:pt x="6" y="1"/>
                    </a:lnTo>
                    <a:lnTo>
                      <a:pt x="6" y="0"/>
                    </a:lnTo>
                    <a:lnTo>
                      <a:pt x="6" y="0"/>
                    </a:lnTo>
                    <a:lnTo>
                      <a:pt x="4" y="1"/>
                    </a:lnTo>
                    <a:lnTo>
                      <a:pt x="3" y="0"/>
                    </a:lnTo>
                    <a:lnTo>
                      <a:pt x="2" y="1"/>
                    </a:lnTo>
                    <a:lnTo>
                      <a:pt x="2" y="1"/>
                    </a:lnTo>
                    <a:lnTo>
                      <a:pt x="1" y="1"/>
                    </a:lnTo>
                    <a:lnTo>
                      <a:pt x="0" y="2"/>
                    </a:lnTo>
                    <a:lnTo>
                      <a:pt x="6" y="4"/>
                    </a:lnTo>
                    <a:lnTo>
                      <a:pt x="6"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5" name="Freeform 44"/>
              <p:cNvSpPr>
                <a:spLocks/>
              </p:cNvSpPr>
              <p:nvPr/>
            </p:nvSpPr>
            <p:spPr bwMode="auto">
              <a:xfrm>
                <a:off x="4829" y="2910"/>
                <a:ext cx="5" cy="4"/>
              </a:xfrm>
              <a:custGeom>
                <a:avLst/>
                <a:gdLst/>
                <a:ahLst/>
                <a:cxnLst>
                  <a:cxn ang="0">
                    <a:pos x="3" y="6"/>
                  </a:cxn>
                  <a:cxn ang="0">
                    <a:pos x="5" y="6"/>
                  </a:cxn>
                  <a:cxn ang="0">
                    <a:pos x="6" y="6"/>
                  </a:cxn>
                  <a:cxn ang="0">
                    <a:pos x="7" y="5"/>
                  </a:cxn>
                  <a:cxn ang="0">
                    <a:pos x="6" y="0"/>
                  </a:cxn>
                  <a:cxn ang="0">
                    <a:pos x="4" y="1"/>
                  </a:cxn>
                  <a:cxn ang="0">
                    <a:pos x="1" y="3"/>
                  </a:cxn>
                  <a:cxn ang="0">
                    <a:pos x="3" y="6"/>
                  </a:cxn>
                </a:cxnLst>
                <a:rect l="0" t="0" r="r" b="b"/>
                <a:pathLst>
                  <a:path w="7" h="6">
                    <a:moveTo>
                      <a:pt x="3" y="6"/>
                    </a:moveTo>
                    <a:cubicBezTo>
                      <a:pt x="3" y="6"/>
                      <a:pt x="4" y="6"/>
                      <a:pt x="5" y="6"/>
                    </a:cubicBezTo>
                    <a:cubicBezTo>
                      <a:pt x="5" y="6"/>
                      <a:pt x="5" y="6"/>
                      <a:pt x="6" y="6"/>
                    </a:cubicBezTo>
                    <a:cubicBezTo>
                      <a:pt x="6" y="5"/>
                      <a:pt x="7" y="5"/>
                      <a:pt x="7" y="5"/>
                    </a:cubicBezTo>
                    <a:cubicBezTo>
                      <a:pt x="7" y="4"/>
                      <a:pt x="6" y="0"/>
                      <a:pt x="6" y="0"/>
                    </a:cubicBezTo>
                    <a:cubicBezTo>
                      <a:pt x="4" y="1"/>
                      <a:pt x="4" y="1"/>
                      <a:pt x="4" y="1"/>
                    </a:cubicBezTo>
                    <a:cubicBezTo>
                      <a:pt x="4" y="1"/>
                      <a:pt x="0" y="3"/>
                      <a:pt x="1" y="3"/>
                    </a:cubicBezTo>
                    <a:cubicBezTo>
                      <a:pt x="2" y="4"/>
                      <a:pt x="3" y="6"/>
                      <a:pt x="3"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6" name="Freeform 45"/>
              <p:cNvSpPr>
                <a:spLocks/>
              </p:cNvSpPr>
              <p:nvPr/>
            </p:nvSpPr>
            <p:spPr bwMode="auto">
              <a:xfrm>
                <a:off x="3966" y="2951"/>
                <a:ext cx="2" cy="1"/>
              </a:xfrm>
              <a:custGeom>
                <a:avLst/>
                <a:gdLst/>
                <a:ahLst/>
                <a:cxnLst>
                  <a:cxn ang="0">
                    <a:pos x="2" y="0"/>
                  </a:cxn>
                  <a:cxn ang="0">
                    <a:pos x="0" y="0"/>
                  </a:cxn>
                  <a:cxn ang="0">
                    <a:pos x="1" y="1"/>
                  </a:cxn>
                  <a:cxn ang="0">
                    <a:pos x="2" y="0"/>
                  </a:cxn>
                </a:cxnLst>
                <a:rect l="0" t="0" r="r" b="b"/>
                <a:pathLst>
                  <a:path w="2" h="1">
                    <a:moveTo>
                      <a:pt x="2" y="0"/>
                    </a:moveTo>
                    <a:lnTo>
                      <a:pt x="0" y="0"/>
                    </a:lnTo>
                    <a:lnTo>
                      <a:pt x="1"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7" name="Freeform 46"/>
              <p:cNvSpPr>
                <a:spLocks/>
              </p:cNvSpPr>
              <p:nvPr/>
            </p:nvSpPr>
            <p:spPr bwMode="auto">
              <a:xfrm>
                <a:off x="3697" y="3037"/>
                <a:ext cx="7" cy="4"/>
              </a:xfrm>
              <a:custGeom>
                <a:avLst/>
                <a:gdLst/>
                <a:ahLst/>
                <a:cxnLst>
                  <a:cxn ang="0">
                    <a:pos x="5" y="0"/>
                  </a:cxn>
                  <a:cxn ang="0">
                    <a:pos x="0" y="1"/>
                  </a:cxn>
                  <a:cxn ang="0">
                    <a:pos x="0" y="2"/>
                  </a:cxn>
                  <a:cxn ang="0">
                    <a:pos x="1" y="4"/>
                  </a:cxn>
                  <a:cxn ang="0">
                    <a:pos x="5" y="4"/>
                  </a:cxn>
                  <a:cxn ang="0">
                    <a:pos x="7" y="4"/>
                  </a:cxn>
                  <a:cxn ang="0">
                    <a:pos x="7" y="2"/>
                  </a:cxn>
                  <a:cxn ang="0">
                    <a:pos x="5" y="0"/>
                  </a:cxn>
                  <a:cxn ang="0">
                    <a:pos x="5" y="0"/>
                  </a:cxn>
                </a:cxnLst>
                <a:rect l="0" t="0" r="r" b="b"/>
                <a:pathLst>
                  <a:path w="7" h="4">
                    <a:moveTo>
                      <a:pt x="5" y="0"/>
                    </a:moveTo>
                    <a:lnTo>
                      <a:pt x="0" y="1"/>
                    </a:lnTo>
                    <a:lnTo>
                      <a:pt x="0" y="2"/>
                    </a:lnTo>
                    <a:lnTo>
                      <a:pt x="1" y="4"/>
                    </a:lnTo>
                    <a:lnTo>
                      <a:pt x="5" y="4"/>
                    </a:lnTo>
                    <a:lnTo>
                      <a:pt x="7" y="4"/>
                    </a:lnTo>
                    <a:lnTo>
                      <a:pt x="7" y="2"/>
                    </a:lnTo>
                    <a:lnTo>
                      <a:pt x="5" y="0"/>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8" name="Freeform 47"/>
              <p:cNvSpPr>
                <a:spLocks/>
              </p:cNvSpPr>
              <p:nvPr/>
            </p:nvSpPr>
            <p:spPr bwMode="auto">
              <a:xfrm>
                <a:off x="3950" y="3024"/>
                <a:ext cx="17" cy="6"/>
              </a:xfrm>
              <a:custGeom>
                <a:avLst/>
                <a:gdLst/>
                <a:ahLst/>
                <a:cxnLst>
                  <a:cxn ang="0">
                    <a:pos x="5" y="5"/>
                  </a:cxn>
                  <a:cxn ang="0">
                    <a:pos x="6" y="5"/>
                  </a:cxn>
                  <a:cxn ang="0">
                    <a:pos x="13" y="6"/>
                  </a:cxn>
                  <a:cxn ang="0">
                    <a:pos x="16" y="6"/>
                  </a:cxn>
                  <a:cxn ang="0">
                    <a:pos x="17" y="5"/>
                  </a:cxn>
                  <a:cxn ang="0">
                    <a:pos x="17" y="4"/>
                  </a:cxn>
                  <a:cxn ang="0">
                    <a:pos x="14" y="3"/>
                  </a:cxn>
                  <a:cxn ang="0">
                    <a:pos x="13" y="2"/>
                  </a:cxn>
                  <a:cxn ang="0">
                    <a:pos x="12" y="1"/>
                  </a:cxn>
                  <a:cxn ang="0">
                    <a:pos x="10" y="0"/>
                  </a:cxn>
                  <a:cxn ang="0">
                    <a:pos x="3" y="1"/>
                  </a:cxn>
                  <a:cxn ang="0">
                    <a:pos x="2" y="3"/>
                  </a:cxn>
                  <a:cxn ang="0">
                    <a:pos x="0" y="3"/>
                  </a:cxn>
                  <a:cxn ang="0">
                    <a:pos x="0" y="4"/>
                  </a:cxn>
                  <a:cxn ang="0">
                    <a:pos x="3" y="5"/>
                  </a:cxn>
                  <a:cxn ang="0">
                    <a:pos x="5" y="5"/>
                  </a:cxn>
                </a:cxnLst>
                <a:rect l="0" t="0" r="r" b="b"/>
                <a:pathLst>
                  <a:path w="17" h="6">
                    <a:moveTo>
                      <a:pt x="5" y="5"/>
                    </a:moveTo>
                    <a:lnTo>
                      <a:pt x="6" y="5"/>
                    </a:lnTo>
                    <a:lnTo>
                      <a:pt x="13" y="6"/>
                    </a:lnTo>
                    <a:lnTo>
                      <a:pt x="16" y="6"/>
                    </a:lnTo>
                    <a:lnTo>
                      <a:pt x="17" y="5"/>
                    </a:lnTo>
                    <a:lnTo>
                      <a:pt x="17" y="4"/>
                    </a:lnTo>
                    <a:lnTo>
                      <a:pt x="14" y="3"/>
                    </a:lnTo>
                    <a:lnTo>
                      <a:pt x="13" y="2"/>
                    </a:lnTo>
                    <a:lnTo>
                      <a:pt x="12" y="1"/>
                    </a:lnTo>
                    <a:lnTo>
                      <a:pt x="10" y="0"/>
                    </a:lnTo>
                    <a:lnTo>
                      <a:pt x="3" y="1"/>
                    </a:lnTo>
                    <a:lnTo>
                      <a:pt x="2" y="3"/>
                    </a:lnTo>
                    <a:lnTo>
                      <a:pt x="0" y="3"/>
                    </a:lnTo>
                    <a:lnTo>
                      <a:pt x="0" y="4"/>
                    </a:lnTo>
                    <a:lnTo>
                      <a:pt x="3" y="5"/>
                    </a:lnTo>
                    <a:lnTo>
                      <a:pt x="5"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9" name="Freeform 48"/>
              <p:cNvSpPr>
                <a:spLocks/>
              </p:cNvSpPr>
              <p:nvPr/>
            </p:nvSpPr>
            <p:spPr bwMode="auto">
              <a:xfrm>
                <a:off x="5103" y="3055"/>
                <a:ext cx="23" cy="25"/>
              </a:xfrm>
              <a:custGeom>
                <a:avLst/>
                <a:gdLst/>
                <a:ahLst/>
                <a:cxnLst>
                  <a:cxn ang="0">
                    <a:pos x="7" y="8"/>
                  </a:cxn>
                  <a:cxn ang="0">
                    <a:pos x="8" y="8"/>
                  </a:cxn>
                  <a:cxn ang="0">
                    <a:pos x="6" y="16"/>
                  </a:cxn>
                  <a:cxn ang="0">
                    <a:pos x="8" y="22"/>
                  </a:cxn>
                  <a:cxn ang="0">
                    <a:pos x="10" y="23"/>
                  </a:cxn>
                  <a:cxn ang="0">
                    <a:pos x="14" y="23"/>
                  </a:cxn>
                  <a:cxn ang="0">
                    <a:pos x="14" y="25"/>
                  </a:cxn>
                  <a:cxn ang="0">
                    <a:pos x="17" y="23"/>
                  </a:cxn>
                  <a:cxn ang="0">
                    <a:pos x="18" y="23"/>
                  </a:cxn>
                  <a:cxn ang="0">
                    <a:pos x="18" y="22"/>
                  </a:cxn>
                  <a:cxn ang="0">
                    <a:pos x="19" y="19"/>
                  </a:cxn>
                  <a:cxn ang="0">
                    <a:pos x="20" y="19"/>
                  </a:cxn>
                  <a:cxn ang="0">
                    <a:pos x="19" y="18"/>
                  </a:cxn>
                  <a:cxn ang="0">
                    <a:pos x="19" y="15"/>
                  </a:cxn>
                  <a:cxn ang="0">
                    <a:pos x="19" y="15"/>
                  </a:cxn>
                  <a:cxn ang="0">
                    <a:pos x="20" y="15"/>
                  </a:cxn>
                  <a:cxn ang="0">
                    <a:pos x="21" y="14"/>
                  </a:cxn>
                  <a:cxn ang="0">
                    <a:pos x="22" y="14"/>
                  </a:cxn>
                  <a:cxn ang="0">
                    <a:pos x="23" y="14"/>
                  </a:cxn>
                  <a:cxn ang="0">
                    <a:pos x="23" y="13"/>
                  </a:cxn>
                  <a:cxn ang="0">
                    <a:pos x="22" y="13"/>
                  </a:cxn>
                  <a:cxn ang="0">
                    <a:pos x="21" y="12"/>
                  </a:cxn>
                  <a:cxn ang="0">
                    <a:pos x="16" y="8"/>
                  </a:cxn>
                  <a:cxn ang="0">
                    <a:pos x="14" y="6"/>
                  </a:cxn>
                  <a:cxn ang="0">
                    <a:pos x="12" y="5"/>
                  </a:cxn>
                  <a:cxn ang="0">
                    <a:pos x="11" y="5"/>
                  </a:cxn>
                  <a:cxn ang="0">
                    <a:pos x="10" y="7"/>
                  </a:cxn>
                  <a:cxn ang="0">
                    <a:pos x="7" y="6"/>
                  </a:cxn>
                  <a:cxn ang="0">
                    <a:pos x="2" y="1"/>
                  </a:cxn>
                  <a:cxn ang="0">
                    <a:pos x="0" y="0"/>
                  </a:cxn>
                  <a:cxn ang="0">
                    <a:pos x="7" y="7"/>
                  </a:cxn>
                  <a:cxn ang="0">
                    <a:pos x="7" y="8"/>
                  </a:cxn>
                </a:cxnLst>
                <a:rect l="0" t="0" r="r" b="b"/>
                <a:pathLst>
                  <a:path w="23" h="25">
                    <a:moveTo>
                      <a:pt x="7" y="8"/>
                    </a:moveTo>
                    <a:lnTo>
                      <a:pt x="8" y="8"/>
                    </a:lnTo>
                    <a:lnTo>
                      <a:pt x="6" y="16"/>
                    </a:lnTo>
                    <a:lnTo>
                      <a:pt x="8" y="22"/>
                    </a:lnTo>
                    <a:lnTo>
                      <a:pt x="10" y="23"/>
                    </a:lnTo>
                    <a:lnTo>
                      <a:pt x="14" y="23"/>
                    </a:lnTo>
                    <a:lnTo>
                      <a:pt x="14" y="25"/>
                    </a:lnTo>
                    <a:lnTo>
                      <a:pt x="17" y="23"/>
                    </a:lnTo>
                    <a:lnTo>
                      <a:pt x="18" y="23"/>
                    </a:lnTo>
                    <a:lnTo>
                      <a:pt x="18" y="22"/>
                    </a:lnTo>
                    <a:lnTo>
                      <a:pt x="19" y="19"/>
                    </a:lnTo>
                    <a:lnTo>
                      <a:pt x="20" y="19"/>
                    </a:lnTo>
                    <a:lnTo>
                      <a:pt x="19" y="18"/>
                    </a:lnTo>
                    <a:lnTo>
                      <a:pt x="19" y="15"/>
                    </a:lnTo>
                    <a:lnTo>
                      <a:pt x="19" y="15"/>
                    </a:lnTo>
                    <a:lnTo>
                      <a:pt x="20" y="15"/>
                    </a:lnTo>
                    <a:lnTo>
                      <a:pt x="21" y="14"/>
                    </a:lnTo>
                    <a:lnTo>
                      <a:pt x="22" y="14"/>
                    </a:lnTo>
                    <a:lnTo>
                      <a:pt x="23" y="14"/>
                    </a:lnTo>
                    <a:lnTo>
                      <a:pt x="23" y="13"/>
                    </a:lnTo>
                    <a:lnTo>
                      <a:pt x="22" y="13"/>
                    </a:lnTo>
                    <a:lnTo>
                      <a:pt x="21" y="12"/>
                    </a:lnTo>
                    <a:lnTo>
                      <a:pt x="16" y="8"/>
                    </a:lnTo>
                    <a:lnTo>
                      <a:pt x="14" y="6"/>
                    </a:lnTo>
                    <a:lnTo>
                      <a:pt x="12" y="5"/>
                    </a:lnTo>
                    <a:lnTo>
                      <a:pt x="11" y="5"/>
                    </a:lnTo>
                    <a:lnTo>
                      <a:pt x="10" y="7"/>
                    </a:lnTo>
                    <a:lnTo>
                      <a:pt x="7" y="6"/>
                    </a:lnTo>
                    <a:lnTo>
                      <a:pt x="2" y="1"/>
                    </a:lnTo>
                    <a:lnTo>
                      <a:pt x="0" y="0"/>
                    </a:lnTo>
                    <a:lnTo>
                      <a:pt x="7" y="7"/>
                    </a:lnTo>
                    <a:lnTo>
                      <a:pt x="7"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0" name="Freeform 49"/>
              <p:cNvSpPr>
                <a:spLocks/>
              </p:cNvSpPr>
              <p:nvPr/>
            </p:nvSpPr>
            <p:spPr bwMode="auto">
              <a:xfrm>
                <a:off x="3673" y="3055"/>
                <a:ext cx="10" cy="14"/>
              </a:xfrm>
              <a:custGeom>
                <a:avLst/>
                <a:gdLst/>
                <a:ahLst/>
                <a:cxnLst>
                  <a:cxn ang="0">
                    <a:pos x="6" y="2"/>
                  </a:cxn>
                  <a:cxn ang="0">
                    <a:pos x="6" y="3"/>
                  </a:cxn>
                  <a:cxn ang="0">
                    <a:pos x="4" y="4"/>
                  </a:cxn>
                  <a:cxn ang="0">
                    <a:pos x="0" y="9"/>
                  </a:cxn>
                  <a:cxn ang="0">
                    <a:pos x="0" y="10"/>
                  </a:cxn>
                  <a:cxn ang="0">
                    <a:pos x="0" y="12"/>
                  </a:cxn>
                  <a:cxn ang="0">
                    <a:pos x="2" y="12"/>
                  </a:cxn>
                  <a:cxn ang="0">
                    <a:pos x="3" y="14"/>
                  </a:cxn>
                  <a:cxn ang="0">
                    <a:pos x="4" y="13"/>
                  </a:cxn>
                  <a:cxn ang="0">
                    <a:pos x="6" y="12"/>
                  </a:cxn>
                  <a:cxn ang="0">
                    <a:pos x="7" y="7"/>
                  </a:cxn>
                  <a:cxn ang="0">
                    <a:pos x="8" y="6"/>
                  </a:cxn>
                  <a:cxn ang="0">
                    <a:pos x="10" y="2"/>
                  </a:cxn>
                  <a:cxn ang="0">
                    <a:pos x="10" y="1"/>
                  </a:cxn>
                  <a:cxn ang="0">
                    <a:pos x="8" y="0"/>
                  </a:cxn>
                  <a:cxn ang="0">
                    <a:pos x="7" y="1"/>
                  </a:cxn>
                  <a:cxn ang="0">
                    <a:pos x="7" y="1"/>
                  </a:cxn>
                  <a:cxn ang="0">
                    <a:pos x="7" y="2"/>
                  </a:cxn>
                  <a:cxn ang="0">
                    <a:pos x="7" y="1"/>
                  </a:cxn>
                  <a:cxn ang="0">
                    <a:pos x="6" y="2"/>
                  </a:cxn>
                </a:cxnLst>
                <a:rect l="0" t="0" r="r" b="b"/>
                <a:pathLst>
                  <a:path w="10" h="14">
                    <a:moveTo>
                      <a:pt x="6" y="2"/>
                    </a:moveTo>
                    <a:lnTo>
                      <a:pt x="6" y="3"/>
                    </a:lnTo>
                    <a:lnTo>
                      <a:pt x="4" y="4"/>
                    </a:lnTo>
                    <a:lnTo>
                      <a:pt x="0" y="9"/>
                    </a:lnTo>
                    <a:lnTo>
                      <a:pt x="0" y="10"/>
                    </a:lnTo>
                    <a:lnTo>
                      <a:pt x="0" y="12"/>
                    </a:lnTo>
                    <a:lnTo>
                      <a:pt x="2" y="12"/>
                    </a:lnTo>
                    <a:lnTo>
                      <a:pt x="3" y="14"/>
                    </a:lnTo>
                    <a:lnTo>
                      <a:pt x="4" y="13"/>
                    </a:lnTo>
                    <a:lnTo>
                      <a:pt x="6" y="12"/>
                    </a:lnTo>
                    <a:lnTo>
                      <a:pt x="7" y="7"/>
                    </a:lnTo>
                    <a:lnTo>
                      <a:pt x="8" y="6"/>
                    </a:lnTo>
                    <a:lnTo>
                      <a:pt x="10" y="2"/>
                    </a:lnTo>
                    <a:lnTo>
                      <a:pt x="10" y="1"/>
                    </a:lnTo>
                    <a:lnTo>
                      <a:pt x="8" y="0"/>
                    </a:lnTo>
                    <a:lnTo>
                      <a:pt x="7" y="1"/>
                    </a:lnTo>
                    <a:lnTo>
                      <a:pt x="7" y="1"/>
                    </a:lnTo>
                    <a:lnTo>
                      <a:pt x="7" y="2"/>
                    </a:lnTo>
                    <a:lnTo>
                      <a:pt x="7" y="1"/>
                    </a:lnTo>
                    <a:lnTo>
                      <a:pt x="6"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1" name="Freeform 50"/>
              <p:cNvSpPr>
                <a:spLocks/>
              </p:cNvSpPr>
              <p:nvPr/>
            </p:nvSpPr>
            <p:spPr bwMode="auto">
              <a:xfrm>
                <a:off x="3682" y="3038"/>
                <a:ext cx="67" cy="54"/>
              </a:xfrm>
              <a:custGeom>
                <a:avLst/>
                <a:gdLst/>
                <a:ahLst/>
                <a:cxnLst>
                  <a:cxn ang="0">
                    <a:pos x="14" y="14"/>
                  </a:cxn>
                  <a:cxn ang="0">
                    <a:pos x="8" y="15"/>
                  </a:cxn>
                  <a:cxn ang="0">
                    <a:pos x="5" y="20"/>
                  </a:cxn>
                  <a:cxn ang="0">
                    <a:pos x="5" y="23"/>
                  </a:cxn>
                  <a:cxn ang="0">
                    <a:pos x="8" y="24"/>
                  </a:cxn>
                  <a:cxn ang="0">
                    <a:pos x="5" y="29"/>
                  </a:cxn>
                  <a:cxn ang="0">
                    <a:pos x="14" y="26"/>
                  </a:cxn>
                  <a:cxn ang="0">
                    <a:pos x="9" y="31"/>
                  </a:cxn>
                  <a:cxn ang="0">
                    <a:pos x="1" y="37"/>
                  </a:cxn>
                  <a:cxn ang="0">
                    <a:pos x="8" y="38"/>
                  </a:cxn>
                  <a:cxn ang="0">
                    <a:pos x="11" y="42"/>
                  </a:cxn>
                  <a:cxn ang="0">
                    <a:pos x="13" y="40"/>
                  </a:cxn>
                  <a:cxn ang="0">
                    <a:pos x="17" y="40"/>
                  </a:cxn>
                  <a:cxn ang="0">
                    <a:pos x="18" y="35"/>
                  </a:cxn>
                  <a:cxn ang="0">
                    <a:pos x="22" y="32"/>
                  </a:cxn>
                  <a:cxn ang="0">
                    <a:pos x="21" y="34"/>
                  </a:cxn>
                  <a:cxn ang="0">
                    <a:pos x="20" y="40"/>
                  </a:cxn>
                  <a:cxn ang="0">
                    <a:pos x="24" y="38"/>
                  </a:cxn>
                  <a:cxn ang="0">
                    <a:pos x="27" y="36"/>
                  </a:cxn>
                  <a:cxn ang="0">
                    <a:pos x="29" y="37"/>
                  </a:cxn>
                  <a:cxn ang="0">
                    <a:pos x="35" y="36"/>
                  </a:cxn>
                  <a:cxn ang="0">
                    <a:pos x="35" y="38"/>
                  </a:cxn>
                  <a:cxn ang="0">
                    <a:pos x="31" y="42"/>
                  </a:cxn>
                  <a:cxn ang="0">
                    <a:pos x="24" y="44"/>
                  </a:cxn>
                  <a:cxn ang="0">
                    <a:pos x="21" y="44"/>
                  </a:cxn>
                  <a:cxn ang="0">
                    <a:pos x="17" y="48"/>
                  </a:cxn>
                  <a:cxn ang="0">
                    <a:pos x="27" y="54"/>
                  </a:cxn>
                  <a:cxn ang="0">
                    <a:pos x="34" y="50"/>
                  </a:cxn>
                  <a:cxn ang="0">
                    <a:pos x="38" y="47"/>
                  </a:cxn>
                  <a:cxn ang="0">
                    <a:pos x="42" y="44"/>
                  </a:cxn>
                  <a:cxn ang="0">
                    <a:pos x="48" y="40"/>
                  </a:cxn>
                  <a:cxn ang="0">
                    <a:pos x="50" y="41"/>
                  </a:cxn>
                  <a:cxn ang="0">
                    <a:pos x="55" y="40"/>
                  </a:cxn>
                  <a:cxn ang="0">
                    <a:pos x="60" y="43"/>
                  </a:cxn>
                  <a:cxn ang="0">
                    <a:pos x="66" y="30"/>
                  </a:cxn>
                  <a:cxn ang="0">
                    <a:pos x="67" y="25"/>
                  </a:cxn>
                  <a:cxn ang="0">
                    <a:pos x="60" y="21"/>
                  </a:cxn>
                  <a:cxn ang="0">
                    <a:pos x="60" y="26"/>
                  </a:cxn>
                  <a:cxn ang="0">
                    <a:pos x="53" y="24"/>
                  </a:cxn>
                  <a:cxn ang="0">
                    <a:pos x="56" y="19"/>
                  </a:cxn>
                  <a:cxn ang="0">
                    <a:pos x="51" y="17"/>
                  </a:cxn>
                  <a:cxn ang="0">
                    <a:pos x="53" y="13"/>
                  </a:cxn>
                  <a:cxn ang="0">
                    <a:pos x="50" y="9"/>
                  </a:cxn>
                  <a:cxn ang="0">
                    <a:pos x="49" y="5"/>
                  </a:cxn>
                  <a:cxn ang="0">
                    <a:pos x="48" y="0"/>
                  </a:cxn>
                  <a:cxn ang="0">
                    <a:pos x="44" y="7"/>
                  </a:cxn>
                  <a:cxn ang="0">
                    <a:pos x="42" y="8"/>
                  </a:cxn>
                  <a:cxn ang="0">
                    <a:pos x="40" y="12"/>
                  </a:cxn>
                  <a:cxn ang="0">
                    <a:pos x="45" y="15"/>
                  </a:cxn>
                  <a:cxn ang="0">
                    <a:pos x="45" y="20"/>
                  </a:cxn>
                  <a:cxn ang="0">
                    <a:pos x="45" y="23"/>
                  </a:cxn>
                  <a:cxn ang="0">
                    <a:pos x="48" y="26"/>
                  </a:cxn>
                  <a:cxn ang="0">
                    <a:pos x="40" y="29"/>
                  </a:cxn>
                  <a:cxn ang="0">
                    <a:pos x="37" y="29"/>
                  </a:cxn>
                  <a:cxn ang="0">
                    <a:pos x="34" y="27"/>
                  </a:cxn>
                  <a:cxn ang="0">
                    <a:pos x="34" y="24"/>
                  </a:cxn>
                  <a:cxn ang="0">
                    <a:pos x="30" y="23"/>
                  </a:cxn>
                  <a:cxn ang="0">
                    <a:pos x="30" y="20"/>
                  </a:cxn>
                  <a:cxn ang="0">
                    <a:pos x="26" y="14"/>
                  </a:cxn>
                  <a:cxn ang="0">
                    <a:pos x="19" y="12"/>
                  </a:cxn>
                  <a:cxn ang="0">
                    <a:pos x="16" y="7"/>
                  </a:cxn>
                  <a:cxn ang="0">
                    <a:pos x="10" y="10"/>
                  </a:cxn>
                </a:cxnLst>
                <a:rect l="0" t="0" r="r" b="b"/>
                <a:pathLst>
                  <a:path w="67" h="54">
                    <a:moveTo>
                      <a:pt x="10" y="10"/>
                    </a:moveTo>
                    <a:lnTo>
                      <a:pt x="9" y="13"/>
                    </a:lnTo>
                    <a:lnTo>
                      <a:pt x="10" y="14"/>
                    </a:lnTo>
                    <a:lnTo>
                      <a:pt x="14" y="14"/>
                    </a:lnTo>
                    <a:lnTo>
                      <a:pt x="15" y="15"/>
                    </a:lnTo>
                    <a:lnTo>
                      <a:pt x="16" y="15"/>
                    </a:lnTo>
                    <a:lnTo>
                      <a:pt x="16" y="16"/>
                    </a:lnTo>
                    <a:lnTo>
                      <a:pt x="8" y="15"/>
                    </a:lnTo>
                    <a:lnTo>
                      <a:pt x="6" y="16"/>
                    </a:lnTo>
                    <a:lnTo>
                      <a:pt x="5" y="18"/>
                    </a:lnTo>
                    <a:lnTo>
                      <a:pt x="5" y="18"/>
                    </a:lnTo>
                    <a:lnTo>
                      <a:pt x="5" y="20"/>
                    </a:lnTo>
                    <a:lnTo>
                      <a:pt x="5" y="20"/>
                    </a:lnTo>
                    <a:lnTo>
                      <a:pt x="5" y="21"/>
                    </a:lnTo>
                    <a:lnTo>
                      <a:pt x="5" y="22"/>
                    </a:lnTo>
                    <a:lnTo>
                      <a:pt x="5" y="23"/>
                    </a:lnTo>
                    <a:lnTo>
                      <a:pt x="16" y="21"/>
                    </a:lnTo>
                    <a:lnTo>
                      <a:pt x="14" y="22"/>
                    </a:lnTo>
                    <a:lnTo>
                      <a:pt x="10" y="23"/>
                    </a:lnTo>
                    <a:lnTo>
                      <a:pt x="8" y="24"/>
                    </a:lnTo>
                    <a:lnTo>
                      <a:pt x="3" y="25"/>
                    </a:lnTo>
                    <a:lnTo>
                      <a:pt x="2" y="27"/>
                    </a:lnTo>
                    <a:lnTo>
                      <a:pt x="2" y="29"/>
                    </a:lnTo>
                    <a:lnTo>
                      <a:pt x="5" y="29"/>
                    </a:lnTo>
                    <a:lnTo>
                      <a:pt x="9" y="29"/>
                    </a:lnTo>
                    <a:lnTo>
                      <a:pt x="10" y="28"/>
                    </a:lnTo>
                    <a:lnTo>
                      <a:pt x="12" y="27"/>
                    </a:lnTo>
                    <a:lnTo>
                      <a:pt x="14" y="26"/>
                    </a:lnTo>
                    <a:lnTo>
                      <a:pt x="13" y="28"/>
                    </a:lnTo>
                    <a:lnTo>
                      <a:pt x="10" y="29"/>
                    </a:lnTo>
                    <a:lnTo>
                      <a:pt x="9" y="31"/>
                    </a:lnTo>
                    <a:lnTo>
                      <a:pt x="9" y="31"/>
                    </a:lnTo>
                    <a:lnTo>
                      <a:pt x="2" y="31"/>
                    </a:lnTo>
                    <a:lnTo>
                      <a:pt x="1" y="32"/>
                    </a:lnTo>
                    <a:lnTo>
                      <a:pt x="0" y="36"/>
                    </a:lnTo>
                    <a:lnTo>
                      <a:pt x="1" y="37"/>
                    </a:lnTo>
                    <a:lnTo>
                      <a:pt x="5" y="39"/>
                    </a:lnTo>
                    <a:lnTo>
                      <a:pt x="6" y="37"/>
                    </a:lnTo>
                    <a:lnTo>
                      <a:pt x="8" y="37"/>
                    </a:lnTo>
                    <a:lnTo>
                      <a:pt x="8" y="38"/>
                    </a:lnTo>
                    <a:lnTo>
                      <a:pt x="9" y="39"/>
                    </a:lnTo>
                    <a:lnTo>
                      <a:pt x="8" y="40"/>
                    </a:lnTo>
                    <a:lnTo>
                      <a:pt x="10" y="42"/>
                    </a:lnTo>
                    <a:lnTo>
                      <a:pt x="11" y="42"/>
                    </a:lnTo>
                    <a:lnTo>
                      <a:pt x="11" y="39"/>
                    </a:lnTo>
                    <a:lnTo>
                      <a:pt x="13" y="39"/>
                    </a:lnTo>
                    <a:lnTo>
                      <a:pt x="13" y="38"/>
                    </a:lnTo>
                    <a:lnTo>
                      <a:pt x="13" y="40"/>
                    </a:lnTo>
                    <a:lnTo>
                      <a:pt x="14" y="41"/>
                    </a:lnTo>
                    <a:lnTo>
                      <a:pt x="16" y="42"/>
                    </a:lnTo>
                    <a:lnTo>
                      <a:pt x="17" y="40"/>
                    </a:lnTo>
                    <a:lnTo>
                      <a:pt x="17" y="40"/>
                    </a:lnTo>
                    <a:lnTo>
                      <a:pt x="18" y="37"/>
                    </a:lnTo>
                    <a:lnTo>
                      <a:pt x="17" y="36"/>
                    </a:lnTo>
                    <a:lnTo>
                      <a:pt x="17" y="35"/>
                    </a:lnTo>
                    <a:lnTo>
                      <a:pt x="18" y="35"/>
                    </a:lnTo>
                    <a:lnTo>
                      <a:pt x="19" y="36"/>
                    </a:lnTo>
                    <a:lnTo>
                      <a:pt x="19" y="36"/>
                    </a:lnTo>
                    <a:lnTo>
                      <a:pt x="20" y="32"/>
                    </a:lnTo>
                    <a:lnTo>
                      <a:pt x="22" y="32"/>
                    </a:lnTo>
                    <a:lnTo>
                      <a:pt x="23" y="32"/>
                    </a:lnTo>
                    <a:lnTo>
                      <a:pt x="23" y="32"/>
                    </a:lnTo>
                    <a:lnTo>
                      <a:pt x="23" y="33"/>
                    </a:lnTo>
                    <a:lnTo>
                      <a:pt x="21" y="34"/>
                    </a:lnTo>
                    <a:lnTo>
                      <a:pt x="21" y="37"/>
                    </a:lnTo>
                    <a:lnTo>
                      <a:pt x="21" y="37"/>
                    </a:lnTo>
                    <a:lnTo>
                      <a:pt x="20" y="39"/>
                    </a:lnTo>
                    <a:lnTo>
                      <a:pt x="20" y="40"/>
                    </a:lnTo>
                    <a:lnTo>
                      <a:pt x="20" y="41"/>
                    </a:lnTo>
                    <a:lnTo>
                      <a:pt x="22" y="40"/>
                    </a:lnTo>
                    <a:lnTo>
                      <a:pt x="23" y="40"/>
                    </a:lnTo>
                    <a:lnTo>
                      <a:pt x="24" y="38"/>
                    </a:lnTo>
                    <a:lnTo>
                      <a:pt x="25" y="39"/>
                    </a:lnTo>
                    <a:lnTo>
                      <a:pt x="26" y="39"/>
                    </a:lnTo>
                    <a:lnTo>
                      <a:pt x="27" y="37"/>
                    </a:lnTo>
                    <a:lnTo>
                      <a:pt x="27" y="36"/>
                    </a:lnTo>
                    <a:lnTo>
                      <a:pt x="27" y="36"/>
                    </a:lnTo>
                    <a:lnTo>
                      <a:pt x="27" y="37"/>
                    </a:lnTo>
                    <a:lnTo>
                      <a:pt x="29" y="36"/>
                    </a:lnTo>
                    <a:lnTo>
                      <a:pt x="29" y="37"/>
                    </a:lnTo>
                    <a:lnTo>
                      <a:pt x="29" y="38"/>
                    </a:lnTo>
                    <a:lnTo>
                      <a:pt x="33" y="37"/>
                    </a:lnTo>
                    <a:lnTo>
                      <a:pt x="34" y="37"/>
                    </a:lnTo>
                    <a:lnTo>
                      <a:pt x="35" y="36"/>
                    </a:lnTo>
                    <a:lnTo>
                      <a:pt x="37" y="36"/>
                    </a:lnTo>
                    <a:lnTo>
                      <a:pt x="37" y="36"/>
                    </a:lnTo>
                    <a:lnTo>
                      <a:pt x="36" y="37"/>
                    </a:lnTo>
                    <a:lnTo>
                      <a:pt x="35" y="38"/>
                    </a:lnTo>
                    <a:lnTo>
                      <a:pt x="34" y="40"/>
                    </a:lnTo>
                    <a:lnTo>
                      <a:pt x="34" y="40"/>
                    </a:lnTo>
                    <a:lnTo>
                      <a:pt x="33" y="42"/>
                    </a:lnTo>
                    <a:lnTo>
                      <a:pt x="31" y="42"/>
                    </a:lnTo>
                    <a:lnTo>
                      <a:pt x="31" y="41"/>
                    </a:lnTo>
                    <a:lnTo>
                      <a:pt x="25" y="41"/>
                    </a:lnTo>
                    <a:lnTo>
                      <a:pt x="24" y="43"/>
                    </a:lnTo>
                    <a:lnTo>
                      <a:pt x="24" y="44"/>
                    </a:lnTo>
                    <a:lnTo>
                      <a:pt x="23" y="45"/>
                    </a:lnTo>
                    <a:lnTo>
                      <a:pt x="23" y="45"/>
                    </a:lnTo>
                    <a:lnTo>
                      <a:pt x="22" y="44"/>
                    </a:lnTo>
                    <a:lnTo>
                      <a:pt x="21" y="44"/>
                    </a:lnTo>
                    <a:lnTo>
                      <a:pt x="20" y="46"/>
                    </a:lnTo>
                    <a:lnTo>
                      <a:pt x="19" y="46"/>
                    </a:lnTo>
                    <a:lnTo>
                      <a:pt x="18" y="47"/>
                    </a:lnTo>
                    <a:lnTo>
                      <a:pt x="17" y="48"/>
                    </a:lnTo>
                    <a:lnTo>
                      <a:pt x="17" y="48"/>
                    </a:lnTo>
                    <a:lnTo>
                      <a:pt x="18" y="50"/>
                    </a:lnTo>
                    <a:lnTo>
                      <a:pt x="23" y="53"/>
                    </a:lnTo>
                    <a:lnTo>
                      <a:pt x="27" y="54"/>
                    </a:lnTo>
                    <a:lnTo>
                      <a:pt x="32" y="51"/>
                    </a:lnTo>
                    <a:lnTo>
                      <a:pt x="33" y="51"/>
                    </a:lnTo>
                    <a:lnTo>
                      <a:pt x="34" y="51"/>
                    </a:lnTo>
                    <a:lnTo>
                      <a:pt x="34" y="50"/>
                    </a:lnTo>
                    <a:lnTo>
                      <a:pt x="36" y="50"/>
                    </a:lnTo>
                    <a:lnTo>
                      <a:pt x="38" y="48"/>
                    </a:lnTo>
                    <a:lnTo>
                      <a:pt x="38" y="48"/>
                    </a:lnTo>
                    <a:lnTo>
                      <a:pt x="38" y="47"/>
                    </a:lnTo>
                    <a:lnTo>
                      <a:pt x="38" y="47"/>
                    </a:lnTo>
                    <a:lnTo>
                      <a:pt x="38" y="46"/>
                    </a:lnTo>
                    <a:lnTo>
                      <a:pt x="42" y="44"/>
                    </a:lnTo>
                    <a:lnTo>
                      <a:pt x="42" y="44"/>
                    </a:lnTo>
                    <a:lnTo>
                      <a:pt x="45" y="43"/>
                    </a:lnTo>
                    <a:lnTo>
                      <a:pt x="46" y="42"/>
                    </a:lnTo>
                    <a:lnTo>
                      <a:pt x="47" y="42"/>
                    </a:lnTo>
                    <a:lnTo>
                      <a:pt x="48" y="40"/>
                    </a:lnTo>
                    <a:lnTo>
                      <a:pt x="49" y="40"/>
                    </a:lnTo>
                    <a:lnTo>
                      <a:pt x="49" y="39"/>
                    </a:lnTo>
                    <a:lnTo>
                      <a:pt x="49" y="40"/>
                    </a:lnTo>
                    <a:lnTo>
                      <a:pt x="50" y="41"/>
                    </a:lnTo>
                    <a:lnTo>
                      <a:pt x="49" y="42"/>
                    </a:lnTo>
                    <a:lnTo>
                      <a:pt x="51" y="43"/>
                    </a:lnTo>
                    <a:lnTo>
                      <a:pt x="53" y="43"/>
                    </a:lnTo>
                    <a:lnTo>
                      <a:pt x="55" y="40"/>
                    </a:lnTo>
                    <a:lnTo>
                      <a:pt x="55" y="41"/>
                    </a:lnTo>
                    <a:lnTo>
                      <a:pt x="56" y="43"/>
                    </a:lnTo>
                    <a:lnTo>
                      <a:pt x="57" y="43"/>
                    </a:lnTo>
                    <a:lnTo>
                      <a:pt x="60" y="43"/>
                    </a:lnTo>
                    <a:lnTo>
                      <a:pt x="61" y="41"/>
                    </a:lnTo>
                    <a:lnTo>
                      <a:pt x="62" y="40"/>
                    </a:lnTo>
                    <a:lnTo>
                      <a:pt x="63" y="40"/>
                    </a:lnTo>
                    <a:lnTo>
                      <a:pt x="66" y="30"/>
                    </a:lnTo>
                    <a:lnTo>
                      <a:pt x="67" y="29"/>
                    </a:lnTo>
                    <a:lnTo>
                      <a:pt x="67" y="26"/>
                    </a:lnTo>
                    <a:lnTo>
                      <a:pt x="67" y="25"/>
                    </a:lnTo>
                    <a:lnTo>
                      <a:pt x="67" y="25"/>
                    </a:lnTo>
                    <a:lnTo>
                      <a:pt x="66" y="21"/>
                    </a:lnTo>
                    <a:lnTo>
                      <a:pt x="63" y="19"/>
                    </a:lnTo>
                    <a:lnTo>
                      <a:pt x="60" y="18"/>
                    </a:lnTo>
                    <a:lnTo>
                      <a:pt x="60" y="21"/>
                    </a:lnTo>
                    <a:lnTo>
                      <a:pt x="60" y="23"/>
                    </a:lnTo>
                    <a:lnTo>
                      <a:pt x="60" y="24"/>
                    </a:lnTo>
                    <a:lnTo>
                      <a:pt x="60" y="24"/>
                    </a:lnTo>
                    <a:lnTo>
                      <a:pt x="60" y="26"/>
                    </a:lnTo>
                    <a:lnTo>
                      <a:pt x="58" y="21"/>
                    </a:lnTo>
                    <a:lnTo>
                      <a:pt x="56" y="21"/>
                    </a:lnTo>
                    <a:lnTo>
                      <a:pt x="54" y="22"/>
                    </a:lnTo>
                    <a:lnTo>
                      <a:pt x="53" y="24"/>
                    </a:lnTo>
                    <a:lnTo>
                      <a:pt x="53" y="23"/>
                    </a:lnTo>
                    <a:lnTo>
                      <a:pt x="54" y="21"/>
                    </a:lnTo>
                    <a:lnTo>
                      <a:pt x="55" y="21"/>
                    </a:lnTo>
                    <a:lnTo>
                      <a:pt x="56" y="19"/>
                    </a:lnTo>
                    <a:lnTo>
                      <a:pt x="53" y="18"/>
                    </a:lnTo>
                    <a:lnTo>
                      <a:pt x="51" y="18"/>
                    </a:lnTo>
                    <a:lnTo>
                      <a:pt x="50" y="18"/>
                    </a:lnTo>
                    <a:lnTo>
                      <a:pt x="51" y="17"/>
                    </a:lnTo>
                    <a:lnTo>
                      <a:pt x="52" y="15"/>
                    </a:lnTo>
                    <a:lnTo>
                      <a:pt x="53" y="14"/>
                    </a:lnTo>
                    <a:lnTo>
                      <a:pt x="53" y="14"/>
                    </a:lnTo>
                    <a:lnTo>
                      <a:pt x="53" y="13"/>
                    </a:lnTo>
                    <a:lnTo>
                      <a:pt x="53" y="12"/>
                    </a:lnTo>
                    <a:lnTo>
                      <a:pt x="51" y="10"/>
                    </a:lnTo>
                    <a:lnTo>
                      <a:pt x="50" y="10"/>
                    </a:lnTo>
                    <a:lnTo>
                      <a:pt x="50" y="9"/>
                    </a:lnTo>
                    <a:lnTo>
                      <a:pt x="50" y="7"/>
                    </a:lnTo>
                    <a:lnTo>
                      <a:pt x="50" y="7"/>
                    </a:lnTo>
                    <a:lnTo>
                      <a:pt x="49" y="6"/>
                    </a:lnTo>
                    <a:lnTo>
                      <a:pt x="49" y="5"/>
                    </a:lnTo>
                    <a:lnTo>
                      <a:pt x="50" y="3"/>
                    </a:lnTo>
                    <a:lnTo>
                      <a:pt x="50" y="3"/>
                    </a:lnTo>
                    <a:lnTo>
                      <a:pt x="49" y="0"/>
                    </a:lnTo>
                    <a:lnTo>
                      <a:pt x="48" y="0"/>
                    </a:lnTo>
                    <a:lnTo>
                      <a:pt x="46" y="0"/>
                    </a:lnTo>
                    <a:lnTo>
                      <a:pt x="45" y="0"/>
                    </a:lnTo>
                    <a:lnTo>
                      <a:pt x="44" y="6"/>
                    </a:lnTo>
                    <a:lnTo>
                      <a:pt x="44" y="7"/>
                    </a:lnTo>
                    <a:lnTo>
                      <a:pt x="43" y="8"/>
                    </a:lnTo>
                    <a:lnTo>
                      <a:pt x="42" y="8"/>
                    </a:lnTo>
                    <a:lnTo>
                      <a:pt x="42" y="8"/>
                    </a:lnTo>
                    <a:lnTo>
                      <a:pt x="42" y="8"/>
                    </a:lnTo>
                    <a:lnTo>
                      <a:pt x="42" y="9"/>
                    </a:lnTo>
                    <a:lnTo>
                      <a:pt x="39" y="9"/>
                    </a:lnTo>
                    <a:lnTo>
                      <a:pt x="40" y="10"/>
                    </a:lnTo>
                    <a:lnTo>
                      <a:pt x="40" y="12"/>
                    </a:lnTo>
                    <a:lnTo>
                      <a:pt x="42" y="14"/>
                    </a:lnTo>
                    <a:lnTo>
                      <a:pt x="44" y="14"/>
                    </a:lnTo>
                    <a:lnTo>
                      <a:pt x="44" y="14"/>
                    </a:lnTo>
                    <a:lnTo>
                      <a:pt x="45" y="15"/>
                    </a:lnTo>
                    <a:lnTo>
                      <a:pt x="45" y="16"/>
                    </a:lnTo>
                    <a:lnTo>
                      <a:pt x="46" y="19"/>
                    </a:lnTo>
                    <a:lnTo>
                      <a:pt x="45" y="19"/>
                    </a:lnTo>
                    <a:lnTo>
                      <a:pt x="45" y="20"/>
                    </a:lnTo>
                    <a:lnTo>
                      <a:pt x="42" y="21"/>
                    </a:lnTo>
                    <a:lnTo>
                      <a:pt x="43" y="23"/>
                    </a:lnTo>
                    <a:lnTo>
                      <a:pt x="44" y="22"/>
                    </a:lnTo>
                    <a:lnTo>
                      <a:pt x="45" y="23"/>
                    </a:lnTo>
                    <a:lnTo>
                      <a:pt x="45" y="23"/>
                    </a:lnTo>
                    <a:lnTo>
                      <a:pt x="46" y="23"/>
                    </a:lnTo>
                    <a:lnTo>
                      <a:pt x="47" y="25"/>
                    </a:lnTo>
                    <a:lnTo>
                      <a:pt x="48" y="26"/>
                    </a:lnTo>
                    <a:lnTo>
                      <a:pt x="48" y="30"/>
                    </a:lnTo>
                    <a:lnTo>
                      <a:pt x="47" y="30"/>
                    </a:lnTo>
                    <a:lnTo>
                      <a:pt x="42" y="29"/>
                    </a:lnTo>
                    <a:lnTo>
                      <a:pt x="40" y="29"/>
                    </a:lnTo>
                    <a:lnTo>
                      <a:pt x="39" y="29"/>
                    </a:lnTo>
                    <a:lnTo>
                      <a:pt x="38" y="29"/>
                    </a:lnTo>
                    <a:lnTo>
                      <a:pt x="37" y="29"/>
                    </a:lnTo>
                    <a:lnTo>
                      <a:pt x="37" y="29"/>
                    </a:lnTo>
                    <a:lnTo>
                      <a:pt x="36" y="30"/>
                    </a:lnTo>
                    <a:lnTo>
                      <a:pt x="35" y="29"/>
                    </a:lnTo>
                    <a:lnTo>
                      <a:pt x="34" y="29"/>
                    </a:lnTo>
                    <a:lnTo>
                      <a:pt x="34" y="27"/>
                    </a:lnTo>
                    <a:lnTo>
                      <a:pt x="34" y="25"/>
                    </a:lnTo>
                    <a:lnTo>
                      <a:pt x="34" y="25"/>
                    </a:lnTo>
                    <a:lnTo>
                      <a:pt x="34" y="25"/>
                    </a:lnTo>
                    <a:lnTo>
                      <a:pt x="34" y="24"/>
                    </a:lnTo>
                    <a:lnTo>
                      <a:pt x="34" y="23"/>
                    </a:lnTo>
                    <a:lnTo>
                      <a:pt x="34" y="23"/>
                    </a:lnTo>
                    <a:lnTo>
                      <a:pt x="31" y="24"/>
                    </a:lnTo>
                    <a:lnTo>
                      <a:pt x="30" y="23"/>
                    </a:lnTo>
                    <a:lnTo>
                      <a:pt x="30" y="22"/>
                    </a:lnTo>
                    <a:lnTo>
                      <a:pt x="32" y="21"/>
                    </a:lnTo>
                    <a:lnTo>
                      <a:pt x="31" y="20"/>
                    </a:lnTo>
                    <a:lnTo>
                      <a:pt x="30" y="20"/>
                    </a:lnTo>
                    <a:lnTo>
                      <a:pt x="29" y="18"/>
                    </a:lnTo>
                    <a:lnTo>
                      <a:pt x="28" y="15"/>
                    </a:lnTo>
                    <a:lnTo>
                      <a:pt x="26" y="14"/>
                    </a:lnTo>
                    <a:lnTo>
                      <a:pt x="26" y="14"/>
                    </a:lnTo>
                    <a:lnTo>
                      <a:pt x="23" y="14"/>
                    </a:lnTo>
                    <a:lnTo>
                      <a:pt x="22" y="14"/>
                    </a:lnTo>
                    <a:lnTo>
                      <a:pt x="19" y="14"/>
                    </a:lnTo>
                    <a:lnTo>
                      <a:pt x="19" y="12"/>
                    </a:lnTo>
                    <a:lnTo>
                      <a:pt x="19" y="11"/>
                    </a:lnTo>
                    <a:lnTo>
                      <a:pt x="19" y="10"/>
                    </a:lnTo>
                    <a:lnTo>
                      <a:pt x="18" y="8"/>
                    </a:lnTo>
                    <a:lnTo>
                      <a:pt x="16" y="7"/>
                    </a:lnTo>
                    <a:lnTo>
                      <a:pt x="15" y="7"/>
                    </a:lnTo>
                    <a:lnTo>
                      <a:pt x="13" y="9"/>
                    </a:lnTo>
                    <a:lnTo>
                      <a:pt x="11" y="9"/>
                    </a:lnTo>
                    <a:lnTo>
                      <a:pt x="1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2" name="Freeform 51"/>
              <p:cNvSpPr>
                <a:spLocks/>
              </p:cNvSpPr>
              <p:nvPr/>
            </p:nvSpPr>
            <p:spPr bwMode="auto">
              <a:xfrm>
                <a:off x="3653" y="3020"/>
                <a:ext cx="40" cy="42"/>
              </a:xfrm>
              <a:custGeom>
                <a:avLst/>
                <a:gdLst/>
                <a:ahLst/>
                <a:cxnLst>
                  <a:cxn ang="0">
                    <a:pos x="2" y="38"/>
                  </a:cxn>
                  <a:cxn ang="0">
                    <a:pos x="5" y="37"/>
                  </a:cxn>
                  <a:cxn ang="0">
                    <a:pos x="6" y="36"/>
                  </a:cxn>
                  <a:cxn ang="0">
                    <a:pos x="9" y="38"/>
                  </a:cxn>
                  <a:cxn ang="0">
                    <a:pos x="10" y="33"/>
                  </a:cxn>
                  <a:cxn ang="0">
                    <a:pos x="12" y="36"/>
                  </a:cxn>
                  <a:cxn ang="0">
                    <a:pos x="13" y="40"/>
                  </a:cxn>
                  <a:cxn ang="0">
                    <a:pos x="16" y="40"/>
                  </a:cxn>
                  <a:cxn ang="0">
                    <a:pos x="17" y="38"/>
                  </a:cxn>
                  <a:cxn ang="0">
                    <a:pos x="16" y="36"/>
                  </a:cxn>
                  <a:cxn ang="0">
                    <a:pos x="18" y="33"/>
                  </a:cxn>
                  <a:cxn ang="0">
                    <a:pos x="18" y="30"/>
                  </a:cxn>
                  <a:cxn ang="0">
                    <a:pos x="21" y="35"/>
                  </a:cxn>
                  <a:cxn ang="0">
                    <a:pos x="23" y="31"/>
                  </a:cxn>
                  <a:cxn ang="0">
                    <a:pos x="22" y="27"/>
                  </a:cxn>
                  <a:cxn ang="0">
                    <a:pos x="22" y="25"/>
                  </a:cxn>
                  <a:cxn ang="0">
                    <a:pos x="25" y="25"/>
                  </a:cxn>
                  <a:cxn ang="0">
                    <a:pos x="25" y="21"/>
                  </a:cxn>
                  <a:cxn ang="0">
                    <a:pos x="27" y="19"/>
                  </a:cxn>
                  <a:cxn ang="0">
                    <a:pos x="29" y="32"/>
                  </a:cxn>
                  <a:cxn ang="0">
                    <a:pos x="32" y="29"/>
                  </a:cxn>
                  <a:cxn ang="0">
                    <a:pos x="33" y="25"/>
                  </a:cxn>
                  <a:cxn ang="0">
                    <a:pos x="37" y="20"/>
                  </a:cxn>
                  <a:cxn ang="0">
                    <a:pos x="36" y="18"/>
                  </a:cxn>
                  <a:cxn ang="0">
                    <a:pos x="37" y="17"/>
                  </a:cxn>
                  <a:cxn ang="0">
                    <a:pos x="35" y="13"/>
                  </a:cxn>
                  <a:cxn ang="0">
                    <a:pos x="36" y="10"/>
                  </a:cxn>
                  <a:cxn ang="0">
                    <a:pos x="40" y="8"/>
                  </a:cxn>
                  <a:cxn ang="0">
                    <a:pos x="37" y="3"/>
                  </a:cxn>
                  <a:cxn ang="0">
                    <a:pos x="32" y="1"/>
                  </a:cxn>
                  <a:cxn ang="0">
                    <a:pos x="31" y="4"/>
                  </a:cxn>
                  <a:cxn ang="0">
                    <a:pos x="33" y="6"/>
                  </a:cxn>
                  <a:cxn ang="0">
                    <a:pos x="31" y="7"/>
                  </a:cxn>
                  <a:cxn ang="0">
                    <a:pos x="27" y="5"/>
                  </a:cxn>
                  <a:cxn ang="0">
                    <a:pos x="27" y="8"/>
                  </a:cxn>
                  <a:cxn ang="0">
                    <a:pos x="26" y="5"/>
                  </a:cxn>
                  <a:cxn ang="0">
                    <a:pos x="24" y="7"/>
                  </a:cxn>
                  <a:cxn ang="0">
                    <a:pos x="22" y="7"/>
                  </a:cxn>
                  <a:cxn ang="0">
                    <a:pos x="19" y="10"/>
                  </a:cxn>
                  <a:cxn ang="0">
                    <a:pos x="17" y="11"/>
                  </a:cxn>
                  <a:cxn ang="0">
                    <a:pos x="16" y="14"/>
                  </a:cxn>
                  <a:cxn ang="0">
                    <a:pos x="14" y="18"/>
                  </a:cxn>
                  <a:cxn ang="0">
                    <a:pos x="13" y="21"/>
                  </a:cxn>
                  <a:cxn ang="0">
                    <a:pos x="10" y="22"/>
                  </a:cxn>
                  <a:cxn ang="0">
                    <a:pos x="9" y="24"/>
                  </a:cxn>
                  <a:cxn ang="0">
                    <a:pos x="6" y="28"/>
                  </a:cxn>
                  <a:cxn ang="0">
                    <a:pos x="4" y="27"/>
                  </a:cxn>
                  <a:cxn ang="0">
                    <a:pos x="2" y="29"/>
                  </a:cxn>
                  <a:cxn ang="0">
                    <a:pos x="0" y="33"/>
                  </a:cxn>
                </a:cxnLst>
                <a:rect l="0" t="0" r="r" b="b"/>
                <a:pathLst>
                  <a:path w="40" h="42">
                    <a:moveTo>
                      <a:pt x="2" y="33"/>
                    </a:moveTo>
                    <a:lnTo>
                      <a:pt x="2" y="34"/>
                    </a:lnTo>
                    <a:lnTo>
                      <a:pt x="2" y="38"/>
                    </a:lnTo>
                    <a:lnTo>
                      <a:pt x="2" y="39"/>
                    </a:lnTo>
                    <a:lnTo>
                      <a:pt x="4" y="39"/>
                    </a:lnTo>
                    <a:lnTo>
                      <a:pt x="5" y="37"/>
                    </a:lnTo>
                    <a:lnTo>
                      <a:pt x="5" y="36"/>
                    </a:lnTo>
                    <a:lnTo>
                      <a:pt x="5" y="34"/>
                    </a:lnTo>
                    <a:lnTo>
                      <a:pt x="6" y="36"/>
                    </a:lnTo>
                    <a:lnTo>
                      <a:pt x="5" y="36"/>
                    </a:lnTo>
                    <a:lnTo>
                      <a:pt x="5" y="36"/>
                    </a:lnTo>
                    <a:lnTo>
                      <a:pt x="9" y="38"/>
                    </a:lnTo>
                    <a:lnTo>
                      <a:pt x="9" y="39"/>
                    </a:lnTo>
                    <a:lnTo>
                      <a:pt x="10" y="36"/>
                    </a:lnTo>
                    <a:lnTo>
                      <a:pt x="10" y="33"/>
                    </a:lnTo>
                    <a:lnTo>
                      <a:pt x="12" y="32"/>
                    </a:lnTo>
                    <a:lnTo>
                      <a:pt x="12" y="35"/>
                    </a:lnTo>
                    <a:lnTo>
                      <a:pt x="12" y="36"/>
                    </a:lnTo>
                    <a:lnTo>
                      <a:pt x="13" y="37"/>
                    </a:lnTo>
                    <a:lnTo>
                      <a:pt x="13" y="37"/>
                    </a:lnTo>
                    <a:lnTo>
                      <a:pt x="13" y="40"/>
                    </a:lnTo>
                    <a:lnTo>
                      <a:pt x="14" y="42"/>
                    </a:lnTo>
                    <a:lnTo>
                      <a:pt x="15" y="39"/>
                    </a:lnTo>
                    <a:lnTo>
                      <a:pt x="16" y="40"/>
                    </a:lnTo>
                    <a:lnTo>
                      <a:pt x="16" y="40"/>
                    </a:lnTo>
                    <a:lnTo>
                      <a:pt x="17" y="40"/>
                    </a:lnTo>
                    <a:lnTo>
                      <a:pt x="17" y="38"/>
                    </a:lnTo>
                    <a:lnTo>
                      <a:pt x="18" y="38"/>
                    </a:lnTo>
                    <a:lnTo>
                      <a:pt x="17" y="36"/>
                    </a:lnTo>
                    <a:lnTo>
                      <a:pt x="16" y="36"/>
                    </a:lnTo>
                    <a:lnTo>
                      <a:pt x="18" y="34"/>
                    </a:lnTo>
                    <a:lnTo>
                      <a:pt x="17" y="34"/>
                    </a:lnTo>
                    <a:lnTo>
                      <a:pt x="18" y="33"/>
                    </a:lnTo>
                    <a:lnTo>
                      <a:pt x="17" y="32"/>
                    </a:lnTo>
                    <a:lnTo>
                      <a:pt x="17" y="29"/>
                    </a:lnTo>
                    <a:lnTo>
                      <a:pt x="18" y="30"/>
                    </a:lnTo>
                    <a:lnTo>
                      <a:pt x="19" y="29"/>
                    </a:lnTo>
                    <a:lnTo>
                      <a:pt x="20" y="35"/>
                    </a:lnTo>
                    <a:lnTo>
                      <a:pt x="21" y="35"/>
                    </a:lnTo>
                    <a:lnTo>
                      <a:pt x="21" y="35"/>
                    </a:lnTo>
                    <a:lnTo>
                      <a:pt x="22" y="32"/>
                    </a:lnTo>
                    <a:lnTo>
                      <a:pt x="23" y="31"/>
                    </a:lnTo>
                    <a:lnTo>
                      <a:pt x="23" y="30"/>
                    </a:lnTo>
                    <a:lnTo>
                      <a:pt x="23" y="28"/>
                    </a:lnTo>
                    <a:lnTo>
                      <a:pt x="22" y="27"/>
                    </a:lnTo>
                    <a:lnTo>
                      <a:pt x="21" y="26"/>
                    </a:lnTo>
                    <a:lnTo>
                      <a:pt x="22" y="25"/>
                    </a:lnTo>
                    <a:lnTo>
                      <a:pt x="22" y="25"/>
                    </a:lnTo>
                    <a:lnTo>
                      <a:pt x="23" y="25"/>
                    </a:lnTo>
                    <a:lnTo>
                      <a:pt x="23" y="26"/>
                    </a:lnTo>
                    <a:lnTo>
                      <a:pt x="25" y="25"/>
                    </a:lnTo>
                    <a:lnTo>
                      <a:pt x="24" y="22"/>
                    </a:lnTo>
                    <a:lnTo>
                      <a:pt x="24" y="22"/>
                    </a:lnTo>
                    <a:lnTo>
                      <a:pt x="25" y="21"/>
                    </a:lnTo>
                    <a:lnTo>
                      <a:pt x="25" y="20"/>
                    </a:lnTo>
                    <a:lnTo>
                      <a:pt x="27" y="20"/>
                    </a:lnTo>
                    <a:lnTo>
                      <a:pt x="27" y="19"/>
                    </a:lnTo>
                    <a:lnTo>
                      <a:pt x="28" y="19"/>
                    </a:lnTo>
                    <a:lnTo>
                      <a:pt x="27" y="28"/>
                    </a:lnTo>
                    <a:lnTo>
                      <a:pt x="29" y="32"/>
                    </a:lnTo>
                    <a:lnTo>
                      <a:pt x="31" y="32"/>
                    </a:lnTo>
                    <a:lnTo>
                      <a:pt x="31" y="31"/>
                    </a:lnTo>
                    <a:lnTo>
                      <a:pt x="32" y="29"/>
                    </a:lnTo>
                    <a:lnTo>
                      <a:pt x="31" y="26"/>
                    </a:lnTo>
                    <a:lnTo>
                      <a:pt x="32" y="25"/>
                    </a:lnTo>
                    <a:lnTo>
                      <a:pt x="33" y="25"/>
                    </a:lnTo>
                    <a:lnTo>
                      <a:pt x="35" y="25"/>
                    </a:lnTo>
                    <a:lnTo>
                      <a:pt x="38" y="21"/>
                    </a:lnTo>
                    <a:lnTo>
                      <a:pt x="37" y="20"/>
                    </a:lnTo>
                    <a:lnTo>
                      <a:pt x="37" y="19"/>
                    </a:lnTo>
                    <a:lnTo>
                      <a:pt x="37" y="18"/>
                    </a:lnTo>
                    <a:lnTo>
                      <a:pt x="36" y="18"/>
                    </a:lnTo>
                    <a:lnTo>
                      <a:pt x="35" y="17"/>
                    </a:lnTo>
                    <a:lnTo>
                      <a:pt x="36" y="16"/>
                    </a:lnTo>
                    <a:lnTo>
                      <a:pt x="37" y="17"/>
                    </a:lnTo>
                    <a:lnTo>
                      <a:pt x="38" y="17"/>
                    </a:lnTo>
                    <a:lnTo>
                      <a:pt x="38" y="15"/>
                    </a:lnTo>
                    <a:lnTo>
                      <a:pt x="35" y="13"/>
                    </a:lnTo>
                    <a:lnTo>
                      <a:pt x="35" y="11"/>
                    </a:lnTo>
                    <a:lnTo>
                      <a:pt x="35" y="10"/>
                    </a:lnTo>
                    <a:lnTo>
                      <a:pt x="36" y="10"/>
                    </a:lnTo>
                    <a:lnTo>
                      <a:pt x="38" y="9"/>
                    </a:lnTo>
                    <a:lnTo>
                      <a:pt x="38" y="8"/>
                    </a:lnTo>
                    <a:lnTo>
                      <a:pt x="40" y="8"/>
                    </a:lnTo>
                    <a:lnTo>
                      <a:pt x="40" y="7"/>
                    </a:lnTo>
                    <a:lnTo>
                      <a:pt x="40" y="7"/>
                    </a:lnTo>
                    <a:lnTo>
                      <a:pt x="37" y="3"/>
                    </a:lnTo>
                    <a:lnTo>
                      <a:pt x="37" y="3"/>
                    </a:lnTo>
                    <a:lnTo>
                      <a:pt x="34" y="0"/>
                    </a:lnTo>
                    <a:lnTo>
                      <a:pt x="32" y="1"/>
                    </a:lnTo>
                    <a:lnTo>
                      <a:pt x="32" y="3"/>
                    </a:lnTo>
                    <a:lnTo>
                      <a:pt x="31" y="3"/>
                    </a:lnTo>
                    <a:lnTo>
                      <a:pt x="31" y="4"/>
                    </a:lnTo>
                    <a:lnTo>
                      <a:pt x="32" y="5"/>
                    </a:lnTo>
                    <a:lnTo>
                      <a:pt x="33" y="5"/>
                    </a:lnTo>
                    <a:lnTo>
                      <a:pt x="33" y="6"/>
                    </a:lnTo>
                    <a:lnTo>
                      <a:pt x="32" y="7"/>
                    </a:lnTo>
                    <a:lnTo>
                      <a:pt x="31" y="7"/>
                    </a:lnTo>
                    <a:lnTo>
                      <a:pt x="31" y="7"/>
                    </a:lnTo>
                    <a:lnTo>
                      <a:pt x="30" y="7"/>
                    </a:lnTo>
                    <a:lnTo>
                      <a:pt x="29" y="7"/>
                    </a:lnTo>
                    <a:lnTo>
                      <a:pt x="27" y="5"/>
                    </a:lnTo>
                    <a:lnTo>
                      <a:pt x="27" y="7"/>
                    </a:lnTo>
                    <a:lnTo>
                      <a:pt x="27" y="8"/>
                    </a:lnTo>
                    <a:lnTo>
                      <a:pt x="27" y="8"/>
                    </a:lnTo>
                    <a:lnTo>
                      <a:pt x="27" y="7"/>
                    </a:lnTo>
                    <a:lnTo>
                      <a:pt x="27" y="5"/>
                    </a:lnTo>
                    <a:lnTo>
                      <a:pt x="26" y="5"/>
                    </a:lnTo>
                    <a:lnTo>
                      <a:pt x="26" y="6"/>
                    </a:lnTo>
                    <a:lnTo>
                      <a:pt x="24" y="6"/>
                    </a:lnTo>
                    <a:lnTo>
                      <a:pt x="24" y="7"/>
                    </a:lnTo>
                    <a:lnTo>
                      <a:pt x="23" y="6"/>
                    </a:lnTo>
                    <a:lnTo>
                      <a:pt x="23" y="5"/>
                    </a:lnTo>
                    <a:lnTo>
                      <a:pt x="22" y="7"/>
                    </a:lnTo>
                    <a:lnTo>
                      <a:pt x="20" y="7"/>
                    </a:lnTo>
                    <a:lnTo>
                      <a:pt x="20" y="8"/>
                    </a:lnTo>
                    <a:lnTo>
                      <a:pt x="19" y="10"/>
                    </a:lnTo>
                    <a:lnTo>
                      <a:pt x="19" y="10"/>
                    </a:lnTo>
                    <a:lnTo>
                      <a:pt x="18" y="10"/>
                    </a:lnTo>
                    <a:lnTo>
                      <a:pt x="17" y="11"/>
                    </a:lnTo>
                    <a:lnTo>
                      <a:pt x="16" y="13"/>
                    </a:lnTo>
                    <a:lnTo>
                      <a:pt x="16" y="13"/>
                    </a:lnTo>
                    <a:lnTo>
                      <a:pt x="16" y="14"/>
                    </a:lnTo>
                    <a:lnTo>
                      <a:pt x="16" y="14"/>
                    </a:lnTo>
                    <a:lnTo>
                      <a:pt x="15" y="14"/>
                    </a:lnTo>
                    <a:lnTo>
                      <a:pt x="14" y="18"/>
                    </a:lnTo>
                    <a:lnTo>
                      <a:pt x="15" y="18"/>
                    </a:lnTo>
                    <a:lnTo>
                      <a:pt x="13" y="18"/>
                    </a:lnTo>
                    <a:lnTo>
                      <a:pt x="13" y="21"/>
                    </a:lnTo>
                    <a:lnTo>
                      <a:pt x="12" y="21"/>
                    </a:lnTo>
                    <a:lnTo>
                      <a:pt x="11" y="21"/>
                    </a:lnTo>
                    <a:lnTo>
                      <a:pt x="10" y="22"/>
                    </a:lnTo>
                    <a:lnTo>
                      <a:pt x="9" y="22"/>
                    </a:lnTo>
                    <a:lnTo>
                      <a:pt x="9" y="21"/>
                    </a:lnTo>
                    <a:lnTo>
                      <a:pt x="9" y="24"/>
                    </a:lnTo>
                    <a:lnTo>
                      <a:pt x="9" y="25"/>
                    </a:lnTo>
                    <a:lnTo>
                      <a:pt x="7" y="28"/>
                    </a:lnTo>
                    <a:lnTo>
                      <a:pt x="6" y="28"/>
                    </a:lnTo>
                    <a:lnTo>
                      <a:pt x="6" y="28"/>
                    </a:lnTo>
                    <a:lnTo>
                      <a:pt x="5" y="27"/>
                    </a:lnTo>
                    <a:lnTo>
                      <a:pt x="4" y="27"/>
                    </a:lnTo>
                    <a:lnTo>
                      <a:pt x="3" y="28"/>
                    </a:lnTo>
                    <a:lnTo>
                      <a:pt x="3" y="29"/>
                    </a:lnTo>
                    <a:lnTo>
                      <a:pt x="2" y="29"/>
                    </a:lnTo>
                    <a:lnTo>
                      <a:pt x="2" y="32"/>
                    </a:lnTo>
                    <a:lnTo>
                      <a:pt x="1" y="32"/>
                    </a:lnTo>
                    <a:lnTo>
                      <a:pt x="0" y="33"/>
                    </a:lnTo>
                    <a:lnTo>
                      <a:pt x="0" y="36"/>
                    </a:lnTo>
                    <a:lnTo>
                      <a:pt x="2"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3" name="Freeform 52"/>
              <p:cNvSpPr>
                <a:spLocks/>
              </p:cNvSpPr>
              <p:nvPr/>
            </p:nvSpPr>
            <p:spPr bwMode="auto">
              <a:xfrm>
                <a:off x="4778" y="3069"/>
                <a:ext cx="5" cy="7"/>
              </a:xfrm>
              <a:custGeom>
                <a:avLst/>
                <a:gdLst/>
                <a:ahLst/>
                <a:cxnLst>
                  <a:cxn ang="0">
                    <a:pos x="1" y="2"/>
                  </a:cxn>
                  <a:cxn ang="0">
                    <a:pos x="2" y="3"/>
                  </a:cxn>
                  <a:cxn ang="0">
                    <a:pos x="2" y="4"/>
                  </a:cxn>
                  <a:cxn ang="0">
                    <a:pos x="2" y="3"/>
                  </a:cxn>
                  <a:cxn ang="0">
                    <a:pos x="2" y="5"/>
                  </a:cxn>
                  <a:cxn ang="0">
                    <a:pos x="3" y="7"/>
                  </a:cxn>
                  <a:cxn ang="0">
                    <a:pos x="3" y="5"/>
                  </a:cxn>
                  <a:cxn ang="0">
                    <a:pos x="4" y="3"/>
                  </a:cxn>
                  <a:cxn ang="0">
                    <a:pos x="5" y="4"/>
                  </a:cxn>
                  <a:cxn ang="0">
                    <a:pos x="5" y="2"/>
                  </a:cxn>
                  <a:cxn ang="0">
                    <a:pos x="4" y="2"/>
                  </a:cxn>
                  <a:cxn ang="0">
                    <a:pos x="4" y="1"/>
                  </a:cxn>
                  <a:cxn ang="0">
                    <a:pos x="5" y="0"/>
                  </a:cxn>
                  <a:cxn ang="0">
                    <a:pos x="3" y="0"/>
                  </a:cxn>
                  <a:cxn ang="0">
                    <a:pos x="2" y="0"/>
                  </a:cxn>
                  <a:cxn ang="0">
                    <a:pos x="2" y="1"/>
                  </a:cxn>
                  <a:cxn ang="0">
                    <a:pos x="3" y="0"/>
                  </a:cxn>
                  <a:cxn ang="0">
                    <a:pos x="2" y="2"/>
                  </a:cxn>
                  <a:cxn ang="0">
                    <a:pos x="2" y="1"/>
                  </a:cxn>
                  <a:cxn ang="0">
                    <a:pos x="1" y="1"/>
                  </a:cxn>
                  <a:cxn ang="0">
                    <a:pos x="0" y="1"/>
                  </a:cxn>
                  <a:cxn ang="0">
                    <a:pos x="0" y="3"/>
                  </a:cxn>
                  <a:cxn ang="0">
                    <a:pos x="2" y="6"/>
                  </a:cxn>
                  <a:cxn ang="0">
                    <a:pos x="1" y="2"/>
                  </a:cxn>
                </a:cxnLst>
                <a:rect l="0" t="0" r="r" b="b"/>
                <a:pathLst>
                  <a:path w="5" h="7">
                    <a:moveTo>
                      <a:pt x="1" y="2"/>
                    </a:moveTo>
                    <a:lnTo>
                      <a:pt x="2" y="3"/>
                    </a:lnTo>
                    <a:lnTo>
                      <a:pt x="2" y="4"/>
                    </a:lnTo>
                    <a:lnTo>
                      <a:pt x="2" y="3"/>
                    </a:lnTo>
                    <a:lnTo>
                      <a:pt x="2" y="5"/>
                    </a:lnTo>
                    <a:lnTo>
                      <a:pt x="3" y="7"/>
                    </a:lnTo>
                    <a:lnTo>
                      <a:pt x="3" y="5"/>
                    </a:lnTo>
                    <a:lnTo>
                      <a:pt x="4" y="3"/>
                    </a:lnTo>
                    <a:lnTo>
                      <a:pt x="5" y="4"/>
                    </a:lnTo>
                    <a:lnTo>
                      <a:pt x="5" y="2"/>
                    </a:lnTo>
                    <a:lnTo>
                      <a:pt x="4" y="2"/>
                    </a:lnTo>
                    <a:lnTo>
                      <a:pt x="4" y="1"/>
                    </a:lnTo>
                    <a:lnTo>
                      <a:pt x="5" y="0"/>
                    </a:lnTo>
                    <a:lnTo>
                      <a:pt x="3" y="0"/>
                    </a:lnTo>
                    <a:lnTo>
                      <a:pt x="2" y="0"/>
                    </a:lnTo>
                    <a:lnTo>
                      <a:pt x="2" y="1"/>
                    </a:lnTo>
                    <a:lnTo>
                      <a:pt x="3" y="0"/>
                    </a:lnTo>
                    <a:lnTo>
                      <a:pt x="2" y="2"/>
                    </a:lnTo>
                    <a:lnTo>
                      <a:pt x="2" y="1"/>
                    </a:lnTo>
                    <a:lnTo>
                      <a:pt x="1" y="1"/>
                    </a:lnTo>
                    <a:lnTo>
                      <a:pt x="0" y="1"/>
                    </a:lnTo>
                    <a:lnTo>
                      <a:pt x="0" y="3"/>
                    </a:lnTo>
                    <a:lnTo>
                      <a:pt x="2" y="6"/>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4" name="Freeform 53"/>
              <p:cNvSpPr>
                <a:spLocks/>
              </p:cNvSpPr>
              <p:nvPr/>
            </p:nvSpPr>
            <p:spPr bwMode="auto">
              <a:xfrm>
                <a:off x="5092" y="3129"/>
                <a:ext cx="8" cy="6"/>
              </a:xfrm>
              <a:custGeom>
                <a:avLst/>
                <a:gdLst/>
                <a:ahLst/>
                <a:cxnLst>
                  <a:cxn ang="0">
                    <a:pos x="0" y="4"/>
                  </a:cxn>
                  <a:cxn ang="0">
                    <a:pos x="1" y="6"/>
                  </a:cxn>
                  <a:cxn ang="0">
                    <a:pos x="1" y="6"/>
                  </a:cxn>
                  <a:cxn ang="0">
                    <a:pos x="2" y="5"/>
                  </a:cxn>
                  <a:cxn ang="0">
                    <a:pos x="4" y="5"/>
                  </a:cxn>
                  <a:cxn ang="0">
                    <a:pos x="4" y="4"/>
                  </a:cxn>
                  <a:cxn ang="0">
                    <a:pos x="5" y="5"/>
                  </a:cxn>
                  <a:cxn ang="0">
                    <a:pos x="6" y="5"/>
                  </a:cxn>
                  <a:cxn ang="0">
                    <a:pos x="7" y="3"/>
                  </a:cxn>
                  <a:cxn ang="0">
                    <a:pos x="7" y="4"/>
                  </a:cxn>
                  <a:cxn ang="0">
                    <a:pos x="7" y="3"/>
                  </a:cxn>
                  <a:cxn ang="0">
                    <a:pos x="8" y="0"/>
                  </a:cxn>
                  <a:cxn ang="0">
                    <a:pos x="8" y="0"/>
                  </a:cxn>
                  <a:cxn ang="0">
                    <a:pos x="5" y="1"/>
                  </a:cxn>
                  <a:cxn ang="0">
                    <a:pos x="4" y="0"/>
                  </a:cxn>
                  <a:cxn ang="0">
                    <a:pos x="4" y="0"/>
                  </a:cxn>
                  <a:cxn ang="0">
                    <a:pos x="4" y="0"/>
                  </a:cxn>
                  <a:cxn ang="0">
                    <a:pos x="2" y="0"/>
                  </a:cxn>
                  <a:cxn ang="0">
                    <a:pos x="1" y="0"/>
                  </a:cxn>
                  <a:cxn ang="0">
                    <a:pos x="2" y="2"/>
                  </a:cxn>
                  <a:cxn ang="0">
                    <a:pos x="1" y="2"/>
                  </a:cxn>
                  <a:cxn ang="0">
                    <a:pos x="0" y="3"/>
                  </a:cxn>
                  <a:cxn ang="0">
                    <a:pos x="1" y="3"/>
                  </a:cxn>
                  <a:cxn ang="0">
                    <a:pos x="0" y="4"/>
                  </a:cxn>
                  <a:cxn ang="0">
                    <a:pos x="0" y="4"/>
                  </a:cxn>
                </a:cxnLst>
                <a:rect l="0" t="0" r="r" b="b"/>
                <a:pathLst>
                  <a:path w="8" h="6">
                    <a:moveTo>
                      <a:pt x="0" y="4"/>
                    </a:moveTo>
                    <a:lnTo>
                      <a:pt x="1" y="6"/>
                    </a:lnTo>
                    <a:lnTo>
                      <a:pt x="1" y="6"/>
                    </a:lnTo>
                    <a:lnTo>
                      <a:pt x="2" y="5"/>
                    </a:lnTo>
                    <a:lnTo>
                      <a:pt x="4" y="5"/>
                    </a:lnTo>
                    <a:lnTo>
                      <a:pt x="4" y="4"/>
                    </a:lnTo>
                    <a:lnTo>
                      <a:pt x="5" y="5"/>
                    </a:lnTo>
                    <a:lnTo>
                      <a:pt x="6" y="5"/>
                    </a:lnTo>
                    <a:lnTo>
                      <a:pt x="7" y="3"/>
                    </a:lnTo>
                    <a:lnTo>
                      <a:pt x="7" y="4"/>
                    </a:lnTo>
                    <a:lnTo>
                      <a:pt x="7" y="3"/>
                    </a:lnTo>
                    <a:lnTo>
                      <a:pt x="8" y="0"/>
                    </a:lnTo>
                    <a:lnTo>
                      <a:pt x="8" y="0"/>
                    </a:lnTo>
                    <a:lnTo>
                      <a:pt x="5" y="1"/>
                    </a:lnTo>
                    <a:lnTo>
                      <a:pt x="4" y="0"/>
                    </a:lnTo>
                    <a:lnTo>
                      <a:pt x="4" y="0"/>
                    </a:lnTo>
                    <a:lnTo>
                      <a:pt x="4" y="0"/>
                    </a:lnTo>
                    <a:lnTo>
                      <a:pt x="2" y="0"/>
                    </a:lnTo>
                    <a:lnTo>
                      <a:pt x="1" y="0"/>
                    </a:lnTo>
                    <a:lnTo>
                      <a:pt x="2" y="2"/>
                    </a:lnTo>
                    <a:lnTo>
                      <a:pt x="1" y="2"/>
                    </a:lnTo>
                    <a:lnTo>
                      <a:pt x="0" y="3"/>
                    </a:lnTo>
                    <a:lnTo>
                      <a:pt x="1" y="3"/>
                    </a:lnTo>
                    <a:lnTo>
                      <a:pt x="0" y="4"/>
                    </a:lnTo>
                    <a:lnTo>
                      <a:pt x="0"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5" name="Freeform 54"/>
              <p:cNvSpPr>
                <a:spLocks/>
              </p:cNvSpPr>
              <p:nvPr/>
            </p:nvSpPr>
            <p:spPr bwMode="auto">
              <a:xfrm>
                <a:off x="4940" y="3089"/>
                <a:ext cx="10" cy="10"/>
              </a:xfrm>
              <a:custGeom>
                <a:avLst/>
                <a:gdLst/>
                <a:ahLst/>
                <a:cxnLst>
                  <a:cxn ang="0">
                    <a:pos x="1" y="5"/>
                  </a:cxn>
                  <a:cxn ang="0">
                    <a:pos x="0" y="4"/>
                  </a:cxn>
                  <a:cxn ang="0">
                    <a:pos x="0" y="4"/>
                  </a:cxn>
                  <a:cxn ang="0">
                    <a:pos x="0" y="5"/>
                  </a:cxn>
                  <a:cxn ang="0">
                    <a:pos x="0" y="5"/>
                  </a:cxn>
                  <a:cxn ang="0">
                    <a:pos x="0" y="7"/>
                  </a:cxn>
                  <a:cxn ang="0">
                    <a:pos x="2" y="7"/>
                  </a:cxn>
                  <a:cxn ang="0">
                    <a:pos x="3" y="9"/>
                  </a:cxn>
                  <a:cxn ang="0">
                    <a:pos x="4" y="9"/>
                  </a:cxn>
                  <a:cxn ang="0">
                    <a:pos x="7" y="10"/>
                  </a:cxn>
                  <a:cxn ang="0">
                    <a:pos x="9" y="7"/>
                  </a:cxn>
                  <a:cxn ang="0">
                    <a:pos x="10" y="3"/>
                  </a:cxn>
                  <a:cxn ang="0">
                    <a:pos x="10" y="2"/>
                  </a:cxn>
                  <a:cxn ang="0">
                    <a:pos x="9" y="2"/>
                  </a:cxn>
                  <a:cxn ang="0">
                    <a:pos x="8" y="1"/>
                  </a:cxn>
                  <a:cxn ang="0">
                    <a:pos x="7" y="1"/>
                  </a:cxn>
                  <a:cxn ang="0">
                    <a:pos x="3" y="0"/>
                  </a:cxn>
                  <a:cxn ang="0">
                    <a:pos x="2" y="1"/>
                  </a:cxn>
                  <a:cxn ang="0">
                    <a:pos x="3" y="3"/>
                  </a:cxn>
                  <a:cxn ang="0">
                    <a:pos x="2" y="4"/>
                  </a:cxn>
                  <a:cxn ang="0">
                    <a:pos x="1" y="5"/>
                  </a:cxn>
                </a:cxnLst>
                <a:rect l="0" t="0" r="r" b="b"/>
                <a:pathLst>
                  <a:path w="10" h="10">
                    <a:moveTo>
                      <a:pt x="1" y="5"/>
                    </a:moveTo>
                    <a:lnTo>
                      <a:pt x="0" y="4"/>
                    </a:lnTo>
                    <a:lnTo>
                      <a:pt x="0" y="4"/>
                    </a:lnTo>
                    <a:lnTo>
                      <a:pt x="0" y="5"/>
                    </a:lnTo>
                    <a:lnTo>
                      <a:pt x="0" y="5"/>
                    </a:lnTo>
                    <a:lnTo>
                      <a:pt x="0" y="7"/>
                    </a:lnTo>
                    <a:lnTo>
                      <a:pt x="2" y="7"/>
                    </a:lnTo>
                    <a:lnTo>
                      <a:pt x="3" y="9"/>
                    </a:lnTo>
                    <a:lnTo>
                      <a:pt x="4" y="9"/>
                    </a:lnTo>
                    <a:lnTo>
                      <a:pt x="7" y="10"/>
                    </a:lnTo>
                    <a:lnTo>
                      <a:pt x="9" y="7"/>
                    </a:lnTo>
                    <a:lnTo>
                      <a:pt x="10" y="3"/>
                    </a:lnTo>
                    <a:lnTo>
                      <a:pt x="10" y="2"/>
                    </a:lnTo>
                    <a:lnTo>
                      <a:pt x="9" y="2"/>
                    </a:lnTo>
                    <a:lnTo>
                      <a:pt x="8" y="1"/>
                    </a:lnTo>
                    <a:lnTo>
                      <a:pt x="7" y="1"/>
                    </a:lnTo>
                    <a:lnTo>
                      <a:pt x="3" y="0"/>
                    </a:lnTo>
                    <a:lnTo>
                      <a:pt x="2" y="1"/>
                    </a:lnTo>
                    <a:lnTo>
                      <a:pt x="3" y="3"/>
                    </a:lnTo>
                    <a:lnTo>
                      <a:pt x="2" y="4"/>
                    </a:lnTo>
                    <a:lnTo>
                      <a:pt x="1"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6" name="Freeform 55"/>
              <p:cNvSpPr>
                <a:spLocks/>
              </p:cNvSpPr>
              <p:nvPr/>
            </p:nvSpPr>
            <p:spPr bwMode="auto">
              <a:xfrm>
                <a:off x="3674" y="3113"/>
                <a:ext cx="100" cy="82"/>
              </a:xfrm>
              <a:custGeom>
                <a:avLst/>
                <a:gdLst/>
                <a:ahLst/>
                <a:cxnLst>
                  <a:cxn ang="0">
                    <a:pos x="97" y="56"/>
                  </a:cxn>
                  <a:cxn ang="0">
                    <a:pos x="89" y="48"/>
                  </a:cxn>
                  <a:cxn ang="0">
                    <a:pos x="85" y="46"/>
                  </a:cxn>
                  <a:cxn ang="0">
                    <a:pos x="81" y="36"/>
                  </a:cxn>
                  <a:cxn ang="0">
                    <a:pos x="78" y="25"/>
                  </a:cxn>
                  <a:cxn ang="0">
                    <a:pos x="75" y="9"/>
                  </a:cxn>
                  <a:cxn ang="0">
                    <a:pos x="68" y="3"/>
                  </a:cxn>
                  <a:cxn ang="0">
                    <a:pos x="67" y="4"/>
                  </a:cxn>
                  <a:cxn ang="0">
                    <a:pos x="61" y="1"/>
                  </a:cxn>
                  <a:cxn ang="0">
                    <a:pos x="61" y="5"/>
                  </a:cxn>
                  <a:cxn ang="0">
                    <a:pos x="62" y="19"/>
                  </a:cxn>
                  <a:cxn ang="0">
                    <a:pos x="64" y="27"/>
                  </a:cxn>
                  <a:cxn ang="0">
                    <a:pos x="60" y="30"/>
                  </a:cxn>
                  <a:cxn ang="0">
                    <a:pos x="57" y="16"/>
                  </a:cxn>
                  <a:cxn ang="0">
                    <a:pos x="54" y="12"/>
                  </a:cxn>
                  <a:cxn ang="0">
                    <a:pos x="48" y="7"/>
                  </a:cxn>
                  <a:cxn ang="0">
                    <a:pos x="49" y="12"/>
                  </a:cxn>
                  <a:cxn ang="0">
                    <a:pos x="49" y="15"/>
                  </a:cxn>
                  <a:cxn ang="0">
                    <a:pos x="45" y="16"/>
                  </a:cxn>
                  <a:cxn ang="0">
                    <a:pos x="42" y="18"/>
                  </a:cxn>
                  <a:cxn ang="0">
                    <a:pos x="41" y="11"/>
                  </a:cxn>
                  <a:cxn ang="0">
                    <a:pos x="31" y="8"/>
                  </a:cxn>
                  <a:cxn ang="0">
                    <a:pos x="28" y="12"/>
                  </a:cxn>
                  <a:cxn ang="0">
                    <a:pos x="26" y="12"/>
                  </a:cxn>
                  <a:cxn ang="0">
                    <a:pos x="26" y="1"/>
                  </a:cxn>
                  <a:cxn ang="0">
                    <a:pos x="4" y="16"/>
                  </a:cxn>
                  <a:cxn ang="0">
                    <a:pos x="6" y="21"/>
                  </a:cxn>
                  <a:cxn ang="0">
                    <a:pos x="4" y="32"/>
                  </a:cxn>
                  <a:cxn ang="0">
                    <a:pos x="5" y="35"/>
                  </a:cxn>
                  <a:cxn ang="0">
                    <a:pos x="8" y="35"/>
                  </a:cxn>
                  <a:cxn ang="0">
                    <a:pos x="13" y="35"/>
                  </a:cxn>
                  <a:cxn ang="0">
                    <a:pos x="18" y="36"/>
                  </a:cxn>
                  <a:cxn ang="0">
                    <a:pos x="5" y="42"/>
                  </a:cxn>
                  <a:cxn ang="0">
                    <a:pos x="12" y="49"/>
                  </a:cxn>
                  <a:cxn ang="0">
                    <a:pos x="29" y="48"/>
                  </a:cxn>
                  <a:cxn ang="0">
                    <a:pos x="37" y="51"/>
                  </a:cxn>
                  <a:cxn ang="0">
                    <a:pos x="37" y="54"/>
                  </a:cxn>
                  <a:cxn ang="0">
                    <a:pos x="13" y="67"/>
                  </a:cxn>
                  <a:cxn ang="0">
                    <a:pos x="24" y="70"/>
                  </a:cxn>
                  <a:cxn ang="0">
                    <a:pos x="31" y="74"/>
                  </a:cxn>
                  <a:cxn ang="0">
                    <a:pos x="32" y="82"/>
                  </a:cxn>
                  <a:cxn ang="0">
                    <a:pos x="44" y="81"/>
                  </a:cxn>
                  <a:cxn ang="0">
                    <a:pos x="53" y="80"/>
                  </a:cxn>
                  <a:cxn ang="0">
                    <a:pos x="67" y="70"/>
                  </a:cxn>
                  <a:cxn ang="0">
                    <a:pos x="70" y="71"/>
                  </a:cxn>
                  <a:cxn ang="0">
                    <a:pos x="78" y="73"/>
                  </a:cxn>
                  <a:cxn ang="0">
                    <a:pos x="84" y="77"/>
                  </a:cxn>
                  <a:cxn ang="0">
                    <a:pos x="90" y="76"/>
                  </a:cxn>
                  <a:cxn ang="0">
                    <a:pos x="96" y="74"/>
                  </a:cxn>
                  <a:cxn ang="0">
                    <a:pos x="94" y="70"/>
                  </a:cxn>
                  <a:cxn ang="0">
                    <a:pos x="94" y="69"/>
                  </a:cxn>
                  <a:cxn ang="0">
                    <a:pos x="90" y="69"/>
                  </a:cxn>
                  <a:cxn ang="0">
                    <a:pos x="90" y="67"/>
                  </a:cxn>
                  <a:cxn ang="0">
                    <a:pos x="93" y="61"/>
                  </a:cxn>
                  <a:cxn ang="0">
                    <a:pos x="95" y="63"/>
                  </a:cxn>
                  <a:cxn ang="0">
                    <a:pos x="99" y="64"/>
                  </a:cxn>
                </a:cxnLst>
                <a:rect l="0" t="0" r="r" b="b"/>
                <a:pathLst>
                  <a:path w="100" h="82">
                    <a:moveTo>
                      <a:pt x="100" y="56"/>
                    </a:moveTo>
                    <a:lnTo>
                      <a:pt x="100" y="56"/>
                    </a:lnTo>
                    <a:lnTo>
                      <a:pt x="99" y="56"/>
                    </a:lnTo>
                    <a:lnTo>
                      <a:pt x="98" y="56"/>
                    </a:lnTo>
                    <a:lnTo>
                      <a:pt x="98" y="56"/>
                    </a:lnTo>
                    <a:lnTo>
                      <a:pt x="97" y="56"/>
                    </a:lnTo>
                    <a:lnTo>
                      <a:pt x="97" y="56"/>
                    </a:lnTo>
                    <a:lnTo>
                      <a:pt x="97" y="55"/>
                    </a:lnTo>
                    <a:lnTo>
                      <a:pt x="97" y="54"/>
                    </a:lnTo>
                    <a:lnTo>
                      <a:pt x="95" y="54"/>
                    </a:lnTo>
                    <a:lnTo>
                      <a:pt x="90" y="50"/>
                    </a:lnTo>
                    <a:lnTo>
                      <a:pt x="91" y="49"/>
                    </a:lnTo>
                    <a:lnTo>
                      <a:pt x="90" y="48"/>
                    </a:lnTo>
                    <a:lnTo>
                      <a:pt x="89" y="48"/>
                    </a:lnTo>
                    <a:lnTo>
                      <a:pt x="89" y="48"/>
                    </a:lnTo>
                    <a:lnTo>
                      <a:pt x="89" y="49"/>
                    </a:lnTo>
                    <a:lnTo>
                      <a:pt x="88" y="49"/>
                    </a:lnTo>
                    <a:lnTo>
                      <a:pt x="88" y="48"/>
                    </a:lnTo>
                    <a:lnTo>
                      <a:pt x="86" y="48"/>
                    </a:lnTo>
                    <a:lnTo>
                      <a:pt x="86" y="48"/>
                    </a:lnTo>
                    <a:lnTo>
                      <a:pt x="85" y="46"/>
                    </a:lnTo>
                    <a:lnTo>
                      <a:pt x="83" y="46"/>
                    </a:lnTo>
                    <a:lnTo>
                      <a:pt x="82" y="42"/>
                    </a:lnTo>
                    <a:lnTo>
                      <a:pt x="80" y="41"/>
                    </a:lnTo>
                    <a:lnTo>
                      <a:pt x="80" y="40"/>
                    </a:lnTo>
                    <a:lnTo>
                      <a:pt x="80" y="39"/>
                    </a:lnTo>
                    <a:lnTo>
                      <a:pt x="80" y="36"/>
                    </a:lnTo>
                    <a:lnTo>
                      <a:pt x="81" y="36"/>
                    </a:lnTo>
                    <a:lnTo>
                      <a:pt x="81" y="36"/>
                    </a:lnTo>
                    <a:lnTo>
                      <a:pt x="81" y="34"/>
                    </a:lnTo>
                    <a:lnTo>
                      <a:pt x="81" y="34"/>
                    </a:lnTo>
                    <a:lnTo>
                      <a:pt x="81" y="33"/>
                    </a:lnTo>
                    <a:lnTo>
                      <a:pt x="80" y="31"/>
                    </a:lnTo>
                    <a:lnTo>
                      <a:pt x="78" y="27"/>
                    </a:lnTo>
                    <a:lnTo>
                      <a:pt x="78" y="25"/>
                    </a:lnTo>
                    <a:lnTo>
                      <a:pt x="77" y="25"/>
                    </a:lnTo>
                    <a:lnTo>
                      <a:pt x="75" y="12"/>
                    </a:lnTo>
                    <a:lnTo>
                      <a:pt x="75" y="12"/>
                    </a:lnTo>
                    <a:lnTo>
                      <a:pt x="75" y="11"/>
                    </a:lnTo>
                    <a:lnTo>
                      <a:pt x="75" y="11"/>
                    </a:lnTo>
                    <a:lnTo>
                      <a:pt x="75" y="10"/>
                    </a:lnTo>
                    <a:lnTo>
                      <a:pt x="75" y="9"/>
                    </a:lnTo>
                    <a:lnTo>
                      <a:pt x="74" y="8"/>
                    </a:lnTo>
                    <a:lnTo>
                      <a:pt x="72" y="8"/>
                    </a:lnTo>
                    <a:lnTo>
                      <a:pt x="72" y="7"/>
                    </a:lnTo>
                    <a:lnTo>
                      <a:pt x="70" y="5"/>
                    </a:lnTo>
                    <a:lnTo>
                      <a:pt x="70" y="5"/>
                    </a:lnTo>
                    <a:lnTo>
                      <a:pt x="69" y="3"/>
                    </a:lnTo>
                    <a:lnTo>
                      <a:pt x="68" y="3"/>
                    </a:lnTo>
                    <a:lnTo>
                      <a:pt x="68" y="2"/>
                    </a:lnTo>
                    <a:lnTo>
                      <a:pt x="67" y="1"/>
                    </a:lnTo>
                    <a:lnTo>
                      <a:pt x="67" y="1"/>
                    </a:lnTo>
                    <a:lnTo>
                      <a:pt x="67" y="3"/>
                    </a:lnTo>
                    <a:lnTo>
                      <a:pt x="68" y="3"/>
                    </a:lnTo>
                    <a:lnTo>
                      <a:pt x="68" y="4"/>
                    </a:lnTo>
                    <a:lnTo>
                      <a:pt x="67" y="4"/>
                    </a:lnTo>
                    <a:lnTo>
                      <a:pt x="65" y="4"/>
                    </a:lnTo>
                    <a:lnTo>
                      <a:pt x="64" y="1"/>
                    </a:lnTo>
                    <a:lnTo>
                      <a:pt x="64" y="1"/>
                    </a:lnTo>
                    <a:lnTo>
                      <a:pt x="61" y="1"/>
                    </a:lnTo>
                    <a:lnTo>
                      <a:pt x="61" y="1"/>
                    </a:lnTo>
                    <a:lnTo>
                      <a:pt x="61" y="1"/>
                    </a:lnTo>
                    <a:lnTo>
                      <a:pt x="61" y="1"/>
                    </a:lnTo>
                    <a:lnTo>
                      <a:pt x="61" y="2"/>
                    </a:lnTo>
                    <a:lnTo>
                      <a:pt x="61" y="3"/>
                    </a:lnTo>
                    <a:lnTo>
                      <a:pt x="61" y="4"/>
                    </a:lnTo>
                    <a:lnTo>
                      <a:pt x="61" y="4"/>
                    </a:lnTo>
                    <a:lnTo>
                      <a:pt x="60" y="4"/>
                    </a:lnTo>
                    <a:lnTo>
                      <a:pt x="60" y="5"/>
                    </a:lnTo>
                    <a:lnTo>
                      <a:pt x="61" y="5"/>
                    </a:lnTo>
                    <a:lnTo>
                      <a:pt x="61" y="6"/>
                    </a:lnTo>
                    <a:lnTo>
                      <a:pt x="60" y="6"/>
                    </a:lnTo>
                    <a:lnTo>
                      <a:pt x="61" y="7"/>
                    </a:lnTo>
                    <a:lnTo>
                      <a:pt x="62" y="16"/>
                    </a:lnTo>
                    <a:lnTo>
                      <a:pt x="62" y="17"/>
                    </a:lnTo>
                    <a:lnTo>
                      <a:pt x="62" y="18"/>
                    </a:lnTo>
                    <a:lnTo>
                      <a:pt x="62" y="19"/>
                    </a:lnTo>
                    <a:lnTo>
                      <a:pt x="62" y="19"/>
                    </a:lnTo>
                    <a:lnTo>
                      <a:pt x="62" y="23"/>
                    </a:lnTo>
                    <a:lnTo>
                      <a:pt x="63" y="23"/>
                    </a:lnTo>
                    <a:lnTo>
                      <a:pt x="63" y="24"/>
                    </a:lnTo>
                    <a:lnTo>
                      <a:pt x="63" y="25"/>
                    </a:lnTo>
                    <a:lnTo>
                      <a:pt x="64" y="27"/>
                    </a:lnTo>
                    <a:lnTo>
                      <a:pt x="64" y="27"/>
                    </a:lnTo>
                    <a:lnTo>
                      <a:pt x="64" y="28"/>
                    </a:lnTo>
                    <a:lnTo>
                      <a:pt x="64" y="29"/>
                    </a:lnTo>
                    <a:lnTo>
                      <a:pt x="63" y="30"/>
                    </a:lnTo>
                    <a:lnTo>
                      <a:pt x="61" y="30"/>
                    </a:lnTo>
                    <a:lnTo>
                      <a:pt x="61" y="31"/>
                    </a:lnTo>
                    <a:lnTo>
                      <a:pt x="61" y="31"/>
                    </a:lnTo>
                    <a:lnTo>
                      <a:pt x="60" y="30"/>
                    </a:lnTo>
                    <a:lnTo>
                      <a:pt x="59" y="30"/>
                    </a:lnTo>
                    <a:lnTo>
                      <a:pt x="59" y="27"/>
                    </a:lnTo>
                    <a:lnTo>
                      <a:pt x="60" y="26"/>
                    </a:lnTo>
                    <a:lnTo>
                      <a:pt x="58" y="25"/>
                    </a:lnTo>
                    <a:lnTo>
                      <a:pt x="58" y="22"/>
                    </a:lnTo>
                    <a:lnTo>
                      <a:pt x="57" y="20"/>
                    </a:lnTo>
                    <a:lnTo>
                      <a:pt x="57" y="16"/>
                    </a:lnTo>
                    <a:lnTo>
                      <a:pt x="57" y="14"/>
                    </a:lnTo>
                    <a:lnTo>
                      <a:pt x="56" y="14"/>
                    </a:lnTo>
                    <a:lnTo>
                      <a:pt x="56" y="13"/>
                    </a:lnTo>
                    <a:lnTo>
                      <a:pt x="56" y="13"/>
                    </a:lnTo>
                    <a:lnTo>
                      <a:pt x="55" y="12"/>
                    </a:lnTo>
                    <a:lnTo>
                      <a:pt x="55" y="12"/>
                    </a:lnTo>
                    <a:lnTo>
                      <a:pt x="54" y="12"/>
                    </a:lnTo>
                    <a:lnTo>
                      <a:pt x="53" y="12"/>
                    </a:lnTo>
                    <a:lnTo>
                      <a:pt x="53" y="11"/>
                    </a:lnTo>
                    <a:lnTo>
                      <a:pt x="53" y="9"/>
                    </a:lnTo>
                    <a:lnTo>
                      <a:pt x="53" y="8"/>
                    </a:lnTo>
                    <a:lnTo>
                      <a:pt x="51" y="9"/>
                    </a:lnTo>
                    <a:lnTo>
                      <a:pt x="51" y="8"/>
                    </a:lnTo>
                    <a:lnTo>
                      <a:pt x="48" y="7"/>
                    </a:lnTo>
                    <a:lnTo>
                      <a:pt x="47" y="7"/>
                    </a:lnTo>
                    <a:lnTo>
                      <a:pt x="47" y="8"/>
                    </a:lnTo>
                    <a:lnTo>
                      <a:pt x="49" y="10"/>
                    </a:lnTo>
                    <a:lnTo>
                      <a:pt x="50" y="11"/>
                    </a:lnTo>
                    <a:lnTo>
                      <a:pt x="50" y="12"/>
                    </a:lnTo>
                    <a:lnTo>
                      <a:pt x="50" y="13"/>
                    </a:lnTo>
                    <a:lnTo>
                      <a:pt x="49" y="12"/>
                    </a:lnTo>
                    <a:lnTo>
                      <a:pt x="49" y="12"/>
                    </a:lnTo>
                    <a:lnTo>
                      <a:pt x="49" y="13"/>
                    </a:lnTo>
                    <a:lnTo>
                      <a:pt x="50" y="14"/>
                    </a:lnTo>
                    <a:lnTo>
                      <a:pt x="50" y="15"/>
                    </a:lnTo>
                    <a:lnTo>
                      <a:pt x="50" y="16"/>
                    </a:lnTo>
                    <a:lnTo>
                      <a:pt x="49" y="15"/>
                    </a:lnTo>
                    <a:lnTo>
                      <a:pt x="49" y="15"/>
                    </a:lnTo>
                    <a:lnTo>
                      <a:pt x="49" y="15"/>
                    </a:lnTo>
                    <a:lnTo>
                      <a:pt x="50" y="16"/>
                    </a:lnTo>
                    <a:lnTo>
                      <a:pt x="49" y="16"/>
                    </a:lnTo>
                    <a:lnTo>
                      <a:pt x="48" y="15"/>
                    </a:lnTo>
                    <a:lnTo>
                      <a:pt x="47" y="16"/>
                    </a:lnTo>
                    <a:lnTo>
                      <a:pt x="46" y="15"/>
                    </a:lnTo>
                    <a:lnTo>
                      <a:pt x="45" y="16"/>
                    </a:lnTo>
                    <a:lnTo>
                      <a:pt x="44" y="16"/>
                    </a:lnTo>
                    <a:lnTo>
                      <a:pt x="44" y="19"/>
                    </a:lnTo>
                    <a:lnTo>
                      <a:pt x="43" y="19"/>
                    </a:lnTo>
                    <a:lnTo>
                      <a:pt x="42" y="19"/>
                    </a:lnTo>
                    <a:lnTo>
                      <a:pt x="43" y="18"/>
                    </a:lnTo>
                    <a:lnTo>
                      <a:pt x="43" y="17"/>
                    </a:lnTo>
                    <a:lnTo>
                      <a:pt x="42" y="18"/>
                    </a:lnTo>
                    <a:lnTo>
                      <a:pt x="41" y="19"/>
                    </a:lnTo>
                    <a:lnTo>
                      <a:pt x="39" y="19"/>
                    </a:lnTo>
                    <a:lnTo>
                      <a:pt x="39" y="19"/>
                    </a:lnTo>
                    <a:lnTo>
                      <a:pt x="43" y="15"/>
                    </a:lnTo>
                    <a:lnTo>
                      <a:pt x="42" y="13"/>
                    </a:lnTo>
                    <a:lnTo>
                      <a:pt x="42" y="12"/>
                    </a:lnTo>
                    <a:lnTo>
                      <a:pt x="41" y="11"/>
                    </a:lnTo>
                    <a:lnTo>
                      <a:pt x="40" y="10"/>
                    </a:lnTo>
                    <a:lnTo>
                      <a:pt x="39" y="9"/>
                    </a:lnTo>
                    <a:lnTo>
                      <a:pt x="36" y="8"/>
                    </a:lnTo>
                    <a:lnTo>
                      <a:pt x="33" y="6"/>
                    </a:lnTo>
                    <a:lnTo>
                      <a:pt x="31" y="7"/>
                    </a:lnTo>
                    <a:lnTo>
                      <a:pt x="31" y="7"/>
                    </a:lnTo>
                    <a:lnTo>
                      <a:pt x="31" y="8"/>
                    </a:lnTo>
                    <a:lnTo>
                      <a:pt x="31" y="8"/>
                    </a:lnTo>
                    <a:lnTo>
                      <a:pt x="30" y="10"/>
                    </a:lnTo>
                    <a:lnTo>
                      <a:pt x="30" y="11"/>
                    </a:lnTo>
                    <a:lnTo>
                      <a:pt x="31" y="12"/>
                    </a:lnTo>
                    <a:lnTo>
                      <a:pt x="30" y="13"/>
                    </a:lnTo>
                    <a:lnTo>
                      <a:pt x="28" y="14"/>
                    </a:lnTo>
                    <a:lnTo>
                      <a:pt x="28" y="12"/>
                    </a:lnTo>
                    <a:lnTo>
                      <a:pt x="28" y="12"/>
                    </a:lnTo>
                    <a:lnTo>
                      <a:pt x="24" y="15"/>
                    </a:lnTo>
                    <a:lnTo>
                      <a:pt x="24" y="14"/>
                    </a:lnTo>
                    <a:lnTo>
                      <a:pt x="24" y="13"/>
                    </a:lnTo>
                    <a:lnTo>
                      <a:pt x="25" y="13"/>
                    </a:lnTo>
                    <a:lnTo>
                      <a:pt x="26" y="12"/>
                    </a:lnTo>
                    <a:lnTo>
                      <a:pt x="26" y="12"/>
                    </a:lnTo>
                    <a:lnTo>
                      <a:pt x="26" y="12"/>
                    </a:lnTo>
                    <a:lnTo>
                      <a:pt x="26" y="10"/>
                    </a:lnTo>
                    <a:lnTo>
                      <a:pt x="28" y="9"/>
                    </a:lnTo>
                    <a:lnTo>
                      <a:pt x="28" y="3"/>
                    </a:lnTo>
                    <a:lnTo>
                      <a:pt x="27" y="2"/>
                    </a:lnTo>
                    <a:lnTo>
                      <a:pt x="27" y="1"/>
                    </a:lnTo>
                    <a:lnTo>
                      <a:pt x="26" y="1"/>
                    </a:lnTo>
                    <a:lnTo>
                      <a:pt x="25" y="1"/>
                    </a:lnTo>
                    <a:lnTo>
                      <a:pt x="24" y="0"/>
                    </a:lnTo>
                    <a:lnTo>
                      <a:pt x="17" y="5"/>
                    </a:lnTo>
                    <a:lnTo>
                      <a:pt x="15" y="5"/>
                    </a:lnTo>
                    <a:lnTo>
                      <a:pt x="14" y="6"/>
                    </a:lnTo>
                    <a:lnTo>
                      <a:pt x="13" y="6"/>
                    </a:lnTo>
                    <a:lnTo>
                      <a:pt x="4" y="16"/>
                    </a:lnTo>
                    <a:lnTo>
                      <a:pt x="3" y="17"/>
                    </a:lnTo>
                    <a:lnTo>
                      <a:pt x="3" y="19"/>
                    </a:lnTo>
                    <a:lnTo>
                      <a:pt x="4" y="19"/>
                    </a:lnTo>
                    <a:lnTo>
                      <a:pt x="5" y="19"/>
                    </a:lnTo>
                    <a:lnTo>
                      <a:pt x="6" y="19"/>
                    </a:lnTo>
                    <a:lnTo>
                      <a:pt x="6" y="20"/>
                    </a:lnTo>
                    <a:lnTo>
                      <a:pt x="6" y="21"/>
                    </a:lnTo>
                    <a:lnTo>
                      <a:pt x="3" y="22"/>
                    </a:lnTo>
                    <a:lnTo>
                      <a:pt x="1" y="26"/>
                    </a:lnTo>
                    <a:lnTo>
                      <a:pt x="0" y="27"/>
                    </a:lnTo>
                    <a:lnTo>
                      <a:pt x="1" y="32"/>
                    </a:lnTo>
                    <a:lnTo>
                      <a:pt x="3" y="31"/>
                    </a:lnTo>
                    <a:lnTo>
                      <a:pt x="3" y="31"/>
                    </a:lnTo>
                    <a:lnTo>
                      <a:pt x="4" y="32"/>
                    </a:lnTo>
                    <a:lnTo>
                      <a:pt x="4" y="33"/>
                    </a:lnTo>
                    <a:lnTo>
                      <a:pt x="6" y="32"/>
                    </a:lnTo>
                    <a:lnTo>
                      <a:pt x="7" y="31"/>
                    </a:lnTo>
                    <a:lnTo>
                      <a:pt x="7" y="34"/>
                    </a:lnTo>
                    <a:lnTo>
                      <a:pt x="6" y="34"/>
                    </a:lnTo>
                    <a:lnTo>
                      <a:pt x="5" y="34"/>
                    </a:lnTo>
                    <a:lnTo>
                      <a:pt x="5" y="35"/>
                    </a:lnTo>
                    <a:lnTo>
                      <a:pt x="5" y="36"/>
                    </a:lnTo>
                    <a:lnTo>
                      <a:pt x="6" y="36"/>
                    </a:lnTo>
                    <a:lnTo>
                      <a:pt x="6" y="36"/>
                    </a:lnTo>
                    <a:lnTo>
                      <a:pt x="7" y="36"/>
                    </a:lnTo>
                    <a:lnTo>
                      <a:pt x="9" y="36"/>
                    </a:lnTo>
                    <a:lnTo>
                      <a:pt x="9" y="35"/>
                    </a:lnTo>
                    <a:lnTo>
                      <a:pt x="8" y="35"/>
                    </a:lnTo>
                    <a:lnTo>
                      <a:pt x="9" y="34"/>
                    </a:lnTo>
                    <a:lnTo>
                      <a:pt x="10" y="34"/>
                    </a:lnTo>
                    <a:lnTo>
                      <a:pt x="10" y="35"/>
                    </a:lnTo>
                    <a:lnTo>
                      <a:pt x="10" y="35"/>
                    </a:lnTo>
                    <a:lnTo>
                      <a:pt x="11" y="35"/>
                    </a:lnTo>
                    <a:lnTo>
                      <a:pt x="11" y="35"/>
                    </a:lnTo>
                    <a:lnTo>
                      <a:pt x="13" y="35"/>
                    </a:lnTo>
                    <a:lnTo>
                      <a:pt x="13" y="34"/>
                    </a:lnTo>
                    <a:lnTo>
                      <a:pt x="20" y="34"/>
                    </a:lnTo>
                    <a:lnTo>
                      <a:pt x="20" y="34"/>
                    </a:lnTo>
                    <a:lnTo>
                      <a:pt x="19" y="34"/>
                    </a:lnTo>
                    <a:lnTo>
                      <a:pt x="17" y="34"/>
                    </a:lnTo>
                    <a:lnTo>
                      <a:pt x="17" y="35"/>
                    </a:lnTo>
                    <a:lnTo>
                      <a:pt x="18" y="36"/>
                    </a:lnTo>
                    <a:lnTo>
                      <a:pt x="19" y="36"/>
                    </a:lnTo>
                    <a:lnTo>
                      <a:pt x="18" y="37"/>
                    </a:lnTo>
                    <a:lnTo>
                      <a:pt x="17" y="37"/>
                    </a:lnTo>
                    <a:lnTo>
                      <a:pt x="17" y="37"/>
                    </a:lnTo>
                    <a:lnTo>
                      <a:pt x="17" y="36"/>
                    </a:lnTo>
                    <a:lnTo>
                      <a:pt x="6" y="40"/>
                    </a:lnTo>
                    <a:lnTo>
                      <a:pt x="5" y="42"/>
                    </a:lnTo>
                    <a:lnTo>
                      <a:pt x="5" y="44"/>
                    </a:lnTo>
                    <a:lnTo>
                      <a:pt x="7" y="47"/>
                    </a:lnTo>
                    <a:lnTo>
                      <a:pt x="9" y="48"/>
                    </a:lnTo>
                    <a:lnTo>
                      <a:pt x="9" y="48"/>
                    </a:lnTo>
                    <a:lnTo>
                      <a:pt x="9" y="48"/>
                    </a:lnTo>
                    <a:lnTo>
                      <a:pt x="10" y="48"/>
                    </a:lnTo>
                    <a:lnTo>
                      <a:pt x="12" y="49"/>
                    </a:lnTo>
                    <a:lnTo>
                      <a:pt x="16" y="48"/>
                    </a:lnTo>
                    <a:lnTo>
                      <a:pt x="17" y="49"/>
                    </a:lnTo>
                    <a:lnTo>
                      <a:pt x="17" y="50"/>
                    </a:lnTo>
                    <a:lnTo>
                      <a:pt x="19" y="50"/>
                    </a:lnTo>
                    <a:lnTo>
                      <a:pt x="20" y="50"/>
                    </a:lnTo>
                    <a:lnTo>
                      <a:pt x="28" y="48"/>
                    </a:lnTo>
                    <a:lnTo>
                      <a:pt x="29" y="48"/>
                    </a:lnTo>
                    <a:lnTo>
                      <a:pt x="30" y="48"/>
                    </a:lnTo>
                    <a:lnTo>
                      <a:pt x="31" y="48"/>
                    </a:lnTo>
                    <a:lnTo>
                      <a:pt x="32" y="49"/>
                    </a:lnTo>
                    <a:lnTo>
                      <a:pt x="34" y="50"/>
                    </a:lnTo>
                    <a:lnTo>
                      <a:pt x="35" y="50"/>
                    </a:lnTo>
                    <a:lnTo>
                      <a:pt x="35" y="51"/>
                    </a:lnTo>
                    <a:lnTo>
                      <a:pt x="37" y="51"/>
                    </a:lnTo>
                    <a:lnTo>
                      <a:pt x="38" y="52"/>
                    </a:lnTo>
                    <a:lnTo>
                      <a:pt x="39" y="52"/>
                    </a:lnTo>
                    <a:lnTo>
                      <a:pt x="39" y="53"/>
                    </a:lnTo>
                    <a:lnTo>
                      <a:pt x="38" y="53"/>
                    </a:lnTo>
                    <a:lnTo>
                      <a:pt x="37" y="52"/>
                    </a:lnTo>
                    <a:lnTo>
                      <a:pt x="37" y="53"/>
                    </a:lnTo>
                    <a:lnTo>
                      <a:pt x="37" y="54"/>
                    </a:lnTo>
                    <a:lnTo>
                      <a:pt x="36" y="55"/>
                    </a:lnTo>
                    <a:lnTo>
                      <a:pt x="27" y="53"/>
                    </a:lnTo>
                    <a:lnTo>
                      <a:pt x="10" y="59"/>
                    </a:lnTo>
                    <a:lnTo>
                      <a:pt x="11" y="63"/>
                    </a:lnTo>
                    <a:lnTo>
                      <a:pt x="12" y="63"/>
                    </a:lnTo>
                    <a:lnTo>
                      <a:pt x="12" y="66"/>
                    </a:lnTo>
                    <a:lnTo>
                      <a:pt x="13" y="67"/>
                    </a:lnTo>
                    <a:lnTo>
                      <a:pt x="14" y="67"/>
                    </a:lnTo>
                    <a:lnTo>
                      <a:pt x="14" y="67"/>
                    </a:lnTo>
                    <a:lnTo>
                      <a:pt x="17" y="70"/>
                    </a:lnTo>
                    <a:lnTo>
                      <a:pt x="20" y="70"/>
                    </a:lnTo>
                    <a:lnTo>
                      <a:pt x="21" y="71"/>
                    </a:lnTo>
                    <a:lnTo>
                      <a:pt x="23" y="71"/>
                    </a:lnTo>
                    <a:lnTo>
                      <a:pt x="24" y="70"/>
                    </a:lnTo>
                    <a:lnTo>
                      <a:pt x="26" y="70"/>
                    </a:lnTo>
                    <a:lnTo>
                      <a:pt x="28" y="70"/>
                    </a:lnTo>
                    <a:lnTo>
                      <a:pt x="28" y="71"/>
                    </a:lnTo>
                    <a:lnTo>
                      <a:pt x="29" y="72"/>
                    </a:lnTo>
                    <a:lnTo>
                      <a:pt x="29" y="73"/>
                    </a:lnTo>
                    <a:lnTo>
                      <a:pt x="29" y="73"/>
                    </a:lnTo>
                    <a:lnTo>
                      <a:pt x="31" y="74"/>
                    </a:lnTo>
                    <a:lnTo>
                      <a:pt x="31" y="74"/>
                    </a:lnTo>
                    <a:lnTo>
                      <a:pt x="30" y="75"/>
                    </a:lnTo>
                    <a:lnTo>
                      <a:pt x="30" y="76"/>
                    </a:lnTo>
                    <a:lnTo>
                      <a:pt x="31" y="80"/>
                    </a:lnTo>
                    <a:lnTo>
                      <a:pt x="34" y="81"/>
                    </a:lnTo>
                    <a:lnTo>
                      <a:pt x="32" y="82"/>
                    </a:lnTo>
                    <a:lnTo>
                      <a:pt x="32" y="82"/>
                    </a:lnTo>
                    <a:lnTo>
                      <a:pt x="39" y="82"/>
                    </a:lnTo>
                    <a:lnTo>
                      <a:pt x="39" y="82"/>
                    </a:lnTo>
                    <a:lnTo>
                      <a:pt x="43" y="81"/>
                    </a:lnTo>
                    <a:lnTo>
                      <a:pt x="43" y="81"/>
                    </a:lnTo>
                    <a:lnTo>
                      <a:pt x="42" y="81"/>
                    </a:lnTo>
                    <a:lnTo>
                      <a:pt x="43" y="81"/>
                    </a:lnTo>
                    <a:lnTo>
                      <a:pt x="44" y="81"/>
                    </a:lnTo>
                    <a:lnTo>
                      <a:pt x="46" y="80"/>
                    </a:lnTo>
                    <a:lnTo>
                      <a:pt x="46" y="81"/>
                    </a:lnTo>
                    <a:lnTo>
                      <a:pt x="47" y="80"/>
                    </a:lnTo>
                    <a:lnTo>
                      <a:pt x="49" y="81"/>
                    </a:lnTo>
                    <a:lnTo>
                      <a:pt x="50" y="80"/>
                    </a:lnTo>
                    <a:lnTo>
                      <a:pt x="50" y="81"/>
                    </a:lnTo>
                    <a:lnTo>
                      <a:pt x="53" y="80"/>
                    </a:lnTo>
                    <a:lnTo>
                      <a:pt x="57" y="78"/>
                    </a:lnTo>
                    <a:lnTo>
                      <a:pt x="58" y="76"/>
                    </a:lnTo>
                    <a:lnTo>
                      <a:pt x="57" y="75"/>
                    </a:lnTo>
                    <a:lnTo>
                      <a:pt x="64" y="74"/>
                    </a:lnTo>
                    <a:lnTo>
                      <a:pt x="66" y="72"/>
                    </a:lnTo>
                    <a:lnTo>
                      <a:pt x="67" y="71"/>
                    </a:lnTo>
                    <a:lnTo>
                      <a:pt x="67" y="70"/>
                    </a:lnTo>
                    <a:lnTo>
                      <a:pt x="67" y="69"/>
                    </a:lnTo>
                    <a:lnTo>
                      <a:pt x="68" y="68"/>
                    </a:lnTo>
                    <a:lnTo>
                      <a:pt x="68" y="67"/>
                    </a:lnTo>
                    <a:lnTo>
                      <a:pt x="70" y="67"/>
                    </a:lnTo>
                    <a:lnTo>
                      <a:pt x="71" y="70"/>
                    </a:lnTo>
                    <a:lnTo>
                      <a:pt x="70" y="70"/>
                    </a:lnTo>
                    <a:lnTo>
                      <a:pt x="70" y="71"/>
                    </a:lnTo>
                    <a:lnTo>
                      <a:pt x="72" y="72"/>
                    </a:lnTo>
                    <a:lnTo>
                      <a:pt x="73" y="72"/>
                    </a:lnTo>
                    <a:lnTo>
                      <a:pt x="75" y="72"/>
                    </a:lnTo>
                    <a:lnTo>
                      <a:pt x="75" y="73"/>
                    </a:lnTo>
                    <a:lnTo>
                      <a:pt x="76" y="73"/>
                    </a:lnTo>
                    <a:lnTo>
                      <a:pt x="77" y="73"/>
                    </a:lnTo>
                    <a:lnTo>
                      <a:pt x="78" y="73"/>
                    </a:lnTo>
                    <a:lnTo>
                      <a:pt x="76" y="75"/>
                    </a:lnTo>
                    <a:lnTo>
                      <a:pt x="76" y="75"/>
                    </a:lnTo>
                    <a:lnTo>
                      <a:pt x="80" y="76"/>
                    </a:lnTo>
                    <a:lnTo>
                      <a:pt x="81" y="75"/>
                    </a:lnTo>
                    <a:lnTo>
                      <a:pt x="82" y="75"/>
                    </a:lnTo>
                    <a:lnTo>
                      <a:pt x="82" y="76"/>
                    </a:lnTo>
                    <a:lnTo>
                      <a:pt x="84" y="77"/>
                    </a:lnTo>
                    <a:lnTo>
                      <a:pt x="84" y="78"/>
                    </a:lnTo>
                    <a:lnTo>
                      <a:pt x="87" y="78"/>
                    </a:lnTo>
                    <a:lnTo>
                      <a:pt x="88" y="78"/>
                    </a:lnTo>
                    <a:lnTo>
                      <a:pt x="89" y="78"/>
                    </a:lnTo>
                    <a:lnTo>
                      <a:pt x="90" y="78"/>
                    </a:lnTo>
                    <a:lnTo>
                      <a:pt x="90" y="78"/>
                    </a:lnTo>
                    <a:lnTo>
                      <a:pt x="90" y="76"/>
                    </a:lnTo>
                    <a:lnTo>
                      <a:pt x="90" y="77"/>
                    </a:lnTo>
                    <a:lnTo>
                      <a:pt x="92" y="77"/>
                    </a:lnTo>
                    <a:lnTo>
                      <a:pt x="92" y="76"/>
                    </a:lnTo>
                    <a:lnTo>
                      <a:pt x="94" y="75"/>
                    </a:lnTo>
                    <a:lnTo>
                      <a:pt x="95" y="75"/>
                    </a:lnTo>
                    <a:lnTo>
                      <a:pt x="95" y="74"/>
                    </a:lnTo>
                    <a:lnTo>
                      <a:pt x="96" y="74"/>
                    </a:lnTo>
                    <a:lnTo>
                      <a:pt x="96" y="73"/>
                    </a:lnTo>
                    <a:lnTo>
                      <a:pt x="96" y="74"/>
                    </a:lnTo>
                    <a:lnTo>
                      <a:pt x="97" y="74"/>
                    </a:lnTo>
                    <a:lnTo>
                      <a:pt x="97" y="72"/>
                    </a:lnTo>
                    <a:lnTo>
                      <a:pt x="97" y="71"/>
                    </a:lnTo>
                    <a:lnTo>
                      <a:pt x="95" y="71"/>
                    </a:lnTo>
                    <a:lnTo>
                      <a:pt x="94" y="70"/>
                    </a:lnTo>
                    <a:lnTo>
                      <a:pt x="94" y="72"/>
                    </a:lnTo>
                    <a:lnTo>
                      <a:pt x="93" y="71"/>
                    </a:lnTo>
                    <a:lnTo>
                      <a:pt x="93" y="70"/>
                    </a:lnTo>
                    <a:lnTo>
                      <a:pt x="93" y="70"/>
                    </a:lnTo>
                    <a:lnTo>
                      <a:pt x="93" y="70"/>
                    </a:lnTo>
                    <a:lnTo>
                      <a:pt x="93" y="70"/>
                    </a:lnTo>
                    <a:lnTo>
                      <a:pt x="94" y="69"/>
                    </a:lnTo>
                    <a:lnTo>
                      <a:pt x="94" y="68"/>
                    </a:lnTo>
                    <a:lnTo>
                      <a:pt x="95" y="67"/>
                    </a:lnTo>
                    <a:lnTo>
                      <a:pt x="93" y="67"/>
                    </a:lnTo>
                    <a:lnTo>
                      <a:pt x="93" y="67"/>
                    </a:lnTo>
                    <a:lnTo>
                      <a:pt x="91" y="67"/>
                    </a:lnTo>
                    <a:lnTo>
                      <a:pt x="91" y="67"/>
                    </a:lnTo>
                    <a:lnTo>
                      <a:pt x="90" y="69"/>
                    </a:lnTo>
                    <a:lnTo>
                      <a:pt x="89" y="70"/>
                    </a:lnTo>
                    <a:lnTo>
                      <a:pt x="89" y="68"/>
                    </a:lnTo>
                    <a:lnTo>
                      <a:pt x="88" y="67"/>
                    </a:lnTo>
                    <a:lnTo>
                      <a:pt x="88" y="66"/>
                    </a:lnTo>
                    <a:lnTo>
                      <a:pt x="89" y="66"/>
                    </a:lnTo>
                    <a:lnTo>
                      <a:pt x="90" y="66"/>
                    </a:lnTo>
                    <a:lnTo>
                      <a:pt x="90" y="67"/>
                    </a:lnTo>
                    <a:lnTo>
                      <a:pt x="91" y="66"/>
                    </a:lnTo>
                    <a:lnTo>
                      <a:pt x="91" y="63"/>
                    </a:lnTo>
                    <a:lnTo>
                      <a:pt x="91" y="63"/>
                    </a:lnTo>
                    <a:lnTo>
                      <a:pt x="91" y="63"/>
                    </a:lnTo>
                    <a:lnTo>
                      <a:pt x="92" y="62"/>
                    </a:lnTo>
                    <a:lnTo>
                      <a:pt x="93" y="62"/>
                    </a:lnTo>
                    <a:lnTo>
                      <a:pt x="93" y="61"/>
                    </a:lnTo>
                    <a:lnTo>
                      <a:pt x="93" y="61"/>
                    </a:lnTo>
                    <a:lnTo>
                      <a:pt x="93" y="61"/>
                    </a:lnTo>
                    <a:lnTo>
                      <a:pt x="94" y="60"/>
                    </a:lnTo>
                    <a:lnTo>
                      <a:pt x="94" y="62"/>
                    </a:lnTo>
                    <a:lnTo>
                      <a:pt x="94" y="63"/>
                    </a:lnTo>
                    <a:lnTo>
                      <a:pt x="95" y="63"/>
                    </a:lnTo>
                    <a:lnTo>
                      <a:pt x="95" y="63"/>
                    </a:lnTo>
                    <a:lnTo>
                      <a:pt x="96" y="63"/>
                    </a:lnTo>
                    <a:lnTo>
                      <a:pt x="97" y="64"/>
                    </a:lnTo>
                    <a:lnTo>
                      <a:pt x="97" y="64"/>
                    </a:lnTo>
                    <a:lnTo>
                      <a:pt x="97" y="60"/>
                    </a:lnTo>
                    <a:lnTo>
                      <a:pt x="97" y="62"/>
                    </a:lnTo>
                    <a:lnTo>
                      <a:pt x="98" y="64"/>
                    </a:lnTo>
                    <a:lnTo>
                      <a:pt x="99" y="64"/>
                    </a:lnTo>
                    <a:lnTo>
                      <a:pt x="100" y="64"/>
                    </a:lnTo>
                    <a:lnTo>
                      <a:pt x="100" y="63"/>
                    </a:lnTo>
                    <a:lnTo>
                      <a:pt x="100" y="60"/>
                    </a:lnTo>
                    <a:lnTo>
                      <a:pt x="100" y="59"/>
                    </a:lnTo>
                    <a:lnTo>
                      <a:pt x="100"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7" name="Freeform 56"/>
              <p:cNvSpPr>
                <a:spLocks/>
              </p:cNvSpPr>
              <p:nvPr/>
            </p:nvSpPr>
            <p:spPr bwMode="auto">
              <a:xfrm>
                <a:off x="5095" y="3102"/>
                <a:ext cx="21" cy="13"/>
              </a:xfrm>
              <a:custGeom>
                <a:avLst/>
                <a:gdLst/>
                <a:ahLst/>
                <a:cxnLst>
                  <a:cxn ang="0">
                    <a:pos x="8" y="11"/>
                  </a:cxn>
                  <a:cxn ang="0">
                    <a:pos x="10" y="12"/>
                  </a:cxn>
                  <a:cxn ang="0">
                    <a:pos x="11" y="11"/>
                  </a:cxn>
                  <a:cxn ang="0">
                    <a:pos x="12" y="12"/>
                  </a:cxn>
                  <a:cxn ang="0">
                    <a:pos x="14" y="12"/>
                  </a:cxn>
                  <a:cxn ang="0">
                    <a:pos x="16" y="12"/>
                  </a:cxn>
                  <a:cxn ang="0">
                    <a:pos x="18" y="13"/>
                  </a:cxn>
                  <a:cxn ang="0">
                    <a:pos x="19" y="13"/>
                  </a:cxn>
                  <a:cxn ang="0">
                    <a:pos x="19" y="13"/>
                  </a:cxn>
                  <a:cxn ang="0">
                    <a:pos x="21" y="13"/>
                  </a:cxn>
                  <a:cxn ang="0">
                    <a:pos x="20" y="9"/>
                  </a:cxn>
                  <a:cxn ang="0">
                    <a:pos x="19" y="5"/>
                  </a:cxn>
                  <a:cxn ang="0">
                    <a:pos x="16" y="4"/>
                  </a:cxn>
                  <a:cxn ang="0">
                    <a:pos x="15" y="1"/>
                  </a:cxn>
                  <a:cxn ang="0">
                    <a:pos x="14" y="1"/>
                  </a:cxn>
                  <a:cxn ang="0">
                    <a:pos x="13" y="1"/>
                  </a:cxn>
                  <a:cxn ang="0">
                    <a:pos x="12" y="0"/>
                  </a:cxn>
                  <a:cxn ang="0">
                    <a:pos x="11" y="0"/>
                  </a:cxn>
                  <a:cxn ang="0">
                    <a:pos x="8" y="1"/>
                  </a:cxn>
                  <a:cxn ang="0">
                    <a:pos x="6" y="1"/>
                  </a:cxn>
                  <a:cxn ang="0">
                    <a:pos x="5" y="2"/>
                  </a:cxn>
                  <a:cxn ang="0">
                    <a:pos x="5" y="3"/>
                  </a:cxn>
                  <a:cxn ang="0">
                    <a:pos x="3" y="8"/>
                  </a:cxn>
                  <a:cxn ang="0">
                    <a:pos x="1" y="8"/>
                  </a:cxn>
                  <a:cxn ang="0">
                    <a:pos x="0" y="9"/>
                  </a:cxn>
                  <a:cxn ang="0">
                    <a:pos x="1" y="11"/>
                  </a:cxn>
                  <a:cxn ang="0">
                    <a:pos x="1" y="11"/>
                  </a:cxn>
                  <a:cxn ang="0">
                    <a:pos x="4" y="9"/>
                  </a:cxn>
                  <a:cxn ang="0">
                    <a:pos x="6" y="10"/>
                  </a:cxn>
                  <a:cxn ang="0">
                    <a:pos x="8" y="11"/>
                  </a:cxn>
                </a:cxnLst>
                <a:rect l="0" t="0" r="r" b="b"/>
                <a:pathLst>
                  <a:path w="21" h="13">
                    <a:moveTo>
                      <a:pt x="8" y="11"/>
                    </a:moveTo>
                    <a:lnTo>
                      <a:pt x="10" y="12"/>
                    </a:lnTo>
                    <a:lnTo>
                      <a:pt x="11" y="11"/>
                    </a:lnTo>
                    <a:lnTo>
                      <a:pt x="12" y="12"/>
                    </a:lnTo>
                    <a:lnTo>
                      <a:pt x="14" y="12"/>
                    </a:lnTo>
                    <a:lnTo>
                      <a:pt x="16" y="12"/>
                    </a:lnTo>
                    <a:lnTo>
                      <a:pt x="18" y="13"/>
                    </a:lnTo>
                    <a:lnTo>
                      <a:pt x="19" y="13"/>
                    </a:lnTo>
                    <a:lnTo>
                      <a:pt x="19" y="13"/>
                    </a:lnTo>
                    <a:lnTo>
                      <a:pt x="21" y="13"/>
                    </a:lnTo>
                    <a:lnTo>
                      <a:pt x="20" y="9"/>
                    </a:lnTo>
                    <a:lnTo>
                      <a:pt x="19" y="5"/>
                    </a:lnTo>
                    <a:lnTo>
                      <a:pt x="16" y="4"/>
                    </a:lnTo>
                    <a:lnTo>
                      <a:pt x="15" y="1"/>
                    </a:lnTo>
                    <a:lnTo>
                      <a:pt x="14" y="1"/>
                    </a:lnTo>
                    <a:lnTo>
                      <a:pt x="13" y="1"/>
                    </a:lnTo>
                    <a:lnTo>
                      <a:pt x="12" y="0"/>
                    </a:lnTo>
                    <a:lnTo>
                      <a:pt x="11" y="0"/>
                    </a:lnTo>
                    <a:lnTo>
                      <a:pt x="8" y="1"/>
                    </a:lnTo>
                    <a:lnTo>
                      <a:pt x="6" y="1"/>
                    </a:lnTo>
                    <a:lnTo>
                      <a:pt x="5" y="2"/>
                    </a:lnTo>
                    <a:lnTo>
                      <a:pt x="5" y="3"/>
                    </a:lnTo>
                    <a:lnTo>
                      <a:pt x="3" y="8"/>
                    </a:lnTo>
                    <a:lnTo>
                      <a:pt x="1" y="8"/>
                    </a:lnTo>
                    <a:lnTo>
                      <a:pt x="0" y="9"/>
                    </a:lnTo>
                    <a:lnTo>
                      <a:pt x="1" y="11"/>
                    </a:lnTo>
                    <a:lnTo>
                      <a:pt x="1" y="11"/>
                    </a:lnTo>
                    <a:lnTo>
                      <a:pt x="4" y="9"/>
                    </a:lnTo>
                    <a:lnTo>
                      <a:pt x="6" y="10"/>
                    </a:lnTo>
                    <a:lnTo>
                      <a:pt x="8"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8" name="Freeform 57"/>
              <p:cNvSpPr>
                <a:spLocks/>
              </p:cNvSpPr>
              <p:nvPr/>
            </p:nvSpPr>
            <p:spPr bwMode="auto">
              <a:xfrm>
                <a:off x="4754" y="3128"/>
                <a:ext cx="7" cy="6"/>
              </a:xfrm>
              <a:custGeom>
                <a:avLst/>
                <a:gdLst/>
                <a:ahLst/>
                <a:cxnLst>
                  <a:cxn ang="0">
                    <a:pos x="4" y="5"/>
                  </a:cxn>
                  <a:cxn ang="0">
                    <a:pos x="5" y="4"/>
                  </a:cxn>
                  <a:cxn ang="0">
                    <a:pos x="7" y="3"/>
                  </a:cxn>
                  <a:cxn ang="0">
                    <a:pos x="7" y="1"/>
                  </a:cxn>
                  <a:cxn ang="0">
                    <a:pos x="6" y="1"/>
                  </a:cxn>
                  <a:cxn ang="0">
                    <a:pos x="3" y="0"/>
                  </a:cxn>
                  <a:cxn ang="0">
                    <a:pos x="2" y="1"/>
                  </a:cxn>
                  <a:cxn ang="0">
                    <a:pos x="1" y="1"/>
                  </a:cxn>
                  <a:cxn ang="0">
                    <a:pos x="0" y="4"/>
                  </a:cxn>
                  <a:cxn ang="0">
                    <a:pos x="0" y="5"/>
                  </a:cxn>
                  <a:cxn ang="0">
                    <a:pos x="0" y="6"/>
                  </a:cxn>
                  <a:cxn ang="0">
                    <a:pos x="4" y="5"/>
                  </a:cxn>
                </a:cxnLst>
                <a:rect l="0" t="0" r="r" b="b"/>
                <a:pathLst>
                  <a:path w="7" h="6">
                    <a:moveTo>
                      <a:pt x="4" y="5"/>
                    </a:moveTo>
                    <a:lnTo>
                      <a:pt x="5" y="4"/>
                    </a:lnTo>
                    <a:lnTo>
                      <a:pt x="7" y="3"/>
                    </a:lnTo>
                    <a:lnTo>
                      <a:pt x="7" y="1"/>
                    </a:lnTo>
                    <a:lnTo>
                      <a:pt x="6" y="1"/>
                    </a:lnTo>
                    <a:lnTo>
                      <a:pt x="3" y="0"/>
                    </a:lnTo>
                    <a:lnTo>
                      <a:pt x="2" y="1"/>
                    </a:lnTo>
                    <a:lnTo>
                      <a:pt x="1" y="1"/>
                    </a:lnTo>
                    <a:lnTo>
                      <a:pt x="0" y="4"/>
                    </a:lnTo>
                    <a:lnTo>
                      <a:pt x="0" y="5"/>
                    </a:lnTo>
                    <a:lnTo>
                      <a:pt x="0" y="6"/>
                    </a:lnTo>
                    <a:lnTo>
                      <a:pt x="4"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9" name="Freeform 58"/>
              <p:cNvSpPr>
                <a:spLocks/>
              </p:cNvSpPr>
              <p:nvPr/>
            </p:nvSpPr>
            <p:spPr bwMode="auto">
              <a:xfrm>
                <a:off x="4738" y="3118"/>
                <a:ext cx="4" cy="5"/>
              </a:xfrm>
              <a:custGeom>
                <a:avLst/>
                <a:gdLst/>
                <a:ahLst/>
                <a:cxnLst>
                  <a:cxn ang="0">
                    <a:pos x="2" y="5"/>
                  </a:cxn>
                  <a:cxn ang="0">
                    <a:pos x="3" y="2"/>
                  </a:cxn>
                  <a:cxn ang="0">
                    <a:pos x="4" y="1"/>
                  </a:cxn>
                  <a:cxn ang="0">
                    <a:pos x="4" y="1"/>
                  </a:cxn>
                  <a:cxn ang="0">
                    <a:pos x="2" y="0"/>
                  </a:cxn>
                  <a:cxn ang="0">
                    <a:pos x="1" y="0"/>
                  </a:cxn>
                  <a:cxn ang="0">
                    <a:pos x="0" y="1"/>
                  </a:cxn>
                  <a:cxn ang="0">
                    <a:pos x="0" y="3"/>
                  </a:cxn>
                  <a:cxn ang="0">
                    <a:pos x="2" y="5"/>
                  </a:cxn>
                </a:cxnLst>
                <a:rect l="0" t="0" r="r" b="b"/>
                <a:pathLst>
                  <a:path w="4" h="5">
                    <a:moveTo>
                      <a:pt x="2" y="5"/>
                    </a:moveTo>
                    <a:lnTo>
                      <a:pt x="3" y="2"/>
                    </a:lnTo>
                    <a:lnTo>
                      <a:pt x="4" y="1"/>
                    </a:lnTo>
                    <a:lnTo>
                      <a:pt x="4" y="1"/>
                    </a:lnTo>
                    <a:lnTo>
                      <a:pt x="2" y="0"/>
                    </a:lnTo>
                    <a:lnTo>
                      <a:pt x="1" y="0"/>
                    </a:lnTo>
                    <a:lnTo>
                      <a:pt x="0" y="1"/>
                    </a:lnTo>
                    <a:lnTo>
                      <a:pt x="0" y="3"/>
                    </a:lnTo>
                    <a:lnTo>
                      <a:pt x="2"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0" name="Freeform 59"/>
              <p:cNvSpPr>
                <a:spLocks/>
              </p:cNvSpPr>
              <p:nvPr/>
            </p:nvSpPr>
            <p:spPr bwMode="auto">
              <a:xfrm>
                <a:off x="4763" y="3119"/>
                <a:ext cx="4" cy="7"/>
              </a:xfrm>
              <a:custGeom>
                <a:avLst/>
                <a:gdLst/>
                <a:ahLst/>
                <a:cxnLst>
                  <a:cxn ang="0">
                    <a:pos x="2" y="6"/>
                  </a:cxn>
                  <a:cxn ang="0">
                    <a:pos x="3" y="6"/>
                  </a:cxn>
                  <a:cxn ang="0">
                    <a:pos x="4" y="7"/>
                  </a:cxn>
                  <a:cxn ang="0">
                    <a:pos x="4" y="6"/>
                  </a:cxn>
                  <a:cxn ang="0">
                    <a:pos x="4" y="2"/>
                  </a:cxn>
                  <a:cxn ang="0">
                    <a:pos x="3" y="2"/>
                  </a:cxn>
                  <a:cxn ang="0">
                    <a:pos x="3" y="1"/>
                  </a:cxn>
                  <a:cxn ang="0">
                    <a:pos x="3" y="0"/>
                  </a:cxn>
                  <a:cxn ang="0">
                    <a:pos x="2" y="0"/>
                  </a:cxn>
                  <a:cxn ang="0">
                    <a:pos x="0" y="4"/>
                  </a:cxn>
                  <a:cxn ang="0">
                    <a:pos x="1" y="6"/>
                  </a:cxn>
                  <a:cxn ang="0">
                    <a:pos x="2" y="6"/>
                  </a:cxn>
                </a:cxnLst>
                <a:rect l="0" t="0" r="r" b="b"/>
                <a:pathLst>
                  <a:path w="4" h="7">
                    <a:moveTo>
                      <a:pt x="2" y="6"/>
                    </a:moveTo>
                    <a:lnTo>
                      <a:pt x="3" y="6"/>
                    </a:lnTo>
                    <a:lnTo>
                      <a:pt x="4" y="7"/>
                    </a:lnTo>
                    <a:lnTo>
                      <a:pt x="4" y="6"/>
                    </a:lnTo>
                    <a:lnTo>
                      <a:pt x="4" y="2"/>
                    </a:lnTo>
                    <a:lnTo>
                      <a:pt x="3" y="2"/>
                    </a:lnTo>
                    <a:lnTo>
                      <a:pt x="3" y="1"/>
                    </a:lnTo>
                    <a:lnTo>
                      <a:pt x="3" y="0"/>
                    </a:lnTo>
                    <a:lnTo>
                      <a:pt x="2" y="0"/>
                    </a:lnTo>
                    <a:lnTo>
                      <a:pt x="0" y="4"/>
                    </a:lnTo>
                    <a:lnTo>
                      <a:pt x="1" y="6"/>
                    </a:lnTo>
                    <a:lnTo>
                      <a:pt x="2"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1" name="Freeform 60"/>
              <p:cNvSpPr>
                <a:spLocks/>
              </p:cNvSpPr>
              <p:nvPr/>
            </p:nvSpPr>
            <p:spPr bwMode="auto">
              <a:xfrm>
                <a:off x="4716" y="3111"/>
                <a:ext cx="8" cy="9"/>
              </a:xfrm>
              <a:custGeom>
                <a:avLst/>
                <a:gdLst/>
                <a:ahLst/>
                <a:cxnLst>
                  <a:cxn ang="0">
                    <a:pos x="0" y="9"/>
                  </a:cxn>
                  <a:cxn ang="0">
                    <a:pos x="1" y="9"/>
                  </a:cxn>
                  <a:cxn ang="0">
                    <a:pos x="2" y="7"/>
                  </a:cxn>
                  <a:cxn ang="0">
                    <a:pos x="2" y="8"/>
                  </a:cxn>
                  <a:cxn ang="0">
                    <a:pos x="4" y="7"/>
                  </a:cxn>
                  <a:cxn ang="0">
                    <a:pos x="6" y="7"/>
                  </a:cxn>
                  <a:cxn ang="0">
                    <a:pos x="6" y="6"/>
                  </a:cxn>
                  <a:cxn ang="0">
                    <a:pos x="8" y="6"/>
                  </a:cxn>
                  <a:cxn ang="0">
                    <a:pos x="7" y="4"/>
                  </a:cxn>
                  <a:cxn ang="0">
                    <a:pos x="5" y="4"/>
                  </a:cxn>
                  <a:cxn ang="0">
                    <a:pos x="6" y="2"/>
                  </a:cxn>
                  <a:cxn ang="0">
                    <a:pos x="5" y="0"/>
                  </a:cxn>
                  <a:cxn ang="0">
                    <a:pos x="3" y="0"/>
                  </a:cxn>
                  <a:cxn ang="0">
                    <a:pos x="2" y="0"/>
                  </a:cxn>
                  <a:cxn ang="0">
                    <a:pos x="0" y="3"/>
                  </a:cxn>
                  <a:cxn ang="0">
                    <a:pos x="1" y="7"/>
                  </a:cxn>
                  <a:cxn ang="0">
                    <a:pos x="0" y="8"/>
                  </a:cxn>
                  <a:cxn ang="0">
                    <a:pos x="0" y="9"/>
                  </a:cxn>
                </a:cxnLst>
                <a:rect l="0" t="0" r="r" b="b"/>
                <a:pathLst>
                  <a:path w="8" h="9">
                    <a:moveTo>
                      <a:pt x="0" y="9"/>
                    </a:moveTo>
                    <a:lnTo>
                      <a:pt x="1" y="9"/>
                    </a:lnTo>
                    <a:lnTo>
                      <a:pt x="2" y="7"/>
                    </a:lnTo>
                    <a:lnTo>
                      <a:pt x="2" y="8"/>
                    </a:lnTo>
                    <a:lnTo>
                      <a:pt x="4" y="7"/>
                    </a:lnTo>
                    <a:lnTo>
                      <a:pt x="6" y="7"/>
                    </a:lnTo>
                    <a:lnTo>
                      <a:pt x="6" y="6"/>
                    </a:lnTo>
                    <a:lnTo>
                      <a:pt x="8" y="6"/>
                    </a:lnTo>
                    <a:lnTo>
                      <a:pt x="7" y="4"/>
                    </a:lnTo>
                    <a:lnTo>
                      <a:pt x="5" y="4"/>
                    </a:lnTo>
                    <a:lnTo>
                      <a:pt x="6" y="2"/>
                    </a:lnTo>
                    <a:lnTo>
                      <a:pt x="5" y="0"/>
                    </a:lnTo>
                    <a:lnTo>
                      <a:pt x="3" y="0"/>
                    </a:lnTo>
                    <a:lnTo>
                      <a:pt x="2" y="0"/>
                    </a:lnTo>
                    <a:lnTo>
                      <a:pt x="0" y="3"/>
                    </a:lnTo>
                    <a:lnTo>
                      <a:pt x="1" y="7"/>
                    </a:lnTo>
                    <a:lnTo>
                      <a:pt x="0" y="8"/>
                    </a:lnTo>
                    <a:lnTo>
                      <a:pt x="0"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2" name="Freeform 61"/>
              <p:cNvSpPr>
                <a:spLocks/>
              </p:cNvSpPr>
              <p:nvPr/>
            </p:nvSpPr>
            <p:spPr bwMode="auto">
              <a:xfrm>
                <a:off x="4717" y="3220"/>
                <a:ext cx="7" cy="4"/>
              </a:xfrm>
              <a:custGeom>
                <a:avLst/>
                <a:gdLst/>
                <a:ahLst/>
                <a:cxnLst>
                  <a:cxn ang="0">
                    <a:pos x="6" y="0"/>
                  </a:cxn>
                  <a:cxn ang="0">
                    <a:pos x="4" y="0"/>
                  </a:cxn>
                  <a:cxn ang="0">
                    <a:pos x="1" y="2"/>
                  </a:cxn>
                  <a:cxn ang="0">
                    <a:pos x="0" y="2"/>
                  </a:cxn>
                  <a:cxn ang="0">
                    <a:pos x="1" y="3"/>
                  </a:cxn>
                  <a:cxn ang="0">
                    <a:pos x="1" y="4"/>
                  </a:cxn>
                  <a:cxn ang="0">
                    <a:pos x="2" y="4"/>
                  </a:cxn>
                  <a:cxn ang="0">
                    <a:pos x="5" y="2"/>
                  </a:cxn>
                  <a:cxn ang="0">
                    <a:pos x="7" y="2"/>
                  </a:cxn>
                  <a:cxn ang="0">
                    <a:pos x="6" y="0"/>
                  </a:cxn>
                  <a:cxn ang="0">
                    <a:pos x="6" y="0"/>
                  </a:cxn>
                </a:cxnLst>
                <a:rect l="0" t="0" r="r" b="b"/>
                <a:pathLst>
                  <a:path w="7" h="4">
                    <a:moveTo>
                      <a:pt x="6" y="0"/>
                    </a:moveTo>
                    <a:lnTo>
                      <a:pt x="4" y="0"/>
                    </a:lnTo>
                    <a:lnTo>
                      <a:pt x="1" y="2"/>
                    </a:lnTo>
                    <a:lnTo>
                      <a:pt x="0" y="2"/>
                    </a:lnTo>
                    <a:lnTo>
                      <a:pt x="1" y="3"/>
                    </a:lnTo>
                    <a:lnTo>
                      <a:pt x="1" y="4"/>
                    </a:lnTo>
                    <a:lnTo>
                      <a:pt x="2" y="4"/>
                    </a:lnTo>
                    <a:lnTo>
                      <a:pt x="5" y="2"/>
                    </a:lnTo>
                    <a:lnTo>
                      <a:pt x="7" y="2"/>
                    </a:lnTo>
                    <a:lnTo>
                      <a:pt x="6" y="0"/>
                    </a:ln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3" name="Freeform 62"/>
              <p:cNvSpPr>
                <a:spLocks/>
              </p:cNvSpPr>
              <p:nvPr/>
            </p:nvSpPr>
            <p:spPr bwMode="auto">
              <a:xfrm>
                <a:off x="3794" y="3117"/>
                <a:ext cx="4" cy="5"/>
              </a:xfrm>
              <a:custGeom>
                <a:avLst/>
                <a:gdLst/>
                <a:ahLst/>
                <a:cxnLst>
                  <a:cxn ang="0">
                    <a:pos x="3" y="0"/>
                  </a:cxn>
                  <a:cxn ang="0">
                    <a:pos x="2" y="0"/>
                  </a:cxn>
                  <a:cxn ang="0">
                    <a:pos x="0" y="1"/>
                  </a:cxn>
                  <a:cxn ang="0">
                    <a:pos x="2" y="5"/>
                  </a:cxn>
                  <a:cxn ang="0">
                    <a:pos x="2" y="4"/>
                  </a:cxn>
                  <a:cxn ang="0">
                    <a:pos x="3" y="4"/>
                  </a:cxn>
                  <a:cxn ang="0">
                    <a:pos x="3" y="4"/>
                  </a:cxn>
                  <a:cxn ang="0">
                    <a:pos x="3" y="3"/>
                  </a:cxn>
                  <a:cxn ang="0">
                    <a:pos x="4" y="2"/>
                  </a:cxn>
                  <a:cxn ang="0">
                    <a:pos x="4" y="1"/>
                  </a:cxn>
                  <a:cxn ang="0">
                    <a:pos x="3" y="0"/>
                  </a:cxn>
                </a:cxnLst>
                <a:rect l="0" t="0" r="r" b="b"/>
                <a:pathLst>
                  <a:path w="4" h="5">
                    <a:moveTo>
                      <a:pt x="3" y="0"/>
                    </a:moveTo>
                    <a:lnTo>
                      <a:pt x="2" y="0"/>
                    </a:lnTo>
                    <a:lnTo>
                      <a:pt x="0" y="1"/>
                    </a:lnTo>
                    <a:lnTo>
                      <a:pt x="2" y="5"/>
                    </a:lnTo>
                    <a:lnTo>
                      <a:pt x="2" y="4"/>
                    </a:lnTo>
                    <a:lnTo>
                      <a:pt x="3" y="4"/>
                    </a:lnTo>
                    <a:lnTo>
                      <a:pt x="3" y="4"/>
                    </a:lnTo>
                    <a:lnTo>
                      <a:pt x="3" y="3"/>
                    </a:lnTo>
                    <a:lnTo>
                      <a:pt x="4" y="2"/>
                    </a:lnTo>
                    <a:lnTo>
                      <a:pt x="4" y="1"/>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4" name="Freeform 63"/>
              <p:cNvSpPr>
                <a:spLocks/>
              </p:cNvSpPr>
              <p:nvPr/>
            </p:nvSpPr>
            <p:spPr bwMode="auto">
              <a:xfrm>
                <a:off x="4783" y="3164"/>
                <a:ext cx="3" cy="5"/>
              </a:xfrm>
              <a:custGeom>
                <a:avLst/>
                <a:gdLst/>
                <a:ahLst/>
                <a:cxnLst>
                  <a:cxn ang="0">
                    <a:pos x="0" y="1"/>
                  </a:cxn>
                  <a:cxn ang="0">
                    <a:pos x="0" y="1"/>
                  </a:cxn>
                  <a:cxn ang="0">
                    <a:pos x="0" y="2"/>
                  </a:cxn>
                  <a:cxn ang="0">
                    <a:pos x="1" y="5"/>
                  </a:cxn>
                  <a:cxn ang="0">
                    <a:pos x="1" y="5"/>
                  </a:cxn>
                  <a:cxn ang="0">
                    <a:pos x="1" y="5"/>
                  </a:cxn>
                  <a:cxn ang="0">
                    <a:pos x="3" y="4"/>
                  </a:cxn>
                  <a:cxn ang="0">
                    <a:pos x="1" y="0"/>
                  </a:cxn>
                  <a:cxn ang="0">
                    <a:pos x="1" y="0"/>
                  </a:cxn>
                  <a:cxn ang="0">
                    <a:pos x="0" y="1"/>
                  </a:cxn>
                </a:cxnLst>
                <a:rect l="0" t="0" r="r" b="b"/>
                <a:pathLst>
                  <a:path w="3" h="5">
                    <a:moveTo>
                      <a:pt x="0" y="1"/>
                    </a:moveTo>
                    <a:lnTo>
                      <a:pt x="0" y="1"/>
                    </a:lnTo>
                    <a:lnTo>
                      <a:pt x="0" y="2"/>
                    </a:lnTo>
                    <a:lnTo>
                      <a:pt x="1" y="5"/>
                    </a:lnTo>
                    <a:lnTo>
                      <a:pt x="1" y="5"/>
                    </a:lnTo>
                    <a:lnTo>
                      <a:pt x="1" y="5"/>
                    </a:lnTo>
                    <a:lnTo>
                      <a:pt x="3" y="4"/>
                    </a:lnTo>
                    <a:lnTo>
                      <a:pt x="1" y="0"/>
                    </a:lnTo>
                    <a:lnTo>
                      <a:pt x="1"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5" name="Freeform 64"/>
              <p:cNvSpPr>
                <a:spLocks/>
              </p:cNvSpPr>
              <p:nvPr/>
            </p:nvSpPr>
            <p:spPr bwMode="auto">
              <a:xfrm>
                <a:off x="3833" y="3104"/>
                <a:ext cx="159" cy="179"/>
              </a:xfrm>
              <a:custGeom>
                <a:avLst/>
                <a:gdLst/>
                <a:ahLst/>
                <a:cxnLst>
                  <a:cxn ang="0">
                    <a:pos x="94" y="46"/>
                  </a:cxn>
                  <a:cxn ang="0">
                    <a:pos x="87" y="39"/>
                  </a:cxn>
                  <a:cxn ang="0">
                    <a:pos x="83" y="27"/>
                  </a:cxn>
                  <a:cxn ang="0">
                    <a:pos x="62" y="28"/>
                  </a:cxn>
                  <a:cxn ang="0">
                    <a:pos x="51" y="35"/>
                  </a:cxn>
                  <a:cxn ang="0">
                    <a:pos x="53" y="15"/>
                  </a:cxn>
                  <a:cxn ang="0">
                    <a:pos x="36" y="10"/>
                  </a:cxn>
                  <a:cxn ang="0">
                    <a:pos x="35" y="16"/>
                  </a:cxn>
                  <a:cxn ang="0">
                    <a:pos x="26" y="17"/>
                  </a:cxn>
                  <a:cxn ang="0">
                    <a:pos x="28" y="30"/>
                  </a:cxn>
                  <a:cxn ang="0">
                    <a:pos x="29" y="46"/>
                  </a:cxn>
                  <a:cxn ang="0">
                    <a:pos x="25" y="48"/>
                  </a:cxn>
                  <a:cxn ang="0">
                    <a:pos x="21" y="16"/>
                  </a:cxn>
                  <a:cxn ang="0">
                    <a:pos x="6" y="17"/>
                  </a:cxn>
                  <a:cxn ang="0">
                    <a:pos x="0" y="35"/>
                  </a:cxn>
                  <a:cxn ang="0">
                    <a:pos x="5" y="52"/>
                  </a:cxn>
                  <a:cxn ang="0">
                    <a:pos x="21" y="66"/>
                  </a:cxn>
                  <a:cxn ang="0">
                    <a:pos x="45" y="70"/>
                  </a:cxn>
                  <a:cxn ang="0">
                    <a:pos x="54" y="68"/>
                  </a:cxn>
                  <a:cxn ang="0">
                    <a:pos x="66" y="65"/>
                  </a:cxn>
                  <a:cxn ang="0">
                    <a:pos x="73" y="74"/>
                  </a:cxn>
                  <a:cxn ang="0">
                    <a:pos x="86" y="83"/>
                  </a:cxn>
                  <a:cxn ang="0">
                    <a:pos x="92" y="95"/>
                  </a:cxn>
                  <a:cxn ang="0">
                    <a:pos x="95" y="113"/>
                  </a:cxn>
                  <a:cxn ang="0">
                    <a:pos x="90" y="134"/>
                  </a:cxn>
                  <a:cxn ang="0">
                    <a:pos x="72" y="135"/>
                  </a:cxn>
                  <a:cxn ang="0">
                    <a:pos x="68" y="148"/>
                  </a:cxn>
                  <a:cxn ang="0">
                    <a:pos x="79" y="146"/>
                  </a:cxn>
                  <a:cxn ang="0">
                    <a:pos x="86" y="142"/>
                  </a:cxn>
                  <a:cxn ang="0">
                    <a:pos x="92" y="147"/>
                  </a:cxn>
                  <a:cxn ang="0">
                    <a:pos x="98" y="155"/>
                  </a:cxn>
                  <a:cxn ang="0">
                    <a:pos x="101" y="160"/>
                  </a:cxn>
                  <a:cxn ang="0">
                    <a:pos x="112" y="167"/>
                  </a:cxn>
                  <a:cxn ang="0">
                    <a:pos x="118" y="173"/>
                  </a:cxn>
                  <a:cxn ang="0">
                    <a:pos x="127" y="177"/>
                  </a:cxn>
                  <a:cxn ang="0">
                    <a:pos x="126" y="167"/>
                  </a:cxn>
                  <a:cxn ang="0">
                    <a:pos x="123" y="159"/>
                  </a:cxn>
                  <a:cxn ang="0">
                    <a:pos x="137" y="166"/>
                  </a:cxn>
                  <a:cxn ang="0">
                    <a:pos x="140" y="167"/>
                  </a:cxn>
                  <a:cxn ang="0">
                    <a:pos x="141" y="161"/>
                  </a:cxn>
                  <a:cxn ang="0">
                    <a:pos x="137" y="146"/>
                  </a:cxn>
                  <a:cxn ang="0">
                    <a:pos x="130" y="141"/>
                  </a:cxn>
                  <a:cxn ang="0">
                    <a:pos x="126" y="133"/>
                  </a:cxn>
                  <a:cxn ang="0">
                    <a:pos x="125" y="125"/>
                  </a:cxn>
                  <a:cxn ang="0">
                    <a:pos x="126" y="119"/>
                  </a:cxn>
                  <a:cxn ang="0">
                    <a:pos x="139" y="134"/>
                  </a:cxn>
                  <a:cxn ang="0">
                    <a:pos x="148" y="137"/>
                  </a:cxn>
                  <a:cxn ang="0">
                    <a:pos x="152" y="125"/>
                  </a:cxn>
                  <a:cxn ang="0">
                    <a:pos x="158" y="117"/>
                  </a:cxn>
                  <a:cxn ang="0">
                    <a:pos x="148" y="110"/>
                  </a:cxn>
                  <a:cxn ang="0">
                    <a:pos x="138" y="101"/>
                  </a:cxn>
                  <a:cxn ang="0">
                    <a:pos x="130" y="94"/>
                  </a:cxn>
                  <a:cxn ang="0">
                    <a:pos x="123" y="84"/>
                  </a:cxn>
                  <a:cxn ang="0">
                    <a:pos x="130" y="81"/>
                  </a:cxn>
                  <a:cxn ang="0">
                    <a:pos x="123" y="72"/>
                  </a:cxn>
                  <a:cxn ang="0">
                    <a:pos x="119" y="65"/>
                  </a:cxn>
                  <a:cxn ang="0">
                    <a:pos x="112" y="57"/>
                  </a:cxn>
                  <a:cxn ang="0">
                    <a:pos x="107" y="57"/>
                  </a:cxn>
                </a:cxnLst>
                <a:rect l="0" t="0" r="r" b="b"/>
                <a:pathLst>
                  <a:path w="159" h="179">
                    <a:moveTo>
                      <a:pt x="104" y="50"/>
                    </a:moveTo>
                    <a:lnTo>
                      <a:pt x="105" y="48"/>
                    </a:lnTo>
                    <a:lnTo>
                      <a:pt x="105" y="46"/>
                    </a:lnTo>
                    <a:lnTo>
                      <a:pt x="104" y="43"/>
                    </a:lnTo>
                    <a:lnTo>
                      <a:pt x="99" y="42"/>
                    </a:lnTo>
                    <a:lnTo>
                      <a:pt x="98" y="39"/>
                    </a:lnTo>
                    <a:lnTo>
                      <a:pt x="98" y="39"/>
                    </a:lnTo>
                    <a:lnTo>
                      <a:pt x="97" y="41"/>
                    </a:lnTo>
                    <a:lnTo>
                      <a:pt x="95" y="43"/>
                    </a:lnTo>
                    <a:lnTo>
                      <a:pt x="94" y="42"/>
                    </a:lnTo>
                    <a:lnTo>
                      <a:pt x="93" y="43"/>
                    </a:lnTo>
                    <a:lnTo>
                      <a:pt x="94" y="46"/>
                    </a:lnTo>
                    <a:lnTo>
                      <a:pt x="94" y="47"/>
                    </a:lnTo>
                    <a:lnTo>
                      <a:pt x="94" y="46"/>
                    </a:lnTo>
                    <a:lnTo>
                      <a:pt x="92" y="46"/>
                    </a:lnTo>
                    <a:lnTo>
                      <a:pt x="92" y="46"/>
                    </a:lnTo>
                    <a:lnTo>
                      <a:pt x="91" y="44"/>
                    </a:lnTo>
                    <a:lnTo>
                      <a:pt x="91" y="42"/>
                    </a:lnTo>
                    <a:lnTo>
                      <a:pt x="90" y="42"/>
                    </a:lnTo>
                    <a:lnTo>
                      <a:pt x="89" y="44"/>
                    </a:lnTo>
                    <a:lnTo>
                      <a:pt x="92" y="39"/>
                    </a:lnTo>
                    <a:lnTo>
                      <a:pt x="92" y="38"/>
                    </a:lnTo>
                    <a:lnTo>
                      <a:pt x="89" y="39"/>
                    </a:lnTo>
                    <a:lnTo>
                      <a:pt x="87" y="39"/>
                    </a:lnTo>
                    <a:lnTo>
                      <a:pt x="86" y="41"/>
                    </a:lnTo>
                    <a:lnTo>
                      <a:pt x="85" y="41"/>
                    </a:lnTo>
                    <a:lnTo>
                      <a:pt x="85" y="39"/>
                    </a:lnTo>
                    <a:lnTo>
                      <a:pt x="83" y="40"/>
                    </a:lnTo>
                    <a:lnTo>
                      <a:pt x="87" y="37"/>
                    </a:lnTo>
                    <a:lnTo>
                      <a:pt x="87" y="36"/>
                    </a:lnTo>
                    <a:lnTo>
                      <a:pt x="87" y="34"/>
                    </a:lnTo>
                    <a:lnTo>
                      <a:pt x="85" y="33"/>
                    </a:lnTo>
                    <a:lnTo>
                      <a:pt x="83" y="33"/>
                    </a:lnTo>
                    <a:lnTo>
                      <a:pt x="83" y="32"/>
                    </a:lnTo>
                    <a:lnTo>
                      <a:pt x="83" y="31"/>
                    </a:lnTo>
                    <a:lnTo>
                      <a:pt x="83" y="27"/>
                    </a:lnTo>
                    <a:lnTo>
                      <a:pt x="82" y="26"/>
                    </a:lnTo>
                    <a:lnTo>
                      <a:pt x="82" y="25"/>
                    </a:lnTo>
                    <a:lnTo>
                      <a:pt x="79" y="24"/>
                    </a:lnTo>
                    <a:lnTo>
                      <a:pt x="78" y="24"/>
                    </a:lnTo>
                    <a:lnTo>
                      <a:pt x="72" y="21"/>
                    </a:lnTo>
                    <a:lnTo>
                      <a:pt x="69" y="21"/>
                    </a:lnTo>
                    <a:lnTo>
                      <a:pt x="66" y="22"/>
                    </a:lnTo>
                    <a:lnTo>
                      <a:pt x="64" y="25"/>
                    </a:lnTo>
                    <a:lnTo>
                      <a:pt x="64" y="27"/>
                    </a:lnTo>
                    <a:lnTo>
                      <a:pt x="65" y="28"/>
                    </a:lnTo>
                    <a:lnTo>
                      <a:pt x="64" y="28"/>
                    </a:lnTo>
                    <a:lnTo>
                      <a:pt x="62" y="28"/>
                    </a:lnTo>
                    <a:lnTo>
                      <a:pt x="61" y="30"/>
                    </a:lnTo>
                    <a:lnTo>
                      <a:pt x="59" y="28"/>
                    </a:lnTo>
                    <a:lnTo>
                      <a:pt x="58" y="29"/>
                    </a:lnTo>
                    <a:lnTo>
                      <a:pt x="57" y="28"/>
                    </a:lnTo>
                    <a:lnTo>
                      <a:pt x="57" y="25"/>
                    </a:lnTo>
                    <a:lnTo>
                      <a:pt x="55" y="28"/>
                    </a:lnTo>
                    <a:lnTo>
                      <a:pt x="55" y="31"/>
                    </a:lnTo>
                    <a:lnTo>
                      <a:pt x="54" y="31"/>
                    </a:lnTo>
                    <a:lnTo>
                      <a:pt x="54" y="32"/>
                    </a:lnTo>
                    <a:lnTo>
                      <a:pt x="53" y="35"/>
                    </a:lnTo>
                    <a:lnTo>
                      <a:pt x="50" y="36"/>
                    </a:lnTo>
                    <a:lnTo>
                      <a:pt x="51" y="35"/>
                    </a:lnTo>
                    <a:lnTo>
                      <a:pt x="50" y="34"/>
                    </a:lnTo>
                    <a:lnTo>
                      <a:pt x="50" y="32"/>
                    </a:lnTo>
                    <a:lnTo>
                      <a:pt x="52" y="33"/>
                    </a:lnTo>
                    <a:lnTo>
                      <a:pt x="53" y="32"/>
                    </a:lnTo>
                    <a:lnTo>
                      <a:pt x="51" y="32"/>
                    </a:lnTo>
                    <a:lnTo>
                      <a:pt x="51" y="32"/>
                    </a:lnTo>
                    <a:lnTo>
                      <a:pt x="54" y="21"/>
                    </a:lnTo>
                    <a:lnTo>
                      <a:pt x="52" y="20"/>
                    </a:lnTo>
                    <a:lnTo>
                      <a:pt x="51" y="17"/>
                    </a:lnTo>
                    <a:lnTo>
                      <a:pt x="51" y="17"/>
                    </a:lnTo>
                    <a:lnTo>
                      <a:pt x="52" y="16"/>
                    </a:lnTo>
                    <a:lnTo>
                      <a:pt x="53" y="15"/>
                    </a:lnTo>
                    <a:lnTo>
                      <a:pt x="52" y="14"/>
                    </a:lnTo>
                    <a:lnTo>
                      <a:pt x="50" y="12"/>
                    </a:lnTo>
                    <a:lnTo>
                      <a:pt x="48" y="11"/>
                    </a:lnTo>
                    <a:lnTo>
                      <a:pt x="50" y="10"/>
                    </a:lnTo>
                    <a:lnTo>
                      <a:pt x="49" y="5"/>
                    </a:lnTo>
                    <a:lnTo>
                      <a:pt x="47" y="3"/>
                    </a:lnTo>
                    <a:lnTo>
                      <a:pt x="40" y="3"/>
                    </a:lnTo>
                    <a:lnTo>
                      <a:pt x="39" y="3"/>
                    </a:lnTo>
                    <a:lnTo>
                      <a:pt x="38" y="3"/>
                    </a:lnTo>
                    <a:lnTo>
                      <a:pt x="34" y="6"/>
                    </a:lnTo>
                    <a:lnTo>
                      <a:pt x="36" y="8"/>
                    </a:lnTo>
                    <a:lnTo>
                      <a:pt x="36" y="10"/>
                    </a:lnTo>
                    <a:lnTo>
                      <a:pt x="35" y="8"/>
                    </a:lnTo>
                    <a:lnTo>
                      <a:pt x="33" y="7"/>
                    </a:lnTo>
                    <a:lnTo>
                      <a:pt x="31" y="8"/>
                    </a:lnTo>
                    <a:lnTo>
                      <a:pt x="31" y="10"/>
                    </a:lnTo>
                    <a:lnTo>
                      <a:pt x="32" y="12"/>
                    </a:lnTo>
                    <a:lnTo>
                      <a:pt x="31" y="11"/>
                    </a:lnTo>
                    <a:lnTo>
                      <a:pt x="29" y="10"/>
                    </a:lnTo>
                    <a:lnTo>
                      <a:pt x="29" y="10"/>
                    </a:lnTo>
                    <a:lnTo>
                      <a:pt x="28" y="11"/>
                    </a:lnTo>
                    <a:lnTo>
                      <a:pt x="29" y="13"/>
                    </a:lnTo>
                    <a:lnTo>
                      <a:pt x="35" y="15"/>
                    </a:lnTo>
                    <a:lnTo>
                      <a:pt x="35" y="16"/>
                    </a:lnTo>
                    <a:lnTo>
                      <a:pt x="27" y="14"/>
                    </a:lnTo>
                    <a:lnTo>
                      <a:pt x="27" y="15"/>
                    </a:lnTo>
                    <a:lnTo>
                      <a:pt x="26" y="14"/>
                    </a:lnTo>
                    <a:lnTo>
                      <a:pt x="25" y="15"/>
                    </a:lnTo>
                    <a:lnTo>
                      <a:pt x="26" y="16"/>
                    </a:lnTo>
                    <a:lnTo>
                      <a:pt x="28" y="16"/>
                    </a:lnTo>
                    <a:lnTo>
                      <a:pt x="30" y="17"/>
                    </a:lnTo>
                    <a:lnTo>
                      <a:pt x="32" y="19"/>
                    </a:lnTo>
                    <a:lnTo>
                      <a:pt x="33" y="21"/>
                    </a:lnTo>
                    <a:lnTo>
                      <a:pt x="32" y="21"/>
                    </a:lnTo>
                    <a:lnTo>
                      <a:pt x="29" y="17"/>
                    </a:lnTo>
                    <a:lnTo>
                      <a:pt x="26" y="17"/>
                    </a:lnTo>
                    <a:lnTo>
                      <a:pt x="25" y="17"/>
                    </a:lnTo>
                    <a:lnTo>
                      <a:pt x="24" y="18"/>
                    </a:lnTo>
                    <a:lnTo>
                      <a:pt x="25" y="21"/>
                    </a:lnTo>
                    <a:lnTo>
                      <a:pt x="25" y="24"/>
                    </a:lnTo>
                    <a:lnTo>
                      <a:pt x="25" y="25"/>
                    </a:lnTo>
                    <a:lnTo>
                      <a:pt x="25" y="26"/>
                    </a:lnTo>
                    <a:lnTo>
                      <a:pt x="27" y="28"/>
                    </a:lnTo>
                    <a:lnTo>
                      <a:pt x="29" y="28"/>
                    </a:lnTo>
                    <a:lnTo>
                      <a:pt x="29" y="27"/>
                    </a:lnTo>
                    <a:lnTo>
                      <a:pt x="29" y="28"/>
                    </a:lnTo>
                    <a:lnTo>
                      <a:pt x="29" y="29"/>
                    </a:lnTo>
                    <a:lnTo>
                      <a:pt x="28" y="30"/>
                    </a:lnTo>
                    <a:lnTo>
                      <a:pt x="25" y="30"/>
                    </a:lnTo>
                    <a:lnTo>
                      <a:pt x="25" y="32"/>
                    </a:lnTo>
                    <a:lnTo>
                      <a:pt x="23" y="35"/>
                    </a:lnTo>
                    <a:lnTo>
                      <a:pt x="23" y="36"/>
                    </a:lnTo>
                    <a:lnTo>
                      <a:pt x="25" y="36"/>
                    </a:lnTo>
                    <a:lnTo>
                      <a:pt x="25" y="39"/>
                    </a:lnTo>
                    <a:lnTo>
                      <a:pt x="26" y="40"/>
                    </a:lnTo>
                    <a:lnTo>
                      <a:pt x="29" y="41"/>
                    </a:lnTo>
                    <a:lnTo>
                      <a:pt x="30" y="41"/>
                    </a:lnTo>
                    <a:lnTo>
                      <a:pt x="30" y="42"/>
                    </a:lnTo>
                    <a:lnTo>
                      <a:pt x="30" y="45"/>
                    </a:lnTo>
                    <a:lnTo>
                      <a:pt x="29" y="46"/>
                    </a:lnTo>
                    <a:lnTo>
                      <a:pt x="29" y="50"/>
                    </a:lnTo>
                    <a:lnTo>
                      <a:pt x="29" y="53"/>
                    </a:lnTo>
                    <a:lnTo>
                      <a:pt x="28" y="52"/>
                    </a:lnTo>
                    <a:lnTo>
                      <a:pt x="29" y="50"/>
                    </a:lnTo>
                    <a:lnTo>
                      <a:pt x="28" y="49"/>
                    </a:lnTo>
                    <a:lnTo>
                      <a:pt x="28" y="49"/>
                    </a:lnTo>
                    <a:lnTo>
                      <a:pt x="25" y="49"/>
                    </a:lnTo>
                    <a:lnTo>
                      <a:pt x="23" y="50"/>
                    </a:lnTo>
                    <a:lnTo>
                      <a:pt x="21" y="52"/>
                    </a:lnTo>
                    <a:lnTo>
                      <a:pt x="19" y="51"/>
                    </a:lnTo>
                    <a:lnTo>
                      <a:pt x="23" y="48"/>
                    </a:lnTo>
                    <a:lnTo>
                      <a:pt x="25" y="48"/>
                    </a:lnTo>
                    <a:lnTo>
                      <a:pt x="26" y="47"/>
                    </a:lnTo>
                    <a:lnTo>
                      <a:pt x="27" y="47"/>
                    </a:lnTo>
                    <a:lnTo>
                      <a:pt x="29" y="47"/>
                    </a:lnTo>
                    <a:lnTo>
                      <a:pt x="29" y="45"/>
                    </a:lnTo>
                    <a:lnTo>
                      <a:pt x="28" y="44"/>
                    </a:lnTo>
                    <a:lnTo>
                      <a:pt x="26" y="43"/>
                    </a:lnTo>
                    <a:lnTo>
                      <a:pt x="21" y="36"/>
                    </a:lnTo>
                    <a:lnTo>
                      <a:pt x="20" y="34"/>
                    </a:lnTo>
                    <a:lnTo>
                      <a:pt x="21" y="28"/>
                    </a:lnTo>
                    <a:lnTo>
                      <a:pt x="19" y="23"/>
                    </a:lnTo>
                    <a:lnTo>
                      <a:pt x="19" y="20"/>
                    </a:lnTo>
                    <a:lnTo>
                      <a:pt x="21" y="16"/>
                    </a:lnTo>
                    <a:lnTo>
                      <a:pt x="21" y="13"/>
                    </a:lnTo>
                    <a:lnTo>
                      <a:pt x="29" y="3"/>
                    </a:lnTo>
                    <a:lnTo>
                      <a:pt x="29" y="2"/>
                    </a:lnTo>
                    <a:lnTo>
                      <a:pt x="27" y="1"/>
                    </a:lnTo>
                    <a:lnTo>
                      <a:pt x="19" y="0"/>
                    </a:lnTo>
                    <a:lnTo>
                      <a:pt x="12" y="4"/>
                    </a:lnTo>
                    <a:lnTo>
                      <a:pt x="8" y="8"/>
                    </a:lnTo>
                    <a:lnTo>
                      <a:pt x="7" y="10"/>
                    </a:lnTo>
                    <a:lnTo>
                      <a:pt x="7" y="12"/>
                    </a:lnTo>
                    <a:lnTo>
                      <a:pt x="6" y="13"/>
                    </a:lnTo>
                    <a:lnTo>
                      <a:pt x="5" y="15"/>
                    </a:lnTo>
                    <a:lnTo>
                      <a:pt x="6" y="17"/>
                    </a:lnTo>
                    <a:lnTo>
                      <a:pt x="4" y="17"/>
                    </a:lnTo>
                    <a:lnTo>
                      <a:pt x="4" y="20"/>
                    </a:lnTo>
                    <a:lnTo>
                      <a:pt x="5" y="21"/>
                    </a:lnTo>
                    <a:lnTo>
                      <a:pt x="3" y="21"/>
                    </a:lnTo>
                    <a:lnTo>
                      <a:pt x="3" y="23"/>
                    </a:lnTo>
                    <a:lnTo>
                      <a:pt x="2" y="24"/>
                    </a:lnTo>
                    <a:lnTo>
                      <a:pt x="2" y="26"/>
                    </a:lnTo>
                    <a:lnTo>
                      <a:pt x="1" y="28"/>
                    </a:lnTo>
                    <a:lnTo>
                      <a:pt x="2" y="31"/>
                    </a:lnTo>
                    <a:lnTo>
                      <a:pt x="3" y="31"/>
                    </a:lnTo>
                    <a:lnTo>
                      <a:pt x="2" y="32"/>
                    </a:lnTo>
                    <a:lnTo>
                      <a:pt x="0" y="35"/>
                    </a:lnTo>
                    <a:lnTo>
                      <a:pt x="2" y="39"/>
                    </a:lnTo>
                    <a:lnTo>
                      <a:pt x="0" y="40"/>
                    </a:lnTo>
                    <a:lnTo>
                      <a:pt x="0" y="44"/>
                    </a:lnTo>
                    <a:lnTo>
                      <a:pt x="2" y="47"/>
                    </a:lnTo>
                    <a:lnTo>
                      <a:pt x="12" y="48"/>
                    </a:lnTo>
                    <a:lnTo>
                      <a:pt x="14" y="51"/>
                    </a:lnTo>
                    <a:lnTo>
                      <a:pt x="17" y="52"/>
                    </a:lnTo>
                    <a:lnTo>
                      <a:pt x="14" y="53"/>
                    </a:lnTo>
                    <a:lnTo>
                      <a:pt x="11" y="54"/>
                    </a:lnTo>
                    <a:lnTo>
                      <a:pt x="7" y="51"/>
                    </a:lnTo>
                    <a:lnTo>
                      <a:pt x="4" y="50"/>
                    </a:lnTo>
                    <a:lnTo>
                      <a:pt x="5" y="52"/>
                    </a:lnTo>
                    <a:lnTo>
                      <a:pt x="4" y="54"/>
                    </a:lnTo>
                    <a:lnTo>
                      <a:pt x="9" y="61"/>
                    </a:lnTo>
                    <a:lnTo>
                      <a:pt x="12" y="63"/>
                    </a:lnTo>
                    <a:lnTo>
                      <a:pt x="10" y="63"/>
                    </a:lnTo>
                    <a:lnTo>
                      <a:pt x="13" y="64"/>
                    </a:lnTo>
                    <a:lnTo>
                      <a:pt x="13" y="63"/>
                    </a:lnTo>
                    <a:lnTo>
                      <a:pt x="14" y="63"/>
                    </a:lnTo>
                    <a:lnTo>
                      <a:pt x="17" y="64"/>
                    </a:lnTo>
                    <a:lnTo>
                      <a:pt x="19" y="63"/>
                    </a:lnTo>
                    <a:lnTo>
                      <a:pt x="20" y="61"/>
                    </a:lnTo>
                    <a:lnTo>
                      <a:pt x="20" y="64"/>
                    </a:lnTo>
                    <a:lnTo>
                      <a:pt x="21" y="66"/>
                    </a:lnTo>
                    <a:lnTo>
                      <a:pt x="23" y="68"/>
                    </a:lnTo>
                    <a:lnTo>
                      <a:pt x="25" y="68"/>
                    </a:lnTo>
                    <a:lnTo>
                      <a:pt x="27" y="68"/>
                    </a:lnTo>
                    <a:lnTo>
                      <a:pt x="25" y="68"/>
                    </a:lnTo>
                    <a:lnTo>
                      <a:pt x="27" y="67"/>
                    </a:lnTo>
                    <a:lnTo>
                      <a:pt x="36" y="70"/>
                    </a:lnTo>
                    <a:lnTo>
                      <a:pt x="36" y="69"/>
                    </a:lnTo>
                    <a:lnTo>
                      <a:pt x="39" y="68"/>
                    </a:lnTo>
                    <a:lnTo>
                      <a:pt x="43" y="71"/>
                    </a:lnTo>
                    <a:lnTo>
                      <a:pt x="44" y="71"/>
                    </a:lnTo>
                    <a:lnTo>
                      <a:pt x="44" y="71"/>
                    </a:lnTo>
                    <a:lnTo>
                      <a:pt x="45" y="70"/>
                    </a:lnTo>
                    <a:lnTo>
                      <a:pt x="44" y="71"/>
                    </a:lnTo>
                    <a:lnTo>
                      <a:pt x="45" y="72"/>
                    </a:lnTo>
                    <a:lnTo>
                      <a:pt x="46" y="70"/>
                    </a:lnTo>
                    <a:lnTo>
                      <a:pt x="47" y="69"/>
                    </a:lnTo>
                    <a:lnTo>
                      <a:pt x="49" y="70"/>
                    </a:lnTo>
                    <a:lnTo>
                      <a:pt x="50" y="72"/>
                    </a:lnTo>
                    <a:lnTo>
                      <a:pt x="51" y="72"/>
                    </a:lnTo>
                    <a:lnTo>
                      <a:pt x="50" y="71"/>
                    </a:lnTo>
                    <a:lnTo>
                      <a:pt x="49" y="68"/>
                    </a:lnTo>
                    <a:lnTo>
                      <a:pt x="47" y="68"/>
                    </a:lnTo>
                    <a:lnTo>
                      <a:pt x="47" y="66"/>
                    </a:lnTo>
                    <a:lnTo>
                      <a:pt x="54" y="68"/>
                    </a:lnTo>
                    <a:lnTo>
                      <a:pt x="55" y="68"/>
                    </a:lnTo>
                    <a:lnTo>
                      <a:pt x="55" y="68"/>
                    </a:lnTo>
                    <a:lnTo>
                      <a:pt x="56" y="68"/>
                    </a:lnTo>
                    <a:lnTo>
                      <a:pt x="58" y="71"/>
                    </a:lnTo>
                    <a:lnTo>
                      <a:pt x="62" y="70"/>
                    </a:lnTo>
                    <a:lnTo>
                      <a:pt x="63" y="68"/>
                    </a:lnTo>
                    <a:lnTo>
                      <a:pt x="61" y="63"/>
                    </a:lnTo>
                    <a:lnTo>
                      <a:pt x="60" y="63"/>
                    </a:lnTo>
                    <a:lnTo>
                      <a:pt x="58" y="62"/>
                    </a:lnTo>
                    <a:lnTo>
                      <a:pt x="60" y="61"/>
                    </a:lnTo>
                    <a:lnTo>
                      <a:pt x="62" y="61"/>
                    </a:lnTo>
                    <a:lnTo>
                      <a:pt x="66" y="65"/>
                    </a:lnTo>
                    <a:lnTo>
                      <a:pt x="66" y="64"/>
                    </a:lnTo>
                    <a:lnTo>
                      <a:pt x="68" y="65"/>
                    </a:lnTo>
                    <a:lnTo>
                      <a:pt x="69" y="65"/>
                    </a:lnTo>
                    <a:lnTo>
                      <a:pt x="69" y="71"/>
                    </a:lnTo>
                    <a:lnTo>
                      <a:pt x="70" y="72"/>
                    </a:lnTo>
                    <a:lnTo>
                      <a:pt x="71" y="70"/>
                    </a:lnTo>
                    <a:lnTo>
                      <a:pt x="72" y="71"/>
                    </a:lnTo>
                    <a:lnTo>
                      <a:pt x="73" y="71"/>
                    </a:lnTo>
                    <a:lnTo>
                      <a:pt x="73" y="72"/>
                    </a:lnTo>
                    <a:lnTo>
                      <a:pt x="73" y="73"/>
                    </a:lnTo>
                    <a:lnTo>
                      <a:pt x="72" y="74"/>
                    </a:lnTo>
                    <a:lnTo>
                      <a:pt x="73" y="74"/>
                    </a:lnTo>
                    <a:lnTo>
                      <a:pt x="79" y="79"/>
                    </a:lnTo>
                    <a:lnTo>
                      <a:pt x="79" y="82"/>
                    </a:lnTo>
                    <a:lnTo>
                      <a:pt x="78" y="84"/>
                    </a:lnTo>
                    <a:lnTo>
                      <a:pt x="76" y="83"/>
                    </a:lnTo>
                    <a:lnTo>
                      <a:pt x="74" y="83"/>
                    </a:lnTo>
                    <a:lnTo>
                      <a:pt x="75" y="86"/>
                    </a:lnTo>
                    <a:lnTo>
                      <a:pt x="75" y="89"/>
                    </a:lnTo>
                    <a:lnTo>
                      <a:pt x="79" y="87"/>
                    </a:lnTo>
                    <a:lnTo>
                      <a:pt x="80" y="85"/>
                    </a:lnTo>
                    <a:lnTo>
                      <a:pt x="82" y="85"/>
                    </a:lnTo>
                    <a:lnTo>
                      <a:pt x="83" y="84"/>
                    </a:lnTo>
                    <a:lnTo>
                      <a:pt x="86" y="83"/>
                    </a:lnTo>
                    <a:lnTo>
                      <a:pt x="87" y="84"/>
                    </a:lnTo>
                    <a:lnTo>
                      <a:pt x="84" y="85"/>
                    </a:lnTo>
                    <a:lnTo>
                      <a:pt x="85" y="85"/>
                    </a:lnTo>
                    <a:lnTo>
                      <a:pt x="84" y="87"/>
                    </a:lnTo>
                    <a:lnTo>
                      <a:pt x="88" y="91"/>
                    </a:lnTo>
                    <a:lnTo>
                      <a:pt x="88" y="90"/>
                    </a:lnTo>
                    <a:lnTo>
                      <a:pt x="88" y="89"/>
                    </a:lnTo>
                    <a:lnTo>
                      <a:pt x="88" y="88"/>
                    </a:lnTo>
                    <a:lnTo>
                      <a:pt x="90" y="89"/>
                    </a:lnTo>
                    <a:lnTo>
                      <a:pt x="90" y="93"/>
                    </a:lnTo>
                    <a:lnTo>
                      <a:pt x="90" y="94"/>
                    </a:lnTo>
                    <a:lnTo>
                      <a:pt x="92" y="95"/>
                    </a:lnTo>
                    <a:lnTo>
                      <a:pt x="93" y="94"/>
                    </a:lnTo>
                    <a:lnTo>
                      <a:pt x="94" y="97"/>
                    </a:lnTo>
                    <a:lnTo>
                      <a:pt x="95" y="101"/>
                    </a:lnTo>
                    <a:lnTo>
                      <a:pt x="96" y="102"/>
                    </a:lnTo>
                    <a:lnTo>
                      <a:pt x="97" y="105"/>
                    </a:lnTo>
                    <a:lnTo>
                      <a:pt x="98" y="105"/>
                    </a:lnTo>
                    <a:lnTo>
                      <a:pt x="98" y="109"/>
                    </a:lnTo>
                    <a:lnTo>
                      <a:pt x="98" y="109"/>
                    </a:lnTo>
                    <a:lnTo>
                      <a:pt x="98" y="111"/>
                    </a:lnTo>
                    <a:lnTo>
                      <a:pt x="97" y="112"/>
                    </a:lnTo>
                    <a:lnTo>
                      <a:pt x="96" y="112"/>
                    </a:lnTo>
                    <a:lnTo>
                      <a:pt x="95" y="113"/>
                    </a:lnTo>
                    <a:lnTo>
                      <a:pt x="95" y="117"/>
                    </a:lnTo>
                    <a:lnTo>
                      <a:pt x="94" y="118"/>
                    </a:lnTo>
                    <a:lnTo>
                      <a:pt x="93" y="118"/>
                    </a:lnTo>
                    <a:lnTo>
                      <a:pt x="87" y="125"/>
                    </a:lnTo>
                    <a:lnTo>
                      <a:pt x="87" y="126"/>
                    </a:lnTo>
                    <a:lnTo>
                      <a:pt x="88" y="128"/>
                    </a:lnTo>
                    <a:lnTo>
                      <a:pt x="90" y="130"/>
                    </a:lnTo>
                    <a:lnTo>
                      <a:pt x="90" y="131"/>
                    </a:lnTo>
                    <a:lnTo>
                      <a:pt x="91" y="132"/>
                    </a:lnTo>
                    <a:lnTo>
                      <a:pt x="91" y="134"/>
                    </a:lnTo>
                    <a:lnTo>
                      <a:pt x="90" y="134"/>
                    </a:lnTo>
                    <a:lnTo>
                      <a:pt x="90" y="134"/>
                    </a:lnTo>
                    <a:lnTo>
                      <a:pt x="88" y="134"/>
                    </a:lnTo>
                    <a:lnTo>
                      <a:pt x="88" y="134"/>
                    </a:lnTo>
                    <a:lnTo>
                      <a:pt x="87" y="134"/>
                    </a:lnTo>
                    <a:lnTo>
                      <a:pt x="85" y="135"/>
                    </a:lnTo>
                    <a:lnTo>
                      <a:pt x="83" y="135"/>
                    </a:lnTo>
                    <a:lnTo>
                      <a:pt x="83" y="137"/>
                    </a:lnTo>
                    <a:lnTo>
                      <a:pt x="82" y="137"/>
                    </a:lnTo>
                    <a:lnTo>
                      <a:pt x="80" y="136"/>
                    </a:lnTo>
                    <a:lnTo>
                      <a:pt x="77" y="137"/>
                    </a:lnTo>
                    <a:lnTo>
                      <a:pt x="75" y="135"/>
                    </a:lnTo>
                    <a:lnTo>
                      <a:pt x="73" y="135"/>
                    </a:lnTo>
                    <a:lnTo>
                      <a:pt x="72" y="135"/>
                    </a:lnTo>
                    <a:lnTo>
                      <a:pt x="72" y="134"/>
                    </a:lnTo>
                    <a:lnTo>
                      <a:pt x="71" y="134"/>
                    </a:lnTo>
                    <a:lnTo>
                      <a:pt x="71" y="136"/>
                    </a:lnTo>
                    <a:lnTo>
                      <a:pt x="70" y="136"/>
                    </a:lnTo>
                    <a:lnTo>
                      <a:pt x="71" y="138"/>
                    </a:lnTo>
                    <a:lnTo>
                      <a:pt x="69" y="138"/>
                    </a:lnTo>
                    <a:lnTo>
                      <a:pt x="68" y="140"/>
                    </a:lnTo>
                    <a:lnTo>
                      <a:pt x="67" y="141"/>
                    </a:lnTo>
                    <a:lnTo>
                      <a:pt x="66" y="141"/>
                    </a:lnTo>
                    <a:lnTo>
                      <a:pt x="66" y="145"/>
                    </a:lnTo>
                    <a:lnTo>
                      <a:pt x="68" y="147"/>
                    </a:lnTo>
                    <a:lnTo>
                      <a:pt x="68" y="148"/>
                    </a:lnTo>
                    <a:lnTo>
                      <a:pt x="69" y="148"/>
                    </a:lnTo>
                    <a:lnTo>
                      <a:pt x="71" y="149"/>
                    </a:lnTo>
                    <a:lnTo>
                      <a:pt x="72" y="149"/>
                    </a:lnTo>
                    <a:lnTo>
                      <a:pt x="74" y="150"/>
                    </a:lnTo>
                    <a:lnTo>
                      <a:pt x="74" y="150"/>
                    </a:lnTo>
                    <a:lnTo>
                      <a:pt x="75" y="150"/>
                    </a:lnTo>
                    <a:lnTo>
                      <a:pt x="76" y="149"/>
                    </a:lnTo>
                    <a:lnTo>
                      <a:pt x="76" y="148"/>
                    </a:lnTo>
                    <a:lnTo>
                      <a:pt x="78" y="148"/>
                    </a:lnTo>
                    <a:lnTo>
                      <a:pt x="79" y="148"/>
                    </a:lnTo>
                    <a:lnTo>
                      <a:pt x="79" y="147"/>
                    </a:lnTo>
                    <a:lnTo>
                      <a:pt x="79" y="146"/>
                    </a:lnTo>
                    <a:lnTo>
                      <a:pt x="79" y="145"/>
                    </a:lnTo>
                    <a:lnTo>
                      <a:pt x="81" y="145"/>
                    </a:lnTo>
                    <a:lnTo>
                      <a:pt x="82" y="148"/>
                    </a:lnTo>
                    <a:lnTo>
                      <a:pt x="84" y="148"/>
                    </a:lnTo>
                    <a:lnTo>
                      <a:pt x="86" y="148"/>
                    </a:lnTo>
                    <a:lnTo>
                      <a:pt x="86" y="147"/>
                    </a:lnTo>
                    <a:lnTo>
                      <a:pt x="86" y="146"/>
                    </a:lnTo>
                    <a:lnTo>
                      <a:pt x="86" y="145"/>
                    </a:lnTo>
                    <a:lnTo>
                      <a:pt x="84" y="145"/>
                    </a:lnTo>
                    <a:lnTo>
                      <a:pt x="84" y="143"/>
                    </a:lnTo>
                    <a:lnTo>
                      <a:pt x="85" y="142"/>
                    </a:lnTo>
                    <a:lnTo>
                      <a:pt x="86" y="142"/>
                    </a:lnTo>
                    <a:lnTo>
                      <a:pt x="86" y="144"/>
                    </a:lnTo>
                    <a:lnTo>
                      <a:pt x="87" y="143"/>
                    </a:lnTo>
                    <a:lnTo>
                      <a:pt x="87" y="145"/>
                    </a:lnTo>
                    <a:lnTo>
                      <a:pt x="87" y="145"/>
                    </a:lnTo>
                    <a:lnTo>
                      <a:pt x="88" y="145"/>
                    </a:lnTo>
                    <a:lnTo>
                      <a:pt x="89" y="145"/>
                    </a:lnTo>
                    <a:lnTo>
                      <a:pt x="90" y="145"/>
                    </a:lnTo>
                    <a:lnTo>
                      <a:pt x="90" y="145"/>
                    </a:lnTo>
                    <a:lnTo>
                      <a:pt x="91" y="145"/>
                    </a:lnTo>
                    <a:lnTo>
                      <a:pt x="92" y="145"/>
                    </a:lnTo>
                    <a:lnTo>
                      <a:pt x="93" y="146"/>
                    </a:lnTo>
                    <a:lnTo>
                      <a:pt x="92" y="147"/>
                    </a:lnTo>
                    <a:lnTo>
                      <a:pt x="93" y="149"/>
                    </a:lnTo>
                    <a:lnTo>
                      <a:pt x="94" y="149"/>
                    </a:lnTo>
                    <a:lnTo>
                      <a:pt x="94" y="151"/>
                    </a:lnTo>
                    <a:lnTo>
                      <a:pt x="94" y="152"/>
                    </a:lnTo>
                    <a:lnTo>
                      <a:pt x="94" y="152"/>
                    </a:lnTo>
                    <a:lnTo>
                      <a:pt x="95" y="152"/>
                    </a:lnTo>
                    <a:lnTo>
                      <a:pt x="95" y="153"/>
                    </a:lnTo>
                    <a:lnTo>
                      <a:pt x="96" y="153"/>
                    </a:lnTo>
                    <a:lnTo>
                      <a:pt x="96" y="153"/>
                    </a:lnTo>
                    <a:lnTo>
                      <a:pt x="97" y="156"/>
                    </a:lnTo>
                    <a:lnTo>
                      <a:pt x="98" y="156"/>
                    </a:lnTo>
                    <a:lnTo>
                      <a:pt x="98" y="155"/>
                    </a:lnTo>
                    <a:lnTo>
                      <a:pt x="99" y="155"/>
                    </a:lnTo>
                    <a:lnTo>
                      <a:pt x="99" y="156"/>
                    </a:lnTo>
                    <a:lnTo>
                      <a:pt x="99" y="157"/>
                    </a:lnTo>
                    <a:lnTo>
                      <a:pt x="100" y="157"/>
                    </a:lnTo>
                    <a:lnTo>
                      <a:pt x="100" y="156"/>
                    </a:lnTo>
                    <a:lnTo>
                      <a:pt x="101" y="155"/>
                    </a:lnTo>
                    <a:lnTo>
                      <a:pt x="102" y="156"/>
                    </a:lnTo>
                    <a:lnTo>
                      <a:pt x="102" y="157"/>
                    </a:lnTo>
                    <a:lnTo>
                      <a:pt x="103" y="158"/>
                    </a:lnTo>
                    <a:lnTo>
                      <a:pt x="104" y="158"/>
                    </a:lnTo>
                    <a:lnTo>
                      <a:pt x="102" y="159"/>
                    </a:lnTo>
                    <a:lnTo>
                      <a:pt x="101" y="160"/>
                    </a:lnTo>
                    <a:lnTo>
                      <a:pt x="100" y="159"/>
                    </a:lnTo>
                    <a:lnTo>
                      <a:pt x="102" y="163"/>
                    </a:lnTo>
                    <a:lnTo>
                      <a:pt x="103" y="164"/>
                    </a:lnTo>
                    <a:lnTo>
                      <a:pt x="105" y="165"/>
                    </a:lnTo>
                    <a:lnTo>
                      <a:pt x="105" y="165"/>
                    </a:lnTo>
                    <a:lnTo>
                      <a:pt x="108" y="167"/>
                    </a:lnTo>
                    <a:lnTo>
                      <a:pt x="108" y="167"/>
                    </a:lnTo>
                    <a:lnTo>
                      <a:pt x="108" y="167"/>
                    </a:lnTo>
                    <a:lnTo>
                      <a:pt x="110" y="168"/>
                    </a:lnTo>
                    <a:lnTo>
                      <a:pt x="111" y="167"/>
                    </a:lnTo>
                    <a:lnTo>
                      <a:pt x="112" y="167"/>
                    </a:lnTo>
                    <a:lnTo>
                      <a:pt x="112" y="167"/>
                    </a:lnTo>
                    <a:lnTo>
                      <a:pt x="112" y="168"/>
                    </a:lnTo>
                    <a:lnTo>
                      <a:pt x="112" y="168"/>
                    </a:lnTo>
                    <a:lnTo>
                      <a:pt x="113" y="167"/>
                    </a:lnTo>
                    <a:lnTo>
                      <a:pt x="114" y="168"/>
                    </a:lnTo>
                    <a:lnTo>
                      <a:pt x="115" y="167"/>
                    </a:lnTo>
                    <a:lnTo>
                      <a:pt x="114" y="169"/>
                    </a:lnTo>
                    <a:lnTo>
                      <a:pt x="115" y="170"/>
                    </a:lnTo>
                    <a:lnTo>
                      <a:pt x="116" y="170"/>
                    </a:lnTo>
                    <a:lnTo>
                      <a:pt x="116" y="170"/>
                    </a:lnTo>
                    <a:lnTo>
                      <a:pt x="116" y="171"/>
                    </a:lnTo>
                    <a:lnTo>
                      <a:pt x="116" y="172"/>
                    </a:lnTo>
                    <a:lnTo>
                      <a:pt x="118" y="173"/>
                    </a:lnTo>
                    <a:lnTo>
                      <a:pt x="118" y="171"/>
                    </a:lnTo>
                    <a:lnTo>
                      <a:pt x="118" y="173"/>
                    </a:lnTo>
                    <a:lnTo>
                      <a:pt x="119" y="173"/>
                    </a:lnTo>
                    <a:lnTo>
                      <a:pt x="119" y="174"/>
                    </a:lnTo>
                    <a:lnTo>
                      <a:pt x="120" y="174"/>
                    </a:lnTo>
                    <a:lnTo>
                      <a:pt x="121" y="174"/>
                    </a:lnTo>
                    <a:lnTo>
                      <a:pt x="122" y="175"/>
                    </a:lnTo>
                    <a:lnTo>
                      <a:pt x="124" y="175"/>
                    </a:lnTo>
                    <a:lnTo>
                      <a:pt x="125" y="176"/>
                    </a:lnTo>
                    <a:lnTo>
                      <a:pt x="126" y="177"/>
                    </a:lnTo>
                    <a:lnTo>
                      <a:pt x="127" y="177"/>
                    </a:lnTo>
                    <a:lnTo>
                      <a:pt x="127" y="177"/>
                    </a:lnTo>
                    <a:lnTo>
                      <a:pt x="129" y="176"/>
                    </a:lnTo>
                    <a:lnTo>
                      <a:pt x="131" y="179"/>
                    </a:lnTo>
                    <a:lnTo>
                      <a:pt x="134" y="178"/>
                    </a:lnTo>
                    <a:lnTo>
                      <a:pt x="133" y="178"/>
                    </a:lnTo>
                    <a:lnTo>
                      <a:pt x="133" y="177"/>
                    </a:lnTo>
                    <a:lnTo>
                      <a:pt x="133" y="176"/>
                    </a:lnTo>
                    <a:lnTo>
                      <a:pt x="133" y="175"/>
                    </a:lnTo>
                    <a:lnTo>
                      <a:pt x="133" y="174"/>
                    </a:lnTo>
                    <a:lnTo>
                      <a:pt x="133" y="174"/>
                    </a:lnTo>
                    <a:lnTo>
                      <a:pt x="129" y="169"/>
                    </a:lnTo>
                    <a:lnTo>
                      <a:pt x="128" y="169"/>
                    </a:lnTo>
                    <a:lnTo>
                      <a:pt x="126" y="167"/>
                    </a:lnTo>
                    <a:lnTo>
                      <a:pt x="126" y="166"/>
                    </a:lnTo>
                    <a:lnTo>
                      <a:pt x="124" y="165"/>
                    </a:lnTo>
                    <a:lnTo>
                      <a:pt x="124" y="164"/>
                    </a:lnTo>
                    <a:lnTo>
                      <a:pt x="123" y="164"/>
                    </a:lnTo>
                    <a:lnTo>
                      <a:pt x="123" y="163"/>
                    </a:lnTo>
                    <a:lnTo>
                      <a:pt x="123" y="163"/>
                    </a:lnTo>
                    <a:lnTo>
                      <a:pt x="122" y="163"/>
                    </a:lnTo>
                    <a:lnTo>
                      <a:pt x="117" y="156"/>
                    </a:lnTo>
                    <a:lnTo>
                      <a:pt x="119" y="156"/>
                    </a:lnTo>
                    <a:lnTo>
                      <a:pt x="123" y="159"/>
                    </a:lnTo>
                    <a:lnTo>
                      <a:pt x="123" y="159"/>
                    </a:lnTo>
                    <a:lnTo>
                      <a:pt x="123" y="159"/>
                    </a:lnTo>
                    <a:lnTo>
                      <a:pt x="124" y="159"/>
                    </a:lnTo>
                    <a:lnTo>
                      <a:pt x="127" y="162"/>
                    </a:lnTo>
                    <a:lnTo>
                      <a:pt x="127" y="163"/>
                    </a:lnTo>
                    <a:lnTo>
                      <a:pt x="129" y="163"/>
                    </a:lnTo>
                    <a:lnTo>
                      <a:pt x="130" y="165"/>
                    </a:lnTo>
                    <a:lnTo>
                      <a:pt x="133" y="165"/>
                    </a:lnTo>
                    <a:lnTo>
                      <a:pt x="134" y="167"/>
                    </a:lnTo>
                    <a:lnTo>
                      <a:pt x="134" y="166"/>
                    </a:lnTo>
                    <a:lnTo>
                      <a:pt x="135" y="167"/>
                    </a:lnTo>
                    <a:lnTo>
                      <a:pt x="136" y="167"/>
                    </a:lnTo>
                    <a:lnTo>
                      <a:pt x="137" y="166"/>
                    </a:lnTo>
                    <a:lnTo>
                      <a:pt x="137" y="166"/>
                    </a:lnTo>
                    <a:lnTo>
                      <a:pt x="137" y="167"/>
                    </a:lnTo>
                    <a:lnTo>
                      <a:pt x="137" y="167"/>
                    </a:lnTo>
                    <a:lnTo>
                      <a:pt x="138" y="167"/>
                    </a:lnTo>
                    <a:lnTo>
                      <a:pt x="138" y="168"/>
                    </a:lnTo>
                    <a:lnTo>
                      <a:pt x="138" y="169"/>
                    </a:lnTo>
                    <a:lnTo>
                      <a:pt x="137" y="169"/>
                    </a:lnTo>
                    <a:lnTo>
                      <a:pt x="139" y="170"/>
                    </a:lnTo>
                    <a:lnTo>
                      <a:pt x="140" y="170"/>
                    </a:lnTo>
                    <a:lnTo>
                      <a:pt x="141" y="170"/>
                    </a:lnTo>
                    <a:lnTo>
                      <a:pt x="139" y="167"/>
                    </a:lnTo>
                    <a:lnTo>
                      <a:pt x="139" y="166"/>
                    </a:lnTo>
                    <a:lnTo>
                      <a:pt x="140" y="167"/>
                    </a:lnTo>
                    <a:lnTo>
                      <a:pt x="141" y="167"/>
                    </a:lnTo>
                    <a:lnTo>
                      <a:pt x="142" y="167"/>
                    </a:lnTo>
                    <a:lnTo>
                      <a:pt x="142" y="167"/>
                    </a:lnTo>
                    <a:lnTo>
                      <a:pt x="142" y="166"/>
                    </a:lnTo>
                    <a:lnTo>
                      <a:pt x="141" y="166"/>
                    </a:lnTo>
                    <a:lnTo>
                      <a:pt x="141" y="165"/>
                    </a:lnTo>
                    <a:lnTo>
                      <a:pt x="141" y="165"/>
                    </a:lnTo>
                    <a:lnTo>
                      <a:pt x="140" y="165"/>
                    </a:lnTo>
                    <a:lnTo>
                      <a:pt x="139" y="162"/>
                    </a:lnTo>
                    <a:lnTo>
                      <a:pt x="139" y="159"/>
                    </a:lnTo>
                    <a:lnTo>
                      <a:pt x="141" y="162"/>
                    </a:lnTo>
                    <a:lnTo>
                      <a:pt x="141" y="161"/>
                    </a:lnTo>
                    <a:lnTo>
                      <a:pt x="141" y="160"/>
                    </a:lnTo>
                    <a:lnTo>
                      <a:pt x="141" y="159"/>
                    </a:lnTo>
                    <a:lnTo>
                      <a:pt x="142" y="156"/>
                    </a:lnTo>
                    <a:lnTo>
                      <a:pt x="141" y="156"/>
                    </a:lnTo>
                    <a:lnTo>
                      <a:pt x="141" y="152"/>
                    </a:lnTo>
                    <a:lnTo>
                      <a:pt x="140" y="152"/>
                    </a:lnTo>
                    <a:lnTo>
                      <a:pt x="137" y="151"/>
                    </a:lnTo>
                    <a:lnTo>
                      <a:pt x="137" y="149"/>
                    </a:lnTo>
                    <a:lnTo>
                      <a:pt x="139" y="149"/>
                    </a:lnTo>
                    <a:lnTo>
                      <a:pt x="139" y="147"/>
                    </a:lnTo>
                    <a:lnTo>
                      <a:pt x="139" y="145"/>
                    </a:lnTo>
                    <a:lnTo>
                      <a:pt x="137" y="146"/>
                    </a:lnTo>
                    <a:lnTo>
                      <a:pt x="137" y="145"/>
                    </a:lnTo>
                    <a:lnTo>
                      <a:pt x="137" y="145"/>
                    </a:lnTo>
                    <a:lnTo>
                      <a:pt x="137" y="144"/>
                    </a:lnTo>
                    <a:lnTo>
                      <a:pt x="135" y="145"/>
                    </a:lnTo>
                    <a:lnTo>
                      <a:pt x="135" y="142"/>
                    </a:lnTo>
                    <a:lnTo>
                      <a:pt x="134" y="142"/>
                    </a:lnTo>
                    <a:lnTo>
                      <a:pt x="132" y="143"/>
                    </a:lnTo>
                    <a:lnTo>
                      <a:pt x="131" y="143"/>
                    </a:lnTo>
                    <a:lnTo>
                      <a:pt x="133" y="141"/>
                    </a:lnTo>
                    <a:lnTo>
                      <a:pt x="132" y="141"/>
                    </a:lnTo>
                    <a:lnTo>
                      <a:pt x="130" y="141"/>
                    </a:lnTo>
                    <a:lnTo>
                      <a:pt x="130" y="141"/>
                    </a:lnTo>
                    <a:lnTo>
                      <a:pt x="130" y="143"/>
                    </a:lnTo>
                    <a:lnTo>
                      <a:pt x="129" y="141"/>
                    </a:lnTo>
                    <a:lnTo>
                      <a:pt x="129" y="141"/>
                    </a:lnTo>
                    <a:lnTo>
                      <a:pt x="128" y="140"/>
                    </a:lnTo>
                    <a:lnTo>
                      <a:pt x="128" y="138"/>
                    </a:lnTo>
                    <a:lnTo>
                      <a:pt x="127" y="138"/>
                    </a:lnTo>
                    <a:lnTo>
                      <a:pt x="127" y="137"/>
                    </a:lnTo>
                    <a:lnTo>
                      <a:pt x="127" y="136"/>
                    </a:lnTo>
                    <a:lnTo>
                      <a:pt x="127" y="135"/>
                    </a:lnTo>
                    <a:lnTo>
                      <a:pt x="127" y="135"/>
                    </a:lnTo>
                    <a:lnTo>
                      <a:pt x="126" y="134"/>
                    </a:lnTo>
                    <a:lnTo>
                      <a:pt x="126" y="133"/>
                    </a:lnTo>
                    <a:lnTo>
                      <a:pt x="127" y="132"/>
                    </a:lnTo>
                    <a:lnTo>
                      <a:pt x="125" y="132"/>
                    </a:lnTo>
                    <a:lnTo>
                      <a:pt x="123" y="133"/>
                    </a:lnTo>
                    <a:lnTo>
                      <a:pt x="123" y="132"/>
                    </a:lnTo>
                    <a:lnTo>
                      <a:pt x="123" y="130"/>
                    </a:lnTo>
                    <a:lnTo>
                      <a:pt x="123" y="129"/>
                    </a:lnTo>
                    <a:lnTo>
                      <a:pt x="123" y="128"/>
                    </a:lnTo>
                    <a:lnTo>
                      <a:pt x="124" y="129"/>
                    </a:lnTo>
                    <a:lnTo>
                      <a:pt x="126" y="128"/>
                    </a:lnTo>
                    <a:lnTo>
                      <a:pt x="127" y="128"/>
                    </a:lnTo>
                    <a:lnTo>
                      <a:pt x="127" y="126"/>
                    </a:lnTo>
                    <a:lnTo>
                      <a:pt x="125" y="125"/>
                    </a:lnTo>
                    <a:lnTo>
                      <a:pt x="123" y="124"/>
                    </a:lnTo>
                    <a:lnTo>
                      <a:pt x="123" y="123"/>
                    </a:lnTo>
                    <a:lnTo>
                      <a:pt x="122" y="122"/>
                    </a:lnTo>
                    <a:lnTo>
                      <a:pt x="123" y="122"/>
                    </a:lnTo>
                    <a:lnTo>
                      <a:pt x="123" y="121"/>
                    </a:lnTo>
                    <a:lnTo>
                      <a:pt x="123" y="121"/>
                    </a:lnTo>
                    <a:lnTo>
                      <a:pt x="126" y="123"/>
                    </a:lnTo>
                    <a:lnTo>
                      <a:pt x="127" y="123"/>
                    </a:lnTo>
                    <a:lnTo>
                      <a:pt x="126" y="121"/>
                    </a:lnTo>
                    <a:lnTo>
                      <a:pt x="127" y="121"/>
                    </a:lnTo>
                    <a:lnTo>
                      <a:pt x="126" y="119"/>
                    </a:lnTo>
                    <a:lnTo>
                      <a:pt x="126" y="119"/>
                    </a:lnTo>
                    <a:lnTo>
                      <a:pt x="127" y="119"/>
                    </a:lnTo>
                    <a:lnTo>
                      <a:pt x="128" y="120"/>
                    </a:lnTo>
                    <a:lnTo>
                      <a:pt x="129" y="122"/>
                    </a:lnTo>
                    <a:lnTo>
                      <a:pt x="128" y="123"/>
                    </a:lnTo>
                    <a:lnTo>
                      <a:pt x="130" y="123"/>
                    </a:lnTo>
                    <a:lnTo>
                      <a:pt x="134" y="126"/>
                    </a:lnTo>
                    <a:lnTo>
                      <a:pt x="134" y="128"/>
                    </a:lnTo>
                    <a:lnTo>
                      <a:pt x="136" y="128"/>
                    </a:lnTo>
                    <a:lnTo>
                      <a:pt x="137" y="127"/>
                    </a:lnTo>
                    <a:lnTo>
                      <a:pt x="137" y="129"/>
                    </a:lnTo>
                    <a:lnTo>
                      <a:pt x="137" y="132"/>
                    </a:lnTo>
                    <a:lnTo>
                      <a:pt x="139" y="134"/>
                    </a:lnTo>
                    <a:lnTo>
                      <a:pt x="141" y="134"/>
                    </a:lnTo>
                    <a:lnTo>
                      <a:pt x="141" y="135"/>
                    </a:lnTo>
                    <a:lnTo>
                      <a:pt x="141" y="137"/>
                    </a:lnTo>
                    <a:lnTo>
                      <a:pt x="141" y="138"/>
                    </a:lnTo>
                    <a:lnTo>
                      <a:pt x="143" y="138"/>
                    </a:lnTo>
                    <a:lnTo>
                      <a:pt x="144" y="140"/>
                    </a:lnTo>
                    <a:lnTo>
                      <a:pt x="145" y="138"/>
                    </a:lnTo>
                    <a:lnTo>
                      <a:pt x="146" y="141"/>
                    </a:lnTo>
                    <a:lnTo>
                      <a:pt x="146" y="141"/>
                    </a:lnTo>
                    <a:lnTo>
                      <a:pt x="147" y="141"/>
                    </a:lnTo>
                    <a:lnTo>
                      <a:pt x="147" y="141"/>
                    </a:lnTo>
                    <a:lnTo>
                      <a:pt x="148" y="137"/>
                    </a:lnTo>
                    <a:lnTo>
                      <a:pt x="148" y="137"/>
                    </a:lnTo>
                    <a:lnTo>
                      <a:pt x="148" y="132"/>
                    </a:lnTo>
                    <a:lnTo>
                      <a:pt x="148" y="130"/>
                    </a:lnTo>
                    <a:lnTo>
                      <a:pt x="150" y="133"/>
                    </a:lnTo>
                    <a:lnTo>
                      <a:pt x="152" y="133"/>
                    </a:lnTo>
                    <a:lnTo>
                      <a:pt x="152" y="130"/>
                    </a:lnTo>
                    <a:lnTo>
                      <a:pt x="153" y="130"/>
                    </a:lnTo>
                    <a:lnTo>
                      <a:pt x="153" y="127"/>
                    </a:lnTo>
                    <a:lnTo>
                      <a:pt x="155" y="127"/>
                    </a:lnTo>
                    <a:lnTo>
                      <a:pt x="154" y="126"/>
                    </a:lnTo>
                    <a:lnTo>
                      <a:pt x="152" y="126"/>
                    </a:lnTo>
                    <a:lnTo>
                      <a:pt x="152" y="125"/>
                    </a:lnTo>
                    <a:lnTo>
                      <a:pt x="153" y="125"/>
                    </a:lnTo>
                    <a:lnTo>
                      <a:pt x="154" y="123"/>
                    </a:lnTo>
                    <a:lnTo>
                      <a:pt x="152" y="123"/>
                    </a:lnTo>
                    <a:lnTo>
                      <a:pt x="153" y="123"/>
                    </a:lnTo>
                    <a:lnTo>
                      <a:pt x="156" y="123"/>
                    </a:lnTo>
                    <a:lnTo>
                      <a:pt x="157" y="124"/>
                    </a:lnTo>
                    <a:lnTo>
                      <a:pt x="158" y="123"/>
                    </a:lnTo>
                    <a:lnTo>
                      <a:pt x="156" y="122"/>
                    </a:lnTo>
                    <a:lnTo>
                      <a:pt x="157" y="120"/>
                    </a:lnTo>
                    <a:lnTo>
                      <a:pt x="158" y="120"/>
                    </a:lnTo>
                    <a:lnTo>
                      <a:pt x="159" y="119"/>
                    </a:lnTo>
                    <a:lnTo>
                      <a:pt x="158" y="117"/>
                    </a:lnTo>
                    <a:lnTo>
                      <a:pt x="156" y="115"/>
                    </a:lnTo>
                    <a:lnTo>
                      <a:pt x="156" y="115"/>
                    </a:lnTo>
                    <a:lnTo>
                      <a:pt x="155" y="114"/>
                    </a:lnTo>
                    <a:lnTo>
                      <a:pt x="153" y="114"/>
                    </a:lnTo>
                    <a:lnTo>
                      <a:pt x="152" y="113"/>
                    </a:lnTo>
                    <a:lnTo>
                      <a:pt x="151" y="114"/>
                    </a:lnTo>
                    <a:lnTo>
                      <a:pt x="148" y="115"/>
                    </a:lnTo>
                    <a:lnTo>
                      <a:pt x="148" y="112"/>
                    </a:lnTo>
                    <a:lnTo>
                      <a:pt x="150" y="111"/>
                    </a:lnTo>
                    <a:lnTo>
                      <a:pt x="150" y="109"/>
                    </a:lnTo>
                    <a:lnTo>
                      <a:pt x="148" y="109"/>
                    </a:lnTo>
                    <a:lnTo>
                      <a:pt x="148" y="110"/>
                    </a:lnTo>
                    <a:lnTo>
                      <a:pt x="145" y="111"/>
                    </a:lnTo>
                    <a:lnTo>
                      <a:pt x="144" y="110"/>
                    </a:lnTo>
                    <a:lnTo>
                      <a:pt x="145" y="109"/>
                    </a:lnTo>
                    <a:lnTo>
                      <a:pt x="143" y="109"/>
                    </a:lnTo>
                    <a:lnTo>
                      <a:pt x="144" y="108"/>
                    </a:lnTo>
                    <a:lnTo>
                      <a:pt x="145" y="108"/>
                    </a:lnTo>
                    <a:lnTo>
                      <a:pt x="145" y="108"/>
                    </a:lnTo>
                    <a:lnTo>
                      <a:pt x="142" y="103"/>
                    </a:lnTo>
                    <a:lnTo>
                      <a:pt x="141" y="101"/>
                    </a:lnTo>
                    <a:lnTo>
                      <a:pt x="139" y="102"/>
                    </a:lnTo>
                    <a:lnTo>
                      <a:pt x="138" y="101"/>
                    </a:lnTo>
                    <a:lnTo>
                      <a:pt x="138" y="101"/>
                    </a:lnTo>
                    <a:lnTo>
                      <a:pt x="139" y="100"/>
                    </a:lnTo>
                    <a:lnTo>
                      <a:pt x="139" y="98"/>
                    </a:lnTo>
                    <a:lnTo>
                      <a:pt x="135" y="99"/>
                    </a:lnTo>
                    <a:lnTo>
                      <a:pt x="134" y="101"/>
                    </a:lnTo>
                    <a:lnTo>
                      <a:pt x="133" y="99"/>
                    </a:lnTo>
                    <a:lnTo>
                      <a:pt x="132" y="99"/>
                    </a:lnTo>
                    <a:lnTo>
                      <a:pt x="132" y="98"/>
                    </a:lnTo>
                    <a:lnTo>
                      <a:pt x="133" y="97"/>
                    </a:lnTo>
                    <a:lnTo>
                      <a:pt x="132" y="96"/>
                    </a:lnTo>
                    <a:lnTo>
                      <a:pt x="129" y="96"/>
                    </a:lnTo>
                    <a:lnTo>
                      <a:pt x="129" y="96"/>
                    </a:lnTo>
                    <a:lnTo>
                      <a:pt x="130" y="94"/>
                    </a:lnTo>
                    <a:lnTo>
                      <a:pt x="129" y="93"/>
                    </a:lnTo>
                    <a:lnTo>
                      <a:pt x="121" y="90"/>
                    </a:lnTo>
                    <a:lnTo>
                      <a:pt x="120" y="90"/>
                    </a:lnTo>
                    <a:lnTo>
                      <a:pt x="123" y="90"/>
                    </a:lnTo>
                    <a:lnTo>
                      <a:pt x="123" y="89"/>
                    </a:lnTo>
                    <a:lnTo>
                      <a:pt x="124" y="89"/>
                    </a:lnTo>
                    <a:lnTo>
                      <a:pt x="123" y="88"/>
                    </a:lnTo>
                    <a:lnTo>
                      <a:pt x="123" y="87"/>
                    </a:lnTo>
                    <a:lnTo>
                      <a:pt x="122" y="86"/>
                    </a:lnTo>
                    <a:lnTo>
                      <a:pt x="122" y="85"/>
                    </a:lnTo>
                    <a:lnTo>
                      <a:pt x="123" y="85"/>
                    </a:lnTo>
                    <a:lnTo>
                      <a:pt x="123" y="84"/>
                    </a:lnTo>
                    <a:lnTo>
                      <a:pt x="121" y="82"/>
                    </a:lnTo>
                    <a:lnTo>
                      <a:pt x="119" y="82"/>
                    </a:lnTo>
                    <a:lnTo>
                      <a:pt x="119" y="81"/>
                    </a:lnTo>
                    <a:lnTo>
                      <a:pt x="121" y="81"/>
                    </a:lnTo>
                    <a:lnTo>
                      <a:pt x="122" y="81"/>
                    </a:lnTo>
                    <a:lnTo>
                      <a:pt x="123" y="81"/>
                    </a:lnTo>
                    <a:lnTo>
                      <a:pt x="122" y="79"/>
                    </a:lnTo>
                    <a:lnTo>
                      <a:pt x="126" y="82"/>
                    </a:lnTo>
                    <a:lnTo>
                      <a:pt x="127" y="82"/>
                    </a:lnTo>
                    <a:lnTo>
                      <a:pt x="129" y="81"/>
                    </a:lnTo>
                    <a:lnTo>
                      <a:pt x="130" y="82"/>
                    </a:lnTo>
                    <a:lnTo>
                      <a:pt x="130" y="81"/>
                    </a:lnTo>
                    <a:lnTo>
                      <a:pt x="130" y="79"/>
                    </a:lnTo>
                    <a:lnTo>
                      <a:pt x="127" y="77"/>
                    </a:lnTo>
                    <a:lnTo>
                      <a:pt x="123" y="77"/>
                    </a:lnTo>
                    <a:lnTo>
                      <a:pt x="122" y="76"/>
                    </a:lnTo>
                    <a:lnTo>
                      <a:pt x="121" y="77"/>
                    </a:lnTo>
                    <a:lnTo>
                      <a:pt x="119" y="76"/>
                    </a:lnTo>
                    <a:lnTo>
                      <a:pt x="119" y="75"/>
                    </a:lnTo>
                    <a:lnTo>
                      <a:pt x="118" y="76"/>
                    </a:lnTo>
                    <a:lnTo>
                      <a:pt x="119" y="74"/>
                    </a:lnTo>
                    <a:lnTo>
                      <a:pt x="121" y="74"/>
                    </a:lnTo>
                    <a:lnTo>
                      <a:pt x="123" y="73"/>
                    </a:lnTo>
                    <a:lnTo>
                      <a:pt x="123" y="72"/>
                    </a:lnTo>
                    <a:lnTo>
                      <a:pt x="125" y="72"/>
                    </a:lnTo>
                    <a:lnTo>
                      <a:pt x="127" y="72"/>
                    </a:lnTo>
                    <a:lnTo>
                      <a:pt x="127" y="71"/>
                    </a:lnTo>
                    <a:lnTo>
                      <a:pt x="123" y="65"/>
                    </a:lnTo>
                    <a:lnTo>
                      <a:pt x="122" y="64"/>
                    </a:lnTo>
                    <a:lnTo>
                      <a:pt x="121" y="65"/>
                    </a:lnTo>
                    <a:lnTo>
                      <a:pt x="121" y="66"/>
                    </a:lnTo>
                    <a:lnTo>
                      <a:pt x="119" y="68"/>
                    </a:lnTo>
                    <a:lnTo>
                      <a:pt x="119" y="69"/>
                    </a:lnTo>
                    <a:lnTo>
                      <a:pt x="117" y="69"/>
                    </a:lnTo>
                    <a:lnTo>
                      <a:pt x="119" y="66"/>
                    </a:lnTo>
                    <a:lnTo>
                      <a:pt x="119" y="65"/>
                    </a:lnTo>
                    <a:lnTo>
                      <a:pt x="115" y="65"/>
                    </a:lnTo>
                    <a:lnTo>
                      <a:pt x="114" y="66"/>
                    </a:lnTo>
                    <a:lnTo>
                      <a:pt x="113" y="65"/>
                    </a:lnTo>
                    <a:lnTo>
                      <a:pt x="115" y="65"/>
                    </a:lnTo>
                    <a:lnTo>
                      <a:pt x="118" y="63"/>
                    </a:lnTo>
                    <a:lnTo>
                      <a:pt x="119" y="61"/>
                    </a:lnTo>
                    <a:lnTo>
                      <a:pt x="119" y="62"/>
                    </a:lnTo>
                    <a:lnTo>
                      <a:pt x="119" y="59"/>
                    </a:lnTo>
                    <a:lnTo>
                      <a:pt x="116" y="57"/>
                    </a:lnTo>
                    <a:lnTo>
                      <a:pt x="115" y="57"/>
                    </a:lnTo>
                    <a:lnTo>
                      <a:pt x="114" y="56"/>
                    </a:lnTo>
                    <a:lnTo>
                      <a:pt x="112" y="57"/>
                    </a:lnTo>
                    <a:lnTo>
                      <a:pt x="111" y="58"/>
                    </a:lnTo>
                    <a:lnTo>
                      <a:pt x="110" y="59"/>
                    </a:lnTo>
                    <a:lnTo>
                      <a:pt x="109" y="60"/>
                    </a:lnTo>
                    <a:lnTo>
                      <a:pt x="109" y="60"/>
                    </a:lnTo>
                    <a:lnTo>
                      <a:pt x="109" y="57"/>
                    </a:lnTo>
                    <a:lnTo>
                      <a:pt x="111" y="57"/>
                    </a:lnTo>
                    <a:lnTo>
                      <a:pt x="112" y="54"/>
                    </a:lnTo>
                    <a:lnTo>
                      <a:pt x="111" y="55"/>
                    </a:lnTo>
                    <a:lnTo>
                      <a:pt x="110" y="56"/>
                    </a:lnTo>
                    <a:lnTo>
                      <a:pt x="108" y="57"/>
                    </a:lnTo>
                    <a:lnTo>
                      <a:pt x="106" y="57"/>
                    </a:lnTo>
                    <a:lnTo>
                      <a:pt x="107" y="57"/>
                    </a:lnTo>
                    <a:lnTo>
                      <a:pt x="108" y="53"/>
                    </a:lnTo>
                    <a:lnTo>
                      <a:pt x="108" y="51"/>
                    </a:lnTo>
                    <a:lnTo>
                      <a:pt x="107" y="51"/>
                    </a:lnTo>
                    <a:lnTo>
                      <a:pt x="105" y="52"/>
                    </a:lnTo>
                    <a:lnTo>
                      <a:pt x="104" y="53"/>
                    </a:lnTo>
                    <a:lnTo>
                      <a:pt x="103" y="51"/>
                    </a:lnTo>
                    <a:lnTo>
                      <a:pt x="100" y="51"/>
                    </a:lnTo>
                    <a:lnTo>
                      <a:pt x="102" y="50"/>
                    </a:lnTo>
                    <a:lnTo>
                      <a:pt x="104"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6" name="Freeform 65"/>
              <p:cNvSpPr>
                <a:spLocks/>
              </p:cNvSpPr>
              <p:nvPr/>
            </p:nvSpPr>
            <p:spPr bwMode="auto">
              <a:xfrm>
                <a:off x="3865" y="3230"/>
                <a:ext cx="6" cy="6"/>
              </a:xfrm>
              <a:custGeom>
                <a:avLst/>
                <a:gdLst/>
                <a:ahLst/>
                <a:cxnLst>
                  <a:cxn ang="0">
                    <a:pos x="2" y="4"/>
                  </a:cxn>
                  <a:cxn ang="0">
                    <a:pos x="3" y="4"/>
                  </a:cxn>
                  <a:cxn ang="0">
                    <a:pos x="4" y="6"/>
                  </a:cxn>
                  <a:cxn ang="0">
                    <a:pos x="6" y="6"/>
                  </a:cxn>
                  <a:cxn ang="0">
                    <a:pos x="6" y="5"/>
                  </a:cxn>
                  <a:cxn ang="0">
                    <a:pos x="5" y="4"/>
                  </a:cxn>
                  <a:cxn ang="0">
                    <a:pos x="4" y="4"/>
                  </a:cxn>
                  <a:cxn ang="0">
                    <a:pos x="4" y="2"/>
                  </a:cxn>
                  <a:cxn ang="0">
                    <a:pos x="4" y="2"/>
                  </a:cxn>
                  <a:cxn ang="0">
                    <a:pos x="3" y="1"/>
                  </a:cxn>
                  <a:cxn ang="0">
                    <a:pos x="1" y="0"/>
                  </a:cxn>
                  <a:cxn ang="0">
                    <a:pos x="0" y="0"/>
                  </a:cxn>
                  <a:cxn ang="0">
                    <a:pos x="0" y="0"/>
                  </a:cxn>
                  <a:cxn ang="0">
                    <a:pos x="0" y="0"/>
                  </a:cxn>
                  <a:cxn ang="0">
                    <a:pos x="0" y="1"/>
                  </a:cxn>
                  <a:cxn ang="0">
                    <a:pos x="2" y="4"/>
                  </a:cxn>
                </a:cxnLst>
                <a:rect l="0" t="0" r="r" b="b"/>
                <a:pathLst>
                  <a:path w="6" h="6">
                    <a:moveTo>
                      <a:pt x="2" y="4"/>
                    </a:moveTo>
                    <a:lnTo>
                      <a:pt x="3" y="4"/>
                    </a:lnTo>
                    <a:lnTo>
                      <a:pt x="4" y="6"/>
                    </a:lnTo>
                    <a:lnTo>
                      <a:pt x="6" y="6"/>
                    </a:lnTo>
                    <a:lnTo>
                      <a:pt x="6" y="5"/>
                    </a:lnTo>
                    <a:lnTo>
                      <a:pt x="5" y="4"/>
                    </a:lnTo>
                    <a:lnTo>
                      <a:pt x="4" y="4"/>
                    </a:lnTo>
                    <a:lnTo>
                      <a:pt x="4" y="2"/>
                    </a:lnTo>
                    <a:lnTo>
                      <a:pt x="4" y="2"/>
                    </a:lnTo>
                    <a:lnTo>
                      <a:pt x="3" y="1"/>
                    </a:lnTo>
                    <a:lnTo>
                      <a:pt x="1" y="0"/>
                    </a:lnTo>
                    <a:lnTo>
                      <a:pt x="0" y="0"/>
                    </a:lnTo>
                    <a:lnTo>
                      <a:pt x="0" y="0"/>
                    </a:lnTo>
                    <a:lnTo>
                      <a:pt x="0" y="0"/>
                    </a:lnTo>
                    <a:lnTo>
                      <a:pt x="0" y="1"/>
                    </a:lnTo>
                    <a:lnTo>
                      <a:pt x="2"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7" name="Freeform 66"/>
              <p:cNvSpPr>
                <a:spLocks/>
              </p:cNvSpPr>
              <p:nvPr/>
            </p:nvSpPr>
            <p:spPr bwMode="auto">
              <a:xfrm>
                <a:off x="3887" y="3176"/>
                <a:ext cx="5" cy="4"/>
              </a:xfrm>
              <a:custGeom>
                <a:avLst/>
                <a:gdLst/>
                <a:ahLst/>
                <a:cxnLst>
                  <a:cxn ang="0">
                    <a:pos x="2" y="2"/>
                  </a:cxn>
                  <a:cxn ang="0">
                    <a:pos x="3" y="3"/>
                  </a:cxn>
                  <a:cxn ang="0">
                    <a:pos x="5" y="2"/>
                  </a:cxn>
                  <a:cxn ang="0">
                    <a:pos x="5" y="0"/>
                  </a:cxn>
                  <a:cxn ang="0">
                    <a:pos x="5" y="0"/>
                  </a:cxn>
                  <a:cxn ang="0">
                    <a:pos x="4" y="0"/>
                  </a:cxn>
                  <a:cxn ang="0">
                    <a:pos x="4" y="0"/>
                  </a:cxn>
                  <a:cxn ang="0">
                    <a:pos x="3" y="0"/>
                  </a:cxn>
                  <a:cxn ang="0">
                    <a:pos x="2" y="0"/>
                  </a:cxn>
                  <a:cxn ang="0">
                    <a:pos x="1" y="0"/>
                  </a:cxn>
                  <a:cxn ang="0">
                    <a:pos x="1" y="0"/>
                  </a:cxn>
                  <a:cxn ang="0">
                    <a:pos x="0" y="0"/>
                  </a:cxn>
                  <a:cxn ang="0">
                    <a:pos x="0" y="2"/>
                  </a:cxn>
                  <a:cxn ang="0">
                    <a:pos x="2" y="4"/>
                  </a:cxn>
                  <a:cxn ang="0">
                    <a:pos x="2" y="2"/>
                  </a:cxn>
                </a:cxnLst>
                <a:rect l="0" t="0" r="r" b="b"/>
                <a:pathLst>
                  <a:path w="5" h="4">
                    <a:moveTo>
                      <a:pt x="2" y="2"/>
                    </a:moveTo>
                    <a:lnTo>
                      <a:pt x="3" y="3"/>
                    </a:lnTo>
                    <a:lnTo>
                      <a:pt x="5" y="2"/>
                    </a:lnTo>
                    <a:lnTo>
                      <a:pt x="5" y="0"/>
                    </a:lnTo>
                    <a:lnTo>
                      <a:pt x="5" y="0"/>
                    </a:lnTo>
                    <a:lnTo>
                      <a:pt x="4" y="0"/>
                    </a:lnTo>
                    <a:lnTo>
                      <a:pt x="4" y="0"/>
                    </a:lnTo>
                    <a:lnTo>
                      <a:pt x="3" y="0"/>
                    </a:lnTo>
                    <a:lnTo>
                      <a:pt x="2" y="0"/>
                    </a:lnTo>
                    <a:lnTo>
                      <a:pt x="1" y="0"/>
                    </a:lnTo>
                    <a:lnTo>
                      <a:pt x="1" y="0"/>
                    </a:lnTo>
                    <a:lnTo>
                      <a:pt x="0" y="0"/>
                    </a:lnTo>
                    <a:lnTo>
                      <a:pt x="0" y="2"/>
                    </a:lnTo>
                    <a:lnTo>
                      <a:pt x="2" y="4"/>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8" name="Freeform 67"/>
              <p:cNvSpPr>
                <a:spLocks/>
              </p:cNvSpPr>
              <p:nvPr/>
            </p:nvSpPr>
            <p:spPr bwMode="auto">
              <a:xfrm>
                <a:off x="3782" y="3174"/>
                <a:ext cx="24" cy="22"/>
              </a:xfrm>
              <a:custGeom>
                <a:avLst/>
                <a:gdLst/>
                <a:ahLst/>
                <a:cxnLst>
                  <a:cxn ang="0">
                    <a:pos x="18" y="10"/>
                  </a:cxn>
                  <a:cxn ang="0">
                    <a:pos x="14" y="6"/>
                  </a:cxn>
                  <a:cxn ang="0">
                    <a:pos x="13" y="4"/>
                  </a:cxn>
                  <a:cxn ang="0">
                    <a:pos x="12" y="3"/>
                  </a:cxn>
                  <a:cxn ang="0">
                    <a:pos x="12" y="2"/>
                  </a:cxn>
                  <a:cxn ang="0">
                    <a:pos x="11" y="0"/>
                  </a:cxn>
                  <a:cxn ang="0">
                    <a:pos x="9" y="0"/>
                  </a:cxn>
                  <a:cxn ang="0">
                    <a:pos x="7" y="2"/>
                  </a:cxn>
                  <a:cxn ang="0">
                    <a:pos x="7" y="6"/>
                  </a:cxn>
                  <a:cxn ang="0">
                    <a:pos x="7" y="5"/>
                  </a:cxn>
                  <a:cxn ang="0">
                    <a:pos x="5" y="6"/>
                  </a:cxn>
                  <a:cxn ang="0">
                    <a:pos x="5" y="7"/>
                  </a:cxn>
                  <a:cxn ang="0">
                    <a:pos x="5" y="9"/>
                  </a:cxn>
                  <a:cxn ang="0">
                    <a:pos x="4" y="11"/>
                  </a:cxn>
                  <a:cxn ang="0">
                    <a:pos x="1" y="12"/>
                  </a:cxn>
                  <a:cxn ang="0">
                    <a:pos x="0" y="13"/>
                  </a:cxn>
                  <a:cxn ang="0">
                    <a:pos x="1" y="17"/>
                  </a:cxn>
                  <a:cxn ang="0">
                    <a:pos x="2" y="16"/>
                  </a:cxn>
                  <a:cxn ang="0">
                    <a:pos x="3" y="15"/>
                  </a:cxn>
                  <a:cxn ang="0">
                    <a:pos x="4" y="17"/>
                  </a:cxn>
                  <a:cxn ang="0">
                    <a:pos x="6" y="17"/>
                  </a:cxn>
                  <a:cxn ang="0">
                    <a:pos x="7" y="17"/>
                  </a:cxn>
                  <a:cxn ang="0">
                    <a:pos x="7" y="18"/>
                  </a:cxn>
                  <a:cxn ang="0">
                    <a:pos x="9" y="18"/>
                  </a:cxn>
                  <a:cxn ang="0">
                    <a:pos x="11" y="20"/>
                  </a:cxn>
                  <a:cxn ang="0">
                    <a:pos x="13" y="21"/>
                  </a:cxn>
                  <a:cxn ang="0">
                    <a:pos x="14" y="20"/>
                  </a:cxn>
                  <a:cxn ang="0">
                    <a:pos x="18" y="22"/>
                  </a:cxn>
                  <a:cxn ang="0">
                    <a:pos x="19" y="20"/>
                  </a:cxn>
                  <a:cxn ang="0">
                    <a:pos x="21" y="18"/>
                  </a:cxn>
                  <a:cxn ang="0">
                    <a:pos x="22" y="18"/>
                  </a:cxn>
                  <a:cxn ang="0">
                    <a:pos x="24" y="17"/>
                  </a:cxn>
                  <a:cxn ang="0">
                    <a:pos x="22" y="17"/>
                  </a:cxn>
                  <a:cxn ang="0">
                    <a:pos x="20" y="14"/>
                  </a:cxn>
                  <a:cxn ang="0">
                    <a:pos x="19" y="11"/>
                  </a:cxn>
                </a:cxnLst>
                <a:rect l="0" t="0" r="r" b="b"/>
                <a:pathLst>
                  <a:path w="24" h="22">
                    <a:moveTo>
                      <a:pt x="19" y="11"/>
                    </a:moveTo>
                    <a:lnTo>
                      <a:pt x="18" y="10"/>
                    </a:lnTo>
                    <a:lnTo>
                      <a:pt x="18" y="9"/>
                    </a:lnTo>
                    <a:lnTo>
                      <a:pt x="14" y="6"/>
                    </a:lnTo>
                    <a:lnTo>
                      <a:pt x="14" y="6"/>
                    </a:lnTo>
                    <a:lnTo>
                      <a:pt x="13" y="4"/>
                    </a:lnTo>
                    <a:lnTo>
                      <a:pt x="13" y="3"/>
                    </a:lnTo>
                    <a:lnTo>
                      <a:pt x="12" y="3"/>
                    </a:lnTo>
                    <a:lnTo>
                      <a:pt x="12" y="2"/>
                    </a:lnTo>
                    <a:lnTo>
                      <a:pt x="12" y="2"/>
                    </a:lnTo>
                    <a:lnTo>
                      <a:pt x="11" y="2"/>
                    </a:lnTo>
                    <a:lnTo>
                      <a:pt x="11" y="0"/>
                    </a:lnTo>
                    <a:lnTo>
                      <a:pt x="10" y="0"/>
                    </a:lnTo>
                    <a:lnTo>
                      <a:pt x="9" y="0"/>
                    </a:lnTo>
                    <a:lnTo>
                      <a:pt x="8" y="1"/>
                    </a:lnTo>
                    <a:lnTo>
                      <a:pt x="7" y="2"/>
                    </a:lnTo>
                    <a:lnTo>
                      <a:pt x="7" y="5"/>
                    </a:lnTo>
                    <a:lnTo>
                      <a:pt x="7" y="6"/>
                    </a:lnTo>
                    <a:lnTo>
                      <a:pt x="7" y="6"/>
                    </a:lnTo>
                    <a:lnTo>
                      <a:pt x="7" y="5"/>
                    </a:lnTo>
                    <a:lnTo>
                      <a:pt x="6" y="5"/>
                    </a:lnTo>
                    <a:lnTo>
                      <a:pt x="5" y="6"/>
                    </a:lnTo>
                    <a:lnTo>
                      <a:pt x="5" y="6"/>
                    </a:lnTo>
                    <a:lnTo>
                      <a:pt x="5" y="7"/>
                    </a:lnTo>
                    <a:lnTo>
                      <a:pt x="6" y="9"/>
                    </a:lnTo>
                    <a:lnTo>
                      <a:pt x="5" y="9"/>
                    </a:lnTo>
                    <a:lnTo>
                      <a:pt x="5" y="11"/>
                    </a:lnTo>
                    <a:lnTo>
                      <a:pt x="4" y="11"/>
                    </a:lnTo>
                    <a:lnTo>
                      <a:pt x="3" y="12"/>
                    </a:lnTo>
                    <a:lnTo>
                      <a:pt x="1" y="12"/>
                    </a:lnTo>
                    <a:lnTo>
                      <a:pt x="0" y="13"/>
                    </a:lnTo>
                    <a:lnTo>
                      <a:pt x="0" y="13"/>
                    </a:lnTo>
                    <a:lnTo>
                      <a:pt x="0" y="15"/>
                    </a:lnTo>
                    <a:lnTo>
                      <a:pt x="1" y="17"/>
                    </a:lnTo>
                    <a:lnTo>
                      <a:pt x="2" y="17"/>
                    </a:lnTo>
                    <a:lnTo>
                      <a:pt x="2" y="16"/>
                    </a:lnTo>
                    <a:lnTo>
                      <a:pt x="3" y="15"/>
                    </a:lnTo>
                    <a:lnTo>
                      <a:pt x="3" y="15"/>
                    </a:lnTo>
                    <a:lnTo>
                      <a:pt x="4" y="16"/>
                    </a:lnTo>
                    <a:lnTo>
                      <a:pt x="4" y="17"/>
                    </a:lnTo>
                    <a:lnTo>
                      <a:pt x="5" y="17"/>
                    </a:lnTo>
                    <a:lnTo>
                      <a:pt x="6" y="17"/>
                    </a:lnTo>
                    <a:lnTo>
                      <a:pt x="6" y="17"/>
                    </a:lnTo>
                    <a:lnTo>
                      <a:pt x="7" y="17"/>
                    </a:lnTo>
                    <a:lnTo>
                      <a:pt x="7" y="17"/>
                    </a:lnTo>
                    <a:lnTo>
                      <a:pt x="7" y="18"/>
                    </a:lnTo>
                    <a:lnTo>
                      <a:pt x="7" y="18"/>
                    </a:lnTo>
                    <a:lnTo>
                      <a:pt x="9" y="18"/>
                    </a:lnTo>
                    <a:lnTo>
                      <a:pt x="10" y="20"/>
                    </a:lnTo>
                    <a:lnTo>
                      <a:pt x="11" y="20"/>
                    </a:lnTo>
                    <a:lnTo>
                      <a:pt x="13" y="20"/>
                    </a:lnTo>
                    <a:lnTo>
                      <a:pt x="13" y="21"/>
                    </a:lnTo>
                    <a:lnTo>
                      <a:pt x="14" y="20"/>
                    </a:lnTo>
                    <a:lnTo>
                      <a:pt x="14" y="20"/>
                    </a:lnTo>
                    <a:lnTo>
                      <a:pt x="17" y="22"/>
                    </a:lnTo>
                    <a:lnTo>
                      <a:pt x="18" y="22"/>
                    </a:lnTo>
                    <a:lnTo>
                      <a:pt x="18" y="20"/>
                    </a:lnTo>
                    <a:lnTo>
                      <a:pt x="19" y="20"/>
                    </a:lnTo>
                    <a:lnTo>
                      <a:pt x="21" y="18"/>
                    </a:lnTo>
                    <a:lnTo>
                      <a:pt x="21" y="18"/>
                    </a:lnTo>
                    <a:lnTo>
                      <a:pt x="21" y="19"/>
                    </a:lnTo>
                    <a:lnTo>
                      <a:pt x="22" y="18"/>
                    </a:lnTo>
                    <a:lnTo>
                      <a:pt x="23" y="17"/>
                    </a:lnTo>
                    <a:lnTo>
                      <a:pt x="24" y="17"/>
                    </a:lnTo>
                    <a:lnTo>
                      <a:pt x="23" y="17"/>
                    </a:lnTo>
                    <a:lnTo>
                      <a:pt x="22" y="17"/>
                    </a:lnTo>
                    <a:lnTo>
                      <a:pt x="21" y="15"/>
                    </a:lnTo>
                    <a:lnTo>
                      <a:pt x="20" y="14"/>
                    </a:lnTo>
                    <a:lnTo>
                      <a:pt x="20" y="13"/>
                    </a:lnTo>
                    <a:lnTo>
                      <a:pt x="19"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9" name="Freeform 68"/>
              <p:cNvSpPr>
                <a:spLocks/>
              </p:cNvSpPr>
              <p:nvPr/>
            </p:nvSpPr>
            <p:spPr bwMode="auto">
              <a:xfrm>
                <a:off x="3892" y="3182"/>
                <a:ext cx="6" cy="8"/>
              </a:xfrm>
              <a:custGeom>
                <a:avLst/>
                <a:gdLst/>
                <a:ahLst/>
                <a:cxnLst>
                  <a:cxn ang="0">
                    <a:pos x="6" y="2"/>
                  </a:cxn>
                  <a:cxn ang="0">
                    <a:pos x="6" y="2"/>
                  </a:cxn>
                  <a:cxn ang="0">
                    <a:pos x="6" y="2"/>
                  </a:cxn>
                  <a:cxn ang="0">
                    <a:pos x="6" y="1"/>
                  </a:cxn>
                  <a:cxn ang="0">
                    <a:pos x="6" y="0"/>
                  </a:cxn>
                  <a:cxn ang="0">
                    <a:pos x="5" y="0"/>
                  </a:cxn>
                  <a:cxn ang="0">
                    <a:pos x="2" y="4"/>
                  </a:cxn>
                  <a:cxn ang="0">
                    <a:pos x="2" y="5"/>
                  </a:cxn>
                  <a:cxn ang="0">
                    <a:pos x="0" y="6"/>
                  </a:cxn>
                  <a:cxn ang="0">
                    <a:pos x="0" y="8"/>
                  </a:cxn>
                  <a:cxn ang="0">
                    <a:pos x="2" y="7"/>
                  </a:cxn>
                  <a:cxn ang="0">
                    <a:pos x="4" y="6"/>
                  </a:cxn>
                  <a:cxn ang="0">
                    <a:pos x="5" y="3"/>
                  </a:cxn>
                  <a:cxn ang="0">
                    <a:pos x="6" y="2"/>
                  </a:cxn>
                </a:cxnLst>
                <a:rect l="0" t="0" r="r" b="b"/>
                <a:pathLst>
                  <a:path w="6" h="8">
                    <a:moveTo>
                      <a:pt x="6" y="2"/>
                    </a:moveTo>
                    <a:lnTo>
                      <a:pt x="6" y="2"/>
                    </a:lnTo>
                    <a:lnTo>
                      <a:pt x="6" y="2"/>
                    </a:lnTo>
                    <a:lnTo>
                      <a:pt x="6" y="1"/>
                    </a:lnTo>
                    <a:lnTo>
                      <a:pt x="6" y="0"/>
                    </a:lnTo>
                    <a:lnTo>
                      <a:pt x="5" y="0"/>
                    </a:lnTo>
                    <a:lnTo>
                      <a:pt x="2" y="4"/>
                    </a:lnTo>
                    <a:lnTo>
                      <a:pt x="2" y="5"/>
                    </a:lnTo>
                    <a:lnTo>
                      <a:pt x="0" y="6"/>
                    </a:lnTo>
                    <a:lnTo>
                      <a:pt x="0" y="8"/>
                    </a:lnTo>
                    <a:lnTo>
                      <a:pt x="2" y="7"/>
                    </a:lnTo>
                    <a:lnTo>
                      <a:pt x="4" y="6"/>
                    </a:lnTo>
                    <a:lnTo>
                      <a:pt x="5" y="3"/>
                    </a:lnTo>
                    <a:lnTo>
                      <a:pt x="6"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0" name="Freeform 69"/>
              <p:cNvSpPr>
                <a:spLocks/>
              </p:cNvSpPr>
              <p:nvPr/>
            </p:nvSpPr>
            <p:spPr bwMode="auto">
              <a:xfrm>
                <a:off x="5250" y="3172"/>
                <a:ext cx="8" cy="8"/>
              </a:xfrm>
              <a:custGeom>
                <a:avLst/>
                <a:gdLst/>
                <a:ahLst/>
                <a:cxnLst>
                  <a:cxn ang="0">
                    <a:pos x="2" y="4"/>
                  </a:cxn>
                  <a:cxn ang="0">
                    <a:pos x="2" y="4"/>
                  </a:cxn>
                  <a:cxn ang="0">
                    <a:pos x="2" y="5"/>
                  </a:cxn>
                  <a:cxn ang="0">
                    <a:pos x="3" y="7"/>
                  </a:cxn>
                  <a:cxn ang="0">
                    <a:pos x="6" y="8"/>
                  </a:cxn>
                  <a:cxn ang="0">
                    <a:pos x="7" y="8"/>
                  </a:cxn>
                  <a:cxn ang="0">
                    <a:pos x="7" y="4"/>
                  </a:cxn>
                  <a:cxn ang="0">
                    <a:pos x="8" y="4"/>
                  </a:cxn>
                  <a:cxn ang="0">
                    <a:pos x="8" y="4"/>
                  </a:cxn>
                  <a:cxn ang="0">
                    <a:pos x="8" y="3"/>
                  </a:cxn>
                  <a:cxn ang="0">
                    <a:pos x="3" y="0"/>
                  </a:cxn>
                  <a:cxn ang="0">
                    <a:pos x="2" y="0"/>
                  </a:cxn>
                  <a:cxn ang="0">
                    <a:pos x="1" y="0"/>
                  </a:cxn>
                  <a:cxn ang="0">
                    <a:pos x="0" y="0"/>
                  </a:cxn>
                  <a:cxn ang="0">
                    <a:pos x="0" y="2"/>
                  </a:cxn>
                  <a:cxn ang="0">
                    <a:pos x="0" y="3"/>
                  </a:cxn>
                  <a:cxn ang="0">
                    <a:pos x="2" y="4"/>
                  </a:cxn>
                </a:cxnLst>
                <a:rect l="0" t="0" r="r" b="b"/>
                <a:pathLst>
                  <a:path w="8" h="8">
                    <a:moveTo>
                      <a:pt x="2" y="4"/>
                    </a:moveTo>
                    <a:lnTo>
                      <a:pt x="2" y="4"/>
                    </a:lnTo>
                    <a:lnTo>
                      <a:pt x="2" y="5"/>
                    </a:lnTo>
                    <a:lnTo>
                      <a:pt x="3" y="7"/>
                    </a:lnTo>
                    <a:lnTo>
                      <a:pt x="6" y="8"/>
                    </a:lnTo>
                    <a:lnTo>
                      <a:pt x="7" y="8"/>
                    </a:lnTo>
                    <a:lnTo>
                      <a:pt x="7" y="4"/>
                    </a:lnTo>
                    <a:lnTo>
                      <a:pt x="8" y="4"/>
                    </a:lnTo>
                    <a:lnTo>
                      <a:pt x="8" y="4"/>
                    </a:lnTo>
                    <a:lnTo>
                      <a:pt x="8" y="3"/>
                    </a:lnTo>
                    <a:lnTo>
                      <a:pt x="3" y="0"/>
                    </a:lnTo>
                    <a:lnTo>
                      <a:pt x="2" y="0"/>
                    </a:lnTo>
                    <a:lnTo>
                      <a:pt x="1" y="0"/>
                    </a:lnTo>
                    <a:lnTo>
                      <a:pt x="0" y="0"/>
                    </a:lnTo>
                    <a:lnTo>
                      <a:pt x="0" y="2"/>
                    </a:lnTo>
                    <a:lnTo>
                      <a:pt x="0" y="3"/>
                    </a:lnTo>
                    <a:lnTo>
                      <a:pt x="2"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1" name="Freeform 70"/>
              <p:cNvSpPr>
                <a:spLocks/>
              </p:cNvSpPr>
              <p:nvPr/>
            </p:nvSpPr>
            <p:spPr bwMode="auto">
              <a:xfrm>
                <a:off x="5308" y="3146"/>
                <a:ext cx="22" cy="12"/>
              </a:xfrm>
              <a:custGeom>
                <a:avLst/>
                <a:gdLst/>
                <a:ahLst/>
                <a:cxnLst>
                  <a:cxn ang="0">
                    <a:pos x="2" y="12"/>
                  </a:cxn>
                  <a:cxn ang="0">
                    <a:pos x="4" y="12"/>
                  </a:cxn>
                  <a:cxn ang="0">
                    <a:pos x="4" y="12"/>
                  </a:cxn>
                  <a:cxn ang="0">
                    <a:pos x="6" y="12"/>
                  </a:cxn>
                  <a:cxn ang="0">
                    <a:pos x="6" y="11"/>
                  </a:cxn>
                  <a:cxn ang="0">
                    <a:pos x="7" y="10"/>
                  </a:cxn>
                  <a:cxn ang="0">
                    <a:pos x="8" y="10"/>
                  </a:cxn>
                  <a:cxn ang="0">
                    <a:pos x="11" y="10"/>
                  </a:cxn>
                  <a:cxn ang="0">
                    <a:pos x="12" y="11"/>
                  </a:cxn>
                  <a:cxn ang="0">
                    <a:pos x="13" y="12"/>
                  </a:cxn>
                  <a:cxn ang="0">
                    <a:pos x="22" y="8"/>
                  </a:cxn>
                  <a:cxn ang="0">
                    <a:pos x="22" y="7"/>
                  </a:cxn>
                  <a:cxn ang="0">
                    <a:pos x="22" y="5"/>
                  </a:cxn>
                  <a:cxn ang="0">
                    <a:pos x="19" y="3"/>
                  </a:cxn>
                  <a:cxn ang="0">
                    <a:pos x="19" y="3"/>
                  </a:cxn>
                  <a:cxn ang="0">
                    <a:pos x="19" y="2"/>
                  </a:cxn>
                  <a:cxn ang="0">
                    <a:pos x="19" y="2"/>
                  </a:cxn>
                  <a:cxn ang="0">
                    <a:pos x="14" y="0"/>
                  </a:cxn>
                  <a:cxn ang="0">
                    <a:pos x="13" y="1"/>
                  </a:cxn>
                  <a:cxn ang="0">
                    <a:pos x="13" y="0"/>
                  </a:cxn>
                  <a:cxn ang="0">
                    <a:pos x="12" y="1"/>
                  </a:cxn>
                  <a:cxn ang="0">
                    <a:pos x="10" y="0"/>
                  </a:cxn>
                  <a:cxn ang="0">
                    <a:pos x="9" y="1"/>
                  </a:cxn>
                  <a:cxn ang="0">
                    <a:pos x="9" y="1"/>
                  </a:cxn>
                  <a:cxn ang="0">
                    <a:pos x="9" y="1"/>
                  </a:cxn>
                  <a:cxn ang="0">
                    <a:pos x="7" y="1"/>
                  </a:cxn>
                  <a:cxn ang="0">
                    <a:pos x="6" y="2"/>
                  </a:cxn>
                  <a:cxn ang="0">
                    <a:pos x="5" y="2"/>
                  </a:cxn>
                  <a:cxn ang="0">
                    <a:pos x="5" y="3"/>
                  </a:cxn>
                  <a:cxn ang="0">
                    <a:pos x="4" y="5"/>
                  </a:cxn>
                  <a:cxn ang="0">
                    <a:pos x="2" y="6"/>
                  </a:cxn>
                  <a:cxn ang="0">
                    <a:pos x="2" y="7"/>
                  </a:cxn>
                  <a:cxn ang="0">
                    <a:pos x="1" y="8"/>
                  </a:cxn>
                  <a:cxn ang="0">
                    <a:pos x="0" y="9"/>
                  </a:cxn>
                  <a:cxn ang="0">
                    <a:pos x="2" y="12"/>
                  </a:cxn>
                  <a:cxn ang="0">
                    <a:pos x="2" y="12"/>
                  </a:cxn>
                </a:cxnLst>
                <a:rect l="0" t="0" r="r" b="b"/>
                <a:pathLst>
                  <a:path w="22" h="12">
                    <a:moveTo>
                      <a:pt x="2" y="12"/>
                    </a:moveTo>
                    <a:lnTo>
                      <a:pt x="4" y="12"/>
                    </a:lnTo>
                    <a:lnTo>
                      <a:pt x="4" y="12"/>
                    </a:lnTo>
                    <a:lnTo>
                      <a:pt x="6" y="12"/>
                    </a:lnTo>
                    <a:lnTo>
                      <a:pt x="6" y="11"/>
                    </a:lnTo>
                    <a:lnTo>
                      <a:pt x="7" y="10"/>
                    </a:lnTo>
                    <a:lnTo>
                      <a:pt x="8" y="10"/>
                    </a:lnTo>
                    <a:lnTo>
                      <a:pt x="11" y="10"/>
                    </a:lnTo>
                    <a:lnTo>
                      <a:pt x="12" y="11"/>
                    </a:lnTo>
                    <a:lnTo>
                      <a:pt x="13" y="12"/>
                    </a:lnTo>
                    <a:lnTo>
                      <a:pt x="22" y="8"/>
                    </a:lnTo>
                    <a:lnTo>
                      <a:pt x="22" y="7"/>
                    </a:lnTo>
                    <a:lnTo>
                      <a:pt x="22" y="5"/>
                    </a:lnTo>
                    <a:lnTo>
                      <a:pt x="19" y="3"/>
                    </a:lnTo>
                    <a:lnTo>
                      <a:pt x="19" y="3"/>
                    </a:lnTo>
                    <a:lnTo>
                      <a:pt x="19" y="2"/>
                    </a:lnTo>
                    <a:lnTo>
                      <a:pt x="19" y="2"/>
                    </a:lnTo>
                    <a:lnTo>
                      <a:pt x="14" y="0"/>
                    </a:lnTo>
                    <a:lnTo>
                      <a:pt x="13" y="1"/>
                    </a:lnTo>
                    <a:lnTo>
                      <a:pt x="13" y="0"/>
                    </a:lnTo>
                    <a:lnTo>
                      <a:pt x="12" y="1"/>
                    </a:lnTo>
                    <a:lnTo>
                      <a:pt x="10" y="0"/>
                    </a:lnTo>
                    <a:lnTo>
                      <a:pt x="9" y="1"/>
                    </a:lnTo>
                    <a:lnTo>
                      <a:pt x="9" y="1"/>
                    </a:lnTo>
                    <a:lnTo>
                      <a:pt x="9" y="1"/>
                    </a:lnTo>
                    <a:lnTo>
                      <a:pt x="7" y="1"/>
                    </a:lnTo>
                    <a:lnTo>
                      <a:pt x="6" y="2"/>
                    </a:lnTo>
                    <a:lnTo>
                      <a:pt x="5" y="2"/>
                    </a:lnTo>
                    <a:lnTo>
                      <a:pt x="5" y="3"/>
                    </a:lnTo>
                    <a:lnTo>
                      <a:pt x="4" y="5"/>
                    </a:lnTo>
                    <a:lnTo>
                      <a:pt x="2" y="6"/>
                    </a:lnTo>
                    <a:lnTo>
                      <a:pt x="2" y="7"/>
                    </a:lnTo>
                    <a:lnTo>
                      <a:pt x="1" y="8"/>
                    </a:lnTo>
                    <a:lnTo>
                      <a:pt x="0" y="9"/>
                    </a:lnTo>
                    <a:lnTo>
                      <a:pt x="2" y="12"/>
                    </a:lnTo>
                    <a:lnTo>
                      <a:pt x="2"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2" name="Freeform 71"/>
              <p:cNvSpPr>
                <a:spLocks/>
              </p:cNvSpPr>
              <p:nvPr/>
            </p:nvSpPr>
            <p:spPr bwMode="auto">
              <a:xfrm>
                <a:off x="3803" y="3097"/>
                <a:ext cx="30" cy="42"/>
              </a:xfrm>
              <a:custGeom>
                <a:avLst/>
                <a:gdLst/>
                <a:ahLst/>
                <a:cxnLst>
                  <a:cxn ang="0">
                    <a:pos x="30" y="6"/>
                  </a:cxn>
                  <a:cxn ang="0">
                    <a:pos x="30" y="6"/>
                  </a:cxn>
                  <a:cxn ang="0">
                    <a:pos x="22" y="3"/>
                  </a:cxn>
                  <a:cxn ang="0">
                    <a:pos x="19" y="4"/>
                  </a:cxn>
                  <a:cxn ang="0">
                    <a:pos x="19" y="4"/>
                  </a:cxn>
                  <a:cxn ang="0">
                    <a:pos x="17" y="2"/>
                  </a:cxn>
                  <a:cxn ang="0">
                    <a:pos x="16" y="2"/>
                  </a:cxn>
                  <a:cxn ang="0">
                    <a:pos x="13" y="0"/>
                  </a:cxn>
                  <a:cxn ang="0">
                    <a:pos x="11" y="0"/>
                  </a:cxn>
                  <a:cxn ang="0">
                    <a:pos x="10" y="2"/>
                  </a:cxn>
                  <a:cxn ang="0">
                    <a:pos x="8" y="1"/>
                  </a:cxn>
                  <a:cxn ang="0">
                    <a:pos x="6" y="2"/>
                  </a:cxn>
                  <a:cxn ang="0">
                    <a:pos x="3" y="3"/>
                  </a:cxn>
                  <a:cxn ang="0">
                    <a:pos x="2" y="6"/>
                  </a:cxn>
                  <a:cxn ang="0">
                    <a:pos x="3" y="6"/>
                  </a:cxn>
                  <a:cxn ang="0">
                    <a:pos x="4" y="7"/>
                  </a:cxn>
                  <a:cxn ang="0">
                    <a:pos x="3" y="7"/>
                  </a:cxn>
                  <a:cxn ang="0">
                    <a:pos x="5" y="10"/>
                  </a:cxn>
                  <a:cxn ang="0">
                    <a:pos x="5" y="10"/>
                  </a:cxn>
                  <a:cxn ang="0">
                    <a:pos x="3" y="10"/>
                  </a:cxn>
                  <a:cxn ang="0">
                    <a:pos x="1" y="8"/>
                  </a:cxn>
                  <a:cxn ang="0">
                    <a:pos x="0" y="9"/>
                  </a:cxn>
                  <a:cxn ang="0">
                    <a:pos x="0" y="10"/>
                  </a:cxn>
                  <a:cxn ang="0">
                    <a:pos x="0" y="11"/>
                  </a:cxn>
                  <a:cxn ang="0">
                    <a:pos x="0" y="12"/>
                  </a:cxn>
                  <a:cxn ang="0">
                    <a:pos x="0" y="14"/>
                  </a:cxn>
                  <a:cxn ang="0">
                    <a:pos x="0" y="17"/>
                  </a:cxn>
                  <a:cxn ang="0">
                    <a:pos x="0" y="21"/>
                  </a:cxn>
                  <a:cxn ang="0">
                    <a:pos x="0" y="22"/>
                  </a:cxn>
                  <a:cxn ang="0">
                    <a:pos x="0" y="26"/>
                  </a:cxn>
                  <a:cxn ang="0">
                    <a:pos x="0" y="27"/>
                  </a:cxn>
                  <a:cxn ang="0">
                    <a:pos x="0" y="28"/>
                  </a:cxn>
                  <a:cxn ang="0">
                    <a:pos x="2" y="30"/>
                  </a:cxn>
                  <a:cxn ang="0">
                    <a:pos x="3" y="33"/>
                  </a:cxn>
                  <a:cxn ang="0">
                    <a:pos x="2" y="38"/>
                  </a:cxn>
                  <a:cxn ang="0">
                    <a:pos x="4" y="39"/>
                  </a:cxn>
                  <a:cxn ang="0">
                    <a:pos x="3" y="39"/>
                  </a:cxn>
                  <a:cxn ang="0">
                    <a:pos x="3" y="42"/>
                  </a:cxn>
                  <a:cxn ang="0">
                    <a:pos x="6" y="41"/>
                  </a:cxn>
                  <a:cxn ang="0">
                    <a:pos x="8" y="42"/>
                  </a:cxn>
                  <a:cxn ang="0">
                    <a:pos x="9" y="40"/>
                  </a:cxn>
                  <a:cxn ang="0">
                    <a:pos x="8" y="41"/>
                  </a:cxn>
                  <a:cxn ang="0">
                    <a:pos x="8" y="39"/>
                  </a:cxn>
                  <a:cxn ang="0">
                    <a:pos x="10" y="35"/>
                  </a:cxn>
                  <a:cxn ang="0">
                    <a:pos x="11" y="35"/>
                  </a:cxn>
                  <a:cxn ang="0">
                    <a:pos x="11" y="30"/>
                  </a:cxn>
                  <a:cxn ang="0">
                    <a:pos x="10" y="28"/>
                  </a:cxn>
                  <a:cxn ang="0">
                    <a:pos x="8" y="28"/>
                  </a:cxn>
                  <a:cxn ang="0">
                    <a:pos x="8" y="28"/>
                  </a:cxn>
                  <a:cxn ang="0">
                    <a:pos x="8" y="27"/>
                  </a:cxn>
                  <a:cxn ang="0">
                    <a:pos x="12" y="27"/>
                  </a:cxn>
                  <a:cxn ang="0">
                    <a:pos x="13" y="26"/>
                  </a:cxn>
                  <a:cxn ang="0">
                    <a:pos x="15" y="28"/>
                  </a:cxn>
                  <a:cxn ang="0">
                    <a:pos x="16" y="28"/>
                  </a:cxn>
                  <a:cxn ang="0">
                    <a:pos x="19" y="28"/>
                  </a:cxn>
                  <a:cxn ang="0">
                    <a:pos x="21" y="26"/>
                  </a:cxn>
                  <a:cxn ang="0">
                    <a:pos x="22" y="23"/>
                  </a:cxn>
                  <a:cxn ang="0">
                    <a:pos x="23" y="19"/>
                  </a:cxn>
                  <a:cxn ang="0">
                    <a:pos x="24" y="18"/>
                  </a:cxn>
                  <a:cxn ang="0">
                    <a:pos x="26" y="12"/>
                  </a:cxn>
                  <a:cxn ang="0">
                    <a:pos x="30" y="7"/>
                  </a:cxn>
                  <a:cxn ang="0">
                    <a:pos x="30" y="6"/>
                  </a:cxn>
                </a:cxnLst>
                <a:rect l="0" t="0" r="r" b="b"/>
                <a:pathLst>
                  <a:path w="30" h="42">
                    <a:moveTo>
                      <a:pt x="30" y="6"/>
                    </a:moveTo>
                    <a:lnTo>
                      <a:pt x="30" y="6"/>
                    </a:lnTo>
                    <a:lnTo>
                      <a:pt x="30" y="6"/>
                    </a:lnTo>
                    <a:lnTo>
                      <a:pt x="30" y="5"/>
                    </a:lnTo>
                    <a:lnTo>
                      <a:pt x="30" y="5"/>
                    </a:lnTo>
                    <a:lnTo>
                      <a:pt x="30" y="6"/>
                    </a:lnTo>
                    <a:lnTo>
                      <a:pt x="26" y="3"/>
                    </a:lnTo>
                    <a:lnTo>
                      <a:pt x="22" y="3"/>
                    </a:lnTo>
                    <a:lnTo>
                      <a:pt x="22" y="3"/>
                    </a:lnTo>
                    <a:lnTo>
                      <a:pt x="21" y="3"/>
                    </a:lnTo>
                    <a:lnTo>
                      <a:pt x="21" y="3"/>
                    </a:lnTo>
                    <a:lnTo>
                      <a:pt x="19" y="4"/>
                    </a:lnTo>
                    <a:lnTo>
                      <a:pt x="19" y="5"/>
                    </a:lnTo>
                    <a:lnTo>
                      <a:pt x="19" y="5"/>
                    </a:lnTo>
                    <a:lnTo>
                      <a:pt x="19" y="4"/>
                    </a:lnTo>
                    <a:lnTo>
                      <a:pt x="19" y="3"/>
                    </a:lnTo>
                    <a:lnTo>
                      <a:pt x="19" y="3"/>
                    </a:lnTo>
                    <a:lnTo>
                      <a:pt x="17" y="2"/>
                    </a:lnTo>
                    <a:lnTo>
                      <a:pt x="16" y="2"/>
                    </a:lnTo>
                    <a:lnTo>
                      <a:pt x="16" y="2"/>
                    </a:lnTo>
                    <a:lnTo>
                      <a:pt x="16" y="2"/>
                    </a:lnTo>
                    <a:lnTo>
                      <a:pt x="16" y="1"/>
                    </a:lnTo>
                    <a:lnTo>
                      <a:pt x="13" y="0"/>
                    </a:lnTo>
                    <a:lnTo>
                      <a:pt x="13" y="0"/>
                    </a:lnTo>
                    <a:lnTo>
                      <a:pt x="12" y="0"/>
                    </a:lnTo>
                    <a:lnTo>
                      <a:pt x="11" y="0"/>
                    </a:lnTo>
                    <a:lnTo>
                      <a:pt x="11" y="0"/>
                    </a:lnTo>
                    <a:lnTo>
                      <a:pt x="11" y="2"/>
                    </a:lnTo>
                    <a:lnTo>
                      <a:pt x="11" y="2"/>
                    </a:lnTo>
                    <a:lnTo>
                      <a:pt x="10" y="2"/>
                    </a:lnTo>
                    <a:lnTo>
                      <a:pt x="10" y="1"/>
                    </a:lnTo>
                    <a:lnTo>
                      <a:pt x="10" y="1"/>
                    </a:lnTo>
                    <a:lnTo>
                      <a:pt x="8" y="1"/>
                    </a:lnTo>
                    <a:lnTo>
                      <a:pt x="7" y="2"/>
                    </a:lnTo>
                    <a:lnTo>
                      <a:pt x="6" y="2"/>
                    </a:lnTo>
                    <a:lnTo>
                      <a:pt x="6" y="2"/>
                    </a:lnTo>
                    <a:lnTo>
                      <a:pt x="5" y="2"/>
                    </a:lnTo>
                    <a:lnTo>
                      <a:pt x="4" y="3"/>
                    </a:lnTo>
                    <a:lnTo>
                      <a:pt x="3" y="3"/>
                    </a:lnTo>
                    <a:lnTo>
                      <a:pt x="2" y="3"/>
                    </a:lnTo>
                    <a:lnTo>
                      <a:pt x="2" y="5"/>
                    </a:lnTo>
                    <a:lnTo>
                      <a:pt x="2" y="6"/>
                    </a:lnTo>
                    <a:lnTo>
                      <a:pt x="2" y="6"/>
                    </a:lnTo>
                    <a:lnTo>
                      <a:pt x="3" y="7"/>
                    </a:lnTo>
                    <a:lnTo>
                      <a:pt x="3" y="6"/>
                    </a:lnTo>
                    <a:lnTo>
                      <a:pt x="3" y="6"/>
                    </a:lnTo>
                    <a:lnTo>
                      <a:pt x="4" y="6"/>
                    </a:lnTo>
                    <a:lnTo>
                      <a:pt x="4" y="7"/>
                    </a:lnTo>
                    <a:lnTo>
                      <a:pt x="4" y="7"/>
                    </a:lnTo>
                    <a:lnTo>
                      <a:pt x="3" y="7"/>
                    </a:lnTo>
                    <a:lnTo>
                      <a:pt x="3" y="7"/>
                    </a:lnTo>
                    <a:lnTo>
                      <a:pt x="4" y="9"/>
                    </a:lnTo>
                    <a:lnTo>
                      <a:pt x="4" y="10"/>
                    </a:lnTo>
                    <a:lnTo>
                      <a:pt x="5" y="10"/>
                    </a:lnTo>
                    <a:lnTo>
                      <a:pt x="5" y="10"/>
                    </a:lnTo>
                    <a:lnTo>
                      <a:pt x="6" y="10"/>
                    </a:lnTo>
                    <a:lnTo>
                      <a:pt x="5" y="10"/>
                    </a:lnTo>
                    <a:lnTo>
                      <a:pt x="5" y="10"/>
                    </a:lnTo>
                    <a:lnTo>
                      <a:pt x="4" y="10"/>
                    </a:lnTo>
                    <a:lnTo>
                      <a:pt x="3" y="10"/>
                    </a:lnTo>
                    <a:lnTo>
                      <a:pt x="2" y="8"/>
                    </a:lnTo>
                    <a:lnTo>
                      <a:pt x="2" y="8"/>
                    </a:lnTo>
                    <a:lnTo>
                      <a:pt x="1" y="8"/>
                    </a:lnTo>
                    <a:lnTo>
                      <a:pt x="1" y="8"/>
                    </a:lnTo>
                    <a:lnTo>
                      <a:pt x="0" y="8"/>
                    </a:lnTo>
                    <a:lnTo>
                      <a:pt x="0" y="9"/>
                    </a:lnTo>
                    <a:lnTo>
                      <a:pt x="0" y="9"/>
                    </a:lnTo>
                    <a:lnTo>
                      <a:pt x="0" y="10"/>
                    </a:lnTo>
                    <a:lnTo>
                      <a:pt x="0" y="10"/>
                    </a:lnTo>
                    <a:lnTo>
                      <a:pt x="0" y="10"/>
                    </a:lnTo>
                    <a:lnTo>
                      <a:pt x="0" y="11"/>
                    </a:lnTo>
                    <a:lnTo>
                      <a:pt x="0" y="11"/>
                    </a:lnTo>
                    <a:lnTo>
                      <a:pt x="0" y="11"/>
                    </a:lnTo>
                    <a:lnTo>
                      <a:pt x="0" y="12"/>
                    </a:lnTo>
                    <a:lnTo>
                      <a:pt x="0" y="12"/>
                    </a:lnTo>
                    <a:lnTo>
                      <a:pt x="0" y="13"/>
                    </a:lnTo>
                    <a:lnTo>
                      <a:pt x="0" y="13"/>
                    </a:lnTo>
                    <a:lnTo>
                      <a:pt x="0" y="14"/>
                    </a:lnTo>
                    <a:lnTo>
                      <a:pt x="0" y="17"/>
                    </a:lnTo>
                    <a:lnTo>
                      <a:pt x="0" y="17"/>
                    </a:lnTo>
                    <a:lnTo>
                      <a:pt x="0" y="17"/>
                    </a:lnTo>
                    <a:lnTo>
                      <a:pt x="0" y="20"/>
                    </a:lnTo>
                    <a:lnTo>
                      <a:pt x="0" y="21"/>
                    </a:lnTo>
                    <a:lnTo>
                      <a:pt x="0" y="21"/>
                    </a:lnTo>
                    <a:lnTo>
                      <a:pt x="0" y="21"/>
                    </a:lnTo>
                    <a:lnTo>
                      <a:pt x="0" y="21"/>
                    </a:lnTo>
                    <a:lnTo>
                      <a:pt x="0" y="22"/>
                    </a:lnTo>
                    <a:lnTo>
                      <a:pt x="0" y="23"/>
                    </a:lnTo>
                    <a:lnTo>
                      <a:pt x="0" y="24"/>
                    </a:lnTo>
                    <a:lnTo>
                      <a:pt x="0" y="26"/>
                    </a:lnTo>
                    <a:lnTo>
                      <a:pt x="0" y="27"/>
                    </a:lnTo>
                    <a:lnTo>
                      <a:pt x="0" y="27"/>
                    </a:lnTo>
                    <a:lnTo>
                      <a:pt x="0" y="27"/>
                    </a:lnTo>
                    <a:lnTo>
                      <a:pt x="0" y="28"/>
                    </a:lnTo>
                    <a:lnTo>
                      <a:pt x="0" y="28"/>
                    </a:lnTo>
                    <a:lnTo>
                      <a:pt x="0" y="28"/>
                    </a:lnTo>
                    <a:lnTo>
                      <a:pt x="0" y="28"/>
                    </a:lnTo>
                    <a:lnTo>
                      <a:pt x="0" y="28"/>
                    </a:lnTo>
                    <a:lnTo>
                      <a:pt x="2" y="30"/>
                    </a:lnTo>
                    <a:lnTo>
                      <a:pt x="2" y="32"/>
                    </a:lnTo>
                    <a:lnTo>
                      <a:pt x="3" y="32"/>
                    </a:lnTo>
                    <a:lnTo>
                      <a:pt x="3" y="33"/>
                    </a:lnTo>
                    <a:lnTo>
                      <a:pt x="2" y="34"/>
                    </a:lnTo>
                    <a:lnTo>
                      <a:pt x="3" y="35"/>
                    </a:lnTo>
                    <a:lnTo>
                      <a:pt x="2" y="38"/>
                    </a:lnTo>
                    <a:lnTo>
                      <a:pt x="3" y="39"/>
                    </a:lnTo>
                    <a:lnTo>
                      <a:pt x="3" y="39"/>
                    </a:lnTo>
                    <a:lnTo>
                      <a:pt x="4" y="39"/>
                    </a:lnTo>
                    <a:lnTo>
                      <a:pt x="4" y="39"/>
                    </a:lnTo>
                    <a:lnTo>
                      <a:pt x="4" y="39"/>
                    </a:lnTo>
                    <a:lnTo>
                      <a:pt x="3" y="39"/>
                    </a:lnTo>
                    <a:lnTo>
                      <a:pt x="3" y="40"/>
                    </a:lnTo>
                    <a:lnTo>
                      <a:pt x="3" y="42"/>
                    </a:lnTo>
                    <a:lnTo>
                      <a:pt x="3" y="42"/>
                    </a:lnTo>
                    <a:lnTo>
                      <a:pt x="3" y="42"/>
                    </a:lnTo>
                    <a:lnTo>
                      <a:pt x="5" y="41"/>
                    </a:lnTo>
                    <a:lnTo>
                      <a:pt x="6" y="41"/>
                    </a:lnTo>
                    <a:lnTo>
                      <a:pt x="7" y="41"/>
                    </a:lnTo>
                    <a:lnTo>
                      <a:pt x="7" y="41"/>
                    </a:lnTo>
                    <a:lnTo>
                      <a:pt x="8" y="42"/>
                    </a:lnTo>
                    <a:lnTo>
                      <a:pt x="9" y="42"/>
                    </a:lnTo>
                    <a:lnTo>
                      <a:pt x="9" y="41"/>
                    </a:lnTo>
                    <a:lnTo>
                      <a:pt x="9" y="40"/>
                    </a:lnTo>
                    <a:lnTo>
                      <a:pt x="8" y="40"/>
                    </a:lnTo>
                    <a:lnTo>
                      <a:pt x="8" y="41"/>
                    </a:lnTo>
                    <a:lnTo>
                      <a:pt x="8" y="41"/>
                    </a:lnTo>
                    <a:lnTo>
                      <a:pt x="8" y="40"/>
                    </a:lnTo>
                    <a:lnTo>
                      <a:pt x="8" y="40"/>
                    </a:lnTo>
                    <a:lnTo>
                      <a:pt x="8" y="39"/>
                    </a:lnTo>
                    <a:lnTo>
                      <a:pt x="9" y="39"/>
                    </a:lnTo>
                    <a:lnTo>
                      <a:pt x="9" y="39"/>
                    </a:lnTo>
                    <a:lnTo>
                      <a:pt x="10" y="35"/>
                    </a:lnTo>
                    <a:lnTo>
                      <a:pt x="11" y="35"/>
                    </a:lnTo>
                    <a:lnTo>
                      <a:pt x="11" y="35"/>
                    </a:lnTo>
                    <a:lnTo>
                      <a:pt x="11" y="35"/>
                    </a:lnTo>
                    <a:lnTo>
                      <a:pt x="12" y="33"/>
                    </a:lnTo>
                    <a:lnTo>
                      <a:pt x="11" y="32"/>
                    </a:lnTo>
                    <a:lnTo>
                      <a:pt x="11" y="30"/>
                    </a:lnTo>
                    <a:lnTo>
                      <a:pt x="10" y="30"/>
                    </a:lnTo>
                    <a:lnTo>
                      <a:pt x="10" y="28"/>
                    </a:lnTo>
                    <a:lnTo>
                      <a:pt x="10" y="28"/>
                    </a:lnTo>
                    <a:lnTo>
                      <a:pt x="10" y="28"/>
                    </a:lnTo>
                    <a:lnTo>
                      <a:pt x="9" y="28"/>
                    </a:lnTo>
                    <a:lnTo>
                      <a:pt x="8" y="28"/>
                    </a:lnTo>
                    <a:lnTo>
                      <a:pt x="8" y="28"/>
                    </a:lnTo>
                    <a:lnTo>
                      <a:pt x="8" y="28"/>
                    </a:lnTo>
                    <a:lnTo>
                      <a:pt x="8" y="28"/>
                    </a:lnTo>
                    <a:lnTo>
                      <a:pt x="8" y="28"/>
                    </a:lnTo>
                    <a:lnTo>
                      <a:pt x="8" y="28"/>
                    </a:lnTo>
                    <a:lnTo>
                      <a:pt x="8" y="27"/>
                    </a:lnTo>
                    <a:lnTo>
                      <a:pt x="8" y="28"/>
                    </a:lnTo>
                    <a:lnTo>
                      <a:pt x="11" y="27"/>
                    </a:lnTo>
                    <a:lnTo>
                      <a:pt x="12" y="27"/>
                    </a:lnTo>
                    <a:lnTo>
                      <a:pt x="12" y="27"/>
                    </a:lnTo>
                    <a:lnTo>
                      <a:pt x="12" y="27"/>
                    </a:lnTo>
                    <a:lnTo>
                      <a:pt x="13" y="26"/>
                    </a:lnTo>
                    <a:lnTo>
                      <a:pt x="13" y="27"/>
                    </a:lnTo>
                    <a:lnTo>
                      <a:pt x="14" y="27"/>
                    </a:lnTo>
                    <a:lnTo>
                      <a:pt x="15" y="28"/>
                    </a:lnTo>
                    <a:lnTo>
                      <a:pt x="15" y="28"/>
                    </a:lnTo>
                    <a:lnTo>
                      <a:pt x="15" y="28"/>
                    </a:lnTo>
                    <a:lnTo>
                      <a:pt x="16" y="28"/>
                    </a:lnTo>
                    <a:lnTo>
                      <a:pt x="18" y="28"/>
                    </a:lnTo>
                    <a:lnTo>
                      <a:pt x="18" y="28"/>
                    </a:lnTo>
                    <a:lnTo>
                      <a:pt x="19" y="28"/>
                    </a:lnTo>
                    <a:lnTo>
                      <a:pt x="19" y="28"/>
                    </a:lnTo>
                    <a:lnTo>
                      <a:pt x="20" y="27"/>
                    </a:lnTo>
                    <a:lnTo>
                      <a:pt x="21" y="26"/>
                    </a:lnTo>
                    <a:lnTo>
                      <a:pt x="21" y="24"/>
                    </a:lnTo>
                    <a:lnTo>
                      <a:pt x="22" y="24"/>
                    </a:lnTo>
                    <a:lnTo>
                      <a:pt x="22" y="23"/>
                    </a:lnTo>
                    <a:lnTo>
                      <a:pt x="22" y="22"/>
                    </a:lnTo>
                    <a:lnTo>
                      <a:pt x="23" y="20"/>
                    </a:lnTo>
                    <a:lnTo>
                      <a:pt x="23" y="19"/>
                    </a:lnTo>
                    <a:lnTo>
                      <a:pt x="23" y="19"/>
                    </a:lnTo>
                    <a:lnTo>
                      <a:pt x="22" y="18"/>
                    </a:lnTo>
                    <a:lnTo>
                      <a:pt x="24" y="18"/>
                    </a:lnTo>
                    <a:lnTo>
                      <a:pt x="26" y="13"/>
                    </a:lnTo>
                    <a:lnTo>
                      <a:pt x="26" y="13"/>
                    </a:lnTo>
                    <a:lnTo>
                      <a:pt x="26" y="12"/>
                    </a:lnTo>
                    <a:lnTo>
                      <a:pt x="26" y="13"/>
                    </a:lnTo>
                    <a:lnTo>
                      <a:pt x="26" y="13"/>
                    </a:lnTo>
                    <a:lnTo>
                      <a:pt x="30" y="7"/>
                    </a:lnTo>
                    <a:lnTo>
                      <a:pt x="29" y="6"/>
                    </a:lnTo>
                    <a:lnTo>
                      <a:pt x="30" y="6"/>
                    </a:lnTo>
                    <a:lnTo>
                      <a:pt x="30"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3" name="Freeform 72"/>
              <p:cNvSpPr>
                <a:spLocks/>
              </p:cNvSpPr>
              <p:nvPr/>
            </p:nvSpPr>
            <p:spPr bwMode="auto">
              <a:xfrm>
                <a:off x="3904" y="3198"/>
                <a:ext cx="12" cy="16"/>
              </a:xfrm>
              <a:custGeom>
                <a:avLst/>
                <a:gdLst/>
                <a:ahLst/>
                <a:cxnLst>
                  <a:cxn ang="0">
                    <a:pos x="3" y="16"/>
                  </a:cxn>
                  <a:cxn ang="0">
                    <a:pos x="4" y="16"/>
                  </a:cxn>
                  <a:cxn ang="0">
                    <a:pos x="8" y="15"/>
                  </a:cxn>
                  <a:cxn ang="0">
                    <a:pos x="12" y="12"/>
                  </a:cxn>
                  <a:cxn ang="0">
                    <a:pos x="12" y="3"/>
                  </a:cxn>
                  <a:cxn ang="0">
                    <a:pos x="11" y="2"/>
                  </a:cxn>
                  <a:cxn ang="0">
                    <a:pos x="10" y="2"/>
                  </a:cxn>
                  <a:cxn ang="0">
                    <a:pos x="9" y="2"/>
                  </a:cxn>
                  <a:cxn ang="0">
                    <a:pos x="8" y="0"/>
                  </a:cxn>
                  <a:cxn ang="0">
                    <a:pos x="8" y="0"/>
                  </a:cxn>
                  <a:cxn ang="0">
                    <a:pos x="6" y="1"/>
                  </a:cxn>
                  <a:cxn ang="0">
                    <a:pos x="6" y="0"/>
                  </a:cxn>
                  <a:cxn ang="0">
                    <a:pos x="5" y="0"/>
                  </a:cxn>
                  <a:cxn ang="0">
                    <a:pos x="5" y="0"/>
                  </a:cxn>
                  <a:cxn ang="0">
                    <a:pos x="5" y="1"/>
                  </a:cxn>
                  <a:cxn ang="0">
                    <a:pos x="3" y="1"/>
                  </a:cxn>
                  <a:cxn ang="0">
                    <a:pos x="0" y="7"/>
                  </a:cxn>
                  <a:cxn ang="0">
                    <a:pos x="0" y="11"/>
                  </a:cxn>
                  <a:cxn ang="0">
                    <a:pos x="1" y="15"/>
                  </a:cxn>
                  <a:cxn ang="0">
                    <a:pos x="3" y="16"/>
                  </a:cxn>
                </a:cxnLst>
                <a:rect l="0" t="0" r="r" b="b"/>
                <a:pathLst>
                  <a:path w="12" h="16">
                    <a:moveTo>
                      <a:pt x="3" y="16"/>
                    </a:moveTo>
                    <a:lnTo>
                      <a:pt x="4" y="16"/>
                    </a:lnTo>
                    <a:lnTo>
                      <a:pt x="8" y="15"/>
                    </a:lnTo>
                    <a:lnTo>
                      <a:pt x="12" y="12"/>
                    </a:lnTo>
                    <a:lnTo>
                      <a:pt x="12" y="3"/>
                    </a:lnTo>
                    <a:lnTo>
                      <a:pt x="11" y="2"/>
                    </a:lnTo>
                    <a:lnTo>
                      <a:pt x="10" y="2"/>
                    </a:lnTo>
                    <a:lnTo>
                      <a:pt x="9" y="2"/>
                    </a:lnTo>
                    <a:lnTo>
                      <a:pt x="8" y="0"/>
                    </a:lnTo>
                    <a:lnTo>
                      <a:pt x="8" y="0"/>
                    </a:lnTo>
                    <a:lnTo>
                      <a:pt x="6" y="1"/>
                    </a:lnTo>
                    <a:lnTo>
                      <a:pt x="6" y="0"/>
                    </a:lnTo>
                    <a:lnTo>
                      <a:pt x="5" y="0"/>
                    </a:lnTo>
                    <a:lnTo>
                      <a:pt x="5" y="0"/>
                    </a:lnTo>
                    <a:lnTo>
                      <a:pt x="5" y="1"/>
                    </a:lnTo>
                    <a:lnTo>
                      <a:pt x="3" y="1"/>
                    </a:lnTo>
                    <a:lnTo>
                      <a:pt x="0" y="7"/>
                    </a:lnTo>
                    <a:lnTo>
                      <a:pt x="0" y="11"/>
                    </a:lnTo>
                    <a:lnTo>
                      <a:pt x="1" y="15"/>
                    </a:lnTo>
                    <a:lnTo>
                      <a:pt x="3"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4" name="Freeform 73"/>
              <p:cNvSpPr>
                <a:spLocks/>
              </p:cNvSpPr>
              <p:nvPr/>
            </p:nvSpPr>
            <p:spPr bwMode="auto">
              <a:xfrm>
                <a:off x="3766" y="3103"/>
                <a:ext cx="33" cy="48"/>
              </a:xfrm>
              <a:custGeom>
                <a:avLst/>
                <a:gdLst/>
                <a:ahLst/>
                <a:cxnLst>
                  <a:cxn ang="0">
                    <a:pos x="33" y="27"/>
                  </a:cxn>
                  <a:cxn ang="0">
                    <a:pos x="32" y="23"/>
                  </a:cxn>
                  <a:cxn ang="0">
                    <a:pos x="30" y="23"/>
                  </a:cxn>
                  <a:cxn ang="0">
                    <a:pos x="30" y="22"/>
                  </a:cxn>
                  <a:cxn ang="0">
                    <a:pos x="28" y="22"/>
                  </a:cxn>
                  <a:cxn ang="0">
                    <a:pos x="28" y="18"/>
                  </a:cxn>
                  <a:cxn ang="0">
                    <a:pos x="24" y="17"/>
                  </a:cxn>
                  <a:cxn ang="0">
                    <a:pos x="23" y="16"/>
                  </a:cxn>
                  <a:cxn ang="0">
                    <a:pos x="25" y="13"/>
                  </a:cxn>
                  <a:cxn ang="0">
                    <a:pos x="28" y="11"/>
                  </a:cxn>
                  <a:cxn ang="0">
                    <a:pos x="27" y="7"/>
                  </a:cxn>
                  <a:cxn ang="0">
                    <a:pos x="29" y="5"/>
                  </a:cxn>
                  <a:cxn ang="0">
                    <a:pos x="27" y="0"/>
                  </a:cxn>
                  <a:cxn ang="0">
                    <a:pos x="22" y="3"/>
                  </a:cxn>
                  <a:cxn ang="0">
                    <a:pos x="17" y="4"/>
                  </a:cxn>
                  <a:cxn ang="0">
                    <a:pos x="13" y="0"/>
                  </a:cxn>
                  <a:cxn ang="0">
                    <a:pos x="11" y="1"/>
                  </a:cxn>
                  <a:cxn ang="0">
                    <a:pos x="12" y="3"/>
                  </a:cxn>
                  <a:cxn ang="0">
                    <a:pos x="10" y="3"/>
                  </a:cxn>
                  <a:cxn ang="0">
                    <a:pos x="6" y="4"/>
                  </a:cxn>
                  <a:cxn ang="0">
                    <a:pos x="8" y="7"/>
                  </a:cxn>
                  <a:cxn ang="0">
                    <a:pos x="10" y="9"/>
                  </a:cxn>
                  <a:cxn ang="0">
                    <a:pos x="8" y="8"/>
                  </a:cxn>
                  <a:cxn ang="0">
                    <a:pos x="5" y="8"/>
                  </a:cxn>
                  <a:cxn ang="0">
                    <a:pos x="8" y="12"/>
                  </a:cxn>
                  <a:cxn ang="0">
                    <a:pos x="12" y="11"/>
                  </a:cxn>
                  <a:cxn ang="0">
                    <a:pos x="14" y="15"/>
                  </a:cxn>
                  <a:cxn ang="0">
                    <a:pos x="11" y="14"/>
                  </a:cxn>
                  <a:cxn ang="0">
                    <a:pos x="12" y="18"/>
                  </a:cxn>
                  <a:cxn ang="0">
                    <a:pos x="13" y="20"/>
                  </a:cxn>
                  <a:cxn ang="0">
                    <a:pos x="12" y="19"/>
                  </a:cxn>
                  <a:cxn ang="0">
                    <a:pos x="11" y="23"/>
                  </a:cxn>
                  <a:cxn ang="0">
                    <a:pos x="9" y="24"/>
                  </a:cxn>
                  <a:cxn ang="0">
                    <a:pos x="6" y="22"/>
                  </a:cxn>
                  <a:cxn ang="0">
                    <a:pos x="5" y="21"/>
                  </a:cxn>
                  <a:cxn ang="0">
                    <a:pos x="4" y="19"/>
                  </a:cxn>
                  <a:cxn ang="0">
                    <a:pos x="1" y="18"/>
                  </a:cxn>
                  <a:cxn ang="0">
                    <a:pos x="2" y="27"/>
                  </a:cxn>
                  <a:cxn ang="0">
                    <a:pos x="5" y="30"/>
                  </a:cxn>
                  <a:cxn ang="0">
                    <a:pos x="8" y="32"/>
                  </a:cxn>
                  <a:cxn ang="0">
                    <a:pos x="11" y="33"/>
                  </a:cxn>
                  <a:cxn ang="0">
                    <a:pos x="12" y="35"/>
                  </a:cxn>
                  <a:cxn ang="0">
                    <a:pos x="14" y="38"/>
                  </a:cxn>
                  <a:cxn ang="0">
                    <a:pos x="17" y="42"/>
                  </a:cxn>
                  <a:cxn ang="0">
                    <a:pos x="19" y="48"/>
                  </a:cxn>
                  <a:cxn ang="0">
                    <a:pos x="21" y="48"/>
                  </a:cxn>
                  <a:cxn ang="0">
                    <a:pos x="23" y="47"/>
                  </a:cxn>
                  <a:cxn ang="0">
                    <a:pos x="23" y="43"/>
                  </a:cxn>
                  <a:cxn ang="0">
                    <a:pos x="27" y="42"/>
                  </a:cxn>
                  <a:cxn ang="0">
                    <a:pos x="30" y="39"/>
                  </a:cxn>
                  <a:cxn ang="0">
                    <a:pos x="33" y="38"/>
                  </a:cxn>
                  <a:cxn ang="0">
                    <a:pos x="32" y="34"/>
                  </a:cxn>
                  <a:cxn ang="0">
                    <a:pos x="31" y="30"/>
                  </a:cxn>
                </a:cxnLst>
                <a:rect l="0" t="0" r="r" b="b"/>
                <a:pathLst>
                  <a:path w="33" h="48">
                    <a:moveTo>
                      <a:pt x="33" y="29"/>
                    </a:moveTo>
                    <a:lnTo>
                      <a:pt x="33" y="28"/>
                    </a:lnTo>
                    <a:lnTo>
                      <a:pt x="33" y="27"/>
                    </a:lnTo>
                    <a:lnTo>
                      <a:pt x="32" y="25"/>
                    </a:lnTo>
                    <a:lnTo>
                      <a:pt x="32" y="24"/>
                    </a:lnTo>
                    <a:lnTo>
                      <a:pt x="32" y="23"/>
                    </a:lnTo>
                    <a:lnTo>
                      <a:pt x="31" y="22"/>
                    </a:lnTo>
                    <a:lnTo>
                      <a:pt x="31" y="23"/>
                    </a:lnTo>
                    <a:lnTo>
                      <a:pt x="30" y="23"/>
                    </a:lnTo>
                    <a:lnTo>
                      <a:pt x="29" y="25"/>
                    </a:lnTo>
                    <a:lnTo>
                      <a:pt x="29" y="24"/>
                    </a:lnTo>
                    <a:lnTo>
                      <a:pt x="30" y="22"/>
                    </a:lnTo>
                    <a:lnTo>
                      <a:pt x="29" y="22"/>
                    </a:lnTo>
                    <a:lnTo>
                      <a:pt x="29" y="22"/>
                    </a:lnTo>
                    <a:lnTo>
                      <a:pt x="28" y="22"/>
                    </a:lnTo>
                    <a:lnTo>
                      <a:pt x="28" y="20"/>
                    </a:lnTo>
                    <a:lnTo>
                      <a:pt x="28" y="20"/>
                    </a:lnTo>
                    <a:lnTo>
                      <a:pt x="28" y="18"/>
                    </a:lnTo>
                    <a:lnTo>
                      <a:pt x="27" y="17"/>
                    </a:lnTo>
                    <a:lnTo>
                      <a:pt x="26" y="17"/>
                    </a:lnTo>
                    <a:lnTo>
                      <a:pt x="24" y="17"/>
                    </a:lnTo>
                    <a:lnTo>
                      <a:pt x="22" y="19"/>
                    </a:lnTo>
                    <a:lnTo>
                      <a:pt x="22" y="17"/>
                    </a:lnTo>
                    <a:lnTo>
                      <a:pt x="23" y="16"/>
                    </a:lnTo>
                    <a:lnTo>
                      <a:pt x="23" y="15"/>
                    </a:lnTo>
                    <a:lnTo>
                      <a:pt x="24" y="15"/>
                    </a:lnTo>
                    <a:lnTo>
                      <a:pt x="25" y="13"/>
                    </a:lnTo>
                    <a:lnTo>
                      <a:pt x="27" y="11"/>
                    </a:lnTo>
                    <a:lnTo>
                      <a:pt x="28" y="11"/>
                    </a:lnTo>
                    <a:lnTo>
                      <a:pt x="28" y="11"/>
                    </a:lnTo>
                    <a:lnTo>
                      <a:pt x="28" y="8"/>
                    </a:lnTo>
                    <a:lnTo>
                      <a:pt x="27" y="7"/>
                    </a:lnTo>
                    <a:lnTo>
                      <a:pt x="27" y="7"/>
                    </a:lnTo>
                    <a:lnTo>
                      <a:pt x="27" y="7"/>
                    </a:lnTo>
                    <a:lnTo>
                      <a:pt x="28" y="7"/>
                    </a:lnTo>
                    <a:lnTo>
                      <a:pt x="29" y="5"/>
                    </a:lnTo>
                    <a:lnTo>
                      <a:pt x="30" y="3"/>
                    </a:lnTo>
                    <a:lnTo>
                      <a:pt x="29" y="2"/>
                    </a:lnTo>
                    <a:lnTo>
                      <a:pt x="27" y="0"/>
                    </a:lnTo>
                    <a:lnTo>
                      <a:pt x="27" y="0"/>
                    </a:lnTo>
                    <a:lnTo>
                      <a:pt x="25" y="0"/>
                    </a:lnTo>
                    <a:lnTo>
                      <a:pt x="22" y="3"/>
                    </a:lnTo>
                    <a:lnTo>
                      <a:pt x="19" y="4"/>
                    </a:lnTo>
                    <a:lnTo>
                      <a:pt x="19" y="4"/>
                    </a:lnTo>
                    <a:lnTo>
                      <a:pt x="17" y="4"/>
                    </a:lnTo>
                    <a:lnTo>
                      <a:pt x="15" y="2"/>
                    </a:lnTo>
                    <a:lnTo>
                      <a:pt x="14" y="2"/>
                    </a:lnTo>
                    <a:lnTo>
                      <a:pt x="13" y="0"/>
                    </a:lnTo>
                    <a:lnTo>
                      <a:pt x="12" y="0"/>
                    </a:lnTo>
                    <a:lnTo>
                      <a:pt x="12" y="0"/>
                    </a:lnTo>
                    <a:lnTo>
                      <a:pt x="11" y="1"/>
                    </a:lnTo>
                    <a:lnTo>
                      <a:pt x="11" y="2"/>
                    </a:lnTo>
                    <a:lnTo>
                      <a:pt x="12" y="2"/>
                    </a:lnTo>
                    <a:lnTo>
                      <a:pt x="12" y="3"/>
                    </a:lnTo>
                    <a:lnTo>
                      <a:pt x="12" y="4"/>
                    </a:lnTo>
                    <a:lnTo>
                      <a:pt x="12" y="3"/>
                    </a:lnTo>
                    <a:lnTo>
                      <a:pt x="10" y="3"/>
                    </a:lnTo>
                    <a:lnTo>
                      <a:pt x="9" y="2"/>
                    </a:lnTo>
                    <a:lnTo>
                      <a:pt x="8" y="3"/>
                    </a:lnTo>
                    <a:lnTo>
                      <a:pt x="6" y="4"/>
                    </a:lnTo>
                    <a:lnTo>
                      <a:pt x="7" y="6"/>
                    </a:lnTo>
                    <a:lnTo>
                      <a:pt x="8" y="6"/>
                    </a:lnTo>
                    <a:lnTo>
                      <a:pt x="8" y="7"/>
                    </a:lnTo>
                    <a:lnTo>
                      <a:pt x="9" y="7"/>
                    </a:lnTo>
                    <a:lnTo>
                      <a:pt x="9" y="7"/>
                    </a:lnTo>
                    <a:lnTo>
                      <a:pt x="10" y="9"/>
                    </a:lnTo>
                    <a:lnTo>
                      <a:pt x="10" y="10"/>
                    </a:lnTo>
                    <a:lnTo>
                      <a:pt x="8" y="9"/>
                    </a:lnTo>
                    <a:lnTo>
                      <a:pt x="8" y="8"/>
                    </a:lnTo>
                    <a:lnTo>
                      <a:pt x="8" y="7"/>
                    </a:lnTo>
                    <a:lnTo>
                      <a:pt x="6" y="7"/>
                    </a:lnTo>
                    <a:lnTo>
                      <a:pt x="5" y="8"/>
                    </a:lnTo>
                    <a:lnTo>
                      <a:pt x="6" y="11"/>
                    </a:lnTo>
                    <a:lnTo>
                      <a:pt x="7" y="11"/>
                    </a:lnTo>
                    <a:lnTo>
                      <a:pt x="8" y="12"/>
                    </a:lnTo>
                    <a:lnTo>
                      <a:pt x="9" y="13"/>
                    </a:lnTo>
                    <a:lnTo>
                      <a:pt x="11" y="12"/>
                    </a:lnTo>
                    <a:lnTo>
                      <a:pt x="12" y="11"/>
                    </a:lnTo>
                    <a:lnTo>
                      <a:pt x="12" y="11"/>
                    </a:lnTo>
                    <a:lnTo>
                      <a:pt x="14" y="15"/>
                    </a:lnTo>
                    <a:lnTo>
                      <a:pt x="14" y="15"/>
                    </a:lnTo>
                    <a:lnTo>
                      <a:pt x="12" y="14"/>
                    </a:lnTo>
                    <a:lnTo>
                      <a:pt x="11" y="14"/>
                    </a:lnTo>
                    <a:lnTo>
                      <a:pt x="11" y="14"/>
                    </a:lnTo>
                    <a:lnTo>
                      <a:pt x="11" y="17"/>
                    </a:lnTo>
                    <a:lnTo>
                      <a:pt x="12" y="17"/>
                    </a:lnTo>
                    <a:lnTo>
                      <a:pt x="12" y="18"/>
                    </a:lnTo>
                    <a:lnTo>
                      <a:pt x="12" y="18"/>
                    </a:lnTo>
                    <a:lnTo>
                      <a:pt x="13" y="18"/>
                    </a:lnTo>
                    <a:lnTo>
                      <a:pt x="13" y="20"/>
                    </a:lnTo>
                    <a:lnTo>
                      <a:pt x="12" y="21"/>
                    </a:lnTo>
                    <a:lnTo>
                      <a:pt x="12" y="19"/>
                    </a:lnTo>
                    <a:lnTo>
                      <a:pt x="12" y="19"/>
                    </a:lnTo>
                    <a:lnTo>
                      <a:pt x="12" y="21"/>
                    </a:lnTo>
                    <a:lnTo>
                      <a:pt x="12" y="22"/>
                    </a:lnTo>
                    <a:lnTo>
                      <a:pt x="11" y="23"/>
                    </a:lnTo>
                    <a:lnTo>
                      <a:pt x="10" y="24"/>
                    </a:lnTo>
                    <a:lnTo>
                      <a:pt x="10" y="23"/>
                    </a:lnTo>
                    <a:lnTo>
                      <a:pt x="9" y="24"/>
                    </a:lnTo>
                    <a:lnTo>
                      <a:pt x="8" y="24"/>
                    </a:lnTo>
                    <a:lnTo>
                      <a:pt x="7" y="24"/>
                    </a:lnTo>
                    <a:lnTo>
                      <a:pt x="6" y="22"/>
                    </a:lnTo>
                    <a:lnTo>
                      <a:pt x="6" y="22"/>
                    </a:lnTo>
                    <a:lnTo>
                      <a:pt x="5" y="21"/>
                    </a:lnTo>
                    <a:lnTo>
                      <a:pt x="5" y="21"/>
                    </a:lnTo>
                    <a:lnTo>
                      <a:pt x="4" y="20"/>
                    </a:lnTo>
                    <a:lnTo>
                      <a:pt x="5" y="19"/>
                    </a:lnTo>
                    <a:lnTo>
                      <a:pt x="4" y="19"/>
                    </a:lnTo>
                    <a:lnTo>
                      <a:pt x="4" y="18"/>
                    </a:lnTo>
                    <a:lnTo>
                      <a:pt x="2" y="18"/>
                    </a:lnTo>
                    <a:lnTo>
                      <a:pt x="1" y="18"/>
                    </a:lnTo>
                    <a:lnTo>
                      <a:pt x="1" y="18"/>
                    </a:lnTo>
                    <a:lnTo>
                      <a:pt x="0" y="25"/>
                    </a:lnTo>
                    <a:lnTo>
                      <a:pt x="2" y="27"/>
                    </a:lnTo>
                    <a:lnTo>
                      <a:pt x="4" y="29"/>
                    </a:lnTo>
                    <a:lnTo>
                      <a:pt x="4" y="29"/>
                    </a:lnTo>
                    <a:lnTo>
                      <a:pt x="5" y="30"/>
                    </a:lnTo>
                    <a:lnTo>
                      <a:pt x="5" y="32"/>
                    </a:lnTo>
                    <a:lnTo>
                      <a:pt x="8" y="33"/>
                    </a:lnTo>
                    <a:lnTo>
                      <a:pt x="8" y="32"/>
                    </a:lnTo>
                    <a:lnTo>
                      <a:pt x="8" y="32"/>
                    </a:lnTo>
                    <a:lnTo>
                      <a:pt x="10" y="34"/>
                    </a:lnTo>
                    <a:lnTo>
                      <a:pt x="11" y="33"/>
                    </a:lnTo>
                    <a:lnTo>
                      <a:pt x="12" y="33"/>
                    </a:lnTo>
                    <a:lnTo>
                      <a:pt x="12" y="34"/>
                    </a:lnTo>
                    <a:lnTo>
                      <a:pt x="12" y="35"/>
                    </a:lnTo>
                    <a:lnTo>
                      <a:pt x="13" y="37"/>
                    </a:lnTo>
                    <a:lnTo>
                      <a:pt x="13" y="37"/>
                    </a:lnTo>
                    <a:lnTo>
                      <a:pt x="14" y="38"/>
                    </a:lnTo>
                    <a:lnTo>
                      <a:pt x="16" y="40"/>
                    </a:lnTo>
                    <a:lnTo>
                      <a:pt x="16" y="40"/>
                    </a:lnTo>
                    <a:lnTo>
                      <a:pt x="17" y="42"/>
                    </a:lnTo>
                    <a:lnTo>
                      <a:pt x="18" y="43"/>
                    </a:lnTo>
                    <a:lnTo>
                      <a:pt x="19" y="48"/>
                    </a:lnTo>
                    <a:lnTo>
                      <a:pt x="19" y="48"/>
                    </a:lnTo>
                    <a:lnTo>
                      <a:pt x="19" y="47"/>
                    </a:lnTo>
                    <a:lnTo>
                      <a:pt x="20" y="46"/>
                    </a:lnTo>
                    <a:lnTo>
                      <a:pt x="21" y="48"/>
                    </a:lnTo>
                    <a:lnTo>
                      <a:pt x="22" y="48"/>
                    </a:lnTo>
                    <a:lnTo>
                      <a:pt x="23" y="48"/>
                    </a:lnTo>
                    <a:lnTo>
                      <a:pt x="23" y="47"/>
                    </a:lnTo>
                    <a:lnTo>
                      <a:pt x="25" y="45"/>
                    </a:lnTo>
                    <a:lnTo>
                      <a:pt x="25" y="44"/>
                    </a:lnTo>
                    <a:lnTo>
                      <a:pt x="23" y="43"/>
                    </a:lnTo>
                    <a:lnTo>
                      <a:pt x="23" y="42"/>
                    </a:lnTo>
                    <a:lnTo>
                      <a:pt x="25" y="43"/>
                    </a:lnTo>
                    <a:lnTo>
                      <a:pt x="27" y="42"/>
                    </a:lnTo>
                    <a:lnTo>
                      <a:pt x="28" y="43"/>
                    </a:lnTo>
                    <a:lnTo>
                      <a:pt x="30" y="41"/>
                    </a:lnTo>
                    <a:lnTo>
                      <a:pt x="30" y="39"/>
                    </a:lnTo>
                    <a:lnTo>
                      <a:pt x="32" y="38"/>
                    </a:lnTo>
                    <a:lnTo>
                      <a:pt x="32" y="39"/>
                    </a:lnTo>
                    <a:lnTo>
                      <a:pt x="33" y="38"/>
                    </a:lnTo>
                    <a:lnTo>
                      <a:pt x="32" y="35"/>
                    </a:lnTo>
                    <a:lnTo>
                      <a:pt x="31" y="35"/>
                    </a:lnTo>
                    <a:lnTo>
                      <a:pt x="32" y="34"/>
                    </a:lnTo>
                    <a:lnTo>
                      <a:pt x="32" y="33"/>
                    </a:lnTo>
                    <a:lnTo>
                      <a:pt x="32" y="32"/>
                    </a:lnTo>
                    <a:lnTo>
                      <a:pt x="31" y="30"/>
                    </a:lnTo>
                    <a:lnTo>
                      <a:pt x="32" y="29"/>
                    </a:lnTo>
                    <a:lnTo>
                      <a:pt x="33"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5" name="Freeform 74"/>
              <p:cNvSpPr>
                <a:spLocks/>
              </p:cNvSpPr>
              <p:nvPr/>
            </p:nvSpPr>
            <p:spPr bwMode="auto">
              <a:xfrm>
                <a:off x="5131" y="3068"/>
                <a:ext cx="26" cy="17"/>
              </a:xfrm>
              <a:custGeom>
                <a:avLst/>
                <a:gdLst/>
                <a:ahLst/>
                <a:cxnLst>
                  <a:cxn ang="0">
                    <a:pos x="2" y="5"/>
                  </a:cxn>
                  <a:cxn ang="0">
                    <a:pos x="3" y="6"/>
                  </a:cxn>
                  <a:cxn ang="0">
                    <a:pos x="5" y="8"/>
                  </a:cxn>
                  <a:cxn ang="0">
                    <a:pos x="5" y="11"/>
                  </a:cxn>
                  <a:cxn ang="0">
                    <a:pos x="5" y="12"/>
                  </a:cxn>
                  <a:cxn ang="0">
                    <a:pos x="8" y="12"/>
                  </a:cxn>
                  <a:cxn ang="0">
                    <a:pos x="8" y="13"/>
                  </a:cxn>
                  <a:cxn ang="0">
                    <a:pos x="9" y="13"/>
                  </a:cxn>
                  <a:cxn ang="0">
                    <a:pos x="10" y="15"/>
                  </a:cxn>
                  <a:cxn ang="0">
                    <a:pos x="12" y="16"/>
                  </a:cxn>
                  <a:cxn ang="0">
                    <a:pos x="13" y="15"/>
                  </a:cxn>
                  <a:cxn ang="0">
                    <a:pos x="14" y="17"/>
                  </a:cxn>
                  <a:cxn ang="0">
                    <a:pos x="15" y="17"/>
                  </a:cxn>
                  <a:cxn ang="0">
                    <a:pos x="17" y="17"/>
                  </a:cxn>
                  <a:cxn ang="0">
                    <a:pos x="17" y="17"/>
                  </a:cxn>
                  <a:cxn ang="0">
                    <a:pos x="18" y="17"/>
                  </a:cxn>
                  <a:cxn ang="0">
                    <a:pos x="19" y="17"/>
                  </a:cxn>
                  <a:cxn ang="0">
                    <a:pos x="19" y="17"/>
                  </a:cxn>
                  <a:cxn ang="0">
                    <a:pos x="19" y="17"/>
                  </a:cxn>
                  <a:cxn ang="0">
                    <a:pos x="21" y="17"/>
                  </a:cxn>
                  <a:cxn ang="0">
                    <a:pos x="24" y="15"/>
                  </a:cxn>
                  <a:cxn ang="0">
                    <a:pos x="26" y="13"/>
                  </a:cxn>
                  <a:cxn ang="0">
                    <a:pos x="26" y="10"/>
                  </a:cxn>
                  <a:cxn ang="0">
                    <a:pos x="26" y="10"/>
                  </a:cxn>
                  <a:cxn ang="0">
                    <a:pos x="23" y="9"/>
                  </a:cxn>
                  <a:cxn ang="0">
                    <a:pos x="22" y="8"/>
                  </a:cxn>
                  <a:cxn ang="0">
                    <a:pos x="20" y="7"/>
                  </a:cxn>
                  <a:cxn ang="0">
                    <a:pos x="19" y="8"/>
                  </a:cxn>
                  <a:cxn ang="0">
                    <a:pos x="18" y="6"/>
                  </a:cxn>
                  <a:cxn ang="0">
                    <a:pos x="17" y="6"/>
                  </a:cxn>
                  <a:cxn ang="0">
                    <a:pos x="16" y="6"/>
                  </a:cxn>
                  <a:cxn ang="0">
                    <a:pos x="15" y="6"/>
                  </a:cxn>
                  <a:cxn ang="0">
                    <a:pos x="13" y="6"/>
                  </a:cxn>
                  <a:cxn ang="0">
                    <a:pos x="11" y="6"/>
                  </a:cxn>
                  <a:cxn ang="0">
                    <a:pos x="12" y="6"/>
                  </a:cxn>
                  <a:cxn ang="0">
                    <a:pos x="12" y="5"/>
                  </a:cxn>
                  <a:cxn ang="0">
                    <a:pos x="12" y="5"/>
                  </a:cxn>
                  <a:cxn ang="0">
                    <a:pos x="12" y="4"/>
                  </a:cxn>
                  <a:cxn ang="0">
                    <a:pos x="7" y="3"/>
                  </a:cxn>
                  <a:cxn ang="0">
                    <a:pos x="6" y="3"/>
                  </a:cxn>
                  <a:cxn ang="0">
                    <a:pos x="5" y="3"/>
                  </a:cxn>
                  <a:cxn ang="0">
                    <a:pos x="2" y="2"/>
                  </a:cxn>
                  <a:cxn ang="0">
                    <a:pos x="2" y="1"/>
                  </a:cxn>
                  <a:cxn ang="0">
                    <a:pos x="1" y="1"/>
                  </a:cxn>
                  <a:cxn ang="0">
                    <a:pos x="1" y="0"/>
                  </a:cxn>
                  <a:cxn ang="0">
                    <a:pos x="0" y="0"/>
                  </a:cxn>
                  <a:cxn ang="0">
                    <a:pos x="0" y="0"/>
                  </a:cxn>
                  <a:cxn ang="0">
                    <a:pos x="1" y="2"/>
                  </a:cxn>
                  <a:cxn ang="0">
                    <a:pos x="2" y="5"/>
                  </a:cxn>
                </a:cxnLst>
                <a:rect l="0" t="0" r="r" b="b"/>
                <a:pathLst>
                  <a:path w="26" h="17">
                    <a:moveTo>
                      <a:pt x="2" y="5"/>
                    </a:moveTo>
                    <a:lnTo>
                      <a:pt x="3" y="6"/>
                    </a:lnTo>
                    <a:lnTo>
                      <a:pt x="5" y="8"/>
                    </a:lnTo>
                    <a:lnTo>
                      <a:pt x="5" y="11"/>
                    </a:lnTo>
                    <a:lnTo>
                      <a:pt x="5" y="12"/>
                    </a:lnTo>
                    <a:lnTo>
                      <a:pt x="8" y="12"/>
                    </a:lnTo>
                    <a:lnTo>
                      <a:pt x="8" y="13"/>
                    </a:lnTo>
                    <a:lnTo>
                      <a:pt x="9" y="13"/>
                    </a:lnTo>
                    <a:lnTo>
                      <a:pt x="10" y="15"/>
                    </a:lnTo>
                    <a:lnTo>
                      <a:pt x="12" y="16"/>
                    </a:lnTo>
                    <a:lnTo>
                      <a:pt x="13" y="15"/>
                    </a:lnTo>
                    <a:lnTo>
                      <a:pt x="14" y="17"/>
                    </a:lnTo>
                    <a:lnTo>
                      <a:pt x="15" y="17"/>
                    </a:lnTo>
                    <a:lnTo>
                      <a:pt x="17" y="17"/>
                    </a:lnTo>
                    <a:lnTo>
                      <a:pt x="17" y="17"/>
                    </a:lnTo>
                    <a:lnTo>
                      <a:pt x="18" y="17"/>
                    </a:lnTo>
                    <a:lnTo>
                      <a:pt x="19" y="17"/>
                    </a:lnTo>
                    <a:lnTo>
                      <a:pt x="19" y="17"/>
                    </a:lnTo>
                    <a:lnTo>
                      <a:pt x="19" y="17"/>
                    </a:lnTo>
                    <a:lnTo>
                      <a:pt x="21" y="17"/>
                    </a:lnTo>
                    <a:lnTo>
                      <a:pt x="24" y="15"/>
                    </a:lnTo>
                    <a:lnTo>
                      <a:pt x="26" y="13"/>
                    </a:lnTo>
                    <a:lnTo>
                      <a:pt x="26" y="10"/>
                    </a:lnTo>
                    <a:lnTo>
                      <a:pt x="26" y="10"/>
                    </a:lnTo>
                    <a:lnTo>
                      <a:pt x="23" y="9"/>
                    </a:lnTo>
                    <a:lnTo>
                      <a:pt x="22" y="8"/>
                    </a:lnTo>
                    <a:lnTo>
                      <a:pt x="20" y="7"/>
                    </a:lnTo>
                    <a:lnTo>
                      <a:pt x="19" y="8"/>
                    </a:lnTo>
                    <a:lnTo>
                      <a:pt x="18" y="6"/>
                    </a:lnTo>
                    <a:lnTo>
                      <a:pt x="17" y="6"/>
                    </a:lnTo>
                    <a:lnTo>
                      <a:pt x="16" y="6"/>
                    </a:lnTo>
                    <a:lnTo>
                      <a:pt x="15" y="6"/>
                    </a:lnTo>
                    <a:lnTo>
                      <a:pt x="13" y="6"/>
                    </a:lnTo>
                    <a:lnTo>
                      <a:pt x="11" y="6"/>
                    </a:lnTo>
                    <a:lnTo>
                      <a:pt x="12" y="6"/>
                    </a:lnTo>
                    <a:lnTo>
                      <a:pt x="12" y="5"/>
                    </a:lnTo>
                    <a:lnTo>
                      <a:pt x="12" y="5"/>
                    </a:lnTo>
                    <a:lnTo>
                      <a:pt x="12" y="4"/>
                    </a:lnTo>
                    <a:lnTo>
                      <a:pt x="7" y="3"/>
                    </a:lnTo>
                    <a:lnTo>
                      <a:pt x="6" y="3"/>
                    </a:lnTo>
                    <a:lnTo>
                      <a:pt x="5" y="3"/>
                    </a:lnTo>
                    <a:lnTo>
                      <a:pt x="2" y="2"/>
                    </a:lnTo>
                    <a:lnTo>
                      <a:pt x="2" y="1"/>
                    </a:lnTo>
                    <a:lnTo>
                      <a:pt x="1" y="1"/>
                    </a:lnTo>
                    <a:lnTo>
                      <a:pt x="1" y="0"/>
                    </a:lnTo>
                    <a:lnTo>
                      <a:pt x="0" y="0"/>
                    </a:lnTo>
                    <a:lnTo>
                      <a:pt x="0" y="0"/>
                    </a:lnTo>
                    <a:lnTo>
                      <a:pt x="1" y="2"/>
                    </a:lnTo>
                    <a:lnTo>
                      <a:pt x="2"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6" name="Freeform 75"/>
              <p:cNvSpPr>
                <a:spLocks/>
              </p:cNvSpPr>
              <p:nvPr/>
            </p:nvSpPr>
            <p:spPr bwMode="auto">
              <a:xfrm>
                <a:off x="3918" y="3201"/>
                <a:ext cx="7" cy="6"/>
              </a:xfrm>
              <a:custGeom>
                <a:avLst/>
                <a:gdLst/>
                <a:ahLst/>
                <a:cxnLst>
                  <a:cxn ang="0">
                    <a:pos x="4" y="5"/>
                  </a:cxn>
                  <a:cxn ang="0">
                    <a:pos x="5" y="6"/>
                  </a:cxn>
                  <a:cxn ang="0">
                    <a:pos x="7" y="5"/>
                  </a:cxn>
                  <a:cxn ang="0">
                    <a:pos x="6" y="2"/>
                  </a:cxn>
                  <a:cxn ang="0">
                    <a:pos x="2" y="1"/>
                  </a:cxn>
                  <a:cxn ang="0">
                    <a:pos x="2" y="0"/>
                  </a:cxn>
                  <a:cxn ang="0">
                    <a:pos x="2" y="0"/>
                  </a:cxn>
                  <a:cxn ang="0">
                    <a:pos x="1" y="1"/>
                  </a:cxn>
                  <a:cxn ang="0">
                    <a:pos x="0" y="2"/>
                  </a:cxn>
                  <a:cxn ang="0">
                    <a:pos x="0" y="4"/>
                  </a:cxn>
                  <a:cxn ang="0">
                    <a:pos x="2" y="5"/>
                  </a:cxn>
                  <a:cxn ang="0">
                    <a:pos x="4" y="5"/>
                  </a:cxn>
                </a:cxnLst>
                <a:rect l="0" t="0" r="r" b="b"/>
                <a:pathLst>
                  <a:path w="7" h="6">
                    <a:moveTo>
                      <a:pt x="4" y="5"/>
                    </a:moveTo>
                    <a:lnTo>
                      <a:pt x="5" y="6"/>
                    </a:lnTo>
                    <a:lnTo>
                      <a:pt x="7" y="5"/>
                    </a:lnTo>
                    <a:lnTo>
                      <a:pt x="6" y="2"/>
                    </a:lnTo>
                    <a:lnTo>
                      <a:pt x="2" y="1"/>
                    </a:lnTo>
                    <a:lnTo>
                      <a:pt x="2" y="0"/>
                    </a:lnTo>
                    <a:lnTo>
                      <a:pt x="2" y="0"/>
                    </a:lnTo>
                    <a:lnTo>
                      <a:pt x="1" y="1"/>
                    </a:lnTo>
                    <a:lnTo>
                      <a:pt x="0" y="2"/>
                    </a:lnTo>
                    <a:lnTo>
                      <a:pt x="0" y="4"/>
                    </a:lnTo>
                    <a:lnTo>
                      <a:pt x="2" y="5"/>
                    </a:lnTo>
                    <a:lnTo>
                      <a:pt x="4"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7" name="Freeform 76"/>
              <p:cNvSpPr>
                <a:spLocks/>
              </p:cNvSpPr>
              <p:nvPr/>
            </p:nvSpPr>
            <p:spPr bwMode="auto">
              <a:xfrm>
                <a:off x="3851" y="3198"/>
                <a:ext cx="3" cy="8"/>
              </a:xfrm>
              <a:custGeom>
                <a:avLst/>
                <a:gdLst/>
                <a:ahLst/>
                <a:cxnLst>
                  <a:cxn ang="0">
                    <a:pos x="2" y="1"/>
                  </a:cxn>
                  <a:cxn ang="0">
                    <a:pos x="1" y="0"/>
                  </a:cxn>
                  <a:cxn ang="0">
                    <a:pos x="0" y="1"/>
                  </a:cxn>
                  <a:cxn ang="0">
                    <a:pos x="0" y="7"/>
                  </a:cxn>
                  <a:cxn ang="0">
                    <a:pos x="1" y="8"/>
                  </a:cxn>
                  <a:cxn ang="0">
                    <a:pos x="2" y="8"/>
                  </a:cxn>
                  <a:cxn ang="0">
                    <a:pos x="3" y="7"/>
                  </a:cxn>
                  <a:cxn ang="0">
                    <a:pos x="2" y="1"/>
                  </a:cxn>
                  <a:cxn ang="0">
                    <a:pos x="2" y="1"/>
                  </a:cxn>
                </a:cxnLst>
                <a:rect l="0" t="0" r="r" b="b"/>
                <a:pathLst>
                  <a:path w="3" h="8">
                    <a:moveTo>
                      <a:pt x="2" y="1"/>
                    </a:moveTo>
                    <a:lnTo>
                      <a:pt x="1" y="0"/>
                    </a:lnTo>
                    <a:lnTo>
                      <a:pt x="0" y="1"/>
                    </a:lnTo>
                    <a:lnTo>
                      <a:pt x="0" y="7"/>
                    </a:lnTo>
                    <a:lnTo>
                      <a:pt x="1" y="8"/>
                    </a:lnTo>
                    <a:lnTo>
                      <a:pt x="2" y="8"/>
                    </a:lnTo>
                    <a:lnTo>
                      <a:pt x="3" y="7"/>
                    </a:lnTo>
                    <a:lnTo>
                      <a:pt x="2" y="1"/>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8" name="Freeform 77"/>
              <p:cNvSpPr>
                <a:spLocks/>
              </p:cNvSpPr>
              <p:nvPr/>
            </p:nvSpPr>
            <p:spPr bwMode="auto">
              <a:xfrm>
                <a:off x="5071" y="3096"/>
                <a:ext cx="5" cy="7"/>
              </a:xfrm>
              <a:custGeom>
                <a:avLst/>
                <a:gdLst/>
                <a:ahLst/>
                <a:cxnLst>
                  <a:cxn ang="0">
                    <a:pos x="1" y="0"/>
                  </a:cxn>
                  <a:cxn ang="0">
                    <a:pos x="0" y="0"/>
                  </a:cxn>
                  <a:cxn ang="0">
                    <a:pos x="0" y="1"/>
                  </a:cxn>
                  <a:cxn ang="0">
                    <a:pos x="2" y="3"/>
                  </a:cxn>
                  <a:cxn ang="0">
                    <a:pos x="2" y="4"/>
                  </a:cxn>
                  <a:cxn ang="0">
                    <a:pos x="3" y="5"/>
                  </a:cxn>
                  <a:cxn ang="0">
                    <a:pos x="4" y="7"/>
                  </a:cxn>
                  <a:cxn ang="0">
                    <a:pos x="5" y="7"/>
                  </a:cxn>
                  <a:cxn ang="0">
                    <a:pos x="5" y="5"/>
                  </a:cxn>
                  <a:cxn ang="0">
                    <a:pos x="4" y="4"/>
                  </a:cxn>
                  <a:cxn ang="0">
                    <a:pos x="3" y="4"/>
                  </a:cxn>
                  <a:cxn ang="0">
                    <a:pos x="3" y="4"/>
                  </a:cxn>
                  <a:cxn ang="0">
                    <a:pos x="3" y="4"/>
                  </a:cxn>
                  <a:cxn ang="0">
                    <a:pos x="1" y="0"/>
                  </a:cxn>
                </a:cxnLst>
                <a:rect l="0" t="0" r="r" b="b"/>
                <a:pathLst>
                  <a:path w="5" h="7">
                    <a:moveTo>
                      <a:pt x="1" y="0"/>
                    </a:moveTo>
                    <a:lnTo>
                      <a:pt x="0" y="0"/>
                    </a:lnTo>
                    <a:lnTo>
                      <a:pt x="0" y="1"/>
                    </a:lnTo>
                    <a:lnTo>
                      <a:pt x="2" y="3"/>
                    </a:lnTo>
                    <a:lnTo>
                      <a:pt x="2" y="4"/>
                    </a:lnTo>
                    <a:lnTo>
                      <a:pt x="3" y="5"/>
                    </a:lnTo>
                    <a:lnTo>
                      <a:pt x="4" y="7"/>
                    </a:lnTo>
                    <a:lnTo>
                      <a:pt x="5" y="7"/>
                    </a:lnTo>
                    <a:lnTo>
                      <a:pt x="5" y="5"/>
                    </a:lnTo>
                    <a:lnTo>
                      <a:pt x="4" y="4"/>
                    </a:lnTo>
                    <a:lnTo>
                      <a:pt x="3" y="4"/>
                    </a:lnTo>
                    <a:lnTo>
                      <a:pt x="3" y="4"/>
                    </a:lnTo>
                    <a:lnTo>
                      <a:pt x="3" y="4"/>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9" name="Freeform 78"/>
              <p:cNvSpPr>
                <a:spLocks/>
              </p:cNvSpPr>
              <p:nvPr/>
            </p:nvSpPr>
            <p:spPr bwMode="auto">
              <a:xfrm>
                <a:off x="3782" y="3099"/>
                <a:ext cx="9" cy="6"/>
              </a:xfrm>
              <a:custGeom>
                <a:avLst/>
                <a:gdLst/>
                <a:ahLst/>
                <a:cxnLst>
                  <a:cxn ang="0">
                    <a:pos x="5" y="1"/>
                  </a:cxn>
                  <a:cxn ang="0">
                    <a:pos x="3" y="1"/>
                  </a:cxn>
                  <a:cxn ang="0">
                    <a:pos x="3" y="3"/>
                  </a:cxn>
                  <a:cxn ang="0">
                    <a:pos x="3" y="4"/>
                  </a:cxn>
                  <a:cxn ang="0">
                    <a:pos x="0" y="4"/>
                  </a:cxn>
                  <a:cxn ang="0">
                    <a:pos x="0" y="5"/>
                  </a:cxn>
                  <a:cxn ang="0">
                    <a:pos x="2" y="5"/>
                  </a:cxn>
                  <a:cxn ang="0">
                    <a:pos x="3" y="4"/>
                  </a:cxn>
                  <a:cxn ang="0">
                    <a:pos x="3" y="4"/>
                  </a:cxn>
                  <a:cxn ang="0">
                    <a:pos x="3" y="6"/>
                  </a:cxn>
                  <a:cxn ang="0">
                    <a:pos x="3" y="5"/>
                  </a:cxn>
                  <a:cxn ang="0">
                    <a:pos x="4" y="5"/>
                  </a:cxn>
                  <a:cxn ang="0">
                    <a:pos x="4" y="5"/>
                  </a:cxn>
                  <a:cxn ang="0">
                    <a:pos x="7" y="4"/>
                  </a:cxn>
                  <a:cxn ang="0">
                    <a:pos x="9" y="2"/>
                  </a:cxn>
                  <a:cxn ang="0">
                    <a:pos x="9" y="1"/>
                  </a:cxn>
                  <a:cxn ang="0">
                    <a:pos x="9" y="0"/>
                  </a:cxn>
                  <a:cxn ang="0">
                    <a:pos x="7" y="0"/>
                  </a:cxn>
                  <a:cxn ang="0">
                    <a:pos x="5" y="1"/>
                  </a:cxn>
                </a:cxnLst>
                <a:rect l="0" t="0" r="r" b="b"/>
                <a:pathLst>
                  <a:path w="9" h="6">
                    <a:moveTo>
                      <a:pt x="5" y="1"/>
                    </a:moveTo>
                    <a:lnTo>
                      <a:pt x="3" y="1"/>
                    </a:lnTo>
                    <a:lnTo>
                      <a:pt x="3" y="3"/>
                    </a:lnTo>
                    <a:lnTo>
                      <a:pt x="3" y="4"/>
                    </a:lnTo>
                    <a:lnTo>
                      <a:pt x="0" y="4"/>
                    </a:lnTo>
                    <a:lnTo>
                      <a:pt x="0" y="5"/>
                    </a:lnTo>
                    <a:lnTo>
                      <a:pt x="2" y="5"/>
                    </a:lnTo>
                    <a:lnTo>
                      <a:pt x="3" y="4"/>
                    </a:lnTo>
                    <a:lnTo>
                      <a:pt x="3" y="4"/>
                    </a:lnTo>
                    <a:lnTo>
                      <a:pt x="3" y="6"/>
                    </a:lnTo>
                    <a:lnTo>
                      <a:pt x="3" y="5"/>
                    </a:lnTo>
                    <a:lnTo>
                      <a:pt x="4" y="5"/>
                    </a:lnTo>
                    <a:lnTo>
                      <a:pt x="4" y="5"/>
                    </a:lnTo>
                    <a:lnTo>
                      <a:pt x="7" y="4"/>
                    </a:lnTo>
                    <a:lnTo>
                      <a:pt x="9" y="2"/>
                    </a:lnTo>
                    <a:lnTo>
                      <a:pt x="9" y="1"/>
                    </a:lnTo>
                    <a:lnTo>
                      <a:pt x="9" y="0"/>
                    </a:lnTo>
                    <a:lnTo>
                      <a:pt x="7" y="0"/>
                    </a:lnTo>
                    <a:lnTo>
                      <a:pt x="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0" name="Freeform 79"/>
              <p:cNvSpPr>
                <a:spLocks/>
              </p:cNvSpPr>
              <p:nvPr/>
            </p:nvSpPr>
            <p:spPr bwMode="auto">
              <a:xfrm>
                <a:off x="3741" y="3105"/>
                <a:ext cx="13" cy="17"/>
              </a:xfrm>
              <a:custGeom>
                <a:avLst/>
                <a:gdLst/>
                <a:ahLst/>
                <a:cxnLst>
                  <a:cxn ang="0">
                    <a:pos x="8" y="0"/>
                  </a:cxn>
                  <a:cxn ang="0">
                    <a:pos x="6" y="1"/>
                  </a:cxn>
                  <a:cxn ang="0">
                    <a:pos x="3" y="1"/>
                  </a:cxn>
                  <a:cxn ang="0">
                    <a:pos x="2" y="2"/>
                  </a:cxn>
                  <a:cxn ang="0">
                    <a:pos x="0" y="5"/>
                  </a:cxn>
                  <a:cxn ang="0">
                    <a:pos x="0" y="6"/>
                  </a:cxn>
                  <a:cxn ang="0">
                    <a:pos x="2" y="7"/>
                  </a:cxn>
                  <a:cxn ang="0">
                    <a:pos x="7" y="13"/>
                  </a:cxn>
                  <a:cxn ang="0">
                    <a:pos x="7" y="15"/>
                  </a:cxn>
                  <a:cxn ang="0">
                    <a:pos x="8" y="17"/>
                  </a:cxn>
                  <a:cxn ang="0">
                    <a:pos x="9" y="16"/>
                  </a:cxn>
                  <a:cxn ang="0">
                    <a:pos x="9" y="16"/>
                  </a:cxn>
                  <a:cxn ang="0">
                    <a:pos x="9" y="16"/>
                  </a:cxn>
                  <a:cxn ang="0">
                    <a:pos x="11" y="14"/>
                  </a:cxn>
                  <a:cxn ang="0">
                    <a:pos x="11" y="13"/>
                  </a:cxn>
                  <a:cxn ang="0">
                    <a:pos x="11" y="13"/>
                  </a:cxn>
                  <a:cxn ang="0">
                    <a:pos x="12" y="10"/>
                  </a:cxn>
                  <a:cxn ang="0">
                    <a:pos x="13" y="4"/>
                  </a:cxn>
                  <a:cxn ang="0">
                    <a:pos x="13" y="3"/>
                  </a:cxn>
                  <a:cxn ang="0">
                    <a:pos x="12" y="3"/>
                  </a:cxn>
                  <a:cxn ang="0">
                    <a:pos x="12" y="2"/>
                  </a:cxn>
                  <a:cxn ang="0">
                    <a:pos x="9" y="1"/>
                  </a:cxn>
                  <a:cxn ang="0">
                    <a:pos x="8" y="0"/>
                  </a:cxn>
                </a:cxnLst>
                <a:rect l="0" t="0" r="r" b="b"/>
                <a:pathLst>
                  <a:path w="13" h="17">
                    <a:moveTo>
                      <a:pt x="8" y="0"/>
                    </a:moveTo>
                    <a:lnTo>
                      <a:pt x="6" y="1"/>
                    </a:lnTo>
                    <a:lnTo>
                      <a:pt x="3" y="1"/>
                    </a:lnTo>
                    <a:lnTo>
                      <a:pt x="2" y="2"/>
                    </a:lnTo>
                    <a:lnTo>
                      <a:pt x="0" y="5"/>
                    </a:lnTo>
                    <a:lnTo>
                      <a:pt x="0" y="6"/>
                    </a:lnTo>
                    <a:lnTo>
                      <a:pt x="2" y="7"/>
                    </a:lnTo>
                    <a:lnTo>
                      <a:pt x="7" y="13"/>
                    </a:lnTo>
                    <a:lnTo>
                      <a:pt x="7" y="15"/>
                    </a:lnTo>
                    <a:lnTo>
                      <a:pt x="8" y="17"/>
                    </a:lnTo>
                    <a:lnTo>
                      <a:pt x="9" y="16"/>
                    </a:lnTo>
                    <a:lnTo>
                      <a:pt x="9" y="16"/>
                    </a:lnTo>
                    <a:lnTo>
                      <a:pt x="9" y="16"/>
                    </a:lnTo>
                    <a:lnTo>
                      <a:pt x="11" y="14"/>
                    </a:lnTo>
                    <a:lnTo>
                      <a:pt x="11" y="13"/>
                    </a:lnTo>
                    <a:lnTo>
                      <a:pt x="11" y="13"/>
                    </a:lnTo>
                    <a:lnTo>
                      <a:pt x="12" y="10"/>
                    </a:lnTo>
                    <a:lnTo>
                      <a:pt x="13" y="4"/>
                    </a:lnTo>
                    <a:lnTo>
                      <a:pt x="13" y="3"/>
                    </a:lnTo>
                    <a:lnTo>
                      <a:pt x="12" y="3"/>
                    </a:lnTo>
                    <a:lnTo>
                      <a:pt x="12" y="2"/>
                    </a:lnTo>
                    <a:lnTo>
                      <a:pt x="9" y="1"/>
                    </a:ln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1" name="Freeform 80"/>
              <p:cNvSpPr>
                <a:spLocks/>
              </p:cNvSpPr>
              <p:nvPr/>
            </p:nvSpPr>
            <p:spPr bwMode="auto">
              <a:xfrm>
                <a:off x="3435" y="3218"/>
                <a:ext cx="3" cy="3"/>
              </a:xfrm>
              <a:custGeom>
                <a:avLst/>
                <a:gdLst/>
                <a:ahLst/>
                <a:cxnLst>
                  <a:cxn ang="0">
                    <a:pos x="1" y="3"/>
                  </a:cxn>
                  <a:cxn ang="0">
                    <a:pos x="2" y="3"/>
                  </a:cxn>
                  <a:cxn ang="0">
                    <a:pos x="3" y="2"/>
                  </a:cxn>
                  <a:cxn ang="0">
                    <a:pos x="2" y="0"/>
                  </a:cxn>
                  <a:cxn ang="0">
                    <a:pos x="2" y="0"/>
                  </a:cxn>
                  <a:cxn ang="0">
                    <a:pos x="1" y="1"/>
                  </a:cxn>
                  <a:cxn ang="0">
                    <a:pos x="0" y="0"/>
                  </a:cxn>
                  <a:cxn ang="0">
                    <a:pos x="0" y="0"/>
                  </a:cxn>
                  <a:cxn ang="0">
                    <a:pos x="0" y="1"/>
                  </a:cxn>
                  <a:cxn ang="0">
                    <a:pos x="0" y="2"/>
                  </a:cxn>
                  <a:cxn ang="0">
                    <a:pos x="1" y="2"/>
                  </a:cxn>
                  <a:cxn ang="0">
                    <a:pos x="1" y="3"/>
                  </a:cxn>
                </a:cxnLst>
                <a:rect l="0" t="0" r="r" b="b"/>
                <a:pathLst>
                  <a:path w="3" h="3">
                    <a:moveTo>
                      <a:pt x="1" y="3"/>
                    </a:moveTo>
                    <a:lnTo>
                      <a:pt x="2" y="3"/>
                    </a:lnTo>
                    <a:lnTo>
                      <a:pt x="3" y="2"/>
                    </a:lnTo>
                    <a:lnTo>
                      <a:pt x="2" y="0"/>
                    </a:lnTo>
                    <a:lnTo>
                      <a:pt x="2" y="0"/>
                    </a:lnTo>
                    <a:lnTo>
                      <a:pt x="1" y="1"/>
                    </a:lnTo>
                    <a:lnTo>
                      <a:pt x="0" y="0"/>
                    </a:lnTo>
                    <a:lnTo>
                      <a:pt x="0" y="0"/>
                    </a:lnTo>
                    <a:lnTo>
                      <a:pt x="0" y="1"/>
                    </a:lnTo>
                    <a:lnTo>
                      <a:pt x="0" y="2"/>
                    </a:lnTo>
                    <a:lnTo>
                      <a:pt x="1" y="2"/>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2" name="Freeform 81"/>
              <p:cNvSpPr>
                <a:spLocks/>
              </p:cNvSpPr>
              <p:nvPr/>
            </p:nvSpPr>
            <p:spPr bwMode="auto">
              <a:xfrm>
                <a:off x="5078" y="3145"/>
                <a:ext cx="7" cy="3"/>
              </a:xfrm>
              <a:custGeom>
                <a:avLst/>
                <a:gdLst/>
                <a:ahLst/>
                <a:cxnLst>
                  <a:cxn ang="0">
                    <a:pos x="4" y="1"/>
                  </a:cxn>
                  <a:cxn ang="0">
                    <a:pos x="3" y="1"/>
                  </a:cxn>
                  <a:cxn ang="0">
                    <a:pos x="3" y="1"/>
                  </a:cxn>
                  <a:cxn ang="0">
                    <a:pos x="2" y="0"/>
                  </a:cxn>
                  <a:cxn ang="0">
                    <a:pos x="1" y="1"/>
                  </a:cxn>
                  <a:cxn ang="0">
                    <a:pos x="0" y="1"/>
                  </a:cxn>
                  <a:cxn ang="0">
                    <a:pos x="0" y="2"/>
                  </a:cxn>
                  <a:cxn ang="0">
                    <a:pos x="4" y="3"/>
                  </a:cxn>
                  <a:cxn ang="0">
                    <a:pos x="5" y="2"/>
                  </a:cxn>
                  <a:cxn ang="0">
                    <a:pos x="6" y="3"/>
                  </a:cxn>
                  <a:cxn ang="0">
                    <a:pos x="7" y="2"/>
                  </a:cxn>
                  <a:cxn ang="0">
                    <a:pos x="7" y="1"/>
                  </a:cxn>
                  <a:cxn ang="0">
                    <a:pos x="4" y="1"/>
                  </a:cxn>
                </a:cxnLst>
                <a:rect l="0" t="0" r="r" b="b"/>
                <a:pathLst>
                  <a:path w="7" h="3">
                    <a:moveTo>
                      <a:pt x="4" y="1"/>
                    </a:moveTo>
                    <a:lnTo>
                      <a:pt x="3" y="1"/>
                    </a:lnTo>
                    <a:lnTo>
                      <a:pt x="3" y="1"/>
                    </a:lnTo>
                    <a:lnTo>
                      <a:pt x="2" y="0"/>
                    </a:lnTo>
                    <a:lnTo>
                      <a:pt x="1" y="1"/>
                    </a:lnTo>
                    <a:lnTo>
                      <a:pt x="0" y="1"/>
                    </a:lnTo>
                    <a:lnTo>
                      <a:pt x="0" y="2"/>
                    </a:lnTo>
                    <a:lnTo>
                      <a:pt x="4" y="3"/>
                    </a:lnTo>
                    <a:lnTo>
                      <a:pt x="5" y="2"/>
                    </a:lnTo>
                    <a:lnTo>
                      <a:pt x="6" y="3"/>
                    </a:lnTo>
                    <a:lnTo>
                      <a:pt x="7" y="2"/>
                    </a:lnTo>
                    <a:lnTo>
                      <a:pt x="7" y="1"/>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3" name="Freeform 82"/>
              <p:cNvSpPr>
                <a:spLocks/>
              </p:cNvSpPr>
              <p:nvPr/>
            </p:nvSpPr>
            <p:spPr bwMode="auto">
              <a:xfrm>
                <a:off x="5085" y="3144"/>
                <a:ext cx="6" cy="6"/>
              </a:xfrm>
              <a:custGeom>
                <a:avLst/>
                <a:gdLst/>
                <a:ahLst/>
                <a:cxnLst>
                  <a:cxn ang="0">
                    <a:pos x="0" y="6"/>
                  </a:cxn>
                  <a:cxn ang="0">
                    <a:pos x="1" y="6"/>
                  </a:cxn>
                  <a:cxn ang="0">
                    <a:pos x="2" y="6"/>
                  </a:cxn>
                  <a:cxn ang="0">
                    <a:pos x="3" y="6"/>
                  </a:cxn>
                  <a:cxn ang="0">
                    <a:pos x="6" y="3"/>
                  </a:cxn>
                  <a:cxn ang="0">
                    <a:pos x="6" y="2"/>
                  </a:cxn>
                  <a:cxn ang="0">
                    <a:pos x="5" y="1"/>
                  </a:cxn>
                  <a:cxn ang="0">
                    <a:pos x="4" y="0"/>
                  </a:cxn>
                  <a:cxn ang="0">
                    <a:pos x="3" y="0"/>
                  </a:cxn>
                  <a:cxn ang="0">
                    <a:pos x="3" y="2"/>
                  </a:cxn>
                  <a:cxn ang="0">
                    <a:pos x="3" y="2"/>
                  </a:cxn>
                  <a:cxn ang="0">
                    <a:pos x="3" y="2"/>
                  </a:cxn>
                  <a:cxn ang="0">
                    <a:pos x="2" y="2"/>
                  </a:cxn>
                  <a:cxn ang="0">
                    <a:pos x="0" y="3"/>
                  </a:cxn>
                  <a:cxn ang="0">
                    <a:pos x="0" y="3"/>
                  </a:cxn>
                  <a:cxn ang="0">
                    <a:pos x="0" y="3"/>
                  </a:cxn>
                  <a:cxn ang="0">
                    <a:pos x="0" y="5"/>
                  </a:cxn>
                  <a:cxn ang="0">
                    <a:pos x="0" y="6"/>
                  </a:cxn>
                  <a:cxn ang="0">
                    <a:pos x="0" y="6"/>
                  </a:cxn>
                </a:cxnLst>
                <a:rect l="0" t="0" r="r" b="b"/>
                <a:pathLst>
                  <a:path w="6" h="6">
                    <a:moveTo>
                      <a:pt x="0" y="6"/>
                    </a:moveTo>
                    <a:lnTo>
                      <a:pt x="1" y="6"/>
                    </a:lnTo>
                    <a:lnTo>
                      <a:pt x="2" y="6"/>
                    </a:lnTo>
                    <a:lnTo>
                      <a:pt x="3" y="6"/>
                    </a:lnTo>
                    <a:lnTo>
                      <a:pt x="6" y="3"/>
                    </a:lnTo>
                    <a:lnTo>
                      <a:pt x="6" y="2"/>
                    </a:lnTo>
                    <a:lnTo>
                      <a:pt x="5" y="1"/>
                    </a:lnTo>
                    <a:lnTo>
                      <a:pt x="4" y="0"/>
                    </a:lnTo>
                    <a:lnTo>
                      <a:pt x="3" y="0"/>
                    </a:lnTo>
                    <a:lnTo>
                      <a:pt x="3" y="2"/>
                    </a:lnTo>
                    <a:lnTo>
                      <a:pt x="3" y="2"/>
                    </a:lnTo>
                    <a:lnTo>
                      <a:pt x="3" y="2"/>
                    </a:lnTo>
                    <a:lnTo>
                      <a:pt x="2" y="2"/>
                    </a:lnTo>
                    <a:lnTo>
                      <a:pt x="0" y="3"/>
                    </a:lnTo>
                    <a:lnTo>
                      <a:pt x="0" y="3"/>
                    </a:lnTo>
                    <a:lnTo>
                      <a:pt x="0" y="3"/>
                    </a:lnTo>
                    <a:lnTo>
                      <a:pt x="0" y="5"/>
                    </a:lnTo>
                    <a:lnTo>
                      <a:pt x="0" y="6"/>
                    </a:lnTo>
                    <a:lnTo>
                      <a:pt x="0"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4" name="Freeform 83"/>
              <p:cNvSpPr>
                <a:spLocks/>
              </p:cNvSpPr>
              <p:nvPr/>
            </p:nvSpPr>
            <p:spPr bwMode="auto">
              <a:xfrm>
                <a:off x="3753" y="3070"/>
                <a:ext cx="7" cy="9"/>
              </a:xfrm>
              <a:custGeom>
                <a:avLst/>
                <a:gdLst/>
                <a:ahLst/>
                <a:cxnLst>
                  <a:cxn ang="0">
                    <a:pos x="0" y="7"/>
                  </a:cxn>
                  <a:cxn ang="0">
                    <a:pos x="0" y="8"/>
                  </a:cxn>
                  <a:cxn ang="0">
                    <a:pos x="3" y="9"/>
                  </a:cxn>
                  <a:cxn ang="0">
                    <a:pos x="5" y="8"/>
                  </a:cxn>
                  <a:cxn ang="0">
                    <a:pos x="7" y="6"/>
                  </a:cxn>
                  <a:cxn ang="0">
                    <a:pos x="5" y="2"/>
                  </a:cxn>
                  <a:cxn ang="0">
                    <a:pos x="4" y="1"/>
                  </a:cxn>
                  <a:cxn ang="0">
                    <a:pos x="4" y="0"/>
                  </a:cxn>
                  <a:cxn ang="0">
                    <a:pos x="3" y="0"/>
                  </a:cxn>
                  <a:cxn ang="0">
                    <a:pos x="1" y="0"/>
                  </a:cxn>
                  <a:cxn ang="0">
                    <a:pos x="0" y="6"/>
                  </a:cxn>
                  <a:cxn ang="0">
                    <a:pos x="0" y="7"/>
                  </a:cxn>
                </a:cxnLst>
                <a:rect l="0" t="0" r="r" b="b"/>
                <a:pathLst>
                  <a:path w="7" h="9">
                    <a:moveTo>
                      <a:pt x="0" y="7"/>
                    </a:moveTo>
                    <a:lnTo>
                      <a:pt x="0" y="8"/>
                    </a:lnTo>
                    <a:lnTo>
                      <a:pt x="3" y="9"/>
                    </a:lnTo>
                    <a:lnTo>
                      <a:pt x="5" y="8"/>
                    </a:lnTo>
                    <a:lnTo>
                      <a:pt x="7" y="6"/>
                    </a:lnTo>
                    <a:lnTo>
                      <a:pt x="5" y="2"/>
                    </a:lnTo>
                    <a:lnTo>
                      <a:pt x="4" y="1"/>
                    </a:lnTo>
                    <a:lnTo>
                      <a:pt x="4" y="0"/>
                    </a:lnTo>
                    <a:lnTo>
                      <a:pt x="3" y="0"/>
                    </a:lnTo>
                    <a:lnTo>
                      <a:pt x="1" y="0"/>
                    </a:lnTo>
                    <a:lnTo>
                      <a:pt x="0" y="6"/>
                    </a:lnTo>
                    <a:lnTo>
                      <a:pt x="0"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5" name="Freeform 84"/>
              <p:cNvSpPr>
                <a:spLocks/>
              </p:cNvSpPr>
              <p:nvPr/>
            </p:nvSpPr>
            <p:spPr bwMode="auto">
              <a:xfrm>
                <a:off x="3636" y="3089"/>
                <a:ext cx="59" cy="65"/>
              </a:xfrm>
              <a:custGeom>
                <a:avLst/>
                <a:gdLst/>
                <a:ahLst/>
                <a:cxnLst>
                  <a:cxn ang="0">
                    <a:pos x="5" y="51"/>
                  </a:cxn>
                  <a:cxn ang="0">
                    <a:pos x="6" y="52"/>
                  </a:cxn>
                  <a:cxn ang="0">
                    <a:pos x="8" y="51"/>
                  </a:cxn>
                  <a:cxn ang="0">
                    <a:pos x="15" y="65"/>
                  </a:cxn>
                  <a:cxn ang="0">
                    <a:pos x="19" y="62"/>
                  </a:cxn>
                  <a:cxn ang="0">
                    <a:pos x="24" y="58"/>
                  </a:cxn>
                  <a:cxn ang="0">
                    <a:pos x="26" y="60"/>
                  </a:cxn>
                  <a:cxn ang="0">
                    <a:pos x="26" y="58"/>
                  </a:cxn>
                  <a:cxn ang="0">
                    <a:pos x="28" y="58"/>
                  </a:cxn>
                  <a:cxn ang="0">
                    <a:pos x="30" y="54"/>
                  </a:cxn>
                  <a:cxn ang="0">
                    <a:pos x="30" y="51"/>
                  </a:cxn>
                  <a:cxn ang="0">
                    <a:pos x="32" y="44"/>
                  </a:cxn>
                  <a:cxn ang="0">
                    <a:pos x="34" y="44"/>
                  </a:cxn>
                  <a:cxn ang="0">
                    <a:pos x="37" y="38"/>
                  </a:cxn>
                  <a:cxn ang="0">
                    <a:pos x="58" y="19"/>
                  </a:cxn>
                  <a:cxn ang="0">
                    <a:pos x="49" y="9"/>
                  </a:cxn>
                  <a:cxn ang="0">
                    <a:pos x="42" y="5"/>
                  </a:cxn>
                  <a:cxn ang="0">
                    <a:pos x="39" y="9"/>
                  </a:cxn>
                  <a:cxn ang="0">
                    <a:pos x="37" y="11"/>
                  </a:cxn>
                  <a:cxn ang="0">
                    <a:pos x="37" y="7"/>
                  </a:cxn>
                  <a:cxn ang="0">
                    <a:pos x="36" y="8"/>
                  </a:cxn>
                  <a:cxn ang="0">
                    <a:pos x="34" y="8"/>
                  </a:cxn>
                  <a:cxn ang="0">
                    <a:pos x="28" y="0"/>
                  </a:cxn>
                  <a:cxn ang="0">
                    <a:pos x="22" y="1"/>
                  </a:cxn>
                  <a:cxn ang="0">
                    <a:pos x="16" y="1"/>
                  </a:cxn>
                  <a:cxn ang="0">
                    <a:pos x="15" y="3"/>
                  </a:cxn>
                  <a:cxn ang="0">
                    <a:pos x="15" y="1"/>
                  </a:cxn>
                  <a:cxn ang="0">
                    <a:pos x="14" y="1"/>
                  </a:cxn>
                  <a:cxn ang="0">
                    <a:pos x="11" y="2"/>
                  </a:cxn>
                  <a:cxn ang="0">
                    <a:pos x="8" y="3"/>
                  </a:cxn>
                  <a:cxn ang="0">
                    <a:pos x="8" y="6"/>
                  </a:cxn>
                  <a:cxn ang="0">
                    <a:pos x="8" y="8"/>
                  </a:cxn>
                  <a:cxn ang="0">
                    <a:pos x="11" y="13"/>
                  </a:cxn>
                  <a:cxn ang="0">
                    <a:pos x="8" y="20"/>
                  </a:cxn>
                  <a:cxn ang="0">
                    <a:pos x="8" y="22"/>
                  </a:cxn>
                  <a:cxn ang="0">
                    <a:pos x="7" y="27"/>
                  </a:cxn>
                  <a:cxn ang="0">
                    <a:pos x="6" y="29"/>
                  </a:cxn>
                  <a:cxn ang="0">
                    <a:pos x="7" y="30"/>
                  </a:cxn>
                  <a:cxn ang="0">
                    <a:pos x="8" y="32"/>
                  </a:cxn>
                  <a:cxn ang="0">
                    <a:pos x="4" y="32"/>
                  </a:cxn>
                  <a:cxn ang="0">
                    <a:pos x="5" y="36"/>
                  </a:cxn>
                  <a:cxn ang="0">
                    <a:pos x="5" y="37"/>
                  </a:cxn>
                  <a:cxn ang="0">
                    <a:pos x="4" y="40"/>
                  </a:cxn>
                  <a:cxn ang="0">
                    <a:pos x="4" y="40"/>
                  </a:cxn>
                  <a:cxn ang="0">
                    <a:pos x="2" y="43"/>
                  </a:cxn>
                  <a:cxn ang="0">
                    <a:pos x="1" y="45"/>
                  </a:cxn>
                  <a:cxn ang="0">
                    <a:pos x="1" y="46"/>
                  </a:cxn>
                  <a:cxn ang="0">
                    <a:pos x="2" y="47"/>
                  </a:cxn>
                  <a:cxn ang="0">
                    <a:pos x="0" y="51"/>
                  </a:cxn>
                </a:cxnLst>
                <a:rect l="0" t="0" r="r" b="b"/>
                <a:pathLst>
                  <a:path w="59" h="65">
                    <a:moveTo>
                      <a:pt x="3" y="50"/>
                    </a:moveTo>
                    <a:lnTo>
                      <a:pt x="5" y="50"/>
                    </a:lnTo>
                    <a:lnTo>
                      <a:pt x="5" y="51"/>
                    </a:lnTo>
                    <a:lnTo>
                      <a:pt x="4" y="51"/>
                    </a:lnTo>
                    <a:lnTo>
                      <a:pt x="4" y="51"/>
                    </a:lnTo>
                    <a:lnTo>
                      <a:pt x="6" y="52"/>
                    </a:lnTo>
                    <a:lnTo>
                      <a:pt x="7" y="53"/>
                    </a:lnTo>
                    <a:lnTo>
                      <a:pt x="7" y="51"/>
                    </a:lnTo>
                    <a:lnTo>
                      <a:pt x="8" y="51"/>
                    </a:lnTo>
                    <a:lnTo>
                      <a:pt x="8" y="53"/>
                    </a:lnTo>
                    <a:lnTo>
                      <a:pt x="10" y="54"/>
                    </a:lnTo>
                    <a:lnTo>
                      <a:pt x="15" y="65"/>
                    </a:lnTo>
                    <a:lnTo>
                      <a:pt x="16" y="65"/>
                    </a:lnTo>
                    <a:lnTo>
                      <a:pt x="19" y="62"/>
                    </a:lnTo>
                    <a:lnTo>
                      <a:pt x="19" y="62"/>
                    </a:lnTo>
                    <a:lnTo>
                      <a:pt x="22" y="59"/>
                    </a:lnTo>
                    <a:lnTo>
                      <a:pt x="23" y="58"/>
                    </a:lnTo>
                    <a:lnTo>
                      <a:pt x="24" y="58"/>
                    </a:lnTo>
                    <a:lnTo>
                      <a:pt x="24" y="59"/>
                    </a:lnTo>
                    <a:lnTo>
                      <a:pt x="24" y="60"/>
                    </a:lnTo>
                    <a:lnTo>
                      <a:pt x="26" y="60"/>
                    </a:lnTo>
                    <a:lnTo>
                      <a:pt x="26" y="60"/>
                    </a:lnTo>
                    <a:lnTo>
                      <a:pt x="26" y="58"/>
                    </a:lnTo>
                    <a:lnTo>
                      <a:pt x="26" y="58"/>
                    </a:lnTo>
                    <a:lnTo>
                      <a:pt x="27" y="58"/>
                    </a:lnTo>
                    <a:lnTo>
                      <a:pt x="28" y="58"/>
                    </a:lnTo>
                    <a:lnTo>
                      <a:pt x="28" y="58"/>
                    </a:lnTo>
                    <a:lnTo>
                      <a:pt x="30" y="57"/>
                    </a:lnTo>
                    <a:lnTo>
                      <a:pt x="30" y="56"/>
                    </a:lnTo>
                    <a:lnTo>
                      <a:pt x="30" y="54"/>
                    </a:lnTo>
                    <a:lnTo>
                      <a:pt x="30" y="54"/>
                    </a:lnTo>
                    <a:lnTo>
                      <a:pt x="30" y="54"/>
                    </a:lnTo>
                    <a:lnTo>
                      <a:pt x="30" y="51"/>
                    </a:lnTo>
                    <a:lnTo>
                      <a:pt x="30" y="50"/>
                    </a:lnTo>
                    <a:lnTo>
                      <a:pt x="31" y="47"/>
                    </a:lnTo>
                    <a:lnTo>
                      <a:pt x="32" y="44"/>
                    </a:lnTo>
                    <a:lnTo>
                      <a:pt x="32" y="44"/>
                    </a:lnTo>
                    <a:lnTo>
                      <a:pt x="33" y="45"/>
                    </a:lnTo>
                    <a:lnTo>
                      <a:pt x="34" y="44"/>
                    </a:lnTo>
                    <a:lnTo>
                      <a:pt x="35" y="44"/>
                    </a:lnTo>
                    <a:lnTo>
                      <a:pt x="37" y="43"/>
                    </a:lnTo>
                    <a:lnTo>
                      <a:pt x="37" y="38"/>
                    </a:lnTo>
                    <a:lnTo>
                      <a:pt x="59" y="21"/>
                    </a:lnTo>
                    <a:lnTo>
                      <a:pt x="59" y="20"/>
                    </a:lnTo>
                    <a:lnTo>
                      <a:pt x="58" y="19"/>
                    </a:lnTo>
                    <a:lnTo>
                      <a:pt x="56" y="18"/>
                    </a:lnTo>
                    <a:lnTo>
                      <a:pt x="55" y="17"/>
                    </a:lnTo>
                    <a:lnTo>
                      <a:pt x="49" y="9"/>
                    </a:lnTo>
                    <a:lnTo>
                      <a:pt x="48" y="8"/>
                    </a:lnTo>
                    <a:lnTo>
                      <a:pt x="47" y="7"/>
                    </a:lnTo>
                    <a:lnTo>
                      <a:pt x="42" y="5"/>
                    </a:lnTo>
                    <a:lnTo>
                      <a:pt x="39" y="7"/>
                    </a:lnTo>
                    <a:lnTo>
                      <a:pt x="38" y="8"/>
                    </a:lnTo>
                    <a:lnTo>
                      <a:pt x="39" y="9"/>
                    </a:lnTo>
                    <a:lnTo>
                      <a:pt x="39" y="10"/>
                    </a:lnTo>
                    <a:lnTo>
                      <a:pt x="38" y="11"/>
                    </a:lnTo>
                    <a:lnTo>
                      <a:pt x="37" y="11"/>
                    </a:lnTo>
                    <a:lnTo>
                      <a:pt x="37" y="11"/>
                    </a:lnTo>
                    <a:lnTo>
                      <a:pt x="38" y="10"/>
                    </a:lnTo>
                    <a:lnTo>
                      <a:pt x="37" y="7"/>
                    </a:lnTo>
                    <a:lnTo>
                      <a:pt x="36" y="7"/>
                    </a:lnTo>
                    <a:lnTo>
                      <a:pt x="36" y="7"/>
                    </a:lnTo>
                    <a:lnTo>
                      <a:pt x="36" y="8"/>
                    </a:lnTo>
                    <a:lnTo>
                      <a:pt x="35" y="9"/>
                    </a:lnTo>
                    <a:lnTo>
                      <a:pt x="34" y="11"/>
                    </a:lnTo>
                    <a:lnTo>
                      <a:pt x="34" y="8"/>
                    </a:lnTo>
                    <a:lnTo>
                      <a:pt x="35" y="7"/>
                    </a:lnTo>
                    <a:lnTo>
                      <a:pt x="28" y="2"/>
                    </a:lnTo>
                    <a:lnTo>
                      <a:pt x="28" y="0"/>
                    </a:lnTo>
                    <a:lnTo>
                      <a:pt x="25" y="0"/>
                    </a:lnTo>
                    <a:lnTo>
                      <a:pt x="23" y="0"/>
                    </a:lnTo>
                    <a:lnTo>
                      <a:pt x="22" y="1"/>
                    </a:lnTo>
                    <a:lnTo>
                      <a:pt x="22" y="0"/>
                    </a:lnTo>
                    <a:lnTo>
                      <a:pt x="20" y="1"/>
                    </a:lnTo>
                    <a:lnTo>
                      <a:pt x="16" y="1"/>
                    </a:lnTo>
                    <a:lnTo>
                      <a:pt x="16" y="2"/>
                    </a:lnTo>
                    <a:lnTo>
                      <a:pt x="16" y="4"/>
                    </a:lnTo>
                    <a:lnTo>
                      <a:pt x="15" y="3"/>
                    </a:lnTo>
                    <a:lnTo>
                      <a:pt x="15" y="3"/>
                    </a:lnTo>
                    <a:lnTo>
                      <a:pt x="15" y="1"/>
                    </a:lnTo>
                    <a:lnTo>
                      <a:pt x="15" y="1"/>
                    </a:lnTo>
                    <a:lnTo>
                      <a:pt x="15" y="2"/>
                    </a:lnTo>
                    <a:lnTo>
                      <a:pt x="14" y="2"/>
                    </a:lnTo>
                    <a:lnTo>
                      <a:pt x="14" y="1"/>
                    </a:lnTo>
                    <a:lnTo>
                      <a:pt x="12" y="2"/>
                    </a:lnTo>
                    <a:lnTo>
                      <a:pt x="12" y="2"/>
                    </a:lnTo>
                    <a:lnTo>
                      <a:pt x="11" y="2"/>
                    </a:lnTo>
                    <a:lnTo>
                      <a:pt x="10" y="2"/>
                    </a:lnTo>
                    <a:lnTo>
                      <a:pt x="10" y="3"/>
                    </a:lnTo>
                    <a:lnTo>
                      <a:pt x="8" y="3"/>
                    </a:lnTo>
                    <a:lnTo>
                      <a:pt x="8" y="3"/>
                    </a:lnTo>
                    <a:lnTo>
                      <a:pt x="8" y="3"/>
                    </a:lnTo>
                    <a:lnTo>
                      <a:pt x="8" y="6"/>
                    </a:lnTo>
                    <a:lnTo>
                      <a:pt x="10" y="7"/>
                    </a:lnTo>
                    <a:lnTo>
                      <a:pt x="8" y="7"/>
                    </a:lnTo>
                    <a:lnTo>
                      <a:pt x="8" y="8"/>
                    </a:lnTo>
                    <a:lnTo>
                      <a:pt x="10" y="11"/>
                    </a:lnTo>
                    <a:lnTo>
                      <a:pt x="10" y="12"/>
                    </a:lnTo>
                    <a:lnTo>
                      <a:pt x="11" y="13"/>
                    </a:lnTo>
                    <a:lnTo>
                      <a:pt x="11" y="14"/>
                    </a:lnTo>
                    <a:lnTo>
                      <a:pt x="10" y="19"/>
                    </a:lnTo>
                    <a:lnTo>
                      <a:pt x="8" y="20"/>
                    </a:lnTo>
                    <a:lnTo>
                      <a:pt x="8" y="21"/>
                    </a:lnTo>
                    <a:lnTo>
                      <a:pt x="8" y="22"/>
                    </a:lnTo>
                    <a:lnTo>
                      <a:pt x="8" y="22"/>
                    </a:lnTo>
                    <a:lnTo>
                      <a:pt x="8" y="25"/>
                    </a:lnTo>
                    <a:lnTo>
                      <a:pt x="7" y="26"/>
                    </a:lnTo>
                    <a:lnTo>
                      <a:pt x="7" y="27"/>
                    </a:lnTo>
                    <a:lnTo>
                      <a:pt x="7" y="27"/>
                    </a:lnTo>
                    <a:lnTo>
                      <a:pt x="6" y="28"/>
                    </a:lnTo>
                    <a:lnTo>
                      <a:pt x="6" y="29"/>
                    </a:lnTo>
                    <a:lnTo>
                      <a:pt x="6" y="29"/>
                    </a:lnTo>
                    <a:lnTo>
                      <a:pt x="7" y="29"/>
                    </a:lnTo>
                    <a:lnTo>
                      <a:pt x="7" y="30"/>
                    </a:lnTo>
                    <a:lnTo>
                      <a:pt x="8" y="30"/>
                    </a:lnTo>
                    <a:lnTo>
                      <a:pt x="8" y="31"/>
                    </a:lnTo>
                    <a:lnTo>
                      <a:pt x="8" y="32"/>
                    </a:lnTo>
                    <a:lnTo>
                      <a:pt x="5" y="32"/>
                    </a:lnTo>
                    <a:lnTo>
                      <a:pt x="4" y="32"/>
                    </a:lnTo>
                    <a:lnTo>
                      <a:pt x="4" y="32"/>
                    </a:lnTo>
                    <a:lnTo>
                      <a:pt x="4" y="34"/>
                    </a:lnTo>
                    <a:lnTo>
                      <a:pt x="5" y="34"/>
                    </a:lnTo>
                    <a:lnTo>
                      <a:pt x="5" y="36"/>
                    </a:lnTo>
                    <a:lnTo>
                      <a:pt x="5" y="36"/>
                    </a:lnTo>
                    <a:lnTo>
                      <a:pt x="4" y="37"/>
                    </a:lnTo>
                    <a:lnTo>
                      <a:pt x="5" y="37"/>
                    </a:lnTo>
                    <a:lnTo>
                      <a:pt x="5" y="38"/>
                    </a:lnTo>
                    <a:lnTo>
                      <a:pt x="4" y="39"/>
                    </a:lnTo>
                    <a:lnTo>
                      <a:pt x="4" y="40"/>
                    </a:lnTo>
                    <a:lnTo>
                      <a:pt x="4" y="40"/>
                    </a:lnTo>
                    <a:lnTo>
                      <a:pt x="4" y="40"/>
                    </a:lnTo>
                    <a:lnTo>
                      <a:pt x="4" y="40"/>
                    </a:lnTo>
                    <a:lnTo>
                      <a:pt x="3" y="41"/>
                    </a:lnTo>
                    <a:lnTo>
                      <a:pt x="3" y="43"/>
                    </a:lnTo>
                    <a:lnTo>
                      <a:pt x="2" y="43"/>
                    </a:lnTo>
                    <a:lnTo>
                      <a:pt x="2" y="43"/>
                    </a:lnTo>
                    <a:lnTo>
                      <a:pt x="3" y="44"/>
                    </a:lnTo>
                    <a:lnTo>
                      <a:pt x="1" y="45"/>
                    </a:lnTo>
                    <a:lnTo>
                      <a:pt x="2" y="45"/>
                    </a:lnTo>
                    <a:lnTo>
                      <a:pt x="2" y="46"/>
                    </a:lnTo>
                    <a:lnTo>
                      <a:pt x="1" y="46"/>
                    </a:lnTo>
                    <a:lnTo>
                      <a:pt x="1" y="47"/>
                    </a:lnTo>
                    <a:lnTo>
                      <a:pt x="1" y="47"/>
                    </a:lnTo>
                    <a:lnTo>
                      <a:pt x="2" y="47"/>
                    </a:lnTo>
                    <a:lnTo>
                      <a:pt x="1" y="50"/>
                    </a:lnTo>
                    <a:lnTo>
                      <a:pt x="0" y="50"/>
                    </a:lnTo>
                    <a:lnTo>
                      <a:pt x="0" y="51"/>
                    </a:lnTo>
                    <a:lnTo>
                      <a:pt x="3"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6" name="Freeform 85"/>
              <p:cNvSpPr>
                <a:spLocks/>
              </p:cNvSpPr>
              <p:nvPr/>
            </p:nvSpPr>
            <p:spPr bwMode="auto">
              <a:xfrm>
                <a:off x="3585" y="3176"/>
                <a:ext cx="8" cy="11"/>
              </a:xfrm>
              <a:custGeom>
                <a:avLst/>
                <a:gdLst/>
                <a:ahLst/>
                <a:cxnLst>
                  <a:cxn ang="0">
                    <a:pos x="1" y="6"/>
                  </a:cxn>
                  <a:cxn ang="0">
                    <a:pos x="1" y="9"/>
                  </a:cxn>
                  <a:cxn ang="0">
                    <a:pos x="2" y="10"/>
                  </a:cxn>
                  <a:cxn ang="0">
                    <a:pos x="4" y="8"/>
                  </a:cxn>
                  <a:cxn ang="0">
                    <a:pos x="3" y="10"/>
                  </a:cxn>
                  <a:cxn ang="0">
                    <a:pos x="2" y="11"/>
                  </a:cxn>
                  <a:cxn ang="0">
                    <a:pos x="1" y="10"/>
                  </a:cxn>
                  <a:cxn ang="0">
                    <a:pos x="1" y="11"/>
                  </a:cxn>
                  <a:cxn ang="0">
                    <a:pos x="2" y="11"/>
                  </a:cxn>
                  <a:cxn ang="0">
                    <a:pos x="2" y="11"/>
                  </a:cxn>
                  <a:cxn ang="0">
                    <a:pos x="2" y="11"/>
                  </a:cxn>
                  <a:cxn ang="0">
                    <a:pos x="3" y="11"/>
                  </a:cxn>
                  <a:cxn ang="0">
                    <a:pos x="8" y="5"/>
                  </a:cxn>
                  <a:cxn ang="0">
                    <a:pos x="8" y="3"/>
                  </a:cxn>
                  <a:cxn ang="0">
                    <a:pos x="8" y="2"/>
                  </a:cxn>
                  <a:cxn ang="0">
                    <a:pos x="6" y="4"/>
                  </a:cxn>
                  <a:cxn ang="0">
                    <a:pos x="6" y="4"/>
                  </a:cxn>
                  <a:cxn ang="0">
                    <a:pos x="5" y="3"/>
                  </a:cxn>
                  <a:cxn ang="0">
                    <a:pos x="5" y="2"/>
                  </a:cxn>
                  <a:cxn ang="0">
                    <a:pos x="4" y="1"/>
                  </a:cxn>
                  <a:cxn ang="0">
                    <a:pos x="4" y="0"/>
                  </a:cxn>
                  <a:cxn ang="0">
                    <a:pos x="4" y="0"/>
                  </a:cxn>
                  <a:cxn ang="0">
                    <a:pos x="4" y="1"/>
                  </a:cxn>
                  <a:cxn ang="0">
                    <a:pos x="4" y="2"/>
                  </a:cxn>
                  <a:cxn ang="0">
                    <a:pos x="4" y="4"/>
                  </a:cxn>
                  <a:cxn ang="0">
                    <a:pos x="4" y="4"/>
                  </a:cxn>
                  <a:cxn ang="0">
                    <a:pos x="4" y="4"/>
                  </a:cxn>
                  <a:cxn ang="0">
                    <a:pos x="4" y="4"/>
                  </a:cxn>
                  <a:cxn ang="0">
                    <a:pos x="4" y="4"/>
                  </a:cxn>
                  <a:cxn ang="0">
                    <a:pos x="4" y="5"/>
                  </a:cxn>
                  <a:cxn ang="0">
                    <a:pos x="3" y="4"/>
                  </a:cxn>
                  <a:cxn ang="0">
                    <a:pos x="3" y="5"/>
                  </a:cxn>
                  <a:cxn ang="0">
                    <a:pos x="2" y="4"/>
                  </a:cxn>
                  <a:cxn ang="0">
                    <a:pos x="1" y="4"/>
                  </a:cxn>
                  <a:cxn ang="0">
                    <a:pos x="2" y="6"/>
                  </a:cxn>
                  <a:cxn ang="0">
                    <a:pos x="2" y="6"/>
                  </a:cxn>
                  <a:cxn ang="0">
                    <a:pos x="1" y="6"/>
                  </a:cxn>
                  <a:cxn ang="0">
                    <a:pos x="1" y="4"/>
                  </a:cxn>
                  <a:cxn ang="0">
                    <a:pos x="0" y="4"/>
                  </a:cxn>
                  <a:cxn ang="0">
                    <a:pos x="0" y="5"/>
                  </a:cxn>
                  <a:cxn ang="0">
                    <a:pos x="0" y="6"/>
                  </a:cxn>
                  <a:cxn ang="0">
                    <a:pos x="1" y="6"/>
                  </a:cxn>
                </a:cxnLst>
                <a:rect l="0" t="0" r="r" b="b"/>
                <a:pathLst>
                  <a:path w="8" h="11">
                    <a:moveTo>
                      <a:pt x="1" y="6"/>
                    </a:moveTo>
                    <a:lnTo>
                      <a:pt x="1" y="9"/>
                    </a:lnTo>
                    <a:lnTo>
                      <a:pt x="2" y="10"/>
                    </a:lnTo>
                    <a:lnTo>
                      <a:pt x="4" y="8"/>
                    </a:lnTo>
                    <a:lnTo>
                      <a:pt x="3" y="10"/>
                    </a:lnTo>
                    <a:lnTo>
                      <a:pt x="2" y="11"/>
                    </a:lnTo>
                    <a:lnTo>
                      <a:pt x="1" y="10"/>
                    </a:lnTo>
                    <a:lnTo>
                      <a:pt x="1" y="11"/>
                    </a:lnTo>
                    <a:lnTo>
                      <a:pt x="2" y="11"/>
                    </a:lnTo>
                    <a:lnTo>
                      <a:pt x="2" y="11"/>
                    </a:lnTo>
                    <a:lnTo>
                      <a:pt x="2" y="11"/>
                    </a:lnTo>
                    <a:lnTo>
                      <a:pt x="3" y="11"/>
                    </a:lnTo>
                    <a:lnTo>
                      <a:pt x="8" y="5"/>
                    </a:lnTo>
                    <a:lnTo>
                      <a:pt x="8" y="3"/>
                    </a:lnTo>
                    <a:lnTo>
                      <a:pt x="8" y="2"/>
                    </a:lnTo>
                    <a:lnTo>
                      <a:pt x="6" y="4"/>
                    </a:lnTo>
                    <a:lnTo>
                      <a:pt x="6" y="4"/>
                    </a:lnTo>
                    <a:lnTo>
                      <a:pt x="5" y="3"/>
                    </a:lnTo>
                    <a:lnTo>
                      <a:pt x="5" y="2"/>
                    </a:lnTo>
                    <a:lnTo>
                      <a:pt x="4" y="1"/>
                    </a:lnTo>
                    <a:lnTo>
                      <a:pt x="4" y="0"/>
                    </a:lnTo>
                    <a:lnTo>
                      <a:pt x="4" y="0"/>
                    </a:lnTo>
                    <a:lnTo>
                      <a:pt x="4" y="1"/>
                    </a:lnTo>
                    <a:lnTo>
                      <a:pt x="4" y="2"/>
                    </a:lnTo>
                    <a:lnTo>
                      <a:pt x="4" y="4"/>
                    </a:lnTo>
                    <a:lnTo>
                      <a:pt x="4" y="4"/>
                    </a:lnTo>
                    <a:lnTo>
                      <a:pt x="4" y="4"/>
                    </a:lnTo>
                    <a:lnTo>
                      <a:pt x="4" y="4"/>
                    </a:lnTo>
                    <a:lnTo>
                      <a:pt x="4" y="4"/>
                    </a:lnTo>
                    <a:lnTo>
                      <a:pt x="4" y="5"/>
                    </a:lnTo>
                    <a:lnTo>
                      <a:pt x="3" y="4"/>
                    </a:lnTo>
                    <a:lnTo>
                      <a:pt x="3" y="5"/>
                    </a:lnTo>
                    <a:lnTo>
                      <a:pt x="2" y="4"/>
                    </a:lnTo>
                    <a:lnTo>
                      <a:pt x="1" y="4"/>
                    </a:lnTo>
                    <a:lnTo>
                      <a:pt x="2" y="6"/>
                    </a:lnTo>
                    <a:lnTo>
                      <a:pt x="2" y="6"/>
                    </a:lnTo>
                    <a:lnTo>
                      <a:pt x="1" y="6"/>
                    </a:lnTo>
                    <a:lnTo>
                      <a:pt x="1" y="4"/>
                    </a:lnTo>
                    <a:lnTo>
                      <a:pt x="0" y="4"/>
                    </a:lnTo>
                    <a:lnTo>
                      <a:pt x="0" y="5"/>
                    </a:lnTo>
                    <a:lnTo>
                      <a:pt x="0" y="6"/>
                    </a:lnTo>
                    <a:lnTo>
                      <a:pt x="1"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7" name="Freeform 86"/>
              <p:cNvSpPr>
                <a:spLocks/>
              </p:cNvSpPr>
              <p:nvPr/>
            </p:nvSpPr>
            <p:spPr bwMode="auto">
              <a:xfrm>
                <a:off x="3581" y="3183"/>
                <a:ext cx="5" cy="6"/>
              </a:xfrm>
              <a:custGeom>
                <a:avLst/>
                <a:gdLst/>
                <a:ahLst/>
                <a:cxnLst>
                  <a:cxn ang="0">
                    <a:pos x="1" y="4"/>
                  </a:cxn>
                  <a:cxn ang="0">
                    <a:pos x="2" y="4"/>
                  </a:cxn>
                  <a:cxn ang="0">
                    <a:pos x="3" y="5"/>
                  </a:cxn>
                  <a:cxn ang="0">
                    <a:pos x="5" y="5"/>
                  </a:cxn>
                  <a:cxn ang="0">
                    <a:pos x="5" y="6"/>
                  </a:cxn>
                  <a:cxn ang="0">
                    <a:pos x="5" y="6"/>
                  </a:cxn>
                  <a:cxn ang="0">
                    <a:pos x="5" y="6"/>
                  </a:cxn>
                  <a:cxn ang="0">
                    <a:pos x="5" y="5"/>
                  </a:cxn>
                  <a:cxn ang="0">
                    <a:pos x="5" y="4"/>
                  </a:cxn>
                  <a:cxn ang="0">
                    <a:pos x="3" y="3"/>
                  </a:cxn>
                  <a:cxn ang="0">
                    <a:pos x="4" y="3"/>
                  </a:cxn>
                  <a:cxn ang="0">
                    <a:pos x="2" y="2"/>
                  </a:cxn>
                  <a:cxn ang="0">
                    <a:pos x="1" y="0"/>
                  </a:cxn>
                  <a:cxn ang="0">
                    <a:pos x="1" y="0"/>
                  </a:cxn>
                  <a:cxn ang="0">
                    <a:pos x="1" y="0"/>
                  </a:cxn>
                  <a:cxn ang="0">
                    <a:pos x="1" y="0"/>
                  </a:cxn>
                  <a:cxn ang="0">
                    <a:pos x="0" y="0"/>
                  </a:cxn>
                  <a:cxn ang="0">
                    <a:pos x="0" y="3"/>
                  </a:cxn>
                  <a:cxn ang="0">
                    <a:pos x="1" y="3"/>
                  </a:cxn>
                  <a:cxn ang="0">
                    <a:pos x="1" y="4"/>
                  </a:cxn>
                </a:cxnLst>
                <a:rect l="0" t="0" r="r" b="b"/>
                <a:pathLst>
                  <a:path w="5" h="6">
                    <a:moveTo>
                      <a:pt x="1" y="4"/>
                    </a:moveTo>
                    <a:lnTo>
                      <a:pt x="2" y="4"/>
                    </a:lnTo>
                    <a:lnTo>
                      <a:pt x="3" y="5"/>
                    </a:lnTo>
                    <a:lnTo>
                      <a:pt x="5" y="5"/>
                    </a:lnTo>
                    <a:lnTo>
                      <a:pt x="5" y="6"/>
                    </a:lnTo>
                    <a:lnTo>
                      <a:pt x="5" y="6"/>
                    </a:lnTo>
                    <a:lnTo>
                      <a:pt x="5" y="6"/>
                    </a:lnTo>
                    <a:lnTo>
                      <a:pt x="5" y="5"/>
                    </a:lnTo>
                    <a:lnTo>
                      <a:pt x="5" y="4"/>
                    </a:lnTo>
                    <a:lnTo>
                      <a:pt x="3" y="3"/>
                    </a:lnTo>
                    <a:lnTo>
                      <a:pt x="4" y="3"/>
                    </a:lnTo>
                    <a:lnTo>
                      <a:pt x="2" y="2"/>
                    </a:lnTo>
                    <a:lnTo>
                      <a:pt x="1" y="0"/>
                    </a:lnTo>
                    <a:lnTo>
                      <a:pt x="1" y="0"/>
                    </a:lnTo>
                    <a:lnTo>
                      <a:pt x="1" y="0"/>
                    </a:lnTo>
                    <a:lnTo>
                      <a:pt x="1" y="0"/>
                    </a:lnTo>
                    <a:lnTo>
                      <a:pt x="0" y="0"/>
                    </a:lnTo>
                    <a:lnTo>
                      <a:pt x="0" y="3"/>
                    </a:lnTo>
                    <a:lnTo>
                      <a:pt x="1" y="3"/>
                    </a:lnTo>
                    <a:lnTo>
                      <a:pt x="1"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8" name="Freeform 87"/>
              <p:cNvSpPr>
                <a:spLocks/>
              </p:cNvSpPr>
              <p:nvPr/>
            </p:nvSpPr>
            <p:spPr bwMode="auto">
              <a:xfrm>
                <a:off x="5097" y="3094"/>
                <a:ext cx="5" cy="9"/>
              </a:xfrm>
              <a:custGeom>
                <a:avLst/>
                <a:gdLst/>
                <a:ahLst/>
                <a:cxnLst>
                  <a:cxn ang="0">
                    <a:pos x="5" y="2"/>
                  </a:cxn>
                  <a:cxn ang="0">
                    <a:pos x="4" y="1"/>
                  </a:cxn>
                  <a:cxn ang="0">
                    <a:pos x="2" y="0"/>
                  </a:cxn>
                  <a:cxn ang="0">
                    <a:pos x="1" y="1"/>
                  </a:cxn>
                  <a:cxn ang="0">
                    <a:pos x="0" y="2"/>
                  </a:cxn>
                  <a:cxn ang="0">
                    <a:pos x="0" y="8"/>
                  </a:cxn>
                  <a:cxn ang="0">
                    <a:pos x="2" y="9"/>
                  </a:cxn>
                  <a:cxn ang="0">
                    <a:pos x="2" y="9"/>
                  </a:cxn>
                  <a:cxn ang="0">
                    <a:pos x="2" y="8"/>
                  </a:cxn>
                  <a:cxn ang="0">
                    <a:pos x="2" y="8"/>
                  </a:cxn>
                  <a:cxn ang="0">
                    <a:pos x="3" y="7"/>
                  </a:cxn>
                  <a:cxn ang="0">
                    <a:pos x="3" y="6"/>
                  </a:cxn>
                  <a:cxn ang="0">
                    <a:pos x="4" y="6"/>
                  </a:cxn>
                  <a:cxn ang="0">
                    <a:pos x="5" y="6"/>
                  </a:cxn>
                  <a:cxn ang="0">
                    <a:pos x="5" y="5"/>
                  </a:cxn>
                  <a:cxn ang="0">
                    <a:pos x="5" y="5"/>
                  </a:cxn>
                  <a:cxn ang="0">
                    <a:pos x="5" y="4"/>
                  </a:cxn>
                  <a:cxn ang="0">
                    <a:pos x="5" y="2"/>
                  </a:cxn>
                </a:cxnLst>
                <a:rect l="0" t="0" r="r" b="b"/>
                <a:pathLst>
                  <a:path w="5" h="9">
                    <a:moveTo>
                      <a:pt x="5" y="2"/>
                    </a:moveTo>
                    <a:lnTo>
                      <a:pt x="4" y="1"/>
                    </a:lnTo>
                    <a:lnTo>
                      <a:pt x="2" y="0"/>
                    </a:lnTo>
                    <a:lnTo>
                      <a:pt x="1" y="1"/>
                    </a:lnTo>
                    <a:lnTo>
                      <a:pt x="0" y="2"/>
                    </a:lnTo>
                    <a:lnTo>
                      <a:pt x="0" y="8"/>
                    </a:lnTo>
                    <a:lnTo>
                      <a:pt x="2" y="9"/>
                    </a:lnTo>
                    <a:lnTo>
                      <a:pt x="2" y="9"/>
                    </a:lnTo>
                    <a:lnTo>
                      <a:pt x="2" y="8"/>
                    </a:lnTo>
                    <a:lnTo>
                      <a:pt x="2" y="8"/>
                    </a:lnTo>
                    <a:lnTo>
                      <a:pt x="3" y="7"/>
                    </a:lnTo>
                    <a:lnTo>
                      <a:pt x="3" y="6"/>
                    </a:lnTo>
                    <a:lnTo>
                      <a:pt x="4" y="6"/>
                    </a:lnTo>
                    <a:lnTo>
                      <a:pt x="5" y="6"/>
                    </a:lnTo>
                    <a:lnTo>
                      <a:pt x="5" y="5"/>
                    </a:lnTo>
                    <a:lnTo>
                      <a:pt x="5" y="5"/>
                    </a:lnTo>
                    <a:lnTo>
                      <a:pt x="5" y="4"/>
                    </a:lnTo>
                    <a:lnTo>
                      <a:pt x="5"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9" name="Freeform 88"/>
              <p:cNvSpPr>
                <a:spLocks/>
              </p:cNvSpPr>
              <p:nvPr/>
            </p:nvSpPr>
            <p:spPr bwMode="auto">
              <a:xfrm>
                <a:off x="3887" y="3079"/>
                <a:ext cx="5" cy="5"/>
              </a:xfrm>
              <a:custGeom>
                <a:avLst/>
                <a:gdLst/>
                <a:ahLst/>
                <a:cxnLst>
                  <a:cxn ang="0">
                    <a:pos x="4" y="4"/>
                  </a:cxn>
                  <a:cxn ang="0">
                    <a:pos x="5" y="4"/>
                  </a:cxn>
                  <a:cxn ang="0">
                    <a:pos x="5" y="2"/>
                  </a:cxn>
                  <a:cxn ang="0">
                    <a:pos x="4" y="2"/>
                  </a:cxn>
                  <a:cxn ang="0">
                    <a:pos x="4" y="0"/>
                  </a:cxn>
                  <a:cxn ang="0">
                    <a:pos x="2" y="1"/>
                  </a:cxn>
                  <a:cxn ang="0">
                    <a:pos x="1" y="1"/>
                  </a:cxn>
                  <a:cxn ang="0">
                    <a:pos x="1" y="2"/>
                  </a:cxn>
                  <a:cxn ang="0">
                    <a:pos x="0" y="2"/>
                  </a:cxn>
                  <a:cxn ang="0">
                    <a:pos x="0" y="2"/>
                  </a:cxn>
                  <a:cxn ang="0">
                    <a:pos x="0" y="4"/>
                  </a:cxn>
                  <a:cxn ang="0">
                    <a:pos x="1" y="5"/>
                  </a:cxn>
                  <a:cxn ang="0">
                    <a:pos x="3" y="5"/>
                  </a:cxn>
                  <a:cxn ang="0">
                    <a:pos x="4" y="4"/>
                  </a:cxn>
                </a:cxnLst>
                <a:rect l="0" t="0" r="r" b="b"/>
                <a:pathLst>
                  <a:path w="5" h="5">
                    <a:moveTo>
                      <a:pt x="4" y="4"/>
                    </a:moveTo>
                    <a:lnTo>
                      <a:pt x="5" y="4"/>
                    </a:lnTo>
                    <a:lnTo>
                      <a:pt x="5" y="2"/>
                    </a:lnTo>
                    <a:lnTo>
                      <a:pt x="4" y="2"/>
                    </a:lnTo>
                    <a:lnTo>
                      <a:pt x="4" y="0"/>
                    </a:lnTo>
                    <a:lnTo>
                      <a:pt x="2" y="1"/>
                    </a:lnTo>
                    <a:lnTo>
                      <a:pt x="1" y="1"/>
                    </a:lnTo>
                    <a:lnTo>
                      <a:pt x="1" y="2"/>
                    </a:lnTo>
                    <a:lnTo>
                      <a:pt x="0" y="2"/>
                    </a:lnTo>
                    <a:lnTo>
                      <a:pt x="0" y="2"/>
                    </a:lnTo>
                    <a:lnTo>
                      <a:pt x="0" y="4"/>
                    </a:lnTo>
                    <a:lnTo>
                      <a:pt x="1" y="5"/>
                    </a:lnTo>
                    <a:lnTo>
                      <a:pt x="3" y="5"/>
                    </a:lnTo>
                    <a:lnTo>
                      <a:pt x="4"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0" name="Freeform 89"/>
              <p:cNvSpPr>
                <a:spLocks/>
              </p:cNvSpPr>
              <p:nvPr/>
            </p:nvSpPr>
            <p:spPr bwMode="auto">
              <a:xfrm>
                <a:off x="3884" y="3107"/>
                <a:ext cx="27" cy="18"/>
              </a:xfrm>
              <a:custGeom>
                <a:avLst/>
                <a:gdLst/>
                <a:ahLst/>
                <a:cxnLst>
                  <a:cxn ang="0">
                    <a:pos x="23" y="8"/>
                  </a:cxn>
                  <a:cxn ang="0">
                    <a:pos x="21" y="7"/>
                  </a:cxn>
                  <a:cxn ang="0">
                    <a:pos x="21" y="7"/>
                  </a:cxn>
                  <a:cxn ang="0">
                    <a:pos x="21" y="5"/>
                  </a:cxn>
                  <a:cxn ang="0">
                    <a:pos x="20" y="4"/>
                  </a:cxn>
                  <a:cxn ang="0">
                    <a:pos x="15" y="1"/>
                  </a:cxn>
                  <a:cxn ang="0">
                    <a:pos x="11" y="1"/>
                  </a:cxn>
                  <a:cxn ang="0">
                    <a:pos x="10" y="2"/>
                  </a:cxn>
                  <a:cxn ang="0">
                    <a:pos x="5" y="0"/>
                  </a:cxn>
                  <a:cxn ang="0">
                    <a:pos x="4" y="0"/>
                  </a:cxn>
                  <a:cxn ang="0">
                    <a:pos x="3" y="0"/>
                  </a:cxn>
                  <a:cxn ang="0">
                    <a:pos x="1" y="0"/>
                  </a:cxn>
                  <a:cxn ang="0">
                    <a:pos x="0" y="1"/>
                  </a:cxn>
                  <a:cxn ang="0">
                    <a:pos x="0" y="3"/>
                  </a:cxn>
                  <a:cxn ang="0">
                    <a:pos x="0" y="4"/>
                  </a:cxn>
                  <a:cxn ang="0">
                    <a:pos x="0" y="7"/>
                  </a:cxn>
                  <a:cxn ang="0">
                    <a:pos x="1" y="9"/>
                  </a:cxn>
                  <a:cxn ang="0">
                    <a:pos x="4" y="10"/>
                  </a:cxn>
                  <a:cxn ang="0">
                    <a:pos x="5" y="16"/>
                  </a:cxn>
                  <a:cxn ang="0">
                    <a:pos x="9" y="18"/>
                  </a:cxn>
                  <a:cxn ang="0">
                    <a:pos x="15" y="15"/>
                  </a:cxn>
                  <a:cxn ang="0">
                    <a:pos x="19" y="15"/>
                  </a:cxn>
                  <a:cxn ang="0">
                    <a:pos x="21" y="17"/>
                  </a:cxn>
                  <a:cxn ang="0">
                    <a:pos x="25" y="17"/>
                  </a:cxn>
                  <a:cxn ang="0">
                    <a:pos x="27" y="15"/>
                  </a:cxn>
                  <a:cxn ang="0">
                    <a:pos x="25" y="14"/>
                  </a:cxn>
                  <a:cxn ang="0">
                    <a:pos x="25" y="13"/>
                  </a:cxn>
                  <a:cxn ang="0">
                    <a:pos x="25" y="12"/>
                  </a:cxn>
                  <a:cxn ang="0">
                    <a:pos x="23" y="8"/>
                  </a:cxn>
                </a:cxnLst>
                <a:rect l="0" t="0" r="r" b="b"/>
                <a:pathLst>
                  <a:path w="27" h="18">
                    <a:moveTo>
                      <a:pt x="23" y="8"/>
                    </a:moveTo>
                    <a:lnTo>
                      <a:pt x="21" y="7"/>
                    </a:lnTo>
                    <a:lnTo>
                      <a:pt x="21" y="7"/>
                    </a:lnTo>
                    <a:lnTo>
                      <a:pt x="21" y="5"/>
                    </a:lnTo>
                    <a:lnTo>
                      <a:pt x="20" y="4"/>
                    </a:lnTo>
                    <a:lnTo>
                      <a:pt x="15" y="1"/>
                    </a:lnTo>
                    <a:lnTo>
                      <a:pt x="11" y="1"/>
                    </a:lnTo>
                    <a:lnTo>
                      <a:pt x="10" y="2"/>
                    </a:lnTo>
                    <a:lnTo>
                      <a:pt x="5" y="0"/>
                    </a:lnTo>
                    <a:lnTo>
                      <a:pt x="4" y="0"/>
                    </a:lnTo>
                    <a:lnTo>
                      <a:pt x="3" y="0"/>
                    </a:lnTo>
                    <a:lnTo>
                      <a:pt x="1" y="0"/>
                    </a:lnTo>
                    <a:lnTo>
                      <a:pt x="0" y="1"/>
                    </a:lnTo>
                    <a:lnTo>
                      <a:pt x="0" y="3"/>
                    </a:lnTo>
                    <a:lnTo>
                      <a:pt x="0" y="4"/>
                    </a:lnTo>
                    <a:lnTo>
                      <a:pt x="0" y="7"/>
                    </a:lnTo>
                    <a:lnTo>
                      <a:pt x="1" y="9"/>
                    </a:lnTo>
                    <a:lnTo>
                      <a:pt x="4" y="10"/>
                    </a:lnTo>
                    <a:lnTo>
                      <a:pt x="5" y="16"/>
                    </a:lnTo>
                    <a:lnTo>
                      <a:pt x="9" y="18"/>
                    </a:lnTo>
                    <a:lnTo>
                      <a:pt x="15" y="15"/>
                    </a:lnTo>
                    <a:lnTo>
                      <a:pt x="19" y="15"/>
                    </a:lnTo>
                    <a:lnTo>
                      <a:pt x="21" y="17"/>
                    </a:lnTo>
                    <a:lnTo>
                      <a:pt x="25" y="17"/>
                    </a:lnTo>
                    <a:lnTo>
                      <a:pt x="27" y="15"/>
                    </a:lnTo>
                    <a:lnTo>
                      <a:pt x="25" y="14"/>
                    </a:lnTo>
                    <a:lnTo>
                      <a:pt x="25" y="13"/>
                    </a:lnTo>
                    <a:lnTo>
                      <a:pt x="25" y="12"/>
                    </a:lnTo>
                    <a:lnTo>
                      <a:pt x="23"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1" name="Freeform 90"/>
              <p:cNvSpPr>
                <a:spLocks/>
              </p:cNvSpPr>
              <p:nvPr/>
            </p:nvSpPr>
            <p:spPr bwMode="auto">
              <a:xfrm>
                <a:off x="4652" y="3602"/>
                <a:ext cx="2" cy="3"/>
              </a:xfrm>
              <a:custGeom>
                <a:avLst/>
                <a:gdLst/>
                <a:ahLst/>
                <a:cxnLst>
                  <a:cxn ang="0">
                    <a:pos x="1" y="0"/>
                  </a:cxn>
                  <a:cxn ang="0">
                    <a:pos x="1" y="0"/>
                  </a:cxn>
                  <a:cxn ang="0">
                    <a:pos x="1" y="0"/>
                  </a:cxn>
                  <a:cxn ang="0">
                    <a:pos x="1" y="1"/>
                  </a:cxn>
                  <a:cxn ang="0">
                    <a:pos x="1" y="1"/>
                  </a:cxn>
                  <a:cxn ang="0">
                    <a:pos x="1" y="2"/>
                  </a:cxn>
                  <a:cxn ang="0">
                    <a:pos x="1" y="2"/>
                  </a:cxn>
                  <a:cxn ang="0">
                    <a:pos x="0" y="3"/>
                  </a:cxn>
                  <a:cxn ang="0">
                    <a:pos x="1" y="3"/>
                  </a:cxn>
                  <a:cxn ang="0">
                    <a:pos x="1" y="3"/>
                  </a:cxn>
                  <a:cxn ang="0">
                    <a:pos x="1" y="3"/>
                  </a:cxn>
                  <a:cxn ang="0">
                    <a:pos x="1" y="2"/>
                  </a:cxn>
                  <a:cxn ang="0">
                    <a:pos x="1" y="2"/>
                  </a:cxn>
                  <a:cxn ang="0">
                    <a:pos x="1" y="1"/>
                  </a:cxn>
                  <a:cxn ang="0">
                    <a:pos x="1" y="1"/>
                  </a:cxn>
                  <a:cxn ang="0">
                    <a:pos x="2" y="0"/>
                  </a:cxn>
                  <a:cxn ang="0">
                    <a:pos x="1" y="0"/>
                  </a:cxn>
                  <a:cxn ang="0">
                    <a:pos x="1" y="0"/>
                  </a:cxn>
                </a:cxnLst>
                <a:rect l="0" t="0" r="r" b="b"/>
                <a:pathLst>
                  <a:path w="2" h="3">
                    <a:moveTo>
                      <a:pt x="1" y="0"/>
                    </a:moveTo>
                    <a:lnTo>
                      <a:pt x="1" y="0"/>
                    </a:lnTo>
                    <a:lnTo>
                      <a:pt x="1" y="0"/>
                    </a:lnTo>
                    <a:lnTo>
                      <a:pt x="1" y="1"/>
                    </a:lnTo>
                    <a:lnTo>
                      <a:pt x="1" y="1"/>
                    </a:lnTo>
                    <a:lnTo>
                      <a:pt x="1" y="2"/>
                    </a:lnTo>
                    <a:lnTo>
                      <a:pt x="1" y="2"/>
                    </a:lnTo>
                    <a:lnTo>
                      <a:pt x="0" y="3"/>
                    </a:lnTo>
                    <a:lnTo>
                      <a:pt x="1" y="3"/>
                    </a:lnTo>
                    <a:lnTo>
                      <a:pt x="1" y="3"/>
                    </a:lnTo>
                    <a:lnTo>
                      <a:pt x="1" y="3"/>
                    </a:lnTo>
                    <a:lnTo>
                      <a:pt x="1" y="2"/>
                    </a:lnTo>
                    <a:lnTo>
                      <a:pt x="1" y="2"/>
                    </a:lnTo>
                    <a:lnTo>
                      <a:pt x="1" y="1"/>
                    </a:lnTo>
                    <a:lnTo>
                      <a:pt x="1" y="1"/>
                    </a:lnTo>
                    <a:lnTo>
                      <a:pt x="2" y="0"/>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2" name="Rectangle 91"/>
              <p:cNvSpPr>
                <a:spLocks noChangeArrowheads="1"/>
              </p:cNvSpPr>
              <p:nvPr/>
            </p:nvSpPr>
            <p:spPr bwMode="auto">
              <a:xfrm>
                <a:off x="4022" y="3369"/>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63" name="Freeform 92"/>
              <p:cNvSpPr>
                <a:spLocks/>
              </p:cNvSpPr>
              <p:nvPr/>
            </p:nvSpPr>
            <p:spPr bwMode="auto">
              <a:xfrm>
                <a:off x="4617" y="3650"/>
                <a:ext cx="2" cy="1"/>
              </a:xfrm>
              <a:custGeom>
                <a:avLst/>
                <a:gdLst/>
                <a:ahLst/>
                <a:cxnLst>
                  <a:cxn ang="0">
                    <a:pos x="1" y="0"/>
                  </a:cxn>
                  <a:cxn ang="0">
                    <a:pos x="0" y="0"/>
                  </a:cxn>
                  <a:cxn ang="0">
                    <a:pos x="0" y="0"/>
                  </a:cxn>
                  <a:cxn ang="0">
                    <a:pos x="0" y="0"/>
                  </a:cxn>
                  <a:cxn ang="0">
                    <a:pos x="0" y="1"/>
                  </a:cxn>
                  <a:cxn ang="0">
                    <a:pos x="0" y="1"/>
                  </a:cxn>
                  <a:cxn ang="0">
                    <a:pos x="0" y="1"/>
                  </a:cxn>
                  <a:cxn ang="0">
                    <a:pos x="1" y="1"/>
                  </a:cxn>
                  <a:cxn ang="0">
                    <a:pos x="1" y="1"/>
                  </a:cxn>
                  <a:cxn ang="0">
                    <a:pos x="2" y="1"/>
                  </a:cxn>
                  <a:cxn ang="0">
                    <a:pos x="1" y="0"/>
                  </a:cxn>
                  <a:cxn ang="0">
                    <a:pos x="1" y="0"/>
                  </a:cxn>
                </a:cxnLst>
                <a:rect l="0" t="0" r="r" b="b"/>
                <a:pathLst>
                  <a:path w="2" h="1">
                    <a:moveTo>
                      <a:pt x="1" y="0"/>
                    </a:moveTo>
                    <a:lnTo>
                      <a:pt x="0" y="0"/>
                    </a:lnTo>
                    <a:lnTo>
                      <a:pt x="0" y="0"/>
                    </a:lnTo>
                    <a:lnTo>
                      <a:pt x="0" y="0"/>
                    </a:lnTo>
                    <a:lnTo>
                      <a:pt x="0" y="1"/>
                    </a:lnTo>
                    <a:lnTo>
                      <a:pt x="0" y="1"/>
                    </a:lnTo>
                    <a:lnTo>
                      <a:pt x="0" y="1"/>
                    </a:lnTo>
                    <a:lnTo>
                      <a:pt x="1" y="1"/>
                    </a:lnTo>
                    <a:lnTo>
                      <a:pt x="1" y="1"/>
                    </a:lnTo>
                    <a:lnTo>
                      <a:pt x="2"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4" name="Freeform 93"/>
              <p:cNvSpPr>
                <a:spLocks/>
              </p:cNvSpPr>
              <p:nvPr/>
            </p:nvSpPr>
            <p:spPr bwMode="auto">
              <a:xfrm>
                <a:off x="4241" y="3657"/>
                <a:ext cx="2" cy="1"/>
              </a:xfrm>
              <a:custGeom>
                <a:avLst/>
                <a:gdLst/>
                <a:ahLst/>
                <a:cxnLst>
                  <a:cxn ang="0">
                    <a:pos x="0" y="0"/>
                  </a:cxn>
                  <a:cxn ang="0">
                    <a:pos x="0" y="0"/>
                  </a:cxn>
                  <a:cxn ang="0">
                    <a:pos x="1" y="0"/>
                  </a:cxn>
                  <a:cxn ang="0">
                    <a:pos x="2" y="0"/>
                  </a:cxn>
                  <a:cxn ang="0">
                    <a:pos x="1" y="0"/>
                  </a:cxn>
                  <a:cxn ang="0">
                    <a:pos x="0" y="0"/>
                  </a:cxn>
                </a:cxnLst>
                <a:rect l="0" t="0" r="r" b="b"/>
                <a:pathLst>
                  <a:path w="2">
                    <a:moveTo>
                      <a:pt x="0" y="0"/>
                    </a:moveTo>
                    <a:lnTo>
                      <a:pt x="0" y="0"/>
                    </a:lnTo>
                    <a:lnTo>
                      <a:pt x="1" y="0"/>
                    </a:lnTo>
                    <a:lnTo>
                      <a:pt x="2"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5" name="Freeform 94"/>
              <p:cNvSpPr>
                <a:spLocks/>
              </p:cNvSpPr>
              <p:nvPr/>
            </p:nvSpPr>
            <p:spPr bwMode="auto">
              <a:xfrm>
                <a:off x="4240" y="3526"/>
                <a:ext cx="1" cy="1"/>
              </a:xfrm>
              <a:custGeom>
                <a:avLst/>
                <a:gdLst/>
                <a:ahLst/>
                <a:cxnLst>
                  <a:cxn ang="0">
                    <a:pos x="1" y="0"/>
                  </a:cxn>
                  <a:cxn ang="0">
                    <a:pos x="0" y="0"/>
                  </a:cxn>
                  <a:cxn ang="0">
                    <a:pos x="0" y="0"/>
                  </a:cxn>
                  <a:cxn ang="0">
                    <a:pos x="0" y="0"/>
                  </a:cxn>
                  <a:cxn ang="0">
                    <a:pos x="1" y="0"/>
                  </a:cxn>
                </a:cxnLst>
                <a:rect l="0" t="0" r="r" b="b"/>
                <a:pathLst>
                  <a:path w="1">
                    <a:moveTo>
                      <a:pt x="1" y="0"/>
                    </a:moveTo>
                    <a:lnTo>
                      <a:pt x="0" y="0"/>
                    </a:lnTo>
                    <a:lnTo>
                      <a:pt x="0" y="0"/>
                    </a:lnTo>
                    <a:lnTo>
                      <a:pt x="0"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6" name="Freeform 95"/>
              <p:cNvSpPr>
                <a:spLocks/>
              </p:cNvSpPr>
              <p:nvPr/>
            </p:nvSpPr>
            <p:spPr bwMode="auto">
              <a:xfrm>
                <a:off x="4624" y="3648"/>
                <a:ext cx="6" cy="2"/>
              </a:xfrm>
              <a:custGeom>
                <a:avLst/>
                <a:gdLst/>
                <a:ahLst/>
                <a:cxnLst>
                  <a:cxn ang="0">
                    <a:pos x="3" y="0"/>
                  </a:cxn>
                  <a:cxn ang="0">
                    <a:pos x="2" y="1"/>
                  </a:cxn>
                  <a:cxn ang="0">
                    <a:pos x="1" y="1"/>
                  </a:cxn>
                  <a:cxn ang="0">
                    <a:pos x="0" y="0"/>
                  </a:cxn>
                  <a:cxn ang="0">
                    <a:pos x="0" y="0"/>
                  </a:cxn>
                  <a:cxn ang="0">
                    <a:pos x="0" y="1"/>
                  </a:cxn>
                  <a:cxn ang="0">
                    <a:pos x="0" y="1"/>
                  </a:cxn>
                  <a:cxn ang="0">
                    <a:pos x="3" y="2"/>
                  </a:cxn>
                  <a:cxn ang="0">
                    <a:pos x="5" y="1"/>
                  </a:cxn>
                  <a:cxn ang="0">
                    <a:pos x="6" y="1"/>
                  </a:cxn>
                  <a:cxn ang="0">
                    <a:pos x="6" y="1"/>
                  </a:cxn>
                  <a:cxn ang="0">
                    <a:pos x="5" y="1"/>
                  </a:cxn>
                  <a:cxn ang="0">
                    <a:pos x="3" y="0"/>
                  </a:cxn>
                </a:cxnLst>
                <a:rect l="0" t="0" r="r" b="b"/>
                <a:pathLst>
                  <a:path w="6" h="2">
                    <a:moveTo>
                      <a:pt x="3" y="0"/>
                    </a:moveTo>
                    <a:lnTo>
                      <a:pt x="2" y="1"/>
                    </a:lnTo>
                    <a:lnTo>
                      <a:pt x="1" y="1"/>
                    </a:lnTo>
                    <a:lnTo>
                      <a:pt x="0" y="0"/>
                    </a:lnTo>
                    <a:lnTo>
                      <a:pt x="0" y="0"/>
                    </a:lnTo>
                    <a:lnTo>
                      <a:pt x="0" y="1"/>
                    </a:lnTo>
                    <a:lnTo>
                      <a:pt x="0" y="1"/>
                    </a:lnTo>
                    <a:lnTo>
                      <a:pt x="3" y="2"/>
                    </a:lnTo>
                    <a:lnTo>
                      <a:pt x="5" y="1"/>
                    </a:lnTo>
                    <a:lnTo>
                      <a:pt x="6" y="1"/>
                    </a:lnTo>
                    <a:lnTo>
                      <a:pt x="6" y="1"/>
                    </a:lnTo>
                    <a:lnTo>
                      <a:pt x="5" y="1"/>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7" name="Freeform 96"/>
              <p:cNvSpPr>
                <a:spLocks/>
              </p:cNvSpPr>
              <p:nvPr/>
            </p:nvSpPr>
            <p:spPr bwMode="auto">
              <a:xfrm>
                <a:off x="4289" y="3280"/>
                <a:ext cx="1" cy="1"/>
              </a:xfrm>
              <a:custGeom>
                <a:avLst/>
                <a:gdLst/>
                <a:ahLst/>
                <a:cxnLst>
                  <a:cxn ang="0">
                    <a:pos x="1" y="1"/>
                  </a:cxn>
                  <a:cxn ang="0">
                    <a:pos x="1" y="1"/>
                  </a:cxn>
                  <a:cxn ang="0">
                    <a:pos x="1" y="0"/>
                  </a:cxn>
                  <a:cxn ang="0">
                    <a:pos x="0" y="0"/>
                  </a:cxn>
                  <a:cxn ang="0">
                    <a:pos x="0" y="0"/>
                  </a:cxn>
                  <a:cxn ang="0">
                    <a:pos x="0" y="1"/>
                  </a:cxn>
                  <a:cxn ang="0">
                    <a:pos x="1" y="1"/>
                  </a:cxn>
                </a:cxnLst>
                <a:rect l="0" t="0" r="r" b="b"/>
                <a:pathLst>
                  <a:path w="1" h="1">
                    <a:moveTo>
                      <a:pt x="1" y="1"/>
                    </a:moveTo>
                    <a:lnTo>
                      <a:pt x="1" y="1"/>
                    </a:lnTo>
                    <a:lnTo>
                      <a:pt x="1" y="0"/>
                    </a:lnTo>
                    <a:lnTo>
                      <a:pt x="0" y="0"/>
                    </a:lnTo>
                    <a:lnTo>
                      <a:pt x="0" y="0"/>
                    </a:lnTo>
                    <a:lnTo>
                      <a:pt x="0"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8" name="Freeform 97"/>
              <p:cNvSpPr>
                <a:spLocks/>
              </p:cNvSpPr>
              <p:nvPr/>
            </p:nvSpPr>
            <p:spPr bwMode="auto">
              <a:xfrm>
                <a:off x="4289" y="3329"/>
                <a:ext cx="2" cy="1"/>
              </a:xfrm>
              <a:custGeom>
                <a:avLst/>
                <a:gdLst/>
                <a:ahLst/>
                <a:cxnLst>
                  <a:cxn ang="0">
                    <a:pos x="0" y="0"/>
                  </a:cxn>
                  <a:cxn ang="0">
                    <a:pos x="0" y="0"/>
                  </a:cxn>
                  <a:cxn ang="0">
                    <a:pos x="1" y="1"/>
                  </a:cxn>
                  <a:cxn ang="0">
                    <a:pos x="2" y="1"/>
                  </a:cxn>
                  <a:cxn ang="0">
                    <a:pos x="2" y="0"/>
                  </a:cxn>
                  <a:cxn ang="0">
                    <a:pos x="2" y="0"/>
                  </a:cxn>
                  <a:cxn ang="0">
                    <a:pos x="1" y="0"/>
                  </a:cxn>
                  <a:cxn ang="0">
                    <a:pos x="0" y="0"/>
                  </a:cxn>
                </a:cxnLst>
                <a:rect l="0" t="0" r="r" b="b"/>
                <a:pathLst>
                  <a:path w="2" h="1">
                    <a:moveTo>
                      <a:pt x="0" y="0"/>
                    </a:moveTo>
                    <a:lnTo>
                      <a:pt x="0" y="0"/>
                    </a:lnTo>
                    <a:lnTo>
                      <a:pt x="1" y="1"/>
                    </a:lnTo>
                    <a:lnTo>
                      <a:pt x="2" y="1"/>
                    </a:lnTo>
                    <a:lnTo>
                      <a:pt x="2" y="0"/>
                    </a:lnTo>
                    <a:lnTo>
                      <a:pt x="2"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9" name="Freeform 98"/>
              <p:cNvSpPr>
                <a:spLocks/>
              </p:cNvSpPr>
              <p:nvPr/>
            </p:nvSpPr>
            <p:spPr bwMode="auto">
              <a:xfrm>
                <a:off x="4273" y="3352"/>
                <a:ext cx="27" cy="35"/>
              </a:xfrm>
              <a:custGeom>
                <a:avLst/>
                <a:gdLst/>
                <a:ahLst/>
                <a:cxnLst>
                  <a:cxn ang="0">
                    <a:pos x="1" y="32"/>
                  </a:cxn>
                  <a:cxn ang="0">
                    <a:pos x="2" y="33"/>
                  </a:cxn>
                  <a:cxn ang="0">
                    <a:pos x="4" y="33"/>
                  </a:cxn>
                  <a:cxn ang="0">
                    <a:pos x="2" y="35"/>
                  </a:cxn>
                  <a:cxn ang="0">
                    <a:pos x="5" y="35"/>
                  </a:cxn>
                  <a:cxn ang="0">
                    <a:pos x="4" y="35"/>
                  </a:cxn>
                  <a:cxn ang="0">
                    <a:pos x="6" y="35"/>
                  </a:cxn>
                  <a:cxn ang="0">
                    <a:pos x="7" y="35"/>
                  </a:cxn>
                  <a:cxn ang="0">
                    <a:pos x="11" y="34"/>
                  </a:cxn>
                  <a:cxn ang="0">
                    <a:pos x="12" y="33"/>
                  </a:cxn>
                  <a:cxn ang="0">
                    <a:pos x="14" y="32"/>
                  </a:cxn>
                  <a:cxn ang="0">
                    <a:pos x="15" y="31"/>
                  </a:cxn>
                  <a:cxn ang="0">
                    <a:pos x="21" y="30"/>
                  </a:cxn>
                  <a:cxn ang="0">
                    <a:pos x="22" y="28"/>
                  </a:cxn>
                  <a:cxn ang="0">
                    <a:pos x="24" y="19"/>
                  </a:cxn>
                  <a:cxn ang="0">
                    <a:pos x="22" y="13"/>
                  </a:cxn>
                  <a:cxn ang="0">
                    <a:pos x="23" y="13"/>
                  </a:cxn>
                  <a:cxn ang="0">
                    <a:pos x="26" y="10"/>
                  </a:cxn>
                  <a:cxn ang="0">
                    <a:pos x="27" y="10"/>
                  </a:cxn>
                  <a:cxn ang="0">
                    <a:pos x="26" y="6"/>
                  </a:cxn>
                  <a:cxn ang="0">
                    <a:pos x="25" y="4"/>
                  </a:cxn>
                  <a:cxn ang="0">
                    <a:pos x="19" y="2"/>
                  </a:cxn>
                  <a:cxn ang="0">
                    <a:pos x="17" y="2"/>
                  </a:cxn>
                  <a:cxn ang="0">
                    <a:pos x="17" y="0"/>
                  </a:cxn>
                  <a:cxn ang="0">
                    <a:pos x="17" y="1"/>
                  </a:cxn>
                  <a:cxn ang="0">
                    <a:pos x="16" y="3"/>
                  </a:cxn>
                  <a:cxn ang="0">
                    <a:pos x="16" y="1"/>
                  </a:cxn>
                  <a:cxn ang="0">
                    <a:pos x="14" y="2"/>
                  </a:cxn>
                  <a:cxn ang="0">
                    <a:pos x="11" y="3"/>
                  </a:cxn>
                  <a:cxn ang="0">
                    <a:pos x="11" y="5"/>
                  </a:cxn>
                  <a:cxn ang="0">
                    <a:pos x="10" y="7"/>
                  </a:cxn>
                  <a:cxn ang="0">
                    <a:pos x="11" y="7"/>
                  </a:cxn>
                  <a:cxn ang="0">
                    <a:pos x="12" y="8"/>
                  </a:cxn>
                  <a:cxn ang="0">
                    <a:pos x="10" y="10"/>
                  </a:cxn>
                  <a:cxn ang="0">
                    <a:pos x="4" y="10"/>
                  </a:cxn>
                  <a:cxn ang="0">
                    <a:pos x="2" y="13"/>
                  </a:cxn>
                  <a:cxn ang="0">
                    <a:pos x="5" y="14"/>
                  </a:cxn>
                  <a:cxn ang="0">
                    <a:pos x="2" y="17"/>
                  </a:cxn>
                  <a:cxn ang="0">
                    <a:pos x="2" y="18"/>
                  </a:cxn>
                  <a:cxn ang="0">
                    <a:pos x="4" y="19"/>
                  </a:cxn>
                  <a:cxn ang="0">
                    <a:pos x="8" y="21"/>
                  </a:cxn>
                  <a:cxn ang="0">
                    <a:pos x="6" y="22"/>
                  </a:cxn>
                  <a:cxn ang="0">
                    <a:pos x="3" y="26"/>
                  </a:cxn>
                  <a:cxn ang="0">
                    <a:pos x="9" y="25"/>
                  </a:cxn>
                  <a:cxn ang="0">
                    <a:pos x="4" y="26"/>
                  </a:cxn>
                  <a:cxn ang="0">
                    <a:pos x="3" y="29"/>
                  </a:cxn>
                  <a:cxn ang="0">
                    <a:pos x="1" y="29"/>
                  </a:cxn>
                  <a:cxn ang="0">
                    <a:pos x="2" y="30"/>
                  </a:cxn>
                </a:cxnLst>
                <a:rect l="0" t="0" r="r" b="b"/>
                <a:pathLst>
                  <a:path w="27" h="35">
                    <a:moveTo>
                      <a:pt x="3" y="31"/>
                    </a:moveTo>
                    <a:lnTo>
                      <a:pt x="2" y="32"/>
                    </a:lnTo>
                    <a:lnTo>
                      <a:pt x="1" y="32"/>
                    </a:lnTo>
                    <a:lnTo>
                      <a:pt x="1" y="33"/>
                    </a:lnTo>
                    <a:lnTo>
                      <a:pt x="2" y="32"/>
                    </a:lnTo>
                    <a:lnTo>
                      <a:pt x="2" y="33"/>
                    </a:lnTo>
                    <a:lnTo>
                      <a:pt x="2" y="33"/>
                    </a:lnTo>
                    <a:lnTo>
                      <a:pt x="4" y="32"/>
                    </a:lnTo>
                    <a:lnTo>
                      <a:pt x="4" y="33"/>
                    </a:lnTo>
                    <a:lnTo>
                      <a:pt x="3" y="34"/>
                    </a:lnTo>
                    <a:lnTo>
                      <a:pt x="2" y="35"/>
                    </a:lnTo>
                    <a:lnTo>
                      <a:pt x="2" y="35"/>
                    </a:lnTo>
                    <a:lnTo>
                      <a:pt x="5" y="34"/>
                    </a:lnTo>
                    <a:lnTo>
                      <a:pt x="5" y="34"/>
                    </a:lnTo>
                    <a:lnTo>
                      <a:pt x="5" y="35"/>
                    </a:lnTo>
                    <a:lnTo>
                      <a:pt x="4" y="35"/>
                    </a:lnTo>
                    <a:lnTo>
                      <a:pt x="3" y="35"/>
                    </a:lnTo>
                    <a:lnTo>
                      <a:pt x="4" y="35"/>
                    </a:lnTo>
                    <a:lnTo>
                      <a:pt x="4" y="35"/>
                    </a:lnTo>
                    <a:lnTo>
                      <a:pt x="5" y="35"/>
                    </a:lnTo>
                    <a:lnTo>
                      <a:pt x="6" y="35"/>
                    </a:lnTo>
                    <a:lnTo>
                      <a:pt x="6" y="35"/>
                    </a:lnTo>
                    <a:lnTo>
                      <a:pt x="6" y="35"/>
                    </a:lnTo>
                    <a:lnTo>
                      <a:pt x="7" y="35"/>
                    </a:lnTo>
                    <a:lnTo>
                      <a:pt x="8" y="35"/>
                    </a:lnTo>
                    <a:lnTo>
                      <a:pt x="10" y="34"/>
                    </a:lnTo>
                    <a:lnTo>
                      <a:pt x="11" y="34"/>
                    </a:lnTo>
                    <a:lnTo>
                      <a:pt x="11" y="32"/>
                    </a:lnTo>
                    <a:lnTo>
                      <a:pt x="12" y="32"/>
                    </a:lnTo>
                    <a:lnTo>
                      <a:pt x="12" y="33"/>
                    </a:lnTo>
                    <a:lnTo>
                      <a:pt x="12" y="33"/>
                    </a:lnTo>
                    <a:lnTo>
                      <a:pt x="13" y="32"/>
                    </a:lnTo>
                    <a:lnTo>
                      <a:pt x="14" y="32"/>
                    </a:lnTo>
                    <a:lnTo>
                      <a:pt x="15" y="32"/>
                    </a:lnTo>
                    <a:lnTo>
                      <a:pt x="15" y="32"/>
                    </a:lnTo>
                    <a:lnTo>
                      <a:pt x="15" y="31"/>
                    </a:lnTo>
                    <a:lnTo>
                      <a:pt x="16" y="30"/>
                    </a:lnTo>
                    <a:lnTo>
                      <a:pt x="20" y="29"/>
                    </a:lnTo>
                    <a:lnTo>
                      <a:pt x="21" y="30"/>
                    </a:lnTo>
                    <a:lnTo>
                      <a:pt x="22" y="30"/>
                    </a:lnTo>
                    <a:lnTo>
                      <a:pt x="22" y="29"/>
                    </a:lnTo>
                    <a:lnTo>
                      <a:pt x="22" y="28"/>
                    </a:lnTo>
                    <a:lnTo>
                      <a:pt x="24" y="23"/>
                    </a:lnTo>
                    <a:lnTo>
                      <a:pt x="23" y="19"/>
                    </a:lnTo>
                    <a:lnTo>
                      <a:pt x="24" y="19"/>
                    </a:lnTo>
                    <a:lnTo>
                      <a:pt x="24" y="17"/>
                    </a:lnTo>
                    <a:lnTo>
                      <a:pt x="22" y="14"/>
                    </a:lnTo>
                    <a:lnTo>
                      <a:pt x="22" y="13"/>
                    </a:lnTo>
                    <a:lnTo>
                      <a:pt x="23" y="13"/>
                    </a:lnTo>
                    <a:lnTo>
                      <a:pt x="23" y="13"/>
                    </a:lnTo>
                    <a:lnTo>
                      <a:pt x="23" y="13"/>
                    </a:lnTo>
                    <a:lnTo>
                      <a:pt x="24" y="12"/>
                    </a:lnTo>
                    <a:lnTo>
                      <a:pt x="24" y="11"/>
                    </a:lnTo>
                    <a:lnTo>
                      <a:pt x="26" y="10"/>
                    </a:lnTo>
                    <a:lnTo>
                      <a:pt x="27" y="10"/>
                    </a:lnTo>
                    <a:lnTo>
                      <a:pt x="26" y="8"/>
                    </a:lnTo>
                    <a:lnTo>
                      <a:pt x="27" y="10"/>
                    </a:lnTo>
                    <a:lnTo>
                      <a:pt x="27" y="8"/>
                    </a:lnTo>
                    <a:lnTo>
                      <a:pt x="26" y="7"/>
                    </a:lnTo>
                    <a:lnTo>
                      <a:pt x="26" y="6"/>
                    </a:lnTo>
                    <a:lnTo>
                      <a:pt x="24" y="7"/>
                    </a:lnTo>
                    <a:lnTo>
                      <a:pt x="25" y="6"/>
                    </a:lnTo>
                    <a:lnTo>
                      <a:pt x="25" y="4"/>
                    </a:lnTo>
                    <a:lnTo>
                      <a:pt x="24" y="2"/>
                    </a:lnTo>
                    <a:lnTo>
                      <a:pt x="22" y="1"/>
                    </a:lnTo>
                    <a:lnTo>
                      <a:pt x="19" y="2"/>
                    </a:lnTo>
                    <a:lnTo>
                      <a:pt x="19" y="2"/>
                    </a:lnTo>
                    <a:lnTo>
                      <a:pt x="18" y="2"/>
                    </a:lnTo>
                    <a:lnTo>
                      <a:pt x="17" y="2"/>
                    </a:lnTo>
                    <a:lnTo>
                      <a:pt x="19" y="1"/>
                    </a:lnTo>
                    <a:lnTo>
                      <a:pt x="18" y="1"/>
                    </a:lnTo>
                    <a:lnTo>
                      <a:pt x="17" y="0"/>
                    </a:lnTo>
                    <a:lnTo>
                      <a:pt x="17" y="0"/>
                    </a:lnTo>
                    <a:lnTo>
                      <a:pt x="17" y="1"/>
                    </a:lnTo>
                    <a:lnTo>
                      <a:pt x="17" y="1"/>
                    </a:lnTo>
                    <a:lnTo>
                      <a:pt x="16" y="2"/>
                    </a:lnTo>
                    <a:lnTo>
                      <a:pt x="17" y="3"/>
                    </a:lnTo>
                    <a:lnTo>
                      <a:pt x="16" y="3"/>
                    </a:lnTo>
                    <a:lnTo>
                      <a:pt x="16" y="4"/>
                    </a:lnTo>
                    <a:lnTo>
                      <a:pt x="16" y="5"/>
                    </a:lnTo>
                    <a:lnTo>
                      <a:pt x="16" y="1"/>
                    </a:lnTo>
                    <a:lnTo>
                      <a:pt x="16" y="1"/>
                    </a:lnTo>
                    <a:lnTo>
                      <a:pt x="15" y="1"/>
                    </a:lnTo>
                    <a:lnTo>
                      <a:pt x="14" y="2"/>
                    </a:lnTo>
                    <a:lnTo>
                      <a:pt x="13" y="2"/>
                    </a:lnTo>
                    <a:lnTo>
                      <a:pt x="12" y="3"/>
                    </a:lnTo>
                    <a:lnTo>
                      <a:pt x="11" y="3"/>
                    </a:lnTo>
                    <a:lnTo>
                      <a:pt x="11" y="4"/>
                    </a:lnTo>
                    <a:lnTo>
                      <a:pt x="11" y="5"/>
                    </a:lnTo>
                    <a:lnTo>
                      <a:pt x="11" y="5"/>
                    </a:lnTo>
                    <a:lnTo>
                      <a:pt x="10" y="6"/>
                    </a:lnTo>
                    <a:lnTo>
                      <a:pt x="9" y="6"/>
                    </a:lnTo>
                    <a:lnTo>
                      <a:pt x="10" y="7"/>
                    </a:lnTo>
                    <a:lnTo>
                      <a:pt x="10" y="7"/>
                    </a:lnTo>
                    <a:lnTo>
                      <a:pt x="11" y="7"/>
                    </a:lnTo>
                    <a:lnTo>
                      <a:pt x="11" y="7"/>
                    </a:lnTo>
                    <a:lnTo>
                      <a:pt x="12" y="7"/>
                    </a:lnTo>
                    <a:lnTo>
                      <a:pt x="13" y="7"/>
                    </a:lnTo>
                    <a:lnTo>
                      <a:pt x="12" y="8"/>
                    </a:lnTo>
                    <a:lnTo>
                      <a:pt x="10" y="10"/>
                    </a:lnTo>
                    <a:lnTo>
                      <a:pt x="10" y="10"/>
                    </a:lnTo>
                    <a:lnTo>
                      <a:pt x="10" y="10"/>
                    </a:lnTo>
                    <a:lnTo>
                      <a:pt x="6" y="11"/>
                    </a:lnTo>
                    <a:lnTo>
                      <a:pt x="6" y="10"/>
                    </a:lnTo>
                    <a:lnTo>
                      <a:pt x="4" y="10"/>
                    </a:lnTo>
                    <a:lnTo>
                      <a:pt x="2" y="12"/>
                    </a:lnTo>
                    <a:lnTo>
                      <a:pt x="3" y="13"/>
                    </a:lnTo>
                    <a:lnTo>
                      <a:pt x="2" y="13"/>
                    </a:lnTo>
                    <a:lnTo>
                      <a:pt x="2" y="13"/>
                    </a:lnTo>
                    <a:lnTo>
                      <a:pt x="2" y="14"/>
                    </a:lnTo>
                    <a:lnTo>
                      <a:pt x="5" y="14"/>
                    </a:lnTo>
                    <a:lnTo>
                      <a:pt x="5" y="15"/>
                    </a:lnTo>
                    <a:lnTo>
                      <a:pt x="3" y="16"/>
                    </a:lnTo>
                    <a:lnTo>
                      <a:pt x="2" y="17"/>
                    </a:lnTo>
                    <a:lnTo>
                      <a:pt x="2" y="17"/>
                    </a:lnTo>
                    <a:lnTo>
                      <a:pt x="2" y="17"/>
                    </a:lnTo>
                    <a:lnTo>
                      <a:pt x="2" y="18"/>
                    </a:lnTo>
                    <a:lnTo>
                      <a:pt x="3" y="19"/>
                    </a:lnTo>
                    <a:lnTo>
                      <a:pt x="3" y="19"/>
                    </a:lnTo>
                    <a:lnTo>
                      <a:pt x="4" y="19"/>
                    </a:lnTo>
                    <a:lnTo>
                      <a:pt x="5" y="20"/>
                    </a:lnTo>
                    <a:lnTo>
                      <a:pt x="8" y="20"/>
                    </a:lnTo>
                    <a:lnTo>
                      <a:pt x="8" y="21"/>
                    </a:lnTo>
                    <a:lnTo>
                      <a:pt x="8" y="21"/>
                    </a:lnTo>
                    <a:lnTo>
                      <a:pt x="6" y="21"/>
                    </a:lnTo>
                    <a:lnTo>
                      <a:pt x="6" y="22"/>
                    </a:lnTo>
                    <a:lnTo>
                      <a:pt x="6" y="24"/>
                    </a:lnTo>
                    <a:lnTo>
                      <a:pt x="5" y="24"/>
                    </a:lnTo>
                    <a:lnTo>
                      <a:pt x="3" y="26"/>
                    </a:lnTo>
                    <a:lnTo>
                      <a:pt x="6" y="25"/>
                    </a:lnTo>
                    <a:lnTo>
                      <a:pt x="8" y="24"/>
                    </a:lnTo>
                    <a:lnTo>
                      <a:pt x="9" y="25"/>
                    </a:lnTo>
                    <a:lnTo>
                      <a:pt x="10" y="25"/>
                    </a:lnTo>
                    <a:lnTo>
                      <a:pt x="10" y="25"/>
                    </a:lnTo>
                    <a:lnTo>
                      <a:pt x="4" y="26"/>
                    </a:lnTo>
                    <a:lnTo>
                      <a:pt x="3" y="28"/>
                    </a:lnTo>
                    <a:lnTo>
                      <a:pt x="3" y="28"/>
                    </a:lnTo>
                    <a:lnTo>
                      <a:pt x="3" y="29"/>
                    </a:lnTo>
                    <a:lnTo>
                      <a:pt x="2" y="29"/>
                    </a:lnTo>
                    <a:lnTo>
                      <a:pt x="2" y="29"/>
                    </a:lnTo>
                    <a:lnTo>
                      <a:pt x="1" y="29"/>
                    </a:lnTo>
                    <a:lnTo>
                      <a:pt x="0" y="29"/>
                    </a:lnTo>
                    <a:lnTo>
                      <a:pt x="0" y="31"/>
                    </a:lnTo>
                    <a:lnTo>
                      <a:pt x="2" y="30"/>
                    </a:lnTo>
                    <a:lnTo>
                      <a:pt x="3"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0" name="Freeform 99"/>
              <p:cNvSpPr>
                <a:spLocks/>
              </p:cNvSpPr>
              <p:nvPr/>
            </p:nvSpPr>
            <p:spPr bwMode="auto">
              <a:xfrm>
                <a:off x="4254" y="3551"/>
                <a:ext cx="2" cy="2"/>
              </a:xfrm>
              <a:custGeom>
                <a:avLst/>
                <a:gdLst/>
                <a:ahLst/>
                <a:cxnLst>
                  <a:cxn ang="0">
                    <a:pos x="0" y="1"/>
                  </a:cxn>
                  <a:cxn ang="0">
                    <a:pos x="0" y="2"/>
                  </a:cxn>
                  <a:cxn ang="0">
                    <a:pos x="1" y="1"/>
                  </a:cxn>
                  <a:cxn ang="0">
                    <a:pos x="1" y="1"/>
                  </a:cxn>
                  <a:cxn ang="0">
                    <a:pos x="2" y="0"/>
                  </a:cxn>
                  <a:cxn ang="0">
                    <a:pos x="2" y="0"/>
                  </a:cxn>
                  <a:cxn ang="0">
                    <a:pos x="1" y="0"/>
                  </a:cxn>
                  <a:cxn ang="0">
                    <a:pos x="0" y="0"/>
                  </a:cxn>
                  <a:cxn ang="0">
                    <a:pos x="0" y="1"/>
                  </a:cxn>
                </a:cxnLst>
                <a:rect l="0" t="0" r="r" b="b"/>
                <a:pathLst>
                  <a:path w="2" h="2">
                    <a:moveTo>
                      <a:pt x="0" y="1"/>
                    </a:moveTo>
                    <a:lnTo>
                      <a:pt x="0" y="2"/>
                    </a:lnTo>
                    <a:lnTo>
                      <a:pt x="1" y="1"/>
                    </a:lnTo>
                    <a:lnTo>
                      <a:pt x="1" y="1"/>
                    </a:lnTo>
                    <a:lnTo>
                      <a:pt x="2" y="0"/>
                    </a:lnTo>
                    <a:lnTo>
                      <a:pt x="2" y="0"/>
                    </a:lnTo>
                    <a:lnTo>
                      <a:pt x="1"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1" name="Freeform 100"/>
              <p:cNvSpPr>
                <a:spLocks/>
              </p:cNvSpPr>
              <p:nvPr/>
            </p:nvSpPr>
            <p:spPr bwMode="auto">
              <a:xfrm>
                <a:off x="4290" y="3278"/>
                <a:ext cx="3" cy="4"/>
              </a:xfrm>
              <a:custGeom>
                <a:avLst/>
                <a:gdLst/>
                <a:ahLst/>
                <a:cxnLst>
                  <a:cxn ang="0">
                    <a:pos x="1" y="2"/>
                  </a:cxn>
                  <a:cxn ang="0">
                    <a:pos x="2" y="3"/>
                  </a:cxn>
                  <a:cxn ang="0">
                    <a:pos x="2" y="4"/>
                  </a:cxn>
                  <a:cxn ang="0">
                    <a:pos x="2" y="4"/>
                  </a:cxn>
                  <a:cxn ang="0">
                    <a:pos x="3" y="4"/>
                  </a:cxn>
                  <a:cxn ang="0">
                    <a:pos x="3" y="4"/>
                  </a:cxn>
                  <a:cxn ang="0">
                    <a:pos x="3" y="3"/>
                  </a:cxn>
                  <a:cxn ang="0">
                    <a:pos x="1" y="0"/>
                  </a:cxn>
                  <a:cxn ang="0">
                    <a:pos x="0" y="0"/>
                  </a:cxn>
                  <a:cxn ang="0">
                    <a:pos x="0" y="1"/>
                  </a:cxn>
                  <a:cxn ang="0">
                    <a:pos x="0" y="1"/>
                  </a:cxn>
                  <a:cxn ang="0">
                    <a:pos x="1" y="2"/>
                  </a:cxn>
                </a:cxnLst>
                <a:rect l="0" t="0" r="r" b="b"/>
                <a:pathLst>
                  <a:path w="3" h="4">
                    <a:moveTo>
                      <a:pt x="1" y="2"/>
                    </a:moveTo>
                    <a:lnTo>
                      <a:pt x="2" y="3"/>
                    </a:lnTo>
                    <a:lnTo>
                      <a:pt x="2" y="4"/>
                    </a:lnTo>
                    <a:lnTo>
                      <a:pt x="2" y="4"/>
                    </a:lnTo>
                    <a:lnTo>
                      <a:pt x="3" y="4"/>
                    </a:lnTo>
                    <a:lnTo>
                      <a:pt x="3" y="4"/>
                    </a:lnTo>
                    <a:lnTo>
                      <a:pt x="3" y="3"/>
                    </a:lnTo>
                    <a:lnTo>
                      <a:pt x="1" y="0"/>
                    </a:lnTo>
                    <a:lnTo>
                      <a:pt x="0" y="0"/>
                    </a:lnTo>
                    <a:lnTo>
                      <a:pt x="0" y="1"/>
                    </a:lnTo>
                    <a:lnTo>
                      <a:pt x="0" y="1"/>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2" name="Freeform 101"/>
              <p:cNvSpPr>
                <a:spLocks/>
              </p:cNvSpPr>
              <p:nvPr/>
            </p:nvSpPr>
            <p:spPr bwMode="auto">
              <a:xfrm>
                <a:off x="4088" y="3304"/>
                <a:ext cx="2" cy="2"/>
              </a:xfrm>
              <a:custGeom>
                <a:avLst/>
                <a:gdLst/>
                <a:ahLst/>
                <a:cxnLst>
                  <a:cxn ang="0">
                    <a:pos x="0" y="2"/>
                  </a:cxn>
                  <a:cxn ang="0">
                    <a:pos x="1" y="2"/>
                  </a:cxn>
                  <a:cxn ang="0">
                    <a:pos x="2" y="2"/>
                  </a:cxn>
                  <a:cxn ang="0">
                    <a:pos x="2" y="1"/>
                  </a:cxn>
                  <a:cxn ang="0">
                    <a:pos x="0" y="0"/>
                  </a:cxn>
                  <a:cxn ang="0">
                    <a:pos x="0" y="0"/>
                  </a:cxn>
                  <a:cxn ang="0">
                    <a:pos x="0" y="2"/>
                  </a:cxn>
                </a:cxnLst>
                <a:rect l="0" t="0" r="r" b="b"/>
                <a:pathLst>
                  <a:path w="2" h="2">
                    <a:moveTo>
                      <a:pt x="0" y="2"/>
                    </a:moveTo>
                    <a:lnTo>
                      <a:pt x="1" y="2"/>
                    </a:lnTo>
                    <a:lnTo>
                      <a:pt x="2" y="2"/>
                    </a:lnTo>
                    <a:lnTo>
                      <a:pt x="2" y="1"/>
                    </a:lnTo>
                    <a:lnTo>
                      <a:pt x="0" y="0"/>
                    </a:lnTo>
                    <a:lnTo>
                      <a:pt x="0" y="0"/>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3" name="Freeform 102"/>
              <p:cNvSpPr>
                <a:spLocks/>
              </p:cNvSpPr>
              <p:nvPr/>
            </p:nvSpPr>
            <p:spPr bwMode="auto">
              <a:xfrm>
                <a:off x="4087" y="3304"/>
                <a:ext cx="1" cy="2"/>
              </a:xfrm>
              <a:custGeom>
                <a:avLst/>
                <a:gdLst/>
                <a:ahLst/>
                <a:cxnLst>
                  <a:cxn ang="0">
                    <a:pos x="0" y="2"/>
                  </a:cxn>
                  <a:cxn ang="0">
                    <a:pos x="0" y="2"/>
                  </a:cxn>
                  <a:cxn ang="0">
                    <a:pos x="0" y="2"/>
                  </a:cxn>
                  <a:cxn ang="0">
                    <a:pos x="0" y="0"/>
                  </a:cxn>
                  <a:cxn ang="0">
                    <a:pos x="0" y="2"/>
                  </a:cxn>
                </a:cxnLst>
                <a:rect l="0" t="0" r="r" b="b"/>
                <a:pathLst>
                  <a:path h="2">
                    <a:moveTo>
                      <a:pt x="0" y="2"/>
                    </a:moveTo>
                    <a:lnTo>
                      <a:pt x="0" y="2"/>
                    </a:lnTo>
                    <a:lnTo>
                      <a:pt x="0" y="2"/>
                    </a:lnTo>
                    <a:lnTo>
                      <a:pt x="0" y="0"/>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4" name="Freeform 103"/>
              <p:cNvSpPr>
                <a:spLocks/>
              </p:cNvSpPr>
              <p:nvPr/>
            </p:nvSpPr>
            <p:spPr bwMode="auto">
              <a:xfrm>
                <a:off x="4251" y="3554"/>
                <a:ext cx="3" cy="4"/>
              </a:xfrm>
              <a:custGeom>
                <a:avLst/>
                <a:gdLst/>
                <a:ahLst/>
                <a:cxnLst>
                  <a:cxn ang="0">
                    <a:pos x="2" y="3"/>
                  </a:cxn>
                  <a:cxn ang="0">
                    <a:pos x="3" y="2"/>
                  </a:cxn>
                  <a:cxn ang="0">
                    <a:pos x="3" y="1"/>
                  </a:cxn>
                  <a:cxn ang="0">
                    <a:pos x="3" y="0"/>
                  </a:cxn>
                  <a:cxn ang="0">
                    <a:pos x="3" y="0"/>
                  </a:cxn>
                  <a:cxn ang="0">
                    <a:pos x="2" y="0"/>
                  </a:cxn>
                  <a:cxn ang="0">
                    <a:pos x="0" y="3"/>
                  </a:cxn>
                  <a:cxn ang="0">
                    <a:pos x="1" y="3"/>
                  </a:cxn>
                  <a:cxn ang="0">
                    <a:pos x="0" y="4"/>
                  </a:cxn>
                  <a:cxn ang="0">
                    <a:pos x="2" y="3"/>
                  </a:cxn>
                </a:cxnLst>
                <a:rect l="0" t="0" r="r" b="b"/>
                <a:pathLst>
                  <a:path w="3" h="4">
                    <a:moveTo>
                      <a:pt x="2" y="3"/>
                    </a:moveTo>
                    <a:lnTo>
                      <a:pt x="3" y="2"/>
                    </a:lnTo>
                    <a:lnTo>
                      <a:pt x="3" y="1"/>
                    </a:lnTo>
                    <a:lnTo>
                      <a:pt x="3" y="0"/>
                    </a:lnTo>
                    <a:lnTo>
                      <a:pt x="3" y="0"/>
                    </a:lnTo>
                    <a:lnTo>
                      <a:pt x="2" y="0"/>
                    </a:lnTo>
                    <a:lnTo>
                      <a:pt x="0" y="3"/>
                    </a:lnTo>
                    <a:lnTo>
                      <a:pt x="1" y="3"/>
                    </a:lnTo>
                    <a:lnTo>
                      <a:pt x="0" y="4"/>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5" name="Freeform 104"/>
              <p:cNvSpPr>
                <a:spLocks/>
              </p:cNvSpPr>
              <p:nvPr/>
            </p:nvSpPr>
            <p:spPr bwMode="auto">
              <a:xfrm>
                <a:off x="4235" y="3527"/>
                <a:ext cx="4" cy="2"/>
              </a:xfrm>
              <a:custGeom>
                <a:avLst/>
                <a:gdLst/>
                <a:ahLst/>
                <a:cxnLst>
                  <a:cxn ang="0">
                    <a:pos x="3" y="1"/>
                  </a:cxn>
                  <a:cxn ang="0">
                    <a:pos x="2" y="1"/>
                  </a:cxn>
                  <a:cxn ang="0">
                    <a:pos x="2" y="0"/>
                  </a:cxn>
                  <a:cxn ang="0">
                    <a:pos x="2" y="1"/>
                  </a:cxn>
                  <a:cxn ang="0">
                    <a:pos x="1" y="0"/>
                  </a:cxn>
                  <a:cxn ang="0">
                    <a:pos x="0" y="1"/>
                  </a:cxn>
                  <a:cxn ang="0">
                    <a:pos x="1" y="2"/>
                  </a:cxn>
                  <a:cxn ang="0">
                    <a:pos x="3" y="2"/>
                  </a:cxn>
                  <a:cxn ang="0">
                    <a:pos x="4" y="2"/>
                  </a:cxn>
                  <a:cxn ang="0">
                    <a:pos x="3" y="1"/>
                  </a:cxn>
                </a:cxnLst>
                <a:rect l="0" t="0" r="r" b="b"/>
                <a:pathLst>
                  <a:path w="4" h="2">
                    <a:moveTo>
                      <a:pt x="3" y="1"/>
                    </a:moveTo>
                    <a:lnTo>
                      <a:pt x="2" y="1"/>
                    </a:lnTo>
                    <a:lnTo>
                      <a:pt x="2" y="0"/>
                    </a:lnTo>
                    <a:lnTo>
                      <a:pt x="2" y="1"/>
                    </a:lnTo>
                    <a:lnTo>
                      <a:pt x="1" y="0"/>
                    </a:lnTo>
                    <a:lnTo>
                      <a:pt x="0" y="1"/>
                    </a:lnTo>
                    <a:lnTo>
                      <a:pt x="1" y="2"/>
                    </a:lnTo>
                    <a:lnTo>
                      <a:pt x="3" y="2"/>
                    </a:lnTo>
                    <a:lnTo>
                      <a:pt x="4" y="2"/>
                    </a:ln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6" name="Freeform 105"/>
              <p:cNvSpPr>
                <a:spLocks/>
              </p:cNvSpPr>
              <p:nvPr/>
            </p:nvSpPr>
            <p:spPr bwMode="auto">
              <a:xfrm>
                <a:off x="4088" y="3303"/>
                <a:ext cx="4" cy="1"/>
              </a:xfrm>
              <a:custGeom>
                <a:avLst/>
                <a:gdLst/>
                <a:ahLst/>
                <a:cxnLst>
                  <a:cxn ang="0">
                    <a:pos x="2" y="1"/>
                  </a:cxn>
                  <a:cxn ang="0">
                    <a:pos x="2" y="1"/>
                  </a:cxn>
                  <a:cxn ang="0">
                    <a:pos x="2" y="0"/>
                  </a:cxn>
                  <a:cxn ang="0">
                    <a:pos x="4" y="0"/>
                  </a:cxn>
                  <a:cxn ang="0">
                    <a:pos x="4" y="0"/>
                  </a:cxn>
                  <a:cxn ang="0">
                    <a:pos x="4" y="0"/>
                  </a:cxn>
                  <a:cxn ang="0">
                    <a:pos x="0" y="0"/>
                  </a:cxn>
                  <a:cxn ang="0">
                    <a:pos x="0" y="0"/>
                  </a:cxn>
                  <a:cxn ang="0">
                    <a:pos x="0" y="0"/>
                  </a:cxn>
                  <a:cxn ang="0">
                    <a:pos x="0" y="1"/>
                  </a:cxn>
                  <a:cxn ang="0">
                    <a:pos x="2" y="1"/>
                  </a:cxn>
                </a:cxnLst>
                <a:rect l="0" t="0" r="r" b="b"/>
                <a:pathLst>
                  <a:path w="4" h="1">
                    <a:moveTo>
                      <a:pt x="2" y="1"/>
                    </a:moveTo>
                    <a:lnTo>
                      <a:pt x="2" y="1"/>
                    </a:lnTo>
                    <a:lnTo>
                      <a:pt x="2" y="0"/>
                    </a:lnTo>
                    <a:lnTo>
                      <a:pt x="4" y="0"/>
                    </a:lnTo>
                    <a:lnTo>
                      <a:pt x="4" y="0"/>
                    </a:lnTo>
                    <a:lnTo>
                      <a:pt x="4" y="0"/>
                    </a:lnTo>
                    <a:lnTo>
                      <a:pt x="0" y="0"/>
                    </a:lnTo>
                    <a:lnTo>
                      <a:pt x="0" y="0"/>
                    </a:lnTo>
                    <a:lnTo>
                      <a:pt x="0" y="0"/>
                    </a:lnTo>
                    <a:lnTo>
                      <a:pt x="0" y="1"/>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7" name="Freeform 106"/>
              <p:cNvSpPr>
                <a:spLocks/>
              </p:cNvSpPr>
              <p:nvPr/>
            </p:nvSpPr>
            <p:spPr bwMode="auto">
              <a:xfrm>
                <a:off x="4195" y="3223"/>
                <a:ext cx="60" cy="42"/>
              </a:xfrm>
              <a:custGeom>
                <a:avLst/>
                <a:gdLst/>
                <a:ahLst/>
                <a:cxnLst>
                  <a:cxn ang="0">
                    <a:pos x="41" y="36"/>
                  </a:cxn>
                  <a:cxn ang="0">
                    <a:pos x="51" y="29"/>
                  </a:cxn>
                  <a:cxn ang="0">
                    <a:pos x="55" y="29"/>
                  </a:cxn>
                  <a:cxn ang="0">
                    <a:pos x="55" y="25"/>
                  </a:cxn>
                  <a:cxn ang="0">
                    <a:pos x="59" y="22"/>
                  </a:cxn>
                  <a:cxn ang="0">
                    <a:pos x="60" y="19"/>
                  </a:cxn>
                  <a:cxn ang="0">
                    <a:pos x="58" y="13"/>
                  </a:cxn>
                  <a:cxn ang="0">
                    <a:pos x="56" y="11"/>
                  </a:cxn>
                  <a:cxn ang="0">
                    <a:pos x="52" y="8"/>
                  </a:cxn>
                  <a:cxn ang="0">
                    <a:pos x="54" y="3"/>
                  </a:cxn>
                  <a:cxn ang="0">
                    <a:pos x="50" y="5"/>
                  </a:cxn>
                  <a:cxn ang="0">
                    <a:pos x="48" y="3"/>
                  </a:cxn>
                  <a:cxn ang="0">
                    <a:pos x="44" y="1"/>
                  </a:cxn>
                  <a:cxn ang="0">
                    <a:pos x="41" y="6"/>
                  </a:cxn>
                  <a:cxn ang="0">
                    <a:pos x="38" y="8"/>
                  </a:cxn>
                  <a:cxn ang="0">
                    <a:pos x="34" y="6"/>
                  </a:cxn>
                  <a:cxn ang="0">
                    <a:pos x="33" y="8"/>
                  </a:cxn>
                  <a:cxn ang="0">
                    <a:pos x="32" y="5"/>
                  </a:cxn>
                  <a:cxn ang="0">
                    <a:pos x="28" y="8"/>
                  </a:cxn>
                  <a:cxn ang="0">
                    <a:pos x="24" y="7"/>
                  </a:cxn>
                  <a:cxn ang="0">
                    <a:pos x="22" y="15"/>
                  </a:cxn>
                  <a:cxn ang="0">
                    <a:pos x="19" y="16"/>
                  </a:cxn>
                  <a:cxn ang="0">
                    <a:pos x="17" y="15"/>
                  </a:cxn>
                  <a:cxn ang="0">
                    <a:pos x="15" y="11"/>
                  </a:cxn>
                  <a:cxn ang="0">
                    <a:pos x="17" y="9"/>
                  </a:cxn>
                  <a:cxn ang="0">
                    <a:pos x="14" y="4"/>
                  </a:cxn>
                  <a:cxn ang="0">
                    <a:pos x="9" y="2"/>
                  </a:cxn>
                  <a:cxn ang="0">
                    <a:pos x="8" y="3"/>
                  </a:cxn>
                  <a:cxn ang="0">
                    <a:pos x="10" y="4"/>
                  </a:cxn>
                  <a:cxn ang="0">
                    <a:pos x="8" y="5"/>
                  </a:cxn>
                  <a:cxn ang="0">
                    <a:pos x="11" y="9"/>
                  </a:cxn>
                  <a:cxn ang="0">
                    <a:pos x="8" y="8"/>
                  </a:cxn>
                  <a:cxn ang="0">
                    <a:pos x="5" y="7"/>
                  </a:cxn>
                  <a:cxn ang="0">
                    <a:pos x="5" y="9"/>
                  </a:cxn>
                  <a:cxn ang="0">
                    <a:pos x="7" y="11"/>
                  </a:cxn>
                  <a:cxn ang="0">
                    <a:pos x="1" y="11"/>
                  </a:cxn>
                  <a:cxn ang="0">
                    <a:pos x="4" y="14"/>
                  </a:cxn>
                  <a:cxn ang="0">
                    <a:pos x="2" y="15"/>
                  </a:cxn>
                  <a:cxn ang="0">
                    <a:pos x="8" y="14"/>
                  </a:cxn>
                  <a:cxn ang="0">
                    <a:pos x="12" y="15"/>
                  </a:cxn>
                  <a:cxn ang="0">
                    <a:pos x="15" y="15"/>
                  </a:cxn>
                  <a:cxn ang="0">
                    <a:pos x="13" y="19"/>
                  </a:cxn>
                  <a:cxn ang="0">
                    <a:pos x="11" y="21"/>
                  </a:cxn>
                  <a:cxn ang="0">
                    <a:pos x="7" y="22"/>
                  </a:cxn>
                  <a:cxn ang="0">
                    <a:pos x="4" y="25"/>
                  </a:cxn>
                  <a:cxn ang="0">
                    <a:pos x="9" y="24"/>
                  </a:cxn>
                  <a:cxn ang="0">
                    <a:pos x="12" y="27"/>
                  </a:cxn>
                  <a:cxn ang="0">
                    <a:pos x="14" y="29"/>
                  </a:cxn>
                  <a:cxn ang="0">
                    <a:pos x="11" y="33"/>
                  </a:cxn>
                  <a:cxn ang="0">
                    <a:pos x="11" y="37"/>
                  </a:cxn>
                  <a:cxn ang="0">
                    <a:pos x="18" y="36"/>
                  </a:cxn>
                  <a:cxn ang="0">
                    <a:pos x="25" y="40"/>
                  </a:cxn>
                  <a:cxn ang="0">
                    <a:pos x="30" y="41"/>
                  </a:cxn>
                  <a:cxn ang="0">
                    <a:pos x="40" y="37"/>
                  </a:cxn>
                </a:cxnLst>
                <a:rect l="0" t="0" r="r" b="b"/>
                <a:pathLst>
                  <a:path w="60" h="42">
                    <a:moveTo>
                      <a:pt x="40" y="37"/>
                    </a:moveTo>
                    <a:lnTo>
                      <a:pt x="40" y="36"/>
                    </a:lnTo>
                    <a:lnTo>
                      <a:pt x="40" y="36"/>
                    </a:lnTo>
                    <a:lnTo>
                      <a:pt x="40" y="35"/>
                    </a:lnTo>
                    <a:lnTo>
                      <a:pt x="41" y="36"/>
                    </a:lnTo>
                    <a:lnTo>
                      <a:pt x="42" y="35"/>
                    </a:lnTo>
                    <a:lnTo>
                      <a:pt x="44" y="35"/>
                    </a:lnTo>
                    <a:lnTo>
                      <a:pt x="50" y="30"/>
                    </a:lnTo>
                    <a:lnTo>
                      <a:pt x="50" y="29"/>
                    </a:lnTo>
                    <a:lnTo>
                      <a:pt x="51" y="29"/>
                    </a:lnTo>
                    <a:lnTo>
                      <a:pt x="51" y="29"/>
                    </a:lnTo>
                    <a:lnTo>
                      <a:pt x="51" y="30"/>
                    </a:lnTo>
                    <a:lnTo>
                      <a:pt x="52" y="31"/>
                    </a:lnTo>
                    <a:lnTo>
                      <a:pt x="53" y="29"/>
                    </a:lnTo>
                    <a:lnTo>
                      <a:pt x="55" y="29"/>
                    </a:lnTo>
                    <a:lnTo>
                      <a:pt x="56" y="26"/>
                    </a:lnTo>
                    <a:lnTo>
                      <a:pt x="55" y="26"/>
                    </a:lnTo>
                    <a:lnTo>
                      <a:pt x="55" y="26"/>
                    </a:lnTo>
                    <a:lnTo>
                      <a:pt x="55" y="26"/>
                    </a:lnTo>
                    <a:lnTo>
                      <a:pt x="55" y="25"/>
                    </a:lnTo>
                    <a:lnTo>
                      <a:pt x="56" y="25"/>
                    </a:lnTo>
                    <a:lnTo>
                      <a:pt x="56" y="24"/>
                    </a:lnTo>
                    <a:lnTo>
                      <a:pt x="58" y="24"/>
                    </a:lnTo>
                    <a:lnTo>
                      <a:pt x="59" y="22"/>
                    </a:lnTo>
                    <a:lnTo>
                      <a:pt x="59" y="22"/>
                    </a:lnTo>
                    <a:lnTo>
                      <a:pt x="59" y="22"/>
                    </a:lnTo>
                    <a:lnTo>
                      <a:pt x="60" y="21"/>
                    </a:lnTo>
                    <a:lnTo>
                      <a:pt x="60" y="19"/>
                    </a:lnTo>
                    <a:lnTo>
                      <a:pt x="60" y="18"/>
                    </a:lnTo>
                    <a:lnTo>
                      <a:pt x="60" y="19"/>
                    </a:lnTo>
                    <a:lnTo>
                      <a:pt x="59" y="19"/>
                    </a:lnTo>
                    <a:lnTo>
                      <a:pt x="59" y="17"/>
                    </a:lnTo>
                    <a:lnTo>
                      <a:pt x="59" y="17"/>
                    </a:lnTo>
                    <a:lnTo>
                      <a:pt x="59" y="15"/>
                    </a:lnTo>
                    <a:lnTo>
                      <a:pt x="58" y="13"/>
                    </a:lnTo>
                    <a:lnTo>
                      <a:pt x="58" y="12"/>
                    </a:lnTo>
                    <a:lnTo>
                      <a:pt x="58" y="14"/>
                    </a:lnTo>
                    <a:lnTo>
                      <a:pt x="56" y="13"/>
                    </a:lnTo>
                    <a:lnTo>
                      <a:pt x="55" y="12"/>
                    </a:lnTo>
                    <a:lnTo>
                      <a:pt x="56" y="11"/>
                    </a:lnTo>
                    <a:lnTo>
                      <a:pt x="53" y="11"/>
                    </a:lnTo>
                    <a:lnTo>
                      <a:pt x="53" y="11"/>
                    </a:lnTo>
                    <a:lnTo>
                      <a:pt x="54" y="9"/>
                    </a:lnTo>
                    <a:lnTo>
                      <a:pt x="54" y="7"/>
                    </a:lnTo>
                    <a:lnTo>
                      <a:pt x="52" y="8"/>
                    </a:lnTo>
                    <a:lnTo>
                      <a:pt x="51" y="8"/>
                    </a:lnTo>
                    <a:lnTo>
                      <a:pt x="51" y="7"/>
                    </a:lnTo>
                    <a:lnTo>
                      <a:pt x="53" y="4"/>
                    </a:lnTo>
                    <a:lnTo>
                      <a:pt x="55" y="3"/>
                    </a:lnTo>
                    <a:lnTo>
                      <a:pt x="54" y="3"/>
                    </a:lnTo>
                    <a:lnTo>
                      <a:pt x="53" y="3"/>
                    </a:lnTo>
                    <a:lnTo>
                      <a:pt x="52" y="3"/>
                    </a:lnTo>
                    <a:lnTo>
                      <a:pt x="51" y="4"/>
                    </a:lnTo>
                    <a:lnTo>
                      <a:pt x="50" y="4"/>
                    </a:lnTo>
                    <a:lnTo>
                      <a:pt x="50" y="5"/>
                    </a:lnTo>
                    <a:lnTo>
                      <a:pt x="50" y="6"/>
                    </a:lnTo>
                    <a:lnTo>
                      <a:pt x="49" y="5"/>
                    </a:lnTo>
                    <a:lnTo>
                      <a:pt x="48" y="4"/>
                    </a:lnTo>
                    <a:lnTo>
                      <a:pt x="48" y="4"/>
                    </a:lnTo>
                    <a:lnTo>
                      <a:pt x="48" y="3"/>
                    </a:lnTo>
                    <a:lnTo>
                      <a:pt x="47" y="2"/>
                    </a:lnTo>
                    <a:lnTo>
                      <a:pt x="46" y="0"/>
                    </a:lnTo>
                    <a:lnTo>
                      <a:pt x="45" y="0"/>
                    </a:lnTo>
                    <a:lnTo>
                      <a:pt x="44" y="1"/>
                    </a:lnTo>
                    <a:lnTo>
                      <a:pt x="44" y="1"/>
                    </a:lnTo>
                    <a:lnTo>
                      <a:pt x="44" y="2"/>
                    </a:lnTo>
                    <a:lnTo>
                      <a:pt x="44" y="6"/>
                    </a:lnTo>
                    <a:lnTo>
                      <a:pt x="43" y="6"/>
                    </a:lnTo>
                    <a:lnTo>
                      <a:pt x="42" y="7"/>
                    </a:lnTo>
                    <a:lnTo>
                      <a:pt x="41" y="6"/>
                    </a:lnTo>
                    <a:lnTo>
                      <a:pt x="40" y="5"/>
                    </a:lnTo>
                    <a:lnTo>
                      <a:pt x="40" y="5"/>
                    </a:lnTo>
                    <a:lnTo>
                      <a:pt x="40" y="6"/>
                    </a:lnTo>
                    <a:lnTo>
                      <a:pt x="39" y="8"/>
                    </a:lnTo>
                    <a:lnTo>
                      <a:pt x="38" y="8"/>
                    </a:lnTo>
                    <a:lnTo>
                      <a:pt x="37" y="8"/>
                    </a:lnTo>
                    <a:lnTo>
                      <a:pt x="37" y="7"/>
                    </a:lnTo>
                    <a:lnTo>
                      <a:pt x="36" y="6"/>
                    </a:lnTo>
                    <a:lnTo>
                      <a:pt x="34" y="5"/>
                    </a:lnTo>
                    <a:lnTo>
                      <a:pt x="34" y="6"/>
                    </a:lnTo>
                    <a:lnTo>
                      <a:pt x="34" y="7"/>
                    </a:lnTo>
                    <a:lnTo>
                      <a:pt x="35" y="10"/>
                    </a:lnTo>
                    <a:lnTo>
                      <a:pt x="35" y="12"/>
                    </a:lnTo>
                    <a:lnTo>
                      <a:pt x="33" y="9"/>
                    </a:lnTo>
                    <a:lnTo>
                      <a:pt x="33" y="8"/>
                    </a:lnTo>
                    <a:lnTo>
                      <a:pt x="33" y="7"/>
                    </a:lnTo>
                    <a:lnTo>
                      <a:pt x="32" y="7"/>
                    </a:lnTo>
                    <a:lnTo>
                      <a:pt x="32" y="6"/>
                    </a:lnTo>
                    <a:lnTo>
                      <a:pt x="32" y="6"/>
                    </a:lnTo>
                    <a:lnTo>
                      <a:pt x="32" y="5"/>
                    </a:lnTo>
                    <a:lnTo>
                      <a:pt x="30" y="6"/>
                    </a:lnTo>
                    <a:lnTo>
                      <a:pt x="30" y="8"/>
                    </a:lnTo>
                    <a:lnTo>
                      <a:pt x="29" y="7"/>
                    </a:lnTo>
                    <a:lnTo>
                      <a:pt x="28" y="8"/>
                    </a:lnTo>
                    <a:lnTo>
                      <a:pt x="28" y="8"/>
                    </a:lnTo>
                    <a:lnTo>
                      <a:pt x="28" y="11"/>
                    </a:lnTo>
                    <a:lnTo>
                      <a:pt x="27" y="11"/>
                    </a:lnTo>
                    <a:lnTo>
                      <a:pt x="26" y="11"/>
                    </a:lnTo>
                    <a:lnTo>
                      <a:pt x="26" y="10"/>
                    </a:lnTo>
                    <a:lnTo>
                      <a:pt x="24" y="7"/>
                    </a:lnTo>
                    <a:lnTo>
                      <a:pt x="23" y="6"/>
                    </a:lnTo>
                    <a:lnTo>
                      <a:pt x="22" y="7"/>
                    </a:lnTo>
                    <a:lnTo>
                      <a:pt x="23" y="11"/>
                    </a:lnTo>
                    <a:lnTo>
                      <a:pt x="22" y="14"/>
                    </a:lnTo>
                    <a:lnTo>
                      <a:pt x="22" y="15"/>
                    </a:lnTo>
                    <a:lnTo>
                      <a:pt x="21" y="12"/>
                    </a:lnTo>
                    <a:lnTo>
                      <a:pt x="20" y="12"/>
                    </a:lnTo>
                    <a:lnTo>
                      <a:pt x="20" y="14"/>
                    </a:lnTo>
                    <a:lnTo>
                      <a:pt x="20" y="16"/>
                    </a:lnTo>
                    <a:lnTo>
                      <a:pt x="19" y="16"/>
                    </a:lnTo>
                    <a:lnTo>
                      <a:pt x="19" y="17"/>
                    </a:lnTo>
                    <a:lnTo>
                      <a:pt x="18" y="19"/>
                    </a:lnTo>
                    <a:lnTo>
                      <a:pt x="18" y="15"/>
                    </a:lnTo>
                    <a:lnTo>
                      <a:pt x="17" y="15"/>
                    </a:lnTo>
                    <a:lnTo>
                      <a:pt x="17" y="15"/>
                    </a:lnTo>
                    <a:lnTo>
                      <a:pt x="17" y="13"/>
                    </a:lnTo>
                    <a:lnTo>
                      <a:pt x="16" y="14"/>
                    </a:lnTo>
                    <a:lnTo>
                      <a:pt x="16" y="13"/>
                    </a:lnTo>
                    <a:lnTo>
                      <a:pt x="15" y="12"/>
                    </a:lnTo>
                    <a:lnTo>
                      <a:pt x="15" y="11"/>
                    </a:lnTo>
                    <a:lnTo>
                      <a:pt x="16" y="12"/>
                    </a:lnTo>
                    <a:lnTo>
                      <a:pt x="17" y="11"/>
                    </a:lnTo>
                    <a:lnTo>
                      <a:pt x="17" y="11"/>
                    </a:lnTo>
                    <a:lnTo>
                      <a:pt x="17" y="11"/>
                    </a:lnTo>
                    <a:lnTo>
                      <a:pt x="17" y="9"/>
                    </a:lnTo>
                    <a:lnTo>
                      <a:pt x="16" y="8"/>
                    </a:lnTo>
                    <a:lnTo>
                      <a:pt x="17" y="8"/>
                    </a:lnTo>
                    <a:lnTo>
                      <a:pt x="16" y="7"/>
                    </a:lnTo>
                    <a:lnTo>
                      <a:pt x="15" y="7"/>
                    </a:lnTo>
                    <a:lnTo>
                      <a:pt x="14" y="4"/>
                    </a:lnTo>
                    <a:lnTo>
                      <a:pt x="12" y="4"/>
                    </a:lnTo>
                    <a:lnTo>
                      <a:pt x="11" y="2"/>
                    </a:lnTo>
                    <a:lnTo>
                      <a:pt x="11" y="2"/>
                    </a:lnTo>
                    <a:lnTo>
                      <a:pt x="10" y="2"/>
                    </a:lnTo>
                    <a:lnTo>
                      <a:pt x="9" y="2"/>
                    </a:lnTo>
                    <a:lnTo>
                      <a:pt x="8" y="1"/>
                    </a:lnTo>
                    <a:lnTo>
                      <a:pt x="8" y="2"/>
                    </a:lnTo>
                    <a:lnTo>
                      <a:pt x="8" y="1"/>
                    </a:lnTo>
                    <a:lnTo>
                      <a:pt x="8" y="3"/>
                    </a:lnTo>
                    <a:lnTo>
                      <a:pt x="8" y="3"/>
                    </a:lnTo>
                    <a:lnTo>
                      <a:pt x="8" y="4"/>
                    </a:lnTo>
                    <a:lnTo>
                      <a:pt x="8" y="4"/>
                    </a:lnTo>
                    <a:lnTo>
                      <a:pt x="9" y="3"/>
                    </a:lnTo>
                    <a:lnTo>
                      <a:pt x="10" y="3"/>
                    </a:lnTo>
                    <a:lnTo>
                      <a:pt x="10" y="4"/>
                    </a:lnTo>
                    <a:lnTo>
                      <a:pt x="11" y="4"/>
                    </a:lnTo>
                    <a:lnTo>
                      <a:pt x="11" y="4"/>
                    </a:lnTo>
                    <a:lnTo>
                      <a:pt x="10" y="4"/>
                    </a:lnTo>
                    <a:lnTo>
                      <a:pt x="9" y="4"/>
                    </a:lnTo>
                    <a:lnTo>
                      <a:pt x="8" y="5"/>
                    </a:lnTo>
                    <a:lnTo>
                      <a:pt x="11" y="7"/>
                    </a:lnTo>
                    <a:lnTo>
                      <a:pt x="11" y="8"/>
                    </a:lnTo>
                    <a:lnTo>
                      <a:pt x="11" y="8"/>
                    </a:lnTo>
                    <a:lnTo>
                      <a:pt x="11" y="10"/>
                    </a:lnTo>
                    <a:lnTo>
                      <a:pt x="11" y="9"/>
                    </a:lnTo>
                    <a:lnTo>
                      <a:pt x="10" y="10"/>
                    </a:lnTo>
                    <a:lnTo>
                      <a:pt x="10" y="8"/>
                    </a:lnTo>
                    <a:lnTo>
                      <a:pt x="9" y="8"/>
                    </a:lnTo>
                    <a:lnTo>
                      <a:pt x="8" y="8"/>
                    </a:lnTo>
                    <a:lnTo>
                      <a:pt x="8" y="8"/>
                    </a:lnTo>
                    <a:lnTo>
                      <a:pt x="8" y="8"/>
                    </a:lnTo>
                    <a:lnTo>
                      <a:pt x="8" y="7"/>
                    </a:lnTo>
                    <a:lnTo>
                      <a:pt x="5" y="5"/>
                    </a:lnTo>
                    <a:lnTo>
                      <a:pt x="4" y="6"/>
                    </a:lnTo>
                    <a:lnTo>
                      <a:pt x="5" y="7"/>
                    </a:lnTo>
                    <a:lnTo>
                      <a:pt x="4" y="7"/>
                    </a:lnTo>
                    <a:lnTo>
                      <a:pt x="5" y="8"/>
                    </a:lnTo>
                    <a:lnTo>
                      <a:pt x="4" y="8"/>
                    </a:lnTo>
                    <a:lnTo>
                      <a:pt x="4" y="8"/>
                    </a:lnTo>
                    <a:lnTo>
                      <a:pt x="5" y="9"/>
                    </a:lnTo>
                    <a:lnTo>
                      <a:pt x="4" y="10"/>
                    </a:lnTo>
                    <a:lnTo>
                      <a:pt x="4" y="10"/>
                    </a:lnTo>
                    <a:lnTo>
                      <a:pt x="4" y="11"/>
                    </a:lnTo>
                    <a:lnTo>
                      <a:pt x="7" y="11"/>
                    </a:lnTo>
                    <a:lnTo>
                      <a:pt x="7" y="11"/>
                    </a:lnTo>
                    <a:lnTo>
                      <a:pt x="6" y="11"/>
                    </a:lnTo>
                    <a:lnTo>
                      <a:pt x="7" y="12"/>
                    </a:lnTo>
                    <a:lnTo>
                      <a:pt x="5" y="13"/>
                    </a:lnTo>
                    <a:lnTo>
                      <a:pt x="4" y="11"/>
                    </a:lnTo>
                    <a:lnTo>
                      <a:pt x="1" y="11"/>
                    </a:lnTo>
                    <a:lnTo>
                      <a:pt x="2" y="11"/>
                    </a:lnTo>
                    <a:lnTo>
                      <a:pt x="3" y="12"/>
                    </a:lnTo>
                    <a:lnTo>
                      <a:pt x="3" y="13"/>
                    </a:lnTo>
                    <a:lnTo>
                      <a:pt x="3" y="13"/>
                    </a:lnTo>
                    <a:lnTo>
                      <a:pt x="4" y="14"/>
                    </a:lnTo>
                    <a:lnTo>
                      <a:pt x="3" y="15"/>
                    </a:lnTo>
                    <a:lnTo>
                      <a:pt x="1" y="14"/>
                    </a:lnTo>
                    <a:lnTo>
                      <a:pt x="0" y="13"/>
                    </a:lnTo>
                    <a:lnTo>
                      <a:pt x="0" y="15"/>
                    </a:lnTo>
                    <a:lnTo>
                      <a:pt x="2" y="15"/>
                    </a:lnTo>
                    <a:lnTo>
                      <a:pt x="4" y="15"/>
                    </a:lnTo>
                    <a:lnTo>
                      <a:pt x="4" y="15"/>
                    </a:lnTo>
                    <a:lnTo>
                      <a:pt x="6" y="15"/>
                    </a:lnTo>
                    <a:lnTo>
                      <a:pt x="7" y="15"/>
                    </a:lnTo>
                    <a:lnTo>
                      <a:pt x="8" y="14"/>
                    </a:lnTo>
                    <a:lnTo>
                      <a:pt x="8" y="13"/>
                    </a:lnTo>
                    <a:lnTo>
                      <a:pt x="11" y="14"/>
                    </a:lnTo>
                    <a:lnTo>
                      <a:pt x="11" y="15"/>
                    </a:lnTo>
                    <a:lnTo>
                      <a:pt x="11" y="14"/>
                    </a:lnTo>
                    <a:lnTo>
                      <a:pt x="12" y="15"/>
                    </a:lnTo>
                    <a:lnTo>
                      <a:pt x="12" y="15"/>
                    </a:lnTo>
                    <a:lnTo>
                      <a:pt x="13" y="15"/>
                    </a:lnTo>
                    <a:lnTo>
                      <a:pt x="13" y="15"/>
                    </a:lnTo>
                    <a:lnTo>
                      <a:pt x="15" y="15"/>
                    </a:lnTo>
                    <a:lnTo>
                      <a:pt x="15" y="15"/>
                    </a:lnTo>
                    <a:lnTo>
                      <a:pt x="12" y="17"/>
                    </a:lnTo>
                    <a:lnTo>
                      <a:pt x="11" y="18"/>
                    </a:lnTo>
                    <a:lnTo>
                      <a:pt x="11" y="19"/>
                    </a:lnTo>
                    <a:lnTo>
                      <a:pt x="11" y="19"/>
                    </a:lnTo>
                    <a:lnTo>
                      <a:pt x="13" y="19"/>
                    </a:lnTo>
                    <a:lnTo>
                      <a:pt x="14" y="20"/>
                    </a:lnTo>
                    <a:lnTo>
                      <a:pt x="14" y="19"/>
                    </a:lnTo>
                    <a:lnTo>
                      <a:pt x="15" y="19"/>
                    </a:lnTo>
                    <a:lnTo>
                      <a:pt x="14" y="21"/>
                    </a:lnTo>
                    <a:lnTo>
                      <a:pt x="11" y="21"/>
                    </a:lnTo>
                    <a:lnTo>
                      <a:pt x="11" y="20"/>
                    </a:lnTo>
                    <a:lnTo>
                      <a:pt x="10" y="21"/>
                    </a:lnTo>
                    <a:lnTo>
                      <a:pt x="9" y="21"/>
                    </a:lnTo>
                    <a:lnTo>
                      <a:pt x="8" y="22"/>
                    </a:lnTo>
                    <a:lnTo>
                      <a:pt x="7" y="22"/>
                    </a:lnTo>
                    <a:lnTo>
                      <a:pt x="7" y="22"/>
                    </a:lnTo>
                    <a:lnTo>
                      <a:pt x="6" y="22"/>
                    </a:lnTo>
                    <a:lnTo>
                      <a:pt x="3" y="22"/>
                    </a:lnTo>
                    <a:lnTo>
                      <a:pt x="3" y="24"/>
                    </a:lnTo>
                    <a:lnTo>
                      <a:pt x="4" y="25"/>
                    </a:lnTo>
                    <a:lnTo>
                      <a:pt x="4" y="24"/>
                    </a:lnTo>
                    <a:lnTo>
                      <a:pt x="5" y="24"/>
                    </a:lnTo>
                    <a:lnTo>
                      <a:pt x="8" y="23"/>
                    </a:lnTo>
                    <a:lnTo>
                      <a:pt x="8" y="23"/>
                    </a:lnTo>
                    <a:lnTo>
                      <a:pt x="9" y="24"/>
                    </a:lnTo>
                    <a:lnTo>
                      <a:pt x="11" y="23"/>
                    </a:lnTo>
                    <a:lnTo>
                      <a:pt x="11" y="23"/>
                    </a:lnTo>
                    <a:lnTo>
                      <a:pt x="11" y="26"/>
                    </a:lnTo>
                    <a:lnTo>
                      <a:pt x="12" y="26"/>
                    </a:lnTo>
                    <a:lnTo>
                      <a:pt x="12" y="27"/>
                    </a:lnTo>
                    <a:lnTo>
                      <a:pt x="13" y="28"/>
                    </a:lnTo>
                    <a:lnTo>
                      <a:pt x="14" y="27"/>
                    </a:lnTo>
                    <a:lnTo>
                      <a:pt x="15" y="26"/>
                    </a:lnTo>
                    <a:lnTo>
                      <a:pt x="14" y="28"/>
                    </a:lnTo>
                    <a:lnTo>
                      <a:pt x="14" y="29"/>
                    </a:lnTo>
                    <a:lnTo>
                      <a:pt x="14" y="29"/>
                    </a:lnTo>
                    <a:lnTo>
                      <a:pt x="13" y="30"/>
                    </a:lnTo>
                    <a:lnTo>
                      <a:pt x="15" y="29"/>
                    </a:lnTo>
                    <a:lnTo>
                      <a:pt x="15" y="32"/>
                    </a:lnTo>
                    <a:lnTo>
                      <a:pt x="11" y="33"/>
                    </a:lnTo>
                    <a:lnTo>
                      <a:pt x="11" y="34"/>
                    </a:lnTo>
                    <a:lnTo>
                      <a:pt x="9" y="33"/>
                    </a:lnTo>
                    <a:lnTo>
                      <a:pt x="10" y="34"/>
                    </a:lnTo>
                    <a:lnTo>
                      <a:pt x="10" y="37"/>
                    </a:lnTo>
                    <a:lnTo>
                      <a:pt x="11" y="37"/>
                    </a:lnTo>
                    <a:lnTo>
                      <a:pt x="11" y="36"/>
                    </a:lnTo>
                    <a:lnTo>
                      <a:pt x="14" y="36"/>
                    </a:lnTo>
                    <a:lnTo>
                      <a:pt x="15" y="36"/>
                    </a:lnTo>
                    <a:lnTo>
                      <a:pt x="17" y="37"/>
                    </a:lnTo>
                    <a:lnTo>
                      <a:pt x="18" y="36"/>
                    </a:lnTo>
                    <a:lnTo>
                      <a:pt x="22" y="38"/>
                    </a:lnTo>
                    <a:lnTo>
                      <a:pt x="22" y="39"/>
                    </a:lnTo>
                    <a:lnTo>
                      <a:pt x="24" y="39"/>
                    </a:lnTo>
                    <a:lnTo>
                      <a:pt x="25" y="40"/>
                    </a:lnTo>
                    <a:lnTo>
                      <a:pt x="25" y="40"/>
                    </a:lnTo>
                    <a:lnTo>
                      <a:pt x="26" y="40"/>
                    </a:lnTo>
                    <a:lnTo>
                      <a:pt x="28" y="40"/>
                    </a:lnTo>
                    <a:lnTo>
                      <a:pt x="29" y="40"/>
                    </a:lnTo>
                    <a:lnTo>
                      <a:pt x="30" y="42"/>
                    </a:lnTo>
                    <a:lnTo>
                      <a:pt x="30" y="41"/>
                    </a:lnTo>
                    <a:lnTo>
                      <a:pt x="32" y="42"/>
                    </a:lnTo>
                    <a:lnTo>
                      <a:pt x="33" y="41"/>
                    </a:lnTo>
                    <a:lnTo>
                      <a:pt x="35" y="40"/>
                    </a:lnTo>
                    <a:lnTo>
                      <a:pt x="38" y="37"/>
                    </a:lnTo>
                    <a:lnTo>
                      <a:pt x="40" y="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8" name="Freeform 107"/>
              <p:cNvSpPr>
                <a:spLocks/>
              </p:cNvSpPr>
              <p:nvPr/>
            </p:nvSpPr>
            <p:spPr bwMode="auto">
              <a:xfrm>
                <a:off x="4087" y="3306"/>
                <a:ext cx="1" cy="1"/>
              </a:xfrm>
              <a:custGeom>
                <a:avLst/>
                <a:gdLst/>
                <a:ahLst/>
                <a:cxnLst>
                  <a:cxn ang="0">
                    <a:pos x="1" y="1"/>
                  </a:cxn>
                  <a:cxn ang="0">
                    <a:pos x="1" y="0"/>
                  </a:cxn>
                  <a:cxn ang="0">
                    <a:pos x="0" y="0"/>
                  </a:cxn>
                  <a:cxn ang="0">
                    <a:pos x="1" y="1"/>
                  </a:cxn>
                </a:cxnLst>
                <a:rect l="0" t="0" r="r" b="b"/>
                <a:pathLst>
                  <a:path w="1" h="1">
                    <a:moveTo>
                      <a:pt x="1" y="1"/>
                    </a:moveTo>
                    <a:lnTo>
                      <a:pt x="1" y="0"/>
                    </a:lnTo>
                    <a:lnTo>
                      <a:pt x="0" y="0"/>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9" name="Freeform 108"/>
              <p:cNvSpPr>
                <a:spLocks/>
              </p:cNvSpPr>
              <p:nvPr/>
            </p:nvSpPr>
            <p:spPr bwMode="auto">
              <a:xfrm>
                <a:off x="4237" y="3555"/>
                <a:ext cx="4" cy="3"/>
              </a:xfrm>
              <a:custGeom>
                <a:avLst/>
                <a:gdLst/>
                <a:ahLst/>
                <a:cxnLst>
                  <a:cxn ang="0">
                    <a:pos x="2" y="3"/>
                  </a:cxn>
                  <a:cxn ang="0">
                    <a:pos x="2" y="3"/>
                  </a:cxn>
                  <a:cxn ang="0">
                    <a:pos x="2" y="1"/>
                  </a:cxn>
                  <a:cxn ang="0">
                    <a:pos x="4" y="0"/>
                  </a:cxn>
                  <a:cxn ang="0">
                    <a:pos x="4" y="0"/>
                  </a:cxn>
                  <a:cxn ang="0">
                    <a:pos x="4" y="0"/>
                  </a:cxn>
                  <a:cxn ang="0">
                    <a:pos x="4" y="0"/>
                  </a:cxn>
                  <a:cxn ang="0">
                    <a:pos x="3" y="0"/>
                  </a:cxn>
                  <a:cxn ang="0">
                    <a:pos x="2" y="1"/>
                  </a:cxn>
                  <a:cxn ang="0">
                    <a:pos x="0" y="1"/>
                  </a:cxn>
                  <a:cxn ang="0">
                    <a:pos x="1" y="2"/>
                  </a:cxn>
                  <a:cxn ang="0">
                    <a:pos x="2" y="3"/>
                  </a:cxn>
                </a:cxnLst>
                <a:rect l="0" t="0" r="r" b="b"/>
                <a:pathLst>
                  <a:path w="4" h="3">
                    <a:moveTo>
                      <a:pt x="2" y="3"/>
                    </a:moveTo>
                    <a:lnTo>
                      <a:pt x="2" y="3"/>
                    </a:lnTo>
                    <a:lnTo>
                      <a:pt x="2" y="1"/>
                    </a:lnTo>
                    <a:lnTo>
                      <a:pt x="4" y="0"/>
                    </a:lnTo>
                    <a:lnTo>
                      <a:pt x="4" y="0"/>
                    </a:lnTo>
                    <a:lnTo>
                      <a:pt x="4" y="0"/>
                    </a:lnTo>
                    <a:lnTo>
                      <a:pt x="4" y="0"/>
                    </a:lnTo>
                    <a:lnTo>
                      <a:pt x="3" y="0"/>
                    </a:lnTo>
                    <a:lnTo>
                      <a:pt x="2" y="1"/>
                    </a:lnTo>
                    <a:lnTo>
                      <a:pt x="0" y="1"/>
                    </a:lnTo>
                    <a:lnTo>
                      <a:pt x="1" y="2"/>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0" name="Freeform 109"/>
              <p:cNvSpPr>
                <a:spLocks/>
              </p:cNvSpPr>
              <p:nvPr/>
            </p:nvSpPr>
            <p:spPr bwMode="auto">
              <a:xfrm>
                <a:off x="4243" y="3557"/>
                <a:ext cx="3" cy="3"/>
              </a:xfrm>
              <a:custGeom>
                <a:avLst/>
                <a:gdLst/>
                <a:ahLst/>
                <a:cxnLst>
                  <a:cxn ang="0">
                    <a:pos x="1" y="0"/>
                  </a:cxn>
                  <a:cxn ang="0">
                    <a:pos x="0" y="1"/>
                  </a:cxn>
                  <a:cxn ang="0">
                    <a:pos x="0" y="2"/>
                  </a:cxn>
                  <a:cxn ang="0">
                    <a:pos x="0" y="3"/>
                  </a:cxn>
                  <a:cxn ang="0">
                    <a:pos x="1" y="3"/>
                  </a:cxn>
                  <a:cxn ang="0">
                    <a:pos x="2" y="2"/>
                  </a:cxn>
                  <a:cxn ang="0">
                    <a:pos x="2" y="2"/>
                  </a:cxn>
                  <a:cxn ang="0">
                    <a:pos x="3" y="1"/>
                  </a:cxn>
                  <a:cxn ang="0">
                    <a:pos x="3" y="1"/>
                  </a:cxn>
                  <a:cxn ang="0">
                    <a:pos x="2" y="1"/>
                  </a:cxn>
                  <a:cxn ang="0">
                    <a:pos x="1" y="0"/>
                  </a:cxn>
                </a:cxnLst>
                <a:rect l="0" t="0" r="r" b="b"/>
                <a:pathLst>
                  <a:path w="3" h="3">
                    <a:moveTo>
                      <a:pt x="1" y="0"/>
                    </a:moveTo>
                    <a:lnTo>
                      <a:pt x="0" y="1"/>
                    </a:lnTo>
                    <a:lnTo>
                      <a:pt x="0" y="2"/>
                    </a:lnTo>
                    <a:lnTo>
                      <a:pt x="0" y="3"/>
                    </a:lnTo>
                    <a:lnTo>
                      <a:pt x="1" y="3"/>
                    </a:lnTo>
                    <a:lnTo>
                      <a:pt x="2" y="2"/>
                    </a:lnTo>
                    <a:lnTo>
                      <a:pt x="2" y="2"/>
                    </a:lnTo>
                    <a:lnTo>
                      <a:pt x="3" y="1"/>
                    </a:lnTo>
                    <a:lnTo>
                      <a:pt x="3" y="1"/>
                    </a:lnTo>
                    <a:lnTo>
                      <a:pt x="2"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1" name="Freeform 110"/>
              <p:cNvSpPr>
                <a:spLocks/>
              </p:cNvSpPr>
              <p:nvPr/>
            </p:nvSpPr>
            <p:spPr bwMode="auto">
              <a:xfrm>
                <a:off x="3992" y="3425"/>
                <a:ext cx="9" cy="11"/>
              </a:xfrm>
              <a:custGeom>
                <a:avLst/>
                <a:gdLst/>
                <a:ahLst/>
                <a:cxnLst>
                  <a:cxn ang="0">
                    <a:pos x="7" y="10"/>
                  </a:cxn>
                  <a:cxn ang="0">
                    <a:pos x="7" y="9"/>
                  </a:cxn>
                  <a:cxn ang="0">
                    <a:pos x="9" y="8"/>
                  </a:cxn>
                  <a:cxn ang="0">
                    <a:pos x="9" y="8"/>
                  </a:cxn>
                  <a:cxn ang="0">
                    <a:pos x="8" y="8"/>
                  </a:cxn>
                  <a:cxn ang="0">
                    <a:pos x="8" y="6"/>
                  </a:cxn>
                  <a:cxn ang="0">
                    <a:pos x="7" y="6"/>
                  </a:cxn>
                  <a:cxn ang="0">
                    <a:pos x="7" y="7"/>
                  </a:cxn>
                  <a:cxn ang="0">
                    <a:pos x="7" y="6"/>
                  </a:cxn>
                  <a:cxn ang="0">
                    <a:pos x="4" y="7"/>
                  </a:cxn>
                  <a:cxn ang="0">
                    <a:pos x="4" y="7"/>
                  </a:cxn>
                  <a:cxn ang="0">
                    <a:pos x="5" y="6"/>
                  </a:cxn>
                  <a:cxn ang="0">
                    <a:pos x="4" y="6"/>
                  </a:cxn>
                  <a:cxn ang="0">
                    <a:pos x="6" y="2"/>
                  </a:cxn>
                  <a:cxn ang="0">
                    <a:pos x="5" y="0"/>
                  </a:cxn>
                  <a:cxn ang="0">
                    <a:pos x="5" y="0"/>
                  </a:cxn>
                  <a:cxn ang="0">
                    <a:pos x="4" y="0"/>
                  </a:cxn>
                  <a:cxn ang="0">
                    <a:pos x="4" y="0"/>
                  </a:cxn>
                  <a:cxn ang="0">
                    <a:pos x="4" y="0"/>
                  </a:cxn>
                  <a:cxn ang="0">
                    <a:pos x="4" y="1"/>
                  </a:cxn>
                  <a:cxn ang="0">
                    <a:pos x="4" y="2"/>
                  </a:cxn>
                  <a:cxn ang="0">
                    <a:pos x="0" y="7"/>
                  </a:cxn>
                  <a:cxn ang="0">
                    <a:pos x="0" y="10"/>
                  </a:cxn>
                  <a:cxn ang="0">
                    <a:pos x="0" y="11"/>
                  </a:cxn>
                  <a:cxn ang="0">
                    <a:pos x="1" y="11"/>
                  </a:cxn>
                  <a:cxn ang="0">
                    <a:pos x="3" y="11"/>
                  </a:cxn>
                  <a:cxn ang="0">
                    <a:pos x="4" y="11"/>
                  </a:cxn>
                  <a:cxn ang="0">
                    <a:pos x="5" y="11"/>
                  </a:cxn>
                  <a:cxn ang="0">
                    <a:pos x="7" y="10"/>
                  </a:cxn>
                </a:cxnLst>
                <a:rect l="0" t="0" r="r" b="b"/>
                <a:pathLst>
                  <a:path w="9" h="11">
                    <a:moveTo>
                      <a:pt x="7" y="10"/>
                    </a:moveTo>
                    <a:lnTo>
                      <a:pt x="7" y="9"/>
                    </a:lnTo>
                    <a:lnTo>
                      <a:pt x="9" y="8"/>
                    </a:lnTo>
                    <a:lnTo>
                      <a:pt x="9" y="8"/>
                    </a:lnTo>
                    <a:lnTo>
                      <a:pt x="8" y="8"/>
                    </a:lnTo>
                    <a:lnTo>
                      <a:pt x="8" y="6"/>
                    </a:lnTo>
                    <a:lnTo>
                      <a:pt x="7" y="6"/>
                    </a:lnTo>
                    <a:lnTo>
                      <a:pt x="7" y="7"/>
                    </a:lnTo>
                    <a:lnTo>
                      <a:pt x="7" y="6"/>
                    </a:lnTo>
                    <a:lnTo>
                      <a:pt x="4" y="7"/>
                    </a:lnTo>
                    <a:lnTo>
                      <a:pt x="4" y="7"/>
                    </a:lnTo>
                    <a:lnTo>
                      <a:pt x="5" y="6"/>
                    </a:lnTo>
                    <a:lnTo>
                      <a:pt x="4" y="6"/>
                    </a:lnTo>
                    <a:lnTo>
                      <a:pt x="6" y="2"/>
                    </a:lnTo>
                    <a:lnTo>
                      <a:pt x="5" y="0"/>
                    </a:lnTo>
                    <a:lnTo>
                      <a:pt x="5" y="0"/>
                    </a:lnTo>
                    <a:lnTo>
                      <a:pt x="4" y="0"/>
                    </a:lnTo>
                    <a:lnTo>
                      <a:pt x="4" y="0"/>
                    </a:lnTo>
                    <a:lnTo>
                      <a:pt x="4" y="0"/>
                    </a:lnTo>
                    <a:lnTo>
                      <a:pt x="4" y="1"/>
                    </a:lnTo>
                    <a:lnTo>
                      <a:pt x="4" y="2"/>
                    </a:lnTo>
                    <a:lnTo>
                      <a:pt x="0" y="7"/>
                    </a:lnTo>
                    <a:lnTo>
                      <a:pt x="0" y="10"/>
                    </a:lnTo>
                    <a:lnTo>
                      <a:pt x="0" y="11"/>
                    </a:lnTo>
                    <a:lnTo>
                      <a:pt x="1" y="11"/>
                    </a:lnTo>
                    <a:lnTo>
                      <a:pt x="3" y="11"/>
                    </a:lnTo>
                    <a:lnTo>
                      <a:pt x="4" y="11"/>
                    </a:lnTo>
                    <a:lnTo>
                      <a:pt x="5" y="11"/>
                    </a:lnTo>
                    <a:lnTo>
                      <a:pt x="7"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2" name="Freeform 111"/>
              <p:cNvSpPr>
                <a:spLocks/>
              </p:cNvSpPr>
              <p:nvPr/>
            </p:nvSpPr>
            <p:spPr bwMode="auto">
              <a:xfrm>
                <a:off x="4003" y="3386"/>
                <a:ext cx="36" cy="42"/>
              </a:xfrm>
              <a:custGeom>
                <a:avLst/>
                <a:gdLst/>
                <a:ahLst/>
                <a:cxnLst>
                  <a:cxn ang="0">
                    <a:pos x="21" y="0"/>
                  </a:cxn>
                  <a:cxn ang="0">
                    <a:pos x="18" y="1"/>
                  </a:cxn>
                  <a:cxn ang="0">
                    <a:pos x="15" y="4"/>
                  </a:cxn>
                  <a:cxn ang="0">
                    <a:pos x="14" y="5"/>
                  </a:cxn>
                  <a:cxn ang="0">
                    <a:pos x="13" y="7"/>
                  </a:cxn>
                  <a:cxn ang="0">
                    <a:pos x="11" y="9"/>
                  </a:cxn>
                  <a:cxn ang="0">
                    <a:pos x="11" y="12"/>
                  </a:cxn>
                  <a:cxn ang="0">
                    <a:pos x="10" y="13"/>
                  </a:cxn>
                  <a:cxn ang="0">
                    <a:pos x="8" y="18"/>
                  </a:cxn>
                  <a:cxn ang="0">
                    <a:pos x="7" y="19"/>
                  </a:cxn>
                  <a:cxn ang="0">
                    <a:pos x="7" y="21"/>
                  </a:cxn>
                  <a:cxn ang="0">
                    <a:pos x="7" y="23"/>
                  </a:cxn>
                  <a:cxn ang="0">
                    <a:pos x="4" y="27"/>
                  </a:cxn>
                  <a:cxn ang="0">
                    <a:pos x="1" y="27"/>
                  </a:cxn>
                  <a:cxn ang="0">
                    <a:pos x="5" y="27"/>
                  </a:cxn>
                  <a:cxn ang="0">
                    <a:pos x="0" y="34"/>
                  </a:cxn>
                  <a:cxn ang="0">
                    <a:pos x="11" y="34"/>
                  </a:cxn>
                  <a:cxn ang="0">
                    <a:pos x="18" y="34"/>
                  </a:cxn>
                  <a:cxn ang="0">
                    <a:pos x="18" y="35"/>
                  </a:cxn>
                  <a:cxn ang="0">
                    <a:pos x="19" y="36"/>
                  </a:cxn>
                  <a:cxn ang="0">
                    <a:pos x="23" y="34"/>
                  </a:cxn>
                  <a:cxn ang="0">
                    <a:pos x="23" y="37"/>
                  </a:cxn>
                  <a:cxn ang="0">
                    <a:pos x="19" y="40"/>
                  </a:cxn>
                  <a:cxn ang="0">
                    <a:pos x="26" y="36"/>
                  </a:cxn>
                  <a:cxn ang="0">
                    <a:pos x="29" y="32"/>
                  </a:cxn>
                  <a:cxn ang="0">
                    <a:pos x="29" y="41"/>
                  </a:cxn>
                  <a:cxn ang="0">
                    <a:pos x="33" y="38"/>
                  </a:cxn>
                  <a:cxn ang="0">
                    <a:pos x="33" y="42"/>
                  </a:cxn>
                  <a:cxn ang="0">
                    <a:pos x="36" y="36"/>
                  </a:cxn>
                  <a:cxn ang="0">
                    <a:pos x="35" y="36"/>
                  </a:cxn>
                  <a:cxn ang="0">
                    <a:pos x="35" y="31"/>
                  </a:cxn>
                  <a:cxn ang="0">
                    <a:pos x="33" y="31"/>
                  </a:cxn>
                  <a:cxn ang="0">
                    <a:pos x="31" y="34"/>
                  </a:cxn>
                  <a:cxn ang="0">
                    <a:pos x="31" y="30"/>
                  </a:cxn>
                  <a:cxn ang="0">
                    <a:pos x="33" y="29"/>
                  </a:cxn>
                  <a:cxn ang="0">
                    <a:pos x="35" y="27"/>
                  </a:cxn>
                  <a:cxn ang="0">
                    <a:pos x="31" y="27"/>
                  </a:cxn>
                  <a:cxn ang="0">
                    <a:pos x="31" y="25"/>
                  </a:cxn>
                  <a:cxn ang="0">
                    <a:pos x="30" y="23"/>
                  </a:cxn>
                  <a:cxn ang="0">
                    <a:pos x="32" y="20"/>
                  </a:cxn>
                  <a:cxn ang="0">
                    <a:pos x="27" y="19"/>
                  </a:cxn>
                  <a:cxn ang="0">
                    <a:pos x="23" y="19"/>
                  </a:cxn>
                  <a:cxn ang="0">
                    <a:pos x="22" y="19"/>
                  </a:cxn>
                  <a:cxn ang="0">
                    <a:pos x="19" y="17"/>
                  </a:cxn>
                  <a:cxn ang="0">
                    <a:pos x="21" y="15"/>
                  </a:cxn>
                  <a:cxn ang="0">
                    <a:pos x="18" y="13"/>
                  </a:cxn>
                  <a:cxn ang="0">
                    <a:pos x="15" y="15"/>
                  </a:cxn>
                  <a:cxn ang="0">
                    <a:pos x="18" y="9"/>
                  </a:cxn>
                  <a:cxn ang="0">
                    <a:pos x="18" y="7"/>
                  </a:cxn>
                  <a:cxn ang="0">
                    <a:pos x="19" y="4"/>
                  </a:cxn>
                </a:cxnLst>
                <a:rect l="0" t="0" r="r" b="b"/>
                <a:pathLst>
                  <a:path w="36" h="42">
                    <a:moveTo>
                      <a:pt x="20" y="3"/>
                    </a:moveTo>
                    <a:lnTo>
                      <a:pt x="21" y="1"/>
                    </a:lnTo>
                    <a:lnTo>
                      <a:pt x="21" y="0"/>
                    </a:lnTo>
                    <a:lnTo>
                      <a:pt x="20" y="1"/>
                    </a:lnTo>
                    <a:lnTo>
                      <a:pt x="20" y="1"/>
                    </a:lnTo>
                    <a:lnTo>
                      <a:pt x="18" y="1"/>
                    </a:lnTo>
                    <a:lnTo>
                      <a:pt x="18" y="1"/>
                    </a:lnTo>
                    <a:lnTo>
                      <a:pt x="15" y="3"/>
                    </a:lnTo>
                    <a:lnTo>
                      <a:pt x="15" y="4"/>
                    </a:lnTo>
                    <a:lnTo>
                      <a:pt x="15" y="4"/>
                    </a:lnTo>
                    <a:lnTo>
                      <a:pt x="15" y="5"/>
                    </a:lnTo>
                    <a:lnTo>
                      <a:pt x="14" y="5"/>
                    </a:lnTo>
                    <a:lnTo>
                      <a:pt x="14" y="5"/>
                    </a:lnTo>
                    <a:lnTo>
                      <a:pt x="13" y="5"/>
                    </a:lnTo>
                    <a:lnTo>
                      <a:pt x="13" y="7"/>
                    </a:lnTo>
                    <a:lnTo>
                      <a:pt x="12" y="8"/>
                    </a:lnTo>
                    <a:lnTo>
                      <a:pt x="11" y="8"/>
                    </a:lnTo>
                    <a:lnTo>
                      <a:pt x="11" y="9"/>
                    </a:lnTo>
                    <a:lnTo>
                      <a:pt x="12" y="9"/>
                    </a:lnTo>
                    <a:lnTo>
                      <a:pt x="11" y="10"/>
                    </a:lnTo>
                    <a:lnTo>
                      <a:pt x="11" y="12"/>
                    </a:lnTo>
                    <a:lnTo>
                      <a:pt x="11" y="12"/>
                    </a:lnTo>
                    <a:lnTo>
                      <a:pt x="11" y="13"/>
                    </a:lnTo>
                    <a:lnTo>
                      <a:pt x="10" y="13"/>
                    </a:lnTo>
                    <a:lnTo>
                      <a:pt x="8" y="16"/>
                    </a:lnTo>
                    <a:lnTo>
                      <a:pt x="8" y="18"/>
                    </a:lnTo>
                    <a:lnTo>
                      <a:pt x="8" y="18"/>
                    </a:lnTo>
                    <a:lnTo>
                      <a:pt x="8" y="19"/>
                    </a:lnTo>
                    <a:lnTo>
                      <a:pt x="7" y="19"/>
                    </a:lnTo>
                    <a:lnTo>
                      <a:pt x="7" y="19"/>
                    </a:lnTo>
                    <a:lnTo>
                      <a:pt x="7" y="20"/>
                    </a:lnTo>
                    <a:lnTo>
                      <a:pt x="7" y="21"/>
                    </a:lnTo>
                    <a:lnTo>
                      <a:pt x="7" y="21"/>
                    </a:lnTo>
                    <a:lnTo>
                      <a:pt x="7" y="21"/>
                    </a:lnTo>
                    <a:lnTo>
                      <a:pt x="7" y="22"/>
                    </a:lnTo>
                    <a:lnTo>
                      <a:pt x="7" y="23"/>
                    </a:lnTo>
                    <a:lnTo>
                      <a:pt x="5" y="22"/>
                    </a:lnTo>
                    <a:lnTo>
                      <a:pt x="4" y="26"/>
                    </a:lnTo>
                    <a:lnTo>
                      <a:pt x="4" y="27"/>
                    </a:lnTo>
                    <a:lnTo>
                      <a:pt x="3" y="26"/>
                    </a:lnTo>
                    <a:lnTo>
                      <a:pt x="1" y="27"/>
                    </a:lnTo>
                    <a:lnTo>
                      <a:pt x="1" y="27"/>
                    </a:lnTo>
                    <a:lnTo>
                      <a:pt x="4" y="27"/>
                    </a:lnTo>
                    <a:lnTo>
                      <a:pt x="4" y="27"/>
                    </a:lnTo>
                    <a:lnTo>
                      <a:pt x="5" y="27"/>
                    </a:lnTo>
                    <a:lnTo>
                      <a:pt x="0" y="32"/>
                    </a:lnTo>
                    <a:lnTo>
                      <a:pt x="0" y="34"/>
                    </a:lnTo>
                    <a:lnTo>
                      <a:pt x="0" y="34"/>
                    </a:lnTo>
                    <a:lnTo>
                      <a:pt x="2" y="34"/>
                    </a:lnTo>
                    <a:lnTo>
                      <a:pt x="7" y="34"/>
                    </a:lnTo>
                    <a:lnTo>
                      <a:pt x="11" y="34"/>
                    </a:lnTo>
                    <a:lnTo>
                      <a:pt x="11" y="34"/>
                    </a:lnTo>
                    <a:lnTo>
                      <a:pt x="18" y="34"/>
                    </a:lnTo>
                    <a:lnTo>
                      <a:pt x="18" y="34"/>
                    </a:lnTo>
                    <a:lnTo>
                      <a:pt x="20" y="33"/>
                    </a:lnTo>
                    <a:lnTo>
                      <a:pt x="20" y="34"/>
                    </a:lnTo>
                    <a:lnTo>
                      <a:pt x="18" y="35"/>
                    </a:lnTo>
                    <a:lnTo>
                      <a:pt x="18" y="35"/>
                    </a:lnTo>
                    <a:lnTo>
                      <a:pt x="19" y="35"/>
                    </a:lnTo>
                    <a:lnTo>
                      <a:pt x="19" y="36"/>
                    </a:lnTo>
                    <a:lnTo>
                      <a:pt x="22" y="35"/>
                    </a:lnTo>
                    <a:lnTo>
                      <a:pt x="22" y="34"/>
                    </a:lnTo>
                    <a:lnTo>
                      <a:pt x="23" y="34"/>
                    </a:lnTo>
                    <a:lnTo>
                      <a:pt x="25" y="34"/>
                    </a:lnTo>
                    <a:lnTo>
                      <a:pt x="26" y="34"/>
                    </a:lnTo>
                    <a:lnTo>
                      <a:pt x="23" y="37"/>
                    </a:lnTo>
                    <a:lnTo>
                      <a:pt x="22" y="38"/>
                    </a:lnTo>
                    <a:lnTo>
                      <a:pt x="19" y="39"/>
                    </a:lnTo>
                    <a:lnTo>
                      <a:pt x="19" y="40"/>
                    </a:lnTo>
                    <a:lnTo>
                      <a:pt x="20" y="40"/>
                    </a:lnTo>
                    <a:lnTo>
                      <a:pt x="22" y="40"/>
                    </a:lnTo>
                    <a:lnTo>
                      <a:pt x="26" y="36"/>
                    </a:lnTo>
                    <a:lnTo>
                      <a:pt x="27" y="36"/>
                    </a:lnTo>
                    <a:lnTo>
                      <a:pt x="27" y="36"/>
                    </a:lnTo>
                    <a:lnTo>
                      <a:pt x="29" y="32"/>
                    </a:lnTo>
                    <a:lnTo>
                      <a:pt x="29" y="32"/>
                    </a:lnTo>
                    <a:lnTo>
                      <a:pt x="30" y="37"/>
                    </a:lnTo>
                    <a:lnTo>
                      <a:pt x="29" y="41"/>
                    </a:lnTo>
                    <a:lnTo>
                      <a:pt x="29" y="41"/>
                    </a:lnTo>
                    <a:lnTo>
                      <a:pt x="32" y="38"/>
                    </a:lnTo>
                    <a:lnTo>
                      <a:pt x="33" y="38"/>
                    </a:lnTo>
                    <a:lnTo>
                      <a:pt x="32" y="40"/>
                    </a:lnTo>
                    <a:lnTo>
                      <a:pt x="32" y="41"/>
                    </a:lnTo>
                    <a:lnTo>
                      <a:pt x="33" y="42"/>
                    </a:lnTo>
                    <a:lnTo>
                      <a:pt x="33" y="41"/>
                    </a:lnTo>
                    <a:lnTo>
                      <a:pt x="35" y="41"/>
                    </a:lnTo>
                    <a:lnTo>
                      <a:pt x="36" y="36"/>
                    </a:lnTo>
                    <a:lnTo>
                      <a:pt x="36" y="34"/>
                    </a:lnTo>
                    <a:lnTo>
                      <a:pt x="36" y="33"/>
                    </a:lnTo>
                    <a:lnTo>
                      <a:pt x="35" y="36"/>
                    </a:lnTo>
                    <a:lnTo>
                      <a:pt x="34" y="35"/>
                    </a:lnTo>
                    <a:lnTo>
                      <a:pt x="34" y="34"/>
                    </a:lnTo>
                    <a:lnTo>
                      <a:pt x="35" y="31"/>
                    </a:lnTo>
                    <a:lnTo>
                      <a:pt x="36" y="30"/>
                    </a:lnTo>
                    <a:lnTo>
                      <a:pt x="36" y="30"/>
                    </a:lnTo>
                    <a:lnTo>
                      <a:pt x="33" y="31"/>
                    </a:lnTo>
                    <a:lnTo>
                      <a:pt x="33" y="34"/>
                    </a:lnTo>
                    <a:lnTo>
                      <a:pt x="32" y="34"/>
                    </a:lnTo>
                    <a:lnTo>
                      <a:pt x="31" y="34"/>
                    </a:lnTo>
                    <a:lnTo>
                      <a:pt x="31" y="33"/>
                    </a:lnTo>
                    <a:lnTo>
                      <a:pt x="31" y="31"/>
                    </a:lnTo>
                    <a:lnTo>
                      <a:pt x="31" y="30"/>
                    </a:lnTo>
                    <a:lnTo>
                      <a:pt x="31" y="30"/>
                    </a:lnTo>
                    <a:lnTo>
                      <a:pt x="30" y="30"/>
                    </a:lnTo>
                    <a:lnTo>
                      <a:pt x="33" y="29"/>
                    </a:lnTo>
                    <a:lnTo>
                      <a:pt x="33" y="27"/>
                    </a:lnTo>
                    <a:lnTo>
                      <a:pt x="34" y="27"/>
                    </a:lnTo>
                    <a:lnTo>
                      <a:pt x="35" y="27"/>
                    </a:lnTo>
                    <a:lnTo>
                      <a:pt x="34" y="26"/>
                    </a:lnTo>
                    <a:lnTo>
                      <a:pt x="32" y="27"/>
                    </a:lnTo>
                    <a:lnTo>
                      <a:pt x="31" y="27"/>
                    </a:lnTo>
                    <a:lnTo>
                      <a:pt x="29" y="27"/>
                    </a:lnTo>
                    <a:lnTo>
                      <a:pt x="29" y="27"/>
                    </a:lnTo>
                    <a:lnTo>
                      <a:pt x="31" y="25"/>
                    </a:lnTo>
                    <a:lnTo>
                      <a:pt x="30" y="24"/>
                    </a:lnTo>
                    <a:lnTo>
                      <a:pt x="29" y="24"/>
                    </a:lnTo>
                    <a:lnTo>
                      <a:pt x="30" y="23"/>
                    </a:lnTo>
                    <a:lnTo>
                      <a:pt x="32" y="22"/>
                    </a:lnTo>
                    <a:lnTo>
                      <a:pt x="33" y="20"/>
                    </a:lnTo>
                    <a:lnTo>
                      <a:pt x="32" y="20"/>
                    </a:lnTo>
                    <a:lnTo>
                      <a:pt x="29" y="19"/>
                    </a:lnTo>
                    <a:lnTo>
                      <a:pt x="28" y="19"/>
                    </a:lnTo>
                    <a:lnTo>
                      <a:pt x="27" y="19"/>
                    </a:lnTo>
                    <a:lnTo>
                      <a:pt x="23" y="20"/>
                    </a:lnTo>
                    <a:lnTo>
                      <a:pt x="22" y="20"/>
                    </a:lnTo>
                    <a:lnTo>
                      <a:pt x="23" y="19"/>
                    </a:lnTo>
                    <a:lnTo>
                      <a:pt x="23" y="18"/>
                    </a:lnTo>
                    <a:lnTo>
                      <a:pt x="22" y="19"/>
                    </a:lnTo>
                    <a:lnTo>
                      <a:pt x="22" y="19"/>
                    </a:lnTo>
                    <a:lnTo>
                      <a:pt x="22" y="19"/>
                    </a:lnTo>
                    <a:lnTo>
                      <a:pt x="19" y="19"/>
                    </a:lnTo>
                    <a:lnTo>
                      <a:pt x="19" y="17"/>
                    </a:lnTo>
                    <a:lnTo>
                      <a:pt x="18" y="17"/>
                    </a:lnTo>
                    <a:lnTo>
                      <a:pt x="22" y="15"/>
                    </a:lnTo>
                    <a:lnTo>
                      <a:pt x="21" y="15"/>
                    </a:lnTo>
                    <a:lnTo>
                      <a:pt x="18" y="15"/>
                    </a:lnTo>
                    <a:lnTo>
                      <a:pt x="18" y="13"/>
                    </a:lnTo>
                    <a:lnTo>
                      <a:pt x="18" y="13"/>
                    </a:lnTo>
                    <a:lnTo>
                      <a:pt x="15" y="17"/>
                    </a:lnTo>
                    <a:lnTo>
                      <a:pt x="14" y="16"/>
                    </a:lnTo>
                    <a:lnTo>
                      <a:pt x="15" y="15"/>
                    </a:lnTo>
                    <a:lnTo>
                      <a:pt x="15" y="14"/>
                    </a:lnTo>
                    <a:lnTo>
                      <a:pt x="18" y="9"/>
                    </a:lnTo>
                    <a:lnTo>
                      <a:pt x="18" y="9"/>
                    </a:lnTo>
                    <a:lnTo>
                      <a:pt x="18" y="8"/>
                    </a:lnTo>
                    <a:lnTo>
                      <a:pt x="18" y="7"/>
                    </a:lnTo>
                    <a:lnTo>
                      <a:pt x="18" y="7"/>
                    </a:lnTo>
                    <a:lnTo>
                      <a:pt x="19" y="7"/>
                    </a:lnTo>
                    <a:lnTo>
                      <a:pt x="20" y="5"/>
                    </a:lnTo>
                    <a:lnTo>
                      <a:pt x="19" y="4"/>
                    </a:lnTo>
                    <a:lnTo>
                      <a:pt x="19" y="3"/>
                    </a:lnTo>
                    <a:lnTo>
                      <a:pt x="2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3" name="Freeform 112"/>
              <p:cNvSpPr>
                <a:spLocks/>
              </p:cNvSpPr>
              <p:nvPr/>
            </p:nvSpPr>
            <p:spPr bwMode="auto">
              <a:xfrm>
                <a:off x="4020" y="3424"/>
                <a:ext cx="1" cy="3"/>
              </a:xfrm>
              <a:custGeom>
                <a:avLst/>
                <a:gdLst/>
                <a:ahLst/>
                <a:cxnLst>
                  <a:cxn ang="0">
                    <a:pos x="0" y="3"/>
                  </a:cxn>
                  <a:cxn ang="0">
                    <a:pos x="0" y="3"/>
                  </a:cxn>
                  <a:cxn ang="0">
                    <a:pos x="0" y="0"/>
                  </a:cxn>
                  <a:cxn ang="0">
                    <a:pos x="0" y="0"/>
                  </a:cxn>
                  <a:cxn ang="0">
                    <a:pos x="0" y="0"/>
                  </a:cxn>
                  <a:cxn ang="0">
                    <a:pos x="0" y="3"/>
                  </a:cxn>
                </a:cxnLst>
                <a:rect l="0" t="0" r="r" b="b"/>
                <a:pathLst>
                  <a:path h="3">
                    <a:moveTo>
                      <a:pt x="0" y="3"/>
                    </a:moveTo>
                    <a:lnTo>
                      <a:pt x="0" y="3"/>
                    </a:lnTo>
                    <a:lnTo>
                      <a:pt x="0" y="0"/>
                    </a:lnTo>
                    <a:lnTo>
                      <a:pt x="0" y="0"/>
                    </a:lnTo>
                    <a:lnTo>
                      <a:pt x="0" y="0"/>
                    </a:lnTo>
                    <a:lnTo>
                      <a:pt x="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4" name="Freeform 113"/>
              <p:cNvSpPr>
                <a:spLocks/>
              </p:cNvSpPr>
              <p:nvPr/>
            </p:nvSpPr>
            <p:spPr bwMode="auto">
              <a:xfrm>
                <a:off x="4350" y="3387"/>
                <a:ext cx="1" cy="1"/>
              </a:xfrm>
              <a:custGeom>
                <a:avLst/>
                <a:gdLst/>
                <a:ahLst/>
                <a:cxnLst>
                  <a:cxn ang="0">
                    <a:pos x="1" y="0"/>
                  </a:cxn>
                  <a:cxn ang="0">
                    <a:pos x="1" y="0"/>
                  </a:cxn>
                  <a:cxn ang="0">
                    <a:pos x="0" y="0"/>
                  </a:cxn>
                  <a:cxn ang="0">
                    <a:pos x="0" y="1"/>
                  </a:cxn>
                  <a:cxn ang="0">
                    <a:pos x="0" y="1"/>
                  </a:cxn>
                  <a:cxn ang="0">
                    <a:pos x="1" y="0"/>
                  </a:cxn>
                </a:cxnLst>
                <a:rect l="0" t="0" r="r" b="b"/>
                <a:pathLst>
                  <a:path w="1" h="1">
                    <a:moveTo>
                      <a:pt x="1" y="0"/>
                    </a:moveTo>
                    <a:lnTo>
                      <a:pt x="1" y="0"/>
                    </a:lnTo>
                    <a:lnTo>
                      <a:pt x="0" y="0"/>
                    </a:lnTo>
                    <a:lnTo>
                      <a:pt x="0" y="1"/>
                    </a:lnTo>
                    <a:lnTo>
                      <a:pt x="0"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5" name="Freeform 114"/>
              <p:cNvSpPr>
                <a:spLocks/>
              </p:cNvSpPr>
              <p:nvPr/>
            </p:nvSpPr>
            <p:spPr bwMode="auto">
              <a:xfrm>
                <a:off x="4459" y="3509"/>
                <a:ext cx="16" cy="5"/>
              </a:xfrm>
              <a:custGeom>
                <a:avLst/>
                <a:gdLst/>
                <a:ahLst/>
                <a:cxnLst>
                  <a:cxn ang="0">
                    <a:pos x="1" y="0"/>
                  </a:cxn>
                  <a:cxn ang="0">
                    <a:pos x="1" y="0"/>
                  </a:cxn>
                  <a:cxn ang="0">
                    <a:pos x="1" y="1"/>
                  </a:cxn>
                  <a:cxn ang="0">
                    <a:pos x="1" y="1"/>
                  </a:cxn>
                  <a:cxn ang="0">
                    <a:pos x="0" y="2"/>
                  </a:cxn>
                  <a:cxn ang="0">
                    <a:pos x="5" y="3"/>
                  </a:cxn>
                  <a:cxn ang="0">
                    <a:pos x="6" y="3"/>
                  </a:cxn>
                  <a:cxn ang="0">
                    <a:pos x="7" y="4"/>
                  </a:cxn>
                  <a:cxn ang="0">
                    <a:pos x="7" y="5"/>
                  </a:cxn>
                  <a:cxn ang="0">
                    <a:pos x="13" y="4"/>
                  </a:cxn>
                  <a:cxn ang="0">
                    <a:pos x="15" y="4"/>
                  </a:cxn>
                  <a:cxn ang="0">
                    <a:pos x="16" y="2"/>
                  </a:cxn>
                  <a:cxn ang="0">
                    <a:pos x="16" y="2"/>
                  </a:cxn>
                  <a:cxn ang="0">
                    <a:pos x="13" y="3"/>
                  </a:cxn>
                  <a:cxn ang="0">
                    <a:pos x="12" y="2"/>
                  </a:cxn>
                  <a:cxn ang="0">
                    <a:pos x="12" y="2"/>
                  </a:cxn>
                  <a:cxn ang="0">
                    <a:pos x="9" y="2"/>
                  </a:cxn>
                  <a:cxn ang="0">
                    <a:pos x="9" y="2"/>
                  </a:cxn>
                  <a:cxn ang="0">
                    <a:pos x="9" y="2"/>
                  </a:cxn>
                  <a:cxn ang="0">
                    <a:pos x="8" y="1"/>
                  </a:cxn>
                  <a:cxn ang="0">
                    <a:pos x="5" y="2"/>
                  </a:cxn>
                  <a:cxn ang="0">
                    <a:pos x="4" y="1"/>
                  </a:cxn>
                  <a:cxn ang="0">
                    <a:pos x="4" y="1"/>
                  </a:cxn>
                  <a:cxn ang="0">
                    <a:pos x="4" y="1"/>
                  </a:cxn>
                  <a:cxn ang="0">
                    <a:pos x="4" y="0"/>
                  </a:cxn>
                  <a:cxn ang="0">
                    <a:pos x="3" y="1"/>
                  </a:cxn>
                  <a:cxn ang="0">
                    <a:pos x="1" y="0"/>
                  </a:cxn>
                </a:cxnLst>
                <a:rect l="0" t="0" r="r" b="b"/>
                <a:pathLst>
                  <a:path w="16" h="5">
                    <a:moveTo>
                      <a:pt x="1" y="0"/>
                    </a:moveTo>
                    <a:lnTo>
                      <a:pt x="1" y="0"/>
                    </a:lnTo>
                    <a:lnTo>
                      <a:pt x="1" y="1"/>
                    </a:lnTo>
                    <a:lnTo>
                      <a:pt x="1" y="1"/>
                    </a:lnTo>
                    <a:lnTo>
                      <a:pt x="0" y="2"/>
                    </a:lnTo>
                    <a:lnTo>
                      <a:pt x="5" y="3"/>
                    </a:lnTo>
                    <a:lnTo>
                      <a:pt x="6" y="3"/>
                    </a:lnTo>
                    <a:lnTo>
                      <a:pt x="7" y="4"/>
                    </a:lnTo>
                    <a:lnTo>
                      <a:pt x="7" y="5"/>
                    </a:lnTo>
                    <a:lnTo>
                      <a:pt x="13" y="4"/>
                    </a:lnTo>
                    <a:lnTo>
                      <a:pt x="15" y="4"/>
                    </a:lnTo>
                    <a:lnTo>
                      <a:pt x="16" y="2"/>
                    </a:lnTo>
                    <a:lnTo>
                      <a:pt x="16" y="2"/>
                    </a:lnTo>
                    <a:lnTo>
                      <a:pt x="13" y="3"/>
                    </a:lnTo>
                    <a:lnTo>
                      <a:pt x="12" y="2"/>
                    </a:lnTo>
                    <a:lnTo>
                      <a:pt x="12" y="2"/>
                    </a:lnTo>
                    <a:lnTo>
                      <a:pt x="9" y="2"/>
                    </a:lnTo>
                    <a:lnTo>
                      <a:pt x="9" y="2"/>
                    </a:lnTo>
                    <a:lnTo>
                      <a:pt x="9" y="2"/>
                    </a:lnTo>
                    <a:lnTo>
                      <a:pt x="8" y="1"/>
                    </a:lnTo>
                    <a:lnTo>
                      <a:pt x="5" y="2"/>
                    </a:lnTo>
                    <a:lnTo>
                      <a:pt x="4" y="1"/>
                    </a:lnTo>
                    <a:lnTo>
                      <a:pt x="4" y="1"/>
                    </a:lnTo>
                    <a:lnTo>
                      <a:pt x="4" y="1"/>
                    </a:lnTo>
                    <a:lnTo>
                      <a:pt x="4" y="0"/>
                    </a:lnTo>
                    <a:lnTo>
                      <a:pt x="3"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6" name="Freeform 115"/>
              <p:cNvSpPr>
                <a:spLocks/>
              </p:cNvSpPr>
              <p:nvPr/>
            </p:nvSpPr>
            <p:spPr bwMode="auto">
              <a:xfrm>
                <a:off x="4468" y="3478"/>
                <a:ext cx="1" cy="2"/>
              </a:xfrm>
              <a:custGeom>
                <a:avLst/>
                <a:gdLst/>
                <a:ahLst/>
                <a:cxnLst>
                  <a:cxn ang="0">
                    <a:pos x="0" y="1"/>
                  </a:cxn>
                  <a:cxn ang="0">
                    <a:pos x="1" y="2"/>
                  </a:cxn>
                  <a:cxn ang="0">
                    <a:pos x="1" y="1"/>
                  </a:cxn>
                  <a:cxn ang="0">
                    <a:pos x="1" y="1"/>
                  </a:cxn>
                  <a:cxn ang="0">
                    <a:pos x="1" y="0"/>
                  </a:cxn>
                  <a:cxn ang="0">
                    <a:pos x="0" y="0"/>
                  </a:cxn>
                  <a:cxn ang="0">
                    <a:pos x="0" y="0"/>
                  </a:cxn>
                  <a:cxn ang="0">
                    <a:pos x="0" y="1"/>
                  </a:cxn>
                  <a:cxn ang="0">
                    <a:pos x="0" y="2"/>
                  </a:cxn>
                  <a:cxn ang="0">
                    <a:pos x="0" y="1"/>
                  </a:cxn>
                </a:cxnLst>
                <a:rect l="0" t="0" r="r" b="b"/>
                <a:pathLst>
                  <a:path w="1" h="2">
                    <a:moveTo>
                      <a:pt x="0" y="1"/>
                    </a:moveTo>
                    <a:lnTo>
                      <a:pt x="1" y="2"/>
                    </a:lnTo>
                    <a:lnTo>
                      <a:pt x="1" y="1"/>
                    </a:lnTo>
                    <a:lnTo>
                      <a:pt x="1" y="1"/>
                    </a:lnTo>
                    <a:lnTo>
                      <a:pt x="1" y="0"/>
                    </a:lnTo>
                    <a:lnTo>
                      <a:pt x="0" y="0"/>
                    </a:lnTo>
                    <a:lnTo>
                      <a:pt x="0" y="0"/>
                    </a:lnTo>
                    <a:lnTo>
                      <a:pt x="0" y="1"/>
                    </a:lnTo>
                    <a:lnTo>
                      <a:pt x="0" y="2"/>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7" name="Freeform 116"/>
              <p:cNvSpPr>
                <a:spLocks/>
              </p:cNvSpPr>
              <p:nvPr/>
            </p:nvSpPr>
            <p:spPr bwMode="auto">
              <a:xfrm>
                <a:off x="4466" y="3493"/>
                <a:ext cx="2" cy="2"/>
              </a:xfrm>
              <a:custGeom>
                <a:avLst/>
                <a:gdLst/>
                <a:ahLst/>
                <a:cxnLst>
                  <a:cxn ang="0">
                    <a:pos x="0" y="0"/>
                  </a:cxn>
                  <a:cxn ang="0">
                    <a:pos x="1" y="2"/>
                  </a:cxn>
                  <a:cxn ang="0">
                    <a:pos x="1" y="2"/>
                  </a:cxn>
                  <a:cxn ang="0">
                    <a:pos x="2" y="2"/>
                  </a:cxn>
                  <a:cxn ang="0">
                    <a:pos x="2" y="1"/>
                  </a:cxn>
                  <a:cxn ang="0">
                    <a:pos x="1" y="0"/>
                  </a:cxn>
                  <a:cxn ang="0">
                    <a:pos x="1" y="0"/>
                  </a:cxn>
                  <a:cxn ang="0">
                    <a:pos x="0" y="0"/>
                  </a:cxn>
                  <a:cxn ang="0">
                    <a:pos x="0" y="0"/>
                  </a:cxn>
                </a:cxnLst>
                <a:rect l="0" t="0" r="r" b="b"/>
                <a:pathLst>
                  <a:path w="2" h="2">
                    <a:moveTo>
                      <a:pt x="0" y="0"/>
                    </a:moveTo>
                    <a:lnTo>
                      <a:pt x="1" y="2"/>
                    </a:lnTo>
                    <a:lnTo>
                      <a:pt x="1" y="2"/>
                    </a:lnTo>
                    <a:lnTo>
                      <a:pt x="2" y="2"/>
                    </a:lnTo>
                    <a:lnTo>
                      <a:pt x="2" y="1"/>
                    </a:lnTo>
                    <a:lnTo>
                      <a:pt x="1" y="0"/>
                    </a:lnTo>
                    <a:lnTo>
                      <a:pt x="1"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8" name="Freeform 117"/>
              <p:cNvSpPr>
                <a:spLocks/>
              </p:cNvSpPr>
              <p:nvPr/>
            </p:nvSpPr>
            <p:spPr bwMode="auto">
              <a:xfrm>
                <a:off x="4464" y="3473"/>
                <a:ext cx="2" cy="2"/>
              </a:xfrm>
              <a:custGeom>
                <a:avLst/>
                <a:gdLst/>
                <a:ahLst/>
                <a:cxnLst>
                  <a:cxn ang="0">
                    <a:pos x="2" y="0"/>
                  </a:cxn>
                  <a:cxn ang="0">
                    <a:pos x="1" y="0"/>
                  </a:cxn>
                  <a:cxn ang="0">
                    <a:pos x="0" y="1"/>
                  </a:cxn>
                  <a:cxn ang="0">
                    <a:pos x="0" y="1"/>
                  </a:cxn>
                  <a:cxn ang="0">
                    <a:pos x="1" y="2"/>
                  </a:cxn>
                  <a:cxn ang="0">
                    <a:pos x="2" y="1"/>
                  </a:cxn>
                  <a:cxn ang="0">
                    <a:pos x="2" y="1"/>
                  </a:cxn>
                  <a:cxn ang="0">
                    <a:pos x="2" y="1"/>
                  </a:cxn>
                  <a:cxn ang="0">
                    <a:pos x="2" y="0"/>
                  </a:cxn>
                </a:cxnLst>
                <a:rect l="0" t="0" r="r" b="b"/>
                <a:pathLst>
                  <a:path w="2" h="2">
                    <a:moveTo>
                      <a:pt x="2" y="0"/>
                    </a:moveTo>
                    <a:lnTo>
                      <a:pt x="1" y="0"/>
                    </a:lnTo>
                    <a:lnTo>
                      <a:pt x="0" y="1"/>
                    </a:lnTo>
                    <a:lnTo>
                      <a:pt x="0" y="1"/>
                    </a:lnTo>
                    <a:lnTo>
                      <a:pt x="1" y="2"/>
                    </a:lnTo>
                    <a:lnTo>
                      <a:pt x="2" y="1"/>
                    </a:lnTo>
                    <a:lnTo>
                      <a:pt x="2" y="1"/>
                    </a:lnTo>
                    <a:lnTo>
                      <a:pt x="2"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9" name="Freeform 118"/>
              <p:cNvSpPr>
                <a:spLocks/>
              </p:cNvSpPr>
              <p:nvPr/>
            </p:nvSpPr>
            <p:spPr bwMode="auto">
              <a:xfrm>
                <a:off x="4456" y="3486"/>
                <a:ext cx="9" cy="7"/>
              </a:xfrm>
              <a:custGeom>
                <a:avLst/>
                <a:gdLst/>
                <a:ahLst/>
                <a:cxnLst>
                  <a:cxn ang="0">
                    <a:pos x="6" y="2"/>
                  </a:cxn>
                  <a:cxn ang="0">
                    <a:pos x="4" y="1"/>
                  </a:cxn>
                  <a:cxn ang="0">
                    <a:pos x="2" y="0"/>
                  </a:cxn>
                  <a:cxn ang="0">
                    <a:pos x="2" y="0"/>
                  </a:cxn>
                  <a:cxn ang="0">
                    <a:pos x="1" y="0"/>
                  </a:cxn>
                  <a:cxn ang="0">
                    <a:pos x="0" y="0"/>
                  </a:cxn>
                  <a:cxn ang="0">
                    <a:pos x="1" y="0"/>
                  </a:cxn>
                  <a:cxn ang="0">
                    <a:pos x="3" y="3"/>
                  </a:cxn>
                  <a:cxn ang="0">
                    <a:pos x="4" y="3"/>
                  </a:cxn>
                  <a:cxn ang="0">
                    <a:pos x="4" y="3"/>
                  </a:cxn>
                  <a:cxn ang="0">
                    <a:pos x="5" y="4"/>
                  </a:cxn>
                  <a:cxn ang="0">
                    <a:pos x="7" y="5"/>
                  </a:cxn>
                  <a:cxn ang="0">
                    <a:pos x="7" y="5"/>
                  </a:cxn>
                  <a:cxn ang="0">
                    <a:pos x="7" y="7"/>
                  </a:cxn>
                  <a:cxn ang="0">
                    <a:pos x="8" y="7"/>
                  </a:cxn>
                  <a:cxn ang="0">
                    <a:pos x="9" y="7"/>
                  </a:cxn>
                  <a:cxn ang="0">
                    <a:pos x="9" y="6"/>
                  </a:cxn>
                  <a:cxn ang="0">
                    <a:pos x="9" y="7"/>
                  </a:cxn>
                  <a:cxn ang="0">
                    <a:pos x="9" y="6"/>
                  </a:cxn>
                  <a:cxn ang="0">
                    <a:pos x="8" y="5"/>
                  </a:cxn>
                  <a:cxn ang="0">
                    <a:pos x="7" y="3"/>
                  </a:cxn>
                  <a:cxn ang="0">
                    <a:pos x="7" y="3"/>
                  </a:cxn>
                  <a:cxn ang="0">
                    <a:pos x="6" y="2"/>
                  </a:cxn>
                </a:cxnLst>
                <a:rect l="0" t="0" r="r" b="b"/>
                <a:pathLst>
                  <a:path w="9" h="7">
                    <a:moveTo>
                      <a:pt x="6" y="2"/>
                    </a:moveTo>
                    <a:lnTo>
                      <a:pt x="4" y="1"/>
                    </a:lnTo>
                    <a:lnTo>
                      <a:pt x="2" y="0"/>
                    </a:lnTo>
                    <a:lnTo>
                      <a:pt x="2" y="0"/>
                    </a:lnTo>
                    <a:lnTo>
                      <a:pt x="1" y="0"/>
                    </a:lnTo>
                    <a:lnTo>
                      <a:pt x="0" y="0"/>
                    </a:lnTo>
                    <a:lnTo>
                      <a:pt x="1" y="0"/>
                    </a:lnTo>
                    <a:lnTo>
                      <a:pt x="3" y="3"/>
                    </a:lnTo>
                    <a:lnTo>
                      <a:pt x="4" y="3"/>
                    </a:lnTo>
                    <a:lnTo>
                      <a:pt x="4" y="3"/>
                    </a:lnTo>
                    <a:lnTo>
                      <a:pt x="5" y="4"/>
                    </a:lnTo>
                    <a:lnTo>
                      <a:pt x="7" y="5"/>
                    </a:lnTo>
                    <a:lnTo>
                      <a:pt x="7" y="5"/>
                    </a:lnTo>
                    <a:lnTo>
                      <a:pt x="7" y="7"/>
                    </a:lnTo>
                    <a:lnTo>
                      <a:pt x="8" y="7"/>
                    </a:lnTo>
                    <a:lnTo>
                      <a:pt x="9" y="7"/>
                    </a:lnTo>
                    <a:lnTo>
                      <a:pt x="9" y="6"/>
                    </a:lnTo>
                    <a:lnTo>
                      <a:pt x="9" y="7"/>
                    </a:lnTo>
                    <a:lnTo>
                      <a:pt x="9" y="6"/>
                    </a:lnTo>
                    <a:lnTo>
                      <a:pt x="8" y="5"/>
                    </a:lnTo>
                    <a:lnTo>
                      <a:pt x="7" y="3"/>
                    </a:lnTo>
                    <a:lnTo>
                      <a:pt x="7" y="3"/>
                    </a:lnTo>
                    <a:lnTo>
                      <a:pt x="6"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0" name="Freeform 119"/>
              <p:cNvSpPr>
                <a:spLocks/>
              </p:cNvSpPr>
              <p:nvPr/>
            </p:nvSpPr>
            <p:spPr bwMode="auto">
              <a:xfrm>
                <a:off x="4508" y="3508"/>
                <a:ext cx="12" cy="7"/>
              </a:xfrm>
              <a:custGeom>
                <a:avLst/>
                <a:gdLst/>
                <a:ahLst/>
                <a:cxnLst>
                  <a:cxn ang="0">
                    <a:pos x="11" y="2"/>
                  </a:cxn>
                  <a:cxn ang="0">
                    <a:pos x="12" y="1"/>
                  </a:cxn>
                  <a:cxn ang="0">
                    <a:pos x="12" y="0"/>
                  </a:cxn>
                  <a:cxn ang="0">
                    <a:pos x="12" y="0"/>
                  </a:cxn>
                  <a:cxn ang="0">
                    <a:pos x="9" y="2"/>
                  </a:cxn>
                  <a:cxn ang="0">
                    <a:pos x="4" y="3"/>
                  </a:cxn>
                  <a:cxn ang="0">
                    <a:pos x="3" y="3"/>
                  </a:cxn>
                  <a:cxn ang="0">
                    <a:pos x="3" y="3"/>
                  </a:cxn>
                  <a:cxn ang="0">
                    <a:pos x="0" y="5"/>
                  </a:cxn>
                  <a:cxn ang="0">
                    <a:pos x="1" y="7"/>
                  </a:cxn>
                  <a:cxn ang="0">
                    <a:pos x="3" y="7"/>
                  </a:cxn>
                  <a:cxn ang="0">
                    <a:pos x="4" y="7"/>
                  </a:cxn>
                  <a:cxn ang="0">
                    <a:pos x="5" y="7"/>
                  </a:cxn>
                  <a:cxn ang="0">
                    <a:pos x="7" y="7"/>
                  </a:cxn>
                  <a:cxn ang="0">
                    <a:pos x="8" y="6"/>
                  </a:cxn>
                  <a:cxn ang="0">
                    <a:pos x="9" y="5"/>
                  </a:cxn>
                  <a:cxn ang="0">
                    <a:pos x="10" y="4"/>
                  </a:cxn>
                  <a:cxn ang="0">
                    <a:pos x="10" y="4"/>
                  </a:cxn>
                  <a:cxn ang="0">
                    <a:pos x="11" y="3"/>
                  </a:cxn>
                  <a:cxn ang="0">
                    <a:pos x="11" y="2"/>
                  </a:cxn>
                </a:cxnLst>
                <a:rect l="0" t="0" r="r" b="b"/>
                <a:pathLst>
                  <a:path w="12" h="7">
                    <a:moveTo>
                      <a:pt x="11" y="2"/>
                    </a:moveTo>
                    <a:lnTo>
                      <a:pt x="12" y="1"/>
                    </a:lnTo>
                    <a:lnTo>
                      <a:pt x="12" y="0"/>
                    </a:lnTo>
                    <a:lnTo>
                      <a:pt x="12" y="0"/>
                    </a:lnTo>
                    <a:lnTo>
                      <a:pt x="9" y="2"/>
                    </a:lnTo>
                    <a:lnTo>
                      <a:pt x="4" y="3"/>
                    </a:lnTo>
                    <a:lnTo>
                      <a:pt x="3" y="3"/>
                    </a:lnTo>
                    <a:lnTo>
                      <a:pt x="3" y="3"/>
                    </a:lnTo>
                    <a:lnTo>
                      <a:pt x="0" y="5"/>
                    </a:lnTo>
                    <a:lnTo>
                      <a:pt x="1" y="7"/>
                    </a:lnTo>
                    <a:lnTo>
                      <a:pt x="3" y="7"/>
                    </a:lnTo>
                    <a:lnTo>
                      <a:pt x="4" y="7"/>
                    </a:lnTo>
                    <a:lnTo>
                      <a:pt x="5" y="7"/>
                    </a:lnTo>
                    <a:lnTo>
                      <a:pt x="7" y="7"/>
                    </a:lnTo>
                    <a:lnTo>
                      <a:pt x="8" y="6"/>
                    </a:lnTo>
                    <a:lnTo>
                      <a:pt x="9" y="5"/>
                    </a:lnTo>
                    <a:lnTo>
                      <a:pt x="10" y="4"/>
                    </a:lnTo>
                    <a:lnTo>
                      <a:pt x="10" y="4"/>
                    </a:lnTo>
                    <a:lnTo>
                      <a:pt x="11" y="3"/>
                    </a:lnTo>
                    <a:lnTo>
                      <a:pt x="1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1" name="Freeform 120"/>
              <p:cNvSpPr>
                <a:spLocks/>
              </p:cNvSpPr>
              <p:nvPr/>
            </p:nvSpPr>
            <p:spPr bwMode="auto">
              <a:xfrm>
                <a:off x="4469" y="3498"/>
                <a:ext cx="2" cy="2"/>
              </a:xfrm>
              <a:custGeom>
                <a:avLst/>
                <a:gdLst/>
                <a:ahLst/>
                <a:cxnLst>
                  <a:cxn ang="0">
                    <a:pos x="2" y="0"/>
                  </a:cxn>
                  <a:cxn ang="0">
                    <a:pos x="1" y="1"/>
                  </a:cxn>
                  <a:cxn ang="0">
                    <a:pos x="0" y="1"/>
                  </a:cxn>
                  <a:cxn ang="0">
                    <a:pos x="0" y="2"/>
                  </a:cxn>
                  <a:cxn ang="0">
                    <a:pos x="1" y="2"/>
                  </a:cxn>
                  <a:cxn ang="0">
                    <a:pos x="2" y="2"/>
                  </a:cxn>
                  <a:cxn ang="0">
                    <a:pos x="2" y="0"/>
                  </a:cxn>
                </a:cxnLst>
                <a:rect l="0" t="0" r="r" b="b"/>
                <a:pathLst>
                  <a:path w="2" h="2">
                    <a:moveTo>
                      <a:pt x="2" y="0"/>
                    </a:moveTo>
                    <a:lnTo>
                      <a:pt x="1" y="1"/>
                    </a:lnTo>
                    <a:lnTo>
                      <a:pt x="0" y="1"/>
                    </a:lnTo>
                    <a:lnTo>
                      <a:pt x="0" y="2"/>
                    </a:lnTo>
                    <a:lnTo>
                      <a:pt x="1" y="2"/>
                    </a:lnTo>
                    <a:lnTo>
                      <a:pt x="2" y="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2" name="Freeform 121"/>
              <p:cNvSpPr>
                <a:spLocks/>
              </p:cNvSpPr>
              <p:nvPr/>
            </p:nvSpPr>
            <p:spPr bwMode="auto">
              <a:xfrm>
                <a:off x="4352" y="3478"/>
                <a:ext cx="2" cy="1"/>
              </a:xfrm>
              <a:custGeom>
                <a:avLst/>
                <a:gdLst/>
                <a:ahLst/>
                <a:cxnLst>
                  <a:cxn ang="0">
                    <a:pos x="1" y="1"/>
                  </a:cxn>
                  <a:cxn ang="0">
                    <a:pos x="2" y="1"/>
                  </a:cxn>
                  <a:cxn ang="0">
                    <a:pos x="2" y="0"/>
                  </a:cxn>
                  <a:cxn ang="0">
                    <a:pos x="1" y="0"/>
                  </a:cxn>
                  <a:cxn ang="0">
                    <a:pos x="1" y="0"/>
                  </a:cxn>
                  <a:cxn ang="0">
                    <a:pos x="1" y="0"/>
                  </a:cxn>
                  <a:cxn ang="0">
                    <a:pos x="0" y="0"/>
                  </a:cxn>
                  <a:cxn ang="0">
                    <a:pos x="0" y="0"/>
                  </a:cxn>
                  <a:cxn ang="0">
                    <a:pos x="0" y="1"/>
                  </a:cxn>
                  <a:cxn ang="0">
                    <a:pos x="1" y="1"/>
                  </a:cxn>
                </a:cxnLst>
                <a:rect l="0" t="0" r="r" b="b"/>
                <a:pathLst>
                  <a:path w="2" h="1">
                    <a:moveTo>
                      <a:pt x="1" y="1"/>
                    </a:moveTo>
                    <a:lnTo>
                      <a:pt x="2" y="1"/>
                    </a:lnTo>
                    <a:lnTo>
                      <a:pt x="2" y="0"/>
                    </a:lnTo>
                    <a:lnTo>
                      <a:pt x="1" y="0"/>
                    </a:lnTo>
                    <a:lnTo>
                      <a:pt x="1" y="0"/>
                    </a:lnTo>
                    <a:lnTo>
                      <a:pt x="1" y="0"/>
                    </a:lnTo>
                    <a:lnTo>
                      <a:pt x="0" y="0"/>
                    </a:lnTo>
                    <a:lnTo>
                      <a:pt x="0" y="0"/>
                    </a:lnTo>
                    <a:lnTo>
                      <a:pt x="0"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3" name="Freeform 122"/>
              <p:cNvSpPr>
                <a:spLocks/>
              </p:cNvSpPr>
              <p:nvPr/>
            </p:nvSpPr>
            <p:spPr bwMode="auto">
              <a:xfrm>
                <a:off x="4472" y="3488"/>
                <a:ext cx="2" cy="3"/>
              </a:xfrm>
              <a:custGeom>
                <a:avLst/>
                <a:gdLst/>
                <a:ahLst/>
                <a:cxnLst>
                  <a:cxn ang="0">
                    <a:pos x="0" y="3"/>
                  </a:cxn>
                  <a:cxn ang="0">
                    <a:pos x="0" y="3"/>
                  </a:cxn>
                  <a:cxn ang="0">
                    <a:pos x="1" y="2"/>
                  </a:cxn>
                  <a:cxn ang="0">
                    <a:pos x="2" y="1"/>
                  </a:cxn>
                  <a:cxn ang="0">
                    <a:pos x="1" y="0"/>
                  </a:cxn>
                  <a:cxn ang="0">
                    <a:pos x="0" y="0"/>
                  </a:cxn>
                  <a:cxn ang="0">
                    <a:pos x="0" y="1"/>
                  </a:cxn>
                  <a:cxn ang="0">
                    <a:pos x="1" y="1"/>
                  </a:cxn>
                  <a:cxn ang="0">
                    <a:pos x="0" y="2"/>
                  </a:cxn>
                  <a:cxn ang="0">
                    <a:pos x="0" y="3"/>
                  </a:cxn>
                </a:cxnLst>
                <a:rect l="0" t="0" r="r" b="b"/>
                <a:pathLst>
                  <a:path w="2" h="3">
                    <a:moveTo>
                      <a:pt x="0" y="3"/>
                    </a:moveTo>
                    <a:lnTo>
                      <a:pt x="0" y="3"/>
                    </a:lnTo>
                    <a:lnTo>
                      <a:pt x="1" y="2"/>
                    </a:lnTo>
                    <a:lnTo>
                      <a:pt x="2" y="1"/>
                    </a:lnTo>
                    <a:lnTo>
                      <a:pt x="1" y="0"/>
                    </a:lnTo>
                    <a:lnTo>
                      <a:pt x="0" y="0"/>
                    </a:lnTo>
                    <a:lnTo>
                      <a:pt x="0" y="1"/>
                    </a:lnTo>
                    <a:lnTo>
                      <a:pt x="1" y="1"/>
                    </a:lnTo>
                    <a:lnTo>
                      <a:pt x="0" y="2"/>
                    </a:lnTo>
                    <a:lnTo>
                      <a:pt x="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4" name="Freeform 123"/>
              <p:cNvSpPr>
                <a:spLocks/>
              </p:cNvSpPr>
              <p:nvPr/>
            </p:nvSpPr>
            <p:spPr bwMode="auto">
              <a:xfrm>
                <a:off x="4472" y="3482"/>
                <a:ext cx="4" cy="4"/>
              </a:xfrm>
              <a:custGeom>
                <a:avLst/>
                <a:gdLst/>
                <a:ahLst/>
                <a:cxnLst>
                  <a:cxn ang="0">
                    <a:pos x="3" y="4"/>
                  </a:cxn>
                  <a:cxn ang="0">
                    <a:pos x="3" y="3"/>
                  </a:cxn>
                  <a:cxn ang="0">
                    <a:pos x="3" y="3"/>
                  </a:cxn>
                  <a:cxn ang="0">
                    <a:pos x="3" y="3"/>
                  </a:cxn>
                  <a:cxn ang="0">
                    <a:pos x="4" y="3"/>
                  </a:cxn>
                  <a:cxn ang="0">
                    <a:pos x="3" y="0"/>
                  </a:cxn>
                  <a:cxn ang="0">
                    <a:pos x="0" y="1"/>
                  </a:cxn>
                  <a:cxn ang="0">
                    <a:pos x="0" y="3"/>
                  </a:cxn>
                  <a:cxn ang="0">
                    <a:pos x="1" y="3"/>
                  </a:cxn>
                  <a:cxn ang="0">
                    <a:pos x="2" y="2"/>
                  </a:cxn>
                  <a:cxn ang="0">
                    <a:pos x="2" y="2"/>
                  </a:cxn>
                  <a:cxn ang="0">
                    <a:pos x="2" y="3"/>
                  </a:cxn>
                  <a:cxn ang="0">
                    <a:pos x="3" y="4"/>
                  </a:cxn>
                </a:cxnLst>
                <a:rect l="0" t="0" r="r" b="b"/>
                <a:pathLst>
                  <a:path w="4" h="4">
                    <a:moveTo>
                      <a:pt x="3" y="4"/>
                    </a:moveTo>
                    <a:lnTo>
                      <a:pt x="3" y="3"/>
                    </a:lnTo>
                    <a:lnTo>
                      <a:pt x="3" y="3"/>
                    </a:lnTo>
                    <a:lnTo>
                      <a:pt x="3" y="3"/>
                    </a:lnTo>
                    <a:lnTo>
                      <a:pt x="4" y="3"/>
                    </a:lnTo>
                    <a:lnTo>
                      <a:pt x="3" y="0"/>
                    </a:lnTo>
                    <a:lnTo>
                      <a:pt x="0" y="1"/>
                    </a:lnTo>
                    <a:lnTo>
                      <a:pt x="0" y="3"/>
                    </a:lnTo>
                    <a:lnTo>
                      <a:pt x="1" y="3"/>
                    </a:lnTo>
                    <a:lnTo>
                      <a:pt x="2" y="2"/>
                    </a:lnTo>
                    <a:lnTo>
                      <a:pt x="2" y="2"/>
                    </a:lnTo>
                    <a:lnTo>
                      <a:pt x="2" y="3"/>
                    </a:lnTo>
                    <a:lnTo>
                      <a:pt x="3"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5" name="Freeform 124"/>
              <p:cNvSpPr>
                <a:spLocks/>
              </p:cNvSpPr>
              <p:nvPr/>
            </p:nvSpPr>
            <p:spPr bwMode="auto">
              <a:xfrm>
                <a:off x="4482" y="3504"/>
                <a:ext cx="4" cy="3"/>
              </a:xfrm>
              <a:custGeom>
                <a:avLst/>
                <a:gdLst/>
                <a:ahLst/>
                <a:cxnLst>
                  <a:cxn ang="0">
                    <a:pos x="3" y="2"/>
                  </a:cxn>
                  <a:cxn ang="0">
                    <a:pos x="3" y="1"/>
                  </a:cxn>
                  <a:cxn ang="0">
                    <a:pos x="4" y="0"/>
                  </a:cxn>
                  <a:cxn ang="0">
                    <a:pos x="4" y="0"/>
                  </a:cxn>
                  <a:cxn ang="0">
                    <a:pos x="2" y="0"/>
                  </a:cxn>
                  <a:cxn ang="0">
                    <a:pos x="0" y="1"/>
                  </a:cxn>
                  <a:cxn ang="0">
                    <a:pos x="0" y="2"/>
                  </a:cxn>
                  <a:cxn ang="0">
                    <a:pos x="0" y="3"/>
                  </a:cxn>
                  <a:cxn ang="0">
                    <a:pos x="2" y="2"/>
                  </a:cxn>
                  <a:cxn ang="0">
                    <a:pos x="3" y="2"/>
                  </a:cxn>
                </a:cxnLst>
                <a:rect l="0" t="0" r="r" b="b"/>
                <a:pathLst>
                  <a:path w="4" h="3">
                    <a:moveTo>
                      <a:pt x="3" y="2"/>
                    </a:moveTo>
                    <a:lnTo>
                      <a:pt x="3" y="1"/>
                    </a:lnTo>
                    <a:lnTo>
                      <a:pt x="4" y="0"/>
                    </a:lnTo>
                    <a:lnTo>
                      <a:pt x="4" y="0"/>
                    </a:lnTo>
                    <a:lnTo>
                      <a:pt x="2" y="0"/>
                    </a:lnTo>
                    <a:lnTo>
                      <a:pt x="0" y="1"/>
                    </a:lnTo>
                    <a:lnTo>
                      <a:pt x="0" y="2"/>
                    </a:lnTo>
                    <a:lnTo>
                      <a:pt x="0" y="3"/>
                    </a:lnTo>
                    <a:lnTo>
                      <a:pt x="2" y="2"/>
                    </a:lnTo>
                    <a:lnTo>
                      <a:pt x="3"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6" name="Freeform 125"/>
              <p:cNvSpPr>
                <a:spLocks/>
              </p:cNvSpPr>
              <p:nvPr/>
            </p:nvSpPr>
            <p:spPr bwMode="auto">
              <a:xfrm>
                <a:off x="4388" y="3520"/>
                <a:ext cx="1" cy="2"/>
              </a:xfrm>
              <a:custGeom>
                <a:avLst/>
                <a:gdLst/>
                <a:ahLst/>
                <a:cxnLst>
                  <a:cxn ang="0">
                    <a:pos x="0" y="1"/>
                  </a:cxn>
                  <a:cxn ang="0">
                    <a:pos x="0" y="2"/>
                  </a:cxn>
                  <a:cxn ang="0">
                    <a:pos x="1" y="2"/>
                  </a:cxn>
                  <a:cxn ang="0">
                    <a:pos x="1" y="1"/>
                  </a:cxn>
                  <a:cxn ang="0">
                    <a:pos x="1" y="0"/>
                  </a:cxn>
                  <a:cxn ang="0">
                    <a:pos x="0" y="0"/>
                  </a:cxn>
                  <a:cxn ang="0">
                    <a:pos x="0" y="1"/>
                  </a:cxn>
                </a:cxnLst>
                <a:rect l="0" t="0" r="r" b="b"/>
                <a:pathLst>
                  <a:path w="1" h="2">
                    <a:moveTo>
                      <a:pt x="0" y="1"/>
                    </a:moveTo>
                    <a:lnTo>
                      <a:pt x="0" y="2"/>
                    </a:lnTo>
                    <a:lnTo>
                      <a:pt x="1" y="2"/>
                    </a:lnTo>
                    <a:lnTo>
                      <a:pt x="1" y="1"/>
                    </a:lnTo>
                    <a:lnTo>
                      <a:pt x="1"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7" name="Freeform 126"/>
              <p:cNvSpPr>
                <a:spLocks/>
              </p:cNvSpPr>
              <p:nvPr/>
            </p:nvSpPr>
            <p:spPr bwMode="auto">
              <a:xfrm>
                <a:off x="4375" y="3469"/>
                <a:ext cx="8" cy="17"/>
              </a:xfrm>
              <a:custGeom>
                <a:avLst/>
                <a:gdLst/>
                <a:ahLst/>
                <a:cxnLst>
                  <a:cxn ang="0">
                    <a:pos x="1" y="3"/>
                  </a:cxn>
                  <a:cxn ang="0">
                    <a:pos x="0" y="2"/>
                  </a:cxn>
                  <a:cxn ang="0">
                    <a:pos x="0" y="2"/>
                  </a:cxn>
                  <a:cxn ang="0">
                    <a:pos x="0" y="5"/>
                  </a:cxn>
                  <a:cxn ang="0">
                    <a:pos x="0" y="6"/>
                  </a:cxn>
                  <a:cxn ang="0">
                    <a:pos x="1" y="6"/>
                  </a:cxn>
                  <a:cxn ang="0">
                    <a:pos x="1" y="6"/>
                  </a:cxn>
                  <a:cxn ang="0">
                    <a:pos x="2" y="9"/>
                  </a:cxn>
                  <a:cxn ang="0">
                    <a:pos x="2" y="10"/>
                  </a:cxn>
                  <a:cxn ang="0">
                    <a:pos x="2" y="10"/>
                  </a:cxn>
                  <a:cxn ang="0">
                    <a:pos x="2" y="11"/>
                  </a:cxn>
                  <a:cxn ang="0">
                    <a:pos x="1" y="13"/>
                  </a:cxn>
                  <a:cxn ang="0">
                    <a:pos x="2" y="13"/>
                  </a:cxn>
                  <a:cxn ang="0">
                    <a:pos x="1" y="14"/>
                  </a:cxn>
                  <a:cxn ang="0">
                    <a:pos x="2" y="15"/>
                  </a:cxn>
                  <a:cxn ang="0">
                    <a:pos x="3" y="17"/>
                  </a:cxn>
                  <a:cxn ang="0">
                    <a:pos x="4" y="17"/>
                  </a:cxn>
                  <a:cxn ang="0">
                    <a:pos x="5" y="17"/>
                  </a:cxn>
                  <a:cxn ang="0">
                    <a:pos x="5" y="16"/>
                  </a:cxn>
                  <a:cxn ang="0">
                    <a:pos x="6" y="15"/>
                  </a:cxn>
                  <a:cxn ang="0">
                    <a:pos x="7" y="15"/>
                  </a:cxn>
                  <a:cxn ang="0">
                    <a:pos x="7" y="15"/>
                  </a:cxn>
                  <a:cxn ang="0">
                    <a:pos x="8" y="14"/>
                  </a:cxn>
                  <a:cxn ang="0">
                    <a:pos x="8" y="13"/>
                  </a:cxn>
                  <a:cxn ang="0">
                    <a:pos x="8" y="4"/>
                  </a:cxn>
                  <a:cxn ang="0">
                    <a:pos x="7" y="1"/>
                  </a:cxn>
                  <a:cxn ang="0">
                    <a:pos x="6" y="1"/>
                  </a:cxn>
                  <a:cxn ang="0">
                    <a:pos x="6" y="0"/>
                  </a:cxn>
                  <a:cxn ang="0">
                    <a:pos x="5" y="0"/>
                  </a:cxn>
                  <a:cxn ang="0">
                    <a:pos x="5" y="1"/>
                  </a:cxn>
                  <a:cxn ang="0">
                    <a:pos x="4" y="1"/>
                  </a:cxn>
                  <a:cxn ang="0">
                    <a:pos x="2" y="3"/>
                  </a:cxn>
                  <a:cxn ang="0">
                    <a:pos x="1" y="3"/>
                  </a:cxn>
                </a:cxnLst>
                <a:rect l="0" t="0" r="r" b="b"/>
                <a:pathLst>
                  <a:path w="8" h="17">
                    <a:moveTo>
                      <a:pt x="1" y="3"/>
                    </a:moveTo>
                    <a:lnTo>
                      <a:pt x="0" y="2"/>
                    </a:lnTo>
                    <a:lnTo>
                      <a:pt x="0" y="2"/>
                    </a:lnTo>
                    <a:lnTo>
                      <a:pt x="0" y="5"/>
                    </a:lnTo>
                    <a:lnTo>
                      <a:pt x="0" y="6"/>
                    </a:lnTo>
                    <a:lnTo>
                      <a:pt x="1" y="6"/>
                    </a:lnTo>
                    <a:lnTo>
                      <a:pt x="1" y="6"/>
                    </a:lnTo>
                    <a:lnTo>
                      <a:pt x="2" y="9"/>
                    </a:lnTo>
                    <a:lnTo>
                      <a:pt x="2" y="10"/>
                    </a:lnTo>
                    <a:lnTo>
                      <a:pt x="2" y="10"/>
                    </a:lnTo>
                    <a:lnTo>
                      <a:pt x="2" y="11"/>
                    </a:lnTo>
                    <a:lnTo>
                      <a:pt x="1" y="13"/>
                    </a:lnTo>
                    <a:lnTo>
                      <a:pt x="2" y="13"/>
                    </a:lnTo>
                    <a:lnTo>
                      <a:pt x="1" y="14"/>
                    </a:lnTo>
                    <a:lnTo>
                      <a:pt x="2" y="15"/>
                    </a:lnTo>
                    <a:lnTo>
                      <a:pt x="3" y="17"/>
                    </a:lnTo>
                    <a:lnTo>
                      <a:pt x="4" y="17"/>
                    </a:lnTo>
                    <a:lnTo>
                      <a:pt x="5" y="17"/>
                    </a:lnTo>
                    <a:lnTo>
                      <a:pt x="5" y="16"/>
                    </a:lnTo>
                    <a:lnTo>
                      <a:pt x="6" y="15"/>
                    </a:lnTo>
                    <a:lnTo>
                      <a:pt x="7" y="15"/>
                    </a:lnTo>
                    <a:lnTo>
                      <a:pt x="7" y="15"/>
                    </a:lnTo>
                    <a:lnTo>
                      <a:pt x="8" y="14"/>
                    </a:lnTo>
                    <a:lnTo>
                      <a:pt x="8" y="13"/>
                    </a:lnTo>
                    <a:lnTo>
                      <a:pt x="8" y="4"/>
                    </a:lnTo>
                    <a:lnTo>
                      <a:pt x="7" y="1"/>
                    </a:lnTo>
                    <a:lnTo>
                      <a:pt x="6" y="1"/>
                    </a:lnTo>
                    <a:lnTo>
                      <a:pt x="6" y="0"/>
                    </a:lnTo>
                    <a:lnTo>
                      <a:pt x="5" y="0"/>
                    </a:lnTo>
                    <a:lnTo>
                      <a:pt x="5" y="1"/>
                    </a:lnTo>
                    <a:lnTo>
                      <a:pt x="4" y="1"/>
                    </a:lnTo>
                    <a:lnTo>
                      <a:pt x="2" y="3"/>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8" name="Freeform 127"/>
              <p:cNvSpPr>
                <a:spLocks/>
              </p:cNvSpPr>
              <p:nvPr/>
            </p:nvSpPr>
            <p:spPr bwMode="auto">
              <a:xfrm>
                <a:off x="4389" y="3520"/>
                <a:ext cx="1" cy="1"/>
              </a:xfrm>
              <a:custGeom>
                <a:avLst/>
                <a:gdLst/>
                <a:ahLst/>
                <a:cxnLst>
                  <a:cxn ang="0">
                    <a:pos x="0" y="0"/>
                  </a:cxn>
                  <a:cxn ang="0">
                    <a:pos x="0" y="0"/>
                  </a:cxn>
                  <a:cxn ang="0">
                    <a:pos x="0" y="1"/>
                  </a:cxn>
                  <a:cxn ang="0">
                    <a:pos x="0" y="0"/>
                  </a:cxn>
                </a:cxnLst>
                <a:rect l="0" t="0" r="r" b="b"/>
                <a:pathLst>
                  <a:path h="1">
                    <a:moveTo>
                      <a:pt x="0" y="0"/>
                    </a:moveTo>
                    <a:lnTo>
                      <a:pt x="0" y="0"/>
                    </a:lnTo>
                    <a:lnTo>
                      <a:pt x="0"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9" name="Freeform 128"/>
              <p:cNvSpPr>
                <a:spLocks/>
              </p:cNvSpPr>
              <p:nvPr/>
            </p:nvSpPr>
            <p:spPr bwMode="auto">
              <a:xfrm>
                <a:off x="4377" y="3456"/>
                <a:ext cx="5" cy="12"/>
              </a:xfrm>
              <a:custGeom>
                <a:avLst/>
                <a:gdLst/>
                <a:ahLst/>
                <a:cxnLst>
                  <a:cxn ang="0">
                    <a:pos x="2" y="11"/>
                  </a:cxn>
                  <a:cxn ang="0">
                    <a:pos x="3" y="11"/>
                  </a:cxn>
                  <a:cxn ang="0">
                    <a:pos x="3" y="11"/>
                  </a:cxn>
                  <a:cxn ang="0">
                    <a:pos x="4" y="12"/>
                  </a:cxn>
                  <a:cxn ang="0">
                    <a:pos x="5" y="6"/>
                  </a:cxn>
                  <a:cxn ang="0">
                    <a:pos x="4" y="0"/>
                  </a:cxn>
                  <a:cxn ang="0">
                    <a:pos x="4" y="0"/>
                  </a:cxn>
                  <a:cxn ang="0">
                    <a:pos x="4" y="1"/>
                  </a:cxn>
                  <a:cxn ang="0">
                    <a:pos x="4" y="2"/>
                  </a:cxn>
                  <a:cxn ang="0">
                    <a:pos x="3" y="2"/>
                  </a:cxn>
                  <a:cxn ang="0">
                    <a:pos x="1" y="4"/>
                  </a:cxn>
                  <a:cxn ang="0">
                    <a:pos x="0" y="4"/>
                  </a:cxn>
                  <a:cxn ang="0">
                    <a:pos x="0" y="4"/>
                  </a:cxn>
                  <a:cxn ang="0">
                    <a:pos x="0" y="6"/>
                  </a:cxn>
                  <a:cxn ang="0">
                    <a:pos x="0" y="7"/>
                  </a:cxn>
                  <a:cxn ang="0">
                    <a:pos x="1" y="9"/>
                  </a:cxn>
                  <a:cxn ang="0">
                    <a:pos x="1" y="10"/>
                  </a:cxn>
                  <a:cxn ang="0">
                    <a:pos x="1" y="11"/>
                  </a:cxn>
                  <a:cxn ang="0">
                    <a:pos x="2" y="11"/>
                  </a:cxn>
                </a:cxnLst>
                <a:rect l="0" t="0" r="r" b="b"/>
                <a:pathLst>
                  <a:path w="5" h="12">
                    <a:moveTo>
                      <a:pt x="2" y="11"/>
                    </a:moveTo>
                    <a:lnTo>
                      <a:pt x="3" y="11"/>
                    </a:lnTo>
                    <a:lnTo>
                      <a:pt x="3" y="11"/>
                    </a:lnTo>
                    <a:lnTo>
                      <a:pt x="4" y="12"/>
                    </a:lnTo>
                    <a:lnTo>
                      <a:pt x="5" y="6"/>
                    </a:lnTo>
                    <a:lnTo>
                      <a:pt x="4" y="0"/>
                    </a:lnTo>
                    <a:lnTo>
                      <a:pt x="4" y="0"/>
                    </a:lnTo>
                    <a:lnTo>
                      <a:pt x="4" y="1"/>
                    </a:lnTo>
                    <a:lnTo>
                      <a:pt x="4" y="2"/>
                    </a:lnTo>
                    <a:lnTo>
                      <a:pt x="3" y="2"/>
                    </a:lnTo>
                    <a:lnTo>
                      <a:pt x="1" y="4"/>
                    </a:lnTo>
                    <a:lnTo>
                      <a:pt x="0" y="4"/>
                    </a:lnTo>
                    <a:lnTo>
                      <a:pt x="0" y="4"/>
                    </a:lnTo>
                    <a:lnTo>
                      <a:pt x="0" y="6"/>
                    </a:lnTo>
                    <a:lnTo>
                      <a:pt x="0" y="7"/>
                    </a:lnTo>
                    <a:lnTo>
                      <a:pt x="1" y="9"/>
                    </a:lnTo>
                    <a:lnTo>
                      <a:pt x="1" y="10"/>
                    </a:lnTo>
                    <a:lnTo>
                      <a:pt x="1" y="11"/>
                    </a:lnTo>
                    <a:lnTo>
                      <a:pt x="2"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0" name="Freeform 129"/>
              <p:cNvSpPr>
                <a:spLocks/>
              </p:cNvSpPr>
              <p:nvPr/>
            </p:nvSpPr>
            <p:spPr bwMode="auto">
              <a:xfrm>
                <a:off x="4438" y="3480"/>
                <a:ext cx="2" cy="3"/>
              </a:xfrm>
              <a:custGeom>
                <a:avLst/>
                <a:gdLst/>
                <a:ahLst/>
                <a:cxnLst>
                  <a:cxn ang="0">
                    <a:pos x="1" y="3"/>
                  </a:cxn>
                  <a:cxn ang="0">
                    <a:pos x="2" y="2"/>
                  </a:cxn>
                  <a:cxn ang="0">
                    <a:pos x="2" y="2"/>
                  </a:cxn>
                  <a:cxn ang="0">
                    <a:pos x="1" y="1"/>
                  </a:cxn>
                  <a:cxn ang="0">
                    <a:pos x="1" y="0"/>
                  </a:cxn>
                  <a:cxn ang="0">
                    <a:pos x="0" y="0"/>
                  </a:cxn>
                  <a:cxn ang="0">
                    <a:pos x="1" y="2"/>
                  </a:cxn>
                  <a:cxn ang="0">
                    <a:pos x="1" y="3"/>
                  </a:cxn>
                </a:cxnLst>
                <a:rect l="0" t="0" r="r" b="b"/>
                <a:pathLst>
                  <a:path w="2" h="3">
                    <a:moveTo>
                      <a:pt x="1" y="3"/>
                    </a:moveTo>
                    <a:lnTo>
                      <a:pt x="2" y="2"/>
                    </a:lnTo>
                    <a:lnTo>
                      <a:pt x="2" y="2"/>
                    </a:lnTo>
                    <a:lnTo>
                      <a:pt x="1" y="1"/>
                    </a:lnTo>
                    <a:lnTo>
                      <a:pt x="1" y="0"/>
                    </a:lnTo>
                    <a:lnTo>
                      <a:pt x="0" y="0"/>
                    </a:lnTo>
                    <a:lnTo>
                      <a:pt x="1" y="2"/>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1" name="Freeform 130"/>
              <p:cNvSpPr>
                <a:spLocks/>
              </p:cNvSpPr>
              <p:nvPr/>
            </p:nvSpPr>
            <p:spPr bwMode="auto">
              <a:xfrm>
                <a:off x="4409" y="3507"/>
                <a:ext cx="1" cy="1"/>
              </a:xfrm>
              <a:custGeom>
                <a:avLst/>
                <a:gdLst/>
                <a:ahLst/>
                <a:cxnLst>
                  <a:cxn ang="0">
                    <a:pos x="0" y="0"/>
                  </a:cxn>
                  <a:cxn ang="0">
                    <a:pos x="0" y="0"/>
                  </a:cxn>
                  <a:cxn ang="0">
                    <a:pos x="1" y="0"/>
                  </a:cxn>
                  <a:cxn ang="0">
                    <a:pos x="1" y="0"/>
                  </a:cxn>
                  <a:cxn ang="0">
                    <a:pos x="1" y="0"/>
                  </a:cxn>
                  <a:cxn ang="0">
                    <a:pos x="1" y="0"/>
                  </a:cxn>
                  <a:cxn ang="0">
                    <a:pos x="1" y="0"/>
                  </a:cxn>
                  <a:cxn ang="0">
                    <a:pos x="0" y="0"/>
                  </a:cxn>
                </a:cxnLst>
                <a:rect l="0" t="0" r="r" b="b"/>
                <a:pathLst>
                  <a:path w="1">
                    <a:moveTo>
                      <a:pt x="0" y="0"/>
                    </a:moveTo>
                    <a:lnTo>
                      <a:pt x="0" y="0"/>
                    </a:lnTo>
                    <a:lnTo>
                      <a:pt x="1" y="0"/>
                    </a:lnTo>
                    <a:lnTo>
                      <a:pt x="1" y="0"/>
                    </a:lnTo>
                    <a:lnTo>
                      <a:pt x="1" y="0"/>
                    </a:lnTo>
                    <a:lnTo>
                      <a:pt x="1"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2" name="Freeform 131"/>
              <p:cNvSpPr>
                <a:spLocks/>
              </p:cNvSpPr>
              <p:nvPr/>
            </p:nvSpPr>
            <p:spPr bwMode="auto">
              <a:xfrm>
                <a:off x="4442" y="3489"/>
                <a:ext cx="2" cy="3"/>
              </a:xfrm>
              <a:custGeom>
                <a:avLst/>
                <a:gdLst/>
                <a:ahLst/>
                <a:cxnLst>
                  <a:cxn ang="0">
                    <a:pos x="2" y="3"/>
                  </a:cxn>
                  <a:cxn ang="0">
                    <a:pos x="2" y="2"/>
                  </a:cxn>
                  <a:cxn ang="0">
                    <a:pos x="1" y="2"/>
                  </a:cxn>
                  <a:cxn ang="0">
                    <a:pos x="1" y="0"/>
                  </a:cxn>
                  <a:cxn ang="0">
                    <a:pos x="0" y="1"/>
                  </a:cxn>
                  <a:cxn ang="0">
                    <a:pos x="0" y="2"/>
                  </a:cxn>
                  <a:cxn ang="0">
                    <a:pos x="0" y="3"/>
                  </a:cxn>
                  <a:cxn ang="0">
                    <a:pos x="1" y="3"/>
                  </a:cxn>
                  <a:cxn ang="0">
                    <a:pos x="2" y="3"/>
                  </a:cxn>
                </a:cxnLst>
                <a:rect l="0" t="0" r="r" b="b"/>
                <a:pathLst>
                  <a:path w="2" h="3">
                    <a:moveTo>
                      <a:pt x="2" y="3"/>
                    </a:moveTo>
                    <a:lnTo>
                      <a:pt x="2" y="2"/>
                    </a:lnTo>
                    <a:lnTo>
                      <a:pt x="1" y="2"/>
                    </a:lnTo>
                    <a:lnTo>
                      <a:pt x="1" y="0"/>
                    </a:lnTo>
                    <a:lnTo>
                      <a:pt x="0" y="1"/>
                    </a:lnTo>
                    <a:lnTo>
                      <a:pt x="0" y="2"/>
                    </a:lnTo>
                    <a:lnTo>
                      <a:pt x="0" y="3"/>
                    </a:lnTo>
                    <a:lnTo>
                      <a:pt x="1" y="3"/>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3" name="Freeform 132"/>
              <p:cNvSpPr>
                <a:spLocks/>
              </p:cNvSpPr>
              <p:nvPr/>
            </p:nvSpPr>
            <p:spPr bwMode="auto">
              <a:xfrm>
                <a:off x="4415" y="3490"/>
                <a:ext cx="1" cy="1"/>
              </a:xfrm>
              <a:custGeom>
                <a:avLst/>
                <a:gdLst/>
                <a:ahLst/>
                <a:cxnLst>
                  <a:cxn ang="0">
                    <a:pos x="0" y="0"/>
                  </a:cxn>
                  <a:cxn ang="0">
                    <a:pos x="0" y="0"/>
                  </a:cxn>
                  <a:cxn ang="0">
                    <a:pos x="1" y="0"/>
                  </a:cxn>
                  <a:cxn ang="0">
                    <a:pos x="0" y="0"/>
                  </a:cxn>
                </a:cxnLst>
                <a:rect l="0" t="0" r="r" b="b"/>
                <a:pathLst>
                  <a:path w="1">
                    <a:moveTo>
                      <a:pt x="0" y="0"/>
                    </a:moveTo>
                    <a:lnTo>
                      <a:pt x="0"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4" name="Freeform 133"/>
              <p:cNvSpPr>
                <a:spLocks/>
              </p:cNvSpPr>
              <p:nvPr/>
            </p:nvSpPr>
            <p:spPr bwMode="auto">
              <a:xfrm>
                <a:off x="4399" y="3490"/>
                <a:ext cx="16" cy="11"/>
              </a:xfrm>
              <a:custGeom>
                <a:avLst/>
                <a:gdLst/>
                <a:ahLst/>
                <a:cxnLst>
                  <a:cxn ang="0">
                    <a:pos x="14" y="1"/>
                  </a:cxn>
                  <a:cxn ang="0">
                    <a:pos x="14" y="1"/>
                  </a:cxn>
                  <a:cxn ang="0">
                    <a:pos x="12" y="1"/>
                  </a:cxn>
                  <a:cxn ang="0">
                    <a:pos x="11" y="2"/>
                  </a:cxn>
                  <a:cxn ang="0">
                    <a:pos x="6" y="3"/>
                  </a:cxn>
                  <a:cxn ang="0">
                    <a:pos x="6" y="2"/>
                  </a:cxn>
                  <a:cxn ang="0">
                    <a:pos x="3" y="1"/>
                  </a:cxn>
                  <a:cxn ang="0">
                    <a:pos x="2" y="2"/>
                  </a:cxn>
                  <a:cxn ang="0">
                    <a:pos x="1" y="2"/>
                  </a:cxn>
                  <a:cxn ang="0">
                    <a:pos x="0" y="1"/>
                  </a:cxn>
                  <a:cxn ang="0">
                    <a:pos x="0" y="1"/>
                  </a:cxn>
                  <a:cxn ang="0">
                    <a:pos x="0" y="2"/>
                  </a:cxn>
                  <a:cxn ang="0">
                    <a:pos x="0" y="3"/>
                  </a:cxn>
                  <a:cxn ang="0">
                    <a:pos x="0" y="4"/>
                  </a:cxn>
                  <a:cxn ang="0">
                    <a:pos x="0" y="5"/>
                  </a:cxn>
                  <a:cxn ang="0">
                    <a:pos x="3" y="6"/>
                  </a:cxn>
                  <a:cxn ang="0">
                    <a:pos x="7" y="8"/>
                  </a:cxn>
                  <a:cxn ang="0">
                    <a:pos x="9" y="9"/>
                  </a:cxn>
                  <a:cxn ang="0">
                    <a:pos x="11" y="11"/>
                  </a:cxn>
                  <a:cxn ang="0">
                    <a:pos x="14" y="11"/>
                  </a:cxn>
                  <a:cxn ang="0">
                    <a:pos x="14" y="9"/>
                  </a:cxn>
                  <a:cxn ang="0">
                    <a:pos x="14" y="7"/>
                  </a:cxn>
                  <a:cxn ang="0">
                    <a:pos x="14" y="7"/>
                  </a:cxn>
                  <a:cxn ang="0">
                    <a:pos x="14" y="6"/>
                  </a:cxn>
                  <a:cxn ang="0">
                    <a:pos x="16" y="2"/>
                  </a:cxn>
                  <a:cxn ang="0">
                    <a:pos x="16" y="0"/>
                  </a:cxn>
                  <a:cxn ang="0">
                    <a:pos x="16" y="0"/>
                  </a:cxn>
                  <a:cxn ang="0">
                    <a:pos x="16" y="0"/>
                  </a:cxn>
                  <a:cxn ang="0">
                    <a:pos x="14" y="1"/>
                  </a:cxn>
                </a:cxnLst>
                <a:rect l="0" t="0" r="r" b="b"/>
                <a:pathLst>
                  <a:path w="16" h="11">
                    <a:moveTo>
                      <a:pt x="14" y="1"/>
                    </a:moveTo>
                    <a:lnTo>
                      <a:pt x="14" y="1"/>
                    </a:lnTo>
                    <a:lnTo>
                      <a:pt x="12" y="1"/>
                    </a:lnTo>
                    <a:lnTo>
                      <a:pt x="11" y="2"/>
                    </a:lnTo>
                    <a:lnTo>
                      <a:pt x="6" y="3"/>
                    </a:lnTo>
                    <a:lnTo>
                      <a:pt x="6" y="2"/>
                    </a:lnTo>
                    <a:lnTo>
                      <a:pt x="3" y="1"/>
                    </a:lnTo>
                    <a:lnTo>
                      <a:pt x="2" y="2"/>
                    </a:lnTo>
                    <a:lnTo>
                      <a:pt x="1" y="2"/>
                    </a:lnTo>
                    <a:lnTo>
                      <a:pt x="0" y="1"/>
                    </a:lnTo>
                    <a:lnTo>
                      <a:pt x="0" y="1"/>
                    </a:lnTo>
                    <a:lnTo>
                      <a:pt x="0" y="2"/>
                    </a:lnTo>
                    <a:lnTo>
                      <a:pt x="0" y="3"/>
                    </a:lnTo>
                    <a:lnTo>
                      <a:pt x="0" y="4"/>
                    </a:lnTo>
                    <a:lnTo>
                      <a:pt x="0" y="5"/>
                    </a:lnTo>
                    <a:lnTo>
                      <a:pt x="3" y="6"/>
                    </a:lnTo>
                    <a:lnTo>
                      <a:pt x="7" y="8"/>
                    </a:lnTo>
                    <a:lnTo>
                      <a:pt x="9" y="9"/>
                    </a:lnTo>
                    <a:lnTo>
                      <a:pt x="11" y="11"/>
                    </a:lnTo>
                    <a:lnTo>
                      <a:pt x="14" y="11"/>
                    </a:lnTo>
                    <a:lnTo>
                      <a:pt x="14" y="9"/>
                    </a:lnTo>
                    <a:lnTo>
                      <a:pt x="14" y="7"/>
                    </a:lnTo>
                    <a:lnTo>
                      <a:pt x="14" y="7"/>
                    </a:lnTo>
                    <a:lnTo>
                      <a:pt x="14" y="6"/>
                    </a:lnTo>
                    <a:lnTo>
                      <a:pt x="16" y="2"/>
                    </a:lnTo>
                    <a:lnTo>
                      <a:pt x="16" y="0"/>
                    </a:lnTo>
                    <a:lnTo>
                      <a:pt x="16" y="0"/>
                    </a:lnTo>
                    <a:lnTo>
                      <a:pt x="16" y="0"/>
                    </a:lnTo>
                    <a:lnTo>
                      <a:pt x="1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5" name="Freeform 134"/>
              <p:cNvSpPr>
                <a:spLocks/>
              </p:cNvSpPr>
              <p:nvPr/>
            </p:nvSpPr>
            <p:spPr bwMode="auto">
              <a:xfrm>
                <a:off x="4446" y="3490"/>
                <a:ext cx="13" cy="14"/>
              </a:xfrm>
              <a:custGeom>
                <a:avLst/>
                <a:gdLst/>
                <a:ahLst/>
                <a:cxnLst>
                  <a:cxn ang="0">
                    <a:pos x="6" y="1"/>
                  </a:cxn>
                  <a:cxn ang="0">
                    <a:pos x="6" y="1"/>
                  </a:cxn>
                  <a:cxn ang="0">
                    <a:pos x="5" y="0"/>
                  </a:cxn>
                  <a:cxn ang="0">
                    <a:pos x="4" y="0"/>
                  </a:cxn>
                  <a:cxn ang="0">
                    <a:pos x="2" y="2"/>
                  </a:cxn>
                  <a:cxn ang="0">
                    <a:pos x="1" y="1"/>
                  </a:cxn>
                  <a:cxn ang="0">
                    <a:pos x="0" y="3"/>
                  </a:cxn>
                  <a:cxn ang="0">
                    <a:pos x="0" y="4"/>
                  </a:cxn>
                  <a:cxn ang="0">
                    <a:pos x="0" y="6"/>
                  </a:cxn>
                  <a:cxn ang="0">
                    <a:pos x="2" y="6"/>
                  </a:cxn>
                  <a:cxn ang="0">
                    <a:pos x="3" y="7"/>
                  </a:cxn>
                  <a:cxn ang="0">
                    <a:pos x="3" y="9"/>
                  </a:cxn>
                  <a:cxn ang="0">
                    <a:pos x="3" y="10"/>
                  </a:cxn>
                  <a:cxn ang="0">
                    <a:pos x="4" y="11"/>
                  </a:cxn>
                  <a:cxn ang="0">
                    <a:pos x="4" y="11"/>
                  </a:cxn>
                  <a:cxn ang="0">
                    <a:pos x="4" y="10"/>
                  </a:cxn>
                  <a:cxn ang="0">
                    <a:pos x="5" y="10"/>
                  </a:cxn>
                  <a:cxn ang="0">
                    <a:pos x="5" y="10"/>
                  </a:cxn>
                  <a:cxn ang="0">
                    <a:pos x="6" y="10"/>
                  </a:cxn>
                  <a:cxn ang="0">
                    <a:pos x="7" y="14"/>
                  </a:cxn>
                  <a:cxn ang="0">
                    <a:pos x="7" y="14"/>
                  </a:cxn>
                  <a:cxn ang="0">
                    <a:pos x="7" y="11"/>
                  </a:cxn>
                  <a:cxn ang="0">
                    <a:pos x="8" y="11"/>
                  </a:cxn>
                  <a:cxn ang="0">
                    <a:pos x="9" y="12"/>
                  </a:cxn>
                  <a:cxn ang="0">
                    <a:pos x="11" y="14"/>
                  </a:cxn>
                  <a:cxn ang="0">
                    <a:pos x="10" y="8"/>
                  </a:cxn>
                  <a:cxn ang="0">
                    <a:pos x="9" y="7"/>
                  </a:cxn>
                  <a:cxn ang="0">
                    <a:pos x="9" y="6"/>
                  </a:cxn>
                  <a:cxn ang="0">
                    <a:pos x="11" y="7"/>
                  </a:cxn>
                  <a:cxn ang="0">
                    <a:pos x="11" y="7"/>
                  </a:cxn>
                  <a:cxn ang="0">
                    <a:pos x="11" y="7"/>
                  </a:cxn>
                  <a:cxn ang="0">
                    <a:pos x="12" y="6"/>
                  </a:cxn>
                  <a:cxn ang="0">
                    <a:pos x="13" y="6"/>
                  </a:cxn>
                  <a:cxn ang="0">
                    <a:pos x="13" y="6"/>
                  </a:cxn>
                  <a:cxn ang="0">
                    <a:pos x="11" y="5"/>
                  </a:cxn>
                  <a:cxn ang="0">
                    <a:pos x="11" y="3"/>
                  </a:cxn>
                  <a:cxn ang="0">
                    <a:pos x="11" y="3"/>
                  </a:cxn>
                  <a:cxn ang="0">
                    <a:pos x="6" y="1"/>
                  </a:cxn>
                </a:cxnLst>
                <a:rect l="0" t="0" r="r" b="b"/>
                <a:pathLst>
                  <a:path w="13" h="14">
                    <a:moveTo>
                      <a:pt x="6" y="1"/>
                    </a:moveTo>
                    <a:lnTo>
                      <a:pt x="6" y="1"/>
                    </a:lnTo>
                    <a:lnTo>
                      <a:pt x="5" y="0"/>
                    </a:lnTo>
                    <a:lnTo>
                      <a:pt x="4" y="0"/>
                    </a:lnTo>
                    <a:lnTo>
                      <a:pt x="2" y="2"/>
                    </a:lnTo>
                    <a:lnTo>
                      <a:pt x="1" y="1"/>
                    </a:lnTo>
                    <a:lnTo>
                      <a:pt x="0" y="3"/>
                    </a:lnTo>
                    <a:lnTo>
                      <a:pt x="0" y="4"/>
                    </a:lnTo>
                    <a:lnTo>
                      <a:pt x="0" y="6"/>
                    </a:lnTo>
                    <a:lnTo>
                      <a:pt x="2" y="6"/>
                    </a:lnTo>
                    <a:lnTo>
                      <a:pt x="3" y="7"/>
                    </a:lnTo>
                    <a:lnTo>
                      <a:pt x="3" y="9"/>
                    </a:lnTo>
                    <a:lnTo>
                      <a:pt x="3" y="10"/>
                    </a:lnTo>
                    <a:lnTo>
                      <a:pt x="4" y="11"/>
                    </a:lnTo>
                    <a:lnTo>
                      <a:pt x="4" y="11"/>
                    </a:lnTo>
                    <a:lnTo>
                      <a:pt x="4" y="10"/>
                    </a:lnTo>
                    <a:lnTo>
                      <a:pt x="5" y="10"/>
                    </a:lnTo>
                    <a:lnTo>
                      <a:pt x="5" y="10"/>
                    </a:lnTo>
                    <a:lnTo>
                      <a:pt x="6" y="10"/>
                    </a:lnTo>
                    <a:lnTo>
                      <a:pt x="7" y="14"/>
                    </a:lnTo>
                    <a:lnTo>
                      <a:pt x="7" y="14"/>
                    </a:lnTo>
                    <a:lnTo>
                      <a:pt x="7" y="11"/>
                    </a:lnTo>
                    <a:lnTo>
                      <a:pt x="8" y="11"/>
                    </a:lnTo>
                    <a:lnTo>
                      <a:pt x="9" y="12"/>
                    </a:lnTo>
                    <a:lnTo>
                      <a:pt x="11" y="14"/>
                    </a:lnTo>
                    <a:lnTo>
                      <a:pt x="10" y="8"/>
                    </a:lnTo>
                    <a:lnTo>
                      <a:pt x="9" y="7"/>
                    </a:lnTo>
                    <a:lnTo>
                      <a:pt x="9" y="6"/>
                    </a:lnTo>
                    <a:lnTo>
                      <a:pt x="11" y="7"/>
                    </a:lnTo>
                    <a:lnTo>
                      <a:pt x="11" y="7"/>
                    </a:lnTo>
                    <a:lnTo>
                      <a:pt x="11" y="7"/>
                    </a:lnTo>
                    <a:lnTo>
                      <a:pt x="12" y="6"/>
                    </a:lnTo>
                    <a:lnTo>
                      <a:pt x="13" y="6"/>
                    </a:lnTo>
                    <a:lnTo>
                      <a:pt x="13" y="6"/>
                    </a:lnTo>
                    <a:lnTo>
                      <a:pt x="11" y="5"/>
                    </a:lnTo>
                    <a:lnTo>
                      <a:pt x="11" y="3"/>
                    </a:lnTo>
                    <a:lnTo>
                      <a:pt x="11" y="3"/>
                    </a:lnTo>
                    <a:lnTo>
                      <a:pt x="6"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6" name="Freeform 135"/>
              <p:cNvSpPr>
                <a:spLocks/>
              </p:cNvSpPr>
              <p:nvPr/>
            </p:nvSpPr>
            <p:spPr bwMode="auto">
              <a:xfrm>
                <a:off x="4429" y="3326"/>
                <a:ext cx="5" cy="10"/>
              </a:xfrm>
              <a:custGeom>
                <a:avLst/>
                <a:gdLst/>
                <a:ahLst/>
                <a:cxnLst>
                  <a:cxn ang="0">
                    <a:pos x="5" y="1"/>
                  </a:cxn>
                  <a:cxn ang="0">
                    <a:pos x="5" y="0"/>
                  </a:cxn>
                  <a:cxn ang="0">
                    <a:pos x="4" y="0"/>
                  </a:cxn>
                  <a:cxn ang="0">
                    <a:pos x="3" y="0"/>
                  </a:cxn>
                  <a:cxn ang="0">
                    <a:pos x="2" y="0"/>
                  </a:cxn>
                  <a:cxn ang="0">
                    <a:pos x="0" y="3"/>
                  </a:cxn>
                  <a:cxn ang="0">
                    <a:pos x="0" y="7"/>
                  </a:cxn>
                  <a:cxn ang="0">
                    <a:pos x="0" y="7"/>
                  </a:cxn>
                  <a:cxn ang="0">
                    <a:pos x="0" y="8"/>
                  </a:cxn>
                  <a:cxn ang="0">
                    <a:pos x="1" y="8"/>
                  </a:cxn>
                  <a:cxn ang="0">
                    <a:pos x="0" y="9"/>
                  </a:cxn>
                  <a:cxn ang="0">
                    <a:pos x="0" y="10"/>
                  </a:cxn>
                  <a:cxn ang="0">
                    <a:pos x="1" y="10"/>
                  </a:cxn>
                  <a:cxn ang="0">
                    <a:pos x="2" y="8"/>
                  </a:cxn>
                  <a:cxn ang="0">
                    <a:pos x="3" y="7"/>
                  </a:cxn>
                  <a:cxn ang="0">
                    <a:pos x="3" y="6"/>
                  </a:cxn>
                  <a:cxn ang="0">
                    <a:pos x="4" y="5"/>
                  </a:cxn>
                  <a:cxn ang="0">
                    <a:pos x="4" y="2"/>
                  </a:cxn>
                  <a:cxn ang="0">
                    <a:pos x="4" y="2"/>
                  </a:cxn>
                  <a:cxn ang="0">
                    <a:pos x="5" y="1"/>
                  </a:cxn>
                </a:cxnLst>
                <a:rect l="0" t="0" r="r" b="b"/>
                <a:pathLst>
                  <a:path w="5" h="10">
                    <a:moveTo>
                      <a:pt x="5" y="1"/>
                    </a:moveTo>
                    <a:lnTo>
                      <a:pt x="5" y="0"/>
                    </a:lnTo>
                    <a:lnTo>
                      <a:pt x="4" y="0"/>
                    </a:lnTo>
                    <a:lnTo>
                      <a:pt x="3" y="0"/>
                    </a:lnTo>
                    <a:lnTo>
                      <a:pt x="2" y="0"/>
                    </a:lnTo>
                    <a:lnTo>
                      <a:pt x="0" y="3"/>
                    </a:lnTo>
                    <a:lnTo>
                      <a:pt x="0" y="7"/>
                    </a:lnTo>
                    <a:lnTo>
                      <a:pt x="0" y="7"/>
                    </a:lnTo>
                    <a:lnTo>
                      <a:pt x="0" y="8"/>
                    </a:lnTo>
                    <a:lnTo>
                      <a:pt x="1" y="8"/>
                    </a:lnTo>
                    <a:lnTo>
                      <a:pt x="0" y="9"/>
                    </a:lnTo>
                    <a:lnTo>
                      <a:pt x="0" y="10"/>
                    </a:lnTo>
                    <a:lnTo>
                      <a:pt x="1" y="10"/>
                    </a:lnTo>
                    <a:lnTo>
                      <a:pt x="2" y="8"/>
                    </a:lnTo>
                    <a:lnTo>
                      <a:pt x="3" y="7"/>
                    </a:lnTo>
                    <a:lnTo>
                      <a:pt x="3" y="6"/>
                    </a:lnTo>
                    <a:lnTo>
                      <a:pt x="4" y="5"/>
                    </a:lnTo>
                    <a:lnTo>
                      <a:pt x="4" y="2"/>
                    </a:lnTo>
                    <a:lnTo>
                      <a:pt x="4" y="2"/>
                    </a:lnTo>
                    <a:lnTo>
                      <a:pt x="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7" name="Freeform 136"/>
              <p:cNvSpPr>
                <a:spLocks/>
              </p:cNvSpPr>
              <p:nvPr/>
            </p:nvSpPr>
            <p:spPr bwMode="auto">
              <a:xfrm>
                <a:off x="4438" y="3300"/>
                <a:ext cx="2" cy="3"/>
              </a:xfrm>
              <a:custGeom>
                <a:avLst/>
                <a:gdLst/>
                <a:ahLst/>
                <a:cxnLst>
                  <a:cxn ang="0">
                    <a:pos x="0" y="0"/>
                  </a:cxn>
                  <a:cxn ang="0">
                    <a:pos x="0" y="2"/>
                  </a:cxn>
                  <a:cxn ang="0">
                    <a:pos x="0" y="3"/>
                  </a:cxn>
                  <a:cxn ang="0">
                    <a:pos x="1" y="3"/>
                  </a:cxn>
                  <a:cxn ang="0">
                    <a:pos x="1" y="3"/>
                  </a:cxn>
                  <a:cxn ang="0">
                    <a:pos x="2" y="3"/>
                  </a:cxn>
                  <a:cxn ang="0">
                    <a:pos x="1" y="3"/>
                  </a:cxn>
                  <a:cxn ang="0">
                    <a:pos x="1" y="2"/>
                  </a:cxn>
                  <a:cxn ang="0">
                    <a:pos x="1" y="2"/>
                  </a:cxn>
                  <a:cxn ang="0">
                    <a:pos x="2" y="1"/>
                  </a:cxn>
                  <a:cxn ang="0">
                    <a:pos x="2" y="0"/>
                  </a:cxn>
                  <a:cxn ang="0">
                    <a:pos x="1" y="0"/>
                  </a:cxn>
                  <a:cxn ang="0">
                    <a:pos x="1" y="0"/>
                  </a:cxn>
                  <a:cxn ang="0">
                    <a:pos x="1" y="0"/>
                  </a:cxn>
                  <a:cxn ang="0">
                    <a:pos x="0" y="0"/>
                  </a:cxn>
                  <a:cxn ang="0">
                    <a:pos x="1" y="0"/>
                  </a:cxn>
                  <a:cxn ang="0">
                    <a:pos x="1" y="1"/>
                  </a:cxn>
                  <a:cxn ang="0">
                    <a:pos x="0" y="0"/>
                  </a:cxn>
                </a:cxnLst>
                <a:rect l="0" t="0" r="r" b="b"/>
                <a:pathLst>
                  <a:path w="2" h="3">
                    <a:moveTo>
                      <a:pt x="0" y="0"/>
                    </a:moveTo>
                    <a:lnTo>
                      <a:pt x="0" y="2"/>
                    </a:lnTo>
                    <a:lnTo>
                      <a:pt x="0" y="3"/>
                    </a:lnTo>
                    <a:lnTo>
                      <a:pt x="1" y="3"/>
                    </a:lnTo>
                    <a:lnTo>
                      <a:pt x="1" y="3"/>
                    </a:lnTo>
                    <a:lnTo>
                      <a:pt x="2" y="3"/>
                    </a:lnTo>
                    <a:lnTo>
                      <a:pt x="1" y="3"/>
                    </a:lnTo>
                    <a:lnTo>
                      <a:pt x="1" y="2"/>
                    </a:lnTo>
                    <a:lnTo>
                      <a:pt x="1" y="2"/>
                    </a:lnTo>
                    <a:lnTo>
                      <a:pt x="2" y="1"/>
                    </a:lnTo>
                    <a:lnTo>
                      <a:pt x="2" y="0"/>
                    </a:lnTo>
                    <a:lnTo>
                      <a:pt x="1" y="0"/>
                    </a:lnTo>
                    <a:lnTo>
                      <a:pt x="1" y="0"/>
                    </a:lnTo>
                    <a:lnTo>
                      <a:pt x="1" y="0"/>
                    </a:lnTo>
                    <a:lnTo>
                      <a:pt x="0" y="0"/>
                    </a:lnTo>
                    <a:lnTo>
                      <a:pt x="1" y="0"/>
                    </a:lnTo>
                    <a:lnTo>
                      <a:pt x="1"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8" name="Freeform 137"/>
              <p:cNvSpPr>
                <a:spLocks/>
              </p:cNvSpPr>
              <p:nvPr/>
            </p:nvSpPr>
            <p:spPr bwMode="auto">
              <a:xfrm>
                <a:off x="4402" y="3358"/>
                <a:ext cx="2" cy="4"/>
              </a:xfrm>
              <a:custGeom>
                <a:avLst/>
                <a:gdLst/>
                <a:ahLst/>
                <a:cxnLst>
                  <a:cxn ang="0">
                    <a:pos x="0" y="4"/>
                  </a:cxn>
                  <a:cxn ang="0">
                    <a:pos x="0" y="4"/>
                  </a:cxn>
                  <a:cxn ang="0">
                    <a:pos x="1" y="4"/>
                  </a:cxn>
                  <a:cxn ang="0">
                    <a:pos x="1" y="4"/>
                  </a:cxn>
                  <a:cxn ang="0">
                    <a:pos x="2" y="4"/>
                  </a:cxn>
                  <a:cxn ang="0">
                    <a:pos x="2" y="4"/>
                  </a:cxn>
                  <a:cxn ang="0">
                    <a:pos x="2" y="4"/>
                  </a:cxn>
                  <a:cxn ang="0">
                    <a:pos x="2" y="3"/>
                  </a:cxn>
                  <a:cxn ang="0">
                    <a:pos x="2" y="2"/>
                  </a:cxn>
                  <a:cxn ang="0">
                    <a:pos x="2" y="1"/>
                  </a:cxn>
                  <a:cxn ang="0">
                    <a:pos x="2" y="1"/>
                  </a:cxn>
                  <a:cxn ang="0">
                    <a:pos x="1" y="1"/>
                  </a:cxn>
                  <a:cxn ang="0">
                    <a:pos x="1" y="0"/>
                  </a:cxn>
                  <a:cxn ang="0">
                    <a:pos x="0" y="0"/>
                  </a:cxn>
                  <a:cxn ang="0">
                    <a:pos x="0" y="0"/>
                  </a:cxn>
                  <a:cxn ang="0">
                    <a:pos x="0" y="1"/>
                  </a:cxn>
                  <a:cxn ang="0">
                    <a:pos x="1" y="1"/>
                  </a:cxn>
                  <a:cxn ang="0">
                    <a:pos x="1" y="2"/>
                  </a:cxn>
                  <a:cxn ang="0">
                    <a:pos x="0" y="1"/>
                  </a:cxn>
                  <a:cxn ang="0">
                    <a:pos x="0" y="1"/>
                  </a:cxn>
                  <a:cxn ang="0">
                    <a:pos x="0" y="2"/>
                  </a:cxn>
                  <a:cxn ang="0">
                    <a:pos x="0" y="3"/>
                  </a:cxn>
                  <a:cxn ang="0">
                    <a:pos x="0" y="4"/>
                  </a:cxn>
                </a:cxnLst>
                <a:rect l="0" t="0" r="r" b="b"/>
                <a:pathLst>
                  <a:path w="2" h="4">
                    <a:moveTo>
                      <a:pt x="0" y="4"/>
                    </a:moveTo>
                    <a:lnTo>
                      <a:pt x="0" y="4"/>
                    </a:lnTo>
                    <a:lnTo>
                      <a:pt x="1" y="4"/>
                    </a:lnTo>
                    <a:lnTo>
                      <a:pt x="1" y="4"/>
                    </a:lnTo>
                    <a:lnTo>
                      <a:pt x="2" y="4"/>
                    </a:lnTo>
                    <a:lnTo>
                      <a:pt x="2" y="4"/>
                    </a:lnTo>
                    <a:lnTo>
                      <a:pt x="2" y="4"/>
                    </a:lnTo>
                    <a:lnTo>
                      <a:pt x="2" y="3"/>
                    </a:lnTo>
                    <a:lnTo>
                      <a:pt x="2" y="2"/>
                    </a:lnTo>
                    <a:lnTo>
                      <a:pt x="2" y="1"/>
                    </a:lnTo>
                    <a:lnTo>
                      <a:pt x="2" y="1"/>
                    </a:lnTo>
                    <a:lnTo>
                      <a:pt x="1" y="1"/>
                    </a:lnTo>
                    <a:lnTo>
                      <a:pt x="1" y="0"/>
                    </a:lnTo>
                    <a:lnTo>
                      <a:pt x="0" y="0"/>
                    </a:lnTo>
                    <a:lnTo>
                      <a:pt x="0" y="0"/>
                    </a:lnTo>
                    <a:lnTo>
                      <a:pt x="0" y="1"/>
                    </a:lnTo>
                    <a:lnTo>
                      <a:pt x="1" y="1"/>
                    </a:lnTo>
                    <a:lnTo>
                      <a:pt x="1" y="2"/>
                    </a:lnTo>
                    <a:lnTo>
                      <a:pt x="0" y="1"/>
                    </a:lnTo>
                    <a:lnTo>
                      <a:pt x="0" y="1"/>
                    </a:lnTo>
                    <a:lnTo>
                      <a:pt x="0" y="2"/>
                    </a:lnTo>
                    <a:lnTo>
                      <a:pt x="0" y="3"/>
                    </a:lnTo>
                    <a:lnTo>
                      <a:pt x="0"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9" name="Freeform 138"/>
              <p:cNvSpPr>
                <a:spLocks/>
              </p:cNvSpPr>
              <p:nvPr/>
            </p:nvSpPr>
            <p:spPr bwMode="auto">
              <a:xfrm>
                <a:off x="4291" y="3278"/>
                <a:ext cx="2" cy="3"/>
              </a:xfrm>
              <a:custGeom>
                <a:avLst/>
                <a:gdLst/>
                <a:ahLst/>
                <a:cxnLst>
                  <a:cxn ang="0">
                    <a:pos x="1" y="1"/>
                  </a:cxn>
                  <a:cxn ang="0">
                    <a:pos x="2" y="3"/>
                  </a:cxn>
                  <a:cxn ang="0">
                    <a:pos x="2" y="3"/>
                  </a:cxn>
                  <a:cxn ang="0">
                    <a:pos x="2" y="3"/>
                  </a:cxn>
                  <a:cxn ang="0">
                    <a:pos x="2" y="2"/>
                  </a:cxn>
                  <a:cxn ang="0">
                    <a:pos x="2" y="0"/>
                  </a:cxn>
                  <a:cxn ang="0">
                    <a:pos x="1" y="0"/>
                  </a:cxn>
                  <a:cxn ang="0">
                    <a:pos x="0" y="0"/>
                  </a:cxn>
                  <a:cxn ang="0">
                    <a:pos x="0" y="0"/>
                  </a:cxn>
                  <a:cxn ang="0">
                    <a:pos x="0" y="0"/>
                  </a:cxn>
                  <a:cxn ang="0">
                    <a:pos x="1" y="1"/>
                  </a:cxn>
                </a:cxnLst>
                <a:rect l="0" t="0" r="r" b="b"/>
                <a:pathLst>
                  <a:path w="2" h="3">
                    <a:moveTo>
                      <a:pt x="1" y="1"/>
                    </a:moveTo>
                    <a:lnTo>
                      <a:pt x="2" y="3"/>
                    </a:lnTo>
                    <a:lnTo>
                      <a:pt x="2" y="3"/>
                    </a:lnTo>
                    <a:lnTo>
                      <a:pt x="2" y="3"/>
                    </a:lnTo>
                    <a:lnTo>
                      <a:pt x="2" y="2"/>
                    </a:lnTo>
                    <a:lnTo>
                      <a:pt x="2" y="0"/>
                    </a:lnTo>
                    <a:lnTo>
                      <a:pt x="1" y="0"/>
                    </a:lnTo>
                    <a:lnTo>
                      <a:pt x="0" y="0"/>
                    </a:lnTo>
                    <a:lnTo>
                      <a:pt x="0" y="0"/>
                    </a:lnTo>
                    <a:lnTo>
                      <a:pt x="0" y="0"/>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0" name="Freeform 139"/>
              <p:cNvSpPr>
                <a:spLocks/>
              </p:cNvSpPr>
              <p:nvPr/>
            </p:nvSpPr>
            <p:spPr bwMode="auto">
              <a:xfrm>
                <a:off x="4419" y="3332"/>
                <a:ext cx="4" cy="11"/>
              </a:xfrm>
              <a:custGeom>
                <a:avLst/>
                <a:gdLst/>
                <a:ahLst/>
                <a:cxnLst>
                  <a:cxn ang="0">
                    <a:pos x="4" y="1"/>
                  </a:cxn>
                  <a:cxn ang="0">
                    <a:pos x="4" y="0"/>
                  </a:cxn>
                  <a:cxn ang="0">
                    <a:pos x="3" y="1"/>
                  </a:cxn>
                  <a:cxn ang="0">
                    <a:pos x="0" y="11"/>
                  </a:cxn>
                  <a:cxn ang="0">
                    <a:pos x="1" y="10"/>
                  </a:cxn>
                  <a:cxn ang="0">
                    <a:pos x="4" y="1"/>
                  </a:cxn>
                  <a:cxn ang="0">
                    <a:pos x="4" y="1"/>
                  </a:cxn>
                </a:cxnLst>
                <a:rect l="0" t="0" r="r" b="b"/>
                <a:pathLst>
                  <a:path w="4" h="11">
                    <a:moveTo>
                      <a:pt x="4" y="1"/>
                    </a:moveTo>
                    <a:lnTo>
                      <a:pt x="4" y="0"/>
                    </a:lnTo>
                    <a:lnTo>
                      <a:pt x="3" y="1"/>
                    </a:lnTo>
                    <a:lnTo>
                      <a:pt x="0" y="11"/>
                    </a:lnTo>
                    <a:lnTo>
                      <a:pt x="1" y="10"/>
                    </a:lnTo>
                    <a:lnTo>
                      <a:pt x="4" y="1"/>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1" name="Freeform 140"/>
              <p:cNvSpPr>
                <a:spLocks/>
              </p:cNvSpPr>
              <p:nvPr/>
            </p:nvSpPr>
            <p:spPr bwMode="auto">
              <a:xfrm>
                <a:off x="4449" y="3301"/>
                <a:ext cx="1" cy="2"/>
              </a:xfrm>
              <a:custGeom>
                <a:avLst/>
                <a:gdLst/>
                <a:ahLst/>
                <a:cxnLst>
                  <a:cxn ang="0">
                    <a:pos x="1" y="1"/>
                  </a:cxn>
                  <a:cxn ang="0">
                    <a:pos x="1" y="0"/>
                  </a:cxn>
                  <a:cxn ang="0">
                    <a:pos x="0" y="0"/>
                  </a:cxn>
                  <a:cxn ang="0">
                    <a:pos x="0" y="1"/>
                  </a:cxn>
                  <a:cxn ang="0">
                    <a:pos x="0" y="2"/>
                  </a:cxn>
                  <a:cxn ang="0">
                    <a:pos x="1" y="2"/>
                  </a:cxn>
                  <a:cxn ang="0">
                    <a:pos x="1" y="1"/>
                  </a:cxn>
                </a:cxnLst>
                <a:rect l="0" t="0" r="r" b="b"/>
                <a:pathLst>
                  <a:path w="1" h="2">
                    <a:moveTo>
                      <a:pt x="1" y="1"/>
                    </a:moveTo>
                    <a:lnTo>
                      <a:pt x="1" y="0"/>
                    </a:lnTo>
                    <a:lnTo>
                      <a:pt x="0" y="0"/>
                    </a:lnTo>
                    <a:lnTo>
                      <a:pt x="0" y="1"/>
                    </a:lnTo>
                    <a:lnTo>
                      <a:pt x="0" y="2"/>
                    </a:lnTo>
                    <a:lnTo>
                      <a:pt x="1" y="2"/>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2" name="Freeform 141"/>
              <p:cNvSpPr>
                <a:spLocks/>
              </p:cNvSpPr>
              <p:nvPr/>
            </p:nvSpPr>
            <p:spPr bwMode="auto">
              <a:xfrm>
                <a:off x="4359" y="3304"/>
                <a:ext cx="1" cy="3"/>
              </a:xfrm>
              <a:custGeom>
                <a:avLst/>
                <a:gdLst/>
                <a:ahLst/>
                <a:cxnLst>
                  <a:cxn ang="0">
                    <a:pos x="0" y="0"/>
                  </a:cxn>
                  <a:cxn ang="0">
                    <a:pos x="0" y="0"/>
                  </a:cxn>
                  <a:cxn ang="0">
                    <a:pos x="0" y="2"/>
                  </a:cxn>
                  <a:cxn ang="0">
                    <a:pos x="0" y="3"/>
                  </a:cxn>
                  <a:cxn ang="0">
                    <a:pos x="0" y="1"/>
                  </a:cxn>
                  <a:cxn ang="0">
                    <a:pos x="0" y="0"/>
                  </a:cxn>
                </a:cxnLst>
                <a:rect l="0" t="0" r="r" b="b"/>
                <a:pathLst>
                  <a:path h="3">
                    <a:moveTo>
                      <a:pt x="0" y="0"/>
                    </a:moveTo>
                    <a:lnTo>
                      <a:pt x="0" y="0"/>
                    </a:lnTo>
                    <a:lnTo>
                      <a:pt x="0" y="2"/>
                    </a:lnTo>
                    <a:lnTo>
                      <a:pt x="0" y="3"/>
                    </a:lnTo>
                    <a:lnTo>
                      <a:pt x="0"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3" name="Freeform 142"/>
              <p:cNvSpPr>
                <a:spLocks/>
              </p:cNvSpPr>
              <p:nvPr/>
            </p:nvSpPr>
            <p:spPr bwMode="auto">
              <a:xfrm>
                <a:off x="4450" y="3318"/>
                <a:ext cx="7" cy="7"/>
              </a:xfrm>
              <a:custGeom>
                <a:avLst/>
                <a:gdLst/>
                <a:ahLst/>
                <a:cxnLst>
                  <a:cxn ang="0">
                    <a:pos x="0" y="2"/>
                  </a:cxn>
                  <a:cxn ang="0">
                    <a:pos x="0" y="4"/>
                  </a:cxn>
                  <a:cxn ang="0">
                    <a:pos x="0" y="5"/>
                  </a:cxn>
                  <a:cxn ang="0">
                    <a:pos x="1" y="5"/>
                  </a:cxn>
                  <a:cxn ang="0">
                    <a:pos x="1" y="6"/>
                  </a:cxn>
                  <a:cxn ang="0">
                    <a:pos x="0" y="7"/>
                  </a:cxn>
                  <a:cxn ang="0">
                    <a:pos x="0" y="7"/>
                  </a:cxn>
                  <a:cxn ang="0">
                    <a:pos x="2" y="5"/>
                  </a:cxn>
                  <a:cxn ang="0">
                    <a:pos x="3" y="4"/>
                  </a:cxn>
                  <a:cxn ang="0">
                    <a:pos x="3" y="4"/>
                  </a:cxn>
                  <a:cxn ang="0">
                    <a:pos x="4" y="4"/>
                  </a:cxn>
                  <a:cxn ang="0">
                    <a:pos x="4" y="4"/>
                  </a:cxn>
                  <a:cxn ang="0">
                    <a:pos x="5" y="4"/>
                  </a:cxn>
                  <a:cxn ang="0">
                    <a:pos x="6" y="3"/>
                  </a:cxn>
                  <a:cxn ang="0">
                    <a:pos x="7" y="3"/>
                  </a:cxn>
                  <a:cxn ang="0">
                    <a:pos x="7" y="2"/>
                  </a:cxn>
                  <a:cxn ang="0">
                    <a:pos x="7" y="2"/>
                  </a:cxn>
                  <a:cxn ang="0">
                    <a:pos x="7" y="1"/>
                  </a:cxn>
                  <a:cxn ang="0">
                    <a:pos x="6" y="1"/>
                  </a:cxn>
                  <a:cxn ang="0">
                    <a:pos x="6" y="0"/>
                  </a:cxn>
                  <a:cxn ang="0">
                    <a:pos x="3" y="0"/>
                  </a:cxn>
                  <a:cxn ang="0">
                    <a:pos x="2" y="2"/>
                  </a:cxn>
                  <a:cxn ang="0">
                    <a:pos x="1" y="2"/>
                  </a:cxn>
                  <a:cxn ang="0">
                    <a:pos x="1" y="2"/>
                  </a:cxn>
                  <a:cxn ang="0">
                    <a:pos x="0" y="2"/>
                  </a:cxn>
                </a:cxnLst>
                <a:rect l="0" t="0" r="r" b="b"/>
                <a:pathLst>
                  <a:path w="7" h="7">
                    <a:moveTo>
                      <a:pt x="0" y="2"/>
                    </a:moveTo>
                    <a:lnTo>
                      <a:pt x="0" y="4"/>
                    </a:lnTo>
                    <a:lnTo>
                      <a:pt x="0" y="5"/>
                    </a:lnTo>
                    <a:lnTo>
                      <a:pt x="1" y="5"/>
                    </a:lnTo>
                    <a:lnTo>
                      <a:pt x="1" y="6"/>
                    </a:lnTo>
                    <a:lnTo>
                      <a:pt x="0" y="7"/>
                    </a:lnTo>
                    <a:lnTo>
                      <a:pt x="0" y="7"/>
                    </a:lnTo>
                    <a:lnTo>
                      <a:pt x="2" y="5"/>
                    </a:lnTo>
                    <a:lnTo>
                      <a:pt x="3" y="4"/>
                    </a:lnTo>
                    <a:lnTo>
                      <a:pt x="3" y="4"/>
                    </a:lnTo>
                    <a:lnTo>
                      <a:pt x="4" y="4"/>
                    </a:lnTo>
                    <a:lnTo>
                      <a:pt x="4" y="4"/>
                    </a:lnTo>
                    <a:lnTo>
                      <a:pt x="5" y="4"/>
                    </a:lnTo>
                    <a:lnTo>
                      <a:pt x="6" y="3"/>
                    </a:lnTo>
                    <a:lnTo>
                      <a:pt x="7" y="3"/>
                    </a:lnTo>
                    <a:lnTo>
                      <a:pt x="7" y="2"/>
                    </a:lnTo>
                    <a:lnTo>
                      <a:pt x="7" y="2"/>
                    </a:lnTo>
                    <a:lnTo>
                      <a:pt x="7" y="1"/>
                    </a:lnTo>
                    <a:lnTo>
                      <a:pt x="6" y="1"/>
                    </a:lnTo>
                    <a:lnTo>
                      <a:pt x="6" y="0"/>
                    </a:lnTo>
                    <a:lnTo>
                      <a:pt x="3" y="0"/>
                    </a:lnTo>
                    <a:lnTo>
                      <a:pt x="2" y="2"/>
                    </a:lnTo>
                    <a:lnTo>
                      <a:pt x="1" y="2"/>
                    </a:lnTo>
                    <a:lnTo>
                      <a:pt x="1"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4" name="Freeform 143"/>
              <p:cNvSpPr>
                <a:spLocks/>
              </p:cNvSpPr>
              <p:nvPr/>
            </p:nvSpPr>
            <p:spPr bwMode="auto">
              <a:xfrm>
                <a:off x="4452" y="3300"/>
                <a:ext cx="3" cy="3"/>
              </a:xfrm>
              <a:custGeom>
                <a:avLst/>
                <a:gdLst/>
                <a:ahLst/>
                <a:cxnLst>
                  <a:cxn ang="0">
                    <a:pos x="1" y="3"/>
                  </a:cxn>
                  <a:cxn ang="0">
                    <a:pos x="2" y="3"/>
                  </a:cxn>
                  <a:cxn ang="0">
                    <a:pos x="3" y="0"/>
                  </a:cxn>
                  <a:cxn ang="0">
                    <a:pos x="2" y="1"/>
                  </a:cxn>
                  <a:cxn ang="0">
                    <a:pos x="1" y="2"/>
                  </a:cxn>
                  <a:cxn ang="0">
                    <a:pos x="1" y="3"/>
                  </a:cxn>
                  <a:cxn ang="0">
                    <a:pos x="1" y="3"/>
                  </a:cxn>
                  <a:cxn ang="0">
                    <a:pos x="0" y="3"/>
                  </a:cxn>
                  <a:cxn ang="0">
                    <a:pos x="1" y="3"/>
                  </a:cxn>
                  <a:cxn ang="0">
                    <a:pos x="1" y="3"/>
                  </a:cxn>
                </a:cxnLst>
                <a:rect l="0" t="0" r="r" b="b"/>
                <a:pathLst>
                  <a:path w="3" h="3">
                    <a:moveTo>
                      <a:pt x="1" y="3"/>
                    </a:moveTo>
                    <a:lnTo>
                      <a:pt x="2" y="3"/>
                    </a:lnTo>
                    <a:lnTo>
                      <a:pt x="3" y="0"/>
                    </a:lnTo>
                    <a:lnTo>
                      <a:pt x="2" y="1"/>
                    </a:lnTo>
                    <a:lnTo>
                      <a:pt x="1" y="2"/>
                    </a:lnTo>
                    <a:lnTo>
                      <a:pt x="1" y="3"/>
                    </a:lnTo>
                    <a:lnTo>
                      <a:pt x="1" y="3"/>
                    </a:lnTo>
                    <a:lnTo>
                      <a:pt x="0" y="3"/>
                    </a:lnTo>
                    <a:lnTo>
                      <a:pt x="1" y="3"/>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5" name="Freeform 144"/>
              <p:cNvSpPr>
                <a:spLocks/>
              </p:cNvSpPr>
              <p:nvPr/>
            </p:nvSpPr>
            <p:spPr bwMode="auto">
              <a:xfrm>
                <a:off x="4451" y="3314"/>
                <a:ext cx="5" cy="4"/>
              </a:xfrm>
              <a:custGeom>
                <a:avLst/>
                <a:gdLst/>
                <a:ahLst/>
                <a:cxnLst>
                  <a:cxn ang="0">
                    <a:pos x="0" y="1"/>
                  </a:cxn>
                  <a:cxn ang="0">
                    <a:pos x="0" y="2"/>
                  </a:cxn>
                  <a:cxn ang="0">
                    <a:pos x="1" y="2"/>
                  </a:cxn>
                  <a:cxn ang="0">
                    <a:pos x="2" y="4"/>
                  </a:cxn>
                  <a:cxn ang="0">
                    <a:pos x="2" y="4"/>
                  </a:cxn>
                  <a:cxn ang="0">
                    <a:pos x="3" y="3"/>
                  </a:cxn>
                  <a:cxn ang="0">
                    <a:pos x="5" y="2"/>
                  </a:cxn>
                  <a:cxn ang="0">
                    <a:pos x="5" y="1"/>
                  </a:cxn>
                  <a:cxn ang="0">
                    <a:pos x="4" y="0"/>
                  </a:cxn>
                  <a:cxn ang="0">
                    <a:pos x="3" y="0"/>
                  </a:cxn>
                  <a:cxn ang="0">
                    <a:pos x="3" y="0"/>
                  </a:cxn>
                  <a:cxn ang="0">
                    <a:pos x="2" y="0"/>
                  </a:cxn>
                  <a:cxn ang="0">
                    <a:pos x="2" y="0"/>
                  </a:cxn>
                  <a:cxn ang="0">
                    <a:pos x="2" y="1"/>
                  </a:cxn>
                  <a:cxn ang="0">
                    <a:pos x="0" y="1"/>
                  </a:cxn>
                  <a:cxn ang="0">
                    <a:pos x="0" y="1"/>
                  </a:cxn>
                </a:cxnLst>
                <a:rect l="0" t="0" r="r" b="b"/>
                <a:pathLst>
                  <a:path w="5" h="4">
                    <a:moveTo>
                      <a:pt x="0" y="1"/>
                    </a:moveTo>
                    <a:lnTo>
                      <a:pt x="0" y="2"/>
                    </a:lnTo>
                    <a:lnTo>
                      <a:pt x="1" y="2"/>
                    </a:lnTo>
                    <a:lnTo>
                      <a:pt x="2" y="4"/>
                    </a:lnTo>
                    <a:lnTo>
                      <a:pt x="2" y="4"/>
                    </a:lnTo>
                    <a:lnTo>
                      <a:pt x="3" y="3"/>
                    </a:lnTo>
                    <a:lnTo>
                      <a:pt x="5" y="2"/>
                    </a:lnTo>
                    <a:lnTo>
                      <a:pt x="5" y="1"/>
                    </a:lnTo>
                    <a:lnTo>
                      <a:pt x="4" y="0"/>
                    </a:lnTo>
                    <a:lnTo>
                      <a:pt x="3" y="0"/>
                    </a:lnTo>
                    <a:lnTo>
                      <a:pt x="3" y="0"/>
                    </a:lnTo>
                    <a:lnTo>
                      <a:pt x="2" y="0"/>
                    </a:lnTo>
                    <a:lnTo>
                      <a:pt x="2" y="0"/>
                    </a:lnTo>
                    <a:lnTo>
                      <a:pt x="2" y="1"/>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6" name="Freeform 145"/>
              <p:cNvSpPr>
                <a:spLocks/>
              </p:cNvSpPr>
              <p:nvPr/>
            </p:nvSpPr>
            <p:spPr bwMode="auto">
              <a:xfrm>
                <a:off x="4384" y="3349"/>
                <a:ext cx="6" cy="5"/>
              </a:xfrm>
              <a:custGeom>
                <a:avLst/>
                <a:gdLst/>
                <a:ahLst/>
                <a:cxnLst>
                  <a:cxn ang="0">
                    <a:pos x="5" y="3"/>
                  </a:cxn>
                  <a:cxn ang="0">
                    <a:pos x="5" y="2"/>
                  </a:cxn>
                  <a:cxn ang="0">
                    <a:pos x="5" y="2"/>
                  </a:cxn>
                  <a:cxn ang="0">
                    <a:pos x="4" y="0"/>
                  </a:cxn>
                  <a:cxn ang="0">
                    <a:pos x="4" y="0"/>
                  </a:cxn>
                  <a:cxn ang="0">
                    <a:pos x="4" y="1"/>
                  </a:cxn>
                  <a:cxn ang="0">
                    <a:pos x="4" y="1"/>
                  </a:cxn>
                  <a:cxn ang="0">
                    <a:pos x="3" y="1"/>
                  </a:cxn>
                  <a:cxn ang="0">
                    <a:pos x="1" y="1"/>
                  </a:cxn>
                  <a:cxn ang="0">
                    <a:pos x="1" y="1"/>
                  </a:cxn>
                  <a:cxn ang="0">
                    <a:pos x="0" y="2"/>
                  </a:cxn>
                  <a:cxn ang="0">
                    <a:pos x="0" y="1"/>
                  </a:cxn>
                  <a:cxn ang="0">
                    <a:pos x="0" y="1"/>
                  </a:cxn>
                  <a:cxn ang="0">
                    <a:pos x="0" y="2"/>
                  </a:cxn>
                  <a:cxn ang="0">
                    <a:pos x="0" y="2"/>
                  </a:cxn>
                  <a:cxn ang="0">
                    <a:pos x="0" y="2"/>
                  </a:cxn>
                  <a:cxn ang="0">
                    <a:pos x="0" y="2"/>
                  </a:cxn>
                  <a:cxn ang="0">
                    <a:pos x="0" y="2"/>
                  </a:cxn>
                  <a:cxn ang="0">
                    <a:pos x="0" y="3"/>
                  </a:cxn>
                  <a:cxn ang="0">
                    <a:pos x="0" y="3"/>
                  </a:cxn>
                  <a:cxn ang="0">
                    <a:pos x="0" y="4"/>
                  </a:cxn>
                  <a:cxn ang="0">
                    <a:pos x="1" y="5"/>
                  </a:cxn>
                  <a:cxn ang="0">
                    <a:pos x="2" y="5"/>
                  </a:cxn>
                  <a:cxn ang="0">
                    <a:pos x="1" y="5"/>
                  </a:cxn>
                  <a:cxn ang="0">
                    <a:pos x="1" y="5"/>
                  </a:cxn>
                  <a:cxn ang="0">
                    <a:pos x="2" y="5"/>
                  </a:cxn>
                  <a:cxn ang="0">
                    <a:pos x="4" y="5"/>
                  </a:cxn>
                  <a:cxn ang="0">
                    <a:pos x="4" y="5"/>
                  </a:cxn>
                  <a:cxn ang="0">
                    <a:pos x="4" y="5"/>
                  </a:cxn>
                  <a:cxn ang="0">
                    <a:pos x="5" y="5"/>
                  </a:cxn>
                  <a:cxn ang="0">
                    <a:pos x="5" y="3"/>
                  </a:cxn>
                  <a:cxn ang="0">
                    <a:pos x="6" y="3"/>
                  </a:cxn>
                  <a:cxn ang="0">
                    <a:pos x="6" y="3"/>
                  </a:cxn>
                  <a:cxn ang="0">
                    <a:pos x="5" y="3"/>
                  </a:cxn>
                  <a:cxn ang="0">
                    <a:pos x="5" y="3"/>
                  </a:cxn>
                </a:cxnLst>
                <a:rect l="0" t="0" r="r" b="b"/>
                <a:pathLst>
                  <a:path w="6" h="5">
                    <a:moveTo>
                      <a:pt x="5" y="3"/>
                    </a:moveTo>
                    <a:lnTo>
                      <a:pt x="5" y="2"/>
                    </a:lnTo>
                    <a:lnTo>
                      <a:pt x="5" y="2"/>
                    </a:lnTo>
                    <a:lnTo>
                      <a:pt x="4" y="0"/>
                    </a:lnTo>
                    <a:lnTo>
                      <a:pt x="4" y="0"/>
                    </a:lnTo>
                    <a:lnTo>
                      <a:pt x="4" y="1"/>
                    </a:lnTo>
                    <a:lnTo>
                      <a:pt x="4" y="1"/>
                    </a:lnTo>
                    <a:lnTo>
                      <a:pt x="3" y="1"/>
                    </a:lnTo>
                    <a:lnTo>
                      <a:pt x="1" y="1"/>
                    </a:lnTo>
                    <a:lnTo>
                      <a:pt x="1" y="1"/>
                    </a:lnTo>
                    <a:lnTo>
                      <a:pt x="0" y="2"/>
                    </a:lnTo>
                    <a:lnTo>
                      <a:pt x="0" y="1"/>
                    </a:lnTo>
                    <a:lnTo>
                      <a:pt x="0" y="1"/>
                    </a:lnTo>
                    <a:lnTo>
                      <a:pt x="0" y="2"/>
                    </a:lnTo>
                    <a:lnTo>
                      <a:pt x="0" y="2"/>
                    </a:lnTo>
                    <a:lnTo>
                      <a:pt x="0" y="2"/>
                    </a:lnTo>
                    <a:lnTo>
                      <a:pt x="0" y="2"/>
                    </a:lnTo>
                    <a:lnTo>
                      <a:pt x="0" y="2"/>
                    </a:lnTo>
                    <a:lnTo>
                      <a:pt x="0" y="3"/>
                    </a:lnTo>
                    <a:lnTo>
                      <a:pt x="0" y="3"/>
                    </a:lnTo>
                    <a:lnTo>
                      <a:pt x="0" y="4"/>
                    </a:lnTo>
                    <a:lnTo>
                      <a:pt x="1" y="5"/>
                    </a:lnTo>
                    <a:lnTo>
                      <a:pt x="2" y="5"/>
                    </a:lnTo>
                    <a:lnTo>
                      <a:pt x="1" y="5"/>
                    </a:lnTo>
                    <a:lnTo>
                      <a:pt x="1" y="5"/>
                    </a:lnTo>
                    <a:lnTo>
                      <a:pt x="2" y="5"/>
                    </a:lnTo>
                    <a:lnTo>
                      <a:pt x="4" y="5"/>
                    </a:lnTo>
                    <a:lnTo>
                      <a:pt x="4" y="5"/>
                    </a:lnTo>
                    <a:lnTo>
                      <a:pt x="4" y="5"/>
                    </a:lnTo>
                    <a:lnTo>
                      <a:pt x="5" y="5"/>
                    </a:lnTo>
                    <a:lnTo>
                      <a:pt x="5" y="3"/>
                    </a:lnTo>
                    <a:lnTo>
                      <a:pt x="6" y="3"/>
                    </a:lnTo>
                    <a:lnTo>
                      <a:pt x="6" y="3"/>
                    </a:lnTo>
                    <a:lnTo>
                      <a:pt x="5" y="3"/>
                    </a:lnTo>
                    <a:lnTo>
                      <a:pt x="5"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7" name="Freeform 146"/>
              <p:cNvSpPr>
                <a:spLocks/>
              </p:cNvSpPr>
              <p:nvPr/>
            </p:nvSpPr>
            <p:spPr bwMode="auto">
              <a:xfrm>
                <a:off x="4409" y="3439"/>
                <a:ext cx="1" cy="3"/>
              </a:xfrm>
              <a:custGeom>
                <a:avLst/>
                <a:gdLst/>
                <a:ahLst/>
                <a:cxnLst>
                  <a:cxn ang="0">
                    <a:pos x="1" y="2"/>
                  </a:cxn>
                  <a:cxn ang="0">
                    <a:pos x="1" y="3"/>
                  </a:cxn>
                  <a:cxn ang="0">
                    <a:pos x="1" y="2"/>
                  </a:cxn>
                  <a:cxn ang="0">
                    <a:pos x="1" y="1"/>
                  </a:cxn>
                  <a:cxn ang="0">
                    <a:pos x="1" y="0"/>
                  </a:cxn>
                  <a:cxn ang="0">
                    <a:pos x="1" y="0"/>
                  </a:cxn>
                  <a:cxn ang="0">
                    <a:pos x="0" y="2"/>
                  </a:cxn>
                  <a:cxn ang="0">
                    <a:pos x="1" y="2"/>
                  </a:cxn>
                  <a:cxn ang="0">
                    <a:pos x="1" y="2"/>
                  </a:cxn>
                </a:cxnLst>
                <a:rect l="0" t="0" r="r" b="b"/>
                <a:pathLst>
                  <a:path w="1" h="3">
                    <a:moveTo>
                      <a:pt x="1" y="2"/>
                    </a:moveTo>
                    <a:lnTo>
                      <a:pt x="1" y="3"/>
                    </a:lnTo>
                    <a:lnTo>
                      <a:pt x="1" y="2"/>
                    </a:lnTo>
                    <a:lnTo>
                      <a:pt x="1" y="1"/>
                    </a:lnTo>
                    <a:lnTo>
                      <a:pt x="1" y="0"/>
                    </a:lnTo>
                    <a:lnTo>
                      <a:pt x="1" y="0"/>
                    </a:lnTo>
                    <a:lnTo>
                      <a:pt x="0" y="2"/>
                    </a:lnTo>
                    <a:lnTo>
                      <a:pt x="1"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8" name="Freeform 147"/>
              <p:cNvSpPr>
                <a:spLocks/>
              </p:cNvSpPr>
              <p:nvPr/>
            </p:nvSpPr>
            <p:spPr bwMode="auto">
              <a:xfrm>
                <a:off x="4358" y="3311"/>
                <a:ext cx="1" cy="2"/>
              </a:xfrm>
              <a:custGeom>
                <a:avLst/>
                <a:gdLst/>
                <a:ahLst/>
                <a:cxnLst>
                  <a:cxn ang="0">
                    <a:pos x="1" y="0"/>
                  </a:cxn>
                  <a:cxn ang="0">
                    <a:pos x="1" y="0"/>
                  </a:cxn>
                  <a:cxn ang="0">
                    <a:pos x="1" y="0"/>
                  </a:cxn>
                  <a:cxn ang="0">
                    <a:pos x="0" y="2"/>
                  </a:cxn>
                  <a:cxn ang="0">
                    <a:pos x="1" y="2"/>
                  </a:cxn>
                  <a:cxn ang="0">
                    <a:pos x="1" y="0"/>
                  </a:cxn>
                </a:cxnLst>
                <a:rect l="0" t="0" r="r" b="b"/>
                <a:pathLst>
                  <a:path w="1" h="2">
                    <a:moveTo>
                      <a:pt x="1" y="0"/>
                    </a:moveTo>
                    <a:lnTo>
                      <a:pt x="1" y="0"/>
                    </a:lnTo>
                    <a:lnTo>
                      <a:pt x="1" y="0"/>
                    </a:lnTo>
                    <a:lnTo>
                      <a:pt x="0" y="2"/>
                    </a:lnTo>
                    <a:lnTo>
                      <a:pt x="1" y="2"/>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9" name="Freeform 148"/>
              <p:cNvSpPr>
                <a:spLocks/>
              </p:cNvSpPr>
              <p:nvPr/>
            </p:nvSpPr>
            <p:spPr bwMode="auto">
              <a:xfrm>
                <a:off x="4408" y="3440"/>
                <a:ext cx="2" cy="4"/>
              </a:xfrm>
              <a:custGeom>
                <a:avLst/>
                <a:gdLst/>
                <a:ahLst/>
                <a:cxnLst>
                  <a:cxn ang="0">
                    <a:pos x="0" y="2"/>
                  </a:cxn>
                  <a:cxn ang="0">
                    <a:pos x="0" y="2"/>
                  </a:cxn>
                  <a:cxn ang="0">
                    <a:pos x="2" y="4"/>
                  </a:cxn>
                  <a:cxn ang="0">
                    <a:pos x="1" y="0"/>
                  </a:cxn>
                  <a:cxn ang="0">
                    <a:pos x="1" y="0"/>
                  </a:cxn>
                  <a:cxn ang="0">
                    <a:pos x="0" y="0"/>
                  </a:cxn>
                  <a:cxn ang="0">
                    <a:pos x="0" y="0"/>
                  </a:cxn>
                  <a:cxn ang="0">
                    <a:pos x="1" y="1"/>
                  </a:cxn>
                  <a:cxn ang="0">
                    <a:pos x="1" y="2"/>
                  </a:cxn>
                  <a:cxn ang="0">
                    <a:pos x="0" y="2"/>
                  </a:cxn>
                </a:cxnLst>
                <a:rect l="0" t="0" r="r" b="b"/>
                <a:pathLst>
                  <a:path w="2" h="4">
                    <a:moveTo>
                      <a:pt x="0" y="2"/>
                    </a:moveTo>
                    <a:lnTo>
                      <a:pt x="0" y="2"/>
                    </a:lnTo>
                    <a:lnTo>
                      <a:pt x="2" y="4"/>
                    </a:lnTo>
                    <a:lnTo>
                      <a:pt x="1" y="0"/>
                    </a:lnTo>
                    <a:lnTo>
                      <a:pt x="1" y="0"/>
                    </a:lnTo>
                    <a:lnTo>
                      <a:pt x="0" y="0"/>
                    </a:lnTo>
                    <a:lnTo>
                      <a:pt x="0" y="0"/>
                    </a:lnTo>
                    <a:lnTo>
                      <a:pt x="1" y="1"/>
                    </a:lnTo>
                    <a:lnTo>
                      <a:pt x="1"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0" name="Freeform 149"/>
              <p:cNvSpPr>
                <a:spLocks/>
              </p:cNvSpPr>
              <p:nvPr/>
            </p:nvSpPr>
            <p:spPr bwMode="auto">
              <a:xfrm>
                <a:off x="4420" y="3453"/>
                <a:ext cx="2" cy="1"/>
              </a:xfrm>
              <a:custGeom>
                <a:avLst/>
                <a:gdLst/>
                <a:ahLst/>
                <a:cxnLst>
                  <a:cxn ang="0">
                    <a:pos x="2" y="1"/>
                  </a:cxn>
                  <a:cxn ang="0">
                    <a:pos x="2" y="0"/>
                  </a:cxn>
                  <a:cxn ang="0">
                    <a:pos x="1" y="0"/>
                  </a:cxn>
                  <a:cxn ang="0">
                    <a:pos x="0" y="0"/>
                  </a:cxn>
                  <a:cxn ang="0">
                    <a:pos x="1" y="1"/>
                  </a:cxn>
                  <a:cxn ang="0">
                    <a:pos x="2" y="1"/>
                  </a:cxn>
                  <a:cxn ang="0">
                    <a:pos x="2" y="1"/>
                  </a:cxn>
                </a:cxnLst>
                <a:rect l="0" t="0" r="r" b="b"/>
                <a:pathLst>
                  <a:path w="2" h="1">
                    <a:moveTo>
                      <a:pt x="2" y="1"/>
                    </a:moveTo>
                    <a:lnTo>
                      <a:pt x="2" y="0"/>
                    </a:lnTo>
                    <a:lnTo>
                      <a:pt x="1" y="0"/>
                    </a:lnTo>
                    <a:lnTo>
                      <a:pt x="0" y="0"/>
                    </a:lnTo>
                    <a:lnTo>
                      <a:pt x="1" y="1"/>
                    </a:lnTo>
                    <a:lnTo>
                      <a:pt x="2" y="1"/>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1" name="Freeform 150"/>
              <p:cNvSpPr>
                <a:spLocks/>
              </p:cNvSpPr>
              <p:nvPr/>
            </p:nvSpPr>
            <p:spPr bwMode="auto">
              <a:xfrm>
                <a:off x="4388" y="3354"/>
                <a:ext cx="2" cy="4"/>
              </a:xfrm>
              <a:custGeom>
                <a:avLst/>
                <a:gdLst/>
                <a:ahLst/>
                <a:cxnLst>
                  <a:cxn ang="0">
                    <a:pos x="2" y="0"/>
                  </a:cxn>
                  <a:cxn ang="0">
                    <a:pos x="2" y="0"/>
                  </a:cxn>
                  <a:cxn ang="0">
                    <a:pos x="1" y="0"/>
                  </a:cxn>
                  <a:cxn ang="0">
                    <a:pos x="0" y="2"/>
                  </a:cxn>
                  <a:cxn ang="0">
                    <a:pos x="0" y="2"/>
                  </a:cxn>
                  <a:cxn ang="0">
                    <a:pos x="1" y="3"/>
                  </a:cxn>
                  <a:cxn ang="0">
                    <a:pos x="1" y="4"/>
                  </a:cxn>
                  <a:cxn ang="0">
                    <a:pos x="1" y="4"/>
                  </a:cxn>
                  <a:cxn ang="0">
                    <a:pos x="1" y="3"/>
                  </a:cxn>
                  <a:cxn ang="0">
                    <a:pos x="2" y="3"/>
                  </a:cxn>
                  <a:cxn ang="0">
                    <a:pos x="2" y="2"/>
                  </a:cxn>
                  <a:cxn ang="0">
                    <a:pos x="2" y="1"/>
                  </a:cxn>
                  <a:cxn ang="0">
                    <a:pos x="2" y="0"/>
                  </a:cxn>
                  <a:cxn ang="0">
                    <a:pos x="2" y="0"/>
                  </a:cxn>
                  <a:cxn ang="0">
                    <a:pos x="2" y="0"/>
                  </a:cxn>
                </a:cxnLst>
                <a:rect l="0" t="0" r="r" b="b"/>
                <a:pathLst>
                  <a:path w="2" h="4">
                    <a:moveTo>
                      <a:pt x="2" y="0"/>
                    </a:moveTo>
                    <a:lnTo>
                      <a:pt x="2" y="0"/>
                    </a:lnTo>
                    <a:lnTo>
                      <a:pt x="1" y="0"/>
                    </a:lnTo>
                    <a:lnTo>
                      <a:pt x="0" y="2"/>
                    </a:lnTo>
                    <a:lnTo>
                      <a:pt x="0" y="2"/>
                    </a:lnTo>
                    <a:lnTo>
                      <a:pt x="1" y="3"/>
                    </a:lnTo>
                    <a:lnTo>
                      <a:pt x="1" y="4"/>
                    </a:lnTo>
                    <a:lnTo>
                      <a:pt x="1" y="4"/>
                    </a:lnTo>
                    <a:lnTo>
                      <a:pt x="1" y="3"/>
                    </a:lnTo>
                    <a:lnTo>
                      <a:pt x="2" y="3"/>
                    </a:lnTo>
                    <a:lnTo>
                      <a:pt x="2" y="2"/>
                    </a:lnTo>
                    <a:lnTo>
                      <a:pt x="2" y="1"/>
                    </a:lnTo>
                    <a:lnTo>
                      <a:pt x="2" y="0"/>
                    </a:lnTo>
                    <a:lnTo>
                      <a:pt x="2"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2" name="Freeform 151"/>
              <p:cNvSpPr>
                <a:spLocks/>
              </p:cNvSpPr>
              <p:nvPr/>
            </p:nvSpPr>
            <p:spPr bwMode="auto">
              <a:xfrm>
                <a:off x="4391" y="3355"/>
                <a:ext cx="4" cy="3"/>
              </a:xfrm>
              <a:custGeom>
                <a:avLst/>
                <a:gdLst/>
                <a:ahLst/>
                <a:cxnLst>
                  <a:cxn ang="0">
                    <a:pos x="0" y="2"/>
                  </a:cxn>
                  <a:cxn ang="0">
                    <a:pos x="0" y="3"/>
                  </a:cxn>
                  <a:cxn ang="0">
                    <a:pos x="0" y="3"/>
                  </a:cxn>
                  <a:cxn ang="0">
                    <a:pos x="2" y="3"/>
                  </a:cxn>
                  <a:cxn ang="0">
                    <a:pos x="2" y="3"/>
                  </a:cxn>
                  <a:cxn ang="0">
                    <a:pos x="2" y="3"/>
                  </a:cxn>
                  <a:cxn ang="0">
                    <a:pos x="4" y="3"/>
                  </a:cxn>
                  <a:cxn ang="0">
                    <a:pos x="4" y="3"/>
                  </a:cxn>
                  <a:cxn ang="0">
                    <a:pos x="4" y="2"/>
                  </a:cxn>
                  <a:cxn ang="0">
                    <a:pos x="3" y="2"/>
                  </a:cxn>
                  <a:cxn ang="0">
                    <a:pos x="3" y="1"/>
                  </a:cxn>
                  <a:cxn ang="0">
                    <a:pos x="3" y="1"/>
                  </a:cxn>
                  <a:cxn ang="0">
                    <a:pos x="3" y="1"/>
                  </a:cxn>
                  <a:cxn ang="0">
                    <a:pos x="2" y="1"/>
                  </a:cxn>
                  <a:cxn ang="0">
                    <a:pos x="2" y="2"/>
                  </a:cxn>
                  <a:cxn ang="0">
                    <a:pos x="2" y="2"/>
                  </a:cxn>
                  <a:cxn ang="0">
                    <a:pos x="1" y="1"/>
                  </a:cxn>
                  <a:cxn ang="0">
                    <a:pos x="1" y="1"/>
                  </a:cxn>
                  <a:cxn ang="0">
                    <a:pos x="1" y="0"/>
                  </a:cxn>
                  <a:cxn ang="0">
                    <a:pos x="0" y="0"/>
                  </a:cxn>
                  <a:cxn ang="0">
                    <a:pos x="0" y="0"/>
                  </a:cxn>
                  <a:cxn ang="0">
                    <a:pos x="0" y="0"/>
                  </a:cxn>
                  <a:cxn ang="0">
                    <a:pos x="0" y="1"/>
                  </a:cxn>
                  <a:cxn ang="0">
                    <a:pos x="0" y="1"/>
                  </a:cxn>
                  <a:cxn ang="0">
                    <a:pos x="0" y="1"/>
                  </a:cxn>
                  <a:cxn ang="0">
                    <a:pos x="0" y="2"/>
                  </a:cxn>
                  <a:cxn ang="0">
                    <a:pos x="0" y="2"/>
                  </a:cxn>
                </a:cxnLst>
                <a:rect l="0" t="0" r="r" b="b"/>
                <a:pathLst>
                  <a:path w="4" h="3">
                    <a:moveTo>
                      <a:pt x="0" y="2"/>
                    </a:moveTo>
                    <a:lnTo>
                      <a:pt x="0" y="3"/>
                    </a:lnTo>
                    <a:lnTo>
                      <a:pt x="0" y="3"/>
                    </a:lnTo>
                    <a:lnTo>
                      <a:pt x="2" y="3"/>
                    </a:lnTo>
                    <a:lnTo>
                      <a:pt x="2" y="3"/>
                    </a:lnTo>
                    <a:lnTo>
                      <a:pt x="2" y="3"/>
                    </a:lnTo>
                    <a:lnTo>
                      <a:pt x="4" y="3"/>
                    </a:lnTo>
                    <a:lnTo>
                      <a:pt x="4" y="3"/>
                    </a:lnTo>
                    <a:lnTo>
                      <a:pt x="4" y="2"/>
                    </a:lnTo>
                    <a:lnTo>
                      <a:pt x="3" y="2"/>
                    </a:lnTo>
                    <a:lnTo>
                      <a:pt x="3" y="1"/>
                    </a:lnTo>
                    <a:lnTo>
                      <a:pt x="3" y="1"/>
                    </a:lnTo>
                    <a:lnTo>
                      <a:pt x="3" y="1"/>
                    </a:lnTo>
                    <a:lnTo>
                      <a:pt x="2" y="1"/>
                    </a:lnTo>
                    <a:lnTo>
                      <a:pt x="2" y="2"/>
                    </a:lnTo>
                    <a:lnTo>
                      <a:pt x="2" y="2"/>
                    </a:lnTo>
                    <a:lnTo>
                      <a:pt x="1" y="1"/>
                    </a:lnTo>
                    <a:lnTo>
                      <a:pt x="1" y="1"/>
                    </a:lnTo>
                    <a:lnTo>
                      <a:pt x="1" y="0"/>
                    </a:lnTo>
                    <a:lnTo>
                      <a:pt x="0" y="0"/>
                    </a:lnTo>
                    <a:lnTo>
                      <a:pt x="0" y="0"/>
                    </a:lnTo>
                    <a:lnTo>
                      <a:pt x="0" y="0"/>
                    </a:lnTo>
                    <a:lnTo>
                      <a:pt x="0" y="1"/>
                    </a:lnTo>
                    <a:lnTo>
                      <a:pt x="0" y="1"/>
                    </a:lnTo>
                    <a:lnTo>
                      <a:pt x="0" y="1"/>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3" name="Freeform 152"/>
              <p:cNvSpPr>
                <a:spLocks/>
              </p:cNvSpPr>
              <p:nvPr/>
            </p:nvSpPr>
            <p:spPr bwMode="auto">
              <a:xfrm>
                <a:off x="4390" y="3344"/>
                <a:ext cx="9" cy="11"/>
              </a:xfrm>
              <a:custGeom>
                <a:avLst/>
                <a:gdLst/>
                <a:ahLst/>
                <a:cxnLst>
                  <a:cxn ang="0">
                    <a:pos x="2" y="3"/>
                  </a:cxn>
                  <a:cxn ang="0">
                    <a:pos x="1" y="4"/>
                  </a:cxn>
                  <a:cxn ang="0">
                    <a:pos x="0" y="4"/>
                  </a:cxn>
                  <a:cxn ang="0">
                    <a:pos x="1" y="4"/>
                  </a:cxn>
                  <a:cxn ang="0">
                    <a:pos x="1" y="5"/>
                  </a:cxn>
                  <a:cxn ang="0">
                    <a:pos x="1" y="5"/>
                  </a:cxn>
                  <a:cxn ang="0">
                    <a:pos x="1" y="7"/>
                  </a:cxn>
                  <a:cxn ang="0">
                    <a:pos x="1" y="8"/>
                  </a:cxn>
                  <a:cxn ang="0">
                    <a:pos x="2" y="9"/>
                  </a:cxn>
                  <a:cxn ang="0">
                    <a:pos x="5" y="10"/>
                  </a:cxn>
                  <a:cxn ang="0">
                    <a:pos x="5" y="10"/>
                  </a:cxn>
                  <a:cxn ang="0">
                    <a:pos x="4" y="10"/>
                  </a:cxn>
                  <a:cxn ang="0">
                    <a:pos x="5" y="10"/>
                  </a:cxn>
                  <a:cxn ang="0">
                    <a:pos x="6" y="11"/>
                  </a:cxn>
                  <a:cxn ang="0">
                    <a:pos x="7" y="10"/>
                  </a:cxn>
                  <a:cxn ang="0">
                    <a:pos x="7" y="10"/>
                  </a:cxn>
                  <a:cxn ang="0">
                    <a:pos x="7" y="10"/>
                  </a:cxn>
                  <a:cxn ang="0">
                    <a:pos x="7" y="9"/>
                  </a:cxn>
                  <a:cxn ang="0">
                    <a:pos x="9" y="7"/>
                  </a:cxn>
                  <a:cxn ang="0">
                    <a:pos x="7" y="7"/>
                  </a:cxn>
                  <a:cxn ang="0">
                    <a:pos x="8" y="5"/>
                  </a:cxn>
                  <a:cxn ang="0">
                    <a:pos x="9" y="5"/>
                  </a:cxn>
                  <a:cxn ang="0">
                    <a:pos x="9" y="3"/>
                  </a:cxn>
                  <a:cxn ang="0">
                    <a:pos x="9" y="3"/>
                  </a:cxn>
                  <a:cxn ang="0">
                    <a:pos x="9" y="2"/>
                  </a:cxn>
                  <a:cxn ang="0">
                    <a:pos x="9" y="1"/>
                  </a:cxn>
                  <a:cxn ang="0">
                    <a:pos x="7" y="0"/>
                  </a:cxn>
                  <a:cxn ang="0">
                    <a:pos x="6" y="0"/>
                  </a:cxn>
                  <a:cxn ang="0">
                    <a:pos x="5" y="2"/>
                  </a:cxn>
                  <a:cxn ang="0">
                    <a:pos x="6" y="2"/>
                  </a:cxn>
                  <a:cxn ang="0">
                    <a:pos x="6" y="4"/>
                  </a:cxn>
                  <a:cxn ang="0">
                    <a:pos x="5" y="4"/>
                  </a:cxn>
                  <a:cxn ang="0">
                    <a:pos x="6" y="4"/>
                  </a:cxn>
                  <a:cxn ang="0">
                    <a:pos x="5" y="3"/>
                  </a:cxn>
                  <a:cxn ang="0">
                    <a:pos x="5" y="3"/>
                  </a:cxn>
                  <a:cxn ang="0">
                    <a:pos x="5" y="3"/>
                  </a:cxn>
                  <a:cxn ang="0">
                    <a:pos x="5" y="4"/>
                  </a:cxn>
                  <a:cxn ang="0">
                    <a:pos x="5" y="3"/>
                  </a:cxn>
                  <a:cxn ang="0">
                    <a:pos x="4" y="3"/>
                  </a:cxn>
                  <a:cxn ang="0">
                    <a:pos x="5" y="3"/>
                  </a:cxn>
                  <a:cxn ang="0">
                    <a:pos x="5" y="2"/>
                  </a:cxn>
                  <a:cxn ang="0">
                    <a:pos x="3" y="2"/>
                  </a:cxn>
                  <a:cxn ang="0">
                    <a:pos x="3" y="3"/>
                  </a:cxn>
                </a:cxnLst>
                <a:rect l="0" t="0" r="r" b="b"/>
                <a:pathLst>
                  <a:path w="9" h="11">
                    <a:moveTo>
                      <a:pt x="3" y="3"/>
                    </a:moveTo>
                    <a:lnTo>
                      <a:pt x="2" y="3"/>
                    </a:lnTo>
                    <a:lnTo>
                      <a:pt x="2" y="3"/>
                    </a:lnTo>
                    <a:lnTo>
                      <a:pt x="1" y="4"/>
                    </a:lnTo>
                    <a:lnTo>
                      <a:pt x="1" y="4"/>
                    </a:lnTo>
                    <a:lnTo>
                      <a:pt x="0" y="4"/>
                    </a:lnTo>
                    <a:lnTo>
                      <a:pt x="0" y="4"/>
                    </a:lnTo>
                    <a:lnTo>
                      <a:pt x="1" y="4"/>
                    </a:lnTo>
                    <a:lnTo>
                      <a:pt x="0" y="5"/>
                    </a:lnTo>
                    <a:lnTo>
                      <a:pt x="1" y="5"/>
                    </a:lnTo>
                    <a:lnTo>
                      <a:pt x="1" y="5"/>
                    </a:lnTo>
                    <a:lnTo>
                      <a:pt x="1" y="5"/>
                    </a:lnTo>
                    <a:lnTo>
                      <a:pt x="1" y="7"/>
                    </a:lnTo>
                    <a:lnTo>
                      <a:pt x="1" y="7"/>
                    </a:lnTo>
                    <a:lnTo>
                      <a:pt x="1" y="8"/>
                    </a:lnTo>
                    <a:lnTo>
                      <a:pt x="1" y="8"/>
                    </a:lnTo>
                    <a:lnTo>
                      <a:pt x="1" y="8"/>
                    </a:lnTo>
                    <a:lnTo>
                      <a:pt x="2" y="9"/>
                    </a:lnTo>
                    <a:lnTo>
                      <a:pt x="3" y="9"/>
                    </a:lnTo>
                    <a:lnTo>
                      <a:pt x="5" y="10"/>
                    </a:lnTo>
                    <a:lnTo>
                      <a:pt x="5" y="10"/>
                    </a:lnTo>
                    <a:lnTo>
                      <a:pt x="5" y="10"/>
                    </a:lnTo>
                    <a:lnTo>
                      <a:pt x="5" y="10"/>
                    </a:lnTo>
                    <a:lnTo>
                      <a:pt x="4" y="10"/>
                    </a:lnTo>
                    <a:lnTo>
                      <a:pt x="4" y="10"/>
                    </a:lnTo>
                    <a:lnTo>
                      <a:pt x="5" y="10"/>
                    </a:lnTo>
                    <a:lnTo>
                      <a:pt x="6" y="11"/>
                    </a:lnTo>
                    <a:lnTo>
                      <a:pt x="6" y="11"/>
                    </a:lnTo>
                    <a:lnTo>
                      <a:pt x="7" y="11"/>
                    </a:lnTo>
                    <a:lnTo>
                      <a:pt x="7" y="10"/>
                    </a:lnTo>
                    <a:lnTo>
                      <a:pt x="7" y="10"/>
                    </a:lnTo>
                    <a:lnTo>
                      <a:pt x="7" y="10"/>
                    </a:lnTo>
                    <a:lnTo>
                      <a:pt x="7" y="10"/>
                    </a:lnTo>
                    <a:lnTo>
                      <a:pt x="7" y="10"/>
                    </a:lnTo>
                    <a:lnTo>
                      <a:pt x="7" y="10"/>
                    </a:lnTo>
                    <a:lnTo>
                      <a:pt x="7" y="9"/>
                    </a:lnTo>
                    <a:lnTo>
                      <a:pt x="9" y="9"/>
                    </a:lnTo>
                    <a:lnTo>
                      <a:pt x="9" y="7"/>
                    </a:lnTo>
                    <a:lnTo>
                      <a:pt x="8" y="7"/>
                    </a:lnTo>
                    <a:lnTo>
                      <a:pt x="7" y="7"/>
                    </a:lnTo>
                    <a:lnTo>
                      <a:pt x="7" y="7"/>
                    </a:lnTo>
                    <a:lnTo>
                      <a:pt x="8" y="5"/>
                    </a:lnTo>
                    <a:lnTo>
                      <a:pt x="9" y="5"/>
                    </a:lnTo>
                    <a:lnTo>
                      <a:pt x="9" y="5"/>
                    </a:lnTo>
                    <a:lnTo>
                      <a:pt x="9" y="5"/>
                    </a:lnTo>
                    <a:lnTo>
                      <a:pt x="9" y="3"/>
                    </a:lnTo>
                    <a:lnTo>
                      <a:pt x="9" y="3"/>
                    </a:lnTo>
                    <a:lnTo>
                      <a:pt x="9" y="3"/>
                    </a:lnTo>
                    <a:lnTo>
                      <a:pt x="9" y="3"/>
                    </a:lnTo>
                    <a:lnTo>
                      <a:pt x="9" y="2"/>
                    </a:lnTo>
                    <a:lnTo>
                      <a:pt x="9" y="2"/>
                    </a:lnTo>
                    <a:lnTo>
                      <a:pt x="9" y="1"/>
                    </a:lnTo>
                    <a:lnTo>
                      <a:pt x="8" y="0"/>
                    </a:lnTo>
                    <a:lnTo>
                      <a:pt x="7" y="0"/>
                    </a:lnTo>
                    <a:lnTo>
                      <a:pt x="7" y="0"/>
                    </a:lnTo>
                    <a:lnTo>
                      <a:pt x="6" y="0"/>
                    </a:lnTo>
                    <a:lnTo>
                      <a:pt x="5" y="1"/>
                    </a:lnTo>
                    <a:lnTo>
                      <a:pt x="5" y="2"/>
                    </a:lnTo>
                    <a:lnTo>
                      <a:pt x="6" y="2"/>
                    </a:lnTo>
                    <a:lnTo>
                      <a:pt x="6" y="2"/>
                    </a:lnTo>
                    <a:lnTo>
                      <a:pt x="6" y="4"/>
                    </a:lnTo>
                    <a:lnTo>
                      <a:pt x="6" y="4"/>
                    </a:lnTo>
                    <a:lnTo>
                      <a:pt x="6" y="4"/>
                    </a:lnTo>
                    <a:lnTo>
                      <a:pt x="5" y="4"/>
                    </a:lnTo>
                    <a:lnTo>
                      <a:pt x="6" y="4"/>
                    </a:lnTo>
                    <a:lnTo>
                      <a:pt x="6" y="4"/>
                    </a:lnTo>
                    <a:lnTo>
                      <a:pt x="6" y="3"/>
                    </a:lnTo>
                    <a:lnTo>
                      <a:pt x="5" y="3"/>
                    </a:lnTo>
                    <a:lnTo>
                      <a:pt x="5" y="3"/>
                    </a:lnTo>
                    <a:lnTo>
                      <a:pt x="5" y="3"/>
                    </a:lnTo>
                    <a:lnTo>
                      <a:pt x="5" y="3"/>
                    </a:lnTo>
                    <a:lnTo>
                      <a:pt x="5" y="3"/>
                    </a:lnTo>
                    <a:lnTo>
                      <a:pt x="5" y="3"/>
                    </a:lnTo>
                    <a:lnTo>
                      <a:pt x="5" y="4"/>
                    </a:lnTo>
                    <a:lnTo>
                      <a:pt x="5" y="4"/>
                    </a:lnTo>
                    <a:lnTo>
                      <a:pt x="5" y="3"/>
                    </a:lnTo>
                    <a:lnTo>
                      <a:pt x="5" y="3"/>
                    </a:lnTo>
                    <a:lnTo>
                      <a:pt x="4" y="3"/>
                    </a:lnTo>
                    <a:lnTo>
                      <a:pt x="5" y="3"/>
                    </a:lnTo>
                    <a:lnTo>
                      <a:pt x="5" y="3"/>
                    </a:lnTo>
                    <a:lnTo>
                      <a:pt x="5" y="2"/>
                    </a:lnTo>
                    <a:lnTo>
                      <a:pt x="5" y="2"/>
                    </a:lnTo>
                    <a:lnTo>
                      <a:pt x="2" y="2"/>
                    </a:lnTo>
                    <a:lnTo>
                      <a:pt x="3" y="2"/>
                    </a:lnTo>
                    <a:lnTo>
                      <a:pt x="3" y="3"/>
                    </a:lnTo>
                    <a:lnTo>
                      <a:pt x="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4" name="Freeform 153"/>
              <p:cNvSpPr>
                <a:spLocks/>
              </p:cNvSpPr>
              <p:nvPr/>
            </p:nvSpPr>
            <p:spPr bwMode="auto">
              <a:xfrm>
                <a:off x="4421" y="3456"/>
                <a:ext cx="3" cy="1"/>
              </a:xfrm>
              <a:custGeom>
                <a:avLst/>
                <a:gdLst/>
                <a:ahLst/>
                <a:cxnLst>
                  <a:cxn ang="0">
                    <a:pos x="3" y="0"/>
                  </a:cxn>
                  <a:cxn ang="0">
                    <a:pos x="3" y="0"/>
                  </a:cxn>
                  <a:cxn ang="0">
                    <a:pos x="3" y="0"/>
                  </a:cxn>
                  <a:cxn ang="0">
                    <a:pos x="0" y="0"/>
                  </a:cxn>
                  <a:cxn ang="0">
                    <a:pos x="0" y="0"/>
                  </a:cxn>
                  <a:cxn ang="0">
                    <a:pos x="0" y="0"/>
                  </a:cxn>
                  <a:cxn ang="0">
                    <a:pos x="3" y="0"/>
                  </a:cxn>
                </a:cxnLst>
                <a:rect l="0" t="0" r="r" b="b"/>
                <a:pathLst>
                  <a:path w="3">
                    <a:moveTo>
                      <a:pt x="3" y="0"/>
                    </a:moveTo>
                    <a:lnTo>
                      <a:pt x="3" y="0"/>
                    </a:lnTo>
                    <a:lnTo>
                      <a:pt x="3" y="0"/>
                    </a:lnTo>
                    <a:lnTo>
                      <a:pt x="0" y="0"/>
                    </a:lnTo>
                    <a:lnTo>
                      <a:pt x="0" y="0"/>
                    </a:lnTo>
                    <a:lnTo>
                      <a:pt x="0" y="0"/>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5" name="Freeform 154"/>
              <p:cNvSpPr>
                <a:spLocks/>
              </p:cNvSpPr>
              <p:nvPr/>
            </p:nvSpPr>
            <p:spPr bwMode="auto">
              <a:xfrm>
                <a:off x="4395" y="3355"/>
                <a:ext cx="1" cy="4"/>
              </a:xfrm>
              <a:custGeom>
                <a:avLst/>
                <a:gdLst/>
                <a:ahLst/>
                <a:cxnLst>
                  <a:cxn ang="0">
                    <a:pos x="1" y="4"/>
                  </a:cxn>
                  <a:cxn ang="0">
                    <a:pos x="1" y="3"/>
                  </a:cxn>
                  <a:cxn ang="0">
                    <a:pos x="1" y="2"/>
                  </a:cxn>
                  <a:cxn ang="0">
                    <a:pos x="1" y="2"/>
                  </a:cxn>
                  <a:cxn ang="0">
                    <a:pos x="0" y="1"/>
                  </a:cxn>
                  <a:cxn ang="0">
                    <a:pos x="0" y="0"/>
                  </a:cxn>
                  <a:cxn ang="0">
                    <a:pos x="0" y="0"/>
                  </a:cxn>
                  <a:cxn ang="0">
                    <a:pos x="0" y="0"/>
                  </a:cxn>
                  <a:cxn ang="0">
                    <a:pos x="0" y="0"/>
                  </a:cxn>
                  <a:cxn ang="0">
                    <a:pos x="0" y="1"/>
                  </a:cxn>
                  <a:cxn ang="0">
                    <a:pos x="0" y="1"/>
                  </a:cxn>
                  <a:cxn ang="0">
                    <a:pos x="0" y="2"/>
                  </a:cxn>
                  <a:cxn ang="0">
                    <a:pos x="0" y="2"/>
                  </a:cxn>
                  <a:cxn ang="0">
                    <a:pos x="0" y="3"/>
                  </a:cxn>
                  <a:cxn ang="0">
                    <a:pos x="0" y="4"/>
                  </a:cxn>
                  <a:cxn ang="0">
                    <a:pos x="1" y="4"/>
                  </a:cxn>
                </a:cxnLst>
                <a:rect l="0" t="0" r="r" b="b"/>
                <a:pathLst>
                  <a:path w="1" h="4">
                    <a:moveTo>
                      <a:pt x="1" y="4"/>
                    </a:moveTo>
                    <a:lnTo>
                      <a:pt x="1" y="3"/>
                    </a:lnTo>
                    <a:lnTo>
                      <a:pt x="1" y="2"/>
                    </a:lnTo>
                    <a:lnTo>
                      <a:pt x="1" y="2"/>
                    </a:lnTo>
                    <a:lnTo>
                      <a:pt x="0" y="1"/>
                    </a:lnTo>
                    <a:lnTo>
                      <a:pt x="0" y="0"/>
                    </a:lnTo>
                    <a:lnTo>
                      <a:pt x="0" y="0"/>
                    </a:lnTo>
                    <a:lnTo>
                      <a:pt x="0" y="0"/>
                    </a:lnTo>
                    <a:lnTo>
                      <a:pt x="0" y="0"/>
                    </a:lnTo>
                    <a:lnTo>
                      <a:pt x="0" y="1"/>
                    </a:lnTo>
                    <a:lnTo>
                      <a:pt x="0" y="1"/>
                    </a:lnTo>
                    <a:lnTo>
                      <a:pt x="0" y="2"/>
                    </a:lnTo>
                    <a:lnTo>
                      <a:pt x="0" y="2"/>
                    </a:lnTo>
                    <a:lnTo>
                      <a:pt x="0" y="3"/>
                    </a:lnTo>
                    <a:lnTo>
                      <a:pt x="0" y="4"/>
                    </a:lnTo>
                    <a:lnTo>
                      <a:pt x="1"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6" name="Freeform 155"/>
              <p:cNvSpPr>
                <a:spLocks/>
              </p:cNvSpPr>
              <p:nvPr/>
            </p:nvSpPr>
            <p:spPr bwMode="auto">
              <a:xfrm>
                <a:off x="4410" y="3352"/>
                <a:ext cx="2" cy="3"/>
              </a:xfrm>
              <a:custGeom>
                <a:avLst/>
                <a:gdLst/>
                <a:ahLst/>
                <a:cxnLst>
                  <a:cxn ang="0">
                    <a:pos x="2" y="3"/>
                  </a:cxn>
                  <a:cxn ang="0">
                    <a:pos x="2" y="2"/>
                  </a:cxn>
                  <a:cxn ang="0">
                    <a:pos x="1" y="1"/>
                  </a:cxn>
                  <a:cxn ang="0">
                    <a:pos x="0" y="0"/>
                  </a:cxn>
                  <a:cxn ang="0">
                    <a:pos x="0" y="2"/>
                  </a:cxn>
                  <a:cxn ang="0">
                    <a:pos x="0" y="2"/>
                  </a:cxn>
                  <a:cxn ang="0">
                    <a:pos x="1" y="3"/>
                  </a:cxn>
                  <a:cxn ang="0">
                    <a:pos x="2" y="3"/>
                  </a:cxn>
                </a:cxnLst>
                <a:rect l="0" t="0" r="r" b="b"/>
                <a:pathLst>
                  <a:path w="2" h="3">
                    <a:moveTo>
                      <a:pt x="2" y="3"/>
                    </a:moveTo>
                    <a:lnTo>
                      <a:pt x="2" y="2"/>
                    </a:lnTo>
                    <a:lnTo>
                      <a:pt x="1" y="1"/>
                    </a:lnTo>
                    <a:lnTo>
                      <a:pt x="0" y="0"/>
                    </a:lnTo>
                    <a:lnTo>
                      <a:pt x="0" y="2"/>
                    </a:lnTo>
                    <a:lnTo>
                      <a:pt x="0" y="2"/>
                    </a:lnTo>
                    <a:lnTo>
                      <a:pt x="1" y="3"/>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7" name="Freeform 156"/>
              <p:cNvSpPr>
                <a:spLocks/>
              </p:cNvSpPr>
              <p:nvPr/>
            </p:nvSpPr>
            <p:spPr bwMode="auto">
              <a:xfrm>
                <a:off x="4297" y="3319"/>
                <a:ext cx="43" cy="82"/>
              </a:xfrm>
              <a:custGeom>
                <a:avLst/>
                <a:gdLst/>
                <a:ahLst/>
                <a:cxnLst>
                  <a:cxn ang="0">
                    <a:pos x="3" y="14"/>
                  </a:cxn>
                  <a:cxn ang="0">
                    <a:pos x="2" y="16"/>
                  </a:cxn>
                  <a:cxn ang="0">
                    <a:pos x="0" y="19"/>
                  </a:cxn>
                  <a:cxn ang="0">
                    <a:pos x="2" y="22"/>
                  </a:cxn>
                  <a:cxn ang="0">
                    <a:pos x="3" y="26"/>
                  </a:cxn>
                  <a:cxn ang="0">
                    <a:pos x="1" y="33"/>
                  </a:cxn>
                  <a:cxn ang="0">
                    <a:pos x="4" y="27"/>
                  </a:cxn>
                  <a:cxn ang="0">
                    <a:pos x="4" y="28"/>
                  </a:cxn>
                  <a:cxn ang="0">
                    <a:pos x="6" y="28"/>
                  </a:cxn>
                  <a:cxn ang="0">
                    <a:pos x="7" y="30"/>
                  </a:cxn>
                  <a:cxn ang="0">
                    <a:pos x="6" y="37"/>
                  </a:cxn>
                  <a:cxn ang="0">
                    <a:pos x="6" y="39"/>
                  </a:cxn>
                  <a:cxn ang="0">
                    <a:pos x="9" y="39"/>
                  </a:cxn>
                  <a:cxn ang="0">
                    <a:pos x="14" y="37"/>
                  </a:cxn>
                  <a:cxn ang="0">
                    <a:pos x="13" y="42"/>
                  </a:cxn>
                  <a:cxn ang="0">
                    <a:pos x="15" y="43"/>
                  </a:cxn>
                  <a:cxn ang="0">
                    <a:pos x="18" y="44"/>
                  </a:cxn>
                  <a:cxn ang="0">
                    <a:pos x="17" y="49"/>
                  </a:cxn>
                  <a:cxn ang="0">
                    <a:pos x="16" y="52"/>
                  </a:cxn>
                  <a:cxn ang="0">
                    <a:pos x="11" y="56"/>
                  </a:cxn>
                  <a:cxn ang="0">
                    <a:pos x="4" y="65"/>
                  </a:cxn>
                  <a:cxn ang="0">
                    <a:pos x="7" y="66"/>
                  </a:cxn>
                  <a:cxn ang="0">
                    <a:pos x="11" y="68"/>
                  </a:cxn>
                  <a:cxn ang="0">
                    <a:pos x="15" y="69"/>
                  </a:cxn>
                  <a:cxn ang="0">
                    <a:pos x="19" y="67"/>
                  </a:cxn>
                  <a:cxn ang="0">
                    <a:pos x="10" y="72"/>
                  </a:cxn>
                  <a:cxn ang="0">
                    <a:pos x="2" y="82"/>
                  </a:cxn>
                  <a:cxn ang="0">
                    <a:pos x="5" y="82"/>
                  </a:cxn>
                  <a:cxn ang="0">
                    <a:pos x="11" y="79"/>
                  </a:cxn>
                  <a:cxn ang="0">
                    <a:pos x="15" y="76"/>
                  </a:cxn>
                  <a:cxn ang="0">
                    <a:pos x="20" y="76"/>
                  </a:cxn>
                  <a:cxn ang="0">
                    <a:pos x="25" y="76"/>
                  </a:cxn>
                  <a:cxn ang="0">
                    <a:pos x="27" y="75"/>
                  </a:cxn>
                  <a:cxn ang="0">
                    <a:pos x="33" y="75"/>
                  </a:cxn>
                  <a:cxn ang="0">
                    <a:pos x="40" y="70"/>
                  </a:cxn>
                  <a:cxn ang="0">
                    <a:pos x="38" y="68"/>
                  </a:cxn>
                  <a:cxn ang="0">
                    <a:pos x="39" y="66"/>
                  </a:cxn>
                  <a:cxn ang="0">
                    <a:pos x="40" y="65"/>
                  </a:cxn>
                  <a:cxn ang="0">
                    <a:pos x="41" y="57"/>
                  </a:cxn>
                  <a:cxn ang="0">
                    <a:pos x="33" y="57"/>
                  </a:cxn>
                  <a:cxn ang="0">
                    <a:pos x="33" y="50"/>
                  </a:cxn>
                  <a:cxn ang="0">
                    <a:pos x="34" y="50"/>
                  </a:cxn>
                  <a:cxn ang="0">
                    <a:pos x="29" y="41"/>
                  </a:cxn>
                  <a:cxn ang="0">
                    <a:pos x="22" y="29"/>
                  </a:cxn>
                  <a:cxn ang="0">
                    <a:pos x="15" y="27"/>
                  </a:cxn>
                  <a:cxn ang="0">
                    <a:pos x="18" y="25"/>
                  </a:cxn>
                  <a:cxn ang="0">
                    <a:pos x="18" y="21"/>
                  </a:cxn>
                  <a:cxn ang="0">
                    <a:pos x="23" y="13"/>
                  </a:cxn>
                  <a:cxn ang="0">
                    <a:pos x="11" y="11"/>
                  </a:cxn>
                  <a:cxn ang="0">
                    <a:pos x="10" y="10"/>
                  </a:cxn>
                  <a:cxn ang="0">
                    <a:pos x="11" y="7"/>
                  </a:cxn>
                  <a:cxn ang="0">
                    <a:pos x="15" y="3"/>
                  </a:cxn>
                  <a:cxn ang="0">
                    <a:pos x="7" y="0"/>
                  </a:cxn>
                  <a:cxn ang="0">
                    <a:pos x="4" y="6"/>
                  </a:cxn>
                  <a:cxn ang="0">
                    <a:pos x="1" y="10"/>
                  </a:cxn>
                  <a:cxn ang="0">
                    <a:pos x="1" y="13"/>
                  </a:cxn>
                </a:cxnLst>
                <a:rect l="0" t="0" r="r" b="b"/>
                <a:pathLst>
                  <a:path w="43" h="82">
                    <a:moveTo>
                      <a:pt x="2" y="13"/>
                    </a:moveTo>
                    <a:lnTo>
                      <a:pt x="3" y="13"/>
                    </a:lnTo>
                    <a:lnTo>
                      <a:pt x="3" y="14"/>
                    </a:lnTo>
                    <a:lnTo>
                      <a:pt x="2" y="14"/>
                    </a:lnTo>
                    <a:lnTo>
                      <a:pt x="3" y="14"/>
                    </a:lnTo>
                    <a:lnTo>
                      <a:pt x="2" y="14"/>
                    </a:lnTo>
                    <a:lnTo>
                      <a:pt x="2" y="15"/>
                    </a:lnTo>
                    <a:lnTo>
                      <a:pt x="2" y="16"/>
                    </a:lnTo>
                    <a:lnTo>
                      <a:pt x="2" y="16"/>
                    </a:lnTo>
                    <a:lnTo>
                      <a:pt x="2" y="16"/>
                    </a:lnTo>
                    <a:lnTo>
                      <a:pt x="2" y="17"/>
                    </a:lnTo>
                    <a:lnTo>
                      <a:pt x="1" y="17"/>
                    </a:lnTo>
                    <a:lnTo>
                      <a:pt x="1" y="17"/>
                    </a:lnTo>
                    <a:lnTo>
                      <a:pt x="1" y="19"/>
                    </a:lnTo>
                    <a:lnTo>
                      <a:pt x="0" y="19"/>
                    </a:lnTo>
                    <a:lnTo>
                      <a:pt x="0" y="20"/>
                    </a:lnTo>
                    <a:lnTo>
                      <a:pt x="0" y="20"/>
                    </a:lnTo>
                    <a:lnTo>
                      <a:pt x="0" y="20"/>
                    </a:lnTo>
                    <a:lnTo>
                      <a:pt x="0" y="21"/>
                    </a:lnTo>
                    <a:lnTo>
                      <a:pt x="2" y="22"/>
                    </a:lnTo>
                    <a:lnTo>
                      <a:pt x="4" y="21"/>
                    </a:lnTo>
                    <a:lnTo>
                      <a:pt x="4" y="21"/>
                    </a:lnTo>
                    <a:lnTo>
                      <a:pt x="4" y="21"/>
                    </a:lnTo>
                    <a:lnTo>
                      <a:pt x="3" y="25"/>
                    </a:lnTo>
                    <a:lnTo>
                      <a:pt x="3" y="26"/>
                    </a:lnTo>
                    <a:lnTo>
                      <a:pt x="2" y="26"/>
                    </a:lnTo>
                    <a:lnTo>
                      <a:pt x="2" y="28"/>
                    </a:lnTo>
                    <a:lnTo>
                      <a:pt x="3" y="28"/>
                    </a:lnTo>
                    <a:lnTo>
                      <a:pt x="3" y="28"/>
                    </a:lnTo>
                    <a:lnTo>
                      <a:pt x="1" y="33"/>
                    </a:lnTo>
                    <a:lnTo>
                      <a:pt x="1" y="33"/>
                    </a:lnTo>
                    <a:lnTo>
                      <a:pt x="2" y="33"/>
                    </a:lnTo>
                    <a:lnTo>
                      <a:pt x="3" y="33"/>
                    </a:lnTo>
                    <a:lnTo>
                      <a:pt x="4" y="29"/>
                    </a:lnTo>
                    <a:lnTo>
                      <a:pt x="4" y="27"/>
                    </a:lnTo>
                    <a:lnTo>
                      <a:pt x="5" y="25"/>
                    </a:lnTo>
                    <a:lnTo>
                      <a:pt x="5" y="25"/>
                    </a:lnTo>
                    <a:lnTo>
                      <a:pt x="4" y="27"/>
                    </a:lnTo>
                    <a:lnTo>
                      <a:pt x="4" y="28"/>
                    </a:lnTo>
                    <a:lnTo>
                      <a:pt x="4" y="28"/>
                    </a:lnTo>
                    <a:lnTo>
                      <a:pt x="5" y="28"/>
                    </a:lnTo>
                    <a:lnTo>
                      <a:pt x="5" y="28"/>
                    </a:lnTo>
                    <a:lnTo>
                      <a:pt x="5" y="27"/>
                    </a:lnTo>
                    <a:lnTo>
                      <a:pt x="6" y="28"/>
                    </a:lnTo>
                    <a:lnTo>
                      <a:pt x="6" y="28"/>
                    </a:lnTo>
                    <a:lnTo>
                      <a:pt x="6" y="26"/>
                    </a:lnTo>
                    <a:lnTo>
                      <a:pt x="7" y="27"/>
                    </a:lnTo>
                    <a:lnTo>
                      <a:pt x="7" y="28"/>
                    </a:lnTo>
                    <a:lnTo>
                      <a:pt x="7" y="28"/>
                    </a:lnTo>
                    <a:lnTo>
                      <a:pt x="7" y="30"/>
                    </a:lnTo>
                    <a:lnTo>
                      <a:pt x="7" y="30"/>
                    </a:lnTo>
                    <a:lnTo>
                      <a:pt x="7" y="31"/>
                    </a:lnTo>
                    <a:lnTo>
                      <a:pt x="7" y="32"/>
                    </a:lnTo>
                    <a:lnTo>
                      <a:pt x="6" y="36"/>
                    </a:lnTo>
                    <a:lnTo>
                      <a:pt x="6" y="37"/>
                    </a:lnTo>
                    <a:lnTo>
                      <a:pt x="5" y="36"/>
                    </a:lnTo>
                    <a:lnTo>
                      <a:pt x="5" y="37"/>
                    </a:lnTo>
                    <a:lnTo>
                      <a:pt x="6" y="39"/>
                    </a:lnTo>
                    <a:lnTo>
                      <a:pt x="6" y="40"/>
                    </a:lnTo>
                    <a:lnTo>
                      <a:pt x="6" y="39"/>
                    </a:lnTo>
                    <a:lnTo>
                      <a:pt x="6" y="39"/>
                    </a:lnTo>
                    <a:lnTo>
                      <a:pt x="6" y="38"/>
                    </a:lnTo>
                    <a:lnTo>
                      <a:pt x="7" y="38"/>
                    </a:lnTo>
                    <a:lnTo>
                      <a:pt x="9" y="39"/>
                    </a:lnTo>
                    <a:lnTo>
                      <a:pt x="9" y="39"/>
                    </a:lnTo>
                    <a:lnTo>
                      <a:pt x="9" y="38"/>
                    </a:lnTo>
                    <a:lnTo>
                      <a:pt x="11" y="39"/>
                    </a:lnTo>
                    <a:lnTo>
                      <a:pt x="13" y="38"/>
                    </a:lnTo>
                    <a:lnTo>
                      <a:pt x="13" y="37"/>
                    </a:lnTo>
                    <a:lnTo>
                      <a:pt x="14" y="37"/>
                    </a:lnTo>
                    <a:lnTo>
                      <a:pt x="16" y="37"/>
                    </a:lnTo>
                    <a:lnTo>
                      <a:pt x="16" y="37"/>
                    </a:lnTo>
                    <a:lnTo>
                      <a:pt x="15" y="37"/>
                    </a:lnTo>
                    <a:lnTo>
                      <a:pt x="15" y="38"/>
                    </a:lnTo>
                    <a:lnTo>
                      <a:pt x="13" y="42"/>
                    </a:lnTo>
                    <a:lnTo>
                      <a:pt x="14" y="42"/>
                    </a:lnTo>
                    <a:lnTo>
                      <a:pt x="15" y="43"/>
                    </a:lnTo>
                    <a:lnTo>
                      <a:pt x="15" y="44"/>
                    </a:lnTo>
                    <a:lnTo>
                      <a:pt x="15" y="44"/>
                    </a:lnTo>
                    <a:lnTo>
                      <a:pt x="15" y="43"/>
                    </a:lnTo>
                    <a:lnTo>
                      <a:pt x="15" y="45"/>
                    </a:lnTo>
                    <a:lnTo>
                      <a:pt x="17" y="44"/>
                    </a:lnTo>
                    <a:lnTo>
                      <a:pt x="18" y="43"/>
                    </a:lnTo>
                    <a:lnTo>
                      <a:pt x="18" y="44"/>
                    </a:lnTo>
                    <a:lnTo>
                      <a:pt x="18" y="44"/>
                    </a:lnTo>
                    <a:lnTo>
                      <a:pt x="18" y="46"/>
                    </a:lnTo>
                    <a:lnTo>
                      <a:pt x="17" y="46"/>
                    </a:lnTo>
                    <a:lnTo>
                      <a:pt x="17" y="48"/>
                    </a:lnTo>
                    <a:lnTo>
                      <a:pt x="18" y="48"/>
                    </a:lnTo>
                    <a:lnTo>
                      <a:pt x="17" y="49"/>
                    </a:lnTo>
                    <a:lnTo>
                      <a:pt x="17" y="50"/>
                    </a:lnTo>
                    <a:lnTo>
                      <a:pt x="17" y="51"/>
                    </a:lnTo>
                    <a:lnTo>
                      <a:pt x="18" y="51"/>
                    </a:lnTo>
                    <a:lnTo>
                      <a:pt x="17" y="51"/>
                    </a:lnTo>
                    <a:lnTo>
                      <a:pt x="16" y="52"/>
                    </a:lnTo>
                    <a:lnTo>
                      <a:pt x="12" y="52"/>
                    </a:lnTo>
                    <a:lnTo>
                      <a:pt x="7" y="57"/>
                    </a:lnTo>
                    <a:lnTo>
                      <a:pt x="8" y="57"/>
                    </a:lnTo>
                    <a:lnTo>
                      <a:pt x="9" y="56"/>
                    </a:lnTo>
                    <a:lnTo>
                      <a:pt x="11" y="56"/>
                    </a:lnTo>
                    <a:lnTo>
                      <a:pt x="11" y="59"/>
                    </a:lnTo>
                    <a:lnTo>
                      <a:pt x="11" y="60"/>
                    </a:lnTo>
                    <a:lnTo>
                      <a:pt x="11" y="61"/>
                    </a:lnTo>
                    <a:lnTo>
                      <a:pt x="4" y="65"/>
                    </a:lnTo>
                    <a:lnTo>
                      <a:pt x="4" y="65"/>
                    </a:lnTo>
                    <a:lnTo>
                      <a:pt x="5" y="67"/>
                    </a:lnTo>
                    <a:lnTo>
                      <a:pt x="6" y="68"/>
                    </a:lnTo>
                    <a:lnTo>
                      <a:pt x="6" y="68"/>
                    </a:lnTo>
                    <a:lnTo>
                      <a:pt x="7" y="68"/>
                    </a:lnTo>
                    <a:lnTo>
                      <a:pt x="7" y="66"/>
                    </a:lnTo>
                    <a:lnTo>
                      <a:pt x="9" y="66"/>
                    </a:lnTo>
                    <a:lnTo>
                      <a:pt x="9" y="66"/>
                    </a:lnTo>
                    <a:lnTo>
                      <a:pt x="9" y="68"/>
                    </a:lnTo>
                    <a:lnTo>
                      <a:pt x="10" y="68"/>
                    </a:lnTo>
                    <a:lnTo>
                      <a:pt x="11" y="68"/>
                    </a:lnTo>
                    <a:lnTo>
                      <a:pt x="11" y="67"/>
                    </a:lnTo>
                    <a:lnTo>
                      <a:pt x="12" y="67"/>
                    </a:lnTo>
                    <a:lnTo>
                      <a:pt x="12" y="68"/>
                    </a:lnTo>
                    <a:lnTo>
                      <a:pt x="14" y="69"/>
                    </a:lnTo>
                    <a:lnTo>
                      <a:pt x="15" y="69"/>
                    </a:lnTo>
                    <a:lnTo>
                      <a:pt x="15" y="69"/>
                    </a:lnTo>
                    <a:lnTo>
                      <a:pt x="16" y="69"/>
                    </a:lnTo>
                    <a:lnTo>
                      <a:pt x="16" y="68"/>
                    </a:lnTo>
                    <a:lnTo>
                      <a:pt x="19" y="66"/>
                    </a:lnTo>
                    <a:lnTo>
                      <a:pt x="19" y="67"/>
                    </a:lnTo>
                    <a:lnTo>
                      <a:pt x="17" y="70"/>
                    </a:lnTo>
                    <a:lnTo>
                      <a:pt x="17" y="71"/>
                    </a:lnTo>
                    <a:lnTo>
                      <a:pt x="17" y="71"/>
                    </a:lnTo>
                    <a:lnTo>
                      <a:pt x="11" y="72"/>
                    </a:lnTo>
                    <a:lnTo>
                      <a:pt x="10" y="72"/>
                    </a:lnTo>
                    <a:lnTo>
                      <a:pt x="9" y="73"/>
                    </a:lnTo>
                    <a:lnTo>
                      <a:pt x="8" y="75"/>
                    </a:lnTo>
                    <a:lnTo>
                      <a:pt x="3" y="80"/>
                    </a:lnTo>
                    <a:lnTo>
                      <a:pt x="2" y="81"/>
                    </a:lnTo>
                    <a:lnTo>
                      <a:pt x="2" y="82"/>
                    </a:lnTo>
                    <a:lnTo>
                      <a:pt x="3" y="81"/>
                    </a:lnTo>
                    <a:lnTo>
                      <a:pt x="3" y="80"/>
                    </a:lnTo>
                    <a:lnTo>
                      <a:pt x="4" y="81"/>
                    </a:lnTo>
                    <a:lnTo>
                      <a:pt x="4" y="81"/>
                    </a:lnTo>
                    <a:lnTo>
                      <a:pt x="5" y="82"/>
                    </a:lnTo>
                    <a:lnTo>
                      <a:pt x="5" y="81"/>
                    </a:lnTo>
                    <a:lnTo>
                      <a:pt x="6" y="80"/>
                    </a:lnTo>
                    <a:lnTo>
                      <a:pt x="7" y="79"/>
                    </a:lnTo>
                    <a:lnTo>
                      <a:pt x="7" y="79"/>
                    </a:lnTo>
                    <a:lnTo>
                      <a:pt x="11" y="79"/>
                    </a:lnTo>
                    <a:lnTo>
                      <a:pt x="12" y="79"/>
                    </a:lnTo>
                    <a:lnTo>
                      <a:pt x="13" y="79"/>
                    </a:lnTo>
                    <a:lnTo>
                      <a:pt x="14" y="79"/>
                    </a:lnTo>
                    <a:lnTo>
                      <a:pt x="15" y="76"/>
                    </a:lnTo>
                    <a:lnTo>
                      <a:pt x="15" y="76"/>
                    </a:lnTo>
                    <a:lnTo>
                      <a:pt x="15" y="76"/>
                    </a:lnTo>
                    <a:lnTo>
                      <a:pt x="18" y="76"/>
                    </a:lnTo>
                    <a:lnTo>
                      <a:pt x="19" y="77"/>
                    </a:lnTo>
                    <a:lnTo>
                      <a:pt x="19" y="77"/>
                    </a:lnTo>
                    <a:lnTo>
                      <a:pt x="20" y="76"/>
                    </a:lnTo>
                    <a:lnTo>
                      <a:pt x="21" y="76"/>
                    </a:lnTo>
                    <a:lnTo>
                      <a:pt x="22" y="76"/>
                    </a:lnTo>
                    <a:lnTo>
                      <a:pt x="22" y="76"/>
                    </a:lnTo>
                    <a:lnTo>
                      <a:pt x="22" y="76"/>
                    </a:lnTo>
                    <a:lnTo>
                      <a:pt x="25" y="76"/>
                    </a:lnTo>
                    <a:lnTo>
                      <a:pt x="25" y="76"/>
                    </a:lnTo>
                    <a:lnTo>
                      <a:pt x="26" y="75"/>
                    </a:lnTo>
                    <a:lnTo>
                      <a:pt x="26" y="74"/>
                    </a:lnTo>
                    <a:lnTo>
                      <a:pt x="26" y="74"/>
                    </a:lnTo>
                    <a:lnTo>
                      <a:pt x="27" y="75"/>
                    </a:lnTo>
                    <a:lnTo>
                      <a:pt x="28" y="74"/>
                    </a:lnTo>
                    <a:lnTo>
                      <a:pt x="28" y="75"/>
                    </a:lnTo>
                    <a:lnTo>
                      <a:pt x="29" y="76"/>
                    </a:lnTo>
                    <a:lnTo>
                      <a:pt x="33" y="75"/>
                    </a:lnTo>
                    <a:lnTo>
                      <a:pt x="33" y="75"/>
                    </a:lnTo>
                    <a:lnTo>
                      <a:pt x="39" y="73"/>
                    </a:lnTo>
                    <a:lnTo>
                      <a:pt x="39" y="73"/>
                    </a:lnTo>
                    <a:lnTo>
                      <a:pt x="40" y="72"/>
                    </a:lnTo>
                    <a:lnTo>
                      <a:pt x="41" y="70"/>
                    </a:lnTo>
                    <a:lnTo>
                      <a:pt x="40" y="70"/>
                    </a:lnTo>
                    <a:lnTo>
                      <a:pt x="37" y="70"/>
                    </a:lnTo>
                    <a:lnTo>
                      <a:pt x="37" y="69"/>
                    </a:lnTo>
                    <a:lnTo>
                      <a:pt x="36" y="68"/>
                    </a:lnTo>
                    <a:lnTo>
                      <a:pt x="37" y="68"/>
                    </a:lnTo>
                    <a:lnTo>
                      <a:pt x="38" y="68"/>
                    </a:lnTo>
                    <a:lnTo>
                      <a:pt x="38" y="67"/>
                    </a:lnTo>
                    <a:lnTo>
                      <a:pt x="38" y="67"/>
                    </a:lnTo>
                    <a:lnTo>
                      <a:pt x="37" y="66"/>
                    </a:lnTo>
                    <a:lnTo>
                      <a:pt x="38" y="66"/>
                    </a:lnTo>
                    <a:lnTo>
                      <a:pt x="39" y="66"/>
                    </a:lnTo>
                    <a:lnTo>
                      <a:pt x="39" y="66"/>
                    </a:lnTo>
                    <a:lnTo>
                      <a:pt x="40" y="66"/>
                    </a:lnTo>
                    <a:lnTo>
                      <a:pt x="40" y="65"/>
                    </a:lnTo>
                    <a:lnTo>
                      <a:pt x="40" y="65"/>
                    </a:lnTo>
                    <a:lnTo>
                      <a:pt x="40" y="65"/>
                    </a:lnTo>
                    <a:lnTo>
                      <a:pt x="41" y="64"/>
                    </a:lnTo>
                    <a:lnTo>
                      <a:pt x="42" y="63"/>
                    </a:lnTo>
                    <a:lnTo>
                      <a:pt x="43" y="59"/>
                    </a:lnTo>
                    <a:lnTo>
                      <a:pt x="43" y="57"/>
                    </a:lnTo>
                    <a:lnTo>
                      <a:pt x="41" y="57"/>
                    </a:lnTo>
                    <a:lnTo>
                      <a:pt x="40" y="55"/>
                    </a:lnTo>
                    <a:lnTo>
                      <a:pt x="36" y="56"/>
                    </a:lnTo>
                    <a:lnTo>
                      <a:pt x="35" y="57"/>
                    </a:lnTo>
                    <a:lnTo>
                      <a:pt x="35" y="57"/>
                    </a:lnTo>
                    <a:lnTo>
                      <a:pt x="33" y="57"/>
                    </a:lnTo>
                    <a:lnTo>
                      <a:pt x="33" y="56"/>
                    </a:lnTo>
                    <a:lnTo>
                      <a:pt x="35" y="54"/>
                    </a:lnTo>
                    <a:lnTo>
                      <a:pt x="35" y="54"/>
                    </a:lnTo>
                    <a:lnTo>
                      <a:pt x="35" y="53"/>
                    </a:lnTo>
                    <a:lnTo>
                      <a:pt x="33" y="50"/>
                    </a:lnTo>
                    <a:lnTo>
                      <a:pt x="33" y="50"/>
                    </a:lnTo>
                    <a:lnTo>
                      <a:pt x="31" y="49"/>
                    </a:lnTo>
                    <a:lnTo>
                      <a:pt x="32" y="48"/>
                    </a:lnTo>
                    <a:lnTo>
                      <a:pt x="33" y="50"/>
                    </a:lnTo>
                    <a:lnTo>
                      <a:pt x="34" y="50"/>
                    </a:lnTo>
                    <a:lnTo>
                      <a:pt x="34" y="50"/>
                    </a:lnTo>
                    <a:lnTo>
                      <a:pt x="34" y="48"/>
                    </a:lnTo>
                    <a:lnTo>
                      <a:pt x="33" y="46"/>
                    </a:lnTo>
                    <a:lnTo>
                      <a:pt x="32" y="44"/>
                    </a:lnTo>
                    <a:lnTo>
                      <a:pt x="29" y="41"/>
                    </a:lnTo>
                    <a:lnTo>
                      <a:pt x="27" y="40"/>
                    </a:lnTo>
                    <a:lnTo>
                      <a:pt x="27" y="40"/>
                    </a:lnTo>
                    <a:lnTo>
                      <a:pt x="25" y="35"/>
                    </a:lnTo>
                    <a:lnTo>
                      <a:pt x="25" y="32"/>
                    </a:lnTo>
                    <a:lnTo>
                      <a:pt x="22" y="29"/>
                    </a:lnTo>
                    <a:lnTo>
                      <a:pt x="22" y="28"/>
                    </a:lnTo>
                    <a:lnTo>
                      <a:pt x="19" y="27"/>
                    </a:lnTo>
                    <a:lnTo>
                      <a:pt x="18" y="26"/>
                    </a:lnTo>
                    <a:lnTo>
                      <a:pt x="17" y="27"/>
                    </a:lnTo>
                    <a:lnTo>
                      <a:pt x="15" y="27"/>
                    </a:lnTo>
                    <a:lnTo>
                      <a:pt x="15" y="27"/>
                    </a:lnTo>
                    <a:lnTo>
                      <a:pt x="15" y="26"/>
                    </a:lnTo>
                    <a:lnTo>
                      <a:pt x="16" y="25"/>
                    </a:lnTo>
                    <a:lnTo>
                      <a:pt x="18" y="25"/>
                    </a:lnTo>
                    <a:lnTo>
                      <a:pt x="18" y="25"/>
                    </a:lnTo>
                    <a:lnTo>
                      <a:pt x="18" y="23"/>
                    </a:lnTo>
                    <a:lnTo>
                      <a:pt x="17" y="23"/>
                    </a:lnTo>
                    <a:lnTo>
                      <a:pt x="17" y="22"/>
                    </a:lnTo>
                    <a:lnTo>
                      <a:pt x="18" y="22"/>
                    </a:lnTo>
                    <a:lnTo>
                      <a:pt x="18" y="21"/>
                    </a:lnTo>
                    <a:lnTo>
                      <a:pt x="19" y="21"/>
                    </a:lnTo>
                    <a:lnTo>
                      <a:pt x="19" y="20"/>
                    </a:lnTo>
                    <a:lnTo>
                      <a:pt x="21" y="18"/>
                    </a:lnTo>
                    <a:lnTo>
                      <a:pt x="22" y="14"/>
                    </a:lnTo>
                    <a:lnTo>
                      <a:pt x="23" y="13"/>
                    </a:lnTo>
                    <a:lnTo>
                      <a:pt x="23" y="11"/>
                    </a:lnTo>
                    <a:lnTo>
                      <a:pt x="22" y="10"/>
                    </a:lnTo>
                    <a:lnTo>
                      <a:pt x="16" y="10"/>
                    </a:lnTo>
                    <a:lnTo>
                      <a:pt x="15" y="10"/>
                    </a:lnTo>
                    <a:lnTo>
                      <a:pt x="11" y="11"/>
                    </a:lnTo>
                    <a:lnTo>
                      <a:pt x="11" y="11"/>
                    </a:lnTo>
                    <a:lnTo>
                      <a:pt x="10" y="11"/>
                    </a:lnTo>
                    <a:lnTo>
                      <a:pt x="11" y="10"/>
                    </a:lnTo>
                    <a:lnTo>
                      <a:pt x="11" y="10"/>
                    </a:lnTo>
                    <a:lnTo>
                      <a:pt x="10" y="10"/>
                    </a:lnTo>
                    <a:lnTo>
                      <a:pt x="10" y="10"/>
                    </a:lnTo>
                    <a:lnTo>
                      <a:pt x="11" y="10"/>
                    </a:lnTo>
                    <a:lnTo>
                      <a:pt x="12" y="9"/>
                    </a:lnTo>
                    <a:lnTo>
                      <a:pt x="11" y="8"/>
                    </a:lnTo>
                    <a:lnTo>
                      <a:pt x="11" y="7"/>
                    </a:lnTo>
                    <a:lnTo>
                      <a:pt x="11" y="7"/>
                    </a:lnTo>
                    <a:lnTo>
                      <a:pt x="11" y="6"/>
                    </a:lnTo>
                    <a:lnTo>
                      <a:pt x="14" y="5"/>
                    </a:lnTo>
                    <a:lnTo>
                      <a:pt x="15" y="3"/>
                    </a:lnTo>
                    <a:lnTo>
                      <a:pt x="15" y="3"/>
                    </a:lnTo>
                    <a:lnTo>
                      <a:pt x="16" y="0"/>
                    </a:lnTo>
                    <a:lnTo>
                      <a:pt x="15" y="0"/>
                    </a:lnTo>
                    <a:lnTo>
                      <a:pt x="9" y="1"/>
                    </a:lnTo>
                    <a:lnTo>
                      <a:pt x="9" y="1"/>
                    </a:lnTo>
                    <a:lnTo>
                      <a:pt x="7" y="0"/>
                    </a:lnTo>
                    <a:lnTo>
                      <a:pt x="6" y="1"/>
                    </a:lnTo>
                    <a:lnTo>
                      <a:pt x="5" y="3"/>
                    </a:lnTo>
                    <a:lnTo>
                      <a:pt x="5" y="4"/>
                    </a:lnTo>
                    <a:lnTo>
                      <a:pt x="4" y="4"/>
                    </a:lnTo>
                    <a:lnTo>
                      <a:pt x="4" y="6"/>
                    </a:lnTo>
                    <a:lnTo>
                      <a:pt x="4" y="6"/>
                    </a:lnTo>
                    <a:lnTo>
                      <a:pt x="4" y="6"/>
                    </a:lnTo>
                    <a:lnTo>
                      <a:pt x="4" y="7"/>
                    </a:lnTo>
                    <a:lnTo>
                      <a:pt x="1" y="9"/>
                    </a:lnTo>
                    <a:lnTo>
                      <a:pt x="1" y="10"/>
                    </a:lnTo>
                    <a:lnTo>
                      <a:pt x="2" y="11"/>
                    </a:lnTo>
                    <a:lnTo>
                      <a:pt x="2" y="11"/>
                    </a:lnTo>
                    <a:lnTo>
                      <a:pt x="1" y="11"/>
                    </a:lnTo>
                    <a:lnTo>
                      <a:pt x="1" y="11"/>
                    </a:lnTo>
                    <a:lnTo>
                      <a:pt x="1" y="13"/>
                    </a:lnTo>
                    <a:lnTo>
                      <a:pt x="2"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8" name="Freeform 157"/>
              <p:cNvSpPr>
                <a:spLocks/>
              </p:cNvSpPr>
              <p:nvPr/>
            </p:nvSpPr>
            <p:spPr bwMode="auto">
              <a:xfrm>
                <a:off x="4291" y="3285"/>
                <a:ext cx="2" cy="4"/>
              </a:xfrm>
              <a:custGeom>
                <a:avLst/>
                <a:gdLst/>
                <a:ahLst/>
                <a:cxnLst>
                  <a:cxn ang="0">
                    <a:pos x="1" y="0"/>
                  </a:cxn>
                  <a:cxn ang="0">
                    <a:pos x="0" y="1"/>
                  </a:cxn>
                  <a:cxn ang="0">
                    <a:pos x="1" y="3"/>
                  </a:cxn>
                  <a:cxn ang="0">
                    <a:pos x="1" y="3"/>
                  </a:cxn>
                  <a:cxn ang="0">
                    <a:pos x="1" y="4"/>
                  </a:cxn>
                  <a:cxn ang="0">
                    <a:pos x="2" y="3"/>
                  </a:cxn>
                  <a:cxn ang="0">
                    <a:pos x="2" y="3"/>
                  </a:cxn>
                  <a:cxn ang="0">
                    <a:pos x="2" y="2"/>
                  </a:cxn>
                  <a:cxn ang="0">
                    <a:pos x="1" y="0"/>
                  </a:cxn>
                  <a:cxn ang="0">
                    <a:pos x="1" y="0"/>
                  </a:cxn>
                </a:cxnLst>
                <a:rect l="0" t="0" r="r" b="b"/>
                <a:pathLst>
                  <a:path w="2" h="4">
                    <a:moveTo>
                      <a:pt x="1" y="0"/>
                    </a:moveTo>
                    <a:lnTo>
                      <a:pt x="0" y="1"/>
                    </a:lnTo>
                    <a:lnTo>
                      <a:pt x="1" y="3"/>
                    </a:lnTo>
                    <a:lnTo>
                      <a:pt x="1" y="3"/>
                    </a:lnTo>
                    <a:lnTo>
                      <a:pt x="1" y="4"/>
                    </a:lnTo>
                    <a:lnTo>
                      <a:pt x="2" y="3"/>
                    </a:lnTo>
                    <a:lnTo>
                      <a:pt x="2" y="3"/>
                    </a:lnTo>
                    <a:lnTo>
                      <a:pt x="2" y="2"/>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9" name="Freeform 158"/>
              <p:cNvSpPr>
                <a:spLocks/>
              </p:cNvSpPr>
              <p:nvPr/>
            </p:nvSpPr>
            <p:spPr bwMode="auto">
              <a:xfrm>
                <a:off x="4301" y="3349"/>
                <a:ext cx="1" cy="2"/>
              </a:xfrm>
              <a:custGeom>
                <a:avLst/>
                <a:gdLst/>
                <a:ahLst/>
                <a:cxnLst>
                  <a:cxn ang="0">
                    <a:pos x="1" y="1"/>
                  </a:cxn>
                  <a:cxn ang="0">
                    <a:pos x="1" y="0"/>
                  </a:cxn>
                  <a:cxn ang="0">
                    <a:pos x="0" y="0"/>
                  </a:cxn>
                  <a:cxn ang="0">
                    <a:pos x="0" y="0"/>
                  </a:cxn>
                  <a:cxn ang="0">
                    <a:pos x="0" y="2"/>
                  </a:cxn>
                  <a:cxn ang="0">
                    <a:pos x="0" y="2"/>
                  </a:cxn>
                  <a:cxn ang="0">
                    <a:pos x="1" y="2"/>
                  </a:cxn>
                  <a:cxn ang="0">
                    <a:pos x="1" y="1"/>
                  </a:cxn>
                </a:cxnLst>
                <a:rect l="0" t="0" r="r" b="b"/>
                <a:pathLst>
                  <a:path w="1" h="2">
                    <a:moveTo>
                      <a:pt x="1" y="1"/>
                    </a:moveTo>
                    <a:lnTo>
                      <a:pt x="1" y="0"/>
                    </a:lnTo>
                    <a:lnTo>
                      <a:pt x="0" y="0"/>
                    </a:lnTo>
                    <a:lnTo>
                      <a:pt x="0" y="0"/>
                    </a:lnTo>
                    <a:lnTo>
                      <a:pt x="0" y="2"/>
                    </a:lnTo>
                    <a:lnTo>
                      <a:pt x="0" y="2"/>
                    </a:lnTo>
                    <a:lnTo>
                      <a:pt x="1" y="2"/>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0" name="Freeform 159"/>
              <p:cNvSpPr>
                <a:spLocks/>
              </p:cNvSpPr>
              <p:nvPr/>
            </p:nvSpPr>
            <p:spPr bwMode="auto">
              <a:xfrm>
                <a:off x="4312" y="3315"/>
                <a:ext cx="1" cy="2"/>
              </a:xfrm>
              <a:custGeom>
                <a:avLst/>
                <a:gdLst/>
                <a:ahLst/>
                <a:cxnLst>
                  <a:cxn ang="0">
                    <a:pos x="0" y="2"/>
                  </a:cxn>
                  <a:cxn ang="0">
                    <a:pos x="0" y="1"/>
                  </a:cxn>
                  <a:cxn ang="0">
                    <a:pos x="0" y="1"/>
                  </a:cxn>
                  <a:cxn ang="0">
                    <a:pos x="0" y="0"/>
                  </a:cxn>
                  <a:cxn ang="0">
                    <a:pos x="0" y="1"/>
                  </a:cxn>
                  <a:cxn ang="0">
                    <a:pos x="0" y="1"/>
                  </a:cxn>
                  <a:cxn ang="0">
                    <a:pos x="0" y="2"/>
                  </a:cxn>
                  <a:cxn ang="0">
                    <a:pos x="0" y="2"/>
                  </a:cxn>
                </a:cxnLst>
                <a:rect l="0" t="0" r="r" b="b"/>
                <a:pathLst>
                  <a:path h="2">
                    <a:moveTo>
                      <a:pt x="0" y="2"/>
                    </a:moveTo>
                    <a:lnTo>
                      <a:pt x="0" y="1"/>
                    </a:lnTo>
                    <a:lnTo>
                      <a:pt x="0" y="1"/>
                    </a:lnTo>
                    <a:lnTo>
                      <a:pt x="0" y="0"/>
                    </a:lnTo>
                    <a:lnTo>
                      <a:pt x="0" y="1"/>
                    </a:lnTo>
                    <a:lnTo>
                      <a:pt x="0" y="1"/>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1" name="Freeform 160"/>
              <p:cNvSpPr>
                <a:spLocks/>
              </p:cNvSpPr>
              <p:nvPr/>
            </p:nvSpPr>
            <p:spPr bwMode="auto">
              <a:xfrm>
                <a:off x="4312" y="3313"/>
                <a:ext cx="3" cy="2"/>
              </a:xfrm>
              <a:custGeom>
                <a:avLst/>
                <a:gdLst/>
                <a:ahLst/>
                <a:cxnLst>
                  <a:cxn ang="0">
                    <a:pos x="2" y="2"/>
                  </a:cxn>
                  <a:cxn ang="0">
                    <a:pos x="3" y="2"/>
                  </a:cxn>
                  <a:cxn ang="0">
                    <a:pos x="3" y="2"/>
                  </a:cxn>
                  <a:cxn ang="0">
                    <a:pos x="3" y="2"/>
                  </a:cxn>
                  <a:cxn ang="0">
                    <a:pos x="3" y="2"/>
                  </a:cxn>
                  <a:cxn ang="0">
                    <a:pos x="1" y="1"/>
                  </a:cxn>
                  <a:cxn ang="0">
                    <a:pos x="1" y="1"/>
                  </a:cxn>
                  <a:cxn ang="0">
                    <a:pos x="0" y="0"/>
                  </a:cxn>
                  <a:cxn ang="0">
                    <a:pos x="0" y="0"/>
                  </a:cxn>
                  <a:cxn ang="0">
                    <a:pos x="0" y="2"/>
                  </a:cxn>
                  <a:cxn ang="0">
                    <a:pos x="0" y="2"/>
                  </a:cxn>
                  <a:cxn ang="0">
                    <a:pos x="2" y="2"/>
                  </a:cxn>
                </a:cxnLst>
                <a:rect l="0" t="0" r="r" b="b"/>
                <a:pathLst>
                  <a:path w="3" h="2">
                    <a:moveTo>
                      <a:pt x="2" y="2"/>
                    </a:moveTo>
                    <a:lnTo>
                      <a:pt x="3" y="2"/>
                    </a:lnTo>
                    <a:lnTo>
                      <a:pt x="3" y="2"/>
                    </a:lnTo>
                    <a:lnTo>
                      <a:pt x="3" y="2"/>
                    </a:lnTo>
                    <a:lnTo>
                      <a:pt x="3" y="2"/>
                    </a:lnTo>
                    <a:lnTo>
                      <a:pt x="1" y="1"/>
                    </a:lnTo>
                    <a:lnTo>
                      <a:pt x="1" y="1"/>
                    </a:lnTo>
                    <a:lnTo>
                      <a:pt x="0" y="0"/>
                    </a:lnTo>
                    <a:lnTo>
                      <a:pt x="0" y="0"/>
                    </a:lnTo>
                    <a:lnTo>
                      <a:pt x="0" y="2"/>
                    </a:lnTo>
                    <a:lnTo>
                      <a:pt x="0" y="2"/>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2" name="Freeform 161"/>
              <p:cNvSpPr>
                <a:spLocks/>
              </p:cNvSpPr>
              <p:nvPr/>
            </p:nvSpPr>
            <p:spPr bwMode="auto">
              <a:xfrm>
                <a:off x="4304" y="3362"/>
                <a:ext cx="2" cy="3"/>
              </a:xfrm>
              <a:custGeom>
                <a:avLst/>
                <a:gdLst/>
                <a:ahLst/>
                <a:cxnLst>
                  <a:cxn ang="0">
                    <a:pos x="0" y="3"/>
                  </a:cxn>
                  <a:cxn ang="0">
                    <a:pos x="0" y="2"/>
                  </a:cxn>
                  <a:cxn ang="0">
                    <a:pos x="2" y="1"/>
                  </a:cxn>
                  <a:cxn ang="0">
                    <a:pos x="2" y="0"/>
                  </a:cxn>
                  <a:cxn ang="0">
                    <a:pos x="2" y="0"/>
                  </a:cxn>
                  <a:cxn ang="0">
                    <a:pos x="2" y="0"/>
                  </a:cxn>
                  <a:cxn ang="0">
                    <a:pos x="0" y="3"/>
                  </a:cxn>
                </a:cxnLst>
                <a:rect l="0" t="0" r="r" b="b"/>
                <a:pathLst>
                  <a:path w="2" h="3">
                    <a:moveTo>
                      <a:pt x="0" y="3"/>
                    </a:moveTo>
                    <a:lnTo>
                      <a:pt x="0" y="2"/>
                    </a:lnTo>
                    <a:lnTo>
                      <a:pt x="2" y="1"/>
                    </a:lnTo>
                    <a:lnTo>
                      <a:pt x="2" y="0"/>
                    </a:lnTo>
                    <a:lnTo>
                      <a:pt x="2" y="0"/>
                    </a:lnTo>
                    <a:lnTo>
                      <a:pt x="2" y="0"/>
                    </a:lnTo>
                    <a:lnTo>
                      <a:pt x="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3" name="Freeform 162"/>
              <p:cNvSpPr>
                <a:spLocks/>
              </p:cNvSpPr>
              <p:nvPr/>
            </p:nvSpPr>
            <p:spPr bwMode="auto">
              <a:xfrm>
                <a:off x="4306" y="3370"/>
                <a:ext cx="2" cy="2"/>
              </a:xfrm>
              <a:custGeom>
                <a:avLst/>
                <a:gdLst/>
                <a:ahLst/>
                <a:cxnLst>
                  <a:cxn ang="0">
                    <a:pos x="1" y="2"/>
                  </a:cxn>
                  <a:cxn ang="0">
                    <a:pos x="2" y="2"/>
                  </a:cxn>
                  <a:cxn ang="0">
                    <a:pos x="1" y="0"/>
                  </a:cxn>
                  <a:cxn ang="0">
                    <a:pos x="0" y="0"/>
                  </a:cxn>
                  <a:cxn ang="0">
                    <a:pos x="1" y="2"/>
                  </a:cxn>
                </a:cxnLst>
                <a:rect l="0" t="0" r="r" b="b"/>
                <a:pathLst>
                  <a:path w="2" h="2">
                    <a:moveTo>
                      <a:pt x="1" y="2"/>
                    </a:moveTo>
                    <a:lnTo>
                      <a:pt x="2" y="2"/>
                    </a:lnTo>
                    <a:lnTo>
                      <a:pt x="1" y="0"/>
                    </a:lnTo>
                    <a:lnTo>
                      <a:pt x="0" y="0"/>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4" name="Freeform 163"/>
              <p:cNvSpPr>
                <a:spLocks/>
              </p:cNvSpPr>
              <p:nvPr/>
            </p:nvSpPr>
            <p:spPr bwMode="auto">
              <a:xfrm>
                <a:off x="4293" y="3329"/>
                <a:ext cx="5" cy="6"/>
              </a:xfrm>
              <a:custGeom>
                <a:avLst/>
                <a:gdLst/>
                <a:ahLst/>
                <a:cxnLst>
                  <a:cxn ang="0">
                    <a:pos x="3" y="2"/>
                  </a:cxn>
                  <a:cxn ang="0">
                    <a:pos x="3" y="0"/>
                  </a:cxn>
                  <a:cxn ang="0">
                    <a:pos x="2" y="0"/>
                  </a:cxn>
                  <a:cxn ang="0">
                    <a:pos x="2" y="0"/>
                  </a:cxn>
                  <a:cxn ang="0">
                    <a:pos x="2" y="2"/>
                  </a:cxn>
                  <a:cxn ang="0">
                    <a:pos x="1" y="1"/>
                  </a:cxn>
                  <a:cxn ang="0">
                    <a:pos x="0" y="2"/>
                  </a:cxn>
                  <a:cxn ang="0">
                    <a:pos x="0" y="3"/>
                  </a:cxn>
                  <a:cxn ang="0">
                    <a:pos x="0" y="3"/>
                  </a:cxn>
                  <a:cxn ang="0">
                    <a:pos x="1" y="3"/>
                  </a:cxn>
                  <a:cxn ang="0">
                    <a:pos x="2" y="4"/>
                  </a:cxn>
                  <a:cxn ang="0">
                    <a:pos x="2" y="5"/>
                  </a:cxn>
                  <a:cxn ang="0">
                    <a:pos x="2" y="5"/>
                  </a:cxn>
                  <a:cxn ang="0">
                    <a:pos x="4" y="5"/>
                  </a:cxn>
                  <a:cxn ang="0">
                    <a:pos x="4" y="6"/>
                  </a:cxn>
                  <a:cxn ang="0">
                    <a:pos x="5" y="6"/>
                  </a:cxn>
                  <a:cxn ang="0">
                    <a:pos x="5" y="4"/>
                  </a:cxn>
                  <a:cxn ang="0">
                    <a:pos x="4" y="4"/>
                  </a:cxn>
                  <a:cxn ang="0">
                    <a:pos x="4" y="4"/>
                  </a:cxn>
                  <a:cxn ang="0">
                    <a:pos x="4" y="3"/>
                  </a:cxn>
                  <a:cxn ang="0">
                    <a:pos x="3" y="2"/>
                  </a:cxn>
                </a:cxnLst>
                <a:rect l="0" t="0" r="r" b="b"/>
                <a:pathLst>
                  <a:path w="5" h="6">
                    <a:moveTo>
                      <a:pt x="3" y="2"/>
                    </a:moveTo>
                    <a:lnTo>
                      <a:pt x="3" y="0"/>
                    </a:lnTo>
                    <a:lnTo>
                      <a:pt x="2" y="0"/>
                    </a:lnTo>
                    <a:lnTo>
                      <a:pt x="2" y="0"/>
                    </a:lnTo>
                    <a:lnTo>
                      <a:pt x="2" y="2"/>
                    </a:lnTo>
                    <a:lnTo>
                      <a:pt x="1" y="1"/>
                    </a:lnTo>
                    <a:lnTo>
                      <a:pt x="0" y="2"/>
                    </a:lnTo>
                    <a:lnTo>
                      <a:pt x="0" y="3"/>
                    </a:lnTo>
                    <a:lnTo>
                      <a:pt x="0" y="3"/>
                    </a:lnTo>
                    <a:lnTo>
                      <a:pt x="1" y="3"/>
                    </a:lnTo>
                    <a:lnTo>
                      <a:pt x="2" y="4"/>
                    </a:lnTo>
                    <a:lnTo>
                      <a:pt x="2" y="5"/>
                    </a:lnTo>
                    <a:lnTo>
                      <a:pt x="2" y="5"/>
                    </a:lnTo>
                    <a:lnTo>
                      <a:pt x="4" y="5"/>
                    </a:lnTo>
                    <a:lnTo>
                      <a:pt x="4" y="6"/>
                    </a:lnTo>
                    <a:lnTo>
                      <a:pt x="5" y="6"/>
                    </a:lnTo>
                    <a:lnTo>
                      <a:pt x="5" y="4"/>
                    </a:lnTo>
                    <a:lnTo>
                      <a:pt x="4" y="4"/>
                    </a:lnTo>
                    <a:lnTo>
                      <a:pt x="4" y="4"/>
                    </a:lnTo>
                    <a:lnTo>
                      <a:pt x="4" y="3"/>
                    </a:lnTo>
                    <a:lnTo>
                      <a:pt x="3"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5" name="Freeform 164"/>
              <p:cNvSpPr>
                <a:spLocks/>
              </p:cNvSpPr>
              <p:nvPr/>
            </p:nvSpPr>
            <p:spPr bwMode="auto">
              <a:xfrm>
                <a:off x="4291" y="3321"/>
                <a:ext cx="5" cy="7"/>
              </a:xfrm>
              <a:custGeom>
                <a:avLst/>
                <a:gdLst/>
                <a:ahLst/>
                <a:cxnLst>
                  <a:cxn ang="0">
                    <a:pos x="2" y="2"/>
                  </a:cxn>
                  <a:cxn ang="0">
                    <a:pos x="2" y="3"/>
                  </a:cxn>
                  <a:cxn ang="0">
                    <a:pos x="1" y="3"/>
                  </a:cxn>
                  <a:cxn ang="0">
                    <a:pos x="1" y="2"/>
                  </a:cxn>
                  <a:cxn ang="0">
                    <a:pos x="0" y="3"/>
                  </a:cxn>
                  <a:cxn ang="0">
                    <a:pos x="0" y="4"/>
                  </a:cxn>
                  <a:cxn ang="0">
                    <a:pos x="1" y="5"/>
                  </a:cxn>
                  <a:cxn ang="0">
                    <a:pos x="0" y="6"/>
                  </a:cxn>
                  <a:cxn ang="0">
                    <a:pos x="0" y="6"/>
                  </a:cxn>
                  <a:cxn ang="0">
                    <a:pos x="1" y="7"/>
                  </a:cxn>
                  <a:cxn ang="0">
                    <a:pos x="2" y="6"/>
                  </a:cxn>
                  <a:cxn ang="0">
                    <a:pos x="2" y="6"/>
                  </a:cxn>
                  <a:cxn ang="0">
                    <a:pos x="2" y="5"/>
                  </a:cxn>
                  <a:cxn ang="0">
                    <a:pos x="2" y="5"/>
                  </a:cxn>
                  <a:cxn ang="0">
                    <a:pos x="3" y="5"/>
                  </a:cxn>
                  <a:cxn ang="0">
                    <a:pos x="4" y="4"/>
                  </a:cxn>
                  <a:cxn ang="0">
                    <a:pos x="4" y="4"/>
                  </a:cxn>
                  <a:cxn ang="0">
                    <a:pos x="4" y="4"/>
                  </a:cxn>
                  <a:cxn ang="0">
                    <a:pos x="4" y="3"/>
                  </a:cxn>
                  <a:cxn ang="0">
                    <a:pos x="4" y="3"/>
                  </a:cxn>
                  <a:cxn ang="0">
                    <a:pos x="5" y="2"/>
                  </a:cxn>
                  <a:cxn ang="0">
                    <a:pos x="5" y="2"/>
                  </a:cxn>
                  <a:cxn ang="0">
                    <a:pos x="5" y="2"/>
                  </a:cxn>
                  <a:cxn ang="0">
                    <a:pos x="5" y="1"/>
                  </a:cxn>
                  <a:cxn ang="0">
                    <a:pos x="5" y="0"/>
                  </a:cxn>
                  <a:cxn ang="0">
                    <a:pos x="4" y="0"/>
                  </a:cxn>
                  <a:cxn ang="0">
                    <a:pos x="2" y="1"/>
                  </a:cxn>
                  <a:cxn ang="0">
                    <a:pos x="2" y="2"/>
                  </a:cxn>
                </a:cxnLst>
                <a:rect l="0" t="0" r="r" b="b"/>
                <a:pathLst>
                  <a:path w="5" h="7">
                    <a:moveTo>
                      <a:pt x="2" y="2"/>
                    </a:moveTo>
                    <a:lnTo>
                      <a:pt x="2" y="3"/>
                    </a:lnTo>
                    <a:lnTo>
                      <a:pt x="1" y="3"/>
                    </a:lnTo>
                    <a:lnTo>
                      <a:pt x="1" y="2"/>
                    </a:lnTo>
                    <a:lnTo>
                      <a:pt x="0" y="3"/>
                    </a:lnTo>
                    <a:lnTo>
                      <a:pt x="0" y="4"/>
                    </a:lnTo>
                    <a:lnTo>
                      <a:pt x="1" y="5"/>
                    </a:lnTo>
                    <a:lnTo>
                      <a:pt x="0" y="6"/>
                    </a:lnTo>
                    <a:lnTo>
                      <a:pt x="0" y="6"/>
                    </a:lnTo>
                    <a:lnTo>
                      <a:pt x="1" y="7"/>
                    </a:lnTo>
                    <a:lnTo>
                      <a:pt x="2" y="6"/>
                    </a:lnTo>
                    <a:lnTo>
                      <a:pt x="2" y="6"/>
                    </a:lnTo>
                    <a:lnTo>
                      <a:pt x="2" y="5"/>
                    </a:lnTo>
                    <a:lnTo>
                      <a:pt x="2" y="5"/>
                    </a:lnTo>
                    <a:lnTo>
                      <a:pt x="3" y="5"/>
                    </a:lnTo>
                    <a:lnTo>
                      <a:pt x="4" y="4"/>
                    </a:lnTo>
                    <a:lnTo>
                      <a:pt x="4" y="4"/>
                    </a:lnTo>
                    <a:lnTo>
                      <a:pt x="4" y="4"/>
                    </a:lnTo>
                    <a:lnTo>
                      <a:pt x="4" y="3"/>
                    </a:lnTo>
                    <a:lnTo>
                      <a:pt x="4" y="3"/>
                    </a:lnTo>
                    <a:lnTo>
                      <a:pt x="5" y="2"/>
                    </a:lnTo>
                    <a:lnTo>
                      <a:pt x="5" y="2"/>
                    </a:lnTo>
                    <a:lnTo>
                      <a:pt x="5" y="2"/>
                    </a:lnTo>
                    <a:lnTo>
                      <a:pt x="5" y="1"/>
                    </a:lnTo>
                    <a:lnTo>
                      <a:pt x="5" y="0"/>
                    </a:lnTo>
                    <a:lnTo>
                      <a:pt x="4" y="0"/>
                    </a:lnTo>
                    <a:lnTo>
                      <a:pt x="2" y="1"/>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6" name="Freeform 165"/>
              <p:cNvSpPr>
                <a:spLocks/>
              </p:cNvSpPr>
              <p:nvPr/>
            </p:nvSpPr>
            <p:spPr bwMode="auto">
              <a:xfrm>
                <a:off x="4297" y="3345"/>
                <a:ext cx="1" cy="2"/>
              </a:xfrm>
              <a:custGeom>
                <a:avLst/>
                <a:gdLst/>
                <a:ahLst/>
                <a:cxnLst>
                  <a:cxn ang="0">
                    <a:pos x="1" y="0"/>
                  </a:cxn>
                  <a:cxn ang="0">
                    <a:pos x="1" y="0"/>
                  </a:cxn>
                  <a:cxn ang="0">
                    <a:pos x="0" y="1"/>
                  </a:cxn>
                  <a:cxn ang="0">
                    <a:pos x="0" y="2"/>
                  </a:cxn>
                  <a:cxn ang="0">
                    <a:pos x="0" y="2"/>
                  </a:cxn>
                  <a:cxn ang="0">
                    <a:pos x="0" y="2"/>
                  </a:cxn>
                  <a:cxn ang="0">
                    <a:pos x="0" y="2"/>
                  </a:cxn>
                  <a:cxn ang="0">
                    <a:pos x="1" y="0"/>
                  </a:cxn>
                </a:cxnLst>
                <a:rect l="0" t="0" r="r" b="b"/>
                <a:pathLst>
                  <a:path w="1" h="2">
                    <a:moveTo>
                      <a:pt x="1" y="0"/>
                    </a:moveTo>
                    <a:lnTo>
                      <a:pt x="1" y="0"/>
                    </a:lnTo>
                    <a:lnTo>
                      <a:pt x="0" y="1"/>
                    </a:lnTo>
                    <a:lnTo>
                      <a:pt x="0" y="2"/>
                    </a:lnTo>
                    <a:lnTo>
                      <a:pt x="0" y="2"/>
                    </a:lnTo>
                    <a:lnTo>
                      <a:pt x="0" y="2"/>
                    </a:lnTo>
                    <a:lnTo>
                      <a:pt x="0" y="2"/>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7" name="Freeform 166"/>
              <p:cNvSpPr>
                <a:spLocks/>
              </p:cNvSpPr>
              <p:nvPr/>
            </p:nvSpPr>
            <p:spPr bwMode="auto">
              <a:xfrm>
                <a:off x="4295" y="3340"/>
                <a:ext cx="3" cy="4"/>
              </a:xfrm>
              <a:custGeom>
                <a:avLst/>
                <a:gdLst/>
                <a:ahLst/>
                <a:cxnLst>
                  <a:cxn ang="0">
                    <a:pos x="2" y="3"/>
                  </a:cxn>
                  <a:cxn ang="0">
                    <a:pos x="3" y="2"/>
                  </a:cxn>
                  <a:cxn ang="0">
                    <a:pos x="3" y="2"/>
                  </a:cxn>
                  <a:cxn ang="0">
                    <a:pos x="2" y="0"/>
                  </a:cxn>
                  <a:cxn ang="0">
                    <a:pos x="2" y="0"/>
                  </a:cxn>
                  <a:cxn ang="0">
                    <a:pos x="1" y="0"/>
                  </a:cxn>
                  <a:cxn ang="0">
                    <a:pos x="1" y="0"/>
                  </a:cxn>
                  <a:cxn ang="0">
                    <a:pos x="1" y="0"/>
                  </a:cxn>
                  <a:cxn ang="0">
                    <a:pos x="2" y="1"/>
                  </a:cxn>
                  <a:cxn ang="0">
                    <a:pos x="2" y="2"/>
                  </a:cxn>
                  <a:cxn ang="0">
                    <a:pos x="2" y="2"/>
                  </a:cxn>
                  <a:cxn ang="0">
                    <a:pos x="2" y="3"/>
                  </a:cxn>
                  <a:cxn ang="0">
                    <a:pos x="1" y="3"/>
                  </a:cxn>
                  <a:cxn ang="0">
                    <a:pos x="0" y="3"/>
                  </a:cxn>
                  <a:cxn ang="0">
                    <a:pos x="0" y="3"/>
                  </a:cxn>
                  <a:cxn ang="0">
                    <a:pos x="0" y="3"/>
                  </a:cxn>
                  <a:cxn ang="0">
                    <a:pos x="1" y="4"/>
                  </a:cxn>
                  <a:cxn ang="0">
                    <a:pos x="2" y="4"/>
                  </a:cxn>
                  <a:cxn ang="0">
                    <a:pos x="2" y="3"/>
                  </a:cxn>
                </a:cxnLst>
                <a:rect l="0" t="0" r="r" b="b"/>
                <a:pathLst>
                  <a:path w="3" h="4">
                    <a:moveTo>
                      <a:pt x="2" y="3"/>
                    </a:moveTo>
                    <a:lnTo>
                      <a:pt x="3" y="2"/>
                    </a:lnTo>
                    <a:lnTo>
                      <a:pt x="3" y="2"/>
                    </a:lnTo>
                    <a:lnTo>
                      <a:pt x="2" y="0"/>
                    </a:lnTo>
                    <a:lnTo>
                      <a:pt x="2" y="0"/>
                    </a:lnTo>
                    <a:lnTo>
                      <a:pt x="1" y="0"/>
                    </a:lnTo>
                    <a:lnTo>
                      <a:pt x="1" y="0"/>
                    </a:lnTo>
                    <a:lnTo>
                      <a:pt x="1" y="0"/>
                    </a:lnTo>
                    <a:lnTo>
                      <a:pt x="2" y="1"/>
                    </a:lnTo>
                    <a:lnTo>
                      <a:pt x="2" y="2"/>
                    </a:lnTo>
                    <a:lnTo>
                      <a:pt x="2" y="2"/>
                    </a:lnTo>
                    <a:lnTo>
                      <a:pt x="2" y="3"/>
                    </a:lnTo>
                    <a:lnTo>
                      <a:pt x="1" y="3"/>
                    </a:lnTo>
                    <a:lnTo>
                      <a:pt x="0" y="3"/>
                    </a:lnTo>
                    <a:lnTo>
                      <a:pt x="0" y="3"/>
                    </a:lnTo>
                    <a:lnTo>
                      <a:pt x="0" y="3"/>
                    </a:lnTo>
                    <a:lnTo>
                      <a:pt x="1" y="4"/>
                    </a:lnTo>
                    <a:lnTo>
                      <a:pt x="2" y="4"/>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8" name="Freeform 167"/>
              <p:cNvSpPr>
                <a:spLocks/>
              </p:cNvSpPr>
              <p:nvPr/>
            </p:nvSpPr>
            <p:spPr bwMode="auto">
              <a:xfrm>
                <a:off x="4321" y="3297"/>
                <a:ext cx="3" cy="8"/>
              </a:xfrm>
              <a:custGeom>
                <a:avLst/>
                <a:gdLst/>
                <a:ahLst/>
                <a:cxnLst>
                  <a:cxn ang="0">
                    <a:pos x="1" y="5"/>
                  </a:cxn>
                  <a:cxn ang="0">
                    <a:pos x="1" y="5"/>
                  </a:cxn>
                  <a:cxn ang="0">
                    <a:pos x="2" y="4"/>
                  </a:cxn>
                  <a:cxn ang="0">
                    <a:pos x="2" y="5"/>
                  </a:cxn>
                  <a:cxn ang="0">
                    <a:pos x="2" y="8"/>
                  </a:cxn>
                  <a:cxn ang="0">
                    <a:pos x="3" y="6"/>
                  </a:cxn>
                  <a:cxn ang="0">
                    <a:pos x="3" y="4"/>
                  </a:cxn>
                  <a:cxn ang="0">
                    <a:pos x="3" y="3"/>
                  </a:cxn>
                  <a:cxn ang="0">
                    <a:pos x="3" y="3"/>
                  </a:cxn>
                  <a:cxn ang="0">
                    <a:pos x="2" y="2"/>
                  </a:cxn>
                  <a:cxn ang="0">
                    <a:pos x="2" y="0"/>
                  </a:cxn>
                  <a:cxn ang="0">
                    <a:pos x="2" y="0"/>
                  </a:cxn>
                  <a:cxn ang="0">
                    <a:pos x="2" y="0"/>
                  </a:cxn>
                  <a:cxn ang="0">
                    <a:pos x="1" y="1"/>
                  </a:cxn>
                  <a:cxn ang="0">
                    <a:pos x="1" y="1"/>
                  </a:cxn>
                  <a:cxn ang="0">
                    <a:pos x="1" y="2"/>
                  </a:cxn>
                  <a:cxn ang="0">
                    <a:pos x="1" y="3"/>
                  </a:cxn>
                  <a:cxn ang="0">
                    <a:pos x="2" y="3"/>
                  </a:cxn>
                  <a:cxn ang="0">
                    <a:pos x="0" y="4"/>
                  </a:cxn>
                  <a:cxn ang="0">
                    <a:pos x="1" y="5"/>
                  </a:cxn>
                </a:cxnLst>
                <a:rect l="0" t="0" r="r" b="b"/>
                <a:pathLst>
                  <a:path w="3" h="8">
                    <a:moveTo>
                      <a:pt x="1" y="5"/>
                    </a:moveTo>
                    <a:lnTo>
                      <a:pt x="1" y="5"/>
                    </a:lnTo>
                    <a:lnTo>
                      <a:pt x="2" y="4"/>
                    </a:lnTo>
                    <a:lnTo>
                      <a:pt x="2" y="5"/>
                    </a:lnTo>
                    <a:lnTo>
                      <a:pt x="2" y="8"/>
                    </a:lnTo>
                    <a:lnTo>
                      <a:pt x="3" y="6"/>
                    </a:lnTo>
                    <a:lnTo>
                      <a:pt x="3" y="4"/>
                    </a:lnTo>
                    <a:lnTo>
                      <a:pt x="3" y="3"/>
                    </a:lnTo>
                    <a:lnTo>
                      <a:pt x="3" y="3"/>
                    </a:lnTo>
                    <a:lnTo>
                      <a:pt x="2" y="2"/>
                    </a:lnTo>
                    <a:lnTo>
                      <a:pt x="2" y="0"/>
                    </a:lnTo>
                    <a:lnTo>
                      <a:pt x="2" y="0"/>
                    </a:lnTo>
                    <a:lnTo>
                      <a:pt x="2" y="0"/>
                    </a:lnTo>
                    <a:lnTo>
                      <a:pt x="1" y="1"/>
                    </a:lnTo>
                    <a:lnTo>
                      <a:pt x="1" y="1"/>
                    </a:lnTo>
                    <a:lnTo>
                      <a:pt x="1" y="2"/>
                    </a:lnTo>
                    <a:lnTo>
                      <a:pt x="1" y="3"/>
                    </a:lnTo>
                    <a:lnTo>
                      <a:pt x="2" y="3"/>
                    </a:lnTo>
                    <a:lnTo>
                      <a:pt x="0" y="4"/>
                    </a:lnTo>
                    <a:lnTo>
                      <a:pt x="1"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9" name="Freeform 168"/>
              <p:cNvSpPr>
                <a:spLocks/>
              </p:cNvSpPr>
              <p:nvPr/>
            </p:nvSpPr>
            <p:spPr bwMode="auto">
              <a:xfrm>
                <a:off x="4294" y="3347"/>
                <a:ext cx="3" cy="3"/>
              </a:xfrm>
              <a:custGeom>
                <a:avLst/>
                <a:gdLst/>
                <a:ahLst/>
                <a:cxnLst>
                  <a:cxn ang="0">
                    <a:pos x="2" y="0"/>
                  </a:cxn>
                  <a:cxn ang="0">
                    <a:pos x="1" y="0"/>
                  </a:cxn>
                  <a:cxn ang="0">
                    <a:pos x="0" y="1"/>
                  </a:cxn>
                  <a:cxn ang="0">
                    <a:pos x="0" y="2"/>
                  </a:cxn>
                  <a:cxn ang="0">
                    <a:pos x="1" y="1"/>
                  </a:cxn>
                  <a:cxn ang="0">
                    <a:pos x="2" y="3"/>
                  </a:cxn>
                  <a:cxn ang="0">
                    <a:pos x="3" y="2"/>
                  </a:cxn>
                  <a:cxn ang="0">
                    <a:pos x="3" y="1"/>
                  </a:cxn>
                  <a:cxn ang="0">
                    <a:pos x="2" y="0"/>
                  </a:cxn>
                  <a:cxn ang="0">
                    <a:pos x="2" y="0"/>
                  </a:cxn>
                  <a:cxn ang="0">
                    <a:pos x="2" y="0"/>
                  </a:cxn>
                </a:cxnLst>
                <a:rect l="0" t="0" r="r" b="b"/>
                <a:pathLst>
                  <a:path w="3" h="3">
                    <a:moveTo>
                      <a:pt x="2" y="0"/>
                    </a:moveTo>
                    <a:lnTo>
                      <a:pt x="1" y="0"/>
                    </a:lnTo>
                    <a:lnTo>
                      <a:pt x="0" y="1"/>
                    </a:lnTo>
                    <a:lnTo>
                      <a:pt x="0" y="2"/>
                    </a:lnTo>
                    <a:lnTo>
                      <a:pt x="1" y="1"/>
                    </a:lnTo>
                    <a:lnTo>
                      <a:pt x="2" y="3"/>
                    </a:lnTo>
                    <a:lnTo>
                      <a:pt x="3" y="2"/>
                    </a:lnTo>
                    <a:lnTo>
                      <a:pt x="3" y="1"/>
                    </a:lnTo>
                    <a:lnTo>
                      <a:pt x="2" y="0"/>
                    </a:lnTo>
                    <a:lnTo>
                      <a:pt x="2"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0" name="Freeform 169"/>
              <p:cNvSpPr>
                <a:spLocks/>
              </p:cNvSpPr>
              <p:nvPr/>
            </p:nvSpPr>
            <p:spPr bwMode="auto">
              <a:xfrm>
                <a:off x="4323" y="3395"/>
                <a:ext cx="1" cy="1"/>
              </a:xfrm>
              <a:custGeom>
                <a:avLst/>
                <a:gdLst/>
                <a:ahLst/>
                <a:cxnLst>
                  <a:cxn ang="0">
                    <a:pos x="0" y="0"/>
                  </a:cxn>
                  <a:cxn ang="0">
                    <a:pos x="0" y="0"/>
                  </a:cxn>
                  <a:cxn ang="0">
                    <a:pos x="0" y="0"/>
                  </a:cxn>
                  <a:cxn ang="0">
                    <a:pos x="0" y="0"/>
                  </a:cxn>
                  <a:cxn ang="0">
                    <a:pos x="0" y="0"/>
                  </a:cxn>
                  <a:cxn ang="0">
                    <a:pos x="1" y="0"/>
                  </a:cxn>
                  <a:cxn ang="0">
                    <a:pos x="1" y="0"/>
                  </a:cxn>
                  <a:cxn ang="0">
                    <a:pos x="1" y="0"/>
                  </a:cxn>
                  <a:cxn ang="0">
                    <a:pos x="0" y="0"/>
                  </a:cxn>
                  <a:cxn ang="0">
                    <a:pos x="0" y="0"/>
                  </a:cxn>
                </a:cxnLst>
                <a:rect l="0" t="0" r="r" b="b"/>
                <a:pathLst>
                  <a:path w="1">
                    <a:moveTo>
                      <a:pt x="0" y="0"/>
                    </a:moveTo>
                    <a:lnTo>
                      <a:pt x="0" y="0"/>
                    </a:lnTo>
                    <a:lnTo>
                      <a:pt x="0" y="0"/>
                    </a:lnTo>
                    <a:lnTo>
                      <a:pt x="0" y="0"/>
                    </a:lnTo>
                    <a:lnTo>
                      <a:pt x="0" y="0"/>
                    </a:lnTo>
                    <a:lnTo>
                      <a:pt x="1" y="0"/>
                    </a:lnTo>
                    <a:lnTo>
                      <a:pt x="1" y="0"/>
                    </a:lnTo>
                    <a:lnTo>
                      <a:pt x="1"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1" name="Freeform 170"/>
              <p:cNvSpPr>
                <a:spLocks/>
              </p:cNvSpPr>
              <p:nvPr/>
            </p:nvSpPr>
            <p:spPr bwMode="auto">
              <a:xfrm>
                <a:off x="4445" y="3348"/>
                <a:ext cx="1" cy="3"/>
              </a:xfrm>
              <a:custGeom>
                <a:avLst/>
                <a:gdLst/>
                <a:ahLst/>
                <a:cxnLst>
                  <a:cxn ang="0">
                    <a:pos x="1" y="0"/>
                  </a:cxn>
                  <a:cxn ang="0">
                    <a:pos x="0" y="3"/>
                  </a:cxn>
                  <a:cxn ang="0">
                    <a:pos x="1" y="3"/>
                  </a:cxn>
                  <a:cxn ang="0">
                    <a:pos x="1" y="0"/>
                  </a:cxn>
                </a:cxnLst>
                <a:rect l="0" t="0" r="r" b="b"/>
                <a:pathLst>
                  <a:path w="1" h="3">
                    <a:moveTo>
                      <a:pt x="1" y="0"/>
                    </a:moveTo>
                    <a:lnTo>
                      <a:pt x="0" y="3"/>
                    </a:lnTo>
                    <a:lnTo>
                      <a:pt x="1" y="3"/>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2" name="Freeform 171"/>
              <p:cNvSpPr>
                <a:spLocks/>
              </p:cNvSpPr>
              <p:nvPr/>
            </p:nvSpPr>
            <p:spPr bwMode="auto">
              <a:xfrm>
                <a:off x="4351" y="3385"/>
                <a:ext cx="1" cy="1"/>
              </a:xfrm>
              <a:custGeom>
                <a:avLst/>
                <a:gdLst/>
                <a:ahLst/>
                <a:cxnLst>
                  <a:cxn ang="0">
                    <a:pos x="1" y="1"/>
                  </a:cxn>
                  <a:cxn ang="0">
                    <a:pos x="1" y="0"/>
                  </a:cxn>
                  <a:cxn ang="0">
                    <a:pos x="0" y="1"/>
                  </a:cxn>
                  <a:cxn ang="0">
                    <a:pos x="1" y="1"/>
                  </a:cxn>
                  <a:cxn ang="0">
                    <a:pos x="1" y="1"/>
                  </a:cxn>
                </a:cxnLst>
                <a:rect l="0" t="0" r="r" b="b"/>
                <a:pathLst>
                  <a:path w="1" h="1">
                    <a:moveTo>
                      <a:pt x="1" y="1"/>
                    </a:moveTo>
                    <a:lnTo>
                      <a:pt x="1" y="0"/>
                    </a:lnTo>
                    <a:lnTo>
                      <a:pt x="0" y="1"/>
                    </a:lnTo>
                    <a:lnTo>
                      <a:pt x="1"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3" name="Freeform 172"/>
              <p:cNvSpPr>
                <a:spLocks/>
              </p:cNvSpPr>
              <p:nvPr/>
            </p:nvSpPr>
            <p:spPr bwMode="auto">
              <a:xfrm>
                <a:off x="4445" y="3351"/>
                <a:ext cx="1" cy="1"/>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4" name="Freeform 173"/>
              <p:cNvSpPr>
                <a:spLocks/>
              </p:cNvSpPr>
              <p:nvPr/>
            </p:nvSpPr>
            <p:spPr bwMode="auto">
              <a:xfrm>
                <a:off x="4634" y="3565"/>
                <a:ext cx="5" cy="2"/>
              </a:xfrm>
              <a:custGeom>
                <a:avLst/>
                <a:gdLst/>
                <a:ahLst/>
                <a:cxnLst>
                  <a:cxn ang="0">
                    <a:pos x="2" y="1"/>
                  </a:cxn>
                  <a:cxn ang="0">
                    <a:pos x="0" y="2"/>
                  </a:cxn>
                  <a:cxn ang="0">
                    <a:pos x="0" y="2"/>
                  </a:cxn>
                  <a:cxn ang="0">
                    <a:pos x="3" y="1"/>
                  </a:cxn>
                  <a:cxn ang="0">
                    <a:pos x="5" y="0"/>
                  </a:cxn>
                  <a:cxn ang="0">
                    <a:pos x="4" y="0"/>
                  </a:cxn>
                  <a:cxn ang="0">
                    <a:pos x="3" y="0"/>
                  </a:cxn>
                  <a:cxn ang="0">
                    <a:pos x="2" y="1"/>
                  </a:cxn>
                </a:cxnLst>
                <a:rect l="0" t="0" r="r" b="b"/>
                <a:pathLst>
                  <a:path w="5" h="2">
                    <a:moveTo>
                      <a:pt x="2" y="1"/>
                    </a:moveTo>
                    <a:lnTo>
                      <a:pt x="0" y="2"/>
                    </a:lnTo>
                    <a:lnTo>
                      <a:pt x="0" y="2"/>
                    </a:lnTo>
                    <a:lnTo>
                      <a:pt x="3" y="1"/>
                    </a:lnTo>
                    <a:lnTo>
                      <a:pt x="5" y="0"/>
                    </a:lnTo>
                    <a:lnTo>
                      <a:pt x="4" y="0"/>
                    </a:lnTo>
                    <a:lnTo>
                      <a:pt x="3" y="0"/>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5" name="Freeform 174"/>
              <p:cNvSpPr>
                <a:spLocks/>
              </p:cNvSpPr>
              <p:nvPr/>
            </p:nvSpPr>
            <p:spPr bwMode="auto">
              <a:xfrm>
                <a:off x="4356" y="3291"/>
                <a:ext cx="1" cy="2"/>
              </a:xfrm>
              <a:custGeom>
                <a:avLst/>
                <a:gdLst/>
                <a:ahLst/>
                <a:cxnLst>
                  <a:cxn ang="0">
                    <a:pos x="0" y="2"/>
                  </a:cxn>
                  <a:cxn ang="0">
                    <a:pos x="1" y="0"/>
                  </a:cxn>
                  <a:cxn ang="0">
                    <a:pos x="1" y="0"/>
                  </a:cxn>
                  <a:cxn ang="0">
                    <a:pos x="0" y="1"/>
                  </a:cxn>
                  <a:cxn ang="0">
                    <a:pos x="0" y="2"/>
                  </a:cxn>
                  <a:cxn ang="0">
                    <a:pos x="0" y="2"/>
                  </a:cxn>
                  <a:cxn ang="0">
                    <a:pos x="0" y="2"/>
                  </a:cxn>
                </a:cxnLst>
                <a:rect l="0" t="0" r="r" b="b"/>
                <a:pathLst>
                  <a:path w="1" h="2">
                    <a:moveTo>
                      <a:pt x="0" y="2"/>
                    </a:moveTo>
                    <a:lnTo>
                      <a:pt x="1" y="0"/>
                    </a:lnTo>
                    <a:lnTo>
                      <a:pt x="1" y="0"/>
                    </a:lnTo>
                    <a:lnTo>
                      <a:pt x="0" y="1"/>
                    </a:lnTo>
                    <a:lnTo>
                      <a:pt x="0" y="2"/>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6" name="Freeform 175"/>
              <p:cNvSpPr>
                <a:spLocks/>
              </p:cNvSpPr>
              <p:nvPr/>
            </p:nvSpPr>
            <p:spPr bwMode="auto">
              <a:xfrm>
                <a:off x="4357" y="3283"/>
                <a:ext cx="1" cy="1"/>
              </a:xfrm>
              <a:custGeom>
                <a:avLst/>
                <a:gdLst/>
                <a:ahLst/>
                <a:cxnLst>
                  <a:cxn ang="0">
                    <a:pos x="1" y="0"/>
                  </a:cxn>
                  <a:cxn ang="0">
                    <a:pos x="1" y="0"/>
                  </a:cxn>
                  <a:cxn ang="0">
                    <a:pos x="0" y="0"/>
                  </a:cxn>
                  <a:cxn ang="0">
                    <a:pos x="0" y="1"/>
                  </a:cxn>
                  <a:cxn ang="0">
                    <a:pos x="0" y="1"/>
                  </a:cxn>
                  <a:cxn ang="0">
                    <a:pos x="1" y="0"/>
                  </a:cxn>
                </a:cxnLst>
                <a:rect l="0" t="0" r="r" b="b"/>
                <a:pathLst>
                  <a:path w="1" h="1">
                    <a:moveTo>
                      <a:pt x="1" y="0"/>
                    </a:moveTo>
                    <a:lnTo>
                      <a:pt x="1" y="0"/>
                    </a:lnTo>
                    <a:lnTo>
                      <a:pt x="0" y="0"/>
                    </a:lnTo>
                    <a:lnTo>
                      <a:pt x="0" y="1"/>
                    </a:lnTo>
                    <a:lnTo>
                      <a:pt x="0"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7" name="Freeform 176"/>
              <p:cNvSpPr>
                <a:spLocks/>
              </p:cNvSpPr>
              <p:nvPr/>
            </p:nvSpPr>
            <p:spPr bwMode="auto">
              <a:xfrm>
                <a:off x="4362" y="3277"/>
                <a:ext cx="1" cy="1"/>
              </a:xfrm>
              <a:custGeom>
                <a:avLst/>
                <a:gdLst/>
                <a:ahLst/>
                <a:cxnLst>
                  <a:cxn ang="0">
                    <a:pos x="0" y="1"/>
                  </a:cxn>
                  <a:cxn ang="0">
                    <a:pos x="0" y="0"/>
                  </a:cxn>
                  <a:cxn ang="0">
                    <a:pos x="0" y="0"/>
                  </a:cxn>
                  <a:cxn ang="0">
                    <a:pos x="0" y="0"/>
                  </a:cxn>
                  <a:cxn ang="0">
                    <a:pos x="0" y="0"/>
                  </a:cxn>
                  <a:cxn ang="0">
                    <a:pos x="0" y="1"/>
                  </a:cxn>
                  <a:cxn ang="0">
                    <a:pos x="0" y="1"/>
                  </a:cxn>
                </a:cxnLst>
                <a:rect l="0" t="0" r="r" b="b"/>
                <a:pathLst>
                  <a:path h="1">
                    <a:moveTo>
                      <a:pt x="0" y="1"/>
                    </a:moveTo>
                    <a:lnTo>
                      <a:pt x="0" y="0"/>
                    </a:lnTo>
                    <a:lnTo>
                      <a:pt x="0" y="0"/>
                    </a:lnTo>
                    <a:lnTo>
                      <a:pt x="0" y="0"/>
                    </a:lnTo>
                    <a:lnTo>
                      <a:pt x="0" y="0"/>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8" name="Freeform 177"/>
              <p:cNvSpPr>
                <a:spLocks/>
              </p:cNvSpPr>
              <p:nvPr/>
            </p:nvSpPr>
            <p:spPr bwMode="auto">
              <a:xfrm>
                <a:off x="4356" y="3372"/>
                <a:ext cx="2" cy="3"/>
              </a:xfrm>
              <a:custGeom>
                <a:avLst/>
                <a:gdLst/>
                <a:ahLst/>
                <a:cxnLst>
                  <a:cxn ang="0">
                    <a:pos x="1" y="2"/>
                  </a:cxn>
                  <a:cxn ang="0">
                    <a:pos x="1" y="1"/>
                  </a:cxn>
                  <a:cxn ang="0">
                    <a:pos x="2" y="1"/>
                  </a:cxn>
                  <a:cxn ang="0">
                    <a:pos x="2" y="0"/>
                  </a:cxn>
                  <a:cxn ang="0">
                    <a:pos x="0" y="3"/>
                  </a:cxn>
                  <a:cxn ang="0">
                    <a:pos x="1" y="2"/>
                  </a:cxn>
                </a:cxnLst>
                <a:rect l="0" t="0" r="r" b="b"/>
                <a:pathLst>
                  <a:path w="2" h="3">
                    <a:moveTo>
                      <a:pt x="1" y="2"/>
                    </a:moveTo>
                    <a:lnTo>
                      <a:pt x="1" y="1"/>
                    </a:lnTo>
                    <a:lnTo>
                      <a:pt x="2" y="1"/>
                    </a:lnTo>
                    <a:lnTo>
                      <a:pt x="2" y="0"/>
                    </a:lnTo>
                    <a:lnTo>
                      <a:pt x="0" y="3"/>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9" name="Freeform 178"/>
              <p:cNvSpPr>
                <a:spLocks/>
              </p:cNvSpPr>
              <p:nvPr/>
            </p:nvSpPr>
            <p:spPr bwMode="auto">
              <a:xfrm>
                <a:off x="4352" y="3385"/>
                <a:ext cx="2" cy="1"/>
              </a:xfrm>
              <a:custGeom>
                <a:avLst/>
                <a:gdLst/>
                <a:ahLst/>
                <a:cxnLst>
                  <a:cxn ang="0">
                    <a:pos x="2" y="1"/>
                  </a:cxn>
                  <a:cxn ang="0">
                    <a:pos x="1" y="1"/>
                  </a:cxn>
                  <a:cxn ang="0">
                    <a:pos x="0" y="0"/>
                  </a:cxn>
                  <a:cxn ang="0">
                    <a:pos x="0" y="0"/>
                  </a:cxn>
                  <a:cxn ang="0">
                    <a:pos x="0" y="0"/>
                  </a:cxn>
                  <a:cxn ang="0">
                    <a:pos x="2" y="1"/>
                  </a:cxn>
                </a:cxnLst>
                <a:rect l="0" t="0" r="r" b="b"/>
                <a:pathLst>
                  <a:path w="2" h="1">
                    <a:moveTo>
                      <a:pt x="2" y="1"/>
                    </a:moveTo>
                    <a:lnTo>
                      <a:pt x="1" y="1"/>
                    </a:lnTo>
                    <a:lnTo>
                      <a:pt x="0" y="0"/>
                    </a:lnTo>
                    <a:lnTo>
                      <a:pt x="0" y="0"/>
                    </a:lnTo>
                    <a:lnTo>
                      <a:pt x="0" y="0"/>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0" name="Rectangle 179"/>
              <p:cNvSpPr>
                <a:spLocks noChangeArrowheads="1"/>
              </p:cNvSpPr>
              <p:nvPr/>
            </p:nvSpPr>
            <p:spPr bwMode="auto">
              <a:xfrm>
                <a:off x="4607" y="3569"/>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51" name="Freeform 180"/>
              <p:cNvSpPr>
                <a:spLocks/>
              </p:cNvSpPr>
              <p:nvPr/>
            </p:nvSpPr>
            <p:spPr bwMode="auto">
              <a:xfrm>
                <a:off x="4625" y="3580"/>
                <a:ext cx="2" cy="1"/>
              </a:xfrm>
              <a:custGeom>
                <a:avLst/>
                <a:gdLst/>
                <a:ahLst/>
                <a:cxnLst>
                  <a:cxn ang="0">
                    <a:pos x="1" y="1"/>
                  </a:cxn>
                  <a:cxn ang="0">
                    <a:pos x="1" y="0"/>
                  </a:cxn>
                  <a:cxn ang="0">
                    <a:pos x="0" y="1"/>
                  </a:cxn>
                  <a:cxn ang="0">
                    <a:pos x="0" y="1"/>
                  </a:cxn>
                  <a:cxn ang="0">
                    <a:pos x="1" y="1"/>
                  </a:cxn>
                  <a:cxn ang="0">
                    <a:pos x="1" y="1"/>
                  </a:cxn>
                  <a:cxn ang="0">
                    <a:pos x="1" y="1"/>
                  </a:cxn>
                  <a:cxn ang="0">
                    <a:pos x="2" y="1"/>
                  </a:cxn>
                  <a:cxn ang="0">
                    <a:pos x="1" y="1"/>
                  </a:cxn>
                  <a:cxn ang="0">
                    <a:pos x="1" y="1"/>
                  </a:cxn>
                  <a:cxn ang="0">
                    <a:pos x="1" y="1"/>
                  </a:cxn>
                </a:cxnLst>
                <a:rect l="0" t="0" r="r" b="b"/>
                <a:pathLst>
                  <a:path w="2" h="1">
                    <a:moveTo>
                      <a:pt x="1" y="1"/>
                    </a:moveTo>
                    <a:lnTo>
                      <a:pt x="1" y="0"/>
                    </a:lnTo>
                    <a:lnTo>
                      <a:pt x="0" y="1"/>
                    </a:lnTo>
                    <a:lnTo>
                      <a:pt x="0" y="1"/>
                    </a:lnTo>
                    <a:lnTo>
                      <a:pt x="1" y="1"/>
                    </a:lnTo>
                    <a:lnTo>
                      <a:pt x="1" y="1"/>
                    </a:lnTo>
                    <a:lnTo>
                      <a:pt x="1" y="1"/>
                    </a:lnTo>
                    <a:lnTo>
                      <a:pt x="2" y="1"/>
                    </a:lnTo>
                    <a:lnTo>
                      <a:pt x="1" y="1"/>
                    </a:lnTo>
                    <a:lnTo>
                      <a:pt x="1"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2" name="Rectangle 181"/>
              <p:cNvSpPr>
                <a:spLocks noChangeArrowheads="1"/>
              </p:cNvSpPr>
              <p:nvPr/>
            </p:nvSpPr>
            <p:spPr bwMode="auto">
              <a:xfrm>
                <a:off x="4358" y="3372"/>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53" name="Freeform 182"/>
              <p:cNvSpPr>
                <a:spLocks/>
              </p:cNvSpPr>
              <p:nvPr/>
            </p:nvSpPr>
            <p:spPr bwMode="auto">
              <a:xfrm>
                <a:off x="4376" y="3261"/>
                <a:ext cx="5" cy="2"/>
              </a:xfrm>
              <a:custGeom>
                <a:avLst/>
                <a:gdLst/>
                <a:ahLst/>
                <a:cxnLst>
                  <a:cxn ang="0">
                    <a:pos x="1" y="2"/>
                  </a:cxn>
                  <a:cxn ang="0">
                    <a:pos x="2" y="2"/>
                  </a:cxn>
                  <a:cxn ang="0">
                    <a:pos x="5" y="1"/>
                  </a:cxn>
                  <a:cxn ang="0">
                    <a:pos x="5" y="1"/>
                  </a:cxn>
                  <a:cxn ang="0">
                    <a:pos x="4" y="0"/>
                  </a:cxn>
                  <a:cxn ang="0">
                    <a:pos x="4" y="0"/>
                  </a:cxn>
                  <a:cxn ang="0">
                    <a:pos x="3" y="0"/>
                  </a:cxn>
                  <a:cxn ang="0">
                    <a:pos x="2" y="0"/>
                  </a:cxn>
                  <a:cxn ang="0">
                    <a:pos x="1" y="1"/>
                  </a:cxn>
                  <a:cxn ang="0">
                    <a:pos x="1" y="1"/>
                  </a:cxn>
                  <a:cxn ang="0">
                    <a:pos x="1" y="1"/>
                  </a:cxn>
                  <a:cxn ang="0">
                    <a:pos x="1" y="2"/>
                  </a:cxn>
                  <a:cxn ang="0">
                    <a:pos x="0" y="2"/>
                  </a:cxn>
                  <a:cxn ang="0">
                    <a:pos x="1" y="2"/>
                  </a:cxn>
                  <a:cxn ang="0">
                    <a:pos x="1" y="2"/>
                  </a:cxn>
                </a:cxnLst>
                <a:rect l="0" t="0" r="r" b="b"/>
                <a:pathLst>
                  <a:path w="5" h="2">
                    <a:moveTo>
                      <a:pt x="1" y="2"/>
                    </a:moveTo>
                    <a:lnTo>
                      <a:pt x="2" y="2"/>
                    </a:lnTo>
                    <a:lnTo>
                      <a:pt x="5" y="1"/>
                    </a:lnTo>
                    <a:lnTo>
                      <a:pt x="5" y="1"/>
                    </a:lnTo>
                    <a:lnTo>
                      <a:pt x="4" y="0"/>
                    </a:lnTo>
                    <a:lnTo>
                      <a:pt x="4" y="0"/>
                    </a:lnTo>
                    <a:lnTo>
                      <a:pt x="3" y="0"/>
                    </a:lnTo>
                    <a:lnTo>
                      <a:pt x="2" y="0"/>
                    </a:lnTo>
                    <a:lnTo>
                      <a:pt x="1" y="1"/>
                    </a:lnTo>
                    <a:lnTo>
                      <a:pt x="1" y="1"/>
                    </a:lnTo>
                    <a:lnTo>
                      <a:pt x="1" y="1"/>
                    </a:lnTo>
                    <a:lnTo>
                      <a:pt x="1" y="2"/>
                    </a:lnTo>
                    <a:lnTo>
                      <a:pt x="0" y="2"/>
                    </a:lnTo>
                    <a:lnTo>
                      <a:pt x="1"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4" name="Freeform 183"/>
              <p:cNvSpPr>
                <a:spLocks/>
              </p:cNvSpPr>
              <p:nvPr/>
            </p:nvSpPr>
            <p:spPr bwMode="auto">
              <a:xfrm>
                <a:off x="4563" y="3632"/>
                <a:ext cx="1" cy="1"/>
              </a:xfrm>
              <a:custGeom>
                <a:avLst/>
                <a:gdLst/>
                <a:ahLst/>
                <a:cxnLst>
                  <a:cxn ang="0">
                    <a:pos x="0" y="1"/>
                  </a:cxn>
                  <a:cxn ang="0">
                    <a:pos x="0" y="1"/>
                  </a:cxn>
                  <a:cxn ang="0">
                    <a:pos x="0" y="1"/>
                  </a:cxn>
                  <a:cxn ang="0">
                    <a:pos x="1" y="1"/>
                  </a:cxn>
                  <a:cxn ang="0">
                    <a:pos x="1" y="1"/>
                  </a:cxn>
                  <a:cxn ang="0">
                    <a:pos x="1" y="0"/>
                  </a:cxn>
                  <a:cxn ang="0">
                    <a:pos x="0" y="0"/>
                  </a:cxn>
                  <a:cxn ang="0">
                    <a:pos x="0" y="1"/>
                  </a:cxn>
                </a:cxnLst>
                <a:rect l="0" t="0" r="r" b="b"/>
                <a:pathLst>
                  <a:path w="1" h="1">
                    <a:moveTo>
                      <a:pt x="0" y="1"/>
                    </a:moveTo>
                    <a:lnTo>
                      <a:pt x="0" y="1"/>
                    </a:lnTo>
                    <a:lnTo>
                      <a:pt x="0" y="1"/>
                    </a:lnTo>
                    <a:lnTo>
                      <a:pt x="1" y="1"/>
                    </a:lnTo>
                    <a:lnTo>
                      <a:pt x="1" y="1"/>
                    </a:lnTo>
                    <a:lnTo>
                      <a:pt x="1"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5" name="Freeform 184"/>
              <p:cNvSpPr>
                <a:spLocks/>
              </p:cNvSpPr>
              <p:nvPr/>
            </p:nvSpPr>
            <p:spPr bwMode="auto">
              <a:xfrm>
                <a:off x="4561" y="3624"/>
                <a:ext cx="1" cy="2"/>
              </a:xfrm>
              <a:custGeom>
                <a:avLst/>
                <a:gdLst/>
                <a:ahLst/>
                <a:cxnLst>
                  <a:cxn ang="0">
                    <a:pos x="0" y="0"/>
                  </a:cxn>
                  <a:cxn ang="0">
                    <a:pos x="0" y="1"/>
                  </a:cxn>
                  <a:cxn ang="0">
                    <a:pos x="0" y="1"/>
                  </a:cxn>
                  <a:cxn ang="0">
                    <a:pos x="0" y="1"/>
                  </a:cxn>
                  <a:cxn ang="0">
                    <a:pos x="0" y="2"/>
                  </a:cxn>
                  <a:cxn ang="0">
                    <a:pos x="1" y="1"/>
                  </a:cxn>
                  <a:cxn ang="0">
                    <a:pos x="0" y="1"/>
                  </a:cxn>
                  <a:cxn ang="0">
                    <a:pos x="0" y="0"/>
                  </a:cxn>
                  <a:cxn ang="0">
                    <a:pos x="0" y="0"/>
                  </a:cxn>
                </a:cxnLst>
                <a:rect l="0" t="0" r="r" b="b"/>
                <a:pathLst>
                  <a:path w="1" h="2">
                    <a:moveTo>
                      <a:pt x="0" y="0"/>
                    </a:moveTo>
                    <a:lnTo>
                      <a:pt x="0" y="1"/>
                    </a:lnTo>
                    <a:lnTo>
                      <a:pt x="0" y="1"/>
                    </a:lnTo>
                    <a:lnTo>
                      <a:pt x="0" y="1"/>
                    </a:lnTo>
                    <a:lnTo>
                      <a:pt x="0" y="2"/>
                    </a:lnTo>
                    <a:lnTo>
                      <a:pt x="1" y="1"/>
                    </a:lnTo>
                    <a:lnTo>
                      <a:pt x="0" y="1"/>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6" name="Freeform 185"/>
              <p:cNvSpPr>
                <a:spLocks/>
              </p:cNvSpPr>
              <p:nvPr/>
            </p:nvSpPr>
            <p:spPr bwMode="auto">
              <a:xfrm>
                <a:off x="4565" y="3642"/>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7" name="Freeform 186"/>
              <p:cNvSpPr>
                <a:spLocks/>
              </p:cNvSpPr>
              <p:nvPr/>
            </p:nvSpPr>
            <p:spPr bwMode="auto">
              <a:xfrm>
                <a:off x="4560" y="3624"/>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8" name="Freeform 187"/>
              <p:cNvSpPr>
                <a:spLocks/>
              </p:cNvSpPr>
              <p:nvPr/>
            </p:nvSpPr>
            <p:spPr bwMode="auto">
              <a:xfrm>
                <a:off x="4549" y="3630"/>
                <a:ext cx="3" cy="1"/>
              </a:xfrm>
              <a:custGeom>
                <a:avLst/>
                <a:gdLst/>
                <a:ahLst/>
                <a:cxnLst>
                  <a:cxn ang="0">
                    <a:pos x="0" y="1"/>
                  </a:cxn>
                  <a:cxn ang="0">
                    <a:pos x="0" y="1"/>
                  </a:cxn>
                  <a:cxn ang="0">
                    <a:pos x="1" y="1"/>
                  </a:cxn>
                  <a:cxn ang="0">
                    <a:pos x="2" y="1"/>
                  </a:cxn>
                  <a:cxn ang="0">
                    <a:pos x="2" y="1"/>
                  </a:cxn>
                  <a:cxn ang="0">
                    <a:pos x="2" y="1"/>
                  </a:cxn>
                  <a:cxn ang="0">
                    <a:pos x="2" y="1"/>
                  </a:cxn>
                  <a:cxn ang="0">
                    <a:pos x="3" y="1"/>
                  </a:cxn>
                  <a:cxn ang="0">
                    <a:pos x="2" y="1"/>
                  </a:cxn>
                  <a:cxn ang="0">
                    <a:pos x="2" y="1"/>
                  </a:cxn>
                  <a:cxn ang="0">
                    <a:pos x="2" y="1"/>
                  </a:cxn>
                  <a:cxn ang="0">
                    <a:pos x="2" y="1"/>
                  </a:cxn>
                  <a:cxn ang="0">
                    <a:pos x="2" y="1"/>
                  </a:cxn>
                  <a:cxn ang="0">
                    <a:pos x="2" y="1"/>
                  </a:cxn>
                  <a:cxn ang="0">
                    <a:pos x="2" y="1"/>
                  </a:cxn>
                  <a:cxn ang="0">
                    <a:pos x="2" y="1"/>
                  </a:cxn>
                  <a:cxn ang="0">
                    <a:pos x="2" y="1"/>
                  </a:cxn>
                  <a:cxn ang="0">
                    <a:pos x="1" y="0"/>
                  </a:cxn>
                  <a:cxn ang="0">
                    <a:pos x="1" y="0"/>
                  </a:cxn>
                  <a:cxn ang="0">
                    <a:pos x="0" y="0"/>
                  </a:cxn>
                  <a:cxn ang="0">
                    <a:pos x="0" y="1"/>
                  </a:cxn>
                  <a:cxn ang="0">
                    <a:pos x="0" y="1"/>
                  </a:cxn>
                  <a:cxn ang="0">
                    <a:pos x="1" y="1"/>
                  </a:cxn>
                  <a:cxn ang="0">
                    <a:pos x="1" y="1"/>
                  </a:cxn>
                  <a:cxn ang="0">
                    <a:pos x="1" y="1"/>
                  </a:cxn>
                  <a:cxn ang="0">
                    <a:pos x="1" y="1"/>
                  </a:cxn>
                  <a:cxn ang="0">
                    <a:pos x="0" y="1"/>
                  </a:cxn>
                </a:cxnLst>
                <a:rect l="0" t="0" r="r" b="b"/>
                <a:pathLst>
                  <a:path w="3" h="1">
                    <a:moveTo>
                      <a:pt x="0" y="1"/>
                    </a:moveTo>
                    <a:lnTo>
                      <a:pt x="0" y="1"/>
                    </a:lnTo>
                    <a:lnTo>
                      <a:pt x="1" y="1"/>
                    </a:lnTo>
                    <a:lnTo>
                      <a:pt x="2" y="1"/>
                    </a:lnTo>
                    <a:lnTo>
                      <a:pt x="2" y="1"/>
                    </a:lnTo>
                    <a:lnTo>
                      <a:pt x="2" y="1"/>
                    </a:lnTo>
                    <a:lnTo>
                      <a:pt x="2" y="1"/>
                    </a:lnTo>
                    <a:lnTo>
                      <a:pt x="3" y="1"/>
                    </a:lnTo>
                    <a:lnTo>
                      <a:pt x="2" y="1"/>
                    </a:lnTo>
                    <a:lnTo>
                      <a:pt x="2" y="1"/>
                    </a:lnTo>
                    <a:lnTo>
                      <a:pt x="2" y="1"/>
                    </a:lnTo>
                    <a:lnTo>
                      <a:pt x="2" y="1"/>
                    </a:lnTo>
                    <a:lnTo>
                      <a:pt x="2" y="1"/>
                    </a:lnTo>
                    <a:lnTo>
                      <a:pt x="2" y="1"/>
                    </a:lnTo>
                    <a:lnTo>
                      <a:pt x="2" y="1"/>
                    </a:lnTo>
                    <a:lnTo>
                      <a:pt x="2" y="1"/>
                    </a:lnTo>
                    <a:lnTo>
                      <a:pt x="2" y="1"/>
                    </a:lnTo>
                    <a:lnTo>
                      <a:pt x="1" y="0"/>
                    </a:lnTo>
                    <a:lnTo>
                      <a:pt x="1" y="0"/>
                    </a:lnTo>
                    <a:lnTo>
                      <a:pt x="0" y="0"/>
                    </a:lnTo>
                    <a:lnTo>
                      <a:pt x="0" y="1"/>
                    </a:lnTo>
                    <a:lnTo>
                      <a:pt x="0" y="1"/>
                    </a:lnTo>
                    <a:lnTo>
                      <a:pt x="1" y="1"/>
                    </a:lnTo>
                    <a:lnTo>
                      <a:pt x="1" y="1"/>
                    </a:lnTo>
                    <a:lnTo>
                      <a:pt x="1" y="1"/>
                    </a:lnTo>
                    <a:lnTo>
                      <a:pt x="1"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9" name="Freeform 188"/>
              <p:cNvSpPr>
                <a:spLocks/>
              </p:cNvSpPr>
              <p:nvPr/>
            </p:nvSpPr>
            <p:spPr bwMode="auto">
              <a:xfrm>
                <a:off x="4337" y="3485"/>
                <a:ext cx="2" cy="1"/>
              </a:xfrm>
              <a:custGeom>
                <a:avLst/>
                <a:gdLst/>
                <a:ahLst/>
                <a:cxnLst>
                  <a:cxn ang="0">
                    <a:pos x="2" y="0"/>
                  </a:cxn>
                  <a:cxn ang="0">
                    <a:pos x="2" y="0"/>
                  </a:cxn>
                  <a:cxn ang="0">
                    <a:pos x="1" y="0"/>
                  </a:cxn>
                  <a:cxn ang="0">
                    <a:pos x="0" y="1"/>
                  </a:cxn>
                  <a:cxn ang="0">
                    <a:pos x="0" y="1"/>
                  </a:cxn>
                  <a:cxn ang="0">
                    <a:pos x="1" y="1"/>
                  </a:cxn>
                  <a:cxn ang="0">
                    <a:pos x="2" y="1"/>
                  </a:cxn>
                  <a:cxn ang="0">
                    <a:pos x="2" y="0"/>
                  </a:cxn>
                </a:cxnLst>
                <a:rect l="0" t="0" r="r" b="b"/>
                <a:pathLst>
                  <a:path w="2" h="1">
                    <a:moveTo>
                      <a:pt x="2" y="0"/>
                    </a:moveTo>
                    <a:lnTo>
                      <a:pt x="2" y="0"/>
                    </a:lnTo>
                    <a:lnTo>
                      <a:pt x="1" y="0"/>
                    </a:lnTo>
                    <a:lnTo>
                      <a:pt x="0" y="1"/>
                    </a:lnTo>
                    <a:lnTo>
                      <a:pt x="0" y="1"/>
                    </a:lnTo>
                    <a:lnTo>
                      <a:pt x="1" y="1"/>
                    </a:lnTo>
                    <a:lnTo>
                      <a:pt x="2"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0" name="Freeform 189"/>
              <p:cNvSpPr>
                <a:spLocks/>
              </p:cNvSpPr>
              <p:nvPr/>
            </p:nvSpPr>
            <p:spPr bwMode="auto">
              <a:xfrm>
                <a:off x="4559" y="3624"/>
                <a:ext cx="1" cy="1"/>
              </a:xfrm>
              <a:custGeom>
                <a:avLst/>
                <a:gdLst/>
                <a:ahLst/>
                <a:cxnLst>
                  <a:cxn ang="0">
                    <a:pos x="0" y="0"/>
                  </a:cxn>
                  <a:cxn ang="0">
                    <a:pos x="0" y="0"/>
                  </a:cxn>
                  <a:cxn ang="0">
                    <a:pos x="0" y="0"/>
                  </a:cxn>
                  <a:cxn ang="0">
                    <a:pos x="1" y="1"/>
                  </a:cxn>
                  <a:cxn ang="0">
                    <a:pos x="1" y="1"/>
                  </a:cxn>
                  <a:cxn ang="0">
                    <a:pos x="1" y="1"/>
                  </a:cxn>
                  <a:cxn ang="0">
                    <a:pos x="1" y="1"/>
                  </a:cxn>
                  <a:cxn ang="0">
                    <a:pos x="1" y="1"/>
                  </a:cxn>
                  <a:cxn ang="0">
                    <a:pos x="0" y="0"/>
                  </a:cxn>
                </a:cxnLst>
                <a:rect l="0" t="0" r="r" b="b"/>
                <a:pathLst>
                  <a:path w="1" h="1">
                    <a:moveTo>
                      <a:pt x="0" y="0"/>
                    </a:moveTo>
                    <a:lnTo>
                      <a:pt x="0" y="0"/>
                    </a:lnTo>
                    <a:lnTo>
                      <a:pt x="0" y="0"/>
                    </a:lnTo>
                    <a:lnTo>
                      <a:pt x="1" y="1"/>
                    </a:lnTo>
                    <a:lnTo>
                      <a:pt x="1" y="1"/>
                    </a:lnTo>
                    <a:lnTo>
                      <a:pt x="1" y="1"/>
                    </a:lnTo>
                    <a:lnTo>
                      <a:pt x="1" y="1"/>
                    </a:lnTo>
                    <a:lnTo>
                      <a:pt x="1"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1" name="Freeform 190"/>
              <p:cNvSpPr>
                <a:spLocks/>
              </p:cNvSpPr>
              <p:nvPr/>
            </p:nvSpPr>
            <p:spPr bwMode="auto">
              <a:xfrm>
                <a:off x="4549" y="3628"/>
                <a:ext cx="2" cy="1"/>
              </a:xfrm>
              <a:custGeom>
                <a:avLst/>
                <a:gdLst/>
                <a:ahLst/>
                <a:cxnLst>
                  <a:cxn ang="0">
                    <a:pos x="0" y="1"/>
                  </a:cxn>
                  <a:cxn ang="0">
                    <a:pos x="0" y="1"/>
                  </a:cxn>
                  <a:cxn ang="0">
                    <a:pos x="1" y="1"/>
                  </a:cxn>
                  <a:cxn ang="0">
                    <a:pos x="1" y="1"/>
                  </a:cxn>
                  <a:cxn ang="0">
                    <a:pos x="1" y="1"/>
                  </a:cxn>
                  <a:cxn ang="0">
                    <a:pos x="2" y="1"/>
                  </a:cxn>
                  <a:cxn ang="0">
                    <a:pos x="1" y="0"/>
                  </a:cxn>
                  <a:cxn ang="0">
                    <a:pos x="1" y="0"/>
                  </a:cxn>
                  <a:cxn ang="0">
                    <a:pos x="1" y="0"/>
                  </a:cxn>
                  <a:cxn ang="0">
                    <a:pos x="1" y="1"/>
                  </a:cxn>
                  <a:cxn ang="0">
                    <a:pos x="1" y="1"/>
                  </a:cxn>
                  <a:cxn ang="0">
                    <a:pos x="1" y="1"/>
                  </a:cxn>
                  <a:cxn ang="0">
                    <a:pos x="0" y="1"/>
                  </a:cxn>
                </a:cxnLst>
                <a:rect l="0" t="0" r="r" b="b"/>
                <a:pathLst>
                  <a:path w="2" h="1">
                    <a:moveTo>
                      <a:pt x="0" y="1"/>
                    </a:moveTo>
                    <a:lnTo>
                      <a:pt x="0" y="1"/>
                    </a:lnTo>
                    <a:lnTo>
                      <a:pt x="1" y="1"/>
                    </a:lnTo>
                    <a:lnTo>
                      <a:pt x="1" y="1"/>
                    </a:lnTo>
                    <a:lnTo>
                      <a:pt x="1" y="1"/>
                    </a:lnTo>
                    <a:lnTo>
                      <a:pt x="2" y="1"/>
                    </a:lnTo>
                    <a:lnTo>
                      <a:pt x="1" y="0"/>
                    </a:lnTo>
                    <a:lnTo>
                      <a:pt x="1" y="0"/>
                    </a:lnTo>
                    <a:lnTo>
                      <a:pt x="1" y="0"/>
                    </a:lnTo>
                    <a:lnTo>
                      <a:pt x="1" y="1"/>
                    </a:lnTo>
                    <a:lnTo>
                      <a:pt x="1" y="1"/>
                    </a:lnTo>
                    <a:lnTo>
                      <a:pt x="1"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2" name="Freeform 191"/>
              <p:cNvSpPr>
                <a:spLocks/>
              </p:cNvSpPr>
              <p:nvPr/>
            </p:nvSpPr>
            <p:spPr bwMode="auto">
              <a:xfrm>
                <a:off x="4565" y="3641"/>
                <a:ext cx="1" cy="1"/>
              </a:xfrm>
              <a:custGeom>
                <a:avLst/>
                <a:gdLst/>
                <a:ahLst/>
                <a:cxnLst>
                  <a:cxn ang="0">
                    <a:pos x="0" y="0"/>
                  </a:cxn>
                  <a:cxn ang="0">
                    <a:pos x="0" y="0"/>
                  </a:cxn>
                  <a:cxn ang="0">
                    <a:pos x="0" y="0"/>
                  </a:cxn>
                  <a:cxn ang="0">
                    <a:pos x="0" y="0"/>
                  </a:cxn>
                  <a:cxn ang="0">
                    <a:pos x="0" y="0"/>
                  </a:cxn>
                  <a:cxn ang="0">
                    <a:pos x="0" y="1"/>
                  </a:cxn>
                  <a:cxn ang="0">
                    <a:pos x="0" y="0"/>
                  </a:cxn>
                  <a:cxn ang="0">
                    <a:pos x="0" y="0"/>
                  </a:cxn>
                </a:cxnLst>
                <a:rect l="0" t="0" r="r" b="b"/>
                <a:pathLst>
                  <a:path h="1">
                    <a:moveTo>
                      <a:pt x="0" y="0"/>
                    </a:moveTo>
                    <a:lnTo>
                      <a:pt x="0" y="0"/>
                    </a:lnTo>
                    <a:lnTo>
                      <a:pt x="0" y="0"/>
                    </a:lnTo>
                    <a:lnTo>
                      <a:pt x="0" y="0"/>
                    </a:lnTo>
                    <a:lnTo>
                      <a:pt x="0" y="0"/>
                    </a:lnTo>
                    <a:lnTo>
                      <a:pt x="0" y="1"/>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3" name="Freeform 192"/>
              <p:cNvSpPr>
                <a:spLocks/>
              </p:cNvSpPr>
              <p:nvPr/>
            </p:nvSpPr>
            <p:spPr bwMode="auto">
              <a:xfrm>
                <a:off x="4293" y="3278"/>
                <a:ext cx="1" cy="1"/>
              </a:xfrm>
              <a:custGeom>
                <a:avLst/>
                <a:gdLst/>
                <a:ahLst/>
                <a:cxnLst>
                  <a:cxn ang="0">
                    <a:pos x="0" y="1"/>
                  </a:cxn>
                  <a:cxn ang="0">
                    <a:pos x="1" y="1"/>
                  </a:cxn>
                  <a:cxn ang="0">
                    <a:pos x="1" y="0"/>
                  </a:cxn>
                  <a:cxn ang="0">
                    <a:pos x="1" y="0"/>
                  </a:cxn>
                  <a:cxn ang="0">
                    <a:pos x="0" y="0"/>
                  </a:cxn>
                  <a:cxn ang="0">
                    <a:pos x="0" y="0"/>
                  </a:cxn>
                  <a:cxn ang="0">
                    <a:pos x="0" y="1"/>
                  </a:cxn>
                  <a:cxn ang="0">
                    <a:pos x="0" y="1"/>
                  </a:cxn>
                </a:cxnLst>
                <a:rect l="0" t="0" r="r" b="b"/>
                <a:pathLst>
                  <a:path w="1" h="1">
                    <a:moveTo>
                      <a:pt x="0" y="1"/>
                    </a:moveTo>
                    <a:lnTo>
                      <a:pt x="1" y="1"/>
                    </a:lnTo>
                    <a:lnTo>
                      <a:pt x="1" y="0"/>
                    </a:lnTo>
                    <a:lnTo>
                      <a:pt x="1" y="0"/>
                    </a:lnTo>
                    <a:lnTo>
                      <a:pt x="0" y="0"/>
                    </a:lnTo>
                    <a:lnTo>
                      <a:pt x="0" y="0"/>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4" name="Freeform 193"/>
              <p:cNvSpPr>
                <a:spLocks/>
              </p:cNvSpPr>
              <p:nvPr/>
            </p:nvSpPr>
            <p:spPr bwMode="auto">
              <a:xfrm>
                <a:off x="4344" y="3478"/>
                <a:ext cx="5" cy="5"/>
              </a:xfrm>
              <a:custGeom>
                <a:avLst/>
                <a:gdLst/>
                <a:ahLst/>
                <a:cxnLst>
                  <a:cxn ang="0">
                    <a:pos x="4" y="0"/>
                  </a:cxn>
                  <a:cxn ang="0">
                    <a:pos x="4" y="0"/>
                  </a:cxn>
                  <a:cxn ang="0">
                    <a:pos x="0" y="2"/>
                  </a:cxn>
                  <a:cxn ang="0">
                    <a:pos x="0" y="4"/>
                  </a:cxn>
                  <a:cxn ang="0">
                    <a:pos x="0" y="4"/>
                  </a:cxn>
                  <a:cxn ang="0">
                    <a:pos x="0" y="4"/>
                  </a:cxn>
                  <a:cxn ang="0">
                    <a:pos x="1" y="4"/>
                  </a:cxn>
                  <a:cxn ang="0">
                    <a:pos x="2" y="4"/>
                  </a:cxn>
                  <a:cxn ang="0">
                    <a:pos x="4" y="5"/>
                  </a:cxn>
                  <a:cxn ang="0">
                    <a:pos x="4" y="4"/>
                  </a:cxn>
                  <a:cxn ang="0">
                    <a:pos x="5" y="3"/>
                  </a:cxn>
                  <a:cxn ang="0">
                    <a:pos x="4" y="2"/>
                  </a:cxn>
                  <a:cxn ang="0">
                    <a:pos x="4" y="2"/>
                  </a:cxn>
                  <a:cxn ang="0">
                    <a:pos x="4" y="1"/>
                  </a:cxn>
                  <a:cxn ang="0">
                    <a:pos x="4" y="0"/>
                  </a:cxn>
                  <a:cxn ang="0">
                    <a:pos x="4" y="0"/>
                  </a:cxn>
                </a:cxnLst>
                <a:rect l="0" t="0" r="r" b="b"/>
                <a:pathLst>
                  <a:path w="5" h="5">
                    <a:moveTo>
                      <a:pt x="4" y="0"/>
                    </a:moveTo>
                    <a:lnTo>
                      <a:pt x="4" y="0"/>
                    </a:lnTo>
                    <a:lnTo>
                      <a:pt x="0" y="2"/>
                    </a:lnTo>
                    <a:lnTo>
                      <a:pt x="0" y="4"/>
                    </a:lnTo>
                    <a:lnTo>
                      <a:pt x="0" y="4"/>
                    </a:lnTo>
                    <a:lnTo>
                      <a:pt x="0" y="4"/>
                    </a:lnTo>
                    <a:lnTo>
                      <a:pt x="1" y="4"/>
                    </a:lnTo>
                    <a:lnTo>
                      <a:pt x="2" y="4"/>
                    </a:lnTo>
                    <a:lnTo>
                      <a:pt x="4" y="5"/>
                    </a:lnTo>
                    <a:lnTo>
                      <a:pt x="4" y="4"/>
                    </a:lnTo>
                    <a:lnTo>
                      <a:pt x="5" y="3"/>
                    </a:lnTo>
                    <a:lnTo>
                      <a:pt x="4" y="2"/>
                    </a:lnTo>
                    <a:lnTo>
                      <a:pt x="4" y="2"/>
                    </a:lnTo>
                    <a:lnTo>
                      <a:pt x="4" y="1"/>
                    </a:lnTo>
                    <a:lnTo>
                      <a:pt x="4" y="0"/>
                    </a:lnTo>
                    <a:lnTo>
                      <a:pt x="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5" name="Freeform 194"/>
              <p:cNvSpPr>
                <a:spLocks/>
              </p:cNvSpPr>
              <p:nvPr/>
            </p:nvSpPr>
            <p:spPr bwMode="auto">
              <a:xfrm>
                <a:off x="4292" y="3282"/>
                <a:ext cx="1" cy="3"/>
              </a:xfrm>
              <a:custGeom>
                <a:avLst/>
                <a:gdLst/>
                <a:ahLst/>
                <a:cxnLst>
                  <a:cxn ang="0">
                    <a:pos x="1" y="2"/>
                  </a:cxn>
                  <a:cxn ang="0">
                    <a:pos x="1" y="3"/>
                  </a:cxn>
                  <a:cxn ang="0">
                    <a:pos x="1" y="2"/>
                  </a:cxn>
                  <a:cxn ang="0">
                    <a:pos x="1" y="1"/>
                  </a:cxn>
                  <a:cxn ang="0">
                    <a:pos x="1" y="1"/>
                  </a:cxn>
                  <a:cxn ang="0">
                    <a:pos x="1" y="0"/>
                  </a:cxn>
                  <a:cxn ang="0">
                    <a:pos x="0" y="1"/>
                  </a:cxn>
                  <a:cxn ang="0">
                    <a:pos x="0" y="1"/>
                  </a:cxn>
                  <a:cxn ang="0">
                    <a:pos x="1" y="1"/>
                  </a:cxn>
                  <a:cxn ang="0">
                    <a:pos x="1" y="2"/>
                  </a:cxn>
                </a:cxnLst>
                <a:rect l="0" t="0" r="r" b="b"/>
                <a:pathLst>
                  <a:path w="1" h="3">
                    <a:moveTo>
                      <a:pt x="1" y="2"/>
                    </a:moveTo>
                    <a:lnTo>
                      <a:pt x="1" y="3"/>
                    </a:lnTo>
                    <a:lnTo>
                      <a:pt x="1" y="2"/>
                    </a:lnTo>
                    <a:lnTo>
                      <a:pt x="1" y="1"/>
                    </a:lnTo>
                    <a:lnTo>
                      <a:pt x="1" y="1"/>
                    </a:lnTo>
                    <a:lnTo>
                      <a:pt x="1" y="0"/>
                    </a:lnTo>
                    <a:lnTo>
                      <a:pt x="0" y="1"/>
                    </a:lnTo>
                    <a:lnTo>
                      <a:pt x="0" y="1"/>
                    </a:lnTo>
                    <a:lnTo>
                      <a:pt x="1" y="1"/>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6" name="Freeform 195"/>
              <p:cNvSpPr>
                <a:spLocks/>
              </p:cNvSpPr>
              <p:nvPr/>
            </p:nvSpPr>
            <p:spPr bwMode="auto">
              <a:xfrm>
                <a:off x="4870" y="3722"/>
                <a:ext cx="3" cy="5"/>
              </a:xfrm>
              <a:custGeom>
                <a:avLst/>
                <a:gdLst/>
                <a:ahLst/>
                <a:cxnLst>
                  <a:cxn ang="0">
                    <a:pos x="1" y="1"/>
                  </a:cxn>
                  <a:cxn ang="0">
                    <a:pos x="1" y="0"/>
                  </a:cxn>
                  <a:cxn ang="0">
                    <a:pos x="0" y="1"/>
                  </a:cxn>
                  <a:cxn ang="0">
                    <a:pos x="0" y="2"/>
                  </a:cxn>
                  <a:cxn ang="0">
                    <a:pos x="0" y="3"/>
                  </a:cxn>
                  <a:cxn ang="0">
                    <a:pos x="1" y="4"/>
                  </a:cxn>
                  <a:cxn ang="0">
                    <a:pos x="1" y="5"/>
                  </a:cxn>
                  <a:cxn ang="0">
                    <a:pos x="2" y="5"/>
                  </a:cxn>
                  <a:cxn ang="0">
                    <a:pos x="3" y="5"/>
                  </a:cxn>
                  <a:cxn ang="0">
                    <a:pos x="3" y="4"/>
                  </a:cxn>
                  <a:cxn ang="0">
                    <a:pos x="1" y="2"/>
                  </a:cxn>
                  <a:cxn ang="0">
                    <a:pos x="1" y="1"/>
                  </a:cxn>
                </a:cxnLst>
                <a:rect l="0" t="0" r="r" b="b"/>
                <a:pathLst>
                  <a:path w="3" h="5">
                    <a:moveTo>
                      <a:pt x="1" y="1"/>
                    </a:moveTo>
                    <a:lnTo>
                      <a:pt x="1" y="0"/>
                    </a:lnTo>
                    <a:lnTo>
                      <a:pt x="0" y="1"/>
                    </a:lnTo>
                    <a:lnTo>
                      <a:pt x="0" y="2"/>
                    </a:lnTo>
                    <a:lnTo>
                      <a:pt x="0" y="3"/>
                    </a:lnTo>
                    <a:lnTo>
                      <a:pt x="1" y="4"/>
                    </a:lnTo>
                    <a:lnTo>
                      <a:pt x="1" y="5"/>
                    </a:lnTo>
                    <a:lnTo>
                      <a:pt x="2" y="5"/>
                    </a:lnTo>
                    <a:lnTo>
                      <a:pt x="3" y="5"/>
                    </a:lnTo>
                    <a:lnTo>
                      <a:pt x="3" y="4"/>
                    </a:lnTo>
                    <a:lnTo>
                      <a:pt x="1" y="2"/>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7" name="Freeform 196"/>
              <p:cNvSpPr>
                <a:spLocks/>
              </p:cNvSpPr>
              <p:nvPr/>
            </p:nvSpPr>
            <p:spPr bwMode="auto">
              <a:xfrm>
                <a:off x="4861" y="3709"/>
                <a:ext cx="5" cy="6"/>
              </a:xfrm>
              <a:custGeom>
                <a:avLst/>
                <a:gdLst/>
                <a:ahLst/>
                <a:cxnLst>
                  <a:cxn ang="0">
                    <a:pos x="2" y="0"/>
                  </a:cxn>
                  <a:cxn ang="0">
                    <a:pos x="0" y="1"/>
                  </a:cxn>
                  <a:cxn ang="0">
                    <a:pos x="0" y="1"/>
                  </a:cxn>
                  <a:cxn ang="0">
                    <a:pos x="4" y="6"/>
                  </a:cxn>
                  <a:cxn ang="0">
                    <a:pos x="4" y="6"/>
                  </a:cxn>
                  <a:cxn ang="0">
                    <a:pos x="5" y="5"/>
                  </a:cxn>
                  <a:cxn ang="0">
                    <a:pos x="4" y="3"/>
                  </a:cxn>
                  <a:cxn ang="0">
                    <a:pos x="2" y="0"/>
                  </a:cxn>
                </a:cxnLst>
                <a:rect l="0" t="0" r="r" b="b"/>
                <a:pathLst>
                  <a:path w="5" h="6">
                    <a:moveTo>
                      <a:pt x="2" y="0"/>
                    </a:moveTo>
                    <a:lnTo>
                      <a:pt x="0" y="1"/>
                    </a:lnTo>
                    <a:lnTo>
                      <a:pt x="0" y="1"/>
                    </a:lnTo>
                    <a:lnTo>
                      <a:pt x="4" y="6"/>
                    </a:lnTo>
                    <a:lnTo>
                      <a:pt x="4" y="6"/>
                    </a:lnTo>
                    <a:lnTo>
                      <a:pt x="5" y="5"/>
                    </a:lnTo>
                    <a:lnTo>
                      <a:pt x="4" y="3"/>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8" name="Freeform 197"/>
              <p:cNvSpPr>
                <a:spLocks/>
              </p:cNvSpPr>
              <p:nvPr/>
            </p:nvSpPr>
            <p:spPr bwMode="auto">
              <a:xfrm>
                <a:off x="3922" y="3996"/>
                <a:ext cx="1" cy="2"/>
              </a:xfrm>
              <a:custGeom>
                <a:avLst/>
                <a:gdLst/>
                <a:ahLst/>
                <a:cxnLst>
                  <a:cxn ang="0">
                    <a:pos x="1" y="1"/>
                  </a:cxn>
                  <a:cxn ang="0">
                    <a:pos x="0" y="0"/>
                  </a:cxn>
                  <a:cxn ang="0">
                    <a:pos x="0" y="1"/>
                  </a:cxn>
                  <a:cxn ang="0">
                    <a:pos x="1" y="2"/>
                  </a:cxn>
                  <a:cxn ang="0">
                    <a:pos x="1" y="1"/>
                  </a:cxn>
                </a:cxnLst>
                <a:rect l="0" t="0" r="r" b="b"/>
                <a:pathLst>
                  <a:path w="1" h="2">
                    <a:moveTo>
                      <a:pt x="1" y="1"/>
                    </a:moveTo>
                    <a:lnTo>
                      <a:pt x="0" y="0"/>
                    </a:lnTo>
                    <a:lnTo>
                      <a:pt x="0" y="1"/>
                    </a:lnTo>
                    <a:lnTo>
                      <a:pt x="1" y="2"/>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9" name="Freeform 198"/>
              <p:cNvSpPr>
                <a:spLocks/>
              </p:cNvSpPr>
              <p:nvPr/>
            </p:nvSpPr>
            <p:spPr bwMode="auto">
              <a:xfrm>
                <a:off x="3920" y="3994"/>
                <a:ext cx="3" cy="1"/>
              </a:xfrm>
              <a:custGeom>
                <a:avLst/>
                <a:gdLst/>
                <a:ahLst/>
                <a:cxnLst>
                  <a:cxn ang="0">
                    <a:pos x="0" y="1"/>
                  </a:cxn>
                  <a:cxn ang="0">
                    <a:pos x="1" y="1"/>
                  </a:cxn>
                  <a:cxn ang="0">
                    <a:pos x="3" y="1"/>
                  </a:cxn>
                  <a:cxn ang="0">
                    <a:pos x="3" y="1"/>
                  </a:cxn>
                  <a:cxn ang="0">
                    <a:pos x="3" y="0"/>
                  </a:cxn>
                  <a:cxn ang="0">
                    <a:pos x="2" y="0"/>
                  </a:cxn>
                  <a:cxn ang="0">
                    <a:pos x="0" y="1"/>
                  </a:cxn>
                  <a:cxn ang="0">
                    <a:pos x="0" y="1"/>
                  </a:cxn>
                </a:cxnLst>
                <a:rect l="0" t="0" r="r" b="b"/>
                <a:pathLst>
                  <a:path w="3" h="1">
                    <a:moveTo>
                      <a:pt x="0" y="1"/>
                    </a:moveTo>
                    <a:lnTo>
                      <a:pt x="1" y="1"/>
                    </a:lnTo>
                    <a:lnTo>
                      <a:pt x="3" y="1"/>
                    </a:lnTo>
                    <a:lnTo>
                      <a:pt x="3" y="1"/>
                    </a:lnTo>
                    <a:lnTo>
                      <a:pt x="3" y="0"/>
                    </a:lnTo>
                    <a:lnTo>
                      <a:pt x="2" y="0"/>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0" name="Freeform 199"/>
              <p:cNvSpPr>
                <a:spLocks/>
              </p:cNvSpPr>
              <p:nvPr/>
            </p:nvSpPr>
            <p:spPr bwMode="auto">
              <a:xfrm>
                <a:off x="4850" y="3687"/>
                <a:ext cx="60" cy="63"/>
              </a:xfrm>
              <a:custGeom>
                <a:avLst/>
                <a:gdLst/>
                <a:ahLst/>
                <a:cxnLst>
                  <a:cxn ang="0">
                    <a:pos x="56" y="61"/>
                  </a:cxn>
                  <a:cxn ang="0">
                    <a:pos x="59" y="63"/>
                  </a:cxn>
                  <a:cxn ang="0">
                    <a:pos x="59" y="51"/>
                  </a:cxn>
                  <a:cxn ang="0">
                    <a:pos x="60" y="47"/>
                  </a:cxn>
                  <a:cxn ang="0">
                    <a:pos x="57" y="44"/>
                  </a:cxn>
                  <a:cxn ang="0">
                    <a:pos x="53" y="43"/>
                  </a:cxn>
                  <a:cxn ang="0">
                    <a:pos x="53" y="42"/>
                  </a:cxn>
                  <a:cxn ang="0">
                    <a:pos x="52" y="41"/>
                  </a:cxn>
                  <a:cxn ang="0">
                    <a:pos x="51" y="37"/>
                  </a:cxn>
                  <a:cxn ang="0">
                    <a:pos x="49" y="36"/>
                  </a:cxn>
                  <a:cxn ang="0">
                    <a:pos x="46" y="35"/>
                  </a:cxn>
                  <a:cxn ang="0">
                    <a:pos x="46" y="34"/>
                  </a:cxn>
                  <a:cxn ang="0">
                    <a:pos x="47" y="32"/>
                  </a:cxn>
                  <a:cxn ang="0">
                    <a:pos x="46" y="32"/>
                  </a:cxn>
                  <a:cxn ang="0">
                    <a:pos x="47" y="29"/>
                  </a:cxn>
                  <a:cxn ang="0">
                    <a:pos x="42" y="29"/>
                  </a:cxn>
                  <a:cxn ang="0">
                    <a:pos x="42" y="29"/>
                  </a:cxn>
                  <a:cxn ang="0">
                    <a:pos x="43" y="28"/>
                  </a:cxn>
                  <a:cxn ang="0">
                    <a:pos x="43" y="27"/>
                  </a:cxn>
                  <a:cxn ang="0">
                    <a:pos x="44" y="26"/>
                  </a:cxn>
                  <a:cxn ang="0">
                    <a:pos x="43" y="25"/>
                  </a:cxn>
                  <a:cxn ang="0">
                    <a:pos x="41" y="25"/>
                  </a:cxn>
                  <a:cxn ang="0">
                    <a:pos x="39" y="24"/>
                  </a:cxn>
                  <a:cxn ang="0">
                    <a:pos x="39" y="24"/>
                  </a:cxn>
                  <a:cxn ang="0">
                    <a:pos x="38" y="23"/>
                  </a:cxn>
                  <a:cxn ang="0">
                    <a:pos x="35" y="22"/>
                  </a:cxn>
                  <a:cxn ang="0">
                    <a:pos x="33" y="19"/>
                  </a:cxn>
                  <a:cxn ang="0">
                    <a:pos x="32" y="18"/>
                  </a:cxn>
                  <a:cxn ang="0">
                    <a:pos x="32" y="20"/>
                  </a:cxn>
                  <a:cxn ang="0">
                    <a:pos x="28" y="17"/>
                  </a:cxn>
                  <a:cxn ang="0">
                    <a:pos x="27" y="16"/>
                  </a:cxn>
                  <a:cxn ang="0">
                    <a:pos x="24" y="12"/>
                  </a:cxn>
                  <a:cxn ang="0">
                    <a:pos x="17" y="8"/>
                  </a:cxn>
                  <a:cxn ang="0">
                    <a:pos x="16" y="6"/>
                  </a:cxn>
                  <a:cxn ang="0">
                    <a:pos x="16" y="5"/>
                  </a:cxn>
                  <a:cxn ang="0">
                    <a:pos x="13" y="3"/>
                  </a:cxn>
                  <a:cxn ang="0">
                    <a:pos x="11" y="3"/>
                  </a:cxn>
                  <a:cxn ang="0">
                    <a:pos x="6" y="2"/>
                  </a:cxn>
                  <a:cxn ang="0">
                    <a:pos x="5" y="2"/>
                  </a:cxn>
                  <a:cxn ang="0">
                    <a:pos x="3" y="0"/>
                  </a:cxn>
                  <a:cxn ang="0">
                    <a:pos x="1" y="0"/>
                  </a:cxn>
                  <a:cxn ang="0">
                    <a:pos x="1" y="0"/>
                  </a:cxn>
                  <a:cxn ang="0">
                    <a:pos x="8" y="10"/>
                  </a:cxn>
                  <a:cxn ang="0">
                    <a:pos x="11" y="12"/>
                  </a:cxn>
                  <a:cxn ang="0">
                    <a:pos x="13" y="15"/>
                  </a:cxn>
                  <a:cxn ang="0">
                    <a:pos x="16" y="18"/>
                  </a:cxn>
                  <a:cxn ang="0">
                    <a:pos x="21" y="21"/>
                  </a:cxn>
                  <a:cxn ang="0">
                    <a:pos x="23" y="29"/>
                  </a:cxn>
                  <a:cxn ang="0">
                    <a:pos x="25" y="31"/>
                  </a:cxn>
                  <a:cxn ang="0">
                    <a:pos x="27" y="33"/>
                  </a:cxn>
                  <a:cxn ang="0">
                    <a:pos x="29" y="37"/>
                  </a:cxn>
                  <a:cxn ang="0">
                    <a:pos x="32" y="43"/>
                  </a:cxn>
                  <a:cxn ang="0">
                    <a:pos x="39" y="50"/>
                  </a:cxn>
                  <a:cxn ang="0">
                    <a:pos x="40" y="53"/>
                  </a:cxn>
                  <a:cxn ang="0">
                    <a:pos x="42" y="53"/>
                  </a:cxn>
                  <a:cxn ang="0">
                    <a:pos x="46" y="57"/>
                  </a:cxn>
                  <a:cxn ang="0">
                    <a:pos x="53" y="63"/>
                  </a:cxn>
                  <a:cxn ang="0">
                    <a:pos x="52" y="61"/>
                  </a:cxn>
                  <a:cxn ang="0">
                    <a:pos x="55" y="62"/>
                  </a:cxn>
                  <a:cxn ang="0">
                    <a:pos x="56" y="61"/>
                  </a:cxn>
                </a:cxnLst>
                <a:rect l="0" t="0" r="r" b="b"/>
                <a:pathLst>
                  <a:path w="60" h="63">
                    <a:moveTo>
                      <a:pt x="56" y="61"/>
                    </a:moveTo>
                    <a:lnTo>
                      <a:pt x="56" y="61"/>
                    </a:lnTo>
                    <a:lnTo>
                      <a:pt x="58" y="63"/>
                    </a:lnTo>
                    <a:lnTo>
                      <a:pt x="59" y="63"/>
                    </a:lnTo>
                    <a:lnTo>
                      <a:pt x="60" y="51"/>
                    </a:lnTo>
                    <a:lnTo>
                      <a:pt x="59" y="51"/>
                    </a:lnTo>
                    <a:lnTo>
                      <a:pt x="60" y="48"/>
                    </a:lnTo>
                    <a:lnTo>
                      <a:pt x="60" y="47"/>
                    </a:lnTo>
                    <a:lnTo>
                      <a:pt x="59" y="46"/>
                    </a:lnTo>
                    <a:lnTo>
                      <a:pt x="57" y="44"/>
                    </a:lnTo>
                    <a:lnTo>
                      <a:pt x="57" y="44"/>
                    </a:lnTo>
                    <a:lnTo>
                      <a:pt x="53" y="43"/>
                    </a:lnTo>
                    <a:lnTo>
                      <a:pt x="53" y="43"/>
                    </a:lnTo>
                    <a:lnTo>
                      <a:pt x="53" y="42"/>
                    </a:lnTo>
                    <a:lnTo>
                      <a:pt x="52" y="41"/>
                    </a:lnTo>
                    <a:lnTo>
                      <a:pt x="52" y="41"/>
                    </a:lnTo>
                    <a:lnTo>
                      <a:pt x="52" y="40"/>
                    </a:lnTo>
                    <a:lnTo>
                      <a:pt x="51" y="37"/>
                    </a:lnTo>
                    <a:lnTo>
                      <a:pt x="50" y="37"/>
                    </a:lnTo>
                    <a:lnTo>
                      <a:pt x="49" y="36"/>
                    </a:lnTo>
                    <a:lnTo>
                      <a:pt x="48" y="36"/>
                    </a:lnTo>
                    <a:lnTo>
                      <a:pt x="46" y="35"/>
                    </a:lnTo>
                    <a:lnTo>
                      <a:pt x="46" y="35"/>
                    </a:lnTo>
                    <a:lnTo>
                      <a:pt x="46" y="34"/>
                    </a:lnTo>
                    <a:lnTo>
                      <a:pt x="46" y="33"/>
                    </a:lnTo>
                    <a:lnTo>
                      <a:pt x="47" y="32"/>
                    </a:lnTo>
                    <a:lnTo>
                      <a:pt x="46" y="32"/>
                    </a:lnTo>
                    <a:lnTo>
                      <a:pt x="46" y="32"/>
                    </a:lnTo>
                    <a:lnTo>
                      <a:pt x="47" y="31"/>
                    </a:lnTo>
                    <a:lnTo>
                      <a:pt x="47" y="29"/>
                    </a:lnTo>
                    <a:lnTo>
                      <a:pt x="46" y="28"/>
                    </a:lnTo>
                    <a:lnTo>
                      <a:pt x="42" y="29"/>
                    </a:lnTo>
                    <a:lnTo>
                      <a:pt x="42" y="29"/>
                    </a:lnTo>
                    <a:lnTo>
                      <a:pt x="42" y="29"/>
                    </a:lnTo>
                    <a:lnTo>
                      <a:pt x="43" y="28"/>
                    </a:lnTo>
                    <a:lnTo>
                      <a:pt x="43" y="28"/>
                    </a:lnTo>
                    <a:lnTo>
                      <a:pt x="43" y="27"/>
                    </a:lnTo>
                    <a:lnTo>
                      <a:pt x="43" y="27"/>
                    </a:lnTo>
                    <a:lnTo>
                      <a:pt x="43" y="27"/>
                    </a:lnTo>
                    <a:lnTo>
                      <a:pt x="44" y="26"/>
                    </a:lnTo>
                    <a:lnTo>
                      <a:pt x="44" y="25"/>
                    </a:lnTo>
                    <a:lnTo>
                      <a:pt x="43" y="25"/>
                    </a:lnTo>
                    <a:lnTo>
                      <a:pt x="42" y="24"/>
                    </a:lnTo>
                    <a:lnTo>
                      <a:pt x="41" y="25"/>
                    </a:lnTo>
                    <a:lnTo>
                      <a:pt x="40" y="24"/>
                    </a:lnTo>
                    <a:lnTo>
                      <a:pt x="39" y="24"/>
                    </a:lnTo>
                    <a:lnTo>
                      <a:pt x="39" y="24"/>
                    </a:lnTo>
                    <a:lnTo>
                      <a:pt x="39" y="24"/>
                    </a:lnTo>
                    <a:lnTo>
                      <a:pt x="39" y="24"/>
                    </a:lnTo>
                    <a:lnTo>
                      <a:pt x="38" y="23"/>
                    </a:lnTo>
                    <a:lnTo>
                      <a:pt x="36" y="22"/>
                    </a:lnTo>
                    <a:lnTo>
                      <a:pt x="35" y="22"/>
                    </a:lnTo>
                    <a:lnTo>
                      <a:pt x="35" y="21"/>
                    </a:lnTo>
                    <a:lnTo>
                      <a:pt x="33" y="19"/>
                    </a:lnTo>
                    <a:lnTo>
                      <a:pt x="32" y="18"/>
                    </a:lnTo>
                    <a:lnTo>
                      <a:pt x="32" y="18"/>
                    </a:lnTo>
                    <a:lnTo>
                      <a:pt x="32" y="19"/>
                    </a:lnTo>
                    <a:lnTo>
                      <a:pt x="32" y="20"/>
                    </a:lnTo>
                    <a:lnTo>
                      <a:pt x="31" y="19"/>
                    </a:lnTo>
                    <a:lnTo>
                      <a:pt x="28" y="17"/>
                    </a:lnTo>
                    <a:lnTo>
                      <a:pt x="28" y="16"/>
                    </a:lnTo>
                    <a:lnTo>
                      <a:pt x="27" y="16"/>
                    </a:lnTo>
                    <a:lnTo>
                      <a:pt x="27" y="15"/>
                    </a:lnTo>
                    <a:lnTo>
                      <a:pt x="24" y="12"/>
                    </a:lnTo>
                    <a:lnTo>
                      <a:pt x="20" y="10"/>
                    </a:lnTo>
                    <a:lnTo>
                      <a:pt x="17" y="8"/>
                    </a:lnTo>
                    <a:lnTo>
                      <a:pt x="17" y="6"/>
                    </a:lnTo>
                    <a:lnTo>
                      <a:pt x="16" y="6"/>
                    </a:lnTo>
                    <a:lnTo>
                      <a:pt x="16" y="5"/>
                    </a:lnTo>
                    <a:lnTo>
                      <a:pt x="16" y="5"/>
                    </a:lnTo>
                    <a:lnTo>
                      <a:pt x="15" y="4"/>
                    </a:lnTo>
                    <a:lnTo>
                      <a:pt x="13" y="3"/>
                    </a:lnTo>
                    <a:lnTo>
                      <a:pt x="13" y="3"/>
                    </a:lnTo>
                    <a:lnTo>
                      <a:pt x="11" y="3"/>
                    </a:lnTo>
                    <a:lnTo>
                      <a:pt x="10" y="2"/>
                    </a:lnTo>
                    <a:lnTo>
                      <a:pt x="6" y="2"/>
                    </a:lnTo>
                    <a:lnTo>
                      <a:pt x="6" y="2"/>
                    </a:lnTo>
                    <a:lnTo>
                      <a:pt x="5" y="2"/>
                    </a:lnTo>
                    <a:lnTo>
                      <a:pt x="4" y="0"/>
                    </a:lnTo>
                    <a:lnTo>
                      <a:pt x="3" y="0"/>
                    </a:lnTo>
                    <a:lnTo>
                      <a:pt x="2" y="0"/>
                    </a:lnTo>
                    <a:lnTo>
                      <a:pt x="1" y="0"/>
                    </a:lnTo>
                    <a:lnTo>
                      <a:pt x="0" y="0"/>
                    </a:lnTo>
                    <a:lnTo>
                      <a:pt x="1" y="0"/>
                    </a:lnTo>
                    <a:lnTo>
                      <a:pt x="1" y="3"/>
                    </a:lnTo>
                    <a:lnTo>
                      <a:pt x="8" y="10"/>
                    </a:lnTo>
                    <a:lnTo>
                      <a:pt x="9" y="10"/>
                    </a:lnTo>
                    <a:lnTo>
                      <a:pt x="11" y="12"/>
                    </a:lnTo>
                    <a:lnTo>
                      <a:pt x="13" y="15"/>
                    </a:lnTo>
                    <a:lnTo>
                      <a:pt x="13" y="15"/>
                    </a:lnTo>
                    <a:lnTo>
                      <a:pt x="14" y="18"/>
                    </a:lnTo>
                    <a:lnTo>
                      <a:pt x="16" y="18"/>
                    </a:lnTo>
                    <a:lnTo>
                      <a:pt x="18" y="20"/>
                    </a:lnTo>
                    <a:lnTo>
                      <a:pt x="21" y="21"/>
                    </a:lnTo>
                    <a:lnTo>
                      <a:pt x="21" y="23"/>
                    </a:lnTo>
                    <a:lnTo>
                      <a:pt x="23" y="29"/>
                    </a:lnTo>
                    <a:lnTo>
                      <a:pt x="24" y="29"/>
                    </a:lnTo>
                    <a:lnTo>
                      <a:pt x="25" y="31"/>
                    </a:lnTo>
                    <a:lnTo>
                      <a:pt x="26" y="32"/>
                    </a:lnTo>
                    <a:lnTo>
                      <a:pt x="27" y="33"/>
                    </a:lnTo>
                    <a:lnTo>
                      <a:pt x="29" y="35"/>
                    </a:lnTo>
                    <a:lnTo>
                      <a:pt x="29" y="37"/>
                    </a:lnTo>
                    <a:lnTo>
                      <a:pt x="32" y="41"/>
                    </a:lnTo>
                    <a:lnTo>
                      <a:pt x="32" y="43"/>
                    </a:lnTo>
                    <a:lnTo>
                      <a:pt x="38" y="50"/>
                    </a:lnTo>
                    <a:lnTo>
                      <a:pt x="39" y="50"/>
                    </a:lnTo>
                    <a:lnTo>
                      <a:pt x="39" y="51"/>
                    </a:lnTo>
                    <a:lnTo>
                      <a:pt x="40" y="53"/>
                    </a:lnTo>
                    <a:lnTo>
                      <a:pt x="41" y="53"/>
                    </a:lnTo>
                    <a:lnTo>
                      <a:pt x="42" y="53"/>
                    </a:lnTo>
                    <a:lnTo>
                      <a:pt x="46" y="57"/>
                    </a:lnTo>
                    <a:lnTo>
                      <a:pt x="46" y="57"/>
                    </a:lnTo>
                    <a:lnTo>
                      <a:pt x="48" y="58"/>
                    </a:lnTo>
                    <a:lnTo>
                      <a:pt x="53" y="63"/>
                    </a:lnTo>
                    <a:lnTo>
                      <a:pt x="53" y="63"/>
                    </a:lnTo>
                    <a:lnTo>
                      <a:pt x="52" y="61"/>
                    </a:lnTo>
                    <a:lnTo>
                      <a:pt x="53" y="61"/>
                    </a:lnTo>
                    <a:lnTo>
                      <a:pt x="55" y="62"/>
                    </a:lnTo>
                    <a:lnTo>
                      <a:pt x="56" y="62"/>
                    </a:lnTo>
                    <a:lnTo>
                      <a:pt x="56" y="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1" name="Freeform 200"/>
              <p:cNvSpPr>
                <a:spLocks/>
              </p:cNvSpPr>
              <p:nvPr/>
            </p:nvSpPr>
            <p:spPr bwMode="auto">
              <a:xfrm>
                <a:off x="3921" y="3995"/>
                <a:ext cx="2" cy="2"/>
              </a:xfrm>
              <a:custGeom>
                <a:avLst/>
                <a:gdLst/>
                <a:ahLst/>
                <a:cxnLst>
                  <a:cxn ang="0">
                    <a:pos x="2" y="1"/>
                  </a:cxn>
                  <a:cxn ang="0">
                    <a:pos x="2" y="0"/>
                  </a:cxn>
                  <a:cxn ang="0">
                    <a:pos x="0" y="0"/>
                  </a:cxn>
                  <a:cxn ang="0">
                    <a:pos x="0" y="0"/>
                  </a:cxn>
                  <a:cxn ang="0">
                    <a:pos x="0" y="0"/>
                  </a:cxn>
                  <a:cxn ang="0">
                    <a:pos x="2" y="1"/>
                  </a:cxn>
                  <a:cxn ang="0">
                    <a:pos x="2" y="2"/>
                  </a:cxn>
                  <a:cxn ang="0">
                    <a:pos x="2" y="1"/>
                  </a:cxn>
                </a:cxnLst>
                <a:rect l="0" t="0" r="r" b="b"/>
                <a:pathLst>
                  <a:path w="2" h="2">
                    <a:moveTo>
                      <a:pt x="2" y="1"/>
                    </a:moveTo>
                    <a:lnTo>
                      <a:pt x="2" y="0"/>
                    </a:lnTo>
                    <a:lnTo>
                      <a:pt x="0" y="0"/>
                    </a:lnTo>
                    <a:lnTo>
                      <a:pt x="0" y="0"/>
                    </a:lnTo>
                    <a:lnTo>
                      <a:pt x="0" y="0"/>
                    </a:lnTo>
                    <a:lnTo>
                      <a:pt x="2" y="1"/>
                    </a:lnTo>
                    <a:lnTo>
                      <a:pt x="2" y="2"/>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2" name="Freeform 201"/>
              <p:cNvSpPr>
                <a:spLocks/>
              </p:cNvSpPr>
              <p:nvPr/>
            </p:nvSpPr>
            <p:spPr bwMode="auto">
              <a:xfrm>
                <a:off x="4842" y="3678"/>
                <a:ext cx="1" cy="2"/>
              </a:xfrm>
              <a:custGeom>
                <a:avLst/>
                <a:gdLst/>
                <a:ahLst/>
                <a:cxnLst>
                  <a:cxn ang="0">
                    <a:pos x="0" y="0"/>
                  </a:cxn>
                  <a:cxn ang="0">
                    <a:pos x="0" y="0"/>
                  </a:cxn>
                  <a:cxn ang="0">
                    <a:pos x="0" y="1"/>
                  </a:cxn>
                  <a:cxn ang="0">
                    <a:pos x="0" y="1"/>
                  </a:cxn>
                  <a:cxn ang="0">
                    <a:pos x="0" y="2"/>
                  </a:cxn>
                  <a:cxn ang="0">
                    <a:pos x="0" y="2"/>
                  </a:cxn>
                  <a:cxn ang="0">
                    <a:pos x="0" y="1"/>
                  </a:cxn>
                  <a:cxn ang="0">
                    <a:pos x="0" y="0"/>
                  </a:cxn>
                  <a:cxn ang="0">
                    <a:pos x="0" y="0"/>
                  </a:cxn>
                </a:cxnLst>
                <a:rect l="0" t="0" r="r" b="b"/>
                <a:pathLst>
                  <a:path h="2">
                    <a:moveTo>
                      <a:pt x="0" y="0"/>
                    </a:moveTo>
                    <a:lnTo>
                      <a:pt x="0" y="0"/>
                    </a:lnTo>
                    <a:lnTo>
                      <a:pt x="0" y="1"/>
                    </a:lnTo>
                    <a:lnTo>
                      <a:pt x="0" y="1"/>
                    </a:lnTo>
                    <a:lnTo>
                      <a:pt x="0" y="2"/>
                    </a:lnTo>
                    <a:lnTo>
                      <a:pt x="0" y="2"/>
                    </a:lnTo>
                    <a:lnTo>
                      <a:pt x="0" y="1"/>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3" name="Freeform 202"/>
              <p:cNvSpPr>
                <a:spLocks/>
              </p:cNvSpPr>
              <p:nvPr/>
            </p:nvSpPr>
            <p:spPr bwMode="auto">
              <a:xfrm>
                <a:off x="4768" y="3664"/>
                <a:ext cx="12" cy="21"/>
              </a:xfrm>
              <a:custGeom>
                <a:avLst/>
                <a:gdLst/>
                <a:ahLst/>
                <a:cxnLst>
                  <a:cxn ang="0">
                    <a:pos x="11" y="11"/>
                  </a:cxn>
                  <a:cxn ang="0">
                    <a:pos x="9" y="7"/>
                  </a:cxn>
                  <a:cxn ang="0">
                    <a:pos x="9" y="7"/>
                  </a:cxn>
                  <a:cxn ang="0">
                    <a:pos x="8" y="5"/>
                  </a:cxn>
                  <a:cxn ang="0">
                    <a:pos x="7" y="4"/>
                  </a:cxn>
                  <a:cxn ang="0">
                    <a:pos x="7" y="4"/>
                  </a:cxn>
                  <a:cxn ang="0">
                    <a:pos x="6" y="3"/>
                  </a:cxn>
                  <a:cxn ang="0">
                    <a:pos x="4" y="0"/>
                  </a:cxn>
                  <a:cxn ang="0">
                    <a:pos x="3" y="0"/>
                  </a:cxn>
                  <a:cxn ang="0">
                    <a:pos x="2" y="0"/>
                  </a:cxn>
                  <a:cxn ang="0">
                    <a:pos x="1" y="0"/>
                  </a:cxn>
                  <a:cxn ang="0">
                    <a:pos x="2" y="1"/>
                  </a:cxn>
                  <a:cxn ang="0">
                    <a:pos x="3" y="1"/>
                  </a:cxn>
                  <a:cxn ang="0">
                    <a:pos x="4" y="2"/>
                  </a:cxn>
                  <a:cxn ang="0">
                    <a:pos x="3" y="2"/>
                  </a:cxn>
                  <a:cxn ang="0">
                    <a:pos x="2" y="3"/>
                  </a:cxn>
                  <a:cxn ang="0">
                    <a:pos x="2" y="3"/>
                  </a:cxn>
                  <a:cxn ang="0">
                    <a:pos x="2" y="4"/>
                  </a:cxn>
                  <a:cxn ang="0">
                    <a:pos x="1" y="4"/>
                  </a:cxn>
                  <a:cxn ang="0">
                    <a:pos x="1" y="9"/>
                  </a:cxn>
                  <a:cxn ang="0">
                    <a:pos x="1" y="9"/>
                  </a:cxn>
                  <a:cxn ang="0">
                    <a:pos x="0" y="9"/>
                  </a:cxn>
                  <a:cxn ang="0">
                    <a:pos x="1" y="17"/>
                  </a:cxn>
                  <a:cxn ang="0">
                    <a:pos x="2" y="20"/>
                  </a:cxn>
                  <a:cxn ang="0">
                    <a:pos x="3" y="21"/>
                  </a:cxn>
                  <a:cxn ang="0">
                    <a:pos x="6" y="21"/>
                  </a:cxn>
                  <a:cxn ang="0">
                    <a:pos x="11" y="18"/>
                  </a:cxn>
                  <a:cxn ang="0">
                    <a:pos x="12" y="17"/>
                  </a:cxn>
                  <a:cxn ang="0">
                    <a:pos x="12" y="12"/>
                  </a:cxn>
                  <a:cxn ang="0">
                    <a:pos x="12" y="11"/>
                  </a:cxn>
                  <a:cxn ang="0">
                    <a:pos x="11" y="11"/>
                  </a:cxn>
                </a:cxnLst>
                <a:rect l="0" t="0" r="r" b="b"/>
                <a:pathLst>
                  <a:path w="12" h="21">
                    <a:moveTo>
                      <a:pt x="11" y="11"/>
                    </a:moveTo>
                    <a:lnTo>
                      <a:pt x="9" y="7"/>
                    </a:lnTo>
                    <a:lnTo>
                      <a:pt x="9" y="7"/>
                    </a:lnTo>
                    <a:lnTo>
                      <a:pt x="8" y="5"/>
                    </a:lnTo>
                    <a:lnTo>
                      <a:pt x="7" y="4"/>
                    </a:lnTo>
                    <a:lnTo>
                      <a:pt x="7" y="4"/>
                    </a:lnTo>
                    <a:lnTo>
                      <a:pt x="6" y="3"/>
                    </a:lnTo>
                    <a:lnTo>
                      <a:pt x="4" y="0"/>
                    </a:lnTo>
                    <a:lnTo>
                      <a:pt x="3" y="0"/>
                    </a:lnTo>
                    <a:lnTo>
                      <a:pt x="2" y="0"/>
                    </a:lnTo>
                    <a:lnTo>
                      <a:pt x="1" y="0"/>
                    </a:lnTo>
                    <a:lnTo>
                      <a:pt x="2" y="1"/>
                    </a:lnTo>
                    <a:lnTo>
                      <a:pt x="3" y="1"/>
                    </a:lnTo>
                    <a:lnTo>
                      <a:pt x="4" y="2"/>
                    </a:lnTo>
                    <a:lnTo>
                      <a:pt x="3" y="2"/>
                    </a:lnTo>
                    <a:lnTo>
                      <a:pt x="2" y="3"/>
                    </a:lnTo>
                    <a:lnTo>
                      <a:pt x="2" y="3"/>
                    </a:lnTo>
                    <a:lnTo>
                      <a:pt x="2" y="4"/>
                    </a:lnTo>
                    <a:lnTo>
                      <a:pt x="1" y="4"/>
                    </a:lnTo>
                    <a:lnTo>
                      <a:pt x="1" y="9"/>
                    </a:lnTo>
                    <a:lnTo>
                      <a:pt x="1" y="9"/>
                    </a:lnTo>
                    <a:lnTo>
                      <a:pt x="0" y="9"/>
                    </a:lnTo>
                    <a:lnTo>
                      <a:pt x="1" y="17"/>
                    </a:lnTo>
                    <a:lnTo>
                      <a:pt x="2" y="20"/>
                    </a:lnTo>
                    <a:lnTo>
                      <a:pt x="3" y="21"/>
                    </a:lnTo>
                    <a:lnTo>
                      <a:pt x="6" y="21"/>
                    </a:lnTo>
                    <a:lnTo>
                      <a:pt x="11" y="18"/>
                    </a:lnTo>
                    <a:lnTo>
                      <a:pt x="12" y="17"/>
                    </a:lnTo>
                    <a:lnTo>
                      <a:pt x="12" y="12"/>
                    </a:lnTo>
                    <a:lnTo>
                      <a:pt x="12" y="11"/>
                    </a:lnTo>
                    <a:lnTo>
                      <a:pt x="11"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4" name="Freeform 203"/>
              <p:cNvSpPr>
                <a:spLocks/>
              </p:cNvSpPr>
              <p:nvPr/>
            </p:nvSpPr>
            <p:spPr bwMode="auto">
              <a:xfrm>
                <a:off x="4905" y="3726"/>
                <a:ext cx="9" cy="9"/>
              </a:xfrm>
              <a:custGeom>
                <a:avLst/>
                <a:gdLst/>
                <a:ahLst/>
                <a:cxnLst>
                  <a:cxn ang="0">
                    <a:pos x="8" y="6"/>
                  </a:cxn>
                  <a:cxn ang="0">
                    <a:pos x="6" y="5"/>
                  </a:cxn>
                  <a:cxn ang="0">
                    <a:pos x="6" y="4"/>
                  </a:cxn>
                  <a:cxn ang="0">
                    <a:pos x="5" y="0"/>
                  </a:cxn>
                  <a:cxn ang="0">
                    <a:pos x="4" y="0"/>
                  </a:cxn>
                  <a:cxn ang="0">
                    <a:pos x="3" y="0"/>
                  </a:cxn>
                  <a:cxn ang="0">
                    <a:pos x="3" y="1"/>
                  </a:cxn>
                  <a:cxn ang="0">
                    <a:pos x="3" y="1"/>
                  </a:cxn>
                  <a:cxn ang="0">
                    <a:pos x="3" y="1"/>
                  </a:cxn>
                  <a:cxn ang="0">
                    <a:pos x="2" y="0"/>
                  </a:cxn>
                  <a:cxn ang="0">
                    <a:pos x="2" y="0"/>
                  </a:cxn>
                  <a:cxn ang="0">
                    <a:pos x="2" y="0"/>
                  </a:cxn>
                  <a:cxn ang="0">
                    <a:pos x="0" y="2"/>
                  </a:cxn>
                  <a:cxn ang="0">
                    <a:pos x="1" y="3"/>
                  </a:cxn>
                  <a:cxn ang="0">
                    <a:pos x="2" y="3"/>
                  </a:cxn>
                  <a:cxn ang="0">
                    <a:pos x="4" y="4"/>
                  </a:cxn>
                  <a:cxn ang="0">
                    <a:pos x="5" y="5"/>
                  </a:cxn>
                  <a:cxn ang="0">
                    <a:pos x="5" y="6"/>
                  </a:cxn>
                  <a:cxn ang="0">
                    <a:pos x="5" y="7"/>
                  </a:cxn>
                  <a:cxn ang="0">
                    <a:pos x="6" y="7"/>
                  </a:cxn>
                  <a:cxn ang="0">
                    <a:pos x="7" y="8"/>
                  </a:cxn>
                  <a:cxn ang="0">
                    <a:pos x="8" y="9"/>
                  </a:cxn>
                  <a:cxn ang="0">
                    <a:pos x="9" y="8"/>
                  </a:cxn>
                  <a:cxn ang="0">
                    <a:pos x="9" y="7"/>
                  </a:cxn>
                  <a:cxn ang="0">
                    <a:pos x="9" y="6"/>
                  </a:cxn>
                  <a:cxn ang="0">
                    <a:pos x="8" y="6"/>
                  </a:cxn>
                </a:cxnLst>
                <a:rect l="0" t="0" r="r" b="b"/>
                <a:pathLst>
                  <a:path w="9" h="9">
                    <a:moveTo>
                      <a:pt x="8" y="6"/>
                    </a:moveTo>
                    <a:lnTo>
                      <a:pt x="6" y="5"/>
                    </a:lnTo>
                    <a:lnTo>
                      <a:pt x="6" y="4"/>
                    </a:lnTo>
                    <a:lnTo>
                      <a:pt x="5" y="0"/>
                    </a:lnTo>
                    <a:lnTo>
                      <a:pt x="4" y="0"/>
                    </a:lnTo>
                    <a:lnTo>
                      <a:pt x="3" y="0"/>
                    </a:lnTo>
                    <a:lnTo>
                      <a:pt x="3" y="1"/>
                    </a:lnTo>
                    <a:lnTo>
                      <a:pt x="3" y="1"/>
                    </a:lnTo>
                    <a:lnTo>
                      <a:pt x="3" y="1"/>
                    </a:lnTo>
                    <a:lnTo>
                      <a:pt x="2" y="0"/>
                    </a:lnTo>
                    <a:lnTo>
                      <a:pt x="2" y="0"/>
                    </a:lnTo>
                    <a:lnTo>
                      <a:pt x="2" y="0"/>
                    </a:lnTo>
                    <a:lnTo>
                      <a:pt x="0" y="2"/>
                    </a:lnTo>
                    <a:lnTo>
                      <a:pt x="1" y="3"/>
                    </a:lnTo>
                    <a:lnTo>
                      <a:pt x="2" y="3"/>
                    </a:lnTo>
                    <a:lnTo>
                      <a:pt x="4" y="4"/>
                    </a:lnTo>
                    <a:lnTo>
                      <a:pt x="5" y="5"/>
                    </a:lnTo>
                    <a:lnTo>
                      <a:pt x="5" y="6"/>
                    </a:lnTo>
                    <a:lnTo>
                      <a:pt x="5" y="7"/>
                    </a:lnTo>
                    <a:lnTo>
                      <a:pt x="6" y="7"/>
                    </a:lnTo>
                    <a:lnTo>
                      <a:pt x="7" y="8"/>
                    </a:lnTo>
                    <a:lnTo>
                      <a:pt x="8" y="9"/>
                    </a:lnTo>
                    <a:lnTo>
                      <a:pt x="9" y="8"/>
                    </a:lnTo>
                    <a:lnTo>
                      <a:pt x="9" y="7"/>
                    </a:lnTo>
                    <a:lnTo>
                      <a:pt x="9" y="6"/>
                    </a:lnTo>
                    <a:lnTo>
                      <a:pt x="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5" name="Freeform 204"/>
              <p:cNvSpPr>
                <a:spLocks/>
              </p:cNvSpPr>
              <p:nvPr/>
            </p:nvSpPr>
            <p:spPr bwMode="auto">
              <a:xfrm>
                <a:off x="4867" y="3673"/>
                <a:ext cx="1" cy="2"/>
              </a:xfrm>
              <a:custGeom>
                <a:avLst/>
                <a:gdLst/>
                <a:ahLst/>
                <a:cxnLst>
                  <a:cxn ang="0">
                    <a:pos x="1" y="1"/>
                  </a:cxn>
                  <a:cxn ang="0">
                    <a:pos x="0" y="0"/>
                  </a:cxn>
                  <a:cxn ang="0">
                    <a:pos x="0" y="0"/>
                  </a:cxn>
                  <a:cxn ang="0">
                    <a:pos x="0" y="0"/>
                  </a:cxn>
                  <a:cxn ang="0">
                    <a:pos x="0" y="2"/>
                  </a:cxn>
                  <a:cxn ang="0">
                    <a:pos x="0" y="2"/>
                  </a:cxn>
                  <a:cxn ang="0">
                    <a:pos x="1" y="2"/>
                  </a:cxn>
                  <a:cxn ang="0">
                    <a:pos x="1" y="1"/>
                  </a:cxn>
                </a:cxnLst>
                <a:rect l="0" t="0" r="r" b="b"/>
                <a:pathLst>
                  <a:path w="1" h="2">
                    <a:moveTo>
                      <a:pt x="1" y="1"/>
                    </a:moveTo>
                    <a:lnTo>
                      <a:pt x="0" y="0"/>
                    </a:lnTo>
                    <a:lnTo>
                      <a:pt x="0" y="0"/>
                    </a:lnTo>
                    <a:lnTo>
                      <a:pt x="0" y="0"/>
                    </a:lnTo>
                    <a:lnTo>
                      <a:pt x="0" y="2"/>
                    </a:lnTo>
                    <a:lnTo>
                      <a:pt x="0" y="2"/>
                    </a:lnTo>
                    <a:lnTo>
                      <a:pt x="1" y="2"/>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6" name="Freeform 205"/>
              <p:cNvSpPr>
                <a:spLocks/>
              </p:cNvSpPr>
              <p:nvPr/>
            </p:nvSpPr>
            <p:spPr bwMode="auto">
              <a:xfrm>
                <a:off x="4918" y="3732"/>
                <a:ext cx="4" cy="3"/>
              </a:xfrm>
              <a:custGeom>
                <a:avLst/>
                <a:gdLst/>
                <a:ahLst/>
                <a:cxnLst>
                  <a:cxn ang="0">
                    <a:pos x="1" y="3"/>
                  </a:cxn>
                  <a:cxn ang="0">
                    <a:pos x="2" y="3"/>
                  </a:cxn>
                  <a:cxn ang="0">
                    <a:pos x="3" y="3"/>
                  </a:cxn>
                  <a:cxn ang="0">
                    <a:pos x="3" y="3"/>
                  </a:cxn>
                  <a:cxn ang="0">
                    <a:pos x="3" y="3"/>
                  </a:cxn>
                  <a:cxn ang="0">
                    <a:pos x="4" y="2"/>
                  </a:cxn>
                  <a:cxn ang="0">
                    <a:pos x="4" y="1"/>
                  </a:cxn>
                  <a:cxn ang="0">
                    <a:pos x="3" y="1"/>
                  </a:cxn>
                  <a:cxn ang="0">
                    <a:pos x="3" y="0"/>
                  </a:cxn>
                  <a:cxn ang="0">
                    <a:pos x="1" y="0"/>
                  </a:cxn>
                  <a:cxn ang="0">
                    <a:pos x="1" y="0"/>
                  </a:cxn>
                  <a:cxn ang="0">
                    <a:pos x="1" y="0"/>
                  </a:cxn>
                  <a:cxn ang="0">
                    <a:pos x="0" y="1"/>
                  </a:cxn>
                  <a:cxn ang="0">
                    <a:pos x="0" y="1"/>
                  </a:cxn>
                  <a:cxn ang="0">
                    <a:pos x="1" y="3"/>
                  </a:cxn>
                  <a:cxn ang="0">
                    <a:pos x="1" y="3"/>
                  </a:cxn>
                </a:cxnLst>
                <a:rect l="0" t="0" r="r" b="b"/>
                <a:pathLst>
                  <a:path w="4" h="3">
                    <a:moveTo>
                      <a:pt x="1" y="3"/>
                    </a:moveTo>
                    <a:lnTo>
                      <a:pt x="2" y="3"/>
                    </a:lnTo>
                    <a:lnTo>
                      <a:pt x="3" y="3"/>
                    </a:lnTo>
                    <a:lnTo>
                      <a:pt x="3" y="3"/>
                    </a:lnTo>
                    <a:lnTo>
                      <a:pt x="3" y="3"/>
                    </a:lnTo>
                    <a:lnTo>
                      <a:pt x="4" y="2"/>
                    </a:lnTo>
                    <a:lnTo>
                      <a:pt x="4" y="1"/>
                    </a:lnTo>
                    <a:lnTo>
                      <a:pt x="3" y="1"/>
                    </a:lnTo>
                    <a:lnTo>
                      <a:pt x="3" y="0"/>
                    </a:lnTo>
                    <a:lnTo>
                      <a:pt x="1" y="0"/>
                    </a:lnTo>
                    <a:lnTo>
                      <a:pt x="1" y="0"/>
                    </a:lnTo>
                    <a:lnTo>
                      <a:pt x="1" y="0"/>
                    </a:lnTo>
                    <a:lnTo>
                      <a:pt x="0" y="1"/>
                    </a:lnTo>
                    <a:lnTo>
                      <a:pt x="0" y="1"/>
                    </a:lnTo>
                    <a:lnTo>
                      <a:pt x="1" y="3"/>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7" name="Freeform 206"/>
              <p:cNvSpPr>
                <a:spLocks/>
              </p:cNvSpPr>
              <p:nvPr/>
            </p:nvSpPr>
            <p:spPr bwMode="auto">
              <a:xfrm>
                <a:off x="4900" y="3720"/>
                <a:ext cx="2" cy="1"/>
              </a:xfrm>
              <a:custGeom>
                <a:avLst/>
                <a:gdLst/>
                <a:ahLst/>
                <a:cxnLst>
                  <a:cxn ang="0">
                    <a:pos x="0" y="1"/>
                  </a:cxn>
                  <a:cxn ang="0">
                    <a:pos x="1" y="1"/>
                  </a:cxn>
                  <a:cxn ang="0">
                    <a:pos x="1" y="1"/>
                  </a:cxn>
                  <a:cxn ang="0">
                    <a:pos x="2" y="1"/>
                  </a:cxn>
                  <a:cxn ang="0">
                    <a:pos x="2" y="1"/>
                  </a:cxn>
                  <a:cxn ang="0">
                    <a:pos x="1" y="0"/>
                  </a:cxn>
                  <a:cxn ang="0">
                    <a:pos x="1" y="0"/>
                  </a:cxn>
                  <a:cxn ang="0">
                    <a:pos x="0" y="0"/>
                  </a:cxn>
                  <a:cxn ang="0">
                    <a:pos x="0" y="1"/>
                  </a:cxn>
                </a:cxnLst>
                <a:rect l="0" t="0" r="r" b="b"/>
                <a:pathLst>
                  <a:path w="2" h="1">
                    <a:moveTo>
                      <a:pt x="0" y="1"/>
                    </a:moveTo>
                    <a:lnTo>
                      <a:pt x="1" y="1"/>
                    </a:lnTo>
                    <a:lnTo>
                      <a:pt x="1" y="1"/>
                    </a:lnTo>
                    <a:lnTo>
                      <a:pt x="2" y="1"/>
                    </a:lnTo>
                    <a:lnTo>
                      <a:pt x="2" y="1"/>
                    </a:lnTo>
                    <a:lnTo>
                      <a:pt x="1" y="0"/>
                    </a:lnTo>
                    <a:lnTo>
                      <a:pt x="1"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8" name="Freeform 207"/>
              <p:cNvSpPr>
                <a:spLocks/>
              </p:cNvSpPr>
              <p:nvPr/>
            </p:nvSpPr>
            <p:spPr bwMode="auto">
              <a:xfrm>
                <a:off x="4897" y="3709"/>
                <a:ext cx="2" cy="2"/>
              </a:xfrm>
              <a:custGeom>
                <a:avLst/>
                <a:gdLst/>
                <a:ahLst/>
                <a:cxnLst>
                  <a:cxn ang="0">
                    <a:pos x="1" y="2"/>
                  </a:cxn>
                  <a:cxn ang="0">
                    <a:pos x="2" y="1"/>
                  </a:cxn>
                  <a:cxn ang="0">
                    <a:pos x="2" y="0"/>
                  </a:cxn>
                  <a:cxn ang="0">
                    <a:pos x="1" y="0"/>
                  </a:cxn>
                  <a:cxn ang="0">
                    <a:pos x="0" y="1"/>
                  </a:cxn>
                  <a:cxn ang="0">
                    <a:pos x="0" y="2"/>
                  </a:cxn>
                  <a:cxn ang="0">
                    <a:pos x="0" y="2"/>
                  </a:cxn>
                  <a:cxn ang="0">
                    <a:pos x="0" y="2"/>
                  </a:cxn>
                  <a:cxn ang="0">
                    <a:pos x="1" y="2"/>
                  </a:cxn>
                </a:cxnLst>
                <a:rect l="0" t="0" r="r" b="b"/>
                <a:pathLst>
                  <a:path w="2" h="2">
                    <a:moveTo>
                      <a:pt x="1" y="2"/>
                    </a:moveTo>
                    <a:lnTo>
                      <a:pt x="2" y="1"/>
                    </a:lnTo>
                    <a:lnTo>
                      <a:pt x="2" y="0"/>
                    </a:lnTo>
                    <a:lnTo>
                      <a:pt x="1" y="0"/>
                    </a:lnTo>
                    <a:lnTo>
                      <a:pt x="0" y="1"/>
                    </a:lnTo>
                    <a:lnTo>
                      <a:pt x="0" y="2"/>
                    </a:lnTo>
                    <a:lnTo>
                      <a:pt x="0" y="2"/>
                    </a:lnTo>
                    <a:lnTo>
                      <a:pt x="0"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23" name="Group 409"/>
            <p:cNvGrpSpPr>
              <a:grpSpLocks/>
            </p:cNvGrpSpPr>
            <p:nvPr/>
          </p:nvGrpSpPr>
          <p:grpSpPr bwMode="auto">
            <a:xfrm>
              <a:off x="5916613" y="4511675"/>
              <a:ext cx="2614613" cy="1976438"/>
              <a:chOff x="3727" y="2842"/>
              <a:chExt cx="1647" cy="1245"/>
            </a:xfrm>
            <a:grpFill/>
          </p:grpSpPr>
          <p:sp>
            <p:nvSpPr>
              <p:cNvPr id="379" name="Freeform 209"/>
              <p:cNvSpPr>
                <a:spLocks/>
              </p:cNvSpPr>
              <p:nvPr/>
            </p:nvSpPr>
            <p:spPr bwMode="auto">
              <a:xfrm>
                <a:off x="4900" y="3711"/>
                <a:ext cx="3" cy="2"/>
              </a:xfrm>
              <a:custGeom>
                <a:avLst/>
                <a:gdLst/>
                <a:ahLst/>
                <a:cxnLst>
                  <a:cxn ang="0">
                    <a:pos x="2" y="2"/>
                  </a:cxn>
                  <a:cxn ang="0">
                    <a:pos x="2" y="2"/>
                  </a:cxn>
                  <a:cxn ang="0">
                    <a:pos x="3" y="1"/>
                  </a:cxn>
                  <a:cxn ang="0">
                    <a:pos x="3" y="0"/>
                  </a:cxn>
                  <a:cxn ang="0">
                    <a:pos x="2" y="0"/>
                  </a:cxn>
                  <a:cxn ang="0">
                    <a:pos x="2" y="0"/>
                  </a:cxn>
                  <a:cxn ang="0">
                    <a:pos x="1" y="0"/>
                  </a:cxn>
                  <a:cxn ang="0">
                    <a:pos x="0" y="0"/>
                  </a:cxn>
                  <a:cxn ang="0">
                    <a:pos x="0" y="0"/>
                  </a:cxn>
                  <a:cxn ang="0">
                    <a:pos x="1" y="1"/>
                  </a:cxn>
                  <a:cxn ang="0">
                    <a:pos x="1" y="1"/>
                  </a:cxn>
                  <a:cxn ang="0">
                    <a:pos x="2" y="2"/>
                  </a:cxn>
                </a:cxnLst>
                <a:rect l="0" t="0" r="r" b="b"/>
                <a:pathLst>
                  <a:path w="3" h="2">
                    <a:moveTo>
                      <a:pt x="2" y="2"/>
                    </a:moveTo>
                    <a:lnTo>
                      <a:pt x="2" y="2"/>
                    </a:lnTo>
                    <a:lnTo>
                      <a:pt x="3" y="1"/>
                    </a:lnTo>
                    <a:lnTo>
                      <a:pt x="3" y="0"/>
                    </a:lnTo>
                    <a:lnTo>
                      <a:pt x="2" y="0"/>
                    </a:lnTo>
                    <a:lnTo>
                      <a:pt x="2" y="0"/>
                    </a:lnTo>
                    <a:lnTo>
                      <a:pt x="1" y="0"/>
                    </a:lnTo>
                    <a:lnTo>
                      <a:pt x="0" y="0"/>
                    </a:lnTo>
                    <a:lnTo>
                      <a:pt x="0" y="0"/>
                    </a:lnTo>
                    <a:lnTo>
                      <a:pt x="1" y="1"/>
                    </a:lnTo>
                    <a:lnTo>
                      <a:pt x="1" y="1"/>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0" name="Freeform 210"/>
              <p:cNvSpPr>
                <a:spLocks/>
              </p:cNvSpPr>
              <p:nvPr/>
            </p:nvSpPr>
            <p:spPr bwMode="auto">
              <a:xfrm>
                <a:off x="4885" y="3706"/>
                <a:ext cx="2" cy="2"/>
              </a:xfrm>
              <a:custGeom>
                <a:avLst/>
                <a:gdLst/>
                <a:ahLst/>
                <a:cxnLst>
                  <a:cxn ang="0">
                    <a:pos x="1" y="2"/>
                  </a:cxn>
                  <a:cxn ang="0">
                    <a:pos x="1" y="2"/>
                  </a:cxn>
                  <a:cxn ang="0">
                    <a:pos x="2" y="2"/>
                  </a:cxn>
                  <a:cxn ang="0">
                    <a:pos x="2" y="1"/>
                  </a:cxn>
                  <a:cxn ang="0">
                    <a:pos x="1" y="0"/>
                  </a:cxn>
                  <a:cxn ang="0">
                    <a:pos x="0" y="0"/>
                  </a:cxn>
                  <a:cxn ang="0">
                    <a:pos x="0" y="1"/>
                  </a:cxn>
                  <a:cxn ang="0">
                    <a:pos x="0" y="1"/>
                  </a:cxn>
                  <a:cxn ang="0">
                    <a:pos x="0" y="1"/>
                  </a:cxn>
                  <a:cxn ang="0">
                    <a:pos x="0" y="2"/>
                  </a:cxn>
                  <a:cxn ang="0">
                    <a:pos x="0" y="2"/>
                  </a:cxn>
                  <a:cxn ang="0">
                    <a:pos x="1" y="2"/>
                  </a:cxn>
                </a:cxnLst>
                <a:rect l="0" t="0" r="r" b="b"/>
                <a:pathLst>
                  <a:path w="2" h="2">
                    <a:moveTo>
                      <a:pt x="1" y="2"/>
                    </a:moveTo>
                    <a:lnTo>
                      <a:pt x="1" y="2"/>
                    </a:lnTo>
                    <a:lnTo>
                      <a:pt x="2" y="2"/>
                    </a:lnTo>
                    <a:lnTo>
                      <a:pt x="2" y="1"/>
                    </a:lnTo>
                    <a:lnTo>
                      <a:pt x="1" y="0"/>
                    </a:lnTo>
                    <a:lnTo>
                      <a:pt x="0" y="0"/>
                    </a:lnTo>
                    <a:lnTo>
                      <a:pt x="0" y="1"/>
                    </a:lnTo>
                    <a:lnTo>
                      <a:pt x="0" y="1"/>
                    </a:lnTo>
                    <a:lnTo>
                      <a:pt x="0" y="1"/>
                    </a:lnTo>
                    <a:lnTo>
                      <a:pt x="0" y="2"/>
                    </a:lnTo>
                    <a:lnTo>
                      <a:pt x="0"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1" name="Freeform 211"/>
              <p:cNvSpPr>
                <a:spLocks/>
              </p:cNvSpPr>
              <p:nvPr/>
            </p:nvSpPr>
            <p:spPr bwMode="auto">
              <a:xfrm>
                <a:off x="3921" y="3992"/>
                <a:ext cx="2" cy="1"/>
              </a:xfrm>
              <a:custGeom>
                <a:avLst/>
                <a:gdLst/>
                <a:ahLst/>
                <a:cxnLst>
                  <a:cxn ang="0">
                    <a:pos x="2" y="0"/>
                  </a:cxn>
                  <a:cxn ang="0">
                    <a:pos x="2" y="0"/>
                  </a:cxn>
                  <a:cxn ang="0">
                    <a:pos x="1" y="0"/>
                  </a:cxn>
                  <a:cxn ang="0">
                    <a:pos x="0" y="0"/>
                  </a:cxn>
                  <a:cxn ang="0">
                    <a:pos x="0" y="0"/>
                  </a:cxn>
                  <a:cxn ang="0">
                    <a:pos x="0" y="1"/>
                  </a:cxn>
                  <a:cxn ang="0">
                    <a:pos x="2" y="0"/>
                  </a:cxn>
                </a:cxnLst>
                <a:rect l="0" t="0" r="r" b="b"/>
                <a:pathLst>
                  <a:path w="2" h="1">
                    <a:moveTo>
                      <a:pt x="2" y="0"/>
                    </a:moveTo>
                    <a:lnTo>
                      <a:pt x="2" y="0"/>
                    </a:lnTo>
                    <a:lnTo>
                      <a:pt x="1" y="0"/>
                    </a:lnTo>
                    <a:lnTo>
                      <a:pt x="0" y="0"/>
                    </a:lnTo>
                    <a:lnTo>
                      <a:pt x="0" y="0"/>
                    </a:lnTo>
                    <a:lnTo>
                      <a:pt x="0"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2" name="Freeform 212"/>
              <p:cNvSpPr>
                <a:spLocks/>
              </p:cNvSpPr>
              <p:nvPr/>
            </p:nvSpPr>
            <p:spPr bwMode="auto">
              <a:xfrm>
                <a:off x="4906" y="3750"/>
                <a:ext cx="50" cy="16"/>
              </a:xfrm>
              <a:custGeom>
                <a:avLst/>
                <a:gdLst/>
                <a:ahLst/>
                <a:cxnLst>
                  <a:cxn ang="0">
                    <a:pos x="50" y="16"/>
                  </a:cxn>
                  <a:cxn ang="0">
                    <a:pos x="49" y="14"/>
                  </a:cxn>
                  <a:cxn ang="0">
                    <a:pos x="49" y="10"/>
                  </a:cxn>
                  <a:cxn ang="0">
                    <a:pos x="41" y="9"/>
                  </a:cxn>
                  <a:cxn ang="0">
                    <a:pos x="41" y="7"/>
                  </a:cxn>
                  <a:cxn ang="0">
                    <a:pos x="39" y="5"/>
                  </a:cxn>
                  <a:cxn ang="0">
                    <a:pos x="34" y="4"/>
                  </a:cxn>
                  <a:cxn ang="0">
                    <a:pos x="32" y="5"/>
                  </a:cxn>
                  <a:cxn ang="0">
                    <a:pos x="31" y="3"/>
                  </a:cxn>
                  <a:cxn ang="0">
                    <a:pos x="30" y="3"/>
                  </a:cxn>
                  <a:cxn ang="0">
                    <a:pos x="28" y="5"/>
                  </a:cxn>
                  <a:cxn ang="0">
                    <a:pos x="18" y="5"/>
                  </a:cxn>
                  <a:cxn ang="0">
                    <a:pos x="16" y="2"/>
                  </a:cxn>
                  <a:cxn ang="0">
                    <a:pos x="13" y="1"/>
                  </a:cxn>
                  <a:cxn ang="0">
                    <a:pos x="12" y="1"/>
                  </a:cxn>
                  <a:cxn ang="0">
                    <a:pos x="10" y="0"/>
                  </a:cxn>
                  <a:cxn ang="0">
                    <a:pos x="5" y="0"/>
                  </a:cxn>
                  <a:cxn ang="0">
                    <a:pos x="2" y="3"/>
                  </a:cxn>
                  <a:cxn ang="0">
                    <a:pos x="1" y="4"/>
                  </a:cxn>
                  <a:cxn ang="0">
                    <a:pos x="1" y="5"/>
                  </a:cxn>
                  <a:cxn ang="0">
                    <a:pos x="0" y="4"/>
                  </a:cxn>
                  <a:cxn ang="0">
                    <a:pos x="0" y="5"/>
                  </a:cxn>
                  <a:cxn ang="0">
                    <a:pos x="6" y="6"/>
                  </a:cxn>
                  <a:cxn ang="0">
                    <a:pos x="7" y="6"/>
                  </a:cxn>
                  <a:cxn ang="0">
                    <a:pos x="6" y="8"/>
                  </a:cxn>
                  <a:cxn ang="0">
                    <a:pos x="12" y="9"/>
                  </a:cxn>
                  <a:cxn ang="0">
                    <a:pos x="18" y="11"/>
                  </a:cxn>
                  <a:cxn ang="0">
                    <a:pos x="19" y="10"/>
                  </a:cxn>
                  <a:cxn ang="0">
                    <a:pos x="20" y="10"/>
                  </a:cxn>
                  <a:cxn ang="0">
                    <a:pos x="21" y="10"/>
                  </a:cxn>
                  <a:cxn ang="0">
                    <a:pos x="26" y="11"/>
                  </a:cxn>
                  <a:cxn ang="0">
                    <a:pos x="32" y="13"/>
                  </a:cxn>
                  <a:cxn ang="0">
                    <a:pos x="33" y="13"/>
                  </a:cxn>
                  <a:cxn ang="0">
                    <a:pos x="36" y="13"/>
                  </a:cxn>
                  <a:cxn ang="0">
                    <a:pos x="41" y="14"/>
                  </a:cxn>
                  <a:cxn ang="0">
                    <a:pos x="49" y="16"/>
                  </a:cxn>
                </a:cxnLst>
                <a:rect l="0" t="0" r="r" b="b"/>
                <a:pathLst>
                  <a:path w="50" h="16">
                    <a:moveTo>
                      <a:pt x="49" y="16"/>
                    </a:moveTo>
                    <a:lnTo>
                      <a:pt x="50" y="16"/>
                    </a:lnTo>
                    <a:lnTo>
                      <a:pt x="50" y="16"/>
                    </a:lnTo>
                    <a:lnTo>
                      <a:pt x="49" y="14"/>
                    </a:lnTo>
                    <a:lnTo>
                      <a:pt x="50" y="11"/>
                    </a:lnTo>
                    <a:lnTo>
                      <a:pt x="49" y="10"/>
                    </a:lnTo>
                    <a:lnTo>
                      <a:pt x="43" y="10"/>
                    </a:lnTo>
                    <a:lnTo>
                      <a:pt x="41" y="9"/>
                    </a:lnTo>
                    <a:lnTo>
                      <a:pt x="41" y="8"/>
                    </a:lnTo>
                    <a:lnTo>
                      <a:pt x="41" y="7"/>
                    </a:lnTo>
                    <a:lnTo>
                      <a:pt x="40" y="5"/>
                    </a:lnTo>
                    <a:lnTo>
                      <a:pt x="39" y="5"/>
                    </a:lnTo>
                    <a:lnTo>
                      <a:pt x="37" y="5"/>
                    </a:lnTo>
                    <a:lnTo>
                      <a:pt x="34" y="4"/>
                    </a:lnTo>
                    <a:lnTo>
                      <a:pt x="33" y="5"/>
                    </a:lnTo>
                    <a:lnTo>
                      <a:pt x="32" y="5"/>
                    </a:lnTo>
                    <a:lnTo>
                      <a:pt x="31" y="4"/>
                    </a:lnTo>
                    <a:lnTo>
                      <a:pt x="31" y="3"/>
                    </a:lnTo>
                    <a:lnTo>
                      <a:pt x="30" y="3"/>
                    </a:lnTo>
                    <a:lnTo>
                      <a:pt x="30" y="3"/>
                    </a:lnTo>
                    <a:lnTo>
                      <a:pt x="29" y="4"/>
                    </a:lnTo>
                    <a:lnTo>
                      <a:pt x="28" y="5"/>
                    </a:lnTo>
                    <a:lnTo>
                      <a:pt x="27" y="6"/>
                    </a:lnTo>
                    <a:lnTo>
                      <a:pt x="18" y="5"/>
                    </a:lnTo>
                    <a:lnTo>
                      <a:pt x="17" y="4"/>
                    </a:lnTo>
                    <a:lnTo>
                      <a:pt x="16" y="2"/>
                    </a:lnTo>
                    <a:lnTo>
                      <a:pt x="14" y="1"/>
                    </a:lnTo>
                    <a:lnTo>
                      <a:pt x="13" y="1"/>
                    </a:lnTo>
                    <a:lnTo>
                      <a:pt x="12" y="1"/>
                    </a:lnTo>
                    <a:lnTo>
                      <a:pt x="12" y="1"/>
                    </a:lnTo>
                    <a:lnTo>
                      <a:pt x="11" y="0"/>
                    </a:lnTo>
                    <a:lnTo>
                      <a:pt x="10" y="0"/>
                    </a:lnTo>
                    <a:lnTo>
                      <a:pt x="8" y="1"/>
                    </a:lnTo>
                    <a:lnTo>
                      <a:pt x="5" y="0"/>
                    </a:lnTo>
                    <a:lnTo>
                      <a:pt x="4" y="1"/>
                    </a:lnTo>
                    <a:lnTo>
                      <a:pt x="2" y="3"/>
                    </a:lnTo>
                    <a:lnTo>
                      <a:pt x="2" y="3"/>
                    </a:lnTo>
                    <a:lnTo>
                      <a:pt x="1" y="4"/>
                    </a:lnTo>
                    <a:lnTo>
                      <a:pt x="1" y="5"/>
                    </a:lnTo>
                    <a:lnTo>
                      <a:pt x="1" y="5"/>
                    </a:lnTo>
                    <a:lnTo>
                      <a:pt x="0" y="4"/>
                    </a:lnTo>
                    <a:lnTo>
                      <a:pt x="0" y="4"/>
                    </a:lnTo>
                    <a:lnTo>
                      <a:pt x="0" y="5"/>
                    </a:lnTo>
                    <a:lnTo>
                      <a:pt x="0" y="5"/>
                    </a:lnTo>
                    <a:lnTo>
                      <a:pt x="4" y="5"/>
                    </a:lnTo>
                    <a:lnTo>
                      <a:pt x="6" y="6"/>
                    </a:lnTo>
                    <a:lnTo>
                      <a:pt x="7" y="6"/>
                    </a:lnTo>
                    <a:lnTo>
                      <a:pt x="7" y="6"/>
                    </a:lnTo>
                    <a:lnTo>
                      <a:pt x="6" y="8"/>
                    </a:lnTo>
                    <a:lnTo>
                      <a:pt x="6" y="8"/>
                    </a:lnTo>
                    <a:lnTo>
                      <a:pt x="9" y="9"/>
                    </a:lnTo>
                    <a:lnTo>
                      <a:pt x="12" y="9"/>
                    </a:lnTo>
                    <a:lnTo>
                      <a:pt x="14" y="10"/>
                    </a:lnTo>
                    <a:lnTo>
                      <a:pt x="18" y="11"/>
                    </a:lnTo>
                    <a:lnTo>
                      <a:pt x="18" y="10"/>
                    </a:lnTo>
                    <a:lnTo>
                      <a:pt x="19" y="10"/>
                    </a:lnTo>
                    <a:lnTo>
                      <a:pt x="19" y="10"/>
                    </a:lnTo>
                    <a:lnTo>
                      <a:pt x="20" y="10"/>
                    </a:lnTo>
                    <a:lnTo>
                      <a:pt x="20" y="10"/>
                    </a:lnTo>
                    <a:lnTo>
                      <a:pt x="21" y="10"/>
                    </a:lnTo>
                    <a:lnTo>
                      <a:pt x="21" y="10"/>
                    </a:lnTo>
                    <a:lnTo>
                      <a:pt x="26" y="11"/>
                    </a:lnTo>
                    <a:lnTo>
                      <a:pt x="30" y="12"/>
                    </a:lnTo>
                    <a:lnTo>
                      <a:pt x="32" y="13"/>
                    </a:lnTo>
                    <a:lnTo>
                      <a:pt x="32" y="12"/>
                    </a:lnTo>
                    <a:lnTo>
                      <a:pt x="33" y="13"/>
                    </a:lnTo>
                    <a:lnTo>
                      <a:pt x="35" y="14"/>
                    </a:lnTo>
                    <a:lnTo>
                      <a:pt x="36" y="13"/>
                    </a:lnTo>
                    <a:lnTo>
                      <a:pt x="37" y="13"/>
                    </a:lnTo>
                    <a:lnTo>
                      <a:pt x="41" y="14"/>
                    </a:lnTo>
                    <a:lnTo>
                      <a:pt x="43" y="13"/>
                    </a:lnTo>
                    <a:lnTo>
                      <a:pt x="49"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3" name="Freeform 213"/>
              <p:cNvSpPr>
                <a:spLocks/>
              </p:cNvSpPr>
              <p:nvPr/>
            </p:nvSpPr>
            <p:spPr bwMode="auto">
              <a:xfrm>
                <a:off x="4888" y="3708"/>
                <a:ext cx="3" cy="3"/>
              </a:xfrm>
              <a:custGeom>
                <a:avLst/>
                <a:gdLst/>
                <a:ahLst/>
                <a:cxnLst>
                  <a:cxn ang="0">
                    <a:pos x="2" y="3"/>
                  </a:cxn>
                  <a:cxn ang="0">
                    <a:pos x="3" y="3"/>
                  </a:cxn>
                  <a:cxn ang="0">
                    <a:pos x="2" y="1"/>
                  </a:cxn>
                  <a:cxn ang="0">
                    <a:pos x="1" y="1"/>
                  </a:cxn>
                  <a:cxn ang="0">
                    <a:pos x="1" y="1"/>
                  </a:cxn>
                  <a:cxn ang="0">
                    <a:pos x="1" y="0"/>
                  </a:cxn>
                  <a:cxn ang="0">
                    <a:pos x="0" y="0"/>
                  </a:cxn>
                  <a:cxn ang="0">
                    <a:pos x="1" y="1"/>
                  </a:cxn>
                  <a:cxn ang="0">
                    <a:pos x="2" y="2"/>
                  </a:cxn>
                  <a:cxn ang="0">
                    <a:pos x="2" y="3"/>
                  </a:cxn>
                </a:cxnLst>
                <a:rect l="0" t="0" r="r" b="b"/>
                <a:pathLst>
                  <a:path w="3" h="3">
                    <a:moveTo>
                      <a:pt x="2" y="3"/>
                    </a:moveTo>
                    <a:lnTo>
                      <a:pt x="3" y="3"/>
                    </a:lnTo>
                    <a:lnTo>
                      <a:pt x="2" y="1"/>
                    </a:lnTo>
                    <a:lnTo>
                      <a:pt x="1" y="1"/>
                    </a:lnTo>
                    <a:lnTo>
                      <a:pt x="1" y="1"/>
                    </a:lnTo>
                    <a:lnTo>
                      <a:pt x="1" y="0"/>
                    </a:lnTo>
                    <a:lnTo>
                      <a:pt x="0" y="0"/>
                    </a:lnTo>
                    <a:lnTo>
                      <a:pt x="1" y="1"/>
                    </a:lnTo>
                    <a:lnTo>
                      <a:pt x="2" y="2"/>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4" name="Freeform 214"/>
              <p:cNvSpPr>
                <a:spLocks/>
              </p:cNvSpPr>
              <p:nvPr/>
            </p:nvSpPr>
            <p:spPr bwMode="auto">
              <a:xfrm>
                <a:off x="3914" y="4019"/>
                <a:ext cx="2" cy="5"/>
              </a:xfrm>
              <a:custGeom>
                <a:avLst/>
                <a:gdLst/>
                <a:ahLst/>
                <a:cxnLst>
                  <a:cxn ang="0">
                    <a:pos x="0" y="0"/>
                  </a:cxn>
                  <a:cxn ang="0">
                    <a:pos x="0" y="1"/>
                  </a:cxn>
                  <a:cxn ang="0">
                    <a:pos x="1" y="2"/>
                  </a:cxn>
                  <a:cxn ang="0">
                    <a:pos x="2" y="3"/>
                  </a:cxn>
                  <a:cxn ang="0">
                    <a:pos x="2" y="4"/>
                  </a:cxn>
                  <a:cxn ang="0">
                    <a:pos x="2" y="5"/>
                  </a:cxn>
                  <a:cxn ang="0">
                    <a:pos x="2" y="4"/>
                  </a:cxn>
                  <a:cxn ang="0">
                    <a:pos x="2" y="4"/>
                  </a:cxn>
                  <a:cxn ang="0">
                    <a:pos x="1" y="0"/>
                  </a:cxn>
                  <a:cxn ang="0">
                    <a:pos x="0" y="0"/>
                  </a:cxn>
                </a:cxnLst>
                <a:rect l="0" t="0" r="r" b="b"/>
                <a:pathLst>
                  <a:path w="2" h="5">
                    <a:moveTo>
                      <a:pt x="0" y="0"/>
                    </a:moveTo>
                    <a:lnTo>
                      <a:pt x="0" y="1"/>
                    </a:lnTo>
                    <a:lnTo>
                      <a:pt x="1" y="2"/>
                    </a:lnTo>
                    <a:lnTo>
                      <a:pt x="2" y="3"/>
                    </a:lnTo>
                    <a:lnTo>
                      <a:pt x="2" y="4"/>
                    </a:lnTo>
                    <a:lnTo>
                      <a:pt x="2" y="5"/>
                    </a:lnTo>
                    <a:lnTo>
                      <a:pt x="2" y="4"/>
                    </a:lnTo>
                    <a:lnTo>
                      <a:pt x="2" y="4"/>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5" name="Freeform 215"/>
              <p:cNvSpPr>
                <a:spLocks/>
              </p:cNvSpPr>
              <p:nvPr/>
            </p:nvSpPr>
            <p:spPr bwMode="auto">
              <a:xfrm>
                <a:off x="3916" y="4019"/>
                <a:ext cx="2" cy="2"/>
              </a:xfrm>
              <a:custGeom>
                <a:avLst/>
                <a:gdLst/>
                <a:ahLst/>
                <a:cxnLst>
                  <a:cxn ang="0">
                    <a:pos x="0" y="0"/>
                  </a:cxn>
                  <a:cxn ang="0">
                    <a:pos x="0" y="0"/>
                  </a:cxn>
                  <a:cxn ang="0">
                    <a:pos x="1" y="2"/>
                  </a:cxn>
                  <a:cxn ang="0">
                    <a:pos x="2" y="2"/>
                  </a:cxn>
                  <a:cxn ang="0">
                    <a:pos x="2" y="2"/>
                  </a:cxn>
                  <a:cxn ang="0">
                    <a:pos x="2" y="2"/>
                  </a:cxn>
                  <a:cxn ang="0">
                    <a:pos x="2" y="1"/>
                  </a:cxn>
                  <a:cxn ang="0">
                    <a:pos x="0" y="0"/>
                  </a:cxn>
                </a:cxnLst>
                <a:rect l="0" t="0" r="r" b="b"/>
                <a:pathLst>
                  <a:path w="2" h="2">
                    <a:moveTo>
                      <a:pt x="0" y="0"/>
                    </a:moveTo>
                    <a:lnTo>
                      <a:pt x="0" y="0"/>
                    </a:lnTo>
                    <a:lnTo>
                      <a:pt x="1" y="2"/>
                    </a:lnTo>
                    <a:lnTo>
                      <a:pt x="2" y="2"/>
                    </a:lnTo>
                    <a:lnTo>
                      <a:pt x="2" y="2"/>
                    </a:lnTo>
                    <a:lnTo>
                      <a:pt x="2" y="2"/>
                    </a:lnTo>
                    <a:lnTo>
                      <a:pt x="2"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6" name="Freeform 216"/>
              <p:cNvSpPr>
                <a:spLocks/>
              </p:cNvSpPr>
              <p:nvPr/>
            </p:nvSpPr>
            <p:spPr bwMode="auto">
              <a:xfrm>
                <a:off x="3918" y="4041"/>
                <a:ext cx="2" cy="5"/>
              </a:xfrm>
              <a:custGeom>
                <a:avLst/>
                <a:gdLst/>
                <a:ahLst/>
                <a:cxnLst>
                  <a:cxn ang="0">
                    <a:pos x="2" y="1"/>
                  </a:cxn>
                  <a:cxn ang="0">
                    <a:pos x="0" y="0"/>
                  </a:cxn>
                  <a:cxn ang="0">
                    <a:pos x="0" y="0"/>
                  </a:cxn>
                  <a:cxn ang="0">
                    <a:pos x="0" y="2"/>
                  </a:cxn>
                  <a:cxn ang="0">
                    <a:pos x="1" y="5"/>
                  </a:cxn>
                  <a:cxn ang="0">
                    <a:pos x="2" y="5"/>
                  </a:cxn>
                  <a:cxn ang="0">
                    <a:pos x="2" y="4"/>
                  </a:cxn>
                  <a:cxn ang="0">
                    <a:pos x="2" y="2"/>
                  </a:cxn>
                  <a:cxn ang="0">
                    <a:pos x="2" y="1"/>
                  </a:cxn>
                </a:cxnLst>
                <a:rect l="0" t="0" r="r" b="b"/>
                <a:pathLst>
                  <a:path w="2" h="5">
                    <a:moveTo>
                      <a:pt x="2" y="1"/>
                    </a:moveTo>
                    <a:lnTo>
                      <a:pt x="0" y="0"/>
                    </a:lnTo>
                    <a:lnTo>
                      <a:pt x="0" y="0"/>
                    </a:lnTo>
                    <a:lnTo>
                      <a:pt x="0" y="2"/>
                    </a:lnTo>
                    <a:lnTo>
                      <a:pt x="1" y="5"/>
                    </a:lnTo>
                    <a:lnTo>
                      <a:pt x="2" y="5"/>
                    </a:lnTo>
                    <a:lnTo>
                      <a:pt x="2" y="4"/>
                    </a:lnTo>
                    <a:lnTo>
                      <a:pt x="2" y="2"/>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7" name="Freeform 217"/>
              <p:cNvSpPr>
                <a:spLocks/>
              </p:cNvSpPr>
              <p:nvPr/>
            </p:nvSpPr>
            <p:spPr bwMode="auto">
              <a:xfrm>
                <a:off x="3915" y="4016"/>
                <a:ext cx="2" cy="1"/>
              </a:xfrm>
              <a:custGeom>
                <a:avLst/>
                <a:gdLst/>
                <a:ahLst/>
                <a:cxnLst>
                  <a:cxn ang="0">
                    <a:pos x="1" y="1"/>
                  </a:cxn>
                  <a:cxn ang="0">
                    <a:pos x="0" y="1"/>
                  </a:cxn>
                  <a:cxn ang="0">
                    <a:pos x="1" y="1"/>
                  </a:cxn>
                  <a:cxn ang="0">
                    <a:pos x="1" y="1"/>
                  </a:cxn>
                  <a:cxn ang="0">
                    <a:pos x="2" y="1"/>
                  </a:cxn>
                  <a:cxn ang="0">
                    <a:pos x="2" y="0"/>
                  </a:cxn>
                  <a:cxn ang="0">
                    <a:pos x="1" y="0"/>
                  </a:cxn>
                  <a:cxn ang="0">
                    <a:pos x="1" y="1"/>
                  </a:cxn>
                </a:cxnLst>
                <a:rect l="0" t="0" r="r" b="b"/>
                <a:pathLst>
                  <a:path w="2" h="1">
                    <a:moveTo>
                      <a:pt x="1" y="1"/>
                    </a:moveTo>
                    <a:lnTo>
                      <a:pt x="0" y="1"/>
                    </a:lnTo>
                    <a:lnTo>
                      <a:pt x="1" y="1"/>
                    </a:lnTo>
                    <a:lnTo>
                      <a:pt x="1" y="1"/>
                    </a:lnTo>
                    <a:lnTo>
                      <a:pt x="2" y="1"/>
                    </a:lnTo>
                    <a:lnTo>
                      <a:pt x="2" y="0"/>
                    </a:lnTo>
                    <a:lnTo>
                      <a:pt x="1" y="0"/>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8" name="Freeform 218"/>
              <p:cNvSpPr>
                <a:spLocks/>
              </p:cNvSpPr>
              <p:nvPr/>
            </p:nvSpPr>
            <p:spPr bwMode="auto">
              <a:xfrm>
                <a:off x="3916" y="4025"/>
                <a:ext cx="4" cy="10"/>
              </a:xfrm>
              <a:custGeom>
                <a:avLst/>
                <a:gdLst/>
                <a:ahLst/>
                <a:cxnLst>
                  <a:cxn ang="0">
                    <a:pos x="4" y="10"/>
                  </a:cxn>
                  <a:cxn ang="0">
                    <a:pos x="4" y="0"/>
                  </a:cxn>
                  <a:cxn ang="0">
                    <a:pos x="3" y="0"/>
                  </a:cxn>
                  <a:cxn ang="0">
                    <a:pos x="2" y="0"/>
                  </a:cxn>
                  <a:cxn ang="0">
                    <a:pos x="1" y="0"/>
                  </a:cxn>
                  <a:cxn ang="0">
                    <a:pos x="1" y="0"/>
                  </a:cxn>
                  <a:cxn ang="0">
                    <a:pos x="1" y="1"/>
                  </a:cxn>
                  <a:cxn ang="0">
                    <a:pos x="1" y="2"/>
                  </a:cxn>
                  <a:cxn ang="0">
                    <a:pos x="1" y="2"/>
                  </a:cxn>
                  <a:cxn ang="0">
                    <a:pos x="0" y="3"/>
                  </a:cxn>
                  <a:cxn ang="0">
                    <a:pos x="0" y="3"/>
                  </a:cxn>
                  <a:cxn ang="0">
                    <a:pos x="0" y="3"/>
                  </a:cxn>
                  <a:cxn ang="0">
                    <a:pos x="1" y="3"/>
                  </a:cxn>
                  <a:cxn ang="0">
                    <a:pos x="1" y="5"/>
                  </a:cxn>
                  <a:cxn ang="0">
                    <a:pos x="0" y="4"/>
                  </a:cxn>
                  <a:cxn ang="0">
                    <a:pos x="0" y="4"/>
                  </a:cxn>
                  <a:cxn ang="0">
                    <a:pos x="0" y="4"/>
                  </a:cxn>
                  <a:cxn ang="0">
                    <a:pos x="0" y="6"/>
                  </a:cxn>
                  <a:cxn ang="0">
                    <a:pos x="2" y="7"/>
                  </a:cxn>
                  <a:cxn ang="0">
                    <a:pos x="2" y="7"/>
                  </a:cxn>
                  <a:cxn ang="0">
                    <a:pos x="2" y="7"/>
                  </a:cxn>
                  <a:cxn ang="0">
                    <a:pos x="2" y="10"/>
                  </a:cxn>
                  <a:cxn ang="0">
                    <a:pos x="3" y="10"/>
                  </a:cxn>
                  <a:cxn ang="0">
                    <a:pos x="4" y="10"/>
                  </a:cxn>
                  <a:cxn ang="0">
                    <a:pos x="4" y="10"/>
                  </a:cxn>
                </a:cxnLst>
                <a:rect l="0" t="0" r="r" b="b"/>
                <a:pathLst>
                  <a:path w="4" h="10">
                    <a:moveTo>
                      <a:pt x="4" y="10"/>
                    </a:moveTo>
                    <a:lnTo>
                      <a:pt x="4" y="0"/>
                    </a:lnTo>
                    <a:lnTo>
                      <a:pt x="3" y="0"/>
                    </a:lnTo>
                    <a:lnTo>
                      <a:pt x="2" y="0"/>
                    </a:lnTo>
                    <a:lnTo>
                      <a:pt x="1" y="0"/>
                    </a:lnTo>
                    <a:lnTo>
                      <a:pt x="1" y="0"/>
                    </a:lnTo>
                    <a:lnTo>
                      <a:pt x="1" y="1"/>
                    </a:lnTo>
                    <a:lnTo>
                      <a:pt x="1" y="2"/>
                    </a:lnTo>
                    <a:lnTo>
                      <a:pt x="1" y="2"/>
                    </a:lnTo>
                    <a:lnTo>
                      <a:pt x="0" y="3"/>
                    </a:lnTo>
                    <a:lnTo>
                      <a:pt x="0" y="3"/>
                    </a:lnTo>
                    <a:lnTo>
                      <a:pt x="0" y="3"/>
                    </a:lnTo>
                    <a:lnTo>
                      <a:pt x="1" y="3"/>
                    </a:lnTo>
                    <a:lnTo>
                      <a:pt x="1" y="5"/>
                    </a:lnTo>
                    <a:lnTo>
                      <a:pt x="0" y="4"/>
                    </a:lnTo>
                    <a:lnTo>
                      <a:pt x="0" y="4"/>
                    </a:lnTo>
                    <a:lnTo>
                      <a:pt x="0" y="4"/>
                    </a:lnTo>
                    <a:lnTo>
                      <a:pt x="0" y="6"/>
                    </a:lnTo>
                    <a:lnTo>
                      <a:pt x="2" y="7"/>
                    </a:lnTo>
                    <a:lnTo>
                      <a:pt x="2" y="7"/>
                    </a:lnTo>
                    <a:lnTo>
                      <a:pt x="2" y="7"/>
                    </a:lnTo>
                    <a:lnTo>
                      <a:pt x="2" y="10"/>
                    </a:lnTo>
                    <a:lnTo>
                      <a:pt x="3" y="10"/>
                    </a:lnTo>
                    <a:lnTo>
                      <a:pt x="4" y="10"/>
                    </a:lnTo>
                    <a:lnTo>
                      <a:pt x="4"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9" name="Freeform 219"/>
              <p:cNvSpPr>
                <a:spLocks/>
              </p:cNvSpPr>
              <p:nvPr/>
            </p:nvSpPr>
            <p:spPr bwMode="auto">
              <a:xfrm>
                <a:off x="3914" y="4022"/>
                <a:ext cx="2" cy="3"/>
              </a:xfrm>
              <a:custGeom>
                <a:avLst/>
                <a:gdLst/>
                <a:ahLst/>
                <a:cxnLst>
                  <a:cxn ang="0">
                    <a:pos x="0" y="2"/>
                  </a:cxn>
                  <a:cxn ang="0">
                    <a:pos x="0" y="3"/>
                  </a:cxn>
                  <a:cxn ang="0">
                    <a:pos x="1" y="3"/>
                  </a:cxn>
                  <a:cxn ang="0">
                    <a:pos x="1" y="3"/>
                  </a:cxn>
                  <a:cxn ang="0">
                    <a:pos x="2" y="2"/>
                  </a:cxn>
                  <a:cxn ang="0">
                    <a:pos x="1" y="1"/>
                  </a:cxn>
                  <a:cxn ang="0">
                    <a:pos x="1" y="0"/>
                  </a:cxn>
                  <a:cxn ang="0">
                    <a:pos x="0" y="1"/>
                  </a:cxn>
                  <a:cxn ang="0">
                    <a:pos x="0" y="2"/>
                  </a:cxn>
                </a:cxnLst>
                <a:rect l="0" t="0" r="r" b="b"/>
                <a:pathLst>
                  <a:path w="2" h="3">
                    <a:moveTo>
                      <a:pt x="0" y="2"/>
                    </a:moveTo>
                    <a:lnTo>
                      <a:pt x="0" y="3"/>
                    </a:lnTo>
                    <a:lnTo>
                      <a:pt x="1" y="3"/>
                    </a:lnTo>
                    <a:lnTo>
                      <a:pt x="1" y="3"/>
                    </a:lnTo>
                    <a:lnTo>
                      <a:pt x="2" y="2"/>
                    </a:lnTo>
                    <a:lnTo>
                      <a:pt x="1" y="1"/>
                    </a:lnTo>
                    <a:lnTo>
                      <a:pt x="1" y="0"/>
                    </a:lnTo>
                    <a:lnTo>
                      <a:pt x="0" y="1"/>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0" name="Freeform 220"/>
              <p:cNvSpPr>
                <a:spLocks/>
              </p:cNvSpPr>
              <p:nvPr/>
            </p:nvSpPr>
            <p:spPr bwMode="auto">
              <a:xfrm>
                <a:off x="3917" y="4046"/>
                <a:ext cx="3" cy="2"/>
              </a:xfrm>
              <a:custGeom>
                <a:avLst/>
                <a:gdLst/>
                <a:ahLst/>
                <a:cxnLst>
                  <a:cxn ang="0">
                    <a:pos x="2" y="0"/>
                  </a:cxn>
                  <a:cxn ang="0">
                    <a:pos x="2" y="0"/>
                  </a:cxn>
                  <a:cxn ang="0">
                    <a:pos x="1" y="1"/>
                  </a:cxn>
                  <a:cxn ang="0">
                    <a:pos x="0" y="2"/>
                  </a:cxn>
                  <a:cxn ang="0">
                    <a:pos x="1" y="1"/>
                  </a:cxn>
                  <a:cxn ang="0">
                    <a:pos x="1" y="2"/>
                  </a:cxn>
                  <a:cxn ang="0">
                    <a:pos x="3" y="1"/>
                  </a:cxn>
                  <a:cxn ang="0">
                    <a:pos x="2" y="0"/>
                  </a:cxn>
                </a:cxnLst>
                <a:rect l="0" t="0" r="r" b="b"/>
                <a:pathLst>
                  <a:path w="3" h="2">
                    <a:moveTo>
                      <a:pt x="2" y="0"/>
                    </a:moveTo>
                    <a:lnTo>
                      <a:pt x="2" y="0"/>
                    </a:lnTo>
                    <a:lnTo>
                      <a:pt x="1" y="1"/>
                    </a:lnTo>
                    <a:lnTo>
                      <a:pt x="0" y="2"/>
                    </a:lnTo>
                    <a:lnTo>
                      <a:pt x="1" y="1"/>
                    </a:lnTo>
                    <a:lnTo>
                      <a:pt x="1" y="2"/>
                    </a:lnTo>
                    <a:lnTo>
                      <a:pt x="3"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1" name="Freeform 221"/>
              <p:cNvSpPr>
                <a:spLocks/>
              </p:cNvSpPr>
              <p:nvPr/>
            </p:nvSpPr>
            <p:spPr bwMode="auto">
              <a:xfrm>
                <a:off x="3918" y="4050"/>
                <a:ext cx="2" cy="4"/>
              </a:xfrm>
              <a:custGeom>
                <a:avLst/>
                <a:gdLst/>
                <a:ahLst/>
                <a:cxnLst>
                  <a:cxn ang="0">
                    <a:pos x="2" y="3"/>
                  </a:cxn>
                  <a:cxn ang="0">
                    <a:pos x="2" y="1"/>
                  </a:cxn>
                  <a:cxn ang="0">
                    <a:pos x="1" y="0"/>
                  </a:cxn>
                  <a:cxn ang="0">
                    <a:pos x="1" y="0"/>
                  </a:cxn>
                  <a:cxn ang="0">
                    <a:pos x="1" y="0"/>
                  </a:cxn>
                  <a:cxn ang="0">
                    <a:pos x="1" y="1"/>
                  </a:cxn>
                  <a:cxn ang="0">
                    <a:pos x="0" y="2"/>
                  </a:cxn>
                  <a:cxn ang="0">
                    <a:pos x="0" y="4"/>
                  </a:cxn>
                  <a:cxn ang="0">
                    <a:pos x="1" y="4"/>
                  </a:cxn>
                  <a:cxn ang="0">
                    <a:pos x="1" y="4"/>
                  </a:cxn>
                  <a:cxn ang="0">
                    <a:pos x="2" y="3"/>
                  </a:cxn>
                </a:cxnLst>
                <a:rect l="0" t="0" r="r" b="b"/>
                <a:pathLst>
                  <a:path w="2" h="4">
                    <a:moveTo>
                      <a:pt x="2" y="3"/>
                    </a:moveTo>
                    <a:lnTo>
                      <a:pt x="2" y="1"/>
                    </a:lnTo>
                    <a:lnTo>
                      <a:pt x="1" y="0"/>
                    </a:lnTo>
                    <a:lnTo>
                      <a:pt x="1" y="0"/>
                    </a:lnTo>
                    <a:lnTo>
                      <a:pt x="1" y="0"/>
                    </a:lnTo>
                    <a:lnTo>
                      <a:pt x="1" y="1"/>
                    </a:lnTo>
                    <a:lnTo>
                      <a:pt x="0" y="2"/>
                    </a:lnTo>
                    <a:lnTo>
                      <a:pt x="0" y="4"/>
                    </a:lnTo>
                    <a:lnTo>
                      <a:pt x="1" y="4"/>
                    </a:lnTo>
                    <a:lnTo>
                      <a:pt x="1" y="4"/>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2" name="Freeform 222"/>
              <p:cNvSpPr>
                <a:spLocks/>
              </p:cNvSpPr>
              <p:nvPr/>
            </p:nvSpPr>
            <p:spPr bwMode="auto">
              <a:xfrm>
                <a:off x="3915" y="4036"/>
                <a:ext cx="3" cy="3"/>
              </a:xfrm>
              <a:custGeom>
                <a:avLst/>
                <a:gdLst/>
                <a:ahLst/>
                <a:cxnLst>
                  <a:cxn ang="0">
                    <a:pos x="2" y="3"/>
                  </a:cxn>
                  <a:cxn ang="0">
                    <a:pos x="3" y="1"/>
                  </a:cxn>
                  <a:cxn ang="0">
                    <a:pos x="2" y="0"/>
                  </a:cxn>
                  <a:cxn ang="0">
                    <a:pos x="1" y="1"/>
                  </a:cxn>
                  <a:cxn ang="0">
                    <a:pos x="1" y="1"/>
                  </a:cxn>
                  <a:cxn ang="0">
                    <a:pos x="0" y="1"/>
                  </a:cxn>
                  <a:cxn ang="0">
                    <a:pos x="0" y="2"/>
                  </a:cxn>
                  <a:cxn ang="0">
                    <a:pos x="0" y="2"/>
                  </a:cxn>
                  <a:cxn ang="0">
                    <a:pos x="0" y="3"/>
                  </a:cxn>
                  <a:cxn ang="0">
                    <a:pos x="1" y="3"/>
                  </a:cxn>
                  <a:cxn ang="0">
                    <a:pos x="1" y="3"/>
                  </a:cxn>
                  <a:cxn ang="0">
                    <a:pos x="2" y="3"/>
                  </a:cxn>
                  <a:cxn ang="0">
                    <a:pos x="2" y="3"/>
                  </a:cxn>
                </a:cxnLst>
                <a:rect l="0" t="0" r="r" b="b"/>
                <a:pathLst>
                  <a:path w="3" h="3">
                    <a:moveTo>
                      <a:pt x="2" y="3"/>
                    </a:moveTo>
                    <a:lnTo>
                      <a:pt x="3" y="1"/>
                    </a:lnTo>
                    <a:lnTo>
                      <a:pt x="2" y="0"/>
                    </a:lnTo>
                    <a:lnTo>
                      <a:pt x="1" y="1"/>
                    </a:lnTo>
                    <a:lnTo>
                      <a:pt x="1" y="1"/>
                    </a:lnTo>
                    <a:lnTo>
                      <a:pt x="0" y="1"/>
                    </a:lnTo>
                    <a:lnTo>
                      <a:pt x="0" y="2"/>
                    </a:lnTo>
                    <a:lnTo>
                      <a:pt x="0" y="2"/>
                    </a:lnTo>
                    <a:lnTo>
                      <a:pt x="0" y="3"/>
                    </a:lnTo>
                    <a:lnTo>
                      <a:pt x="1" y="3"/>
                    </a:lnTo>
                    <a:lnTo>
                      <a:pt x="1" y="3"/>
                    </a:lnTo>
                    <a:lnTo>
                      <a:pt x="2" y="3"/>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3" name="Freeform 223"/>
              <p:cNvSpPr>
                <a:spLocks/>
              </p:cNvSpPr>
              <p:nvPr/>
            </p:nvSpPr>
            <p:spPr bwMode="auto">
              <a:xfrm>
                <a:off x="3917" y="4050"/>
                <a:ext cx="1" cy="4"/>
              </a:xfrm>
              <a:custGeom>
                <a:avLst/>
                <a:gdLst/>
                <a:ahLst/>
                <a:cxnLst>
                  <a:cxn ang="0">
                    <a:pos x="0" y="1"/>
                  </a:cxn>
                  <a:cxn ang="0">
                    <a:pos x="0" y="1"/>
                  </a:cxn>
                  <a:cxn ang="0">
                    <a:pos x="0" y="4"/>
                  </a:cxn>
                  <a:cxn ang="0">
                    <a:pos x="1" y="4"/>
                  </a:cxn>
                  <a:cxn ang="0">
                    <a:pos x="1" y="4"/>
                  </a:cxn>
                  <a:cxn ang="0">
                    <a:pos x="1" y="0"/>
                  </a:cxn>
                  <a:cxn ang="0">
                    <a:pos x="1" y="0"/>
                  </a:cxn>
                  <a:cxn ang="0">
                    <a:pos x="0" y="1"/>
                  </a:cxn>
                </a:cxnLst>
                <a:rect l="0" t="0" r="r" b="b"/>
                <a:pathLst>
                  <a:path w="1" h="4">
                    <a:moveTo>
                      <a:pt x="0" y="1"/>
                    </a:moveTo>
                    <a:lnTo>
                      <a:pt x="0" y="1"/>
                    </a:lnTo>
                    <a:lnTo>
                      <a:pt x="0" y="4"/>
                    </a:lnTo>
                    <a:lnTo>
                      <a:pt x="1" y="4"/>
                    </a:lnTo>
                    <a:lnTo>
                      <a:pt x="1" y="4"/>
                    </a:lnTo>
                    <a:lnTo>
                      <a:pt x="1" y="0"/>
                    </a:lnTo>
                    <a:lnTo>
                      <a:pt x="1"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4" name="Freeform 224"/>
              <p:cNvSpPr>
                <a:spLocks/>
              </p:cNvSpPr>
              <p:nvPr/>
            </p:nvSpPr>
            <p:spPr bwMode="auto">
              <a:xfrm>
                <a:off x="3919" y="4060"/>
                <a:ext cx="8" cy="5"/>
              </a:xfrm>
              <a:custGeom>
                <a:avLst/>
                <a:gdLst/>
                <a:ahLst/>
                <a:cxnLst>
                  <a:cxn ang="0">
                    <a:pos x="6" y="5"/>
                  </a:cxn>
                  <a:cxn ang="0">
                    <a:pos x="8" y="5"/>
                  </a:cxn>
                  <a:cxn ang="0">
                    <a:pos x="8" y="5"/>
                  </a:cxn>
                  <a:cxn ang="0">
                    <a:pos x="8" y="5"/>
                  </a:cxn>
                  <a:cxn ang="0">
                    <a:pos x="8" y="5"/>
                  </a:cxn>
                  <a:cxn ang="0">
                    <a:pos x="7" y="4"/>
                  </a:cxn>
                  <a:cxn ang="0">
                    <a:pos x="7" y="4"/>
                  </a:cxn>
                  <a:cxn ang="0">
                    <a:pos x="6" y="4"/>
                  </a:cxn>
                  <a:cxn ang="0">
                    <a:pos x="6" y="4"/>
                  </a:cxn>
                  <a:cxn ang="0">
                    <a:pos x="6" y="4"/>
                  </a:cxn>
                  <a:cxn ang="0">
                    <a:pos x="1" y="1"/>
                  </a:cxn>
                  <a:cxn ang="0">
                    <a:pos x="0" y="0"/>
                  </a:cxn>
                  <a:cxn ang="0">
                    <a:pos x="0" y="0"/>
                  </a:cxn>
                  <a:cxn ang="0">
                    <a:pos x="1" y="2"/>
                  </a:cxn>
                  <a:cxn ang="0">
                    <a:pos x="4" y="4"/>
                  </a:cxn>
                  <a:cxn ang="0">
                    <a:pos x="4" y="4"/>
                  </a:cxn>
                  <a:cxn ang="0">
                    <a:pos x="4" y="4"/>
                  </a:cxn>
                  <a:cxn ang="0">
                    <a:pos x="4" y="3"/>
                  </a:cxn>
                  <a:cxn ang="0">
                    <a:pos x="6" y="5"/>
                  </a:cxn>
                </a:cxnLst>
                <a:rect l="0" t="0" r="r" b="b"/>
                <a:pathLst>
                  <a:path w="8" h="5">
                    <a:moveTo>
                      <a:pt x="6" y="5"/>
                    </a:moveTo>
                    <a:lnTo>
                      <a:pt x="8" y="5"/>
                    </a:lnTo>
                    <a:lnTo>
                      <a:pt x="8" y="5"/>
                    </a:lnTo>
                    <a:lnTo>
                      <a:pt x="8" y="5"/>
                    </a:lnTo>
                    <a:lnTo>
                      <a:pt x="8" y="5"/>
                    </a:lnTo>
                    <a:lnTo>
                      <a:pt x="7" y="4"/>
                    </a:lnTo>
                    <a:lnTo>
                      <a:pt x="7" y="4"/>
                    </a:lnTo>
                    <a:lnTo>
                      <a:pt x="6" y="4"/>
                    </a:lnTo>
                    <a:lnTo>
                      <a:pt x="6" y="4"/>
                    </a:lnTo>
                    <a:lnTo>
                      <a:pt x="6" y="4"/>
                    </a:lnTo>
                    <a:lnTo>
                      <a:pt x="1" y="1"/>
                    </a:lnTo>
                    <a:lnTo>
                      <a:pt x="0" y="0"/>
                    </a:lnTo>
                    <a:lnTo>
                      <a:pt x="0" y="0"/>
                    </a:lnTo>
                    <a:lnTo>
                      <a:pt x="1" y="2"/>
                    </a:lnTo>
                    <a:lnTo>
                      <a:pt x="4" y="4"/>
                    </a:lnTo>
                    <a:lnTo>
                      <a:pt x="4" y="4"/>
                    </a:lnTo>
                    <a:lnTo>
                      <a:pt x="4" y="4"/>
                    </a:lnTo>
                    <a:lnTo>
                      <a:pt x="4" y="3"/>
                    </a:lnTo>
                    <a:lnTo>
                      <a:pt x="6"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5" name="Freeform 225"/>
              <p:cNvSpPr>
                <a:spLocks/>
              </p:cNvSpPr>
              <p:nvPr/>
            </p:nvSpPr>
            <p:spPr bwMode="auto">
              <a:xfrm>
                <a:off x="3917" y="4022"/>
                <a:ext cx="3" cy="2"/>
              </a:xfrm>
              <a:custGeom>
                <a:avLst/>
                <a:gdLst/>
                <a:ahLst/>
                <a:cxnLst>
                  <a:cxn ang="0">
                    <a:pos x="2" y="0"/>
                  </a:cxn>
                  <a:cxn ang="0">
                    <a:pos x="0" y="0"/>
                  </a:cxn>
                  <a:cxn ang="0">
                    <a:pos x="0" y="0"/>
                  </a:cxn>
                  <a:cxn ang="0">
                    <a:pos x="0" y="0"/>
                  </a:cxn>
                  <a:cxn ang="0">
                    <a:pos x="1" y="1"/>
                  </a:cxn>
                  <a:cxn ang="0">
                    <a:pos x="3" y="2"/>
                  </a:cxn>
                  <a:cxn ang="0">
                    <a:pos x="3" y="2"/>
                  </a:cxn>
                  <a:cxn ang="0">
                    <a:pos x="2" y="1"/>
                  </a:cxn>
                  <a:cxn ang="0">
                    <a:pos x="2" y="0"/>
                  </a:cxn>
                </a:cxnLst>
                <a:rect l="0" t="0" r="r" b="b"/>
                <a:pathLst>
                  <a:path w="3" h="2">
                    <a:moveTo>
                      <a:pt x="2" y="0"/>
                    </a:moveTo>
                    <a:lnTo>
                      <a:pt x="0" y="0"/>
                    </a:lnTo>
                    <a:lnTo>
                      <a:pt x="0" y="0"/>
                    </a:lnTo>
                    <a:lnTo>
                      <a:pt x="0" y="0"/>
                    </a:lnTo>
                    <a:lnTo>
                      <a:pt x="1" y="1"/>
                    </a:lnTo>
                    <a:lnTo>
                      <a:pt x="3" y="2"/>
                    </a:lnTo>
                    <a:lnTo>
                      <a:pt x="3" y="2"/>
                    </a:lnTo>
                    <a:lnTo>
                      <a:pt x="2"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6" name="Freeform 226"/>
              <p:cNvSpPr>
                <a:spLocks/>
              </p:cNvSpPr>
              <p:nvPr/>
            </p:nvSpPr>
            <p:spPr bwMode="auto">
              <a:xfrm>
                <a:off x="3914" y="4032"/>
                <a:ext cx="2" cy="2"/>
              </a:xfrm>
              <a:custGeom>
                <a:avLst/>
                <a:gdLst/>
                <a:ahLst/>
                <a:cxnLst>
                  <a:cxn ang="0">
                    <a:pos x="2" y="2"/>
                  </a:cxn>
                  <a:cxn ang="0">
                    <a:pos x="1" y="0"/>
                  </a:cxn>
                  <a:cxn ang="0">
                    <a:pos x="0" y="0"/>
                  </a:cxn>
                  <a:cxn ang="0">
                    <a:pos x="0" y="0"/>
                  </a:cxn>
                  <a:cxn ang="0">
                    <a:pos x="0" y="1"/>
                  </a:cxn>
                  <a:cxn ang="0">
                    <a:pos x="0" y="1"/>
                  </a:cxn>
                  <a:cxn ang="0">
                    <a:pos x="1" y="2"/>
                  </a:cxn>
                  <a:cxn ang="0">
                    <a:pos x="2" y="2"/>
                  </a:cxn>
                  <a:cxn ang="0">
                    <a:pos x="2" y="2"/>
                  </a:cxn>
                </a:cxnLst>
                <a:rect l="0" t="0" r="r" b="b"/>
                <a:pathLst>
                  <a:path w="2" h="2">
                    <a:moveTo>
                      <a:pt x="2" y="2"/>
                    </a:moveTo>
                    <a:lnTo>
                      <a:pt x="1" y="0"/>
                    </a:lnTo>
                    <a:lnTo>
                      <a:pt x="0" y="0"/>
                    </a:lnTo>
                    <a:lnTo>
                      <a:pt x="0" y="0"/>
                    </a:lnTo>
                    <a:lnTo>
                      <a:pt x="0" y="1"/>
                    </a:lnTo>
                    <a:lnTo>
                      <a:pt x="0" y="1"/>
                    </a:lnTo>
                    <a:lnTo>
                      <a:pt x="1" y="2"/>
                    </a:lnTo>
                    <a:lnTo>
                      <a:pt x="2" y="2"/>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7" name="Freeform 227"/>
              <p:cNvSpPr>
                <a:spLocks/>
              </p:cNvSpPr>
              <p:nvPr/>
            </p:nvSpPr>
            <p:spPr bwMode="auto">
              <a:xfrm>
                <a:off x="3879" y="3675"/>
                <a:ext cx="1" cy="3"/>
              </a:xfrm>
              <a:custGeom>
                <a:avLst/>
                <a:gdLst/>
                <a:ahLst/>
                <a:cxnLst>
                  <a:cxn ang="0">
                    <a:pos x="1" y="0"/>
                  </a:cxn>
                  <a:cxn ang="0">
                    <a:pos x="1" y="0"/>
                  </a:cxn>
                  <a:cxn ang="0">
                    <a:pos x="0" y="1"/>
                  </a:cxn>
                  <a:cxn ang="0">
                    <a:pos x="0" y="2"/>
                  </a:cxn>
                  <a:cxn ang="0">
                    <a:pos x="1" y="3"/>
                  </a:cxn>
                  <a:cxn ang="0">
                    <a:pos x="1" y="0"/>
                  </a:cxn>
                  <a:cxn ang="0">
                    <a:pos x="1" y="0"/>
                  </a:cxn>
                  <a:cxn ang="0">
                    <a:pos x="1" y="0"/>
                  </a:cxn>
                </a:cxnLst>
                <a:rect l="0" t="0" r="r" b="b"/>
                <a:pathLst>
                  <a:path w="1" h="3">
                    <a:moveTo>
                      <a:pt x="1" y="0"/>
                    </a:moveTo>
                    <a:lnTo>
                      <a:pt x="1" y="0"/>
                    </a:lnTo>
                    <a:lnTo>
                      <a:pt x="0" y="1"/>
                    </a:lnTo>
                    <a:lnTo>
                      <a:pt x="0" y="2"/>
                    </a:lnTo>
                    <a:lnTo>
                      <a:pt x="1" y="3"/>
                    </a:lnTo>
                    <a:lnTo>
                      <a:pt x="1" y="0"/>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8" name="Freeform 228"/>
              <p:cNvSpPr>
                <a:spLocks/>
              </p:cNvSpPr>
              <p:nvPr/>
            </p:nvSpPr>
            <p:spPr bwMode="auto">
              <a:xfrm>
                <a:off x="3727" y="3872"/>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9" name="Freeform 229"/>
              <p:cNvSpPr>
                <a:spLocks/>
              </p:cNvSpPr>
              <p:nvPr/>
            </p:nvSpPr>
            <p:spPr bwMode="auto">
              <a:xfrm>
                <a:off x="3923" y="4057"/>
                <a:ext cx="1" cy="2"/>
              </a:xfrm>
              <a:custGeom>
                <a:avLst/>
                <a:gdLst/>
                <a:ahLst/>
                <a:cxnLst>
                  <a:cxn ang="0">
                    <a:pos x="0" y="2"/>
                  </a:cxn>
                  <a:cxn ang="0">
                    <a:pos x="0" y="2"/>
                  </a:cxn>
                  <a:cxn ang="0">
                    <a:pos x="0" y="2"/>
                  </a:cxn>
                  <a:cxn ang="0">
                    <a:pos x="1" y="1"/>
                  </a:cxn>
                  <a:cxn ang="0">
                    <a:pos x="1" y="0"/>
                  </a:cxn>
                  <a:cxn ang="0">
                    <a:pos x="1" y="0"/>
                  </a:cxn>
                  <a:cxn ang="0">
                    <a:pos x="0" y="0"/>
                  </a:cxn>
                  <a:cxn ang="0">
                    <a:pos x="0" y="0"/>
                  </a:cxn>
                  <a:cxn ang="0">
                    <a:pos x="0" y="1"/>
                  </a:cxn>
                  <a:cxn ang="0">
                    <a:pos x="0" y="1"/>
                  </a:cxn>
                  <a:cxn ang="0">
                    <a:pos x="0" y="1"/>
                  </a:cxn>
                  <a:cxn ang="0">
                    <a:pos x="0" y="1"/>
                  </a:cxn>
                  <a:cxn ang="0">
                    <a:pos x="0" y="2"/>
                  </a:cxn>
                </a:cxnLst>
                <a:rect l="0" t="0" r="r" b="b"/>
                <a:pathLst>
                  <a:path w="1" h="2">
                    <a:moveTo>
                      <a:pt x="0" y="2"/>
                    </a:moveTo>
                    <a:lnTo>
                      <a:pt x="0" y="2"/>
                    </a:lnTo>
                    <a:lnTo>
                      <a:pt x="0" y="2"/>
                    </a:lnTo>
                    <a:lnTo>
                      <a:pt x="1" y="1"/>
                    </a:lnTo>
                    <a:lnTo>
                      <a:pt x="1" y="0"/>
                    </a:lnTo>
                    <a:lnTo>
                      <a:pt x="1" y="0"/>
                    </a:lnTo>
                    <a:lnTo>
                      <a:pt x="0" y="0"/>
                    </a:lnTo>
                    <a:lnTo>
                      <a:pt x="0" y="0"/>
                    </a:lnTo>
                    <a:lnTo>
                      <a:pt x="0" y="1"/>
                    </a:lnTo>
                    <a:lnTo>
                      <a:pt x="0" y="1"/>
                    </a:lnTo>
                    <a:lnTo>
                      <a:pt x="0" y="1"/>
                    </a:lnTo>
                    <a:lnTo>
                      <a:pt x="0" y="1"/>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0" name="Freeform 230"/>
              <p:cNvSpPr>
                <a:spLocks/>
              </p:cNvSpPr>
              <p:nvPr/>
            </p:nvSpPr>
            <p:spPr bwMode="auto">
              <a:xfrm>
                <a:off x="3921" y="4049"/>
                <a:ext cx="2" cy="3"/>
              </a:xfrm>
              <a:custGeom>
                <a:avLst/>
                <a:gdLst/>
                <a:ahLst/>
                <a:cxnLst>
                  <a:cxn ang="0">
                    <a:pos x="1" y="0"/>
                  </a:cxn>
                  <a:cxn ang="0">
                    <a:pos x="0" y="1"/>
                  </a:cxn>
                  <a:cxn ang="0">
                    <a:pos x="0" y="1"/>
                  </a:cxn>
                  <a:cxn ang="0">
                    <a:pos x="1" y="2"/>
                  </a:cxn>
                  <a:cxn ang="0">
                    <a:pos x="2" y="3"/>
                  </a:cxn>
                  <a:cxn ang="0">
                    <a:pos x="2" y="3"/>
                  </a:cxn>
                  <a:cxn ang="0">
                    <a:pos x="1" y="1"/>
                  </a:cxn>
                  <a:cxn ang="0">
                    <a:pos x="1" y="0"/>
                  </a:cxn>
                </a:cxnLst>
                <a:rect l="0" t="0" r="r" b="b"/>
                <a:pathLst>
                  <a:path w="2" h="3">
                    <a:moveTo>
                      <a:pt x="1" y="0"/>
                    </a:moveTo>
                    <a:lnTo>
                      <a:pt x="0" y="1"/>
                    </a:lnTo>
                    <a:lnTo>
                      <a:pt x="0" y="1"/>
                    </a:lnTo>
                    <a:lnTo>
                      <a:pt x="1" y="2"/>
                    </a:lnTo>
                    <a:lnTo>
                      <a:pt x="2" y="3"/>
                    </a:lnTo>
                    <a:lnTo>
                      <a:pt x="2" y="3"/>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1" name="Freeform 231"/>
              <p:cNvSpPr>
                <a:spLocks/>
              </p:cNvSpPr>
              <p:nvPr/>
            </p:nvSpPr>
            <p:spPr bwMode="auto">
              <a:xfrm>
                <a:off x="3923" y="4001"/>
                <a:ext cx="1" cy="1"/>
              </a:xfrm>
              <a:custGeom>
                <a:avLst/>
                <a:gdLst/>
                <a:ahLst/>
                <a:cxnLst>
                  <a:cxn ang="0">
                    <a:pos x="0" y="1"/>
                  </a:cxn>
                  <a:cxn ang="0">
                    <a:pos x="0" y="0"/>
                  </a:cxn>
                  <a:cxn ang="0">
                    <a:pos x="0" y="0"/>
                  </a:cxn>
                  <a:cxn ang="0">
                    <a:pos x="0" y="0"/>
                  </a:cxn>
                  <a:cxn ang="0">
                    <a:pos x="0" y="0"/>
                  </a:cxn>
                  <a:cxn ang="0">
                    <a:pos x="0" y="1"/>
                  </a:cxn>
                  <a:cxn ang="0">
                    <a:pos x="0" y="1"/>
                  </a:cxn>
                </a:cxnLst>
                <a:rect l="0" t="0" r="r" b="b"/>
                <a:pathLst>
                  <a:path h="1">
                    <a:moveTo>
                      <a:pt x="0" y="1"/>
                    </a:moveTo>
                    <a:lnTo>
                      <a:pt x="0" y="0"/>
                    </a:lnTo>
                    <a:lnTo>
                      <a:pt x="0" y="0"/>
                    </a:lnTo>
                    <a:lnTo>
                      <a:pt x="0" y="0"/>
                    </a:lnTo>
                    <a:lnTo>
                      <a:pt x="0" y="0"/>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2" name="Freeform 232"/>
              <p:cNvSpPr>
                <a:spLocks/>
              </p:cNvSpPr>
              <p:nvPr/>
            </p:nvSpPr>
            <p:spPr bwMode="auto">
              <a:xfrm>
                <a:off x="3919" y="4039"/>
                <a:ext cx="3" cy="4"/>
              </a:xfrm>
              <a:custGeom>
                <a:avLst/>
                <a:gdLst/>
                <a:ahLst/>
                <a:cxnLst>
                  <a:cxn ang="0">
                    <a:pos x="0" y="0"/>
                  </a:cxn>
                  <a:cxn ang="0">
                    <a:pos x="0" y="0"/>
                  </a:cxn>
                  <a:cxn ang="0">
                    <a:pos x="0" y="0"/>
                  </a:cxn>
                  <a:cxn ang="0">
                    <a:pos x="1" y="1"/>
                  </a:cxn>
                  <a:cxn ang="0">
                    <a:pos x="1" y="2"/>
                  </a:cxn>
                  <a:cxn ang="0">
                    <a:pos x="1" y="2"/>
                  </a:cxn>
                  <a:cxn ang="0">
                    <a:pos x="2" y="4"/>
                  </a:cxn>
                  <a:cxn ang="0">
                    <a:pos x="3" y="4"/>
                  </a:cxn>
                  <a:cxn ang="0">
                    <a:pos x="2" y="2"/>
                  </a:cxn>
                  <a:cxn ang="0">
                    <a:pos x="0" y="0"/>
                  </a:cxn>
                </a:cxnLst>
                <a:rect l="0" t="0" r="r" b="b"/>
                <a:pathLst>
                  <a:path w="3" h="4">
                    <a:moveTo>
                      <a:pt x="0" y="0"/>
                    </a:moveTo>
                    <a:lnTo>
                      <a:pt x="0" y="0"/>
                    </a:lnTo>
                    <a:lnTo>
                      <a:pt x="0" y="0"/>
                    </a:lnTo>
                    <a:lnTo>
                      <a:pt x="1" y="1"/>
                    </a:lnTo>
                    <a:lnTo>
                      <a:pt x="1" y="2"/>
                    </a:lnTo>
                    <a:lnTo>
                      <a:pt x="1" y="2"/>
                    </a:lnTo>
                    <a:lnTo>
                      <a:pt x="2" y="4"/>
                    </a:lnTo>
                    <a:lnTo>
                      <a:pt x="3" y="4"/>
                    </a:lnTo>
                    <a:lnTo>
                      <a:pt x="2" y="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3" name="Freeform 233"/>
              <p:cNvSpPr>
                <a:spLocks/>
              </p:cNvSpPr>
              <p:nvPr/>
            </p:nvSpPr>
            <p:spPr bwMode="auto">
              <a:xfrm>
                <a:off x="3919" y="4015"/>
                <a:ext cx="2" cy="2"/>
              </a:xfrm>
              <a:custGeom>
                <a:avLst/>
                <a:gdLst/>
                <a:ahLst/>
                <a:cxnLst>
                  <a:cxn ang="0">
                    <a:pos x="2" y="2"/>
                  </a:cxn>
                  <a:cxn ang="0">
                    <a:pos x="2" y="2"/>
                  </a:cxn>
                  <a:cxn ang="0">
                    <a:pos x="1" y="1"/>
                  </a:cxn>
                  <a:cxn ang="0">
                    <a:pos x="1" y="0"/>
                  </a:cxn>
                  <a:cxn ang="0">
                    <a:pos x="1" y="0"/>
                  </a:cxn>
                  <a:cxn ang="0">
                    <a:pos x="0" y="1"/>
                  </a:cxn>
                  <a:cxn ang="0">
                    <a:pos x="0" y="2"/>
                  </a:cxn>
                  <a:cxn ang="0">
                    <a:pos x="1" y="2"/>
                  </a:cxn>
                  <a:cxn ang="0">
                    <a:pos x="2" y="2"/>
                  </a:cxn>
                </a:cxnLst>
                <a:rect l="0" t="0" r="r" b="b"/>
                <a:pathLst>
                  <a:path w="2" h="2">
                    <a:moveTo>
                      <a:pt x="2" y="2"/>
                    </a:moveTo>
                    <a:lnTo>
                      <a:pt x="2" y="2"/>
                    </a:lnTo>
                    <a:lnTo>
                      <a:pt x="1" y="1"/>
                    </a:lnTo>
                    <a:lnTo>
                      <a:pt x="1" y="0"/>
                    </a:lnTo>
                    <a:lnTo>
                      <a:pt x="1" y="0"/>
                    </a:lnTo>
                    <a:lnTo>
                      <a:pt x="0" y="1"/>
                    </a:lnTo>
                    <a:lnTo>
                      <a:pt x="0" y="2"/>
                    </a:lnTo>
                    <a:lnTo>
                      <a:pt x="1" y="2"/>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4" name="Freeform 234"/>
              <p:cNvSpPr>
                <a:spLocks/>
              </p:cNvSpPr>
              <p:nvPr/>
            </p:nvSpPr>
            <p:spPr bwMode="auto">
              <a:xfrm>
                <a:off x="3923" y="4048"/>
                <a:ext cx="1" cy="2"/>
              </a:xfrm>
              <a:custGeom>
                <a:avLst/>
                <a:gdLst/>
                <a:ahLst/>
                <a:cxnLst>
                  <a:cxn ang="0">
                    <a:pos x="1" y="2"/>
                  </a:cxn>
                  <a:cxn ang="0">
                    <a:pos x="1" y="1"/>
                  </a:cxn>
                  <a:cxn ang="0">
                    <a:pos x="0" y="1"/>
                  </a:cxn>
                  <a:cxn ang="0">
                    <a:pos x="0" y="0"/>
                  </a:cxn>
                  <a:cxn ang="0">
                    <a:pos x="0" y="0"/>
                  </a:cxn>
                  <a:cxn ang="0">
                    <a:pos x="0" y="1"/>
                  </a:cxn>
                  <a:cxn ang="0">
                    <a:pos x="1" y="2"/>
                  </a:cxn>
                  <a:cxn ang="0">
                    <a:pos x="1" y="2"/>
                  </a:cxn>
                </a:cxnLst>
                <a:rect l="0" t="0" r="r" b="b"/>
                <a:pathLst>
                  <a:path w="1" h="2">
                    <a:moveTo>
                      <a:pt x="1" y="2"/>
                    </a:moveTo>
                    <a:lnTo>
                      <a:pt x="1" y="1"/>
                    </a:lnTo>
                    <a:lnTo>
                      <a:pt x="0" y="1"/>
                    </a:lnTo>
                    <a:lnTo>
                      <a:pt x="0" y="0"/>
                    </a:lnTo>
                    <a:lnTo>
                      <a:pt x="0" y="0"/>
                    </a:lnTo>
                    <a:lnTo>
                      <a:pt x="0" y="1"/>
                    </a:lnTo>
                    <a:lnTo>
                      <a:pt x="1"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5" name="Freeform 235"/>
              <p:cNvSpPr>
                <a:spLocks/>
              </p:cNvSpPr>
              <p:nvPr/>
            </p:nvSpPr>
            <p:spPr bwMode="auto">
              <a:xfrm>
                <a:off x="3954" y="4079"/>
                <a:ext cx="6" cy="5"/>
              </a:xfrm>
              <a:custGeom>
                <a:avLst/>
                <a:gdLst/>
                <a:ahLst/>
                <a:cxnLst>
                  <a:cxn ang="0">
                    <a:pos x="6" y="1"/>
                  </a:cxn>
                  <a:cxn ang="0">
                    <a:pos x="2" y="0"/>
                  </a:cxn>
                  <a:cxn ang="0">
                    <a:pos x="0" y="1"/>
                  </a:cxn>
                  <a:cxn ang="0">
                    <a:pos x="0" y="2"/>
                  </a:cxn>
                  <a:cxn ang="0">
                    <a:pos x="1" y="2"/>
                  </a:cxn>
                  <a:cxn ang="0">
                    <a:pos x="1" y="2"/>
                  </a:cxn>
                  <a:cxn ang="0">
                    <a:pos x="2" y="4"/>
                  </a:cxn>
                  <a:cxn ang="0">
                    <a:pos x="3" y="4"/>
                  </a:cxn>
                  <a:cxn ang="0">
                    <a:pos x="3" y="4"/>
                  </a:cxn>
                  <a:cxn ang="0">
                    <a:pos x="3" y="4"/>
                  </a:cxn>
                  <a:cxn ang="0">
                    <a:pos x="4" y="4"/>
                  </a:cxn>
                  <a:cxn ang="0">
                    <a:pos x="4" y="4"/>
                  </a:cxn>
                  <a:cxn ang="0">
                    <a:pos x="4" y="4"/>
                  </a:cxn>
                  <a:cxn ang="0">
                    <a:pos x="5" y="4"/>
                  </a:cxn>
                  <a:cxn ang="0">
                    <a:pos x="5" y="4"/>
                  </a:cxn>
                  <a:cxn ang="0">
                    <a:pos x="5" y="5"/>
                  </a:cxn>
                  <a:cxn ang="0">
                    <a:pos x="6" y="5"/>
                  </a:cxn>
                  <a:cxn ang="0">
                    <a:pos x="6" y="4"/>
                  </a:cxn>
                  <a:cxn ang="0">
                    <a:pos x="6" y="4"/>
                  </a:cxn>
                  <a:cxn ang="0">
                    <a:pos x="6" y="4"/>
                  </a:cxn>
                  <a:cxn ang="0">
                    <a:pos x="6" y="2"/>
                  </a:cxn>
                  <a:cxn ang="0">
                    <a:pos x="6" y="1"/>
                  </a:cxn>
                </a:cxnLst>
                <a:rect l="0" t="0" r="r" b="b"/>
                <a:pathLst>
                  <a:path w="6" h="5">
                    <a:moveTo>
                      <a:pt x="6" y="1"/>
                    </a:moveTo>
                    <a:lnTo>
                      <a:pt x="2" y="0"/>
                    </a:lnTo>
                    <a:lnTo>
                      <a:pt x="0" y="1"/>
                    </a:lnTo>
                    <a:lnTo>
                      <a:pt x="0" y="2"/>
                    </a:lnTo>
                    <a:lnTo>
                      <a:pt x="1" y="2"/>
                    </a:lnTo>
                    <a:lnTo>
                      <a:pt x="1" y="2"/>
                    </a:lnTo>
                    <a:lnTo>
                      <a:pt x="2" y="4"/>
                    </a:lnTo>
                    <a:lnTo>
                      <a:pt x="3" y="4"/>
                    </a:lnTo>
                    <a:lnTo>
                      <a:pt x="3" y="4"/>
                    </a:lnTo>
                    <a:lnTo>
                      <a:pt x="3" y="4"/>
                    </a:lnTo>
                    <a:lnTo>
                      <a:pt x="4" y="4"/>
                    </a:lnTo>
                    <a:lnTo>
                      <a:pt x="4" y="4"/>
                    </a:lnTo>
                    <a:lnTo>
                      <a:pt x="4" y="4"/>
                    </a:lnTo>
                    <a:lnTo>
                      <a:pt x="5" y="4"/>
                    </a:lnTo>
                    <a:lnTo>
                      <a:pt x="5" y="4"/>
                    </a:lnTo>
                    <a:lnTo>
                      <a:pt x="5" y="5"/>
                    </a:lnTo>
                    <a:lnTo>
                      <a:pt x="6" y="5"/>
                    </a:lnTo>
                    <a:lnTo>
                      <a:pt x="6" y="4"/>
                    </a:lnTo>
                    <a:lnTo>
                      <a:pt x="6" y="4"/>
                    </a:lnTo>
                    <a:lnTo>
                      <a:pt x="6" y="4"/>
                    </a:lnTo>
                    <a:lnTo>
                      <a:pt x="6" y="2"/>
                    </a:lnTo>
                    <a:lnTo>
                      <a:pt x="6"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6" name="Freeform 236"/>
              <p:cNvSpPr>
                <a:spLocks/>
              </p:cNvSpPr>
              <p:nvPr/>
            </p:nvSpPr>
            <p:spPr bwMode="auto">
              <a:xfrm>
                <a:off x="3952" y="4059"/>
                <a:ext cx="19" cy="22"/>
              </a:xfrm>
              <a:custGeom>
                <a:avLst/>
                <a:gdLst/>
                <a:ahLst/>
                <a:cxnLst>
                  <a:cxn ang="0">
                    <a:pos x="18" y="19"/>
                  </a:cxn>
                  <a:cxn ang="0">
                    <a:pos x="15" y="19"/>
                  </a:cxn>
                  <a:cxn ang="0">
                    <a:pos x="11" y="15"/>
                  </a:cxn>
                  <a:cxn ang="0">
                    <a:pos x="10" y="14"/>
                  </a:cxn>
                  <a:cxn ang="0">
                    <a:pos x="9" y="13"/>
                  </a:cxn>
                  <a:cxn ang="0">
                    <a:pos x="8" y="13"/>
                  </a:cxn>
                  <a:cxn ang="0">
                    <a:pos x="8" y="13"/>
                  </a:cxn>
                  <a:cxn ang="0">
                    <a:pos x="8" y="13"/>
                  </a:cxn>
                  <a:cxn ang="0">
                    <a:pos x="4" y="9"/>
                  </a:cxn>
                  <a:cxn ang="0">
                    <a:pos x="2" y="6"/>
                  </a:cxn>
                  <a:cxn ang="0">
                    <a:pos x="2" y="6"/>
                  </a:cxn>
                  <a:cxn ang="0">
                    <a:pos x="1" y="6"/>
                  </a:cxn>
                  <a:cxn ang="0">
                    <a:pos x="0" y="5"/>
                  </a:cxn>
                  <a:cxn ang="0">
                    <a:pos x="1" y="4"/>
                  </a:cxn>
                  <a:cxn ang="0">
                    <a:pos x="1" y="4"/>
                  </a:cxn>
                  <a:cxn ang="0">
                    <a:pos x="2" y="4"/>
                  </a:cxn>
                  <a:cxn ang="0">
                    <a:pos x="3" y="5"/>
                  </a:cxn>
                  <a:cxn ang="0">
                    <a:pos x="3" y="4"/>
                  </a:cxn>
                  <a:cxn ang="0">
                    <a:pos x="0" y="0"/>
                  </a:cxn>
                  <a:cxn ang="0">
                    <a:pos x="0" y="0"/>
                  </a:cxn>
                  <a:cxn ang="0">
                    <a:pos x="0" y="20"/>
                  </a:cxn>
                  <a:cxn ang="0">
                    <a:pos x="0" y="20"/>
                  </a:cxn>
                  <a:cxn ang="0">
                    <a:pos x="2" y="20"/>
                  </a:cxn>
                  <a:cxn ang="0">
                    <a:pos x="4" y="20"/>
                  </a:cxn>
                  <a:cxn ang="0">
                    <a:pos x="4" y="20"/>
                  </a:cxn>
                  <a:cxn ang="0">
                    <a:pos x="10" y="21"/>
                  </a:cxn>
                  <a:cxn ang="0">
                    <a:pos x="11" y="22"/>
                  </a:cxn>
                  <a:cxn ang="0">
                    <a:pos x="12" y="22"/>
                  </a:cxn>
                  <a:cxn ang="0">
                    <a:pos x="13" y="22"/>
                  </a:cxn>
                  <a:cxn ang="0">
                    <a:pos x="15" y="21"/>
                  </a:cxn>
                  <a:cxn ang="0">
                    <a:pos x="17" y="21"/>
                  </a:cxn>
                  <a:cxn ang="0">
                    <a:pos x="18" y="20"/>
                  </a:cxn>
                  <a:cxn ang="0">
                    <a:pos x="19" y="20"/>
                  </a:cxn>
                  <a:cxn ang="0">
                    <a:pos x="19" y="19"/>
                  </a:cxn>
                  <a:cxn ang="0">
                    <a:pos x="19" y="18"/>
                  </a:cxn>
                  <a:cxn ang="0">
                    <a:pos x="18" y="19"/>
                  </a:cxn>
                </a:cxnLst>
                <a:rect l="0" t="0" r="r" b="b"/>
                <a:pathLst>
                  <a:path w="19" h="22">
                    <a:moveTo>
                      <a:pt x="18" y="19"/>
                    </a:moveTo>
                    <a:lnTo>
                      <a:pt x="15" y="19"/>
                    </a:lnTo>
                    <a:lnTo>
                      <a:pt x="11" y="15"/>
                    </a:lnTo>
                    <a:lnTo>
                      <a:pt x="10" y="14"/>
                    </a:lnTo>
                    <a:lnTo>
                      <a:pt x="9" y="13"/>
                    </a:lnTo>
                    <a:lnTo>
                      <a:pt x="8" y="13"/>
                    </a:lnTo>
                    <a:lnTo>
                      <a:pt x="8" y="13"/>
                    </a:lnTo>
                    <a:lnTo>
                      <a:pt x="8" y="13"/>
                    </a:lnTo>
                    <a:lnTo>
                      <a:pt x="4" y="9"/>
                    </a:lnTo>
                    <a:lnTo>
                      <a:pt x="2" y="6"/>
                    </a:lnTo>
                    <a:lnTo>
                      <a:pt x="2" y="6"/>
                    </a:lnTo>
                    <a:lnTo>
                      <a:pt x="1" y="6"/>
                    </a:lnTo>
                    <a:lnTo>
                      <a:pt x="0" y="5"/>
                    </a:lnTo>
                    <a:lnTo>
                      <a:pt x="1" y="4"/>
                    </a:lnTo>
                    <a:lnTo>
                      <a:pt x="1" y="4"/>
                    </a:lnTo>
                    <a:lnTo>
                      <a:pt x="2" y="4"/>
                    </a:lnTo>
                    <a:lnTo>
                      <a:pt x="3" y="5"/>
                    </a:lnTo>
                    <a:lnTo>
                      <a:pt x="3" y="4"/>
                    </a:lnTo>
                    <a:lnTo>
                      <a:pt x="0" y="0"/>
                    </a:lnTo>
                    <a:lnTo>
                      <a:pt x="0" y="0"/>
                    </a:lnTo>
                    <a:lnTo>
                      <a:pt x="0" y="20"/>
                    </a:lnTo>
                    <a:lnTo>
                      <a:pt x="0" y="20"/>
                    </a:lnTo>
                    <a:lnTo>
                      <a:pt x="2" y="20"/>
                    </a:lnTo>
                    <a:lnTo>
                      <a:pt x="4" y="20"/>
                    </a:lnTo>
                    <a:lnTo>
                      <a:pt x="4" y="20"/>
                    </a:lnTo>
                    <a:lnTo>
                      <a:pt x="10" y="21"/>
                    </a:lnTo>
                    <a:lnTo>
                      <a:pt x="11" y="22"/>
                    </a:lnTo>
                    <a:lnTo>
                      <a:pt x="12" y="22"/>
                    </a:lnTo>
                    <a:lnTo>
                      <a:pt x="13" y="22"/>
                    </a:lnTo>
                    <a:lnTo>
                      <a:pt x="15" y="21"/>
                    </a:lnTo>
                    <a:lnTo>
                      <a:pt x="17" y="21"/>
                    </a:lnTo>
                    <a:lnTo>
                      <a:pt x="18" y="20"/>
                    </a:lnTo>
                    <a:lnTo>
                      <a:pt x="19" y="20"/>
                    </a:lnTo>
                    <a:lnTo>
                      <a:pt x="19" y="19"/>
                    </a:lnTo>
                    <a:lnTo>
                      <a:pt x="19" y="18"/>
                    </a:lnTo>
                    <a:lnTo>
                      <a:pt x="18"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7" name="Freeform 237"/>
              <p:cNvSpPr>
                <a:spLocks/>
              </p:cNvSpPr>
              <p:nvPr/>
            </p:nvSpPr>
            <p:spPr bwMode="auto">
              <a:xfrm>
                <a:off x="3961" y="4081"/>
                <a:ext cx="2" cy="1"/>
              </a:xfrm>
              <a:custGeom>
                <a:avLst/>
                <a:gdLst/>
                <a:ahLst/>
                <a:cxnLst>
                  <a:cxn ang="0">
                    <a:pos x="1" y="0"/>
                  </a:cxn>
                  <a:cxn ang="0">
                    <a:pos x="0" y="0"/>
                  </a:cxn>
                  <a:cxn ang="0">
                    <a:pos x="0" y="0"/>
                  </a:cxn>
                  <a:cxn ang="0">
                    <a:pos x="1" y="1"/>
                  </a:cxn>
                  <a:cxn ang="0">
                    <a:pos x="2" y="1"/>
                  </a:cxn>
                  <a:cxn ang="0">
                    <a:pos x="1" y="1"/>
                  </a:cxn>
                  <a:cxn ang="0">
                    <a:pos x="1" y="0"/>
                  </a:cxn>
                </a:cxnLst>
                <a:rect l="0" t="0" r="r" b="b"/>
                <a:pathLst>
                  <a:path w="2" h="1">
                    <a:moveTo>
                      <a:pt x="1" y="0"/>
                    </a:moveTo>
                    <a:lnTo>
                      <a:pt x="0" y="0"/>
                    </a:lnTo>
                    <a:lnTo>
                      <a:pt x="0" y="0"/>
                    </a:lnTo>
                    <a:lnTo>
                      <a:pt x="1" y="1"/>
                    </a:lnTo>
                    <a:lnTo>
                      <a:pt x="2" y="1"/>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8" name="Freeform 238"/>
              <p:cNvSpPr>
                <a:spLocks/>
              </p:cNvSpPr>
              <p:nvPr/>
            </p:nvSpPr>
            <p:spPr bwMode="auto">
              <a:xfrm>
                <a:off x="3961" y="4083"/>
                <a:ext cx="1" cy="1"/>
              </a:xfrm>
              <a:custGeom>
                <a:avLst/>
                <a:gdLst/>
                <a:ahLst/>
                <a:cxnLst>
                  <a:cxn ang="0">
                    <a:pos x="0" y="0"/>
                  </a:cxn>
                  <a:cxn ang="0">
                    <a:pos x="0" y="0"/>
                  </a:cxn>
                  <a:cxn ang="0">
                    <a:pos x="0" y="1"/>
                  </a:cxn>
                  <a:cxn ang="0">
                    <a:pos x="0" y="1"/>
                  </a:cxn>
                  <a:cxn ang="0">
                    <a:pos x="1" y="1"/>
                  </a:cxn>
                  <a:cxn ang="0">
                    <a:pos x="1" y="0"/>
                  </a:cxn>
                  <a:cxn ang="0">
                    <a:pos x="1" y="0"/>
                  </a:cxn>
                  <a:cxn ang="0">
                    <a:pos x="0" y="0"/>
                  </a:cxn>
                </a:cxnLst>
                <a:rect l="0" t="0" r="r" b="b"/>
                <a:pathLst>
                  <a:path w="1" h="1">
                    <a:moveTo>
                      <a:pt x="0" y="0"/>
                    </a:moveTo>
                    <a:lnTo>
                      <a:pt x="0" y="0"/>
                    </a:lnTo>
                    <a:lnTo>
                      <a:pt x="0" y="1"/>
                    </a:lnTo>
                    <a:lnTo>
                      <a:pt x="0" y="1"/>
                    </a:lnTo>
                    <a:lnTo>
                      <a:pt x="1" y="1"/>
                    </a:lnTo>
                    <a:lnTo>
                      <a:pt x="1"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9" name="Freeform 239"/>
              <p:cNvSpPr>
                <a:spLocks/>
              </p:cNvSpPr>
              <p:nvPr/>
            </p:nvSpPr>
            <p:spPr bwMode="auto">
              <a:xfrm>
                <a:off x="3963" y="4083"/>
                <a:ext cx="1" cy="1"/>
              </a:xfrm>
              <a:custGeom>
                <a:avLst/>
                <a:gdLst/>
                <a:ahLst/>
                <a:cxnLst>
                  <a:cxn ang="0">
                    <a:pos x="0" y="0"/>
                  </a:cxn>
                  <a:cxn ang="0">
                    <a:pos x="0" y="0"/>
                  </a:cxn>
                  <a:cxn ang="0">
                    <a:pos x="0" y="0"/>
                  </a:cxn>
                  <a:cxn ang="0">
                    <a:pos x="0" y="0"/>
                  </a:cxn>
                  <a:cxn ang="0">
                    <a:pos x="1" y="0"/>
                  </a:cxn>
                  <a:cxn ang="0">
                    <a:pos x="1" y="0"/>
                  </a:cxn>
                  <a:cxn ang="0">
                    <a:pos x="0" y="0"/>
                  </a:cxn>
                  <a:cxn ang="0">
                    <a:pos x="0" y="0"/>
                  </a:cxn>
                </a:cxnLst>
                <a:rect l="0" t="0" r="r" b="b"/>
                <a:pathLst>
                  <a:path w="1">
                    <a:moveTo>
                      <a:pt x="0" y="0"/>
                    </a:moveTo>
                    <a:lnTo>
                      <a:pt x="0" y="0"/>
                    </a:lnTo>
                    <a:lnTo>
                      <a:pt x="0" y="0"/>
                    </a:lnTo>
                    <a:lnTo>
                      <a:pt x="0" y="0"/>
                    </a:lnTo>
                    <a:lnTo>
                      <a:pt x="1" y="0"/>
                    </a:lnTo>
                    <a:lnTo>
                      <a:pt x="1"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 name="Freeform 240"/>
              <p:cNvSpPr>
                <a:spLocks/>
              </p:cNvSpPr>
              <p:nvPr/>
            </p:nvSpPr>
            <p:spPr bwMode="auto">
              <a:xfrm>
                <a:off x="3925" y="3990"/>
                <a:ext cx="4" cy="4"/>
              </a:xfrm>
              <a:custGeom>
                <a:avLst/>
                <a:gdLst/>
                <a:ahLst/>
                <a:cxnLst>
                  <a:cxn ang="0">
                    <a:pos x="2" y="4"/>
                  </a:cxn>
                  <a:cxn ang="0">
                    <a:pos x="2" y="4"/>
                  </a:cxn>
                  <a:cxn ang="0">
                    <a:pos x="3" y="4"/>
                  </a:cxn>
                  <a:cxn ang="0">
                    <a:pos x="4" y="3"/>
                  </a:cxn>
                  <a:cxn ang="0">
                    <a:pos x="4" y="2"/>
                  </a:cxn>
                  <a:cxn ang="0">
                    <a:pos x="4" y="2"/>
                  </a:cxn>
                  <a:cxn ang="0">
                    <a:pos x="4" y="2"/>
                  </a:cxn>
                  <a:cxn ang="0">
                    <a:pos x="4" y="1"/>
                  </a:cxn>
                  <a:cxn ang="0">
                    <a:pos x="3" y="0"/>
                  </a:cxn>
                  <a:cxn ang="0">
                    <a:pos x="3" y="0"/>
                  </a:cxn>
                  <a:cxn ang="0">
                    <a:pos x="0" y="2"/>
                  </a:cxn>
                  <a:cxn ang="0">
                    <a:pos x="1" y="2"/>
                  </a:cxn>
                  <a:cxn ang="0">
                    <a:pos x="2" y="4"/>
                  </a:cxn>
                </a:cxnLst>
                <a:rect l="0" t="0" r="r" b="b"/>
                <a:pathLst>
                  <a:path w="4" h="4">
                    <a:moveTo>
                      <a:pt x="2" y="4"/>
                    </a:moveTo>
                    <a:lnTo>
                      <a:pt x="2" y="4"/>
                    </a:lnTo>
                    <a:lnTo>
                      <a:pt x="3" y="4"/>
                    </a:lnTo>
                    <a:lnTo>
                      <a:pt x="4" y="3"/>
                    </a:lnTo>
                    <a:lnTo>
                      <a:pt x="4" y="2"/>
                    </a:lnTo>
                    <a:lnTo>
                      <a:pt x="4" y="2"/>
                    </a:lnTo>
                    <a:lnTo>
                      <a:pt x="4" y="2"/>
                    </a:lnTo>
                    <a:lnTo>
                      <a:pt x="4" y="1"/>
                    </a:lnTo>
                    <a:lnTo>
                      <a:pt x="3" y="0"/>
                    </a:lnTo>
                    <a:lnTo>
                      <a:pt x="3" y="0"/>
                    </a:lnTo>
                    <a:lnTo>
                      <a:pt x="0" y="2"/>
                    </a:lnTo>
                    <a:lnTo>
                      <a:pt x="1" y="2"/>
                    </a:lnTo>
                    <a:lnTo>
                      <a:pt x="2"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1" name="Freeform 241"/>
              <p:cNvSpPr>
                <a:spLocks/>
              </p:cNvSpPr>
              <p:nvPr/>
            </p:nvSpPr>
            <p:spPr bwMode="auto">
              <a:xfrm>
                <a:off x="3920" y="3970"/>
                <a:ext cx="6" cy="13"/>
              </a:xfrm>
              <a:custGeom>
                <a:avLst/>
                <a:gdLst/>
                <a:ahLst/>
                <a:cxnLst>
                  <a:cxn ang="0">
                    <a:pos x="4" y="1"/>
                  </a:cxn>
                  <a:cxn ang="0">
                    <a:pos x="3" y="1"/>
                  </a:cxn>
                  <a:cxn ang="0">
                    <a:pos x="3" y="0"/>
                  </a:cxn>
                  <a:cxn ang="0">
                    <a:pos x="3" y="0"/>
                  </a:cxn>
                  <a:cxn ang="0">
                    <a:pos x="3" y="1"/>
                  </a:cxn>
                  <a:cxn ang="0">
                    <a:pos x="2" y="1"/>
                  </a:cxn>
                  <a:cxn ang="0">
                    <a:pos x="0" y="11"/>
                  </a:cxn>
                  <a:cxn ang="0">
                    <a:pos x="1" y="12"/>
                  </a:cxn>
                  <a:cxn ang="0">
                    <a:pos x="3" y="13"/>
                  </a:cxn>
                  <a:cxn ang="0">
                    <a:pos x="4" y="12"/>
                  </a:cxn>
                  <a:cxn ang="0">
                    <a:pos x="3" y="11"/>
                  </a:cxn>
                  <a:cxn ang="0">
                    <a:pos x="5" y="11"/>
                  </a:cxn>
                  <a:cxn ang="0">
                    <a:pos x="4" y="10"/>
                  </a:cxn>
                  <a:cxn ang="0">
                    <a:pos x="4" y="8"/>
                  </a:cxn>
                  <a:cxn ang="0">
                    <a:pos x="5" y="8"/>
                  </a:cxn>
                  <a:cxn ang="0">
                    <a:pos x="5" y="7"/>
                  </a:cxn>
                  <a:cxn ang="0">
                    <a:pos x="4" y="7"/>
                  </a:cxn>
                  <a:cxn ang="0">
                    <a:pos x="3" y="7"/>
                  </a:cxn>
                  <a:cxn ang="0">
                    <a:pos x="4" y="6"/>
                  </a:cxn>
                  <a:cxn ang="0">
                    <a:pos x="4" y="6"/>
                  </a:cxn>
                  <a:cxn ang="0">
                    <a:pos x="5" y="5"/>
                  </a:cxn>
                  <a:cxn ang="0">
                    <a:pos x="6" y="5"/>
                  </a:cxn>
                  <a:cxn ang="0">
                    <a:pos x="4" y="1"/>
                  </a:cxn>
                  <a:cxn ang="0">
                    <a:pos x="4" y="1"/>
                  </a:cxn>
                </a:cxnLst>
                <a:rect l="0" t="0" r="r" b="b"/>
                <a:pathLst>
                  <a:path w="6" h="13">
                    <a:moveTo>
                      <a:pt x="4" y="1"/>
                    </a:moveTo>
                    <a:lnTo>
                      <a:pt x="3" y="1"/>
                    </a:lnTo>
                    <a:lnTo>
                      <a:pt x="3" y="0"/>
                    </a:lnTo>
                    <a:lnTo>
                      <a:pt x="3" y="0"/>
                    </a:lnTo>
                    <a:lnTo>
                      <a:pt x="3" y="1"/>
                    </a:lnTo>
                    <a:lnTo>
                      <a:pt x="2" y="1"/>
                    </a:lnTo>
                    <a:lnTo>
                      <a:pt x="0" y="11"/>
                    </a:lnTo>
                    <a:lnTo>
                      <a:pt x="1" y="12"/>
                    </a:lnTo>
                    <a:lnTo>
                      <a:pt x="3" y="13"/>
                    </a:lnTo>
                    <a:lnTo>
                      <a:pt x="4" y="12"/>
                    </a:lnTo>
                    <a:lnTo>
                      <a:pt x="3" y="11"/>
                    </a:lnTo>
                    <a:lnTo>
                      <a:pt x="5" y="11"/>
                    </a:lnTo>
                    <a:lnTo>
                      <a:pt x="4" y="10"/>
                    </a:lnTo>
                    <a:lnTo>
                      <a:pt x="4" y="8"/>
                    </a:lnTo>
                    <a:lnTo>
                      <a:pt x="5" y="8"/>
                    </a:lnTo>
                    <a:lnTo>
                      <a:pt x="5" y="7"/>
                    </a:lnTo>
                    <a:lnTo>
                      <a:pt x="4" y="7"/>
                    </a:lnTo>
                    <a:lnTo>
                      <a:pt x="3" y="7"/>
                    </a:lnTo>
                    <a:lnTo>
                      <a:pt x="4" y="6"/>
                    </a:lnTo>
                    <a:lnTo>
                      <a:pt x="4" y="6"/>
                    </a:lnTo>
                    <a:lnTo>
                      <a:pt x="5" y="5"/>
                    </a:lnTo>
                    <a:lnTo>
                      <a:pt x="6" y="5"/>
                    </a:lnTo>
                    <a:lnTo>
                      <a:pt x="4" y="1"/>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2" name="Freeform 242"/>
              <p:cNvSpPr>
                <a:spLocks/>
              </p:cNvSpPr>
              <p:nvPr/>
            </p:nvSpPr>
            <p:spPr bwMode="auto">
              <a:xfrm>
                <a:off x="3924" y="4053"/>
                <a:ext cx="12" cy="14"/>
              </a:xfrm>
              <a:custGeom>
                <a:avLst/>
                <a:gdLst/>
                <a:ahLst/>
                <a:cxnLst>
                  <a:cxn ang="0">
                    <a:pos x="4" y="3"/>
                  </a:cxn>
                  <a:cxn ang="0">
                    <a:pos x="4" y="1"/>
                  </a:cxn>
                  <a:cxn ang="0">
                    <a:pos x="3" y="1"/>
                  </a:cxn>
                  <a:cxn ang="0">
                    <a:pos x="3" y="1"/>
                  </a:cxn>
                  <a:cxn ang="0">
                    <a:pos x="3" y="2"/>
                  </a:cxn>
                  <a:cxn ang="0">
                    <a:pos x="2" y="1"/>
                  </a:cxn>
                  <a:cxn ang="0">
                    <a:pos x="1" y="1"/>
                  </a:cxn>
                  <a:cxn ang="0">
                    <a:pos x="1" y="1"/>
                  </a:cxn>
                  <a:cxn ang="0">
                    <a:pos x="1" y="1"/>
                  </a:cxn>
                  <a:cxn ang="0">
                    <a:pos x="1" y="2"/>
                  </a:cxn>
                  <a:cxn ang="0">
                    <a:pos x="0" y="7"/>
                  </a:cxn>
                  <a:cxn ang="0">
                    <a:pos x="1" y="7"/>
                  </a:cxn>
                  <a:cxn ang="0">
                    <a:pos x="1" y="7"/>
                  </a:cxn>
                  <a:cxn ang="0">
                    <a:pos x="1" y="8"/>
                  </a:cxn>
                  <a:cxn ang="0">
                    <a:pos x="2" y="8"/>
                  </a:cxn>
                  <a:cxn ang="0">
                    <a:pos x="3" y="8"/>
                  </a:cxn>
                  <a:cxn ang="0">
                    <a:pos x="3" y="8"/>
                  </a:cxn>
                  <a:cxn ang="0">
                    <a:pos x="3" y="9"/>
                  </a:cxn>
                  <a:cxn ang="0">
                    <a:pos x="4" y="9"/>
                  </a:cxn>
                  <a:cxn ang="0">
                    <a:pos x="4" y="9"/>
                  </a:cxn>
                  <a:cxn ang="0">
                    <a:pos x="4" y="8"/>
                  </a:cxn>
                  <a:cxn ang="0">
                    <a:pos x="5" y="10"/>
                  </a:cxn>
                  <a:cxn ang="0">
                    <a:pos x="6" y="10"/>
                  </a:cxn>
                  <a:cxn ang="0">
                    <a:pos x="6" y="11"/>
                  </a:cxn>
                  <a:cxn ang="0">
                    <a:pos x="5" y="11"/>
                  </a:cxn>
                  <a:cxn ang="0">
                    <a:pos x="4" y="11"/>
                  </a:cxn>
                  <a:cxn ang="0">
                    <a:pos x="3" y="11"/>
                  </a:cxn>
                  <a:cxn ang="0">
                    <a:pos x="3" y="11"/>
                  </a:cxn>
                  <a:cxn ang="0">
                    <a:pos x="6" y="13"/>
                  </a:cxn>
                  <a:cxn ang="0">
                    <a:pos x="7" y="14"/>
                  </a:cxn>
                  <a:cxn ang="0">
                    <a:pos x="7" y="13"/>
                  </a:cxn>
                  <a:cxn ang="0">
                    <a:pos x="7" y="12"/>
                  </a:cxn>
                  <a:cxn ang="0">
                    <a:pos x="7" y="12"/>
                  </a:cxn>
                  <a:cxn ang="0">
                    <a:pos x="7" y="12"/>
                  </a:cxn>
                  <a:cxn ang="0">
                    <a:pos x="7" y="11"/>
                  </a:cxn>
                  <a:cxn ang="0">
                    <a:pos x="8" y="11"/>
                  </a:cxn>
                  <a:cxn ang="0">
                    <a:pos x="8" y="11"/>
                  </a:cxn>
                  <a:cxn ang="0">
                    <a:pos x="8" y="10"/>
                  </a:cxn>
                  <a:cxn ang="0">
                    <a:pos x="8" y="10"/>
                  </a:cxn>
                  <a:cxn ang="0">
                    <a:pos x="9" y="10"/>
                  </a:cxn>
                  <a:cxn ang="0">
                    <a:pos x="12" y="8"/>
                  </a:cxn>
                  <a:cxn ang="0">
                    <a:pos x="12" y="7"/>
                  </a:cxn>
                  <a:cxn ang="0">
                    <a:pos x="12" y="6"/>
                  </a:cxn>
                  <a:cxn ang="0">
                    <a:pos x="9" y="6"/>
                  </a:cxn>
                  <a:cxn ang="0">
                    <a:pos x="7" y="8"/>
                  </a:cxn>
                  <a:cxn ang="0">
                    <a:pos x="6" y="8"/>
                  </a:cxn>
                  <a:cxn ang="0">
                    <a:pos x="6" y="7"/>
                  </a:cxn>
                  <a:cxn ang="0">
                    <a:pos x="5" y="6"/>
                  </a:cxn>
                  <a:cxn ang="0">
                    <a:pos x="4" y="5"/>
                  </a:cxn>
                  <a:cxn ang="0">
                    <a:pos x="5" y="4"/>
                  </a:cxn>
                  <a:cxn ang="0">
                    <a:pos x="6" y="3"/>
                  </a:cxn>
                  <a:cxn ang="0">
                    <a:pos x="6" y="1"/>
                  </a:cxn>
                  <a:cxn ang="0">
                    <a:pos x="5" y="1"/>
                  </a:cxn>
                  <a:cxn ang="0">
                    <a:pos x="5" y="0"/>
                  </a:cxn>
                  <a:cxn ang="0">
                    <a:pos x="5" y="1"/>
                  </a:cxn>
                  <a:cxn ang="0">
                    <a:pos x="5" y="1"/>
                  </a:cxn>
                  <a:cxn ang="0">
                    <a:pos x="5" y="2"/>
                  </a:cxn>
                  <a:cxn ang="0">
                    <a:pos x="4" y="3"/>
                  </a:cxn>
                </a:cxnLst>
                <a:rect l="0" t="0" r="r" b="b"/>
                <a:pathLst>
                  <a:path w="12" h="14">
                    <a:moveTo>
                      <a:pt x="4" y="3"/>
                    </a:moveTo>
                    <a:lnTo>
                      <a:pt x="4" y="1"/>
                    </a:lnTo>
                    <a:lnTo>
                      <a:pt x="3" y="1"/>
                    </a:lnTo>
                    <a:lnTo>
                      <a:pt x="3" y="1"/>
                    </a:lnTo>
                    <a:lnTo>
                      <a:pt x="3" y="2"/>
                    </a:lnTo>
                    <a:lnTo>
                      <a:pt x="2" y="1"/>
                    </a:lnTo>
                    <a:lnTo>
                      <a:pt x="1" y="1"/>
                    </a:lnTo>
                    <a:lnTo>
                      <a:pt x="1" y="1"/>
                    </a:lnTo>
                    <a:lnTo>
                      <a:pt x="1" y="1"/>
                    </a:lnTo>
                    <a:lnTo>
                      <a:pt x="1" y="2"/>
                    </a:lnTo>
                    <a:lnTo>
                      <a:pt x="0" y="7"/>
                    </a:lnTo>
                    <a:lnTo>
                      <a:pt x="1" y="7"/>
                    </a:lnTo>
                    <a:lnTo>
                      <a:pt x="1" y="7"/>
                    </a:lnTo>
                    <a:lnTo>
                      <a:pt x="1" y="8"/>
                    </a:lnTo>
                    <a:lnTo>
                      <a:pt x="2" y="8"/>
                    </a:lnTo>
                    <a:lnTo>
                      <a:pt x="3" y="8"/>
                    </a:lnTo>
                    <a:lnTo>
                      <a:pt x="3" y="8"/>
                    </a:lnTo>
                    <a:lnTo>
                      <a:pt x="3" y="9"/>
                    </a:lnTo>
                    <a:lnTo>
                      <a:pt x="4" y="9"/>
                    </a:lnTo>
                    <a:lnTo>
                      <a:pt x="4" y="9"/>
                    </a:lnTo>
                    <a:lnTo>
                      <a:pt x="4" y="8"/>
                    </a:lnTo>
                    <a:lnTo>
                      <a:pt x="5" y="10"/>
                    </a:lnTo>
                    <a:lnTo>
                      <a:pt x="6" y="10"/>
                    </a:lnTo>
                    <a:lnTo>
                      <a:pt x="6" y="11"/>
                    </a:lnTo>
                    <a:lnTo>
                      <a:pt x="5" y="11"/>
                    </a:lnTo>
                    <a:lnTo>
                      <a:pt x="4" y="11"/>
                    </a:lnTo>
                    <a:lnTo>
                      <a:pt x="3" y="11"/>
                    </a:lnTo>
                    <a:lnTo>
                      <a:pt x="3" y="11"/>
                    </a:lnTo>
                    <a:lnTo>
                      <a:pt x="6" y="13"/>
                    </a:lnTo>
                    <a:lnTo>
                      <a:pt x="7" y="14"/>
                    </a:lnTo>
                    <a:lnTo>
                      <a:pt x="7" y="13"/>
                    </a:lnTo>
                    <a:lnTo>
                      <a:pt x="7" y="12"/>
                    </a:lnTo>
                    <a:lnTo>
                      <a:pt x="7" y="12"/>
                    </a:lnTo>
                    <a:lnTo>
                      <a:pt x="7" y="12"/>
                    </a:lnTo>
                    <a:lnTo>
                      <a:pt x="7" y="11"/>
                    </a:lnTo>
                    <a:lnTo>
                      <a:pt x="8" y="11"/>
                    </a:lnTo>
                    <a:lnTo>
                      <a:pt x="8" y="11"/>
                    </a:lnTo>
                    <a:lnTo>
                      <a:pt x="8" y="10"/>
                    </a:lnTo>
                    <a:lnTo>
                      <a:pt x="8" y="10"/>
                    </a:lnTo>
                    <a:lnTo>
                      <a:pt x="9" y="10"/>
                    </a:lnTo>
                    <a:lnTo>
                      <a:pt x="12" y="8"/>
                    </a:lnTo>
                    <a:lnTo>
                      <a:pt x="12" y="7"/>
                    </a:lnTo>
                    <a:lnTo>
                      <a:pt x="12" y="6"/>
                    </a:lnTo>
                    <a:lnTo>
                      <a:pt x="9" y="6"/>
                    </a:lnTo>
                    <a:lnTo>
                      <a:pt x="7" y="8"/>
                    </a:lnTo>
                    <a:lnTo>
                      <a:pt x="6" y="8"/>
                    </a:lnTo>
                    <a:lnTo>
                      <a:pt x="6" y="7"/>
                    </a:lnTo>
                    <a:lnTo>
                      <a:pt x="5" y="6"/>
                    </a:lnTo>
                    <a:lnTo>
                      <a:pt x="4" y="5"/>
                    </a:lnTo>
                    <a:lnTo>
                      <a:pt x="5" y="4"/>
                    </a:lnTo>
                    <a:lnTo>
                      <a:pt x="6" y="3"/>
                    </a:lnTo>
                    <a:lnTo>
                      <a:pt x="6" y="1"/>
                    </a:lnTo>
                    <a:lnTo>
                      <a:pt x="5" y="1"/>
                    </a:lnTo>
                    <a:lnTo>
                      <a:pt x="5" y="0"/>
                    </a:lnTo>
                    <a:lnTo>
                      <a:pt x="5" y="1"/>
                    </a:lnTo>
                    <a:lnTo>
                      <a:pt x="5" y="1"/>
                    </a:lnTo>
                    <a:lnTo>
                      <a:pt x="5" y="2"/>
                    </a:lnTo>
                    <a:lnTo>
                      <a:pt x="4"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3" name="Freeform 243"/>
              <p:cNvSpPr>
                <a:spLocks/>
              </p:cNvSpPr>
              <p:nvPr/>
            </p:nvSpPr>
            <p:spPr bwMode="auto">
              <a:xfrm>
                <a:off x="3992" y="4050"/>
                <a:ext cx="4" cy="3"/>
              </a:xfrm>
              <a:custGeom>
                <a:avLst/>
                <a:gdLst/>
                <a:ahLst/>
                <a:cxnLst>
                  <a:cxn ang="0">
                    <a:pos x="3" y="3"/>
                  </a:cxn>
                  <a:cxn ang="0">
                    <a:pos x="4" y="1"/>
                  </a:cxn>
                  <a:cxn ang="0">
                    <a:pos x="3" y="1"/>
                  </a:cxn>
                  <a:cxn ang="0">
                    <a:pos x="3" y="1"/>
                  </a:cxn>
                  <a:cxn ang="0">
                    <a:pos x="3" y="1"/>
                  </a:cxn>
                  <a:cxn ang="0">
                    <a:pos x="2" y="1"/>
                  </a:cxn>
                  <a:cxn ang="0">
                    <a:pos x="2" y="1"/>
                  </a:cxn>
                  <a:cxn ang="0">
                    <a:pos x="1" y="1"/>
                  </a:cxn>
                  <a:cxn ang="0">
                    <a:pos x="1" y="2"/>
                  </a:cxn>
                  <a:cxn ang="0">
                    <a:pos x="1" y="1"/>
                  </a:cxn>
                  <a:cxn ang="0">
                    <a:pos x="1" y="1"/>
                  </a:cxn>
                  <a:cxn ang="0">
                    <a:pos x="1" y="0"/>
                  </a:cxn>
                  <a:cxn ang="0">
                    <a:pos x="1" y="0"/>
                  </a:cxn>
                  <a:cxn ang="0">
                    <a:pos x="0" y="0"/>
                  </a:cxn>
                  <a:cxn ang="0">
                    <a:pos x="1" y="1"/>
                  </a:cxn>
                  <a:cxn ang="0">
                    <a:pos x="2" y="3"/>
                  </a:cxn>
                  <a:cxn ang="0">
                    <a:pos x="3" y="3"/>
                  </a:cxn>
                  <a:cxn ang="0">
                    <a:pos x="3" y="3"/>
                  </a:cxn>
                </a:cxnLst>
                <a:rect l="0" t="0" r="r" b="b"/>
                <a:pathLst>
                  <a:path w="4" h="3">
                    <a:moveTo>
                      <a:pt x="3" y="3"/>
                    </a:moveTo>
                    <a:lnTo>
                      <a:pt x="4" y="1"/>
                    </a:lnTo>
                    <a:lnTo>
                      <a:pt x="3" y="1"/>
                    </a:lnTo>
                    <a:lnTo>
                      <a:pt x="3" y="1"/>
                    </a:lnTo>
                    <a:lnTo>
                      <a:pt x="3" y="1"/>
                    </a:lnTo>
                    <a:lnTo>
                      <a:pt x="2" y="1"/>
                    </a:lnTo>
                    <a:lnTo>
                      <a:pt x="2" y="1"/>
                    </a:lnTo>
                    <a:lnTo>
                      <a:pt x="1" y="1"/>
                    </a:lnTo>
                    <a:lnTo>
                      <a:pt x="1" y="2"/>
                    </a:lnTo>
                    <a:lnTo>
                      <a:pt x="1" y="1"/>
                    </a:lnTo>
                    <a:lnTo>
                      <a:pt x="1" y="1"/>
                    </a:lnTo>
                    <a:lnTo>
                      <a:pt x="1" y="0"/>
                    </a:lnTo>
                    <a:lnTo>
                      <a:pt x="1" y="0"/>
                    </a:lnTo>
                    <a:lnTo>
                      <a:pt x="0" y="0"/>
                    </a:lnTo>
                    <a:lnTo>
                      <a:pt x="1" y="1"/>
                    </a:lnTo>
                    <a:lnTo>
                      <a:pt x="2" y="3"/>
                    </a:lnTo>
                    <a:lnTo>
                      <a:pt x="3" y="3"/>
                    </a:lnTo>
                    <a:lnTo>
                      <a:pt x="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4" name="Freeform 244"/>
              <p:cNvSpPr>
                <a:spLocks/>
              </p:cNvSpPr>
              <p:nvPr/>
            </p:nvSpPr>
            <p:spPr bwMode="auto">
              <a:xfrm>
                <a:off x="3974" y="4078"/>
                <a:ext cx="5" cy="1"/>
              </a:xfrm>
              <a:custGeom>
                <a:avLst/>
                <a:gdLst/>
                <a:ahLst/>
                <a:cxnLst>
                  <a:cxn ang="0">
                    <a:pos x="4" y="1"/>
                  </a:cxn>
                  <a:cxn ang="0">
                    <a:pos x="3" y="1"/>
                  </a:cxn>
                  <a:cxn ang="0">
                    <a:pos x="1" y="1"/>
                  </a:cxn>
                  <a:cxn ang="0">
                    <a:pos x="0" y="1"/>
                  </a:cxn>
                  <a:cxn ang="0">
                    <a:pos x="0" y="1"/>
                  </a:cxn>
                  <a:cxn ang="0">
                    <a:pos x="0" y="1"/>
                  </a:cxn>
                  <a:cxn ang="0">
                    <a:pos x="1" y="1"/>
                  </a:cxn>
                  <a:cxn ang="0">
                    <a:pos x="2" y="1"/>
                  </a:cxn>
                  <a:cxn ang="0">
                    <a:pos x="3" y="1"/>
                  </a:cxn>
                  <a:cxn ang="0">
                    <a:pos x="3" y="1"/>
                  </a:cxn>
                  <a:cxn ang="0">
                    <a:pos x="4" y="1"/>
                  </a:cxn>
                  <a:cxn ang="0">
                    <a:pos x="5" y="1"/>
                  </a:cxn>
                  <a:cxn ang="0">
                    <a:pos x="5" y="1"/>
                  </a:cxn>
                  <a:cxn ang="0">
                    <a:pos x="5" y="0"/>
                  </a:cxn>
                  <a:cxn ang="0">
                    <a:pos x="5" y="0"/>
                  </a:cxn>
                  <a:cxn ang="0">
                    <a:pos x="4" y="1"/>
                  </a:cxn>
                </a:cxnLst>
                <a:rect l="0" t="0" r="r" b="b"/>
                <a:pathLst>
                  <a:path w="5" h="1">
                    <a:moveTo>
                      <a:pt x="4" y="1"/>
                    </a:moveTo>
                    <a:lnTo>
                      <a:pt x="3" y="1"/>
                    </a:lnTo>
                    <a:lnTo>
                      <a:pt x="1" y="1"/>
                    </a:lnTo>
                    <a:lnTo>
                      <a:pt x="0" y="1"/>
                    </a:lnTo>
                    <a:lnTo>
                      <a:pt x="0" y="1"/>
                    </a:lnTo>
                    <a:lnTo>
                      <a:pt x="0" y="1"/>
                    </a:lnTo>
                    <a:lnTo>
                      <a:pt x="1" y="1"/>
                    </a:lnTo>
                    <a:lnTo>
                      <a:pt x="2" y="1"/>
                    </a:lnTo>
                    <a:lnTo>
                      <a:pt x="3" y="1"/>
                    </a:lnTo>
                    <a:lnTo>
                      <a:pt x="3" y="1"/>
                    </a:lnTo>
                    <a:lnTo>
                      <a:pt x="4" y="1"/>
                    </a:lnTo>
                    <a:lnTo>
                      <a:pt x="5" y="1"/>
                    </a:lnTo>
                    <a:lnTo>
                      <a:pt x="5" y="1"/>
                    </a:lnTo>
                    <a:lnTo>
                      <a:pt x="5" y="0"/>
                    </a:lnTo>
                    <a:lnTo>
                      <a:pt x="5" y="0"/>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5" name="Freeform 245"/>
              <p:cNvSpPr>
                <a:spLocks/>
              </p:cNvSpPr>
              <p:nvPr/>
            </p:nvSpPr>
            <p:spPr bwMode="auto">
              <a:xfrm>
                <a:off x="3939" y="4080"/>
                <a:ext cx="1" cy="2"/>
              </a:xfrm>
              <a:custGeom>
                <a:avLst/>
                <a:gdLst/>
                <a:ahLst/>
                <a:cxnLst>
                  <a:cxn ang="0">
                    <a:pos x="0" y="1"/>
                  </a:cxn>
                  <a:cxn ang="0">
                    <a:pos x="0" y="1"/>
                  </a:cxn>
                  <a:cxn ang="0">
                    <a:pos x="0" y="1"/>
                  </a:cxn>
                  <a:cxn ang="0">
                    <a:pos x="0" y="2"/>
                  </a:cxn>
                  <a:cxn ang="0">
                    <a:pos x="1" y="2"/>
                  </a:cxn>
                  <a:cxn ang="0">
                    <a:pos x="1" y="2"/>
                  </a:cxn>
                  <a:cxn ang="0">
                    <a:pos x="1" y="2"/>
                  </a:cxn>
                  <a:cxn ang="0">
                    <a:pos x="1" y="2"/>
                  </a:cxn>
                  <a:cxn ang="0">
                    <a:pos x="1" y="0"/>
                  </a:cxn>
                  <a:cxn ang="0">
                    <a:pos x="0" y="1"/>
                  </a:cxn>
                </a:cxnLst>
                <a:rect l="0" t="0" r="r" b="b"/>
                <a:pathLst>
                  <a:path w="1" h="2">
                    <a:moveTo>
                      <a:pt x="0" y="1"/>
                    </a:moveTo>
                    <a:lnTo>
                      <a:pt x="0" y="1"/>
                    </a:lnTo>
                    <a:lnTo>
                      <a:pt x="0" y="1"/>
                    </a:lnTo>
                    <a:lnTo>
                      <a:pt x="0" y="2"/>
                    </a:lnTo>
                    <a:lnTo>
                      <a:pt x="1" y="2"/>
                    </a:lnTo>
                    <a:lnTo>
                      <a:pt x="1" y="2"/>
                    </a:lnTo>
                    <a:lnTo>
                      <a:pt x="1" y="2"/>
                    </a:lnTo>
                    <a:lnTo>
                      <a:pt x="1" y="2"/>
                    </a:lnTo>
                    <a:lnTo>
                      <a:pt x="1"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6" name="Freeform 246"/>
              <p:cNvSpPr>
                <a:spLocks/>
              </p:cNvSpPr>
              <p:nvPr/>
            </p:nvSpPr>
            <p:spPr bwMode="auto">
              <a:xfrm>
                <a:off x="3941" y="4082"/>
                <a:ext cx="1" cy="1"/>
              </a:xfrm>
              <a:custGeom>
                <a:avLst/>
                <a:gdLst/>
                <a:ahLst/>
                <a:cxnLst>
                  <a:cxn ang="0">
                    <a:pos x="1" y="0"/>
                  </a:cxn>
                  <a:cxn ang="0">
                    <a:pos x="0" y="0"/>
                  </a:cxn>
                  <a:cxn ang="0">
                    <a:pos x="0" y="0"/>
                  </a:cxn>
                  <a:cxn ang="0">
                    <a:pos x="0" y="1"/>
                  </a:cxn>
                  <a:cxn ang="0">
                    <a:pos x="0" y="1"/>
                  </a:cxn>
                  <a:cxn ang="0">
                    <a:pos x="1" y="1"/>
                  </a:cxn>
                  <a:cxn ang="0">
                    <a:pos x="1" y="1"/>
                  </a:cxn>
                  <a:cxn ang="0">
                    <a:pos x="1" y="1"/>
                  </a:cxn>
                  <a:cxn ang="0">
                    <a:pos x="1" y="0"/>
                  </a:cxn>
                  <a:cxn ang="0">
                    <a:pos x="1" y="0"/>
                  </a:cxn>
                </a:cxnLst>
                <a:rect l="0" t="0" r="r" b="b"/>
                <a:pathLst>
                  <a:path w="1" h="1">
                    <a:moveTo>
                      <a:pt x="1" y="0"/>
                    </a:moveTo>
                    <a:lnTo>
                      <a:pt x="0" y="0"/>
                    </a:lnTo>
                    <a:lnTo>
                      <a:pt x="0" y="0"/>
                    </a:lnTo>
                    <a:lnTo>
                      <a:pt x="0" y="1"/>
                    </a:lnTo>
                    <a:lnTo>
                      <a:pt x="0" y="1"/>
                    </a:lnTo>
                    <a:lnTo>
                      <a:pt x="1" y="1"/>
                    </a:lnTo>
                    <a:lnTo>
                      <a:pt x="1" y="1"/>
                    </a:lnTo>
                    <a:lnTo>
                      <a:pt x="1"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7" name="Freeform 247"/>
              <p:cNvSpPr>
                <a:spLocks/>
              </p:cNvSpPr>
              <p:nvPr/>
            </p:nvSpPr>
            <p:spPr bwMode="auto">
              <a:xfrm>
                <a:off x="3932" y="4070"/>
                <a:ext cx="7" cy="5"/>
              </a:xfrm>
              <a:custGeom>
                <a:avLst/>
                <a:gdLst/>
                <a:ahLst/>
                <a:cxnLst>
                  <a:cxn ang="0">
                    <a:pos x="5" y="4"/>
                  </a:cxn>
                  <a:cxn ang="0">
                    <a:pos x="6" y="5"/>
                  </a:cxn>
                  <a:cxn ang="0">
                    <a:pos x="6" y="5"/>
                  </a:cxn>
                  <a:cxn ang="0">
                    <a:pos x="7" y="4"/>
                  </a:cxn>
                  <a:cxn ang="0">
                    <a:pos x="7" y="3"/>
                  </a:cxn>
                  <a:cxn ang="0">
                    <a:pos x="6" y="2"/>
                  </a:cxn>
                  <a:cxn ang="0">
                    <a:pos x="6" y="2"/>
                  </a:cxn>
                  <a:cxn ang="0">
                    <a:pos x="6" y="3"/>
                  </a:cxn>
                  <a:cxn ang="0">
                    <a:pos x="6" y="2"/>
                  </a:cxn>
                  <a:cxn ang="0">
                    <a:pos x="5" y="2"/>
                  </a:cxn>
                  <a:cxn ang="0">
                    <a:pos x="5" y="1"/>
                  </a:cxn>
                  <a:cxn ang="0">
                    <a:pos x="4" y="1"/>
                  </a:cxn>
                  <a:cxn ang="0">
                    <a:pos x="3" y="2"/>
                  </a:cxn>
                  <a:cxn ang="0">
                    <a:pos x="3" y="2"/>
                  </a:cxn>
                  <a:cxn ang="0">
                    <a:pos x="3" y="2"/>
                  </a:cxn>
                  <a:cxn ang="0">
                    <a:pos x="3" y="1"/>
                  </a:cxn>
                  <a:cxn ang="0">
                    <a:pos x="3" y="1"/>
                  </a:cxn>
                  <a:cxn ang="0">
                    <a:pos x="3" y="1"/>
                  </a:cxn>
                  <a:cxn ang="0">
                    <a:pos x="2" y="1"/>
                  </a:cxn>
                  <a:cxn ang="0">
                    <a:pos x="2" y="0"/>
                  </a:cxn>
                  <a:cxn ang="0">
                    <a:pos x="2" y="0"/>
                  </a:cxn>
                  <a:cxn ang="0">
                    <a:pos x="2" y="0"/>
                  </a:cxn>
                  <a:cxn ang="0">
                    <a:pos x="2" y="1"/>
                  </a:cxn>
                  <a:cxn ang="0">
                    <a:pos x="1" y="1"/>
                  </a:cxn>
                  <a:cxn ang="0">
                    <a:pos x="0" y="1"/>
                  </a:cxn>
                  <a:cxn ang="0">
                    <a:pos x="1" y="2"/>
                  </a:cxn>
                  <a:cxn ang="0">
                    <a:pos x="2" y="3"/>
                  </a:cxn>
                  <a:cxn ang="0">
                    <a:pos x="2" y="3"/>
                  </a:cxn>
                  <a:cxn ang="0">
                    <a:pos x="2" y="4"/>
                  </a:cxn>
                  <a:cxn ang="0">
                    <a:pos x="3" y="4"/>
                  </a:cxn>
                  <a:cxn ang="0">
                    <a:pos x="3" y="4"/>
                  </a:cxn>
                  <a:cxn ang="0">
                    <a:pos x="3" y="4"/>
                  </a:cxn>
                  <a:cxn ang="0">
                    <a:pos x="3" y="3"/>
                  </a:cxn>
                  <a:cxn ang="0">
                    <a:pos x="5" y="4"/>
                  </a:cxn>
                </a:cxnLst>
                <a:rect l="0" t="0" r="r" b="b"/>
                <a:pathLst>
                  <a:path w="7" h="5">
                    <a:moveTo>
                      <a:pt x="5" y="4"/>
                    </a:moveTo>
                    <a:lnTo>
                      <a:pt x="6" y="5"/>
                    </a:lnTo>
                    <a:lnTo>
                      <a:pt x="6" y="5"/>
                    </a:lnTo>
                    <a:lnTo>
                      <a:pt x="7" y="4"/>
                    </a:lnTo>
                    <a:lnTo>
                      <a:pt x="7" y="3"/>
                    </a:lnTo>
                    <a:lnTo>
                      <a:pt x="6" y="2"/>
                    </a:lnTo>
                    <a:lnTo>
                      <a:pt x="6" y="2"/>
                    </a:lnTo>
                    <a:lnTo>
                      <a:pt x="6" y="3"/>
                    </a:lnTo>
                    <a:lnTo>
                      <a:pt x="6" y="2"/>
                    </a:lnTo>
                    <a:lnTo>
                      <a:pt x="5" y="2"/>
                    </a:lnTo>
                    <a:lnTo>
                      <a:pt x="5" y="1"/>
                    </a:lnTo>
                    <a:lnTo>
                      <a:pt x="4" y="1"/>
                    </a:lnTo>
                    <a:lnTo>
                      <a:pt x="3" y="2"/>
                    </a:lnTo>
                    <a:lnTo>
                      <a:pt x="3" y="2"/>
                    </a:lnTo>
                    <a:lnTo>
                      <a:pt x="3" y="2"/>
                    </a:lnTo>
                    <a:lnTo>
                      <a:pt x="3" y="1"/>
                    </a:lnTo>
                    <a:lnTo>
                      <a:pt x="3" y="1"/>
                    </a:lnTo>
                    <a:lnTo>
                      <a:pt x="3" y="1"/>
                    </a:lnTo>
                    <a:lnTo>
                      <a:pt x="2" y="1"/>
                    </a:lnTo>
                    <a:lnTo>
                      <a:pt x="2" y="0"/>
                    </a:lnTo>
                    <a:lnTo>
                      <a:pt x="2" y="0"/>
                    </a:lnTo>
                    <a:lnTo>
                      <a:pt x="2" y="0"/>
                    </a:lnTo>
                    <a:lnTo>
                      <a:pt x="2" y="1"/>
                    </a:lnTo>
                    <a:lnTo>
                      <a:pt x="1" y="1"/>
                    </a:lnTo>
                    <a:lnTo>
                      <a:pt x="0" y="1"/>
                    </a:lnTo>
                    <a:lnTo>
                      <a:pt x="1" y="2"/>
                    </a:lnTo>
                    <a:lnTo>
                      <a:pt x="2" y="3"/>
                    </a:lnTo>
                    <a:lnTo>
                      <a:pt x="2" y="3"/>
                    </a:lnTo>
                    <a:lnTo>
                      <a:pt x="2" y="4"/>
                    </a:lnTo>
                    <a:lnTo>
                      <a:pt x="3" y="4"/>
                    </a:lnTo>
                    <a:lnTo>
                      <a:pt x="3" y="4"/>
                    </a:lnTo>
                    <a:lnTo>
                      <a:pt x="3" y="4"/>
                    </a:lnTo>
                    <a:lnTo>
                      <a:pt x="3" y="3"/>
                    </a:lnTo>
                    <a:lnTo>
                      <a:pt x="5"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8" name="Freeform 248"/>
              <p:cNvSpPr>
                <a:spLocks/>
              </p:cNvSpPr>
              <p:nvPr/>
            </p:nvSpPr>
            <p:spPr bwMode="auto">
              <a:xfrm>
                <a:off x="3924" y="4065"/>
                <a:ext cx="8" cy="7"/>
              </a:xfrm>
              <a:custGeom>
                <a:avLst/>
                <a:gdLst/>
                <a:ahLst/>
                <a:cxnLst>
                  <a:cxn ang="0">
                    <a:pos x="7" y="3"/>
                  </a:cxn>
                  <a:cxn ang="0">
                    <a:pos x="7" y="3"/>
                  </a:cxn>
                  <a:cxn ang="0">
                    <a:pos x="7" y="3"/>
                  </a:cxn>
                  <a:cxn ang="0">
                    <a:pos x="6" y="3"/>
                  </a:cxn>
                  <a:cxn ang="0">
                    <a:pos x="6" y="3"/>
                  </a:cxn>
                  <a:cxn ang="0">
                    <a:pos x="5" y="1"/>
                  </a:cxn>
                  <a:cxn ang="0">
                    <a:pos x="5" y="2"/>
                  </a:cxn>
                  <a:cxn ang="0">
                    <a:pos x="4" y="1"/>
                  </a:cxn>
                  <a:cxn ang="0">
                    <a:pos x="3" y="1"/>
                  </a:cxn>
                  <a:cxn ang="0">
                    <a:pos x="3" y="1"/>
                  </a:cxn>
                  <a:cxn ang="0">
                    <a:pos x="3" y="2"/>
                  </a:cxn>
                  <a:cxn ang="0">
                    <a:pos x="3" y="2"/>
                  </a:cxn>
                  <a:cxn ang="0">
                    <a:pos x="3" y="1"/>
                  </a:cxn>
                  <a:cxn ang="0">
                    <a:pos x="2" y="1"/>
                  </a:cxn>
                  <a:cxn ang="0">
                    <a:pos x="2" y="0"/>
                  </a:cxn>
                  <a:cxn ang="0">
                    <a:pos x="1" y="0"/>
                  </a:cxn>
                  <a:cxn ang="0">
                    <a:pos x="0" y="0"/>
                  </a:cxn>
                  <a:cxn ang="0">
                    <a:pos x="0" y="1"/>
                  </a:cxn>
                  <a:cxn ang="0">
                    <a:pos x="0" y="1"/>
                  </a:cxn>
                  <a:cxn ang="0">
                    <a:pos x="1" y="3"/>
                  </a:cxn>
                  <a:cxn ang="0">
                    <a:pos x="1" y="4"/>
                  </a:cxn>
                  <a:cxn ang="0">
                    <a:pos x="3" y="4"/>
                  </a:cxn>
                  <a:cxn ang="0">
                    <a:pos x="3" y="6"/>
                  </a:cxn>
                  <a:cxn ang="0">
                    <a:pos x="3" y="7"/>
                  </a:cxn>
                  <a:cxn ang="0">
                    <a:pos x="5" y="7"/>
                  </a:cxn>
                  <a:cxn ang="0">
                    <a:pos x="4" y="7"/>
                  </a:cxn>
                  <a:cxn ang="0">
                    <a:pos x="4" y="7"/>
                  </a:cxn>
                  <a:cxn ang="0">
                    <a:pos x="5" y="7"/>
                  </a:cxn>
                  <a:cxn ang="0">
                    <a:pos x="6" y="7"/>
                  </a:cxn>
                  <a:cxn ang="0">
                    <a:pos x="6" y="7"/>
                  </a:cxn>
                  <a:cxn ang="0">
                    <a:pos x="6" y="7"/>
                  </a:cxn>
                  <a:cxn ang="0">
                    <a:pos x="6" y="7"/>
                  </a:cxn>
                  <a:cxn ang="0">
                    <a:pos x="7" y="7"/>
                  </a:cxn>
                  <a:cxn ang="0">
                    <a:pos x="7" y="7"/>
                  </a:cxn>
                  <a:cxn ang="0">
                    <a:pos x="7" y="7"/>
                  </a:cxn>
                  <a:cxn ang="0">
                    <a:pos x="7" y="5"/>
                  </a:cxn>
                  <a:cxn ang="0">
                    <a:pos x="8" y="5"/>
                  </a:cxn>
                  <a:cxn ang="0">
                    <a:pos x="8" y="4"/>
                  </a:cxn>
                  <a:cxn ang="0">
                    <a:pos x="8" y="3"/>
                  </a:cxn>
                  <a:cxn ang="0">
                    <a:pos x="7" y="3"/>
                  </a:cxn>
                </a:cxnLst>
                <a:rect l="0" t="0" r="r" b="b"/>
                <a:pathLst>
                  <a:path w="8" h="7">
                    <a:moveTo>
                      <a:pt x="7" y="3"/>
                    </a:moveTo>
                    <a:lnTo>
                      <a:pt x="7" y="3"/>
                    </a:lnTo>
                    <a:lnTo>
                      <a:pt x="7" y="3"/>
                    </a:lnTo>
                    <a:lnTo>
                      <a:pt x="6" y="3"/>
                    </a:lnTo>
                    <a:lnTo>
                      <a:pt x="6" y="3"/>
                    </a:lnTo>
                    <a:lnTo>
                      <a:pt x="5" y="1"/>
                    </a:lnTo>
                    <a:lnTo>
                      <a:pt x="5" y="2"/>
                    </a:lnTo>
                    <a:lnTo>
                      <a:pt x="4" y="1"/>
                    </a:lnTo>
                    <a:lnTo>
                      <a:pt x="3" y="1"/>
                    </a:lnTo>
                    <a:lnTo>
                      <a:pt x="3" y="1"/>
                    </a:lnTo>
                    <a:lnTo>
                      <a:pt x="3" y="2"/>
                    </a:lnTo>
                    <a:lnTo>
                      <a:pt x="3" y="2"/>
                    </a:lnTo>
                    <a:lnTo>
                      <a:pt x="3" y="1"/>
                    </a:lnTo>
                    <a:lnTo>
                      <a:pt x="2" y="1"/>
                    </a:lnTo>
                    <a:lnTo>
                      <a:pt x="2" y="0"/>
                    </a:lnTo>
                    <a:lnTo>
                      <a:pt x="1" y="0"/>
                    </a:lnTo>
                    <a:lnTo>
                      <a:pt x="0" y="0"/>
                    </a:lnTo>
                    <a:lnTo>
                      <a:pt x="0" y="1"/>
                    </a:lnTo>
                    <a:lnTo>
                      <a:pt x="0" y="1"/>
                    </a:lnTo>
                    <a:lnTo>
                      <a:pt x="1" y="3"/>
                    </a:lnTo>
                    <a:lnTo>
                      <a:pt x="1" y="4"/>
                    </a:lnTo>
                    <a:lnTo>
                      <a:pt x="3" y="4"/>
                    </a:lnTo>
                    <a:lnTo>
                      <a:pt x="3" y="6"/>
                    </a:lnTo>
                    <a:lnTo>
                      <a:pt x="3" y="7"/>
                    </a:lnTo>
                    <a:lnTo>
                      <a:pt x="5" y="7"/>
                    </a:lnTo>
                    <a:lnTo>
                      <a:pt x="4" y="7"/>
                    </a:lnTo>
                    <a:lnTo>
                      <a:pt x="4" y="7"/>
                    </a:lnTo>
                    <a:lnTo>
                      <a:pt x="5" y="7"/>
                    </a:lnTo>
                    <a:lnTo>
                      <a:pt x="6" y="7"/>
                    </a:lnTo>
                    <a:lnTo>
                      <a:pt x="6" y="7"/>
                    </a:lnTo>
                    <a:lnTo>
                      <a:pt x="6" y="7"/>
                    </a:lnTo>
                    <a:lnTo>
                      <a:pt x="6" y="7"/>
                    </a:lnTo>
                    <a:lnTo>
                      <a:pt x="7" y="7"/>
                    </a:lnTo>
                    <a:lnTo>
                      <a:pt x="7" y="7"/>
                    </a:lnTo>
                    <a:lnTo>
                      <a:pt x="7" y="7"/>
                    </a:lnTo>
                    <a:lnTo>
                      <a:pt x="7" y="5"/>
                    </a:lnTo>
                    <a:lnTo>
                      <a:pt x="8" y="5"/>
                    </a:lnTo>
                    <a:lnTo>
                      <a:pt x="8" y="4"/>
                    </a:lnTo>
                    <a:lnTo>
                      <a:pt x="8" y="3"/>
                    </a:lnTo>
                    <a:lnTo>
                      <a:pt x="7"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9" name="Freeform 249"/>
              <p:cNvSpPr>
                <a:spLocks/>
              </p:cNvSpPr>
              <p:nvPr/>
            </p:nvSpPr>
            <p:spPr bwMode="auto">
              <a:xfrm>
                <a:off x="3937" y="4057"/>
                <a:ext cx="15" cy="23"/>
              </a:xfrm>
              <a:custGeom>
                <a:avLst/>
                <a:gdLst/>
                <a:ahLst/>
                <a:cxnLst>
                  <a:cxn ang="0">
                    <a:pos x="13" y="23"/>
                  </a:cxn>
                  <a:cxn ang="0">
                    <a:pos x="14" y="22"/>
                  </a:cxn>
                  <a:cxn ang="0">
                    <a:pos x="15" y="2"/>
                  </a:cxn>
                  <a:cxn ang="0">
                    <a:pos x="13" y="1"/>
                  </a:cxn>
                  <a:cxn ang="0">
                    <a:pos x="12" y="1"/>
                  </a:cxn>
                  <a:cxn ang="0">
                    <a:pos x="9" y="0"/>
                  </a:cxn>
                  <a:cxn ang="0">
                    <a:pos x="8" y="3"/>
                  </a:cxn>
                  <a:cxn ang="0">
                    <a:pos x="7" y="3"/>
                  </a:cxn>
                  <a:cxn ang="0">
                    <a:pos x="6" y="3"/>
                  </a:cxn>
                  <a:cxn ang="0">
                    <a:pos x="7" y="4"/>
                  </a:cxn>
                  <a:cxn ang="0">
                    <a:pos x="6" y="5"/>
                  </a:cxn>
                  <a:cxn ang="0">
                    <a:pos x="5" y="5"/>
                  </a:cxn>
                  <a:cxn ang="0">
                    <a:pos x="5" y="8"/>
                  </a:cxn>
                  <a:cxn ang="0">
                    <a:pos x="8" y="8"/>
                  </a:cxn>
                  <a:cxn ang="0">
                    <a:pos x="11" y="8"/>
                  </a:cxn>
                  <a:cxn ang="0">
                    <a:pos x="11" y="10"/>
                  </a:cxn>
                  <a:cxn ang="0">
                    <a:pos x="8" y="11"/>
                  </a:cxn>
                  <a:cxn ang="0">
                    <a:pos x="7" y="12"/>
                  </a:cxn>
                  <a:cxn ang="0">
                    <a:pos x="8" y="15"/>
                  </a:cxn>
                  <a:cxn ang="0">
                    <a:pos x="11" y="18"/>
                  </a:cxn>
                  <a:cxn ang="0">
                    <a:pos x="10" y="18"/>
                  </a:cxn>
                  <a:cxn ang="0">
                    <a:pos x="8" y="17"/>
                  </a:cxn>
                  <a:cxn ang="0">
                    <a:pos x="7" y="16"/>
                  </a:cxn>
                  <a:cxn ang="0">
                    <a:pos x="6" y="18"/>
                  </a:cxn>
                  <a:cxn ang="0">
                    <a:pos x="7" y="18"/>
                  </a:cxn>
                  <a:cxn ang="0">
                    <a:pos x="6" y="18"/>
                  </a:cxn>
                  <a:cxn ang="0">
                    <a:pos x="2" y="16"/>
                  </a:cxn>
                  <a:cxn ang="0">
                    <a:pos x="4" y="18"/>
                  </a:cxn>
                  <a:cxn ang="0">
                    <a:pos x="3" y="18"/>
                  </a:cxn>
                  <a:cxn ang="0">
                    <a:pos x="1" y="18"/>
                  </a:cxn>
                  <a:cxn ang="0">
                    <a:pos x="0" y="19"/>
                  </a:cxn>
                  <a:cxn ang="0">
                    <a:pos x="1" y="20"/>
                  </a:cxn>
                  <a:cxn ang="0">
                    <a:pos x="1" y="21"/>
                  </a:cxn>
                  <a:cxn ang="0">
                    <a:pos x="3" y="21"/>
                  </a:cxn>
                  <a:cxn ang="0">
                    <a:pos x="2" y="22"/>
                  </a:cxn>
                  <a:cxn ang="0">
                    <a:pos x="3" y="22"/>
                  </a:cxn>
                  <a:cxn ang="0">
                    <a:pos x="4" y="22"/>
                  </a:cxn>
                  <a:cxn ang="0">
                    <a:pos x="6" y="22"/>
                  </a:cxn>
                  <a:cxn ang="0">
                    <a:pos x="8" y="22"/>
                  </a:cxn>
                  <a:cxn ang="0">
                    <a:pos x="13" y="23"/>
                  </a:cxn>
                </a:cxnLst>
                <a:rect l="0" t="0" r="r" b="b"/>
                <a:pathLst>
                  <a:path w="15" h="23">
                    <a:moveTo>
                      <a:pt x="13" y="23"/>
                    </a:moveTo>
                    <a:lnTo>
                      <a:pt x="13" y="23"/>
                    </a:lnTo>
                    <a:lnTo>
                      <a:pt x="15" y="23"/>
                    </a:lnTo>
                    <a:lnTo>
                      <a:pt x="14" y="22"/>
                    </a:lnTo>
                    <a:lnTo>
                      <a:pt x="15" y="22"/>
                    </a:lnTo>
                    <a:lnTo>
                      <a:pt x="15" y="2"/>
                    </a:lnTo>
                    <a:lnTo>
                      <a:pt x="15" y="0"/>
                    </a:lnTo>
                    <a:lnTo>
                      <a:pt x="13" y="1"/>
                    </a:lnTo>
                    <a:lnTo>
                      <a:pt x="12" y="2"/>
                    </a:lnTo>
                    <a:lnTo>
                      <a:pt x="12" y="1"/>
                    </a:lnTo>
                    <a:lnTo>
                      <a:pt x="11" y="0"/>
                    </a:lnTo>
                    <a:lnTo>
                      <a:pt x="9" y="0"/>
                    </a:lnTo>
                    <a:lnTo>
                      <a:pt x="8" y="3"/>
                    </a:lnTo>
                    <a:lnTo>
                      <a:pt x="8" y="3"/>
                    </a:lnTo>
                    <a:lnTo>
                      <a:pt x="8" y="3"/>
                    </a:lnTo>
                    <a:lnTo>
                      <a:pt x="7" y="3"/>
                    </a:lnTo>
                    <a:lnTo>
                      <a:pt x="5" y="3"/>
                    </a:lnTo>
                    <a:lnTo>
                      <a:pt x="6" y="3"/>
                    </a:lnTo>
                    <a:lnTo>
                      <a:pt x="6" y="4"/>
                    </a:lnTo>
                    <a:lnTo>
                      <a:pt x="7" y="4"/>
                    </a:lnTo>
                    <a:lnTo>
                      <a:pt x="7" y="5"/>
                    </a:lnTo>
                    <a:lnTo>
                      <a:pt x="6" y="5"/>
                    </a:lnTo>
                    <a:lnTo>
                      <a:pt x="5" y="4"/>
                    </a:lnTo>
                    <a:lnTo>
                      <a:pt x="5" y="5"/>
                    </a:lnTo>
                    <a:lnTo>
                      <a:pt x="4" y="8"/>
                    </a:lnTo>
                    <a:lnTo>
                      <a:pt x="5" y="8"/>
                    </a:lnTo>
                    <a:lnTo>
                      <a:pt x="7" y="9"/>
                    </a:lnTo>
                    <a:lnTo>
                      <a:pt x="8" y="8"/>
                    </a:lnTo>
                    <a:lnTo>
                      <a:pt x="10" y="8"/>
                    </a:lnTo>
                    <a:lnTo>
                      <a:pt x="11" y="8"/>
                    </a:lnTo>
                    <a:lnTo>
                      <a:pt x="11" y="9"/>
                    </a:lnTo>
                    <a:lnTo>
                      <a:pt x="11" y="10"/>
                    </a:lnTo>
                    <a:lnTo>
                      <a:pt x="8" y="11"/>
                    </a:lnTo>
                    <a:lnTo>
                      <a:pt x="8" y="11"/>
                    </a:lnTo>
                    <a:lnTo>
                      <a:pt x="7" y="11"/>
                    </a:lnTo>
                    <a:lnTo>
                      <a:pt x="7" y="12"/>
                    </a:lnTo>
                    <a:lnTo>
                      <a:pt x="7" y="15"/>
                    </a:lnTo>
                    <a:lnTo>
                      <a:pt x="8" y="15"/>
                    </a:lnTo>
                    <a:lnTo>
                      <a:pt x="11" y="17"/>
                    </a:lnTo>
                    <a:lnTo>
                      <a:pt x="11" y="18"/>
                    </a:lnTo>
                    <a:lnTo>
                      <a:pt x="10" y="18"/>
                    </a:lnTo>
                    <a:lnTo>
                      <a:pt x="10" y="18"/>
                    </a:lnTo>
                    <a:lnTo>
                      <a:pt x="9" y="17"/>
                    </a:lnTo>
                    <a:lnTo>
                      <a:pt x="8" y="17"/>
                    </a:lnTo>
                    <a:lnTo>
                      <a:pt x="8" y="18"/>
                    </a:lnTo>
                    <a:lnTo>
                      <a:pt x="7" y="16"/>
                    </a:lnTo>
                    <a:lnTo>
                      <a:pt x="6" y="17"/>
                    </a:lnTo>
                    <a:lnTo>
                      <a:pt x="6" y="18"/>
                    </a:lnTo>
                    <a:lnTo>
                      <a:pt x="8" y="18"/>
                    </a:lnTo>
                    <a:lnTo>
                      <a:pt x="7" y="18"/>
                    </a:lnTo>
                    <a:lnTo>
                      <a:pt x="6" y="19"/>
                    </a:lnTo>
                    <a:lnTo>
                      <a:pt x="6" y="18"/>
                    </a:lnTo>
                    <a:lnTo>
                      <a:pt x="2" y="15"/>
                    </a:lnTo>
                    <a:lnTo>
                      <a:pt x="2" y="16"/>
                    </a:lnTo>
                    <a:lnTo>
                      <a:pt x="3" y="17"/>
                    </a:lnTo>
                    <a:lnTo>
                      <a:pt x="4" y="18"/>
                    </a:lnTo>
                    <a:lnTo>
                      <a:pt x="3" y="18"/>
                    </a:lnTo>
                    <a:lnTo>
                      <a:pt x="3" y="18"/>
                    </a:lnTo>
                    <a:lnTo>
                      <a:pt x="2" y="18"/>
                    </a:lnTo>
                    <a:lnTo>
                      <a:pt x="1" y="18"/>
                    </a:lnTo>
                    <a:lnTo>
                      <a:pt x="1" y="19"/>
                    </a:lnTo>
                    <a:lnTo>
                      <a:pt x="0" y="19"/>
                    </a:lnTo>
                    <a:lnTo>
                      <a:pt x="1" y="19"/>
                    </a:lnTo>
                    <a:lnTo>
                      <a:pt x="1" y="20"/>
                    </a:lnTo>
                    <a:lnTo>
                      <a:pt x="0" y="21"/>
                    </a:lnTo>
                    <a:lnTo>
                      <a:pt x="1" y="21"/>
                    </a:lnTo>
                    <a:lnTo>
                      <a:pt x="1" y="20"/>
                    </a:lnTo>
                    <a:lnTo>
                      <a:pt x="3" y="21"/>
                    </a:lnTo>
                    <a:lnTo>
                      <a:pt x="2" y="21"/>
                    </a:lnTo>
                    <a:lnTo>
                      <a:pt x="2" y="22"/>
                    </a:lnTo>
                    <a:lnTo>
                      <a:pt x="3" y="22"/>
                    </a:lnTo>
                    <a:lnTo>
                      <a:pt x="3" y="22"/>
                    </a:lnTo>
                    <a:lnTo>
                      <a:pt x="2" y="22"/>
                    </a:lnTo>
                    <a:lnTo>
                      <a:pt x="4" y="22"/>
                    </a:lnTo>
                    <a:lnTo>
                      <a:pt x="4" y="22"/>
                    </a:lnTo>
                    <a:lnTo>
                      <a:pt x="6" y="22"/>
                    </a:lnTo>
                    <a:lnTo>
                      <a:pt x="8" y="22"/>
                    </a:lnTo>
                    <a:lnTo>
                      <a:pt x="8" y="22"/>
                    </a:lnTo>
                    <a:lnTo>
                      <a:pt x="12" y="22"/>
                    </a:lnTo>
                    <a:lnTo>
                      <a:pt x="13"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0" name="Freeform 250"/>
              <p:cNvSpPr>
                <a:spLocks/>
              </p:cNvSpPr>
              <p:nvPr/>
            </p:nvSpPr>
            <p:spPr bwMode="auto">
              <a:xfrm>
                <a:off x="3945" y="4080"/>
                <a:ext cx="11" cy="7"/>
              </a:xfrm>
              <a:custGeom>
                <a:avLst/>
                <a:gdLst/>
                <a:ahLst/>
                <a:cxnLst>
                  <a:cxn ang="0">
                    <a:pos x="11" y="6"/>
                  </a:cxn>
                  <a:cxn ang="0">
                    <a:pos x="10" y="6"/>
                  </a:cxn>
                  <a:cxn ang="0">
                    <a:pos x="10" y="5"/>
                  </a:cxn>
                  <a:cxn ang="0">
                    <a:pos x="9" y="4"/>
                  </a:cxn>
                  <a:cxn ang="0">
                    <a:pos x="7" y="4"/>
                  </a:cxn>
                  <a:cxn ang="0">
                    <a:pos x="7" y="4"/>
                  </a:cxn>
                  <a:cxn ang="0">
                    <a:pos x="8" y="3"/>
                  </a:cxn>
                  <a:cxn ang="0">
                    <a:pos x="10" y="3"/>
                  </a:cxn>
                  <a:cxn ang="0">
                    <a:pos x="10" y="3"/>
                  </a:cxn>
                  <a:cxn ang="0">
                    <a:pos x="9" y="3"/>
                  </a:cxn>
                  <a:cxn ang="0">
                    <a:pos x="9" y="3"/>
                  </a:cxn>
                  <a:cxn ang="0">
                    <a:pos x="7" y="3"/>
                  </a:cxn>
                  <a:cxn ang="0">
                    <a:pos x="5" y="2"/>
                  </a:cxn>
                  <a:cxn ang="0">
                    <a:pos x="6" y="2"/>
                  </a:cxn>
                  <a:cxn ang="0">
                    <a:pos x="7" y="2"/>
                  </a:cxn>
                  <a:cxn ang="0">
                    <a:pos x="7" y="2"/>
                  </a:cxn>
                  <a:cxn ang="0">
                    <a:pos x="9" y="2"/>
                  </a:cxn>
                  <a:cxn ang="0">
                    <a:pos x="9" y="1"/>
                  </a:cxn>
                  <a:cxn ang="0">
                    <a:pos x="8" y="0"/>
                  </a:cxn>
                  <a:cxn ang="0">
                    <a:pos x="7" y="0"/>
                  </a:cxn>
                  <a:cxn ang="0">
                    <a:pos x="0" y="2"/>
                  </a:cxn>
                  <a:cxn ang="0">
                    <a:pos x="0" y="3"/>
                  </a:cxn>
                  <a:cxn ang="0">
                    <a:pos x="0" y="3"/>
                  </a:cxn>
                  <a:cxn ang="0">
                    <a:pos x="0" y="3"/>
                  </a:cxn>
                  <a:cxn ang="0">
                    <a:pos x="0" y="3"/>
                  </a:cxn>
                  <a:cxn ang="0">
                    <a:pos x="2" y="3"/>
                  </a:cxn>
                  <a:cxn ang="0">
                    <a:pos x="3" y="3"/>
                  </a:cxn>
                  <a:cxn ang="0">
                    <a:pos x="3" y="3"/>
                  </a:cxn>
                  <a:cxn ang="0">
                    <a:pos x="3" y="3"/>
                  </a:cxn>
                  <a:cxn ang="0">
                    <a:pos x="3" y="3"/>
                  </a:cxn>
                  <a:cxn ang="0">
                    <a:pos x="2" y="4"/>
                  </a:cxn>
                  <a:cxn ang="0">
                    <a:pos x="1" y="4"/>
                  </a:cxn>
                  <a:cxn ang="0">
                    <a:pos x="3" y="5"/>
                  </a:cxn>
                  <a:cxn ang="0">
                    <a:pos x="3" y="5"/>
                  </a:cxn>
                  <a:cxn ang="0">
                    <a:pos x="3" y="6"/>
                  </a:cxn>
                  <a:cxn ang="0">
                    <a:pos x="5" y="6"/>
                  </a:cxn>
                  <a:cxn ang="0">
                    <a:pos x="4" y="4"/>
                  </a:cxn>
                  <a:cxn ang="0">
                    <a:pos x="4" y="3"/>
                  </a:cxn>
                  <a:cxn ang="0">
                    <a:pos x="4" y="3"/>
                  </a:cxn>
                  <a:cxn ang="0">
                    <a:pos x="5" y="3"/>
                  </a:cxn>
                  <a:cxn ang="0">
                    <a:pos x="5" y="3"/>
                  </a:cxn>
                  <a:cxn ang="0">
                    <a:pos x="6" y="4"/>
                  </a:cxn>
                  <a:cxn ang="0">
                    <a:pos x="6" y="4"/>
                  </a:cxn>
                  <a:cxn ang="0">
                    <a:pos x="6" y="5"/>
                  </a:cxn>
                  <a:cxn ang="0">
                    <a:pos x="7" y="6"/>
                  </a:cxn>
                  <a:cxn ang="0">
                    <a:pos x="8" y="5"/>
                  </a:cxn>
                  <a:cxn ang="0">
                    <a:pos x="9" y="6"/>
                  </a:cxn>
                  <a:cxn ang="0">
                    <a:pos x="10" y="6"/>
                  </a:cxn>
                  <a:cxn ang="0">
                    <a:pos x="10" y="6"/>
                  </a:cxn>
                  <a:cxn ang="0">
                    <a:pos x="11" y="7"/>
                  </a:cxn>
                  <a:cxn ang="0">
                    <a:pos x="11" y="7"/>
                  </a:cxn>
                  <a:cxn ang="0">
                    <a:pos x="11" y="7"/>
                  </a:cxn>
                  <a:cxn ang="0">
                    <a:pos x="11" y="6"/>
                  </a:cxn>
                  <a:cxn ang="0">
                    <a:pos x="11" y="6"/>
                  </a:cxn>
                </a:cxnLst>
                <a:rect l="0" t="0" r="r" b="b"/>
                <a:pathLst>
                  <a:path w="11" h="7">
                    <a:moveTo>
                      <a:pt x="11" y="6"/>
                    </a:moveTo>
                    <a:lnTo>
                      <a:pt x="10" y="6"/>
                    </a:lnTo>
                    <a:lnTo>
                      <a:pt x="10" y="5"/>
                    </a:lnTo>
                    <a:lnTo>
                      <a:pt x="9" y="4"/>
                    </a:lnTo>
                    <a:lnTo>
                      <a:pt x="7" y="4"/>
                    </a:lnTo>
                    <a:lnTo>
                      <a:pt x="7" y="4"/>
                    </a:lnTo>
                    <a:lnTo>
                      <a:pt x="8" y="3"/>
                    </a:lnTo>
                    <a:lnTo>
                      <a:pt x="10" y="3"/>
                    </a:lnTo>
                    <a:lnTo>
                      <a:pt x="10" y="3"/>
                    </a:lnTo>
                    <a:lnTo>
                      <a:pt x="9" y="3"/>
                    </a:lnTo>
                    <a:lnTo>
                      <a:pt x="9" y="3"/>
                    </a:lnTo>
                    <a:lnTo>
                      <a:pt x="7" y="3"/>
                    </a:lnTo>
                    <a:lnTo>
                      <a:pt x="5" y="2"/>
                    </a:lnTo>
                    <a:lnTo>
                      <a:pt x="6" y="2"/>
                    </a:lnTo>
                    <a:lnTo>
                      <a:pt x="7" y="2"/>
                    </a:lnTo>
                    <a:lnTo>
                      <a:pt x="7" y="2"/>
                    </a:lnTo>
                    <a:lnTo>
                      <a:pt x="9" y="2"/>
                    </a:lnTo>
                    <a:lnTo>
                      <a:pt x="9" y="1"/>
                    </a:lnTo>
                    <a:lnTo>
                      <a:pt x="8" y="0"/>
                    </a:lnTo>
                    <a:lnTo>
                      <a:pt x="7" y="0"/>
                    </a:lnTo>
                    <a:lnTo>
                      <a:pt x="0" y="2"/>
                    </a:lnTo>
                    <a:lnTo>
                      <a:pt x="0" y="3"/>
                    </a:lnTo>
                    <a:lnTo>
                      <a:pt x="0" y="3"/>
                    </a:lnTo>
                    <a:lnTo>
                      <a:pt x="0" y="3"/>
                    </a:lnTo>
                    <a:lnTo>
                      <a:pt x="0" y="3"/>
                    </a:lnTo>
                    <a:lnTo>
                      <a:pt x="2" y="3"/>
                    </a:lnTo>
                    <a:lnTo>
                      <a:pt x="3" y="3"/>
                    </a:lnTo>
                    <a:lnTo>
                      <a:pt x="3" y="3"/>
                    </a:lnTo>
                    <a:lnTo>
                      <a:pt x="3" y="3"/>
                    </a:lnTo>
                    <a:lnTo>
                      <a:pt x="3" y="3"/>
                    </a:lnTo>
                    <a:lnTo>
                      <a:pt x="2" y="4"/>
                    </a:lnTo>
                    <a:lnTo>
                      <a:pt x="1" y="4"/>
                    </a:lnTo>
                    <a:lnTo>
                      <a:pt x="3" y="5"/>
                    </a:lnTo>
                    <a:lnTo>
                      <a:pt x="3" y="5"/>
                    </a:lnTo>
                    <a:lnTo>
                      <a:pt x="3" y="6"/>
                    </a:lnTo>
                    <a:lnTo>
                      <a:pt x="5" y="6"/>
                    </a:lnTo>
                    <a:lnTo>
                      <a:pt x="4" y="4"/>
                    </a:lnTo>
                    <a:lnTo>
                      <a:pt x="4" y="3"/>
                    </a:lnTo>
                    <a:lnTo>
                      <a:pt x="4" y="3"/>
                    </a:lnTo>
                    <a:lnTo>
                      <a:pt x="5" y="3"/>
                    </a:lnTo>
                    <a:lnTo>
                      <a:pt x="5" y="3"/>
                    </a:lnTo>
                    <a:lnTo>
                      <a:pt x="6" y="4"/>
                    </a:lnTo>
                    <a:lnTo>
                      <a:pt x="6" y="4"/>
                    </a:lnTo>
                    <a:lnTo>
                      <a:pt x="6" y="5"/>
                    </a:lnTo>
                    <a:lnTo>
                      <a:pt x="7" y="6"/>
                    </a:lnTo>
                    <a:lnTo>
                      <a:pt x="8" y="5"/>
                    </a:lnTo>
                    <a:lnTo>
                      <a:pt x="9" y="6"/>
                    </a:lnTo>
                    <a:lnTo>
                      <a:pt x="10" y="6"/>
                    </a:lnTo>
                    <a:lnTo>
                      <a:pt x="10" y="6"/>
                    </a:lnTo>
                    <a:lnTo>
                      <a:pt x="11" y="7"/>
                    </a:lnTo>
                    <a:lnTo>
                      <a:pt x="11" y="7"/>
                    </a:lnTo>
                    <a:lnTo>
                      <a:pt x="11" y="7"/>
                    </a:lnTo>
                    <a:lnTo>
                      <a:pt x="11" y="6"/>
                    </a:lnTo>
                    <a:lnTo>
                      <a:pt x="11"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1" name="Freeform 251"/>
              <p:cNvSpPr>
                <a:spLocks/>
              </p:cNvSpPr>
              <p:nvPr/>
            </p:nvSpPr>
            <p:spPr bwMode="auto">
              <a:xfrm>
                <a:off x="3945" y="4079"/>
                <a:ext cx="4" cy="2"/>
              </a:xfrm>
              <a:custGeom>
                <a:avLst/>
                <a:gdLst/>
                <a:ahLst/>
                <a:cxnLst>
                  <a:cxn ang="0">
                    <a:pos x="2" y="0"/>
                  </a:cxn>
                  <a:cxn ang="0">
                    <a:pos x="1" y="1"/>
                  </a:cxn>
                  <a:cxn ang="0">
                    <a:pos x="0" y="0"/>
                  </a:cxn>
                  <a:cxn ang="0">
                    <a:pos x="0" y="1"/>
                  </a:cxn>
                  <a:cxn ang="0">
                    <a:pos x="0" y="2"/>
                  </a:cxn>
                  <a:cxn ang="0">
                    <a:pos x="0" y="2"/>
                  </a:cxn>
                  <a:cxn ang="0">
                    <a:pos x="0" y="2"/>
                  </a:cxn>
                  <a:cxn ang="0">
                    <a:pos x="4" y="2"/>
                  </a:cxn>
                  <a:cxn ang="0">
                    <a:pos x="4" y="1"/>
                  </a:cxn>
                  <a:cxn ang="0">
                    <a:pos x="4" y="1"/>
                  </a:cxn>
                  <a:cxn ang="0">
                    <a:pos x="2" y="0"/>
                  </a:cxn>
                </a:cxnLst>
                <a:rect l="0" t="0" r="r" b="b"/>
                <a:pathLst>
                  <a:path w="4" h="2">
                    <a:moveTo>
                      <a:pt x="2" y="0"/>
                    </a:moveTo>
                    <a:lnTo>
                      <a:pt x="1" y="1"/>
                    </a:lnTo>
                    <a:lnTo>
                      <a:pt x="0" y="0"/>
                    </a:lnTo>
                    <a:lnTo>
                      <a:pt x="0" y="1"/>
                    </a:lnTo>
                    <a:lnTo>
                      <a:pt x="0" y="2"/>
                    </a:lnTo>
                    <a:lnTo>
                      <a:pt x="0" y="2"/>
                    </a:lnTo>
                    <a:lnTo>
                      <a:pt x="0" y="2"/>
                    </a:lnTo>
                    <a:lnTo>
                      <a:pt x="4" y="2"/>
                    </a:lnTo>
                    <a:lnTo>
                      <a:pt x="4" y="1"/>
                    </a:lnTo>
                    <a:lnTo>
                      <a:pt x="4"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2" name="Freeform 252"/>
              <p:cNvSpPr>
                <a:spLocks/>
              </p:cNvSpPr>
              <p:nvPr/>
            </p:nvSpPr>
            <p:spPr bwMode="auto">
              <a:xfrm>
                <a:off x="3940" y="4068"/>
                <a:ext cx="2" cy="6"/>
              </a:xfrm>
              <a:custGeom>
                <a:avLst/>
                <a:gdLst/>
                <a:ahLst/>
                <a:cxnLst>
                  <a:cxn ang="0">
                    <a:pos x="0" y="2"/>
                  </a:cxn>
                  <a:cxn ang="0">
                    <a:pos x="0" y="2"/>
                  </a:cxn>
                  <a:cxn ang="0">
                    <a:pos x="0" y="4"/>
                  </a:cxn>
                  <a:cxn ang="0">
                    <a:pos x="0" y="4"/>
                  </a:cxn>
                  <a:cxn ang="0">
                    <a:pos x="1" y="5"/>
                  </a:cxn>
                  <a:cxn ang="0">
                    <a:pos x="1" y="6"/>
                  </a:cxn>
                  <a:cxn ang="0">
                    <a:pos x="2" y="6"/>
                  </a:cxn>
                  <a:cxn ang="0">
                    <a:pos x="2" y="5"/>
                  </a:cxn>
                  <a:cxn ang="0">
                    <a:pos x="1" y="5"/>
                  </a:cxn>
                  <a:cxn ang="0">
                    <a:pos x="1" y="5"/>
                  </a:cxn>
                  <a:cxn ang="0">
                    <a:pos x="1" y="4"/>
                  </a:cxn>
                  <a:cxn ang="0">
                    <a:pos x="1" y="3"/>
                  </a:cxn>
                  <a:cxn ang="0">
                    <a:pos x="1" y="3"/>
                  </a:cxn>
                  <a:cxn ang="0">
                    <a:pos x="2" y="4"/>
                  </a:cxn>
                  <a:cxn ang="0">
                    <a:pos x="2" y="4"/>
                  </a:cxn>
                  <a:cxn ang="0">
                    <a:pos x="2" y="4"/>
                  </a:cxn>
                  <a:cxn ang="0">
                    <a:pos x="1" y="0"/>
                  </a:cxn>
                  <a:cxn ang="0">
                    <a:pos x="1" y="0"/>
                  </a:cxn>
                  <a:cxn ang="0">
                    <a:pos x="1" y="0"/>
                  </a:cxn>
                  <a:cxn ang="0">
                    <a:pos x="1" y="1"/>
                  </a:cxn>
                  <a:cxn ang="0">
                    <a:pos x="1" y="2"/>
                  </a:cxn>
                  <a:cxn ang="0">
                    <a:pos x="1" y="2"/>
                  </a:cxn>
                  <a:cxn ang="0">
                    <a:pos x="0" y="2"/>
                  </a:cxn>
                </a:cxnLst>
                <a:rect l="0" t="0" r="r" b="b"/>
                <a:pathLst>
                  <a:path w="2" h="6">
                    <a:moveTo>
                      <a:pt x="0" y="2"/>
                    </a:moveTo>
                    <a:lnTo>
                      <a:pt x="0" y="2"/>
                    </a:lnTo>
                    <a:lnTo>
                      <a:pt x="0" y="4"/>
                    </a:lnTo>
                    <a:lnTo>
                      <a:pt x="0" y="4"/>
                    </a:lnTo>
                    <a:lnTo>
                      <a:pt x="1" y="5"/>
                    </a:lnTo>
                    <a:lnTo>
                      <a:pt x="1" y="6"/>
                    </a:lnTo>
                    <a:lnTo>
                      <a:pt x="2" y="6"/>
                    </a:lnTo>
                    <a:lnTo>
                      <a:pt x="2" y="5"/>
                    </a:lnTo>
                    <a:lnTo>
                      <a:pt x="1" y="5"/>
                    </a:lnTo>
                    <a:lnTo>
                      <a:pt x="1" y="5"/>
                    </a:lnTo>
                    <a:lnTo>
                      <a:pt x="1" y="4"/>
                    </a:lnTo>
                    <a:lnTo>
                      <a:pt x="1" y="3"/>
                    </a:lnTo>
                    <a:lnTo>
                      <a:pt x="1" y="3"/>
                    </a:lnTo>
                    <a:lnTo>
                      <a:pt x="2" y="4"/>
                    </a:lnTo>
                    <a:lnTo>
                      <a:pt x="2" y="4"/>
                    </a:lnTo>
                    <a:lnTo>
                      <a:pt x="2" y="4"/>
                    </a:lnTo>
                    <a:lnTo>
                      <a:pt x="1" y="0"/>
                    </a:lnTo>
                    <a:lnTo>
                      <a:pt x="1" y="0"/>
                    </a:lnTo>
                    <a:lnTo>
                      <a:pt x="1" y="0"/>
                    </a:lnTo>
                    <a:lnTo>
                      <a:pt x="1" y="1"/>
                    </a:lnTo>
                    <a:lnTo>
                      <a:pt x="1" y="2"/>
                    </a:lnTo>
                    <a:lnTo>
                      <a:pt x="1"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3" name="Freeform 253"/>
              <p:cNvSpPr>
                <a:spLocks/>
              </p:cNvSpPr>
              <p:nvPr/>
            </p:nvSpPr>
            <p:spPr bwMode="auto">
              <a:xfrm>
                <a:off x="4853" y="3702"/>
                <a:ext cx="4" cy="3"/>
              </a:xfrm>
              <a:custGeom>
                <a:avLst/>
                <a:gdLst/>
                <a:ahLst/>
                <a:cxnLst>
                  <a:cxn ang="0">
                    <a:pos x="1" y="0"/>
                  </a:cxn>
                  <a:cxn ang="0">
                    <a:pos x="0" y="0"/>
                  </a:cxn>
                  <a:cxn ang="0">
                    <a:pos x="0" y="1"/>
                  </a:cxn>
                  <a:cxn ang="0">
                    <a:pos x="1" y="1"/>
                  </a:cxn>
                  <a:cxn ang="0">
                    <a:pos x="3" y="2"/>
                  </a:cxn>
                  <a:cxn ang="0">
                    <a:pos x="4" y="3"/>
                  </a:cxn>
                  <a:cxn ang="0">
                    <a:pos x="4" y="3"/>
                  </a:cxn>
                  <a:cxn ang="0">
                    <a:pos x="3" y="2"/>
                  </a:cxn>
                  <a:cxn ang="0">
                    <a:pos x="1" y="0"/>
                  </a:cxn>
                </a:cxnLst>
                <a:rect l="0" t="0" r="r" b="b"/>
                <a:pathLst>
                  <a:path w="4" h="3">
                    <a:moveTo>
                      <a:pt x="1" y="0"/>
                    </a:moveTo>
                    <a:lnTo>
                      <a:pt x="0" y="0"/>
                    </a:lnTo>
                    <a:lnTo>
                      <a:pt x="0" y="1"/>
                    </a:lnTo>
                    <a:lnTo>
                      <a:pt x="1" y="1"/>
                    </a:lnTo>
                    <a:lnTo>
                      <a:pt x="3" y="2"/>
                    </a:lnTo>
                    <a:lnTo>
                      <a:pt x="4" y="3"/>
                    </a:lnTo>
                    <a:lnTo>
                      <a:pt x="4" y="3"/>
                    </a:lnTo>
                    <a:lnTo>
                      <a:pt x="3" y="2"/>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4" name="Freeform 254"/>
              <p:cNvSpPr>
                <a:spLocks/>
              </p:cNvSpPr>
              <p:nvPr/>
            </p:nvSpPr>
            <p:spPr bwMode="auto">
              <a:xfrm>
                <a:off x="5016" y="3728"/>
                <a:ext cx="5" cy="1"/>
              </a:xfrm>
              <a:custGeom>
                <a:avLst/>
                <a:gdLst/>
                <a:ahLst/>
                <a:cxnLst>
                  <a:cxn ang="0">
                    <a:pos x="0" y="0"/>
                  </a:cxn>
                  <a:cxn ang="0">
                    <a:pos x="1" y="1"/>
                  </a:cxn>
                  <a:cxn ang="0">
                    <a:pos x="4" y="0"/>
                  </a:cxn>
                  <a:cxn ang="0">
                    <a:pos x="5" y="0"/>
                  </a:cxn>
                  <a:cxn ang="0">
                    <a:pos x="5" y="0"/>
                  </a:cxn>
                  <a:cxn ang="0">
                    <a:pos x="1" y="0"/>
                  </a:cxn>
                  <a:cxn ang="0">
                    <a:pos x="0" y="0"/>
                  </a:cxn>
                  <a:cxn ang="0">
                    <a:pos x="0" y="0"/>
                  </a:cxn>
                </a:cxnLst>
                <a:rect l="0" t="0" r="r" b="b"/>
                <a:pathLst>
                  <a:path w="5" h="1">
                    <a:moveTo>
                      <a:pt x="0" y="0"/>
                    </a:moveTo>
                    <a:lnTo>
                      <a:pt x="1" y="1"/>
                    </a:lnTo>
                    <a:lnTo>
                      <a:pt x="4" y="0"/>
                    </a:lnTo>
                    <a:lnTo>
                      <a:pt x="5" y="0"/>
                    </a:lnTo>
                    <a:lnTo>
                      <a:pt x="5" y="0"/>
                    </a:lnTo>
                    <a:lnTo>
                      <a:pt x="1"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5" name="Freeform 255"/>
              <p:cNvSpPr>
                <a:spLocks/>
              </p:cNvSpPr>
              <p:nvPr/>
            </p:nvSpPr>
            <p:spPr bwMode="auto">
              <a:xfrm>
                <a:off x="5072" y="3726"/>
                <a:ext cx="7" cy="2"/>
              </a:xfrm>
              <a:custGeom>
                <a:avLst/>
                <a:gdLst/>
                <a:ahLst/>
                <a:cxnLst>
                  <a:cxn ang="0">
                    <a:pos x="0" y="1"/>
                  </a:cxn>
                  <a:cxn ang="0">
                    <a:pos x="0" y="1"/>
                  </a:cxn>
                  <a:cxn ang="0">
                    <a:pos x="4" y="2"/>
                  </a:cxn>
                  <a:cxn ang="0">
                    <a:pos x="7" y="2"/>
                  </a:cxn>
                  <a:cxn ang="0">
                    <a:pos x="7" y="1"/>
                  </a:cxn>
                  <a:cxn ang="0">
                    <a:pos x="6" y="1"/>
                  </a:cxn>
                  <a:cxn ang="0">
                    <a:pos x="0" y="0"/>
                  </a:cxn>
                  <a:cxn ang="0">
                    <a:pos x="0" y="1"/>
                  </a:cxn>
                </a:cxnLst>
                <a:rect l="0" t="0" r="r" b="b"/>
                <a:pathLst>
                  <a:path w="7" h="2">
                    <a:moveTo>
                      <a:pt x="0" y="1"/>
                    </a:moveTo>
                    <a:lnTo>
                      <a:pt x="0" y="1"/>
                    </a:lnTo>
                    <a:lnTo>
                      <a:pt x="4" y="2"/>
                    </a:lnTo>
                    <a:lnTo>
                      <a:pt x="7" y="2"/>
                    </a:lnTo>
                    <a:lnTo>
                      <a:pt x="7" y="1"/>
                    </a:lnTo>
                    <a:lnTo>
                      <a:pt x="6" y="1"/>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6" name="Freeform 256"/>
              <p:cNvSpPr>
                <a:spLocks/>
              </p:cNvSpPr>
              <p:nvPr/>
            </p:nvSpPr>
            <p:spPr bwMode="auto">
              <a:xfrm>
                <a:off x="5011" y="3727"/>
                <a:ext cx="5" cy="2"/>
              </a:xfrm>
              <a:custGeom>
                <a:avLst/>
                <a:gdLst/>
                <a:ahLst/>
                <a:cxnLst>
                  <a:cxn ang="0">
                    <a:pos x="5" y="1"/>
                  </a:cxn>
                  <a:cxn ang="0">
                    <a:pos x="5" y="0"/>
                  </a:cxn>
                  <a:cxn ang="0">
                    <a:pos x="4" y="0"/>
                  </a:cxn>
                  <a:cxn ang="0">
                    <a:pos x="2" y="0"/>
                  </a:cxn>
                  <a:cxn ang="0">
                    <a:pos x="1" y="0"/>
                  </a:cxn>
                  <a:cxn ang="0">
                    <a:pos x="0" y="0"/>
                  </a:cxn>
                  <a:cxn ang="0">
                    <a:pos x="0" y="0"/>
                  </a:cxn>
                  <a:cxn ang="0">
                    <a:pos x="0" y="2"/>
                  </a:cxn>
                  <a:cxn ang="0">
                    <a:pos x="1" y="2"/>
                  </a:cxn>
                  <a:cxn ang="0">
                    <a:pos x="1" y="1"/>
                  </a:cxn>
                  <a:cxn ang="0">
                    <a:pos x="3" y="1"/>
                  </a:cxn>
                  <a:cxn ang="0">
                    <a:pos x="4" y="1"/>
                  </a:cxn>
                  <a:cxn ang="0">
                    <a:pos x="5" y="1"/>
                  </a:cxn>
                </a:cxnLst>
                <a:rect l="0" t="0" r="r" b="b"/>
                <a:pathLst>
                  <a:path w="5" h="2">
                    <a:moveTo>
                      <a:pt x="5" y="1"/>
                    </a:moveTo>
                    <a:lnTo>
                      <a:pt x="5" y="0"/>
                    </a:lnTo>
                    <a:lnTo>
                      <a:pt x="4" y="0"/>
                    </a:lnTo>
                    <a:lnTo>
                      <a:pt x="2" y="0"/>
                    </a:lnTo>
                    <a:lnTo>
                      <a:pt x="1" y="0"/>
                    </a:lnTo>
                    <a:lnTo>
                      <a:pt x="0" y="0"/>
                    </a:lnTo>
                    <a:lnTo>
                      <a:pt x="0" y="0"/>
                    </a:lnTo>
                    <a:lnTo>
                      <a:pt x="0" y="2"/>
                    </a:lnTo>
                    <a:lnTo>
                      <a:pt x="1" y="2"/>
                    </a:lnTo>
                    <a:lnTo>
                      <a:pt x="1" y="1"/>
                    </a:lnTo>
                    <a:lnTo>
                      <a:pt x="3" y="1"/>
                    </a:lnTo>
                    <a:lnTo>
                      <a:pt x="4" y="1"/>
                    </a:lnTo>
                    <a:lnTo>
                      <a:pt x="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7" name="Freeform 257"/>
              <p:cNvSpPr>
                <a:spLocks/>
              </p:cNvSpPr>
              <p:nvPr/>
            </p:nvSpPr>
            <p:spPr bwMode="auto">
              <a:xfrm>
                <a:off x="5019" y="3729"/>
                <a:ext cx="1" cy="2"/>
              </a:xfrm>
              <a:custGeom>
                <a:avLst/>
                <a:gdLst/>
                <a:ahLst/>
                <a:cxnLst>
                  <a:cxn ang="0">
                    <a:pos x="0" y="0"/>
                  </a:cxn>
                  <a:cxn ang="0">
                    <a:pos x="0" y="0"/>
                  </a:cxn>
                  <a:cxn ang="0">
                    <a:pos x="0" y="0"/>
                  </a:cxn>
                  <a:cxn ang="0">
                    <a:pos x="0" y="1"/>
                  </a:cxn>
                  <a:cxn ang="0">
                    <a:pos x="0" y="2"/>
                  </a:cxn>
                  <a:cxn ang="0">
                    <a:pos x="0" y="0"/>
                  </a:cxn>
                </a:cxnLst>
                <a:rect l="0" t="0" r="r" b="b"/>
                <a:pathLst>
                  <a:path h="2">
                    <a:moveTo>
                      <a:pt x="0" y="0"/>
                    </a:moveTo>
                    <a:lnTo>
                      <a:pt x="0" y="0"/>
                    </a:lnTo>
                    <a:lnTo>
                      <a:pt x="0" y="0"/>
                    </a:lnTo>
                    <a:lnTo>
                      <a:pt x="0" y="1"/>
                    </a:lnTo>
                    <a:lnTo>
                      <a:pt x="0" y="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8" name="Freeform 258"/>
              <p:cNvSpPr>
                <a:spLocks/>
              </p:cNvSpPr>
              <p:nvPr/>
            </p:nvSpPr>
            <p:spPr bwMode="auto">
              <a:xfrm>
                <a:off x="5027" y="3720"/>
                <a:ext cx="3" cy="2"/>
              </a:xfrm>
              <a:custGeom>
                <a:avLst/>
                <a:gdLst/>
                <a:ahLst/>
                <a:cxnLst>
                  <a:cxn ang="0">
                    <a:pos x="0" y="2"/>
                  </a:cxn>
                  <a:cxn ang="0">
                    <a:pos x="2" y="2"/>
                  </a:cxn>
                  <a:cxn ang="0">
                    <a:pos x="2" y="2"/>
                  </a:cxn>
                  <a:cxn ang="0">
                    <a:pos x="3" y="2"/>
                  </a:cxn>
                  <a:cxn ang="0">
                    <a:pos x="2" y="2"/>
                  </a:cxn>
                  <a:cxn ang="0">
                    <a:pos x="1" y="1"/>
                  </a:cxn>
                  <a:cxn ang="0">
                    <a:pos x="1" y="0"/>
                  </a:cxn>
                  <a:cxn ang="0">
                    <a:pos x="0" y="0"/>
                  </a:cxn>
                  <a:cxn ang="0">
                    <a:pos x="0" y="0"/>
                  </a:cxn>
                  <a:cxn ang="0">
                    <a:pos x="0" y="2"/>
                  </a:cxn>
                </a:cxnLst>
                <a:rect l="0" t="0" r="r" b="b"/>
                <a:pathLst>
                  <a:path w="3" h="2">
                    <a:moveTo>
                      <a:pt x="0" y="2"/>
                    </a:moveTo>
                    <a:lnTo>
                      <a:pt x="2" y="2"/>
                    </a:lnTo>
                    <a:lnTo>
                      <a:pt x="2" y="2"/>
                    </a:lnTo>
                    <a:lnTo>
                      <a:pt x="3" y="2"/>
                    </a:lnTo>
                    <a:lnTo>
                      <a:pt x="2" y="2"/>
                    </a:lnTo>
                    <a:lnTo>
                      <a:pt x="1" y="1"/>
                    </a:lnTo>
                    <a:lnTo>
                      <a:pt x="1" y="0"/>
                    </a:lnTo>
                    <a:lnTo>
                      <a:pt x="0" y="0"/>
                    </a:lnTo>
                    <a:lnTo>
                      <a:pt x="0" y="0"/>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9" name="Freeform 259"/>
              <p:cNvSpPr>
                <a:spLocks/>
              </p:cNvSpPr>
              <p:nvPr/>
            </p:nvSpPr>
            <p:spPr bwMode="auto">
              <a:xfrm>
                <a:off x="5172" y="3687"/>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0" name="Freeform 260"/>
              <p:cNvSpPr>
                <a:spLocks/>
              </p:cNvSpPr>
              <p:nvPr/>
            </p:nvSpPr>
            <p:spPr bwMode="auto">
              <a:xfrm>
                <a:off x="5170" y="3874"/>
                <a:ext cx="1" cy="1"/>
              </a:xfrm>
              <a:custGeom>
                <a:avLst/>
                <a:gdLst/>
                <a:ahLst/>
                <a:cxnLst>
                  <a:cxn ang="0">
                    <a:pos x="1" y="0"/>
                  </a:cxn>
                  <a:cxn ang="0">
                    <a:pos x="1" y="0"/>
                  </a:cxn>
                  <a:cxn ang="0">
                    <a:pos x="0" y="0"/>
                  </a:cxn>
                  <a:cxn ang="0">
                    <a:pos x="0" y="0"/>
                  </a:cxn>
                  <a:cxn ang="0">
                    <a:pos x="0" y="1"/>
                  </a:cxn>
                  <a:cxn ang="0">
                    <a:pos x="1" y="1"/>
                  </a:cxn>
                  <a:cxn ang="0">
                    <a:pos x="1" y="0"/>
                  </a:cxn>
                </a:cxnLst>
                <a:rect l="0" t="0" r="r" b="b"/>
                <a:pathLst>
                  <a:path w="1" h="1">
                    <a:moveTo>
                      <a:pt x="1" y="0"/>
                    </a:moveTo>
                    <a:lnTo>
                      <a:pt x="1" y="0"/>
                    </a:lnTo>
                    <a:lnTo>
                      <a:pt x="0" y="0"/>
                    </a:lnTo>
                    <a:lnTo>
                      <a:pt x="0" y="0"/>
                    </a:lnTo>
                    <a:lnTo>
                      <a:pt x="0" y="1"/>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1" name="Freeform 261"/>
              <p:cNvSpPr>
                <a:spLocks/>
              </p:cNvSpPr>
              <p:nvPr/>
            </p:nvSpPr>
            <p:spPr bwMode="auto">
              <a:xfrm>
                <a:off x="5077" y="3794"/>
                <a:ext cx="2" cy="3"/>
              </a:xfrm>
              <a:custGeom>
                <a:avLst/>
                <a:gdLst/>
                <a:ahLst/>
                <a:cxnLst>
                  <a:cxn ang="0">
                    <a:pos x="1" y="0"/>
                  </a:cxn>
                  <a:cxn ang="0">
                    <a:pos x="1" y="1"/>
                  </a:cxn>
                  <a:cxn ang="0">
                    <a:pos x="1" y="0"/>
                  </a:cxn>
                  <a:cxn ang="0">
                    <a:pos x="0" y="1"/>
                  </a:cxn>
                  <a:cxn ang="0">
                    <a:pos x="0" y="0"/>
                  </a:cxn>
                  <a:cxn ang="0">
                    <a:pos x="0" y="0"/>
                  </a:cxn>
                  <a:cxn ang="0">
                    <a:pos x="0" y="2"/>
                  </a:cxn>
                  <a:cxn ang="0">
                    <a:pos x="0" y="3"/>
                  </a:cxn>
                  <a:cxn ang="0">
                    <a:pos x="1" y="3"/>
                  </a:cxn>
                  <a:cxn ang="0">
                    <a:pos x="2" y="3"/>
                  </a:cxn>
                  <a:cxn ang="0">
                    <a:pos x="2" y="2"/>
                  </a:cxn>
                  <a:cxn ang="0">
                    <a:pos x="1" y="0"/>
                  </a:cxn>
                </a:cxnLst>
                <a:rect l="0" t="0" r="r" b="b"/>
                <a:pathLst>
                  <a:path w="2" h="3">
                    <a:moveTo>
                      <a:pt x="1" y="0"/>
                    </a:moveTo>
                    <a:lnTo>
                      <a:pt x="1" y="1"/>
                    </a:lnTo>
                    <a:lnTo>
                      <a:pt x="1" y="0"/>
                    </a:lnTo>
                    <a:lnTo>
                      <a:pt x="0" y="1"/>
                    </a:lnTo>
                    <a:lnTo>
                      <a:pt x="0" y="0"/>
                    </a:lnTo>
                    <a:lnTo>
                      <a:pt x="0" y="0"/>
                    </a:lnTo>
                    <a:lnTo>
                      <a:pt x="0" y="2"/>
                    </a:lnTo>
                    <a:lnTo>
                      <a:pt x="0" y="3"/>
                    </a:lnTo>
                    <a:lnTo>
                      <a:pt x="1" y="3"/>
                    </a:lnTo>
                    <a:lnTo>
                      <a:pt x="2" y="3"/>
                    </a:lnTo>
                    <a:lnTo>
                      <a:pt x="2" y="2"/>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2" name="Freeform 262"/>
              <p:cNvSpPr>
                <a:spLocks/>
              </p:cNvSpPr>
              <p:nvPr/>
            </p:nvSpPr>
            <p:spPr bwMode="auto">
              <a:xfrm>
                <a:off x="5019" y="3759"/>
                <a:ext cx="5" cy="3"/>
              </a:xfrm>
              <a:custGeom>
                <a:avLst/>
                <a:gdLst/>
                <a:ahLst/>
                <a:cxnLst>
                  <a:cxn ang="0">
                    <a:pos x="0" y="3"/>
                  </a:cxn>
                  <a:cxn ang="0">
                    <a:pos x="0" y="3"/>
                  </a:cxn>
                  <a:cxn ang="0">
                    <a:pos x="0" y="3"/>
                  </a:cxn>
                  <a:cxn ang="0">
                    <a:pos x="1" y="3"/>
                  </a:cxn>
                  <a:cxn ang="0">
                    <a:pos x="3" y="3"/>
                  </a:cxn>
                  <a:cxn ang="0">
                    <a:pos x="5" y="1"/>
                  </a:cxn>
                  <a:cxn ang="0">
                    <a:pos x="4" y="0"/>
                  </a:cxn>
                  <a:cxn ang="0">
                    <a:pos x="4" y="0"/>
                  </a:cxn>
                  <a:cxn ang="0">
                    <a:pos x="2" y="1"/>
                  </a:cxn>
                  <a:cxn ang="0">
                    <a:pos x="0" y="1"/>
                  </a:cxn>
                  <a:cxn ang="0">
                    <a:pos x="0" y="2"/>
                  </a:cxn>
                  <a:cxn ang="0">
                    <a:pos x="0" y="3"/>
                  </a:cxn>
                </a:cxnLst>
                <a:rect l="0" t="0" r="r" b="b"/>
                <a:pathLst>
                  <a:path w="5" h="3">
                    <a:moveTo>
                      <a:pt x="0" y="3"/>
                    </a:moveTo>
                    <a:lnTo>
                      <a:pt x="0" y="3"/>
                    </a:lnTo>
                    <a:lnTo>
                      <a:pt x="0" y="3"/>
                    </a:lnTo>
                    <a:lnTo>
                      <a:pt x="1" y="3"/>
                    </a:lnTo>
                    <a:lnTo>
                      <a:pt x="3" y="3"/>
                    </a:lnTo>
                    <a:lnTo>
                      <a:pt x="5" y="1"/>
                    </a:lnTo>
                    <a:lnTo>
                      <a:pt x="4" y="0"/>
                    </a:lnTo>
                    <a:lnTo>
                      <a:pt x="4" y="0"/>
                    </a:lnTo>
                    <a:lnTo>
                      <a:pt x="2" y="1"/>
                    </a:lnTo>
                    <a:lnTo>
                      <a:pt x="0" y="1"/>
                    </a:lnTo>
                    <a:lnTo>
                      <a:pt x="0" y="2"/>
                    </a:lnTo>
                    <a:lnTo>
                      <a:pt x="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3" name="Freeform 263"/>
              <p:cNvSpPr>
                <a:spLocks/>
              </p:cNvSpPr>
              <p:nvPr/>
            </p:nvSpPr>
            <p:spPr bwMode="auto">
              <a:xfrm>
                <a:off x="5039" y="3761"/>
                <a:ext cx="2" cy="1"/>
              </a:xfrm>
              <a:custGeom>
                <a:avLst/>
                <a:gdLst/>
                <a:ahLst/>
                <a:cxnLst>
                  <a:cxn ang="0">
                    <a:pos x="0" y="0"/>
                  </a:cxn>
                  <a:cxn ang="0">
                    <a:pos x="1" y="1"/>
                  </a:cxn>
                  <a:cxn ang="0">
                    <a:pos x="1" y="1"/>
                  </a:cxn>
                  <a:cxn ang="0">
                    <a:pos x="2" y="1"/>
                  </a:cxn>
                  <a:cxn ang="0">
                    <a:pos x="2" y="0"/>
                  </a:cxn>
                  <a:cxn ang="0">
                    <a:pos x="0" y="0"/>
                  </a:cxn>
                  <a:cxn ang="0">
                    <a:pos x="0" y="0"/>
                  </a:cxn>
                </a:cxnLst>
                <a:rect l="0" t="0" r="r" b="b"/>
                <a:pathLst>
                  <a:path w="2" h="1">
                    <a:moveTo>
                      <a:pt x="0" y="0"/>
                    </a:moveTo>
                    <a:lnTo>
                      <a:pt x="1" y="1"/>
                    </a:lnTo>
                    <a:lnTo>
                      <a:pt x="1" y="1"/>
                    </a:lnTo>
                    <a:lnTo>
                      <a:pt x="2" y="1"/>
                    </a:lnTo>
                    <a:lnTo>
                      <a:pt x="2"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4" name="Freeform 264"/>
              <p:cNvSpPr>
                <a:spLocks/>
              </p:cNvSpPr>
              <p:nvPr/>
            </p:nvSpPr>
            <p:spPr bwMode="auto">
              <a:xfrm>
                <a:off x="5034" y="3757"/>
                <a:ext cx="1" cy="1"/>
              </a:xfrm>
              <a:custGeom>
                <a:avLst/>
                <a:gdLst/>
                <a:ahLst/>
                <a:cxnLst>
                  <a:cxn ang="0">
                    <a:pos x="0" y="0"/>
                  </a:cxn>
                  <a:cxn ang="0">
                    <a:pos x="0" y="1"/>
                  </a:cxn>
                  <a:cxn ang="0">
                    <a:pos x="0" y="1"/>
                  </a:cxn>
                  <a:cxn ang="0">
                    <a:pos x="0" y="0"/>
                  </a:cxn>
                  <a:cxn ang="0">
                    <a:pos x="0" y="0"/>
                  </a:cxn>
                  <a:cxn ang="0">
                    <a:pos x="0" y="0"/>
                  </a:cxn>
                  <a:cxn ang="0">
                    <a:pos x="0" y="0"/>
                  </a:cxn>
                </a:cxnLst>
                <a:rect l="0" t="0" r="r" b="b"/>
                <a:pathLst>
                  <a:path h="1">
                    <a:moveTo>
                      <a:pt x="0" y="0"/>
                    </a:moveTo>
                    <a:lnTo>
                      <a:pt x="0" y="1"/>
                    </a:lnTo>
                    <a:lnTo>
                      <a:pt x="0" y="1"/>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5" name="Freeform 265"/>
              <p:cNvSpPr>
                <a:spLocks/>
              </p:cNvSpPr>
              <p:nvPr/>
            </p:nvSpPr>
            <p:spPr bwMode="auto">
              <a:xfrm>
                <a:off x="5023" y="3693"/>
                <a:ext cx="1" cy="3"/>
              </a:xfrm>
              <a:custGeom>
                <a:avLst/>
                <a:gdLst/>
                <a:ahLst/>
                <a:cxnLst>
                  <a:cxn ang="0">
                    <a:pos x="1" y="0"/>
                  </a:cxn>
                  <a:cxn ang="0">
                    <a:pos x="0" y="0"/>
                  </a:cxn>
                  <a:cxn ang="0">
                    <a:pos x="1" y="3"/>
                  </a:cxn>
                  <a:cxn ang="0">
                    <a:pos x="1" y="3"/>
                  </a:cxn>
                  <a:cxn ang="0">
                    <a:pos x="1" y="0"/>
                  </a:cxn>
                </a:cxnLst>
                <a:rect l="0" t="0" r="r" b="b"/>
                <a:pathLst>
                  <a:path w="1" h="3">
                    <a:moveTo>
                      <a:pt x="1" y="0"/>
                    </a:moveTo>
                    <a:lnTo>
                      <a:pt x="0" y="0"/>
                    </a:lnTo>
                    <a:lnTo>
                      <a:pt x="1" y="3"/>
                    </a:lnTo>
                    <a:lnTo>
                      <a:pt x="1" y="3"/>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6" name="Freeform 266"/>
              <p:cNvSpPr>
                <a:spLocks/>
              </p:cNvSpPr>
              <p:nvPr/>
            </p:nvSpPr>
            <p:spPr bwMode="auto">
              <a:xfrm>
                <a:off x="4991" y="3685"/>
                <a:ext cx="3" cy="1"/>
              </a:xfrm>
              <a:custGeom>
                <a:avLst/>
                <a:gdLst/>
                <a:ahLst/>
                <a:cxnLst>
                  <a:cxn ang="0">
                    <a:pos x="1" y="0"/>
                  </a:cxn>
                  <a:cxn ang="0">
                    <a:pos x="0" y="1"/>
                  </a:cxn>
                  <a:cxn ang="0">
                    <a:pos x="0" y="1"/>
                  </a:cxn>
                  <a:cxn ang="0">
                    <a:pos x="1" y="1"/>
                  </a:cxn>
                  <a:cxn ang="0">
                    <a:pos x="2" y="1"/>
                  </a:cxn>
                  <a:cxn ang="0">
                    <a:pos x="3" y="1"/>
                  </a:cxn>
                  <a:cxn ang="0">
                    <a:pos x="3" y="1"/>
                  </a:cxn>
                  <a:cxn ang="0">
                    <a:pos x="1" y="0"/>
                  </a:cxn>
                  <a:cxn ang="0">
                    <a:pos x="1" y="0"/>
                  </a:cxn>
                </a:cxnLst>
                <a:rect l="0" t="0" r="r" b="b"/>
                <a:pathLst>
                  <a:path w="3" h="1">
                    <a:moveTo>
                      <a:pt x="1" y="0"/>
                    </a:moveTo>
                    <a:lnTo>
                      <a:pt x="0" y="1"/>
                    </a:lnTo>
                    <a:lnTo>
                      <a:pt x="0" y="1"/>
                    </a:lnTo>
                    <a:lnTo>
                      <a:pt x="1" y="1"/>
                    </a:lnTo>
                    <a:lnTo>
                      <a:pt x="2" y="1"/>
                    </a:lnTo>
                    <a:lnTo>
                      <a:pt x="3" y="1"/>
                    </a:lnTo>
                    <a:lnTo>
                      <a:pt x="3"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7" name="Freeform 267"/>
              <p:cNvSpPr>
                <a:spLocks/>
              </p:cNvSpPr>
              <p:nvPr/>
            </p:nvSpPr>
            <p:spPr bwMode="auto">
              <a:xfrm>
                <a:off x="4986" y="3689"/>
                <a:ext cx="1" cy="1"/>
              </a:xfrm>
              <a:custGeom>
                <a:avLst/>
                <a:gdLst/>
                <a:ahLst/>
                <a:cxnLst>
                  <a:cxn ang="0">
                    <a:pos x="0" y="1"/>
                  </a:cxn>
                  <a:cxn ang="0">
                    <a:pos x="1" y="1"/>
                  </a:cxn>
                  <a:cxn ang="0">
                    <a:pos x="1" y="1"/>
                  </a:cxn>
                  <a:cxn ang="0">
                    <a:pos x="1" y="0"/>
                  </a:cxn>
                  <a:cxn ang="0">
                    <a:pos x="0" y="1"/>
                  </a:cxn>
                  <a:cxn ang="0">
                    <a:pos x="0" y="1"/>
                  </a:cxn>
                  <a:cxn ang="0">
                    <a:pos x="0" y="1"/>
                  </a:cxn>
                </a:cxnLst>
                <a:rect l="0" t="0" r="r" b="b"/>
                <a:pathLst>
                  <a:path w="1" h="1">
                    <a:moveTo>
                      <a:pt x="0" y="1"/>
                    </a:moveTo>
                    <a:lnTo>
                      <a:pt x="1" y="1"/>
                    </a:lnTo>
                    <a:lnTo>
                      <a:pt x="1" y="1"/>
                    </a:lnTo>
                    <a:lnTo>
                      <a:pt x="1" y="0"/>
                    </a:lnTo>
                    <a:lnTo>
                      <a:pt x="0" y="1"/>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8" name="Freeform 268"/>
              <p:cNvSpPr>
                <a:spLocks/>
              </p:cNvSpPr>
              <p:nvPr/>
            </p:nvSpPr>
            <p:spPr bwMode="auto">
              <a:xfrm>
                <a:off x="5177" y="3745"/>
                <a:ext cx="1" cy="2"/>
              </a:xfrm>
              <a:custGeom>
                <a:avLst/>
                <a:gdLst/>
                <a:ahLst/>
                <a:cxnLst>
                  <a:cxn ang="0">
                    <a:pos x="0" y="0"/>
                  </a:cxn>
                  <a:cxn ang="0">
                    <a:pos x="0" y="1"/>
                  </a:cxn>
                  <a:cxn ang="0">
                    <a:pos x="1" y="2"/>
                  </a:cxn>
                  <a:cxn ang="0">
                    <a:pos x="0" y="0"/>
                  </a:cxn>
                  <a:cxn ang="0">
                    <a:pos x="0" y="0"/>
                  </a:cxn>
                </a:cxnLst>
                <a:rect l="0" t="0" r="r" b="b"/>
                <a:pathLst>
                  <a:path w="1" h="2">
                    <a:moveTo>
                      <a:pt x="0" y="0"/>
                    </a:moveTo>
                    <a:lnTo>
                      <a:pt x="0" y="1"/>
                    </a:lnTo>
                    <a:lnTo>
                      <a:pt x="1" y="2"/>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9" name="Freeform 269"/>
              <p:cNvSpPr>
                <a:spLocks/>
              </p:cNvSpPr>
              <p:nvPr/>
            </p:nvSpPr>
            <p:spPr bwMode="auto">
              <a:xfrm>
                <a:off x="4997" y="3681"/>
                <a:ext cx="2" cy="1"/>
              </a:xfrm>
              <a:custGeom>
                <a:avLst/>
                <a:gdLst/>
                <a:ahLst/>
                <a:cxnLst>
                  <a:cxn ang="0">
                    <a:pos x="1" y="1"/>
                  </a:cxn>
                  <a:cxn ang="0">
                    <a:pos x="2" y="1"/>
                  </a:cxn>
                  <a:cxn ang="0">
                    <a:pos x="1" y="1"/>
                  </a:cxn>
                  <a:cxn ang="0">
                    <a:pos x="1" y="0"/>
                  </a:cxn>
                  <a:cxn ang="0">
                    <a:pos x="0" y="0"/>
                  </a:cxn>
                  <a:cxn ang="0">
                    <a:pos x="0" y="1"/>
                  </a:cxn>
                  <a:cxn ang="0">
                    <a:pos x="1" y="1"/>
                  </a:cxn>
                  <a:cxn ang="0">
                    <a:pos x="1" y="1"/>
                  </a:cxn>
                </a:cxnLst>
                <a:rect l="0" t="0" r="r" b="b"/>
                <a:pathLst>
                  <a:path w="2" h="1">
                    <a:moveTo>
                      <a:pt x="1" y="1"/>
                    </a:moveTo>
                    <a:lnTo>
                      <a:pt x="2" y="1"/>
                    </a:lnTo>
                    <a:lnTo>
                      <a:pt x="1" y="1"/>
                    </a:lnTo>
                    <a:lnTo>
                      <a:pt x="1" y="0"/>
                    </a:lnTo>
                    <a:lnTo>
                      <a:pt x="0" y="0"/>
                    </a:lnTo>
                    <a:lnTo>
                      <a:pt x="0" y="1"/>
                    </a:lnTo>
                    <a:lnTo>
                      <a:pt x="1"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0" name="Freeform 270"/>
              <p:cNvSpPr>
                <a:spLocks/>
              </p:cNvSpPr>
              <p:nvPr/>
            </p:nvSpPr>
            <p:spPr bwMode="auto">
              <a:xfrm>
                <a:off x="5027" y="3726"/>
                <a:ext cx="4" cy="1"/>
              </a:xfrm>
              <a:custGeom>
                <a:avLst/>
                <a:gdLst/>
                <a:ahLst/>
                <a:cxnLst>
                  <a:cxn ang="0">
                    <a:pos x="4" y="0"/>
                  </a:cxn>
                  <a:cxn ang="0">
                    <a:pos x="4" y="0"/>
                  </a:cxn>
                  <a:cxn ang="0">
                    <a:pos x="1" y="0"/>
                  </a:cxn>
                  <a:cxn ang="0">
                    <a:pos x="0" y="0"/>
                  </a:cxn>
                  <a:cxn ang="0">
                    <a:pos x="0" y="0"/>
                  </a:cxn>
                  <a:cxn ang="0">
                    <a:pos x="0" y="0"/>
                  </a:cxn>
                  <a:cxn ang="0">
                    <a:pos x="0" y="1"/>
                  </a:cxn>
                  <a:cxn ang="0">
                    <a:pos x="1" y="1"/>
                  </a:cxn>
                  <a:cxn ang="0">
                    <a:pos x="4" y="1"/>
                  </a:cxn>
                  <a:cxn ang="0">
                    <a:pos x="4" y="0"/>
                  </a:cxn>
                </a:cxnLst>
                <a:rect l="0" t="0" r="r" b="b"/>
                <a:pathLst>
                  <a:path w="4" h="1">
                    <a:moveTo>
                      <a:pt x="4" y="0"/>
                    </a:moveTo>
                    <a:lnTo>
                      <a:pt x="4" y="0"/>
                    </a:lnTo>
                    <a:lnTo>
                      <a:pt x="1" y="0"/>
                    </a:lnTo>
                    <a:lnTo>
                      <a:pt x="0" y="0"/>
                    </a:lnTo>
                    <a:lnTo>
                      <a:pt x="0" y="0"/>
                    </a:lnTo>
                    <a:lnTo>
                      <a:pt x="0" y="0"/>
                    </a:lnTo>
                    <a:lnTo>
                      <a:pt x="0" y="1"/>
                    </a:lnTo>
                    <a:lnTo>
                      <a:pt x="1" y="1"/>
                    </a:lnTo>
                    <a:lnTo>
                      <a:pt x="4" y="1"/>
                    </a:lnTo>
                    <a:lnTo>
                      <a:pt x="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1" name="Freeform 271"/>
              <p:cNvSpPr>
                <a:spLocks/>
              </p:cNvSpPr>
              <p:nvPr/>
            </p:nvSpPr>
            <p:spPr bwMode="auto">
              <a:xfrm>
                <a:off x="5030" y="3737"/>
                <a:ext cx="2" cy="2"/>
              </a:xfrm>
              <a:custGeom>
                <a:avLst/>
                <a:gdLst/>
                <a:ahLst/>
                <a:cxnLst>
                  <a:cxn ang="0">
                    <a:pos x="0" y="0"/>
                  </a:cxn>
                  <a:cxn ang="0">
                    <a:pos x="0" y="1"/>
                  </a:cxn>
                  <a:cxn ang="0">
                    <a:pos x="0" y="2"/>
                  </a:cxn>
                  <a:cxn ang="0">
                    <a:pos x="0" y="2"/>
                  </a:cxn>
                  <a:cxn ang="0">
                    <a:pos x="1" y="1"/>
                  </a:cxn>
                  <a:cxn ang="0">
                    <a:pos x="2" y="1"/>
                  </a:cxn>
                  <a:cxn ang="0">
                    <a:pos x="2" y="1"/>
                  </a:cxn>
                  <a:cxn ang="0">
                    <a:pos x="2" y="0"/>
                  </a:cxn>
                  <a:cxn ang="0">
                    <a:pos x="2" y="0"/>
                  </a:cxn>
                  <a:cxn ang="0">
                    <a:pos x="1" y="0"/>
                  </a:cxn>
                  <a:cxn ang="0">
                    <a:pos x="0" y="0"/>
                  </a:cxn>
                </a:cxnLst>
                <a:rect l="0" t="0" r="r" b="b"/>
                <a:pathLst>
                  <a:path w="2" h="2">
                    <a:moveTo>
                      <a:pt x="0" y="0"/>
                    </a:moveTo>
                    <a:lnTo>
                      <a:pt x="0" y="1"/>
                    </a:lnTo>
                    <a:lnTo>
                      <a:pt x="0" y="2"/>
                    </a:lnTo>
                    <a:lnTo>
                      <a:pt x="0" y="2"/>
                    </a:lnTo>
                    <a:lnTo>
                      <a:pt x="1" y="1"/>
                    </a:lnTo>
                    <a:lnTo>
                      <a:pt x="2" y="1"/>
                    </a:lnTo>
                    <a:lnTo>
                      <a:pt x="2" y="1"/>
                    </a:lnTo>
                    <a:lnTo>
                      <a:pt x="2" y="0"/>
                    </a:lnTo>
                    <a:lnTo>
                      <a:pt x="2"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2" name="Freeform 272"/>
              <p:cNvSpPr>
                <a:spLocks/>
              </p:cNvSpPr>
              <p:nvPr/>
            </p:nvSpPr>
            <p:spPr bwMode="auto">
              <a:xfrm>
                <a:off x="5016" y="3697"/>
                <a:ext cx="1" cy="3"/>
              </a:xfrm>
              <a:custGeom>
                <a:avLst/>
                <a:gdLst/>
                <a:ahLst/>
                <a:cxnLst>
                  <a:cxn ang="0">
                    <a:pos x="0" y="1"/>
                  </a:cxn>
                  <a:cxn ang="0">
                    <a:pos x="0" y="0"/>
                  </a:cxn>
                  <a:cxn ang="0">
                    <a:pos x="0" y="0"/>
                  </a:cxn>
                  <a:cxn ang="0">
                    <a:pos x="1" y="3"/>
                  </a:cxn>
                  <a:cxn ang="0">
                    <a:pos x="0" y="1"/>
                  </a:cxn>
                </a:cxnLst>
                <a:rect l="0" t="0" r="r" b="b"/>
                <a:pathLst>
                  <a:path w="1" h="3">
                    <a:moveTo>
                      <a:pt x="0" y="1"/>
                    </a:moveTo>
                    <a:lnTo>
                      <a:pt x="0" y="0"/>
                    </a:lnTo>
                    <a:lnTo>
                      <a:pt x="0" y="0"/>
                    </a:lnTo>
                    <a:lnTo>
                      <a:pt x="1" y="3"/>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3" name="Freeform 273"/>
              <p:cNvSpPr>
                <a:spLocks/>
              </p:cNvSpPr>
              <p:nvPr/>
            </p:nvSpPr>
            <p:spPr bwMode="auto">
              <a:xfrm>
                <a:off x="5215" y="3774"/>
                <a:ext cx="5" cy="3"/>
              </a:xfrm>
              <a:custGeom>
                <a:avLst/>
                <a:gdLst/>
                <a:ahLst/>
                <a:cxnLst>
                  <a:cxn ang="0">
                    <a:pos x="4" y="3"/>
                  </a:cxn>
                  <a:cxn ang="0">
                    <a:pos x="4" y="2"/>
                  </a:cxn>
                  <a:cxn ang="0">
                    <a:pos x="4" y="1"/>
                  </a:cxn>
                  <a:cxn ang="0">
                    <a:pos x="0" y="0"/>
                  </a:cxn>
                  <a:cxn ang="0">
                    <a:pos x="0" y="0"/>
                  </a:cxn>
                  <a:cxn ang="0">
                    <a:pos x="0" y="1"/>
                  </a:cxn>
                  <a:cxn ang="0">
                    <a:pos x="1" y="2"/>
                  </a:cxn>
                  <a:cxn ang="0">
                    <a:pos x="2" y="3"/>
                  </a:cxn>
                  <a:cxn ang="0">
                    <a:pos x="4" y="3"/>
                  </a:cxn>
                  <a:cxn ang="0">
                    <a:pos x="5" y="3"/>
                  </a:cxn>
                  <a:cxn ang="0">
                    <a:pos x="4" y="3"/>
                  </a:cxn>
                  <a:cxn ang="0">
                    <a:pos x="4" y="3"/>
                  </a:cxn>
                </a:cxnLst>
                <a:rect l="0" t="0" r="r" b="b"/>
                <a:pathLst>
                  <a:path w="5" h="3">
                    <a:moveTo>
                      <a:pt x="4" y="3"/>
                    </a:moveTo>
                    <a:lnTo>
                      <a:pt x="4" y="2"/>
                    </a:lnTo>
                    <a:lnTo>
                      <a:pt x="4" y="1"/>
                    </a:lnTo>
                    <a:lnTo>
                      <a:pt x="0" y="0"/>
                    </a:lnTo>
                    <a:lnTo>
                      <a:pt x="0" y="0"/>
                    </a:lnTo>
                    <a:lnTo>
                      <a:pt x="0" y="1"/>
                    </a:lnTo>
                    <a:lnTo>
                      <a:pt x="1" y="2"/>
                    </a:lnTo>
                    <a:lnTo>
                      <a:pt x="2" y="3"/>
                    </a:lnTo>
                    <a:lnTo>
                      <a:pt x="4" y="3"/>
                    </a:lnTo>
                    <a:lnTo>
                      <a:pt x="5" y="3"/>
                    </a:lnTo>
                    <a:lnTo>
                      <a:pt x="4" y="3"/>
                    </a:lnTo>
                    <a:lnTo>
                      <a:pt x="4"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4" name="Freeform 274"/>
              <p:cNvSpPr>
                <a:spLocks/>
              </p:cNvSpPr>
              <p:nvPr/>
            </p:nvSpPr>
            <p:spPr bwMode="auto">
              <a:xfrm>
                <a:off x="5239" y="4040"/>
                <a:ext cx="2" cy="3"/>
              </a:xfrm>
              <a:custGeom>
                <a:avLst/>
                <a:gdLst/>
                <a:ahLst/>
                <a:cxnLst>
                  <a:cxn ang="0">
                    <a:pos x="2" y="1"/>
                  </a:cxn>
                  <a:cxn ang="0">
                    <a:pos x="2" y="0"/>
                  </a:cxn>
                  <a:cxn ang="0">
                    <a:pos x="1" y="0"/>
                  </a:cxn>
                  <a:cxn ang="0">
                    <a:pos x="0" y="3"/>
                  </a:cxn>
                  <a:cxn ang="0">
                    <a:pos x="0" y="3"/>
                  </a:cxn>
                  <a:cxn ang="0">
                    <a:pos x="0" y="3"/>
                  </a:cxn>
                  <a:cxn ang="0">
                    <a:pos x="1" y="3"/>
                  </a:cxn>
                  <a:cxn ang="0">
                    <a:pos x="1" y="3"/>
                  </a:cxn>
                  <a:cxn ang="0">
                    <a:pos x="1" y="3"/>
                  </a:cxn>
                  <a:cxn ang="0">
                    <a:pos x="1" y="3"/>
                  </a:cxn>
                  <a:cxn ang="0">
                    <a:pos x="1" y="3"/>
                  </a:cxn>
                  <a:cxn ang="0">
                    <a:pos x="2" y="3"/>
                  </a:cxn>
                  <a:cxn ang="0">
                    <a:pos x="2" y="3"/>
                  </a:cxn>
                  <a:cxn ang="0">
                    <a:pos x="2" y="3"/>
                  </a:cxn>
                  <a:cxn ang="0">
                    <a:pos x="2" y="1"/>
                  </a:cxn>
                </a:cxnLst>
                <a:rect l="0" t="0" r="r" b="b"/>
                <a:pathLst>
                  <a:path w="2" h="3">
                    <a:moveTo>
                      <a:pt x="2" y="1"/>
                    </a:moveTo>
                    <a:lnTo>
                      <a:pt x="2" y="0"/>
                    </a:lnTo>
                    <a:lnTo>
                      <a:pt x="1" y="0"/>
                    </a:lnTo>
                    <a:lnTo>
                      <a:pt x="0" y="3"/>
                    </a:lnTo>
                    <a:lnTo>
                      <a:pt x="0" y="3"/>
                    </a:lnTo>
                    <a:lnTo>
                      <a:pt x="0" y="3"/>
                    </a:lnTo>
                    <a:lnTo>
                      <a:pt x="1" y="3"/>
                    </a:lnTo>
                    <a:lnTo>
                      <a:pt x="1" y="3"/>
                    </a:lnTo>
                    <a:lnTo>
                      <a:pt x="1" y="3"/>
                    </a:lnTo>
                    <a:lnTo>
                      <a:pt x="1" y="3"/>
                    </a:lnTo>
                    <a:lnTo>
                      <a:pt x="1" y="3"/>
                    </a:lnTo>
                    <a:lnTo>
                      <a:pt x="2" y="3"/>
                    </a:lnTo>
                    <a:lnTo>
                      <a:pt x="2" y="3"/>
                    </a:lnTo>
                    <a:lnTo>
                      <a:pt x="2" y="3"/>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5" name="Freeform 275"/>
              <p:cNvSpPr>
                <a:spLocks/>
              </p:cNvSpPr>
              <p:nvPr/>
            </p:nvSpPr>
            <p:spPr bwMode="auto">
              <a:xfrm>
                <a:off x="5211" y="3763"/>
                <a:ext cx="4" cy="8"/>
              </a:xfrm>
              <a:custGeom>
                <a:avLst/>
                <a:gdLst/>
                <a:ahLst/>
                <a:cxnLst>
                  <a:cxn ang="0">
                    <a:pos x="4" y="8"/>
                  </a:cxn>
                  <a:cxn ang="0">
                    <a:pos x="4" y="7"/>
                  </a:cxn>
                  <a:cxn ang="0">
                    <a:pos x="4" y="7"/>
                  </a:cxn>
                  <a:cxn ang="0">
                    <a:pos x="4" y="6"/>
                  </a:cxn>
                  <a:cxn ang="0">
                    <a:pos x="3" y="6"/>
                  </a:cxn>
                  <a:cxn ang="0">
                    <a:pos x="3" y="6"/>
                  </a:cxn>
                  <a:cxn ang="0">
                    <a:pos x="3" y="5"/>
                  </a:cxn>
                  <a:cxn ang="0">
                    <a:pos x="2" y="3"/>
                  </a:cxn>
                  <a:cxn ang="0">
                    <a:pos x="1" y="3"/>
                  </a:cxn>
                  <a:cxn ang="0">
                    <a:pos x="1" y="3"/>
                  </a:cxn>
                  <a:cxn ang="0">
                    <a:pos x="1" y="1"/>
                  </a:cxn>
                  <a:cxn ang="0">
                    <a:pos x="0" y="0"/>
                  </a:cxn>
                  <a:cxn ang="0">
                    <a:pos x="0" y="0"/>
                  </a:cxn>
                  <a:cxn ang="0">
                    <a:pos x="0" y="1"/>
                  </a:cxn>
                  <a:cxn ang="0">
                    <a:pos x="0" y="1"/>
                  </a:cxn>
                  <a:cxn ang="0">
                    <a:pos x="0" y="2"/>
                  </a:cxn>
                  <a:cxn ang="0">
                    <a:pos x="2" y="6"/>
                  </a:cxn>
                  <a:cxn ang="0">
                    <a:pos x="4" y="7"/>
                  </a:cxn>
                  <a:cxn ang="0">
                    <a:pos x="4" y="7"/>
                  </a:cxn>
                  <a:cxn ang="0">
                    <a:pos x="4" y="8"/>
                  </a:cxn>
                </a:cxnLst>
                <a:rect l="0" t="0" r="r" b="b"/>
                <a:pathLst>
                  <a:path w="4" h="8">
                    <a:moveTo>
                      <a:pt x="4" y="8"/>
                    </a:moveTo>
                    <a:lnTo>
                      <a:pt x="4" y="7"/>
                    </a:lnTo>
                    <a:lnTo>
                      <a:pt x="4" y="7"/>
                    </a:lnTo>
                    <a:lnTo>
                      <a:pt x="4" y="6"/>
                    </a:lnTo>
                    <a:lnTo>
                      <a:pt x="3" y="6"/>
                    </a:lnTo>
                    <a:lnTo>
                      <a:pt x="3" y="6"/>
                    </a:lnTo>
                    <a:lnTo>
                      <a:pt x="3" y="5"/>
                    </a:lnTo>
                    <a:lnTo>
                      <a:pt x="2" y="3"/>
                    </a:lnTo>
                    <a:lnTo>
                      <a:pt x="1" y="3"/>
                    </a:lnTo>
                    <a:lnTo>
                      <a:pt x="1" y="3"/>
                    </a:lnTo>
                    <a:lnTo>
                      <a:pt x="1" y="1"/>
                    </a:lnTo>
                    <a:lnTo>
                      <a:pt x="0" y="0"/>
                    </a:lnTo>
                    <a:lnTo>
                      <a:pt x="0" y="0"/>
                    </a:lnTo>
                    <a:lnTo>
                      <a:pt x="0" y="1"/>
                    </a:lnTo>
                    <a:lnTo>
                      <a:pt x="0" y="1"/>
                    </a:lnTo>
                    <a:lnTo>
                      <a:pt x="0" y="2"/>
                    </a:lnTo>
                    <a:lnTo>
                      <a:pt x="2" y="6"/>
                    </a:lnTo>
                    <a:lnTo>
                      <a:pt x="4" y="7"/>
                    </a:lnTo>
                    <a:lnTo>
                      <a:pt x="4" y="7"/>
                    </a:lnTo>
                    <a:lnTo>
                      <a:pt x="4"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6" name="Freeform 276"/>
              <p:cNvSpPr>
                <a:spLocks/>
              </p:cNvSpPr>
              <p:nvPr/>
            </p:nvSpPr>
            <p:spPr bwMode="auto">
              <a:xfrm>
                <a:off x="5208" y="3767"/>
                <a:ext cx="1" cy="1"/>
              </a:xfrm>
              <a:custGeom>
                <a:avLst/>
                <a:gdLst/>
                <a:ahLst/>
                <a:cxnLst>
                  <a:cxn ang="0">
                    <a:pos x="1" y="1"/>
                  </a:cxn>
                  <a:cxn ang="0">
                    <a:pos x="1" y="1"/>
                  </a:cxn>
                  <a:cxn ang="0">
                    <a:pos x="1" y="0"/>
                  </a:cxn>
                  <a:cxn ang="0">
                    <a:pos x="0" y="0"/>
                  </a:cxn>
                  <a:cxn ang="0">
                    <a:pos x="0" y="0"/>
                  </a:cxn>
                  <a:cxn ang="0">
                    <a:pos x="0" y="0"/>
                  </a:cxn>
                  <a:cxn ang="0">
                    <a:pos x="0" y="1"/>
                  </a:cxn>
                  <a:cxn ang="0">
                    <a:pos x="1" y="1"/>
                  </a:cxn>
                </a:cxnLst>
                <a:rect l="0" t="0" r="r" b="b"/>
                <a:pathLst>
                  <a:path w="1" h="1">
                    <a:moveTo>
                      <a:pt x="1" y="1"/>
                    </a:moveTo>
                    <a:lnTo>
                      <a:pt x="1" y="1"/>
                    </a:lnTo>
                    <a:lnTo>
                      <a:pt x="1" y="0"/>
                    </a:lnTo>
                    <a:lnTo>
                      <a:pt x="0" y="0"/>
                    </a:lnTo>
                    <a:lnTo>
                      <a:pt x="0" y="0"/>
                    </a:lnTo>
                    <a:lnTo>
                      <a:pt x="0" y="0"/>
                    </a:lnTo>
                    <a:lnTo>
                      <a:pt x="0"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7" name="Freeform 277"/>
              <p:cNvSpPr>
                <a:spLocks/>
              </p:cNvSpPr>
              <p:nvPr/>
            </p:nvSpPr>
            <p:spPr bwMode="auto">
              <a:xfrm>
                <a:off x="5166" y="3767"/>
                <a:ext cx="2" cy="2"/>
              </a:xfrm>
              <a:custGeom>
                <a:avLst/>
                <a:gdLst/>
                <a:ahLst/>
                <a:cxnLst>
                  <a:cxn ang="0">
                    <a:pos x="0" y="0"/>
                  </a:cxn>
                  <a:cxn ang="0">
                    <a:pos x="1" y="1"/>
                  </a:cxn>
                  <a:cxn ang="0">
                    <a:pos x="2" y="2"/>
                  </a:cxn>
                  <a:cxn ang="0">
                    <a:pos x="2" y="2"/>
                  </a:cxn>
                  <a:cxn ang="0">
                    <a:pos x="2" y="1"/>
                  </a:cxn>
                  <a:cxn ang="0">
                    <a:pos x="0" y="0"/>
                  </a:cxn>
                </a:cxnLst>
                <a:rect l="0" t="0" r="r" b="b"/>
                <a:pathLst>
                  <a:path w="2" h="2">
                    <a:moveTo>
                      <a:pt x="0" y="0"/>
                    </a:moveTo>
                    <a:lnTo>
                      <a:pt x="1" y="1"/>
                    </a:lnTo>
                    <a:lnTo>
                      <a:pt x="2" y="2"/>
                    </a:lnTo>
                    <a:lnTo>
                      <a:pt x="2" y="2"/>
                    </a:lnTo>
                    <a:lnTo>
                      <a:pt x="2"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8" name="Freeform 278"/>
              <p:cNvSpPr>
                <a:spLocks/>
              </p:cNvSpPr>
              <p:nvPr/>
            </p:nvSpPr>
            <p:spPr bwMode="auto">
              <a:xfrm>
                <a:off x="5251" y="3803"/>
                <a:ext cx="1" cy="3"/>
              </a:xfrm>
              <a:custGeom>
                <a:avLst/>
                <a:gdLst/>
                <a:ahLst/>
                <a:cxnLst>
                  <a:cxn ang="0">
                    <a:pos x="0" y="3"/>
                  </a:cxn>
                  <a:cxn ang="0">
                    <a:pos x="1" y="3"/>
                  </a:cxn>
                  <a:cxn ang="0">
                    <a:pos x="1" y="2"/>
                  </a:cxn>
                  <a:cxn ang="0">
                    <a:pos x="0" y="2"/>
                  </a:cxn>
                  <a:cxn ang="0">
                    <a:pos x="0" y="0"/>
                  </a:cxn>
                  <a:cxn ang="0">
                    <a:pos x="0" y="0"/>
                  </a:cxn>
                  <a:cxn ang="0">
                    <a:pos x="0" y="3"/>
                  </a:cxn>
                  <a:cxn ang="0">
                    <a:pos x="0" y="3"/>
                  </a:cxn>
                </a:cxnLst>
                <a:rect l="0" t="0" r="r" b="b"/>
                <a:pathLst>
                  <a:path w="1" h="3">
                    <a:moveTo>
                      <a:pt x="0" y="3"/>
                    </a:moveTo>
                    <a:lnTo>
                      <a:pt x="1" y="3"/>
                    </a:lnTo>
                    <a:lnTo>
                      <a:pt x="1" y="2"/>
                    </a:lnTo>
                    <a:lnTo>
                      <a:pt x="0" y="2"/>
                    </a:lnTo>
                    <a:lnTo>
                      <a:pt x="0" y="0"/>
                    </a:lnTo>
                    <a:lnTo>
                      <a:pt x="0" y="0"/>
                    </a:lnTo>
                    <a:lnTo>
                      <a:pt x="0" y="3"/>
                    </a:lnTo>
                    <a:lnTo>
                      <a:pt x="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9" name="Freeform 279"/>
              <p:cNvSpPr>
                <a:spLocks/>
              </p:cNvSpPr>
              <p:nvPr/>
            </p:nvSpPr>
            <p:spPr bwMode="auto">
              <a:xfrm>
                <a:off x="5205" y="3769"/>
                <a:ext cx="7" cy="4"/>
              </a:xfrm>
              <a:custGeom>
                <a:avLst/>
                <a:gdLst/>
                <a:ahLst/>
                <a:cxnLst>
                  <a:cxn ang="0">
                    <a:pos x="4" y="1"/>
                  </a:cxn>
                  <a:cxn ang="0">
                    <a:pos x="1" y="1"/>
                  </a:cxn>
                  <a:cxn ang="0">
                    <a:pos x="0" y="0"/>
                  </a:cxn>
                  <a:cxn ang="0">
                    <a:pos x="0" y="0"/>
                  </a:cxn>
                  <a:cxn ang="0">
                    <a:pos x="0" y="1"/>
                  </a:cxn>
                  <a:cxn ang="0">
                    <a:pos x="0" y="1"/>
                  </a:cxn>
                  <a:cxn ang="0">
                    <a:pos x="1" y="3"/>
                  </a:cxn>
                  <a:cxn ang="0">
                    <a:pos x="2" y="3"/>
                  </a:cxn>
                  <a:cxn ang="0">
                    <a:pos x="7" y="4"/>
                  </a:cxn>
                  <a:cxn ang="0">
                    <a:pos x="7" y="3"/>
                  </a:cxn>
                  <a:cxn ang="0">
                    <a:pos x="7" y="2"/>
                  </a:cxn>
                  <a:cxn ang="0">
                    <a:pos x="7" y="2"/>
                  </a:cxn>
                  <a:cxn ang="0">
                    <a:pos x="4" y="1"/>
                  </a:cxn>
                </a:cxnLst>
                <a:rect l="0" t="0" r="r" b="b"/>
                <a:pathLst>
                  <a:path w="7" h="4">
                    <a:moveTo>
                      <a:pt x="4" y="1"/>
                    </a:moveTo>
                    <a:lnTo>
                      <a:pt x="1" y="1"/>
                    </a:lnTo>
                    <a:lnTo>
                      <a:pt x="0" y="0"/>
                    </a:lnTo>
                    <a:lnTo>
                      <a:pt x="0" y="0"/>
                    </a:lnTo>
                    <a:lnTo>
                      <a:pt x="0" y="1"/>
                    </a:lnTo>
                    <a:lnTo>
                      <a:pt x="0" y="1"/>
                    </a:lnTo>
                    <a:lnTo>
                      <a:pt x="1" y="3"/>
                    </a:lnTo>
                    <a:lnTo>
                      <a:pt x="2" y="3"/>
                    </a:lnTo>
                    <a:lnTo>
                      <a:pt x="7" y="4"/>
                    </a:lnTo>
                    <a:lnTo>
                      <a:pt x="7" y="3"/>
                    </a:lnTo>
                    <a:lnTo>
                      <a:pt x="7" y="2"/>
                    </a:lnTo>
                    <a:lnTo>
                      <a:pt x="7" y="2"/>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 name="Freeform 280"/>
              <p:cNvSpPr>
                <a:spLocks/>
              </p:cNvSpPr>
              <p:nvPr/>
            </p:nvSpPr>
            <p:spPr bwMode="auto">
              <a:xfrm>
                <a:off x="5250" y="3807"/>
                <a:ext cx="2" cy="2"/>
              </a:xfrm>
              <a:custGeom>
                <a:avLst/>
                <a:gdLst/>
                <a:ahLst/>
                <a:cxnLst>
                  <a:cxn ang="0">
                    <a:pos x="0" y="0"/>
                  </a:cxn>
                  <a:cxn ang="0">
                    <a:pos x="0" y="0"/>
                  </a:cxn>
                  <a:cxn ang="0">
                    <a:pos x="0" y="1"/>
                  </a:cxn>
                  <a:cxn ang="0">
                    <a:pos x="0" y="1"/>
                  </a:cxn>
                  <a:cxn ang="0">
                    <a:pos x="0" y="1"/>
                  </a:cxn>
                  <a:cxn ang="0">
                    <a:pos x="0" y="2"/>
                  </a:cxn>
                  <a:cxn ang="0">
                    <a:pos x="2" y="2"/>
                  </a:cxn>
                  <a:cxn ang="0">
                    <a:pos x="1" y="1"/>
                  </a:cxn>
                  <a:cxn ang="0">
                    <a:pos x="1" y="0"/>
                  </a:cxn>
                  <a:cxn ang="0">
                    <a:pos x="1" y="0"/>
                  </a:cxn>
                  <a:cxn ang="0">
                    <a:pos x="0" y="0"/>
                  </a:cxn>
                </a:cxnLst>
                <a:rect l="0" t="0" r="r" b="b"/>
                <a:pathLst>
                  <a:path w="2" h="2">
                    <a:moveTo>
                      <a:pt x="0" y="0"/>
                    </a:moveTo>
                    <a:lnTo>
                      <a:pt x="0" y="0"/>
                    </a:lnTo>
                    <a:lnTo>
                      <a:pt x="0" y="1"/>
                    </a:lnTo>
                    <a:lnTo>
                      <a:pt x="0" y="1"/>
                    </a:lnTo>
                    <a:lnTo>
                      <a:pt x="0" y="1"/>
                    </a:lnTo>
                    <a:lnTo>
                      <a:pt x="0" y="2"/>
                    </a:lnTo>
                    <a:lnTo>
                      <a:pt x="2" y="2"/>
                    </a:lnTo>
                    <a:lnTo>
                      <a:pt x="1" y="1"/>
                    </a:lnTo>
                    <a:lnTo>
                      <a:pt x="1"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1" name="Freeform 281"/>
              <p:cNvSpPr>
                <a:spLocks/>
              </p:cNvSpPr>
              <p:nvPr/>
            </p:nvSpPr>
            <p:spPr bwMode="auto">
              <a:xfrm>
                <a:off x="5228" y="3831"/>
                <a:ext cx="16" cy="13"/>
              </a:xfrm>
              <a:custGeom>
                <a:avLst/>
                <a:gdLst/>
                <a:ahLst/>
                <a:cxnLst>
                  <a:cxn ang="0">
                    <a:pos x="15" y="12"/>
                  </a:cxn>
                  <a:cxn ang="0">
                    <a:pos x="15" y="13"/>
                  </a:cxn>
                  <a:cxn ang="0">
                    <a:pos x="16" y="13"/>
                  </a:cxn>
                  <a:cxn ang="0">
                    <a:pos x="16" y="12"/>
                  </a:cxn>
                  <a:cxn ang="0">
                    <a:pos x="16" y="12"/>
                  </a:cxn>
                  <a:cxn ang="0">
                    <a:pos x="16" y="12"/>
                  </a:cxn>
                  <a:cxn ang="0">
                    <a:pos x="16" y="11"/>
                  </a:cxn>
                  <a:cxn ang="0">
                    <a:pos x="15" y="11"/>
                  </a:cxn>
                  <a:cxn ang="0">
                    <a:pos x="14" y="11"/>
                  </a:cxn>
                  <a:cxn ang="0">
                    <a:pos x="14" y="10"/>
                  </a:cxn>
                  <a:cxn ang="0">
                    <a:pos x="13" y="8"/>
                  </a:cxn>
                  <a:cxn ang="0">
                    <a:pos x="10" y="8"/>
                  </a:cxn>
                  <a:cxn ang="0">
                    <a:pos x="10" y="8"/>
                  </a:cxn>
                  <a:cxn ang="0">
                    <a:pos x="9" y="8"/>
                  </a:cxn>
                  <a:cxn ang="0">
                    <a:pos x="9" y="7"/>
                  </a:cxn>
                  <a:cxn ang="0">
                    <a:pos x="9" y="6"/>
                  </a:cxn>
                  <a:cxn ang="0">
                    <a:pos x="8" y="6"/>
                  </a:cxn>
                  <a:cxn ang="0">
                    <a:pos x="8" y="6"/>
                  </a:cxn>
                  <a:cxn ang="0">
                    <a:pos x="7" y="4"/>
                  </a:cxn>
                  <a:cxn ang="0">
                    <a:pos x="7" y="4"/>
                  </a:cxn>
                  <a:cxn ang="0">
                    <a:pos x="6" y="3"/>
                  </a:cxn>
                  <a:cxn ang="0">
                    <a:pos x="5" y="3"/>
                  </a:cxn>
                  <a:cxn ang="0">
                    <a:pos x="4" y="2"/>
                  </a:cxn>
                  <a:cxn ang="0">
                    <a:pos x="4" y="1"/>
                  </a:cxn>
                  <a:cxn ang="0">
                    <a:pos x="3" y="1"/>
                  </a:cxn>
                  <a:cxn ang="0">
                    <a:pos x="2" y="1"/>
                  </a:cxn>
                  <a:cxn ang="0">
                    <a:pos x="2" y="1"/>
                  </a:cxn>
                  <a:cxn ang="0">
                    <a:pos x="1" y="0"/>
                  </a:cxn>
                  <a:cxn ang="0">
                    <a:pos x="0" y="0"/>
                  </a:cxn>
                  <a:cxn ang="0">
                    <a:pos x="1" y="1"/>
                  </a:cxn>
                  <a:cxn ang="0">
                    <a:pos x="1" y="1"/>
                  </a:cxn>
                  <a:cxn ang="0">
                    <a:pos x="2" y="3"/>
                  </a:cxn>
                  <a:cxn ang="0">
                    <a:pos x="2" y="4"/>
                  </a:cxn>
                  <a:cxn ang="0">
                    <a:pos x="2" y="4"/>
                  </a:cxn>
                  <a:cxn ang="0">
                    <a:pos x="4" y="6"/>
                  </a:cxn>
                  <a:cxn ang="0">
                    <a:pos x="6" y="7"/>
                  </a:cxn>
                  <a:cxn ang="0">
                    <a:pos x="6" y="8"/>
                  </a:cxn>
                  <a:cxn ang="0">
                    <a:pos x="6" y="8"/>
                  </a:cxn>
                  <a:cxn ang="0">
                    <a:pos x="7" y="8"/>
                  </a:cxn>
                  <a:cxn ang="0">
                    <a:pos x="8" y="8"/>
                  </a:cxn>
                  <a:cxn ang="0">
                    <a:pos x="9" y="9"/>
                  </a:cxn>
                  <a:cxn ang="0">
                    <a:pos x="9" y="9"/>
                  </a:cxn>
                  <a:cxn ang="0">
                    <a:pos x="9" y="10"/>
                  </a:cxn>
                  <a:cxn ang="0">
                    <a:pos x="10" y="10"/>
                  </a:cxn>
                  <a:cxn ang="0">
                    <a:pos x="10" y="10"/>
                  </a:cxn>
                  <a:cxn ang="0">
                    <a:pos x="10" y="10"/>
                  </a:cxn>
                  <a:cxn ang="0">
                    <a:pos x="11" y="11"/>
                  </a:cxn>
                  <a:cxn ang="0">
                    <a:pos x="11" y="11"/>
                  </a:cxn>
                  <a:cxn ang="0">
                    <a:pos x="12" y="11"/>
                  </a:cxn>
                  <a:cxn ang="0">
                    <a:pos x="12" y="11"/>
                  </a:cxn>
                  <a:cxn ang="0">
                    <a:pos x="13" y="11"/>
                  </a:cxn>
                  <a:cxn ang="0">
                    <a:pos x="13" y="11"/>
                  </a:cxn>
                  <a:cxn ang="0">
                    <a:pos x="14" y="11"/>
                  </a:cxn>
                  <a:cxn ang="0">
                    <a:pos x="14" y="12"/>
                  </a:cxn>
                  <a:cxn ang="0">
                    <a:pos x="15" y="12"/>
                  </a:cxn>
                </a:cxnLst>
                <a:rect l="0" t="0" r="r" b="b"/>
                <a:pathLst>
                  <a:path w="16" h="13">
                    <a:moveTo>
                      <a:pt x="15" y="12"/>
                    </a:moveTo>
                    <a:lnTo>
                      <a:pt x="15" y="13"/>
                    </a:lnTo>
                    <a:lnTo>
                      <a:pt x="16" y="13"/>
                    </a:lnTo>
                    <a:lnTo>
                      <a:pt x="16" y="12"/>
                    </a:lnTo>
                    <a:lnTo>
                      <a:pt x="16" y="12"/>
                    </a:lnTo>
                    <a:lnTo>
                      <a:pt x="16" y="12"/>
                    </a:lnTo>
                    <a:lnTo>
                      <a:pt x="16" y="11"/>
                    </a:lnTo>
                    <a:lnTo>
                      <a:pt x="15" y="11"/>
                    </a:lnTo>
                    <a:lnTo>
                      <a:pt x="14" y="11"/>
                    </a:lnTo>
                    <a:lnTo>
                      <a:pt x="14" y="10"/>
                    </a:lnTo>
                    <a:lnTo>
                      <a:pt x="13" y="8"/>
                    </a:lnTo>
                    <a:lnTo>
                      <a:pt x="10" y="8"/>
                    </a:lnTo>
                    <a:lnTo>
                      <a:pt x="10" y="8"/>
                    </a:lnTo>
                    <a:lnTo>
                      <a:pt x="9" y="8"/>
                    </a:lnTo>
                    <a:lnTo>
                      <a:pt x="9" y="7"/>
                    </a:lnTo>
                    <a:lnTo>
                      <a:pt x="9" y="6"/>
                    </a:lnTo>
                    <a:lnTo>
                      <a:pt x="8" y="6"/>
                    </a:lnTo>
                    <a:lnTo>
                      <a:pt x="8" y="6"/>
                    </a:lnTo>
                    <a:lnTo>
                      <a:pt x="7" y="4"/>
                    </a:lnTo>
                    <a:lnTo>
                      <a:pt x="7" y="4"/>
                    </a:lnTo>
                    <a:lnTo>
                      <a:pt x="6" y="3"/>
                    </a:lnTo>
                    <a:lnTo>
                      <a:pt x="5" y="3"/>
                    </a:lnTo>
                    <a:lnTo>
                      <a:pt x="4" y="2"/>
                    </a:lnTo>
                    <a:lnTo>
                      <a:pt x="4" y="1"/>
                    </a:lnTo>
                    <a:lnTo>
                      <a:pt x="3" y="1"/>
                    </a:lnTo>
                    <a:lnTo>
                      <a:pt x="2" y="1"/>
                    </a:lnTo>
                    <a:lnTo>
                      <a:pt x="2" y="1"/>
                    </a:lnTo>
                    <a:lnTo>
                      <a:pt x="1" y="0"/>
                    </a:lnTo>
                    <a:lnTo>
                      <a:pt x="0" y="0"/>
                    </a:lnTo>
                    <a:lnTo>
                      <a:pt x="1" y="1"/>
                    </a:lnTo>
                    <a:lnTo>
                      <a:pt x="1" y="1"/>
                    </a:lnTo>
                    <a:lnTo>
                      <a:pt x="2" y="3"/>
                    </a:lnTo>
                    <a:lnTo>
                      <a:pt x="2" y="4"/>
                    </a:lnTo>
                    <a:lnTo>
                      <a:pt x="2" y="4"/>
                    </a:lnTo>
                    <a:lnTo>
                      <a:pt x="4" y="6"/>
                    </a:lnTo>
                    <a:lnTo>
                      <a:pt x="6" y="7"/>
                    </a:lnTo>
                    <a:lnTo>
                      <a:pt x="6" y="8"/>
                    </a:lnTo>
                    <a:lnTo>
                      <a:pt x="6" y="8"/>
                    </a:lnTo>
                    <a:lnTo>
                      <a:pt x="7" y="8"/>
                    </a:lnTo>
                    <a:lnTo>
                      <a:pt x="8" y="8"/>
                    </a:lnTo>
                    <a:lnTo>
                      <a:pt x="9" y="9"/>
                    </a:lnTo>
                    <a:lnTo>
                      <a:pt x="9" y="9"/>
                    </a:lnTo>
                    <a:lnTo>
                      <a:pt x="9" y="10"/>
                    </a:lnTo>
                    <a:lnTo>
                      <a:pt x="10" y="10"/>
                    </a:lnTo>
                    <a:lnTo>
                      <a:pt x="10" y="10"/>
                    </a:lnTo>
                    <a:lnTo>
                      <a:pt x="10" y="10"/>
                    </a:lnTo>
                    <a:lnTo>
                      <a:pt x="11" y="11"/>
                    </a:lnTo>
                    <a:lnTo>
                      <a:pt x="11" y="11"/>
                    </a:lnTo>
                    <a:lnTo>
                      <a:pt x="12" y="11"/>
                    </a:lnTo>
                    <a:lnTo>
                      <a:pt x="12" y="11"/>
                    </a:lnTo>
                    <a:lnTo>
                      <a:pt x="13" y="11"/>
                    </a:lnTo>
                    <a:lnTo>
                      <a:pt x="13" y="11"/>
                    </a:lnTo>
                    <a:lnTo>
                      <a:pt x="14" y="11"/>
                    </a:lnTo>
                    <a:lnTo>
                      <a:pt x="14" y="12"/>
                    </a:lnTo>
                    <a:lnTo>
                      <a:pt x="15"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2" name="Freeform 282"/>
              <p:cNvSpPr>
                <a:spLocks/>
              </p:cNvSpPr>
              <p:nvPr/>
            </p:nvSpPr>
            <p:spPr bwMode="auto">
              <a:xfrm>
                <a:off x="5251" y="3815"/>
                <a:ext cx="2" cy="2"/>
              </a:xfrm>
              <a:custGeom>
                <a:avLst/>
                <a:gdLst/>
                <a:ahLst/>
                <a:cxnLst>
                  <a:cxn ang="0">
                    <a:pos x="1" y="2"/>
                  </a:cxn>
                  <a:cxn ang="0">
                    <a:pos x="1" y="2"/>
                  </a:cxn>
                  <a:cxn ang="0">
                    <a:pos x="2" y="2"/>
                  </a:cxn>
                  <a:cxn ang="0">
                    <a:pos x="1" y="1"/>
                  </a:cxn>
                  <a:cxn ang="0">
                    <a:pos x="1" y="1"/>
                  </a:cxn>
                  <a:cxn ang="0">
                    <a:pos x="1" y="0"/>
                  </a:cxn>
                  <a:cxn ang="0">
                    <a:pos x="1" y="1"/>
                  </a:cxn>
                  <a:cxn ang="0">
                    <a:pos x="0" y="1"/>
                  </a:cxn>
                  <a:cxn ang="0">
                    <a:pos x="0" y="2"/>
                  </a:cxn>
                  <a:cxn ang="0">
                    <a:pos x="1" y="2"/>
                  </a:cxn>
                </a:cxnLst>
                <a:rect l="0" t="0" r="r" b="b"/>
                <a:pathLst>
                  <a:path w="2" h="2">
                    <a:moveTo>
                      <a:pt x="1" y="2"/>
                    </a:moveTo>
                    <a:lnTo>
                      <a:pt x="1" y="2"/>
                    </a:lnTo>
                    <a:lnTo>
                      <a:pt x="2" y="2"/>
                    </a:lnTo>
                    <a:lnTo>
                      <a:pt x="1" y="1"/>
                    </a:lnTo>
                    <a:lnTo>
                      <a:pt x="1" y="1"/>
                    </a:lnTo>
                    <a:lnTo>
                      <a:pt x="1" y="0"/>
                    </a:lnTo>
                    <a:lnTo>
                      <a:pt x="1" y="1"/>
                    </a:lnTo>
                    <a:lnTo>
                      <a:pt x="0" y="1"/>
                    </a:lnTo>
                    <a:lnTo>
                      <a:pt x="0"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3" name="Freeform 283"/>
              <p:cNvSpPr>
                <a:spLocks/>
              </p:cNvSpPr>
              <p:nvPr/>
            </p:nvSpPr>
            <p:spPr bwMode="auto">
              <a:xfrm>
                <a:off x="5188" y="3754"/>
                <a:ext cx="6" cy="4"/>
              </a:xfrm>
              <a:custGeom>
                <a:avLst/>
                <a:gdLst/>
                <a:ahLst/>
                <a:cxnLst>
                  <a:cxn ang="0">
                    <a:pos x="6" y="4"/>
                  </a:cxn>
                  <a:cxn ang="0">
                    <a:pos x="5" y="3"/>
                  </a:cxn>
                  <a:cxn ang="0">
                    <a:pos x="5" y="3"/>
                  </a:cxn>
                  <a:cxn ang="0">
                    <a:pos x="4" y="2"/>
                  </a:cxn>
                  <a:cxn ang="0">
                    <a:pos x="3" y="2"/>
                  </a:cxn>
                  <a:cxn ang="0">
                    <a:pos x="2" y="1"/>
                  </a:cxn>
                  <a:cxn ang="0">
                    <a:pos x="2" y="1"/>
                  </a:cxn>
                  <a:cxn ang="0">
                    <a:pos x="0" y="0"/>
                  </a:cxn>
                  <a:cxn ang="0">
                    <a:pos x="0" y="0"/>
                  </a:cxn>
                  <a:cxn ang="0">
                    <a:pos x="2" y="3"/>
                  </a:cxn>
                  <a:cxn ang="0">
                    <a:pos x="5" y="4"/>
                  </a:cxn>
                  <a:cxn ang="0">
                    <a:pos x="6" y="4"/>
                  </a:cxn>
                </a:cxnLst>
                <a:rect l="0" t="0" r="r" b="b"/>
                <a:pathLst>
                  <a:path w="6" h="4">
                    <a:moveTo>
                      <a:pt x="6" y="4"/>
                    </a:moveTo>
                    <a:lnTo>
                      <a:pt x="5" y="3"/>
                    </a:lnTo>
                    <a:lnTo>
                      <a:pt x="5" y="3"/>
                    </a:lnTo>
                    <a:lnTo>
                      <a:pt x="4" y="2"/>
                    </a:lnTo>
                    <a:lnTo>
                      <a:pt x="3" y="2"/>
                    </a:lnTo>
                    <a:lnTo>
                      <a:pt x="2" y="1"/>
                    </a:lnTo>
                    <a:lnTo>
                      <a:pt x="2" y="1"/>
                    </a:lnTo>
                    <a:lnTo>
                      <a:pt x="0" y="0"/>
                    </a:lnTo>
                    <a:lnTo>
                      <a:pt x="0" y="0"/>
                    </a:lnTo>
                    <a:lnTo>
                      <a:pt x="2" y="3"/>
                    </a:lnTo>
                    <a:lnTo>
                      <a:pt x="5" y="4"/>
                    </a:lnTo>
                    <a:lnTo>
                      <a:pt x="6"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4" name="Freeform 284"/>
              <p:cNvSpPr>
                <a:spLocks/>
              </p:cNvSpPr>
              <p:nvPr/>
            </p:nvSpPr>
            <p:spPr bwMode="auto">
              <a:xfrm>
                <a:off x="5190" y="3761"/>
                <a:ext cx="1" cy="1"/>
              </a:xfrm>
              <a:custGeom>
                <a:avLst/>
                <a:gdLst/>
                <a:ahLst/>
                <a:cxnLst>
                  <a:cxn ang="0">
                    <a:pos x="0" y="0"/>
                  </a:cxn>
                  <a:cxn ang="0">
                    <a:pos x="0" y="0"/>
                  </a:cxn>
                  <a:cxn ang="0">
                    <a:pos x="0" y="1"/>
                  </a:cxn>
                  <a:cxn ang="0">
                    <a:pos x="1" y="1"/>
                  </a:cxn>
                  <a:cxn ang="0">
                    <a:pos x="1" y="1"/>
                  </a:cxn>
                  <a:cxn ang="0">
                    <a:pos x="1" y="1"/>
                  </a:cxn>
                  <a:cxn ang="0">
                    <a:pos x="1" y="0"/>
                  </a:cxn>
                  <a:cxn ang="0">
                    <a:pos x="0" y="0"/>
                  </a:cxn>
                </a:cxnLst>
                <a:rect l="0" t="0" r="r" b="b"/>
                <a:pathLst>
                  <a:path w="1" h="1">
                    <a:moveTo>
                      <a:pt x="0" y="0"/>
                    </a:moveTo>
                    <a:lnTo>
                      <a:pt x="0" y="0"/>
                    </a:lnTo>
                    <a:lnTo>
                      <a:pt x="0" y="1"/>
                    </a:lnTo>
                    <a:lnTo>
                      <a:pt x="1" y="1"/>
                    </a:lnTo>
                    <a:lnTo>
                      <a:pt x="1" y="1"/>
                    </a:lnTo>
                    <a:lnTo>
                      <a:pt x="1" y="1"/>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5" name="Freeform 285"/>
              <p:cNvSpPr>
                <a:spLocks/>
              </p:cNvSpPr>
              <p:nvPr/>
            </p:nvSpPr>
            <p:spPr bwMode="auto">
              <a:xfrm>
                <a:off x="5206" y="3783"/>
                <a:ext cx="2" cy="1"/>
              </a:xfrm>
              <a:custGeom>
                <a:avLst/>
                <a:gdLst/>
                <a:ahLst/>
                <a:cxnLst>
                  <a:cxn ang="0">
                    <a:pos x="2" y="0"/>
                  </a:cxn>
                  <a:cxn ang="0">
                    <a:pos x="0" y="0"/>
                  </a:cxn>
                  <a:cxn ang="0">
                    <a:pos x="0" y="0"/>
                  </a:cxn>
                  <a:cxn ang="0">
                    <a:pos x="0" y="0"/>
                  </a:cxn>
                  <a:cxn ang="0">
                    <a:pos x="1" y="0"/>
                  </a:cxn>
                  <a:cxn ang="0">
                    <a:pos x="2" y="1"/>
                  </a:cxn>
                  <a:cxn ang="0">
                    <a:pos x="2" y="1"/>
                  </a:cxn>
                  <a:cxn ang="0">
                    <a:pos x="2" y="0"/>
                  </a:cxn>
                  <a:cxn ang="0">
                    <a:pos x="2" y="0"/>
                  </a:cxn>
                </a:cxnLst>
                <a:rect l="0" t="0" r="r" b="b"/>
                <a:pathLst>
                  <a:path w="2" h="1">
                    <a:moveTo>
                      <a:pt x="2" y="0"/>
                    </a:moveTo>
                    <a:lnTo>
                      <a:pt x="0" y="0"/>
                    </a:lnTo>
                    <a:lnTo>
                      <a:pt x="0" y="0"/>
                    </a:lnTo>
                    <a:lnTo>
                      <a:pt x="0" y="0"/>
                    </a:lnTo>
                    <a:lnTo>
                      <a:pt x="1" y="0"/>
                    </a:lnTo>
                    <a:lnTo>
                      <a:pt x="2" y="1"/>
                    </a:lnTo>
                    <a:lnTo>
                      <a:pt x="2" y="1"/>
                    </a:lnTo>
                    <a:lnTo>
                      <a:pt x="2"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6" name="Freeform 286"/>
              <p:cNvSpPr>
                <a:spLocks/>
              </p:cNvSpPr>
              <p:nvPr/>
            </p:nvSpPr>
            <p:spPr bwMode="auto">
              <a:xfrm>
                <a:off x="5188" y="3759"/>
                <a:ext cx="2" cy="2"/>
              </a:xfrm>
              <a:custGeom>
                <a:avLst/>
                <a:gdLst/>
                <a:ahLst/>
                <a:cxnLst>
                  <a:cxn ang="0">
                    <a:pos x="0" y="0"/>
                  </a:cxn>
                  <a:cxn ang="0">
                    <a:pos x="0" y="0"/>
                  </a:cxn>
                  <a:cxn ang="0">
                    <a:pos x="0" y="1"/>
                  </a:cxn>
                  <a:cxn ang="0">
                    <a:pos x="1" y="2"/>
                  </a:cxn>
                  <a:cxn ang="0">
                    <a:pos x="2" y="1"/>
                  </a:cxn>
                  <a:cxn ang="0">
                    <a:pos x="1" y="0"/>
                  </a:cxn>
                  <a:cxn ang="0">
                    <a:pos x="0" y="0"/>
                  </a:cxn>
                </a:cxnLst>
                <a:rect l="0" t="0" r="r" b="b"/>
                <a:pathLst>
                  <a:path w="2" h="2">
                    <a:moveTo>
                      <a:pt x="0" y="0"/>
                    </a:moveTo>
                    <a:lnTo>
                      <a:pt x="0" y="0"/>
                    </a:lnTo>
                    <a:lnTo>
                      <a:pt x="0" y="1"/>
                    </a:lnTo>
                    <a:lnTo>
                      <a:pt x="1" y="2"/>
                    </a:lnTo>
                    <a:lnTo>
                      <a:pt x="2" y="1"/>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7" name="Freeform 287"/>
              <p:cNvSpPr>
                <a:spLocks/>
              </p:cNvSpPr>
              <p:nvPr/>
            </p:nvSpPr>
            <p:spPr bwMode="auto">
              <a:xfrm>
                <a:off x="5192" y="3764"/>
                <a:ext cx="1" cy="1"/>
              </a:xfrm>
              <a:custGeom>
                <a:avLst/>
                <a:gdLst/>
                <a:ahLst/>
                <a:cxnLst>
                  <a:cxn ang="0">
                    <a:pos x="0" y="0"/>
                  </a:cxn>
                  <a:cxn ang="0">
                    <a:pos x="0" y="0"/>
                  </a:cxn>
                  <a:cxn ang="0">
                    <a:pos x="0" y="1"/>
                  </a:cxn>
                  <a:cxn ang="0">
                    <a:pos x="1" y="1"/>
                  </a:cxn>
                  <a:cxn ang="0">
                    <a:pos x="1" y="1"/>
                  </a:cxn>
                  <a:cxn ang="0">
                    <a:pos x="1" y="0"/>
                  </a:cxn>
                  <a:cxn ang="0">
                    <a:pos x="0" y="0"/>
                  </a:cxn>
                </a:cxnLst>
                <a:rect l="0" t="0" r="r" b="b"/>
                <a:pathLst>
                  <a:path w="1" h="1">
                    <a:moveTo>
                      <a:pt x="0" y="0"/>
                    </a:moveTo>
                    <a:lnTo>
                      <a:pt x="0" y="0"/>
                    </a:lnTo>
                    <a:lnTo>
                      <a:pt x="0" y="1"/>
                    </a:lnTo>
                    <a:lnTo>
                      <a:pt x="1" y="1"/>
                    </a:lnTo>
                    <a:lnTo>
                      <a:pt x="1" y="1"/>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8" name="Freeform 288"/>
              <p:cNvSpPr>
                <a:spLocks/>
              </p:cNvSpPr>
              <p:nvPr/>
            </p:nvSpPr>
            <p:spPr bwMode="auto">
              <a:xfrm>
                <a:off x="5199" y="3759"/>
                <a:ext cx="7" cy="5"/>
              </a:xfrm>
              <a:custGeom>
                <a:avLst/>
                <a:gdLst/>
                <a:ahLst/>
                <a:cxnLst>
                  <a:cxn ang="0">
                    <a:pos x="7" y="5"/>
                  </a:cxn>
                  <a:cxn ang="0">
                    <a:pos x="7" y="4"/>
                  </a:cxn>
                  <a:cxn ang="0">
                    <a:pos x="0" y="0"/>
                  </a:cxn>
                  <a:cxn ang="0">
                    <a:pos x="0" y="0"/>
                  </a:cxn>
                  <a:cxn ang="0">
                    <a:pos x="1" y="1"/>
                  </a:cxn>
                  <a:cxn ang="0">
                    <a:pos x="7" y="5"/>
                  </a:cxn>
                  <a:cxn ang="0">
                    <a:pos x="7" y="5"/>
                  </a:cxn>
                </a:cxnLst>
                <a:rect l="0" t="0" r="r" b="b"/>
                <a:pathLst>
                  <a:path w="7" h="5">
                    <a:moveTo>
                      <a:pt x="7" y="5"/>
                    </a:moveTo>
                    <a:lnTo>
                      <a:pt x="7" y="4"/>
                    </a:lnTo>
                    <a:lnTo>
                      <a:pt x="0" y="0"/>
                    </a:lnTo>
                    <a:lnTo>
                      <a:pt x="0" y="0"/>
                    </a:lnTo>
                    <a:lnTo>
                      <a:pt x="1" y="1"/>
                    </a:lnTo>
                    <a:lnTo>
                      <a:pt x="7" y="5"/>
                    </a:lnTo>
                    <a:lnTo>
                      <a:pt x="7"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9" name="Freeform 289"/>
              <p:cNvSpPr>
                <a:spLocks/>
              </p:cNvSpPr>
              <p:nvPr/>
            </p:nvSpPr>
            <p:spPr bwMode="auto">
              <a:xfrm>
                <a:off x="5195" y="3765"/>
                <a:ext cx="2" cy="1"/>
              </a:xfrm>
              <a:custGeom>
                <a:avLst/>
                <a:gdLst/>
                <a:ahLst/>
                <a:cxnLst>
                  <a:cxn ang="0">
                    <a:pos x="1" y="0"/>
                  </a:cxn>
                  <a:cxn ang="0">
                    <a:pos x="1" y="0"/>
                  </a:cxn>
                  <a:cxn ang="0">
                    <a:pos x="0" y="0"/>
                  </a:cxn>
                  <a:cxn ang="0">
                    <a:pos x="1" y="0"/>
                  </a:cxn>
                  <a:cxn ang="0">
                    <a:pos x="1" y="1"/>
                  </a:cxn>
                  <a:cxn ang="0">
                    <a:pos x="2" y="1"/>
                  </a:cxn>
                  <a:cxn ang="0">
                    <a:pos x="2" y="0"/>
                  </a:cxn>
                  <a:cxn ang="0">
                    <a:pos x="2" y="0"/>
                  </a:cxn>
                  <a:cxn ang="0">
                    <a:pos x="1" y="0"/>
                  </a:cxn>
                </a:cxnLst>
                <a:rect l="0" t="0" r="r" b="b"/>
                <a:pathLst>
                  <a:path w="2" h="1">
                    <a:moveTo>
                      <a:pt x="1" y="0"/>
                    </a:moveTo>
                    <a:lnTo>
                      <a:pt x="1" y="0"/>
                    </a:lnTo>
                    <a:lnTo>
                      <a:pt x="0" y="0"/>
                    </a:lnTo>
                    <a:lnTo>
                      <a:pt x="1" y="0"/>
                    </a:lnTo>
                    <a:lnTo>
                      <a:pt x="1" y="1"/>
                    </a:lnTo>
                    <a:lnTo>
                      <a:pt x="2" y="1"/>
                    </a:lnTo>
                    <a:lnTo>
                      <a:pt x="2" y="0"/>
                    </a:lnTo>
                    <a:lnTo>
                      <a:pt x="2"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0" name="Freeform 290"/>
              <p:cNvSpPr>
                <a:spLocks/>
              </p:cNvSpPr>
              <p:nvPr/>
            </p:nvSpPr>
            <p:spPr bwMode="auto">
              <a:xfrm>
                <a:off x="5192" y="3762"/>
                <a:ext cx="3" cy="3"/>
              </a:xfrm>
              <a:custGeom>
                <a:avLst/>
                <a:gdLst/>
                <a:ahLst/>
                <a:cxnLst>
                  <a:cxn ang="0">
                    <a:pos x="2" y="0"/>
                  </a:cxn>
                  <a:cxn ang="0">
                    <a:pos x="2" y="0"/>
                  </a:cxn>
                  <a:cxn ang="0">
                    <a:pos x="1" y="0"/>
                  </a:cxn>
                  <a:cxn ang="0">
                    <a:pos x="0" y="0"/>
                  </a:cxn>
                  <a:cxn ang="0">
                    <a:pos x="0" y="0"/>
                  </a:cxn>
                  <a:cxn ang="0">
                    <a:pos x="0" y="0"/>
                  </a:cxn>
                  <a:cxn ang="0">
                    <a:pos x="1" y="1"/>
                  </a:cxn>
                  <a:cxn ang="0">
                    <a:pos x="2" y="1"/>
                  </a:cxn>
                  <a:cxn ang="0">
                    <a:pos x="2" y="3"/>
                  </a:cxn>
                  <a:cxn ang="0">
                    <a:pos x="3" y="3"/>
                  </a:cxn>
                  <a:cxn ang="0">
                    <a:pos x="3" y="1"/>
                  </a:cxn>
                  <a:cxn ang="0">
                    <a:pos x="2" y="0"/>
                  </a:cxn>
                </a:cxnLst>
                <a:rect l="0" t="0" r="r" b="b"/>
                <a:pathLst>
                  <a:path w="3" h="3">
                    <a:moveTo>
                      <a:pt x="2" y="0"/>
                    </a:moveTo>
                    <a:lnTo>
                      <a:pt x="2" y="0"/>
                    </a:lnTo>
                    <a:lnTo>
                      <a:pt x="1" y="0"/>
                    </a:lnTo>
                    <a:lnTo>
                      <a:pt x="0" y="0"/>
                    </a:lnTo>
                    <a:lnTo>
                      <a:pt x="0" y="0"/>
                    </a:lnTo>
                    <a:lnTo>
                      <a:pt x="0" y="0"/>
                    </a:lnTo>
                    <a:lnTo>
                      <a:pt x="1" y="1"/>
                    </a:lnTo>
                    <a:lnTo>
                      <a:pt x="2" y="1"/>
                    </a:lnTo>
                    <a:lnTo>
                      <a:pt x="2" y="3"/>
                    </a:lnTo>
                    <a:lnTo>
                      <a:pt x="3" y="3"/>
                    </a:lnTo>
                    <a:lnTo>
                      <a:pt x="3"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1" name="Freeform 291"/>
              <p:cNvSpPr>
                <a:spLocks/>
              </p:cNvSpPr>
              <p:nvPr/>
            </p:nvSpPr>
            <p:spPr bwMode="auto">
              <a:xfrm>
                <a:off x="4947" y="3755"/>
                <a:ext cx="7" cy="3"/>
              </a:xfrm>
              <a:custGeom>
                <a:avLst/>
                <a:gdLst/>
                <a:ahLst/>
                <a:cxnLst>
                  <a:cxn ang="0">
                    <a:pos x="0" y="1"/>
                  </a:cxn>
                  <a:cxn ang="0">
                    <a:pos x="0" y="1"/>
                  </a:cxn>
                  <a:cxn ang="0">
                    <a:pos x="0" y="1"/>
                  </a:cxn>
                  <a:cxn ang="0">
                    <a:pos x="0" y="2"/>
                  </a:cxn>
                  <a:cxn ang="0">
                    <a:pos x="0" y="2"/>
                  </a:cxn>
                  <a:cxn ang="0">
                    <a:pos x="3" y="3"/>
                  </a:cxn>
                  <a:cxn ang="0">
                    <a:pos x="7" y="1"/>
                  </a:cxn>
                  <a:cxn ang="0">
                    <a:pos x="6" y="0"/>
                  </a:cxn>
                  <a:cxn ang="0">
                    <a:pos x="1" y="0"/>
                  </a:cxn>
                  <a:cxn ang="0">
                    <a:pos x="0" y="1"/>
                  </a:cxn>
                </a:cxnLst>
                <a:rect l="0" t="0" r="r" b="b"/>
                <a:pathLst>
                  <a:path w="7" h="3">
                    <a:moveTo>
                      <a:pt x="0" y="1"/>
                    </a:moveTo>
                    <a:lnTo>
                      <a:pt x="0" y="1"/>
                    </a:lnTo>
                    <a:lnTo>
                      <a:pt x="0" y="1"/>
                    </a:lnTo>
                    <a:lnTo>
                      <a:pt x="0" y="2"/>
                    </a:lnTo>
                    <a:lnTo>
                      <a:pt x="0" y="2"/>
                    </a:lnTo>
                    <a:lnTo>
                      <a:pt x="3" y="3"/>
                    </a:lnTo>
                    <a:lnTo>
                      <a:pt x="7" y="1"/>
                    </a:lnTo>
                    <a:lnTo>
                      <a:pt x="6" y="0"/>
                    </a:lnTo>
                    <a:lnTo>
                      <a:pt x="1"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2" name="Freeform 292"/>
              <p:cNvSpPr>
                <a:spLocks/>
              </p:cNvSpPr>
              <p:nvPr/>
            </p:nvSpPr>
            <p:spPr bwMode="auto">
              <a:xfrm>
                <a:off x="5043" y="3780"/>
                <a:ext cx="6" cy="4"/>
              </a:xfrm>
              <a:custGeom>
                <a:avLst/>
                <a:gdLst/>
                <a:ahLst/>
                <a:cxnLst>
                  <a:cxn ang="0">
                    <a:pos x="4" y="4"/>
                  </a:cxn>
                  <a:cxn ang="0">
                    <a:pos x="5" y="3"/>
                  </a:cxn>
                  <a:cxn ang="0">
                    <a:pos x="6" y="1"/>
                  </a:cxn>
                  <a:cxn ang="0">
                    <a:pos x="5" y="1"/>
                  </a:cxn>
                  <a:cxn ang="0">
                    <a:pos x="5" y="0"/>
                  </a:cxn>
                  <a:cxn ang="0">
                    <a:pos x="5" y="0"/>
                  </a:cxn>
                  <a:cxn ang="0">
                    <a:pos x="4" y="1"/>
                  </a:cxn>
                  <a:cxn ang="0">
                    <a:pos x="3" y="1"/>
                  </a:cxn>
                  <a:cxn ang="0">
                    <a:pos x="2" y="1"/>
                  </a:cxn>
                  <a:cxn ang="0">
                    <a:pos x="1" y="1"/>
                  </a:cxn>
                  <a:cxn ang="0">
                    <a:pos x="1" y="1"/>
                  </a:cxn>
                  <a:cxn ang="0">
                    <a:pos x="0" y="1"/>
                  </a:cxn>
                  <a:cxn ang="0">
                    <a:pos x="0" y="0"/>
                  </a:cxn>
                  <a:cxn ang="0">
                    <a:pos x="1" y="2"/>
                  </a:cxn>
                  <a:cxn ang="0">
                    <a:pos x="3" y="4"/>
                  </a:cxn>
                  <a:cxn ang="0">
                    <a:pos x="4" y="4"/>
                  </a:cxn>
                </a:cxnLst>
                <a:rect l="0" t="0" r="r" b="b"/>
                <a:pathLst>
                  <a:path w="6" h="4">
                    <a:moveTo>
                      <a:pt x="4" y="4"/>
                    </a:moveTo>
                    <a:lnTo>
                      <a:pt x="5" y="3"/>
                    </a:lnTo>
                    <a:lnTo>
                      <a:pt x="6" y="1"/>
                    </a:lnTo>
                    <a:lnTo>
                      <a:pt x="5" y="1"/>
                    </a:lnTo>
                    <a:lnTo>
                      <a:pt x="5" y="0"/>
                    </a:lnTo>
                    <a:lnTo>
                      <a:pt x="5" y="0"/>
                    </a:lnTo>
                    <a:lnTo>
                      <a:pt x="4" y="1"/>
                    </a:lnTo>
                    <a:lnTo>
                      <a:pt x="3" y="1"/>
                    </a:lnTo>
                    <a:lnTo>
                      <a:pt x="2" y="1"/>
                    </a:lnTo>
                    <a:lnTo>
                      <a:pt x="1" y="1"/>
                    </a:lnTo>
                    <a:lnTo>
                      <a:pt x="1" y="1"/>
                    </a:lnTo>
                    <a:lnTo>
                      <a:pt x="0" y="1"/>
                    </a:lnTo>
                    <a:lnTo>
                      <a:pt x="0" y="0"/>
                    </a:lnTo>
                    <a:lnTo>
                      <a:pt x="1" y="2"/>
                    </a:lnTo>
                    <a:lnTo>
                      <a:pt x="3" y="4"/>
                    </a:lnTo>
                    <a:lnTo>
                      <a:pt x="4"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3" name="Freeform 293"/>
              <p:cNvSpPr>
                <a:spLocks/>
              </p:cNvSpPr>
              <p:nvPr/>
            </p:nvSpPr>
            <p:spPr bwMode="auto">
              <a:xfrm>
                <a:off x="5058" y="3747"/>
                <a:ext cx="1" cy="2"/>
              </a:xfrm>
              <a:custGeom>
                <a:avLst/>
                <a:gdLst/>
                <a:ahLst/>
                <a:cxnLst>
                  <a:cxn ang="0">
                    <a:pos x="0" y="2"/>
                  </a:cxn>
                  <a:cxn ang="0">
                    <a:pos x="0" y="2"/>
                  </a:cxn>
                  <a:cxn ang="0">
                    <a:pos x="1" y="1"/>
                  </a:cxn>
                  <a:cxn ang="0">
                    <a:pos x="1" y="0"/>
                  </a:cxn>
                  <a:cxn ang="0">
                    <a:pos x="0" y="1"/>
                  </a:cxn>
                  <a:cxn ang="0">
                    <a:pos x="0" y="2"/>
                  </a:cxn>
                </a:cxnLst>
                <a:rect l="0" t="0" r="r" b="b"/>
                <a:pathLst>
                  <a:path w="1" h="2">
                    <a:moveTo>
                      <a:pt x="0" y="2"/>
                    </a:moveTo>
                    <a:lnTo>
                      <a:pt x="0" y="2"/>
                    </a:lnTo>
                    <a:lnTo>
                      <a:pt x="1" y="1"/>
                    </a:lnTo>
                    <a:lnTo>
                      <a:pt x="1" y="0"/>
                    </a:lnTo>
                    <a:lnTo>
                      <a:pt x="0" y="1"/>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4" name="Freeform 294"/>
              <p:cNvSpPr>
                <a:spLocks/>
              </p:cNvSpPr>
              <p:nvPr/>
            </p:nvSpPr>
            <p:spPr bwMode="auto">
              <a:xfrm>
                <a:off x="5064" y="3752"/>
                <a:ext cx="2" cy="4"/>
              </a:xfrm>
              <a:custGeom>
                <a:avLst/>
                <a:gdLst/>
                <a:ahLst/>
                <a:cxnLst>
                  <a:cxn ang="0">
                    <a:pos x="0" y="3"/>
                  </a:cxn>
                  <a:cxn ang="0">
                    <a:pos x="0" y="2"/>
                  </a:cxn>
                  <a:cxn ang="0">
                    <a:pos x="0" y="3"/>
                  </a:cxn>
                  <a:cxn ang="0">
                    <a:pos x="0" y="3"/>
                  </a:cxn>
                  <a:cxn ang="0">
                    <a:pos x="0" y="3"/>
                  </a:cxn>
                  <a:cxn ang="0">
                    <a:pos x="1" y="4"/>
                  </a:cxn>
                  <a:cxn ang="0">
                    <a:pos x="2" y="3"/>
                  </a:cxn>
                  <a:cxn ang="0">
                    <a:pos x="2" y="3"/>
                  </a:cxn>
                  <a:cxn ang="0">
                    <a:pos x="2" y="2"/>
                  </a:cxn>
                  <a:cxn ang="0">
                    <a:pos x="1" y="0"/>
                  </a:cxn>
                  <a:cxn ang="0">
                    <a:pos x="0" y="0"/>
                  </a:cxn>
                  <a:cxn ang="0">
                    <a:pos x="0" y="1"/>
                  </a:cxn>
                  <a:cxn ang="0">
                    <a:pos x="1" y="1"/>
                  </a:cxn>
                  <a:cxn ang="0">
                    <a:pos x="1" y="1"/>
                  </a:cxn>
                  <a:cxn ang="0">
                    <a:pos x="1" y="3"/>
                  </a:cxn>
                  <a:cxn ang="0">
                    <a:pos x="0" y="3"/>
                  </a:cxn>
                </a:cxnLst>
                <a:rect l="0" t="0" r="r" b="b"/>
                <a:pathLst>
                  <a:path w="2" h="4">
                    <a:moveTo>
                      <a:pt x="0" y="3"/>
                    </a:moveTo>
                    <a:lnTo>
                      <a:pt x="0" y="2"/>
                    </a:lnTo>
                    <a:lnTo>
                      <a:pt x="0" y="3"/>
                    </a:lnTo>
                    <a:lnTo>
                      <a:pt x="0" y="3"/>
                    </a:lnTo>
                    <a:lnTo>
                      <a:pt x="0" y="3"/>
                    </a:lnTo>
                    <a:lnTo>
                      <a:pt x="1" y="4"/>
                    </a:lnTo>
                    <a:lnTo>
                      <a:pt x="2" y="3"/>
                    </a:lnTo>
                    <a:lnTo>
                      <a:pt x="2" y="3"/>
                    </a:lnTo>
                    <a:lnTo>
                      <a:pt x="2" y="2"/>
                    </a:lnTo>
                    <a:lnTo>
                      <a:pt x="1" y="0"/>
                    </a:lnTo>
                    <a:lnTo>
                      <a:pt x="0" y="0"/>
                    </a:lnTo>
                    <a:lnTo>
                      <a:pt x="0" y="1"/>
                    </a:lnTo>
                    <a:lnTo>
                      <a:pt x="1" y="1"/>
                    </a:lnTo>
                    <a:lnTo>
                      <a:pt x="1" y="1"/>
                    </a:lnTo>
                    <a:lnTo>
                      <a:pt x="1" y="3"/>
                    </a:lnTo>
                    <a:lnTo>
                      <a:pt x="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5" name="Freeform 295"/>
              <p:cNvSpPr>
                <a:spLocks/>
              </p:cNvSpPr>
              <p:nvPr/>
            </p:nvSpPr>
            <p:spPr bwMode="auto">
              <a:xfrm>
                <a:off x="5064" y="3748"/>
                <a:ext cx="3" cy="6"/>
              </a:xfrm>
              <a:custGeom>
                <a:avLst/>
                <a:gdLst/>
                <a:ahLst/>
                <a:cxnLst>
                  <a:cxn ang="0">
                    <a:pos x="3" y="5"/>
                  </a:cxn>
                  <a:cxn ang="0">
                    <a:pos x="3" y="4"/>
                  </a:cxn>
                  <a:cxn ang="0">
                    <a:pos x="3" y="1"/>
                  </a:cxn>
                  <a:cxn ang="0">
                    <a:pos x="3" y="0"/>
                  </a:cxn>
                  <a:cxn ang="0">
                    <a:pos x="3" y="0"/>
                  </a:cxn>
                  <a:cxn ang="0">
                    <a:pos x="1" y="2"/>
                  </a:cxn>
                  <a:cxn ang="0">
                    <a:pos x="2" y="2"/>
                  </a:cxn>
                  <a:cxn ang="0">
                    <a:pos x="2" y="2"/>
                  </a:cxn>
                  <a:cxn ang="0">
                    <a:pos x="1" y="3"/>
                  </a:cxn>
                  <a:cxn ang="0">
                    <a:pos x="2" y="4"/>
                  </a:cxn>
                  <a:cxn ang="0">
                    <a:pos x="2" y="4"/>
                  </a:cxn>
                  <a:cxn ang="0">
                    <a:pos x="2" y="4"/>
                  </a:cxn>
                  <a:cxn ang="0">
                    <a:pos x="1" y="3"/>
                  </a:cxn>
                  <a:cxn ang="0">
                    <a:pos x="0" y="3"/>
                  </a:cxn>
                  <a:cxn ang="0">
                    <a:pos x="1" y="4"/>
                  </a:cxn>
                  <a:cxn ang="0">
                    <a:pos x="1" y="4"/>
                  </a:cxn>
                  <a:cxn ang="0">
                    <a:pos x="2" y="5"/>
                  </a:cxn>
                  <a:cxn ang="0">
                    <a:pos x="3" y="6"/>
                  </a:cxn>
                  <a:cxn ang="0">
                    <a:pos x="3" y="6"/>
                  </a:cxn>
                  <a:cxn ang="0">
                    <a:pos x="3" y="6"/>
                  </a:cxn>
                  <a:cxn ang="0">
                    <a:pos x="3" y="5"/>
                  </a:cxn>
                  <a:cxn ang="0">
                    <a:pos x="3" y="4"/>
                  </a:cxn>
                  <a:cxn ang="0">
                    <a:pos x="3" y="5"/>
                  </a:cxn>
                  <a:cxn ang="0">
                    <a:pos x="3" y="5"/>
                  </a:cxn>
                </a:cxnLst>
                <a:rect l="0" t="0" r="r" b="b"/>
                <a:pathLst>
                  <a:path w="3" h="6">
                    <a:moveTo>
                      <a:pt x="3" y="5"/>
                    </a:moveTo>
                    <a:lnTo>
                      <a:pt x="3" y="4"/>
                    </a:lnTo>
                    <a:lnTo>
                      <a:pt x="3" y="1"/>
                    </a:lnTo>
                    <a:lnTo>
                      <a:pt x="3" y="0"/>
                    </a:lnTo>
                    <a:lnTo>
                      <a:pt x="3" y="0"/>
                    </a:lnTo>
                    <a:lnTo>
                      <a:pt x="1" y="2"/>
                    </a:lnTo>
                    <a:lnTo>
                      <a:pt x="2" y="2"/>
                    </a:lnTo>
                    <a:lnTo>
                      <a:pt x="2" y="2"/>
                    </a:lnTo>
                    <a:lnTo>
                      <a:pt x="1" y="3"/>
                    </a:lnTo>
                    <a:lnTo>
                      <a:pt x="2" y="4"/>
                    </a:lnTo>
                    <a:lnTo>
                      <a:pt x="2" y="4"/>
                    </a:lnTo>
                    <a:lnTo>
                      <a:pt x="2" y="4"/>
                    </a:lnTo>
                    <a:lnTo>
                      <a:pt x="1" y="3"/>
                    </a:lnTo>
                    <a:lnTo>
                      <a:pt x="0" y="3"/>
                    </a:lnTo>
                    <a:lnTo>
                      <a:pt x="1" y="4"/>
                    </a:lnTo>
                    <a:lnTo>
                      <a:pt x="1" y="4"/>
                    </a:lnTo>
                    <a:lnTo>
                      <a:pt x="2" y="5"/>
                    </a:lnTo>
                    <a:lnTo>
                      <a:pt x="3" y="6"/>
                    </a:lnTo>
                    <a:lnTo>
                      <a:pt x="3" y="6"/>
                    </a:lnTo>
                    <a:lnTo>
                      <a:pt x="3" y="6"/>
                    </a:lnTo>
                    <a:lnTo>
                      <a:pt x="3" y="5"/>
                    </a:lnTo>
                    <a:lnTo>
                      <a:pt x="3" y="4"/>
                    </a:lnTo>
                    <a:lnTo>
                      <a:pt x="3" y="5"/>
                    </a:lnTo>
                    <a:lnTo>
                      <a:pt x="3"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6" name="Freeform 296"/>
              <p:cNvSpPr>
                <a:spLocks/>
              </p:cNvSpPr>
              <p:nvPr/>
            </p:nvSpPr>
            <p:spPr bwMode="auto">
              <a:xfrm>
                <a:off x="5157" y="3732"/>
                <a:ext cx="12" cy="12"/>
              </a:xfrm>
              <a:custGeom>
                <a:avLst/>
                <a:gdLst/>
                <a:ahLst/>
                <a:cxnLst>
                  <a:cxn ang="0">
                    <a:pos x="0" y="1"/>
                  </a:cxn>
                  <a:cxn ang="0">
                    <a:pos x="0" y="1"/>
                  </a:cxn>
                  <a:cxn ang="0">
                    <a:pos x="0" y="1"/>
                  </a:cxn>
                  <a:cxn ang="0">
                    <a:pos x="4" y="3"/>
                  </a:cxn>
                  <a:cxn ang="0">
                    <a:pos x="4" y="3"/>
                  </a:cxn>
                  <a:cxn ang="0">
                    <a:pos x="6" y="5"/>
                  </a:cxn>
                  <a:cxn ang="0">
                    <a:pos x="8" y="5"/>
                  </a:cxn>
                  <a:cxn ang="0">
                    <a:pos x="8" y="5"/>
                  </a:cxn>
                  <a:cxn ang="0">
                    <a:pos x="11" y="12"/>
                  </a:cxn>
                  <a:cxn ang="0">
                    <a:pos x="11" y="12"/>
                  </a:cxn>
                  <a:cxn ang="0">
                    <a:pos x="12" y="10"/>
                  </a:cxn>
                  <a:cxn ang="0">
                    <a:pos x="12" y="9"/>
                  </a:cxn>
                  <a:cxn ang="0">
                    <a:pos x="11" y="8"/>
                  </a:cxn>
                  <a:cxn ang="0">
                    <a:pos x="11" y="8"/>
                  </a:cxn>
                  <a:cxn ang="0">
                    <a:pos x="11" y="7"/>
                  </a:cxn>
                  <a:cxn ang="0">
                    <a:pos x="10" y="7"/>
                  </a:cxn>
                  <a:cxn ang="0">
                    <a:pos x="9" y="6"/>
                  </a:cxn>
                  <a:cxn ang="0">
                    <a:pos x="6" y="4"/>
                  </a:cxn>
                  <a:cxn ang="0">
                    <a:pos x="5" y="4"/>
                  </a:cxn>
                  <a:cxn ang="0">
                    <a:pos x="0" y="0"/>
                  </a:cxn>
                  <a:cxn ang="0">
                    <a:pos x="0" y="1"/>
                  </a:cxn>
                </a:cxnLst>
                <a:rect l="0" t="0" r="r" b="b"/>
                <a:pathLst>
                  <a:path w="12" h="12">
                    <a:moveTo>
                      <a:pt x="0" y="1"/>
                    </a:moveTo>
                    <a:lnTo>
                      <a:pt x="0" y="1"/>
                    </a:lnTo>
                    <a:lnTo>
                      <a:pt x="0" y="1"/>
                    </a:lnTo>
                    <a:lnTo>
                      <a:pt x="4" y="3"/>
                    </a:lnTo>
                    <a:lnTo>
                      <a:pt x="4" y="3"/>
                    </a:lnTo>
                    <a:lnTo>
                      <a:pt x="6" y="5"/>
                    </a:lnTo>
                    <a:lnTo>
                      <a:pt x="8" y="5"/>
                    </a:lnTo>
                    <a:lnTo>
                      <a:pt x="8" y="5"/>
                    </a:lnTo>
                    <a:lnTo>
                      <a:pt x="11" y="12"/>
                    </a:lnTo>
                    <a:lnTo>
                      <a:pt x="11" y="12"/>
                    </a:lnTo>
                    <a:lnTo>
                      <a:pt x="12" y="10"/>
                    </a:lnTo>
                    <a:lnTo>
                      <a:pt x="12" y="9"/>
                    </a:lnTo>
                    <a:lnTo>
                      <a:pt x="11" y="8"/>
                    </a:lnTo>
                    <a:lnTo>
                      <a:pt x="11" y="8"/>
                    </a:lnTo>
                    <a:lnTo>
                      <a:pt x="11" y="7"/>
                    </a:lnTo>
                    <a:lnTo>
                      <a:pt x="10" y="7"/>
                    </a:lnTo>
                    <a:lnTo>
                      <a:pt x="9" y="6"/>
                    </a:lnTo>
                    <a:lnTo>
                      <a:pt x="6" y="4"/>
                    </a:lnTo>
                    <a:lnTo>
                      <a:pt x="5" y="4"/>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7" name="Freeform 297"/>
              <p:cNvSpPr>
                <a:spLocks/>
              </p:cNvSpPr>
              <p:nvPr/>
            </p:nvSpPr>
            <p:spPr bwMode="auto">
              <a:xfrm>
                <a:off x="5041" y="3781"/>
                <a:ext cx="3" cy="2"/>
              </a:xfrm>
              <a:custGeom>
                <a:avLst/>
                <a:gdLst/>
                <a:ahLst/>
                <a:cxnLst>
                  <a:cxn ang="0">
                    <a:pos x="1" y="0"/>
                  </a:cxn>
                  <a:cxn ang="0">
                    <a:pos x="1" y="0"/>
                  </a:cxn>
                  <a:cxn ang="0">
                    <a:pos x="0" y="0"/>
                  </a:cxn>
                  <a:cxn ang="0">
                    <a:pos x="0" y="1"/>
                  </a:cxn>
                  <a:cxn ang="0">
                    <a:pos x="0" y="1"/>
                  </a:cxn>
                  <a:cxn ang="0">
                    <a:pos x="0" y="2"/>
                  </a:cxn>
                  <a:cxn ang="0">
                    <a:pos x="0" y="2"/>
                  </a:cxn>
                  <a:cxn ang="0">
                    <a:pos x="3" y="2"/>
                  </a:cxn>
                  <a:cxn ang="0">
                    <a:pos x="2" y="1"/>
                  </a:cxn>
                  <a:cxn ang="0">
                    <a:pos x="1" y="0"/>
                  </a:cxn>
                </a:cxnLst>
                <a:rect l="0" t="0" r="r" b="b"/>
                <a:pathLst>
                  <a:path w="3" h="2">
                    <a:moveTo>
                      <a:pt x="1" y="0"/>
                    </a:moveTo>
                    <a:lnTo>
                      <a:pt x="1" y="0"/>
                    </a:lnTo>
                    <a:lnTo>
                      <a:pt x="0" y="0"/>
                    </a:lnTo>
                    <a:lnTo>
                      <a:pt x="0" y="1"/>
                    </a:lnTo>
                    <a:lnTo>
                      <a:pt x="0" y="1"/>
                    </a:lnTo>
                    <a:lnTo>
                      <a:pt x="0" y="2"/>
                    </a:lnTo>
                    <a:lnTo>
                      <a:pt x="0" y="2"/>
                    </a:lnTo>
                    <a:lnTo>
                      <a:pt x="3" y="2"/>
                    </a:lnTo>
                    <a:lnTo>
                      <a:pt x="2"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8" name="Freeform 298"/>
              <p:cNvSpPr>
                <a:spLocks/>
              </p:cNvSpPr>
              <p:nvPr/>
            </p:nvSpPr>
            <p:spPr bwMode="auto">
              <a:xfrm>
                <a:off x="5043" y="3718"/>
                <a:ext cx="5" cy="2"/>
              </a:xfrm>
              <a:custGeom>
                <a:avLst/>
                <a:gdLst/>
                <a:ahLst/>
                <a:cxnLst>
                  <a:cxn ang="0">
                    <a:pos x="2" y="1"/>
                  </a:cxn>
                  <a:cxn ang="0">
                    <a:pos x="3" y="2"/>
                  </a:cxn>
                  <a:cxn ang="0">
                    <a:pos x="4" y="2"/>
                  </a:cxn>
                  <a:cxn ang="0">
                    <a:pos x="5" y="1"/>
                  </a:cxn>
                  <a:cxn ang="0">
                    <a:pos x="2" y="0"/>
                  </a:cxn>
                  <a:cxn ang="0">
                    <a:pos x="1" y="1"/>
                  </a:cxn>
                  <a:cxn ang="0">
                    <a:pos x="1" y="1"/>
                  </a:cxn>
                  <a:cxn ang="0">
                    <a:pos x="1" y="1"/>
                  </a:cxn>
                  <a:cxn ang="0">
                    <a:pos x="0" y="1"/>
                  </a:cxn>
                  <a:cxn ang="0">
                    <a:pos x="0" y="1"/>
                  </a:cxn>
                  <a:cxn ang="0">
                    <a:pos x="1" y="1"/>
                  </a:cxn>
                  <a:cxn ang="0">
                    <a:pos x="2" y="1"/>
                  </a:cxn>
                </a:cxnLst>
                <a:rect l="0" t="0" r="r" b="b"/>
                <a:pathLst>
                  <a:path w="5" h="2">
                    <a:moveTo>
                      <a:pt x="2" y="1"/>
                    </a:moveTo>
                    <a:lnTo>
                      <a:pt x="3" y="2"/>
                    </a:lnTo>
                    <a:lnTo>
                      <a:pt x="4" y="2"/>
                    </a:lnTo>
                    <a:lnTo>
                      <a:pt x="5" y="1"/>
                    </a:lnTo>
                    <a:lnTo>
                      <a:pt x="2" y="0"/>
                    </a:lnTo>
                    <a:lnTo>
                      <a:pt x="1" y="1"/>
                    </a:lnTo>
                    <a:lnTo>
                      <a:pt x="1" y="1"/>
                    </a:lnTo>
                    <a:lnTo>
                      <a:pt x="1" y="1"/>
                    </a:lnTo>
                    <a:lnTo>
                      <a:pt x="0" y="1"/>
                    </a:lnTo>
                    <a:lnTo>
                      <a:pt x="0" y="1"/>
                    </a:lnTo>
                    <a:lnTo>
                      <a:pt x="1" y="1"/>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9" name="Freeform 299"/>
              <p:cNvSpPr>
                <a:spLocks/>
              </p:cNvSpPr>
              <p:nvPr/>
            </p:nvSpPr>
            <p:spPr bwMode="auto">
              <a:xfrm>
                <a:off x="5077" y="3779"/>
                <a:ext cx="1" cy="2"/>
              </a:xfrm>
              <a:custGeom>
                <a:avLst/>
                <a:gdLst/>
                <a:ahLst/>
                <a:cxnLst>
                  <a:cxn ang="0">
                    <a:pos x="0" y="2"/>
                  </a:cxn>
                  <a:cxn ang="0">
                    <a:pos x="0" y="2"/>
                  </a:cxn>
                  <a:cxn ang="0">
                    <a:pos x="1" y="1"/>
                  </a:cxn>
                  <a:cxn ang="0">
                    <a:pos x="1" y="0"/>
                  </a:cxn>
                  <a:cxn ang="0">
                    <a:pos x="1" y="0"/>
                  </a:cxn>
                  <a:cxn ang="0">
                    <a:pos x="0" y="1"/>
                  </a:cxn>
                  <a:cxn ang="0">
                    <a:pos x="0" y="2"/>
                  </a:cxn>
                </a:cxnLst>
                <a:rect l="0" t="0" r="r" b="b"/>
                <a:pathLst>
                  <a:path w="1" h="2">
                    <a:moveTo>
                      <a:pt x="0" y="2"/>
                    </a:moveTo>
                    <a:lnTo>
                      <a:pt x="0" y="2"/>
                    </a:lnTo>
                    <a:lnTo>
                      <a:pt x="1" y="1"/>
                    </a:lnTo>
                    <a:lnTo>
                      <a:pt x="1" y="0"/>
                    </a:lnTo>
                    <a:lnTo>
                      <a:pt x="1" y="0"/>
                    </a:lnTo>
                    <a:lnTo>
                      <a:pt x="0" y="1"/>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0" name="Freeform 300"/>
              <p:cNvSpPr>
                <a:spLocks/>
              </p:cNvSpPr>
              <p:nvPr/>
            </p:nvSpPr>
            <p:spPr bwMode="auto">
              <a:xfrm>
                <a:off x="5040" y="3727"/>
                <a:ext cx="4" cy="3"/>
              </a:xfrm>
              <a:custGeom>
                <a:avLst/>
                <a:gdLst/>
                <a:ahLst/>
                <a:cxnLst>
                  <a:cxn ang="0">
                    <a:pos x="3" y="0"/>
                  </a:cxn>
                  <a:cxn ang="0">
                    <a:pos x="2" y="0"/>
                  </a:cxn>
                  <a:cxn ang="0">
                    <a:pos x="1" y="1"/>
                  </a:cxn>
                  <a:cxn ang="0">
                    <a:pos x="0" y="1"/>
                  </a:cxn>
                  <a:cxn ang="0">
                    <a:pos x="1" y="2"/>
                  </a:cxn>
                  <a:cxn ang="0">
                    <a:pos x="1" y="3"/>
                  </a:cxn>
                  <a:cxn ang="0">
                    <a:pos x="3" y="3"/>
                  </a:cxn>
                  <a:cxn ang="0">
                    <a:pos x="4" y="2"/>
                  </a:cxn>
                  <a:cxn ang="0">
                    <a:pos x="3" y="1"/>
                  </a:cxn>
                  <a:cxn ang="0">
                    <a:pos x="4" y="1"/>
                  </a:cxn>
                  <a:cxn ang="0">
                    <a:pos x="3" y="0"/>
                  </a:cxn>
                </a:cxnLst>
                <a:rect l="0" t="0" r="r" b="b"/>
                <a:pathLst>
                  <a:path w="4" h="3">
                    <a:moveTo>
                      <a:pt x="3" y="0"/>
                    </a:moveTo>
                    <a:lnTo>
                      <a:pt x="2" y="0"/>
                    </a:lnTo>
                    <a:lnTo>
                      <a:pt x="1" y="1"/>
                    </a:lnTo>
                    <a:lnTo>
                      <a:pt x="0" y="1"/>
                    </a:lnTo>
                    <a:lnTo>
                      <a:pt x="1" y="2"/>
                    </a:lnTo>
                    <a:lnTo>
                      <a:pt x="1" y="3"/>
                    </a:lnTo>
                    <a:lnTo>
                      <a:pt x="3" y="3"/>
                    </a:lnTo>
                    <a:lnTo>
                      <a:pt x="4" y="2"/>
                    </a:lnTo>
                    <a:lnTo>
                      <a:pt x="3" y="1"/>
                    </a:lnTo>
                    <a:lnTo>
                      <a:pt x="4" y="1"/>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 name="Freeform 301"/>
              <p:cNvSpPr>
                <a:spLocks/>
              </p:cNvSpPr>
              <p:nvPr/>
            </p:nvSpPr>
            <p:spPr bwMode="auto">
              <a:xfrm>
                <a:off x="5168" y="3857"/>
                <a:ext cx="1" cy="7"/>
              </a:xfrm>
              <a:custGeom>
                <a:avLst/>
                <a:gdLst/>
                <a:ahLst/>
                <a:cxnLst>
                  <a:cxn ang="0">
                    <a:pos x="0" y="7"/>
                  </a:cxn>
                  <a:cxn ang="0">
                    <a:pos x="1" y="4"/>
                  </a:cxn>
                  <a:cxn ang="0">
                    <a:pos x="1" y="2"/>
                  </a:cxn>
                  <a:cxn ang="0">
                    <a:pos x="0" y="0"/>
                  </a:cxn>
                  <a:cxn ang="0">
                    <a:pos x="0" y="1"/>
                  </a:cxn>
                  <a:cxn ang="0">
                    <a:pos x="0" y="2"/>
                  </a:cxn>
                  <a:cxn ang="0">
                    <a:pos x="0" y="4"/>
                  </a:cxn>
                  <a:cxn ang="0">
                    <a:pos x="0" y="7"/>
                  </a:cxn>
                  <a:cxn ang="0">
                    <a:pos x="0" y="7"/>
                  </a:cxn>
                </a:cxnLst>
                <a:rect l="0" t="0" r="r" b="b"/>
                <a:pathLst>
                  <a:path w="1" h="7">
                    <a:moveTo>
                      <a:pt x="0" y="7"/>
                    </a:moveTo>
                    <a:lnTo>
                      <a:pt x="1" y="4"/>
                    </a:lnTo>
                    <a:lnTo>
                      <a:pt x="1" y="2"/>
                    </a:lnTo>
                    <a:lnTo>
                      <a:pt x="0" y="0"/>
                    </a:lnTo>
                    <a:lnTo>
                      <a:pt x="0" y="1"/>
                    </a:lnTo>
                    <a:lnTo>
                      <a:pt x="0" y="2"/>
                    </a:lnTo>
                    <a:lnTo>
                      <a:pt x="0" y="4"/>
                    </a:lnTo>
                    <a:lnTo>
                      <a:pt x="0" y="7"/>
                    </a:lnTo>
                    <a:lnTo>
                      <a:pt x="0"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2" name="Freeform 302"/>
              <p:cNvSpPr>
                <a:spLocks/>
              </p:cNvSpPr>
              <p:nvPr/>
            </p:nvSpPr>
            <p:spPr bwMode="auto">
              <a:xfrm>
                <a:off x="5155" y="3770"/>
                <a:ext cx="2" cy="1"/>
              </a:xfrm>
              <a:custGeom>
                <a:avLst/>
                <a:gdLst/>
                <a:ahLst/>
                <a:cxnLst>
                  <a:cxn ang="0">
                    <a:pos x="2" y="0"/>
                  </a:cxn>
                  <a:cxn ang="0">
                    <a:pos x="0" y="0"/>
                  </a:cxn>
                  <a:cxn ang="0">
                    <a:pos x="0" y="0"/>
                  </a:cxn>
                  <a:cxn ang="0">
                    <a:pos x="0" y="1"/>
                  </a:cxn>
                  <a:cxn ang="0">
                    <a:pos x="2" y="1"/>
                  </a:cxn>
                  <a:cxn ang="0">
                    <a:pos x="2" y="0"/>
                  </a:cxn>
                  <a:cxn ang="0">
                    <a:pos x="2" y="0"/>
                  </a:cxn>
                </a:cxnLst>
                <a:rect l="0" t="0" r="r" b="b"/>
                <a:pathLst>
                  <a:path w="2" h="1">
                    <a:moveTo>
                      <a:pt x="2" y="0"/>
                    </a:moveTo>
                    <a:lnTo>
                      <a:pt x="0" y="0"/>
                    </a:lnTo>
                    <a:lnTo>
                      <a:pt x="0" y="0"/>
                    </a:lnTo>
                    <a:lnTo>
                      <a:pt x="0" y="1"/>
                    </a:lnTo>
                    <a:lnTo>
                      <a:pt x="2" y="1"/>
                    </a:lnTo>
                    <a:lnTo>
                      <a:pt x="2"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3" name="Freeform 303"/>
              <p:cNvSpPr>
                <a:spLocks/>
              </p:cNvSpPr>
              <p:nvPr/>
            </p:nvSpPr>
            <p:spPr bwMode="auto">
              <a:xfrm>
                <a:off x="5140" y="3748"/>
                <a:ext cx="2" cy="2"/>
              </a:xfrm>
              <a:custGeom>
                <a:avLst/>
                <a:gdLst/>
                <a:ahLst/>
                <a:cxnLst>
                  <a:cxn ang="0">
                    <a:pos x="0" y="0"/>
                  </a:cxn>
                  <a:cxn ang="0">
                    <a:pos x="0" y="0"/>
                  </a:cxn>
                  <a:cxn ang="0">
                    <a:pos x="0" y="1"/>
                  </a:cxn>
                  <a:cxn ang="0">
                    <a:pos x="1" y="2"/>
                  </a:cxn>
                  <a:cxn ang="0">
                    <a:pos x="2" y="2"/>
                  </a:cxn>
                  <a:cxn ang="0">
                    <a:pos x="2" y="0"/>
                  </a:cxn>
                  <a:cxn ang="0">
                    <a:pos x="0" y="0"/>
                  </a:cxn>
                  <a:cxn ang="0">
                    <a:pos x="0" y="0"/>
                  </a:cxn>
                </a:cxnLst>
                <a:rect l="0" t="0" r="r" b="b"/>
                <a:pathLst>
                  <a:path w="2" h="2">
                    <a:moveTo>
                      <a:pt x="0" y="0"/>
                    </a:moveTo>
                    <a:lnTo>
                      <a:pt x="0" y="0"/>
                    </a:lnTo>
                    <a:lnTo>
                      <a:pt x="0" y="1"/>
                    </a:lnTo>
                    <a:lnTo>
                      <a:pt x="1" y="2"/>
                    </a:lnTo>
                    <a:lnTo>
                      <a:pt x="2" y="2"/>
                    </a:lnTo>
                    <a:lnTo>
                      <a:pt x="2"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4" name="Freeform 304"/>
              <p:cNvSpPr>
                <a:spLocks/>
              </p:cNvSpPr>
              <p:nvPr/>
            </p:nvSpPr>
            <p:spPr bwMode="auto">
              <a:xfrm>
                <a:off x="5143" y="3740"/>
                <a:ext cx="22" cy="12"/>
              </a:xfrm>
              <a:custGeom>
                <a:avLst/>
                <a:gdLst/>
                <a:ahLst/>
                <a:cxnLst>
                  <a:cxn ang="0">
                    <a:pos x="0" y="8"/>
                  </a:cxn>
                  <a:cxn ang="0">
                    <a:pos x="0" y="8"/>
                  </a:cxn>
                  <a:cxn ang="0">
                    <a:pos x="0" y="9"/>
                  </a:cxn>
                  <a:cxn ang="0">
                    <a:pos x="1" y="10"/>
                  </a:cxn>
                  <a:cxn ang="0">
                    <a:pos x="3" y="11"/>
                  </a:cxn>
                  <a:cxn ang="0">
                    <a:pos x="4" y="11"/>
                  </a:cxn>
                  <a:cxn ang="0">
                    <a:pos x="6" y="11"/>
                  </a:cxn>
                  <a:cxn ang="0">
                    <a:pos x="7" y="11"/>
                  </a:cxn>
                  <a:cxn ang="0">
                    <a:pos x="7" y="12"/>
                  </a:cxn>
                  <a:cxn ang="0">
                    <a:pos x="13" y="12"/>
                  </a:cxn>
                  <a:cxn ang="0">
                    <a:pos x="17" y="11"/>
                  </a:cxn>
                  <a:cxn ang="0">
                    <a:pos x="18" y="9"/>
                  </a:cxn>
                  <a:cxn ang="0">
                    <a:pos x="18" y="9"/>
                  </a:cxn>
                  <a:cxn ang="0">
                    <a:pos x="18" y="8"/>
                  </a:cxn>
                  <a:cxn ang="0">
                    <a:pos x="19" y="8"/>
                  </a:cxn>
                  <a:cxn ang="0">
                    <a:pos x="20" y="8"/>
                  </a:cxn>
                  <a:cxn ang="0">
                    <a:pos x="21" y="7"/>
                  </a:cxn>
                  <a:cxn ang="0">
                    <a:pos x="21" y="6"/>
                  </a:cxn>
                  <a:cxn ang="0">
                    <a:pos x="21" y="5"/>
                  </a:cxn>
                  <a:cxn ang="0">
                    <a:pos x="22" y="5"/>
                  </a:cxn>
                  <a:cxn ang="0">
                    <a:pos x="22" y="4"/>
                  </a:cxn>
                  <a:cxn ang="0">
                    <a:pos x="22" y="2"/>
                  </a:cxn>
                  <a:cxn ang="0">
                    <a:pos x="22" y="1"/>
                  </a:cxn>
                  <a:cxn ang="0">
                    <a:pos x="21" y="0"/>
                  </a:cxn>
                  <a:cxn ang="0">
                    <a:pos x="20" y="1"/>
                  </a:cxn>
                  <a:cxn ang="0">
                    <a:pos x="20" y="1"/>
                  </a:cxn>
                  <a:cxn ang="0">
                    <a:pos x="19" y="1"/>
                  </a:cxn>
                  <a:cxn ang="0">
                    <a:pos x="18" y="1"/>
                  </a:cxn>
                  <a:cxn ang="0">
                    <a:pos x="18" y="1"/>
                  </a:cxn>
                  <a:cxn ang="0">
                    <a:pos x="18" y="1"/>
                  </a:cxn>
                  <a:cxn ang="0">
                    <a:pos x="18" y="4"/>
                  </a:cxn>
                  <a:cxn ang="0">
                    <a:pos x="18" y="4"/>
                  </a:cxn>
                  <a:cxn ang="0">
                    <a:pos x="18" y="5"/>
                  </a:cxn>
                  <a:cxn ang="0">
                    <a:pos x="17" y="5"/>
                  </a:cxn>
                  <a:cxn ang="0">
                    <a:pos x="16" y="5"/>
                  </a:cxn>
                  <a:cxn ang="0">
                    <a:pos x="14" y="8"/>
                  </a:cxn>
                  <a:cxn ang="0">
                    <a:pos x="14" y="8"/>
                  </a:cxn>
                  <a:cxn ang="0">
                    <a:pos x="13" y="8"/>
                  </a:cxn>
                  <a:cxn ang="0">
                    <a:pos x="12" y="8"/>
                  </a:cxn>
                  <a:cxn ang="0">
                    <a:pos x="10" y="8"/>
                  </a:cxn>
                  <a:cxn ang="0">
                    <a:pos x="10" y="8"/>
                  </a:cxn>
                  <a:cxn ang="0">
                    <a:pos x="10" y="7"/>
                  </a:cxn>
                  <a:cxn ang="0">
                    <a:pos x="10" y="6"/>
                  </a:cxn>
                  <a:cxn ang="0">
                    <a:pos x="10" y="5"/>
                  </a:cxn>
                  <a:cxn ang="0">
                    <a:pos x="9" y="6"/>
                  </a:cxn>
                  <a:cxn ang="0">
                    <a:pos x="9" y="7"/>
                  </a:cxn>
                  <a:cxn ang="0">
                    <a:pos x="9" y="8"/>
                  </a:cxn>
                  <a:cxn ang="0">
                    <a:pos x="8" y="8"/>
                  </a:cxn>
                  <a:cxn ang="0">
                    <a:pos x="1" y="8"/>
                  </a:cxn>
                  <a:cxn ang="0">
                    <a:pos x="0" y="8"/>
                  </a:cxn>
                </a:cxnLst>
                <a:rect l="0" t="0" r="r" b="b"/>
                <a:pathLst>
                  <a:path w="22" h="12">
                    <a:moveTo>
                      <a:pt x="0" y="8"/>
                    </a:moveTo>
                    <a:lnTo>
                      <a:pt x="0" y="8"/>
                    </a:lnTo>
                    <a:lnTo>
                      <a:pt x="0" y="9"/>
                    </a:lnTo>
                    <a:lnTo>
                      <a:pt x="1" y="10"/>
                    </a:lnTo>
                    <a:lnTo>
                      <a:pt x="3" y="11"/>
                    </a:lnTo>
                    <a:lnTo>
                      <a:pt x="4" y="11"/>
                    </a:lnTo>
                    <a:lnTo>
                      <a:pt x="6" y="11"/>
                    </a:lnTo>
                    <a:lnTo>
                      <a:pt x="7" y="11"/>
                    </a:lnTo>
                    <a:lnTo>
                      <a:pt x="7" y="12"/>
                    </a:lnTo>
                    <a:lnTo>
                      <a:pt x="13" y="12"/>
                    </a:lnTo>
                    <a:lnTo>
                      <a:pt x="17" y="11"/>
                    </a:lnTo>
                    <a:lnTo>
                      <a:pt x="18" y="9"/>
                    </a:lnTo>
                    <a:lnTo>
                      <a:pt x="18" y="9"/>
                    </a:lnTo>
                    <a:lnTo>
                      <a:pt x="18" y="8"/>
                    </a:lnTo>
                    <a:lnTo>
                      <a:pt x="19" y="8"/>
                    </a:lnTo>
                    <a:lnTo>
                      <a:pt x="20" y="8"/>
                    </a:lnTo>
                    <a:lnTo>
                      <a:pt x="21" y="7"/>
                    </a:lnTo>
                    <a:lnTo>
                      <a:pt x="21" y="6"/>
                    </a:lnTo>
                    <a:lnTo>
                      <a:pt x="21" y="5"/>
                    </a:lnTo>
                    <a:lnTo>
                      <a:pt x="22" y="5"/>
                    </a:lnTo>
                    <a:lnTo>
                      <a:pt x="22" y="4"/>
                    </a:lnTo>
                    <a:lnTo>
                      <a:pt x="22" y="2"/>
                    </a:lnTo>
                    <a:lnTo>
                      <a:pt x="22" y="1"/>
                    </a:lnTo>
                    <a:lnTo>
                      <a:pt x="21" y="0"/>
                    </a:lnTo>
                    <a:lnTo>
                      <a:pt x="20" y="1"/>
                    </a:lnTo>
                    <a:lnTo>
                      <a:pt x="20" y="1"/>
                    </a:lnTo>
                    <a:lnTo>
                      <a:pt x="19" y="1"/>
                    </a:lnTo>
                    <a:lnTo>
                      <a:pt x="18" y="1"/>
                    </a:lnTo>
                    <a:lnTo>
                      <a:pt x="18" y="1"/>
                    </a:lnTo>
                    <a:lnTo>
                      <a:pt x="18" y="1"/>
                    </a:lnTo>
                    <a:lnTo>
                      <a:pt x="18" y="4"/>
                    </a:lnTo>
                    <a:lnTo>
                      <a:pt x="18" y="4"/>
                    </a:lnTo>
                    <a:lnTo>
                      <a:pt x="18" y="5"/>
                    </a:lnTo>
                    <a:lnTo>
                      <a:pt x="17" y="5"/>
                    </a:lnTo>
                    <a:lnTo>
                      <a:pt x="16" y="5"/>
                    </a:lnTo>
                    <a:lnTo>
                      <a:pt x="14" y="8"/>
                    </a:lnTo>
                    <a:lnTo>
                      <a:pt x="14" y="8"/>
                    </a:lnTo>
                    <a:lnTo>
                      <a:pt x="13" y="8"/>
                    </a:lnTo>
                    <a:lnTo>
                      <a:pt x="12" y="8"/>
                    </a:lnTo>
                    <a:lnTo>
                      <a:pt x="10" y="8"/>
                    </a:lnTo>
                    <a:lnTo>
                      <a:pt x="10" y="8"/>
                    </a:lnTo>
                    <a:lnTo>
                      <a:pt x="10" y="7"/>
                    </a:lnTo>
                    <a:lnTo>
                      <a:pt x="10" y="6"/>
                    </a:lnTo>
                    <a:lnTo>
                      <a:pt x="10" y="5"/>
                    </a:lnTo>
                    <a:lnTo>
                      <a:pt x="9" y="6"/>
                    </a:lnTo>
                    <a:lnTo>
                      <a:pt x="9" y="7"/>
                    </a:lnTo>
                    <a:lnTo>
                      <a:pt x="9" y="8"/>
                    </a:lnTo>
                    <a:lnTo>
                      <a:pt x="8" y="8"/>
                    </a:lnTo>
                    <a:lnTo>
                      <a:pt x="1" y="8"/>
                    </a:lnTo>
                    <a:lnTo>
                      <a:pt x="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5" name="Freeform 305"/>
              <p:cNvSpPr>
                <a:spLocks/>
              </p:cNvSpPr>
              <p:nvPr/>
            </p:nvSpPr>
            <p:spPr bwMode="auto">
              <a:xfrm>
                <a:off x="5157" y="3772"/>
                <a:ext cx="2" cy="1"/>
              </a:xfrm>
              <a:custGeom>
                <a:avLst/>
                <a:gdLst/>
                <a:ahLst/>
                <a:cxnLst>
                  <a:cxn ang="0">
                    <a:pos x="1" y="1"/>
                  </a:cxn>
                  <a:cxn ang="0">
                    <a:pos x="2" y="1"/>
                  </a:cxn>
                  <a:cxn ang="0">
                    <a:pos x="2" y="1"/>
                  </a:cxn>
                  <a:cxn ang="0">
                    <a:pos x="1" y="1"/>
                  </a:cxn>
                  <a:cxn ang="0">
                    <a:pos x="1" y="1"/>
                  </a:cxn>
                  <a:cxn ang="0">
                    <a:pos x="0" y="1"/>
                  </a:cxn>
                  <a:cxn ang="0">
                    <a:pos x="0" y="0"/>
                  </a:cxn>
                  <a:cxn ang="0">
                    <a:pos x="0" y="1"/>
                  </a:cxn>
                  <a:cxn ang="0">
                    <a:pos x="1" y="1"/>
                  </a:cxn>
                </a:cxnLst>
                <a:rect l="0" t="0" r="r" b="b"/>
                <a:pathLst>
                  <a:path w="2" h="1">
                    <a:moveTo>
                      <a:pt x="1" y="1"/>
                    </a:moveTo>
                    <a:lnTo>
                      <a:pt x="2" y="1"/>
                    </a:lnTo>
                    <a:lnTo>
                      <a:pt x="2" y="1"/>
                    </a:lnTo>
                    <a:lnTo>
                      <a:pt x="1" y="1"/>
                    </a:lnTo>
                    <a:lnTo>
                      <a:pt x="1" y="1"/>
                    </a:lnTo>
                    <a:lnTo>
                      <a:pt x="0" y="1"/>
                    </a:lnTo>
                    <a:lnTo>
                      <a:pt x="0" y="0"/>
                    </a:lnTo>
                    <a:lnTo>
                      <a:pt x="0"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6" name="Freeform 306"/>
              <p:cNvSpPr>
                <a:spLocks/>
              </p:cNvSpPr>
              <p:nvPr/>
            </p:nvSpPr>
            <p:spPr bwMode="auto">
              <a:xfrm>
                <a:off x="5136" y="3747"/>
                <a:ext cx="1" cy="1"/>
              </a:xfrm>
              <a:custGeom>
                <a:avLst/>
                <a:gdLst/>
                <a:ahLst/>
                <a:cxnLst>
                  <a:cxn ang="0">
                    <a:pos x="0" y="0"/>
                  </a:cxn>
                  <a:cxn ang="0">
                    <a:pos x="0" y="0"/>
                  </a:cxn>
                  <a:cxn ang="0">
                    <a:pos x="0" y="1"/>
                  </a:cxn>
                  <a:cxn ang="0">
                    <a:pos x="0" y="1"/>
                  </a:cxn>
                  <a:cxn ang="0">
                    <a:pos x="1" y="1"/>
                  </a:cxn>
                  <a:cxn ang="0">
                    <a:pos x="0" y="0"/>
                  </a:cxn>
                  <a:cxn ang="0">
                    <a:pos x="0" y="0"/>
                  </a:cxn>
                  <a:cxn ang="0">
                    <a:pos x="0" y="0"/>
                  </a:cxn>
                </a:cxnLst>
                <a:rect l="0" t="0" r="r" b="b"/>
                <a:pathLst>
                  <a:path w="1" h="1">
                    <a:moveTo>
                      <a:pt x="0" y="0"/>
                    </a:moveTo>
                    <a:lnTo>
                      <a:pt x="0" y="0"/>
                    </a:lnTo>
                    <a:lnTo>
                      <a:pt x="0" y="1"/>
                    </a:lnTo>
                    <a:lnTo>
                      <a:pt x="0" y="1"/>
                    </a:lnTo>
                    <a:lnTo>
                      <a:pt x="1" y="1"/>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7" name="Freeform 307"/>
              <p:cNvSpPr>
                <a:spLocks/>
              </p:cNvSpPr>
              <p:nvPr/>
            </p:nvSpPr>
            <p:spPr bwMode="auto">
              <a:xfrm>
                <a:off x="5047" y="3720"/>
                <a:ext cx="110" cy="57"/>
              </a:xfrm>
              <a:custGeom>
                <a:avLst/>
                <a:gdLst/>
                <a:ahLst/>
                <a:cxnLst>
                  <a:cxn ang="0">
                    <a:pos x="81" y="24"/>
                  </a:cxn>
                  <a:cxn ang="0">
                    <a:pos x="73" y="18"/>
                  </a:cxn>
                  <a:cxn ang="0">
                    <a:pos x="54" y="12"/>
                  </a:cxn>
                  <a:cxn ang="0">
                    <a:pos x="53" y="11"/>
                  </a:cxn>
                  <a:cxn ang="0">
                    <a:pos x="50" y="10"/>
                  </a:cxn>
                  <a:cxn ang="0">
                    <a:pos x="42" y="8"/>
                  </a:cxn>
                  <a:cxn ang="0">
                    <a:pos x="34" y="8"/>
                  </a:cxn>
                  <a:cxn ang="0">
                    <a:pos x="30" y="12"/>
                  </a:cxn>
                  <a:cxn ang="0">
                    <a:pos x="25" y="17"/>
                  </a:cxn>
                  <a:cxn ang="0">
                    <a:pos x="20" y="12"/>
                  </a:cxn>
                  <a:cxn ang="0">
                    <a:pos x="18" y="6"/>
                  </a:cxn>
                  <a:cxn ang="0">
                    <a:pos x="13" y="2"/>
                  </a:cxn>
                  <a:cxn ang="0">
                    <a:pos x="5" y="2"/>
                  </a:cxn>
                  <a:cxn ang="0">
                    <a:pos x="1" y="6"/>
                  </a:cxn>
                  <a:cxn ang="0">
                    <a:pos x="5" y="6"/>
                  </a:cxn>
                  <a:cxn ang="0">
                    <a:pos x="7" y="10"/>
                  </a:cxn>
                  <a:cxn ang="0">
                    <a:pos x="16" y="10"/>
                  </a:cxn>
                  <a:cxn ang="0">
                    <a:pos x="13" y="12"/>
                  </a:cxn>
                  <a:cxn ang="0">
                    <a:pos x="6" y="13"/>
                  </a:cxn>
                  <a:cxn ang="0">
                    <a:pos x="8" y="14"/>
                  </a:cxn>
                  <a:cxn ang="0">
                    <a:pos x="10" y="17"/>
                  </a:cxn>
                  <a:cxn ang="0">
                    <a:pos x="11" y="20"/>
                  </a:cxn>
                  <a:cxn ang="0">
                    <a:pos x="16" y="15"/>
                  </a:cxn>
                  <a:cxn ang="0">
                    <a:pos x="16" y="18"/>
                  </a:cxn>
                  <a:cxn ang="0">
                    <a:pos x="19" y="20"/>
                  </a:cxn>
                  <a:cxn ang="0">
                    <a:pos x="23" y="22"/>
                  </a:cxn>
                  <a:cxn ang="0">
                    <a:pos x="37" y="26"/>
                  </a:cxn>
                  <a:cxn ang="0">
                    <a:pos x="39" y="28"/>
                  </a:cxn>
                  <a:cxn ang="0">
                    <a:pos x="41" y="30"/>
                  </a:cxn>
                  <a:cxn ang="0">
                    <a:pos x="42" y="36"/>
                  </a:cxn>
                  <a:cxn ang="0">
                    <a:pos x="43" y="38"/>
                  </a:cxn>
                  <a:cxn ang="0">
                    <a:pos x="44" y="39"/>
                  </a:cxn>
                  <a:cxn ang="0">
                    <a:pos x="39" y="41"/>
                  </a:cxn>
                  <a:cxn ang="0">
                    <a:pos x="43" y="44"/>
                  </a:cxn>
                  <a:cxn ang="0">
                    <a:pos x="44" y="42"/>
                  </a:cxn>
                  <a:cxn ang="0">
                    <a:pos x="49" y="42"/>
                  </a:cxn>
                  <a:cxn ang="0">
                    <a:pos x="56" y="48"/>
                  </a:cxn>
                  <a:cxn ang="0">
                    <a:pos x="59" y="48"/>
                  </a:cxn>
                  <a:cxn ang="0">
                    <a:pos x="68" y="47"/>
                  </a:cxn>
                  <a:cxn ang="0">
                    <a:pos x="69" y="43"/>
                  </a:cxn>
                  <a:cxn ang="0">
                    <a:pos x="70" y="42"/>
                  </a:cxn>
                  <a:cxn ang="0">
                    <a:pos x="73" y="40"/>
                  </a:cxn>
                  <a:cxn ang="0">
                    <a:pos x="76" y="39"/>
                  </a:cxn>
                  <a:cxn ang="0">
                    <a:pos x="79" y="41"/>
                  </a:cxn>
                  <a:cxn ang="0">
                    <a:pos x="85" y="43"/>
                  </a:cxn>
                  <a:cxn ang="0">
                    <a:pos x="89" y="49"/>
                  </a:cxn>
                  <a:cxn ang="0">
                    <a:pos x="93" y="53"/>
                  </a:cxn>
                  <a:cxn ang="0">
                    <a:pos x="105" y="57"/>
                  </a:cxn>
                  <a:cxn ang="0">
                    <a:pos x="108" y="55"/>
                  </a:cxn>
                  <a:cxn ang="0">
                    <a:pos x="110" y="54"/>
                  </a:cxn>
                  <a:cxn ang="0">
                    <a:pos x="105" y="51"/>
                  </a:cxn>
                  <a:cxn ang="0">
                    <a:pos x="101" y="48"/>
                  </a:cxn>
                  <a:cxn ang="0">
                    <a:pos x="96" y="46"/>
                  </a:cxn>
                  <a:cxn ang="0">
                    <a:pos x="94" y="42"/>
                  </a:cxn>
                  <a:cxn ang="0">
                    <a:pos x="89" y="35"/>
                  </a:cxn>
                  <a:cxn ang="0">
                    <a:pos x="93" y="33"/>
                  </a:cxn>
                  <a:cxn ang="0">
                    <a:pos x="90" y="31"/>
                  </a:cxn>
                </a:cxnLst>
                <a:rect l="0" t="0" r="r" b="b"/>
                <a:pathLst>
                  <a:path w="110" h="57">
                    <a:moveTo>
                      <a:pt x="82" y="28"/>
                    </a:moveTo>
                    <a:lnTo>
                      <a:pt x="82" y="28"/>
                    </a:lnTo>
                    <a:lnTo>
                      <a:pt x="82" y="26"/>
                    </a:lnTo>
                    <a:lnTo>
                      <a:pt x="81" y="24"/>
                    </a:lnTo>
                    <a:lnTo>
                      <a:pt x="81" y="23"/>
                    </a:lnTo>
                    <a:lnTo>
                      <a:pt x="76" y="20"/>
                    </a:lnTo>
                    <a:lnTo>
                      <a:pt x="74" y="18"/>
                    </a:lnTo>
                    <a:lnTo>
                      <a:pt x="73" y="18"/>
                    </a:lnTo>
                    <a:lnTo>
                      <a:pt x="56" y="12"/>
                    </a:lnTo>
                    <a:lnTo>
                      <a:pt x="55" y="12"/>
                    </a:lnTo>
                    <a:lnTo>
                      <a:pt x="55" y="12"/>
                    </a:lnTo>
                    <a:lnTo>
                      <a:pt x="54" y="12"/>
                    </a:lnTo>
                    <a:lnTo>
                      <a:pt x="54" y="12"/>
                    </a:lnTo>
                    <a:lnTo>
                      <a:pt x="54" y="12"/>
                    </a:lnTo>
                    <a:lnTo>
                      <a:pt x="54" y="11"/>
                    </a:lnTo>
                    <a:lnTo>
                      <a:pt x="53" y="11"/>
                    </a:lnTo>
                    <a:lnTo>
                      <a:pt x="52" y="11"/>
                    </a:lnTo>
                    <a:lnTo>
                      <a:pt x="52" y="10"/>
                    </a:lnTo>
                    <a:lnTo>
                      <a:pt x="51" y="11"/>
                    </a:lnTo>
                    <a:lnTo>
                      <a:pt x="50" y="10"/>
                    </a:lnTo>
                    <a:lnTo>
                      <a:pt x="50" y="10"/>
                    </a:lnTo>
                    <a:lnTo>
                      <a:pt x="49" y="11"/>
                    </a:lnTo>
                    <a:lnTo>
                      <a:pt x="43" y="8"/>
                    </a:lnTo>
                    <a:lnTo>
                      <a:pt x="42" y="8"/>
                    </a:lnTo>
                    <a:lnTo>
                      <a:pt x="39" y="6"/>
                    </a:lnTo>
                    <a:lnTo>
                      <a:pt x="38" y="6"/>
                    </a:lnTo>
                    <a:lnTo>
                      <a:pt x="38" y="6"/>
                    </a:lnTo>
                    <a:lnTo>
                      <a:pt x="34" y="8"/>
                    </a:lnTo>
                    <a:lnTo>
                      <a:pt x="34" y="9"/>
                    </a:lnTo>
                    <a:lnTo>
                      <a:pt x="34" y="10"/>
                    </a:lnTo>
                    <a:lnTo>
                      <a:pt x="30" y="10"/>
                    </a:lnTo>
                    <a:lnTo>
                      <a:pt x="30" y="12"/>
                    </a:lnTo>
                    <a:lnTo>
                      <a:pt x="27" y="13"/>
                    </a:lnTo>
                    <a:lnTo>
                      <a:pt x="27" y="14"/>
                    </a:lnTo>
                    <a:lnTo>
                      <a:pt x="26" y="15"/>
                    </a:lnTo>
                    <a:lnTo>
                      <a:pt x="25" y="17"/>
                    </a:lnTo>
                    <a:lnTo>
                      <a:pt x="23" y="17"/>
                    </a:lnTo>
                    <a:lnTo>
                      <a:pt x="22" y="15"/>
                    </a:lnTo>
                    <a:lnTo>
                      <a:pt x="20" y="12"/>
                    </a:lnTo>
                    <a:lnTo>
                      <a:pt x="20" y="12"/>
                    </a:lnTo>
                    <a:lnTo>
                      <a:pt x="19" y="13"/>
                    </a:lnTo>
                    <a:lnTo>
                      <a:pt x="18" y="11"/>
                    </a:lnTo>
                    <a:lnTo>
                      <a:pt x="17" y="9"/>
                    </a:lnTo>
                    <a:lnTo>
                      <a:pt x="18" y="6"/>
                    </a:lnTo>
                    <a:lnTo>
                      <a:pt x="17" y="5"/>
                    </a:lnTo>
                    <a:lnTo>
                      <a:pt x="17" y="4"/>
                    </a:lnTo>
                    <a:lnTo>
                      <a:pt x="16" y="2"/>
                    </a:lnTo>
                    <a:lnTo>
                      <a:pt x="13" y="2"/>
                    </a:lnTo>
                    <a:lnTo>
                      <a:pt x="10" y="0"/>
                    </a:lnTo>
                    <a:lnTo>
                      <a:pt x="8" y="0"/>
                    </a:lnTo>
                    <a:lnTo>
                      <a:pt x="6" y="0"/>
                    </a:lnTo>
                    <a:lnTo>
                      <a:pt x="5" y="2"/>
                    </a:lnTo>
                    <a:lnTo>
                      <a:pt x="1" y="2"/>
                    </a:lnTo>
                    <a:lnTo>
                      <a:pt x="1" y="2"/>
                    </a:lnTo>
                    <a:lnTo>
                      <a:pt x="0" y="6"/>
                    </a:lnTo>
                    <a:lnTo>
                      <a:pt x="1" y="6"/>
                    </a:lnTo>
                    <a:lnTo>
                      <a:pt x="1" y="6"/>
                    </a:lnTo>
                    <a:lnTo>
                      <a:pt x="2" y="6"/>
                    </a:lnTo>
                    <a:lnTo>
                      <a:pt x="3" y="6"/>
                    </a:lnTo>
                    <a:lnTo>
                      <a:pt x="5" y="6"/>
                    </a:lnTo>
                    <a:lnTo>
                      <a:pt x="5" y="7"/>
                    </a:lnTo>
                    <a:lnTo>
                      <a:pt x="5" y="8"/>
                    </a:lnTo>
                    <a:lnTo>
                      <a:pt x="6" y="10"/>
                    </a:lnTo>
                    <a:lnTo>
                      <a:pt x="7" y="10"/>
                    </a:lnTo>
                    <a:lnTo>
                      <a:pt x="9" y="10"/>
                    </a:lnTo>
                    <a:lnTo>
                      <a:pt x="9" y="10"/>
                    </a:lnTo>
                    <a:lnTo>
                      <a:pt x="16" y="10"/>
                    </a:lnTo>
                    <a:lnTo>
                      <a:pt x="16" y="10"/>
                    </a:lnTo>
                    <a:lnTo>
                      <a:pt x="16" y="10"/>
                    </a:lnTo>
                    <a:lnTo>
                      <a:pt x="16" y="12"/>
                    </a:lnTo>
                    <a:lnTo>
                      <a:pt x="15" y="12"/>
                    </a:lnTo>
                    <a:lnTo>
                      <a:pt x="13" y="12"/>
                    </a:lnTo>
                    <a:lnTo>
                      <a:pt x="12" y="11"/>
                    </a:lnTo>
                    <a:lnTo>
                      <a:pt x="9" y="13"/>
                    </a:lnTo>
                    <a:lnTo>
                      <a:pt x="8" y="13"/>
                    </a:lnTo>
                    <a:lnTo>
                      <a:pt x="6" y="13"/>
                    </a:lnTo>
                    <a:lnTo>
                      <a:pt x="5" y="13"/>
                    </a:lnTo>
                    <a:lnTo>
                      <a:pt x="5" y="14"/>
                    </a:lnTo>
                    <a:lnTo>
                      <a:pt x="6" y="14"/>
                    </a:lnTo>
                    <a:lnTo>
                      <a:pt x="8" y="14"/>
                    </a:lnTo>
                    <a:lnTo>
                      <a:pt x="9" y="15"/>
                    </a:lnTo>
                    <a:lnTo>
                      <a:pt x="9" y="17"/>
                    </a:lnTo>
                    <a:lnTo>
                      <a:pt x="10" y="17"/>
                    </a:lnTo>
                    <a:lnTo>
                      <a:pt x="10" y="17"/>
                    </a:lnTo>
                    <a:lnTo>
                      <a:pt x="10" y="18"/>
                    </a:lnTo>
                    <a:lnTo>
                      <a:pt x="10" y="20"/>
                    </a:lnTo>
                    <a:lnTo>
                      <a:pt x="11" y="20"/>
                    </a:lnTo>
                    <a:lnTo>
                      <a:pt x="11" y="20"/>
                    </a:lnTo>
                    <a:lnTo>
                      <a:pt x="13" y="20"/>
                    </a:lnTo>
                    <a:lnTo>
                      <a:pt x="14" y="19"/>
                    </a:lnTo>
                    <a:lnTo>
                      <a:pt x="16" y="14"/>
                    </a:lnTo>
                    <a:lnTo>
                      <a:pt x="16" y="15"/>
                    </a:lnTo>
                    <a:lnTo>
                      <a:pt x="16" y="16"/>
                    </a:lnTo>
                    <a:lnTo>
                      <a:pt x="16" y="17"/>
                    </a:lnTo>
                    <a:lnTo>
                      <a:pt x="16" y="18"/>
                    </a:lnTo>
                    <a:lnTo>
                      <a:pt x="16" y="18"/>
                    </a:lnTo>
                    <a:lnTo>
                      <a:pt x="16" y="19"/>
                    </a:lnTo>
                    <a:lnTo>
                      <a:pt x="18" y="20"/>
                    </a:lnTo>
                    <a:lnTo>
                      <a:pt x="19" y="20"/>
                    </a:lnTo>
                    <a:lnTo>
                      <a:pt x="19" y="20"/>
                    </a:lnTo>
                    <a:lnTo>
                      <a:pt x="20" y="20"/>
                    </a:lnTo>
                    <a:lnTo>
                      <a:pt x="20" y="20"/>
                    </a:lnTo>
                    <a:lnTo>
                      <a:pt x="21" y="21"/>
                    </a:lnTo>
                    <a:lnTo>
                      <a:pt x="23" y="22"/>
                    </a:lnTo>
                    <a:lnTo>
                      <a:pt x="23" y="22"/>
                    </a:lnTo>
                    <a:lnTo>
                      <a:pt x="33" y="25"/>
                    </a:lnTo>
                    <a:lnTo>
                      <a:pt x="34" y="25"/>
                    </a:lnTo>
                    <a:lnTo>
                      <a:pt x="37" y="26"/>
                    </a:lnTo>
                    <a:lnTo>
                      <a:pt x="38" y="27"/>
                    </a:lnTo>
                    <a:lnTo>
                      <a:pt x="38" y="27"/>
                    </a:lnTo>
                    <a:lnTo>
                      <a:pt x="38" y="28"/>
                    </a:lnTo>
                    <a:lnTo>
                      <a:pt x="39" y="28"/>
                    </a:lnTo>
                    <a:lnTo>
                      <a:pt x="39" y="28"/>
                    </a:lnTo>
                    <a:lnTo>
                      <a:pt x="41" y="29"/>
                    </a:lnTo>
                    <a:lnTo>
                      <a:pt x="41" y="30"/>
                    </a:lnTo>
                    <a:lnTo>
                      <a:pt x="41" y="30"/>
                    </a:lnTo>
                    <a:lnTo>
                      <a:pt x="41" y="32"/>
                    </a:lnTo>
                    <a:lnTo>
                      <a:pt x="42" y="34"/>
                    </a:lnTo>
                    <a:lnTo>
                      <a:pt x="43" y="34"/>
                    </a:lnTo>
                    <a:lnTo>
                      <a:pt x="42" y="36"/>
                    </a:lnTo>
                    <a:lnTo>
                      <a:pt x="41" y="36"/>
                    </a:lnTo>
                    <a:lnTo>
                      <a:pt x="43" y="37"/>
                    </a:lnTo>
                    <a:lnTo>
                      <a:pt x="44" y="37"/>
                    </a:lnTo>
                    <a:lnTo>
                      <a:pt x="43" y="38"/>
                    </a:lnTo>
                    <a:lnTo>
                      <a:pt x="43" y="38"/>
                    </a:lnTo>
                    <a:lnTo>
                      <a:pt x="45" y="39"/>
                    </a:lnTo>
                    <a:lnTo>
                      <a:pt x="45" y="39"/>
                    </a:lnTo>
                    <a:lnTo>
                      <a:pt x="44" y="39"/>
                    </a:lnTo>
                    <a:lnTo>
                      <a:pt x="42" y="39"/>
                    </a:lnTo>
                    <a:lnTo>
                      <a:pt x="41" y="39"/>
                    </a:lnTo>
                    <a:lnTo>
                      <a:pt x="41" y="39"/>
                    </a:lnTo>
                    <a:lnTo>
                      <a:pt x="39" y="41"/>
                    </a:lnTo>
                    <a:lnTo>
                      <a:pt x="38" y="43"/>
                    </a:lnTo>
                    <a:lnTo>
                      <a:pt x="38" y="44"/>
                    </a:lnTo>
                    <a:lnTo>
                      <a:pt x="42" y="43"/>
                    </a:lnTo>
                    <a:lnTo>
                      <a:pt x="43" y="44"/>
                    </a:lnTo>
                    <a:lnTo>
                      <a:pt x="44" y="44"/>
                    </a:lnTo>
                    <a:lnTo>
                      <a:pt x="44" y="43"/>
                    </a:lnTo>
                    <a:lnTo>
                      <a:pt x="44" y="43"/>
                    </a:lnTo>
                    <a:lnTo>
                      <a:pt x="44" y="42"/>
                    </a:lnTo>
                    <a:lnTo>
                      <a:pt x="45" y="43"/>
                    </a:lnTo>
                    <a:lnTo>
                      <a:pt x="45" y="42"/>
                    </a:lnTo>
                    <a:lnTo>
                      <a:pt x="47" y="42"/>
                    </a:lnTo>
                    <a:lnTo>
                      <a:pt x="49" y="42"/>
                    </a:lnTo>
                    <a:lnTo>
                      <a:pt x="50" y="42"/>
                    </a:lnTo>
                    <a:lnTo>
                      <a:pt x="50" y="43"/>
                    </a:lnTo>
                    <a:lnTo>
                      <a:pt x="56" y="48"/>
                    </a:lnTo>
                    <a:lnTo>
                      <a:pt x="56" y="48"/>
                    </a:lnTo>
                    <a:lnTo>
                      <a:pt x="56" y="48"/>
                    </a:lnTo>
                    <a:lnTo>
                      <a:pt x="56" y="48"/>
                    </a:lnTo>
                    <a:lnTo>
                      <a:pt x="58" y="48"/>
                    </a:lnTo>
                    <a:lnTo>
                      <a:pt x="59" y="48"/>
                    </a:lnTo>
                    <a:lnTo>
                      <a:pt x="60" y="49"/>
                    </a:lnTo>
                    <a:lnTo>
                      <a:pt x="63" y="48"/>
                    </a:lnTo>
                    <a:lnTo>
                      <a:pt x="65" y="49"/>
                    </a:lnTo>
                    <a:lnTo>
                      <a:pt x="68" y="47"/>
                    </a:lnTo>
                    <a:lnTo>
                      <a:pt x="68" y="47"/>
                    </a:lnTo>
                    <a:lnTo>
                      <a:pt x="68" y="45"/>
                    </a:lnTo>
                    <a:lnTo>
                      <a:pt x="67" y="44"/>
                    </a:lnTo>
                    <a:lnTo>
                      <a:pt x="69" y="43"/>
                    </a:lnTo>
                    <a:lnTo>
                      <a:pt x="69" y="42"/>
                    </a:lnTo>
                    <a:lnTo>
                      <a:pt x="69" y="42"/>
                    </a:lnTo>
                    <a:lnTo>
                      <a:pt x="70" y="42"/>
                    </a:lnTo>
                    <a:lnTo>
                      <a:pt x="70" y="42"/>
                    </a:lnTo>
                    <a:lnTo>
                      <a:pt x="71" y="42"/>
                    </a:lnTo>
                    <a:lnTo>
                      <a:pt x="70" y="39"/>
                    </a:lnTo>
                    <a:lnTo>
                      <a:pt x="71" y="40"/>
                    </a:lnTo>
                    <a:lnTo>
                      <a:pt x="73" y="40"/>
                    </a:lnTo>
                    <a:lnTo>
                      <a:pt x="74" y="40"/>
                    </a:lnTo>
                    <a:lnTo>
                      <a:pt x="74" y="39"/>
                    </a:lnTo>
                    <a:lnTo>
                      <a:pt x="75" y="39"/>
                    </a:lnTo>
                    <a:lnTo>
                      <a:pt x="76" y="39"/>
                    </a:lnTo>
                    <a:lnTo>
                      <a:pt x="77" y="39"/>
                    </a:lnTo>
                    <a:lnTo>
                      <a:pt x="77" y="40"/>
                    </a:lnTo>
                    <a:lnTo>
                      <a:pt x="77" y="40"/>
                    </a:lnTo>
                    <a:lnTo>
                      <a:pt x="79" y="41"/>
                    </a:lnTo>
                    <a:lnTo>
                      <a:pt x="79" y="41"/>
                    </a:lnTo>
                    <a:lnTo>
                      <a:pt x="80" y="42"/>
                    </a:lnTo>
                    <a:lnTo>
                      <a:pt x="81" y="42"/>
                    </a:lnTo>
                    <a:lnTo>
                      <a:pt x="85" y="43"/>
                    </a:lnTo>
                    <a:lnTo>
                      <a:pt x="85" y="44"/>
                    </a:lnTo>
                    <a:lnTo>
                      <a:pt x="87" y="47"/>
                    </a:lnTo>
                    <a:lnTo>
                      <a:pt x="89" y="48"/>
                    </a:lnTo>
                    <a:lnTo>
                      <a:pt x="89" y="49"/>
                    </a:lnTo>
                    <a:lnTo>
                      <a:pt x="89" y="49"/>
                    </a:lnTo>
                    <a:lnTo>
                      <a:pt x="89" y="50"/>
                    </a:lnTo>
                    <a:lnTo>
                      <a:pt x="91" y="50"/>
                    </a:lnTo>
                    <a:lnTo>
                      <a:pt x="93" y="53"/>
                    </a:lnTo>
                    <a:lnTo>
                      <a:pt x="93" y="53"/>
                    </a:lnTo>
                    <a:lnTo>
                      <a:pt x="94" y="53"/>
                    </a:lnTo>
                    <a:lnTo>
                      <a:pt x="105" y="55"/>
                    </a:lnTo>
                    <a:lnTo>
                      <a:pt x="105" y="57"/>
                    </a:lnTo>
                    <a:lnTo>
                      <a:pt x="107" y="57"/>
                    </a:lnTo>
                    <a:lnTo>
                      <a:pt x="108" y="57"/>
                    </a:lnTo>
                    <a:lnTo>
                      <a:pt x="109" y="56"/>
                    </a:lnTo>
                    <a:lnTo>
                      <a:pt x="108" y="55"/>
                    </a:lnTo>
                    <a:lnTo>
                      <a:pt x="107" y="55"/>
                    </a:lnTo>
                    <a:lnTo>
                      <a:pt x="109" y="55"/>
                    </a:lnTo>
                    <a:lnTo>
                      <a:pt x="110" y="54"/>
                    </a:lnTo>
                    <a:lnTo>
                      <a:pt x="110" y="54"/>
                    </a:lnTo>
                    <a:lnTo>
                      <a:pt x="107" y="53"/>
                    </a:lnTo>
                    <a:lnTo>
                      <a:pt x="104" y="53"/>
                    </a:lnTo>
                    <a:lnTo>
                      <a:pt x="104" y="52"/>
                    </a:lnTo>
                    <a:lnTo>
                      <a:pt x="105" y="51"/>
                    </a:lnTo>
                    <a:lnTo>
                      <a:pt x="104" y="50"/>
                    </a:lnTo>
                    <a:lnTo>
                      <a:pt x="102" y="50"/>
                    </a:lnTo>
                    <a:lnTo>
                      <a:pt x="101" y="50"/>
                    </a:lnTo>
                    <a:lnTo>
                      <a:pt x="101" y="48"/>
                    </a:lnTo>
                    <a:lnTo>
                      <a:pt x="100" y="47"/>
                    </a:lnTo>
                    <a:lnTo>
                      <a:pt x="98" y="48"/>
                    </a:lnTo>
                    <a:lnTo>
                      <a:pt x="97" y="47"/>
                    </a:lnTo>
                    <a:lnTo>
                      <a:pt x="96" y="46"/>
                    </a:lnTo>
                    <a:lnTo>
                      <a:pt x="96" y="44"/>
                    </a:lnTo>
                    <a:lnTo>
                      <a:pt x="95" y="42"/>
                    </a:lnTo>
                    <a:lnTo>
                      <a:pt x="95" y="42"/>
                    </a:lnTo>
                    <a:lnTo>
                      <a:pt x="94" y="42"/>
                    </a:lnTo>
                    <a:lnTo>
                      <a:pt x="91" y="39"/>
                    </a:lnTo>
                    <a:lnTo>
                      <a:pt x="90" y="39"/>
                    </a:lnTo>
                    <a:lnTo>
                      <a:pt x="89" y="35"/>
                    </a:lnTo>
                    <a:lnTo>
                      <a:pt x="89" y="35"/>
                    </a:lnTo>
                    <a:lnTo>
                      <a:pt x="92" y="35"/>
                    </a:lnTo>
                    <a:lnTo>
                      <a:pt x="92" y="35"/>
                    </a:lnTo>
                    <a:lnTo>
                      <a:pt x="93" y="35"/>
                    </a:lnTo>
                    <a:lnTo>
                      <a:pt x="93" y="33"/>
                    </a:lnTo>
                    <a:lnTo>
                      <a:pt x="93" y="32"/>
                    </a:lnTo>
                    <a:lnTo>
                      <a:pt x="92" y="31"/>
                    </a:lnTo>
                    <a:lnTo>
                      <a:pt x="91" y="31"/>
                    </a:lnTo>
                    <a:lnTo>
                      <a:pt x="90" y="31"/>
                    </a:lnTo>
                    <a:lnTo>
                      <a:pt x="87" y="30"/>
                    </a:lnTo>
                    <a:lnTo>
                      <a:pt x="85" y="28"/>
                    </a:lnTo>
                    <a:lnTo>
                      <a:pt x="82"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8" name="Freeform 308"/>
              <p:cNvSpPr>
                <a:spLocks/>
              </p:cNvSpPr>
              <p:nvPr/>
            </p:nvSpPr>
            <p:spPr bwMode="auto">
              <a:xfrm>
                <a:off x="5133" y="3729"/>
                <a:ext cx="3" cy="1"/>
              </a:xfrm>
              <a:custGeom>
                <a:avLst/>
                <a:gdLst/>
                <a:ahLst/>
                <a:cxnLst>
                  <a:cxn ang="0">
                    <a:pos x="1" y="0"/>
                  </a:cxn>
                  <a:cxn ang="0">
                    <a:pos x="0" y="0"/>
                  </a:cxn>
                  <a:cxn ang="0">
                    <a:pos x="0" y="0"/>
                  </a:cxn>
                  <a:cxn ang="0">
                    <a:pos x="0" y="0"/>
                  </a:cxn>
                  <a:cxn ang="0">
                    <a:pos x="0" y="1"/>
                  </a:cxn>
                  <a:cxn ang="0">
                    <a:pos x="0" y="1"/>
                  </a:cxn>
                  <a:cxn ang="0">
                    <a:pos x="1" y="1"/>
                  </a:cxn>
                  <a:cxn ang="0">
                    <a:pos x="1" y="1"/>
                  </a:cxn>
                  <a:cxn ang="0">
                    <a:pos x="2" y="1"/>
                  </a:cxn>
                  <a:cxn ang="0">
                    <a:pos x="3" y="1"/>
                  </a:cxn>
                  <a:cxn ang="0">
                    <a:pos x="3" y="0"/>
                  </a:cxn>
                  <a:cxn ang="0">
                    <a:pos x="1" y="0"/>
                  </a:cxn>
                  <a:cxn ang="0">
                    <a:pos x="1" y="0"/>
                  </a:cxn>
                </a:cxnLst>
                <a:rect l="0" t="0" r="r" b="b"/>
                <a:pathLst>
                  <a:path w="3" h="1">
                    <a:moveTo>
                      <a:pt x="1" y="0"/>
                    </a:moveTo>
                    <a:lnTo>
                      <a:pt x="0" y="0"/>
                    </a:lnTo>
                    <a:lnTo>
                      <a:pt x="0" y="0"/>
                    </a:lnTo>
                    <a:lnTo>
                      <a:pt x="0" y="0"/>
                    </a:lnTo>
                    <a:lnTo>
                      <a:pt x="0" y="1"/>
                    </a:lnTo>
                    <a:lnTo>
                      <a:pt x="0" y="1"/>
                    </a:lnTo>
                    <a:lnTo>
                      <a:pt x="1" y="1"/>
                    </a:lnTo>
                    <a:lnTo>
                      <a:pt x="1" y="1"/>
                    </a:lnTo>
                    <a:lnTo>
                      <a:pt x="2" y="1"/>
                    </a:lnTo>
                    <a:lnTo>
                      <a:pt x="3" y="1"/>
                    </a:lnTo>
                    <a:lnTo>
                      <a:pt x="3" y="0"/>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9" name="Freeform 309"/>
              <p:cNvSpPr>
                <a:spLocks/>
              </p:cNvSpPr>
              <p:nvPr/>
            </p:nvSpPr>
            <p:spPr bwMode="auto">
              <a:xfrm>
                <a:off x="5092" y="3809"/>
                <a:ext cx="4" cy="2"/>
              </a:xfrm>
              <a:custGeom>
                <a:avLst/>
                <a:gdLst/>
                <a:ahLst/>
                <a:cxnLst>
                  <a:cxn ang="0">
                    <a:pos x="1" y="0"/>
                  </a:cxn>
                  <a:cxn ang="0">
                    <a:pos x="1" y="1"/>
                  </a:cxn>
                  <a:cxn ang="0">
                    <a:pos x="0" y="1"/>
                  </a:cxn>
                  <a:cxn ang="0">
                    <a:pos x="0" y="1"/>
                  </a:cxn>
                  <a:cxn ang="0">
                    <a:pos x="0" y="2"/>
                  </a:cxn>
                  <a:cxn ang="0">
                    <a:pos x="1" y="2"/>
                  </a:cxn>
                  <a:cxn ang="0">
                    <a:pos x="2" y="1"/>
                  </a:cxn>
                  <a:cxn ang="0">
                    <a:pos x="2" y="1"/>
                  </a:cxn>
                  <a:cxn ang="0">
                    <a:pos x="3" y="1"/>
                  </a:cxn>
                  <a:cxn ang="0">
                    <a:pos x="4" y="1"/>
                  </a:cxn>
                  <a:cxn ang="0">
                    <a:pos x="3" y="1"/>
                  </a:cxn>
                  <a:cxn ang="0">
                    <a:pos x="2" y="0"/>
                  </a:cxn>
                  <a:cxn ang="0">
                    <a:pos x="1" y="0"/>
                  </a:cxn>
                </a:cxnLst>
                <a:rect l="0" t="0" r="r" b="b"/>
                <a:pathLst>
                  <a:path w="4" h="2">
                    <a:moveTo>
                      <a:pt x="1" y="0"/>
                    </a:moveTo>
                    <a:lnTo>
                      <a:pt x="1" y="1"/>
                    </a:lnTo>
                    <a:lnTo>
                      <a:pt x="0" y="1"/>
                    </a:lnTo>
                    <a:lnTo>
                      <a:pt x="0" y="1"/>
                    </a:lnTo>
                    <a:lnTo>
                      <a:pt x="0" y="2"/>
                    </a:lnTo>
                    <a:lnTo>
                      <a:pt x="1" y="2"/>
                    </a:lnTo>
                    <a:lnTo>
                      <a:pt x="2" y="1"/>
                    </a:lnTo>
                    <a:lnTo>
                      <a:pt x="2" y="1"/>
                    </a:lnTo>
                    <a:lnTo>
                      <a:pt x="3" y="1"/>
                    </a:lnTo>
                    <a:lnTo>
                      <a:pt x="4" y="1"/>
                    </a:lnTo>
                    <a:lnTo>
                      <a:pt x="3" y="1"/>
                    </a:lnTo>
                    <a:lnTo>
                      <a:pt x="2"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0" name="Freeform 310"/>
              <p:cNvSpPr>
                <a:spLocks/>
              </p:cNvSpPr>
              <p:nvPr/>
            </p:nvSpPr>
            <p:spPr bwMode="auto">
              <a:xfrm>
                <a:off x="5123" y="3963"/>
                <a:ext cx="20" cy="21"/>
              </a:xfrm>
              <a:custGeom>
                <a:avLst/>
                <a:gdLst/>
                <a:ahLst/>
                <a:cxnLst>
                  <a:cxn ang="0">
                    <a:pos x="19" y="1"/>
                  </a:cxn>
                  <a:cxn ang="0">
                    <a:pos x="18" y="0"/>
                  </a:cxn>
                  <a:cxn ang="0">
                    <a:pos x="17" y="0"/>
                  </a:cxn>
                  <a:cxn ang="0">
                    <a:pos x="17" y="1"/>
                  </a:cxn>
                  <a:cxn ang="0">
                    <a:pos x="16" y="0"/>
                  </a:cxn>
                  <a:cxn ang="0">
                    <a:pos x="14" y="1"/>
                  </a:cxn>
                  <a:cxn ang="0">
                    <a:pos x="13" y="2"/>
                  </a:cxn>
                  <a:cxn ang="0">
                    <a:pos x="10" y="3"/>
                  </a:cxn>
                  <a:cxn ang="0">
                    <a:pos x="6" y="3"/>
                  </a:cxn>
                  <a:cxn ang="0">
                    <a:pos x="2" y="0"/>
                  </a:cxn>
                  <a:cxn ang="0">
                    <a:pos x="2" y="0"/>
                  </a:cxn>
                  <a:cxn ang="0">
                    <a:pos x="2" y="0"/>
                  </a:cxn>
                  <a:cxn ang="0">
                    <a:pos x="0" y="0"/>
                  </a:cxn>
                  <a:cxn ang="0">
                    <a:pos x="0" y="0"/>
                  </a:cxn>
                  <a:cxn ang="0">
                    <a:pos x="0" y="3"/>
                  </a:cxn>
                  <a:cxn ang="0">
                    <a:pos x="3" y="11"/>
                  </a:cxn>
                  <a:cxn ang="0">
                    <a:pos x="4" y="11"/>
                  </a:cxn>
                  <a:cxn ang="0">
                    <a:pos x="3" y="12"/>
                  </a:cxn>
                  <a:cxn ang="0">
                    <a:pos x="2" y="10"/>
                  </a:cxn>
                  <a:cxn ang="0">
                    <a:pos x="3" y="14"/>
                  </a:cxn>
                  <a:cxn ang="0">
                    <a:pos x="5" y="18"/>
                  </a:cxn>
                  <a:cxn ang="0">
                    <a:pos x="7" y="18"/>
                  </a:cxn>
                  <a:cxn ang="0">
                    <a:pos x="8" y="18"/>
                  </a:cxn>
                  <a:cxn ang="0">
                    <a:pos x="7" y="19"/>
                  </a:cxn>
                  <a:cxn ang="0">
                    <a:pos x="6" y="19"/>
                  </a:cxn>
                  <a:cxn ang="0">
                    <a:pos x="7" y="20"/>
                  </a:cxn>
                  <a:cxn ang="0">
                    <a:pos x="8" y="20"/>
                  </a:cxn>
                  <a:cxn ang="0">
                    <a:pos x="9" y="21"/>
                  </a:cxn>
                  <a:cxn ang="0">
                    <a:pos x="9" y="20"/>
                  </a:cxn>
                  <a:cxn ang="0">
                    <a:pos x="10" y="21"/>
                  </a:cxn>
                  <a:cxn ang="0">
                    <a:pos x="11" y="21"/>
                  </a:cxn>
                  <a:cxn ang="0">
                    <a:pos x="12" y="21"/>
                  </a:cxn>
                  <a:cxn ang="0">
                    <a:pos x="12" y="20"/>
                  </a:cxn>
                  <a:cxn ang="0">
                    <a:pos x="13" y="18"/>
                  </a:cxn>
                  <a:cxn ang="0">
                    <a:pos x="13" y="18"/>
                  </a:cxn>
                  <a:cxn ang="0">
                    <a:pos x="13" y="18"/>
                  </a:cxn>
                  <a:cxn ang="0">
                    <a:pos x="14" y="18"/>
                  </a:cxn>
                  <a:cxn ang="0">
                    <a:pos x="14" y="18"/>
                  </a:cxn>
                  <a:cxn ang="0">
                    <a:pos x="15" y="17"/>
                  </a:cxn>
                  <a:cxn ang="0">
                    <a:pos x="15" y="16"/>
                  </a:cxn>
                  <a:cxn ang="0">
                    <a:pos x="15" y="15"/>
                  </a:cxn>
                  <a:cxn ang="0">
                    <a:pos x="15" y="14"/>
                  </a:cxn>
                  <a:cxn ang="0">
                    <a:pos x="16" y="15"/>
                  </a:cxn>
                  <a:cxn ang="0">
                    <a:pos x="17" y="15"/>
                  </a:cxn>
                  <a:cxn ang="0">
                    <a:pos x="17" y="14"/>
                  </a:cxn>
                  <a:cxn ang="0">
                    <a:pos x="17" y="13"/>
                  </a:cxn>
                  <a:cxn ang="0">
                    <a:pos x="18" y="13"/>
                  </a:cxn>
                  <a:cxn ang="0">
                    <a:pos x="18" y="11"/>
                  </a:cxn>
                  <a:cxn ang="0">
                    <a:pos x="19" y="9"/>
                  </a:cxn>
                  <a:cxn ang="0">
                    <a:pos x="20" y="10"/>
                  </a:cxn>
                  <a:cxn ang="0">
                    <a:pos x="20" y="11"/>
                  </a:cxn>
                  <a:cxn ang="0">
                    <a:pos x="20" y="11"/>
                  </a:cxn>
                  <a:cxn ang="0">
                    <a:pos x="20" y="10"/>
                  </a:cxn>
                  <a:cxn ang="0">
                    <a:pos x="19" y="1"/>
                  </a:cxn>
                </a:cxnLst>
                <a:rect l="0" t="0" r="r" b="b"/>
                <a:pathLst>
                  <a:path w="20" h="21">
                    <a:moveTo>
                      <a:pt x="19" y="1"/>
                    </a:moveTo>
                    <a:lnTo>
                      <a:pt x="18" y="0"/>
                    </a:lnTo>
                    <a:lnTo>
                      <a:pt x="17" y="0"/>
                    </a:lnTo>
                    <a:lnTo>
                      <a:pt x="17" y="1"/>
                    </a:lnTo>
                    <a:lnTo>
                      <a:pt x="16" y="0"/>
                    </a:lnTo>
                    <a:lnTo>
                      <a:pt x="14" y="1"/>
                    </a:lnTo>
                    <a:lnTo>
                      <a:pt x="13" y="2"/>
                    </a:lnTo>
                    <a:lnTo>
                      <a:pt x="10" y="3"/>
                    </a:lnTo>
                    <a:lnTo>
                      <a:pt x="6" y="3"/>
                    </a:lnTo>
                    <a:lnTo>
                      <a:pt x="2" y="0"/>
                    </a:lnTo>
                    <a:lnTo>
                      <a:pt x="2" y="0"/>
                    </a:lnTo>
                    <a:lnTo>
                      <a:pt x="2" y="0"/>
                    </a:lnTo>
                    <a:lnTo>
                      <a:pt x="0" y="0"/>
                    </a:lnTo>
                    <a:lnTo>
                      <a:pt x="0" y="0"/>
                    </a:lnTo>
                    <a:lnTo>
                      <a:pt x="0" y="3"/>
                    </a:lnTo>
                    <a:lnTo>
                      <a:pt x="3" y="11"/>
                    </a:lnTo>
                    <a:lnTo>
                      <a:pt x="4" y="11"/>
                    </a:lnTo>
                    <a:lnTo>
                      <a:pt x="3" y="12"/>
                    </a:lnTo>
                    <a:lnTo>
                      <a:pt x="2" y="10"/>
                    </a:lnTo>
                    <a:lnTo>
                      <a:pt x="3" y="14"/>
                    </a:lnTo>
                    <a:lnTo>
                      <a:pt x="5" y="18"/>
                    </a:lnTo>
                    <a:lnTo>
                      <a:pt x="7" y="18"/>
                    </a:lnTo>
                    <a:lnTo>
                      <a:pt x="8" y="18"/>
                    </a:lnTo>
                    <a:lnTo>
                      <a:pt x="7" y="19"/>
                    </a:lnTo>
                    <a:lnTo>
                      <a:pt x="6" y="19"/>
                    </a:lnTo>
                    <a:lnTo>
                      <a:pt x="7" y="20"/>
                    </a:lnTo>
                    <a:lnTo>
                      <a:pt x="8" y="20"/>
                    </a:lnTo>
                    <a:lnTo>
                      <a:pt x="9" y="21"/>
                    </a:lnTo>
                    <a:lnTo>
                      <a:pt x="9" y="20"/>
                    </a:lnTo>
                    <a:lnTo>
                      <a:pt x="10" y="21"/>
                    </a:lnTo>
                    <a:lnTo>
                      <a:pt x="11" y="21"/>
                    </a:lnTo>
                    <a:lnTo>
                      <a:pt x="12" y="21"/>
                    </a:lnTo>
                    <a:lnTo>
                      <a:pt x="12" y="20"/>
                    </a:lnTo>
                    <a:lnTo>
                      <a:pt x="13" y="18"/>
                    </a:lnTo>
                    <a:lnTo>
                      <a:pt x="13" y="18"/>
                    </a:lnTo>
                    <a:lnTo>
                      <a:pt x="13" y="18"/>
                    </a:lnTo>
                    <a:lnTo>
                      <a:pt x="14" y="18"/>
                    </a:lnTo>
                    <a:lnTo>
                      <a:pt x="14" y="18"/>
                    </a:lnTo>
                    <a:lnTo>
                      <a:pt x="15" y="17"/>
                    </a:lnTo>
                    <a:lnTo>
                      <a:pt x="15" y="16"/>
                    </a:lnTo>
                    <a:lnTo>
                      <a:pt x="15" y="15"/>
                    </a:lnTo>
                    <a:lnTo>
                      <a:pt x="15" y="14"/>
                    </a:lnTo>
                    <a:lnTo>
                      <a:pt x="16" y="15"/>
                    </a:lnTo>
                    <a:lnTo>
                      <a:pt x="17" y="15"/>
                    </a:lnTo>
                    <a:lnTo>
                      <a:pt x="17" y="14"/>
                    </a:lnTo>
                    <a:lnTo>
                      <a:pt x="17" y="13"/>
                    </a:lnTo>
                    <a:lnTo>
                      <a:pt x="18" y="13"/>
                    </a:lnTo>
                    <a:lnTo>
                      <a:pt x="18" y="11"/>
                    </a:lnTo>
                    <a:lnTo>
                      <a:pt x="19" y="9"/>
                    </a:lnTo>
                    <a:lnTo>
                      <a:pt x="20" y="10"/>
                    </a:lnTo>
                    <a:lnTo>
                      <a:pt x="20" y="11"/>
                    </a:lnTo>
                    <a:lnTo>
                      <a:pt x="20" y="11"/>
                    </a:lnTo>
                    <a:lnTo>
                      <a:pt x="20" y="10"/>
                    </a:lnTo>
                    <a:lnTo>
                      <a:pt x="19"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1" name="Freeform 311"/>
              <p:cNvSpPr>
                <a:spLocks/>
              </p:cNvSpPr>
              <p:nvPr/>
            </p:nvSpPr>
            <p:spPr bwMode="auto">
              <a:xfrm>
                <a:off x="5139" y="3955"/>
                <a:ext cx="4" cy="4"/>
              </a:xfrm>
              <a:custGeom>
                <a:avLst/>
                <a:gdLst/>
                <a:ahLst/>
                <a:cxnLst>
                  <a:cxn ang="0">
                    <a:pos x="2" y="3"/>
                  </a:cxn>
                  <a:cxn ang="0">
                    <a:pos x="2" y="4"/>
                  </a:cxn>
                  <a:cxn ang="0">
                    <a:pos x="4" y="4"/>
                  </a:cxn>
                  <a:cxn ang="0">
                    <a:pos x="4" y="4"/>
                  </a:cxn>
                  <a:cxn ang="0">
                    <a:pos x="3" y="2"/>
                  </a:cxn>
                  <a:cxn ang="0">
                    <a:pos x="1" y="0"/>
                  </a:cxn>
                  <a:cxn ang="0">
                    <a:pos x="1" y="1"/>
                  </a:cxn>
                  <a:cxn ang="0">
                    <a:pos x="0" y="1"/>
                  </a:cxn>
                  <a:cxn ang="0">
                    <a:pos x="1" y="2"/>
                  </a:cxn>
                  <a:cxn ang="0">
                    <a:pos x="2" y="3"/>
                  </a:cxn>
                </a:cxnLst>
                <a:rect l="0" t="0" r="r" b="b"/>
                <a:pathLst>
                  <a:path w="4" h="4">
                    <a:moveTo>
                      <a:pt x="2" y="3"/>
                    </a:moveTo>
                    <a:lnTo>
                      <a:pt x="2" y="4"/>
                    </a:lnTo>
                    <a:lnTo>
                      <a:pt x="4" y="4"/>
                    </a:lnTo>
                    <a:lnTo>
                      <a:pt x="4" y="4"/>
                    </a:lnTo>
                    <a:lnTo>
                      <a:pt x="3" y="2"/>
                    </a:lnTo>
                    <a:lnTo>
                      <a:pt x="1" y="0"/>
                    </a:lnTo>
                    <a:lnTo>
                      <a:pt x="1" y="1"/>
                    </a:lnTo>
                    <a:lnTo>
                      <a:pt x="0" y="1"/>
                    </a:lnTo>
                    <a:lnTo>
                      <a:pt x="1" y="2"/>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2" name="Freeform 312"/>
              <p:cNvSpPr>
                <a:spLocks/>
              </p:cNvSpPr>
              <p:nvPr/>
            </p:nvSpPr>
            <p:spPr bwMode="auto">
              <a:xfrm>
                <a:off x="4949" y="3777"/>
                <a:ext cx="222" cy="175"/>
              </a:xfrm>
              <a:custGeom>
                <a:avLst/>
                <a:gdLst/>
                <a:ahLst/>
                <a:cxnLst>
                  <a:cxn ang="0">
                    <a:pos x="218" y="84"/>
                  </a:cxn>
                  <a:cxn ang="0">
                    <a:pos x="206" y="68"/>
                  </a:cxn>
                  <a:cxn ang="0">
                    <a:pos x="201" y="67"/>
                  </a:cxn>
                  <a:cxn ang="0">
                    <a:pos x="196" y="55"/>
                  </a:cxn>
                  <a:cxn ang="0">
                    <a:pos x="188" y="49"/>
                  </a:cxn>
                  <a:cxn ang="0">
                    <a:pos x="182" y="44"/>
                  </a:cxn>
                  <a:cxn ang="0">
                    <a:pos x="176" y="28"/>
                  </a:cxn>
                  <a:cxn ang="0">
                    <a:pos x="169" y="21"/>
                  </a:cxn>
                  <a:cxn ang="0">
                    <a:pos x="165" y="7"/>
                  </a:cxn>
                  <a:cxn ang="0">
                    <a:pos x="160" y="1"/>
                  </a:cxn>
                  <a:cxn ang="0">
                    <a:pos x="156" y="25"/>
                  </a:cxn>
                  <a:cxn ang="0">
                    <a:pos x="132" y="30"/>
                  </a:cxn>
                  <a:cxn ang="0">
                    <a:pos x="123" y="24"/>
                  </a:cxn>
                  <a:cxn ang="0">
                    <a:pos x="126" y="14"/>
                  </a:cxn>
                  <a:cxn ang="0">
                    <a:pos x="129" y="9"/>
                  </a:cxn>
                  <a:cxn ang="0">
                    <a:pos x="125" y="8"/>
                  </a:cxn>
                  <a:cxn ang="0">
                    <a:pos x="119" y="8"/>
                  </a:cxn>
                  <a:cxn ang="0">
                    <a:pos x="112" y="6"/>
                  </a:cxn>
                  <a:cxn ang="0">
                    <a:pos x="106" y="4"/>
                  </a:cxn>
                  <a:cxn ang="0">
                    <a:pos x="102" y="3"/>
                  </a:cxn>
                  <a:cxn ang="0">
                    <a:pos x="99" y="9"/>
                  </a:cxn>
                  <a:cxn ang="0">
                    <a:pos x="92" y="14"/>
                  </a:cxn>
                  <a:cxn ang="0">
                    <a:pos x="91" y="23"/>
                  </a:cxn>
                  <a:cxn ang="0">
                    <a:pos x="83" y="24"/>
                  </a:cxn>
                  <a:cxn ang="0">
                    <a:pos x="77" y="18"/>
                  </a:cxn>
                  <a:cxn ang="0">
                    <a:pos x="70" y="20"/>
                  </a:cxn>
                  <a:cxn ang="0">
                    <a:pos x="66" y="25"/>
                  </a:cxn>
                  <a:cxn ang="0">
                    <a:pos x="62" y="29"/>
                  </a:cxn>
                  <a:cxn ang="0">
                    <a:pos x="56" y="33"/>
                  </a:cxn>
                  <a:cxn ang="0">
                    <a:pos x="52" y="33"/>
                  </a:cxn>
                  <a:cxn ang="0">
                    <a:pos x="47" y="44"/>
                  </a:cxn>
                  <a:cxn ang="0">
                    <a:pos x="27" y="55"/>
                  </a:cxn>
                  <a:cxn ang="0">
                    <a:pos x="9" y="62"/>
                  </a:cxn>
                  <a:cxn ang="0">
                    <a:pos x="4" y="64"/>
                  </a:cxn>
                  <a:cxn ang="0">
                    <a:pos x="4" y="86"/>
                  </a:cxn>
                  <a:cxn ang="0">
                    <a:pos x="2" y="90"/>
                  </a:cxn>
                  <a:cxn ang="0">
                    <a:pos x="0" y="89"/>
                  </a:cxn>
                  <a:cxn ang="0">
                    <a:pos x="9" y="109"/>
                  </a:cxn>
                  <a:cxn ang="0">
                    <a:pos x="11" y="136"/>
                  </a:cxn>
                  <a:cxn ang="0">
                    <a:pos x="24" y="146"/>
                  </a:cxn>
                  <a:cxn ang="0">
                    <a:pos x="35" y="141"/>
                  </a:cxn>
                  <a:cxn ang="0">
                    <a:pos x="54" y="138"/>
                  </a:cxn>
                  <a:cxn ang="0">
                    <a:pos x="70" y="127"/>
                  </a:cxn>
                  <a:cxn ang="0">
                    <a:pos x="111" y="127"/>
                  </a:cxn>
                  <a:cxn ang="0">
                    <a:pos x="119" y="135"/>
                  </a:cxn>
                  <a:cxn ang="0">
                    <a:pos x="122" y="144"/>
                  </a:cxn>
                  <a:cxn ang="0">
                    <a:pos x="129" y="138"/>
                  </a:cxn>
                  <a:cxn ang="0">
                    <a:pos x="136" y="130"/>
                  </a:cxn>
                  <a:cxn ang="0">
                    <a:pos x="133" y="142"/>
                  </a:cxn>
                  <a:cxn ang="0">
                    <a:pos x="136" y="143"/>
                  </a:cxn>
                  <a:cxn ang="0">
                    <a:pos x="143" y="149"/>
                  </a:cxn>
                  <a:cxn ang="0">
                    <a:pos x="150" y="166"/>
                  </a:cxn>
                  <a:cxn ang="0">
                    <a:pos x="172" y="168"/>
                  </a:cxn>
                  <a:cxn ang="0">
                    <a:pos x="176" y="169"/>
                  </a:cxn>
                  <a:cxn ang="0">
                    <a:pos x="183" y="175"/>
                  </a:cxn>
                  <a:cxn ang="0">
                    <a:pos x="185" y="171"/>
                  </a:cxn>
                  <a:cxn ang="0">
                    <a:pos x="202" y="160"/>
                  </a:cxn>
                  <a:cxn ang="0">
                    <a:pos x="209" y="140"/>
                  </a:cxn>
                  <a:cxn ang="0">
                    <a:pos x="214" y="131"/>
                  </a:cxn>
                  <a:cxn ang="0">
                    <a:pos x="220" y="115"/>
                  </a:cxn>
                </a:cxnLst>
                <a:rect l="0" t="0" r="r" b="b"/>
                <a:pathLst>
                  <a:path w="222" h="175">
                    <a:moveTo>
                      <a:pt x="219" y="97"/>
                    </a:moveTo>
                    <a:lnTo>
                      <a:pt x="219" y="96"/>
                    </a:lnTo>
                    <a:lnTo>
                      <a:pt x="219" y="95"/>
                    </a:lnTo>
                    <a:lnTo>
                      <a:pt x="219" y="95"/>
                    </a:lnTo>
                    <a:lnTo>
                      <a:pt x="220" y="95"/>
                    </a:lnTo>
                    <a:lnTo>
                      <a:pt x="219" y="91"/>
                    </a:lnTo>
                    <a:lnTo>
                      <a:pt x="219" y="89"/>
                    </a:lnTo>
                    <a:lnTo>
                      <a:pt x="219" y="87"/>
                    </a:lnTo>
                    <a:lnTo>
                      <a:pt x="219" y="88"/>
                    </a:lnTo>
                    <a:lnTo>
                      <a:pt x="218" y="87"/>
                    </a:lnTo>
                    <a:lnTo>
                      <a:pt x="218" y="84"/>
                    </a:lnTo>
                    <a:lnTo>
                      <a:pt x="216" y="84"/>
                    </a:lnTo>
                    <a:lnTo>
                      <a:pt x="216" y="83"/>
                    </a:lnTo>
                    <a:lnTo>
                      <a:pt x="216" y="81"/>
                    </a:lnTo>
                    <a:lnTo>
                      <a:pt x="216" y="80"/>
                    </a:lnTo>
                    <a:lnTo>
                      <a:pt x="215" y="80"/>
                    </a:lnTo>
                    <a:lnTo>
                      <a:pt x="213" y="80"/>
                    </a:lnTo>
                    <a:lnTo>
                      <a:pt x="212" y="78"/>
                    </a:lnTo>
                    <a:lnTo>
                      <a:pt x="212" y="76"/>
                    </a:lnTo>
                    <a:lnTo>
                      <a:pt x="210" y="76"/>
                    </a:lnTo>
                    <a:lnTo>
                      <a:pt x="207" y="73"/>
                    </a:lnTo>
                    <a:lnTo>
                      <a:pt x="206" y="68"/>
                    </a:lnTo>
                    <a:lnTo>
                      <a:pt x="206" y="67"/>
                    </a:lnTo>
                    <a:lnTo>
                      <a:pt x="206" y="66"/>
                    </a:lnTo>
                    <a:lnTo>
                      <a:pt x="205" y="66"/>
                    </a:lnTo>
                    <a:lnTo>
                      <a:pt x="205" y="68"/>
                    </a:lnTo>
                    <a:lnTo>
                      <a:pt x="203" y="66"/>
                    </a:lnTo>
                    <a:lnTo>
                      <a:pt x="203" y="65"/>
                    </a:lnTo>
                    <a:lnTo>
                      <a:pt x="202" y="65"/>
                    </a:lnTo>
                    <a:lnTo>
                      <a:pt x="202" y="67"/>
                    </a:lnTo>
                    <a:lnTo>
                      <a:pt x="201" y="67"/>
                    </a:lnTo>
                    <a:lnTo>
                      <a:pt x="201" y="67"/>
                    </a:lnTo>
                    <a:lnTo>
                      <a:pt x="201" y="67"/>
                    </a:lnTo>
                    <a:lnTo>
                      <a:pt x="201" y="66"/>
                    </a:lnTo>
                    <a:lnTo>
                      <a:pt x="200" y="66"/>
                    </a:lnTo>
                    <a:lnTo>
                      <a:pt x="200" y="65"/>
                    </a:lnTo>
                    <a:lnTo>
                      <a:pt x="200" y="65"/>
                    </a:lnTo>
                    <a:lnTo>
                      <a:pt x="199" y="62"/>
                    </a:lnTo>
                    <a:lnTo>
                      <a:pt x="199" y="61"/>
                    </a:lnTo>
                    <a:lnTo>
                      <a:pt x="198" y="59"/>
                    </a:lnTo>
                    <a:lnTo>
                      <a:pt x="197" y="58"/>
                    </a:lnTo>
                    <a:lnTo>
                      <a:pt x="196" y="58"/>
                    </a:lnTo>
                    <a:lnTo>
                      <a:pt x="195" y="57"/>
                    </a:lnTo>
                    <a:lnTo>
                      <a:pt x="196" y="55"/>
                    </a:lnTo>
                    <a:lnTo>
                      <a:pt x="197" y="56"/>
                    </a:lnTo>
                    <a:lnTo>
                      <a:pt x="196" y="55"/>
                    </a:lnTo>
                    <a:lnTo>
                      <a:pt x="194" y="53"/>
                    </a:lnTo>
                    <a:lnTo>
                      <a:pt x="194" y="54"/>
                    </a:lnTo>
                    <a:lnTo>
                      <a:pt x="192" y="52"/>
                    </a:lnTo>
                    <a:lnTo>
                      <a:pt x="191" y="52"/>
                    </a:lnTo>
                    <a:lnTo>
                      <a:pt x="190" y="51"/>
                    </a:lnTo>
                    <a:lnTo>
                      <a:pt x="190" y="51"/>
                    </a:lnTo>
                    <a:lnTo>
                      <a:pt x="189" y="51"/>
                    </a:lnTo>
                    <a:lnTo>
                      <a:pt x="188" y="48"/>
                    </a:lnTo>
                    <a:lnTo>
                      <a:pt x="188" y="49"/>
                    </a:lnTo>
                    <a:lnTo>
                      <a:pt x="187" y="49"/>
                    </a:lnTo>
                    <a:lnTo>
                      <a:pt x="184" y="48"/>
                    </a:lnTo>
                    <a:lnTo>
                      <a:pt x="184" y="47"/>
                    </a:lnTo>
                    <a:lnTo>
                      <a:pt x="183" y="47"/>
                    </a:lnTo>
                    <a:lnTo>
                      <a:pt x="183" y="46"/>
                    </a:lnTo>
                    <a:lnTo>
                      <a:pt x="183" y="46"/>
                    </a:lnTo>
                    <a:lnTo>
                      <a:pt x="182" y="45"/>
                    </a:lnTo>
                    <a:lnTo>
                      <a:pt x="183" y="45"/>
                    </a:lnTo>
                    <a:lnTo>
                      <a:pt x="183" y="44"/>
                    </a:lnTo>
                    <a:lnTo>
                      <a:pt x="182" y="45"/>
                    </a:lnTo>
                    <a:lnTo>
                      <a:pt x="182" y="44"/>
                    </a:lnTo>
                    <a:lnTo>
                      <a:pt x="182" y="44"/>
                    </a:lnTo>
                    <a:lnTo>
                      <a:pt x="181" y="44"/>
                    </a:lnTo>
                    <a:lnTo>
                      <a:pt x="181" y="43"/>
                    </a:lnTo>
                    <a:lnTo>
                      <a:pt x="181" y="41"/>
                    </a:lnTo>
                    <a:lnTo>
                      <a:pt x="179" y="35"/>
                    </a:lnTo>
                    <a:lnTo>
                      <a:pt x="179" y="35"/>
                    </a:lnTo>
                    <a:lnTo>
                      <a:pt x="178" y="33"/>
                    </a:lnTo>
                    <a:lnTo>
                      <a:pt x="177" y="30"/>
                    </a:lnTo>
                    <a:lnTo>
                      <a:pt x="177" y="29"/>
                    </a:lnTo>
                    <a:lnTo>
                      <a:pt x="177" y="29"/>
                    </a:lnTo>
                    <a:lnTo>
                      <a:pt x="176" y="28"/>
                    </a:lnTo>
                    <a:lnTo>
                      <a:pt x="176" y="25"/>
                    </a:lnTo>
                    <a:lnTo>
                      <a:pt x="176" y="25"/>
                    </a:lnTo>
                    <a:lnTo>
                      <a:pt x="176" y="24"/>
                    </a:lnTo>
                    <a:lnTo>
                      <a:pt x="176" y="23"/>
                    </a:lnTo>
                    <a:lnTo>
                      <a:pt x="175" y="23"/>
                    </a:lnTo>
                    <a:lnTo>
                      <a:pt x="174" y="22"/>
                    </a:lnTo>
                    <a:lnTo>
                      <a:pt x="173" y="22"/>
                    </a:lnTo>
                    <a:lnTo>
                      <a:pt x="172" y="20"/>
                    </a:lnTo>
                    <a:lnTo>
                      <a:pt x="172" y="20"/>
                    </a:lnTo>
                    <a:lnTo>
                      <a:pt x="171" y="20"/>
                    </a:lnTo>
                    <a:lnTo>
                      <a:pt x="169" y="21"/>
                    </a:lnTo>
                    <a:lnTo>
                      <a:pt x="168" y="21"/>
                    </a:lnTo>
                    <a:lnTo>
                      <a:pt x="168" y="20"/>
                    </a:lnTo>
                    <a:lnTo>
                      <a:pt x="167" y="17"/>
                    </a:lnTo>
                    <a:lnTo>
                      <a:pt x="167" y="15"/>
                    </a:lnTo>
                    <a:lnTo>
                      <a:pt x="166" y="12"/>
                    </a:lnTo>
                    <a:lnTo>
                      <a:pt x="165" y="12"/>
                    </a:lnTo>
                    <a:lnTo>
                      <a:pt x="165" y="11"/>
                    </a:lnTo>
                    <a:lnTo>
                      <a:pt x="165" y="11"/>
                    </a:lnTo>
                    <a:lnTo>
                      <a:pt x="165" y="9"/>
                    </a:lnTo>
                    <a:lnTo>
                      <a:pt x="164" y="9"/>
                    </a:lnTo>
                    <a:lnTo>
                      <a:pt x="165" y="7"/>
                    </a:lnTo>
                    <a:lnTo>
                      <a:pt x="164" y="7"/>
                    </a:lnTo>
                    <a:lnTo>
                      <a:pt x="163" y="7"/>
                    </a:lnTo>
                    <a:lnTo>
                      <a:pt x="162" y="1"/>
                    </a:lnTo>
                    <a:lnTo>
                      <a:pt x="162" y="1"/>
                    </a:lnTo>
                    <a:lnTo>
                      <a:pt x="162" y="0"/>
                    </a:lnTo>
                    <a:lnTo>
                      <a:pt x="162" y="0"/>
                    </a:lnTo>
                    <a:lnTo>
                      <a:pt x="161" y="0"/>
                    </a:lnTo>
                    <a:lnTo>
                      <a:pt x="161" y="0"/>
                    </a:lnTo>
                    <a:lnTo>
                      <a:pt x="161" y="1"/>
                    </a:lnTo>
                    <a:lnTo>
                      <a:pt x="160" y="1"/>
                    </a:lnTo>
                    <a:lnTo>
                      <a:pt x="160" y="1"/>
                    </a:lnTo>
                    <a:lnTo>
                      <a:pt x="160" y="3"/>
                    </a:lnTo>
                    <a:lnTo>
                      <a:pt x="158" y="4"/>
                    </a:lnTo>
                    <a:lnTo>
                      <a:pt x="158" y="7"/>
                    </a:lnTo>
                    <a:lnTo>
                      <a:pt x="157" y="7"/>
                    </a:lnTo>
                    <a:lnTo>
                      <a:pt x="156" y="11"/>
                    </a:lnTo>
                    <a:lnTo>
                      <a:pt x="157" y="11"/>
                    </a:lnTo>
                    <a:lnTo>
                      <a:pt x="157" y="11"/>
                    </a:lnTo>
                    <a:lnTo>
                      <a:pt x="156" y="13"/>
                    </a:lnTo>
                    <a:lnTo>
                      <a:pt x="156" y="14"/>
                    </a:lnTo>
                    <a:lnTo>
                      <a:pt x="155" y="16"/>
                    </a:lnTo>
                    <a:lnTo>
                      <a:pt x="156" y="25"/>
                    </a:lnTo>
                    <a:lnTo>
                      <a:pt x="152" y="38"/>
                    </a:lnTo>
                    <a:lnTo>
                      <a:pt x="152" y="39"/>
                    </a:lnTo>
                    <a:lnTo>
                      <a:pt x="147" y="40"/>
                    </a:lnTo>
                    <a:lnTo>
                      <a:pt x="143" y="37"/>
                    </a:lnTo>
                    <a:lnTo>
                      <a:pt x="142" y="36"/>
                    </a:lnTo>
                    <a:lnTo>
                      <a:pt x="141" y="35"/>
                    </a:lnTo>
                    <a:lnTo>
                      <a:pt x="139" y="34"/>
                    </a:lnTo>
                    <a:lnTo>
                      <a:pt x="138" y="33"/>
                    </a:lnTo>
                    <a:lnTo>
                      <a:pt x="137" y="33"/>
                    </a:lnTo>
                    <a:lnTo>
                      <a:pt x="136" y="32"/>
                    </a:lnTo>
                    <a:lnTo>
                      <a:pt x="132" y="30"/>
                    </a:lnTo>
                    <a:lnTo>
                      <a:pt x="132" y="29"/>
                    </a:lnTo>
                    <a:lnTo>
                      <a:pt x="131" y="29"/>
                    </a:lnTo>
                    <a:lnTo>
                      <a:pt x="129" y="29"/>
                    </a:lnTo>
                    <a:lnTo>
                      <a:pt x="128" y="29"/>
                    </a:lnTo>
                    <a:lnTo>
                      <a:pt x="128" y="29"/>
                    </a:lnTo>
                    <a:lnTo>
                      <a:pt x="127" y="26"/>
                    </a:lnTo>
                    <a:lnTo>
                      <a:pt x="125" y="25"/>
                    </a:lnTo>
                    <a:lnTo>
                      <a:pt x="125" y="25"/>
                    </a:lnTo>
                    <a:lnTo>
                      <a:pt x="124" y="25"/>
                    </a:lnTo>
                    <a:lnTo>
                      <a:pt x="123" y="25"/>
                    </a:lnTo>
                    <a:lnTo>
                      <a:pt x="123" y="24"/>
                    </a:lnTo>
                    <a:lnTo>
                      <a:pt x="123" y="23"/>
                    </a:lnTo>
                    <a:lnTo>
                      <a:pt x="125" y="19"/>
                    </a:lnTo>
                    <a:lnTo>
                      <a:pt x="125" y="18"/>
                    </a:lnTo>
                    <a:lnTo>
                      <a:pt x="125" y="17"/>
                    </a:lnTo>
                    <a:lnTo>
                      <a:pt x="125" y="17"/>
                    </a:lnTo>
                    <a:lnTo>
                      <a:pt x="125" y="14"/>
                    </a:lnTo>
                    <a:lnTo>
                      <a:pt x="125" y="14"/>
                    </a:lnTo>
                    <a:lnTo>
                      <a:pt x="126" y="15"/>
                    </a:lnTo>
                    <a:lnTo>
                      <a:pt x="126" y="15"/>
                    </a:lnTo>
                    <a:lnTo>
                      <a:pt x="126" y="14"/>
                    </a:lnTo>
                    <a:lnTo>
                      <a:pt x="126" y="14"/>
                    </a:lnTo>
                    <a:lnTo>
                      <a:pt x="126" y="14"/>
                    </a:lnTo>
                    <a:lnTo>
                      <a:pt x="127" y="14"/>
                    </a:lnTo>
                    <a:lnTo>
                      <a:pt x="128" y="14"/>
                    </a:lnTo>
                    <a:lnTo>
                      <a:pt x="129" y="13"/>
                    </a:lnTo>
                    <a:lnTo>
                      <a:pt x="128" y="12"/>
                    </a:lnTo>
                    <a:lnTo>
                      <a:pt x="128" y="11"/>
                    </a:lnTo>
                    <a:lnTo>
                      <a:pt x="129" y="12"/>
                    </a:lnTo>
                    <a:lnTo>
                      <a:pt x="129" y="11"/>
                    </a:lnTo>
                    <a:lnTo>
                      <a:pt x="130" y="9"/>
                    </a:lnTo>
                    <a:lnTo>
                      <a:pt x="129" y="8"/>
                    </a:lnTo>
                    <a:lnTo>
                      <a:pt x="129" y="9"/>
                    </a:lnTo>
                    <a:lnTo>
                      <a:pt x="128" y="9"/>
                    </a:lnTo>
                    <a:lnTo>
                      <a:pt x="128" y="7"/>
                    </a:lnTo>
                    <a:lnTo>
                      <a:pt x="128" y="7"/>
                    </a:lnTo>
                    <a:lnTo>
                      <a:pt x="128" y="7"/>
                    </a:lnTo>
                    <a:lnTo>
                      <a:pt x="126" y="7"/>
                    </a:lnTo>
                    <a:lnTo>
                      <a:pt x="126" y="9"/>
                    </a:lnTo>
                    <a:lnTo>
                      <a:pt x="126" y="9"/>
                    </a:lnTo>
                    <a:lnTo>
                      <a:pt x="126" y="10"/>
                    </a:lnTo>
                    <a:lnTo>
                      <a:pt x="125" y="11"/>
                    </a:lnTo>
                    <a:lnTo>
                      <a:pt x="125" y="10"/>
                    </a:lnTo>
                    <a:lnTo>
                      <a:pt x="125" y="8"/>
                    </a:lnTo>
                    <a:lnTo>
                      <a:pt x="125" y="8"/>
                    </a:lnTo>
                    <a:lnTo>
                      <a:pt x="125" y="8"/>
                    </a:lnTo>
                    <a:lnTo>
                      <a:pt x="124" y="8"/>
                    </a:lnTo>
                    <a:lnTo>
                      <a:pt x="124" y="8"/>
                    </a:lnTo>
                    <a:lnTo>
                      <a:pt x="125" y="7"/>
                    </a:lnTo>
                    <a:lnTo>
                      <a:pt x="123" y="7"/>
                    </a:lnTo>
                    <a:lnTo>
                      <a:pt x="122" y="7"/>
                    </a:lnTo>
                    <a:lnTo>
                      <a:pt x="121" y="7"/>
                    </a:lnTo>
                    <a:lnTo>
                      <a:pt x="121" y="9"/>
                    </a:lnTo>
                    <a:lnTo>
                      <a:pt x="120" y="8"/>
                    </a:lnTo>
                    <a:lnTo>
                      <a:pt x="119" y="8"/>
                    </a:lnTo>
                    <a:lnTo>
                      <a:pt x="118" y="8"/>
                    </a:lnTo>
                    <a:lnTo>
                      <a:pt x="118" y="7"/>
                    </a:lnTo>
                    <a:lnTo>
                      <a:pt x="118" y="7"/>
                    </a:lnTo>
                    <a:lnTo>
                      <a:pt x="117" y="7"/>
                    </a:lnTo>
                    <a:lnTo>
                      <a:pt x="116" y="7"/>
                    </a:lnTo>
                    <a:lnTo>
                      <a:pt x="115" y="7"/>
                    </a:lnTo>
                    <a:lnTo>
                      <a:pt x="114" y="7"/>
                    </a:lnTo>
                    <a:lnTo>
                      <a:pt x="113" y="7"/>
                    </a:lnTo>
                    <a:lnTo>
                      <a:pt x="113" y="7"/>
                    </a:lnTo>
                    <a:lnTo>
                      <a:pt x="113" y="6"/>
                    </a:lnTo>
                    <a:lnTo>
                      <a:pt x="112" y="6"/>
                    </a:lnTo>
                    <a:lnTo>
                      <a:pt x="111" y="7"/>
                    </a:lnTo>
                    <a:lnTo>
                      <a:pt x="111" y="6"/>
                    </a:lnTo>
                    <a:lnTo>
                      <a:pt x="110" y="6"/>
                    </a:lnTo>
                    <a:lnTo>
                      <a:pt x="110" y="6"/>
                    </a:lnTo>
                    <a:lnTo>
                      <a:pt x="109" y="6"/>
                    </a:lnTo>
                    <a:lnTo>
                      <a:pt x="108" y="5"/>
                    </a:lnTo>
                    <a:lnTo>
                      <a:pt x="108" y="4"/>
                    </a:lnTo>
                    <a:lnTo>
                      <a:pt x="107" y="4"/>
                    </a:lnTo>
                    <a:lnTo>
                      <a:pt x="107" y="4"/>
                    </a:lnTo>
                    <a:lnTo>
                      <a:pt x="107" y="5"/>
                    </a:lnTo>
                    <a:lnTo>
                      <a:pt x="106" y="4"/>
                    </a:lnTo>
                    <a:lnTo>
                      <a:pt x="105" y="3"/>
                    </a:lnTo>
                    <a:lnTo>
                      <a:pt x="105" y="4"/>
                    </a:lnTo>
                    <a:lnTo>
                      <a:pt x="104" y="3"/>
                    </a:lnTo>
                    <a:lnTo>
                      <a:pt x="104" y="3"/>
                    </a:lnTo>
                    <a:lnTo>
                      <a:pt x="104" y="4"/>
                    </a:lnTo>
                    <a:lnTo>
                      <a:pt x="103" y="4"/>
                    </a:lnTo>
                    <a:lnTo>
                      <a:pt x="103" y="3"/>
                    </a:lnTo>
                    <a:lnTo>
                      <a:pt x="103" y="3"/>
                    </a:lnTo>
                    <a:lnTo>
                      <a:pt x="103" y="3"/>
                    </a:lnTo>
                    <a:lnTo>
                      <a:pt x="103" y="4"/>
                    </a:lnTo>
                    <a:lnTo>
                      <a:pt x="102" y="3"/>
                    </a:lnTo>
                    <a:lnTo>
                      <a:pt x="102" y="4"/>
                    </a:lnTo>
                    <a:lnTo>
                      <a:pt x="102" y="4"/>
                    </a:lnTo>
                    <a:lnTo>
                      <a:pt x="103" y="4"/>
                    </a:lnTo>
                    <a:lnTo>
                      <a:pt x="103" y="5"/>
                    </a:lnTo>
                    <a:lnTo>
                      <a:pt x="104" y="4"/>
                    </a:lnTo>
                    <a:lnTo>
                      <a:pt x="106" y="5"/>
                    </a:lnTo>
                    <a:lnTo>
                      <a:pt x="106" y="5"/>
                    </a:lnTo>
                    <a:lnTo>
                      <a:pt x="107" y="7"/>
                    </a:lnTo>
                    <a:lnTo>
                      <a:pt x="103" y="9"/>
                    </a:lnTo>
                    <a:lnTo>
                      <a:pt x="99" y="9"/>
                    </a:lnTo>
                    <a:lnTo>
                      <a:pt x="99" y="9"/>
                    </a:lnTo>
                    <a:lnTo>
                      <a:pt x="98" y="9"/>
                    </a:lnTo>
                    <a:lnTo>
                      <a:pt x="97" y="10"/>
                    </a:lnTo>
                    <a:lnTo>
                      <a:pt x="96" y="10"/>
                    </a:lnTo>
                    <a:lnTo>
                      <a:pt x="97" y="11"/>
                    </a:lnTo>
                    <a:lnTo>
                      <a:pt x="97" y="11"/>
                    </a:lnTo>
                    <a:lnTo>
                      <a:pt x="97" y="11"/>
                    </a:lnTo>
                    <a:lnTo>
                      <a:pt x="96" y="11"/>
                    </a:lnTo>
                    <a:lnTo>
                      <a:pt x="96" y="10"/>
                    </a:lnTo>
                    <a:lnTo>
                      <a:pt x="95" y="11"/>
                    </a:lnTo>
                    <a:lnTo>
                      <a:pt x="93" y="11"/>
                    </a:lnTo>
                    <a:lnTo>
                      <a:pt x="92" y="14"/>
                    </a:lnTo>
                    <a:lnTo>
                      <a:pt x="93" y="14"/>
                    </a:lnTo>
                    <a:lnTo>
                      <a:pt x="93" y="15"/>
                    </a:lnTo>
                    <a:lnTo>
                      <a:pt x="93" y="16"/>
                    </a:lnTo>
                    <a:lnTo>
                      <a:pt x="91" y="16"/>
                    </a:lnTo>
                    <a:lnTo>
                      <a:pt x="91" y="16"/>
                    </a:lnTo>
                    <a:lnTo>
                      <a:pt x="91" y="17"/>
                    </a:lnTo>
                    <a:lnTo>
                      <a:pt x="89" y="18"/>
                    </a:lnTo>
                    <a:lnTo>
                      <a:pt x="89" y="19"/>
                    </a:lnTo>
                    <a:lnTo>
                      <a:pt x="89" y="19"/>
                    </a:lnTo>
                    <a:lnTo>
                      <a:pt x="89" y="21"/>
                    </a:lnTo>
                    <a:lnTo>
                      <a:pt x="91" y="23"/>
                    </a:lnTo>
                    <a:lnTo>
                      <a:pt x="91" y="23"/>
                    </a:lnTo>
                    <a:lnTo>
                      <a:pt x="90" y="24"/>
                    </a:lnTo>
                    <a:lnTo>
                      <a:pt x="90" y="25"/>
                    </a:lnTo>
                    <a:lnTo>
                      <a:pt x="89" y="25"/>
                    </a:lnTo>
                    <a:lnTo>
                      <a:pt x="87" y="23"/>
                    </a:lnTo>
                    <a:lnTo>
                      <a:pt x="85" y="23"/>
                    </a:lnTo>
                    <a:lnTo>
                      <a:pt x="84" y="23"/>
                    </a:lnTo>
                    <a:lnTo>
                      <a:pt x="84" y="23"/>
                    </a:lnTo>
                    <a:lnTo>
                      <a:pt x="84" y="24"/>
                    </a:lnTo>
                    <a:lnTo>
                      <a:pt x="83" y="24"/>
                    </a:lnTo>
                    <a:lnTo>
                      <a:pt x="83" y="24"/>
                    </a:lnTo>
                    <a:lnTo>
                      <a:pt x="82" y="24"/>
                    </a:lnTo>
                    <a:lnTo>
                      <a:pt x="82" y="25"/>
                    </a:lnTo>
                    <a:lnTo>
                      <a:pt x="82" y="25"/>
                    </a:lnTo>
                    <a:lnTo>
                      <a:pt x="81" y="25"/>
                    </a:lnTo>
                    <a:lnTo>
                      <a:pt x="81" y="25"/>
                    </a:lnTo>
                    <a:lnTo>
                      <a:pt x="81" y="25"/>
                    </a:lnTo>
                    <a:lnTo>
                      <a:pt x="81" y="25"/>
                    </a:lnTo>
                    <a:lnTo>
                      <a:pt x="81" y="22"/>
                    </a:lnTo>
                    <a:lnTo>
                      <a:pt x="80" y="22"/>
                    </a:lnTo>
                    <a:lnTo>
                      <a:pt x="78" y="19"/>
                    </a:lnTo>
                    <a:lnTo>
                      <a:pt x="77" y="18"/>
                    </a:lnTo>
                    <a:lnTo>
                      <a:pt x="76" y="18"/>
                    </a:lnTo>
                    <a:lnTo>
                      <a:pt x="75" y="18"/>
                    </a:lnTo>
                    <a:lnTo>
                      <a:pt x="74" y="18"/>
                    </a:lnTo>
                    <a:lnTo>
                      <a:pt x="74" y="18"/>
                    </a:lnTo>
                    <a:lnTo>
                      <a:pt x="74" y="18"/>
                    </a:lnTo>
                    <a:lnTo>
                      <a:pt x="73" y="19"/>
                    </a:lnTo>
                    <a:lnTo>
                      <a:pt x="72" y="19"/>
                    </a:lnTo>
                    <a:lnTo>
                      <a:pt x="72" y="18"/>
                    </a:lnTo>
                    <a:lnTo>
                      <a:pt x="71" y="18"/>
                    </a:lnTo>
                    <a:lnTo>
                      <a:pt x="71" y="19"/>
                    </a:lnTo>
                    <a:lnTo>
                      <a:pt x="70" y="20"/>
                    </a:lnTo>
                    <a:lnTo>
                      <a:pt x="70" y="19"/>
                    </a:lnTo>
                    <a:lnTo>
                      <a:pt x="70" y="18"/>
                    </a:lnTo>
                    <a:lnTo>
                      <a:pt x="70" y="19"/>
                    </a:lnTo>
                    <a:lnTo>
                      <a:pt x="70" y="19"/>
                    </a:lnTo>
                    <a:lnTo>
                      <a:pt x="70" y="20"/>
                    </a:lnTo>
                    <a:lnTo>
                      <a:pt x="70" y="22"/>
                    </a:lnTo>
                    <a:lnTo>
                      <a:pt x="68" y="22"/>
                    </a:lnTo>
                    <a:lnTo>
                      <a:pt x="68" y="22"/>
                    </a:lnTo>
                    <a:lnTo>
                      <a:pt x="66" y="22"/>
                    </a:lnTo>
                    <a:lnTo>
                      <a:pt x="66" y="23"/>
                    </a:lnTo>
                    <a:lnTo>
                      <a:pt x="66" y="25"/>
                    </a:lnTo>
                    <a:lnTo>
                      <a:pt x="66" y="25"/>
                    </a:lnTo>
                    <a:lnTo>
                      <a:pt x="64" y="24"/>
                    </a:lnTo>
                    <a:lnTo>
                      <a:pt x="64" y="25"/>
                    </a:lnTo>
                    <a:lnTo>
                      <a:pt x="64" y="25"/>
                    </a:lnTo>
                    <a:lnTo>
                      <a:pt x="64" y="26"/>
                    </a:lnTo>
                    <a:lnTo>
                      <a:pt x="64" y="27"/>
                    </a:lnTo>
                    <a:lnTo>
                      <a:pt x="63" y="26"/>
                    </a:lnTo>
                    <a:lnTo>
                      <a:pt x="63" y="26"/>
                    </a:lnTo>
                    <a:lnTo>
                      <a:pt x="62" y="27"/>
                    </a:lnTo>
                    <a:lnTo>
                      <a:pt x="63" y="29"/>
                    </a:lnTo>
                    <a:lnTo>
                      <a:pt x="62" y="29"/>
                    </a:lnTo>
                    <a:lnTo>
                      <a:pt x="61" y="30"/>
                    </a:lnTo>
                    <a:lnTo>
                      <a:pt x="61" y="32"/>
                    </a:lnTo>
                    <a:lnTo>
                      <a:pt x="62" y="32"/>
                    </a:lnTo>
                    <a:lnTo>
                      <a:pt x="61" y="33"/>
                    </a:lnTo>
                    <a:lnTo>
                      <a:pt x="60" y="33"/>
                    </a:lnTo>
                    <a:lnTo>
                      <a:pt x="59" y="31"/>
                    </a:lnTo>
                    <a:lnTo>
                      <a:pt x="58" y="31"/>
                    </a:lnTo>
                    <a:lnTo>
                      <a:pt x="56" y="30"/>
                    </a:lnTo>
                    <a:lnTo>
                      <a:pt x="56" y="31"/>
                    </a:lnTo>
                    <a:lnTo>
                      <a:pt x="56" y="33"/>
                    </a:lnTo>
                    <a:lnTo>
                      <a:pt x="56" y="33"/>
                    </a:lnTo>
                    <a:lnTo>
                      <a:pt x="56" y="33"/>
                    </a:lnTo>
                    <a:lnTo>
                      <a:pt x="57" y="35"/>
                    </a:lnTo>
                    <a:lnTo>
                      <a:pt x="58" y="36"/>
                    </a:lnTo>
                    <a:lnTo>
                      <a:pt x="57" y="36"/>
                    </a:lnTo>
                    <a:lnTo>
                      <a:pt x="56" y="36"/>
                    </a:lnTo>
                    <a:lnTo>
                      <a:pt x="56" y="37"/>
                    </a:lnTo>
                    <a:lnTo>
                      <a:pt x="56" y="39"/>
                    </a:lnTo>
                    <a:lnTo>
                      <a:pt x="56" y="38"/>
                    </a:lnTo>
                    <a:lnTo>
                      <a:pt x="52" y="32"/>
                    </a:lnTo>
                    <a:lnTo>
                      <a:pt x="52" y="33"/>
                    </a:lnTo>
                    <a:lnTo>
                      <a:pt x="52" y="33"/>
                    </a:lnTo>
                    <a:lnTo>
                      <a:pt x="52" y="34"/>
                    </a:lnTo>
                    <a:lnTo>
                      <a:pt x="52" y="34"/>
                    </a:lnTo>
                    <a:lnTo>
                      <a:pt x="51" y="35"/>
                    </a:lnTo>
                    <a:lnTo>
                      <a:pt x="51" y="36"/>
                    </a:lnTo>
                    <a:lnTo>
                      <a:pt x="50" y="35"/>
                    </a:lnTo>
                    <a:lnTo>
                      <a:pt x="49" y="36"/>
                    </a:lnTo>
                    <a:lnTo>
                      <a:pt x="49" y="36"/>
                    </a:lnTo>
                    <a:lnTo>
                      <a:pt x="49" y="38"/>
                    </a:lnTo>
                    <a:lnTo>
                      <a:pt x="49" y="41"/>
                    </a:lnTo>
                    <a:lnTo>
                      <a:pt x="50" y="41"/>
                    </a:lnTo>
                    <a:lnTo>
                      <a:pt x="47" y="44"/>
                    </a:lnTo>
                    <a:lnTo>
                      <a:pt x="47" y="44"/>
                    </a:lnTo>
                    <a:lnTo>
                      <a:pt x="47" y="44"/>
                    </a:lnTo>
                    <a:lnTo>
                      <a:pt x="45" y="46"/>
                    </a:lnTo>
                    <a:lnTo>
                      <a:pt x="45" y="47"/>
                    </a:lnTo>
                    <a:lnTo>
                      <a:pt x="45" y="47"/>
                    </a:lnTo>
                    <a:lnTo>
                      <a:pt x="42" y="51"/>
                    </a:lnTo>
                    <a:lnTo>
                      <a:pt x="34" y="53"/>
                    </a:lnTo>
                    <a:lnTo>
                      <a:pt x="33" y="52"/>
                    </a:lnTo>
                    <a:lnTo>
                      <a:pt x="32" y="52"/>
                    </a:lnTo>
                    <a:lnTo>
                      <a:pt x="30" y="55"/>
                    </a:lnTo>
                    <a:lnTo>
                      <a:pt x="27" y="55"/>
                    </a:lnTo>
                    <a:lnTo>
                      <a:pt x="24" y="56"/>
                    </a:lnTo>
                    <a:lnTo>
                      <a:pt x="23" y="57"/>
                    </a:lnTo>
                    <a:lnTo>
                      <a:pt x="20" y="56"/>
                    </a:lnTo>
                    <a:lnTo>
                      <a:pt x="19" y="56"/>
                    </a:lnTo>
                    <a:lnTo>
                      <a:pt x="19" y="56"/>
                    </a:lnTo>
                    <a:lnTo>
                      <a:pt x="14" y="58"/>
                    </a:lnTo>
                    <a:lnTo>
                      <a:pt x="13" y="60"/>
                    </a:lnTo>
                    <a:lnTo>
                      <a:pt x="12" y="60"/>
                    </a:lnTo>
                    <a:lnTo>
                      <a:pt x="12" y="61"/>
                    </a:lnTo>
                    <a:lnTo>
                      <a:pt x="12" y="62"/>
                    </a:lnTo>
                    <a:lnTo>
                      <a:pt x="9" y="62"/>
                    </a:lnTo>
                    <a:lnTo>
                      <a:pt x="9" y="63"/>
                    </a:lnTo>
                    <a:lnTo>
                      <a:pt x="7" y="64"/>
                    </a:lnTo>
                    <a:lnTo>
                      <a:pt x="5" y="67"/>
                    </a:lnTo>
                    <a:lnTo>
                      <a:pt x="5" y="68"/>
                    </a:lnTo>
                    <a:lnTo>
                      <a:pt x="4" y="67"/>
                    </a:lnTo>
                    <a:lnTo>
                      <a:pt x="5" y="66"/>
                    </a:lnTo>
                    <a:lnTo>
                      <a:pt x="4" y="65"/>
                    </a:lnTo>
                    <a:lnTo>
                      <a:pt x="4" y="65"/>
                    </a:lnTo>
                    <a:lnTo>
                      <a:pt x="5" y="65"/>
                    </a:lnTo>
                    <a:lnTo>
                      <a:pt x="5" y="63"/>
                    </a:lnTo>
                    <a:lnTo>
                      <a:pt x="4" y="64"/>
                    </a:lnTo>
                    <a:lnTo>
                      <a:pt x="3" y="64"/>
                    </a:lnTo>
                    <a:lnTo>
                      <a:pt x="1" y="69"/>
                    </a:lnTo>
                    <a:lnTo>
                      <a:pt x="2" y="69"/>
                    </a:lnTo>
                    <a:lnTo>
                      <a:pt x="2" y="73"/>
                    </a:lnTo>
                    <a:lnTo>
                      <a:pt x="1" y="75"/>
                    </a:lnTo>
                    <a:lnTo>
                      <a:pt x="1" y="76"/>
                    </a:lnTo>
                    <a:lnTo>
                      <a:pt x="1" y="79"/>
                    </a:lnTo>
                    <a:lnTo>
                      <a:pt x="3" y="84"/>
                    </a:lnTo>
                    <a:lnTo>
                      <a:pt x="3" y="85"/>
                    </a:lnTo>
                    <a:lnTo>
                      <a:pt x="3" y="85"/>
                    </a:lnTo>
                    <a:lnTo>
                      <a:pt x="4" y="86"/>
                    </a:lnTo>
                    <a:lnTo>
                      <a:pt x="5" y="87"/>
                    </a:lnTo>
                    <a:lnTo>
                      <a:pt x="5" y="89"/>
                    </a:lnTo>
                    <a:lnTo>
                      <a:pt x="5" y="90"/>
                    </a:lnTo>
                    <a:lnTo>
                      <a:pt x="4" y="91"/>
                    </a:lnTo>
                    <a:lnTo>
                      <a:pt x="3" y="91"/>
                    </a:lnTo>
                    <a:lnTo>
                      <a:pt x="3" y="89"/>
                    </a:lnTo>
                    <a:lnTo>
                      <a:pt x="2" y="90"/>
                    </a:lnTo>
                    <a:lnTo>
                      <a:pt x="1" y="86"/>
                    </a:lnTo>
                    <a:lnTo>
                      <a:pt x="1" y="86"/>
                    </a:lnTo>
                    <a:lnTo>
                      <a:pt x="1" y="87"/>
                    </a:lnTo>
                    <a:lnTo>
                      <a:pt x="2" y="90"/>
                    </a:lnTo>
                    <a:lnTo>
                      <a:pt x="3" y="91"/>
                    </a:lnTo>
                    <a:lnTo>
                      <a:pt x="3" y="91"/>
                    </a:lnTo>
                    <a:lnTo>
                      <a:pt x="2" y="92"/>
                    </a:lnTo>
                    <a:lnTo>
                      <a:pt x="1" y="92"/>
                    </a:lnTo>
                    <a:lnTo>
                      <a:pt x="1" y="91"/>
                    </a:lnTo>
                    <a:lnTo>
                      <a:pt x="1" y="91"/>
                    </a:lnTo>
                    <a:lnTo>
                      <a:pt x="1" y="91"/>
                    </a:lnTo>
                    <a:lnTo>
                      <a:pt x="1" y="90"/>
                    </a:lnTo>
                    <a:lnTo>
                      <a:pt x="1" y="90"/>
                    </a:lnTo>
                    <a:lnTo>
                      <a:pt x="0" y="90"/>
                    </a:lnTo>
                    <a:lnTo>
                      <a:pt x="0" y="89"/>
                    </a:lnTo>
                    <a:lnTo>
                      <a:pt x="0" y="90"/>
                    </a:lnTo>
                    <a:lnTo>
                      <a:pt x="0" y="91"/>
                    </a:lnTo>
                    <a:lnTo>
                      <a:pt x="1" y="91"/>
                    </a:lnTo>
                    <a:lnTo>
                      <a:pt x="1" y="92"/>
                    </a:lnTo>
                    <a:lnTo>
                      <a:pt x="2" y="94"/>
                    </a:lnTo>
                    <a:lnTo>
                      <a:pt x="4" y="95"/>
                    </a:lnTo>
                    <a:lnTo>
                      <a:pt x="5" y="98"/>
                    </a:lnTo>
                    <a:lnTo>
                      <a:pt x="5" y="101"/>
                    </a:lnTo>
                    <a:lnTo>
                      <a:pt x="7" y="104"/>
                    </a:lnTo>
                    <a:lnTo>
                      <a:pt x="8" y="106"/>
                    </a:lnTo>
                    <a:lnTo>
                      <a:pt x="9" y="109"/>
                    </a:lnTo>
                    <a:lnTo>
                      <a:pt x="10" y="117"/>
                    </a:lnTo>
                    <a:lnTo>
                      <a:pt x="12" y="119"/>
                    </a:lnTo>
                    <a:lnTo>
                      <a:pt x="14" y="125"/>
                    </a:lnTo>
                    <a:lnTo>
                      <a:pt x="14" y="129"/>
                    </a:lnTo>
                    <a:lnTo>
                      <a:pt x="13" y="130"/>
                    </a:lnTo>
                    <a:lnTo>
                      <a:pt x="13" y="130"/>
                    </a:lnTo>
                    <a:lnTo>
                      <a:pt x="13" y="131"/>
                    </a:lnTo>
                    <a:lnTo>
                      <a:pt x="14" y="132"/>
                    </a:lnTo>
                    <a:lnTo>
                      <a:pt x="14" y="133"/>
                    </a:lnTo>
                    <a:lnTo>
                      <a:pt x="12" y="136"/>
                    </a:lnTo>
                    <a:lnTo>
                      <a:pt x="11" y="136"/>
                    </a:lnTo>
                    <a:lnTo>
                      <a:pt x="10" y="136"/>
                    </a:lnTo>
                    <a:lnTo>
                      <a:pt x="10" y="136"/>
                    </a:lnTo>
                    <a:lnTo>
                      <a:pt x="10" y="141"/>
                    </a:lnTo>
                    <a:lnTo>
                      <a:pt x="12" y="141"/>
                    </a:lnTo>
                    <a:lnTo>
                      <a:pt x="16" y="145"/>
                    </a:lnTo>
                    <a:lnTo>
                      <a:pt x="17" y="145"/>
                    </a:lnTo>
                    <a:lnTo>
                      <a:pt x="17" y="145"/>
                    </a:lnTo>
                    <a:lnTo>
                      <a:pt x="18" y="145"/>
                    </a:lnTo>
                    <a:lnTo>
                      <a:pt x="19" y="146"/>
                    </a:lnTo>
                    <a:lnTo>
                      <a:pt x="23" y="146"/>
                    </a:lnTo>
                    <a:lnTo>
                      <a:pt x="24" y="146"/>
                    </a:lnTo>
                    <a:lnTo>
                      <a:pt x="25" y="146"/>
                    </a:lnTo>
                    <a:lnTo>
                      <a:pt x="26" y="146"/>
                    </a:lnTo>
                    <a:lnTo>
                      <a:pt x="26" y="146"/>
                    </a:lnTo>
                    <a:lnTo>
                      <a:pt x="27" y="146"/>
                    </a:lnTo>
                    <a:lnTo>
                      <a:pt x="27" y="146"/>
                    </a:lnTo>
                    <a:lnTo>
                      <a:pt x="28" y="145"/>
                    </a:lnTo>
                    <a:lnTo>
                      <a:pt x="29" y="144"/>
                    </a:lnTo>
                    <a:lnTo>
                      <a:pt x="31" y="142"/>
                    </a:lnTo>
                    <a:lnTo>
                      <a:pt x="34" y="142"/>
                    </a:lnTo>
                    <a:lnTo>
                      <a:pt x="34" y="141"/>
                    </a:lnTo>
                    <a:lnTo>
                      <a:pt x="35" y="141"/>
                    </a:lnTo>
                    <a:lnTo>
                      <a:pt x="34" y="140"/>
                    </a:lnTo>
                    <a:lnTo>
                      <a:pt x="35" y="140"/>
                    </a:lnTo>
                    <a:lnTo>
                      <a:pt x="36" y="138"/>
                    </a:lnTo>
                    <a:lnTo>
                      <a:pt x="38" y="138"/>
                    </a:lnTo>
                    <a:lnTo>
                      <a:pt x="41" y="138"/>
                    </a:lnTo>
                    <a:lnTo>
                      <a:pt x="43" y="138"/>
                    </a:lnTo>
                    <a:lnTo>
                      <a:pt x="46" y="138"/>
                    </a:lnTo>
                    <a:lnTo>
                      <a:pt x="49" y="138"/>
                    </a:lnTo>
                    <a:lnTo>
                      <a:pt x="49" y="138"/>
                    </a:lnTo>
                    <a:lnTo>
                      <a:pt x="49" y="138"/>
                    </a:lnTo>
                    <a:lnTo>
                      <a:pt x="54" y="138"/>
                    </a:lnTo>
                    <a:lnTo>
                      <a:pt x="55" y="138"/>
                    </a:lnTo>
                    <a:lnTo>
                      <a:pt x="56" y="138"/>
                    </a:lnTo>
                    <a:lnTo>
                      <a:pt x="57" y="138"/>
                    </a:lnTo>
                    <a:lnTo>
                      <a:pt x="60" y="132"/>
                    </a:lnTo>
                    <a:lnTo>
                      <a:pt x="61" y="132"/>
                    </a:lnTo>
                    <a:lnTo>
                      <a:pt x="63" y="131"/>
                    </a:lnTo>
                    <a:lnTo>
                      <a:pt x="63" y="131"/>
                    </a:lnTo>
                    <a:lnTo>
                      <a:pt x="64" y="131"/>
                    </a:lnTo>
                    <a:lnTo>
                      <a:pt x="66" y="130"/>
                    </a:lnTo>
                    <a:lnTo>
                      <a:pt x="70" y="127"/>
                    </a:lnTo>
                    <a:lnTo>
                      <a:pt x="70" y="127"/>
                    </a:lnTo>
                    <a:lnTo>
                      <a:pt x="76" y="127"/>
                    </a:lnTo>
                    <a:lnTo>
                      <a:pt x="82" y="127"/>
                    </a:lnTo>
                    <a:lnTo>
                      <a:pt x="88" y="124"/>
                    </a:lnTo>
                    <a:lnTo>
                      <a:pt x="99" y="123"/>
                    </a:lnTo>
                    <a:lnTo>
                      <a:pt x="102" y="124"/>
                    </a:lnTo>
                    <a:lnTo>
                      <a:pt x="104" y="126"/>
                    </a:lnTo>
                    <a:lnTo>
                      <a:pt x="105" y="126"/>
                    </a:lnTo>
                    <a:lnTo>
                      <a:pt x="107" y="126"/>
                    </a:lnTo>
                    <a:lnTo>
                      <a:pt x="107" y="126"/>
                    </a:lnTo>
                    <a:lnTo>
                      <a:pt x="110" y="127"/>
                    </a:lnTo>
                    <a:lnTo>
                      <a:pt x="111" y="127"/>
                    </a:lnTo>
                    <a:lnTo>
                      <a:pt x="110" y="127"/>
                    </a:lnTo>
                    <a:lnTo>
                      <a:pt x="111" y="127"/>
                    </a:lnTo>
                    <a:lnTo>
                      <a:pt x="114" y="129"/>
                    </a:lnTo>
                    <a:lnTo>
                      <a:pt x="116" y="130"/>
                    </a:lnTo>
                    <a:lnTo>
                      <a:pt x="115" y="131"/>
                    </a:lnTo>
                    <a:lnTo>
                      <a:pt x="115" y="131"/>
                    </a:lnTo>
                    <a:lnTo>
                      <a:pt x="115" y="132"/>
                    </a:lnTo>
                    <a:lnTo>
                      <a:pt x="116" y="133"/>
                    </a:lnTo>
                    <a:lnTo>
                      <a:pt x="118" y="134"/>
                    </a:lnTo>
                    <a:lnTo>
                      <a:pt x="118" y="134"/>
                    </a:lnTo>
                    <a:lnTo>
                      <a:pt x="119" y="135"/>
                    </a:lnTo>
                    <a:lnTo>
                      <a:pt x="119" y="137"/>
                    </a:lnTo>
                    <a:lnTo>
                      <a:pt x="121" y="138"/>
                    </a:lnTo>
                    <a:lnTo>
                      <a:pt x="121" y="139"/>
                    </a:lnTo>
                    <a:lnTo>
                      <a:pt x="121" y="140"/>
                    </a:lnTo>
                    <a:lnTo>
                      <a:pt x="122" y="141"/>
                    </a:lnTo>
                    <a:lnTo>
                      <a:pt x="122" y="142"/>
                    </a:lnTo>
                    <a:lnTo>
                      <a:pt x="122" y="143"/>
                    </a:lnTo>
                    <a:lnTo>
                      <a:pt x="121" y="142"/>
                    </a:lnTo>
                    <a:lnTo>
                      <a:pt x="121" y="143"/>
                    </a:lnTo>
                    <a:lnTo>
                      <a:pt x="121" y="143"/>
                    </a:lnTo>
                    <a:lnTo>
                      <a:pt x="122" y="144"/>
                    </a:lnTo>
                    <a:lnTo>
                      <a:pt x="123" y="145"/>
                    </a:lnTo>
                    <a:lnTo>
                      <a:pt x="124" y="146"/>
                    </a:lnTo>
                    <a:lnTo>
                      <a:pt x="125" y="146"/>
                    </a:lnTo>
                    <a:lnTo>
                      <a:pt x="125" y="146"/>
                    </a:lnTo>
                    <a:lnTo>
                      <a:pt x="125" y="144"/>
                    </a:lnTo>
                    <a:lnTo>
                      <a:pt x="125" y="144"/>
                    </a:lnTo>
                    <a:lnTo>
                      <a:pt x="125" y="143"/>
                    </a:lnTo>
                    <a:lnTo>
                      <a:pt x="127" y="141"/>
                    </a:lnTo>
                    <a:lnTo>
                      <a:pt x="128" y="139"/>
                    </a:lnTo>
                    <a:lnTo>
                      <a:pt x="129" y="139"/>
                    </a:lnTo>
                    <a:lnTo>
                      <a:pt x="129" y="138"/>
                    </a:lnTo>
                    <a:lnTo>
                      <a:pt x="130" y="138"/>
                    </a:lnTo>
                    <a:lnTo>
                      <a:pt x="130" y="138"/>
                    </a:lnTo>
                    <a:lnTo>
                      <a:pt x="131" y="137"/>
                    </a:lnTo>
                    <a:lnTo>
                      <a:pt x="132" y="138"/>
                    </a:lnTo>
                    <a:lnTo>
                      <a:pt x="132" y="136"/>
                    </a:lnTo>
                    <a:lnTo>
                      <a:pt x="132" y="136"/>
                    </a:lnTo>
                    <a:lnTo>
                      <a:pt x="134" y="132"/>
                    </a:lnTo>
                    <a:lnTo>
                      <a:pt x="135" y="132"/>
                    </a:lnTo>
                    <a:lnTo>
                      <a:pt x="135" y="130"/>
                    </a:lnTo>
                    <a:lnTo>
                      <a:pt x="135" y="129"/>
                    </a:lnTo>
                    <a:lnTo>
                      <a:pt x="136" y="130"/>
                    </a:lnTo>
                    <a:lnTo>
                      <a:pt x="136" y="131"/>
                    </a:lnTo>
                    <a:lnTo>
                      <a:pt x="136" y="131"/>
                    </a:lnTo>
                    <a:lnTo>
                      <a:pt x="136" y="132"/>
                    </a:lnTo>
                    <a:lnTo>
                      <a:pt x="136" y="134"/>
                    </a:lnTo>
                    <a:lnTo>
                      <a:pt x="136" y="134"/>
                    </a:lnTo>
                    <a:lnTo>
                      <a:pt x="136" y="136"/>
                    </a:lnTo>
                    <a:lnTo>
                      <a:pt x="136" y="137"/>
                    </a:lnTo>
                    <a:lnTo>
                      <a:pt x="135" y="138"/>
                    </a:lnTo>
                    <a:lnTo>
                      <a:pt x="133" y="140"/>
                    </a:lnTo>
                    <a:lnTo>
                      <a:pt x="133" y="142"/>
                    </a:lnTo>
                    <a:lnTo>
                      <a:pt x="133" y="142"/>
                    </a:lnTo>
                    <a:lnTo>
                      <a:pt x="133" y="145"/>
                    </a:lnTo>
                    <a:lnTo>
                      <a:pt x="132" y="146"/>
                    </a:lnTo>
                    <a:lnTo>
                      <a:pt x="131" y="146"/>
                    </a:lnTo>
                    <a:lnTo>
                      <a:pt x="130" y="147"/>
                    </a:lnTo>
                    <a:lnTo>
                      <a:pt x="131" y="148"/>
                    </a:lnTo>
                    <a:lnTo>
                      <a:pt x="132" y="147"/>
                    </a:lnTo>
                    <a:lnTo>
                      <a:pt x="133" y="147"/>
                    </a:lnTo>
                    <a:lnTo>
                      <a:pt x="134" y="146"/>
                    </a:lnTo>
                    <a:lnTo>
                      <a:pt x="135" y="147"/>
                    </a:lnTo>
                    <a:lnTo>
                      <a:pt x="135" y="146"/>
                    </a:lnTo>
                    <a:lnTo>
                      <a:pt x="136" y="143"/>
                    </a:lnTo>
                    <a:lnTo>
                      <a:pt x="137" y="141"/>
                    </a:lnTo>
                    <a:lnTo>
                      <a:pt x="138" y="141"/>
                    </a:lnTo>
                    <a:lnTo>
                      <a:pt x="139" y="142"/>
                    </a:lnTo>
                    <a:lnTo>
                      <a:pt x="139" y="144"/>
                    </a:lnTo>
                    <a:lnTo>
                      <a:pt x="139" y="146"/>
                    </a:lnTo>
                    <a:lnTo>
                      <a:pt x="139" y="147"/>
                    </a:lnTo>
                    <a:lnTo>
                      <a:pt x="137" y="150"/>
                    </a:lnTo>
                    <a:lnTo>
                      <a:pt x="138" y="150"/>
                    </a:lnTo>
                    <a:lnTo>
                      <a:pt x="139" y="150"/>
                    </a:lnTo>
                    <a:lnTo>
                      <a:pt x="142" y="149"/>
                    </a:lnTo>
                    <a:lnTo>
                      <a:pt x="143" y="149"/>
                    </a:lnTo>
                    <a:lnTo>
                      <a:pt x="143" y="149"/>
                    </a:lnTo>
                    <a:lnTo>
                      <a:pt x="143" y="150"/>
                    </a:lnTo>
                    <a:lnTo>
                      <a:pt x="146" y="153"/>
                    </a:lnTo>
                    <a:lnTo>
                      <a:pt x="147" y="157"/>
                    </a:lnTo>
                    <a:lnTo>
                      <a:pt x="147" y="158"/>
                    </a:lnTo>
                    <a:lnTo>
                      <a:pt x="146" y="159"/>
                    </a:lnTo>
                    <a:lnTo>
                      <a:pt x="146" y="160"/>
                    </a:lnTo>
                    <a:lnTo>
                      <a:pt x="147" y="163"/>
                    </a:lnTo>
                    <a:lnTo>
                      <a:pt x="148" y="163"/>
                    </a:lnTo>
                    <a:lnTo>
                      <a:pt x="149" y="164"/>
                    </a:lnTo>
                    <a:lnTo>
                      <a:pt x="150" y="166"/>
                    </a:lnTo>
                    <a:lnTo>
                      <a:pt x="151" y="167"/>
                    </a:lnTo>
                    <a:lnTo>
                      <a:pt x="153" y="167"/>
                    </a:lnTo>
                    <a:lnTo>
                      <a:pt x="155" y="167"/>
                    </a:lnTo>
                    <a:lnTo>
                      <a:pt x="156" y="169"/>
                    </a:lnTo>
                    <a:lnTo>
                      <a:pt x="157" y="168"/>
                    </a:lnTo>
                    <a:lnTo>
                      <a:pt x="158" y="168"/>
                    </a:lnTo>
                    <a:lnTo>
                      <a:pt x="165" y="171"/>
                    </a:lnTo>
                    <a:lnTo>
                      <a:pt x="166" y="172"/>
                    </a:lnTo>
                    <a:lnTo>
                      <a:pt x="169" y="171"/>
                    </a:lnTo>
                    <a:lnTo>
                      <a:pt x="170" y="169"/>
                    </a:lnTo>
                    <a:lnTo>
                      <a:pt x="172" y="168"/>
                    </a:lnTo>
                    <a:lnTo>
                      <a:pt x="173" y="167"/>
                    </a:lnTo>
                    <a:lnTo>
                      <a:pt x="173" y="167"/>
                    </a:lnTo>
                    <a:lnTo>
                      <a:pt x="172" y="167"/>
                    </a:lnTo>
                    <a:lnTo>
                      <a:pt x="172" y="167"/>
                    </a:lnTo>
                    <a:lnTo>
                      <a:pt x="174" y="165"/>
                    </a:lnTo>
                    <a:lnTo>
                      <a:pt x="176" y="166"/>
                    </a:lnTo>
                    <a:lnTo>
                      <a:pt x="176" y="167"/>
                    </a:lnTo>
                    <a:lnTo>
                      <a:pt x="175" y="168"/>
                    </a:lnTo>
                    <a:lnTo>
                      <a:pt x="174" y="168"/>
                    </a:lnTo>
                    <a:lnTo>
                      <a:pt x="174" y="169"/>
                    </a:lnTo>
                    <a:lnTo>
                      <a:pt x="176" y="169"/>
                    </a:lnTo>
                    <a:lnTo>
                      <a:pt x="176" y="169"/>
                    </a:lnTo>
                    <a:lnTo>
                      <a:pt x="177" y="167"/>
                    </a:lnTo>
                    <a:lnTo>
                      <a:pt x="178" y="168"/>
                    </a:lnTo>
                    <a:lnTo>
                      <a:pt x="178" y="170"/>
                    </a:lnTo>
                    <a:lnTo>
                      <a:pt x="178" y="170"/>
                    </a:lnTo>
                    <a:lnTo>
                      <a:pt x="179" y="171"/>
                    </a:lnTo>
                    <a:lnTo>
                      <a:pt x="179" y="171"/>
                    </a:lnTo>
                    <a:lnTo>
                      <a:pt x="180" y="172"/>
                    </a:lnTo>
                    <a:lnTo>
                      <a:pt x="181" y="172"/>
                    </a:lnTo>
                    <a:lnTo>
                      <a:pt x="182" y="172"/>
                    </a:lnTo>
                    <a:lnTo>
                      <a:pt x="183" y="175"/>
                    </a:lnTo>
                    <a:lnTo>
                      <a:pt x="183" y="174"/>
                    </a:lnTo>
                    <a:lnTo>
                      <a:pt x="184" y="171"/>
                    </a:lnTo>
                    <a:lnTo>
                      <a:pt x="183" y="171"/>
                    </a:lnTo>
                    <a:lnTo>
                      <a:pt x="183" y="172"/>
                    </a:lnTo>
                    <a:lnTo>
                      <a:pt x="183" y="173"/>
                    </a:lnTo>
                    <a:lnTo>
                      <a:pt x="182" y="172"/>
                    </a:lnTo>
                    <a:lnTo>
                      <a:pt x="182" y="171"/>
                    </a:lnTo>
                    <a:lnTo>
                      <a:pt x="183" y="171"/>
                    </a:lnTo>
                    <a:lnTo>
                      <a:pt x="183" y="171"/>
                    </a:lnTo>
                    <a:lnTo>
                      <a:pt x="185" y="171"/>
                    </a:lnTo>
                    <a:lnTo>
                      <a:pt x="185" y="171"/>
                    </a:lnTo>
                    <a:lnTo>
                      <a:pt x="186" y="171"/>
                    </a:lnTo>
                    <a:lnTo>
                      <a:pt x="187" y="170"/>
                    </a:lnTo>
                    <a:lnTo>
                      <a:pt x="187" y="169"/>
                    </a:lnTo>
                    <a:lnTo>
                      <a:pt x="188" y="168"/>
                    </a:lnTo>
                    <a:lnTo>
                      <a:pt x="194" y="165"/>
                    </a:lnTo>
                    <a:lnTo>
                      <a:pt x="201" y="164"/>
                    </a:lnTo>
                    <a:lnTo>
                      <a:pt x="201" y="163"/>
                    </a:lnTo>
                    <a:lnTo>
                      <a:pt x="201" y="163"/>
                    </a:lnTo>
                    <a:lnTo>
                      <a:pt x="202" y="164"/>
                    </a:lnTo>
                    <a:lnTo>
                      <a:pt x="203" y="162"/>
                    </a:lnTo>
                    <a:lnTo>
                      <a:pt x="202" y="160"/>
                    </a:lnTo>
                    <a:lnTo>
                      <a:pt x="204" y="155"/>
                    </a:lnTo>
                    <a:lnTo>
                      <a:pt x="203" y="154"/>
                    </a:lnTo>
                    <a:lnTo>
                      <a:pt x="204" y="150"/>
                    </a:lnTo>
                    <a:lnTo>
                      <a:pt x="205" y="150"/>
                    </a:lnTo>
                    <a:lnTo>
                      <a:pt x="205" y="149"/>
                    </a:lnTo>
                    <a:lnTo>
                      <a:pt x="205" y="149"/>
                    </a:lnTo>
                    <a:lnTo>
                      <a:pt x="206" y="146"/>
                    </a:lnTo>
                    <a:lnTo>
                      <a:pt x="207" y="147"/>
                    </a:lnTo>
                    <a:lnTo>
                      <a:pt x="208" y="142"/>
                    </a:lnTo>
                    <a:lnTo>
                      <a:pt x="209" y="141"/>
                    </a:lnTo>
                    <a:lnTo>
                      <a:pt x="209" y="140"/>
                    </a:lnTo>
                    <a:lnTo>
                      <a:pt x="209" y="139"/>
                    </a:lnTo>
                    <a:lnTo>
                      <a:pt x="210" y="138"/>
                    </a:lnTo>
                    <a:lnTo>
                      <a:pt x="210" y="137"/>
                    </a:lnTo>
                    <a:lnTo>
                      <a:pt x="209" y="137"/>
                    </a:lnTo>
                    <a:lnTo>
                      <a:pt x="209" y="136"/>
                    </a:lnTo>
                    <a:lnTo>
                      <a:pt x="210" y="136"/>
                    </a:lnTo>
                    <a:lnTo>
                      <a:pt x="210" y="136"/>
                    </a:lnTo>
                    <a:lnTo>
                      <a:pt x="212" y="132"/>
                    </a:lnTo>
                    <a:lnTo>
                      <a:pt x="215" y="131"/>
                    </a:lnTo>
                    <a:lnTo>
                      <a:pt x="214" y="131"/>
                    </a:lnTo>
                    <a:lnTo>
                      <a:pt x="214" y="131"/>
                    </a:lnTo>
                    <a:lnTo>
                      <a:pt x="215" y="131"/>
                    </a:lnTo>
                    <a:lnTo>
                      <a:pt x="216" y="129"/>
                    </a:lnTo>
                    <a:lnTo>
                      <a:pt x="216" y="128"/>
                    </a:lnTo>
                    <a:lnTo>
                      <a:pt x="216" y="127"/>
                    </a:lnTo>
                    <a:lnTo>
                      <a:pt x="216" y="127"/>
                    </a:lnTo>
                    <a:lnTo>
                      <a:pt x="219" y="122"/>
                    </a:lnTo>
                    <a:lnTo>
                      <a:pt x="219" y="121"/>
                    </a:lnTo>
                    <a:lnTo>
                      <a:pt x="219" y="120"/>
                    </a:lnTo>
                    <a:lnTo>
                      <a:pt x="219" y="116"/>
                    </a:lnTo>
                    <a:lnTo>
                      <a:pt x="220" y="115"/>
                    </a:lnTo>
                    <a:lnTo>
                      <a:pt x="220" y="115"/>
                    </a:lnTo>
                    <a:lnTo>
                      <a:pt x="222" y="102"/>
                    </a:lnTo>
                    <a:lnTo>
                      <a:pt x="220" y="97"/>
                    </a:lnTo>
                    <a:lnTo>
                      <a:pt x="219" y="9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3" name="Freeform 313"/>
              <p:cNvSpPr>
                <a:spLocks/>
              </p:cNvSpPr>
              <p:nvPr/>
            </p:nvSpPr>
            <p:spPr bwMode="auto">
              <a:xfrm>
                <a:off x="5078" y="3926"/>
                <a:ext cx="8" cy="4"/>
              </a:xfrm>
              <a:custGeom>
                <a:avLst/>
                <a:gdLst/>
                <a:ahLst/>
                <a:cxnLst>
                  <a:cxn ang="0">
                    <a:pos x="5" y="2"/>
                  </a:cxn>
                  <a:cxn ang="0">
                    <a:pos x="5" y="1"/>
                  </a:cxn>
                  <a:cxn ang="0">
                    <a:pos x="3" y="0"/>
                  </a:cxn>
                  <a:cxn ang="0">
                    <a:pos x="0" y="2"/>
                  </a:cxn>
                  <a:cxn ang="0">
                    <a:pos x="0" y="2"/>
                  </a:cxn>
                  <a:cxn ang="0">
                    <a:pos x="0" y="3"/>
                  </a:cxn>
                  <a:cxn ang="0">
                    <a:pos x="0" y="4"/>
                  </a:cxn>
                  <a:cxn ang="0">
                    <a:pos x="3" y="4"/>
                  </a:cxn>
                  <a:cxn ang="0">
                    <a:pos x="4" y="4"/>
                  </a:cxn>
                  <a:cxn ang="0">
                    <a:pos x="5" y="4"/>
                  </a:cxn>
                  <a:cxn ang="0">
                    <a:pos x="6" y="3"/>
                  </a:cxn>
                  <a:cxn ang="0">
                    <a:pos x="8" y="3"/>
                  </a:cxn>
                  <a:cxn ang="0">
                    <a:pos x="7" y="2"/>
                  </a:cxn>
                  <a:cxn ang="0">
                    <a:pos x="5" y="2"/>
                  </a:cxn>
                </a:cxnLst>
                <a:rect l="0" t="0" r="r" b="b"/>
                <a:pathLst>
                  <a:path w="8" h="4">
                    <a:moveTo>
                      <a:pt x="5" y="2"/>
                    </a:moveTo>
                    <a:lnTo>
                      <a:pt x="5" y="1"/>
                    </a:lnTo>
                    <a:lnTo>
                      <a:pt x="3" y="0"/>
                    </a:lnTo>
                    <a:lnTo>
                      <a:pt x="0" y="2"/>
                    </a:lnTo>
                    <a:lnTo>
                      <a:pt x="0" y="2"/>
                    </a:lnTo>
                    <a:lnTo>
                      <a:pt x="0" y="3"/>
                    </a:lnTo>
                    <a:lnTo>
                      <a:pt x="0" y="4"/>
                    </a:lnTo>
                    <a:lnTo>
                      <a:pt x="3" y="4"/>
                    </a:lnTo>
                    <a:lnTo>
                      <a:pt x="4" y="4"/>
                    </a:lnTo>
                    <a:lnTo>
                      <a:pt x="5" y="4"/>
                    </a:lnTo>
                    <a:lnTo>
                      <a:pt x="6" y="3"/>
                    </a:lnTo>
                    <a:lnTo>
                      <a:pt x="8" y="3"/>
                    </a:lnTo>
                    <a:lnTo>
                      <a:pt x="7" y="2"/>
                    </a:lnTo>
                    <a:lnTo>
                      <a:pt x="5"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4" name="Freeform 314"/>
              <p:cNvSpPr>
                <a:spLocks/>
              </p:cNvSpPr>
              <p:nvPr/>
            </p:nvSpPr>
            <p:spPr bwMode="auto">
              <a:xfrm>
                <a:off x="5141" y="3959"/>
                <a:ext cx="2" cy="2"/>
              </a:xfrm>
              <a:custGeom>
                <a:avLst/>
                <a:gdLst/>
                <a:ahLst/>
                <a:cxnLst>
                  <a:cxn ang="0">
                    <a:pos x="2" y="0"/>
                  </a:cxn>
                  <a:cxn ang="0">
                    <a:pos x="0" y="1"/>
                  </a:cxn>
                  <a:cxn ang="0">
                    <a:pos x="0" y="1"/>
                  </a:cxn>
                  <a:cxn ang="0">
                    <a:pos x="2" y="2"/>
                  </a:cxn>
                  <a:cxn ang="0">
                    <a:pos x="2" y="2"/>
                  </a:cxn>
                  <a:cxn ang="0">
                    <a:pos x="2" y="1"/>
                  </a:cxn>
                  <a:cxn ang="0">
                    <a:pos x="2" y="0"/>
                  </a:cxn>
                </a:cxnLst>
                <a:rect l="0" t="0" r="r" b="b"/>
                <a:pathLst>
                  <a:path w="2" h="2">
                    <a:moveTo>
                      <a:pt x="2" y="0"/>
                    </a:moveTo>
                    <a:lnTo>
                      <a:pt x="0" y="1"/>
                    </a:lnTo>
                    <a:lnTo>
                      <a:pt x="0" y="1"/>
                    </a:lnTo>
                    <a:lnTo>
                      <a:pt x="2" y="2"/>
                    </a:lnTo>
                    <a:lnTo>
                      <a:pt x="2" y="2"/>
                    </a:lnTo>
                    <a:lnTo>
                      <a:pt x="2"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5" name="Freeform 315"/>
              <p:cNvSpPr>
                <a:spLocks/>
              </p:cNvSpPr>
              <p:nvPr/>
            </p:nvSpPr>
            <p:spPr bwMode="auto">
              <a:xfrm>
                <a:off x="4964" y="3763"/>
                <a:ext cx="5" cy="4"/>
              </a:xfrm>
              <a:custGeom>
                <a:avLst/>
                <a:gdLst/>
                <a:ahLst/>
                <a:cxnLst>
                  <a:cxn ang="0">
                    <a:pos x="1" y="3"/>
                  </a:cxn>
                  <a:cxn ang="0">
                    <a:pos x="0" y="3"/>
                  </a:cxn>
                  <a:cxn ang="0">
                    <a:pos x="0" y="3"/>
                  </a:cxn>
                  <a:cxn ang="0">
                    <a:pos x="1" y="4"/>
                  </a:cxn>
                  <a:cxn ang="0">
                    <a:pos x="3" y="4"/>
                  </a:cxn>
                  <a:cxn ang="0">
                    <a:pos x="4" y="4"/>
                  </a:cxn>
                  <a:cxn ang="0">
                    <a:pos x="4" y="3"/>
                  </a:cxn>
                  <a:cxn ang="0">
                    <a:pos x="5" y="2"/>
                  </a:cxn>
                  <a:cxn ang="0">
                    <a:pos x="5" y="0"/>
                  </a:cxn>
                  <a:cxn ang="0">
                    <a:pos x="4" y="0"/>
                  </a:cxn>
                  <a:cxn ang="0">
                    <a:pos x="2" y="0"/>
                  </a:cxn>
                  <a:cxn ang="0">
                    <a:pos x="1" y="1"/>
                  </a:cxn>
                  <a:cxn ang="0">
                    <a:pos x="1" y="3"/>
                  </a:cxn>
                </a:cxnLst>
                <a:rect l="0" t="0" r="r" b="b"/>
                <a:pathLst>
                  <a:path w="5" h="4">
                    <a:moveTo>
                      <a:pt x="1" y="3"/>
                    </a:moveTo>
                    <a:lnTo>
                      <a:pt x="0" y="3"/>
                    </a:lnTo>
                    <a:lnTo>
                      <a:pt x="0" y="3"/>
                    </a:lnTo>
                    <a:lnTo>
                      <a:pt x="1" y="4"/>
                    </a:lnTo>
                    <a:lnTo>
                      <a:pt x="3" y="4"/>
                    </a:lnTo>
                    <a:lnTo>
                      <a:pt x="4" y="4"/>
                    </a:lnTo>
                    <a:lnTo>
                      <a:pt x="4" y="3"/>
                    </a:lnTo>
                    <a:lnTo>
                      <a:pt x="5" y="2"/>
                    </a:lnTo>
                    <a:lnTo>
                      <a:pt x="5" y="0"/>
                    </a:lnTo>
                    <a:lnTo>
                      <a:pt x="4" y="0"/>
                    </a:lnTo>
                    <a:lnTo>
                      <a:pt x="2" y="0"/>
                    </a:lnTo>
                    <a:lnTo>
                      <a:pt x="1" y="1"/>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6" name="Freeform 316"/>
              <p:cNvSpPr>
                <a:spLocks/>
              </p:cNvSpPr>
              <p:nvPr/>
            </p:nvSpPr>
            <p:spPr bwMode="auto">
              <a:xfrm>
                <a:off x="4965" y="3736"/>
                <a:ext cx="1" cy="4"/>
              </a:xfrm>
              <a:custGeom>
                <a:avLst/>
                <a:gdLst/>
                <a:ahLst/>
                <a:cxnLst>
                  <a:cxn ang="0">
                    <a:pos x="1" y="3"/>
                  </a:cxn>
                  <a:cxn ang="0">
                    <a:pos x="1" y="0"/>
                  </a:cxn>
                  <a:cxn ang="0">
                    <a:pos x="0" y="0"/>
                  </a:cxn>
                  <a:cxn ang="0">
                    <a:pos x="0" y="0"/>
                  </a:cxn>
                  <a:cxn ang="0">
                    <a:pos x="0" y="0"/>
                  </a:cxn>
                  <a:cxn ang="0">
                    <a:pos x="0" y="1"/>
                  </a:cxn>
                  <a:cxn ang="0">
                    <a:pos x="0" y="4"/>
                  </a:cxn>
                  <a:cxn ang="0">
                    <a:pos x="1" y="4"/>
                  </a:cxn>
                  <a:cxn ang="0">
                    <a:pos x="1" y="3"/>
                  </a:cxn>
                </a:cxnLst>
                <a:rect l="0" t="0" r="r" b="b"/>
                <a:pathLst>
                  <a:path w="1" h="4">
                    <a:moveTo>
                      <a:pt x="1" y="3"/>
                    </a:moveTo>
                    <a:lnTo>
                      <a:pt x="1" y="0"/>
                    </a:lnTo>
                    <a:lnTo>
                      <a:pt x="0" y="0"/>
                    </a:lnTo>
                    <a:lnTo>
                      <a:pt x="0" y="0"/>
                    </a:lnTo>
                    <a:lnTo>
                      <a:pt x="0" y="0"/>
                    </a:lnTo>
                    <a:lnTo>
                      <a:pt x="0" y="1"/>
                    </a:lnTo>
                    <a:lnTo>
                      <a:pt x="0" y="4"/>
                    </a:lnTo>
                    <a:lnTo>
                      <a:pt x="1" y="4"/>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7" name="Freeform 317"/>
              <p:cNvSpPr>
                <a:spLocks/>
              </p:cNvSpPr>
              <p:nvPr/>
            </p:nvSpPr>
            <p:spPr bwMode="auto">
              <a:xfrm>
                <a:off x="4956" y="3762"/>
                <a:ext cx="6" cy="4"/>
              </a:xfrm>
              <a:custGeom>
                <a:avLst/>
                <a:gdLst/>
                <a:ahLst/>
                <a:cxnLst>
                  <a:cxn ang="0">
                    <a:pos x="3" y="0"/>
                  </a:cxn>
                  <a:cxn ang="0">
                    <a:pos x="3" y="0"/>
                  </a:cxn>
                  <a:cxn ang="0">
                    <a:pos x="1" y="0"/>
                  </a:cxn>
                  <a:cxn ang="0">
                    <a:pos x="0" y="0"/>
                  </a:cxn>
                  <a:cxn ang="0">
                    <a:pos x="1" y="1"/>
                  </a:cxn>
                  <a:cxn ang="0">
                    <a:pos x="1" y="2"/>
                  </a:cxn>
                  <a:cxn ang="0">
                    <a:pos x="2" y="2"/>
                  </a:cxn>
                  <a:cxn ang="0">
                    <a:pos x="3" y="3"/>
                  </a:cxn>
                  <a:cxn ang="0">
                    <a:pos x="4" y="4"/>
                  </a:cxn>
                  <a:cxn ang="0">
                    <a:pos x="4" y="4"/>
                  </a:cxn>
                  <a:cxn ang="0">
                    <a:pos x="5" y="4"/>
                  </a:cxn>
                  <a:cxn ang="0">
                    <a:pos x="6" y="2"/>
                  </a:cxn>
                  <a:cxn ang="0">
                    <a:pos x="6" y="1"/>
                  </a:cxn>
                  <a:cxn ang="0">
                    <a:pos x="6" y="0"/>
                  </a:cxn>
                  <a:cxn ang="0">
                    <a:pos x="4" y="0"/>
                  </a:cxn>
                  <a:cxn ang="0">
                    <a:pos x="3" y="0"/>
                  </a:cxn>
                </a:cxnLst>
                <a:rect l="0" t="0" r="r" b="b"/>
                <a:pathLst>
                  <a:path w="6" h="4">
                    <a:moveTo>
                      <a:pt x="3" y="0"/>
                    </a:moveTo>
                    <a:lnTo>
                      <a:pt x="3" y="0"/>
                    </a:lnTo>
                    <a:lnTo>
                      <a:pt x="1" y="0"/>
                    </a:lnTo>
                    <a:lnTo>
                      <a:pt x="0" y="0"/>
                    </a:lnTo>
                    <a:lnTo>
                      <a:pt x="1" y="1"/>
                    </a:lnTo>
                    <a:lnTo>
                      <a:pt x="1" y="2"/>
                    </a:lnTo>
                    <a:lnTo>
                      <a:pt x="2" y="2"/>
                    </a:lnTo>
                    <a:lnTo>
                      <a:pt x="3" y="3"/>
                    </a:lnTo>
                    <a:lnTo>
                      <a:pt x="4" y="4"/>
                    </a:lnTo>
                    <a:lnTo>
                      <a:pt x="4" y="4"/>
                    </a:lnTo>
                    <a:lnTo>
                      <a:pt x="5" y="4"/>
                    </a:lnTo>
                    <a:lnTo>
                      <a:pt x="6" y="2"/>
                    </a:lnTo>
                    <a:lnTo>
                      <a:pt x="6" y="1"/>
                    </a:lnTo>
                    <a:lnTo>
                      <a:pt x="6" y="0"/>
                    </a:lnTo>
                    <a:lnTo>
                      <a:pt x="4" y="0"/>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8" name="Freeform 318"/>
              <p:cNvSpPr>
                <a:spLocks/>
              </p:cNvSpPr>
              <p:nvPr/>
            </p:nvSpPr>
            <p:spPr bwMode="auto">
              <a:xfrm>
                <a:off x="4961" y="3755"/>
                <a:ext cx="1" cy="1"/>
              </a:xfrm>
              <a:custGeom>
                <a:avLst/>
                <a:gdLst/>
                <a:ahLst/>
                <a:cxnLst>
                  <a:cxn ang="0">
                    <a:pos x="1" y="0"/>
                  </a:cxn>
                  <a:cxn ang="0">
                    <a:pos x="0" y="0"/>
                  </a:cxn>
                  <a:cxn ang="0">
                    <a:pos x="0" y="0"/>
                  </a:cxn>
                  <a:cxn ang="0">
                    <a:pos x="0" y="0"/>
                  </a:cxn>
                  <a:cxn ang="0">
                    <a:pos x="0" y="1"/>
                  </a:cxn>
                  <a:cxn ang="0">
                    <a:pos x="1" y="0"/>
                  </a:cxn>
                  <a:cxn ang="0">
                    <a:pos x="1" y="0"/>
                  </a:cxn>
                </a:cxnLst>
                <a:rect l="0" t="0" r="r" b="b"/>
                <a:pathLst>
                  <a:path w="1" h="1">
                    <a:moveTo>
                      <a:pt x="1" y="0"/>
                    </a:moveTo>
                    <a:lnTo>
                      <a:pt x="0" y="0"/>
                    </a:lnTo>
                    <a:lnTo>
                      <a:pt x="0" y="0"/>
                    </a:lnTo>
                    <a:lnTo>
                      <a:pt x="0" y="0"/>
                    </a:lnTo>
                    <a:lnTo>
                      <a:pt x="0"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9" name="Freeform 319"/>
              <p:cNvSpPr>
                <a:spLocks/>
              </p:cNvSpPr>
              <p:nvPr/>
            </p:nvSpPr>
            <p:spPr bwMode="auto">
              <a:xfrm>
                <a:off x="5248" y="3838"/>
                <a:ext cx="2" cy="1"/>
              </a:xfrm>
              <a:custGeom>
                <a:avLst/>
                <a:gdLst/>
                <a:ahLst/>
                <a:cxnLst>
                  <a:cxn ang="0">
                    <a:pos x="2" y="0"/>
                  </a:cxn>
                  <a:cxn ang="0">
                    <a:pos x="1" y="0"/>
                  </a:cxn>
                  <a:cxn ang="0">
                    <a:pos x="0" y="0"/>
                  </a:cxn>
                  <a:cxn ang="0">
                    <a:pos x="1" y="0"/>
                  </a:cxn>
                  <a:cxn ang="0">
                    <a:pos x="1" y="1"/>
                  </a:cxn>
                  <a:cxn ang="0">
                    <a:pos x="1" y="1"/>
                  </a:cxn>
                  <a:cxn ang="0">
                    <a:pos x="2" y="1"/>
                  </a:cxn>
                  <a:cxn ang="0">
                    <a:pos x="2" y="1"/>
                  </a:cxn>
                  <a:cxn ang="0">
                    <a:pos x="2" y="0"/>
                  </a:cxn>
                  <a:cxn ang="0">
                    <a:pos x="2" y="0"/>
                  </a:cxn>
                </a:cxnLst>
                <a:rect l="0" t="0" r="r" b="b"/>
                <a:pathLst>
                  <a:path w="2" h="1">
                    <a:moveTo>
                      <a:pt x="2" y="0"/>
                    </a:moveTo>
                    <a:lnTo>
                      <a:pt x="1" y="0"/>
                    </a:lnTo>
                    <a:lnTo>
                      <a:pt x="0" y="0"/>
                    </a:lnTo>
                    <a:lnTo>
                      <a:pt x="1" y="0"/>
                    </a:lnTo>
                    <a:lnTo>
                      <a:pt x="1" y="1"/>
                    </a:lnTo>
                    <a:lnTo>
                      <a:pt x="1" y="1"/>
                    </a:lnTo>
                    <a:lnTo>
                      <a:pt x="2" y="1"/>
                    </a:lnTo>
                    <a:lnTo>
                      <a:pt x="2" y="1"/>
                    </a:lnTo>
                    <a:lnTo>
                      <a:pt x="2"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0" name="Freeform 320"/>
              <p:cNvSpPr>
                <a:spLocks/>
              </p:cNvSpPr>
              <p:nvPr/>
            </p:nvSpPr>
            <p:spPr bwMode="auto">
              <a:xfrm>
                <a:off x="5067" y="3675"/>
                <a:ext cx="1" cy="3"/>
              </a:xfrm>
              <a:custGeom>
                <a:avLst/>
                <a:gdLst/>
                <a:ahLst/>
                <a:cxnLst>
                  <a:cxn ang="0">
                    <a:pos x="0" y="1"/>
                  </a:cxn>
                  <a:cxn ang="0">
                    <a:pos x="0" y="2"/>
                  </a:cxn>
                  <a:cxn ang="0">
                    <a:pos x="0" y="3"/>
                  </a:cxn>
                  <a:cxn ang="0">
                    <a:pos x="0" y="2"/>
                  </a:cxn>
                  <a:cxn ang="0">
                    <a:pos x="0" y="0"/>
                  </a:cxn>
                  <a:cxn ang="0">
                    <a:pos x="0" y="1"/>
                  </a:cxn>
                  <a:cxn ang="0">
                    <a:pos x="0" y="1"/>
                  </a:cxn>
                  <a:cxn ang="0">
                    <a:pos x="0" y="1"/>
                  </a:cxn>
                </a:cxnLst>
                <a:rect l="0" t="0" r="r" b="b"/>
                <a:pathLst>
                  <a:path h="3">
                    <a:moveTo>
                      <a:pt x="0" y="1"/>
                    </a:moveTo>
                    <a:lnTo>
                      <a:pt x="0" y="2"/>
                    </a:lnTo>
                    <a:lnTo>
                      <a:pt x="0" y="3"/>
                    </a:lnTo>
                    <a:lnTo>
                      <a:pt x="0" y="2"/>
                    </a:lnTo>
                    <a:lnTo>
                      <a:pt x="0" y="0"/>
                    </a:lnTo>
                    <a:lnTo>
                      <a:pt x="0" y="1"/>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1" name="Freeform 321"/>
              <p:cNvSpPr>
                <a:spLocks/>
              </p:cNvSpPr>
              <p:nvPr/>
            </p:nvSpPr>
            <p:spPr bwMode="auto">
              <a:xfrm>
                <a:off x="5152" y="3731"/>
                <a:ext cx="2" cy="2"/>
              </a:xfrm>
              <a:custGeom>
                <a:avLst/>
                <a:gdLst/>
                <a:ahLst/>
                <a:cxnLst>
                  <a:cxn ang="0">
                    <a:pos x="0" y="0"/>
                  </a:cxn>
                  <a:cxn ang="0">
                    <a:pos x="0" y="1"/>
                  </a:cxn>
                  <a:cxn ang="0">
                    <a:pos x="2" y="2"/>
                  </a:cxn>
                  <a:cxn ang="0">
                    <a:pos x="2" y="2"/>
                  </a:cxn>
                  <a:cxn ang="0">
                    <a:pos x="2" y="1"/>
                  </a:cxn>
                  <a:cxn ang="0">
                    <a:pos x="2" y="0"/>
                  </a:cxn>
                  <a:cxn ang="0">
                    <a:pos x="0" y="0"/>
                  </a:cxn>
                  <a:cxn ang="0">
                    <a:pos x="0" y="0"/>
                  </a:cxn>
                </a:cxnLst>
                <a:rect l="0" t="0" r="r" b="b"/>
                <a:pathLst>
                  <a:path w="2" h="2">
                    <a:moveTo>
                      <a:pt x="0" y="0"/>
                    </a:moveTo>
                    <a:lnTo>
                      <a:pt x="0" y="1"/>
                    </a:lnTo>
                    <a:lnTo>
                      <a:pt x="2" y="2"/>
                    </a:lnTo>
                    <a:lnTo>
                      <a:pt x="2" y="2"/>
                    </a:lnTo>
                    <a:lnTo>
                      <a:pt x="2" y="1"/>
                    </a:lnTo>
                    <a:lnTo>
                      <a:pt x="2"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2" name="Freeform 322"/>
              <p:cNvSpPr>
                <a:spLocks/>
              </p:cNvSpPr>
              <p:nvPr/>
            </p:nvSpPr>
            <p:spPr bwMode="auto">
              <a:xfrm>
                <a:off x="5048" y="3757"/>
                <a:ext cx="3" cy="5"/>
              </a:xfrm>
              <a:custGeom>
                <a:avLst/>
                <a:gdLst/>
                <a:ahLst/>
                <a:cxnLst>
                  <a:cxn ang="0">
                    <a:pos x="3" y="2"/>
                  </a:cxn>
                  <a:cxn ang="0">
                    <a:pos x="3" y="1"/>
                  </a:cxn>
                  <a:cxn ang="0">
                    <a:pos x="2" y="0"/>
                  </a:cxn>
                  <a:cxn ang="0">
                    <a:pos x="2" y="0"/>
                  </a:cxn>
                  <a:cxn ang="0">
                    <a:pos x="1" y="1"/>
                  </a:cxn>
                  <a:cxn ang="0">
                    <a:pos x="0" y="2"/>
                  </a:cxn>
                  <a:cxn ang="0">
                    <a:pos x="0" y="3"/>
                  </a:cxn>
                  <a:cxn ang="0">
                    <a:pos x="0" y="3"/>
                  </a:cxn>
                  <a:cxn ang="0">
                    <a:pos x="0" y="4"/>
                  </a:cxn>
                  <a:cxn ang="0">
                    <a:pos x="0" y="4"/>
                  </a:cxn>
                  <a:cxn ang="0">
                    <a:pos x="1" y="5"/>
                  </a:cxn>
                  <a:cxn ang="0">
                    <a:pos x="3" y="2"/>
                  </a:cxn>
                </a:cxnLst>
                <a:rect l="0" t="0" r="r" b="b"/>
                <a:pathLst>
                  <a:path w="3" h="5">
                    <a:moveTo>
                      <a:pt x="3" y="2"/>
                    </a:moveTo>
                    <a:lnTo>
                      <a:pt x="3" y="1"/>
                    </a:lnTo>
                    <a:lnTo>
                      <a:pt x="2" y="0"/>
                    </a:lnTo>
                    <a:lnTo>
                      <a:pt x="2" y="0"/>
                    </a:lnTo>
                    <a:lnTo>
                      <a:pt x="1" y="1"/>
                    </a:lnTo>
                    <a:lnTo>
                      <a:pt x="0" y="2"/>
                    </a:lnTo>
                    <a:lnTo>
                      <a:pt x="0" y="3"/>
                    </a:lnTo>
                    <a:lnTo>
                      <a:pt x="0" y="3"/>
                    </a:lnTo>
                    <a:lnTo>
                      <a:pt x="0" y="4"/>
                    </a:lnTo>
                    <a:lnTo>
                      <a:pt x="0" y="4"/>
                    </a:lnTo>
                    <a:lnTo>
                      <a:pt x="1" y="5"/>
                    </a:lnTo>
                    <a:lnTo>
                      <a:pt x="3"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3" name="Freeform 323"/>
              <p:cNvSpPr>
                <a:spLocks/>
              </p:cNvSpPr>
              <p:nvPr/>
            </p:nvSpPr>
            <p:spPr bwMode="auto">
              <a:xfrm>
                <a:off x="5030" y="3733"/>
                <a:ext cx="16" cy="6"/>
              </a:xfrm>
              <a:custGeom>
                <a:avLst/>
                <a:gdLst/>
                <a:ahLst/>
                <a:cxnLst>
                  <a:cxn ang="0">
                    <a:pos x="2" y="0"/>
                  </a:cxn>
                  <a:cxn ang="0">
                    <a:pos x="0" y="2"/>
                  </a:cxn>
                  <a:cxn ang="0">
                    <a:pos x="0" y="2"/>
                  </a:cxn>
                  <a:cxn ang="0">
                    <a:pos x="0" y="3"/>
                  </a:cxn>
                  <a:cxn ang="0">
                    <a:pos x="0" y="4"/>
                  </a:cxn>
                  <a:cxn ang="0">
                    <a:pos x="0" y="4"/>
                  </a:cxn>
                  <a:cxn ang="0">
                    <a:pos x="1" y="2"/>
                  </a:cxn>
                  <a:cxn ang="0">
                    <a:pos x="2" y="4"/>
                  </a:cxn>
                  <a:cxn ang="0">
                    <a:pos x="4" y="4"/>
                  </a:cxn>
                  <a:cxn ang="0">
                    <a:pos x="4" y="4"/>
                  </a:cxn>
                  <a:cxn ang="0">
                    <a:pos x="4" y="4"/>
                  </a:cxn>
                  <a:cxn ang="0">
                    <a:pos x="5" y="3"/>
                  </a:cxn>
                  <a:cxn ang="0">
                    <a:pos x="6" y="4"/>
                  </a:cxn>
                  <a:cxn ang="0">
                    <a:pos x="8" y="4"/>
                  </a:cxn>
                  <a:cxn ang="0">
                    <a:pos x="9" y="4"/>
                  </a:cxn>
                  <a:cxn ang="0">
                    <a:pos x="9" y="4"/>
                  </a:cxn>
                  <a:cxn ang="0">
                    <a:pos x="11" y="4"/>
                  </a:cxn>
                  <a:cxn ang="0">
                    <a:pos x="15" y="6"/>
                  </a:cxn>
                  <a:cxn ang="0">
                    <a:pos x="16" y="5"/>
                  </a:cxn>
                  <a:cxn ang="0">
                    <a:pos x="16" y="4"/>
                  </a:cxn>
                  <a:cxn ang="0">
                    <a:pos x="15" y="4"/>
                  </a:cxn>
                  <a:cxn ang="0">
                    <a:pos x="15" y="4"/>
                  </a:cxn>
                  <a:cxn ang="0">
                    <a:pos x="14" y="2"/>
                  </a:cxn>
                  <a:cxn ang="0">
                    <a:pos x="13" y="1"/>
                  </a:cxn>
                  <a:cxn ang="0">
                    <a:pos x="12" y="1"/>
                  </a:cxn>
                  <a:cxn ang="0">
                    <a:pos x="11" y="1"/>
                  </a:cxn>
                  <a:cxn ang="0">
                    <a:pos x="9" y="0"/>
                  </a:cxn>
                  <a:cxn ang="0">
                    <a:pos x="7" y="0"/>
                  </a:cxn>
                  <a:cxn ang="0">
                    <a:pos x="6" y="0"/>
                  </a:cxn>
                  <a:cxn ang="0">
                    <a:pos x="5" y="0"/>
                  </a:cxn>
                  <a:cxn ang="0">
                    <a:pos x="2" y="0"/>
                  </a:cxn>
                </a:cxnLst>
                <a:rect l="0" t="0" r="r" b="b"/>
                <a:pathLst>
                  <a:path w="16" h="6">
                    <a:moveTo>
                      <a:pt x="2" y="0"/>
                    </a:moveTo>
                    <a:lnTo>
                      <a:pt x="0" y="2"/>
                    </a:lnTo>
                    <a:lnTo>
                      <a:pt x="0" y="2"/>
                    </a:lnTo>
                    <a:lnTo>
                      <a:pt x="0" y="3"/>
                    </a:lnTo>
                    <a:lnTo>
                      <a:pt x="0" y="4"/>
                    </a:lnTo>
                    <a:lnTo>
                      <a:pt x="0" y="4"/>
                    </a:lnTo>
                    <a:lnTo>
                      <a:pt x="1" y="2"/>
                    </a:lnTo>
                    <a:lnTo>
                      <a:pt x="2" y="4"/>
                    </a:lnTo>
                    <a:lnTo>
                      <a:pt x="4" y="4"/>
                    </a:lnTo>
                    <a:lnTo>
                      <a:pt x="4" y="4"/>
                    </a:lnTo>
                    <a:lnTo>
                      <a:pt x="4" y="4"/>
                    </a:lnTo>
                    <a:lnTo>
                      <a:pt x="5" y="3"/>
                    </a:lnTo>
                    <a:lnTo>
                      <a:pt x="6" y="4"/>
                    </a:lnTo>
                    <a:lnTo>
                      <a:pt x="8" y="4"/>
                    </a:lnTo>
                    <a:lnTo>
                      <a:pt x="9" y="4"/>
                    </a:lnTo>
                    <a:lnTo>
                      <a:pt x="9" y="4"/>
                    </a:lnTo>
                    <a:lnTo>
                      <a:pt x="11" y="4"/>
                    </a:lnTo>
                    <a:lnTo>
                      <a:pt x="15" y="6"/>
                    </a:lnTo>
                    <a:lnTo>
                      <a:pt x="16" y="5"/>
                    </a:lnTo>
                    <a:lnTo>
                      <a:pt x="16" y="4"/>
                    </a:lnTo>
                    <a:lnTo>
                      <a:pt x="15" y="4"/>
                    </a:lnTo>
                    <a:lnTo>
                      <a:pt x="15" y="4"/>
                    </a:lnTo>
                    <a:lnTo>
                      <a:pt x="14" y="2"/>
                    </a:lnTo>
                    <a:lnTo>
                      <a:pt x="13" y="1"/>
                    </a:lnTo>
                    <a:lnTo>
                      <a:pt x="12" y="1"/>
                    </a:lnTo>
                    <a:lnTo>
                      <a:pt x="11" y="1"/>
                    </a:lnTo>
                    <a:lnTo>
                      <a:pt x="9" y="0"/>
                    </a:lnTo>
                    <a:lnTo>
                      <a:pt x="7" y="0"/>
                    </a:lnTo>
                    <a:lnTo>
                      <a:pt x="6" y="0"/>
                    </a:lnTo>
                    <a:lnTo>
                      <a:pt x="5"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4" name="Freeform 324"/>
              <p:cNvSpPr>
                <a:spLocks/>
              </p:cNvSpPr>
              <p:nvPr/>
            </p:nvSpPr>
            <p:spPr bwMode="auto">
              <a:xfrm>
                <a:off x="5045" y="3723"/>
                <a:ext cx="2" cy="2"/>
              </a:xfrm>
              <a:custGeom>
                <a:avLst/>
                <a:gdLst/>
                <a:ahLst/>
                <a:cxnLst>
                  <a:cxn ang="0">
                    <a:pos x="1" y="2"/>
                  </a:cxn>
                  <a:cxn ang="0">
                    <a:pos x="2" y="2"/>
                  </a:cxn>
                  <a:cxn ang="0">
                    <a:pos x="2" y="0"/>
                  </a:cxn>
                  <a:cxn ang="0">
                    <a:pos x="1" y="0"/>
                  </a:cxn>
                  <a:cxn ang="0">
                    <a:pos x="0" y="0"/>
                  </a:cxn>
                  <a:cxn ang="0">
                    <a:pos x="1" y="2"/>
                  </a:cxn>
                  <a:cxn ang="0">
                    <a:pos x="1" y="2"/>
                  </a:cxn>
                </a:cxnLst>
                <a:rect l="0" t="0" r="r" b="b"/>
                <a:pathLst>
                  <a:path w="2" h="2">
                    <a:moveTo>
                      <a:pt x="1" y="2"/>
                    </a:moveTo>
                    <a:lnTo>
                      <a:pt x="2" y="2"/>
                    </a:lnTo>
                    <a:lnTo>
                      <a:pt x="2" y="0"/>
                    </a:lnTo>
                    <a:lnTo>
                      <a:pt x="1" y="0"/>
                    </a:lnTo>
                    <a:lnTo>
                      <a:pt x="0" y="0"/>
                    </a:lnTo>
                    <a:lnTo>
                      <a:pt x="1"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5" name="Freeform 325"/>
              <p:cNvSpPr>
                <a:spLocks/>
              </p:cNvSpPr>
              <p:nvPr/>
            </p:nvSpPr>
            <p:spPr bwMode="auto">
              <a:xfrm>
                <a:off x="5071" y="3722"/>
                <a:ext cx="5" cy="3"/>
              </a:xfrm>
              <a:custGeom>
                <a:avLst/>
                <a:gdLst/>
                <a:ahLst/>
                <a:cxnLst>
                  <a:cxn ang="0">
                    <a:pos x="3" y="0"/>
                  </a:cxn>
                  <a:cxn ang="0">
                    <a:pos x="2" y="0"/>
                  </a:cxn>
                  <a:cxn ang="0">
                    <a:pos x="2" y="0"/>
                  </a:cxn>
                  <a:cxn ang="0">
                    <a:pos x="0" y="0"/>
                  </a:cxn>
                  <a:cxn ang="0">
                    <a:pos x="0" y="0"/>
                  </a:cxn>
                  <a:cxn ang="0">
                    <a:pos x="3" y="1"/>
                  </a:cxn>
                  <a:cxn ang="0">
                    <a:pos x="3" y="2"/>
                  </a:cxn>
                  <a:cxn ang="0">
                    <a:pos x="3" y="3"/>
                  </a:cxn>
                  <a:cxn ang="0">
                    <a:pos x="5" y="2"/>
                  </a:cxn>
                  <a:cxn ang="0">
                    <a:pos x="5" y="2"/>
                  </a:cxn>
                  <a:cxn ang="0">
                    <a:pos x="4" y="1"/>
                  </a:cxn>
                  <a:cxn ang="0">
                    <a:pos x="3" y="0"/>
                  </a:cxn>
                </a:cxnLst>
                <a:rect l="0" t="0" r="r" b="b"/>
                <a:pathLst>
                  <a:path w="5" h="3">
                    <a:moveTo>
                      <a:pt x="3" y="0"/>
                    </a:moveTo>
                    <a:lnTo>
                      <a:pt x="2" y="0"/>
                    </a:lnTo>
                    <a:lnTo>
                      <a:pt x="2" y="0"/>
                    </a:lnTo>
                    <a:lnTo>
                      <a:pt x="0" y="0"/>
                    </a:lnTo>
                    <a:lnTo>
                      <a:pt x="0" y="0"/>
                    </a:lnTo>
                    <a:lnTo>
                      <a:pt x="3" y="1"/>
                    </a:lnTo>
                    <a:lnTo>
                      <a:pt x="3" y="2"/>
                    </a:lnTo>
                    <a:lnTo>
                      <a:pt x="3" y="3"/>
                    </a:lnTo>
                    <a:lnTo>
                      <a:pt x="5" y="2"/>
                    </a:lnTo>
                    <a:lnTo>
                      <a:pt x="5" y="2"/>
                    </a:lnTo>
                    <a:lnTo>
                      <a:pt x="4" y="1"/>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6" name="Freeform 326"/>
              <p:cNvSpPr>
                <a:spLocks/>
              </p:cNvSpPr>
              <p:nvPr/>
            </p:nvSpPr>
            <p:spPr bwMode="auto">
              <a:xfrm>
                <a:off x="5150" y="3725"/>
                <a:ext cx="1" cy="1"/>
              </a:xfrm>
              <a:custGeom>
                <a:avLst/>
                <a:gdLst/>
                <a:ahLst/>
                <a:cxnLst>
                  <a:cxn ang="0">
                    <a:pos x="0" y="1"/>
                  </a:cxn>
                  <a:cxn ang="0">
                    <a:pos x="0" y="1"/>
                  </a:cxn>
                  <a:cxn ang="0">
                    <a:pos x="0" y="1"/>
                  </a:cxn>
                  <a:cxn ang="0">
                    <a:pos x="0" y="0"/>
                  </a:cxn>
                  <a:cxn ang="0">
                    <a:pos x="0" y="0"/>
                  </a:cxn>
                  <a:cxn ang="0">
                    <a:pos x="0" y="1"/>
                  </a:cxn>
                  <a:cxn ang="0">
                    <a:pos x="0" y="1"/>
                  </a:cxn>
                </a:cxnLst>
                <a:rect l="0" t="0" r="r" b="b"/>
                <a:pathLst>
                  <a:path h="1">
                    <a:moveTo>
                      <a:pt x="0" y="1"/>
                    </a:moveTo>
                    <a:lnTo>
                      <a:pt x="0" y="1"/>
                    </a:lnTo>
                    <a:lnTo>
                      <a:pt x="0" y="1"/>
                    </a:lnTo>
                    <a:lnTo>
                      <a:pt x="0" y="0"/>
                    </a:lnTo>
                    <a:lnTo>
                      <a:pt x="0" y="0"/>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7" name="Freeform 327"/>
              <p:cNvSpPr>
                <a:spLocks/>
              </p:cNvSpPr>
              <p:nvPr/>
            </p:nvSpPr>
            <p:spPr bwMode="auto">
              <a:xfrm>
                <a:off x="5027" y="3706"/>
                <a:ext cx="8" cy="16"/>
              </a:xfrm>
              <a:custGeom>
                <a:avLst/>
                <a:gdLst/>
                <a:ahLst/>
                <a:cxnLst>
                  <a:cxn ang="0">
                    <a:pos x="0" y="5"/>
                  </a:cxn>
                  <a:cxn ang="0">
                    <a:pos x="0" y="5"/>
                  </a:cxn>
                  <a:cxn ang="0">
                    <a:pos x="0" y="5"/>
                  </a:cxn>
                  <a:cxn ang="0">
                    <a:pos x="0" y="6"/>
                  </a:cxn>
                  <a:cxn ang="0">
                    <a:pos x="1" y="7"/>
                  </a:cxn>
                  <a:cxn ang="0">
                    <a:pos x="1" y="8"/>
                  </a:cxn>
                  <a:cxn ang="0">
                    <a:pos x="1" y="9"/>
                  </a:cxn>
                  <a:cxn ang="0">
                    <a:pos x="2" y="10"/>
                  </a:cxn>
                  <a:cxn ang="0">
                    <a:pos x="2" y="13"/>
                  </a:cxn>
                  <a:cxn ang="0">
                    <a:pos x="5" y="16"/>
                  </a:cxn>
                  <a:cxn ang="0">
                    <a:pos x="5" y="16"/>
                  </a:cxn>
                  <a:cxn ang="0">
                    <a:pos x="3" y="13"/>
                  </a:cxn>
                  <a:cxn ang="0">
                    <a:pos x="3" y="10"/>
                  </a:cxn>
                  <a:cxn ang="0">
                    <a:pos x="3" y="9"/>
                  </a:cxn>
                  <a:cxn ang="0">
                    <a:pos x="6" y="10"/>
                  </a:cxn>
                  <a:cxn ang="0">
                    <a:pos x="7" y="10"/>
                  </a:cxn>
                  <a:cxn ang="0">
                    <a:pos x="8" y="10"/>
                  </a:cxn>
                  <a:cxn ang="0">
                    <a:pos x="7" y="10"/>
                  </a:cxn>
                  <a:cxn ang="0">
                    <a:pos x="7" y="9"/>
                  </a:cxn>
                  <a:cxn ang="0">
                    <a:pos x="7" y="9"/>
                  </a:cxn>
                  <a:cxn ang="0">
                    <a:pos x="5" y="8"/>
                  </a:cxn>
                  <a:cxn ang="0">
                    <a:pos x="5" y="8"/>
                  </a:cxn>
                  <a:cxn ang="0">
                    <a:pos x="7" y="6"/>
                  </a:cxn>
                  <a:cxn ang="0">
                    <a:pos x="7" y="5"/>
                  </a:cxn>
                  <a:cxn ang="0">
                    <a:pos x="7" y="4"/>
                  </a:cxn>
                  <a:cxn ang="0">
                    <a:pos x="7" y="4"/>
                  </a:cxn>
                  <a:cxn ang="0">
                    <a:pos x="6" y="4"/>
                  </a:cxn>
                  <a:cxn ang="0">
                    <a:pos x="5" y="4"/>
                  </a:cxn>
                  <a:cxn ang="0">
                    <a:pos x="3" y="6"/>
                  </a:cxn>
                  <a:cxn ang="0">
                    <a:pos x="2" y="7"/>
                  </a:cxn>
                  <a:cxn ang="0">
                    <a:pos x="1" y="7"/>
                  </a:cxn>
                  <a:cxn ang="0">
                    <a:pos x="1" y="7"/>
                  </a:cxn>
                  <a:cxn ang="0">
                    <a:pos x="3" y="5"/>
                  </a:cxn>
                  <a:cxn ang="0">
                    <a:pos x="3" y="4"/>
                  </a:cxn>
                  <a:cxn ang="0">
                    <a:pos x="3" y="2"/>
                  </a:cxn>
                  <a:cxn ang="0">
                    <a:pos x="3" y="2"/>
                  </a:cxn>
                  <a:cxn ang="0">
                    <a:pos x="3" y="2"/>
                  </a:cxn>
                  <a:cxn ang="0">
                    <a:pos x="3" y="1"/>
                  </a:cxn>
                  <a:cxn ang="0">
                    <a:pos x="3" y="0"/>
                  </a:cxn>
                  <a:cxn ang="0">
                    <a:pos x="3" y="0"/>
                  </a:cxn>
                  <a:cxn ang="0">
                    <a:pos x="3" y="0"/>
                  </a:cxn>
                  <a:cxn ang="0">
                    <a:pos x="3" y="0"/>
                  </a:cxn>
                  <a:cxn ang="0">
                    <a:pos x="1" y="1"/>
                  </a:cxn>
                  <a:cxn ang="0">
                    <a:pos x="0" y="5"/>
                  </a:cxn>
                </a:cxnLst>
                <a:rect l="0" t="0" r="r" b="b"/>
                <a:pathLst>
                  <a:path w="8" h="16">
                    <a:moveTo>
                      <a:pt x="0" y="5"/>
                    </a:moveTo>
                    <a:lnTo>
                      <a:pt x="0" y="5"/>
                    </a:lnTo>
                    <a:lnTo>
                      <a:pt x="0" y="5"/>
                    </a:lnTo>
                    <a:lnTo>
                      <a:pt x="0" y="6"/>
                    </a:lnTo>
                    <a:lnTo>
                      <a:pt x="1" y="7"/>
                    </a:lnTo>
                    <a:lnTo>
                      <a:pt x="1" y="8"/>
                    </a:lnTo>
                    <a:lnTo>
                      <a:pt x="1" y="9"/>
                    </a:lnTo>
                    <a:lnTo>
                      <a:pt x="2" y="10"/>
                    </a:lnTo>
                    <a:lnTo>
                      <a:pt x="2" y="13"/>
                    </a:lnTo>
                    <a:lnTo>
                      <a:pt x="5" y="16"/>
                    </a:lnTo>
                    <a:lnTo>
                      <a:pt x="5" y="16"/>
                    </a:lnTo>
                    <a:lnTo>
                      <a:pt x="3" y="13"/>
                    </a:lnTo>
                    <a:lnTo>
                      <a:pt x="3" y="10"/>
                    </a:lnTo>
                    <a:lnTo>
                      <a:pt x="3" y="9"/>
                    </a:lnTo>
                    <a:lnTo>
                      <a:pt x="6" y="10"/>
                    </a:lnTo>
                    <a:lnTo>
                      <a:pt x="7" y="10"/>
                    </a:lnTo>
                    <a:lnTo>
                      <a:pt x="8" y="10"/>
                    </a:lnTo>
                    <a:lnTo>
                      <a:pt x="7" y="10"/>
                    </a:lnTo>
                    <a:lnTo>
                      <a:pt x="7" y="9"/>
                    </a:lnTo>
                    <a:lnTo>
                      <a:pt x="7" y="9"/>
                    </a:lnTo>
                    <a:lnTo>
                      <a:pt x="5" y="8"/>
                    </a:lnTo>
                    <a:lnTo>
                      <a:pt x="5" y="8"/>
                    </a:lnTo>
                    <a:lnTo>
                      <a:pt x="7" y="6"/>
                    </a:lnTo>
                    <a:lnTo>
                      <a:pt x="7" y="5"/>
                    </a:lnTo>
                    <a:lnTo>
                      <a:pt x="7" y="4"/>
                    </a:lnTo>
                    <a:lnTo>
                      <a:pt x="7" y="4"/>
                    </a:lnTo>
                    <a:lnTo>
                      <a:pt x="6" y="4"/>
                    </a:lnTo>
                    <a:lnTo>
                      <a:pt x="5" y="4"/>
                    </a:lnTo>
                    <a:lnTo>
                      <a:pt x="3" y="6"/>
                    </a:lnTo>
                    <a:lnTo>
                      <a:pt x="2" y="7"/>
                    </a:lnTo>
                    <a:lnTo>
                      <a:pt x="1" y="7"/>
                    </a:lnTo>
                    <a:lnTo>
                      <a:pt x="1" y="7"/>
                    </a:lnTo>
                    <a:lnTo>
                      <a:pt x="3" y="5"/>
                    </a:lnTo>
                    <a:lnTo>
                      <a:pt x="3" y="4"/>
                    </a:lnTo>
                    <a:lnTo>
                      <a:pt x="3" y="2"/>
                    </a:lnTo>
                    <a:lnTo>
                      <a:pt x="3" y="2"/>
                    </a:lnTo>
                    <a:lnTo>
                      <a:pt x="3" y="2"/>
                    </a:lnTo>
                    <a:lnTo>
                      <a:pt x="3" y="1"/>
                    </a:lnTo>
                    <a:lnTo>
                      <a:pt x="3" y="0"/>
                    </a:lnTo>
                    <a:lnTo>
                      <a:pt x="3" y="0"/>
                    </a:lnTo>
                    <a:lnTo>
                      <a:pt x="3" y="0"/>
                    </a:lnTo>
                    <a:lnTo>
                      <a:pt x="3" y="0"/>
                    </a:lnTo>
                    <a:lnTo>
                      <a:pt x="1" y="1"/>
                    </a:lnTo>
                    <a:lnTo>
                      <a:pt x="0"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8" name="Freeform 328"/>
              <p:cNvSpPr>
                <a:spLocks/>
              </p:cNvSpPr>
              <p:nvPr/>
            </p:nvSpPr>
            <p:spPr bwMode="auto">
              <a:xfrm>
                <a:off x="5032" y="3704"/>
                <a:ext cx="2" cy="3"/>
              </a:xfrm>
              <a:custGeom>
                <a:avLst/>
                <a:gdLst/>
                <a:ahLst/>
                <a:cxnLst>
                  <a:cxn ang="0">
                    <a:pos x="2" y="1"/>
                  </a:cxn>
                  <a:cxn ang="0">
                    <a:pos x="2" y="0"/>
                  </a:cxn>
                  <a:cxn ang="0">
                    <a:pos x="2" y="0"/>
                  </a:cxn>
                  <a:cxn ang="0">
                    <a:pos x="2" y="0"/>
                  </a:cxn>
                  <a:cxn ang="0">
                    <a:pos x="1" y="0"/>
                  </a:cxn>
                  <a:cxn ang="0">
                    <a:pos x="0" y="0"/>
                  </a:cxn>
                  <a:cxn ang="0">
                    <a:pos x="0" y="1"/>
                  </a:cxn>
                  <a:cxn ang="0">
                    <a:pos x="0" y="3"/>
                  </a:cxn>
                  <a:cxn ang="0">
                    <a:pos x="2" y="3"/>
                  </a:cxn>
                  <a:cxn ang="0">
                    <a:pos x="2" y="1"/>
                  </a:cxn>
                </a:cxnLst>
                <a:rect l="0" t="0" r="r" b="b"/>
                <a:pathLst>
                  <a:path w="2" h="3">
                    <a:moveTo>
                      <a:pt x="2" y="1"/>
                    </a:moveTo>
                    <a:lnTo>
                      <a:pt x="2" y="0"/>
                    </a:lnTo>
                    <a:lnTo>
                      <a:pt x="2" y="0"/>
                    </a:lnTo>
                    <a:lnTo>
                      <a:pt x="2" y="0"/>
                    </a:lnTo>
                    <a:lnTo>
                      <a:pt x="1" y="0"/>
                    </a:lnTo>
                    <a:lnTo>
                      <a:pt x="0" y="0"/>
                    </a:lnTo>
                    <a:lnTo>
                      <a:pt x="0" y="1"/>
                    </a:lnTo>
                    <a:lnTo>
                      <a:pt x="0" y="3"/>
                    </a:lnTo>
                    <a:lnTo>
                      <a:pt x="2" y="3"/>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9" name="Freeform 329"/>
              <p:cNvSpPr>
                <a:spLocks/>
              </p:cNvSpPr>
              <p:nvPr/>
            </p:nvSpPr>
            <p:spPr bwMode="auto">
              <a:xfrm>
                <a:off x="5178" y="3748"/>
                <a:ext cx="7" cy="7"/>
              </a:xfrm>
              <a:custGeom>
                <a:avLst/>
                <a:gdLst/>
                <a:ahLst/>
                <a:cxnLst>
                  <a:cxn ang="0">
                    <a:pos x="1" y="0"/>
                  </a:cxn>
                  <a:cxn ang="0">
                    <a:pos x="0" y="0"/>
                  </a:cxn>
                  <a:cxn ang="0">
                    <a:pos x="0" y="1"/>
                  </a:cxn>
                  <a:cxn ang="0">
                    <a:pos x="1" y="3"/>
                  </a:cxn>
                  <a:cxn ang="0">
                    <a:pos x="3" y="4"/>
                  </a:cxn>
                  <a:cxn ang="0">
                    <a:pos x="3" y="6"/>
                  </a:cxn>
                  <a:cxn ang="0">
                    <a:pos x="3" y="7"/>
                  </a:cxn>
                  <a:cxn ang="0">
                    <a:pos x="5" y="7"/>
                  </a:cxn>
                  <a:cxn ang="0">
                    <a:pos x="5" y="7"/>
                  </a:cxn>
                  <a:cxn ang="0">
                    <a:pos x="6" y="7"/>
                  </a:cxn>
                  <a:cxn ang="0">
                    <a:pos x="7" y="7"/>
                  </a:cxn>
                  <a:cxn ang="0">
                    <a:pos x="7" y="7"/>
                  </a:cxn>
                  <a:cxn ang="0">
                    <a:pos x="7" y="5"/>
                  </a:cxn>
                  <a:cxn ang="0">
                    <a:pos x="1" y="0"/>
                  </a:cxn>
                </a:cxnLst>
                <a:rect l="0" t="0" r="r" b="b"/>
                <a:pathLst>
                  <a:path w="7" h="7">
                    <a:moveTo>
                      <a:pt x="1" y="0"/>
                    </a:moveTo>
                    <a:lnTo>
                      <a:pt x="0" y="0"/>
                    </a:lnTo>
                    <a:lnTo>
                      <a:pt x="0" y="1"/>
                    </a:lnTo>
                    <a:lnTo>
                      <a:pt x="1" y="3"/>
                    </a:lnTo>
                    <a:lnTo>
                      <a:pt x="3" y="4"/>
                    </a:lnTo>
                    <a:lnTo>
                      <a:pt x="3" y="6"/>
                    </a:lnTo>
                    <a:lnTo>
                      <a:pt x="3" y="7"/>
                    </a:lnTo>
                    <a:lnTo>
                      <a:pt x="5" y="7"/>
                    </a:lnTo>
                    <a:lnTo>
                      <a:pt x="5" y="7"/>
                    </a:lnTo>
                    <a:lnTo>
                      <a:pt x="6" y="7"/>
                    </a:lnTo>
                    <a:lnTo>
                      <a:pt x="7" y="7"/>
                    </a:lnTo>
                    <a:lnTo>
                      <a:pt x="7" y="7"/>
                    </a:lnTo>
                    <a:lnTo>
                      <a:pt x="7" y="5"/>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0" name="Freeform 330"/>
              <p:cNvSpPr>
                <a:spLocks/>
              </p:cNvSpPr>
              <p:nvPr/>
            </p:nvSpPr>
            <p:spPr bwMode="auto">
              <a:xfrm>
                <a:off x="5312" y="3765"/>
                <a:ext cx="1" cy="1"/>
              </a:xfrm>
              <a:custGeom>
                <a:avLst/>
                <a:gdLst/>
                <a:ahLst/>
                <a:cxnLst>
                  <a:cxn ang="0">
                    <a:pos x="0" y="0"/>
                  </a:cxn>
                  <a:cxn ang="0">
                    <a:pos x="0" y="0"/>
                  </a:cxn>
                  <a:cxn ang="0">
                    <a:pos x="0" y="1"/>
                  </a:cxn>
                  <a:cxn ang="0">
                    <a:pos x="0" y="1"/>
                  </a:cxn>
                  <a:cxn ang="0">
                    <a:pos x="0" y="0"/>
                  </a:cxn>
                  <a:cxn ang="0">
                    <a:pos x="0" y="0"/>
                  </a:cxn>
                </a:cxnLst>
                <a:rect l="0" t="0" r="r" b="b"/>
                <a:pathLst>
                  <a:path h="1">
                    <a:moveTo>
                      <a:pt x="0" y="0"/>
                    </a:moveTo>
                    <a:lnTo>
                      <a:pt x="0" y="0"/>
                    </a:lnTo>
                    <a:lnTo>
                      <a:pt x="0" y="1"/>
                    </a:lnTo>
                    <a:lnTo>
                      <a:pt x="0" y="1"/>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1" name="Freeform 331"/>
              <p:cNvSpPr>
                <a:spLocks/>
              </p:cNvSpPr>
              <p:nvPr/>
            </p:nvSpPr>
            <p:spPr bwMode="auto">
              <a:xfrm>
                <a:off x="5009" y="3763"/>
                <a:ext cx="1" cy="2"/>
              </a:xfrm>
              <a:custGeom>
                <a:avLst/>
                <a:gdLst/>
                <a:ahLst/>
                <a:cxnLst>
                  <a:cxn ang="0">
                    <a:pos x="0" y="2"/>
                  </a:cxn>
                  <a:cxn ang="0">
                    <a:pos x="1" y="1"/>
                  </a:cxn>
                  <a:cxn ang="0">
                    <a:pos x="1" y="0"/>
                  </a:cxn>
                  <a:cxn ang="0">
                    <a:pos x="0" y="1"/>
                  </a:cxn>
                  <a:cxn ang="0">
                    <a:pos x="0" y="1"/>
                  </a:cxn>
                  <a:cxn ang="0">
                    <a:pos x="0" y="2"/>
                  </a:cxn>
                  <a:cxn ang="0">
                    <a:pos x="0" y="2"/>
                  </a:cxn>
                </a:cxnLst>
                <a:rect l="0" t="0" r="r" b="b"/>
                <a:pathLst>
                  <a:path w="1" h="2">
                    <a:moveTo>
                      <a:pt x="0" y="2"/>
                    </a:moveTo>
                    <a:lnTo>
                      <a:pt x="1" y="1"/>
                    </a:lnTo>
                    <a:lnTo>
                      <a:pt x="1" y="0"/>
                    </a:lnTo>
                    <a:lnTo>
                      <a:pt x="0" y="1"/>
                    </a:lnTo>
                    <a:lnTo>
                      <a:pt x="0" y="1"/>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2" name="Freeform 332"/>
              <p:cNvSpPr>
                <a:spLocks/>
              </p:cNvSpPr>
              <p:nvPr/>
            </p:nvSpPr>
            <p:spPr bwMode="auto">
              <a:xfrm>
                <a:off x="5372" y="3823"/>
                <a:ext cx="1" cy="1"/>
              </a:xfrm>
              <a:custGeom>
                <a:avLst/>
                <a:gdLst/>
                <a:ahLst/>
                <a:cxnLst>
                  <a:cxn ang="0">
                    <a:pos x="0" y="0"/>
                  </a:cxn>
                  <a:cxn ang="0">
                    <a:pos x="0" y="1"/>
                  </a:cxn>
                  <a:cxn ang="0">
                    <a:pos x="0" y="1"/>
                  </a:cxn>
                  <a:cxn ang="0">
                    <a:pos x="0" y="1"/>
                  </a:cxn>
                  <a:cxn ang="0">
                    <a:pos x="0" y="1"/>
                  </a:cxn>
                  <a:cxn ang="0">
                    <a:pos x="0" y="0"/>
                  </a:cxn>
                  <a:cxn ang="0">
                    <a:pos x="0" y="0"/>
                  </a:cxn>
                </a:cxnLst>
                <a:rect l="0" t="0" r="r" b="b"/>
                <a:pathLst>
                  <a:path h="1">
                    <a:moveTo>
                      <a:pt x="0" y="0"/>
                    </a:moveTo>
                    <a:lnTo>
                      <a:pt x="0" y="1"/>
                    </a:lnTo>
                    <a:lnTo>
                      <a:pt x="0" y="1"/>
                    </a:lnTo>
                    <a:lnTo>
                      <a:pt x="0" y="1"/>
                    </a:lnTo>
                    <a:lnTo>
                      <a:pt x="0" y="1"/>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3" name="Freeform 333"/>
              <p:cNvSpPr>
                <a:spLocks/>
              </p:cNvSpPr>
              <p:nvPr/>
            </p:nvSpPr>
            <p:spPr bwMode="auto">
              <a:xfrm>
                <a:off x="4980" y="3708"/>
                <a:ext cx="35" cy="41"/>
              </a:xfrm>
              <a:custGeom>
                <a:avLst/>
                <a:gdLst/>
                <a:ahLst/>
                <a:cxnLst>
                  <a:cxn ang="0">
                    <a:pos x="5" y="14"/>
                  </a:cxn>
                  <a:cxn ang="0">
                    <a:pos x="3" y="17"/>
                  </a:cxn>
                  <a:cxn ang="0">
                    <a:pos x="0" y="25"/>
                  </a:cxn>
                  <a:cxn ang="0">
                    <a:pos x="1" y="29"/>
                  </a:cxn>
                  <a:cxn ang="0">
                    <a:pos x="4" y="32"/>
                  </a:cxn>
                  <a:cxn ang="0">
                    <a:pos x="3" y="39"/>
                  </a:cxn>
                  <a:cxn ang="0">
                    <a:pos x="4" y="41"/>
                  </a:cxn>
                  <a:cxn ang="0">
                    <a:pos x="9" y="40"/>
                  </a:cxn>
                  <a:cxn ang="0">
                    <a:pos x="9" y="36"/>
                  </a:cxn>
                  <a:cxn ang="0">
                    <a:pos x="9" y="29"/>
                  </a:cxn>
                  <a:cxn ang="0">
                    <a:pos x="8" y="25"/>
                  </a:cxn>
                  <a:cxn ang="0">
                    <a:pos x="12" y="25"/>
                  </a:cxn>
                  <a:cxn ang="0">
                    <a:pos x="13" y="27"/>
                  </a:cxn>
                  <a:cxn ang="0">
                    <a:pos x="12" y="30"/>
                  </a:cxn>
                  <a:cxn ang="0">
                    <a:pos x="15" y="32"/>
                  </a:cxn>
                  <a:cxn ang="0">
                    <a:pos x="15" y="36"/>
                  </a:cxn>
                  <a:cxn ang="0">
                    <a:pos x="17" y="36"/>
                  </a:cxn>
                  <a:cxn ang="0">
                    <a:pos x="18" y="35"/>
                  </a:cxn>
                  <a:cxn ang="0">
                    <a:pos x="21" y="34"/>
                  </a:cxn>
                  <a:cxn ang="0">
                    <a:pos x="22" y="32"/>
                  </a:cxn>
                  <a:cxn ang="0">
                    <a:pos x="21" y="32"/>
                  </a:cxn>
                  <a:cxn ang="0">
                    <a:pos x="20" y="31"/>
                  </a:cxn>
                  <a:cxn ang="0">
                    <a:pos x="19" y="29"/>
                  </a:cxn>
                  <a:cxn ang="0">
                    <a:pos x="20" y="28"/>
                  </a:cxn>
                  <a:cxn ang="0">
                    <a:pos x="19" y="27"/>
                  </a:cxn>
                  <a:cxn ang="0">
                    <a:pos x="18" y="25"/>
                  </a:cxn>
                  <a:cxn ang="0">
                    <a:pos x="14" y="21"/>
                  </a:cxn>
                  <a:cxn ang="0">
                    <a:pos x="15" y="20"/>
                  </a:cxn>
                  <a:cxn ang="0">
                    <a:pos x="22" y="15"/>
                  </a:cxn>
                  <a:cxn ang="0">
                    <a:pos x="25" y="15"/>
                  </a:cxn>
                  <a:cxn ang="0">
                    <a:pos x="25" y="14"/>
                  </a:cxn>
                  <a:cxn ang="0">
                    <a:pos x="24" y="13"/>
                  </a:cxn>
                  <a:cxn ang="0">
                    <a:pos x="22" y="14"/>
                  </a:cxn>
                  <a:cxn ang="0">
                    <a:pos x="18" y="15"/>
                  </a:cxn>
                  <a:cxn ang="0">
                    <a:pos x="17" y="15"/>
                  </a:cxn>
                  <a:cxn ang="0">
                    <a:pos x="14" y="15"/>
                  </a:cxn>
                  <a:cxn ang="0">
                    <a:pos x="13" y="18"/>
                  </a:cxn>
                  <a:cxn ang="0">
                    <a:pos x="9" y="15"/>
                  </a:cxn>
                  <a:cxn ang="0">
                    <a:pos x="7" y="14"/>
                  </a:cxn>
                  <a:cxn ang="0">
                    <a:pos x="9" y="7"/>
                  </a:cxn>
                  <a:cxn ang="0">
                    <a:pos x="14" y="7"/>
                  </a:cxn>
                  <a:cxn ang="0">
                    <a:pos x="15" y="7"/>
                  </a:cxn>
                  <a:cxn ang="0">
                    <a:pos x="16" y="7"/>
                  </a:cxn>
                  <a:cxn ang="0">
                    <a:pos x="24" y="7"/>
                  </a:cxn>
                  <a:cxn ang="0">
                    <a:pos x="30" y="8"/>
                  </a:cxn>
                  <a:cxn ang="0">
                    <a:pos x="35" y="3"/>
                  </a:cxn>
                  <a:cxn ang="0">
                    <a:pos x="35" y="1"/>
                  </a:cxn>
                  <a:cxn ang="0">
                    <a:pos x="34" y="0"/>
                  </a:cxn>
                  <a:cxn ang="0">
                    <a:pos x="29" y="4"/>
                  </a:cxn>
                  <a:cxn ang="0">
                    <a:pos x="24" y="4"/>
                  </a:cxn>
                  <a:cxn ang="0">
                    <a:pos x="22" y="5"/>
                  </a:cxn>
                  <a:cxn ang="0">
                    <a:pos x="21" y="5"/>
                  </a:cxn>
                  <a:cxn ang="0">
                    <a:pos x="15" y="3"/>
                  </a:cxn>
                  <a:cxn ang="0">
                    <a:pos x="14" y="3"/>
                  </a:cxn>
                  <a:cxn ang="0">
                    <a:pos x="11" y="3"/>
                  </a:cxn>
                  <a:cxn ang="0">
                    <a:pos x="10" y="4"/>
                  </a:cxn>
                  <a:cxn ang="0">
                    <a:pos x="9" y="6"/>
                  </a:cxn>
                  <a:cxn ang="0">
                    <a:pos x="7" y="5"/>
                  </a:cxn>
                  <a:cxn ang="0">
                    <a:pos x="6" y="7"/>
                  </a:cxn>
                  <a:cxn ang="0">
                    <a:pos x="5" y="10"/>
                  </a:cxn>
                  <a:cxn ang="0">
                    <a:pos x="6" y="11"/>
                  </a:cxn>
                  <a:cxn ang="0">
                    <a:pos x="5" y="13"/>
                  </a:cxn>
                </a:cxnLst>
                <a:rect l="0" t="0" r="r" b="b"/>
                <a:pathLst>
                  <a:path w="35" h="41">
                    <a:moveTo>
                      <a:pt x="5" y="13"/>
                    </a:moveTo>
                    <a:lnTo>
                      <a:pt x="5" y="14"/>
                    </a:lnTo>
                    <a:lnTo>
                      <a:pt x="4" y="14"/>
                    </a:lnTo>
                    <a:lnTo>
                      <a:pt x="3" y="17"/>
                    </a:lnTo>
                    <a:lnTo>
                      <a:pt x="3" y="20"/>
                    </a:lnTo>
                    <a:lnTo>
                      <a:pt x="0" y="25"/>
                    </a:lnTo>
                    <a:lnTo>
                      <a:pt x="0" y="28"/>
                    </a:lnTo>
                    <a:lnTo>
                      <a:pt x="1" y="29"/>
                    </a:lnTo>
                    <a:lnTo>
                      <a:pt x="3" y="29"/>
                    </a:lnTo>
                    <a:lnTo>
                      <a:pt x="4" y="32"/>
                    </a:lnTo>
                    <a:lnTo>
                      <a:pt x="4" y="32"/>
                    </a:lnTo>
                    <a:lnTo>
                      <a:pt x="3" y="39"/>
                    </a:lnTo>
                    <a:lnTo>
                      <a:pt x="3" y="40"/>
                    </a:lnTo>
                    <a:lnTo>
                      <a:pt x="4" y="41"/>
                    </a:lnTo>
                    <a:lnTo>
                      <a:pt x="9" y="40"/>
                    </a:lnTo>
                    <a:lnTo>
                      <a:pt x="9" y="40"/>
                    </a:lnTo>
                    <a:lnTo>
                      <a:pt x="8" y="37"/>
                    </a:lnTo>
                    <a:lnTo>
                      <a:pt x="9" y="36"/>
                    </a:lnTo>
                    <a:lnTo>
                      <a:pt x="9" y="35"/>
                    </a:lnTo>
                    <a:lnTo>
                      <a:pt x="9" y="29"/>
                    </a:lnTo>
                    <a:lnTo>
                      <a:pt x="8" y="27"/>
                    </a:lnTo>
                    <a:lnTo>
                      <a:pt x="8" y="25"/>
                    </a:lnTo>
                    <a:lnTo>
                      <a:pt x="10" y="24"/>
                    </a:lnTo>
                    <a:lnTo>
                      <a:pt x="12" y="25"/>
                    </a:lnTo>
                    <a:lnTo>
                      <a:pt x="12" y="25"/>
                    </a:lnTo>
                    <a:lnTo>
                      <a:pt x="13" y="27"/>
                    </a:lnTo>
                    <a:lnTo>
                      <a:pt x="12" y="29"/>
                    </a:lnTo>
                    <a:lnTo>
                      <a:pt x="12" y="30"/>
                    </a:lnTo>
                    <a:lnTo>
                      <a:pt x="14" y="32"/>
                    </a:lnTo>
                    <a:lnTo>
                      <a:pt x="15" y="32"/>
                    </a:lnTo>
                    <a:lnTo>
                      <a:pt x="15" y="34"/>
                    </a:lnTo>
                    <a:lnTo>
                      <a:pt x="15" y="36"/>
                    </a:lnTo>
                    <a:lnTo>
                      <a:pt x="15" y="36"/>
                    </a:lnTo>
                    <a:lnTo>
                      <a:pt x="17" y="36"/>
                    </a:lnTo>
                    <a:lnTo>
                      <a:pt x="18" y="36"/>
                    </a:lnTo>
                    <a:lnTo>
                      <a:pt x="18" y="35"/>
                    </a:lnTo>
                    <a:lnTo>
                      <a:pt x="20" y="34"/>
                    </a:lnTo>
                    <a:lnTo>
                      <a:pt x="21" y="34"/>
                    </a:lnTo>
                    <a:lnTo>
                      <a:pt x="22" y="33"/>
                    </a:lnTo>
                    <a:lnTo>
                      <a:pt x="22" y="32"/>
                    </a:lnTo>
                    <a:lnTo>
                      <a:pt x="21" y="32"/>
                    </a:lnTo>
                    <a:lnTo>
                      <a:pt x="21" y="32"/>
                    </a:lnTo>
                    <a:lnTo>
                      <a:pt x="21" y="31"/>
                    </a:lnTo>
                    <a:lnTo>
                      <a:pt x="20" y="31"/>
                    </a:lnTo>
                    <a:lnTo>
                      <a:pt x="19" y="30"/>
                    </a:lnTo>
                    <a:lnTo>
                      <a:pt x="19" y="29"/>
                    </a:lnTo>
                    <a:lnTo>
                      <a:pt x="19" y="29"/>
                    </a:lnTo>
                    <a:lnTo>
                      <a:pt x="20" y="28"/>
                    </a:lnTo>
                    <a:lnTo>
                      <a:pt x="20" y="28"/>
                    </a:lnTo>
                    <a:lnTo>
                      <a:pt x="19" y="27"/>
                    </a:lnTo>
                    <a:lnTo>
                      <a:pt x="19" y="25"/>
                    </a:lnTo>
                    <a:lnTo>
                      <a:pt x="18" y="25"/>
                    </a:lnTo>
                    <a:lnTo>
                      <a:pt x="16" y="22"/>
                    </a:lnTo>
                    <a:lnTo>
                      <a:pt x="14" y="21"/>
                    </a:lnTo>
                    <a:lnTo>
                      <a:pt x="14" y="20"/>
                    </a:lnTo>
                    <a:lnTo>
                      <a:pt x="15" y="20"/>
                    </a:lnTo>
                    <a:lnTo>
                      <a:pt x="19" y="18"/>
                    </a:lnTo>
                    <a:lnTo>
                      <a:pt x="22" y="15"/>
                    </a:lnTo>
                    <a:lnTo>
                      <a:pt x="24" y="14"/>
                    </a:lnTo>
                    <a:lnTo>
                      <a:pt x="25" y="15"/>
                    </a:lnTo>
                    <a:lnTo>
                      <a:pt x="25" y="14"/>
                    </a:lnTo>
                    <a:lnTo>
                      <a:pt x="25" y="14"/>
                    </a:lnTo>
                    <a:lnTo>
                      <a:pt x="25" y="13"/>
                    </a:lnTo>
                    <a:lnTo>
                      <a:pt x="24" y="13"/>
                    </a:lnTo>
                    <a:lnTo>
                      <a:pt x="22" y="14"/>
                    </a:lnTo>
                    <a:lnTo>
                      <a:pt x="22" y="14"/>
                    </a:lnTo>
                    <a:lnTo>
                      <a:pt x="18" y="14"/>
                    </a:lnTo>
                    <a:lnTo>
                      <a:pt x="18" y="15"/>
                    </a:lnTo>
                    <a:lnTo>
                      <a:pt x="17" y="15"/>
                    </a:lnTo>
                    <a:lnTo>
                      <a:pt x="17" y="15"/>
                    </a:lnTo>
                    <a:lnTo>
                      <a:pt x="15" y="14"/>
                    </a:lnTo>
                    <a:lnTo>
                      <a:pt x="14" y="15"/>
                    </a:lnTo>
                    <a:lnTo>
                      <a:pt x="13" y="17"/>
                    </a:lnTo>
                    <a:lnTo>
                      <a:pt x="13" y="18"/>
                    </a:lnTo>
                    <a:lnTo>
                      <a:pt x="10" y="18"/>
                    </a:lnTo>
                    <a:lnTo>
                      <a:pt x="9" y="15"/>
                    </a:lnTo>
                    <a:lnTo>
                      <a:pt x="8" y="15"/>
                    </a:lnTo>
                    <a:lnTo>
                      <a:pt x="7" y="14"/>
                    </a:lnTo>
                    <a:lnTo>
                      <a:pt x="7" y="10"/>
                    </a:lnTo>
                    <a:lnTo>
                      <a:pt x="9" y="7"/>
                    </a:lnTo>
                    <a:lnTo>
                      <a:pt x="13" y="7"/>
                    </a:lnTo>
                    <a:lnTo>
                      <a:pt x="14" y="7"/>
                    </a:lnTo>
                    <a:lnTo>
                      <a:pt x="14" y="7"/>
                    </a:lnTo>
                    <a:lnTo>
                      <a:pt x="15" y="7"/>
                    </a:lnTo>
                    <a:lnTo>
                      <a:pt x="15" y="7"/>
                    </a:lnTo>
                    <a:lnTo>
                      <a:pt x="16" y="7"/>
                    </a:lnTo>
                    <a:lnTo>
                      <a:pt x="17" y="7"/>
                    </a:lnTo>
                    <a:lnTo>
                      <a:pt x="24" y="7"/>
                    </a:lnTo>
                    <a:lnTo>
                      <a:pt x="25" y="8"/>
                    </a:lnTo>
                    <a:lnTo>
                      <a:pt x="30" y="8"/>
                    </a:lnTo>
                    <a:lnTo>
                      <a:pt x="31" y="7"/>
                    </a:lnTo>
                    <a:lnTo>
                      <a:pt x="35" y="3"/>
                    </a:lnTo>
                    <a:lnTo>
                      <a:pt x="35" y="2"/>
                    </a:lnTo>
                    <a:lnTo>
                      <a:pt x="35" y="1"/>
                    </a:lnTo>
                    <a:lnTo>
                      <a:pt x="35" y="0"/>
                    </a:lnTo>
                    <a:lnTo>
                      <a:pt x="34" y="0"/>
                    </a:lnTo>
                    <a:lnTo>
                      <a:pt x="33" y="1"/>
                    </a:lnTo>
                    <a:lnTo>
                      <a:pt x="29" y="4"/>
                    </a:lnTo>
                    <a:lnTo>
                      <a:pt x="28" y="5"/>
                    </a:lnTo>
                    <a:lnTo>
                      <a:pt x="24" y="4"/>
                    </a:lnTo>
                    <a:lnTo>
                      <a:pt x="23" y="4"/>
                    </a:lnTo>
                    <a:lnTo>
                      <a:pt x="22" y="5"/>
                    </a:lnTo>
                    <a:lnTo>
                      <a:pt x="22" y="5"/>
                    </a:lnTo>
                    <a:lnTo>
                      <a:pt x="21" y="5"/>
                    </a:lnTo>
                    <a:lnTo>
                      <a:pt x="21" y="4"/>
                    </a:lnTo>
                    <a:lnTo>
                      <a:pt x="15" y="3"/>
                    </a:lnTo>
                    <a:lnTo>
                      <a:pt x="14" y="3"/>
                    </a:lnTo>
                    <a:lnTo>
                      <a:pt x="14" y="3"/>
                    </a:lnTo>
                    <a:lnTo>
                      <a:pt x="12" y="3"/>
                    </a:lnTo>
                    <a:lnTo>
                      <a:pt x="11" y="3"/>
                    </a:lnTo>
                    <a:lnTo>
                      <a:pt x="10" y="3"/>
                    </a:lnTo>
                    <a:lnTo>
                      <a:pt x="10" y="4"/>
                    </a:lnTo>
                    <a:lnTo>
                      <a:pt x="10" y="5"/>
                    </a:lnTo>
                    <a:lnTo>
                      <a:pt x="9" y="6"/>
                    </a:lnTo>
                    <a:lnTo>
                      <a:pt x="8" y="5"/>
                    </a:lnTo>
                    <a:lnTo>
                      <a:pt x="7" y="5"/>
                    </a:lnTo>
                    <a:lnTo>
                      <a:pt x="7" y="6"/>
                    </a:lnTo>
                    <a:lnTo>
                      <a:pt x="6" y="7"/>
                    </a:lnTo>
                    <a:lnTo>
                      <a:pt x="6" y="9"/>
                    </a:lnTo>
                    <a:lnTo>
                      <a:pt x="5" y="10"/>
                    </a:lnTo>
                    <a:lnTo>
                      <a:pt x="5" y="10"/>
                    </a:lnTo>
                    <a:lnTo>
                      <a:pt x="6" y="11"/>
                    </a:lnTo>
                    <a:lnTo>
                      <a:pt x="6" y="14"/>
                    </a:lnTo>
                    <a:lnTo>
                      <a:pt x="5"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4" name="Freeform 334"/>
              <p:cNvSpPr>
                <a:spLocks/>
              </p:cNvSpPr>
              <p:nvPr/>
            </p:nvSpPr>
            <p:spPr bwMode="auto">
              <a:xfrm>
                <a:off x="5301" y="3814"/>
                <a:ext cx="7" cy="5"/>
              </a:xfrm>
              <a:custGeom>
                <a:avLst/>
                <a:gdLst/>
                <a:ahLst/>
                <a:cxnLst>
                  <a:cxn ang="0">
                    <a:pos x="6" y="1"/>
                  </a:cxn>
                  <a:cxn ang="0">
                    <a:pos x="5" y="1"/>
                  </a:cxn>
                  <a:cxn ang="0">
                    <a:pos x="5" y="1"/>
                  </a:cxn>
                  <a:cxn ang="0">
                    <a:pos x="5" y="0"/>
                  </a:cxn>
                  <a:cxn ang="0">
                    <a:pos x="4" y="1"/>
                  </a:cxn>
                  <a:cxn ang="0">
                    <a:pos x="3" y="1"/>
                  </a:cxn>
                  <a:cxn ang="0">
                    <a:pos x="3" y="1"/>
                  </a:cxn>
                  <a:cxn ang="0">
                    <a:pos x="2" y="1"/>
                  </a:cxn>
                  <a:cxn ang="0">
                    <a:pos x="2" y="1"/>
                  </a:cxn>
                  <a:cxn ang="0">
                    <a:pos x="0" y="2"/>
                  </a:cxn>
                  <a:cxn ang="0">
                    <a:pos x="0" y="3"/>
                  </a:cxn>
                  <a:cxn ang="0">
                    <a:pos x="0" y="4"/>
                  </a:cxn>
                  <a:cxn ang="0">
                    <a:pos x="1" y="5"/>
                  </a:cxn>
                  <a:cxn ang="0">
                    <a:pos x="2" y="5"/>
                  </a:cxn>
                  <a:cxn ang="0">
                    <a:pos x="2" y="5"/>
                  </a:cxn>
                  <a:cxn ang="0">
                    <a:pos x="5" y="5"/>
                  </a:cxn>
                  <a:cxn ang="0">
                    <a:pos x="5" y="5"/>
                  </a:cxn>
                  <a:cxn ang="0">
                    <a:pos x="7" y="5"/>
                  </a:cxn>
                  <a:cxn ang="0">
                    <a:pos x="7" y="4"/>
                  </a:cxn>
                  <a:cxn ang="0">
                    <a:pos x="6" y="2"/>
                  </a:cxn>
                  <a:cxn ang="0">
                    <a:pos x="6" y="1"/>
                  </a:cxn>
                </a:cxnLst>
                <a:rect l="0" t="0" r="r" b="b"/>
                <a:pathLst>
                  <a:path w="7" h="5">
                    <a:moveTo>
                      <a:pt x="6" y="1"/>
                    </a:moveTo>
                    <a:lnTo>
                      <a:pt x="5" y="1"/>
                    </a:lnTo>
                    <a:lnTo>
                      <a:pt x="5" y="1"/>
                    </a:lnTo>
                    <a:lnTo>
                      <a:pt x="5" y="0"/>
                    </a:lnTo>
                    <a:lnTo>
                      <a:pt x="4" y="1"/>
                    </a:lnTo>
                    <a:lnTo>
                      <a:pt x="3" y="1"/>
                    </a:lnTo>
                    <a:lnTo>
                      <a:pt x="3" y="1"/>
                    </a:lnTo>
                    <a:lnTo>
                      <a:pt x="2" y="1"/>
                    </a:lnTo>
                    <a:lnTo>
                      <a:pt x="2" y="1"/>
                    </a:lnTo>
                    <a:lnTo>
                      <a:pt x="0" y="2"/>
                    </a:lnTo>
                    <a:lnTo>
                      <a:pt x="0" y="3"/>
                    </a:lnTo>
                    <a:lnTo>
                      <a:pt x="0" y="4"/>
                    </a:lnTo>
                    <a:lnTo>
                      <a:pt x="1" y="5"/>
                    </a:lnTo>
                    <a:lnTo>
                      <a:pt x="2" y="5"/>
                    </a:lnTo>
                    <a:lnTo>
                      <a:pt x="2" y="5"/>
                    </a:lnTo>
                    <a:lnTo>
                      <a:pt x="5" y="5"/>
                    </a:lnTo>
                    <a:lnTo>
                      <a:pt x="5" y="5"/>
                    </a:lnTo>
                    <a:lnTo>
                      <a:pt x="7" y="5"/>
                    </a:lnTo>
                    <a:lnTo>
                      <a:pt x="7" y="4"/>
                    </a:lnTo>
                    <a:lnTo>
                      <a:pt x="6" y="2"/>
                    </a:lnTo>
                    <a:lnTo>
                      <a:pt x="6"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5" name="Freeform 335"/>
              <p:cNvSpPr>
                <a:spLocks/>
              </p:cNvSpPr>
              <p:nvPr/>
            </p:nvSpPr>
            <p:spPr bwMode="auto">
              <a:xfrm>
                <a:off x="5307" y="3808"/>
                <a:ext cx="9" cy="4"/>
              </a:xfrm>
              <a:custGeom>
                <a:avLst/>
                <a:gdLst/>
                <a:ahLst/>
                <a:cxnLst>
                  <a:cxn ang="0">
                    <a:pos x="3" y="2"/>
                  </a:cxn>
                  <a:cxn ang="0">
                    <a:pos x="3" y="2"/>
                  </a:cxn>
                  <a:cxn ang="0">
                    <a:pos x="1" y="2"/>
                  </a:cxn>
                  <a:cxn ang="0">
                    <a:pos x="0" y="2"/>
                  </a:cxn>
                  <a:cxn ang="0">
                    <a:pos x="0" y="3"/>
                  </a:cxn>
                  <a:cxn ang="0">
                    <a:pos x="1" y="3"/>
                  </a:cxn>
                  <a:cxn ang="0">
                    <a:pos x="1" y="4"/>
                  </a:cxn>
                  <a:cxn ang="0">
                    <a:pos x="2" y="4"/>
                  </a:cxn>
                  <a:cxn ang="0">
                    <a:pos x="3" y="4"/>
                  </a:cxn>
                  <a:cxn ang="0">
                    <a:pos x="3" y="4"/>
                  </a:cxn>
                  <a:cxn ang="0">
                    <a:pos x="3" y="4"/>
                  </a:cxn>
                  <a:cxn ang="0">
                    <a:pos x="4" y="3"/>
                  </a:cxn>
                  <a:cxn ang="0">
                    <a:pos x="4" y="2"/>
                  </a:cxn>
                  <a:cxn ang="0">
                    <a:pos x="5" y="2"/>
                  </a:cxn>
                  <a:cxn ang="0">
                    <a:pos x="5" y="3"/>
                  </a:cxn>
                  <a:cxn ang="0">
                    <a:pos x="8" y="3"/>
                  </a:cxn>
                  <a:cxn ang="0">
                    <a:pos x="8" y="2"/>
                  </a:cxn>
                  <a:cxn ang="0">
                    <a:pos x="8" y="2"/>
                  </a:cxn>
                  <a:cxn ang="0">
                    <a:pos x="6" y="2"/>
                  </a:cxn>
                  <a:cxn ang="0">
                    <a:pos x="6" y="2"/>
                  </a:cxn>
                  <a:cxn ang="0">
                    <a:pos x="8" y="0"/>
                  </a:cxn>
                  <a:cxn ang="0">
                    <a:pos x="9" y="0"/>
                  </a:cxn>
                  <a:cxn ang="0">
                    <a:pos x="3" y="2"/>
                  </a:cxn>
                  <a:cxn ang="0">
                    <a:pos x="3" y="2"/>
                  </a:cxn>
                </a:cxnLst>
                <a:rect l="0" t="0" r="r" b="b"/>
                <a:pathLst>
                  <a:path w="9" h="4">
                    <a:moveTo>
                      <a:pt x="3" y="2"/>
                    </a:moveTo>
                    <a:lnTo>
                      <a:pt x="3" y="2"/>
                    </a:lnTo>
                    <a:lnTo>
                      <a:pt x="1" y="2"/>
                    </a:lnTo>
                    <a:lnTo>
                      <a:pt x="0" y="2"/>
                    </a:lnTo>
                    <a:lnTo>
                      <a:pt x="0" y="3"/>
                    </a:lnTo>
                    <a:lnTo>
                      <a:pt x="1" y="3"/>
                    </a:lnTo>
                    <a:lnTo>
                      <a:pt x="1" y="4"/>
                    </a:lnTo>
                    <a:lnTo>
                      <a:pt x="2" y="4"/>
                    </a:lnTo>
                    <a:lnTo>
                      <a:pt x="3" y="4"/>
                    </a:lnTo>
                    <a:lnTo>
                      <a:pt x="3" y="4"/>
                    </a:lnTo>
                    <a:lnTo>
                      <a:pt x="3" y="4"/>
                    </a:lnTo>
                    <a:lnTo>
                      <a:pt x="4" y="3"/>
                    </a:lnTo>
                    <a:lnTo>
                      <a:pt x="4" y="2"/>
                    </a:lnTo>
                    <a:lnTo>
                      <a:pt x="5" y="2"/>
                    </a:lnTo>
                    <a:lnTo>
                      <a:pt x="5" y="3"/>
                    </a:lnTo>
                    <a:lnTo>
                      <a:pt x="8" y="3"/>
                    </a:lnTo>
                    <a:lnTo>
                      <a:pt x="8" y="2"/>
                    </a:lnTo>
                    <a:lnTo>
                      <a:pt x="8" y="2"/>
                    </a:lnTo>
                    <a:lnTo>
                      <a:pt x="6" y="2"/>
                    </a:lnTo>
                    <a:lnTo>
                      <a:pt x="6" y="2"/>
                    </a:lnTo>
                    <a:lnTo>
                      <a:pt x="8" y="0"/>
                    </a:lnTo>
                    <a:lnTo>
                      <a:pt x="9" y="0"/>
                    </a:lnTo>
                    <a:lnTo>
                      <a:pt x="3" y="2"/>
                    </a:lnTo>
                    <a:lnTo>
                      <a:pt x="3"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6" name="Freeform 336"/>
              <p:cNvSpPr>
                <a:spLocks/>
              </p:cNvSpPr>
              <p:nvPr/>
            </p:nvSpPr>
            <p:spPr bwMode="auto">
              <a:xfrm>
                <a:off x="4969" y="3762"/>
                <a:ext cx="13" cy="6"/>
              </a:xfrm>
              <a:custGeom>
                <a:avLst/>
                <a:gdLst/>
                <a:ahLst/>
                <a:cxnLst>
                  <a:cxn ang="0">
                    <a:pos x="12" y="4"/>
                  </a:cxn>
                  <a:cxn ang="0">
                    <a:pos x="13" y="4"/>
                  </a:cxn>
                  <a:cxn ang="0">
                    <a:pos x="13" y="4"/>
                  </a:cxn>
                  <a:cxn ang="0">
                    <a:pos x="12" y="3"/>
                  </a:cxn>
                  <a:cxn ang="0">
                    <a:pos x="11" y="1"/>
                  </a:cxn>
                  <a:cxn ang="0">
                    <a:pos x="11" y="3"/>
                  </a:cxn>
                  <a:cxn ang="0">
                    <a:pos x="11" y="2"/>
                  </a:cxn>
                  <a:cxn ang="0">
                    <a:pos x="10" y="1"/>
                  </a:cxn>
                  <a:cxn ang="0">
                    <a:pos x="8" y="1"/>
                  </a:cxn>
                  <a:cxn ang="0">
                    <a:pos x="7" y="0"/>
                  </a:cxn>
                  <a:cxn ang="0">
                    <a:pos x="6" y="0"/>
                  </a:cxn>
                  <a:cxn ang="0">
                    <a:pos x="6" y="0"/>
                  </a:cxn>
                  <a:cxn ang="0">
                    <a:pos x="6" y="1"/>
                  </a:cxn>
                  <a:cxn ang="0">
                    <a:pos x="7" y="3"/>
                  </a:cxn>
                  <a:cxn ang="0">
                    <a:pos x="7" y="3"/>
                  </a:cxn>
                  <a:cxn ang="0">
                    <a:pos x="7" y="4"/>
                  </a:cxn>
                  <a:cxn ang="0">
                    <a:pos x="6" y="4"/>
                  </a:cxn>
                  <a:cxn ang="0">
                    <a:pos x="6" y="4"/>
                  </a:cxn>
                  <a:cxn ang="0">
                    <a:pos x="5" y="3"/>
                  </a:cxn>
                  <a:cxn ang="0">
                    <a:pos x="4" y="2"/>
                  </a:cxn>
                  <a:cxn ang="0">
                    <a:pos x="3" y="2"/>
                  </a:cxn>
                  <a:cxn ang="0">
                    <a:pos x="1" y="2"/>
                  </a:cxn>
                  <a:cxn ang="0">
                    <a:pos x="1" y="3"/>
                  </a:cxn>
                  <a:cxn ang="0">
                    <a:pos x="0" y="4"/>
                  </a:cxn>
                  <a:cxn ang="0">
                    <a:pos x="0" y="4"/>
                  </a:cxn>
                  <a:cxn ang="0">
                    <a:pos x="0" y="5"/>
                  </a:cxn>
                  <a:cxn ang="0">
                    <a:pos x="1" y="6"/>
                  </a:cxn>
                  <a:cxn ang="0">
                    <a:pos x="3" y="6"/>
                  </a:cxn>
                  <a:cxn ang="0">
                    <a:pos x="9" y="4"/>
                  </a:cxn>
                  <a:cxn ang="0">
                    <a:pos x="9" y="4"/>
                  </a:cxn>
                  <a:cxn ang="0">
                    <a:pos x="10" y="4"/>
                  </a:cxn>
                  <a:cxn ang="0">
                    <a:pos x="11" y="4"/>
                  </a:cxn>
                  <a:cxn ang="0">
                    <a:pos x="11" y="4"/>
                  </a:cxn>
                  <a:cxn ang="0">
                    <a:pos x="11" y="4"/>
                  </a:cxn>
                  <a:cxn ang="0">
                    <a:pos x="12" y="4"/>
                  </a:cxn>
                </a:cxnLst>
                <a:rect l="0" t="0" r="r" b="b"/>
                <a:pathLst>
                  <a:path w="13" h="6">
                    <a:moveTo>
                      <a:pt x="12" y="4"/>
                    </a:moveTo>
                    <a:lnTo>
                      <a:pt x="13" y="4"/>
                    </a:lnTo>
                    <a:lnTo>
                      <a:pt x="13" y="4"/>
                    </a:lnTo>
                    <a:lnTo>
                      <a:pt x="12" y="3"/>
                    </a:lnTo>
                    <a:lnTo>
                      <a:pt x="11" y="1"/>
                    </a:lnTo>
                    <a:lnTo>
                      <a:pt x="11" y="3"/>
                    </a:lnTo>
                    <a:lnTo>
                      <a:pt x="11" y="2"/>
                    </a:lnTo>
                    <a:lnTo>
                      <a:pt x="10" y="1"/>
                    </a:lnTo>
                    <a:lnTo>
                      <a:pt x="8" y="1"/>
                    </a:lnTo>
                    <a:lnTo>
                      <a:pt x="7" y="0"/>
                    </a:lnTo>
                    <a:lnTo>
                      <a:pt x="6" y="0"/>
                    </a:lnTo>
                    <a:lnTo>
                      <a:pt x="6" y="0"/>
                    </a:lnTo>
                    <a:lnTo>
                      <a:pt x="6" y="1"/>
                    </a:lnTo>
                    <a:lnTo>
                      <a:pt x="7" y="3"/>
                    </a:lnTo>
                    <a:lnTo>
                      <a:pt x="7" y="3"/>
                    </a:lnTo>
                    <a:lnTo>
                      <a:pt x="7" y="4"/>
                    </a:lnTo>
                    <a:lnTo>
                      <a:pt x="6" y="4"/>
                    </a:lnTo>
                    <a:lnTo>
                      <a:pt x="6" y="4"/>
                    </a:lnTo>
                    <a:lnTo>
                      <a:pt x="5" y="3"/>
                    </a:lnTo>
                    <a:lnTo>
                      <a:pt x="4" y="2"/>
                    </a:lnTo>
                    <a:lnTo>
                      <a:pt x="3" y="2"/>
                    </a:lnTo>
                    <a:lnTo>
                      <a:pt x="1" y="2"/>
                    </a:lnTo>
                    <a:lnTo>
                      <a:pt x="1" y="3"/>
                    </a:lnTo>
                    <a:lnTo>
                      <a:pt x="0" y="4"/>
                    </a:lnTo>
                    <a:lnTo>
                      <a:pt x="0" y="4"/>
                    </a:lnTo>
                    <a:lnTo>
                      <a:pt x="0" y="5"/>
                    </a:lnTo>
                    <a:lnTo>
                      <a:pt x="1" y="6"/>
                    </a:lnTo>
                    <a:lnTo>
                      <a:pt x="3" y="6"/>
                    </a:lnTo>
                    <a:lnTo>
                      <a:pt x="9" y="4"/>
                    </a:lnTo>
                    <a:lnTo>
                      <a:pt x="9" y="4"/>
                    </a:lnTo>
                    <a:lnTo>
                      <a:pt x="10" y="4"/>
                    </a:lnTo>
                    <a:lnTo>
                      <a:pt x="11" y="4"/>
                    </a:lnTo>
                    <a:lnTo>
                      <a:pt x="11" y="4"/>
                    </a:lnTo>
                    <a:lnTo>
                      <a:pt x="11" y="4"/>
                    </a:lnTo>
                    <a:lnTo>
                      <a:pt x="12"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7" name="Freeform 337"/>
              <p:cNvSpPr>
                <a:spLocks/>
              </p:cNvSpPr>
              <p:nvPr/>
            </p:nvSpPr>
            <p:spPr bwMode="auto">
              <a:xfrm>
                <a:off x="5276" y="3919"/>
                <a:ext cx="32" cy="50"/>
              </a:xfrm>
              <a:custGeom>
                <a:avLst/>
                <a:gdLst/>
                <a:ahLst/>
                <a:cxnLst>
                  <a:cxn ang="0">
                    <a:pos x="27" y="22"/>
                  </a:cxn>
                  <a:cxn ang="0">
                    <a:pos x="25" y="25"/>
                  </a:cxn>
                  <a:cxn ang="0">
                    <a:pos x="21" y="23"/>
                  </a:cxn>
                  <a:cxn ang="0">
                    <a:pos x="18" y="22"/>
                  </a:cxn>
                  <a:cxn ang="0">
                    <a:pos x="17" y="18"/>
                  </a:cxn>
                  <a:cxn ang="0">
                    <a:pos x="16" y="16"/>
                  </a:cxn>
                  <a:cxn ang="0">
                    <a:pos x="15" y="15"/>
                  </a:cxn>
                  <a:cxn ang="0">
                    <a:pos x="16" y="18"/>
                  </a:cxn>
                  <a:cxn ang="0">
                    <a:pos x="14" y="17"/>
                  </a:cxn>
                  <a:cxn ang="0">
                    <a:pos x="12" y="17"/>
                  </a:cxn>
                  <a:cxn ang="0">
                    <a:pos x="11" y="17"/>
                  </a:cxn>
                  <a:cxn ang="0">
                    <a:pos x="12" y="16"/>
                  </a:cxn>
                  <a:cxn ang="0">
                    <a:pos x="12" y="15"/>
                  </a:cxn>
                  <a:cxn ang="0">
                    <a:pos x="9" y="10"/>
                  </a:cxn>
                  <a:cxn ang="0">
                    <a:pos x="8" y="10"/>
                  </a:cxn>
                  <a:cxn ang="0">
                    <a:pos x="10" y="10"/>
                  </a:cxn>
                  <a:cxn ang="0">
                    <a:pos x="10" y="8"/>
                  </a:cxn>
                  <a:cxn ang="0">
                    <a:pos x="8" y="7"/>
                  </a:cxn>
                  <a:cxn ang="0">
                    <a:pos x="8" y="6"/>
                  </a:cxn>
                  <a:cxn ang="0">
                    <a:pos x="7" y="4"/>
                  </a:cxn>
                  <a:cxn ang="0">
                    <a:pos x="5" y="4"/>
                  </a:cxn>
                  <a:cxn ang="0">
                    <a:pos x="4" y="3"/>
                  </a:cxn>
                  <a:cxn ang="0">
                    <a:pos x="2" y="3"/>
                  </a:cxn>
                  <a:cxn ang="0">
                    <a:pos x="1" y="0"/>
                  </a:cxn>
                  <a:cxn ang="0">
                    <a:pos x="0" y="0"/>
                  </a:cxn>
                  <a:cxn ang="0">
                    <a:pos x="2" y="5"/>
                  </a:cxn>
                  <a:cxn ang="0">
                    <a:pos x="4" y="7"/>
                  </a:cxn>
                  <a:cxn ang="0">
                    <a:pos x="4" y="7"/>
                  </a:cxn>
                  <a:cxn ang="0">
                    <a:pos x="8" y="12"/>
                  </a:cxn>
                  <a:cxn ang="0">
                    <a:pos x="8" y="11"/>
                  </a:cxn>
                  <a:cxn ang="0">
                    <a:pos x="8" y="13"/>
                  </a:cxn>
                  <a:cxn ang="0">
                    <a:pos x="9" y="15"/>
                  </a:cxn>
                  <a:cxn ang="0">
                    <a:pos x="10" y="18"/>
                  </a:cxn>
                  <a:cxn ang="0">
                    <a:pos x="12" y="18"/>
                  </a:cxn>
                  <a:cxn ang="0">
                    <a:pos x="10" y="18"/>
                  </a:cxn>
                  <a:cxn ang="0">
                    <a:pos x="12" y="20"/>
                  </a:cxn>
                  <a:cxn ang="0">
                    <a:pos x="12" y="22"/>
                  </a:cxn>
                  <a:cxn ang="0">
                    <a:pos x="12" y="25"/>
                  </a:cxn>
                  <a:cxn ang="0">
                    <a:pos x="9" y="31"/>
                  </a:cxn>
                  <a:cxn ang="0">
                    <a:pos x="6" y="34"/>
                  </a:cxn>
                  <a:cxn ang="0">
                    <a:pos x="11" y="37"/>
                  </a:cxn>
                  <a:cxn ang="0">
                    <a:pos x="14" y="41"/>
                  </a:cxn>
                  <a:cxn ang="0">
                    <a:pos x="12" y="46"/>
                  </a:cxn>
                  <a:cxn ang="0">
                    <a:pos x="12" y="48"/>
                  </a:cxn>
                  <a:cxn ang="0">
                    <a:pos x="17" y="48"/>
                  </a:cxn>
                  <a:cxn ang="0">
                    <a:pos x="23" y="35"/>
                  </a:cxn>
                  <a:cxn ang="0">
                    <a:pos x="25" y="32"/>
                  </a:cxn>
                  <a:cxn ang="0">
                    <a:pos x="28" y="32"/>
                  </a:cxn>
                  <a:cxn ang="0">
                    <a:pos x="29" y="32"/>
                  </a:cxn>
                  <a:cxn ang="0">
                    <a:pos x="29" y="31"/>
                  </a:cxn>
                  <a:cxn ang="0">
                    <a:pos x="32" y="22"/>
                  </a:cxn>
                </a:cxnLst>
                <a:rect l="0" t="0" r="r" b="b"/>
                <a:pathLst>
                  <a:path w="32" h="50">
                    <a:moveTo>
                      <a:pt x="30" y="21"/>
                    </a:moveTo>
                    <a:lnTo>
                      <a:pt x="29" y="22"/>
                    </a:lnTo>
                    <a:lnTo>
                      <a:pt x="27" y="22"/>
                    </a:lnTo>
                    <a:lnTo>
                      <a:pt x="27" y="24"/>
                    </a:lnTo>
                    <a:lnTo>
                      <a:pt x="26" y="24"/>
                    </a:lnTo>
                    <a:lnTo>
                      <a:pt x="25" y="25"/>
                    </a:lnTo>
                    <a:lnTo>
                      <a:pt x="24" y="24"/>
                    </a:lnTo>
                    <a:lnTo>
                      <a:pt x="23" y="24"/>
                    </a:lnTo>
                    <a:lnTo>
                      <a:pt x="21" y="23"/>
                    </a:lnTo>
                    <a:lnTo>
                      <a:pt x="19" y="22"/>
                    </a:lnTo>
                    <a:lnTo>
                      <a:pt x="19" y="22"/>
                    </a:lnTo>
                    <a:lnTo>
                      <a:pt x="18" y="22"/>
                    </a:lnTo>
                    <a:lnTo>
                      <a:pt x="18" y="20"/>
                    </a:lnTo>
                    <a:lnTo>
                      <a:pt x="17" y="19"/>
                    </a:lnTo>
                    <a:lnTo>
                      <a:pt x="17" y="18"/>
                    </a:lnTo>
                    <a:lnTo>
                      <a:pt x="17" y="18"/>
                    </a:lnTo>
                    <a:lnTo>
                      <a:pt x="17" y="16"/>
                    </a:lnTo>
                    <a:lnTo>
                      <a:pt x="16" y="16"/>
                    </a:lnTo>
                    <a:lnTo>
                      <a:pt x="16" y="15"/>
                    </a:lnTo>
                    <a:lnTo>
                      <a:pt x="16" y="15"/>
                    </a:lnTo>
                    <a:lnTo>
                      <a:pt x="15" y="15"/>
                    </a:lnTo>
                    <a:lnTo>
                      <a:pt x="15" y="15"/>
                    </a:lnTo>
                    <a:lnTo>
                      <a:pt x="15" y="15"/>
                    </a:lnTo>
                    <a:lnTo>
                      <a:pt x="16" y="18"/>
                    </a:lnTo>
                    <a:lnTo>
                      <a:pt x="15" y="19"/>
                    </a:lnTo>
                    <a:lnTo>
                      <a:pt x="14" y="18"/>
                    </a:lnTo>
                    <a:lnTo>
                      <a:pt x="14" y="17"/>
                    </a:lnTo>
                    <a:lnTo>
                      <a:pt x="13" y="17"/>
                    </a:lnTo>
                    <a:lnTo>
                      <a:pt x="13" y="17"/>
                    </a:lnTo>
                    <a:lnTo>
                      <a:pt x="12" y="17"/>
                    </a:lnTo>
                    <a:lnTo>
                      <a:pt x="12" y="17"/>
                    </a:lnTo>
                    <a:lnTo>
                      <a:pt x="12" y="17"/>
                    </a:lnTo>
                    <a:lnTo>
                      <a:pt x="11" y="17"/>
                    </a:lnTo>
                    <a:lnTo>
                      <a:pt x="11" y="16"/>
                    </a:lnTo>
                    <a:lnTo>
                      <a:pt x="11" y="16"/>
                    </a:lnTo>
                    <a:lnTo>
                      <a:pt x="12" y="16"/>
                    </a:lnTo>
                    <a:lnTo>
                      <a:pt x="12" y="15"/>
                    </a:lnTo>
                    <a:lnTo>
                      <a:pt x="11" y="15"/>
                    </a:lnTo>
                    <a:lnTo>
                      <a:pt x="12" y="15"/>
                    </a:lnTo>
                    <a:lnTo>
                      <a:pt x="12" y="14"/>
                    </a:lnTo>
                    <a:lnTo>
                      <a:pt x="10" y="11"/>
                    </a:lnTo>
                    <a:lnTo>
                      <a:pt x="9" y="10"/>
                    </a:lnTo>
                    <a:lnTo>
                      <a:pt x="9" y="10"/>
                    </a:lnTo>
                    <a:lnTo>
                      <a:pt x="9" y="10"/>
                    </a:lnTo>
                    <a:lnTo>
                      <a:pt x="8" y="10"/>
                    </a:lnTo>
                    <a:lnTo>
                      <a:pt x="8" y="9"/>
                    </a:lnTo>
                    <a:lnTo>
                      <a:pt x="9" y="9"/>
                    </a:lnTo>
                    <a:lnTo>
                      <a:pt x="10" y="10"/>
                    </a:lnTo>
                    <a:lnTo>
                      <a:pt x="10" y="10"/>
                    </a:lnTo>
                    <a:lnTo>
                      <a:pt x="10" y="9"/>
                    </a:lnTo>
                    <a:lnTo>
                      <a:pt x="10" y="8"/>
                    </a:lnTo>
                    <a:lnTo>
                      <a:pt x="10" y="8"/>
                    </a:lnTo>
                    <a:lnTo>
                      <a:pt x="9" y="7"/>
                    </a:lnTo>
                    <a:lnTo>
                      <a:pt x="8" y="7"/>
                    </a:lnTo>
                    <a:lnTo>
                      <a:pt x="8" y="6"/>
                    </a:lnTo>
                    <a:lnTo>
                      <a:pt x="8" y="6"/>
                    </a:lnTo>
                    <a:lnTo>
                      <a:pt x="8" y="6"/>
                    </a:lnTo>
                    <a:lnTo>
                      <a:pt x="7" y="5"/>
                    </a:lnTo>
                    <a:lnTo>
                      <a:pt x="8" y="5"/>
                    </a:lnTo>
                    <a:lnTo>
                      <a:pt x="7" y="4"/>
                    </a:lnTo>
                    <a:lnTo>
                      <a:pt x="6" y="4"/>
                    </a:lnTo>
                    <a:lnTo>
                      <a:pt x="5" y="4"/>
                    </a:lnTo>
                    <a:lnTo>
                      <a:pt x="5" y="4"/>
                    </a:lnTo>
                    <a:lnTo>
                      <a:pt x="4" y="4"/>
                    </a:lnTo>
                    <a:lnTo>
                      <a:pt x="4" y="3"/>
                    </a:lnTo>
                    <a:lnTo>
                      <a:pt x="4" y="3"/>
                    </a:lnTo>
                    <a:lnTo>
                      <a:pt x="3" y="4"/>
                    </a:lnTo>
                    <a:lnTo>
                      <a:pt x="3" y="4"/>
                    </a:lnTo>
                    <a:lnTo>
                      <a:pt x="2" y="3"/>
                    </a:lnTo>
                    <a:lnTo>
                      <a:pt x="2" y="3"/>
                    </a:lnTo>
                    <a:lnTo>
                      <a:pt x="1" y="1"/>
                    </a:lnTo>
                    <a:lnTo>
                      <a:pt x="1" y="0"/>
                    </a:lnTo>
                    <a:lnTo>
                      <a:pt x="1" y="0"/>
                    </a:lnTo>
                    <a:lnTo>
                      <a:pt x="1" y="0"/>
                    </a:lnTo>
                    <a:lnTo>
                      <a:pt x="0" y="0"/>
                    </a:lnTo>
                    <a:lnTo>
                      <a:pt x="2" y="4"/>
                    </a:lnTo>
                    <a:lnTo>
                      <a:pt x="2" y="4"/>
                    </a:lnTo>
                    <a:lnTo>
                      <a:pt x="2" y="5"/>
                    </a:lnTo>
                    <a:lnTo>
                      <a:pt x="3" y="6"/>
                    </a:lnTo>
                    <a:lnTo>
                      <a:pt x="4" y="7"/>
                    </a:lnTo>
                    <a:lnTo>
                      <a:pt x="4" y="7"/>
                    </a:lnTo>
                    <a:lnTo>
                      <a:pt x="5" y="6"/>
                    </a:lnTo>
                    <a:lnTo>
                      <a:pt x="5" y="6"/>
                    </a:lnTo>
                    <a:lnTo>
                      <a:pt x="4" y="7"/>
                    </a:lnTo>
                    <a:lnTo>
                      <a:pt x="4" y="7"/>
                    </a:lnTo>
                    <a:lnTo>
                      <a:pt x="8" y="13"/>
                    </a:lnTo>
                    <a:lnTo>
                      <a:pt x="8" y="12"/>
                    </a:lnTo>
                    <a:lnTo>
                      <a:pt x="8" y="12"/>
                    </a:lnTo>
                    <a:lnTo>
                      <a:pt x="8" y="12"/>
                    </a:lnTo>
                    <a:lnTo>
                      <a:pt x="8" y="11"/>
                    </a:lnTo>
                    <a:lnTo>
                      <a:pt x="8" y="12"/>
                    </a:lnTo>
                    <a:lnTo>
                      <a:pt x="8" y="13"/>
                    </a:lnTo>
                    <a:lnTo>
                      <a:pt x="8" y="13"/>
                    </a:lnTo>
                    <a:lnTo>
                      <a:pt x="9" y="14"/>
                    </a:lnTo>
                    <a:lnTo>
                      <a:pt x="9" y="14"/>
                    </a:lnTo>
                    <a:lnTo>
                      <a:pt x="9" y="15"/>
                    </a:lnTo>
                    <a:lnTo>
                      <a:pt x="9" y="15"/>
                    </a:lnTo>
                    <a:lnTo>
                      <a:pt x="8" y="14"/>
                    </a:lnTo>
                    <a:lnTo>
                      <a:pt x="10" y="18"/>
                    </a:lnTo>
                    <a:lnTo>
                      <a:pt x="11" y="17"/>
                    </a:lnTo>
                    <a:lnTo>
                      <a:pt x="12" y="18"/>
                    </a:lnTo>
                    <a:lnTo>
                      <a:pt x="12" y="18"/>
                    </a:lnTo>
                    <a:lnTo>
                      <a:pt x="12" y="18"/>
                    </a:lnTo>
                    <a:lnTo>
                      <a:pt x="11" y="18"/>
                    </a:lnTo>
                    <a:lnTo>
                      <a:pt x="10" y="18"/>
                    </a:lnTo>
                    <a:lnTo>
                      <a:pt x="11" y="19"/>
                    </a:lnTo>
                    <a:lnTo>
                      <a:pt x="12" y="20"/>
                    </a:lnTo>
                    <a:lnTo>
                      <a:pt x="12" y="20"/>
                    </a:lnTo>
                    <a:lnTo>
                      <a:pt x="12" y="21"/>
                    </a:lnTo>
                    <a:lnTo>
                      <a:pt x="12" y="22"/>
                    </a:lnTo>
                    <a:lnTo>
                      <a:pt x="12" y="22"/>
                    </a:lnTo>
                    <a:lnTo>
                      <a:pt x="12" y="23"/>
                    </a:lnTo>
                    <a:lnTo>
                      <a:pt x="12" y="25"/>
                    </a:lnTo>
                    <a:lnTo>
                      <a:pt x="12" y="25"/>
                    </a:lnTo>
                    <a:lnTo>
                      <a:pt x="11" y="25"/>
                    </a:lnTo>
                    <a:lnTo>
                      <a:pt x="10" y="30"/>
                    </a:lnTo>
                    <a:lnTo>
                      <a:pt x="9" y="31"/>
                    </a:lnTo>
                    <a:lnTo>
                      <a:pt x="7" y="32"/>
                    </a:lnTo>
                    <a:lnTo>
                      <a:pt x="6" y="33"/>
                    </a:lnTo>
                    <a:lnTo>
                      <a:pt x="6" y="34"/>
                    </a:lnTo>
                    <a:lnTo>
                      <a:pt x="7" y="35"/>
                    </a:lnTo>
                    <a:lnTo>
                      <a:pt x="8" y="36"/>
                    </a:lnTo>
                    <a:lnTo>
                      <a:pt x="11" y="37"/>
                    </a:lnTo>
                    <a:lnTo>
                      <a:pt x="12" y="38"/>
                    </a:lnTo>
                    <a:lnTo>
                      <a:pt x="14" y="40"/>
                    </a:lnTo>
                    <a:lnTo>
                      <a:pt x="14" y="41"/>
                    </a:lnTo>
                    <a:lnTo>
                      <a:pt x="13" y="44"/>
                    </a:lnTo>
                    <a:lnTo>
                      <a:pt x="12" y="45"/>
                    </a:lnTo>
                    <a:lnTo>
                      <a:pt x="12" y="46"/>
                    </a:lnTo>
                    <a:lnTo>
                      <a:pt x="11" y="47"/>
                    </a:lnTo>
                    <a:lnTo>
                      <a:pt x="11" y="47"/>
                    </a:lnTo>
                    <a:lnTo>
                      <a:pt x="12" y="48"/>
                    </a:lnTo>
                    <a:lnTo>
                      <a:pt x="13" y="48"/>
                    </a:lnTo>
                    <a:lnTo>
                      <a:pt x="15" y="50"/>
                    </a:lnTo>
                    <a:lnTo>
                      <a:pt x="17" y="48"/>
                    </a:lnTo>
                    <a:lnTo>
                      <a:pt x="24" y="36"/>
                    </a:lnTo>
                    <a:lnTo>
                      <a:pt x="23" y="36"/>
                    </a:lnTo>
                    <a:lnTo>
                      <a:pt x="23" y="35"/>
                    </a:lnTo>
                    <a:lnTo>
                      <a:pt x="23" y="35"/>
                    </a:lnTo>
                    <a:lnTo>
                      <a:pt x="23" y="35"/>
                    </a:lnTo>
                    <a:lnTo>
                      <a:pt x="25" y="32"/>
                    </a:lnTo>
                    <a:lnTo>
                      <a:pt x="26" y="32"/>
                    </a:lnTo>
                    <a:lnTo>
                      <a:pt x="28" y="32"/>
                    </a:lnTo>
                    <a:lnTo>
                      <a:pt x="28" y="32"/>
                    </a:lnTo>
                    <a:lnTo>
                      <a:pt x="29" y="33"/>
                    </a:lnTo>
                    <a:lnTo>
                      <a:pt x="29" y="33"/>
                    </a:lnTo>
                    <a:lnTo>
                      <a:pt x="29" y="32"/>
                    </a:lnTo>
                    <a:lnTo>
                      <a:pt x="29" y="32"/>
                    </a:lnTo>
                    <a:lnTo>
                      <a:pt x="29" y="31"/>
                    </a:lnTo>
                    <a:lnTo>
                      <a:pt x="29" y="31"/>
                    </a:lnTo>
                    <a:lnTo>
                      <a:pt x="29" y="29"/>
                    </a:lnTo>
                    <a:lnTo>
                      <a:pt x="30" y="29"/>
                    </a:lnTo>
                    <a:lnTo>
                      <a:pt x="32" y="22"/>
                    </a:lnTo>
                    <a:lnTo>
                      <a:pt x="30" y="22"/>
                    </a:lnTo>
                    <a:lnTo>
                      <a:pt x="30" y="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8" name="Freeform 338"/>
              <p:cNvSpPr>
                <a:spLocks/>
              </p:cNvSpPr>
              <p:nvPr/>
            </p:nvSpPr>
            <p:spPr bwMode="auto">
              <a:xfrm>
                <a:off x="5019" y="3734"/>
                <a:ext cx="7" cy="5"/>
              </a:xfrm>
              <a:custGeom>
                <a:avLst/>
                <a:gdLst/>
                <a:ahLst/>
                <a:cxnLst>
                  <a:cxn ang="0">
                    <a:pos x="4" y="0"/>
                  </a:cxn>
                  <a:cxn ang="0">
                    <a:pos x="1" y="1"/>
                  </a:cxn>
                  <a:cxn ang="0">
                    <a:pos x="0" y="1"/>
                  </a:cxn>
                  <a:cxn ang="0">
                    <a:pos x="0" y="1"/>
                  </a:cxn>
                  <a:cxn ang="0">
                    <a:pos x="0" y="1"/>
                  </a:cxn>
                  <a:cxn ang="0">
                    <a:pos x="0" y="2"/>
                  </a:cxn>
                  <a:cxn ang="0">
                    <a:pos x="0" y="3"/>
                  </a:cxn>
                  <a:cxn ang="0">
                    <a:pos x="2" y="4"/>
                  </a:cxn>
                  <a:cxn ang="0">
                    <a:pos x="4" y="5"/>
                  </a:cxn>
                  <a:cxn ang="0">
                    <a:pos x="7" y="4"/>
                  </a:cxn>
                  <a:cxn ang="0">
                    <a:pos x="7" y="3"/>
                  </a:cxn>
                  <a:cxn ang="0">
                    <a:pos x="7" y="2"/>
                  </a:cxn>
                  <a:cxn ang="0">
                    <a:pos x="6" y="2"/>
                  </a:cxn>
                  <a:cxn ang="0">
                    <a:pos x="6" y="2"/>
                  </a:cxn>
                  <a:cxn ang="0">
                    <a:pos x="4" y="0"/>
                  </a:cxn>
                </a:cxnLst>
                <a:rect l="0" t="0" r="r" b="b"/>
                <a:pathLst>
                  <a:path w="7" h="5">
                    <a:moveTo>
                      <a:pt x="4" y="0"/>
                    </a:moveTo>
                    <a:lnTo>
                      <a:pt x="1" y="1"/>
                    </a:lnTo>
                    <a:lnTo>
                      <a:pt x="0" y="1"/>
                    </a:lnTo>
                    <a:lnTo>
                      <a:pt x="0" y="1"/>
                    </a:lnTo>
                    <a:lnTo>
                      <a:pt x="0" y="1"/>
                    </a:lnTo>
                    <a:lnTo>
                      <a:pt x="0" y="2"/>
                    </a:lnTo>
                    <a:lnTo>
                      <a:pt x="0" y="3"/>
                    </a:lnTo>
                    <a:lnTo>
                      <a:pt x="2" y="4"/>
                    </a:lnTo>
                    <a:lnTo>
                      <a:pt x="4" y="5"/>
                    </a:lnTo>
                    <a:lnTo>
                      <a:pt x="7" y="4"/>
                    </a:lnTo>
                    <a:lnTo>
                      <a:pt x="7" y="3"/>
                    </a:lnTo>
                    <a:lnTo>
                      <a:pt x="7" y="2"/>
                    </a:lnTo>
                    <a:lnTo>
                      <a:pt x="6" y="2"/>
                    </a:lnTo>
                    <a:lnTo>
                      <a:pt x="6" y="2"/>
                    </a:lnTo>
                    <a:lnTo>
                      <a:pt x="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9" name="Freeform 339"/>
              <p:cNvSpPr>
                <a:spLocks/>
              </p:cNvSpPr>
              <p:nvPr/>
            </p:nvSpPr>
            <p:spPr bwMode="auto">
              <a:xfrm>
                <a:off x="4997" y="3746"/>
                <a:ext cx="1" cy="2"/>
              </a:xfrm>
              <a:custGeom>
                <a:avLst/>
                <a:gdLst/>
                <a:ahLst/>
                <a:cxnLst>
                  <a:cxn ang="0">
                    <a:pos x="1" y="2"/>
                  </a:cxn>
                  <a:cxn ang="0">
                    <a:pos x="1" y="1"/>
                  </a:cxn>
                  <a:cxn ang="0">
                    <a:pos x="1" y="0"/>
                  </a:cxn>
                  <a:cxn ang="0">
                    <a:pos x="0" y="0"/>
                  </a:cxn>
                  <a:cxn ang="0">
                    <a:pos x="0" y="0"/>
                  </a:cxn>
                  <a:cxn ang="0">
                    <a:pos x="0" y="0"/>
                  </a:cxn>
                  <a:cxn ang="0">
                    <a:pos x="0" y="1"/>
                  </a:cxn>
                  <a:cxn ang="0">
                    <a:pos x="1" y="2"/>
                  </a:cxn>
                  <a:cxn ang="0">
                    <a:pos x="1" y="2"/>
                  </a:cxn>
                </a:cxnLst>
                <a:rect l="0" t="0" r="r" b="b"/>
                <a:pathLst>
                  <a:path w="1" h="2">
                    <a:moveTo>
                      <a:pt x="1" y="2"/>
                    </a:moveTo>
                    <a:lnTo>
                      <a:pt x="1" y="1"/>
                    </a:lnTo>
                    <a:lnTo>
                      <a:pt x="1" y="0"/>
                    </a:lnTo>
                    <a:lnTo>
                      <a:pt x="0" y="0"/>
                    </a:lnTo>
                    <a:lnTo>
                      <a:pt x="0" y="0"/>
                    </a:lnTo>
                    <a:lnTo>
                      <a:pt x="0" y="0"/>
                    </a:lnTo>
                    <a:lnTo>
                      <a:pt x="0" y="1"/>
                    </a:lnTo>
                    <a:lnTo>
                      <a:pt x="1"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0" name="Freeform 340"/>
              <p:cNvSpPr>
                <a:spLocks/>
              </p:cNvSpPr>
              <p:nvPr/>
            </p:nvSpPr>
            <p:spPr bwMode="auto">
              <a:xfrm>
                <a:off x="5256" y="3826"/>
                <a:ext cx="1" cy="2"/>
              </a:xfrm>
              <a:custGeom>
                <a:avLst/>
                <a:gdLst/>
                <a:ahLst/>
                <a:cxnLst>
                  <a:cxn ang="0">
                    <a:pos x="1" y="1"/>
                  </a:cxn>
                  <a:cxn ang="0">
                    <a:pos x="1" y="0"/>
                  </a:cxn>
                  <a:cxn ang="0">
                    <a:pos x="0" y="0"/>
                  </a:cxn>
                  <a:cxn ang="0">
                    <a:pos x="0" y="0"/>
                  </a:cxn>
                  <a:cxn ang="0">
                    <a:pos x="0" y="1"/>
                  </a:cxn>
                  <a:cxn ang="0">
                    <a:pos x="1" y="1"/>
                  </a:cxn>
                  <a:cxn ang="0">
                    <a:pos x="1" y="2"/>
                  </a:cxn>
                  <a:cxn ang="0">
                    <a:pos x="1" y="1"/>
                  </a:cxn>
                </a:cxnLst>
                <a:rect l="0" t="0" r="r" b="b"/>
                <a:pathLst>
                  <a:path w="1" h="2">
                    <a:moveTo>
                      <a:pt x="1" y="1"/>
                    </a:moveTo>
                    <a:lnTo>
                      <a:pt x="1" y="0"/>
                    </a:lnTo>
                    <a:lnTo>
                      <a:pt x="0" y="0"/>
                    </a:lnTo>
                    <a:lnTo>
                      <a:pt x="0" y="0"/>
                    </a:lnTo>
                    <a:lnTo>
                      <a:pt x="0" y="1"/>
                    </a:lnTo>
                    <a:lnTo>
                      <a:pt x="1" y="1"/>
                    </a:lnTo>
                    <a:lnTo>
                      <a:pt x="1" y="2"/>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1" name="Freeform 341"/>
              <p:cNvSpPr>
                <a:spLocks/>
              </p:cNvSpPr>
              <p:nvPr/>
            </p:nvSpPr>
            <p:spPr bwMode="auto">
              <a:xfrm>
                <a:off x="5002" y="3776"/>
                <a:ext cx="3" cy="2"/>
              </a:xfrm>
              <a:custGeom>
                <a:avLst/>
                <a:gdLst/>
                <a:ahLst/>
                <a:cxnLst>
                  <a:cxn ang="0">
                    <a:pos x="1" y="2"/>
                  </a:cxn>
                  <a:cxn ang="0">
                    <a:pos x="3" y="1"/>
                  </a:cxn>
                  <a:cxn ang="0">
                    <a:pos x="3" y="1"/>
                  </a:cxn>
                  <a:cxn ang="0">
                    <a:pos x="3" y="0"/>
                  </a:cxn>
                  <a:cxn ang="0">
                    <a:pos x="1" y="1"/>
                  </a:cxn>
                  <a:cxn ang="0">
                    <a:pos x="0" y="1"/>
                  </a:cxn>
                  <a:cxn ang="0">
                    <a:pos x="0" y="2"/>
                  </a:cxn>
                  <a:cxn ang="0">
                    <a:pos x="1" y="2"/>
                  </a:cxn>
                  <a:cxn ang="0">
                    <a:pos x="1" y="2"/>
                  </a:cxn>
                </a:cxnLst>
                <a:rect l="0" t="0" r="r" b="b"/>
                <a:pathLst>
                  <a:path w="3" h="2">
                    <a:moveTo>
                      <a:pt x="1" y="2"/>
                    </a:moveTo>
                    <a:lnTo>
                      <a:pt x="3" y="1"/>
                    </a:lnTo>
                    <a:lnTo>
                      <a:pt x="3" y="1"/>
                    </a:lnTo>
                    <a:lnTo>
                      <a:pt x="3" y="0"/>
                    </a:lnTo>
                    <a:lnTo>
                      <a:pt x="1" y="1"/>
                    </a:lnTo>
                    <a:lnTo>
                      <a:pt x="0" y="1"/>
                    </a:lnTo>
                    <a:lnTo>
                      <a:pt x="0" y="2"/>
                    </a:lnTo>
                    <a:lnTo>
                      <a:pt x="1"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2" name="Freeform 342"/>
              <p:cNvSpPr>
                <a:spLocks/>
              </p:cNvSpPr>
              <p:nvPr/>
            </p:nvSpPr>
            <p:spPr bwMode="auto">
              <a:xfrm>
                <a:off x="5355" y="3792"/>
                <a:ext cx="4" cy="3"/>
              </a:xfrm>
              <a:custGeom>
                <a:avLst/>
                <a:gdLst/>
                <a:ahLst/>
                <a:cxnLst>
                  <a:cxn ang="0">
                    <a:pos x="2" y="0"/>
                  </a:cxn>
                  <a:cxn ang="0">
                    <a:pos x="0" y="0"/>
                  </a:cxn>
                  <a:cxn ang="0">
                    <a:pos x="0" y="0"/>
                  </a:cxn>
                  <a:cxn ang="0">
                    <a:pos x="0" y="0"/>
                  </a:cxn>
                  <a:cxn ang="0">
                    <a:pos x="0" y="1"/>
                  </a:cxn>
                  <a:cxn ang="0">
                    <a:pos x="1" y="1"/>
                  </a:cxn>
                  <a:cxn ang="0">
                    <a:pos x="1" y="2"/>
                  </a:cxn>
                  <a:cxn ang="0">
                    <a:pos x="2" y="2"/>
                  </a:cxn>
                  <a:cxn ang="0">
                    <a:pos x="2" y="3"/>
                  </a:cxn>
                  <a:cxn ang="0">
                    <a:pos x="3" y="2"/>
                  </a:cxn>
                  <a:cxn ang="0">
                    <a:pos x="4" y="3"/>
                  </a:cxn>
                  <a:cxn ang="0">
                    <a:pos x="4" y="2"/>
                  </a:cxn>
                  <a:cxn ang="0">
                    <a:pos x="3" y="0"/>
                  </a:cxn>
                  <a:cxn ang="0">
                    <a:pos x="2" y="0"/>
                  </a:cxn>
                </a:cxnLst>
                <a:rect l="0" t="0" r="r" b="b"/>
                <a:pathLst>
                  <a:path w="4" h="3">
                    <a:moveTo>
                      <a:pt x="2" y="0"/>
                    </a:moveTo>
                    <a:lnTo>
                      <a:pt x="0" y="0"/>
                    </a:lnTo>
                    <a:lnTo>
                      <a:pt x="0" y="0"/>
                    </a:lnTo>
                    <a:lnTo>
                      <a:pt x="0" y="0"/>
                    </a:lnTo>
                    <a:lnTo>
                      <a:pt x="0" y="1"/>
                    </a:lnTo>
                    <a:lnTo>
                      <a:pt x="1" y="1"/>
                    </a:lnTo>
                    <a:lnTo>
                      <a:pt x="1" y="2"/>
                    </a:lnTo>
                    <a:lnTo>
                      <a:pt x="2" y="2"/>
                    </a:lnTo>
                    <a:lnTo>
                      <a:pt x="2" y="3"/>
                    </a:lnTo>
                    <a:lnTo>
                      <a:pt x="3" y="2"/>
                    </a:lnTo>
                    <a:lnTo>
                      <a:pt x="4" y="3"/>
                    </a:lnTo>
                    <a:lnTo>
                      <a:pt x="4" y="2"/>
                    </a:lnTo>
                    <a:lnTo>
                      <a:pt x="3"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3" name="Freeform 343"/>
              <p:cNvSpPr>
                <a:spLocks/>
              </p:cNvSpPr>
              <p:nvPr/>
            </p:nvSpPr>
            <p:spPr bwMode="auto">
              <a:xfrm>
                <a:off x="5342" y="3836"/>
                <a:ext cx="1" cy="1"/>
              </a:xfrm>
              <a:custGeom>
                <a:avLst/>
                <a:gdLst/>
                <a:ahLst/>
                <a:cxnLst>
                  <a:cxn ang="0">
                    <a:pos x="0" y="0"/>
                  </a:cxn>
                  <a:cxn ang="0">
                    <a:pos x="0" y="1"/>
                  </a:cxn>
                  <a:cxn ang="0">
                    <a:pos x="0" y="1"/>
                  </a:cxn>
                  <a:cxn ang="0">
                    <a:pos x="1" y="1"/>
                  </a:cxn>
                  <a:cxn ang="0">
                    <a:pos x="1" y="1"/>
                  </a:cxn>
                  <a:cxn ang="0">
                    <a:pos x="1" y="0"/>
                  </a:cxn>
                  <a:cxn ang="0">
                    <a:pos x="1" y="0"/>
                  </a:cxn>
                  <a:cxn ang="0">
                    <a:pos x="0" y="0"/>
                  </a:cxn>
                </a:cxnLst>
                <a:rect l="0" t="0" r="r" b="b"/>
                <a:pathLst>
                  <a:path w="1" h="1">
                    <a:moveTo>
                      <a:pt x="0" y="0"/>
                    </a:moveTo>
                    <a:lnTo>
                      <a:pt x="0" y="1"/>
                    </a:lnTo>
                    <a:lnTo>
                      <a:pt x="0" y="1"/>
                    </a:lnTo>
                    <a:lnTo>
                      <a:pt x="1" y="1"/>
                    </a:lnTo>
                    <a:lnTo>
                      <a:pt x="1" y="1"/>
                    </a:lnTo>
                    <a:lnTo>
                      <a:pt x="1"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4" name="Rectangle 344"/>
              <p:cNvSpPr>
                <a:spLocks noChangeArrowheads="1"/>
              </p:cNvSpPr>
              <p:nvPr/>
            </p:nvSpPr>
            <p:spPr bwMode="auto">
              <a:xfrm>
                <a:off x="5355" y="3733"/>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5" name="Freeform 345"/>
              <p:cNvSpPr>
                <a:spLocks/>
              </p:cNvSpPr>
              <p:nvPr/>
            </p:nvSpPr>
            <p:spPr bwMode="auto">
              <a:xfrm>
                <a:off x="5368" y="3738"/>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6" name="Freeform 346"/>
              <p:cNvSpPr>
                <a:spLocks/>
              </p:cNvSpPr>
              <p:nvPr/>
            </p:nvSpPr>
            <p:spPr bwMode="auto">
              <a:xfrm>
                <a:off x="4999" y="3744"/>
                <a:ext cx="2" cy="4"/>
              </a:xfrm>
              <a:custGeom>
                <a:avLst/>
                <a:gdLst/>
                <a:ahLst/>
                <a:cxnLst>
                  <a:cxn ang="0">
                    <a:pos x="2" y="0"/>
                  </a:cxn>
                  <a:cxn ang="0">
                    <a:pos x="1" y="0"/>
                  </a:cxn>
                  <a:cxn ang="0">
                    <a:pos x="0" y="0"/>
                  </a:cxn>
                  <a:cxn ang="0">
                    <a:pos x="0" y="3"/>
                  </a:cxn>
                  <a:cxn ang="0">
                    <a:pos x="1" y="4"/>
                  </a:cxn>
                  <a:cxn ang="0">
                    <a:pos x="2" y="3"/>
                  </a:cxn>
                  <a:cxn ang="0">
                    <a:pos x="2" y="4"/>
                  </a:cxn>
                  <a:cxn ang="0">
                    <a:pos x="2" y="1"/>
                  </a:cxn>
                  <a:cxn ang="0">
                    <a:pos x="2" y="0"/>
                  </a:cxn>
                  <a:cxn ang="0">
                    <a:pos x="2" y="0"/>
                  </a:cxn>
                </a:cxnLst>
                <a:rect l="0" t="0" r="r" b="b"/>
                <a:pathLst>
                  <a:path w="2" h="4">
                    <a:moveTo>
                      <a:pt x="2" y="0"/>
                    </a:moveTo>
                    <a:lnTo>
                      <a:pt x="1" y="0"/>
                    </a:lnTo>
                    <a:lnTo>
                      <a:pt x="0" y="0"/>
                    </a:lnTo>
                    <a:lnTo>
                      <a:pt x="0" y="3"/>
                    </a:lnTo>
                    <a:lnTo>
                      <a:pt x="1" y="4"/>
                    </a:lnTo>
                    <a:lnTo>
                      <a:pt x="2" y="3"/>
                    </a:lnTo>
                    <a:lnTo>
                      <a:pt x="2" y="4"/>
                    </a:lnTo>
                    <a:lnTo>
                      <a:pt x="2" y="1"/>
                    </a:lnTo>
                    <a:lnTo>
                      <a:pt x="2"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7" name="Freeform 347"/>
              <p:cNvSpPr>
                <a:spLocks/>
              </p:cNvSpPr>
              <p:nvPr/>
            </p:nvSpPr>
            <p:spPr bwMode="auto">
              <a:xfrm>
                <a:off x="5006" y="3764"/>
                <a:ext cx="20" cy="11"/>
              </a:xfrm>
              <a:custGeom>
                <a:avLst/>
                <a:gdLst/>
                <a:ahLst/>
                <a:cxnLst>
                  <a:cxn ang="0">
                    <a:pos x="2" y="11"/>
                  </a:cxn>
                  <a:cxn ang="0">
                    <a:pos x="6" y="9"/>
                  </a:cxn>
                  <a:cxn ang="0">
                    <a:pos x="8" y="7"/>
                  </a:cxn>
                  <a:cxn ang="0">
                    <a:pos x="9" y="6"/>
                  </a:cxn>
                  <a:cxn ang="0">
                    <a:pos x="9" y="6"/>
                  </a:cxn>
                  <a:cxn ang="0">
                    <a:pos x="20" y="2"/>
                  </a:cxn>
                  <a:cxn ang="0">
                    <a:pos x="20" y="0"/>
                  </a:cxn>
                  <a:cxn ang="0">
                    <a:pos x="20" y="0"/>
                  </a:cxn>
                  <a:cxn ang="0">
                    <a:pos x="19" y="0"/>
                  </a:cxn>
                  <a:cxn ang="0">
                    <a:pos x="18" y="0"/>
                  </a:cxn>
                  <a:cxn ang="0">
                    <a:pos x="13" y="1"/>
                  </a:cxn>
                  <a:cxn ang="0">
                    <a:pos x="12" y="1"/>
                  </a:cxn>
                  <a:cxn ang="0">
                    <a:pos x="9" y="2"/>
                  </a:cxn>
                  <a:cxn ang="0">
                    <a:pos x="7" y="3"/>
                  </a:cxn>
                  <a:cxn ang="0">
                    <a:pos x="6" y="4"/>
                  </a:cxn>
                  <a:cxn ang="0">
                    <a:pos x="6" y="4"/>
                  </a:cxn>
                  <a:cxn ang="0">
                    <a:pos x="6" y="4"/>
                  </a:cxn>
                  <a:cxn ang="0">
                    <a:pos x="6" y="4"/>
                  </a:cxn>
                  <a:cxn ang="0">
                    <a:pos x="5" y="4"/>
                  </a:cxn>
                  <a:cxn ang="0">
                    <a:pos x="5" y="4"/>
                  </a:cxn>
                  <a:cxn ang="0">
                    <a:pos x="3" y="6"/>
                  </a:cxn>
                  <a:cxn ang="0">
                    <a:pos x="3" y="6"/>
                  </a:cxn>
                  <a:cxn ang="0">
                    <a:pos x="1" y="7"/>
                  </a:cxn>
                  <a:cxn ang="0">
                    <a:pos x="0" y="8"/>
                  </a:cxn>
                  <a:cxn ang="0">
                    <a:pos x="1" y="9"/>
                  </a:cxn>
                  <a:cxn ang="0">
                    <a:pos x="1" y="9"/>
                  </a:cxn>
                  <a:cxn ang="0">
                    <a:pos x="0" y="10"/>
                  </a:cxn>
                  <a:cxn ang="0">
                    <a:pos x="0" y="11"/>
                  </a:cxn>
                  <a:cxn ang="0">
                    <a:pos x="2" y="11"/>
                  </a:cxn>
                </a:cxnLst>
                <a:rect l="0" t="0" r="r" b="b"/>
                <a:pathLst>
                  <a:path w="20" h="11">
                    <a:moveTo>
                      <a:pt x="2" y="11"/>
                    </a:moveTo>
                    <a:lnTo>
                      <a:pt x="6" y="9"/>
                    </a:lnTo>
                    <a:lnTo>
                      <a:pt x="8" y="7"/>
                    </a:lnTo>
                    <a:lnTo>
                      <a:pt x="9" y="6"/>
                    </a:lnTo>
                    <a:lnTo>
                      <a:pt x="9" y="6"/>
                    </a:lnTo>
                    <a:lnTo>
                      <a:pt x="20" y="2"/>
                    </a:lnTo>
                    <a:lnTo>
                      <a:pt x="20" y="0"/>
                    </a:lnTo>
                    <a:lnTo>
                      <a:pt x="20" y="0"/>
                    </a:lnTo>
                    <a:lnTo>
                      <a:pt x="19" y="0"/>
                    </a:lnTo>
                    <a:lnTo>
                      <a:pt x="18" y="0"/>
                    </a:lnTo>
                    <a:lnTo>
                      <a:pt x="13" y="1"/>
                    </a:lnTo>
                    <a:lnTo>
                      <a:pt x="12" y="1"/>
                    </a:lnTo>
                    <a:lnTo>
                      <a:pt x="9" y="2"/>
                    </a:lnTo>
                    <a:lnTo>
                      <a:pt x="7" y="3"/>
                    </a:lnTo>
                    <a:lnTo>
                      <a:pt x="6" y="4"/>
                    </a:lnTo>
                    <a:lnTo>
                      <a:pt x="6" y="4"/>
                    </a:lnTo>
                    <a:lnTo>
                      <a:pt x="6" y="4"/>
                    </a:lnTo>
                    <a:lnTo>
                      <a:pt x="6" y="4"/>
                    </a:lnTo>
                    <a:lnTo>
                      <a:pt x="5" y="4"/>
                    </a:lnTo>
                    <a:lnTo>
                      <a:pt x="5" y="4"/>
                    </a:lnTo>
                    <a:lnTo>
                      <a:pt x="3" y="6"/>
                    </a:lnTo>
                    <a:lnTo>
                      <a:pt x="3" y="6"/>
                    </a:lnTo>
                    <a:lnTo>
                      <a:pt x="1" y="7"/>
                    </a:lnTo>
                    <a:lnTo>
                      <a:pt x="0" y="8"/>
                    </a:lnTo>
                    <a:lnTo>
                      <a:pt x="1" y="9"/>
                    </a:lnTo>
                    <a:lnTo>
                      <a:pt x="1" y="9"/>
                    </a:lnTo>
                    <a:lnTo>
                      <a:pt x="0" y="10"/>
                    </a:lnTo>
                    <a:lnTo>
                      <a:pt x="0" y="11"/>
                    </a:lnTo>
                    <a:lnTo>
                      <a:pt x="2"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8" name="Freeform 348"/>
              <p:cNvSpPr>
                <a:spLocks/>
              </p:cNvSpPr>
              <p:nvPr/>
            </p:nvSpPr>
            <p:spPr bwMode="auto">
              <a:xfrm>
                <a:off x="5362" y="3768"/>
                <a:ext cx="1" cy="1"/>
              </a:xfrm>
              <a:custGeom>
                <a:avLst/>
                <a:gdLst/>
                <a:ahLst/>
                <a:cxnLst>
                  <a:cxn ang="0">
                    <a:pos x="0" y="1"/>
                  </a:cxn>
                  <a:cxn ang="0">
                    <a:pos x="0" y="0"/>
                  </a:cxn>
                  <a:cxn ang="0">
                    <a:pos x="0" y="0"/>
                  </a:cxn>
                  <a:cxn ang="0">
                    <a:pos x="0" y="1"/>
                  </a:cxn>
                  <a:cxn ang="0">
                    <a:pos x="0" y="1"/>
                  </a:cxn>
                  <a:cxn ang="0">
                    <a:pos x="0" y="1"/>
                  </a:cxn>
                </a:cxnLst>
                <a:rect l="0" t="0" r="r" b="b"/>
                <a:pathLst>
                  <a:path h="1">
                    <a:moveTo>
                      <a:pt x="0" y="1"/>
                    </a:moveTo>
                    <a:lnTo>
                      <a:pt x="0" y="0"/>
                    </a:lnTo>
                    <a:lnTo>
                      <a:pt x="0" y="0"/>
                    </a:lnTo>
                    <a:lnTo>
                      <a:pt x="0" y="1"/>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9" name="Freeform 349"/>
              <p:cNvSpPr>
                <a:spLocks/>
              </p:cNvSpPr>
              <p:nvPr/>
            </p:nvSpPr>
            <p:spPr bwMode="auto">
              <a:xfrm>
                <a:off x="5359" y="3795"/>
                <a:ext cx="4" cy="1"/>
              </a:xfrm>
              <a:custGeom>
                <a:avLst/>
                <a:gdLst/>
                <a:ahLst/>
                <a:cxnLst>
                  <a:cxn ang="0">
                    <a:pos x="3" y="0"/>
                  </a:cxn>
                  <a:cxn ang="0">
                    <a:pos x="3" y="0"/>
                  </a:cxn>
                  <a:cxn ang="0">
                    <a:pos x="2" y="0"/>
                  </a:cxn>
                  <a:cxn ang="0">
                    <a:pos x="1" y="0"/>
                  </a:cxn>
                  <a:cxn ang="0">
                    <a:pos x="0" y="0"/>
                  </a:cxn>
                  <a:cxn ang="0">
                    <a:pos x="1" y="0"/>
                  </a:cxn>
                  <a:cxn ang="0">
                    <a:pos x="1" y="0"/>
                  </a:cxn>
                  <a:cxn ang="0">
                    <a:pos x="2" y="0"/>
                  </a:cxn>
                  <a:cxn ang="0">
                    <a:pos x="2" y="0"/>
                  </a:cxn>
                  <a:cxn ang="0">
                    <a:pos x="4" y="0"/>
                  </a:cxn>
                  <a:cxn ang="0">
                    <a:pos x="4" y="0"/>
                  </a:cxn>
                  <a:cxn ang="0">
                    <a:pos x="3" y="0"/>
                  </a:cxn>
                </a:cxnLst>
                <a:rect l="0" t="0" r="r" b="b"/>
                <a:pathLst>
                  <a:path w="4">
                    <a:moveTo>
                      <a:pt x="3" y="0"/>
                    </a:moveTo>
                    <a:lnTo>
                      <a:pt x="3" y="0"/>
                    </a:lnTo>
                    <a:lnTo>
                      <a:pt x="2" y="0"/>
                    </a:lnTo>
                    <a:lnTo>
                      <a:pt x="1" y="0"/>
                    </a:lnTo>
                    <a:lnTo>
                      <a:pt x="0" y="0"/>
                    </a:lnTo>
                    <a:lnTo>
                      <a:pt x="1" y="0"/>
                    </a:lnTo>
                    <a:lnTo>
                      <a:pt x="1" y="0"/>
                    </a:lnTo>
                    <a:lnTo>
                      <a:pt x="2" y="0"/>
                    </a:lnTo>
                    <a:lnTo>
                      <a:pt x="2" y="0"/>
                    </a:lnTo>
                    <a:lnTo>
                      <a:pt x="4" y="0"/>
                    </a:lnTo>
                    <a:lnTo>
                      <a:pt x="4" y="0"/>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0" name="Freeform 350"/>
              <p:cNvSpPr>
                <a:spLocks/>
              </p:cNvSpPr>
              <p:nvPr/>
            </p:nvSpPr>
            <p:spPr bwMode="auto">
              <a:xfrm>
                <a:off x="5005" y="3762"/>
                <a:ext cx="2" cy="3"/>
              </a:xfrm>
              <a:custGeom>
                <a:avLst/>
                <a:gdLst/>
                <a:ahLst/>
                <a:cxnLst>
                  <a:cxn ang="0">
                    <a:pos x="1" y="3"/>
                  </a:cxn>
                  <a:cxn ang="0">
                    <a:pos x="2" y="1"/>
                  </a:cxn>
                  <a:cxn ang="0">
                    <a:pos x="2" y="0"/>
                  </a:cxn>
                  <a:cxn ang="0">
                    <a:pos x="1" y="1"/>
                  </a:cxn>
                  <a:cxn ang="0">
                    <a:pos x="1" y="1"/>
                  </a:cxn>
                  <a:cxn ang="0">
                    <a:pos x="0" y="1"/>
                  </a:cxn>
                  <a:cxn ang="0">
                    <a:pos x="0" y="1"/>
                  </a:cxn>
                  <a:cxn ang="0">
                    <a:pos x="0" y="1"/>
                  </a:cxn>
                  <a:cxn ang="0">
                    <a:pos x="0" y="3"/>
                  </a:cxn>
                  <a:cxn ang="0">
                    <a:pos x="0" y="3"/>
                  </a:cxn>
                  <a:cxn ang="0">
                    <a:pos x="0" y="3"/>
                  </a:cxn>
                  <a:cxn ang="0">
                    <a:pos x="1" y="3"/>
                  </a:cxn>
                </a:cxnLst>
                <a:rect l="0" t="0" r="r" b="b"/>
                <a:pathLst>
                  <a:path w="2" h="3">
                    <a:moveTo>
                      <a:pt x="1" y="3"/>
                    </a:moveTo>
                    <a:lnTo>
                      <a:pt x="2" y="1"/>
                    </a:lnTo>
                    <a:lnTo>
                      <a:pt x="2" y="0"/>
                    </a:lnTo>
                    <a:lnTo>
                      <a:pt x="1" y="1"/>
                    </a:lnTo>
                    <a:lnTo>
                      <a:pt x="1" y="1"/>
                    </a:lnTo>
                    <a:lnTo>
                      <a:pt x="0" y="1"/>
                    </a:lnTo>
                    <a:lnTo>
                      <a:pt x="0" y="1"/>
                    </a:lnTo>
                    <a:lnTo>
                      <a:pt x="0" y="1"/>
                    </a:lnTo>
                    <a:lnTo>
                      <a:pt x="0" y="3"/>
                    </a:lnTo>
                    <a:lnTo>
                      <a:pt x="0" y="3"/>
                    </a:lnTo>
                    <a:lnTo>
                      <a:pt x="0" y="3"/>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1" name="Freeform 351"/>
              <p:cNvSpPr>
                <a:spLocks/>
              </p:cNvSpPr>
              <p:nvPr/>
            </p:nvSpPr>
            <p:spPr bwMode="auto">
              <a:xfrm>
                <a:off x="5011" y="3762"/>
                <a:ext cx="4" cy="2"/>
              </a:xfrm>
              <a:custGeom>
                <a:avLst/>
                <a:gdLst/>
                <a:ahLst/>
                <a:cxnLst>
                  <a:cxn ang="0">
                    <a:pos x="1" y="2"/>
                  </a:cxn>
                  <a:cxn ang="0">
                    <a:pos x="2" y="2"/>
                  </a:cxn>
                  <a:cxn ang="0">
                    <a:pos x="3" y="2"/>
                  </a:cxn>
                  <a:cxn ang="0">
                    <a:pos x="4" y="1"/>
                  </a:cxn>
                  <a:cxn ang="0">
                    <a:pos x="3" y="0"/>
                  </a:cxn>
                  <a:cxn ang="0">
                    <a:pos x="1" y="0"/>
                  </a:cxn>
                  <a:cxn ang="0">
                    <a:pos x="0" y="0"/>
                  </a:cxn>
                  <a:cxn ang="0">
                    <a:pos x="0" y="1"/>
                  </a:cxn>
                  <a:cxn ang="0">
                    <a:pos x="0" y="2"/>
                  </a:cxn>
                  <a:cxn ang="0">
                    <a:pos x="1" y="2"/>
                  </a:cxn>
                </a:cxnLst>
                <a:rect l="0" t="0" r="r" b="b"/>
                <a:pathLst>
                  <a:path w="4" h="2">
                    <a:moveTo>
                      <a:pt x="1" y="2"/>
                    </a:moveTo>
                    <a:lnTo>
                      <a:pt x="2" y="2"/>
                    </a:lnTo>
                    <a:lnTo>
                      <a:pt x="3" y="2"/>
                    </a:lnTo>
                    <a:lnTo>
                      <a:pt x="4" y="1"/>
                    </a:lnTo>
                    <a:lnTo>
                      <a:pt x="3" y="0"/>
                    </a:lnTo>
                    <a:lnTo>
                      <a:pt x="1" y="0"/>
                    </a:lnTo>
                    <a:lnTo>
                      <a:pt x="0" y="0"/>
                    </a:lnTo>
                    <a:lnTo>
                      <a:pt x="0" y="1"/>
                    </a:lnTo>
                    <a:lnTo>
                      <a:pt x="0"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2" name="Freeform 352"/>
              <p:cNvSpPr>
                <a:spLocks/>
              </p:cNvSpPr>
              <p:nvPr/>
            </p:nvSpPr>
            <p:spPr bwMode="auto">
              <a:xfrm>
                <a:off x="5245" y="3835"/>
                <a:ext cx="2" cy="2"/>
              </a:xfrm>
              <a:custGeom>
                <a:avLst/>
                <a:gdLst/>
                <a:ahLst/>
                <a:cxnLst>
                  <a:cxn ang="0">
                    <a:pos x="0" y="0"/>
                  </a:cxn>
                  <a:cxn ang="0">
                    <a:pos x="1" y="2"/>
                  </a:cxn>
                  <a:cxn ang="0">
                    <a:pos x="2" y="1"/>
                  </a:cxn>
                  <a:cxn ang="0">
                    <a:pos x="2" y="1"/>
                  </a:cxn>
                  <a:cxn ang="0">
                    <a:pos x="2" y="0"/>
                  </a:cxn>
                  <a:cxn ang="0">
                    <a:pos x="1" y="0"/>
                  </a:cxn>
                  <a:cxn ang="0">
                    <a:pos x="1" y="0"/>
                  </a:cxn>
                  <a:cxn ang="0">
                    <a:pos x="1" y="0"/>
                  </a:cxn>
                  <a:cxn ang="0">
                    <a:pos x="0" y="0"/>
                  </a:cxn>
                  <a:cxn ang="0">
                    <a:pos x="0" y="0"/>
                  </a:cxn>
                  <a:cxn ang="0">
                    <a:pos x="0" y="0"/>
                  </a:cxn>
                  <a:cxn ang="0">
                    <a:pos x="0" y="0"/>
                  </a:cxn>
                  <a:cxn ang="0">
                    <a:pos x="0" y="0"/>
                  </a:cxn>
                  <a:cxn ang="0">
                    <a:pos x="0" y="0"/>
                  </a:cxn>
                </a:cxnLst>
                <a:rect l="0" t="0" r="r" b="b"/>
                <a:pathLst>
                  <a:path w="2" h="2">
                    <a:moveTo>
                      <a:pt x="0" y="0"/>
                    </a:moveTo>
                    <a:lnTo>
                      <a:pt x="1" y="2"/>
                    </a:lnTo>
                    <a:lnTo>
                      <a:pt x="2" y="1"/>
                    </a:lnTo>
                    <a:lnTo>
                      <a:pt x="2" y="1"/>
                    </a:lnTo>
                    <a:lnTo>
                      <a:pt x="2" y="0"/>
                    </a:lnTo>
                    <a:lnTo>
                      <a:pt x="1" y="0"/>
                    </a:lnTo>
                    <a:lnTo>
                      <a:pt x="1" y="0"/>
                    </a:lnTo>
                    <a:lnTo>
                      <a:pt x="1"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3" name="Freeform 353"/>
              <p:cNvSpPr>
                <a:spLocks/>
              </p:cNvSpPr>
              <p:nvPr/>
            </p:nvSpPr>
            <p:spPr bwMode="auto">
              <a:xfrm>
                <a:off x="5242" y="3799"/>
                <a:ext cx="3" cy="5"/>
              </a:xfrm>
              <a:custGeom>
                <a:avLst/>
                <a:gdLst/>
                <a:ahLst/>
                <a:cxnLst>
                  <a:cxn ang="0">
                    <a:pos x="2" y="3"/>
                  </a:cxn>
                  <a:cxn ang="0">
                    <a:pos x="2" y="2"/>
                  </a:cxn>
                  <a:cxn ang="0">
                    <a:pos x="2" y="2"/>
                  </a:cxn>
                  <a:cxn ang="0">
                    <a:pos x="2" y="2"/>
                  </a:cxn>
                  <a:cxn ang="0">
                    <a:pos x="2" y="3"/>
                  </a:cxn>
                  <a:cxn ang="0">
                    <a:pos x="2" y="3"/>
                  </a:cxn>
                  <a:cxn ang="0">
                    <a:pos x="1" y="3"/>
                  </a:cxn>
                  <a:cxn ang="0">
                    <a:pos x="1" y="2"/>
                  </a:cxn>
                  <a:cxn ang="0">
                    <a:pos x="0" y="1"/>
                  </a:cxn>
                  <a:cxn ang="0">
                    <a:pos x="0" y="0"/>
                  </a:cxn>
                  <a:cxn ang="0">
                    <a:pos x="0" y="0"/>
                  </a:cxn>
                  <a:cxn ang="0">
                    <a:pos x="0" y="0"/>
                  </a:cxn>
                  <a:cxn ang="0">
                    <a:pos x="1" y="5"/>
                  </a:cxn>
                  <a:cxn ang="0">
                    <a:pos x="2" y="5"/>
                  </a:cxn>
                  <a:cxn ang="0">
                    <a:pos x="2" y="5"/>
                  </a:cxn>
                  <a:cxn ang="0">
                    <a:pos x="3" y="5"/>
                  </a:cxn>
                  <a:cxn ang="0">
                    <a:pos x="3" y="4"/>
                  </a:cxn>
                  <a:cxn ang="0">
                    <a:pos x="3" y="3"/>
                  </a:cxn>
                  <a:cxn ang="0">
                    <a:pos x="2" y="3"/>
                  </a:cxn>
                </a:cxnLst>
                <a:rect l="0" t="0" r="r" b="b"/>
                <a:pathLst>
                  <a:path w="3" h="5">
                    <a:moveTo>
                      <a:pt x="2" y="3"/>
                    </a:moveTo>
                    <a:lnTo>
                      <a:pt x="2" y="2"/>
                    </a:lnTo>
                    <a:lnTo>
                      <a:pt x="2" y="2"/>
                    </a:lnTo>
                    <a:lnTo>
                      <a:pt x="2" y="2"/>
                    </a:lnTo>
                    <a:lnTo>
                      <a:pt x="2" y="3"/>
                    </a:lnTo>
                    <a:lnTo>
                      <a:pt x="2" y="3"/>
                    </a:lnTo>
                    <a:lnTo>
                      <a:pt x="1" y="3"/>
                    </a:lnTo>
                    <a:lnTo>
                      <a:pt x="1" y="2"/>
                    </a:lnTo>
                    <a:lnTo>
                      <a:pt x="0" y="1"/>
                    </a:lnTo>
                    <a:lnTo>
                      <a:pt x="0" y="0"/>
                    </a:lnTo>
                    <a:lnTo>
                      <a:pt x="0" y="0"/>
                    </a:lnTo>
                    <a:lnTo>
                      <a:pt x="0" y="0"/>
                    </a:lnTo>
                    <a:lnTo>
                      <a:pt x="1" y="5"/>
                    </a:lnTo>
                    <a:lnTo>
                      <a:pt x="2" y="5"/>
                    </a:lnTo>
                    <a:lnTo>
                      <a:pt x="2" y="5"/>
                    </a:lnTo>
                    <a:lnTo>
                      <a:pt x="3" y="5"/>
                    </a:lnTo>
                    <a:lnTo>
                      <a:pt x="3" y="4"/>
                    </a:lnTo>
                    <a:lnTo>
                      <a:pt x="3" y="3"/>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4" name="Freeform 354"/>
              <p:cNvSpPr>
                <a:spLocks/>
              </p:cNvSpPr>
              <p:nvPr/>
            </p:nvSpPr>
            <p:spPr bwMode="auto">
              <a:xfrm>
                <a:off x="5001" y="3742"/>
                <a:ext cx="3" cy="7"/>
              </a:xfrm>
              <a:custGeom>
                <a:avLst/>
                <a:gdLst/>
                <a:ahLst/>
                <a:cxnLst>
                  <a:cxn ang="0">
                    <a:pos x="1" y="3"/>
                  </a:cxn>
                  <a:cxn ang="0">
                    <a:pos x="0" y="3"/>
                  </a:cxn>
                  <a:cxn ang="0">
                    <a:pos x="0" y="6"/>
                  </a:cxn>
                  <a:cxn ang="0">
                    <a:pos x="0" y="7"/>
                  </a:cxn>
                  <a:cxn ang="0">
                    <a:pos x="3" y="6"/>
                  </a:cxn>
                  <a:cxn ang="0">
                    <a:pos x="3" y="5"/>
                  </a:cxn>
                  <a:cxn ang="0">
                    <a:pos x="3" y="4"/>
                  </a:cxn>
                  <a:cxn ang="0">
                    <a:pos x="2" y="3"/>
                  </a:cxn>
                  <a:cxn ang="0">
                    <a:pos x="2" y="3"/>
                  </a:cxn>
                  <a:cxn ang="0">
                    <a:pos x="2" y="2"/>
                  </a:cxn>
                  <a:cxn ang="0">
                    <a:pos x="3" y="2"/>
                  </a:cxn>
                  <a:cxn ang="0">
                    <a:pos x="3" y="2"/>
                  </a:cxn>
                  <a:cxn ang="0">
                    <a:pos x="3" y="1"/>
                  </a:cxn>
                  <a:cxn ang="0">
                    <a:pos x="2" y="0"/>
                  </a:cxn>
                  <a:cxn ang="0">
                    <a:pos x="1" y="0"/>
                  </a:cxn>
                  <a:cxn ang="0">
                    <a:pos x="1" y="1"/>
                  </a:cxn>
                  <a:cxn ang="0">
                    <a:pos x="1" y="3"/>
                  </a:cxn>
                </a:cxnLst>
                <a:rect l="0" t="0" r="r" b="b"/>
                <a:pathLst>
                  <a:path w="3" h="7">
                    <a:moveTo>
                      <a:pt x="1" y="3"/>
                    </a:moveTo>
                    <a:lnTo>
                      <a:pt x="0" y="3"/>
                    </a:lnTo>
                    <a:lnTo>
                      <a:pt x="0" y="6"/>
                    </a:lnTo>
                    <a:lnTo>
                      <a:pt x="0" y="7"/>
                    </a:lnTo>
                    <a:lnTo>
                      <a:pt x="3" y="6"/>
                    </a:lnTo>
                    <a:lnTo>
                      <a:pt x="3" y="5"/>
                    </a:lnTo>
                    <a:lnTo>
                      <a:pt x="3" y="4"/>
                    </a:lnTo>
                    <a:lnTo>
                      <a:pt x="2" y="3"/>
                    </a:lnTo>
                    <a:lnTo>
                      <a:pt x="2" y="3"/>
                    </a:lnTo>
                    <a:lnTo>
                      <a:pt x="2" y="2"/>
                    </a:lnTo>
                    <a:lnTo>
                      <a:pt x="3" y="2"/>
                    </a:lnTo>
                    <a:lnTo>
                      <a:pt x="3" y="2"/>
                    </a:lnTo>
                    <a:lnTo>
                      <a:pt x="3" y="1"/>
                    </a:lnTo>
                    <a:lnTo>
                      <a:pt x="2" y="0"/>
                    </a:lnTo>
                    <a:lnTo>
                      <a:pt x="1" y="0"/>
                    </a:lnTo>
                    <a:lnTo>
                      <a:pt x="1" y="1"/>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5" name="Freeform 355"/>
              <p:cNvSpPr>
                <a:spLocks/>
              </p:cNvSpPr>
              <p:nvPr/>
            </p:nvSpPr>
            <p:spPr bwMode="auto">
              <a:xfrm>
                <a:off x="4925" y="3680"/>
                <a:ext cx="58" cy="60"/>
              </a:xfrm>
              <a:custGeom>
                <a:avLst/>
                <a:gdLst/>
                <a:ahLst/>
                <a:cxnLst>
                  <a:cxn ang="0">
                    <a:pos x="2" y="37"/>
                  </a:cxn>
                  <a:cxn ang="0">
                    <a:pos x="4" y="41"/>
                  </a:cxn>
                  <a:cxn ang="0">
                    <a:pos x="7" y="47"/>
                  </a:cxn>
                  <a:cxn ang="0">
                    <a:pos x="7" y="53"/>
                  </a:cxn>
                  <a:cxn ang="0">
                    <a:pos x="11" y="54"/>
                  </a:cxn>
                  <a:cxn ang="0">
                    <a:pos x="13" y="54"/>
                  </a:cxn>
                  <a:cxn ang="0">
                    <a:pos x="15" y="53"/>
                  </a:cxn>
                  <a:cxn ang="0">
                    <a:pos x="18" y="57"/>
                  </a:cxn>
                  <a:cxn ang="0">
                    <a:pos x="23" y="55"/>
                  </a:cxn>
                  <a:cxn ang="0">
                    <a:pos x="25" y="55"/>
                  </a:cxn>
                  <a:cxn ang="0">
                    <a:pos x="30" y="57"/>
                  </a:cxn>
                  <a:cxn ang="0">
                    <a:pos x="33" y="60"/>
                  </a:cxn>
                  <a:cxn ang="0">
                    <a:pos x="40" y="56"/>
                  </a:cxn>
                  <a:cxn ang="0">
                    <a:pos x="41" y="54"/>
                  </a:cxn>
                  <a:cxn ang="0">
                    <a:pos x="43" y="52"/>
                  </a:cxn>
                  <a:cxn ang="0">
                    <a:pos x="41" y="48"/>
                  </a:cxn>
                  <a:cxn ang="0">
                    <a:pos x="46" y="44"/>
                  </a:cxn>
                  <a:cxn ang="0">
                    <a:pos x="48" y="37"/>
                  </a:cxn>
                  <a:cxn ang="0">
                    <a:pos x="51" y="33"/>
                  </a:cxn>
                  <a:cxn ang="0">
                    <a:pos x="53" y="33"/>
                  </a:cxn>
                  <a:cxn ang="0">
                    <a:pos x="50" y="27"/>
                  </a:cxn>
                  <a:cxn ang="0">
                    <a:pos x="51" y="25"/>
                  </a:cxn>
                  <a:cxn ang="0">
                    <a:pos x="47" y="20"/>
                  </a:cxn>
                  <a:cxn ang="0">
                    <a:pos x="47" y="18"/>
                  </a:cxn>
                  <a:cxn ang="0">
                    <a:pos x="49" y="17"/>
                  </a:cxn>
                  <a:cxn ang="0">
                    <a:pos x="47" y="16"/>
                  </a:cxn>
                  <a:cxn ang="0">
                    <a:pos x="48" y="15"/>
                  </a:cxn>
                  <a:cxn ang="0">
                    <a:pos x="50" y="14"/>
                  </a:cxn>
                  <a:cxn ang="0">
                    <a:pos x="53" y="13"/>
                  </a:cxn>
                  <a:cxn ang="0">
                    <a:pos x="52" y="11"/>
                  </a:cxn>
                  <a:cxn ang="0">
                    <a:pos x="58" y="10"/>
                  </a:cxn>
                  <a:cxn ang="0">
                    <a:pos x="52" y="6"/>
                  </a:cxn>
                  <a:cxn ang="0">
                    <a:pos x="51" y="6"/>
                  </a:cxn>
                  <a:cxn ang="0">
                    <a:pos x="50" y="5"/>
                  </a:cxn>
                  <a:cxn ang="0">
                    <a:pos x="48" y="6"/>
                  </a:cxn>
                  <a:cxn ang="0">
                    <a:pos x="47" y="2"/>
                  </a:cxn>
                  <a:cxn ang="0">
                    <a:pos x="46" y="0"/>
                  </a:cxn>
                  <a:cxn ang="0">
                    <a:pos x="44" y="2"/>
                  </a:cxn>
                  <a:cxn ang="0">
                    <a:pos x="44" y="0"/>
                  </a:cxn>
                  <a:cxn ang="0">
                    <a:pos x="40" y="5"/>
                  </a:cxn>
                  <a:cxn ang="0">
                    <a:pos x="36" y="9"/>
                  </a:cxn>
                  <a:cxn ang="0">
                    <a:pos x="36" y="11"/>
                  </a:cxn>
                  <a:cxn ang="0">
                    <a:pos x="31" y="12"/>
                  </a:cxn>
                  <a:cxn ang="0">
                    <a:pos x="28" y="14"/>
                  </a:cxn>
                  <a:cxn ang="0">
                    <a:pos x="18" y="22"/>
                  </a:cxn>
                  <a:cxn ang="0">
                    <a:pos x="15" y="24"/>
                  </a:cxn>
                  <a:cxn ang="0">
                    <a:pos x="13" y="25"/>
                  </a:cxn>
                  <a:cxn ang="0">
                    <a:pos x="9" y="28"/>
                  </a:cxn>
                  <a:cxn ang="0">
                    <a:pos x="5" y="26"/>
                  </a:cxn>
                  <a:cxn ang="0">
                    <a:pos x="0" y="33"/>
                  </a:cxn>
                </a:cxnLst>
                <a:rect l="0" t="0" r="r" b="b"/>
                <a:pathLst>
                  <a:path w="58" h="60">
                    <a:moveTo>
                      <a:pt x="0" y="33"/>
                    </a:moveTo>
                    <a:lnTo>
                      <a:pt x="1" y="35"/>
                    </a:lnTo>
                    <a:lnTo>
                      <a:pt x="1" y="36"/>
                    </a:lnTo>
                    <a:lnTo>
                      <a:pt x="2" y="37"/>
                    </a:lnTo>
                    <a:lnTo>
                      <a:pt x="2" y="40"/>
                    </a:lnTo>
                    <a:lnTo>
                      <a:pt x="3" y="41"/>
                    </a:lnTo>
                    <a:lnTo>
                      <a:pt x="3" y="41"/>
                    </a:lnTo>
                    <a:lnTo>
                      <a:pt x="4" y="41"/>
                    </a:lnTo>
                    <a:lnTo>
                      <a:pt x="4" y="42"/>
                    </a:lnTo>
                    <a:lnTo>
                      <a:pt x="5" y="42"/>
                    </a:lnTo>
                    <a:lnTo>
                      <a:pt x="7" y="46"/>
                    </a:lnTo>
                    <a:lnTo>
                      <a:pt x="7" y="47"/>
                    </a:lnTo>
                    <a:lnTo>
                      <a:pt x="7" y="47"/>
                    </a:lnTo>
                    <a:lnTo>
                      <a:pt x="7" y="51"/>
                    </a:lnTo>
                    <a:lnTo>
                      <a:pt x="7" y="52"/>
                    </a:lnTo>
                    <a:lnTo>
                      <a:pt x="7" y="53"/>
                    </a:lnTo>
                    <a:lnTo>
                      <a:pt x="8" y="54"/>
                    </a:lnTo>
                    <a:lnTo>
                      <a:pt x="9" y="54"/>
                    </a:lnTo>
                    <a:lnTo>
                      <a:pt x="9" y="53"/>
                    </a:lnTo>
                    <a:lnTo>
                      <a:pt x="11" y="54"/>
                    </a:lnTo>
                    <a:lnTo>
                      <a:pt x="11" y="54"/>
                    </a:lnTo>
                    <a:lnTo>
                      <a:pt x="11" y="54"/>
                    </a:lnTo>
                    <a:lnTo>
                      <a:pt x="13" y="54"/>
                    </a:lnTo>
                    <a:lnTo>
                      <a:pt x="13" y="54"/>
                    </a:lnTo>
                    <a:lnTo>
                      <a:pt x="14" y="53"/>
                    </a:lnTo>
                    <a:lnTo>
                      <a:pt x="14" y="53"/>
                    </a:lnTo>
                    <a:lnTo>
                      <a:pt x="15" y="54"/>
                    </a:lnTo>
                    <a:lnTo>
                      <a:pt x="15" y="53"/>
                    </a:lnTo>
                    <a:lnTo>
                      <a:pt x="16" y="53"/>
                    </a:lnTo>
                    <a:lnTo>
                      <a:pt x="17" y="57"/>
                    </a:lnTo>
                    <a:lnTo>
                      <a:pt x="17" y="57"/>
                    </a:lnTo>
                    <a:lnTo>
                      <a:pt x="18" y="57"/>
                    </a:lnTo>
                    <a:lnTo>
                      <a:pt x="18" y="57"/>
                    </a:lnTo>
                    <a:lnTo>
                      <a:pt x="19" y="57"/>
                    </a:lnTo>
                    <a:lnTo>
                      <a:pt x="21" y="57"/>
                    </a:lnTo>
                    <a:lnTo>
                      <a:pt x="23" y="55"/>
                    </a:lnTo>
                    <a:lnTo>
                      <a:pt x="23" y="55"/>
                    </a:lnTo>
                    <a:lnTo>
                      <a:pt x="23" y="54"/>
                    </a:lnTo>
                    <a:lnTo>
                      <a:pt x="24" y="55"/>
                    </a:lnTo>
                    <a:lnTo>
                      <a:pt x="25" y="55"/>
                    </a:lnTo>
                    <a:lnTo>
                      <a:pt x="26" y="55"/>
                    </a:lnTo>
                    <a:lnTo>
                      <a:pt x="27" y="57"/>
                    </a:lnTo>
                    <a:lnTo>
                      <a:pt x="27" y="57"/>
                    </a:lnTo>
                    <a:lnTo>
                      <a:pt x="30" y="57"/>
                    </a:lnTo>
                    <a:lnTo>
                      <a:pt x="31" y="57"/>
                    </a:lnTo>
                    <a:lnTo>
                      <a:pt x="31" y="57"/>
                    </a:lnTo>
                    <a:lnTo>
                      <a:pt x="32" y="57"/>
                    </a:lnTo>
                    <a:lnTo>
                      <a:pt x="33" y="60"/>
                    </a:lnTo>
                    <a:lnTo>
                      <a:pt x="40" y="57"/>
                    </a:lnTo>
                    <a:lnTo>
                      <a:pt x="40" y="56"/>
                    </a:lnTo>
                    <a:lnTo>
                      <a:pt x="40" y="56"/>
                    </a:lnTo>
                    <a:lnTo>
                      <a:pt x="40" y="56"/>
                    </a:lnTo>
                    <a:lnTo>
                      <a:pt x="40" y="55"/>
                    </a:lnTo>
                    <a:lnTo>
                      <a:pt x="40" y="55"/>
                    </a:lnTo>
                    <a:lnTo>
                      <a:pt x="40" y="54"/>
                    </a:lnTo>
                    <a:lnTo>
                      <a:pt x="41" y="54"/>
                    </a:lnTo>
                    <a:lnTo>
                      <a:pt x="41" y="53"/>
                    </a:lnTo>
                    <a:lnTo>
                      <a:pt x="42" y="52"/>
                    </a:lnTo>
                    <a:lnTo>
                      <a:pt x="42" y="52"/>
                    </a:lnTo>
                    <a:lnTo>
                      <a:pt x="43" y="52"/>
                    </a:lnTo>
                    <a:lnTo>
                      <a:pt x="43" y="50"/>
                    </a:lnTo>
                    <a:lnTo>
                      <a:pt x="42" y="50"/>
                    </a:lnTo>
                    <a:lnTo>
                      <a:pt x="42" y="48"/>
                    </a:lnTo>
                    <a:lnTo>
                      <a:pt x="41" y="48"/>
                    </a:lnTo>
                    <a:lnTo>
                      <a:pt x="41" y="47"/>
                    </a:lnTo>
                    <a:lnTo>
                      <a:pt x="44" y="45"/>
                    </a:lnTo>
                    <a:lnTo>
                      <a:pt x="44" y="45"/>
                    </a:lnTo>
                    <a:lnTo>
                      <a:pt x="46" y="44"/>
                    </a:lnTo>
                    <a:lnTo>
                      <a:pt x="47" y="41"/>
                    </a:lnTo>
                    <a:lnTo>
                      <a:pt x="47" y="39"/>
                    </a:lnTo>
                    <a:lnTo>
                      <a:pt x="48" y="38"/>
                    </a:lnTo>
                    <a:lnTo>
                      <a:pt x="48" y="37"/>
                    </a:lnTo>
                    <a:lnTo>
                      <a:pt x="48" y="36"/>
                    </a:lnTo>
                    <a:lnTo>
                      <a:pt x="50" y="34"/>
                    </a:lnTo>
                    <a:lnTo>
                      <a:pt x="51" y="34"/>
                    </a:lnTo>
                    <a:lnTo>
                      <a:pt x="51" y="33"/>
                    </a:lnTo>
                    <a:lnTo>
                      <a:pt x="51" y="32"/>
                    </a:lnTo>
                    <a:lnTo>
                      <a:pt x="51" y="32"/>
                    </a:lnTo>
                    <a:lnTo>
                      <a:pt x="51" y="33"/>
                    </a:lnTo>
                    <a:lnTo>
                      <a:pt x="53" y="33"/>
                    </a:lnTo>
                    <a:lnTo>
                      <a:pt x="55" y="33"/>
                    </a:lnTo>
                    <a:lnTo>
                      <a:pt x="55" y="32"/>
                    </a:lnTo>
                    <a:lnTo>
                      <a:pt x="50" y="28"/>
                    </a:lnTo>
                    <a:lnTo>
                      <a:pt x="50" y="27"/>
                    </a:lnTo>
                    <a:lnTo>
                      <a:pt x="50" y="27"/>
                    </a:lnTo>
                    <a:lnTo>
                      <a:pt x="50" y="26"/>
                    </a:lnTo>
                    <a:lnTo>
                      <a:pt x="51" y="26"/>
                    </a:lnTo>
                    <a:lnTo>
                      <a:pt x="51" y="25"/>
                    </a:lnTo>
                    <a:lnTo>
                      <a:pt x="48" y="21"/>
                    </a:lnTo>
                    <a:lnTo>
                      <a:pt x="47" y="20"/>
                    </a:lnTo>
                    <a:lnTo>
                      <a:pt x="47" y="20"/>
                    </a:lnTo>
                    <a:lnTo>
                      <a:pt x="47" y="20"/>
                    </a:lnTo>
                    <a:lnTo>
                      <a:pt x="47" y="20"/>
                    </a:lnTo>
                    <a:lnTo>
                      <a:pt x="47" y="20"/>
                    </a:lnTo>
                    <a:lnTo>
                      <a:pt x="46" y="18"/>
                    </a:lnTo>
                    <a:lnTo>
                      <a:pt x="47" y="18"/>
                    </a:lnTo>
                    <a:lnTo>
                      <a:pt x="48" y="18"/>
                    </a:lnTo>
                    <a:lnTo>
                      <a:pt x="48" y="17"/>
                    </a:lnTo>
                    <a:lnTo>
                      <a:pt x="49" y="18"/>
                    </a:lnTo>
                    <a:lnTo>
                      <a:pt x="49" y="17"/>
                    </a:lnTo>
                    <a:lnTo>
                      <a:pt x="49" y="17"/>
                    </a:lnTo>
                    <a:lnTo>
                      <a:pt x="48" y="17"/>
                    </a:lnTo>
                    <a:lnTo>
                      <a:pt x="48" y="16"/>
                    </a:lnTo>
                    <a:lnTo>
                      <a:pt x="47" y="16"/>
                    </a:lnTo>
                    <a:lnTo>
                      <a:pt x="47" y="16"/>
                    </a:lnTo>
                    <a:lnTo>
                      <a:pt x="48" y="15"/>
                    </a:lnTo>
                    <a:lnTo>
                      <a:pt x="48" y="15"/>
                    </a:lnTo>
                    <a:lnTo>
                      <a:pt x="48" y="15"/>
                    </a:lnTo>
                    <a:lnTo>
                      <a:pt x="48" y="14"/>
                    </a:lnTo>
                    <a:lnTo>
                      <a:pt x="49" y="14"/>
                    </a:lnTo>
                    <a:lnTo>
                      <a:pt x="49" y="14"/>
                    </a:lnTo>
                    <a:lnTo>
                      <a:pt x="50" y="14"/>
                    </a:lnTo>
                    <a:lnTo>
                      <a:pt x="51" y="15"/>
                    </a:lnTo>
                    <a:lnTo>
                      <a:pt x="54" y="13"/>
                    </a:lnTo>
                    <a:lnTo>
                      <a:pt x="54" y="13"/>
                    </a:lnTo>
                    <a:lnTo>
                      <a:pt x="53" y="13"/>
                    </a:lnTo>
                    <a:lnTo>
                      <a:pt x="52" y="13"/>
                    </a:lnTo>
                    <a:lnTo>
                      <a:pt x="52" y="13"/>
                    </a:lnTo>
                    <a:lnTo>
                      <a:pt x="51" y="12"/>
                    </a:lnTo>
                    <a:lnTo>
                      <a:pt x="52" y="11"/>
                    </a:lnTo>
                    <a:lnTo>
                      <a:pt x="52" y="11"/>
                    </a:lnTo>
                    <a:lnTo>
                      <a:pt x="53" y="11"/>
                    </a:lnTo>
                    <a:lnTo>
                      <a:pt x="57" y="10"/>
                    </a:lnTo>
                    <a:lnTo>
                      <a:pt x="58" y="10"/>
                    </a:lnTo>
                    <a:lnTo>
                      <a:pt x="57" y="9"/>
                    </a:lnTo>
                    <a:lnTo>
                      <a:pt x="57" y="9"/>
                    </a:lnTo>
                    <a:lnTo>
                      <a:pt x="55" y="8"/>
                    </a:lnTo>
                    <a:lnTo>
                      <a:pt x="52" y="6"/>
                    </a:lnTo>
                    <a:lnTo>
                      <a:pt x="51" y="6"/>
                    </a:lnTo>
                    <a:lnTo>
                      <a:pt x="51" y="6"/>
                    </a:lnTo>
                    <a:lnTo>
                      <a:pt x="51" y="6"/>
                    </a:lnTo>
                    <a:lnTo>
                      <a:pt x="51" y="6"/>
                    </a:lnTo>
                    <a:lnTo>
                      <a:pt x="51" y="6"/>
                    </a:lnTo>
                    <a:lnTo>
                      <a:pt x="51" y="6"/>
                    </a:lnTo>
                    <a:lnTo>
                      <a:pt x="51" y="5"/>
                    </a:lnTo>
                    <a:lnTo>
                      <a:pt x="50" y="5"/>
                    </a:lnTo>
                    <a:lnTo>
                      <a:pt x="50" y="6"/>
                    </a:lnTo>
                    <a:lnTo>
                      <a:pt x="49" y="6"/>
                    </a:lnTo>
                    <a:lnTo>
                      <a:pt x="49" y="6"/>
                    </a:lnTo>
                    <a:lnTo>
                      <a:pt x="48" y="6"/>
                    </a:lnTo>
                    <a:lnTo>
                      <a:pt x="48" y="4"/>
                    </a:lnTo>
                    <a:lnTo>
                      <a:pt x="49" y="4"/>
                    </a:lnTo>
                    <a:lnTo>
                      <a:pt x="48" y="2"/>
                    </a:lnTo>
                    <a:lnTo>
                      <a:pt x="47" y="2"/>
                    </a:lnTo>
                    <a:lnTo>
                      <a:pt x="47" y="2"/>
                    </a:lnTo>
                    <a:lnTo>
                      <a:pt x="47" y="2"/>
                    </a:lnTo>
                    <a:lnTo>
                      <a:pt x="46" y="0"/>
                    </a:lnTo>
                    <a:lnTo>
                      <a:pt x="46" y="0"/>
                    </a:lnTo>
                    <a:lnTo>
                      <a:pt x="45" y="0"/>
                    </a:lnTo>
                    <a:lnTo>
                      <a:pt x="44" y="1"/>
                    </a:lnTo>
                    <a:lnTo>
                      <a:pt x="44" y="2"/>
                    </a:lnTo>
                    <a:lnTo>
                      <a:pt x="44" y="2"/>
                    </a:lnTo>
                    <a:lnTo>
                      <a:pt x="44" y="1"/>
                    </a:lnTo>
                    <a:lnTo>
                      <a:pt x="44" y="0"/>
                    </a:lnTo>
                    <a:lnTo>
                      <a:pt x="44" y="0"/>
                    </a:lnTo>
                    <a:lnTo>
                      <a:pt x="44" y="0"/>
                    </a:lnTo>
                    <a:lnTo>
                      <a:pt x="43" y="0"/>
                    </a:lnTo>
                    <a:lnTo>
                      <a:pt x="43" y="1"/>
                    </a:lnTo>
                    <a:lnTo>
                      <a:pt x="40" y="5"/>
                    </a:lnTo>
                    <a:lnTo>
                      <a:pt x="40" y="5"/>
                    </a:lnTo>
                    <a:lnTo>
                      <a:pt x="38" y="8"/>
                    </a:lnTo>
                    <a:lnTo>
                      <a:pt x="37" y="8"/>
                    </a:lnTo>
                    <a:lnTo>
                      <a:pt x="36" y="8"/>
                    </a:lnTo>
                    <a:lnTo>
                      <a:pt x="36" y="9"/>
                    </a:lnTo>
                    <a:lnTo>
                      <a:pt x="36" y="9"/>
                    </a:lnTo>
                    <a:lnTo>
                      <a:pt x="37" y="10"/>
                    </a:lnTo>
                    <a:lnTo>
                      <a:pt x="36" y="10"/>
                    </a:lnTo>
                    <a:lnTo>
                      <a:pt x="36" y="11"/>
                    </a:lnTo>
                    <a:lnTo>
                      <a:pt x="35" y="11"/>
                    </a:lnTo>
                    <a:lnTo>
                      <a:pt x="34" y="11"/>
                    </a:lnTo>
                    <a:lnTo>
                      <a:pt x="33" y="10"/>
                    </a:lnTo>
                    <a:lnTo>
                      <a:pt x="31" y="12"/>
                    </a:lnTo>
                    <a:lnTo>
                      <a:pt x="29" y="13"/>
                    </a:lnTo>
                    <a:lnTo>
                      <a:pt x="29" y="13"/>
                    </a:lnTo>
                    <a:lnTo>
                      <a:pt x="28" y="13"/>
                    </a:lnTo>
                    <a:lnTo>
                      <a:pt x="28" y="14"/>
                    </a:lnTo>
                    <a:lnTo>
                      <a:pt x="22" y="21"/>
                    </a:lnTo>
                    <a:lnTo>
                      <a:pt x="22" y="21"/>
                    </a:lnTo>
                    <a:lnTo>
                      <a:pt x="18" y="21"/>
                    </a:lnTo>
                    <a:lnTo>
                      <a:pt x="18" y="22"/>
                    </a:lnTo>
                    <a:lnTo>
                      <a:pt x="18" y="22"/>
                    </a:lnTo>
                    <a:lnTo>
                      <a:pt x="16" y="22"/>
                    </a:lnTo>
                    <a:lnTo>
                      <a:pt x="15" y="22"/>
                    </a:lnTo>
                    <a:lnTo>
                      <a:pt x="15" y="24"/>
                    </a:lnTo>
                    <a:lnTo>
                      <a:pt x="15" y="25"/>
                    </a:lnTo>
                    <a:lnTo>
                      <a:pt x="15" y="25"/>
                    </a:lnTo>
                    <a:lnTo>
                      <a:pt x="14" y="24"/>
                    </a:lnTo>
                    <a:lnTo>
                      <a:pt x="13" y="25"/>
                    </a:lnTo>
                    <a:lnTo>
                      <a:pt x="14" y="26"/>
                    </a:lnTo>
                    <a:lnTo>
                      <a:pt x="12" y="29"/>
                    </a:lnTo>
                    <a:lnTo>
                      <a:pt x="10" y="28"/>
                    </a:lnTo>
                    <a:lnTo>
                      <a:pt x="9" y="28"/>
                    </a:lnTo>
                    <a:lnTo>
                      <a:pt x="7" y="28"/>
                    </a:lnTo>
                    <a:lnTo>
                      <a:pt x="5" y="28"/>
                    </a:lnTo>
                    <a:lnTo>
                      <a:pt x="5" y="27"/>
                    </a:lnTo>
                    <a:lnTo>
                      <a:pt x="5" y="26"/>
                    </a:lnTo>
                    <a:lnTo>
                      <a:pt x="4" y="27"/>
                    </a:lnTo>
                    <a:lnTo>
                      <a:pt x="4" y="28"/>
                    </a:lnTo>
                    <a:lnTo>
                      <a:pt x="2" y="29"/>
                    </a:lnTo>
                    <a:lnTo>
                      <a:pt x="0"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6" name="Freeform 356"/>
              <p:cNvSpPr>
                <a:spLocks/>
              </p:cNvSpPr>
              <p:nvPr/>
            </p:nvSpPr>
            <p:spPr bwMode="auto">
              <a:xfrm>
                <a:off x="5255" y="3821"/>
                <a:ext cx="1" cy="3"/>
              </a:xfrm>
              <a:custGeom>
                <a:avLst/>
                <a:gdLst/>
                <a:ahLst/>
                <a:cxnLst>
                  <a:cxn ang="0">
                    <a:pos x="0" y="1"/>
                  </a:cxn>
                  <a:cxn ang="0">
                    <a:pos x="0" y="0"/>
                  </a:cxn>
                  <a:cxn ang="0">
                    <a:pos x="0" y="0"/>
                  </a:cxn>
                  <a:cxn ang="0">
                    <a:pos x="0" y="1"/>
                  </a:cxn>
                  <a:cxn ang="0">
                    <a:pos x="0" y="1"/>
                  </a:cxn>
                  <a:cxn ang="0">
                    <a:pos x="0" y="2"/>
                  </a:cxn>
                  <a:cxn ang="0">
                    <a:pos x="0" y="3"/>
                  </a:cxn>
                  <a:cxn ang="0">
                    <a:pos x="1" y="3"/>
                  </a:cxn>
                  <a:cxn ang="0">
                    <a:pos x="0" y="1"/>
                  </a:cxn>
                  <a:cxn ang="0">
                    <a:pos x="1" y="1"/>
                  </a:cxn>
                  <a:cxn ang="0">
                    <a:pos x="0" y="1"/>
                  </a:cxn>
                </a:cxnLst>
                <a:rect l="0" t="0" r="r" b="b"/>
                <a:pathLst>
                  <a:path w="1" h="3">
                    <a:moveTo>
                      <a:pt x="0" y="1"/>
                    </a:moveTo>
                    <a:lnTo>
                      <a:pt x="0" y="0"/>
                    </a:lnTo>
                    <a:lnTo>
                      <a:pt x="0" y="0"/>
                    </a:lnTo>
                    <a:lnTo>
                      <a:pt x="0" y="1"/>
                    </a:lnTo>
                    <a:lnTo>
                      <a:pt x="0" y="1"/>
                    </a:lnTo>
                    <a:lnTo>
                      <a:pt x="0" y="2"/>
                    </a:lnTo>
                    <a:lnTo>
                      <a:pt x="0" y="3"/>
                    </a:lnTo>
                    <a:lnTo>
                      <a:pt x="1" y="3"/>
                    </a:lnTo>
                    <a:lnTo>
                      <a:pt x="0" y="1"/>
                    </a:lnTo>
                    <a:lnTo>
                      <a:pt x="1"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7" name="Freeform 357"/>
              <p:cNvSpPr>
                <a:spLocks/>
              </p:cNvSpPr>
              <p:nvPr/>
            </p:nvSpPr>
            <p:spPr bwMode="auto">
              <a:xfrm>
                <a:off x="5004" y="3725"/>
                <a:ext cx="1" cy="1"/>
              </a:xfrm>
              <a:custGeom>
                <a:avLst/>
                <a:gdLst/>
                <a:ahLst/>
                <a:cxnLst>
                  <a:cxn ang="0">
                    <a:pos x="1" y="1"/>
                  </a:cxn>
                  <a:cxn ang="0">
                    <a:pos x="1" y="1"/>
                  </a:cxn>
                  <a:cxn ang="0">
                    <a:pos x="1" y="1"/>
                  </a:cxn>
                  <a:cxn ang="0">
                    <a:pos x="1" y="0"/>
                  </a:cxn>
                  <a:cxn ang="0">
                    <a:pos x="1" y="0"/>
                  </a:cxn>
                  <a:cxn ang="0">
                    <a:pos x="1" y="0"/>
                  </a:cxn>
                  <a:cxn ang="0">
                    <a:pos x="1" y="0"/>
                  </a:cxn>
                  <a:cxn ang="0">
                    <a:pos x="0" y="1"/>
                  </a:cxn>
                  <a:cxn ang="0">
                    <a:pos x="0" y="1"/>
                  </a:cxn>
                  <a:cxn ang="0">
                    <a:pos x="0" y="1"/>
                  </a:cxn>
                  <a:cxn ang="0">
                    <a:pos x="1" y="1"/>
                  </a:cxn>
                  <a:cxn ang="0">
                    <a:pos x="1" y="1"/>
                  </a:cxn>
                </a:cxnLst>
                <a:rect l="0" t="0" r="r" b="b"/>
                <a:pathLst>
                  <a:path w="1" h="1">
                    <a:moveTo>
                      <a:pt x="1" y="1"/>
                    </a:moveTo>
                    <a:lnTo>
                      <a:pt x="1" y="1"/>
                    </a:lnTo>
                    <a:lnTo>
                      <a:pt x="1" y="1"/>
                    </a:lnTo>
                    <a:lnTo>
                      <a:pt x="1" y="0"/>
                    </a:lnTo>
                    <a:lnTo>
                      <a:pt x="1" y="0"/>
                    </a:lnTo>
                    <a:lnTo>
                      <a:pt x="1" y="0"/>
                    </a:lnTo>
                    <a:lnTo>
                      <a:pt x="1" y="0"/>
                    </a:lnTo>
                    <a:lnTo>
                      <a:pt x="0" y="1"/>
                    </a:lnTo>
                    <a:lnTo>
                      <a:pt x="0" y="1"/>
                    </a:lnTo>
                    <a:lnTo>
                      <a:pt x="0" y="1"/>
                    </a:lnTo>
                    <a:lnTo>
                      <a:pt x="1"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8" name="Freeform 358"/>
              <p:cNvSpPr>
                <a:spLocks/>
              </p:cNvSpPr>
              <p:nvPr/>
            </p:nvSpPr>
            <p:spPr bwMode="auto">
              <a:xfrm>
                <a:off x="4986" y="3762"/>
                <a:ext cx="17" cy="5"/>
              </a:xfrm>
              <a:custGeom>
                <a:avLst/>
                <a:gdLst/>
                <a:ahLst/>
                <a:cxnLst>
                  <a:cxn ang="0">
                    <a:pos x="8" y="4"/>
                  </a:cxn>
                  <a:cxn ang="0">
                    <a:pos x="12" y="4"/>
                  </a:cxn>
                  <a:cxn ang="0">
                    <a:pos x="12" y="4"/>
                  </a:cxn>
                  <a:cxn ang="0">
                    <a:pos x="14" y="4"/>
                  </a:cxn>
                  <a:cxn ang="0">
                    <a:pos x="15" y="3"/>
                  </a:cxn>
                  <a:cxn ang="0">
                    <a:pos x="17" y="1"/>
                  </a:cxn>
                  <a:cxn ang="0">
                    <a:pos x="17" y="0"/>
                  </a:cxn>
                  <a:cxn ang="0">
                    <a:pos x="16" y="0"/>
                  </a:cxn>
                  <a:cxn ang="0">
                    <a:pos x="16" y="1"/>
                  </a:cxn>
                  <a:cxn ang="0">
                    <a:pos x="16" y="1"/>
                  </a:cxn>
                  <a:cxn ang="0">
                    <a:pos x="15" y="1"/>
                  </a:cxn>
                  <a:cxn ang="0">
                    <a:pos x="15" y="2"/>
                  </a:cxn>
                  <a:cxn ang="0">
                    <a:pos x="15" y="2"/>
                  </a:cxn>
                  <a:cxn ang="0">
                    <a:pos x="14" y="3"/>
                  </a:cxn>
                  <a:cxn ang="0">
                    <a:pos x="14" y="3"/>
                  </a:cxn>
                  <a:cxn ang="0">
                    <a:pos x="12" y="3"/>
                  </a:cxn>
                  <a:cxn ang="0">
                    <a:pos x="12" y="2"/>
                  </a:cxn>
                  <a:cxn ang="0">
                    <a:pos x="9" y="3"/>
                  </a:cxn>
                  <a:cxn ang="0">
                    <a:pos x="8" y="3"/>
                  </a:cxn>
                  <a:cxn ang="0">
                    <a:pos x="7" y="2"/>
                  </a:cxn>
                  <a:cxn ang="0">
                    <a:pos x="7" y="2"/>
                  </a:cxn>
                  <a:cxn ang="0">
                    <a:pos x="4" y="1"/>
                  </a:cxn>
                  <a:cxn ang="0">
                    <a:pos x="4" y="1"/>
                  </a:cxn>
                  <a:cxn ang="0">
                    <a:pos x="1" y="2"/>
                  </a:cxn>
                  <a:cxn ang="0">
                    <a:pos x="1" y="2"/>
                  </a:cxn>
                  <a:cxn ang="0">
                    <a:pos x="1" y="2"/>
                  </a:cxn>
                  <a:cxn ang="0">
                    <a:pos x="0" y="3"/>
                  </a:cxn>
                  <a:cxn ang="0">
                    <a:pos x="0" y="3"/>
                  </a:cxn>
                  <a:cxn ang="0">
                    <a:pos x="0" y="4"/>
                  </a:cxn>
                  <a:cxn ang="0">
                    <a:pos x="0" y="4"/>
                  </a:cxn>
                  <a:cxn ang="0">
                    <a:pos x="4" y="4"/>
                  </a:cxn>
                  <a:cxn ang="0">
                    <a:pos x="7" y="5"/>
                  </a:cxn>
                  <a:cxn ang="0">
                    <a:pos x="8" y="4"/>
                  </a:cxn>
                </a:cxnLst>
                <a:rect l="0" t="0" r="r" b="b"/>
                <a:pathLst>
                  <a:path w="17" h="5">
                    <a:moveTo>
                      <a:pt x="8" y="4"/>
                    </a:moveTo>
                    <a:lnTo>
                      <a:pt x="12" y="4"/>
                    </a:lnTo>
                    <a:lnTo>
                      <a:pt x="12" y="4"/>
                    </a:lnTo>
                    <a:lnTo>
                      <a:pt x="14" y="4"/>
                    </a:lnTo>
                    <a:lnTo>
                      <a:pt x="15" y="3"/>
                    </a:lnTo>
                    <a:lnTo>
                      <a:pt x="17" y="1"/>
                    </a:lnTo>
                    <a:lnTo>
                      <a:pt x="17" y="0"/>
                    </a:lnTo>
                    <a:lnTo>
                      <a:pt x="16" y="0"/>
                    </a:lnTo>
                    <a:lnTo>
                      <a:pt x="16" y="1"/>
                    </a:lnTo>
                    <a:lnTo>
                      <a:pt x="16" y="1"/>
                    </a:lnTo>
                    <a:lnTo>
                      <a:pt x="15" y="1"/>
                    </a:lnTo>
                    <a:lnTo>
                      <a:pt x="15" y="2"/>
                    </a:lnTo>
                    <a:lnTo>
                      <a:pt x="15" y="2"/>
                    </a:lnTo>
                    <a:lnTo>
                      <a:pt x="14" y="3"/>
                    </a:lnTo>
                    <a:lnTo>
                      <a:pt x="14" y="3"/>
                    </a:lnTo>
                    <a:lnTo>
                      <a:pt x="12" y="3"/>
                    </a:lnTo>
                    <a:lnTo>
                      <a:pt x="12" y="2"/>
                    </a:lnTo>
                    <a:lnTo>
                      <a:pt x="9" y="3"/>
                    </a:lnTo>
                    <a:lnTo>
                      <a:pt x="8" y="3"/>
                    </a:lnTo>
                    <a:lnTo>
                      <a:pt x="7" y="2"/>
                    </a:lnTo>
                    <a:lnTo>
                      <a:pt x="7" y="2"/>
                    </a:lnTo>
                    <a:lnTo>
                      <a:pt x="4" y="1"/>
                    </a:lnTo>
                    <a:lnTo>
                      <a:pt x="4" y="1"/>
                    </a:lnTo>
                    <a:lnTo>
                      <a:pt x="1" y="2"/>
                    </a:lnTo>
                    <a:lnTo>
                      <a:pt x="1" y="2"/>
                    </a:lnTo>
                    <a:lnTo>
                      <a:pt x="1" y="2"/>
                    </a:lnTo>
                    <a:lnTo>
                      <a:pt x="0" y="3"/>
                    </a:lnTo>
                    <a:lnTo>
                      <a:pt x="0" y="3"/>
                    </a:lnTo>
                    <a:lnTo>
                      <a:pt x="0" y="4"/>
                    </a:lnTo>
                    <a:lnTo>
                      <a:pt x="0" y="4"/>
                    </a:lnTo>
                    <a:lnTo>
                      <a:pt x="4" y="4"/>
                    </a:lnTo>
                    <a:lnTo>
                      <a:pt x="7" y="5"/>
                    </a:lnTo>
                    <a:lnTo>
                      <a:pt x="8"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9" name="Rectangle 359"/>
              <p:cNvSpPr>
                <a:spLocks noChangeArrowheads="1"/>
              </p:cNvSpPr>
              <p:nvPr/>
            </p:nvSpPr>
            <p:spPr bwMode="auto">
              <a:xfrm>
                <a:off x="5238" y="3777"/>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30" name="Freeform 360"/>
              <p:cNvSpPr>
                <a:spLocks/>
              </p:cNvSpPr>
              <p:nvPr/>
            </p:nvSpPr>
            <p:spPr bwMode="auto">
              <a:xfrm>
                <a:off x="5001" y="3724"/>
                <a:ext cx="3" cy="2"/>
              </a:xfrm>
              <a:custGeom>
                <a:avLst/>
                <a:gdLst/>
                <a:ahLst/>
                <a:cxnLst>
                  <a:cxn ang="0">
                    <a:pos x="2" y="0"/>
                  </a:cxn>
                  <a:cxn ang="0">
                    <a:pos x="1" y="1"/>
                  </a:cxn>
                  <a:cxn ang="0">
                    <a:pos x="1" y="1"/>
                  </a:cxn>
                  <a:cxn ang="0">
                    <a:pos x="0" y="2"/>
                  </a:cxn>
                  <a:cxn ang="0">
                    <a:pos x="1" y="2"/>
                  </a:cxn>
                  <a:cxn ang="0">
                    <a:pos x="2" y="2"/>
                  </a:cxn>
                  <a:cxn ang="0">
                    <a:pos x="3" y="1"/>
                  </a:cxn>
                  <a:cxn ang="0">
                    <a:pos x="3" y="0"/>
                  </a:cxn>
                  <a:cxn ang="0">
                    <a:pos x="2" y="0"/>
                  </a:cxn>
                </a:cxnLst>
                <a:rect l="0" t="0" r="r" b="b"/>
                <a:pathLst>
                  <a:path w="3" h="2">
                    <a:moveTo>
                      <a:pt x="2" y="0"/>
                    </a:moveTo>
                    <a:lnTo>
                      <a:pt x="1" y="1"/>
                    </a:lnTo>
                    <a:lnTo>
                      <a:pt x="1" y="1"/>
                    </a:lnTo>
                    <a:lnTo>
                      <a:pt x="0" y="2"/>
                    </a:lnTo>
                    <a:lnTo>
                      <a:pt x="1" y="2"/>
                    </a:lnTo>
                    <a:lnTo>
                      <a:pt x="2" y="2"/>
                    </a:lnTo>
                    <a:lnTo>
                      <a:pt x="3" y="1"/>
                    </a:lnTo>
                    <a:lnTo>
                      <a:pt x="3"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1" name="Freeform 361"/>
              <p:cNvSpPr>
                <a:spLocks/>
              </p:cNvSpPr>
              <p:nvPr/>
            </p:nvSpPr>
            <p:spPr bwMode="auto">
              <a:xfrm>
                <a:off x="5003" y="3740"/>
                <a:ext cx="1" cy="1"/>
              </a:xfrm>
              <a:custGeom>
                <a:avLst/>
                <a:gdLst/>
                <a:ahLst/>
                <a:cxnLst>
                  <a:cxn ang="0">
                    <a:pos x="1" y="0"/>
                  </a:cxn>
                  <a:cxn ang="0">
                    <a:pos x="0" y="0"/>
                  </a:cxn>
                  <a:cxn ang="0">
                    <a:pos x="0" y="0"/>
                  </a:cxn>
                  <a:cxn ang="0">
                    <a:pos x="0" y="0"/>
                  </a:cxn>
                  <a:cxn ang="0">
                    <a:pos x="0" y="0"/>
                  </a:cxn>
                  <a:cxn ang="0">
                    <a:pos x="1" y="1"/>
                  </a:cxn>
                  <a:cxn ang="0">
                    <a:pos x="1" y="1"/>
                  </a:cxn>
                  <a:cxn ang="0">
                    <a:pos x="1" y="0"/>
                  </a:cxn>
                  <a:cxn ang="0">
                    <a:pos x="1" y="0"/>
                  </a:cxn>
                  <a:cxn ang="0">
                    <a:pos x="1" y="0"/>
                  </a:cxn>
                </a:cxnLst>
                <a:rect l="0" t="0" r="r" b="b"/>
                <a:pathLst>
                  <a:path w="1" h="1">
                    <a:moveTo>
                      <a:pt x="1" y="0"/>
                    </a:moveTo>
                    <a:lnTo>
                      <a:pt x="0" y="0"/>
                    </a:lnTo>
                    <a:lnTo>
                      <a:pt x="0" y="0"/>
                    </a:lnTo>
                    <a:lnTo>
                      <a:pt x="0" y="0"/>
                    </a:lnTo>
                    <a:lnTo>
                      <a:pt x="0" y="0"/>
                    </a:lnTo>
                    <a:lnTo>
                      <a:pt x="1" y="1"/>
                    </a:lnTo>
                    <a:lnTo>
                      <a:pt x="1" y="1"/>
                    </a:lnTo>
                    <a:lnTo>
                      <a:pt x="1" y="0"/>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2" name="Freeform 362"/>
              <p:cNvSpPr>
                <a:spLocks/>
              </p:cNvSpPr>
              <p:nvPr/>
            </p:nvSpPr>
            <p:spPr bwMode="auto">
              <a:xfrm>
                <a:off x="4981" y="3769"/>
                <a:ext cx="10" cy="5"/>
              </a:xfrm>
              <a:custGeom>
                <a:avLst/>
                <a:gdLst/>
                <a:ahLst/>
                <a:cxnLst>
                  <a:cxn ang="0">
                    <a:pos x="3" y="3"/>
                  </a:cxn>
                  <a:cxn ang="0">
                    <a:pos x="6" y="4"/>
                  </a:cxn>
                  <a:cxn ang="0">
                    <a:pos x="7" y="5"/>
                  </a:cxn>
                  <a:cxn ang="0">
                    <a:pos x="9" y="5"/>
                  </a:cxn>
                  <a:cxn ang="0">
                    <a:pos x="9" y="5"/>
                  </a:cxn>
                  <a:cxn ang="0">
                    <a:pos x="10" y="4"/>
                  </a:cxn>
                  <a:cxn ang="0">
                    <a:pos x="9" y="4"/>
                  </a:cxn>
                  <a:cxn ang="0">
                    <a:pos x="6" y="1"/>
                  </a:cxn>
                  <a:cxn ang="0">
                    <a:pos x="6" y="1"/>
                  </a:cxn>
                  <a:cxn ang="0">
                    <a:pos x="6" y="0"/>
                  </a:cxn>
                  <a:cxn ang="0">
                    <a:pos x="5" y="1"/>
                  </a:cxn>
                  <a:cxn ang="0">
                    <a:pos x="2" y="1"/>
                  </a:cxn>
                  <a:cxn ang="0">
                    <a:pos x="0" y="1"/>
                  </a:cxn>
                  <a:cxn ang="0">
                    <a:pos x="0" y="1"/>
                  </a:cxn>
                  <a:cxn ang="0">
                    <a:pos x="1" y="3"/>
                  </a:cxn>
                  <a:cxn ang="0">
                    <a:pos x="3" y="3"/>
                  </a:cxn>
                </a:cxnLst>
                <a:rect l="0" t="0" r="r" b="b"/>
                <a:pathLst>
                  <a:path w="10" h="5">
                    <a:moveTo>
                      <a:pt x="3" y="3"/>
                    </a:moveTo>
                    <a:lnTo>
                      <a:pt x="6" y="4"/>
                    </a:lnTo>
                    <a:lnTo>
                      <a:pt x="7" y="5"/>
                    </a:lnTo>
                    <a:lnTo>
                      <a:pt x="9" y="5"/>
                    </a:lnTo>
                    <a:lnTo>
                      <a:pt x="9" y="5"/>
                    </a:lnTo>
                    <a:lnTo>
                      <a:pt x="10" y="4"/>
                    </a:lnTo>
                    <a:lnTo>
                      <a:pt x="9" y="4"/>
                    </a:lnTo>
                    <a:lnTo>
                      <a:pt x="6" y="1"/>
                    </a:lnTo>
                    <a:lnTo>
                      <a:pt x="6" y="1"/>
                    </a:lnTo>
                    <a:lnTo>
                      <a:pt x="6" y="0"/>
                    </a:lnTo>
                    <a:lnTo>
                      <a:pt x="5" y="1"/>
                    </a:lnTo>
                    <a:lnTo>
                      <a:pt x="2" y="1"/>
                    </a:lnTo>
                    <a:lnTo>
                      <a:pt x="0" y="1"/>
                    </a:lnTo>
                    <a:lnTo>
                      <a:pt x="0" y="1"/>
                    </a:lnTo>
                    <a:lnTo>
                      <a:pt x="1" y="3"/>
                    </a:lnTo>
                    <a:lnTo>
                      <a:pt x="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3" name="Freeform 363"/>
              <p:cNvSpPr>
                <a:spLocks/>
              </p:cNvSpPr>
              <p:nvPr/>
            </p:nvSpPr>
            <p:spPr bwMode="auto">
              <a:xfrm>
                <a:off x="5245" y="3806"/>
                <a:ext cx="3" cy="4"/>
              </a:xfrm>
              <a:custGeom>
                <a:avLst/>
                <a:gdLst/>
                <a:ahLst/>
                <a:cxnLst>
                  <a:cxn ang="0">
                    <a:pos x="1" y="0"/>
                  </a:cxn>
                  <a:cxn ang="0">
                    <a:pos x="1" y="0"/>
                  </a:cxn>
                  <a:cxn ang="0">
                    <a:pos x="0" y="0"/>
                  </a:cxn>
                  <a:cxn ang="0">
                    <a:pos x="0" y="0"/>
                  </a:cxn>
                  <a:cxn ang="0">
                    <a:pos x="1" y="1"/>
                  </a:cxn>
                  <a:cxn ang="0">
                    <a:pos x="1" y="1"/>
                  </a:cxn>
                  <a:cxn ang="0">
                    <a:pos x="2" y="4"/>
                  </a:cxn>
                  <a:cxn ang="0">
                    <a:pos x="3" y="4"/>
                  </a:cxn>
                  <a:cxn ang="0">
                    <a:pos x="3" y="3"/>
                  </a:cxn>
                  <a:cxn ang="0">
                    <a:pos x="3" y="2"/>
                  </a:cxn>
                  <a:cxn ang="0">
                    <a:pos x="3" y="2"/>
                  </a:cxn>
                  <a:cxn ang="0">
                    <a:pos x="2" y="1"/>
                  </a:cxn>
                  <a:cxn ang="0">
                    <a:pos x="2" y="0"/>
                  </a:cxn>
                  <a:cxn ang="0">
                    <a:pos x="1" y="0"/>
                  </a:cxn>
                </a:cxnLst>
                <a:rect l="0" t="0" r="r" b="b"/>
                <a:pathLst>
                  <a:path w="3" h="4">
                    <a:moveTo>
                      <a:pt x="1" y="0"/>
                    </a:moveTo>
                    <a:lnTo>
                      <a:pt x="1" y="0"/>
                    </a:lnTo>
                    <a:lnTo>
                      <a:pt x="0" y="0"/>
                    </a:lnTo>
                    <a:lnTo>
                      <a:pt x="0" y="0"/>
                    </a:lnTo>
                    <a:lnTo>
                      <a:pt x="1" y="1"/>
                    </a:lnTo>
                    <a:lnTo>
                      <a:pt x="1" y="1"/>
                    </a:lnTo>
                    <a:lnTo>
                      <a:pt x="2" y="4"/>
                    </a:lnTo>
                    <a:lnTo>
                      <a:pt x="3" y="4"/>
                    </a:lnTo>
                    <a:lnTo>
                      <a:pt x="3" y="3"/>
                    </a:lnTo>
                    <a:lnTo>
                      <a:pt x="3" y="2"/>
                    </a:lnTo>
                    <a:lnTo>
                      <a:pt x="3" y="2"/>
                    </a:lnTo>
                    <a:lnTo>
                      <a:pt x="2" y="1"/>
                    </a:lnTo>
                    <a:lnTo>
                      <a:pt x="2"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4" name="Freeform 364"/>
              <p:cNvSpPr>
                <a:spLocks/>
              </p:cNvSpPr>
              <p:nvPr/>
            </p:nvSpPr>
            <p:spPr bwMode="auto">
              <a:xfrm>
                <a:off x="5242" y="3962"/>
                <a:ext cx="42" cy="46"/>
              </a:xfrm>
              <a:custGeom>
                <a:avLst/>
                <a:gdLst/>
                <a:ahLst/>
                <a:cxnLst>
                  <a:cxn ang="0">
                    <a:pos x="42" y="4"/>
                  </a:cxn>
                  <a:cxn ang="0">
                    <a:pos x="42" y="3"/>
                  </a:cxn>
                  <a:cxn ang="0">
                    <a:pos x="40" y="5"/>
                  </a:cxn>
                  <a:cxn ang="0">
                    <a:pos x="40" y="3"/>
                  </a:cxn>
                  <a:cxn ang="0">
                    <a:pos x="40" y="2"/>
                  </a:cxn>
                  <a:cxn ang="0">
                    <a:pos x="39" y="4"/>
                  </a:cxn>
                  <a:cxn ang="0">
                    <a:pos x="36" y="4"/>
                  </a:cxn>
                  <a:cxn ang="0">
                    <a:pos x="35" y="2"/>
                  </a:cxn>
                  <a:cxn ang="0">
                    <a:pos x="34" y="0"/>
                  </a:cxn>
                  <a:cxn ang="0">
                    <a:pos x="33" y="0"/>
                  </a:cxn>
                  <a:cxn ang="0">
                    <a:pos x="32" y="1"/>
                  </a:cxn>
                  <a:cxn ang="0">
                    <a:pos x="31" y="5"/>
                  </a:cxn>
                  <a:cxn ang="0">
                    <a:pos x="27" y="9"/>
                  </a:cxn>
                  <a:cxn ang="0">
                    <a:pos x="22" y="17"/>
                  </a:cxn>
                  <a:cxn ang="0">
                    <a:pos x="13" y="25"/>
                  </a:cxn>
                  <a:cxn ang="0">
                    <a:pos x="11" y="25"/>
                  </a:cxn>
                  <a:cxn ang="0">
                    <a:pos x="10" y="26"/>
                  </a:cxn>
                  <a:cxn ang="0">
                    <a:pos x="8" y="28"/>
                  </a:cxn>
                  <a:cxn ang="0">
                    <a:pos x="6" y="30"/>
                  </a:cxn>
                  <a:cxn ang="0">
                    <a:pos x="6" y="32"/>
                  </a:cxn>
                  <a:cxn ang="0">
                    <a:pos x="5" y="33"/>
                  </a:cxn>
                  <a:cxn ang="0">
                    <a:pos x="5" y="32"/>
                  </a:cxn>
                  <a:cxn ang="0">
                    <a:pos x="3" y="34"/>
                  </a:cxn>
                  <a:cxn ang="0">
                    <a:pos x="4" y="35"/>
                  </a:cxn>
                  <a:cxn ang="0">
                    <a:pos x="2" y="35"/>
                  </a:cxn>
                  <a:cxn ang="0">
                    <a:pos x="2" y="36"/>
                  </a:cxn>
                  <a:cxn ang="0">
                    <a:pos x="2" y="36"/>
                  </a:cxn>
                  <a:cxn ang="0">
                    <a:pos x="2" y="37"/>
                  </a:cxn>
                  <a:cxn ang="0">
                    <a:pos x="2" y="38"/>
                  </a:cxn>
                  <a:cxn ang="0">
                    <a:pos x="0" y="39"/>
                  </a:cxn>
                  <a:cxn ang="0">
                    <a:pos x="1" y="41"/>
                  </a:cxn>
                  <a:cxn ang="0">
                    <a:pos x="1" y="41"/>
                  </a:cxn>
                  <a:cxn ang="0">
                    <a:pos x="1" y="42"/>
                  </a:cxn>
                  <a:cxn ang="0">
                    <a:pos x="5" y="43"/>
                  </a:cxn>
                  <a:cxn ang="0">
                    <a:pos x="7" y="42"/>
                  </a:cxn>
                  <a:cxn ang="0">
                    <a:pos x="10" y="44"/>
                  </a:cxn>
                  <a:cxn ang="0">
                    <a:pos x="10" y="45"/>
                  </a:cxn>
                  <a:cxn ang="0">
                    <a:pos x="11" y="45"/>
                  </a:cxn>
                  <a:cxn ang="0">
                    <a:pos x="13" y="44"/>
                  </a:cxn>
                  <a:cxn ang="0">
                    <a:pos x="15" y="45"/>
                  </a:cxn>
                  <a:cxn ang="0">
                    <a:pos x="18" y="44"/>
                  </a:cxn>
                  <a:cxn ang="0">
                    <a:pos x="21" y="43"/>
                  </a:cxn>
                  <a:cxn ang="0">
                    <a:pos x="23" y="41"/>
                  </a:cxn>
                  <a:cxn ang="0">
                    <a:pos x="23" y="40"/>
                  </a:cxn>
                  <a:cxn ang="0">
                    <a:pos x="24" y="37"/>
                  </a:cxn>
                  <a:cxn ang="0">
                    <a:pos x="26" y="32"/>
                  </a:cxn>
                  <a:cxn ang="0">
                    <a:pos x="28" y="27"/>
                  </a:cxn>
                  <a:cxn ang="0">
                    <a:pos x="28" y="26"/>
                  </a:cxn>
                  <a:cxn ang="0">
                    <a:pos x="32" y="24"/>
                  </a:cxn>
                  <a:cxn ang="0">
                    <a:pos x="32" y="24"/>
                  </a:cxn>
                  <a:cxn ang="0">
                    <a:pos x="35" y="24"/>
                  </a:cxn>
                  <a:cxn ang="0">
                    <a:pos x="36" y="24"/>
                  </a:cxn>
                  <a:cxn ang="0">
                    <a:pos x="35" y="19"/>
                  </a:cxn>
                  <a:cxn ang="0">
                    <a:pos x="36" y="17"/>
                  </a:cxn>
                  <a:cxn ang="0">
                    <a:pos x="39" y="14"/>
                  </a:cxn>
                  <a:cxn ang="0">
                    <a:pos x="41" y="12"/>
                  </a:cxn>
                  <a:cxn ang="0">
                    <a:pos x="42" y="9"/>
                  </a:cxn>
                  <a:cxn ang="0">
                    <a:pos x="42" y="5"/>
                  </a:cxn>
                </a:cxnLst>
                <a:rect l="0" t="0" r="r" b="b"/>
                <a:pathLst>
                  <a:path w="42" h="46">
                    <a:moveTo>
                      <a:pt x="42" y="5"/>
                    </a:moveTo>
                    <a:lnTo>
                      <a:pt x="42" y="4"/>
                    </a:lnTo>
                    <a:lnTo>
                      <a:pt x="42" y="4"/>
                    </a:lnTo>
                    <a:lnTo>
                      <a:pt x="42" y="4"/>
                    </a:lnTo>
                    <a:lnTo>
                      <a:pt x="42" y="3"/>
                    </a:lnTo>
                    <a:lnTo>
                      <a:pt x="42" y="3"/>
                    </a:lnTo>
                    <a:lnTo>
                      <a:pt x="41" y="4"/>
                    </a:lnTo>
                    <a:lnTo>
                      <a:pt x="41" y="4"/>
                    </a:lnTo>
                    <a:lnTo>
                      <a:pt x="40" y="5"/>
                    </a:lnTo>
                    <a:lnTo>
                      <a:pt x="41" y="4"/>
                    </a:lnTo>
                    <a:lnTo>
                      <a:pt x="40" y="3"/>
                    </a:lnTo>
                    <a:lnTo>
                      <a:pt x="40" y="3"/>
                    </a:lnTo>
                    <a:lnTo>
                      <a:pt x="41" y="2"/>
                    </a:lnTo>
                    <a:lnTo>
                      <a:pt x="41" y="2"/>
                    </a:lnTo>
                    <a:lnTo>
                      <a:pt x="40" y="2"/>
                    </a:lnTo>
                    <a:lnTo>
                      <a:pt x="39" y="3"/>
                    </a:lnTo>
                    <a:lnTo>
                      <a:pt x="39" y="4"/>
                    </a:lnTo>
                    <a:lnTo>
                      <a:pt x="39" y="4"/>
                    </a:lnTo>
                    <a:lnTo>
                      <a:pt x="37" y="5"/>
                    </a:lnTo>
                    <a:lnTo>
                      <a:pt x="36" y="4"/>
                    </a:lnTo>
                    <a:lnTo>
                      <a:pt x="36" y="4"/>
                    </a:lnTo>
                    <a:lnTo>
                      <a:pt x="36" y="2"/>
                    </a:lnTo>
                    <a:lnTo>
                      <a:pt x="35" y="1"/>
                    </a:lnTo>
                    <a:lnTo>
                      <a:pt x="35" y="2"/>
                    </a:lnTo>
                    <a:lnTo>
                      <a:pt x="35" y="1"/>
                    </a:lnTo>
                    <a:lnTo>
                      <a:pt x="34" y="1"/>
                    </a:lnTo>
                    <a:lnTo>
                      <a:pt x="34" y="0"/>
                    </a:lnTo>
                    <a:lnTo>
                      <a:pt x="34" y="0"/>
                    </a:lnTo>
                    <a:lnTo>
                      <a:pt x="33" y="0"/>
                    </a:lnTo>
                    <a:lnTo>
                      <a:pt x="33" y="0"/>
                    </a:lnTo>
                    <a:lnTo>
                      <a:pt x="33" y="0"/>
                    </a:lnTo>
                    <a:lnTo>
                      <a:pt x="32" y="1"/>
                    </a:lnTo>
                    <a:lnTo>
                      <a:pt x="32" y="1"/>
                    </a:lnTo>
                    <a:lnTo>
                      <a:pt x="32" y="3"/>
                    </a:lnTo>
                    <a:lnTo>
                      <a:pt x="31" y="3"/>
                    </a:lnTo>
                    <a:lnTo>
                      <a:pt x="31" y="5"/>
                    </a:lnTo>
                    <a:lnTo>
                      <a:pt x="29" y="8"/>
                    </a:lnTo>
                    <a:lnTo>
                      <a:pt x="29" y="8"/>
                    </a:lnTo>
                    <a:lnTo>
                      <a:pt x="27" y="9"/>
                    </a:lnTo>
                    <a:lnTo>
                      <a:pt x="25" y="14"/>
                    </a:lnTo>
                    <a:lnTo>
                      <a:pt x="23" y="17"/>
                    </a:lnTo>
                    <a:lnTo>
                      <a:pt x="22" y="17"/>
                    </a:lnTo>
                    <a:lnTo>
                      <a:pt x="21" y="19"/>
                    </a:lnTo>
                    <a:lnTo>
                      <a:pt x="20" y="19"/>
                    </a:lnTo>
                    <a:lnTo>
                      <a:pt x="13" y="25"/>
                    </a:lnTo>
                    <a:lnTo>
                      <a:pt x="13" y="25"/>
                    </a:lnTo>
                    <a:lnTo>
                      <a:pt x="12" y="25"/>
                    </a:lnTo>
                    <a:lnTo>
                      <a:pt x="11" y="25"/>
                    </a:lnTo>
                    <a:lnTo>
                      <a:pt x="10" y="25"/>
                    </a:lnTo>
                    <a:lnTo>
                      <a:pt x="10" y="26"/>
                    </a:lnTo>
                    <a:lnTo>
                      <a:pt x="10" y="26"/>
                    </a:lnTo>
                    <a:lnTo>
                      <a:pt x="9" y="27"/>
                    </a:lnTo>
                    <a:lnTo>
                      <a:pt x="8" y="27"/>
                    </a:lnTo>
                    <a:lnTo>
                      <a:pt x="8" y="28"/>
                    </a:lnTo>
                    <a:lnTo>
                      <a:pt x="7" y="30"/>
                    </a:lnTo>
                    <a:lnTo>
                      <a:pt x="7" y="30"/>
                    </a:lnTo>
                    <a:lnTo>
                      <a:pt x="6" y="30"/>
                    </a:lnTo>
                    <a:lnTo>
                      <a:pt x="6" y="31"/>
                    </a:lnTo>
                    <a:lnTo>
                      <a:pt x="6" y="31"/>
                    </a:lnTo>
                    <a:lnTo>
                      <a:pt x="6" y="32"/>
                    </a:lnTo>
                    <a:lnTo>
                      <a:pt x="6" y="33"/>
                    </a:lnTo>
                    <a:lnTo>
                      <a:pt x="6" y="33"/>
                    </a:lnTo>
                    <a:lnTo>
                      <a:pt x="5" y="33"/>
                    </a:lnTo>
                    <a:lnTo>
                      <a:pt x="5" y="33"/>
                    </a:lnTo>
                    <a:lnTo>
                      <a:pt x="5" y="32"/>
                    </a:lnTo>
                    <a:lnTo>
                      <a:pt x="5" y="32"/>
                    </a:lnTo>
                    <a:lnTo>
                      <a:pt x="4" y="32"/>
                    </a:lnTo>
                    <a:lnTo>
                      <a:pt x="3" y="33"/>
                    </a:lnTo>
                    <a:lnTo>
                      <a:pt x="3" y="34"/>
                    </a:lnTo>
                    <a:lnTo>
                      <a:pt x="3" y="35"/>
                    </a:lnTo>
                    <a:lnTo>
                      <a:pt x="4" y="35"/>
                    </a:lnTo>
                    <a:lnTo>
                      <a:pt x="4" y="35"/>
                    </a:lnTo>
                    <a:lnTo>
                      <a:pt x="4" y="35"/>
                    </a:lnTo>
                    <a:lnTo>
                      <a:pt x="3" y="35"/>
                    </a:lnTo>
                    <a:lnTo>
                      <a:pt x="2" y="35"/>
                    </a:lnTo>
                    <a:lnTo>
                      <a:pt x="2" y="35"/>
                    </a:lnTo>
                    <a:lnTo>
                      <a:pt x="2" y="35"/>
                    </a:lnTo>
                    <a:lnTo>
                      <a:pt x="2" y="36"/>
                    </a:lnTo>
                    <a:lnTo>
                      <a:pt x="2" y="36"/>
                    </a:lnTo>
                    <a:lnTo>
                      <a:pt x="2" y="36"/>
                    </a:lnTo>
                    <a:lnTo>
                      <a:pt x="2" y="36"/>
                    </a:lnTo>
                    <a:lnTo>
                      <a:pt x="2" y="37"/>
                    </a:lnTo>
                    <a:lnTo>
                      <a:pt x="2" y="37"/>
                    </a:lnTo>
                    <a:lnTo>
                      <a:pt x="2" y="37"/>
                    </a:lnTo>
                    <a:lnTo>
                      <a:pt x="2" y="37"/>
                    </a:lnTo>
                    <a:lnTo>
                      <a:pt x="2" y="38"/>
                    </a:lnTo>
                    <a:lnTo>
                      <a:pt x="2" y="38"/>
                    </a:lnTo>
                    <a:lnTo>
                      <a:pt x="2" y="38"/>
                    </a:lnTo>
                    <a:lnTo>
                      <a:pt x="2" y="39"/>
                    </a:lnTo>
                    <a:lnTo>
                      <a:pt x="0" y="39"/>
                    </a:lnTo>
                    <a:lnTo>
                      <a:pt x="0" y="40"/>
                    </a:lnTo>
                    <a:lnTo>
                      <a:pt x="0" y="41"/>
                    </a:lnTo>
                    <a:lnTo>
                      <a:pt x="1" y="41"/>
                    </a:lnTo>
                    <a:lnTo>
                      <a:pt x="1" y="40"/>
                    </a:lnTo>
                    <a:lnTo>
                      <a:pt x="2" y="40"/>
                    </a:lnTo>
                    <a:lnTo>
                      <a:pt x="1" y="41"/>
                    </a:lnTo>
                    <a:lnTo>
                      <a:pt x="1" y="41"/>
                    </a:lnTo>
                    <a:lnTo>
                      <a:pt x="2" y="40"/>
                    </a:lnTo>
                    <a:lnTo>
                      <a:pt x="1" y="42"/>
                    </a:lnTo>
                    <a:lnTo>
                      <a:pt x="2" y="42"/>
                    </a:lnTo>
                    <a:lnTo>
                      <a:pt x="4" y="43"/>
                    </a:lnTo>
                    <a:lnTo>
                      <a:pt x="5" y="43"/>
                    </a:lnTo>
                    <a:lnTo>
                      <a:pt x="6" y="42"/>
                    </a:lnTo>
                    <a:lnTo>
                      <a:pt x="6" y="42"/>
                    </a:lnTo>
                    <a:lnTo>
                      <a:pt x="7" y="42"/>
                    </a:lnTo>
                    <a:lnTo>
                      <a:pt x="7" y="44"/>
                    </a:lnTo>
                    <a:lnTo>
                      <a:pt x="9" y="44"/>
                    </a:lnTo>
                    <a:lnTo>
                      <a:pt x="10" y="44"/>
                    </a:lnTo>
                    <a:lnTo>
                      <a:pt x="10" y="44"/>
                    </a:lnTo>
                    <a:lnTo>
                      <a:pt x="10" y="44"/>
                    </a:lnTo>
                    <a:lnTo>
                      <a:pt x="10" y="45"/>
                    </a:lnTo>
                    <a:lnTo>
                      <a:pt x="11" y="45"/>
                    </a:lnTo>
                    <a:lnTo>
                      <a:pt x="11" y="45"/>
                    </a:lnTo>
                    <a:lnTo>
                      <a:pt x="11" y="45"/>
                    </a:lnTo>
                    <a:lnTo>
                      <a:pt x="12" y="45"/>
                    </a:lnTo>
                    <a:lnTo>
                      <a:pt x="13" y="44"/>
                    </a:lnTo>
                    <a:lnTo>
                      <a:pt x="13" y="44"/>
                    </a:lnTo>
                    <a:lnTo>
                      <a:pt x="13" y="46"/>
                    </a:lnTo>
                    <a:lnTo>
                      <a:pt x="13" y="46"/>
                    </a:lnTo>
                    <a:lnTo>
                      <a:pt x="15" y="45"/>
                    </a:lnTo>
                    <a:lnTo>
                      <a:pt x="15" y="46"/>
                    </a:lnTo>
                    <a:lnTo>
                      <a:pt x="17" y="44"/>
                    </a:lnTo>
                    <a:lnTo>
                      <a:pt x="18" y="44"/>
                    </a:lnTo>
                    <a:lnTo>
                      <a:pt x="18" y="44"/>
                    </a:lnTo>
                    <a:lnTo>
                      <a:pt x="18" y="44"/>
                    </a:lnTo>
                    <a:lnTo>
                      <a:pt x="21" y="43"/>
                    </a:lnTo>
                    <a:lnTo>
                      <a:pt x="21" y="41"/>
                    </a:lnTo>
                    <a:lnTo>
                      <a:pt x="22" y="41"/>
                    </a:lnTo>
                    <a:lnTo>
                      <a:pt x="23" y="41"/>
                    </a:lnTo>
                    <a:lnTo>
                      <a:pt x="24" y="40"/>
                    </a:lnTo>
                    <a:lnTo>
                      <a:pt x="23" y="40"/>
                    </a:lnTo>
                    <a:lnTo>
                      <a:pt x="23" y="40"/>
                    </a:lnTo>
                    <a:lnTo>
                      <a:pt x="23" y="39"/>
                    </a:lnTo>
                    <a:lnTo>
                      <a:pt x="24" y="38"/>
                    </a:lnTo>
                    <a:lnTo>
                      <a:pt x="24" y="37"/>
                    </a:lnTo>
                    <a:lnTo>
                      <a:pt x="24" y="34"/>
                    </a:lnTo>
                    <a:lnTo>
                      <a:pt x="26" y="33"/>
                    </a:lnTo>
                    <a:lnTo>
                      <a:pt x="26" y="32"/>
                    </a:lnTo>
                    <a:lnTo>
                      <a:pt x="26" y="32"/>
                    </a:lnTo>
                    <a:lnTo>
                      <a:pt x="27" y="29"/>
                    </a:lnTo>
                    <a:lnTo>
                      <a:pt x="28" y="27"/>
                    </a:lnTo>
                    <a:lnTo>
                      <a:pt x="28" y="25"/>
                    </a:lnTo>
                    <a:lnTo>
                      <a:pt x="28" y="26"/>
                    </a:lnTo>
                    <a:lnTo>
                      <a:pt x="28" y="26"/>
                    </a:lnTo>
                    <a:lnTo>
                      <a:pt x="28" y="26"/>
                    </a:lnTo>
                    <a:lnTo>
                      <a:pt x="32" y="25"/>
                    </a:lnTo>
                    <a:lnTo>
                      <a:pt x="32" y="24"/>
                    </a:lnTo>
                    <a:lnTo>
                      <a:pt x="32" y="24"/>
                    </a:lnTo>
                    <a:lnTo>
                      <a:pt x="32" y="24"/>
                    </a:lnTo>
                    <a:lnTo>
                      <a:pt x="32" y="24"/>
                    </a:lnTo>
                    <a:lnTo>
                      <a:pt x="32" y="23"/>
                    </a:lnTo>
                    <a:lnTo>
                      <a:pt x="33" y="23"/>
                    </a:lnTo>
                    <a:lnTo>
                      <a:pt x="35" y="24"/>
                    </a:lnTo>
                    <a:lnTo>
                      <a:pt x="35" y="23"/>
                    </a:lnTo>
                    <a:lnTo>
                      <a:pt x="36" y="24"/>
                    </a:lnTo>
                    <a:lnTo>
                      <a:pt x="36" y="24"/>
                    </a:lnTo>
                    <a:lnTo>
                      <a:pt x="36" y="23"/>
                    </a:lnTo>
                    <a:lnTo>
                      <a:pt x="35" y="23"/>
                    </a:lnTo>
                    <a:lnTo>
                      <a:pt x="35" y="19"/>
                    </a:lnTo>
                    <a:lnTo>
                      <a:pt x="35" y="19"/>
                    </a:lnTo>
                    <a:lnTo>
                      <a:pt x="36" y="18"/>
                    </a:lnTo>
                    <a:lnTo>
                      <a:pt x="36" y="17"/>
                    </a:lnTo>
                    <a:lnTo>
                      <a:pt x="37" y="17"/>
                    </a:lnTo>
                    <a:lnTo>
                      <a:pt x="38" y="16"/>
                    </a:lnTo>
                    <a:lnTo>
                      <a:pt x="39" y="14"/>
                    </a:lnTo>
                    <a:lnTo>
                      <a:pt x="40" y="12"/>
                    </a:lnTo>
                    <a:lnTo>
                      <a:pt x="40" y="12"/>
                    </a:lnTo>
                    <a:lnTo>
                      <a:pt x="41" y="12"/>
                    </a:lnTo>
                    <a:lnTo>
                      <a:pt x="41" y="11"/>
                    </a:lnTo>
                    <a:lnTo>
                      <a:pt x="42" y="10"/>
                    </a:lnTo>
                    <a:lnTo>
                      <a:pt x="42" y="9"/>
                    </a:lnTo>
                    <a:lnTo>
                      <a:pt x="42" y="8"/>
                    </a:lnTo>
                    <a:lnTo>
                      <a:pt x="42" y="7"/>
                    </a:lnTo>
                    <a:lnTo>
                      <a:pt x="42"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5" name="Freeform 365"/>
              <p:cNvSpPr>
                <a:spLocks/>
              </p:cNvSpPr>
              <p:nvPr/>
            </p:nvSpPr>
            <p:spPr bwMode="auto">
              <a:xfrm>
                <a:off x="5248" y="4008"/>
                <a:ext cx="3" cy="5"/>
              </a:xfrm>
              <a:custGeom>
                <a:avLst/>
                <a:gdLst/>
                <a:ahLst/>
                <a:cxnLst>
                  <a:cxn ang="0">
                    <a:pos x="2" y="2"/>
                  </a:cxn>
                  <a:cxn ang="0">
                    <a:pos x="3" y="2"/>
                  </a:cxn>
                  <a:cxn ang="0">
                    <a:pos x="3" y="2"/>
                  </a:cxn>
                  <a:cxn ang="0">
                    <a:pos x="2" y="1"/>
                  </a:cxn>
                  <a:cxn ang="0">
                    <a:pos x="2" y="0"/>
                  </a:cxn>
                  <a:cxn ang="0">
                    <a:pos x="2" y="0"/>
                  </a:cxn>
                  <a:cxn ang="0">
                    <a:pos x="1" y="0"/>
                  </a:cxn>
                  <a:cxn ang="0">
                    <a:pos x="1" y="0"/>
                  </a:cxn>
                  <a:cxn ang="0">
                    <a:pos x="1" y="2"/>
                  </a:cxn>
                  <a:cxn ang="0">
                    <a:pos x="0" y="3"/>
                  </a:cxn>
                  <a:cxn ang="0">
                    <a:pos x="0" y="4"/>
                  </a:cxn>
                  <a:cxn ang="0">
                    <a:pos x="0" y="5"/>
                  </a:cxn>
                  <a:cxn ang="0">
                    <a:pos x="0" y="5"/>
                  </a:cxn>
                  <a:cxn ang="0">
                    <a:pos x="0" y="4"/>
                  </a:cxn>
                  <a:cxn ang="0">
                    <a:pos x="1" y="4"/>
                  </a:cxn>
                  <a:cxn ang="0">
                    <a:pos x="1" y="4"/>
                  </a:cxn>
                  <a:cxn ang="0">
                    <a:pos x="2" y="4"/>
                  </a:cxn>
                  <a:cxn ang="0">
                    <a:pos x="3" y="3"/>
                  </a:cxn>
                  <a:cxn ang="0">
                    <a:pos x="3" y="3"/>
                  </a:cxn>
                  <a:cxn ang="0">
                    <a:pos x="3" y="2"/>
                  </a:cxn>
                  <a:cxn ang="0">
                    <a:pos x="2" y="2"/>
                  </a:cxn>
                </a:cxnLst>
                <a:rect l="0" t="0" r="r" b="b"/>
                <a:pathLst>
                  <a:path w="3" h="5">
                    <a:moveTo>
                      <a:pt x="2" y="2"/>
                    </a:moveTo>
                    <a:lnTo>
                      <a:pt x="3" y="2"/>
                    </a:lnTo>
                    <a:lnTo>
                      <a:pt x="3" y="2"/>
                    </a:lnTo>
                    <a:lnTo>
                      <a:pt x="2" y="1"/>
                    </a:lnTo>
                    <a:lnTo>
                      <a:pt x="2" y="0"/>
                    </a:lnTo>
                    <a:lnTo>
                      <a:pt x="2" y="0"/>
                    </a:lnTo>
                    <a:lnTo>
                      <a:pt x="1" y="0"/>
                    </a:lnTo>
                    <a:lnTo>
                      <a:pt x="1" y="0"/>
                    </a:lnTo>
                    <a:lnTo>
                      <a:pt x="1" y="2"/>
                    </a:lnTo>
                    <a:lnTo>
                      <a:pt x="0" y="3"/>
                    </a:lnTo>
                    <a:lnTo>
                      <a:pt x="0" y="4"/>
                    </a:lnTo>
                    <a:lnTo>
                      <a:pt x="0" y="5"/>
                    </a:lnTo>
                    <a:lnTo>
                      <a:pt x="0" y="5"/>
                    </a:lnTo>
                    <a:lnTo>
                      <a:pt x="0" y="4"/>
                    </a:lnTo>
                    <a:lnTo>
                      <a:pt x="1" y="4"/>
                    </a:lnTo>
                    <a:lnTo>
                      <a:pt x="1" y="4"/>
                    </a:lnTo>
                    <a:lnTo>
                      <a:pt x="2" y="4"/>
                    </a:lnTo>
                    <a:lnTo>
                      <a:pt x="3" y="3"/>
                    </a:lnTo>
                    <a:lnTo>
                      <a:pt x="3" y="3"/>
                    </a:lnTo>
                    <a:lnTo>
                      <a:pt x="3" y="2"/>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6" name="Freeform 366"/>
              <p:cNvSpPr>
                <a:spLocks/>
              </p:cNvSpPr>
              <p:nvPr/>
            </p:nvSpPr>
            <p:spPr bwMode="auto">
              <a:xfrm>
                <a:off x="5238" y="3777"/>
                <a:ext cx="2" cy="1"/>
              </a:xfrm>
              <a:custGeom>
                <a:avLst/>
                <a:gdLst/>
                <a:ahLst/>
                <a:cxnLst>
                  <a:cxn ang="0">
                    <a:pos x="0" y="0"/>
                  </a:cxn>
                  <a:cxn ang="0">
                    <a:pos x="0" y="0"/>
                  </a:cxn>
                  <a:cxn ang="0">
                    <a:pos x="1" y="0"/>
                  </a:cxn>
                  <a:cxn ang="0">
                    <a:pos x="1" y="0"/>
                  </a:cxn>
                  <a:cxn ang="0">
                    <a:pos x="2" y="0"/>
                  </a:cxn>
                  <a:cxn ang="0">
                    <a:pos x="2" y="0"/>
                  </a:cxn>
                  <a:cxn ang="0">
                    <a:pos x="2" y="0"/>
                  </a:cxn>
                  <a:cxn ang="0">
                    <a:pos x="1" y="0"/>
                  </a:cxn>
                  <a:cxn ang="0">
                    <a:pos x="1" y="0"/>
                  </a:cxn>
                  <a:cxn ang="0">
                    <a:pos x="0" y="0"/>
                  </a:cxn>
                  <a:cxn ang="0">
                    <a:pos x="0" y="0"/>
                  </a:cxn>
                </a:cxnLst>
                <a:rect l="0" t="0" r="r" b="b"/>
                <a:pathLst>
                  <a:path w="2">
                    <a:moveTo>
                      <a:pt x="0" y="0"/>
                    </a:moveTo>
                    <a:lnTo>
                      <a:pt x="0" y="0"/>
                    </a:lnTo>
                    <a:lnTo>
                      <a:pt x="1" y="0"/>
                    </a:lnTo>
                    <a:lnTo>
                      <a:pt x="1" y="0"/>
                    </a:lnTo>
                    <a:lnTo>
                      <a:pt x="2" y="0"/>
                    </a:lnTo>
                    <a:lnTo>
                      <a:pt x="2" y="0"/>
                    </a:lnTo>
                    <a:lnTo>
                      <a:pt x="2" y="0"/>
                    </a:lnTo>
                    <a:lnTo>
                      <a:pt x="1" y="0"/>
                    </a:lnTo>
                    <a:lnTo>
                      <a:pt x="1"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7" name="Freeform 367"/>
              <p:cNvSpPr>
                <a:spLocks/>
              </p:cNvSpPr>
              <p:nvPr/>
            </p:nvSpPr>
            <p:spPr bwMode="auto">
              <a:xfrm>
                <a:off x="4028" y="3167"/>
                <a:ext cx="16" cy="16"/>
              </a:xfrm>
              <a:custGeom>
                <a:avLst/>
                <a:gdLst/>
                <a:ahLst/>
                <a:cxnLst>
                  <a:cxn ang="0">
                    <a:pos x="0" y="8"/>
                  </a:cxn>
                  <a:cxn ang="0">
                    <a:pos x="2" y="10"/>
                  </a:cxn>
                  <a:cxn ang="0">
                    <a:pos x="1" y="9"/>
                  </a:cxn>
                  <a:cxn ang="0">
                    <a:pos x="0" y="10"/>
                  </a:cxn>
                  <a:cxn ang="0">
                    <a:pos x="0" y="12"/>
                  </a:cxn>
                  <a:cxn ang="0">
                    <a:pos x="2" y="13"/>
                  </a:cxn>
                  <a:cxn ang="0">
                    <a:pos x="4" y="13"/>
                  </a:cxn>
                  <a:cxn ang="0">
                    <a:pos x="5" y="12"/>
                  </a:cxn>
                  <a:cxn ang="0">
                    <a:pos x="5" y="13"/>
                  </a:cxn>
                  <a:cxn ang="0">
                    <a:pos x="6" y="13"/>
                  </a:cxn>
                  <a:cxn ang="0">
                    <a:pos x="7" y="13"/>
                  </a:cxn>
                  <a:cxn ang="0">
                    <a:pos x="8" y="13"/>
                  </a:cxn>
                  <a:cxn ang="0">
                    <a:pos x="8" y="13"/>
                  </a:cxn>
                  <a:cxn ang="0">
                    <a:pos x="6" y="14"/>
                  </a:cxn>
                  <a:cxn ang="0">
                    <a:pos x="5" y="14"/>
                  </a:cxn>
                  <a:cxn ang="0">
                    <a:pos x="4" y="14"/>
                  </a:cxn>
                  <a:cxn ang="0">
                    <a:pos x="4" y="15"/>
                  </a:cxn>
                  <a:cxn ang="0">
                    <a:pos x="6" y="16"/>
                  </a:cxn>
                  <a:cxn ang="0">
                    <a:pos x="7" y="16"/>
                  </a:cxn>
                  <a:cxn ang="0">
                    <a:pos x="15" y="14"/>
                  </a:cxn>
                  <a:cxn ang="0">
                    <a:pos x="15" y="13"/>
                  </a:cxn>
                  <a:cxn ang="0">
                    <a:pos x="16" y="9"/>
                  </a:cxn>
                  <a:cxn ang="0">
                    <a:pos x="15" y="9"/>
                  </a:cxn>
                  <a:cxn ang="0">
                    <a:pos x="12" y="8"/>
                  </a:cxn>
                  <a:cxn ang="0">
                    <a:pos x="9" y="2"/>
                  </a:cxn>
                  <a:cxn ang="0">
                    <a:pos x="7" y="1"/>
                  </a:cxn>
                  <a:cxn ang="0">
                    <a:pos x="4" y="1"/>
                  </a:cxn>
                  <a:cxn ang="0">
                    <a:pos x="3" y="0"/>
                  </a:cxn>
                  <a:cxn ang="0">
                    <a:pos x="1" y="2"/>
                  </a:cxn>
                  <a:cxn ang="0">
                    <a:pos x="1" y="3"/>
                  </a:cxn>
                  <a:cxn ang="0">
                    <a:pos x="1" y="5"/>
                  </a:cxn>
                  <a:cxn ang="0">
                    <a:pos x="3" y="7"/>
                  </a:cxn>
                  <a:cxn ang="0">
                    <a:pos x="0" y="7"/>
                  </a:cxn>
                  <a:cxn ang="0">
                    <a:pos x="0" y="8"/>
                  </a:cxn>
                </a:cxnLst>
                <a:rect l="0" t="0" r="r" b="b"/>
                <a:pathLst>
                  <a:path w="16" h="16">
                    <a:moveTo>
                      <a:pt x="0" y="8"/>
                    </a:moveTo>
                    <a:lnTo>
                      <a:pt x="2" y="10"/>
                    </a:lnTo>
                    <a:lnTo>
                      <a:pt x="1" y="9"/>
                    </a:lnTo>
                    <a:lnTo>
                      <a:pt x="0" y="10"/>
                    </a:lnTo>
                    <a:lnTo>
                      <a:pt x="0" y="12"/>
                    </a:lnTo>
                    <a:lnTo>
                      <a:pt x="2" y="13"/>
                    </a:lnTo>
                    <a:lnTo>
                      <a:pt x="4" y="13"/>
                    </a:lnTo>
                    <a:lnTo>
                      <a:pt x="5" y="12"/>
                    </a:lnTo>
                    <a:lnTo>
                      <a:pt x="5" y="13"/>
                    </a:lnTo>
                    <a:lnTo>
                      <a:pt x="6" y="13"/>
                    </a:lnTo>
                    <a:lnTo>
                      <a:pt x="7" y="13"/>
                    </a:lnTo>
                    <a:lnTo>
                      <a:pt x="8" y="13"/>
                    </a:lnTo>
                    <a:lnTo>
                      <a:pt x="8" y="13"/>
                    </a:lnTo>
                    <a:lnTo>
                      <a:pt x="6" y="14"/>
                    </a:lnTo>
                    <a:lnTo>
                      <a:pt x="5" y="14"/>
                    </a:lnTo>
                    <a:lnTo>
                      <a:pt x="4" y="14"/>
                    </a:lnTo>
                    <a:lnTo>
                      <a:pt x="4" y="15"/>
                    </a:lnTo>
                    <a:lnTo>
                      <a:pt x="6" y="16"/>
                    </a:lnTo>
                    <a:lnTo>
                      <a:pt x="7" y="16"/>
                    </a:lnTo>
                    <a:lnTo>
                      <a:pt x="15" y="14"/>
                    </a:lnTo>
                    <a:lnTo>
                      <a:pt x="15" y="13"/>
                    </a:lnTo>
                    <a:lnTo>
                      <a:pt x="16" y="9"/>
                    </a:lnTo>
                    <a:lnTo>
                      <a:pt x="15" y="9"/>
                    </a:lnTo>
                    <a:lnTo>
                      <a:pt x="12" y="8"/>
                    </a:lnTo>
                    <a:lnTo>
                      <a:pt x="9" y="2"/>
                    </a:lnTo>
                    <a:lnTo>
                      <a:pt x="7" y="1"/>
                    </a:lnTo>
                    <a:lnTo>
                      <a:pt x="4" y="1"/>
                    </a:lnTo>
                    <a:lnTo>
                      <a:pt x="3" y="0"/>
                    </a:lnTo>
                    <a:lnTo>
                      <a:pt x="1" y="2"/>
                    </a:lnTo>
                    <a:lnTo>
                      <a:pt x="1" y="3"/>
                    </a:lnTo>
                    <a:lnTo>
                      <a:pt x="1" y="5"/>
                    </a:lnTo>
                    <a:lnTo>
                      <a:pt x="3" y="7"/>
                    </a:lnTo>
                    <a:lnTo>
                      <a:pt x="0" y="7"/>
                    </a:lnTo>
                    <a:lnTo>
                      <a:pt x="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8" name="Freeform 368"/>
              <p:cNvSpPr>
                <a:spLocks/>
              </p:cNvSpPr>
              <p:nvPr/>
            </p:nvSpPr>
            <p:spPr bwMode="auto">
              <a:xfrm>
                <a:off x="4188" y="3112"/>
                <a:ext cx="15" cy="8"/>
              </a:xfrm>
              <a:custGeom>
                <a:avLst/>
                <a:gdLst/>
                <a:ahLst/>
                <a:cxnLst>
                  <a:cxn ang="0">
                    <a:pos x="10" y="4"/>
                  </a:cxn>
                  <a:cxn ang="0">
                    <a:pos x="13" y="4"/>
                  </a:cxn>
                  <a:cxn ang="0">
                    <a:pos x="13" y="3"/>
                  </a:cxn>
                  <a:cxn ang="0">
                    <a:pos x="8" y="1"/>
                  </a:cxn>
                  <a:cxn ang="0">
                    <a:pos x="4" y="0"/>
                  </a:cxn>
                  <a:cxn ang="0">
                    <a:pos x="0" y="4"/>
                  </a:cxn>
                  <a:cxn ang="0">
                    <a:pos x="0" y="6"/>
                  </a:cxn>
                  <a:cxn ang="0">
                    <a:pos x="7" y="8"/>
                  </a:cxn>
                  <a:cxn ang="0">
                    <a:pos x="9" y="8"/>
                  </a:cxn>
                  <a:cxn ang="0">
                    <a:pos x="10" y="7"/>
                  </a:cxn>
                  <a:cxn ang="0">
                    <a:pos x="14" y="6"/>
                  </a:cxn>
                  <a:cxn ang="0">
                    <a:pos x="15" y="6"/>
                  </a:cxn>
                  <a:cxn ang="0">
                    <a:pos x="15" y="5"/>
                  </a:cxn>
                  <a:cxn ang="0">
                    <a:pos x="4" y="2"/>
                  </a:cxn>
                  <a:cxn ang="0">
                    <a:pos x="7" y="2"/>
                  </a:cxn>
                  <a:cxn ang="0">
                    <a:pos x="10" y="4"/>
                  </a:cxn>
                </a:cxnLst>
                <a:rect l="0" t="0" r="r" b="b"/>
                <a:pathLst>
                  <a:path w="15" h="8">
                    <a:moveTo>
                      <a:pt x="10" y="4"/>
                    </a:moveTo>
                    <a:lnTo>
                      <a:pt x="13" y="4"/>
                    </a:lnTo>
                    <a:lnTo>
                      <a:pt x="13" y="3"/>
                    </a:lnTo>
                    <a:lnTo>
                      <a:pt x="8" y="1"/>
                    </a:lnTo>
                    <a:lnTo>
                      <a:pt x="4" y="0"/>
                    </a:lnTo>
                    <a:lnTo>
                      <a:pt x="0" y="4"/>
                    </a:lnTo>
                    <a:lnTo>
                      <a:pt x="0" y="6"/>
                    </a:lnTo>
                    <a:lnTo>
                      <a:pt x="7" y="8"/>
                    </a:lnTo>
                    <a:lnTo>
                      <a:pt x="9" y="8"/>
                    </a:lnTo>
                    <a:lnTo>
                      <a:pt x="10" y="7"/>
                    </a:lnTo>
                    <a:lnTo>
                      <a:pt x="14" y="6"/>
                    </a:lnTo>
                    <a:lnTo>
                      <a:pt x="15" y="6"/>
                    </a:lnTo>
                    <a:lnTo>
                      <a:pt x="15" y="5"/>
                    </a:lnTo>
                    <a:lnTo>
                      <a:pt x="4" y="2"/>
                    </a:lnTo>
                    <a:lnTo>
                      <a:pt x="7" y="2"/>
                    </a:lnTo>
                    <a:lnTo>
                      <a:pt x="10"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9" name="Freeform 369"/>
              <p:cNvSpPr>
                <a:spLocks/>
              </p:cNvSpPr>
              <p:nvPr/>
            </p:nvSpPr>
            <p:spPr bwMode="auto">
              <a:xfrm>
                <a:off x="4230" y="3012"/>
                <a:ext cx="3" cy="6"/>
              </a:xfrm>
              <a:custGeom>
                <a:avLst/>
                <a:gdLst/>
                <a:ahLst/>
                <a:cxnLst>
                  <a:cxn ang="0">
                    <a:pos x="0" y="6"/>
                  </a:cxn>
                  <a:cxn ang="0">
                    <a:pos x="2" y="6"/>
                  </a:cxn>
                  <a:cxn ang="0">
                    <a:pos x="2" y="4"/>
                  </a:cxn>
                  <a:cxn ang="0">
                    <a:pos x="3" y="1"/>
                  </a:cxn>
                  <a:cxn ang="0">
                    <a:pos x="2" y="0"/>
                  </a:cxn>
                  <a:cxn ang="0">
                    <a:pos x="2" y="0"/>
                  </a:cxn>
                  <a:cxn ang="0">
                    <a:pos x="2" y="0"/>
                  </a:cxn>
                  <a:cxn ang="0">
                    <a:pos x="0" y="4"/>
                  </a:cxn>
                  <a:cxn ang="0">
                    <a:pos x="0" y="6"/>
                  </a:cxn>
                </a:cxnLst>
                <a:rect l="0" t="0" r="r" b="b"/>
                <a:pathLst>
                  <a:path w="3" h="6">
                    <a:moveTo>
                      <a:pt x="0" y="6"/>
                    </a:moveTo>
                    <a:lnTo>
                      <a:pt x="2" y="6"/>
                    </a:lnTo>
                    <a:lnTo>
                      <a:pt x="2" y="4"/>
                    </a:lnTo>
                    <a:lnTo>
                      <a:pt x="3" y="1"/>
                    </a:lnTo>
                    <a:lnTo>
                      <a:pt x="2" y="0"/>
                    </a:lnTo>
                    <a:lnTo>
                      <a:pt x="2" y="0"/>
                    </a:lnTo>
                    <a:lnTo>
                      <a:pt x="2" y="0"/>
                    </a:lnTo>
                    <a:lnTo>
                      <a:pt x="0" y="4"/>
                    </a:lnTo>
                    <a:lnTo>
                      <a:pt x="0"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0" name="Freeform 370"/>
              <p:cNvSpPr>
                <a:spLocks/>
              </p:cNvSpPr>
              <p:nvPr/>
            </p:nvSpPr>
            <p:spPr bwMode="auto">
              <a:xfrm>
                <a:off x="4194" y="3119"/>
                <a:ext cx="15" cy="6"/>
              </a:xfrm>
              <a:custGeom>
                <a:avLst/>
                <a:gdLst/>
                <a:ahLst/>
                <a:cxnLst>
                  <a:cxn ang="0">
                    <a:pos x="9" y="4"/>
                  </a:cxn>
                  <a:cxn ang="0">
                    <a:pos x="11" y="6"/>
                  </a:cxn>
                  <a:cxn ang="0">
                    <a:pos x="11" y="6"/>
                  </a:cxn>
                  <a:cxn ang="0">
                    <a:pos x="13" y="6"/>
                  </a:cxn>
                  <a:cxn ang="0">
                    <a:pos x="15" y="6"/>
                  </a:cxn>
                  <a:cxn ang="0">
                    <a:pos x="13" y="5"/>
                  </a:cxn>
                  <a:cxn ang="0">
                    <a:pos x="13" y="4"/>
                  </a:cxn>
                  <a:cxn ang="0">
                    <a:pos x="14" y="3"/>
                  </a:cxn>
                  <a:cxn ang="0">
                    <a:pos x="14" y="2"/>
                  </a:cxn>
                  <a:cxn ang="0">
                    <a:pos x="12" y="1"/>
                  </a:cxn>
                  <a:cxn ang="0">
                    <a:pos x="11" y="2"/>
                  </a:cxn>
                  <a:cxn ang="0">
                    <a:pos x="9" y="1"/>
                  </a:cxn>
                  <a:cxn ang="0">
                    <a:pos x="9" y="1"/>
                  </a:cxn>
                  <a:cxn ang="0">
                    <a:pos x="7" y="0"/>
                  </a:cxn>
                  <a:cxn ang="0">
                    <a:pos x="0" y="2"/>
                  </a:cxn>
                  <a:cxn ang="0">
                    <a:pos x="1" y="2"/>
                  </a:cxn>
                  <a:cxn ang="0">
                    <a:pos x="9" y="4"/>
                  </a:cxn>
                </a:cxnLst>
                <a:rect l="0" t="0" r="r" b="b"/>
                <a:pathLst>
                  <a:path w="15" h="6">
                    <a:moveTo>
                      <a:pt x="9" y="4"/>
                    </a:moveTo>
                    <a:lnTo>
                      <a:pt x="11" y="6"/>
                    </a:lnTo>
                    <a:lnTo>
                      <a:pt x="11" y="6"/>
                    </a:lnTo>
                    <a:lnTo>
                      <a:pt x="13" y="6"/>
                    </a:lnTo>
                    <a:lnTo>
                      <a:pt x="15" y="6"/>
                    </a:lnTo>
                    <a:lnTo>
                      <a:pt x="13" y="5"/>
                    </a:lnTo>
                    <a:lnTo>
                      <a:pt x="13" y="4"/>
                    </a:lnTo>
                    <a:lnTo>
                      <a:pt x="14" y="3"/>
                    </a:lnTo>
                    <a:lnTo>
                      <a:pt x="14" y="2"/>
                    </a:lnTo>
                    <a:lnTo>
                      <a:pt x="12" y="1"/>
                    </a:lnTo>
                    <a:lnTo>
                      <a:pt x="11" y="2"/>
                    </a:lnTo>
                    <a:lnTo>
                      <a:pt x="9" y="1"/>
                    </a:lnTo>
                    <a:lnTo>
                      <a:pt x="9" y="1"/>
                    </a:lnTo>
                    <a:lnTo>
                      <a:pt x="7" y="0"/>
                    </a:lnTo>
                    <a:lnTo>
                      <a:pt x="0" y="2"/>
                    </a:lnTo>
                    <a:lnTo>
                      <a:pt x="1" y="2"/>
                    </a:lnTo>
                    <a:lnTo>
                      <a:pt x="9"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1" name="Rectangle 371"/>
              <p:cNvSpPr>
                <a:spLocks noChangeArrowheads="1"/>
              </p:cNvSpPr>
              <p:nvPr/>
            </p:nvSpPr>
            <p:spPr bwMode="auto">
              <a:xfrm>
                <a:off x="4199" y="3231"/>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42" name="Freeform 372"/>
              <p:cNvSpPr>
                <a:spLocks/>
              </p:cNvSpPr>
              <p:nvPr/>
            </p:nvSpPr>
            <p:spPr bwMode="auto">
              <a:xfrm>
                <a:off x="4231" y="2975"/>
                <a:ext cx="2" cy="6"/>
              </a:xfrm>
              <a:custGeom>
                <a:avLst/>
                <a:gdLst/>
                <a:ahLst/>
                <a:cxnLst>
                  <a:cxn ang="0">
                    <a:pos x="2" y="2"/>
                  </a:cxn>
                  <a:cxn ang="0">
                    <a:pos x="1" y="0"/>
                  </a:cxn>
                  <a:cxn ang="0">
                    <a:pos x="1" y="1"/>
                  </a:cxn>
                  <a:cxn ang="0">
                    <a:pos x="0" y="3"/>
                  </a:cxn>
                  <a:cxn ang="0">
                    <a:pos x="0" y="6"/>
                  </a:cxn>
                  <a:cxn ang="0">
                    <a:pos x="1" y="6"/>
                  </a:cxn>
                  <a:cxn ang="0">
                    <a:pos x="1" y="5"/>
                  </a:cxn>
                  <a:cxn ang="0">
                    <a:pos x="1" y="5"/>
                  </a:cxn>
                  <a:cxn ang="0">
                    <a:pos x="1" y="4"/>
                  </a:cxn>
                  <a:cxn ang="0">
                    <a:pos x="1" y="4"/>
                  </a:cxn>
                  <a:cxn ang="0">
                    <a:pos x="2" y="3"/>
                  </a:cxn>
                  <a:cxn ang="0">
                    <a:pos x="2" y="2"/>
                  </a:cxn>
                </a:cxnLst>
                <a:rect l="0" t="0" r="r" b="b"/>
                <a:pathLst>
                  <a:path w="2" h="6">
                    <a:moveTo>
                      <a:pt x="2" y="2"/>
                    </a:moveTo>
                    <a:lnTo>
                      <a:pt x="1" y="0"/>
                    </a:lnTo>
                    <a:lnTo>
                      <a:pt x="1" y="1"/>
                    </a:lnTo>
                    <a:lnTo>
                      <a:pt x="0" y="3"/>
                    </a:lnTo>
                    <a:lnTo>
                      <a:pt x="0" y="6"/>
                    </a:lnTo>
                    <a:lnTo>
                      <a:pt x="1" y="6"/>
                    </a:lnTo>
                    <a:lnTo>
                      <a:pt x="1" y="5"/>
                    </a:lnTo>
                    <a:lnTo>
                      <a:pt x="1" y="5"/>
                    </a:lnTo>
                    <a:lnTo>
                      <a:pt x="1" y="4"/>
                    </a:lnTo>
                    <a:lnTo>
                      <a:pt x="1" y="4"/>
                    </a:lnTo>
                    <a:lnTo>
                      <a:pt x="2" y="3"/>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3" name="Freeform 373"/>
              <p:cNvSpPr>
                <a:spLocks/>
              </p:cNvSpPr>
              <p:nvPr/>
            </p:nvSpPr>
            <p:spPr bwMode="auto">
              <a:xfrm>
                <a:off x="4225" y="3071"/>
                <a:ext cx="8" cy="10"/>
              </a:xfrm>
              <a:custGeom>
                <a:avLst/>
                <a:gdLst/>
                <a:ahLst/>
                <a:cxnLst>
                  <a:cxn ang="0">
                    <a:pos x="1" y="10"/>
                  </a:cxn>
                  <a:cxn ang="0">
                    <a:pos x="2" y="9"/>
                  </a:cxn>
                  <a:cxn ang="0">
                    <a:pos x="3" y="10"/>
                  </a:cxn>
                  <a:cxn ang="0">
                    <a:pos x="6" y="9"/>
                  </a:cxn>
                  <a:cxn ang="0">
                    <a:pos x="7" y="10"/>
                  </a:cxn>
                  <a:cxn ang="0">
                    <a:pos x="8" y="9"/>
                  </a:cxn>
                  <a:cxn ang="0">
                    <a:pos x="8" y="8"/>
                  </a:cxn>
                  <a:cxn ang="0">
                    <a:pos x="8" y="6"/>
                  </a:cxn>
                  <a:cxn ang="0">
                    <a:pos x="7" y="7"/>
                  </a:cxn>
                  <a:cxn ang="0">
                    <a:pos x="7" y="7"/>
                  </a:cxn>
                  <a:cxn ang="0">
                    <a:pos x="6" y="7"/>
                  </a:cxn>
                  <a:cxn ang="0">
                    <a:pos x="5" y="6"/>
                  </a:cxn>
                  <a:cxn ang="0">
                    <a:pos x="4" y="5"/>
                  </a:cxn>
                  <a:cxn ang="0">
                    <a:pos x="5" y="4"/>
                  </a:cxn>
                  <a:cxn ang="0">
                    <a:pos x="6" y="3"/>
                  </a:cxn>
                  <a:cxn ang="0">
                    <a:pos x="6" y="3"/>
                  </a:cxn>
                  <a:cxn ang="0">
                    <a:pos x="5" y="0"/>
                  </a:cxn>
                  <a:cxn ang="0">
                    <a:pos x="4" y="1"/>
                  </a:cxn>
                  <a:cxn ang="0">
                    <a:pos x="4" y="2"/>
                  </a:cxn>
                  <a:cxn ang="0">
                    <a:pos x="3" y="3"/>
                  </a:cxn>
                  <a:cxn ang="0">
                    <a:pos x="3" y="2"/>
                  </a:cxn>
                  <a:cxn ang="0">
                    <a:pos x="0" y="2"/>
                  </a:cxn>
                  <a:cxn ang="0">
                    <a:pos x="0" y="3"/>
                  </a:cxn>
                  <a:cxn ang="0">
                    <a:pos x="1" y="3"/>
                  </a:cxn>
                  <a:cxn ang="0">
                    <a:pos x="1" y="10"/>
                  </a:cxn>
                </a:cxnLst>
                <a:rect l="0" t="0" r="r" b="b"/>
                <a:pathLst>
                  <a:path w="8" h="10">
                    <a:moveTo>
                      <a:pt x="1" y="10"/>
                    </a:moveTo>
                    <a:lnTo>
                      <a:pt x="2" y="9"/>
                    </a:lnTo>
                    <a:lnTo>
                      <a:pt x="3" y="10"/>
                    </a:lnTo>
                    <a:lnTo>
                      <a:pt x="6" y="9"/>
                    </a:lnTo>
                    <a:lnTo>
                      <a:pt x="7" y="10"/>
                    </a:lnTo>
                    <a:lnTo>
                      <a:pt x="8" y="9"/>
                    </a:lnTo>
                    <a:lnTo>
                      <a:pt x="8" y="8"/>
                    </a:lnTo>
                    <a:lnTo>
                      <a:pt x="8" y="6"/>
                    </a:lnTo>
                    <a:lnTo>
                      <a:pt x="7" y="7"/>
                    </a:lnTo>
                    <a:lnTo>
                      <a:pt x="7" y="7"/>
                    </a:lnTo>
                    <a:lnTo>
                      <a:pt x="6" y="7"/>
                    </a:lnTo>
                    <a:lnTo>
                      <a:pt x="5" y="6"/>
                    </a:lnTo>
                    <a:lnTo>
                      <a:pt x="4" y="5"/>
                    </a:lnTo>
                    <a:lnTo>
                      <a:pt x="5" y="4"/>
                    </a:lnTo>
                    <a:lnTo>
                      <a:pt x="6" y="3"/>
                    </a:lnTo>
                    <a:lnTo>
                      <a:pt x="6" y="3"/>
                    </a:lnTo>
                    <a:lnTo>
                      <a:pt x="5" y="0"/>
                    </a:lnTo>
                    <a:lnTo>
                      <a:pt x="4" y="1"/>
                    </a:lnTo>
                    <a:lnTo>
                      <a:pt x="4" y="2"/>
                    </a:lnTo>
                    <a:lnTo>
                      <a:pt x="3" y="3"/>
                    </a:lnTo>
                    <a:lnTo>
                      <a:pt x="3" y="2"/>
                    </a:lnTo>
                    <a:lnTo>
                      <a:pt x="0" y="2"/>
                    </a:lnTo>
                    <a:lnTo>
                      <a:pt x="0" y="3"/>
                    </a:lnTo>
                    <a:lnTo>
                      <a:pt x="1" y="3"/>
                    </a:lnTo>
                    <a:lnTo>
                      <a:pt x="1"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4" name="Freeform 374"/>
              <p:cNvSpPr>
                <a:spLocks/>
              </p:cNvSpPr>
              <p:nvPr/>
            </p:nvSpPr>
            <p:spPr bwMode="auto">
              <a:xfrm>
                <a:off x="4209" y="3092"/>
                <a:ext cx="9" cy="7"/>
              </a:xfrm>
              <a:custGeom>
                <a:avLst/>
                <a:gdLst/>
                <a:ahLst/>
                <a:cxnLst>
                  <a:cxn ang="0">
                    <a:pos x="8" y="2"/>
                  </a:cxn>
                  <a:cxn ang="0">
                    <a:pos x="8" y="0"/>
                  </a:cxn>
                  <a:cxn ang="0">
                    <a:pos x="4" y="0"/>
                  </a:cxn>
                  <a:cxn ang="0">
                    <a:pos x="2" y="0"/>
                  </a:cxn>
                  <a:cxn ang="0">
                    <a:pos x="1" y="1"/>
                  </a:cxn>
                  <a:cxn ang="0">
                    <a:pos x="0" y="3"/>
                  </a:cxn>
                  <a:cxn ang="0">
                    <a:pos x="0" y="4"/>
                  </a:cxn>
                  <a:cxn ang="0">
                    <a:pos x="1" y="5"/>
                  </a:cxn>
                  <a:cxn ang="0">
                    <a:pos x="3" y="6"/>
                  </a:cxn>
                  <a:cxn ang="0">
                    <a:pos x="4" y="7"/>
                  </a:cxn>
                  <a:cxn ang="0">
                    <a:pos x="9" y="6"/>
                  </a:cxn>
                  <a:cxn ang="0">
                    <a:pos x="9" y="4"/>
                  </a:cxn>
                  <a:cxn ang="0">
                    <a:pos x="8" y="4"/>
                  </a:cxn>
                  <a:cxn ang="0">
                    <a:pos x="8" y="2"/>
                  </a:cxn>
                </a:cxnLst>
                <a:rect l="0" t="0" r="r" b="b"/>
                <a:pathLst>
                  <a:path w="9" h="7">
                    <a:moveTo>
                      <a:pt x="8" y="2"/>
                    </a:moveTo>
                    <a:lnTo>
                      <a:pt x="8" y="0"/>
                    </a:lnTo>
                    <a:lnTo>
                      <a:pt x="4" y="0"/>
                    </a:lnTo>
                    <a:lnTo>
                      <a:pt x="2" y="0"/>
                    </a:lnTo>
                    <a:lnTo>
                      <a:pt x="1" y="1"/>
                    </a:lnTo>
                    <a:lnTo>
                      <a:pt x="0" y="3"/>
                    </a:lnTo>
                    <a:lnTo>
                      <a:pt x="0" y="4"/>
                    </a:lnTo>
                    <a:lnTo>
                      <a:pt x="1" y="5"/>
                    </a:lnTo>
                    <a:lnTo>
                      <a:pt x="3" y="6"/>
                    </a:lnTo>
                    <a:lnTo>
                      <a:pt x="4" y="7"/>
                    </a:lnTo>
                    <a:lnTo>
                      <a:pt x="9" y="6"/>
                    </a:lnTo>
                    <a:lnTo>
                      <a:pt x="9" y="4"/>
                    </a:lnTo>
                    <a:lnTo>
                      <a:pt x="8" y="4"/>
                    </a:lnTo>
                    <a:lnTo>
                      <a:pt x="8"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5" name="Freeform 375"/>
              <p:cNvSpPr>
                <a:spLocks/>
              </p:cNvSpPr>
              <p:nvPr/>
            </p:nvSpPr>
            <p:spPr bwMode="auto">
              <a:xfrm>
                <a:off x="4652" y="2951"/>
                <a:ext cx="7" cy="5"/>
              </a:xfrm>
              <a:custGeom>
                <a:avLst/>
                <a:gdLst/>
                <a:ahLst/>
                <a:cxnLst>
                  <a:cxn ang="0">
                    <a:pos x="1" y="3"/>
                  </a:cxn>
                  <a:cxn ang="0">
                    <a:pos x="1" y="3"/>
                  </a:cxn>
                  <a:cxn ang="0">
                    <a:pos x="2" y="3"/>
                  </a:cxn>
                  <a:cxn ang="0">
                    <a:pos x="3" y="3"/>
                  </a:cxn>
                  <a:cxn ang="0">
                    <a:pos x="3" y="4"/>
                  </a:cxn>
                  <a:cxn ang="0">
                    <a:pos x="3" y="4"/>
                  </a:cxn>
                  <a:cxn ang="0">
                    <a:pos x="3" y="5"/>
                  </a:cxn>
                  <a:cxn ang="0">
                    <a:pos x="5" y="4"/>
                  </a:cxn>
                  <a:cxn ang="0">
                    <a:pos x="5" y="3"/>
                  </a:cxn>
                  <a:cxn ang="0">
                    <a:pos x="6" y="3"/>
                  </a:cxn>
                  <a:cxn ang="0">
                    <a:pos x="7" y="3"/>
                  </a:cxn>
                  <a:cxn ang="0">
                    <a:pos x="6" y="2"/>
                  </a:cxn>
                  <a:cxn ang="0">
                    <a:pos x="6" y="0"/>
                  </a:cxn>
                  <a:cxn ang="0">
                    <a:pos x="6" y="0"/>
                  </a:cxn>
                  <a:cxn ang="0">
                    <a:pos x="1" y="0"/>
                  </a:cxn>
                  <a:cxn ang="0">
                    <a:pos x="1" y="0"/>
                  </a:cxn>
                  <a:cxn ang="0">
                    <a:pos x="0" y="2"/>
                  </a:cxn>
                  <a:cxn ang="0">
                    <a:pos x="1" y="3"/>
                  </a:cxn>
                  <a:cxn ang="0">
                    <a:pos x="1" y="3"/>
                  </a:cxn>
                </a:cxnLst>
                <a:rect l="0" t="0" r="r" b="b"/>
                <a:pathLst>
                  <a:path w="7" h="5">
                    <a:moveTo>
                      <a:pt x="1" y="3"/>
                    </a:moveTo>
                    <a:lnTo>
                      <a:pt x="1" y="3"/>
                    </a:lnTo>
                    <a:lnTo>
                      <a:pt x="2" y="3"/>
                    </a:lnTo>
                    <a:lnTo>
                      <a:pt x="3" y="3"/>
                    </a:lnTo>
                    <a:lnTo>
                      <a:pt x="3" y="4"/>
                    </a:lnTo>
                    <a:lnTo>
                      <a:pt x="3" y="4"/>
                    </a:lnTo>
                    <a:lnTo>
                      <a:pt x="3" y="5"/>
                    </a:lnTo>
                    <a:lnTo>
                      <a:pt x="5" y="4"/>
                    </a:lnTo>
                    <a:lnTo>
                      <a:pt x="5" y="3"/>
                    </a:lnTo>
                    <a:lnTo>
                      <a:pt x="6" y="3"/>
                    </a:lnTo>
                    <a:lnTo>
                      <a:pt x="7" y="3"/>
                    </a:lnTo>
                    <a:lnTo>
                      <a:pt x="6" y="2"/>
                    </a:lnTo>
                    <a:lnTo>
                      <a:pt x="6" y="0"/>
                    </a:lnTo>
                    <a:lnTo>
                      <a:pt x="6" y="0"/>
                    </a:lnTo>
                    <a:lnTo>
                      <a:pt x="1" y="0"/>
                    </a:lnTo>
                    <a:lnTo>
                      <a:pt x="1" y="0"/>
                    </a:lnTo>
                    <a:lnTo>
                      <a:pt x="0" y="2"/>
                    </a:lnTo>
                    <a:lnTo>
                      <a:pt x="1" y="3"/>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6" name="Freeform 376"/>
              <p:cNvSpPr>
                <a:spLocks/>
              </p:cNvSpPr>
              <p:nvPr/>
            </p:nvSpPr>
            <p:spPr bwMode="auto">
              <a:xfrm>
                <a:off x="4195" y="3122"/>
                <a:ext cx="14" cy="14"/>
              </a:xfrm>
              <a:custGeom>
                <a:avLst/>
                <a:gdLst/>
                <a:ahLst/>
                <a:cxnLst>
                  <a:cxn ang="0">
                    <a:pos x="11" y="9"/>
                  </a:cxn>
                  <a:cxn ang="0">
                    <a:pos x="12" y="9"/>
                  </a:cxn>
                  <a:cxn ang="0">
                    <a:pos x="14" y="9"/>
                  </a:cxn>
                  <a:cxn ang="0">
                    <a:pos x="13" y="7"/>
                  </a:cxn>
                  <a:cxn ang="0">
                    <a:pos x="12" y="7"/>
                  </a:cxn>
                  <a:cxn ang="0">
                    <a:pos x="11" y="6"/>
                  </a:cxn>
                  <a:cxn ang="0">
                    <a:pos x="9" y="5"/>
                  </a:cxn>
                  <a:cxn ang="0">
                    <a:pos x="8" y="3"/>
                  </a:cxn>
                  <a:cxn ang="0">
                    <a:pos x="7" y="2"/>
                  </a:cxn>
                  <a:cxn ang="0">
                    <a:pos x="5" y="1"/>
                  </a:cxn>
                  <a:cxn ang="0">
                    <a:pos x="4" y="1"/>
                  </a:cxn>
                  <a:cxn ang="0">
                    <a:pos x="1" y="0"/>
                  </a:cxn>
                  <a:cxn ang="0">
                    <a:pos x="0" y="1"/>
                  </a:cxn>
                  <a:cxn ang="0">
                    <a:pos x="0" y="2"/>
                  </a:cxn>
                  <a:cxn ang="0">
                    <a:pos x="0" y="3"/>
                  </a:cxn>
                  <a:cxn ang="0">
                    <a:pos x="0" y="4"/>
                  </a:cxn>
                  <a:cxn ang="0">
                    <a:pos x="0" y="6"/>
                  </a:cxn>
                  <a:cxn ang="0">
                    <a:pos x="2" y="7"/>
                  </a:cxn>
                  <a:cxn ang="0">
                    <a:pos x="3" y="8"/>
                  </a:cxn>
                  <a:cxn ang="0">
                    <a:pos x="7" y="10"/>
                  </a:cxn>
                  <a:cxn ang="0">
                    <a:pos x="9" y="14"/>
                  </a:cxn>
                  <a:cxn ang="0">
                    <a:pos x="11" y="13"/>
                  </a:cxn>
                  <a:cxn ang="0">
                    <a:pos x="11" y="14"/>
                  </a:cxn>
                  <a:cxn ang="0">
                    <a:pos x="11" y="14"/>
                  </a:cxn>
                  <a:cxn ang="0">
                    <a:pos x="12" y="14"/>
                  </a:cxn>
                  <a:cxn ang="0">
                    <a:pos x="12" y="12"/>
                  </a:cxn>
                  <a:cxn ang="0">
                    <a:pos x="11" y="11"/>
                  </a:cxn>
                  <a:cxn ang="0">
                    <a:pos x="11" y="10"/>
                  </a:cxn>
                  <a:cxn ang="0">
                    <a:pos x="9" y="10"/>
                  </a:cxn>
                  <a:cxn ang="0">
                    <a:pos x="10" y="9"/>
                  </a:cxn>
                  <a:cxn ang="0">
                    <a:pos x="11" y="9"/>
                  </a:cxn>
                </a:cxnLst>
                <a:rect l="0" t="0" r="r" b="b"/>
                <a:pathLst>
                  <a:path w="14" h="14">
                    <a:moveTo>
                      <a:pt x="11" y="9"/>
                    </a:moveTo>
                    <a:lnTo>
                      <a:pt x="12" y="9"/>
                    </a:lnTo>
                    <a:lnTo>
                      <a:pt x="14" y="9"/>
                    </a:lnTo>
                    <a:lnTo>
                      <a:pt x="13" y="7"/>
                    </a:lnTo>
                    <a:lnTo>
                      <a:pt x="12" y="7"/>
                    </a:lnTo>
                    <a:lnTo>
                      <a:pt x="11" y="6"/>
                    </a:lnTo>
                    <a:lnTo>
                      <a:pt x="9" y="5"/>
                    </a:lnTo>
                    <a:lnTo>
                      <a:pt x="8" y="3"/>
                    </a:lnTo>
                    <a:lnTo>
                      <a:pt x="7" y="2"/>
                    </a:lnTo>
                    <a:lnTo>
                      <a:pt x="5" y="1"/>
                    </a:lnTo>
                    <a:lnTo>
                      <a:pt x="4" y="1"/>
                    </a:lnTo>
                    <a:lnTo>
                      <a:pt x="1" y="0"/>
                    </a:lnTo>
                    <a:lnTo>
                      <a:pt x="0" y="1"/>
                    </a:lnTo>
                    <a:lnTo>
                      <a:pt x="0" y="2"/>
                    </a:lnTo>
                    <a:lnTo>
                      <a:pt x="0" y="3"/>
                    </a:lnTo>
                    <a:lnTo>
                      <a:pt x="0" y="4"/>
                    </a:lnTo>
                    <a:lnTo>
                      <a:pt x="0" y="6"/>
                    </a:lnTo>
                    <a:lnTo>
                      <a:pt x="2" y="7"/>
                    </a:lnTo>
                    <a:lnTo>
                      <a:pt x="3" y="8"/>
                    </a:lnTo>
                    <a:lnTo>
                      <a:pt x="7" y="10"/>
                    </a:lnTo>
                    <a:lnTo>
                      <a:pt x="9" y="14"/>
                    </a:lnTo>
                    <a:lnTo>
                      <a:pt x="11" y="13"/>
                    </a:lnTo>
                    <a:lnTo>
                      <a:pt x="11" y="14"/>
                    </a:lnTo>
                    <a:lnTo>
                      <a:pt x="11" y="14"/>
                    </a:lnTo>
                    <a:lnTo>
                      <a:pt x="12" y="14"/>
                    </a:lnTo>
                    <a:lnTo>
                      <a:pt x="12" y="12"/>
                    </a:lnTo>
                    <a:lnTo>
                      <a:pt x="11" y="11"/>
                    </a:lnTo>
                    <a:lnTo>
                      <a:pt x="11" y="10"/>
                    </a:lnTo>
                    <a:lnTo>
                      <a:pt x="9" y="10"/>
                    </a:lnTo>
                    <a:lnTo>
                      <a:pt x="10" y="9"/>
                    </a:lnTo>
                    <a:lnTo>
                      <a:pt x="11"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7" name="Freeform 377"/>
              <p:cNvSpPr>
                <a:spLocks/>
              </p:cNvSpPr>
              <p:nvPr/>
            </p:nvSpPr>
            <p:spPr bwMode="auto">
              <a:xfrm>
                <a:off x="4175" y="3154"/>
                <a:ext cx="15" cy="11"/>
              </a:xfrm>
              <a:custGeom>
                <a:avLst/>
                <a:gdLst/>
                <a:ahLst/>
                <a:cxnLst>
                  <a:cxn ang="0">
                    <a:pos x="13" y="1"/>
                  </a:cxn>
                  <a:cxn ang="0">
                    <a:pos x="12" y="0"/>
                  </a:cxn>
                  <a:cxn ang="0">
                    <a:pos x="10" y="3"/>
                  </a:cxn>
                  <a:cxn ang="0">
                    <a:pos x="6" y="4"/>
                  </a:cxn>
                  <a:cxn ang="0">
                    <a:pos x="5" y="5"/>
                  </a:cxn>
                  <a:cxn ang="0">
                    <a:pos x="1" y="7"/>
                  </a:cxn>
                  <a:cxn ang="0">
                    <a:pos x="0" y="11"/>
                  </a:cxn>
                  <a:cxn ang="0">
                    <a:pos x="1" y="11"/>
                  </a:cxn>
                  <a:cxn ang="0">
                    <a:pos x="10" y="9"/>
                  </a:cxn>
                  <a:cxn ang="0">
                    <a:pos x="11" y="9"/>
                  </a:cxn>
                  <a:cxn ang="0">
                    <a:pos x="12" y="8"/>
                  </a:cxn>
                  <a:cxn ang="0">
                    <a:pos x="13" y="9"/>
                  </a:cxn>
                  <a:cxn ang="0">
                    <a:pos x="13" y="8"/>
                  </a:cxn>
                  <a:cxn ang="0">
                    <a:pos x="15" y="7"/>
                  </a:cxn>
                  <a:cxn ang="0">
                    <a:pos x="14" y="4"/>
                  </a:cxn>
                  <a:cxn ang="0">
                    <a:pos x="14" y="3"/>
                  </a:cxn>
                  <a:cxn ang="0">
                    <a:pos x="13" y="1"/>
                  </a:cxn>
                </a:cxnLst>
                <a:rect l="0" t="0" r="r" b="b"/>
                <a:pathLst>
                  <a:path w="15" h="11">
                    <a:moveTo>
                      <a:pt x="13" y="1"/>
                    </a:moveTo>
                    <a:lnTo>
                      <a:pt x="12" y="0"/>
                    </a:lnTo>
                    <a:lnTo>
                      <a:pt x="10" y="3"/>
                    </a:lnTo>
                    <a:lnTo>
                      <a:pt x="6" y="4"/>
                    </a:lnTo>
                    <a:lnTo>
                      <a:pt x="5" y="5"/>
                    </a:lnTo>
                    <a:lnTo>
                      <a:pt x="1" y="7"/>
                    </a:lnTo>
                    <a:lnTo>
                      <a:pt x="0" y="11"/>
                    </a:lnTo>
                    <a:lnTo>
                      <a:pt x="1" y="11"/>
                    </a:lnTo>
                    <a:lnTo>
                      <a:pt x="10" y="9"/>
                    </a:lnTo>
                    <a:lnTo>
                      <a:pt x="11" y="9"/>
                    </a:lnTo>
                    <a:lnTo>
                      <a:pt x="12" y="8"/>
                    </a:lnTo>
                    <a:lnTo>
                      <a:pt x="13" y="9"/>
                    </a:lnTo>
                    <a:lnTo>
                      <a:pt x="13" y="8"/>
                    </a:lnTo>
                    <a:lnTo>
                      <a:pt x="15" y="7"/>
                    </a:lnTo>
                    <a:lnTo>
                      <a:pt x="14" y="4"/>
                    </a:lnTo>
                    <a:lnTo>
                      <a:pt x="14" y="3"/>
                    </a:lnTo>
                    <a:lnTo>
                      <a:pt x="1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8" name="Freeform 378"/>
              <p:cNvSpPr>
                <a:spLocks/>
              </p:cNvSpPr>
              <p:nvPr/>
            </p:nvSpPr>
            <p:spPr bwMode="auto">
              <a:xfrm>
                <a:off x="4482" y="2983"/>
                <a:ext cx="11" cy="4"/>
              </a:xfrm>
              <a:custGeom>
                <a:avLst/>
                <a:gdLst/>
                <a:ahLst/>
                <a:cxnLst>
                  <a:cxn ang="0">
                    <a:pos x="2" y="4"/>
                  </a:cxn>
                  <a:cxn ang="0">
                    <a:pos x="2" y="4"/>
                  </a:cxn>
                  <a:cxn ang="0">
                    <a:pos x="4" y="2"/>
                  </a:cxn>
                  <a:cxn ang="0">
                    <a:pos x="5" y="2"/>
                  </a:cxn>
                  <a:cxn ang="0">
                    <a:pos x="4" y="1"/>
                  </a:cxn>
                  <a:cxn ang="0">
                    <a:pos x="5" y="1"/>
                  </a:cxn>
                  <a:cxn ang="0">
                    <a:pos x="6" y="1"/>
                  </a:cxn>
                  <a:cxn ang="0">
                    <a:pos x="7" y="3"/>
                  </a:cxn>
                  <a:cxn ang="0">
                    <a:pos x="9" y="4"/>
                  </a:cxn>
                  <a:cxn ang="0">
                    <a:pos x="9" y="3"/>
                  </a:cxn>
                  <a:cxn ang="0">
                    <a:pos x="11" y="2"/>
                  </a:cxn>
                  <a:cxn ang="0">
                    <a:pos x="11" y="1"/>
                  </a:cxn>
                  <a:cxn ang="0">
                    <a:pos x="10" y="1"/>
                  </a:cxn>
                  <a:cxn ang="0">
                    <a:pos x="9" y="2"/>
                  </a:cxn>
                  <a:cxn ang="0">
                    <a:pos x="8" y="2"/>
                  </a:cxn>
                  <a:cxn ang="0">
                    <a:pos x="7" y="1"/>
                  </a:cxn>
                  <a:cxn ang="0">
                    <a:pos x="7" y="0"/>
                  </a:cxn>
                  <a:cxn ang="0">
                    <a:pos x="6" y="0"/>
                  </a:cxn>
                  <a:cxn ang="0">
                    <a:pos x="5" y="0"/>
                  </a:cxn>
                  <a:cxn ang="0">
                    <a:pos x="4" y="0"/>
                  </a:cxn>
                  <a:cxn ang="0">
                    <a:pos x="4" y="0"/>
                  </a:cxn>
                  <a:cxn ang="0">
                    <a:pos x="4" y="1"/>
                  </a:cxn>
                  <a:cxn ang="0">
                    <a:pos x="3" y="1"/>
                  </a:cxn>
                  <a:cxn ang="0">
                    <a:pos x="2" y="2"/>
                  </a:cxn>
                  <a:cxn ang="0">
                    <a:pos x="2" y="3"/>
                  </a:cxn>
                  <a:cxn ang="0">
                    <a:pos x="0" y="2"/>
                  </a:cxn>
                  <a:cxn ang="0">
                    <a:pos x="0" y="4"/>
                  </a:cxn>
                  <a:cxn ang="0">
                    <a:pos x="2" y="4"/>
                  </a:cxn>
                  <a:cxn ang="0">
                    <a:pos x="2" y="4"/>
                  </a:cxn>
                </a:cxnLst>
                <a:rect l="0" t="0" r="r" b="b"/>
                <a:pathLst>
                  <a:path w="11" h="4">
                    <a:moveTo>
                      <a:pt x="2" y="4"/>
                    </a:moveTo>
                    <a:lnTo>
                      <a:pt x="2" y="4"/>
                    </a:lnTo>
                    <a:lnTo>
                      <a:pt x="4" y="2"/>
                    </a:lnTo>
                    <a:lnTo>
                      <a:pt x="5" y="2"/>
                    </a:lnTo>
                    <a:lnTo>
                      <a:pt x="4" y="1"/>
                    </a:lnTo>
                    <a:lnTo>
                      <a:pt x="5" y="1"/>
                    </a:lnTo>
                    <a:lnTo>
                      <a:pt x="6" y="1"/>
                    </a:lnTo>
                    <a:lnTo>
                      <a:pt x="7" y="3"/>
                    </a:lnTo>
                    <a:lnTo>
                      <a:pt x="9" y="4"/>
                    </a:lnTo>
                    <a:lnTo>
                      <a:pt x="9" y="3"/>
                    </a:lnTo>
                    <a:lnTo>
                      <a:pt x="11" y="2"/>
                    </a:lnTo>
                    <a:lnTo>
                      <a:pt x="11" y="1"/>
                    </a:lnTo>
                    <a:lnTo>
                      <a:pt x="10" y="1"/>
                    </a:lnTo>
                    <a:lnTo>
                      <a:pt x="9" y="2"/>
                    </a:lnTo>
                    <a:lnTo>
                      <a:pt x="8" y="2"/>
                    </a:lnTo>
                    <a:lnTo>
                      <a:pt x="7" y="1"/>
                    </a:lnTo>
                    <a:lnTo>
                      <a:pt x="7" y="0"/>
                    </a:lnTo>
                    <a:lnTo>
                      <a:pt x="6" y="0"/>
                    </a:lnTo>
                    <a:lnTo>
                      <a:pt x="5" y="0"/>
                    </a:lnTo>
                    <a:lnTo>
                      <a:pt x="4" y="0"/>
                    </a:lnTo>
                    <a:lnTo>
                      <a:pt x="4" y="0"/>
                    </a:lnTo>
                    <a:lnTo>
                      <a:pt x="4" y="1"/>
                    </a:lnTo>
                    <a:lnTo>
                      <a:pt x="3" y="1"/>
                    </a:lnTo>
                    <a:lnTo>
                      <a:pt x="2" y="2"/>
                    </a:lnTo>
                    <a:lnTo>
                      <a:pt x="2" y="3"/>
                    </a:lnTo>
                    <a:lnTo>
                      <a:pt x="0" y="2"/>
                    </a:lnTo>
                    <a:lnTo>
                      <a:pt x="0" y="4"/>
                    </a:lnTo>
                    <a:lnTo>
                      <a:pt x="2" y="4"/>
                    </a:lnTo>
                    <a:lnTo>
                      <a:pt x="2"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9" name="Freeform 379"/>
              <p:cNvSpPr>
                <a:spLocks/>
              </p:cNvSpPr>
              <p:nvPr/>
            </p:nvSpPr>
            <p:spPr bwMode="auto">
              <a:xfrm>
                <a:off x="4388" y="2985"/>
                <a:ext cx="8" cy="19"/>
              </a:xfrm>
              <a:custGeom>
                <a:avLst/>
                <a:gdLst/>
                <a:ahLst/>
                <a:cxnLst>
                  <a:cxn ang="0">
                    <a:pos x="0" y="4"/>
                  </a:cxn>
                  <a:cxn ang="0">
                    <a:pos x="3" y="11"/>
                  </a:cxn>
                  <a:cxn ang="0">
                    <a:pos x="3" y="13"/>
                  </a:cxn>
                  <a:cxn ang="0">
                    <a:pos x="4" y="12"/>
                  </a:cxn>
                  <a:cxn ang="0">
                    <a:pos x="6" y="14"/>
                  </a:cxn>
                  <a:cxn ang="0">
                    <a:pos x="6" y="15"/>
                  </a:cxn>
                  <a:cxn ang="0">
                    <a:pos x="7" y="16"/>
                  </a:cxn>
                  <a:cxn ang="0">
                    <a:pos x="7" y="18"/>
                  </a:cxn>
                  <a:cxn ang="0">
                    <a:pos x="8" y="19"/>
                  </a:cxn>
                  <a:cxn ang="0">
                    <a:pos x="8" y="17"/>
                  </a:cxn>
                  <a:cxn ang="0">
                    <a:pos x="8" y="16"/>
                  </a:cxn>
                  <a:cxn ang="0">
                    <a:pos x="7" y="16"/>
                  </a:cxn>
                  <a:cxn ang="0">
                    <a:pos x="7" y="13"/>
                  </a:cxn>
                  <a:cxn ang="0">
                    <a:pos x="7" y="13"/>
                  </a:cxn>
                  <a:cxn ang="0">
                    <a:pos x="7" y="13"/>
                  </a:cxn>
                  <a:cxn ang="0">
                    <a:pos x="7" y="13"/>
                  </a:cxn>
                  <a:cxn ang="0">
                    <a:pos x="4" y="11"/>
                  </a:cxn>
                  <a:cxn ang="0">
                    <a:pos x="4" y="10"/>
                  </a:cxn>
                  <a:cxn ang="0">
                    <a:pos x="3" y="9"/>
                  </a:cxn>
                  <a:cxn ang="0">
                    <a:pos x="4" y="9"/>
                  </a:cxn>
                  <a:cxn ang="0">
                    <a:pos x="3" y="8"/>
                  </a:cxn>
                  <a:cxn ang="0">
                    <a:pos x="3" y="4"/>
                  </a:cxn>
                  <a:cxn ang="0">
                    <a:pos x="1" y="2"/>
                  </a:cxn>
                  <a:cxn ang="0">
                    <a:pos x="1" y="2"/>
                  </a:cxn>
                  <a:cxn ang="0">
                    <a:pos x="1" y="1"/>
                  </a:cxn>
                  <a:cxn ang="0">
                    <a:pos x="0" y="0"/>
                  </a:cxn>
                  <a:cxn ang="0">
                    <a:pos x="0" y="3"/>
                  </a:cxn>
                  <a:cxn ang="0">
                    <a:pos x="0" y="4"/>
                  </a:cxn>
                  <a:cxn ang="0">
                    <a:pos x="0" y="4"/>
                  </a:cxn>
                </a:cxnLst>
                <a:rect l="0" t="0" r="r" b="b"/>
                <a:pathLst>
                  <a:path w="8" h="19">
                    <a:moveTo>
                      <a:pt x="0" y="4"/>
                    </a:moveTo>
                    <a:lnTo>
                      <a:pt x="3" y="11"/>
                    </a:lnTo>
                    <a:lnTo>
                      <a:pt x="3" y="13"/>
                    </a:lnTo>
                    <a:lnTo>
                      <a:pt x="4" y="12"/>
                    </a:lnTo>
                    <a:lnTo>
                      <a:pt x="6" y="14"/>
                    </a:lnTo>
                    <a:lnTo>
                      <a:pt x="6" y="15"/>
                    </a:lnTo>
                    <a:lnTo>
                      <a:pt x="7" y="16"/>
                    </a:lnTo>
                    <a:lnTo>
                      <a:pt x="7" y="18"/>
                    </a:lnTo>
                    <a:lnTo>
                      <a:pt x="8" y="19"/>
                    </a:lnTo>
                    <a:lnTo>
                      <a:pt x="8" y="17"/>
                    </a:lnTo>
                    <a:lnTo>
                      <a:pt x="8" y="16"/>
                    </a:lnTo>
                    <a:lnTo>
                      <a:pt x="7" y="16"/>
                    </a:lnTo>
                    <a:lnTo>
                      <a:pt x="7" y="13"/>
                    </a:lnTo>
                    <a:lnTo>
                      <a:pt x="7" y="13"/>
                    </a:lnTo>
                    <a:lnTo>
                      <a:pt x="7" y="13"/>
                    </a:lnTo>
                    <a:lnTo>
                      <a:pt x="7" y="13"/>
                    </a:lnTo>
                    <a:lnTo>
                      <a:pt x="4" y="11"/>
                    </a:lnTo>
                    <a:lnTo>
                      <a:pt x="4" y="10"/>
                    </a:lnTo>
                    <a:lnTo>
                      <a:pt x="3" y="9"/>
                    </a:lnTo>
                    <a:lnTo>
                      <a:pt x="4" y="9"/>
                    </a:lnTo>
                    <a:lnTo>
                      <a:pt x="3" y="8"/>
                    </a:lnTo>
                    <a:lnTo>
                      <a:pt x="3" y="4"/>
                    </a:lnTo>
                    <a:lnTo>
                      <a:pt x="1" y="2"/>
                    </a:lnTo>
                    <a:lnTo>
                      <a:pt x="1" y="2"/>
                    </a:lnTo>
                    <a:lnTo>
                      <a:pt x="1" y="1"/>
                    </a:lnTo>
                    <a:lnTo>
                      <a:pt x="0" y="0"/>
                    </a:lnTo>
                    <a:lnTo>
                      <a:pt x="0" y="3"/>
                    </a:lnTo>
                    <a:lnTo>
                      <a:pt x="0" y="4"/>
                    </a:lnTo>
                    <a:lnTo>
                      <a:pt x="0"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0" name="Freeform 380"/>
              <p:cNvSpPr>
                <a:spLocks/>
              </p:cNvSpPr>
              <p:nvPr/>
            </p:nvSpPr>
            <p:spPr bwMode="auto">
              <a:xfrm>
                <a:off x="4442" y="3169"/>
                <a:ext cx="2" cy="3"/>
              </a:xfrm>
              <a:custGeom>
                <a:avLst/>
                <a:gdLst/>
                <a:ahLst/>
                <a:cxnLst>
                  <a:cxn ang="0">
                    <a:pos x="2" y="3"/>
                  </a:cxn>
                  <a:cxn ang="0">
                    <a:pos x="2" y="3"/>
                  </a:cxn>
                  <a:cxn ang="0">
                    <a:pos x="2" y="0"/>
                  </a:cxn>
                  <a:cxn ang="0">
                    <a:pos x="2" y="0"/>
                  </a:cxn>
                  <a:cxn ang="0">
                    <a:pos x="1" y="0"/>
                  </a:cxn>
                  <a:cxn ang="0">
                    <a:pos x="0" y="0"/>
                  </a:cxn>
                  <a:cxn ang="0">
                    <a:pos x="0" y="0"/>
                  </a:cxn>
                  <a:cxn ang="0">
                    <a:pos x="0" y="2"/>
                  </a:cxn>
                  <a:cxn ang="0">
                    <a:pos x="1" y="2"/>
                  </a:cxn>
                  <a:cxn ang="0">
                    <a:pos x="1" y="1"/>
                  </a:cxn>
                  <a:cxn ang="0">
                    <a:pos x="1" y="3"/>
                  </a:cxn>
                  <a:cxn ang="0">
                    <a:pos x="2" y="3"/>
                  </a:cxn>
                </a:cxnLst>
                <a:rect l="0" t="0" r="r" b="b"/>
                <a:pathLst>
                  <a:path w="2" h="3">
                    <a:moveTo>
                      <a:pt x="2" y="3"/>
                    </a:moveTo>
                    <a:lnTo>
                      <a:pt x="2" y="3"/>
                    </a:lnTo>
                    <a:lnTo>
                      <a:pt x="2" y="0"/>
                    </a:lnTo>
                    <a:lnTo>
                      <a:pt x="2" y="0"/>
                    </a:lnTo>
                    <a:lnTo>
                      <a:pt x="1" y="0"/>
                    </a:lnTo>
                    <a:lnTo>
                      <a:pt x="0" y="0"/>
                    </a:lnTo>
                    <a:lnTo>
                      <a:pt x="0" y="0"/>
                    </a:lnTo>
                    <a:lnTo>
                      <a:pt x="0" y="2"/>
                    </a:lnTo>
                    <a:lnTo>
                      <a:pt x="1" y="2"/>
                    </a:lnTo>
                    <a:lnTo>
                      <a:pt x="1" y="1"/>
                    </a:lnTo>
                    <a:lnTo>
                      <a:pt x="1" y="3"/>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1" name="Freeform 381"/>
              <p:cNvSpPr>
                <a:spLocks/>
              </p:cNvSpPr>
              <p:nvPr/>
            </p:nvSpPr>
            <p:spPr bwMode="auto">
              <a:xfrm>
                <a:off x="4453" y="3166"/>
                <a:ext cx="3" cy="3"/>
              </a:xfrm>
              <a:custGeom>
                <a:avLst/>
                <a:gdLst/>
                <a:ahLst/>
                <a:cxnLst>
                  <a:cxn ang="0">
                    <a:pos x="0" y="0"/>
                  </a:cxn>
                  <a:cxn ang="0">
                    <a:pos x="0" y="1"/>
                  </a:cxn>
                  <a:cxn ang="0">
                    <a:pos x="0" y="2"/>
                  </a:cxn>
                  <a:cxn ang="0">
                    <a:pos x="2" y="3"/>
                  </a:cxn>
                  <a:cxn ang="0">
                    <a:pos x="3" y="3"/>
                  </a:cxn>
                  <a:cxn ang="0">
                    <a:pos x="3" y="2"/>
                  </a:cxn>
                  <a:cxn ang="0">
                    <a:pos x="2" y="1"/>
                  </a:cxn>
                  <a:cxn ang="0">
                    <a:pos x="0" y="0"/>
                  </a:cxn>
                </a:cxnLst>
                <a:rect l="0" t="0" r="r" b="b"/>
                <a:pathLst>
                  <a:path w="3" h="3">
                    <a:moveTo>
                      <a:pt x="0" y="0"/>
                    </a:moveTo>
                    <a:lnTo>
                      <a:pt x="0" y="1"/>
                    </a:lnTo>
                    <a:lnTo>
                      <a:pt x="0" y="2"/>
                    </a:lnTo>
                    <a:lnTo>
                      <a:pt x="2" y="3"/>
                    </a:lnTo>
                    <a:lnTo>
                      <a:pt x="3" y="3"/>
                    </a:lnTo>
                    <a:lnTo>
                      <a:pt x="3" y="2"/>
                    </a:lnTo>
                    <a:lnTo>
                      <a:pt x="2"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2" name="Freeform 382"/>
              <p:cNvSpPr>
                <a:spLocks/>
              </p:cNvSpPr>
              <p:nvPr/>
            </p:nvSpPr>
            <p:spPr bwMode="auto">
              <a:xfrm>
                <a:off x="4415" y="3183"/>
                <a:ext cx="4" cy="5"/>
              </a:xfrm>
              <a:custGeom>
                <a:avLst/>
                <a:gdLst/>
                <a:ahLst/>
                <a:cxnLst>
                  <a:cxn ang="0">
                    <a:pos x="1" y="5"/>
                  </a:cxn>
                  <a:cxn ang="0">
                    <a:pos x="2" y="4"/>
                  </a:cxn>
                  <a:cxn ang="0">
                    <a:pos x="4" y="0"/>
                  </a:cxn>
                  <a:cxn ang="0">
                    <a:pos x="3" y="0"/>
                  </a:cxn>
                  <a:cxn ang="0">
                    <a:pos x="2" y="0"/>
                  </a:cxn>
                  <a:cxn ang="0">
                    <a:pos x="2" y="2"/>
                  </a:cxn>
                  <a:cxn ang="0">
                    <a:pos x="2" y="2"/>
                  </a:cxn>
                  <a:cxn ang="0">
                    <a:pos x="2" y="2"/>
                  </a:cxn>
                  <a:cxn ang="0">
                    <a:pos x="0" y="3"/>
                  </a:cxn>
                  <a:cxn ang="0">
                    <a:pos x="0" y="4"/>
                  </a:cxn>
                  <a:cxn ang="0">
                    <a:pos x="0" y="5"/>
                  </a:cxn>
                  <a:cxn ang="0">
                    <a:pos x="1" y="5"/>
                  </a:cxn>
                </a:cxnLst>
                <a:rect l="0" t="0" r="r" b="b"/>
                <a:pathLst>
                  <a:path w="4" h="5">
                    <a:moveTo>
                      <a:pt x="1" y="5"/>
                    </a:moveTo>
                    <a:lnTo>
                      <a:pt x="2" y="4"/>
                    </a:lnTo>
                    <a:lnTo>
                      <a:pt x="4" y="0"/>
                    </a:lnTo>
                    <a:lnTo>
                      <a:pt x="3" y="0"/>
                    </a:lnTo>
                    <a:lnTo>
                      <a:pt x="2" y="0"/>
                    </a:lnTo>
                    <a:lnTo>
                      <a:pt x="2" y="2"/>
                    </a:lnTo>
                    <a:lnTo>
                      <a:pt x="2" y="2"/>
                    </a:lnTo>
                    <a:lnTo>
                      <a:pt x="2" y="2"/>
                    </a:lnTo>
                    <a:lnTo>
                      <a:pt x="0" y="3"/>
                    </a:lnTo>
                    <a:lnTo>
                      <a:pt x="0" y="4"/>
                    </a:lnTo>
                    <a:lnTo>
                      <a:pt x="0" y="5"/>
                    </a:lnTo>
                    <a:lnTo>
                      <a:pt x="1"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3" name="Freeform 383"/>
              <p:cNvSpPr>
                <a:spLocks/>
              </p:cNvSpPr>
              <p:nvPr/>
            </p:nvSpPr>
            <p:spPr bwMode="auto">
              <a:xfrm>
                <a:off x="4451" y="3161"/>
                <a:ext cx="6" cy="4"/>
              </a:xfrm>
              <a:custGeom>
                <a:avLst/>
                <a:gdLst/>
                <a:ahLst/>
                <a:cxnLst>
                  <a:cxn ang="0">
                    <a:pos x="6" y="1"/>
                  </a:cxn>
                  <a:cxn ang="0">
                    <a:pos x="6" y="1"/>
                  </a:cxn>
                  <a:cxn ang="0">
                    <a:pos x="6" y="0"/>
                  </a:cxn>
                  <a:cxn ang="0">
                    <a:pos x="6" y="0"/>
                  </a:cxn>
                  <a:cxn ang="0">
                    <a:pos x="5" y="0"/>
                  </a:cxn>
                  <a:cxn ang="0">
                    <a:pos x="5" y="0"/>
                  </a:cxn>
                  <a:cxn ang="0">
                    <a:pos x="4" y="0"/>
                  </a:cxn>
                  <a:cxn ang="0">
                    <a:pos x="4" y="0"/>
                  </a:cxn>
                  <a:cxn ang="0">
                    <a:pos x="3" y="0"/>
                  </a:cxn>
                  <a:cxn ang="0">
                    <a:pos x="3" y="0"/>
                  </a:cxn>
                  <a:cxn ang="0">
                    <a:pos x="2" y="0"/>
                  </a:cxn>
                  <a:cxn ang="0">
                    <a:pos x="2" y="0"/>
                  </a:cxn>
                  <a:cxn ang="0">
                    <a:pos x="2" y="0"/>
                  </a:cxn>
                  <a:cxn ang="0">
                    <a:pos x="2" y="0"/>
                  </a:cxn>
                  <a:cxn ang="0">
                    <a:pos x="2" y="0"/>
                  </a:cxn>
                  <a:cxn ang="0">
                    <a:pos x="2" y="0"/>
                  </a:cxn>
                  <a:cxn ang="0">
                    <a:pos x="1" y="0"/>
                  </a:cxn>
                  <a:cxn ang="0">
                    <a:pos x="0" y="1"/>
                  </a:cxn>
                  <a:cxn ang="0">
                    <a:pos x="1" y="2"/>
                  </a:cxn>
                  <a:cxn ang="0">
                    <a:pos x="1" y="4"/>
                  </a:cxn>
                  <a:cxn ang="0">
                    <a:pos x="2" y="3"/>
                  </a:cxn>
                  <a:cxn ang="0">
                    <a:pos x="2" y="3"/>
                  </a:cxn>
                  <a:cxn ang="0">
                    <a:pos x="2" y="3"/>
                  </a:cxn>
                  <a:cxn ang="0">
                    <a:pos x="3" y="3"/>
                  </a:cxn>
                  <a:cxn ang="0">
                    <a:pos x="3" y="3"/>
                  </a:cxn>
                  <a:cxn ang="0">
                    <a:pos x="4" y="2"/>
                  </a:cxn>
                  <a:cxn ang="0">
                    <a:pos x="5" y="3"/>
                  </a:cxn>
                  <a:cxn ang="0">
                    <a:pos x="5" y="2"/>
                  </a:cxn>
                  <a:cxn ang="0">
                    <a:pos x="6" y="1"/>
                  </a:cxn>
                </a:cxnLst>
                <a:rect l="0" t="0" r="r" b="b"/>
                <a:pathLst>
                  <a:path w="6" h="4">
                    <a:moveTo>
                      <a:pt x="6" y="1"/>
                    </a:moveTo>
                    <a:lnTo>
                      <a:pt x="6" y="1"/>
                    </a:lnTo>
                    <a:lnTo>
                      <a:pt x="6" y="0"/>
                    </a:lnTo>
                    <a:lnTo>
                      <a:pt x="6" y="0"/>
                    </a:lnTo>
                    <a:lnTo>
                      <a:pt x="5" y="0"/>
                    </a:lnTo>
                    <a:lnTo>
                      <a:pt x="5" y="0"/>
                    </a:lnTo>
                    <a:lnTo>
                      <a:pt x="4" y="0"/>
                    </a:lnTo>
                    <a:lnTo>
                      <a:pt x="4" y="0"/>
                    </a:lnTo>
                    <a:lnTo>
                      <a:pt x="3" y="0"/>
                    </a:lnTo>
                    <a:lnTo>
                      <a:pt x="3" y="0"/>
                    </a:lnTo>
                    <a:lnTo>
                      <a:pt x="2" y="0"/>
                    </a:lnTo>
                    <a:lnTo>
                      <a:pt x="2" y="0"/>
                    </a:lnTo>
                    <a:lnTo>
                      <a:pt x="2" y="0"/>
                    </a:lnTo>
                    <a:lnTo>
                      <a:pt x="2" y="0"/>
                    </a:lnTo>
                    <a:lnTo>
                      <a:pt x="2" y="0"/>
                    </a:lnTo>
                    <a:lnTo>
                      <a:pt x="2" y="0"/>
                    </a:lnTo>
                    <a:lnTo>
                      <a:pt x="1" y="0"/>
                    </a:lnTo>
                    <a:lnTo>
                      <a:pt x="0" y="1"/>
                    </a:lnTo>
                    <a:lnTo>
                      <a:pt x="1" y="2"/>
                    </a:lnTo>
                    <a:lnTo>
                      <a:pt x="1" y="4"/>
                    </a:lnTo>
                    <a:lnTo>
                      <a:pt x="2" y="3"/>
                    </a:lnTo>
                    <a:lnTo>
                      <a:pt x="2" y="3"/>
                    </a:lnTo>
                    <a:lnTo>
                      <a:pt x="2" y="3"/>
                    </a:lnTo>
                    <a:lnTo>
                      <a:pt x="3" y="3"/>
                    </a:lnTo>
                    <a:lnTo>
                      <a:pt x="3" y="3"/>
                    </a:lnTo>
                    <a:lnTo>
                      <a:pt x="4" y="2"/>
                    </a:lnTo>
                    <a:lnTo>
                      <a:pt x="5" y="3"/>
                    </a:lnTo>
                    <a:lnTo>
                      <a:pt x="5" y="2"/>
                    </a:lnTo>
                    <a:lnTo>
                      <a:pt x="6"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4" name="Freeform 384"/>
              <p:cNvSpPr>
                <a:spLocks/>
              </p:cNvSpPr>
              <p:nvPr/>
            </p:nvSpPr>
            <p:spPr bwMode="auto">
              <a:xfrm>
                <a:off x="4409" y="3188"/>
                <a:ext cx="5" cy="6"/>
              </a:xfrm>
              <a:custGeom>
                <a:avLst/>
                <a:gdLst/>
                <a:ahLst/>
                <a:cxnLst>
                  <a:cxn ang="0">
                    <a:pos x="0" y="6"/>
                  </a:cxn>
                  <a:cxn ang="0">
                    <a:pos x="1" y="6"/>
                  </a:cxn>
                  <a:cxn ang="0">
                    <a:pos x="2" y="5"/>
                  </a:cxn>
                  <a:cxn ang="0">
                    <a:pos x="3" y="5"/>
                  </a:cxn>
                  <a:cxn ang="0">
                    <a:pos x="4" y="4"/>
                  </a:cxn>
                  <a:cxn ang="0">
                    <a:pos x="3" y="5"/>
                  </a:cxn>
                  <a:cxn ang="0">
                    <a:pos x="2" y="6"/>
                  </a:cxn>
                  <a:cxn ang="0">
                    <a:pos x="3" y="6"/>
                  </a:cxn>
                  <a:cxn ang="0">
                    <a:pos x="4" y="6"/>
                  </a:cxn>
                  <a:cxn ang="0">
                    <a:pos x="4" y="6"/>
                  </a:cxn>
                  <a:cxn ang="0">
                    <a:pos x="5" y="6"/>
                  </a:cxn>
                  <a:cxn ang="0">
                    <a:pos x="4" y="3"/>
                  </a:cxn>
                  <a:cxn ang="0">
                    <a:pos x="4" y="0"/>
                  </a:cxn>
                  <a:cxn ang="0">
                    <a:pos x="4" y="3"/>
                  </a:cxn>
                  <a:cxn ang="0">
                    <a:pos x="3" y="3"/>
                  </a:cxn>
                  <a:cxn ang="0">
                    <a:pos x="2" y="2"/>
                  </a:cxn>
                  <a:cxn ang="0">
                    <a:pos x="2" y="3"/>
                  </a:cxn>
                  <a:cxn ang="0">
                    <a:pos x="2" y="3"/>
                  </a:cxn>
                  <a:cxn ang="0">
                    <a:pos x="1" y="3"/>
                  </a:cxn>
                  <a:cxn ang="0">
                    <a:pos x="1" y="4"/>
                  </a:cxn>
                  <a:cxn ang="0">
                    <a:pos x="1" y="3"/>
                  </a:cxn>
                  <a:cxn ang="0">
                    <a:pos x="1" y="4"/>
                  </a:cxn>
                  <a:cxn ang="0">
                    <a:pos x="1" y="4"/>
                  </a:cxn>
                  <a:cxn ang="0">
                    <a:pos x="1" y="5"/>
                  </a:cxn>
                  <a:cxn ang="0">
                    <a:pos x="0" y="6"/>
                  </a:cxn>
                </a:cxnLst>
                <a:rect l="0" t="0" r="r" b="b"/>
                <a:pathLst>
                  <a:path w="5" h="6">
                    <a:moveTo>
                      <a:pt x="0" y="6"/>
                    </a:moveTo>
                    <a:lnTo>
                      <a:pt x="1" y="6"/>
                    </a:lnTo>
                    <a:lnTo>
                      <a:pt x="2" y="5"/>
                    </a:lnTo>
                    <a:lnTo>
                      <a:pt x="3" y="5"/>
                    </a:lnTo>
                    <a:lnTo>
                      <a:pt x="4" y="4"/>
                    </a:lnTo>
                    <a:lnTo>
                      <a:pt x="3" y="5"/>
                    </a:lnTo>
                    <a:lnTo>
                      <a:pt x="2" y="6"/>
                    </a:lnTo>
                    <a:lnTo>
                      <a:pt x="3" y="6"/>
                    </a:lnTo>
                    <a:lnTo>
                      <a:pt x="4" y="6"/>
                    </a:lnTo>
                    <a:lnTo>
                      <a:pt x="4" y="6"/>
                    </a:lnTo>
                    <a:lnTo>
                      <a:pt x="5" y="6"/>
                    </a:lnTo>
                    <a:lnTo>
                      <a:pt x="4" y="3"/>
                    </a:lnTo>
                    <a:lnTo>
                      <a:pt x="4" y="0"/>
                    </a:lnTo>
                    <a:lnTo>
                      <a:pt x="4" y="3"/>
                    </a:lnTo>
                    <a:lnTo>
                      <a:pt x="3" y="3"/>
                    </a:lnTo>
                    <a:lnTo>
                      <a:pt x="2" y="2"/>
                    </a:lnTo>
                    <a:lnTo>
                      <a:pt x="2" y="3"/>
                    </a:lnTo>
                    <a:lnTo>
                      <a:pt x="2" y="3"/>
                    </a:lnTo>
                    <a:lnTo>
                      <a:pt x="1" y="3"/>
                    </a:lnTo>
                    <a:lnTo>
                      <a:pt x="1" y="4"/>
                    </a:lnTo>
                    <a:lnTo>
                      <a:pt x="1" y="3"/>
                    </a:lnTo>
                    <a:lnTo>
                      <a:pt x="1" y="4"/>
                    </a:lnTo>
                    <a:lnTo>
                      <a:pt x="1" y="4"/>
                    </a:lnTo>
                    <a:lnTo>
                      <a:pt x="1" y="5"/>
                    </a:lnTo>
                    <a:lnTo>
                      <a:pt x="0"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5" name="Freeform 385"/>
              <p:cNvSpPr>
                <a:spLocks/>
              </p:cNvSpPr>
              <p:nvPr/>
            </p:nvSpPr>
            <p:spPr bwMode="auto">
              <a:xfrm>
                <a:off x="4460" y="3160"/>
                <a:ext cx="2" cy="4"/>
              </a:xfrm>
              <a:custGeom>
                <a:avLst/>
                <a:gdLst/>
                <a:ahLst/>
                <a:cxnLst>
                  <a:cxn ang="0">
                    <a:pos x="0" y="1"/>
                  </a:cxn>
                  <a:cxn ang="0">
                    <a:pos x="0" y="0"/>
                  </a:cxn>
                  <a:cxn ang="0">
                    <a:pos x="0" y="1"/>
                  </a:cxn>
                  <a:cxn ang="0">
                    <a:pos x="1" y="4"/>
                  </a:cxn>
                  <a:cxn ang="0">
                    <a:pos x="1" y="4"/>
                  </a:cxn>
                  <a:cxn ang="0">
                    <a:pos x="2" y="4"/>
                  </a:cxn>
                  <a:cxn ang="0">
                    <a:pos x="2" y="3"/>
                  </a:cxn>
                  <a:cxn ang="0">
                    <a:pos x="2" y="1"/>
                  </a:cxn>
                  <a:cxn ang="0">
                    <a:pos x="1" y="1"/>
                  </a:cxn>
                  <a:cxn ang="0">
                    <a:pos x="0" y="1"/>
                  </a:cxn>
                </a:cxnLst>
                <a:rect l="0" t="0" r="r" b="b"/>
                <a:pathLst>
                  <a:path w="2" h="4">
                    <a:moveTo>
                      <a:pt x="0" y="1"/>
                    </a:moveTo>
                    <a:lnTo>
                      <a:pt x="0" y="0"/>
                    </a:lnTo>
                    <a:lnTo>
                      <a:pt x="0" y="1"/>
                    </a:lnTo>
                    <a:lnTo>
                      <a:pt x="1" y="4"/>
                    </a:lnTo>
                    <a:lnTo>
                      <a:pt x="1" y="4"/>
                    </a:lnTo>
                    <a:lnTo>
                      <a:pt x="2" y="4"/>
                    </a:lnTo>
                    <a:lnTo>
                      <a:pt x="2" y="3"/>
                    </a:lnTo>
                    <a:lnTo>
                      <a:pt x="2" y="1"/>
                    </a:lnTo>
                    <a:lnTo>
                      <a:pt x="1"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6" name="Freeform 386"/>
              <p:cNvSpPr>
                <a:spLocks/>
              </p:cNvSpPr>
              <p:nvPr/>
            </p:nvSpPr>
            <p:spPr bwMode="auto">
              <a:xfrm>
                <a:off x="4456" y="3163"/>
                <a:ext cx="4" cy="5"/>
              </a:xfrm>
              <a:custGeom>
                <a:avLst/>
                <a:gdLst/>
                <a:ahLst/>
                <a:cxnLst>
                  <a:cxn ang="0">
                    <a:pos x="1" y="4"/>
                  </a:cxn>
                  <a:cxn ang="0">
                    <a:pos x="1" y="4"/>
                  </a:cxn>
                  <a:cxn ang="0">
                    <a:pos x="1" y="5"/>
                  </a:cxn>
                  <a:cxn ang="0">
                    <a:pos x="2" y="4"/>
                  </a:cxn>
                  <a:cxn ang="0">
                    <a:pos x="2" y="3"/>
                  </a:cxn>
                  <a:cxn ang="0">
                    <a:pos x="2" y="4"/>
                  </a:cxn>
                  <a:cxn ang="0">
                    <a:pos x="4" y="2"/>
                  </a:cxn>
                  <a:cxn ang="0">
                    <a:pos x="4" y="1"/>
                  </a:cxn>
                  <a:cxn ang="0">
                    <a:pos x="3" y="0"/>
                  </a:cxn>
                  <a:cxn ang="0">
                    <a:pos x="2" y="1"/>
                  </a:cxn>
                  <a:cxn ang="0">
                    <a:pos x="1" y="0"/>
                  </a:cxn>
                  <a:cxn ang="0">
                    <a:pos x="1" y="2"/>
                  </a:cxn>
                  <a:cxn ang="0">
                    <a:pos x="1" y="1"/>
                  </a:cxn>
                  <a:cxn ang="0">
                    <a:pos x="0" y="2"/>
                  </a:cxn>
                  <a:cxn ang="0">
                    <a:pos x="1" y="2"/>
                  </a:cxn>
                  <a:cxn ang="0">
                    <a:pos x="0" y="3"/>
                  </a:cxn>
                  <a:cxn ang="0">
                    <a:pos x="1" y="4"/>
                  </a:cxn>
                </a:cxnLst>
                <a:rect l="0" t="0" r="r" b="b"/>
                <a:pathLst>
                  <a:path w="4" h="5">
                    <a:moveTo>
                      <a:pt x="1" y="4"/>
                    </a:moveTo>
                    <a:lnTo>
                      <a:pt x="1" y="4"/>
                    </a:lnTo>
                    <a:lnTo>
                      <a:pt x="1" y="5"/>
                    </a:lnTo>
                    <a:lnTo>
                      <a:pt x="2" y="4"/>
                    </a:lnTo>
                    <a:lnTo>
                      <a:pt x="2" y="3"/>
                    </a:lnTo>
                    <a:lnTo>
                      <a:pt x="2" y="4"/>
                    </a:lnTo>
                    <a:lnTo>
                      <a:pt x="4" y="2"/>
                    </a:lnTo>
                    <a:lnTo>
                      <a:pt x="4" y="1"/>
                    </a:lnTo>
                    <a:lnTo>
                      <a:pt x="3" y="0"/>
                    </a:lnTo>
                    <a:lnTo>
                      <a:pt x="2" y="1"/>
                    </a:lnTo>
                    <a:lnTo>
                      <a:pt x="1" y="0"/>
                    </a:lnTo>
                    <a:lnTo>
                      <a:pt x="1" y="2"/>
                    </a:lnTo>
                    <a:lnTo>
                      <a:pt x="1" y="1"/>
                    </a:lnTo>
                    <a:lnTo>
                      <a:pt x="0" y="2"/>
                    </a:lnTo>
                    <a:lnTo>
                      <a:pt x="1" y="2"/>
                    </a:lnTo>
                    <a:lnTo>
                      <a:pt x="0" y="3"/>
                    </a:lnTo>
                    <a:lnTo>
                      <a:pt x="1"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7" name="Freeform 387"/>
              <p:cNvSpPr>
                <a:spLocks/>
              </p:cNvSpPr>
              <p:nvPr/>
            </p:nvSpPr>
            <p:spPr bwMode="auto">
              <a:xfrm>
                <a:off x="4388" y="2946"/>
                <a:ext cx="60" cy="99"/>
              </a:xfrm>
              <a:custGeom>
                <a:avLst/>
                <a:gdLst/>
                <a:ahLst/>
                <a:cxnLst>
                  <a:cxn ang="0">
                    <a:pos x="2" y="29"/>
                  </a:cxn>
                  <a:cxn ang="0">
                    <a:pos x="5" y="32"/>
                  </a:cxn>
                  <a:cxn ang="0">
                    <a:pos x="8" y="27"/>
                  </a:cxn>
                  <a:cxn ang="0">
                    <a:pos x="6" y="34"/>
                  </a:cxn>
                  <a:cxn ang="0">
                    <a:pos x="6" y="37"/>
                  </a:cxn>
                  <a:cxn ang="0">
                    <a:pos x="6" y="43"/>
                  </a:cxn>
                  <a:cxn ang="0">
                    <a:pos x="14" y="48"/>
                  </a:cxn>
                  <a:cxn ang="0">
                    <a:pos x="13" y="54"/>
                  </a:cxn>
                  <a:cxn ang="0">
                    <a:pos x="16" y="57"/>
                  </a:cxn>
                  <a:cxn ang="0">
                    <a:pos x="20" y="55"/>
                  </a:cxn>
                  <a:cxn ang="0">
                    <a:pos x="21" y="51"/>
                  </a:cxn>
                  <a:cxn ang="0">
                    <a:pos x="25" y="45"/>
                  </a:cxn>
                  <a:cxn ang="0">
                    <a:pos x="27" y="50"/>
                  </a:cxn>
                  <a:cxn ang="0">
                    <a:pos x="33" y="44"/>
                  </a:cxn>
                  <a:cxn ang="0">
                    <a:pos x="33" y="49"/>
                  </a:cxn>
                  <a:cxn ang="0">
                    <a:pos x="35" y="52"/>
                  </a:cxn>
                  <a:cxn ang="0">
                    <a:pos x="34" y="54"/>
                  </a:cxn>
                  <a:cxn ang="0">
                    <a:pos x="27" y="57"/>
                  </a:cxn>
                  <a:cxn ang="0">
                    <a:pos x="24" y="61"/>
                  </a:cxn>
                  <a:cxn ang="0">
                    <a:pos x="18" y="62"/>
                  </a:cxn>
                  <a:cxn ang="0">
                    <a:pos x="19" y="70"/>
                  </a:cxn>
                  <a:cxn ang="0">
                    <a:pos x="23" y="70"/>
                  </a:cxn>
                  <a:cxn ang="0">
                    <a:pos x="29" y="68"/>
                  </a:cxn>
                  <a:cxn ang="0">
                    <a:pos x="34" y="66"/>
                  </a:cxn>
                  <a:cxn ang="0">
                    <a:pos x="32" y="70"/>
                  </a:cxn>
                  <a:cxn ang="0">
                    <a:pos x="24" y="73"/>
                  </a:cxn>
                  <a:cxn ang="0">
                    <a:pos x="25" y="76"/>
                  </a:cxn>
                  <a:cxn ang="0">
                    <a:pos x="19" y="76"/>
                  </a:cxn>
                  <a:cxn ang="0">
                    <a:pos x="25" y="86"/>
                  </a:cxn>
                  <a:cxn ang="0">
                    <a:pos x="29" y="88"/>
                  </a:cxn>
                  <a:cxn ang="0">
                    <a:pos x="29" y="90"/>
                  </a:cxn>
                  <a:cxn ang="0">
                    <a:pos x="33" y="99"/>
                  </a:cxn>
                  <a:cxn ang="0">
                    <a:pos x="36" y="93"/>
                  </a:cxn>
                  <a:cxn ang="0">
                    <a:pos x="37" y="88"/>
                  </a:cxn>
                  <a:cxn ang="0">
                    <a:pos x="39" y="78"/>
                  </a:cxn>
                  <a:cxn ang="0">
                    <a:pos x="43" y="71"/>
                  </a:cxn>
                  <a:cxn ang="0">
                    <a:pos x="46" y="62"/>
                  </a:cxn>
                  <a:cxn ang="0">
                    <a:pos x="48" y="51"/>
                  </a:cxn>
                  <a:cxn ang="0">
                    <a:pos x="54" y="45"/>
                  </a:cxn>
                  <a:cxn ang="0">
                    <a:pos x="59" y="39"/>
                  </a:cxn>
                  <a:cxn ang="0">
                    <a:pos x="48" y="30"/>
                  </a:cxn>
                  <a:cxn ang="0">
                    <a:pos x="43" y="19"/>
                  </a:cxn>
                  <a:cxn ang="0">
                    <a:pos x="40" y="23"/>
                  </a:cxn>
                  <a:cxn ang="0">
                    <a:pos x="38" y="20"/>
                  </a:cxn>
                  <a:cxn ang="0">
                    <a:pos x="34" y="8"/>
                  </a:cxn>
                  <a:cxn ang="0">
                    <a:pos x="32" y="2"/>
                  </a:cxn>
                  <a:cxn ang="0">
                    <a:pos x="30" y="9"/>
                  </a:cxn>
                  <a:cxn ang="0">
                    <a:pos x="33" y="37"/>
                  </a:cxn>
                  <a:cxn ang="0">
                    <a:pos x="26" y="31"/>
                  </a:cxn>
                  <a:cxn ang="0">
                    <a:pos x="22" y="11"/>
                  </a:cxn>
                  <a:cxn ang="0">
                    <a:pos x="19" y="28"/>
                  </a:cxn>
                  <a:cxn ang="0">
                    <a:pos x="15" y="24"/>
                  </a:cxn>
                  <a:cxn ang="0">
                    <a:pos x="11" y="20"/>
                  </a:cxn>
                  <a:cxn ang="0">
                    <a:pos x="15" y="15"/>
                  </a:cxn>
                  <a:cxn ang="0">
                    <a:pos x="14" y="11"/>
                  </a:cxn>
                  <a:cxn ang="0">
                    <a:pos x="9" y="15"/>
                  </a:cxn>
                  <a:cxn ang="0">
                    <a:pos x="4" y="14"/>
                  </a:cxn>
                  <a:cxn ang="0">
                    <a:pos x="2" y="15"/>
                  </a:cxn>
                </a:cxnLst>
                <a:rect l="0" t="0" r="r" b="b"/>
                <a:pathLst>
                  <a:path w="60" h="99">
                    <a:moveTo>
                      <a:pt x="1" y="19"/>
                    </a:moveTo>
                    <a:lnTo>
                      <a:pt x="0" y="20"/>
                    </a:lnTo>
                    <a:lnTo>
                      <a:pt x="0" y="21"/>
                    </a:lnTo>
                    <a:lnTo>
                      <a:pt x="1" y="22"/>
                    </a:lnTo>
                    <a:lnTo>
                      <a:pt x="1" y="26"/>
                    </a:lnTo>
                    <a:lnTo>
                      <a:pt x="2" y="26"/>
                    </a:lnTo>
                    <a:lnTo>
                      <a:pt x="2" y="29"/>
                    </a:lnTo>
                    <a:lnTo>
                      <a:pt x="2" y="27"/>
                    </a:lnTo>
                    <a:lnTo>
                      <a:pt x="3" y="29"/>
                    </a:lnTo>
                    <a:lnTo>
                      <a:pt x="3" y="30"/>
                    </a:lnTo>
                    <a:lnTo>
                      <a:pt x="3" y="30"/>
                    </a:lnTo>
                    <a:lnTo>
                      <a:pt x="3" y="32"/>
                    </a:lnTo>
                    <a:lnTo>
                      <a:pt x="3" y="33"/>
                    </a:lnTo>
                    <a:lnTo>
                      <a:pt x="5" y="32"/>
                    </a:lnTo>
                    <a:lnTo>
                      <a:pt x="6" y="30"/>
                    </a:lnTo>
                    <a:lnTo>
                      <a:pt x="4" y="27"/>
                    </a:lnTo>
                    <a:lnTo>
                      <a:pt x="6" y="28"/>
                    </a:lnTo>
                    <a:lnTo>
                      <a:pt x="7" y="29"/>
                    </a:lnTo>
                    <a:lnTo>
                      <a:pt x="7" y="28"/>
                    </a:lnTo>
                    <a:lnTo>
                      <a:pt x="7" y="28"/>
                    </a:lnTo>
                    <a:lnTo>
                      <a:pt x="8" y="27"/>
                    </a:lnTo>
                    <a:lnTo>
                      <a:pt x="7" y="29"/>
                    </a:lnTo>
                    <a:lnTo>
                      <a:pt x="7" y="30"/>
                    </a:lnTo>
                    <a:lnTo>
                      <a:pt x="7" y="30"/>
                    </a:lnTo>
                    <a:lnTo>
                      <a:pt x="7" y="31"/>
                    </a:lnTo>
                    <a:lnTo>
                      <a:pt x="7" y="33"/>
                    </a:lnTo>
                    <a:lnTo>
                      <a:pt x="6" y="33"/>
                    </a:lnTo>
                    <a:lnTo>
                      <a:pt x="6" y="34"/>
                    </a:lnTo>
                    <a:lnTo>
                      <a:pt x="7" y="35"/>
                    </a:lnTo>
                    <a:lnTo>
                      <a:pt x="7" y="37"/>
                    </a:lnTo>
                    <a:lnTo>
                      <a:pt x="8" y="37"/>
                    </a:lnTo>
                    <a:lnTo>
                      <a:pt x="10" y="36"/>
                    </a:lnTo>
                    <a:lnTo>
                      <a:pt x="10" y="37"/>
                    </a:lnTo>
                    <a:lnTo>
                      <a:pt x="10" y="39"/>
                    </a:lnTo>
                    <a:lnTo>
                      <a:pt x="6" y="37"/>
                    </a:lnTo>
                    <a:lnTo>
                      <a:pt x="5" y="37"/>
                    </a:lnTo>
                    <a:lnTo>
                      <a:pt x="4" y="37"/>
                    </a:lnTo>
                    <a:lnTo>
                      <a:pt x="7" y="40"/>
                    </a:lnTo>
                    <a:lnTo>
                      <a:pt x="7" y="41"/>
                    </a:lnTo>
                    <a:lnTo>
                      <a:pt x="7" y="41"/>
                    </a:lnTo>
                    <a:lnTo>
                      <a:pt x="7" y="41"/>
                    </a:lnTo>
                    <a:lnTo>
                      <a:pt x="6" y="43"/>
                    </a:lnTo>
                    <a:lnTo>
                      <a:pt x="7" y="44"/>
                    </a:lnTo>
                    <a:lnTo>
                      <a:pt x="7" y="45"/>
                    </a:lnTo>
                    <a:lnTo>
                      <a:pt x="7" y="46"/>
                    </a:lnTo>
                    <a:lnTo>
                      <a:pt x="8" y="47"/>
                    </a:lnTo>
                    <a:lnTo>
                      <a:pt x="11" y="48"/>
                    </a:lnTo>
                    <a:lnTo>
                      <a:pt x="13" y="48"/>
                    </a:lnTo>
                    <a:lnTo>
                      <a:pt x="14" y="48"/>
                    </a:lnTo>
                    <a:lnTo>
                      <a:pt x="14" y="49"/>
                    </a:lnTo>
                    <a:lnTo>
                      <a:pt x="13" y="50"/>
                    </a:lnTo>
                    <a:lnTo>
                      <a:pt x="11" y="50"/>
                    </a:lnTo>
                    <a:lnTo>
                      <a:pt x="10" y="51"/>
                    </a:lnTo>
                    <a:lnTo>
                      <a:pt x="11" y="52"/>
                    </a:lnTo>
                    <a:lnTo>
                      <a:pt x="11" y="53"/>
                    </a:lnTo>
                    <a:lnTo>
                      <a:pt x="13" y="54"/>
                    </a:lnTo>
                    <a:lnTo>
                      <a:pt x="13" y="53"/>
                    </a:lnTo>
                    <a:lnTo>
                      <a:pt x="14" y="55"/>
                    </a:lnTo>
                    <a:lnTo>
                      <a:pt x="13" y="56"/>
                    </a:lnTo>
                    <a:lnTo>
                      <a:pt x="14" y="57"/>
                    </a:lnTo>
                    <a:lnTo>
                      <a:pt x="14" y="57"/>
                    </a:lnTo>
                    <a:lnTo>
                      <a:pt x="15" y="58"/>
                    </a:lnTo>
                    <a:lnTo>
                      <a:pt x="16" y="57"/>
                    </a:lnTo>
                    <a:lnTo>
                      <a:pt x="16" y="58"/>
                    </a:lnTo>
                    <a:lnTo>
                      <a:pt x="16" y="57"/>
                    </a:lnTo>
                    <a:lnTo>
                      <a:pt x="18" y="58"/>
                    </a:lnTo>
                    <a:lnTo>
                      <a:pt x="18" y="57"/>
                    </a:lnTo>
                    <a:lnTo>
                      <a:pt x="19" y="57"/>
                    </a:lnTo>
                    <a:lnTo>
                      <a:pt x="20" y="55"/>
                    </a:lnTo>
                    <a:lnTo>
                      <a:pt x="20" y="55"/>
                    </a:lnTo>
                    <a:lnTo>
                      <a:pt x="20" y="53"/>
                    </a:lnTo>
                    <a:lnTo>
                      <a:pt x="22" y="53"/>
                    </a:lnTo>
                    <a:lnTo>
                      <a:pt x="22" y="53"/>
                    </a:lnTo>
                    <a:lnTo>
                      <a:pt x="22" y="53"/>
                    </a:lnTo>
                    <a:lnTo>
                      <a:pt x="22" y="52"/>
                    </a:lnTo>
                    <a:lnTo>
                      <a:pt x="22" y="51"/>
                    </a:lnTo>
                    <a:lnTo>
                      <a:pt x="21" y="51"/>
                    </a:lnTo>
                    <a:lnTo>
                      <a:pt x="22" y="44"/>
                    </a:lnTo>
                    <a:lnTo>
                      <a:pt x="23" y="43"/>
                    </a:lnTo>
                    <a:lnTo>
                      <a:pt x="23" y="44"/>
                    </a:lnTo>
                    <a:lnTo>
                      <a:pt x="23" y="45"/>
                    </a:lnTo>
                    <a:lnTo>
                      <a:pt x="24" y="47"/>
                    </a:lnTo>
                    <a:lnTo>
                      <a:pt x="25" y="47"/>
                    </a:lnTo>
                    <a:lnTo>
                      <a:pt x="25" y="45"/>
                    </a:lnTo>
                    <a:lnTo>
                      <a:pt x="25" y="42"/>
                    </a:lnTo>
                    <a:lnTo>
                      <a:pt x="26" y="41"/>
                    </a:lnTo>
                    <a:lnTo>
                      <a:pt x="27" y="41"/>
                    </a:lnTo>
                    <a:lnTo>
                      <a:pt x="27" y="44"/>
                    </a:lnTo>
                    <a:lnTo>
                      <a:pt x="25" y="48"/>
                    </a:lnTo>
                    <a:lnTo>
                      <a:pt x="26" y="50"/>
                    </a:lnTo>
                    <a:lnTo>
                      <a:pt x="27" y="50"/>
                    </a:lnTo>
                    <a:lnTo>
                      <a:pt x="28" y="52"/>
                    </a:lnTo>
                    <a:lnTo>
                      <a:pt x="30" y="50"/>
                    </a:lnTo>
                    <a:lnTo>
                      <a:pt x="30" y="49"/>
                    </a:lnTo>
                    <a:lnTo>
                      <a:pt x="31" y="48"/>
                    </a:lnTo>
                    <a:lnTo>
                      <a:pt x="32" y="48"/>
                    </a:lnTo>
                    <a:lnTo>
                      <a:pt x="32" y="44"/>
                    </a:lnTo>
                    <a:lnTo>
                      <a:pt x="33" y="44"/>
                    </a:lnTo>
                    <a:lnTo>
                      <a:pt x="33" y="43"/>
                    </a:lnTo>
                    <a:lnTo>
                      <a:pt x="33" y="44"/>
                    </a:lnTo>
                    <a:lnTo>
                      <a:pt x="33" y="44"/>
                    </a:lnTo>
                    <a:lnTo>
                      <a:pt x="34" y="45"/>
                    </a:lnTo>
                    <a:lnTo>
                      <a:pt x="33" y="47"/>
                    </a:lnTo>
                    <a:lnTo>
                      <a:pt x="33" y="48"/>
                    </a:lnTo>
                    <a:lnTo>
                      <a:pt x="33" y="49"/>
                    </a:lnTo>
                    <a:lnTo>
                      <a:pt x="32" y="49"/>
                    </a:lnTo>
                    <a:lnTo>
                      <a:pt x="32" y="51"/>
                    </a:lnTo>
                    <a:lnTo>
                      <a:pt x="32" y="52"/>
                    </a:lnTo>
                    <a:lnTo>
                      <a:pt x="33" y="52"/>
                    </a:lnTo>
                    <a:lnTo>
                      <a:pt x="33" y="51"/>
                    </a:lnTo>
                    <a:lnTo>
                      <a:pt x="34" y="52"/>
                    </a:lnTo>
                    <a:lnTo>
                      <a:pt x="35" y="52"/>
                    </a:lnTo>
                    <a:lnTo>
                      <a:pt x="37" y="52"/>
                    </a:lnTo>
                    <a:lnTo>
                      <a:pt x="37" y="52"/>
                    </a:lnTo>
                    <a:lnTo>
                      <a:pt x="37" y="52"/>
                    </a:lnTo>
                    <a:lnTo>
                      <a:pt x="36" y="52"/>
                    </a:lnTo>
                    <a:lnTo>
                      <a:pt x="35" y="53"/>
                    </a:lnTo>
                    <a:lnTo>
                      <a:pt x="34" y="54"/>
                    </a:lnTo>
                    <a:lnTo>
                      <a:pt x="34" y="54"/>
                    </a:lnTo>
                    <a:lnTo>
                      <a:pt x="32" y="54"/>
                    </a:lnTo>
                    <a:lnTo>
                      <a:pt x="31" y="53"/>
                    </a:lnTo>
                    <a:lnTo>
                      <a:pt x="29" y="54"/>
                    </a:lnTo>
                    <a:lnTo>
                      <a:pt x="27" y="55"/>
                    </a:lnTo>
                    <a:lnTo>
                      <a:pt x="28" y="57"/>
                    </a:lnTo>
                    <a:lnTo>
                      <a:pt x="28" y="58"/>
                    </a:lnTo>
                    <a:lnTo>
                      <a:pt x="27" y="57"/>
                    </a:lnTo>
                    <a:lnTo>
                      <a:pt x="26" y="57"/>
                    </a:lnTo>
                    <a:lnTo>
                      <a:pt x="25" y="58"/>
                    </a:lnTo>
                    <a:lnTo>
                      <a:pt x="25" y="58"/>
                    </a:lnTo>
                    <a:lnTo>
                      <a:pt x="25" y="59"/>
                    </a:lnTo>
                    <a:lnTo>
                      <a:pt x="25" y="59"/>
                    </a:lnTo>
                    <a:lnTo>
                      <a:pt x="25" y="61"/>
                    </a:lnTo>
                    <a:lnTo>
                      <a:pt x="24" y="61"/>
                    </a:lnTo>
                    <a:lnTo>
                      <a:pt x="23" y="61"/>
                    </a:lnTo>
                    <a:lnTo>
                      <a:pt x="20" y="62"/>
                    </a:lnTo>
                    <a:lnTo>
                      <a:pt x="20" y="62"/>
                    </a:lnTo>
                    <a:lnTo>
                      <a:pt x="20" y="63"/>
                    </a:lnTo>
                    <a:lnTo>
                      <a:pt x="20" y="64"/>
                    </a:lnTo>
                    <a:lnTo>
                      <a:pt x="19" y="64"/>
                    </a:lnTo>
                    <a:lnTo>
                      <a:pt x="18" y="62"/>
                    </a:lnTo>
                    <a:lnTo>
                      <a:pt x="17" y="62"/>
                    </a:lnTo>
                    <a:lnTo>
                      <a:pt x="17" y="62"/>
                    </a:lnTo>
                    <a:lnTo>
                      <a:pt x="18" y="69"/>
                    </a:lnTo>
                    <a:lnTo>
                      <a:pt x="18" y="70"/>
                    </a:lnTo>
                    <a:lnTo>
                      <a:pt x="18" y="70"/>
                    </a:lnTo>
                    <a:lnTo>
                      <a:pt x="18" y="70"/>
                    </a:lnTo>
                    <a:lnTo>
                      <a:pt x="19" y="70"/>
                    </a:lnTo>
                    <a:lnTo>
                      <a:pt x="20" y="70"/>
                    </a:lnTo>
                    <a:lnTo>
                      <a:pt x="21" y="70"/>
                    </a:lnTo>
                    <a:lnTo>
                      <a:pt x="22" y="70"/>
                    </a:lnTo>
                    <a:lnTo>
                      <a:pt x="22" y="69"/>
                    </a:lnTo>
                    <a:lnTo>
                      <a:pt x="22" y="69"/>
                    </a:lnTo>
                    <a:lnTo>
                      <a:pt x="23" y="70"/>
                    </a:lnTo>
                    <a:lnTo>
                      <a:pt x="23" y="70"/>
                    </a:lnTo>
                    <a:lnTo>
                      <a:pt x="24" y="69"/>
                    </a:lnTo>
                    <a:lnTo>
                      <a:pt x="24" y="70"/>
                    </a:lnTo>
                    <a:lnTo>
                      <a:pt x="25" y="69"/>
                    </a:lnTo>
                    <a:lnTo>
                      <a:pt x="26" y="67"/>
                    </a:lnTo>
                    <a:lnTo>
                      <a:pt x="27" y="67"/>
                    </a:lnTo>
                    <a:lnTo>
                      <a:pt x="28" y="67"/>
                    </a:lnTo>
                    <a:lnTo>
                      <a:pt x="29" y="68"/>
                    </a:lnTo>
                    <a:lnTo>
                      <a:pt x="31" y="67"/>
                    </a:lnTo>
                    <a:lnTo>
                      <a:pt x="32" y="68"/>
                    </a:lnTo>
                    <a:lnTo>
                      <a:pt x="33" y="67"/>
                    </a:lnTo>
                    <a:lnTo>
                      <a:pt x="33" y="66"/>
                    </a:lnTo>
                    <a:lnTo>
                      <a:pt x="34" y="66"/>
                    </a:lnTo>
                    <a:lnTo>
                      <a:pt x="35" y="66"/>
                    </a:lnTo>
                    <a:lnTo>
                      <a:pt x="34" y="66"/>
                    </a:lnTo>
                    <a:lnTo>
                      <a:pt x="35" y="67"/>
                    </a:lnTo>
                    <a:lnTo>
                      <a:pt x="35" y="69"/>
                    </a:lnTo>
                    <a:lnTo>
                      <a:pt x="34" y="69"/>
                    </a:lnTo>
                    <a:lnTo>
                      <a:pt x="33" y="69"/>
                    </a:lnTo>
                    <a:lnTo>
                      <a:pt x="33" y="69"/>
                    </a:lnTo>
                    <a:lnTo>
                      <a:pt x="32" y="68"/>
                    </a:lnTo>
                    <a:lnTo>
                      <a:pt x="32" y="70"/>
                    </a:lnTo>
                    <a:lnTo>
                      <a:pt x="30" y="70"/>
                    </a:lnTo>
                    <a:lnTo>
                      <a:pt x="30" y="70"/>
                    </a:lnTo>
                    <a:lnTo>
                      <a:pt x="29" y="70"/>
                    </a:lnTo>
                    <a:lnTo>
                      <a:pt x="29" y="70"/>
                    </a:lnTo>
                    <a:lnTo>
                      <a:pt x="24" y="72"/>
                    </a:lnTo>
                    <a:lnTo>
                      <a:pt x="23" y="72"/>
                    </a:lnTo>
                    <a:lnTo>
                      <a:pt x="24" y="73"/>
                    </a:lnTo>
                    <a:lnTo>
                      <a:pt x="25" y="73"/>
                    </a:lnTo>
                    <a:lnTo>
                      <a:pt x="29" y="74"/>
                    </a:lnTo>
                    <a:lnTo>
                      <a:pt x="29" y="76"/>
                    </a:lnTo>
                    <a:lnTo>
                      <a:pt x="29" y="77"/>
                    </a:lnTo>
                    <a:lnTo>
                      <a:pt x="26" y="76"/>
                    </a:lnTo>
                    <a:lnTo>
                      <a:pt x="26" y="75"/>
                    </a:lnTo>
                    <a:lnTo>
                      <a:pt x="25" y="76"/>
                    </a:lnTo>
                    <a:lnTo>
                      <a:pt x="24" y="75"/>
                    </a:lnTo>
                    <a:lnTo>
                      <a:pt x="23" y="75"/>
                    </a:lnTo>
                    <a:lnTo>
                      <a:pt x="23" y="77"/>
                    </a:lnTo>
                    <a:lnTo>
                      <a:pt x="22" y="77"/>
                    </a:lnTo>
                    <a:lnTo>
                      <a:pt x="22" y="74"/>
                    </a:lnTo>
                    <a:lnTo>
                      <a:pt x="20" y="74"/>
                    </a:lnTo>
                    <a:lnTo>
                      <a:pt x="19" y="76"/>
                    </a:lnTo>
                    <a:lnTo>
                      <a:pt x="19" y="77"/>
                    </a:lnTo>
                    <a:lnTo>
                      <a:pt x="19" y="79"/>
                    </a:lnTo>
                    <a:lnTo>
                      <a:pt x="20" y="82"/>
                    </a:lnTo>
                    <a:lnTo>
                      <a:pt x="21" y="83"/>
                    </a:lnTo>
                    <a:lnTo>
                      <a:pt x="21" y="84"/>
                    </a:lnTo>
                    <a:lnTo>
                      <a:pt x="24" y="86"/>
                    </a:lnTo>
                    <a:lnTo>
                      <a:pt x="25" y="86"/>
                    </a:lnTo>
                    <a:lnTo>
                      <a:pt x="25" y="87"/>
                    </a:lnTo>
                    <a:lnTo>
                      <a:pt x="25" y="88"/>
                    </a:lnTo>
                    <a:lnTo>
                      <a:pt x="26" y="88"/>
                    </a:lnTo>
                    <a:lnTo>
                      <a:pt x="28" y="88"/>
                    </a:lnTo>
                    <a:lnTo>
                      <a:pt x="29" y="88"/>
                    </a:lnTo>
                    <a:lnTo>
                      <a:pt x="29" y="88"/>
                    </a:lnTo>
                    <a:lnTo>
                      <a:pt x="29" y="88"/>
                    </a:lnTo>
                    <a:lnTo>
                      <a:pt x="30" y="88"/>
                    </a:lnTo>
                    <a:lnTo>
                      <a:pt x="31" y="89"/>
                    </a:lnTo>
                    <a:lnTo>
                      <a:pt x="32" y="88"/>
                    </a:lnTo>
                    <a:lnTo>
                      <a:pt x="32" y="89"/>
                    </a:lnTo>
                    <a:lnTo>
                      <a:pt x="31" y="91"/>
                    </a:lnTo>
                    <a:lnTo>
                      <a:pt x="31" y="90"/>
                    </a:lnTo>
                    <a:lnTo>
                      <a:pt x="29" y="90"/>
                    </a:lnTo>
                    <a:lnTo>
                      <a:pt x="28" y="92"/>
                    </a:lnTo>
                    <a:lnTo>
                      <a:pt x="28" y="92"/>
                    </a:lnTo>
                    <a:lnTo>
                      <a:pt x="32" y="95"/>
                    </a:lnTo>
                    <a:lnTo>
                      <a:pt x="32" y="99"/>
                    </a:lnTo>
                    <a:lnTo>
                      <a:pt x="32" y="99"/>
                    </a:lnTo>
                    <a:lnTo>
                      <a:pt x="33" y="98"/>
                    </a:lnTo>
                    <a:lnTo>
                      <a:pt x="33" y="99"/>
                    </a:lnTo>
                    <a:lnTo>
                      <a:pt x="33" y="99"/>
                    </a:lnTo>
                    <a:lnTo>
                      <a:pt x="34" y="99"/>
                    </a:lnTo>
                    <a:lnTo>
                      <a:pt x="36" y="98"/>
                    </a:lnTo>
                    <a:lnTo>
                      <a:pt x="36" y="96"/>
                    </a:lnTo>
                    <a:lnTo>
                      <a:pt x="36" y="96"/>
                    </a:lnTo>
                    <a:lnTo>
                      <a:pt x="36" y="94"/>
                    </a:lnTo>
                    <a:lnTo>
                      <a:pt x="36" y="93"/>
                    </a:lnTo>
                    <a:lnTo>
                      <a:pt x="36" y="92"/>
                    </a:lnTo>
                    <a:lnTo>
                      <a:pt x="36" y="92"/>
                    </a:lnTo>
                    <a:lnTo>
                      <a:pt x="37" y="91"/>
                    </a:lnTo>
                    <a:lnTo>
                      <a:pt x="37" y="89"/>
                    </a:lnTo>
                    <a:lnTo>
                      <a:pt x="37" y="89"/>
                    </a:lnTo>
                    <a:lnTo>
                      <a:pt x="37" y="88"/>
                    </a:lnTo>
                    <a:lnTo>
                      <a:pt x="37" y="88"/>
                    </a:lnTo>
                    <a:lnTo>
                      <a:pt x="37" y="85"/>
                    </a:lnTo>
                    <a:lnTo>
                      <a:pt x="37" y="82"/>
                    </a:lnTo>
                    <a:lnTo>
                      <a:pt x="37" y="81"/>
                    </a:lnTo>
                    <a:lnTo>
                      <a:pt x="39" y="80"/>
                    </a:lnTo>
                    <a:lnTo>
                      <a:pt x="40" y="79"/>
                    </a:lnTo>
                    <a:lnTo>
                      <a:pt x="40" y="78"/>
                    </a:lnTo>
                    <a:lnTo>
                      <a:pt x="39" y="78"/>
                    </a:lnTo>
                    <a:lnTo>
                      <a:pt x="39" y="77"/>
                    </a:lnTo>
                    <a:lnTo>
                      <a:pt x="41" y="77"/>
                    </a:lnTo>
                    <a:lnTo>
                      <a:pt x="42" y="77"/>
                    </a:lnTo>
                    <a:lnTo>
                      <a:pt x="42" y="77"/>
                    </a:lnTo>
                    <a:lnTo>
                      <a:pt x="42" y="76"/>
                    </a:lnTo>
                    <a:lnTo>
                      <a:pt x="43" y="75"/>
                    </a:lnTo>
                    <a:lnTo>
                      <a:pt x="43" y="71"/>
                    </a:lnTo>
                    <a:lnTo>
                      <a:pt x="43" y="71"/>
                    </a:lnTo>
                    <a:lnTo>
                      <a:pt x="43" y="64"/>
                    </a:lnTo>
                    <a:lnTo>
                      <a:pt x="43" y="63"/>
                    </a:lnTo>
                    <a:lnTo>
                      <a:pt x="43" y="62"/>
                    </a:lnTo>
                    <a:lnTo>
                      <a:pt x="44" y="62"/>
                    </a:lnTo>
                    <a:lnTo>
                      <a:pt x="46" y="62"/>
                    </a:lnTo>
                    <a:lnTo>
                      <a:pt x="46" y="62"/>
                    </a:lnTo>
                    <a:lnTo>
                      <a:pt x="46" y="58"/>
                    </a:lnTo>
                    <a:lnTo>
                      <a:pt x="47" y="57"/>
                    </a:lnTo>
                    <a:lnTo>
                      <a:pt x="47" y="56"/>
                    </a:lnTo>
                    <a:lnTo>
                      <a:pt x="47" y="56"/>
                    </a:lnTo>
                    <a:lnTo>
                      <a:pt x="47" y="52"/>
                    </a:lnTo>
                    <a:lnTo>
                      <a:pt x="48" y="52"/>
                    </a:lnTo>
                    <a:lnTo>
                      <a:pt x="48" y="51"/>
                    </a:lnTo>
                    <a:lnTo>
                      <a:pt x="49" y="51"/>
                    </a:lnTo>
                    <a:lnTo>
                      <a:pt x="50" y="48"/>
                    </a:lnTo>
                    <a:lnTo>
                      <a:pt x="49" y="48"/>
                    </a:lnTo>
                    <a:lnTo>
                      <a:pt x="51" y="47"/>
                    </a:lnTo>
                    <a:lnTo>
                      <a:pt x="51" y="48"/>
                    </a:lnTo>
                    <a:lnTo>
                      <a:pt x="53" y="45"/>
                    </a:lnTo>
                    <a:lnTo>
                      <a:pt x="54" y="45"/>
                    </a:lnTo>
                    <a:lnTo>
                      <a:pt x="56" y="44"/>
                    </a:lnTo>
                    <a:lnTo>
                      <a:pt x="58" y="45"/>
                    </a:lnTo>
                    <a:lnTo>
                      <a:pt x="59" y="44"/>
                    </a:lnTo>
                    <a:lnTo>
                      <a:pt x="59" y="44"/>
                    </a:lnTo>
                    <a:lnTo>
                      <a:pt x="60" y="42"/>
                    </a:lnTo>
                    <a:lnTo>
                      <a:pt x="60" y="40"/>
                    </a:lnTo>
                    <a:lnTo>
                      <a:pt x="59" y="39"/>
                    </a:lnTo>
                    <a:lnTo>
                      <a:pt x="58" y="39"/>
                    </a:lnTo>
                    <a:lnTo>
                      <a:pt x="54" y="37"/>
                    </a:lnTo>
                    <a:lnTo>
                      <a:pt x="53" y="37"/>
                    </a:lnTo>
                    <a:lnTo>
                      <a:pt x="51" y="36"/>
                    </a:lnTo>
                    <a:lnTo>
                      <a:pt x="50" y="32"/>
                    </a:lnTo>
                    <a:lnTo>
                      <a:pt x="49" y="31"/>
                    </a:lnTo>
                    <a:lnTo>
                      <a:pt x="48" y="30"/>
                    </a:lnTo>
                    <a:lnTo>
                      <a:pt x="45" y="30"/>
                    </a:lnTo>
                    <a:lnTo>
                      <a:pt x="45" y="28"/>
                    </a:lnTo>
                    <a:lnTo>
                      <a:pt x="45" y="26"/>
                    </a:lnTo>
                    <a:lnTo>
                      <a:pt x="45" y="26"/>
                    </a:lnTo>
                    <a:lnTo>
                      <a:pt x="45" y="26"/>
                    </a:lnTo>
                    <a:lnTo>
                      <a:pt x="45" y="24"/>
                    </a:lnTo>
                    <a:lnTo>
                      <a:pt x="43" y="19"/>
                    </a:lnTo>
                    <a:lnTo>
                      <a:pt x="42" y="19"/>
                    </a:lnTo>
                    <a:lnTo>
                      <a:pt x="42" y="17"/>
                    </a:lnTo>
                    <a:lnTo>
                      <a:pt x="41" y="18"/>
                    </a:lnTo>
                    <a:lnTo>
                      <a:pt x="40" y="19"/>
                    </a:lnTo>
                    <a:lnTo>
                      <a:pt x="40" y="21"/>
                    </a:lnTo>
                    <a:lnTo>
                      <a:pt x="41" y="22"/>
                    </a:lnTo>
                    <a:lnTo>
                      <a:pt x="40" y="23"/>
                    </a:lnTo>
                    <a:lnTo>
                      <a:pt x="38" y="26"/>
                    </a:lnTo>
                    <a:lnTo>
                      <a:pt x="38" y="25"/>
                    </a:lnTo>
                    <a:lnTo>
                      <a:pt x="39" y="24"/>
                    </a:lnTo>
                    <a:lnTo>
                      <a:pt x="40" y="22"/>
                    </a:lnTo>
                    <a:lnTo>
                      <a:pt x="39" y="20"/>
                    </a:lnTo>
                    <a:lnTo>
                      <a:pt x="39" y="20"/>
                    </a:lnTo>
                    <a:lnTo>
                      <a:pt x="38" y="20"/>
                    </a:lnTo>
                    <a:lnTo>
                      <a:pt x="38" y="19"/>
                    </a:lnTo>
                    <a:lnTo>
                      <a:pt x="39" y="19"/>
                    </a:lnTo>
                    <a:lnTo>
                      <a:pt x="40" y="15"/>
                    </a:lnTo>
                    <a:lnTo>
                      <a:pt x="40" y="15"/>
                    </a:lnTo>
                    <a:lnTo>
                      <a:pt x="40" y="13"/>
                    </a:lnTo>
                    <a:lnTo>
                      <a:pt x="36" y="7"/>
                    </a:lnTo>
                    <a:lnTo>
                      <a:pt x="34" y="8"/>
                    </a:lnTo>
                    <a:lnTo>
                      <a:pt x="35" y="9"/>
                    </a:lnTo>
                    <a:lnTo>
                      <a:pt x="34" y="10"/>
                    </a:lnTo>
                    <a:lnTo>
                      <a:pt x="33" y="9"/>
                    </a:lnTo>
                    <a:lnTo>
                      <a:pt x="33" y="9"/>
                    </a:lnTo>
                    <a:lnTo>
                      <a:pt x="33" y="7"/>
                    </a:lnTo>
                    <a:lnTo>
                      <a:pt x="33" y="4"/>
                    </a:lnTo>
                    <a:lnTo>
                      <a:pt x="32" y="2"/>
                    </a:lnTo>
                    <a:lnTo>
                      <a:pt x="30" y="0"/>
                    </a:lnTo>
                    <a:lnTo>
                      <a:pt x="29" y="1"/>
                    </a:lnTo>
                    <a:lnTo>
                      <a:pt x="29" y="2"/>
                    </a:lnTo>
                    <a:lnTo>
                      <a:pt x="29" y="5"/>
                    </a:lnTo>
                    <a:lnTo>
                      <a:pt x="29" y="7"/>
                    </a:lnTo>
                    <a:lnTo>
                      <a:pt x="29" y="8"/>
                    </a:lnTo>
                    <a:lnTo>
                      <a:pt x="30" y="9"/>
                    </a:lnTo>
                    <a:lnTo>
                      <a:pt x="29" y="9"/>
                    </a:lnTo>
                    <a:lnTo>
                      <a:pt x="28" y="15"/>
                    </a:lnTo>
                    <a:lnTo>
                      <a:pt x="29" y="15"/>
                    </a:lnTo>
                    <a:lnTo>
                      <a:pt x="29" y="28"/>
                    </a:lnTo>
                    <a:lnTo>
                      <a:pt x="29" y="28"/>
                    </a:lnTo>
                    <a:lnTo>
                      <a:pt x="30" y="31"/>
                    </a:lnTo>
                    <a:lnTo>
                      <a:pt x="33" y="37"/>
                    </a:lnTo>
                    <a:lnTo>
                      <a:pt x="33" y="38"/>
                    </a:lnTo>
                    <a:lnTo>
                      <a:pt x="32" y="37"/>
                    </a:lnTo>
                    <a:lnTo>
                      <a:pt x="30" y="37"/>
                    </a:lnTo>
                    <a:lnTo>
                      <a:pt x="28" y="30"/>
                    </a:lnTo>
                    <a:lnTo>
                      <a:pt x="27" y="30"/>
                    </a:lnTo>
                    <a:lnTo>
                      <a:pt x="27" y="31"/>
                    </a:lnTo>
                    <a:lnTo>
                      <a:pt x="26" y="31"/>
                    </a:lnTo>
                    <a:lnTo>
                      <a:pt x="26" y="31"/>
                    </a:lnTo>
                    <a:lnTo>
                      <a:pt x="27" y="30"/>
                    </a:lnTo>
                    <a:lnTo>
                      <a:pt x="25" y="15"/>
                    </a:lnTo>
                    <a:lnTo>
                      <a:pt x="25" y="15"/>
                    </a:lnTo>
                    <a:lnTo>
                      <a:pt x="25" y="14"/>
                    </a:lnTo>
                    <a:lnTo>
                      <a:pt x="23" y="13"/>
                    </a:lnTo>
                    <a:lnTo>
                      <a:pt x="22" y="11"/>
                    </a:lnTo>
                    <a:lnTo>
                      <a:pt x="21" y="14"/>
                    </a:lnTo>
                    <a:lnTo>
                      <a:pt x="20" y="15"/>
                    </a:lnTo>
                    <a:lnTo>
                      <a:pt x="19" y="16"/>
                    </a:lnTo>
                    <a:lnTo>
                      <a:pt x="19" y="17"/>
                    </a:lnTo>
                    <a:lnTo>
                      <a:pt x="18" y="19"/>
                    </a:lnTo>
                    <a:lnTo>
                      <a:pt x="18" y="19"/>
                    </a:lnTo>
                    <a:lnTo>
                      <a:pt x="19" y="28"/>
                    </a:lnTo>
                    <a:lnTo>
                      <a:pt x="20" y="30"/>
                    </a:lnTo>
                    <a:lnTo>
                      <a:pt x="19" y="29"/>
                    </a:lnTo>
                    <a:lnTo>
                      <a:pt x="18" y="26"/>
                    </a:lnTo>
                    <a:lnTo>
                      <a:pt x="17" y="23"/>
                    </a:lnTo>
                    <a:lnTo>
                      <a:pt x="16" y="22"/>
                    </a:lnTo>
                    <a:lnTo>
                      <a:pt x="15" y="23"/>
                    </a:lnTo>
                    <a:lnTo>
                      <a:pt x="15" y="24"/>
                    </a:lnTo>
                    <a:lnTo>
                      <a:pt x="14" y="23"/>
                    </a:lnTo>
                    <a:lnTo>
                      <a:pt x="14" y="22"/>
                    </a:lnTo>
                    <a:lnTo>
                      <a:pt x="14" y="21"/>
                    </a:lnTo>
                    <a:lnTo>
                      <a:pt x="15" y="20"/>
                    </a:lnTo>
                    <a:lnTo>
                      <a:pt x="16" y="19"/>
                    </a:lnTo>
                    <a:lnTo>
                      <a:pt x="14" y="19"/>
                    </a:lnTo>
                    <a:lnTo>
                      <a:pt x="11" y="20"/>
                    </a:lnTo>
                    <a:lnTo>
                      <a:pt x="10" y="19"/>
                    </a:lnTo>
                    <a:lnTo>
                      <a:pt x="10" y="19"/>
                    </a:lnTo>
                    <a:lnTo>
                      <a:pt x="12" y="18"/>
                    </a:lnTo>
                    <a:lnTo>
                      <a:pt x="13" y="16"/>
                    </a:lnTo>
                    <a:lnTo>
                      <a:pt x="14" y="15"/>
                    </a:lnTo>
                    <a:lnTo>
                      <a:pt x="14" y="15"/>
                    </a:lnTo>
                    <a:lnTo>
                      <a:pt x="15" y="15"/>
                    </a:lnTo>
                    <a:lnTo>
                      <a:pt x="16" y="15"/>
                    </a:lnTo>
                    <a:lnTo>
                      <a:pt x="18" y="15"/>
                    </a:lnTo>
                    <a:lnTo>
                      <a:pt x="18" y="14"/>
                    </a:lnTo>
                    <a:lnTo>
                      <a:pt x="18" y="12"/>
                    </a:lnTo>
                    <a:lnTo>
                      <a:pt x="18" y="11"/>
                    </a:lnTo>
                    <a:lnTo>
                      <a:pt x="17" y="10"/>
                    </a:lnTo>
                    <a:lnTo>
                      <a:pt x="14" y="11"/>
                    </a:lnTo>
                    <a:lnTo>
                      <a:pt x="13" y="12"/>
                    </a:lnTo>
                    <a:lnTo>
                      <a:pt x="11" y="13"/>
                    </a:lnTo>
                    <a:lnTo>
                      <a:pt x="11" y="13"/>
                    </a:lnTo>
                    <a:lnTo>
                      <a:pt x="10" y="12"/>
                    </a:lnTo>
                    <a:lnTo>
                      <a:pt x="9" y="11"/>
                    </a:lnTo>
                    <a:lnTo>
                      <a:pt x="8" y="11"/>
                    </a:lnTo>
                    <a:lnTo>
                      <a:pt x="9" y="15"/>
                    </a:lnTo>
                    <a:lnTo>
                      <a:pt x="9" y="15"/>
                    </a:lnTo>
                    <a:lnTo>
                      <a:pt x="8" y="15"/>
                    </a:lnTo>
                    <a:lnTo>
                      <a:pt x="8" y="15"/>
                    </a:lnTo>
                    <a:lnTo>
                      <a:pt x="6" y="11"/>
                    </a:lnTo>
                    <a:lnTo>
                      <a:pt x="5" y="11"/>
                    </a:lnTo>
                    <a:lnTo>
                      <a:pt x="5" y="12"/>
                    </a:lnTo>
                    <a:lnTo>
                      <a:pt x="4" y="14"/>
                    </a:lnTo>
                    <a:lnTo>
                      <a:pt x="3" y="12"/>
                    </a:lnTo>
                    <a:lnTo>
                      <a:pt x="3" y="13"/>
                    </a:lnTo>
                    <a:lnTo>
                      <a:pt x="3" y="14"/>
                    </a:lnTo>
                    <a:lnTo>
                      <a:pt x="4" y="16"/>
                    </a:lnTo>
                    <a:lnTo>
                      <a:pt x="3" y="17"/>
                    </a:lnTo>
                    <a:lnTo>
                      <a:pt x="3" y="17"/>
                    </a:lnTo>
                    <a:lnTo>
                      <a:pt x="2" y="15"/>
                    </a:lnTo>
                    <a:lnTo>
                      <a:pt x="1" y="15"/>
                    </a:lnTo>
                    <a:lnTo>
                      <a:pt x="1" y="17"/>
                    </a:lnTo>
                    <a:lnTo>
                      <a:pt x="2" y="19"/>
                    </a:lnTo>
                    <a:lnTo>
                      <a:pt x="2" y="20"/>
                    </a:lnTo>
                    <a:lnTo>
                      <a:pt x="1"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8" name="Freeform 388"/>
              <p:cNvSpPr>
                <a:spLocks/>
              </p:cNvSpPr>
              <p:nvPr/>
            </p:nvSpPr>
            <p:spPr bwMode="auto">
              <a:xfrm>
                <a:off x="4429" y="3174"/>
                <a:ext cx="5" cy="6"/>
              </a:xfrm>
              <a:custGeom>
                <a:avLst/>
                <a:gdLst/>
                <a:ahLst/>
                <a:cxnLst>
                  <a:cxn ang="0">
                    <a:pos x="0" y="5"/>
                  </a:cxn>
                  <a:cxn ang="0">
                    <a:pos x="0" y="5"/>
                  </a:cxn>
                  <a:cxn ang="0">
                    <a:pos x="2" y="6"/>
                  </a:cxn>
                  <a:cxn ang="0">
                    <a:pos x="4" y="5"/>
                  </a:cxn>
                  <a:cxn ang="0">
                    <a:pos x="4" y="3"/>
                  </a:cxn>
                  <a:cxn ang="0">
                    <a:pos x="5" y="2"/>
                  </a:cxn>
                  <a:cxn ang="0">
                    <a:pos x="5" y="1"/>
                  </a:cxn>
                  <a:cxn ang="0">
                    <a:pos x="4" y="0"/>
                  </a:cxn>
                  <a:cxn ang="0">
                    <a:pos x="4" y="2"/>
                  </a:cxn>
                  <a:cxn ang="0">
                    <a:pos x="3" y="2"/>
                  </a:cxn>
                  <a:cxn ang="0">
                    <a:pos x="3" y="2"/>
                  </a:cxn>
                  <a:cxn ang="0">
                    <a:pos x="2" y="2"/>
                  </a:cxn>
                  <a:cxn ang="0">
                    <a:pos x="2" y="2"/>
                  </a:cxn>
                  <a:cxn ang="0">
                    <a:pos x="2" y="3"/>
                  </a:cxn>
                  <a:cxn ang="0">
                    <a:pos x="1" y="3"/>
                  </a:cxn>
                  <a:cxn ang="0">
                    <a:pos x="1" y="4"/>
                  </a:cxn>
                  <a:cxn ang="0">
                    <a:pos x="1" y="5"/>
                  </a:cxn>
                  <a:cxn ang="0">
                    <a:pos x="0" y="5"/>
                  </a:cxn>
                </a:cxnLst>
                <a:rect l="0" t="0" r="r" b="b"/>
                <a:pathLst>
                  <a:path w="5" h="6">
                    <a:moveTo>
                      <a:pt x="0" y="5"/>
                    </a:moveTo>
                    <a:lnTo>
                      <a:pt x="0" y="5"/>
                    </a:lnTo>
                    <a:lnTo>
                      <a:pt x="2" y="6"/>
                    </a:lnTo>
                    <a:lnTo>
                      <a:pt x="4" y="5"/>
                    </a:lnTo>
                    <a:lnTo>
                      <a:pt x="4" y="3"/>
                    </a:lnTo>
                    <a:lnTo>
                      <a:pt x="5" y="2"/>
                    </a:lnTo>
                    <a:lnTo>
                      <a:pt x="5" y="1"/>
                    </a:lnTo>
                    <a:lnTo>
                      <a:pt x="4" y="0"/>
                    </a:lnTo>
                    <a:lnTo>
                      <a:pt x="4" y="2"/>
                    </a:lnTo>
                    <a:lnTo>
                      <a:pt x="3" y="2"/>
                    </a:lnTo>
                    <a:lnTo>
                      <a:pt x="3" y="2"/>
                    </a:lnTo>
                    <a:lnTo>
                      <a:pt x="2" y="2"/>
                    </a:lnTo>
                    <a:lnTo>
                      <a:pt x="2" y="2"/>
                    </a:lnTo>
                    <a:lnTo>
                      <a:pt x="2" y="3"/>
                    </a:lnTo>
                    <a:lnTo>
                      <a:pt x="1" y="3"/>
                    </a:lnTo>
                    <a:lnTo>
                      <a:pt x="1" y="4"/>
                    </a:lnTo>
                    <a:lnTo>
                      <a:pt x="1" y="5"/>
                    </a:lnTo>
                    <a:lnTo>
                      <a:pt x="0"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9" name="Freeform 389"/>
              <p:cNvSpPr>
                <a:spLocks/>
              </p:cNvSpPr>
              <p:nvPr/>
            </p:nvSpPr>
            <p:spPr bwMode="auto">
              <a:xfrm>
                <a:off x="4410" y="3204"/>
                <a:ext cx="4" cy="4"/>
              </a:xfrm>
              <a:custGeom>
                <a:avLst/>
                <a:gdLst/>
                <a:ahLst/>
                <a:cxnLst>
                  <a:cxn ang="0">
                    <a:pos x="0" y="3"/>
                  </a:cxn>
                  <a:cxn ang="0">
                    <a:pos x="1" y="4"/>
                  </a:cxn>
                  <a:cxn ang="0">
                    <a:pos x="2" y="4"/>
                  </a:cxn>
                  <a:cxn ang="0">
                    <a:pos x="3" y="3"/>
                  </a:cxn>
                  <a:cxn ang="0">
                    <a:pos x="3" y="2"/>
                  </a:cxn>
                  <a:cxn ang="0">
                    <a:pos x="3" y="1"/>
                  </a:cxn>
                  <a:cxn ang="0">
                    <a:pos x="4" y="1"/>
                  </a:cxn>
                  <a:cxn ang="0">
                    <a:pos x="3" y="0"/>
                  </a:cxn>
                  <a:cxn ang="0">
                    <a:pos x="3" y="1"/>
                  </a:cxn>
                  <a:cxn ang="0">
                    <a:pos x="2" y="1"/>
                  </a:cxn>
                  <a:cxn ang="0">
                    <a:pos x="1" y="1"/>
                  </a:cxn>
                  <a:cxn ang="0">
                    <a:pos x="2" y="1"/>
                  </a:cxn>
                  <a:cxn ang="0">
                    <a:pos x="2" y="2"/>
                  </a:cxn>
                  <a:cxn ang="0">
                    <a:pos x="2" y="2"/>
                  </a:cxn>
                  <a:cxn ang="0">
                    <a:pos x="1" y="2"/>
                  </a:cxn>
                  <a:cxn ang="0">
                    <a:pos x="0" y="3"/>
                  </a:cxn>
                </a:cxnLst>
                <a:rect l="0" t="0" r="r" b="b"/>
                <a:pathLst>
                  <a:path w="4" h="4">
                    <a:moveTo>
                      <a:pt x="0" y="3"/>
                    </a:moveTo>
                    <a:lnTo>
                      <a:pt x="1" y="4"/>
                    </a:lnTo>
                    <a:lnTo>
                      <a:pt x="2" y="4"/>
                    </a:lnTo>
                    <a:lnTo>
                      <a:pt x="3" y="3"/>
                    </a:lnTo>
                    <a:lnTo>
                      <a:pt x="3" y="2"/>
                    </a:lnTo>
                    <a:lnTo>
                      <a:pt x="3" y="1"/>
                    </a:lnTo>
                    <a:lnTo>
                      <a:pt x="4" y="1"/>
                    </a:lnTo>
                    <a:lnTo>
                      <a:pt x="3" y="0"/>
                    </a:lnTo>
                    <a:lnTo>
                      <a:pt x="3" y="1"/>
                    </a:lnTo>
                    <a:lnTo>
                      <a:pt x="2" y="1"/>
                    </a:lnTo>
                    <a:lnTo>
                      <a:pt x="1" y="1"/>
                    </a:lnTo>
                    <a:lnTo>
                      <a:pt x="2" y="1"/>
                    </a:lnTo>
                    <a:lnTo>
                      <a:pt x="2" y="2"/>
                    </a:lnTo>
                    <a:lnTo>
                      <a:pt x="2" y="2"/>
                    </a:lnTo>
                    <a:lnTo>
                      <a:pt x="1" y="2"/>
                    </a:lnTo>
                    <a:lnTo>
                      <a:pt x="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0" name="Freeform 390"/>
              <p:cNvSpPr>
                <a:spLocks/>
              </p:cNvSpPr>
              <p:nvPr/>
            </p:nvSpPr>
            <p:spPr bwMode="auto">
              <a:xfrm>
                <a:off x="4444" y="3001"/>
                <a:ext cx="23" cy="27"/>
              </a:xfrm>
              <a:custGeom>
                <a:avLst/>
                <a:gdLst/>
                <a:ahLst/>
                <a:cxnLst>
                  <a:cxn ang="0">
                    <a:pos x="21" y="15"/>
                  </a:cxn>
                  <a:cxn ang="0">
                    <a:pos x="23" y="15"/>
                  </a:cxn>
                  <a:cxn ang="0">
                    <a:pos x="21" y="15"/>
                  </a:cxn>
                  <a:cxn ang="0">
                    <a:pos x="20" y="14"/>
                  </a:cxn>
                  <a:cxn ang="0">
                    <a:pos x="20" y="12"/>
                  </a:cxn>
                  <a:cxn ang="0">
                    <a:pos x="19" y="11"/>
                  </a:cxn>
                  <a:cxn ang="0">
                    <a:pos x="18" y="11"/>
                  </a:cxn>
                  <a:cxn ang="0">
                    <a:pos x="16" y="12"/>
                  </a:cxn>
                  <a:cxn ang="0">
                    <a:pos x="14" y="11"/>
                  </a:cxn>
                  <a:cxn ang="0">
                    <a:pos x="13" y="9"/>
                  </a:cxn>
                  <a:cxn ang="0">
                    <a:pos x="13" y="7"/>
                  </a:cxn>
                  <a:cxn ang="0">
                    <a:pos x="14" y="6"/>
                  </a:cxn>
                  <a:cxn ang="0">
                    <a:pos x="14" y="4"/>
                  </a:cxn>
                  <a:cxn ang="0">
                    <a:pos x="13" y="3"/>
                  </a:cxn>
                  <a:cxn ang="0">
                    <a:pos x="12" y="1"/>
                  </a:cxn>
                  <a:cxn ang="0">
                    <a:pos x="12" y="0"/>
                  </a:cxn>
                  <a:cxn ang="0">
                    <a:pos x="9" y="2"/>
                  </a:cxn>
                  <a:cxn ang="0">
                    <a:pos x="7" y="3"/>
                  </a:cxn>
                  <a:cxn ang="0">
                    <a:pos x="1" y="5"/>
                  </a:cxn>
                  <a:cxn ang="0">
                    <a:pos x="0" y="7"/>
                  </a:cxn>
                  <a:cxn ang="0">
                    <a:pos x="2" y="7"/>
                  </a:cxn>
                  <a:cxn ang="0">
                    <a:pos x="2" y="9"/>
                  </a:cxn>
                  <a:cxn ang="0">
                    <a:pos x="4" y="11"/>
                  </a:cxn>
                  <a:cxn ang="0">
                    <a:pos x="3" y="14"/>
                  </a:cxn>
                  <a:cxn ang="0">
                    <a:pos x="2" y="15"/>
                  </a:cxn>
                  <a:cxn ang="0">
                    <a:pos x="2" y="17"/>
                  </a:cxn>
                  <a:cxn ang="0">
                    <a:pos x="2" y="18"/>
                  </a:cxn>
                  <a:cxn ang="0">
                    <a:pos x="1" y="19"/>
                  </a:cxn>
                  <a:cxn ang="0">
                    <a:pos x="0" y="20"/>
                  </a:cxn>
                  <a:cxn ang="0">
                    <a:pos x="1" y="22"/>
                  </a:cxn>
                  <a:cxn ang="0">
                    <a:pos x="2" y="22"/>
                  </a:cxn>
                  <a:cxn ang="0">
                    <a:pos x="4" y="22"/>
                  </a:cxn>
                  <a:cxn ang="0">
                    <a:pos x="7" y="22"/>
                  </a:cxn>
                  <a:cxn ang="0">
                    <a:pos x="9" y="20"/>
                  </a:cxn>
                  <a:cxn ang="0">
                    <a:pos x="10" y="19"/>
                  </a:cxn>
                  <a:cxn ang="0">
                    <a:pos x="10" y="20"/>
                  </a:cxn>
                  <a:cxn ang="0">
                    <a:pos x="10" y="22"/>
                  </a:cxn>
                  <a:cxn ang="0">
                    <a:pos x="12" y="20"/>
                  </a:cxn>
                  <a:cxn ang="0">
                    <a:pos x="11" y="22"/>
                  </a:cxn>
                  <a:cxn ang="0">
                    <a:pos x="10" y="22"/>
                  </a:cxn>
                  <a:cxn ang="0">
                    <a:pos x="10" y="24"/>
                  </a:cxn>
                  <a:cxn ang="0">
                    <a:pos x="9" y="27"/>
                  </a:cxn>
                  <a:cxn ang="0">
                    <a:pos x="10" y="27"/>
                  </a:cxn>
                  <a:cxn ang="0">
                    <a:pos x="12" y="26"/>
                  </a:cxn>
                  <a:cxn ang="0">
                    <a:pos x="13" y="24"/>
                  </a:cxn>
                  <a:cxn ang="0">
                    <a:pos x="13" y="23"/>
                  </a:cxn>
                  <a:cxn ang="0">
                    <a:pos x="14" y="24"/>
                  </a:cxn>
                  <a:cxn ang="0">
                    <a:pos x="15" y="23"/>
                  </a:cxn>
                  <a:cxn ang="0">
                    <a:pos x="16" y="23"/>
                  </a:cxn>
                  <a:cxn ang="0">
                    <a:pos x="16" y="22"/>
                  </a:cxn>
                  <a:cxn ang="0">
                    <a:pos x="17" y="19"/>
                  </a:cxn>
                  <a:cxn ang="0">
                    <a:pos x="19" y="18"/>
                  </a:cxn>
                </a:cxnLst>
                <a:rect l="0" t="0" r="r" b="b"/>
                <a:pathLst>
                  <a:path w="23" h="27">
                    <a:moveTo>
                      <a:pt x="19" y="17"/>
                    </a:moveTo>
                    <a:lnTo>
                      <a:pt x="21" y="15"/>
                    </a:lnTo>
                    <a:lnTo>
                      <a:pt x="23" y="15"/>
                    </a:lnTo>
                    <a:lnTo>
                      <a:pt x="23" y="15"/>
                    </a:lnTo>
                    <a:lnTo>
                      <a:pt x="23" y="15"/>
                    </a:lnTo>
                    <a:lnTo>
                      <a:pt x="21" y="15"/>
                    </a:lnTo>
                    <a:lnTo>
                      <a:pt x="21" y="14"/>
                    </a:lnTo>
                    <a:lnTo>
                      <a:pt x="20" y="14"/>
                    </a:lnTo>
                    <a:lnTo>
                      <a:pt x="20" y="13"/>
                    </a:lnTo>
                    <a:lnTo>
                      <a:pt x="20" y="12"/>
                    </a:lnTo>
                    <a:lnTo>
                      <a:pt x="20" y="12"/>
                    </a:lnTo>
                    <a:lnTo>
                      <a:pt x="19" y="11"/>
                    </a:lnTo>
                    <a:lnTo>
                      <a:pt x="19" y="11"/>
                    </a:lnTo>
                    <a:lnTo>
                      <a:pt x="18" y="11"/>
                    </a:lnTo>
                    <a:lnTo>
                      <a:pt x="16" y="13"/>
                    </a:lnTo>
                    <a:lnTo>
                      <a:pt x="16" y="12"/>
                    </a:lnTo>
                    <a:lnTo>
                      <a:pt x="15" y="11"/>
                    </a:lnTo>
                    <a:lnTo>
                      <a:pt x="14" y="11"/>
                    </a:lnTo>
                    <a:lnTo>
                      <a:pt x="13" y="9"/>
                    </a:lnTo>
                    <a:lnTo>
                      <a:pt x="13" y="9"/>
                    </a:lnTo>
                    <a:lnTo>
                      <a:pt x="13" y="7"/>
                    </a:lnTo>
                    <a:lnTo>
                      <a:pt x="13" y="7"/>
                    </a:lnTo>
                    <a:lnTo>
                      <a:pt x="13" y="5"/>
                    </a:lnTo>
                    <a:lnTo>
                      <a:pt x="14" y="6"/>
                    </a:lnTo>
                    <a:lnTo>
                      <a:pt x="14" y="4"/>
                    </a:lnTo>
                    <a:lnTo>
                      <a:pt x="14" y="4"/>
                    </a:lnTo>
                    <a:lnTo>
                      <a:pt x="13" y="2"/>
                    </a:lnTo>
                    <a:lnTo>
                      <a:pt x="13" y="3"/>
                    </a:lnTo>
                    <a:lnTo>
                      <a:pt x="12" y="2"/>
                    </a:lnTo>
                    <a:lnTo>
                      <a:pt x="12" y="1"/>
                    </a:lnTo>
                    <a:lnTo>
                      <a:pt x="12" y="0"/>
                    </a:lnTo>
                    <a:lnTo>
                      <a:pt x="12" y="0"/>
                    </a:lnTo>
                    <a:lnTo>
                      <a:pt x="11" y="2"/>
                    </a:lnTo>
                    <a:lnTo>
                      <a:pt x="9" y="2"/>
                    </a:lnTo>
                    <a:lnTo>
                      <a:pt x="9" y="3"/>
                    </a:lnTo>
                    <a:lnTo>
                      <a:pt x="7" y="3"/>
                    </a:lnTo>
                    <a:lnTo>
                      <a:pt x="6" y="3"/>
                    </a:lnTo>
                    <a:lnTo>
                      <a:pt x="1" y="5"/>
                    </a:lnTo>
                    <a:lnTo>
                      <a:pt x="1" y="6"/>
                    </a:lnTo>
                    <a:lnTo>
                      <a:pt x="0" y="7"/>
                    </a:lnTo>
                    <a:lnTo>
                      <a:pt x="1" y="7"/>
                    </a:lnTo>
                    <a:lnTo>
                      <a:pt x="2" y="7"/>
                    </a:lnTo>
                    <a:lnTo>
                      <a:pt x="2" y="7"/>
                    </a:lnTo>
                    <a:lnTo>
                      <a:pt x="2" y="9"/>
                    </a:lnTo>
                    <a:lnTo>
                      <a:pt x="5" y="11"/>
                    </a:lnTo>
                    <a:lnTo>
                      <a:pt x="4" y="11"/>
                    </a:lnTo>
                    <a:lnTo>
                      <a:pt x="4" y="12"/>
                    </a:lnTo>
                    <a:lnTo>
                      <a:pt x="3" y="14"/>
                    </a:lnTo>
                    <a:lnTo>
                      <a:pt x="3" y="15"/>
                    </a:lnTo>
                    <a:lnTo>
                      <a:pt x="2" y="15"/>
                    </a:lnTo>
                    <a:lnTo>
                      <a:pt x="2" y="17"/>
                    </a:lnTo>
                    <a:lnTo>
                      <a:pt x="2" y="17"/>
                    </a:lnTo>
                    <a:lnTo>
                      <a:pt x="2" y="18"/>
                    </a:lnTo>
                    <a:lnTo>
                      <a:pt x="2" y="18"/>
                    </a:lnTo>
                    <a:lnTo>
                      <a:pt x="1" y="19"/>
                    </a:lnTo>
                    <a:lnTo>
                      <a:pt x="1" y="19"/>
                    </a:lnTo>
                    <a:lnTo>
                      <a:pt x="1" y="20"/>
                    </a:lnTo>
                    <a:lnTo>
                      <a:pt x="0" y="20"/>
                    </a:lnTo>
                    <a:lnTo>
                      <a:pt x="1" y="21"/>
                    </a:lnTo>
                    <a:lnTo>
                      <a:pt x="1" y="22"/>
                    </a:lnTo>
                    <a:lnTo>
                      <a:pt x="2" y="22"/>
                    </a:lnTo>
                    <a:lnTo>
                      <a:pt x="2" y="22"/>
                    </a:lnTo>
                    <a:lnTo>
                      <a:pt x="3" y="22"/>
                    </a:lnTo>
                    <a:lnTo>
                      <a:pt x="4" y="22"/>
                    </a:lnTo>
                    <a:lnTo>
                      <a:pt x="7" y="22"/>
                    </a:lnTo>
                    <a:lnTo>
                      <a:pt x="7" y="22"/>
                    </a:lnTo>
                    <a:lnTo>
                      <a:pt x="8" y="21"/>
                    </a:lnTo>
                    <a:lnTo>
                      <a:pt x="9" y="20"/>
                    </a:lnTo>
                    <a:lnTo>
                      <a:pt x="9" y="19"/>
                    </a:lnTo>
                    <a:lnTo>
                      <a:pt x="10" y="19"/>
                    </a:lnTo>
                    <a:lnTo>
                      <a:pt x="10" y="20"/>
                    </a:lnTo>
                    <a:lnTo>
                      <a:pt x="10" y="20"/>
                    </a:lnTo>
                    <a:lnTo>
                      <a:pt x="10" y="21"/>
                    </a:lnTo>
                    <a:lnTo>
                      <a:pt x="10" y="22"/>
                    </a:lnTo>
                    <a:lnTo>
                      <a:pt x="11" y="20"/>
                    </a:lnTo>
                    <a:lnTo>
                      <a:pt x="12" y="20"/>
                    </a:lnTo>
                    <a:lnTo>
                      <a:pt x="11" y="21"/>
                    </a:lnTo>
                    <a:lnTo>
                      <a:pt x="11" y="22"/>
                    </a:lnTo>
                    <a:lnTo>
                      <a:pt x="10" y="22"/>
                    </a:lnTo>
                    <a:lnTo>
                      <a:pt x="10" y="22"/>
                    </a:lnTo>
                    <a:lnTo>
                      <a:pt x="10" y="24"/>
                    </a:lnTo>
                    <a:lnTo>
                      <a:pt x="10" y="24"/>
                    </a:lnTo>
                    <a:lnTo>
                      <a:pt x="9" y="26"/>
                    </a:lnTo>
                    <a:lnTo>
                      <a:pt x="9" y="27"/>
                    </a:lnTo>
                    <a:lnTo>
                      <a:pt x="10" y="26"/>
                    </a:lnTo>
                    <a:lnTo>
                      <a:pt x="10" y="27"/>
                    </a:lnTo>
                    <a:lnTo>
                      <a:pt x="12" y="26"/>
                    </a:lnTo>
                    <a:lnTo>
                      <a:pt x="12" y="26"/>
                    </a:lnTo>
                    <a:lnTo>
                      <a:pt x="12" y="26"/>
                    </a:lnTo>
                    <a:lnTo>
                      <a:pt x="13" y="24"/>
                    </a:lnTo>
                    <a:lnTo>
                      <a:pt x="13" y="24"/>
                    </a:lnTo>
                    <a:lnTo>
                      <a:pt x="13" y="23"/>
                    </a:lnTo>
                    <a:lnTo>
                      <a:pt x="13" y="24"/>
                    </a:lnTo>
                    <a:lnTo>
                      <a:pt x="14" y="24"/>
                    </a:lnTo>
                    <a:lnTo>
                      <a:pt x="15" y="24"/>
                    </a:lnTo>
                    <a:lnTo>
                      <a:pt x="15" y="23"/>
                    </a:lnTo>
                    <a:lnTo>
                      <a:pt x="15" y="23"/>
                    </a:lnTo>
                    <a:lnTo>
                      <a:pt x="16" y="23"/>
                    </a:lnTo>
                    <a:lnTo>
                      <a:pt x="16" y="22"/>
                    </a:lnTo>
                    <a:lnTo>
                      <a:pt x="16" y="22"/>
                    </a:lnTo>
                    <a:lnTo>
                      <a:pt x="17" y="21"/>
                    </a:lnTo>
                    <a:lnTo>
                      <a:pt x="17" y="19"/>
                    </a:lnTo>
                    <a:lnTo>
                      <a:pt x="17" y="18"/>
                    </a:lnTo>
                    <a:lnTo>
                      <a:pt x="19" y="18"/>
                    </a:lnTo>
                    <a:lnTo>
                      <a:pt x="19"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1" name="Freeform 391"/>
              <p:cNvSpPr>
                <a:spLocks/>
              </p:cNvSpPr>
              <p:nvPr/>
            </p:nvSpPr>
            <p:spPr bwMode="auto">
              <a:xfrm>
                <a:off x="4432" y="3171"/>
                <a:ext cx="6" cy="5"/>
              </a:xfrm>
              <a:custGeom>
                <a:avLst/>
                <a:gdLst/>
                <a:ahLst/>
                <a:cxnLst>
                  <a:cxn ang="0">
                    <a:pos x="4" y="4"/>
                  </a:cxn>
                  <a:cxn ang="0">
                    <a:pos x="6" y="1"/>
                  </a:cxn>
                  <a:cxn ang="0">
                    <a:pos x="4" y="1"/>
                  </a:cxn>
                  <a:cxn ang="0">
                    <a:pos x="3" y="1"/>
                  </a:cxn>
                  <a:cxn ang="0">
                    <a:pos x="3" y="1"/>
                  </a:cxn>
                  <a:cxn ang="0">
                    <a:pos x="3" y="1"/>
                  </a:cxn>
                  <a:cxn ang="0">
                    <a:pos x="3" y="1"/>
                  </a:cxn>
                  <a:cxn ang="0">
                    <a:pos x="3" y="0"/>
                  </a:cxn>
                  <a:cxn ang="0">
                    <a:pos x="3" y="0"/>
                  </a:cxn>
                  <a:cxn ang="0">
                    <a:pos x="1" y="0"/>
                  </a:cxn>
                  <a:cxn ang="0">
                    <a:pos x="1" y="0"/>
                  </a:cxn>
                  <a:cxn ang="0">
                    <a:pos x="0" y="0"/>
                  </a:cxn>
                  <a:cxn ang="0">
                    <a:pos x="1" y="1"/>
                  </a:cxn>
                  <a:cxn ang="0">
                    <a:pos x="1" y="1"/>
                  </a:cxn>
                  <a:cxn ang="0">
                    <a:pos x="2" y="1"/>
                  </a:cxn>
                  <a:cxn ang="0">
                    <a:pos x="2" y="1"/>
                  </a:cxn>
                  <a:cxn ang="0">
                    <a:pos x="2" y="2"/>
                  </a:cxn>
                  <a:cxn ang="0">
                    <a:pos x="1" y="1"/>
                  </a:cxn>
                  <a:cxn ang="0">
                    <a:pos x="1" y="2"/>
                  </a:cxn>
                  <a:cxn ang="0">
                    <a:pos x="3" y="5"/>
                  </a:cxn>
                  <a:cxn ang="0">
                    <a:pos x="4" y="4"/>
                  </a:cxn>
                </a:cxnLst>
                <a:rect l="0" t="0" r="r" b="b"/>
                <a:pathLst>
                  <a:path w="6" h="5">
                    <a:moveTo>
                      <a:pt x="4" y="4"/>
                    </a:moveTo>
                    <a:lnTo>
                      <a:pt x="6" y="1"/>
                    </a:lnTo>
                    <a:lnTo>
                      <a:pt x="4" y="1"/>
                    </a:lnTo>
                    <a:lnTo>
                      <a:pt x="3" y="1"/>
                    </a:lnTo>
                    <a:lnTo>
                      <a:pt x="3" y="1"/>
                    </a:lnTo>
                    <a:lnTo>
                      <a:pt x="3" y="1"/>
                    </a:lnTo>
                    <a:lnTo>
                      <a:pt x="3" y="1"/>
                    </a:lnTo>
                    <a:lnTo>
                      <a:pt x="3" y="0"/>
                    </a:lnTo>
                    <a:lnTo>
                      <a:pt x="3" y="0"/>
                    </a:lnTo>
                    <a:lnTo>
                      <a:pt x="1" y="0"/>
                    </a:lnTo>
                    <a:lnTo>
                      <a:pt x="1" y="0"/>
                    </a:lnTo>
                    <a:lnTo>
                      <a:pt x="0" y="0"/>
                    </a:lnTo>
                    <a:lnTo>
                      <a:pt x="1" y="1"/>
                    </a:lnTo>
                    <a:lnTo>
                      <a:pt x="1" y="1"/>
                    </a:lnTo>
                    <a:lnTo>
                      <a:pt x="2" y="1"/>
                    </a:lnTo>
                    <a:lnTo>
                      <a:pt x="2" y="1"/>
                    </a:lnTo>
                    <a:lnTo>
                      <a:pt x="2" y="2"/>
                    </a:lnTo>
                    <a:lnTo>
                      <a:pt x="1" y="1"/>
                    </a:lnTo>
                    <a:lnTo>
                      <a:pt x="1" y="2"/>
                    </a:lnTo>
                    <a:lnTo>
                      <a:pt x="3" y="5"/>
                    </a:lnTo>
                    <a:lnTo>
                      <a:pt x="4"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2" name="Freeform 392"/>
              <p:cNvSpPr>
                <a:spLocks/>
              </p:cNvSpPr>
              <p:nvPr/>
            </p:nvSpPr>
            <p:spPr bwMode="auto">
              <a:xfrm>
                <a:off x="4225" y="3041"/>
                <a:ext cx="2" cy="18"/>
              </a:xfrm>
              <a:custGeom>
                <a:avLst/>
                <a:gdLst/>
                <a:ahLst/>
                <a:cxnLst>
                  <a:cxn ang="0">
                    <a:pos x="2" y="18"/>
                  </a:cxn>
                  <a:cxn ang="0">
                    <a:pos x="2" y="5"/>
                  </a:cxn>
                  <a:cxn ang="0">
                    <a:pos x="2" y="4"/>
                  </a:cxn>
                  <a:cxn ang="0">
                    <a:pos x="0" y="0"/>
                  </a:cxn>
                  <a:cxn ang="0">
                    <a:pos x="0" y="3"/>
                  </a:cxn>
                  <a:cxn ang="0">
                    <a:pos x="1" y="4"/>
                  </a:cxn>
                  <a:cxn ang="0">
                    <a:pos x="0" y="4"/>
                  </a:cxn>
                  <a:cxn ang="0">
                    <a:pos x="2" y="18"/>
                  </a:cxn>
                </a:cxnLst>
                <a:rect l="0" t="0" r="r" b="b"/>
                <a:pathLst>
                  <a:path w="2" h="18">
                    <a:moveTo>
                      <a:pt x="2" y="18"/>
                    </a:moveTo>
                    <a:lnTo>
                      <a:pt x="2" y="5"/>
                    </a:lnTo>
                    <a:lnTo>
                      <a:pt x="2" y="4"/>
                    </a:lnTo>
                    <a:lnTo>
                      <a:pt x="0" y="0"/>
                    </a:lnTo>
                    <a:lnTo>
                      <a:pt x="0" y="3"/>
                    </a:lnTo>
                    <a:lnTo>
                      <a:pt x="1" y="4"/>
                    </a:lnTo>
                    <a:lnTo>
                      <a:pt x="0" y="4"/>
                    </a:lnTo>
                    <a:lnTo>
                      <a:pt x="2"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3" name="Freeform 393"/>
              <p:cNvSpPr>
                <a:spLocks/>
              </p:cNvSpPr>
              <p:nvPr/>
            </p:nvSpPr>
            <p:spPr bwMode="auto">
              <a:xfrm>
                <a:off x="4408" y="3189"/>
                <a:ext cx="13" cy="11"/>
              </a:xfrm>
              <a:custGeom>
                <a:avLst/>
                <a:gdLst/>
                <a:ahLst/>
                <a:cxnLst>
                  <a:cxn ang="0">
                    <a:pos x="7" y="9"/>
                  </a:cxn>
                  <a:cxn ang="0">
                    <a:pos x="8" y="9"/>
                  </a:cxn>
                  <a:cxn ang="0">
                    <a:pos x="8" y="9"/>
                  </a:cxn>
                  <a:cxn ang="0">
                    <a:pos x="8" y="8"/>
                  </a:cxn>
                  <a:cxn ang="0">
                    <a:pos x="9" y="6"/>
                  </a:cxn>
                  <a:cxn ang="0">
                    <a:pos x="9" y="8"/>
                  </a:cxn>
                  <a:cxn ang="0">
                    <a:pos x="10" y="6"/>
                  </a:cxn>
                  <a:cxn ang="0">
                    <a:pos x="11" y="5"/>
                  </a:cxn>
                  <a:cxn ang="0">
                    <a:pos x="12" y="5"/>
                  </a:cxn>
                  <a:cxn ang="0">
                    <a:pos x="13" y="5"/>
                  </a:cxn>
                  <a:cxn ang="0">
                    <a:pos x="13" y="4"/>
                  </a:cxn>
                  <a:cxn ang="0">
                    <a:pos x="13" y="2"/>
                  </a:cxn>
                  <a:cxn ang="0">
                    <a:pos x="12" y="2"/>
                  </a:cxn>
                  <a:cxn ang="0">
                    <a:pos x="11" y="1"/>
                  </a:cxn>
                  <a:cxn ang="0">
                    <a:pos x="10" y="2"/>
                  </a:cxn>
                  <a:cxn ang="0">
                    <a:pos x="11" y="2"/>
                  </a:cxn>
                  <a:cxn ang="0">
                    <a:pos x="10" y="3"/>
                  </a:cxn>
                  <a:cxn ang="0">
                    <a:pos x="9" y="5"/>
                  </a:cxn>
                  <a:cxn ang="0">
                    <a:pos x="9" y="5"/>
                  </a:cxn>
                  <a:cxn ang="0">
                    <a:pos x="9" y="5"/>
                  </a:cxn>
                  <a:cxn ang="0">
                    <a:pos x="9" y="3"/>
                  </a:cxn>
                  <a:cxn ang="0">
                    <a:pos x="9" y="2"/>
                  </a:cxn>
                  <a:cxn ang="0">
                    <a:pos x="9" y="2"/>
                  </a:cxn>
                  <a:cxn ang="0">
                    <a:pos x="9" y="2"/>
                  </a:cxn>
                  <a:cxn ang="0">
                    <a:pos x="9" y="0"/>
                  </a:cxn>
                  <a:cxn ang="0">
                    <a:pos x="8" y="0"/>
                  </a:cxn>
                  <a:cxn ang="0">
                    <a:pos x="7" y="1"/>
                  </a:cxn>
                  <a:cxn ang="0">
                    <a:pos x="7" y="3"/>
                  </a:cxn>
                  <a:cxn ang="0">
                    <a:pos x="7" y="3"/>
                  </a:cxn>
                  <a:cxn ang="0">
                    <a:pos x="7" y="5"/>
                  </a:cxn>
                  <a:cxn ang="0">
                    <a:pos x="5" y="6"/>
                  </a:cxn>
                  <a:cxn ang="0">
                    <a:pos x="5" y="6"/>
                  </a:cxn>
                  <a:cxn ang="0">
                    <a:pos x="4" y="7"/>
                  </a:cxn>
                  <a:cxn ang="0">
                    <a:pos x="3" y="8"/>
                  </a:cxn>
                  <a:cxn ang="0">
                    <a:pos x="2" y="8"/>
                  </a:cxn>
                  <a:cxn ang="0">
                    <a:pos x="2" y="9"/>
                  </a:cxn>
                  <a:cxn ang="0">
                    <a:pos x="2" y="9"/>
                  </a:cxn>
                  <a:cxn ang="0">
                    <a:pos x="1" y="9"/>
                  </a:cxn>
                  <a:cxn ang="0">
                    <a:pos x="0" y="9"/>
                  </a:cxn>
                  <a:cxn ang="0">
                    <a:pos x="0" y="11"/>
                  </a:cxn>
                  <a:cxn ang="0">
                    <a:pos x="0" y="11"/>
                  </a:cxn>
                  <a:cxn ang="0">
                    <a:pos x="2" y="11"/>
                  </a:cxn>
                  <a:cxn ang="0">
                    <a:pos x="2" y="9"/>
                  </a:cxn>
                  <a:cxn ang="0">
                    <a:pos x="3" y="9"/>
                  </a:cxn>
                  <a:cxn ang="0">
                    <a:pos x="3" y="11"/>
                  </a:cxn>
                  <a:cxn ang="0">
                    <a:pos x="5" y="9"/>
                  </a:cxn>
                  <a:cxn ang="0">
                    <a:pos x="7" y="7"/>
                  </a:cxn>
                  <a:cxn ang="0">
                    <a:pos x="7" y="8"/>
                  </a:cxn>
                  <a:cxn ang="0">
                    <a:pos x="7" y="9"/>
                  </a:cxn>
                </a:cxnLst>
                <a:rect l="0" t="0" r="r" b="b"/>
                <a:pathLst>
                  <a:path w="13" h="11">
                    <a:moveTo>
                      <a:pt x="7" y="9"/>
                    </a:moveTo>
                    <a:lnTo>
                      <a:pt x="8" y="9"/>
                    </a:lnTo>
                    <a:lnTo>
                      <a:pt x="8" y="9"/>
                    </a:lnTo>
                    <a:lnTo>
                      <a:pt x="8" y="8"/>
                    </a:lnTo>
                    <a:lnTo>
                      <a:pt x="9" y="6"/>
                    </a:lnTo>
                    <a:lnTo>
                      <a:pt x="9" y="8"/>
                    </a:lnTo>
                    <a:lnTo>
                      <a:pt x="10" y="6"/>
                    </a:lnTo>
                    <a:lnTo>
                      <a:pt x="11" y="5"/>
                    </a:lnTo>
                    <a:lnTo>
                      <a:pt x="12" y="5"/>
                    </a:lnTo>
                    <a:lnTo>
                      <a:pt x="13" y="5"/>
                    </a:lnTo>
                    <a:lnTo>
                      <a:pt x="13" y="4"/>
                    </a:lnTo>
                    <a:lnTo>
                      <a:pt x="13" y="2"/>
                    </a:lnTo>
                    <a:lnTo>
                      <a:pt x="12" y="2"/>
                    </a:lnTo>
                    <a:lnTo>
                      <a:pt x="11" y="1"/>
                    </a:lnTo>
                    <a:lnTo>
                      <a:pt x="10" y="2"/>
                    </a:lnTo>
                    <a:lnTo>
                      <a:pt x="11" y="2"/>
                    </a:lnTo>
                    <a:lnTo>
                      <a:pt x="10" y="3"/>
                    </a:lnTo>
                    <a:lnTo>
                      <a:pt x="9" y="5"/>
                    </a:lnTo>
                    <a:lnTo>
                      <a:pt x="9" y="5"/>
                    </a:lnTo>
                    <a:lnTo>
                      <a:pt x="9" y="5"/>
                    </a:lnTo>
                    <a:lnTo>
                      <a:pt x="9" y="3"/>
                    </a:lnTo>
                    <a:lnTo>
                      <a:pt x="9" y="2"/>
                    </a:lnTo>
                    <a:lnTo>
                      <a:pt x="9" y="2"/>
                    </a:lnTo>
                    <a:lnTo>
                      <a:pt x="9" y="2"/>
                    </a:lnTo>
                    <a:lnTo>
                      <a:pt x="9" y="0"/>
                    </a:lnTo>
                    <a:lnTo>
                      <a:pt x="8" y="0"/>
                    </a:lnTo>
                    <a:lnTo>
                      <a:pt x="7" y="1"/>
                    </a:lnTo>
                    <a:lnTo>
                      <a:pt x="7" y="3"/>
                    </a:lnTo>
                    <a:lnTo>
                      <a:pt x="7" y="3"/>
                    </a:lnTo>
                    <a:lnTo>
                      <a:pt x="7" y="5"/>
                    </a:lnTo>
                    <a:lnTo>
                      <a:pt x="5" y="6"/>
                    </a:lnTo>
                    <a:lnTo>
                      <a:pt x="5" y="6"/>
                    </a:lnTo>
                    <a:lnTo>
                      <a:pt x="4" y="7"/>
                    </a:lnTo>
                    <a:lnTo>
                      <a:pt x="3" y="8"/>
                    </a:lnTo>
                    <a:lnTo>
                      <a:pt x="2" y="8"/>
                    </a:lnTo>
                    <a:lnTo>
                      <a:pt x="2" y="9"/>
                    </a:lnTo>
                    <a:lnTo>
                      <a:pt x="2" y="9"/>
                    </a:lnTo>
                    <a:lnTo>
                      <a:pt x="1" y="9"/>
                    </a:lnTo>
                    <a:lnTo>
                      <a:pt x="0" y="9"/>
                    </a:lnTo>
                    <a:lnTo>
                      <a:pt x="0" y="11"/>
                    </a:lnTo>
                    <a:lnTo>
                      <a:pt x="0" y="11"/>
                    </a:lnTo>
                    <a:lnTo>
                      <a:pt x="2" y="11"/>
                    </a:lnTo>
                    <a:lnTo>
                      <a:pt x="2" y="9"/>
                    </a:lnTo>
                    <a:lnTo>
                      <a:pt x="3" y="9"/>
                    </a:lnTo>
                    <a:lnTo>
                      <a:pt x="3" y="11"/>
                    </a:lnTo>
                    <a:lnTo>
                      <a:pt x="5" y="9"/>
                    </a:lnTo>
                    <a:lnTo>
                      <a:pt x="7" y="7"/>
                    </a:lnTo>
                    <a:lnTo>
                      <a:pt x="7" y="8"/>
                    </a:lnTo>
                    <a:lnTo>
                      <a:pt x="7"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4" name="Freeform 394"/>
              <p:cNvSpPr>
                <a:spLocks/>
              </p:cNvSpPr>
              <p:nvPr/>
            </p:nvSpPr>
            <p:spPr bwMode="auto">
              <a:xfrm>
                <a:off x="4422" y="3179"/>
                <a:ext cx="6" cy="8"/>
              </a:xfrm>
              <a:custGeom>
                <a:avLst/>
                <a:gdLst/>
                <a:ahLst/>
                <a:cxnLst>
                  <a:cxn ang="0">
                    <a:pos x="0" y="8"/>
                  </a:cxn>
                  <a:cxn ang="0">
                    <a:pos x="1" y="8"/>
                  </a:cxn>
                  <a:cxn ang="0">
                    <a:pos x="1" y="8"/>
                  </a:cxn>
                  <a:cxn ang="0">
                    <a:pos x="3" y="8"/>
                  </a:cxn>
                  <a:cxn ang="0">
                    <a:pos x="3" y="6"/>
                  </a:cxn>
                  <a:cxn ang="0">
                    <a:pos x="4" y="6"/>
                  </a:cxn>
                  <a:cxn ang="0">
                    <a:pos x="4" y="7"/>
                  </a:cxn>
                  <a:cxn ang="0">
                    <a:pos x="6" y="6"/>
                  </a:cxn>
                  <a:cxn ang="0">
                    <a:pos x="6" y="4"/>
                  </a:cxn>
                  <a:cxn ang="0">
                    <a:pos x="6" y="3"/>
                  </a:cxn>
                  <a:cxn ang="0">
                    <a:pos x="6" y="2"/>
                  </a:cxn>
                  <a:cxn ang="0">
                    <a:pos x="6" y="0"/>
                  </a:cxn>
                  <a:cxn ang="0">
                    <a:pos x="5" y="0"/>
                  </a:cxn>
                  <a:cxn ang="0">
                    <a:pos x="4" y="1"/>
                  </a:cxn>
                  <a:cxn ang="0">
                    <a:pos x="4" y="0"/>
                  </a:cxn>
                  <a:cxn ang="0">
                    <a:pos x="4" y="1"/>
                  </a:cxn>
                  <a:cxn ang="0">
                    <a:pos x="4" y="2"/>
                  </a:cxn>
                  <a:cxn ang="0">
                    <a:pos x="3" y="1"/>
                  </a:cxn>
                  <a:cxn ang="0">
                    <a:pos x="2" y="1"/>
                  </a:cxn>
                  <a:cxn ang="0">
                    <a:pos x="3" y="2"/>
                  </a:cxn>
                  <a:cxn ang="0">
                    <a:pos x="2" y="3"/>
                  </a:cxn>
                  <a:cxn ang="0">
                    <a:pos x="2" y="3"/>
                  </a:cxn>
                  <a:cxn ang="0">
                    <a:pos x="1" y="4"/>
                  </a:cxn>
                  <a:cxn ang="0">
                    <a:pos x="1" y="4"/>
                  </a:cxn>
                  <a:cxn ang="0">
                    <a:pos x="1" y="4"/>
                  </a:cxn>
                  <a:cxn ang="0">
                    <a:pos x="2" y="4"/>
                  </a:cxn>
                  <a:cxn ang="0">
                    <a:pos x="1" y="5"/>
                  </a:cxn>
                  <a:cxn ang="0">
                    <a:pos x="1" y="5"/>
                  </a:cxn>
                  <a:cxn ang="0">
                    <a:pos x="0" y="5"/>
                  </a:cxn>
                  <a:cxn ang="0">
                    <a:pos x="1" y="6"/>
                  </a:cxn>
                  <a:cxn ang="0">
                    <a:pos x="2" y="6"/>
                  </a:cxn>
                  <a:cxn ang="0">
                    <a:pos x="1" y="7"/>
                  </a:cxn>
                  <a:cxn ang="0">
                    <a:pos x="0" y="8"/>
                  </a:cxn>
                </a:cxnLst>
                <a:rect l="0" t="0" r="r" b="b"/>
                <a:pathLst>
                  <a:path w="6" h="8">
                    <a:moveTo>
                      <a:pt x="0" y="8"/>
                    </a:moveTo>
                    <a:lnTo>
                      <a:pt x="1" y="8"/>
                    </a:lnTo>
                    <a:lnTo>
                      <a:pt x="1" y="8"/>
                    </a:lnTo>
                    <a:lnTo>
                      <a:pt x="3" y="8"/>
                    </a:lnTo>
                    <a:lnTo>
                      <a:pt x="3" y="6"/>
                    </a:lnTo>
                    <a:lnTo>
                      <a:pt x="4" y="6"/>
                    </a:lnTo>
                    <a:lnTo>
                      <a:pt x="4" y="7"/>
                    </a:lnTo>
                    <a:lnTo>
                      <a:pt x="6" y="6"/>
                    </a:lnTo>
                    <a:lnTo>
                      <a:pt x="6" y="4"/>
                    </a:lnTo>
                    <a:lnTo>
                      <a:pt x="6" y="3"/>
                    </a:lnTo>
                    <a:lnTo>
                      <a:pt x="6" y="2"/>
                    </a:lnTo>
                    <a:lnTo>
                      <a:pt x="6" y="0"/>
                    </a:lnTo>
                    <a:lnTo>
                      <a:pt x="5" y="0"/>
                    </a:lnTo>
                    <a:lnTo>
                      <a:pt x="4" y="1"/>
                    </a:lnTo>
                    <a:lnTo>
                      <a:pt x="4" y="0"/>
                    </a:lnTo>
                    <a:lnTo>
                      <a:pt x="4" y="1"/>
                    </a:lnTo>
                    <a:lnTo>
                      <a:pt x="4" y="2"/>
                    </a:lnTo>
                    <a:lnTo>
                      <a:pt x="3" y="1"/>
                    </a:lnTo>
                    <a:lnTo>
                      <a:pt x="2" y="1"/>
                    </a:lnTo>
                    <a:lnTo>
                      <a:pt x="3" y="2"/>
                    </a:lnTo>
                    <a:lnTo>
                      <a:pt x="2" y="3"/>
                    </a:lnTo>
                    <a:lnTo>
                      <a:pt x="2" y="3"/>
                    </a:lnTo>
                    <a:lnTo>
                      <a:pt x="1" y="4"/>
                    </a:lnTo>
                    <a:lnTo>
                      <a:pt x="1" y="4"/>
                    </a:lnTo>
                    <a:lnTo>
                      <a:pt x="1" y="4"/>
                    </a:lnTo>
                    <a:lnTo>
                      <a:pt x="2" y="4"/>
                    </a:lnTo>
                    <a:lnTo>
                      <a:pt x="1" y="5"/>
                    </a:lnTo>
                    <a:lnTo>
                      <a:pt x="1" y="5"/>
                    </a:lnTo>
                    <a:lnTo>
                      <a:pt x="0" y="5"/>
                    </a:lnTo>
                    <a:lnTo>
                      <a:pt x="1" y="6"/>
                    </a:lnTo>
                    <a:lnTo>
                      <a:pt x="2" y="6"/>
                    </a:lnTo>
                    <a:lnTo>
                      <a:pt x="1" y="7"/>
                    </a:lnTo>
                    <a:lnTo>
                      <a:pt x="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5" name="Freeform 395"/>
              <p:cNvSpPr>
                <a:spLocks/>
              </p:cNvSpPr>
              <p:nvPr/>
            </p:nvSpPr>
            <p:spPr bwMode="auto">
              <a:xfrm>
                <a:off x="4437" y="3169"/>
                <a:ext cx="3" cy="3"/>
              </a:xfrm>
              <a:custGeom>
                <a:avLst/>
                <a:gdLst/>
                <a:ahLst/>
                <a:cxnLst>
                  <a:cxn ang="0">
                    <a:pos x="2" y="3"/>
                  </a:cxn>
                  <a:cxn ang="0">
                    <a:pos x="3" y="2"/>
                  </a:cxn>
                  <a:cxn ang="0">
                    <a:pos x="2" y="1"/>
                  </a:cxn>
                  <a:cxn ang="0">
                    <a:pos x="2" y="1"/>
                  </a:cxn>
                  <a:cxn ang="0">
                    <a:pos x="2" y="0"/>
                  </a:cxn>
                  <a:cxn ang="0">
                    <a:pos x="2" y="0"/>
                  </a:cxn>
                  <a:cxn ang="0">
                    <a:pos x="2" y="1"/>
                  </a:cxn>
                  <a:cxn ang="0">
                    <a:pos x="1" y="0"/>
                  </a:cxn>
                  <a:cxn ang="0">
                    <a:pos x="1" y="0"/>
                  </a:cxn>
                  <a:cxn ang="0">
                    <a:pos x="0" y="0"/>
                  </a:cxn>
                  <a:cxn ang="0">
                    <a:pos x="2" y="2"/>
                  </a:cxn>
                  <a:cxn ang="0">
                    <a:pos x="2" y="3"/>
                  </a:cxn>
                </a:cxnLst>
                <a:rect l="0" t="0" r="r" b="b"/>
                <a:pathLst>
                  <a:path w="3" h="3">
                    <a:moveTo>
                      <a:pt x="2" y="3"/>
                    </a:moveTo>
                    <a:lnTo>
                      <a:pt x="3" y="2"/>
                    </a:lnTo>
                    <a:lnTo>
                      <a:pt x="2" y="1"/>
                    </a:lnTo>
                    <a:lnTo>
                      <a:pt x="2" y="1"/>
                    </a:lnTo>
                    <a:lnTo>
                      <a:pt x="2" y="0"/>
                    </a:lnTo>
                    <a:lnTo>
                      <a:pt x="2" y="0"/>
                    </a:lnTo>
                    <a:lnTo>
                      <a:pt x="2" y="1"/>
                    </a:lnTo>
                    <a:lnTo>
                      <a:pt x="1" y="0"/>
                    </a:lnTo>
                    <a:lnTo>
                      <a:pt x="1" y="0"/>
                    </a:lnTo>
                    <a:lnTo>
                      <a:pt x="0" y="0"/>
                    </a:lnTo>
                    <a:lnTo>
                      <a:pt x="2" y="2"/>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6" name="Freeform 396"/>
              <p:cNvSpPr>
                <a:spLocks/>
              </p:cNvSpPr>
              <p:nvPr/>
            </p:nvSpPr>
            <p:spPr bwMode="auto">
              <a:xfrm>
                <a:off x="4625" y="3036"/>
                <a:ext cx="85" cy="79"/>
              </a:xfrm>
              <a:custGeom>
                <a:avLst/>
                <a:gdLst/>
                <a:ahLst/>
                <a:cxnLst>
                  <a:cxn ang="0">
                    <a:pos x="6" y="71"/>
                  </a:cxn>
                  <a:cxn ang="0">
                    <a:pos x="6" y="72"/>
                  </a:cxn>
                  <a:cxn ang="0">
                    <a:pos x="4" y="77"/>
                  </a:cxn>
                  <a:cxn ang="0">
                    <a:pos x="10" y="78"/>
                  </a:cxn>
                  <a:cxn ang="0">
                    <a:pos x="17" y="79"/>
                  </a:cxn>
                  <a:cxn ang="0">
                    <a:pos x="19" y="75"/>
                  </a:cxn>
                  <a:cxn ang="0">
                    <a:pos x="21" y="74"/>
                  </a:cxn>
                  <a:cxn ang="0">
                    <a:pos x="20" y="69"/>
                  </a:cxn>
                  <a:cxn ang="0">
                    <a:pos x="22" y="70"/>
                  </a:cxn>
                  <a:cxn ang="0">
                    <a:pos x="22" y="66"/>
                  </a:cxn>
                  <a:cxn ang="0">
                    <a:pos x="21" y="62"/>
                  </a:cxn>
                  <a:cxn ang="0">
                    <a:pos x="25" y="65"/>
                  </a:cxn>
                  <a:cxn ang="0">
                    <a:pos x="27" y="63"/>
                  </a:cxn>
                  <a:cxn ang="0">
                    <a:pos x="28" y="60"/>
                  </a:cxn>
                  <a:cxn ang="0">
                    <a:pos x="28" y="56"/>
                  </a:cxn>
                  <a:cxn ang="0">
                    <a:pos x="29" y="54"/>
                  </a:cxn>
                  <a:cxn ang="0">
                    <a:pos x="30" y="52"/>
                  </a:cxn>
                  <a:cxn ang="0">
                    <a:pos x="32" y="49"/>
                  </a:cxn>
                  <a:cxn ang="0">
                    <a:pos x="36" y="49"/>
                  </a:cxn>
                  <a:cxn ang="0">
                    <a:pos x="38" y="43"/>
                  </a:cxn>
                  <a:cxn ang="0">
                    <a:pos x="42" y="43"/>
                  </a:cxn>
                  <a:cxn ang="0">
                    <a:pos x="53" y="31"/>
                  </a:cxn>
                  <a:cxn ang="0">
                    <a:pos x="56" y="31"/>
                  </a:cxn>
                  <a:cxn ang="0">
                    <a:pos x="64" y="26"/>
                  </a:cxn>
                  <a:cxn ang="0">
                    <a:pos x="71" y="23"/>
                  </a:cxn>
                  <a:cxn ang="0">
                    <a:pos x="79" y="18"/>
                  </a:cxn>
                  <a:cxn ang="0">
                    <a:pos x="85" y="11"/>
                  </a:cxn>
                  <a:cxn ang="0">
                    <a:pos x="83" y="5"/>
                  </a:cxn>
                  <a:cxn ang="0">
                    <a:pos x="79" y="0"/>
                  </a:cxn>
                  <a:cxn ang="0">
                    <a:pos x="71" y="2"/>
                  </a:cxn>
                  <a:cxn ang="0">
                    <a:pos x="67" y="6"/>
                  </a:cxn>
                  <a:cxn ang="0">
                    <a:pos x="64" y="12"/>
                  </a:cxn>
                  <a:cxn ang="0">
                    <a:pos x="58" y="15"/>
                  </a:cxn>
                  <a:cxn ang="0">
                    <a:pos x="55" y="15"/>
                  </a:cxn>
                  <a:cxn ang="0">
                    <a:pos x="47" y="16"/>
                  </a:cxn>
                  <a:cxn ang="0">
                    <a:pos x="41" y="16"/>
                  </a:cxn>
                  <a:cxn ang="0">
                    <a:pos x="41" y="21"/>
                  </a:cxn>
                  <a:cxn ang="0">
                    <a:pos x="38" y="20"/>
                  </a:cxn>
                  <a:cxn ang="0">
                    <a:pos x="28" y="27"/>
                  </a:cxn>
                  <a:cxn ang="0">
                    <a:pos x="24" y="32"/>
                  </a:cxn>
                  <a:cxn ang="0">
                    <a:pos x="21" y="38"/>
                  </a:cxn>
                  <a:cxn ang="0">
                    <a:pos x="13" y="43"/>
                  </a:cxn>
                  <a:cxn ang="0">
                    <a:pos x="10" y="42"/>
                  </a:cxn>
                  <a:cxn ang="0">
                    <a:pos x="12" y="45"/>
                  </a:cxn>
                  <a:cxn ang="0">
                    <a:pos x="11" y="49"/>
                  </a:cxn>
                  <a:cxn ang="0">
                    <a:pos x="17" y="51"/>
                  </a:cxn>
                  <a:cxn ang="0">
                    <a:pos x="10" y="52"/>
                  </a:cxn>
                  <a:cxn ang="0">
                    <a:pos x="12" y="56"/>
                  </a:cxn>
                  <a:cxn ang="0">
                    <a:pos x="9" y="60"/>
                  </a:cxn>
                  <a:cxn ang="0">
                    <a:pos x="12" y="64"/>
                  </a:cxn>
                  <a:cxn ang="0">
                    <a:pos x="6" y="65"/>
                  </a:cxn>
                  <a:cxn ang="0">
                    <a:pos x="0" y="69"/>
                  </a:cxn>
                </a:cxnLst>
                <a:rect l="0" t="0" r="r" b="b"/>
                <a:pathLst>
                  <a:path w="85" h="79">
                    <a:moveTo>
                      <a:pt x="2" y="71"/>
                    </a:moveTo>
                    <a:lnTo>
                      <a:pt x="2" y="72"/>
                    </a:lnTo>
                    <a:lnTo>
                      <a:pt x="4" y="73"/>
                    </a:lnTo>
                    <a:lnTo>
                      <a:pt x="6" y="71"/>
                    </a:lnTo>
                    <a:lnTo>
                      <a:pt x="6" y="71"/>
                    </a:lnTo>
                    <a:lnTo>
                      <a:pt x="7" y="71"/>
                    </a:lnTo>
                    <a:lnTo>
                      <a:pt x="8" y="71"/>
                    </a:lnTo>
                    <a:lnTo>
                      <a:pt x="8" y="71"/>
                    </a:lnTo>
                    <a:lnTo>
                      <a:pt x="6" y="72"/>
                    </a:lnTo>
                    <a:lnTo>
                      <a:pt x="6" y="72"/>
                    </a:lnTo>
                    <a:lnTo>
                      <a:pt x="4" y="74"/>
                    </a:lnTo>
                    <a:lnTo>
                      <a:pt x="3" y="74"/>
                    </a:lnTo>
                    <a:lnTo>
                      <a:pt x="3" y="75"/>
                    </a:lnTo>
                    <a:lnTo>
                      <a:pt x="4" y="76"/>
                    </a:lnTo>
                    <a:lnTo>
                      <a:pt x="4" y="77"/>
                    </a:lnTo>
                    <a:lnTo>
                      <a:pt x="2" y="78"/>
                    </a:lnTo>
                    <a:lnTo>
                      <a:pt x="4" y="78"/>
                    </a:lnTo>
                    <a:lnTo>
                      <a:pt x="6" y="76"/>
                    </a:lnTo>
                    <a:lnTo>
                      <a:pt x="8" y="76"/>
                    </a:lnTo>
                    <a:lnTo>
                      <a:pt x="10" y="78"/>
                    </a:lnTo>
                    <a:lnTo>
                      <a:pt x="12" y="78"/>
                    </a:lnTo>
                    <a:lnTo>
                      <a:pt x="13" y="79"/>
                    </a:lnTo>
                    <a:lnTo>
                      <a:pt x="15" y="78"/>
                    </a:lnTo>
                    <a:lnTo>
                      <a:pt x="16" y="79"/>
                    </a:lnTo>
                    <a:lnTo>
                      <a:pt x="17" y="79"/>
                    </a:lnTo>
                    <a:lnTo>
                      <a:pt x="17" y="78"/>
                    </a:lnTo>
                    <a:lnTo>
                      <a:pt x="18" y="78"/>
                    </a:lnTo>
                    <a:lnTo>
                      <a:pt x="19" y="77"/>
                    </a:lnTo>
                    <a:lnTo>
                      <a:pt x="20" y="76"/>
                    </a:lnTo>
                    <a:lnTo>
                      <a:pt x="19" y="75"/>
                    </a:lnTo>
                    <a:lnTo>
                      <a:pt x="18" y="74"/>
                    </a:lnTo>
                    <a:lnTo>
                      <a:pt x="17" y="71"/>
                    </a:lnTo>
                    <a:lnTo>
                      <a:pt x="19" y="72"/>
                    </a:lnTo>
                    <a:lnTo>
                      <a:pt x="19" y="73"/>
                    </a:lnTo>
                    <a:lnTo>
                      <a:pt x="21" y="74"/>
                    </a:lnTo>
                    <a:lnTo>
                      <a:pt x="21" y="73"/>
                    </a:lnTo>
                    <a:lnTo>
                      <a:pt x="21" y="73"/>
                    </a:lnTo>
                    <a:lnTo>
                      <a:pt x="21" y="72"/>
                    </a:lnTo>
                    <a:lnTo>
                      <a:pt x="21" y="71"/>
                    </a:lnTo>
                    <a:lnTo>
                      <a:pt x="20" y="69"/>
                    </a:lnTo>
                    <a:lnTo>
                      <a:pt x="18" y="69"/>
                    </a:lnTo>
                    <a:lnTo>
                      <a:pt x="17" y="68"/>
                    </a:lnTo>
                    <a:lnTo>
                      <a:pt x="18" y="67"/>
                    </a:lnTo>
                    <a:lnTo>
                      <a:pt x="21" y="68"/>
                    </a:lnTo>
                    <a:lnTo>
                      <a:pt x="22" y="70"/>
                    </a:lnTo>
                    <a:lnTo>
                      <a:pt x="23" y="70"/>
                    </a:lnTo>
                    <a:lnTo>
                      <a:pt x="23" y="67"/>
                    </a:lnTo>
                    <a:lnTo>
                      <a:pt x="23" y="67"/>
                    </a:lnTo>
                    <a:lnTo>
                      <a:pt x="24" y="67"/>
                    </a:lnTo>
                    <a:lnTo>
                      <a:pt x="22" y="66"/>
                    </a:lnTo>
                    <a:lnTo>
                      <a:pt x="22" y="65"/>
                    </a:lnTo>
                    <a:lnTo>
                      <a:pt x="21" y="64"/>
                    </a:lnTo>
                    <a:lnTo>
                      <a:pt x="20" y="64"/>
                    </a:lnTo>
                    <a:lnTo>
                      <a:pt x="21" y="64"/>
                    </a:lnTo>
                    <a:lnTo>
                      <a:pt x="21" y="62"/>
                    </a:lnTo>
                    <a:lnTo>
                      <a:pt x="21" y="60"/>
                    </a:lnTo>
                    <a:lnTo>
                      <a:pt x="24" y="64"/>
                    </a:lnTo>
                    <a:lnTo>
                      <a:pt x="24" y="64"/>
                    </a:lnTo>
                    <a:lnTo>
                      <a:pt x="24" y="65"/>
                    </a:lnTo>
                    <a:lnTo>
                      <a:pt x="25" y="65"/>
                    </a:lnTo>
                    <a:lnTo>
                      <a:pt x="25" y="64"/>
                    </a:lnTo>
                    <a:lnTo>
                      <a:pt x="25" y="63"/>
                    </a:lnTo>
                    <a:lnTo>
                      <a:pt x="26" y="64"/>
                    </a:lnTo>
                    <a:lnTo>
                      <a:pt x="27" y="63"/>
                    </a:lnTo>
                    <a:lnTo>
                      <a:pt x="27" y="63"/>
                    </a:lnTo>
                    <a:lnTo>
                      <a:pt x="26" y="61"/>
                    </a:lnTo>
                    <a:lnTo>
                      <a:pt x="27" y="61"/>
                    </a:lnTo>
                    <a:lnTo>
                      <a:pt x="28" y="62"/>
                    </a:lnTo>
                    <a:lnTo>
                      <a:pt x="28" y="60"/>
                    </a:lnTo>
                    <a:lnTo>
                      <a:pt x="28" y="60"/>
                    </a:lnTo>
                    <a:lnTo>
                      <a:pt x="28" y="60"/>
                    </a:lnTo>
                    <a:lnTo>
                      <a:pt x="27" y="56"/>
                    </a:lnTo>
                    <a:lnTo>
                      <a:pt x="25" y="55"/>
                    </a:lnTo>
                    <a:lnTo>
                      <a:pt x="25" y="53"/>
                    </a:lnTo>
                    <a:lnTo>
                      <a:pt x="28" y="56"/>
                    </a:lnTo>
                    <a:lnTo>
                      <a:pt x="28" y="57"/>
                    </a:lnTo>
                    <a:lnTo>
                      <a:pt x="29" y="56"/>
                    </a:lnTo>
                    <a:lnTo>
                      <a:pt x="30" y="56"/>
                    </a:lnTo>
                    <a:lnTo>
                      <a:pt x="29" y="55"/>
                    </a:lnTo>
                    <a:lnTo>
                      <a:pt x="29" y="54"/>
                    </a:lnTo>
                    <a:lnTo>
                      <a:pt x="31" y="55"/>
                    </a:lnTo>
                    <a:lnTo>
                      <a:pt x="30" y="54"/>
                    </a:lnTo>
                    <a:lnTo>
                      <a:pt x="30" y="53"/>
                    </a:lnTo>
                    <a:lnTo>
                      <a:pt x="30" y="53"/>
                    </a:lnTo>
                    <a:lnTo>
                      <a:pt x="30" y="52"/>
                    </a:lnTo>
                    <a:lnTo>
                      <a:pt x="31" y="52"/>
                    </a:lnTo>
                    <a:lnTo>
                      <a:pt x="35" y="54"/>
                    </a:lnTo>
                    <a:lnTo>
                      <a:pt x="33" y="52"/>
                    </a:lnTo>
                    <a:lnTo>
                      <a:pt x="32" y="50"/>
                    </a:lnTo>
                    <a:lnTo>
                      <a:pt x="32" y="49"/>
                    </a:lnTo>
                    <a:lnTo>
                      <a:pt x="33" y="50"/>
                    </a:lnTo>
                    <a:lnTo>
                      <a:pt x="35" y="51"/>
                    </a:lnTo>
                    <a:lnTo>
                      <a:pt x="36" y="51"/>
                    </a:lnTo>
                    <a:lnTo>
                      <a:pt x="36" y="50"/>
                    </a:lnTo>
                    <a:lnTo>
                      <a:pt x="36" y="49"/>
                    </a:lnTo>
                    <a:lnTo>
                      <a:pt x="39" y="46"/>
                    </a:lnTo>
                    <a:lnTo>
                      <a:pt x="39" y="45"/>
                    </a:lnTo>
                    <a:lnTo>
                      <a:pt x="38" y="45"/>
                    </a:lnTo>
                    <a:lnTo>
                      <a:pt x="37" y="45"/>
                    </a:lnTo>
                    <a:lnTo>
                      <a:pt x="38" y="43"/>
                    </a:lnTo>
                    <a:lnTo>
                      <a:pt x="38" y="43"/>
                    </a:lnTo>
                    <a:lnTo>
                      <a:pt x="39" y="43"/>
                    </a:lnTo>
                    <a:lnTo>
                      <a:pt x="39" y="44"/>
                    </a:lnTo>
                    <a:lnTo>
                      <a:pt x="40" y="43"/>
                    </a:lnTo>
                    <a:lnTo>
                      <a:pt x="42" y="43"/>
                    </a:lnTo>
                    <a:lnTo>
                      <a:pt x="47" y="36"/>
                    </a:lnTo>
                    <a:lnTo>
                      <a:pt x="48" y="37"/>
                    </a:lnTo>
                    <a:lnTo>
                      <a:pt x="49" y="35"/>
                    </a:lnTo>
                    <a:lnTo>
                      <a:pt x="51" y="34"/>
                    </a:lnTo>
                    <a:lnTo>
                      <a:pt x="53" y="31"/>
                    </a:lnTo>
                    <a:lnTo>
                      <a:pt x="54" y="31"/>
                    </a:lnTo>
                    <a:lnTo>
                      <a:pt x="54" y="31"/>
                    </a:lnTo>
                    <a:lnTo>
                      <a:pt x="54" y="29"/>
                    </a:lnTo>
                    <a:lnTo>
                      <a:pt x="55" y="29"/>
                    </a:lnTo>
                    <a:lnTo>
                      <a:pt x="56" y="31"/>
                    </a:lnTo>
                    <a:lnTo>
                      <a:pt x="57" y="31"/>
                    </a:lnTo>
                    <a:lnTo>
                      <a:pt x="62" y="27"/>
                    </a:lnTo>
                    <a:lnTo>
                      <a:pt x="63" y="26"/>
                    </a:lnTo>
                    <a:lnTo>
                      <a:pt x="63" y="27"/>
                    </a:lnTo>
                    <a:lnTo>
                      <a:pt x="64" y="26"/>
                    </a:lnTo>
                    <a:lnTo>
                      <a:pt x="64" y="25"/>
                    </a:lnTo>
                    <a:lnTo>
                      <a:pt x="65" y="24"/>
                    </a:lnTo>
                    <a:lnTo>
                      <a:pt x="68" y="23"/>
                    </a:lnTo>
                    <a:lnTo>
                      <a:pt x="68" y="23"/>
                    </a:lnTo>
                    <a:lnTo>
                      <a:pt x="71" y="23"/>
                    </a:lnTo>
                    <a:lnTo>
                      <a:pt x="71" y="23"/>
                    </a:lnTo>
                    <a:lnTo>
                      <a:pt x="74" y="22"/>
                    </a:lnTo>
                    <a:lnTo>
                      <a:pt x="78" y="18"/>
                    </a:lnTo>
                    <a:lnTo>
                      <a:pt x="79" y="18"/>
                    </a:lnTo>
                    <a:lnTo>
                      <a:pt x="79" y="18"/>
                    </a:lnTo>
                    <a:lnTo>
                      <a:pt x="81" y="19"/>
                    </a:lnTo>
                    <a:lnTo>
                      <a:pt x="80" y="17"/>
                    </a:lnTo>
                    <a:lnTo>
                      <a:pt x="83" y="13"/>
                    </a:lnTo>
                    <a:lnTo>
                      <a:pt x="85" y="12"/>
                    </a:lnTo>
                    <a:lnTo>
                      <a:pt x="85" y="11"/>
                    </a:lnTo>
                    <a:lnTo>
                      <a:pt x="83" y="11"/>
                    </a:lnTo>
                    <a:lnTo>
                      <a:pt x="84" y="9"/>
                    </a:lnTo>
                    <a:lnTo>
                      <a:pt x="85" y="9"/>
                    </a:lnTo>
                    <a:lnTo>
                      <a:pt x="85" y="7"/>
                    </a:lnTo>
                    <a:lnTo>
                      <a:pt x="83" y="5"/>
                    </a:lnTo>
                    <a:lnTo>
                      <a:pt x="84" y="3"/>
                    </a:lnTo>
                    <a:lnTo>
                      <a:pt x="83" y="2"/>
                    </a:lnTo>
                    <a:lnTo>
                      <a:pt x="82" y="2"/>
                    </a:lnTo>
                    <a:lnTo>
                      <a:pt x="82" y="1"/>
                    </a:lnTo>
                    <a:lnTo>
                      <a:pt x="79" y="0"/>
                    </a:lnTo>
                    <a:lnTo>
                      <a:pt x="75" y="0"/>
                    </a:lnTo>
                    <a:lnTo>
                      <a:pt x="73" y="2"/>
                    </a:lnTo>
                    <a:lnTo>
                      <a:pt x="71" y="1"/>
                    </a:lnTo>
                    <a:lnTo>
                      <a:pt x="71" y="2"/>
                    </a:lnTo>
                    <a:lnTo>
                      <a:pt x="71" y="2"/>
                    </a:lnTo>
                    <a:lnTo>
                      <a:pt x="70" y="4"/>
                    </a:lnTo>
                    <a:lnTo>
                      <a:pt x="69" y="4"/>
                    </a:lnTo>
                    <a:lnTo>
                      <a:pt x="68" y="5"/>
                    </a:lnTo>
                    <a:lnTo>
                      <a:pt x="68" y="5"/>
                    </a:lnTo>
                    <a:lnTo>
                      <a:pt x="67" y="6"/>
                    </a:lnTo>
                    <a:lnTo>
                      <a:pt x="67" y="9"/>
                    </a:lnTo>
                    <a:lnTo>
                      <a:pt x="67" y="10"/>
                    </a:lnTo>
                    <a:lnTo>
                      <a:pt x="66" y="11"/>
                    </a:lnTo>
                    <a:lnTo>
                      <a:pt x="64" y="10"/>
                    </a:lnTo>
                    <a:lnTo>
                      <a:pt x="64" y="12"/>
                    </a:lnTo>
                    <a:lnTo>
                      <a:pt x="62" y="12"/>
                    </a:lnTo>
                    <a:lnTo>
                      <a:pt x="60" y="14"/>
                    </a:lnTo>
                    <a:lnTo>
                      <a:pt x="59" y="14"/>
                    </a:lnTo>
                    <a:lnTo>
                      <a:pt x="59" y="15"/>
                    </a:lnTo>
                    <a:lnTo>
                      <a:pt x="58" y="15"/>
                    </a:lnTo>
                    <a:lnTo>
                      <a:pt x="57" y="16"/>
                    </a:lnTo>
                    <a:lnTo>
                      <a:pt x="57" y="16"/>
                    </a:lnTo>
                    <a:lnTo>
                      <a:pt x="57" y="16"/>
                    </a:lnTo>
                    <a:lnTo>
                      <a:pt x="56" y="15"/>
                    </a:lnTo>
                    <a:lnTo>
                      <a:pt x="55" y="15"/>
                    </a:lnTo>
                    <a:lnTo>
                      <a:pt x="50" y="18"/>
                    </a:lnTo>
                    <a:lnTo>
                      <a:pt x="50" y="17"/>
                    </a:lnTo>
                    <a:lnTo>
                      <a:pt x="49" y="19"/>
                    </a:lnTo>
                    <a:lnTo>
                      <a:pt x="47" y="18"/>
                    </a:lnTo>
                    <a:lnTo>
                      <a:pt x="47" y="16"/>
                    </a:lnTo>
                    <a:lnTo>
                      <a:pt x="42" y="16"/>
                    </a:lnTo>
                    <a:lnTo>
                      <a:pt x="42" y="15"/>
                    </a:lnTo>
                    <a:lnTo>
                      <a:pt x="41" y="16"/>
                    </a:lnTo>
                    <a:lnTo>
                      <a:pt x="41" y="16"/>
                    </a:lnTo>
                    <a:lnTo>
                      <a:pt x="41" y="16"/>
                    </a:lnTo>
                    <a:lnTo>
                      <a:pt x="40" y="16"/>
                    </a:lnTo>
                    <a:lnTo>
                      <a:pt x="40" y="18"/>
                    </a:lnTo>
                    <a:lnTo>
                      <a:pt x="40" y="20"/>
                    </a:lnTo>
                    <a:lnTo>
                      <a:pt x="41" y="20"/>
                    </a:lnTo>
                    <a:lnTo>
                      <a:pt x="41" y="21"/>
                    </a:lnTo>
                    <a:lnTo>
                      <a:pt x="39" y="22"/>
                    </a:lnTo>
                    <a:lnTo>
                      <a:pt x="39" y="23"/>
                    </a:lnTo>
                    <a:lnTo>
                      <a:pt x="37" y="23"/>
                    </a:lnTo>
                    <a:lnTo>
                      <a:pt x="39" y="20"/>
                    </a:lnTo>
                    <a:lnTo>
                      <a:pt x="38" y="20"/>
                    </a:lnTo>
                    <a:lnTo>
                      <a:pt x="35" y="21"/>
                    </a:lnTo>
                    <a:lnTo>
                      <a:pt x="35" y="23"/>
                    </a:lnTo>
                    <a:lnTo>
                      <a:pt x="34" y="23"/>
                    </a:lnTo>
                    <a:lnTo>
                      <a:pt x="28" y="27"/>
                    </a:lnTo>
                    <a:lnTo>
                      <a:pt x="28" y="27"/>
                    </a:lnTo>
                    <a:lnTo>
                      <a:pt x="27" y="30"/>
                    </a:lnTo>
                    <a:lnTo>
                      <a:pt x="27" y="30"/>
                    </a:lnTo>
                    <a:lnTo>
                      <a:pt x="26" y="31"/>
                    </a:lnTo>
                    <a:lnTo>
                      <a:pt x="25" y="31"/>
                    </a:lnTo>
                    <a:lnTo>
                      <a:pt x="24" y="32"/>
                    </a:lnTo>
                    <a:lnTo>
                      <a:pt x="24" y="33"/>
                    </a:lnTo>
                    <a:lnTo>
                      <a:pt x="23" y="34"/>
                    </a:lnTo>
                    <a:lnTo>
                      <a:pt x="23" y="34"/>
                    </a:lnTo>
                    <a:lnTo>
                      <a:pt x="23" y="36"/>
                    </a:lnTo>
                    <a:lnTo>
                      <a:pt x="21" y="38"/>
                    </a:lnTo>
                    <a:lnTo>
                      <a:pt x="18" y="38"/>
                    </a:lnTo>
                    <a:lnTo>
                      <a:pt x="17" y="38"/>
                    </a:lnTo>
                    <a:lnTo>
                      <a:pt x="17" y="40"/>
                    </a:lnTo>
                    <a:lnTo>
                      <a:pt x="16" y="42"/>
                    </a:lnTo>
                    <a:lnTo>
                      <a:pt x="13" y="43"/>
                    </a:lnTo>
                    <a:lnTo>
                      <a:pt x="13" y="42"/>
                    </a:lnTo>
                    <a:lnTo>
                      <a:pt x="13" y="41"/>
                    </a:lnTo>
                    <a:lnTo>
                      <a:pt x="11" y="41"/>
                    </a:lnTo>
                    <a:lnTo>
                      <a:pt x="10" y="42"/>
                    </a:lnTo>
                    <a:lnTo>
                      <a:pt x="10" y="42"/>
                    </a:lnTo>
                    <a:lnTo>
                      <a:pt x="10" y="43"/>
                    </a:lnTo>
                    <a:lnTo>
                      <a:pt x="10" y="44"/>
                    </a:lnTo>
                    <a:lnTo>
                      <a:pt x="10" y="45"/>
                    </a:lnTo>
                    <a:lnTo>
                      <a:pt x="11" y="44"/>
                    </a:lnTo>
                    <a:lnTo>
                      <a:pt x="12" y="45"/>
                    </a:lnTo>
                    <a:lnTo>
                      <a:pt x="12" y="45"/>
                    </a:lnTo>
                    <a:lnTo>
                      <a:pt x="13" y="45"/>
                    </a:lnTo>
                    <a:lnTo>
                      <a:pt x="11" y="48"/>
                    </a:lnTo>
                    <a:lnTo>
                      <a:pt x="10" y="49"/>
                    </a:lnTo>
                    <a:lnTo>
                      <a:pt x="11" y="49"/>
                    </a:lnTo>
                    <a:lnTo>
                      <a:pt x="13" y="49"/>
                    </a:lnTo>
                    <a:lnTo>
                      <a:pt x="14" y="49"/>
                    </a:lnTo>
                    <a:lnTo>
                      <a:pt x="15" y="51"/>
                    </a:lnTo>
                    <a:lnTo>
                      <a:pt x="15" y="51"/>
                    </a:lnTo>
                    <a:lnTo>
                      <a:pt x="17" y="51"/>
                    </a:lnTo>
                    <a:lnTo>
                      <a:pt x="15" y="52"/>
                    </a:lnTo>
                    <a:lnTo>
                      <a:pt x="13" y="51"/>
                    </a:lnTo>
                    <a:lnTo>
                      <a:pt x="11" y="53"/>
                    </a:lnTo>
                    <a:lnTo>
                      <a:pt x="10" y="52"/>
                    </a:lnTo>
                    <a:lnTo>
                      <a:pt x="10" y="52"/>
                    </a:lnTo>
                    <a:lnTo>
                      <a:pt x="10" y="53"/>
                    </a:lnTo>
                    <a:lnTo>
                      <a:pt x="11" y="55"/>
                    </a:lnTo>
                    <a:lnTo>
                      <a:pt x="12" y="56"/>
                    </a:lnTo>
                    <a:lnTo>
                      <a:pt x="13" y="56"/>
                    </a:lnTo>
                    <a:lnTo>
                      <a:pt x="12" y="56"/>
                    </a:lnTo>
                    <a:lnTo>
                      <a:pt x="9" y="57"/>
                    </a:lnTo>
                    <a:lnTo>
                      <a:pt x="9" y="58"/>
                    </a:lnTo>
                    <a:lnTo>
                      <a:pt x="11" y="60"/>
                    </a:lnTo>
                    <a:lnTo>
                      <a:pt x="10" y="60"/>
                    </a:lnTo>
                    <a:lnTo>
                      <a:pt x="9" y="60"/>
                    </a:lnTo>
                    <a:lnTo>
                      <a:pt x="8" y="60"/>
                    </a:lnTo>
                    <a:lnTo>
                      <a:pt x="9" y="61"/>
                    </a:lnTo>
                    <a:lnTo>
                      <a:pt x="13" y="63"/>
                    </a:lnTo>
                    <a:lnTo>
                      <a:pt x="13" y="64"/>
                    </a:lnTo>
                    <a:lnTo>
                      <a:pt x="12" y="64"/>
                    </a:lnTo>
                    <a:lnTo>
                      <a:pt x="10" y="63"/>
                    </a:lnTo>
                    <a:lnTo>
                      <a:pt x="9" y="63"/>
                    </a:lnTo>
                    <a:lnTo>
                      <a:pt x="8" y="62"/>
                    </a:lnTo>
                    <a:lnTo>
                      <a:pt x="6" y="64"/>
                    </a:lnTo>
                    <a:lnTo>
                      <a:pt x="6" y="65"/>
                    </a:lnTo>
                    <a:lnTo>
                      <a:pt x="6" y="66"/>
                    </a:lnTo>
                    <a:lnTo>
                      <a:pt x="3" y="67"/>
                    </a:lnTo>
                    <a:lnTo>
                      <a:pt x="2" y="69"/>
                    </a:lnTo>
                    <a:lnTo>
                      <a:pt x="1" y="69"/>
                    </a:lnTo>
                    <a:lnTo>
                      <a:pt x="0" y="69"/>
                    </a:lnTo>
                    <a:lnTo>
                      <a:pt x="0" y="69"/>
                    </a:lnTo>
                    <a:lnTo>
                      <a:pt x="1" y="71"/>
                    </a:lnTo>
                    <a:lnTo>
                      <a:pt x="2" y="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7" name="Freeform 397"/>
              <p:cNvSpPr>
                <a:spLocks/>
              </p:cNvSpPr>
              <p:nvPr/>
            </p:nvSpPr>
            <p:spPr bwMode="auto">
              <a:xfrm>
                <a:off x="4617" y="3150"/>
                <a:ext cx="6" cy="8"/>
              </a:xfrm>
              <a:custGeom>
                <a:avLst/>
                <a:gdLst/>
                <a:ahLst/>
                <a:cxnLst>
                  <a:cxn ang="0">
                    <a:pos x="6" y="2"/>
                  </a:cxn>
                  <a:cxn ang="0">
                    <a:pos x="4" y="1"/>
                  </a:cxn>
                  <a:cxn ang="0">
                    <a:pos x="4" y="1"/>
                  </a:cxn>
                  <a:cxn ang="0">
                    <a:pos x="3" y="0"/>
                  </a:cxn>
                  <a:cxn ang="0">
                    <a:pos x="2" y="0"/>
                  </a:cxn>
                  <a:cxn ang="0">
                    <a:pos x="0" y="1"/>
                  </a:cxn>
                  <a:cxn ang="0">
                    <a:pos x="0" y="1"/>
                  </a:cxn>
                  <a:cxn ang="0">
                    <a:pos x="1" y="1"/>
                  </a:cxn>
                  <a:cxn ang="0">
                    <a:pos x="3" y="2"/>
                  </a:cxn>
                  <a:cxn ang="0">
                    <a:pos x="5" y="8"/>
                  </a:cxn>
                  <a:cxn ang="0">
                    <a:pos x="6" y="8"/>
                  </a:cxn>
                  <a:cxn ang="0">
                    <a:pos x="5" y="5"/>
                  </a:cxn>
                  <a:cxn ang="0">
                    <a:pos x="5" y="4"/>
                  </a:cxn>
                  <a:cxn ang="0">
                    <a:pos x="6" y="2"/>
                  </a:cxn>
                </a:cxnLst>
                <a:rect l="0" t="0" r="r" b="b"/>
                <a:pathLst>
                  <a:path w="6" h="8">
                    <a:moveTo>
                      <a:pt x="6" y="2"/>
                    </a:moveTo>
                    <a:lnTo>
                      <a:pt x="4" y="1"/>
                    </a:lnTo>
                    <a:lnTo>
                      <a:pt x="4" y="1"/>
                    </a:lnTo>
                    <a:lnTo>
                      <a:pt x="3" y="0"/>
                    </a:lnTo>
                    <a:lnTo>
                      <a:pt x="2" y="0"/>
                    </a:lnTo>
                    <a:lnTo>
                      <a:pt x="0" y="1"/>
                    </a:lnTo>
                    <a:lnTo>
                      <a:pt x="0" y="1"/>
                    </a:lnTo>
                    <a:lnTo>
                      <a:pt x="1" y="1"/>
                    </a:lnTo>
                    <a:lnTo>
                      <a:pt x="3" y="2"/>
                    </a:lnTo>
                    <a:lnTo>
                      <a:pt x="5" y="8"/>
                    </a:lnTo>
                    <a:lnTo>
                      <a:pt x="6" y="8"/>
                    </a:lnTo>
                    <a:lnTo>
                      <a:pt x="5" y="5"/>
                    </a:lnTo>
                    <a:lnTo>
                      <a:pt x="5" y="4"/>
                    </a:lnTo>
                    <a:lnTo>
                      <a:pt x="6"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8" name="Freeform 398"/>
              <p:cNvSpPr>
                <a:spLocks/>
              </p:cNvSpPr>
              <p:nvPr/>
            </p:nvSpPr>
            <p:spPr bwMode="auto">
              <a:xfrm>
                <a:off x="4652" y="3165"/>
                <a:ext cx="11" cy="12"/>
              </a:xfrm>
              <a:custGeom>
                <a:avLst/>
                <a:gdLst/>
                <a:ahLst/>
                <a:cxnLst>
                  <a:cxn ang="0">
                    <a:pos x="7" y="12"/>
                  </a:cxn>
                  <a:cxn ang="0">
                    <a:pos x="8" y="12"/>
                  </a:cxn>
                  <a:cxn ang="0">
                    <a:pos x="8" y="11"/>
                  </a:cxn>
                  <a:cxn ang="0">
                    <a:pos x="9" y="12"/>
                  </a:cxn>
                  <a:cxn ang="0">
                    <a:pos x="10" y="12"/>
                  </a:cxn>
                  <a:cxn ang="0">
                    <a:pos x="11" y="11"/>
                  </a:cxn>
                  <a:cxn ang="0">
                    <a:pos x="11" y="10"/>
                  </a:cxn>
                  <a:cxn ang="0">
                    <a:pos x="7" y="4"/>
                  </a:cxn>
                  <a:cxn ang="0">
                    <a:pos x="5" y="4"/>
                  </a:cxn>
                  <a:cxn ang="0">
                    <a:pos x="4" y="2"/>
                  </a:cxn>
                  <a:cxn ang="0">
                    <a:pos x="4" y="2"/>
                  </a:cxn>
                  <a:cxn ang="0">
                    <a:pos x="3" y="0"/>
                  </a:cxn>
                  <a:cxn ang="0">
                    <a:pos x="1" y="0"/>
                  </a:cxn>
                  <a:cxn ang="0">
                    <a:pos x="1" y="3"/>
                  </a:cxn>
                  <a:cxn ang="0">
                    <a:pos x="1" y="3"/>
                  </a:cxn>
                  <a:cxn ang="0">
                    <a:pos x="2" y="4"/>
                  </a:cxn>
                  <a:cxn ang="0">
                    <a:pos x="1" y="4"/>
                  </a:cxn>
                  <a:cxn ang="0">
                    <a:pos x="0" y="4"/>
                  </a:cxn>
                  <a:cxn ang="0">
                    <a:pos x="0" y="4"/>
                  </a:cxn>
                  <a:cxn ang="0">
                    <a:pos x="1" y="5"/>
                  </a:cxn>
                  <a:cxn ang="0">
                    <a:pos x="1" y="6"/>
                  </a:cxn>
                  <a:cxn ang="0">
                    <a:pos x="1" y="7"/>
                  </a:cxn>
                  <a:cxn ang="0">
                    <a:pos x="1" y="7"/>
                  </a:cxn>
                  <a:cxn ang="0">
                    <a:pos x="4" y="11"/>
                  </a:cxn>
                  <a:cxn ang="0">
                    <a:pos x="4" y="11"/>
                  </a:cxn>
                  <a:cxn ang="0">
                    <a:pos x="2" y="8"/>
                  </a:cxn>
                  <a:cxn ang="0">
                    <a:pos x="4" y="10"/>
                  </a:cxn>
                  <a:cxn ang="0">
                    <a:pos x="5" y="10"/>
                  </a:cxn>
                  <a:cxn ang="0">
                    <a:pos x="6" y="11"/>
                  </a:cxn>
                  <a:cxn ang="0">
                    <a:pos x="6" y="11"/>
                  </a:cxn>
                  <a:cxn ang="0">
                    <a:pos x="7" y="12"/>
                  </a:cxn>
                </a:cxnLst>
                <a:rect l="0" t="0" r="r" b="b"/>
                <a:pathLst>
                  <a:path w="11" h="12">
                    <a:moveTo>
                      <a:pt x="7" y="12"/>
                    </a:moveTo>
                    <a:lnTo>
                      <a:pt x="8" y="12"/>
                    </a:lnTo>
                    <a:lnTo>
                      <a:pt x="8" y="11"/>
                    </a:lnTo>
                    <a:lnTo>
                      <a:pt x="9" y="12"/>
                    </a:lnTo>
                    <a:lnTo>
                      <a:pt x="10" y="12"/>
                    </a:lnTo>
                    <a:lnTo>
                      <a:pt x="11" y="11"/>
                    </a:lnTo>
                    <a:lnTo>
                      <a:pt x="11" y="10"/>
                    </a:lnTo>
                    <a:lnTo>
                      <a:pt x="7" y="4"/>
                    </a:lnTo>
                    <a:lnTo>
                      <a:pt x="5" y="4"/>
                    </a:lnTo>
                    <a:lnTo>
                      <a:pt x="4" y="2"/>
                    </a:lnTo>
                    <a:lnTo>
                      <a:pt x="4" y="2"/>
                    </a:lnTo>
                    <a:lnTo>
                      <a:pt x="3" y="0"/>
                    </a:lnTo>
                    <a:lnTo>
                      <a:pt x="1" y="0"/>
                    </a:lnTo>
                    <a:lnTo>
                      <a:pt x="1" y="3"/>
                    </a:lnTo>
                    <a:lnTo>
                      <a:pt x="1" y="3"/>
                    </a:lnTo>
                    <a:lnTo>
                      <a:pt x="2" y="4"/>
                    </a:lnTo>
                    <a:lnTo>
                      <a:pt x="1" y="4"/>
                    </a:lnTo>
                    <a:lnTo>
                      <a:pt x="0" y="4"/>
                    </a:lnTo>
                    <a:lnTo>
                      <a:pt x="0" y="4"/>
                    </a:lnTo>
                    <a:lnTo>
                      <a:pt x="1" y="5"/>
                    </a:lnTo>
                    <a:lnTo>
                      <a:pt x="1" y="6"/>
                    </a:lnTo>
                    <a:lnTo>
                      <a:pt x="1" y="7"/>
                    </a:lnTo>
                    <a:lnTo>
                      <a:pt x="1" y="7"/>
                    </a:lnTo>
                    <a:lnTo>
                      <a:pt x="4" y="11"/>
                    </a:lnTo>
                    <a:lnTo>
                      <a:pt x="4" y="11"/>
                    </a:lnTo>
                    <a:lnTo>
                      <a:pt x="2" y="8"/>
                    </a:lnTo>
                    <a:lnTo>
                      <a:pt x="4" y="10"/>
                    </a:lnTo>
                    <a:lnTo>
                      <a:pt x="5" y="10"/>
                    </a:lnTo>
                    <a:lnTo>
                      <a:pt x="6" y="11"/>
                    </a:lnTo>
                    <a:lnTo>
                      <a:pt x="6" y="11"/>
                    </a:lnTo>
                    <a:lnTo>
                      <a:pt x="7"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9" name="Freeform 399"/>
              <p:cNvSpPr>
                <a:spLocks/>
              </p:cNvSpPr>
              <p:nvPr/>
            </p:nvSpPr>
            <p:spPr bwMode="auto">
              <a:xfrm>
                <a:off x="4613" y="3113"/>
                <a:ext cx="34" cy="51"/>
              </a:xfrm>
              <a:custGeom>
                <a:avLst/>
                <a:gdLst/>
                <a:ahLst/>
                <a:cxnLst>
                  <a:cxn ang="0">
                    <a:pos x="4" y="34"/>
                  </a:cxn>
                  <a:cxn ang="0">
                    <a:pos x="6" y="34"/>
                  </a:cxn>
                  <a:cxn ang="0">
                    <a:pos x="7" y="33"/>
                  </a:cxn>
                  <a:cxn ang="0">
                    <a:pos x="9" y="35"/>
                  </a:cxn>
                  <a:cxn ang="0">
                    <a:pos x="11" y="34"/>
                  </a:cxn>
                  <a:cxn ang="0">
                    <a:pos x="14" y="35"/>
                  </a:cxn>
                  <a:cxn ang="0">
                    <a:pos x="11" y="38"/>
                  </a:cxn>
                  <a:cxn ang="0">
                    <a:pos x="14" y="40"/>
                  </a:cxn>
                  <a:cxn ang="0">
                    <a:pos x="16" y="41"/>
                  </a:cxn>
                  <a:cxn ang="0">
                    <a:pos x="14" y="41"/>
                  </a:cxn>
                  <a:cxn ang="0">
                    <a:pos x="12" y="42"/>
                  </a:cxn>
                  <a:cxn ang="0">
                    <a:pos x="13" y="46"/>
                  </a:cxn>
                  <a:cxn ang="0">
                    <a:pos x="14" y="46"/>
                  </a:cxn>
                  <a:cxn ang="0">
                    <a:pos x="18" y="47"/>
                  </a:cxn>
                  <a:cxn ang="0">
                    <a:pos x="18" y="47"/>
                  </a:cxn>
                  <a:cxn ang="0">
                    <a:pos x="21" y="50"/>
                  </a:cxn>
                  <a:cxn ang="0">
                    <a:pos x="22" y="48"/>
                  </a:cxn>
                  <a:cxn ang="0">
                    <a:pos x="24" y="48"/>
                  </a:cxn>
                  <a:cxn ang="0">
                    <a:pos x="25" y="49"/>
                  </a:cxn>
                  <a:cxn ang="0">
                    <a:pos x="28" y="50"/>
                  </a:cxn>
                  <a:cxn ang="0">
                    <a:pos x="26" y="48"/>
                  </a:cxn>
                  <a:cxn ang="0">
                    <a:pos x="28" y="48"/>
                  </a:cxn>
                  <a:cxn ang="0">
                    <a:pos x="29" y="48"/>
                  </a:cxn>
                  <a:cxn ang="0">
                    <a:pos x="31" y="50"/>
                  </a:cxn>
                  <a:cxn ang="0">
                    <a:pos x="30" y="48"/>
                  </a:cxn>
                  <a:cxn ang="0">
                    <a:pos x="33" y="48"/>
                  </a:cxn>
                  <a:cxn ang="0">
                    <a:pos x="33" y="46"/>
                  </a:cxn>
                  <a:cxn ang="0">
                    <a:pos x="25" y="39"/>
                  </a:cxn>
                  <a:cxn ang="0">
                    <a:pos x="22" y="27"/>
                  </a:cxn>
                  <a:cxn ang="0">
                    <a:pos x="22" y="23"/>
                  </a:cxn>
                  <a:cxn ang="0">
                    <a:pos x="22" y="18"/>
                  </a:cxn>
                  <a:cxn ang="0">
                    <a:pos x="22" y="16"/>
                  </a:cxn>
                  <a:cxn ang="0">
                    <a:pos x="25" y="13"/>
                  </a:cxn>
                  <a:cxn ang="0">
                    <a:pos x="22" y="11"/>
                  </a:cxn>
                  <a:cxn ang="0">
                    <a:pos x="26" y="10"/>
                  </a:cxn>
                  <a:cxn ang="0">
                    <a:pos x="25" y="8"/>
                  </a:cxn>
                  <a:cxn ang="0">
                    <a:pos x="27" y="8"/>
                  </a:cxn>
                  <a:cxn ang="0">
                    <a:pos x="28" y="5"/>
                  </a:cxn>
                  <a:cxn ang="0">
                    <a:pos x="25" y="3"/>
                  </a:cxn>
                  <a:cxn ang="0">
                    <a:pos x="21" y="1"/>
                  </a:cxn>
                  <a:cxn ang="0">
                    <a:pos x="16" y="1"/>
                  </a:cxn>
                  <a:cxn ang="0">
                    <a:pos x="12" y="2"/>
                  </a:cxn>
                  <a:cxn ang="0">
                    <a:pos x="9" y="6"/>
                  </a:cxn>
                  <a:cxn ang="0">
                    <a:pos x="9" y="8"/>
                  </a:cxn>
                  <a:cxn ang="0">
                    <a:pos x="11" y="8"/>
                  </a:cxn>
                  <a:cxn ang="0">
                    <a:pos x="7" y="9"/>
                  </a:cxn>
                  <a:cxn ang="0">
                    <a:pos x="7" y="14"/>
                  </a:cxn>
                  <a:cxn ang="0">
                    <a:pos x="7" y="16"/>
                  </a:cxn>
                  <a:cxn ang="0">
                    <a:pos x="8" y="16"/>
                  </a:cxn>
                  <a:cxn ang="0">
                    <a:pos x="7" y="19"/>
                  </a:cxn>
                  <a:cxn ang="0">
                    <a:pos x="7" y="20"/>
                  </a:cxn>
                  <a:cxn ang="0">
                    <a:pos x="5" y="23"/>
                  </a:cxn>
                  <a:cxn ang="0">
                    <a:pos x="4" y="23"/>
                  </a:cxn>
                  <a:cxn ang="0">
                    <a:pos x="2" y="23"/>
                  </a:cxn>
                  <a:cxn ang="0">
                    <a:pos x="0" y="31"/>
                  </a:cxn>
                </a:cxnLst>
                <a:rect l="0" t="0" r="r" b="b"/>
                <a:pathLst>
                  <a:path w="34" h="51">
                    <a:moveTo>
                      <a:pt x="2" y="34"/>
                    </a:moveTo>
                    <a:lnTo>
                      <a:pt x="3" y="34"/>
                    </a:lnTo>
                    <a:lnTo>
                      <a:pt x="4" y="34"/>
                    </a:lnTo>
                    <a:lnTo>
                      <a:pt x="4" y="34"/>
                    </a:lnTo>
                    <a:lnTo>
                      <a:pt x="5" y="33"/>
                    </a:lnTo>
                    <a:lnTo>
                      <a:pt x="6" y="34"/>
                    </a:lnTo>
                    <a:lnTo>
                      <a:pt x="6" y="34"/>
                    </a:lnTo>
                    <a:lnTo>
                      <a:pt x="7" y="32"/>
                    </a:lnTo>
                    <a:lnTo>
                      <a:pt x="7" y="33"/>
                    </a:lnTo>
                    <a:lnTo>
                      <a:pt x="7" y="35"/>
                    </a:lnTo>
                    <a:lnTo>
                      <a:pt x="8" y="35"/>
                    </a:lnTo>
                    <a:lnTo>
                      <a:pt x="9" y="35"/>
                    </a:lnTo>
                    <a:lnTo>
                      <a:pt x="9" y="34"/>
                    </a:lnTo>
                    <a:lnTo>
                      <a:pt x="10" y="35"/>
                    </a:lnTo>
                    <a:lnTo>
                      <a:pt x="11" y="34"/>
                    </a:lnTo>
                    <a:lnTo>
                      <a:pt x="11" y="38"/>
                    </a:lnTo>
                    <a:lnTo>
                      <a:pt x="12" y="36"/>
                    </a:lnTo>
                    <a:lnTo>
                      <a:pt x="14" y="35"/>
                    </a:lnTo>
                    <a:lnTo>
                      <a:pt x="12" y="38"/>
                    </a:lnTo>
                    <a:lnTo>
                      <a:pt x="12" y="38"/>
                    </a:lnTo>
                    <a:lnTo>
                      <a:pt x="11" y="38"/>
                    </a:lnTo>
                    <a:lnTo>
                      <a:pt x="11" y="39"/>
                    </a:lnTo>
                    <a:lnTo>
                      <a:pt x="12" y="40"/>
                    </a:lnTo>
                    <a:lnTo>
                      <a:pt x="14" y="40"/>
                    </a:lnTo>
                    <a:lnTo>
                      <a:pt x="15" y="41"/>
                    </a:lnTo>
                    <a:lnTo>
                      <a:pt x="14" y="41"/>
                    </a:lnTo>
                    <a:lnTo>
                      <a:pt x="16" y="41"/>
                    </a:lnTo>
                    <a:lnTo>
                      <a:pt x="15" y="41"/>
                    </a:lnTo>
                    <a:lnTo>
                      <a:pt x="14" y="42"/>
                    </a:lnTo>
                    <a:lnTo>
                      <a:pt x="14" y="41"/>
                    </a:lnTo>
                    <a:lnTo>
                      <a:pt x="14" y="42"/>
                    </a:lnTo>
                    <a:lnTo>
                      <a:pt x="14" y="43"/>
                    </a:lnTo>
                    <a:lnTo>
                      <a:pt x="12" y="42"/>
                    </a:lnTo>
                    <a:lnTo>
                      <a:pt x="12" y="42"/>
                    </a:lnTo>
                    <a:lnTo>
                      <a:pt x="13" y="43"/>
                    </a:lnTo>
                    <a:lnTo>
                      <a:pt x="13" y="46"/>
                    </a:lnTo>
                    <a:lnTo>
                      <a:pt x="13" y="46"/>
                    </a:lnTo>
                    <a:lnTo>
                      <a:pt x="14" y="47"/>
                    </a:lnTo>
                    <a:lnTo>
                      <a:pt x="14" y="46"/>
                    </a:lnTo>
                    <a:lnTo>
                      <a:pt x="14" y="47"/>
                    </a:lnTo>
                    <a:lnTo>
                      <a:pt x="15" y="48"/>
                    </a:lnTo>
                    <a:lnTo>
                      <a:pt x="18" y="47"/>
                    </a:lnTo>
                    <a:lnTo>
                      <a:pt x="19" y="47"/>
                    </a:lnTo>
                    <a:lnTo>
                      <a:pt x="19" y="47"/>
                    </a:lnTo>
                    <a:lnTo>
                      <a:pt x="18" y="47"/>
                    </a:lnTo>
                    <a:lnTo>
                      <a:pt x="18" y="48"/>
                    </a:lnTo>
                    <a:lnTo>
                      <a:pt x="21" y="50"/>
                    </a:lnTo>
                    <a:lnTo>
                      <a:pt x="21" y="50"/>
                    </a:lnTo>
                    <a:lnTo>
                      <a:pt x="21" y="49"/>
                    </a:lnTo>
                    <a:lnTo>
                      <a:pt x="22" y="48"/>
                    </a:lnTo>
                    <a:lnTo>
                      <a:pt x="22" y="48"/>
                    </a:lnTo>
                    <a:lnTo>
                      <a:pt x="22" y="48"/>
                    </a:lnTo>
                    <a:lnTo>
                      <a:pt x="23" y="48"/>
                    </a:lnTo>
                    <a:lnTo>
                      <a:pt x="24" y="48"/>
                    </a:lnTo>
                    <a:lnTo>
                      <a:pt x="25" y="49"/>
                    </a:lnTo>
                    <a:lnTo>
                      <a:pt x="25" y="50"/>
                    </a:lnTo>
                    <a:lnTo>
                      <a:pt x="25" y="49"/>
                    </a:lnTo>
                    <a:lnTo>
                      <a:pt x="25" y="49"/>
                    </a:lnTo>
                    <a:lnTo>
                      <a:pt x="26" y="50"/>
                    </a:lnTo>
                    <a:lnTo>
                      <a:pt x="28" y="50"/>
                    </a:lnTo>
                    <a:lnTo>
                      <a:pt x="27" y="48"/>
                    </a:lnTo>
                    <a:lnTo>
                      <a:pt x="27" y="49"/>
                    </a:lnTo>
                    <a:lnTo>
                      <a:pt x="26" y="48"/>
                    </a:lnTo>
                    <a:lnTo>
                      <a:pt x="26" y="48"/>
                    </a:lnTo>
                    <a:lnTo>
                      <a:pt x="26" y="48"/>
                    </a:lnTo>
                    <a:lnTo>
                      <a:pt x="28" y="48"/>
                    </a:lnTo>
                    <a:lnTo>
                      <a:pt x="29" y="47"/>
                    </a:lnTo>
                    <a:lnTo>
                      <a:pt x="29" y="48"/>
                    </a:lnTo>
                    <a:lnTo>
                      <a:pt x="29" y="48"/>
                    </a:lnTo>
                    <a:lnTo>
                      <a:pt x="30" y="50"/>
                    </a:lnTo>
                    <a:lnTo>
                      <a:pt x="31" y="51"/>
                    </a:lnTo>
                    <a:lnTo>
                      <a:pt x="31" y="50"/>
                    </a:lnTo>
                    <a:lnTo>
                      <a:pt x="32" y="50"/>
                    </a:lnTo>
                    <a:lnTo>
                      <a:pt x="29" y="49"/>
                    </a:lnTo>
                    <a:lnTo>
                      <a:pt x="30" y="48"/>
                    </a:lnTo>
                    <a:lnTo>
                      <a:pt x="33" y="49"/>
                    </a:lnTo>
                    <a:lnTo>
                      <a:pt x="33" y="48"/>
                    </a:lnTo>
                    <a:lnTo>
                      <a:pt x="33" y="48"/>
                    </a:lnTo>
                    <a:lnTo>
                      <a:pt x="34" y="48"/>
                    </a:lnTo>
                    <a:lnTo>
                      <a:pt x="33" y="46"/>
                    </a:lnTo>
                    <a:lnTo>
                      <a:pt x="33" y="46"/>
                    </a:lnTo>
                    <a:lnTo>
                      <a:pt x="29" y="44"/>
                    </a:lnTo>
                    <a:lnTo>
                      <a:pt x="29" y="44"/>
                    </a:lnTo>
                    <a:lnTo>
                      <a:pt x="25" y="39"/>
                    </a:lnTo>
                    <a:lnTo>
                      <a:pt x="25" y="38"/>
                    </a:lnTo>
                    <a:lnTo>
                      <a:pt x="23" y="34"/>
                    </a:lnTo>
                    <a:lnTo>
                      <a:pt x="22" y="27"/>
                    </a:lnTo>
                    <a:lnTo>
                      <a:pt x="22" y="27"/>
                    </a:lnTo>
                    <a:lnTo>
                      <a:pt x="22" y="26"/>
                    </a:lnTo>
                    <a:lnTo>
                      <a:pt x="22" y="23"/>
                    </a:lnTo>
                    <a:lnTo>
                      <a:pt x="22" y="21"/>
                    </a:lnTo>
                    <a:lnTo>
                      <a:pt x="22" y="18"/>
                    </a:lnTo>
                    <a:lnTo>
                      <a:pt x="22" y="18"/>
                    </a:lnTo>
                    <a:lnTo>
                      <a:pt x="22" y="16"/>
                    </a:lnTo>
                    <a:lnTo>
                      <a:pt x="22" y="16"/>
                    </a:lnTo>
                    <a:lnTo>
                      <a:pt x="22" y="16"/>
                    </a:lnTo>
                    <a:lnTo>
                      <a:pt x="23" y="16"/>
                    </a:lnTo>
                    <a:lnTo>
                      <a:pt x="24" y="14"/>
                    </a:lnTo>
                    <a:lnTo>
                      <a:pt x="25" y="13"/>
                    </a:lnTo>
                    <a:lnTo>
                      <a:pt x="24" y="12"/>
                    </a:lnTo>
                    <a:lnTo>
                      <a:pt x="22" y="12"/>
                    </a:lnTo>
                    <a:lnTo>
                      <a:pt x="22" y="11"/>
                    </a:lnTo>
                    <a:lnTo>
                      <a:pt x="25" y="12"/>
                    </a:lnTo>
                    <a:lnTo>
                      <a:pt x="25" y="11"/>
                    </a:lnTo>
                    <a:lnTo>
                      <a:pt x="26" y="10"/>
                    </a:lnTo>
                    <a:lnTo>
                      <a:pt x="27" y="9"/>
                    </a:lnTo>
                    <a:lnTo>
                      <a:pt x="26" y="8"/>
                    </a:lnTo>
                    <a:lnTo>
                      <a:pt x="25" y="8"/>
                    </a:lnTo>
                    <a:lnTo>
                      <a:pt x="23" y="8"/>
                    </a:lnTo>
                    <a:lnTo>
                      <a:pt x="25" y="7"/>
                    </a:lnTo>
                    <a:lnTo>
                      <a:pt x="27" y="8"/>
                    </a:lnTo>
                    <a:lnTo>
                      <a:pt x="27" y="7"/>
                    </a:lnTo>
                    <a:lnTo>
                      <a:pt x="25" y="6"/>
                    </a:lnTo>
                    <a:lnTo>
                      <a:pt x="28" y="5"/>
                    </a:lnTo>
                    <a:lnTo>
                      <a:pt x="28" y="5"/>
                    </a:lnTo>
                    <a:lnTo>
                      <a:pt x="27" y="3"/>
                    </a:lnTo>
                    <a:lnTo>
                      <a:pt x="25" y="3"/>
                    </a:lnTo>
                    <a:lnTo>
                      <a:pt x="23" y="1"/>
                    </a:lnTo>
                    <a:lnTo>
                      <a:pt x="22" y="1"/>
                    </a:lnTo>
                    <a:lnTo>
                      <a:pt x="21" y="1"/>
                    </a:lnTo>
                    <a:lnTo>
                      <a:pt x="20" y="0"/>
                    </a:lnTo>
                    <a:lnTo>
                      <a:pt x="18" y="0"/>
                    </a:lnTo>
                    <a:lnTo>
                      <a:pt x="16" y="1"/>
                    </a:lnTo>
                    <a:lnTo>
                      <a:pt x="15" y="2"/>
                    </a:lnTo>
                    <a:lnTo>
                      <a:pt x="13" y="1"/>
                    </a:lnTo>
                    <a:lnTo>
                      <a:pt x="12" y="2"/>
                    </a:lnTo>
                    <a:lnTo>
                      <a:pt x="11" y="3"/>
                    </a:lnTo>
                    <a:lnTo>
                      <a:pt x="9" y="5"/>
                    </a:lnTo>
                    <a:lnTo>
                      <a:pt x="9" y="6"/>
                    </a:lnTo>
                    <a:lnTo>
                      <a:pt x="10" y="6"/>
                    </a:lnTo>
                    <a:lnTo>
                      <a:pt x="10" y="7"/>
                    </a:lnTo>
                    <a:lnTo>
                      <a:pt x="9" y="8"/>
                    </a:lnTo>
                    <a:lnTo>
                      <a:pt x="9" y="8"/>
                    </a:lnTo>
                    <a:lnTo>
                      <a:pt x="10" y="8"/>
                    </a:lnTo>
                    <a:lnTo>
                      <a:pt x="11" y="8"/>
                    </a:lnTo>
                    <a:lnTo>
                      <a:pt x="9" y="9"/>
                    </a:lnTo>
                    <a:lnTo>
                      <a:pt x="8" y="9"/>
                    </a:lnTo>
                    <a:lnTo>
                      <a:pt x="7" y="9"/>
                    </a:lnTo>
                    <a:lnTo>
                      <a:pt x="6" y="11"/>
                    </a:lnTo>
                    <a:lnTo>
                      <a:pt x="5" y="12"/>
                    </a:lnTo>
                    <a:lnTo>
                      <a:pt x="7" y="14"/>
                    </a:lnTo>
                    <a:lnTo>
                      <a:pt x="7" y="14"/>
                    </a:lnTo>
                    <a:lnTo>
                      <a:pt x="7" y="16"/>
                    </a:lnTo>
                    <a:lnTo>
                      <a:pt x="7" y="16"/>
                    </a:lnTo>
                    <a:lnTo>
                      <a:pt x="9" y="15"/>
                    </a:lnTo>
                    <a:lnTo>
                      <a:pt x="8" y="16"/>
                    </a:lnTo>
                    <a:lnTo>
                      <a:pt x="8" y="16"/>
                    </a:lnTo>
                    <a:lnTo>
                      <a:pt x="7" y="17"/>
                    </a:lnTo>
                    <a:lnTo>
                      <a:pt x="7" y="17"/>
                    </a:lnTo>
                    <a:lnTo>
                      <a:pt x="7" y="19"/>
                    </a:lnTo>
                    <a:lnTo>
                      <a:pt x="6" y="19"/>
                    </a:lnTo>
                    <a:lnTo>
                      <a:pt x="7" y="19"/>
                    </a:lnTo>
                    <a:lnTo>
                      <a:pt x="7" y="20"/>
                    </a:lnTo>
                    <a:lnTo>
                      <a:pt x="6" y="20"/>
                    </a:lnTo>
                    <a:lnTo>
                      <a:pt x="6" y="23"/>
                    </a:lnTo>
                    <a:lnTo>
                      <a:pt x="5" y="23"/>
                    </a:lnTo>
                    <a:lnTo>
                      <a:pt x="5" y="25"/>
                    </a:lnTo>
                    <a:lnTo>
                      <a:pt x="4" y="24"/>
                    </a:lnTo>
                    <a:lnTo>
                      <a:pt x="4" y="23"/>
                    </a:lnTo>
                    <a:lnTo>
                      <a:pt x="4" y="23"/>
                    </a:lnTo>
                    <a:lnTo>
                      <a:pt x="3" y="24"/>
                    </a:lnTo>
                    <a:lnTo>
                      <a:pt x="2" y="23"/>
                    </a:lnTo>
                    <a:lnTo>
                      <a:pt x="0" y="25"/>
                    </a:lnTo>
                    <a:lnTo>
                      <a:pt x="0" y="26"/>
                    </a:lnTo>
                    <a:lnTo>
                      <a:pt x="0" y="31"/>
                    </a:lnTo>
                    <a:lnTo>
                      <a:pt x="2" y="34"/>
                    </a:lnTo>
                    <a:lnTo>
                      <a:pt x="2"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0" name="Freeform 400"/>
              <p:cNvSpPr>
                <a:spLocks/>
              </p:cNvSpPr>
              <p:nvPr/>
            </p:nvSpPr>
            <p:spPr bwMode="auto">
              <a:xfrm>
                <a:off x="4279" y="3153"/>
                <a:ext cx="7" cy="5"/>
              </a:xfrm>
              <a:custGeom>
                <a:avLst/>
                <a:gdLst/>
                <a:ahLst/>
                <a:cxnLst>
                  <a:cxn ang="0">
                    <a:pos x="2" y="5"/>
                  </a:cxn>
                  <a:cxn ang="0">
                    <a:pos x="6" y="3"/>
                  </a:cxn>
                  <a:cxn ang="0">
                    <a:pos x="7" y="1"/>
                  </a:cxn>
                  <a:cxn ang="0">
                    <a:pos x="7" y="0"/>
                  </a:cxn>
                  <a:cxn ang="0">
                    <a:pos x="6" y="0"/>
                  </a:cxn>
                  <a:cxn ang="0">
                    <a:pos x="4" y="1"/>
                  </a:cxn>
                  <a:cxn ang="0">
                    <a:pos x="4" y="2"/>
                  </a:cxn>
                  <a:cxn ang="0">
                    <a:pos x="1" y="4"/>
                  </a:cxn>
                  <a:cxn ang="0">
                    <a:pos x="0" y="5"/>
                  </a:cxn>
                  <a:cxn ang="0">
                    <a:pos x="0" y="5"/>
                  </a:cxn>
                  <a:cxn ang="0">
                    <a:pos x="1" y="5"/>
                  </a:cxn>
                  <a:cxn ang="0">
                    <a:pos x="2" y="5"/>
                  </a:cxn>
                </a:cxnLst>
                <a:rect l="0" t="0" r="r" b="b"/>
                <a:pathLst>
                  <a:path w="7" h="5">
                    <a:moveTo>
                      <a:pt x="2" y="5"/>
                    </a:moveTo>
                    <a:lnTo>
                      <a:pt x="6" y="3"/>
                    </a:lnTo>
                    <a:lnTo>
                      <a:pt x="7" y="1"/>
                    </a:lnTo>
                    <a:lnTo>
                      <a:pt x="7" y="0"/>
                    </a:lnTo>
                    <a:lnTo>
                      <a:pt x="6" y="0"/>
                    </a:lnTo>
                    <a:lnTo>
                      <a:pt x="4" y="1"/>
                    </a:lnTo>
                    <a:lnTo>
                      <a:pt x="4" y="2"/>
                    </a:lnTo>
                    <a:lnTo>
                      <a:pt x="1" y="4"/>
                    </a:lnTo>
                    <a:lnTo>
                      <a:pt x="0" y="5"/>
                    </a:lnTo>
                    <a:lnTo>
                      <a:pt x="0" y="5"/>
                    </a:lnTo>
                    <a:lnTo>
                      <a:pt x="1" y="5"/>
                    </a:lnTo>
                    <a:lnTo>
                      <a:pt x="2"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1" name="Freeform 401"/>
              <p:cNvSpPr>
                <a:spLocks/>
              </p:cNvSpPr>
              <p:nvPr/>
            </p:nvSpPr>
            <p:spPr bwMode="auto">
              <a:xfrm>
                <a:off x="3928" y="2842"/>
                <a:ext cx="311" cy="461"/>
              </a:xfrm>
              <a:custGeom>
                <a:avLst/>
                <a:gdLst/>
                <a:ahLst/>
                <a:cxnLst>
                  <a:cxn ang="0">
                    <a:pos x="350" y="422"/>
                  </a:cxn>
                  <a:cxn ang="0">
                    <a:pos x="316" y="419"/>
                  </a:cxn>
                  <a:cxn ang="0">
                    <a:pos x="327" y="389"/>
                  </a:cxn>
                  <a:cxn ang="0">
                    <a:pos x="354" y="404"/>
                  </a:cxn>
                  <a:cxn ang="0">
                    <a:pos x="353" y="394"/>
                  </a:cxn>
                  <a:cxn ang="0">
                    <a:pos x="334" y="373"/>
                  </a:cxn>
                  <a:cxn ang="0">
                    <a:pos x="328" y="350"/>
                  </a:cxn>
                  <a:cxn ang="0">
                    <a:pos x="359" y="345"/>
                  </a:cxn>
                  <a:cxn ang="0">
                    <a:pos x="365" y="318"/>
                  </a:cxn>
                  <a:cxn ang="0">
                    <a:pos x="361" y="292"/>
                  </a:cxn>
                  <a:cxn ang="0">
                    <a:pos x="364" y="267"/>
                  </a:cxn>
                  <a:cxn ang="0">
                    <a:pos x="355" y="253"/>
                  </a:cxn>
                  <a:cxn ang="0">
                    <a:pos x="376" y="235"/>
                  </a:cxn>
                  <a:cxn ang="0">
                    <a:pos x="358" y="221"/>
                  </a:cxn>
                  <a:cxn ang="0">
                    <a:pos x="377" y="170"/>
                  </a:cxn>
                  <a:cxn ang="0">
                    <a:pos x="369" y="140"/>
                  </a:cxn>
                  <a:cxn ang="0">
                    <a:pos x="380" y="86"/>
                  </a:cxn>
                  <a:cxn ang="0">
                    <a:pos x="334" y="63"/>
                  </a:cxn>
                  <a:cxn ang="0">
                    <a:pos x="282" y="76"/>
                  </a:cxn>
                  <a:cxn ang="0">
                    <a:pos x="242" y="40"/>
                  </a:cxn>
                  <a:cxn ang="0">
                    <a:pos x="226" y="14"/>
                  </a:cxn>
                  <a:cxn ang="0">
                    <a:pos x="183" y="16"/>
                  </a:cxn>
                  <a:cxn ang="0">
                    <a:pos x="172" y="27"/>
                  </a:cxn>
                  <a:cxn ang="0">
                    <a:pos x="157" y="43"/>
                  </a:cxn>
                  <a:cxn ang="0">
                    <a:pos x="122" y="50"/>
                  </a:cxn>
                  <a:cxn ang="0">
                    <a:pos x="80" y="87"/>
                  </a:cxn>
                  <a:cxn ang="0">
                    <a:pos x="57" y="147"/>
                  </a:cxn>
                  <a:cxn ang="0">
                    <a:pos x="26" y="182"/>
                  </a:cxn>
                  <a:cxn ang="0">
                    <a:pos x="5" y="212"/>
                  </a:cxn>
                  <a:cxn ang="0">
                    <a:pos x="41" y="227"/>
                  </a:cxn>
                  <a:cxn ang="0">
                    <a:pos x="48" y="241"/>
                  </a:cxn>
                  <a:cxn ang="0">
                    <a:pos x="24" y="264"/>
                  </a:cxn>
                  <a:cxn ang="0">
                    <a:pos x="67" y="270"/>
                  </a:cxn>
                  <a:cxn ang="0">
                    <a:pos x="103" y="288"/>
                  </a:cxn>
                  <a:cxn ang="0">
                    <a:pos x="118" y="323"/>
                  </a:cxn>
                  <a:cxn ang="0">
                    <a:pos x="128" y="361"/>
                  </a:cxn>
                  <a:cxn ang="0">
                    <a:pos x="136" y="381"/>
                  </a:cxn>
                  <a:cxn ang="0">
                    <a:pos x="148" y="398"/>
                  </a:cxn>
                  <a:cxn ang="0">
                    <a:pos x="151" y="420"/>
                  </a:cxn>
                  <a:cxn ang="0">
                    <a:pos x="154" y="443"/>
                  </a:cxn>
                  <a:cxn ang="0">
                    <a:pos x="152" y="456"/>
                  </a:cxn>
                  <a:cxn ang="0">
                    <a:pos x="135" y="470"/>
                  </a:cxn>
                  <a:cxn ang="0">
                    <a:pos x="139" y="498"/>
                  </a:cxn>
                  <a:cxn ang="0">
                    <a:pos x="147" y="517"/>
                  </a:cxn>
                  <a:cxn ang="0">
                    <a:pos x="151" y="535"/>
                  </a:cxn>
                  <a:cxn ang="0">
                    <a:pos x="164" y="558"/>
                  </a:cxn>
                  <a:cxn ang="0">
                    <a:pos x="169" y="569"/>
                  </a:cxn>
                  <a:cxn ang="0">
                    <a:pos x="179" y="575"/>
                  </a:cxn>
                  <a:cxn ang="0">
                    <a:pos x="192" y="579"/>
                  </a:cxn>
                  <a:cxn ang="0">
                    <a:pos x="209" y="585"/>
                  </a:cxn>
                  <a:cxn ang="0">
                    <a:pos x="215" y="553"/>
                  </a:cxn>
                  <a:cxn ang="0">
                    <a:pos x="220" y="541"/>
                  </a:cxn>
                  <a:cxn ang="0">
                    <a:pos x="226" y="526"/>
                  </a:cxn>
                  <a:cxn ang="0">
                    <a:pos x="229" y="511"/>
                  </a:cxn>
                  <a:cxn ang="0">
                    <a:pos x="244" y="501"/>
                  </a:cxn>
                  <a:cxn ang="0">
                    <a:pos x="251" y="490"/>
                  </a:cxn>
                  <a:cxn ang="0">
                    <a:pos x="260" y="494"/>
                  </a:cxn>
                  <a:cxn ang="0">
                    <a:pos x="273" y="482"/>
                  </a:cxn>
                  <a:cxn ang="0">
                    <a:pos x="285" y="462"/>
                  </a:cxn>
                  <a:cxn ang="0">
                    <a:pos x="290" y="458"/>
                  </a:cxn>
                  <a:cxn ang="0">
                    <a:pos x="301" y="453"/>
                  </a:cxn>
                  <a:cxn ang="0">
                    <a:pos x="320" y="449"/>
                  </a:cxn>
                  <a:cxn ang="0">
                    <a:pos x="336" y="439"/>
                  </a:cxn>
                </a:cxnLst>
                <a:rect l="0" t="0" r="r" b="b"/>
                <a:pathLst>
                  <a:path w="397" h="588">
                    <a:moveTo>
                      <a:pt x="341" y="432"/>
                    </a:moveTo>
                    <a:cubicBezTo>
                      <a:pt x="342" y="432"/>
                      <a:pt x="342" y="432"/>
                      <a:pt x="342" y="432"/>
                    </a:cubicBezTo>
                    <a:cubicBezTo>
                      <a:pt x="342" y="431"/>
                      <a:pt x="342" y="431"/>
                      <a:pt x="342" y="431"/>
                    </a:cubicBezTo>
                    <a:cubicBezTo>
                      <a:pt x="343" y="431"/>
                      <a:pt x="343" y="431"/>
                      <a:pt x="343" y="431"/>
                    </a:cubicBezTo>
                    <a:cubicBezTo>
                      <a:pt x="342" y="430"/>
                      <a:pt x="342" y="430"/>
                      <a:pt x="342" y="430"/>
                    </a:cubicBezTo>
                    <a:cubicBezTo>
                      <a:pt x="341" y="430"/>
                      <a:pt x="341" y="430"/>
                      <a:pt x="341" y="430"/>
                    </a:cubicBezTo>
                    <a:cubicBezTo>
                      <a:pt x="342" y="429"/>
                      <a:pt x="342" y="429"/>
                      <a:pt x="342" y="429"/>
                    </a:cubicBezTo>
                    <a:cubicBezTo>
                      <a:pt x="343" y="429"/>
                      <a:pt x="343" y="429"/>
                      <a:pt x="343" y="429"/>
                    </a:cubicBezTo>
                    <a:cubicBezTo>
                      <a:pt x="343" y="428"/>
                      <a:pt x="343" y="428"/>
                      <a:pt x="343" y="428"/>
                    </a:cubicBezTo>
                    <a:cubicBezTo>
                      <a:pt x="344" y="429"/>
                      <a:pt x="344" y="429"/>
                      <a:pt x="344" y="429"/>
                    </a:cubicBezTo>
                    <a:cubicBezTo>
                      <a:pt x="345" y="430"/>
                      <a:pt x="345" y="430"/>
                      <a:pt x="345" y="430"/>
                    </a:cubicBezTo>
                    <a:cubicBezTo>
                      <a:pt x="346" y="429"/>
                      <a:pt x="346" y="429"/>
                      <a:pt x="346" y="429"/>
                    </a:cubicBezTo>
                    <a:cubicBezTo>
                      <a:pt x="345" y="428"/>
                      <a:pt x="345" y="428"/>
                      <a:pt x="345" y="428"/>
                    </a:cubicBezTo>
                    <a:cubicBezTo>
                      <a:pt x="346" y="428"/>
                      <a:pt x="346" y="428"/>
                      <a:pt x="346" y="428"/>
                    </a:cubicBezTo>
                    <a:cubicBezTo>
                      <a:pt x="344" y="426"/>
                      <a:pt x="344" y="426"/>
                      <a:pt x="344" y="426"/>
                    </a:cubicBezTo>
                    <a:cubicBezTo>
                      <a:pt x="346" y="425"/>
                      <a:pt x="346" y="425"/>
                      <a:pt x="346" y="425"/>
                    </a:cubicBezTo>
                    <a:cubicBezTo>
                      <a:pt x="348" y="425"/>
                      <a:pt x="348" y="425"/>
                      <a:pt x="348" y="425"/>
                    </a:cubicBezTo>
                    <a:cubicBezTo>
                      <a:pt x="348" y="424"/>
                      <a:pt x="348" y="424"/>
                      <a:pt x="348" y="424"/>
                    </a:cubicBezTo>
                    <a:cubicBezTo>
                      <a:pt x="351" y="425"/>
                      <a:pt x="351" y="425"/>
                      <a:pt x="351" y="425"/>
                    </a:cubicBezTo>
                    <a:cubicBezTo>
                      <a:pt x="350" y="424"/>
                      <a:pt x="350" y="424"/>
                      <a:pt x="350" y="424"/>
                    </a:cubicBezTo>
                    <a:cubicBezTo>
                      <a:pt x="349" y="424"/>
                      <a:pt x="349" y="424"/>
                      <a:pt x="349" y="424"/>
                    </a:cubicBezTo>
                    <a:cubicBezTo>
                      <a:pt x="349" y="423"/>
                      <a:pt x="349" y="423"/>
                      <a:pt x="349" y="423"/>
                    </a:cubicBezTo>
                    <a:cubicBezTo>
                      <a:pt x="350" y="423"/>
                      <a:pt x="350" y="423"/>
                      <a:pt x="350" y="423"/>
                    </a:cubicBezTo>
                    <a:cubicBezTo>
                      <a:pt x="350" y="422"/>
                      <a:pt x="350" y="422"/>
                      <a:pt x="350" y="422"/>
                    </a:cubicBezTo>
                    <a:cubicBezTo>
                      <a:pt x="351" y="422"/>
                      <a:pt x="351" y="422"/>
                      <a:pt x="351" y="422"/>
                    </a:cubicBezTo>
                    <a:cubicBezTo>
                      <a:pt x="352" y="421"/>
                      <a:pt x="352" y="421"/>
                      <a:pt x="352" y="421"/>
                    </a:cubicBezTo>
                    <a:cubicBezTo>
                      <a:pt x="352" y="422"/>
                      <a:pt x="352" y="422"/>
                      <a:pt x="352" y="422"/>
                    </a:cubicBezTo>
                    <a:cubicBezTo>
                      <a:pt x="353" y="422"/>
                      <a:pt x="353" y="422"/>
                      <a:pt x="353" y="422"/>
                    </a:cubicBezTo>
                    <a:cubicBezTo>
                      <a:pt x="354" y="421"/>
                      <a:pt x="354" y="421"/>
                      <a:pt x="354" y="421"/>
                    </a:cubicBezTo>
                    <a:cubicBezTo>
                      <a:pt x="355" y="422"/>
                      <a:pt x="355" y="422"/>
                      <a:pt x="355" y="422"/>
                    </a:cubicBezTo>
                    <a:cubicBezTo>
                      <a:pt x="356" y="419"/>
                      <a:pt x="356" y="419"/>
                      <a:pt x="356" y="419"/>
                    </a:cubicBezTo>
                    <a:cubicBezTo>
                      <a:pt x="357" y="418"/>
                      <a:pt x="357" y="418"/>
                      <a:pt x="357" y="418"/>
                    </a:cubicBezTo>
                    <a:cubicBezTo>
                      <a:pt x="357" y="418"/>
                      <a:pt x="357" y="418"/>
                      <a:pt x="357" y="418"/>
                    </a:cubicBezTo>
                    <a:cubicBezTo>
                      <a:pt x="354" y="419"/>
                      <a:pt x="354" y="419"/>
                      <a:pt x="354" y="419"/>
                    </a:cubicBezTo>
                    <a:cubicBezTo>
                      <a:pt x="345" y="418"/>
                      <a:pt x="345" y="418"/>
                      <a:pt x="345" y="418"/>
                    </a:cubicBezTo>
                    <a:cubicBezTo>
                      <a:pt x="337" y="415"/>
                      <a:pt x="337" y="415"/>
                      <a:pt x="337" y="415"/>
                    </a:cubicBezTo>
                    <a:cubicBezTo>
                      <a:pt x="337" y="415"/>
                      <a:pt x="337" y="415"/>
                      <a:pt x="337" y="415"/>
                    </a:cubicBezTo>
                    <a:cubicBezTo>
                      <a:pt x="337" y="413"/>
                      <a:pt x="337" y="413"/>
                      <a:pt x="337" y="413"/>
                    </a:cubicBezTo>
                    <a:cubicBezTo>
                      <a:pt x="335" y="414"/>
                      <a:pt x="335" y="414"/>
                      <a:pt x="335" y="414"/>
                    </a:cubicBezTo>
                    <a:cubicBezTo>
                      <a:pt x="334" y="415"/>
                      <a:pt x="334" y="415"/>
                      <a:pt x="334" y="415"/>
                    </a:cubicBezTo>
                    <a:cubicBezTo>
                      <a:pt x="333" y="413"/>
                      <a:pt x="333" y="413"/>
                      <a:pt x="333" y="413"/>
                    </a:cubicBezTo>
                    <a:cubicBezTo>
                      <a:pt x="327" y="417"/>
                      <a:pt x="327" y="417"/>
                      <a:pt x="327" y="417"/>
                    </a:cubicBezTo>
                    <a:cubicBezTo>
                      <a:pt x="324" y="416"/>
                      <a:pt x="324" y="416"/>
                      <a:pt x="324" y="416"/>
                    </a:cubicBezTo>
                    <a:cubicBezTo>
                      <a:pt x="321" y="417"/>
                      <a:pt x="321" y="417"/>
                      <a:pt x="321" y="417"/>
                    </a:cubicBezTo>
                    <a:cubicBezTo>
                      <a:pt x="320" y="420"/>
                      <a:pt x="320" y="420"/>
                      <a:pt x="320" y="420"/>
                    </a:cubicBezTo>
                    <a:cubicBezTo>
                      <a:pt x="311" y="420"/>
                      <a:pt x="311" y="420"/>
                      <a:pt x="311" y="420"/>
                    </a:cubicBezTo>
                    <a:cubicBezTo>
                      <a:pt x="313" y="418"/>
                      <a:pt x="313" y="418"/>
                      <a:pt x="313" y="418"/>
                    </a:cubicBezTo>
                    <a:cubicBezTo>
                      <a:pt x="316" y="419"/>
                      <a:pt x="316" y="419"/>
                      <a:pt x="316" y="419"/>
                    </a:cubicBezTo>
                    <a:cubicBezTo>
                      <a:pt x="321" y="415"/>
                      <a:pt x="321" y="415"/>
                      <a:pt x="321" y="415"/>
                    </a:cubicBezTo>
                    <a:cubicBezTo>
                      <a:pt x="324" y="415"/>
                      <a:pt x="324" y="415"/>
                      <a:pt x="324" y="415"/>
                    </a:cubicBezTo>
                    <a:cubicBezTo>
                      <a:pt x="326" y="414"/>
                      <a:pt x="326" y="414"/>
                      <a:pt x="326" y="414"/>
                    </a:cubicBezTo>
                    <a:cubicBezTo>
                      <a:pt x="325" y="412"/>
                      <a:pt x="325" y="412"/>
                      <a:pt x="325" y="412"/>
                    </a:cubicBezTo>
                    <a:cubicBezTo>
                      <a:pt x="312" y="412"/>
                      <a:pt x="312" y="412"/>
                      <a:pt x="312" y="412"/>
                    </a:cubicBezTo>
                    <a:cubicBezTo>
                      <a:pt x="311" y="411"/>
                      <a:pt x="311" y="411"/>
                      <a:pt x="311" y="411"/>
                    </a:cubicBezTo>
                    <a:cubicBezTo>
                      <a:pt x="309" y="411"/>
                      <a:pt x="309" y="411"/>
                      <a:pt x="309" y="411"/>
                    </a:cubicBezTo>
                    <a:cubicBezTo>
                      <a:pt x="313" y="409"/>
                      <a:pt x="313" y="409"/>
                      <a:pt x="313" y="409"/>
                    </a:cubicBezTo>
                    <a:cubicBezTo>
                      <a:pt x="314" y="407"/>
                      <a:pt x="314" y="407"/>
                      <a:pt x="314" y="407"/>
                    </a:cubicBezTo>
                    <a:cubicBezTo>
                      <a:pt x="315" y="404"/>
                      <a:pt x="315" y="404"/>
                      <a:pt x="315" y="404"/>
                    </a:cubicBezTo>
                    <a:cubicBezTo>
                      <a:pt x="313" y="402"/>
                      <a:pt x="313" y="402"/>
                      <a:pt x="313" y="402"/>
                    </a:cubicBezTo>
                    <a:cubicBezTo>
                      <a:pt x="314" y="401"/>
                      <a:pt x="314" y="401"/>
                      <a:pt x="314" y="401"/>
                    </a:cubicBezTo>
                    <a:cubicBezTo>
                      <a:pt x="316" y="400"/>
                      <a:pt x="316" y="400"/>
                      <a:pt x="316" y="400"/>
                    </a:cubicBezTo>
                    <a:cubicBezTo>
                      <a:pt x="317" y="401"/>
                      <a:pt x="317" y="401"/>
                      <a:pt x="317" y="401"/>
                    </a:cubicBezTo>
                    <a:cubicBezTo>
                      <a:pt x="318" y="398"/>
                      <a:pt x="318" y="398"/>
                      <a:pt x="318" y="398"/>
                    </a:cubicBezTo>
                    <a:cubicBezTo>
                      <a:pt x="320" y="401"/>
                      <a:pt x="320" y="401"/>
                      <a:pt x="320" y="401"/>
                    </a:cubicBezTo>
                    <a:cubicBezTo>
                      <a:pt x="325" y="400"/>
                      <a:pt x="325" y="400"/>
                      <a:pt x="325" y="400"/>
                    </a:cubicBezTo>
                    <a:cubicBezTo>
                      <a:pt x="329" y="398"/>
                      <a:pt x="329" y="398"/>
                      <a:pt x="329" y="398"/>
                    </a:cubicBezTo>
                    <a:cubicBezTo>
                      <a:pt x="331" y="396"/>
                      <a:pt x="331" y="396"/>
                      <a:pt x="331" y="396"/>
                    </a:cubicBezTo>
                    <a:cubicBezTo>
                      <a:pt x="330" y="394"/>
                      <a:pt x="330" y="394"/>
                      <a:pt x="330" y="394"/>
                    </a:cubicBezTo>
                    <a:cubicBezTo>
                      <a:pt x="332" y="395"/>
                      <a:pt x="332" y="395"/>
                      <a:pt x="332" y="395"/>
                    </a:cubicBezTo>
                    <a:cubicBezTo>
                      <a:pt x="332" y="392"/>
                      <a:pt x="332" y="392"/>
                      <a:pt x="332" y="392"/>
                    </a:cubicBezTo>
                    <a:cubicBezTo>
                      <a:pt x="330" y="389"/>
                      <a:pt x="330" y="389"/>
                      <a:pt x="330" y="389"/>
                    </a:cubicBezTo>
                    <a:cubicBezTo>
                      <a:pt x="327" y="389"/>
                      <a:pt x="327" y="389"/>
                      <a:pt x="327" y="389"/>
                    </a:cubicBezTo>
                    <a:cubicBezTo>
                      <a:pt x="325" y="390"/>
                      <a:pt x="325" y="390"/>
                      <a:pt x="325" y="390"/>
                    </a:cubicBezTo>
                    <a:cubicBezTo>
                      <a:pt x="322" y="388"/>
                      <a:pt x="322" y="388"/>
                      <a:pt x="322" y="388"/>
                    </a:cubicBezTo>
                    <a:cubicBezTo>
                      <a:pt x="320" y="389"/>
                      <a:pt x="320" y="389"/>
                      <a:pt x="320" y="389"/>
                    </a:cubicBezTo>
                    <a:cubicBezTo>
                      <a:pt x="320" y="388"/>
                      <a:pt x="320" y="388"/>
                      <a:pt x="320" y="388"/>
                    </a:cubicBezTo>
                    <a:cubicBezTo>
                      <a:pt x="317" y="386"/>
                      <a:pt x="317" y="386"/>
                      <a:pt x="317" y="386"/>
                    </a:cubicBezTo>
                    <a:cubicBezTo>
                      <a:pt x="319" y="385"/>
                      <a:pt x="319" y="385"/>
                      <a:pt x="319" y="385"/>
                    </a:cubicBezTo>
                    <a:cubicBezTo>
                      <a:pt x="318" y="382"/>
                      <a:pt x="318" y="382"/>
                      <a:pt x="318" y="382"/>
                    </a:cubicBezTo>
                    <a:cubicBezTo>
                      <a:pt x="321" y="384"/>
                      <a:pt x="321" y="384"/>
                      <a:pt x="321" y="384"/>
                    </a:cubicBezTo>
                    <a:cubicBezTo>
                      <a:pt x="323" y="387"/>
                      <a:pt x="323" y="387"/>
                      <a:pt x="323" y="387"/>
                    </a:cubicBezTo>
                    <a:cubicBezTo>
                      <a:pt x="325" y="387"/>
                      <a:pt x="325" y="387"/>
                      <a:pt x="325" y="387"/>
                    </a:cubicBezTo>
                    <a:cubicBezTo>
                      <a:pt x="327" y="386"/>
                      <a:pt x="327" y="386"/>
                      <a:pt x="327" y="386"/>
                    </a:cubicBezTo>
                    <a:cubicBezTo>
                      <a:pt x="329" y="387"/>
                      <a:pt x="329" y="387"/>
                      <a:pt x="329" y="387"/>
                    </a:cubicBezTo>
                    <a:cubicBezTo>
                      <a:pt x="331" y="388"/>
                      <a:pt x="331" y="388"/>
                      <a:pt x="331" y="388"/>
                    </a:cubicBezTo>
                    <a:cubicBezTo>
                      <a:pt x="336" y="393"/>
                      <a:pt x="336" y="393"/>
                      <a:pt x="336" y="393"/>
                    </a:cubicBezTo>
                    <a:cubicBezTo>
                      <a:pt x="338" y="392"/>
                      <a:pt x="338" y="392"/>
                      <a:pt x="338" y="392"/>
                    </a:cubicBezTo>
                    <a:cubicBezTo>
                      <a:pt x="339" y="393"/>
                      <a:pt x="339" y="393"/>
                      <a:pt x="339" y="393"/>
                    </a:cubicBezTo>
                    <a:cubicBezTo>
                      <a:pt x="340" y="396"/>
                      <a:pt x="340" y="396"/>
                      <a:pt x="340" y="396"/>
                    </a:cubicBezTo>
                    <a:cubicBezTo>
                      <a:pt x="342" y="398"/>
                      <a:pt x="342" y="398"/>
                      <a:pt x="342" y="398"/>
                    </a:cubicBezTo>
                    <a:cubicBezTo>
                      <a:pt x="343" y="405"/>
                      <a:pt x="343" y="405"/>
                      <a:pt x="343" y="405"/>
                    </a:cubicBezTo>
                    <a:cubicBezTo>
                      <a:pt x="345" y="408"/>
                      <a:pt x="345" y="408"/>
                      <a:pt x="345" y="408"/>
                    </a:cubicBezTo>
                    <a:cubicBezTo>
                      <a:pt x="347" y="411"/>
                      <a:pt x="347" y="411"/>
                      <a:pt x="347" y="411"/>
                    </a:cubicBezTo>
                    <a:cubicBezTo>
                      <a:pt x="350" y="412"/>
                      <a:pt x="350" y="412"/>
                      <a:pt x="350" y="412"/>
                    </a:cubicBezTo>
                    <a:cubicBezTo>
                      <a:pt x="353" y="411"/>
                      <a:pt x="353" y="411"/>
                      <a:pt x="353" y="411"/>
                    </a:cubicBezTo>
                    <a:cubicBezTo>
                      <a:pt x="354" y="404"/>
                      <a:pt x="354" y="404"/>
                      <a:pt x="354" y="404"/>
                    </a:cubicBezTo>
                    <a:cubicBezTo>
                      <a:pt x="354" y="404"/>
                      <a:pt x="354" y="404"/>
                      <a:pt x="354" y="404"/>
                    </a:cubicBezTo>
                    <a:cubicBezTo>
                      <a:pt x="355" y="410"/>
                      <a:pt x="355" y="410"/>
                      <a:pt x="355" y="410"/>
                    </a:cubicBezTo>
                    <a:cubicBezTo>
                      <a:pt x="357" y="410"/>
                      <a:pt x="357" y="410"/>
                      <a:pt x="357" y="410"/>
                    </a:cubicBezTo>
                    <a:cubicBezTo>
                      <a:pt x="358" y="412"/>
                      <a:pt x="358" y="412"/>
                      <a:pt x="358" y="412"/>
                    </a:cubicBezTo>
                    <a:cubicBezTo>
                      <a:pt x="360" y="411"/>
                      <a:pt x="360" y="411"/>
                      <a:pt x="360" y="411"/>
                    </a:cubicBezTo>
                    <a:cubicBezTo>
                      <a:pt x="360" y="409"/>
                      <a:pt x="360" y="409"/>
                      <a:pt x="360" y="409"/>
                    </a:cubicBezTo>
                    <a:cubicBezTo>
                      <a:pt x="359" y="408"/>
                      <a:pt x="359" y="408"/>
                      <a:pt x="359" y="408"/>
                    </a:cubicBezTo>
                    <a:cubicBezTo>
                      <a:pt x="359" y="406"/>
                      <a:pt x="359" y="406"/>
                      <a:pt x="359" y="406"/>
                    </a:cubicBezTo>
                    <a:cubicBezTo>
                      <a:pt x="358" y="404"/>
                      <a:pt x="358" y="404"/>
                      <a:pt x="358" y="404"/>
                    </a:cubicBezTo>
                    <a:cubicBezTo>
                      <a:pt x="359" y="403"/>
                      <a:pt x="359" y="403"/>
                      <a:pt x="359" y="403"/>
                    </a:cubicBezTo>
                    <a:cubicBezTo>
                      <a:pt x="359" y="400"/>
                      <a:pt x="359" y="400"/>
                      <a:pt x="359" y="400"/>
                    </a:cubicBezTo>
                    <a:cubicBezTo>
                      <a:pt x="359" y="400"/>
                      <a:pt x="359" y="400"/>
                      <a:pt x="359" y="400"/>
                    </a:cubicBezTo>
                    <a:cubicBezTo>
                      <a:pt x="358" y="398"/>
                      <a:pt x="358" y="398"/>
                      <a:pt x="358" y="398"/>
                    </a:cubicBezTo>
                    <a:cubicBezTo>
                      <a:pt x="357" y="398"/>
                      <a:pt x="357" y="398"/>
                      <a:pt x="357" y="398"/>
                    </a:cubicBezTo>
                    <a:cubicBezTo>
                      <a:pt x="358" y="397"/>
                      <a:pt x="358" y="397"/>
                      <a:pt x="358" y="397"/>
                    </a:cubicBezTo>
                    <a:cubicBezTo>
                      <a:pt x="359" y="395"/>
                      <a:pt x="359" y="395"/>
                      <a:pt x="359" y="395"/>
                    </a:cubicBezTo>
                    <a:cubicBezTo>
                      <a:pt x="358" y="394"/>
                      <a:pt x="358" y="394"/>
                      <a:pt x="358" y="394"/>
                    </a:cubicBezTo>
                    <a:cubicBezTo>
                      <a:pt x="359" y="393"/>
                      <a:pt x="359" y="393"/>
                      <a:pt x="359" y="393"/>
                    </a:cubicBezTo>
                    <a:cubicBezTo>
                      <a:pt x="359" y="389"/>
                      <a:pt x="359" y="389"/>
                      <a:pt x="359" y="389"/>
                    </a:cubicBezTo>
                    <a:cubicBezTo>
                      <a:pt x="358" y="388"/>
                      <a:pt x="358" y="388"/>
                      <a:pt x="358" y="388"/>
                    </a:cubicBezTo>
                    <a:cubicBezTo>
                      <a:pt x="356" y="390"/>
                      <a:pt x="356" y="390"/>
                      <a:pt x="356" y="390"/>
                    </a:cubicBezTo>
                    <a:cubicBezTo>
                      <a:pt x="355" y="390"/>
                      <a:pt x="355" y="390"/>
                      <a:pt x="355" y="390"/>
                    </a:cubicBezTo>
                    <a:cubicBezTo>
                      <a:pt x="354" y="393"/>
                      <a:pt x="354" y="393"/>
                      <a:pt x="354" y="393"/>
                    </a:cubicBezTo>
                    <a:cubicBezTo>
                      <a:pt x="353" y="394"/>
                      <a:pt x="353" y="394"/>
                      <a:pt x="353" y="394"/>
                    </a:cubicBezTo>
                    <a:cubicBezTo>
                      <a:pt x="354" y="390"/>
                      <a:pt x="354" y="390"/>
                      <a:pt x="354" y="390"/>
                    </a:cubicBezTo>
                    <a:cubicBezTo>
                      <a:pt x="356" y="386"/>
                      <a:pt x="356" y="386"/>
                      <a:pt x="356" y="386"/>
                    </a:cubicBezTo>
                    <a:cubicBezTo>
                      <a:pt x="357" y="384"/>
                      <a:pt x="357" y="384"/>
                      <a:pt x="357" y="384"/>
                    </a:cubicBezTo>
                    <a:cubicBezTo>
                      <a:pt x="356" y="384"/>
                      <a:pt x="356" y="384"/>
                      <a:pt x="356" y="384"/>
                    </a:cubicBezTo>
                    <a:cubicBezTo>
                      <a:pt x="354" y="386"/>
                      <a:pt x="354" y="386"/>
                      <a:pt x="354" y="386"/>
                    </a:cubicBezTo>
                    <a:cubicBezTo>
                      <a:pt x="353" y="387"/>
                      <a:pt x="353" y="387"/>
                      <a:pt x="353" y="387"/>
                    </a:cubicBezTo>
                    <a:cubicBezTo>
                      <a:pt x="354" y="384"/>
                      <a:pt x="354" y="384"/>
                      <a:pt x="354" y="384"/>
                    </a:cubicBezTo>
                    <a:cubicBezTo>
                      <a:pt x="354" y="383"/>
                      <a:pt x="354" y="383"/>
                      <a:pt x="354" y="383"/>
                    </a:cubicBezTo>
                    <a:cubicBezTo>
                      <a:pt x="351" y="384"/>
                      <a:pt x="351" y="384"/>
                      <a:pt x="351" y="384"/>
                    </a:cubicBezTo>
                    <a:cubicBezTo>
                      <a:pt x="350" y="387"/>
                      <a:pt x="350" y="387"/>
                      <a:pt x="350" y="387"/>
                    </a:cubicBezTo>
                    <a:cubicBezTo>
                      <a:pt x="349" y="387"/>
                      <a:pt x="349" y="387"/>
                      <a:pt x="349" y="387"/>
                    </a:cubicBezTo>
                    <a:cubicBezTo>
                      <a:pt x="350" y="384"/>
                      <a:pt x="350" y="384"/>
                      <a:pt x="350" y="384"/>
                    </a:cubicBezTo>
                    <a:cubicBezTo>
                      <a:pt x="352" y="382"/>
                      <a:pt x="352" y="382"/>
                      <a:pt x="352" y="382"/>
                    </a:cubicBezTo>
                    <a:cubicBezTo>
                      <a:pt x="352" y="381"/>
                      <a:pt x="352" y="381"/>
                      <a:pt x="352" y="381"/>
                    </a:cubicBezTo>
                    <a:cubicBezTo>
                      <a:pt x="353" y="380"/>
                      <a:pt x="353" y="380"/>
                      <a:pt x="353" y="380"/>
                    </a:cubicBezTo>
                    <a:cubicBezTo>
                      <a:pt x="349" y="378"/>
                      <a:pt x="349" y="378"/>
                      <a:pt x="349" y="378"/>
                    </a:cubicBezTo>
                    <a:cubicBezTo>
                      <a:pt x="349" y="376"/>
                      <a:pt x="349" y="376"/>
                      <a:pt x="349" y="376"/>
                    </a:cubicBezTo>
                    <a:cubicBezTo>
                      <a:pt x="345" y="375"/>
                      <a:pt x="345" y="375"/>
                      <a:pt x="345" y="375"/>
                    </a:cubicBezTo>
                    <a:cubicBezTo>
                      <a:pt x="345" y="373"/>
                      <a:pt x="345" y="373"/>
                      <a:pt x="345" y="373"/>
                    </a:cubicBezTo>
                    <a:cubicBezTo>
                      <a:pt x="339" y="368"/>
                      <a:pt x="339" y="368"/>
                      <a:pt x="339" y="368"/>
                    </a:cubicBezTo>
                    <a:cubicBezTo>
                      <a:pt x="337" y="368"/>
                      <a:pt x="337" y="368"/>
                      <a:pt x="337" y="368"/>
                    </a:cubicBezTo>
                    <a:cubicBezTo>
                      <a:pt x="335" y="369"/>
                      <a:pt x="335" y="369"/>
                      <a:pt x="335" y="369"/>
                    </a:cubicBezTo>
                    <a:cubicBezTo>
                      <a:pt x="334" y="371"/>
                      <a:pt x="334" y="371"/>
                      <a:pt x="334" y="371"/>
                    </a:cubicBezTo>
                    <a:cubicBezTo>
                      <a:pt x="334" y="373"/>
                      <a:pt x="334" y="373"/>
                      <a:pt x="334" y="373"/>
                    </a:cubicBezTo>
                    <a:cubicBezTo>
                      <a:pt x="333" y="375"/>
                      <a:pt x="333" y="375"/>
                      <a:pt x="333" y="375"/>
                    </a:cubicBezTo>
                    <a:cubicBezTo>
                      <a:pt x="334" y="369"/>
                      <a:pt x="334" y="369"/>
                      <a:pt x="334" y="369"/>
                    </a:cubicBezTo>
                    <a:cubicBezTo>
                      <a:pt x="332" y="369"/>
                      <a:pt x="332" y="369"/>
                      <a:pt x="332" y="369"/>
                    </a:cubicBezTo>
                    <a:cubicBezTo>
                      <a:pt x="332" y="368"/>
                      <a:pt x="332" y="368"/>
                      <a:pt x="332" y="368"/>
                    </a:cubicBezTo>
                    <a:cubicBezTo>
                      <a:pt x="338" y="366"/>
                      <a:pt x="338" y="366"/>
                      <a:pt x="338" y="366"/>
                    </a:cubicBezTo>
                    <a:cubicBezTo>
                      <a:pt x="337" y="362"/>
                      <a:pt x="337" y="362"/>
                      <a:pt x="337" y="362"/>
                    </a:cubicBezTo>
                    <a:cubicBezTo>
                      <a:pt x="333" y="359"/>
                      <a:pt x="333" y="359"/>
                      <a:pt x="333" y="359"/>
                    </a:cubicBezTo>
                    <a:cubicBezTo>
                      <a:pt x="331" y="359"/>
                      <a:pt x="331" y="359"/>
                      <a:pt x="331" y="359"/>
                    </a:cubicBezTo>
                    <a:cubicBezTo>
                      <a:pt x="327" y="363"/>
                      <a:pt x="327" y="363"/>
                      <a:pt x="327" y="363"/>
                    </a:cubicBezTo>
                    <a:cubicBezTo>
                      <a:pt x="326" y="363"/>
                      <a:pt x="326" y="363"/>
                      <a:pt x="326" y="363"/>
                    </a:cubicBezTo>
                    <a:cubicBezTo>
                      <a:pt x="326" y="361"/>
                      <a:pt x="326" y="361"/>
                      <a:pt x="326" y="361"/>
                    </a:cubicBezTo>
                    <a:cubicBezTo>
                      <a:pt x="324" y="361"/>
                      <a:pt x="324" y="361"/>
                      <a:pt x="324" y="361"/>
                    </a:cubicBezTo>
                    <a:cubicBezTo>
                      <a:pt x="325" y="360"/>
                      <a:pt x="325" y="360"/>
                      <a:pt x="325" y="360"/>
                    </a:cubicBezTo>
                    <a:cubicBezTo>
                      <a:pt x="325" y="360"/>
                      <a:pt x="325" y="360"/>
                      <a:pt x="325" y="360"/>
                    </a:cubicBezTo>
                    <a:cubicBezTo>
                      <a:pt x="324" y="359"/>
                      <a:pt x="324" y="359"/>
                      <a:pt x="324" y="359"/>
                    </a:cubicBezTo>
                    <a:cubicBezTo>
                      <a:pt x="328" y="359"/>
                      <a:pt x="328" y="359"/>
                      <a:pt x="328" y="359"/>
                    </a:cubicBezTo>
                    <a:cubicBezTo>
                      <a:pt x="331" y="358"/>
                      <a:pt x="331" y="358"/>
                      <a:pt x="331" y="358"/>
                    </a:cubicBezTo>
                    <a:cubicBezTo>
                      <a:pt x="332" y="357"/>
                      <a:pt x="332" y="357"/>
                      <a:pt x="332" y="357"/>
                    </a:cubicBezTo>
                    <a:cubicBezTo>
                      <a:pt x="335" y="356"/>
                      <a:pt x="335" y="356"/>
                      <a:pt x="335" y="356"/>
                    </a:cubicBezTo>
                    <a:cubicBezTo>
                      <a:pt x="336" y="353"/>
                      <a:pt x="336" y="353"/>
                      <a:pt x="336" y="353"/>
                    </a:cubicBezTo>
                    <a:cubicBezTo>
                      <a:pt x="335" y="353"/>
                      <a:pt x="335" y="353"/>
                      <a:pt x="335" y="353"/>
                    </a:cubicBezTo>
                    <a:cubicBezTo>
                      <a:pt x="332" y="352"/>
                      <a:pt x="332" y="352"/>
                      <a:pt x="332" y="352"/>
                    </a:cubicBezTo>
                    <a:cubicBezTo>
                      <a:pt x="331" y="351"/>
                      <a:pt x="331" y="351"/>
                      <a:pt x="331" y="351"/>
                    </a:cubicBezTo>
                    <a:cubicBezTo>
                      <a:pt x="328" y="350"/>
                      <a:pt x="328" y="350"/>
                      <a:pt x="328" y="350"/>
                    </a:cubicBezTo>
                    <a:cubicBezTo>
                      <a:pt x="325" y="350"/>
                      <a:pt x="325" y="350"/>
                      <a:pt x="325" y="350"/>
                    </a:cubicBezTo>
                    <a:cubicBezTo>
                      <a:pt x="324" y="352"/>
                      <a:pt x="324" y="352"/>
                      <a:pt x="324" y="352"/>
                    </a:cubicBezTo>
                    <a:cubicBezTo>
                      <a:pt x="322" y="351"/>
                      <a:pt x="322" y="351"/>
                      <a:pt x="322" y="351"/>
                    </a:cubicBezTo>
                    <a:cubicBezTo>
                      <a:pt x="325" y="350"/>
                      <a:pt x="325" y="350"/>
                      <a:pt x="325" y="350"/>
                    </a:cubicBezTo>
                    <a:cubicBezTo>
                      <a:pt x="326" y="348"/>
                      <a:pt x="326" y="348"/>
                      <a:pt x="326" y="348"/>
                    </a:cubicBezTo>
                    <a:cubicBezTo>
                      <a:pt x="323" y="347"/>
                      <a:pt x="323" y="347"/>
                      <a:pt x="323" y="347"/>
                    </a:cubicBezTo>
                    <a:cubicBezTo>
                      <a:pt x="326" y="346"/>
                      <a:pt x="326" y="346"/>
                      <a:pt x="326" y="346"/>
                    </a:cubicBezTo>
                    <a:cubicBezTo>
                      <a:pt x="328" y="348"/>
                      <a:pt x="328" y="348"/>
                      <a:pt x="328" y="348"/>
                    </a:cubicBezTo>
                    <a:cubicBezTo>
                      <a:pt x="330" y="349"/>
                      <a:pt x="330" y="349"/>
                      <a:pt x="330" y="349"/>
                    </a:cubicBezTo>
                    <a:cubicBezTo>
                      <a:pt x="333" y="346"/>
                      <a:pt x="333" y="346"/>
                      <a:pt x="333" y="346"/>
                    </a:cubicBezTo>
                    <a:cubicBezTo>
                      <a:pt x="334" y="344"/>
                      <a:pt x="334" y="344"/>
                      <a:pt x="334" y="344"/>
                    </a:cubicBezTo>
                    <a:cubicBezTo>
                      <a:pt x="337" y="342"/>
                      <a:pt x="337" y="342"/>
                      <a:pt x="337" y="342"/>
                    </a:cubicBezTo>
                    <a:cubicBezTo>
                      <a:pt x="336" y="338"/>
                      <a:pt x="336" y="338"/>
                      <a:pt x="336" y="338"/>
                    </a:cubicBezTo>
                    <a:cubicBezTo>
                      <a:pt x="339" y="340"/>
                      <a:pt x="339" y="340"/>
                      <a:pt x="339" y="340"/>
                    </a:cubicBezTo>
                    <a:cubicBezTo>
                      <a:pt x="340" y="341"/>
                      <a:pt x="340" y="341"/>
                      <a:pt x="340" y="341"/>
                    </a:cubicBezTo>
                    <a:cubicBezTo>
                      <a:pt x="341" y="336"/>
                      <a:pt x="341" y="336"/>
                      <a:pt x="341" y="336"/>
                    </a:cubicBezTo>
                    <a:cubicBezTo>
                      <a:pt x="342" y="335"/>
                      <a:pt x="342" y="335"/>
                      <a:pt x="342" y="335"/>
                    </a:cubicBezTo>
                    <a:cubicBezTo>
                      <a:pt x="343" y="335"/>
                      <a:pt x="343" y="335"/>
                      <a:pt x="343" y="335"/>
                    </a:cubicBezTo>
                    <a:cubicBezTo>
                      <a:pt x="343" y="339"/>
                      <a:pt x="343" y="339"/>
                      <a:pt x="343" y="339"/>
                    </a:cubicBezTo>
                    <a:cubicBezTo>
                      <a:pt x="350" y="346"/>
                      <a:pt x="350" y="346"/>
                      <a:pt x="350" y="346"/>
                    </a:cubicBezTo>
                    <a:cubicBezTo>
                      <a:pt x="354" y="348"/>
                      <a:pt x="354" y="348"/>
                      <a:pt x="354" y="348"/>
                    </a:cubicBezTo>
                    <a:cubicBezTo>
                      <a:pt x="356" y="348"/>
                      <a:pt x="356" y="348"/>
                      <a:pt x="356" y="348"/>
                    </a:cubicBezTo>
                    <a:cubicBezTo>
                      <a:pt x="357" y="346"/>
                      <a:pt x="357" y="346"/>
                      <a:pt x="357" y="346"/>
                    </a:cubicBezTo>
                    <a:cubicBezTo>
                      <a:pt x="359" y="345"/>
                      <a:pt x="359" y="345"/>
                      <a:pt x="359" y="345"/>
                    </a:cubicBezTo>
                    <a:cubicBezTo>
                      <a:pt x="361" y="342"/>
                      <a:pt x="361" y="342"/>
                      <a:pt x="361" y="342"/>
                    </a:cubicBezTo>
                    <a:cubicBezTo>
                      <a:pt x="364" y="343"/>
                      <a:pt x="364" y="343"/>
                      <a:pt x="364" y="343"/>
                    </a:cubicBezTo>
                    <a:cubicBezTo>
                      <a:pt x="367" y="343"/>
                      <a:pt x="367" y="343"/>
                      <a:pt x="367" y="343"/>
                    </a:cubicBezTo>
                    <a:cubicBezTo>
                      <a:pt x="368" y="342"/>
                      <a:pt x="368" y="342"/>
                      <a:pt x="368" y="342"/>
                    </a:cubicBezTo>
                    <a:cubicBezTo>
                      <a:pt x="368" y="341"/>
                      <a:pt x="368" y="341"/>
                      <a:pt x="368" y="341"/>
                    </a:cubicBezTo>
                    <a:cubicBezTo>
                      <a:pt x="368" y="337"/>
                      <a:pt x="368" y="337"/>
                      <a:pt x="368" y="337"/>
                    </a:cubicBezTo>
                    <a:cubicBezTo>
                      <a:pt x="369" y="335"/>
                      <a:pt x="369" y="335"/>
                      <a:pt x="369" y="335"/>
                    </a:cubicBezTo>
                    <a:cubicBezTo>
                      <a:pt x="369" y="334"/>
                      <a:pt x="369" y="334"/>
                      <a:pt x="369" y="334"/>
                    </a:cubicBezTo>
                    <a:cubicBezTo>
                      <a:pt x="361" y="330"/>
                      <a:pt x="361" y="330"/>
                      <a:pt x="361" y="330"/>
                    </a:cubicBezTo>
                    <a:cubicBezTo>
                      <a:pt x="360" y="329"/>
                      <a:pt x="360" y="329"/>
                      <a:pt x="360" y="329"/>
                    </a:cubicBezTo>
                    <a:cubicBezTo>
                      <a:pt x="357" y="329"/>
                      <a:pt x="357" y="329"/>
                      <a:pt x="357" y="329"/>
                    </a:cubicBezTo>
                    <a:cubicBezTo>
                      <a:pt x="354" y="329"/>
                      <a:pt x="354" y="329"/>
                      <a:pt x="354" y="329"/>
                    </a:cubicBezTo>
                    <a:cubicBezTo>
                      <a:pt x="355" y="328"/>
                      <a:pt x="355" y="328"/>
                      <a:pt x="355" y="328"/>
                    </a:cubicBezTo>
                    <a:cubicBezTo>
                      <a:pt x="355" y="327"/>
                      <a:pt x="355" y="327"/>
                      <a:pt x="355" y="327"/>
                    </a:cubicBezTo>
                    <a:cubicBezTo>
                      <a:pt x="355" y="326"/>
                      <a:pt x="355" y="326"/>
                      <a:pt x="355" y="326"/>
                    </a:cubicBezTo>
                    <a:cubicBezTo>
                      <a:pt x="357" y="324"/>
                      <a:pt x="357" y="324"/>
                      <a:pt x="357" y="324"/>
                    </a:cubicBezTo>
                    <a:cubicBezTo>
                      <a:pt x="356" y="323"/>
                      <a:pt x="356" y="323"/>
                      <a:pt x="356" y="323"/>
                    </a:cubicBezTo>
                    <a:cubicBezTo>
                      <a:pt x="354" y="322"/>
                      <a:pt x="354" y="322"/>
                      <a:pt x="354" y="322"/>
                    </a:cubicBezTo>
                    <a:cubicBezTo>
                      <a:pt x="358" y="320"/>
                      <a:pt x="358" y="320"/>
                      <a:pt x="358" y="320"/>
                    </a:cubicBezTo>
                    <a:cubicBezTo>
                      <a:pt x="357" y="316"/>
                      <a:pt x="357" y="316"/>
                      <a:pt x="357" y="316"/>
                    </a:cubicBezTo>
                    <a:cubicBezTo>
                      <a:pt x="358" y="316"/>
                      <a:pt x="358" y="316"/>
                      <a:pt x="358" y="316"/>
                    </a:cubicBezTo>
                    <a:cubicBezTo>
                      <a:pt x="360" y="318"/>
                      <a:pt x="360" y="318"/>
                      <a:pt x="360" y="318"/>
                    </a:cubicBezTo>
                    <a:cubicBezTo>
                      <a:pt x="363" y="317"/>
                      <a:pt x="363" y="317"/>
                      <a:pt x="363" y="317"/>
                    </a:cubicBezTo>
                    <a:cubicBezTo>
                      <a:pt x="365" y="318"/>
                      <a:pt x="365" y="318"/>
                      <a:pt x="365" y="318"/>
                    </a:cubicBezTo>
                    <a:cubicBezTo>
                      <a:pt x="367" y="318"/>
                      <a:pt x="367" y="318"/>
                      <a:pt x="367" y="318"/>
                    </a:cubicBezTo>
                    <a:cubicBezTo>
                      <a:pt x="369" y="318"/>
                      <a:pt x="369" y="318"/>
                      <a:pt x="369" y="318"/>
                    </a:cubicBezTo>
                    <a:cubicBezTo>
                      <a:pt x="371" y="323"/>
                      <a:pt x="371" y="323"/>
                      <a:pt x="371" y="323"/>
                    </a:cubicBezTo>
                    <a:cubicBezTo>
                      <a:pt x="374" y="324"/>
                      <a:pt x="374" y="324"/>
                      <a:pt x="374" y="324"/>
                    </a:cubicBezTo>
                    <a:cubicBezTo>
                      <a:pt x="378" y="319"/>
                      <a:pt x="378" y="319"/>
                      <a:pt x="378" y="319"/>
                    </a:cubicBezTo>
                    <a:cubicBezTo>
                      <a:pt x="377" y="317"/>
                      <a:pt x="377" y="317"/>
                      <a:pt x="377" y="317"/>
                    </a:cubicBezTo>
                    <a:cubicBezTo>
                      <a:pt x="376" y="315"/>
                      <a:pt x="376" y="315"/>
                      <a:pt x="376" y="315"/>
                    </a:cubicBezTo>
                    <a:cubicBezTo>
                      <a:pt x="375" y="313"/>
                      <a:pt x="375" y="313"/>
                      <a:pt x="375" y="313"/>
                    </a:cubicBezTo>
                    <a:cubicBezTo>
                      <a:pt x="372" y="314"/>
                      <a:pt x="372" y="314"/>
                      <a:pt x="372" y="314"/>
                    </a:cubicBezTo>
                    <a:cubicBezTo>
                      <a:pt x="370" y="313"/>
                      <a:pt x="370" y="313"/>
                      <a:pt x="370" y="313"/>
                    </a:cubicBezTo>
                    <a:cubicBezTo>
                      <a:pt x="367" y="312"/>
                      <a:pt x="367" y="312"/>
                      <a:pt x="367" y="312"/>
                    </a:cubicBezTo>
                    <a:cubicBezTo>
                      <a:pt x="364" y="313"/>
                      <a:pt x="364" y="313"/>
                      <a:pt x="364" y="313"/>
                    </a:cubicBezTo>
                    <a:cubicBezTo>
                      <a:pt x="364" y="312"/>
                      <a:pt x="364" y="312"/>
                      <a:pt x="364" y="312"/>
                    </a:cubicBezTo>
                    <a:cubicBezTo>
                      <a:pt x="366" y="311"/>
                      <a:pt x="366" y="311"/>
                      <a:pt x="366" y="311"/>
                    </a:cubicBezTo>
                    <a:cubicBezTo>
                      <a:pt x="366" y="303"/>
                      <a:pt x="366" y="303"/>
                      <a:pt x="366" y="303"/>
                    </a:cubicBezTo>
                    <a:cubicBezTo>
                      <a:pt x="365" y="302"/>
                      <a:pt x="365" y="302"/>
                      <a:pt x="365" y="302"/>
                    </a:cubicBezTo>
                    <a:cubicBezTo>
                      <a:pt x="364" y="302"/>
                      <a:pt x="364" y="302"/>
                      <a:pt x="364" y="302"/>
                    </a:cubicBezTo>
                    <a:cubicBezTo>
                      <a:pt x="362" y="303"/>
                      <a:pt x="362" y="303"/>
                      <a:pt x="362" y="303"/>
                    </a:cubicBezTo>
                    <a:cubicBezTo>
                      <a:pt x="360" y="304"/>
                      <a:pt x="360" y="304"/>
                      <a:pt x="360" y="304"/>
                    </a:cubicBezTo>
                    <a:cubicBezTo>
                      <a:pt x="362" y="301"/>
                      <a:pt x="362" y="301"/>
                      <a:pt x="362" y="301"/>
                    </a:cubicBezTo>
                    <a:cubicBezTo>
                      <a:pt x="365" y="300"/>
                      <a:pt x="365" y="300"/>
                      <a:pt x="365" y="300"/>
                    </a:cubicBezTo>
                    <a:cubicBezTo>
                      <a:pt x="367" y="300"/>
                      <a:pt x="367" y="300"/>
                      <a:pt x="367" y="300"/>
                    </a:cubicBezTo>
                    <a:cubicBezTo>
                      <a:pt x="367" y="298"/>
                      <a:pt x="367" y="298"/>
                      <a:pt x="367" y="298"/>
                    </a:cubicBezTo>
                    <a:cubicBezTo>
                      <a:pt x="361" y="292"/>
                      <a:pt x="361" y="292"/>
                      <a:pt x="361" y="292"/>
                    </a:cubicBezTo>
                    <a:cubicBezTo>
                      <a:pt x="358" y="292"/>
                      <a:pt x="358" y="292"/>
                      <a:pt x="358" y="292"/>
                    </a:cubicBezTo>
                    <a:cubicBezTo>
                      <a:pt x="357" y="290"/>
                      <a:pt x="357" y="290"/>
                      <a:pt x="357" y="290"/>
                    </a:cubicBezTo>
                    <a:cubicBezTo>
                      <a:pt x="361" y="290"/>
                      <a:pt x="361" y="290"/>
                      <a:pt x="361" y="290"/>
                    </a:cubicBezTo>
                    <a:cubicBezTo>
                      <a:pt x="358" y="288"/>
                      <a:pt x="358" y="288"/>
                      <a:pt x="358" y="288"/>
                    </a:cubicBezTo>
                    <a:cubicBezTo>
                      <a:pt x="370" y="294"/>
                      <a:pt x="370" y="294"/>
                      <a:pt x="370" y="294"/>
                    </a:cubicBezTo>
                    <a:cubicBezTo>
                      <a:pt x="371" y="296"/>
                      <a:pt x="371" y="296"/>
                      <a:pt x="371" y="296"/>
                    </a:cubicBezTo>
                    <a:cubicBezTo>
                      <a:pt x="372" y="299"/>
                      <a:pt x="372" y="299"/>
                      <a:pt x="372" y="299"/>
                    </a:cubicBezTo>
                    <a:cubicBezTo>
                      <a:pt x="373" y="300"/>
                      <a:pt x="373" y="300"/>
                      <a:pt x="373" y="300"/>
                    </a:cubicBezTo>
                    <a:cubicBezTo>
                      <a:pt x="374" y="299"/>
                      <a:pt x="374" y="299"/>
                      <a:pt x="374" y="299"/>
                    </a:cubicBezTo>
                    <a:cubicBezTo>
                      <a:pt x="375" y="283"/>
                      <a:pt x="375" y="283"/>
                      <a:pt x="375" y="283"/>
                    </a:cubicBezTo>
                    <a:cubicBezTo>
                      <a:pt x="371" y="278"/>
                      <a:pt x="371" y="278"/>
                      <a:pt x="371" y="278"/>
                    </a:cubicBezTo>
                    <a:cubicBezTo>
                      <a:pt x="369" y="279"/>
                      <a:pt x="369" y="279"/>
                      <a:pt x="369" y="279"/>
                    </a:cubicBezTo>
                    <a:cubicBezTo>
                      <a:pt x="368" y="278"/>
                      <a:pt x="368" y="278"/>
                      <a:pt x="368" y="278"/>
                    </a:cubicBezTo>
                    <a:cubicBezTo>
                      <a:pt x="367" y="277"/>
                      <a:pt x="367" y="277"/>
                      <a:pt x="367" y="277"/>
                    </a:cubicBezTo>
                    <a:cubicBezTo>
                      <a:pt x="364" y="277"/>
                      <a:pt x="364" y="277"/>
                      <a:pt x="364" y="277"/>
                    </a:cubicBezTo>
                    <a:cubicBezTo>
                      <a:pt x="364" y="276"/>
                      <a:pt x="364" y="276"/>
                      <a:pt x="364" y="276"/>
                    </a:cubicBezTo>
                    <a:cubicBezTo>
                      <a:pt x="370" y="275"/>
                      <a:pt x="370" y="275"/>
                      <a:pt x="370" y="275"/>
                    </a:cubicBezTo>
                    <a:cubicBezTo>
                      <a:pt x="371" y="274"/>
                      <a:pt x="371" y="274"/>
                      <a:pt x="371" y="274"/>
                    </a:cubicBezTo>
                    <a:cubicBezTo>
                      <a:pt x="373" y="274"/>
                      <a:pt x="373" y="274"/>
                      <a:pt x="373" y="274"/>
                    </a:cubicBezTo>
                    <a:cubicBezTo>
                      <a:pt x="373" y="272"/>
                      <a:pt x="373" y="272"/>
                      <a:pt x="373" y="272"/>
                    </a:cubicBezTo>
                    <a:cubicBezTo>
                      <a:pt x="372" y="269"/>
                      <a:pt x="372" y="269"/>
                      <a:pt x="372" y="269"/>
                    </a:cubicBezTo>
                    <a:cubicBezTo>
                      <a:pt x="370" y="269"/>
                      <a:pt x="370" y="269"/>
                      <a:pt x="370" y="269"/>
                    </a:cubicBezTo>
                    <a:cubicBezTo>
                      <a:pt x="368" y="269"/>
                      <a:pt x="368" y="269"/>
                      <a:pt x="368" y="269"/>
                    </a:cubicBezTo>
                    <a:cubicBezTo>
                      <a:pt x="364" y="267"/>
                      <a:pt x="364" y="267"/>
                      <a:pt x="364" y="267"/>
                    </a:cubicBezTo>
                    <a:cubicBezTo>
                      <a:pt x="367" y="271"/>
                      <a:pt x="367" y="271"/>
                      <a:pt x="367" y="271"/>
                    </a:cubicBezTo>
                    <a:cubicBezTo>
                      <a:pt x="366" y="271"/>
                      <a:pt x="366" y="271"/>
                      <a:pt x="366" y="271"/>
                    </a:cubicBezTo>
                    <a:cubicBezTo>
                      <a:pt x="364" y="269"/>
                      <a:pt x="364" y="269"/>
                      <a:pt x="364" y="269"/>
                    </a:cubicBezTo>
                    <a:cubicBezTo>
                      <a:pt x="363" y="268"/>
                      <a:pt x="363" y="268"/>
                      <a:pt x="363" y="268"/>
                    </a:cubicBezTo>
                    <a:cubicBezTo>
                      <a:pt x="364" y="270"/>
                      <a:pt x="364" y="270"/>
                      <a:pt x="364" y="270"/>
                    </a:cubicBezTo>
                    <a:cubicBezTo>
                      <a:pt x="362" y="270"/>
                      <a:pt x="362" y="270"/>
                      <a:pt x="362" y="270"/>
                    </a:cubicBezTo>
                    <a:cubicBezTo>
                      <a:pt x="361" y="269"/>
                      <a:pt x="361" y="269"/>
                      <a:pt x="361" y="269"/>
                    </a:cubicBezTo>
                    <a:cubicBezTo>
                      <a:pt x="360" y="269"/>
                      <a:pt x="360" y="269"/>
                      <a:pt x="360" y="269"/>
                    </a:cubicBezTo>
                    <a:cubicBezTo>
                      <a:pt x="360" y="265"/>
                      <a:pt x="360" y="265"/>
                      <a:pt x="360" y="265"/>
                    </a:cubicBezTo>
                    <a:cubicBezTo>
                      <a:pt x="360" y="265"/>
                      <a:pt x="360" y="265"/>
                      <a:pt x="360" y="265"/>
                    </a:cubicBezTo>
                    <a:cubicBezTo>
                      <a:pt x="360" y="263"/>
                      <a:pt x="360" y="263"/>
                      <a:pt x="360" y="263"/>
                    </a:cubicBezTo>
                    <a:cubicBezTo>
                      <a:pt x="356" y="264"/>
                      <a:pt x="356" y="264"/>
                      <a:pt x="356" y="264"/>
                    </a:cubicBezTo>
                    <a:cubicBezTo>
                      <a:pt x="353" y="262"/>
                      <a:pt x="353" y="262"/>
                      <a:pt x="353" y="262"/>
                    </a:cubicBezTo>
                    <a:cubicBezTo>
                      <a:pt x="354" y="262"/>
                      <a:pt x="354" y="262"/>
                      <a:pt x="354" y="262"/>
                    </a:cubicBezTo>
                    <a:cubicBezTo>
                      <a:pt x="359" y="263"/>
                      <a:pt x="359" y="263"/>
                      <a:pt x="359" y="263"/>
                    </a:cubicBezTo>
                    <a:cubicBezTo>
                      <a:pt x="358" y="262"/>
                      <a:pt x="358" y="262"/>
                      <a:pt x="358" y="262"/>
                    </a:cubicBezTo>
                    <a:cubicBezTo>
                      <a:pt x="359" y="260"/>
                      <a:pt x="359" y="260"/>
                      <a:pt x="359" y="260"/>
                    </a:cubicBezTo>
                    <a:cubicBezTo>
                      <a:pt x="357" y="260"/>
                      <a:pt x="357" y="260"/>
                      <a:pt x="357" y="260"/>
                    </a:cubicBezTo>
                    <a:cubicBezTo>
                      <a:pt x="356" y="258"/>
                      <a:pt x="356" y="258"/>
                      <a:pt x="356" y="258"/>
                    </a:cubicBezTo>
                    <a:cubicBezTo>
                      <a:pt x="355" y="258"/>
                      <a:pt x="355" y="258"/>
                      <a:pt x="355" y="258"/>
                    </a:cubicBezTo>
                    <a:cubicBezTo>
                      <a:pt x="354" y="260"/>
                      <a:pt x="354" y="260"/>
                      <a:pt x="354" y="260"/>
                    </a:cubicBezTo>
                    <a:cubicBezTo>
                      <a:pt x="354" y="258"/>
                      <a:pt x="354" y="258"/>
                      <a:pt x="354" y="258"/>
                    </a:cubicBezTo>
                    <a:cubicBezTo>
                      <a:pt x="353" y="255"/>
                      <a:pt x="353" y="255"/>
                      <a:pt x="353" y="255"/>
                    </a:cubicBezTo>
                    <a:cubicBezTo>
                      <a:pt x="355" y="253"/>
                      <a:pt x="355" y="253"/>
                      <a:pt x="355" y="253"/>
                    </a:cubicBezTo>
                    <a:cubicBezTo>
                      <a:pt x="355" y="252"/>
                      <a:pt x="355" y="252"/>
                      <a:pt x="355" y="252"/>
                    </a:cubicBezTo>
                    <a:cubicBezTo>
                      <a:pt x="357" y="251"/>
                      <a:pt x="357" y="251"/>
                      <a:pt x="357" y="251"/>
                    </a:cubicBezTo>
                    <a:cubicBezTo>
                      <a:pt x="359" y="256"/>
                      <a:pt x="359" y="256"/>
                      <a:pt x="359" y="256"/>
                    </a:cubicBezTo>
                    <a:cubicBezTo>
                      <a:pt x="362" y="254"/>
                      <a:pt x="362" y="254"/>
                      <a:pt x="362" y="254"/>
                    </a:cubicBezTo>
                    <a:cubicBezTo>
                      <a:pt x="363" y="252"/>
                      <a:pt x="363" y="252"/>
                      <a:pt x="363" y="252"/>
                    </a:cubicBezTo>
                    <a:cubicBezTo>
                      <a:pt x="366" y="251"/>
                      <a:pt x="366" y="251"/>
                      <a:pt x="366" y="251"/>
                    </a:cubicBezTo>
                    <a:cubicBezTo>
                      <a:pt x="360" y="250"/>
                      <a:pt x="360" y="250"/>
                      <a:pt x="360" y="250"/>
                    </a:cubicBezTo>
                    <a:cubicBezTo>
                      <a:pt x="361" y="249"/>
                      <a:pt x="361" y="249"/>
                      <a:pt x="361" y="249"/>
                    </a:cubicBezTo>
                    <a:cubicBezTo>
                      <a:pt x="365" y="250"/>
                      <a:pt x="365" y="250"/>
                      <a:pt x="365" y="250"/>
                    </a:cubicBezTo>
                    <a:cubicBezTo>
                      <a:pt x="367" y="249"/>
                      <a:pt x="367" y="249"/>
                      <a:pt x="367" y="249"/>
                    </a:cubicBezTo>
                    <a:cubicBezTo>
                      <a:pt x="366" y="248"/>
                      <a:pt x="366" y="248"/>
                      <a:pt x="366" y="248"/>
                    </a:cubicBezTo>
                    <a:cubicBezTo>
                      <a:pt x="360" y="246"/>
                      <a:pt x="360" y="246"/>
                      <a:pt x="360" y="246"/>
                    </a:cubicBezTo>
                    <a:cubicBezTo>
                      <a:pt x="373" y="248"/>
                      <a:pt x="373" y="248"/>
                      <a:pt x="373" y="248"/>
                    </a:cubicBezTo>
                    <a:cubicBezTo>
                      <a:pt x="382" y="252"/>
                      <a:pt x="382" y="252"/>
                      <a:pt x="382" y="252"/>
                    </a:cubicBezTo>
                    <a:cubicBezTo>
                      <a:pt x="384" y="249"/>
                      <a:pt x="384" y="249"/>
                      <a:pt x="384" y="249"/>
                    </a:cubicBezTo>
                    <a:cubicBezTo>
                      <a:pt x="384" y="235"/>
                      <a:pt x="384" y="235"/>
                      <a:pt x="384" y="235"/>
                    </a:cubicBezTo>
                    <a:cubicBezTo>
                      <a:pt x="383" y="235"/>
                      <a:pt x="383" y="235"/>
                      <a:pt x="383" y="235"/>
                    </a:cubicBezTo>
                    <a:cubicBezTo>
                      <a:pt x="383" y="236"/>
                      <a:pt x="383" y="236"/>
                      <a:pt x="383" y="236"/>
                    </a:cubicBezTo>
                    <a:cubicBezTo>
                      <a:pt x="380" y="233"/>
                      <a:pt x="380" y="233"/>
                      <a:pt x="380" y="233"/>
                    </a:cubicBezTo>
                    <a:cubicBezTo>
                      <a:pt x="378" y="235"/>
                      <a:pt x="378" y="235"/>
                      <a:pt x="378" y="235"/>
                    </a:cubicBezTo>
                    <a:cubicBezTo>
                      <a:pt x="379" y="238"/>
                      <a:pt x="379" y="238"/>
                      <a:pt x="379" y="238"/>
                    </a:cubicBezTo>
                    <a:cubicBezTo>
                      <a:pt x="378" y="238"/>
                      <a:pt x="378" y="238"/>
                      <a:pt x="378" y="238"/>
                    </a:cubicBezTo>
                    <a:cubicBezTo>
                      <a:pt x="376" y="237"/>
                      <a:pt x="376" y="237"/>
                      <a:pt x="376" y="237"/>
                    </a:cubicBezTo>
                    <a:cubicBezTo>
                      <a:pt x="376" y="235"/>
                      <a:pt x="376" y="235"/>
                      <a:pt x="376" y="235"/>
                    </a:cubicBezTo>
                    <a:cubicBezTo>
                      <a:pt x="373" y="233"/>
                      <a:pt x="373" y="233"/>
                      <a:pt x="373" y="233"/>
                    </a:cubicBezTo>
                    <a:cubicBezTo>
                      <a:pt x="368" y="233"/>
                      <a:pt x="368" y="233"/>
                      <a:pt x="368" y="233"/>
                    </a:cubicBezTo>
                    <a:cubicBezTo>
                      <a:pt x="370" y="232"/>
                      <a:pt x="370" y="232"/>
                      <a:pt x="370" y="232"/>
                    </a:cubicBezTo>
                    <a:cubicBezTo>
                      <a:pt x="370" y="231"/>
                      <a:pt x="370" y="231"/>
                      <a:pt x="370" y="231"/>
                    </a:cubicBezTo>
                    <a:cubicBezTo>
                      <a:pt x="367" y="229"/>
                      <a:pt x="367" y="229"/>
                      <a:pt x="367" y="229"/>
                    </a:cubicBezTo>
                    <a:cubicBezTo>
                      <a:pt x="368" y="229"/>
                      <a:pt x="368" y="229"/>
                      <a:pt x="368" y="229"/>
                    </a:cubicBezTo>
                    <a:cubicBezTo>
                      <a:pt x="368" y="228"/>
                      <a:pt x="368" y="228"/>
                      <a:pt x="368" y="228"/>
                    </a:cubicBezTo>
                    <a:cubicBezTo>
                      <a:pt x="370" y="228"/>
                      <a:pt x="370" y="228"/>
                      <a:pt x="370" y="228"/>
                    </a:cubicBezTo>
                    <a:cubicBezTo>
                      <a:pt x="367" y="225"/>
                      <a:pt x="367" y="225"/>
                      <a:pt x="367" y="225"/>
                    </a:cubicBezTo>
                    <a:cubicBezTo>
                      <a:pt x="366" y="224"/>
                      <a:pt x="366" y="224"/>
                      <a:pt x="366" y="224"/>
                    </a:cubicBezTo>
                    <a:cubicBezTo>
                      <a:pt x="368" y="222"/>
                      <a:pt x="368" y="222"/>
                      <a:pt x="368" y="222"/>
                    </a:cubicBezTo>
                    <a:cubicBezTo>
                      <a:pt x="370" y="223"/>
                      <a:pt x="370" y="223"/>
                      <a:pt x="370" y="223"/>
                    </a:cubicBezTo>
                    <a:cubicBezTo>
                      <a:pt x="373" y="223"/>
                      <a:pt x="373" y="223"/>
                      <a:pt x="373" y="223"/>
                    </a:cubicBezTo>
                    <a:cubicBezTo>
                      <a:pt x="377" y="227"/>
                      <a:pt x="377" y="227"/>
                      <a:pt x="377" y="227"/>
                    </a:cubicBezTo>
                    <a:cubicBezTo>
                      <a:pt x="379" y="226"/>
                      <a:pt x="379" y="226"/>
                      <a:pt x="379" y="226"/>
                    </a:cubicBezTo>
                    <a:cubicBezTo>
                      <a:pt x="378" y="223"/>
                      <a:pt x="378" y="223"/>
                      <a:pt x="378" y="223"/>
                    </a:cubicBezTo>
                    <a:cubicBezTo>
                      <a:pt x="377" y="221"/>
                      <a:pt x="377" y="221"/>
                      <a:pt x="377" y="221"/>
                    </a:cubicBezTo>
                    <a:cubicBezTo>
                      <a:pt x="368" y="216"/>
                      <a:pt x="368" y="216"/>
                      <a:pt x="368" y="216"/>
                    </a:cubicBezTo>
                    <a:cubicBezTo>
                      <a:pt x="367" y="214"/>
                      <a:pt x="367" y="214"/>
                      <a:pt x="367" y="214"/>
                    </a:cubicBezTo>
                    <a:cubicBezTo>
                      <a:pt x="366" y="213"/>
                      <a:pt x="366" y="213"/>
                      <a:pt x="366" y="213"/>
                    </a:cubicBezTo>
                    <a:cubicBezTo>
                      <a:pt x="365" y="215"/>
                      <a:pt x="365" y="215"/>
                      <a:pt x="365" y="215"/>
                    </a:cubicBezTo>
                    <a:cubicBezTo>
                      <a:pt x="361" y="224"/>
                      <a:pt x="361" y="224"/>
                      <a:pt x="361" y="224"/>
                    </a:cubicBezTo>
                    <a:cubicBezTo>
                      <a:pt x="360" y="224"/>
                      <a:pt x="360" y="224"/>
                      <a:pt x="360" y="224"/>
                    </a:cubicBezTo>
                    <a:cubicBezTo>
                      <a:pt x="358" y="221"/>
                      <a:pt x="358" y="221"/>
                      <a:pt x="358" y="221"/>
                    </a:cubicBezTo>
                    <a:cubicBezTo>
                      <a:pt x="360" y="213"/>
                      <a:pt x="360" y="213"/>
                      <a:pt x="360" y="213"/>
                    </a:cubicBezTo>
                    <a:cubicBezTo>
                      <a:pt x="362" y="210"/>
                      <a:pt x="362" y="210"/>
                      <a:pt x="362" y="210"/>
                    </a:cubicBezTo>
                    <a:cubicBezTo>
                      <a:pt x="362" y="209"/>
                      <a:pt x="362" y="209"/>
                      <a:pt x="362" y="209"/>
                    </a:cubicBezTo>
                    <a:cubicBezTo>
                      <a:pt x="362" y="207"/>
                      <a:pt x="362" y="207"/>
                      <a:pt x="362" y="207"/>
                    </a:cubicBezTo>
                    <a:cubicBezTo>
                      <a:pt x="365" y="191"/>
                      <a:pt x="365" y="191"/>
                      <a:pt x="365" y="191"/>
                    </a:cubicBezTo>
                    <a:cubicBezTo>
                      <a:pt x="363" y="191"/>
                      <a:pt x="363" y="191"/>
                      <a:pt x="363" y="191"/>
                    </a:cubicBezTo>
                    <a:cubicBezTo>
                      <a:pt x="362" y="190"/>
                      <a:pt x="362" y="190"/>
                      <a:pt x="362" y="190"/>
                    </a:cubicBezTo>
                    <a:cubicBezTo>
                      <a:pt x="364" y="190"/>
                      <a:pt x="364" y="190"/>
                      <a:pt x="364" y="190"/>
                    </a:cubicBezTo>
                    <a:cubicBezTo>
                      <a:pt x="364" y="187"/>
                      <a:pt x="364" y="187"/>
                      <a:pt x="364" y="187"/>
                    </a:cubicBezTo>
                    <a:cubicBezTo>
                      <a:pt x="364" y="186"/>
                      <a:pt x="364" y="186"/>
                      <a:pt x="364" y="186"/>
                    </a:cubicBezTo>
                    <a:cubicBezTo>
                      <a:pt x="364" y="184"/>
                      <a:pt x="364" y="184"/>
                      <a:pt x="364" y="184"/>
                    </a:cubicBezTo>
                    <a:cubicBezTo>
                      <a:pt x="365" y="185"/>
                      <a:pt x="365" y="185"/>
                      <a:pt x="365" y="185"/>
                    </a:cubicBezTo>
                    <a:cubicBezTo>
                      <a:pt x="368" y="183"/>
                      <a:pt x="368" y="183"/>
                      <a:pt x="368" y="183"/>
                    </a:cubicBezTo>
                    <a:cubicBezTo>
                      <a:pt x="370" y="184"/>
                      <a:pt x="370" y="184"/>
                      <a:pt x="370" y="184"/>
                    </a:cubicBezTo>
                    <a:cubicBezTo>
                      <a:pt x="373" y="181"/>
                      <a:pt x="373" y="181"/>
                      <a:pt x="373" y="181"/>
                    </a:cubicBezTo>
                    <a:cubicBezTo>
                      <a:pt x="372" y="173"/>
                      <a:pt x="372" y="173"/>
                      <a:pt x="372" y="173"/>
                    </a:cubicBezTo>
                    <a:cubicBezTo>
                      <a:pt x="373" y="174"/>
                      <a:pt x="373" y="174"/>
                      <a:pt x="373" y="174"/>
                    </a:cubicBezTo>
                    <a:cubicBezTo>
                      <a:pt x="374" y="173"/>
                      <a:pt x="374" y="173"/>
                      <a:pt x="374" y="173"/>
                    </a:cubicBezTo>
                    <a:cubicBezTo>
                      <a:pt x="374" y="173"/>
                      <a:pt x="374" y="173"/>
                      <a:pt x="374" y="173"/>
                    </a:cubicBezTo>
                    <a:cubicBezTo>
                      <a:pt x="375" y="173"/>
                      <a:pt x="375" y="173"/>
                      <a:pt x="375" y="173"/>
                    </a:cubicBezTo>
                    <a:cubicBezTo>
                      <a:pt x="375" y="170"/>
                      <a:pt x="375" y="170"/>
                      <a:pt x="375" y="170"/>
                    </a:cubicBezTo>
                    <a:cubicBezTo>
                      <a:pt x="376" y="168"/>
                      <a:pt x="376" y="168"/>
                      <a:pt x="376" y="168"/>
                    </a:cubicBezTo>
                    <a:cubicBezTo>
                      <a:pt x="377" y="168"/>
                      <a:pt x="377" y="168"/>
                      <a:pt x="377" y="168"/>
                    </a:cubicBezTo>
                    <a:cubicBezTo>
                      <a:pt x="377" y="170"/>
                      <a:pt x="377" y="170"/>
                      <a:pt x="377" y="170"/>
                    </a:cubicBezTo>
                    <a:cubicBezTo>
                      <a:pt x="378" y="166"/>
                      <a:pt x="378" y="166"/>
                      <a:pt x="378" y="166"/>
                    </a:cubicBezTo>
                    <a:cubicBezTo>
                      <a:pt x="375" y="166"/>
                      <a:pt x="375" y="166"/>
                      <a:pt x="375" y="166"/>
                    </a:cubicBezTo>
                    <a:cubicBezTo>
                      <a:pt x="373" y="172"/>
                      <a:pt x="373" y="172"/>
                      <a:pt x="373" y="172"/>
                    </a:cubicBezTo>
                    <a:cubicBezTo>
                      <a:pt x="374" y="162"/>
                      <a:pt x="374" y="162"/>
                      <a:pt x="374" y="162"/>
                    </a:cubicBezTo>
                    <a:cubicBezTo>
                      <a:pt x="374" y="161"/>
                      <a:pt x="374" y="161"/>
                      <a:pt x="374" y="161"/>
                    </a:cubicBezTo>
                    <a:cubicBezTo>
                      <a:pt x="375" y="152"/>
                      <a:pt x="375" y="152"/>
                      <a:pt x="375" y="152"/>
                    </a:cubicBezTo>
                    <a:cubicBezTo>
                      <a:pt x="376" y="149"/>
                      <a:pt x="376" y="149"/>
                      <a:pt x="376" y="149"/>
                    </a:cubicBezTo>
                    <a:cubicBezTo>
                      <a:pt x="377" y="148"/>
                      <a:pt x="377" y="148"/>
                      <a:pt x="377" y="148"/>
                    </a:cubicBezTo>
                    <a:cubicBezTo>
                      <a:pt x="382" y="150"/>
                      <a:pt x="382" y="150"/>
                      <a:pt x="382" y="150"/>
                    </a:cubicBezTo>
                    <a:cubicBezTo>
                      <a:pt x="385" y="149"/>
                      <a:pt x="385" y="149"/>
                      <a:pt x="385" y="149"/>
                    </a:cubicBezTo>
                    <a:cubicBezTo>
                      <a:pt x="387" y="146"/>
                      <a:pt x="387" y="146"/>
                      <a:pt x="387" y="146"/>
                    </a:cubicBezTo>
                    <a:cubicBezTo>
                      <a:pt x="387" y="144"/>
                      <a:pt x="387" y="144"/>
                      <a:pt x="387" y="144"/>
                    </a:cubicBezTo>
                    <a:cubicBezTo>
                      <a:pt x="388" y="141"/>
                      <a:pt x="388" y="141"/>
                      <a:pt x="388" y="141"/>
                    </a:cubicBezTo>
                    <a:cubicBezTo>
                      <a:pt x="389" y="139"/>
                      <a:pt x="389" y="139"/>
                      <a:pt x="389" y="139"/>
                    </a:cubicBezTo>
                    <a:cubicBezTo>
                      <a:pt x="389" y="139"/>
                      <a:pt x="389" y="139"/>
                      <a:pt x="389" y="139"/>
                    </a:cubicBezTo>
                    <a:cubicBezTo>
                      <a:pt x="374" y="139"/>
                      <a:pt x="374" y="139"/>
                      <a:pt x="374" y="139"/>
                    </a:cubicBezTo>
                    <a:cubicBezTo>
                      <a:pt x="372" y="142"/>
                      <a:pt x="372" y="142"/>
                      <a:pt x="372" y="142"/>
                    </a:cubicBezTo>
                    <a:cubicBezTo>
                      <a:pt x="371" y="145"/>
                      <a:pt x="371" y="145"/>
                      <a:pt x="371" y="145"/>
                    </a:cubicBezTo>
                    <a:cubicBezTo>
                      <a:pt x="371" y="147"/>
                      <a:pt x="371" y="147"/>
                      <a:pt x="371" y="147"/>
                    </a:cubicBezTo>
                    <a:cubicBezTo>
                      <a:pt x="372" y="147"/>
                      <a:pt x="372" y="147"/>
                      <a:pt x="372" y="147"/>
                    </a:cubicBezTo>
                    <a:cubicBezTo>
                      <a:pt x="370" y="149"/>
                      <a:pt x="370" y="149"/>
                      <a:pt x="370" y="149"/>
                    </a:cubicBezTo>
                    <a:cubicBezTo>
                      <a:pt x="369" y="145"/>
                      <a:pt x="369" y="145"/>
                      <a:pt x="369" y="145"/>
                    </a:cubicBezTo>
                    <a:cubicBezTo>
                      <a:pt x="367" y="145"/>
                      <a:pt x="367" y="145"/>
                      <a:pt x="367" y="145"/>
                    </a:cubicBezTo>
                    <a:cubicBezTo>
                      <a:pt x="369" y="140"/>
                      <a:pt x="369" y="140"/>
                      <a:pt x="369" y="140"/>
                    </a:cubicBezTo>
                    <a:cubicBezTo>
                      <a:pt x="368" y="139"/>
                      <a:pt x="368" y="139"/>
                      <a:pt x="368" y="139"/>
                    </a:cubicBezTo>
                    <a:cubicBezTo>
                      <a:pt x="368" y="139"/>
                      <a:pt x="368" y="139"/>
                      <a:pt x="368" y="139"/>
                    </a:cubicBezTo>
                    <a:cubicBezTo>
                      <a:pt x="368" y="137"/>
                      <a:pt x="368" y="136"/>
                      <a:pt x="369" y="136"/>
                    </a:cubicBezTo>
                    <a:cubicBezTo>
                      <a:pt x="370" y="134"/>
                      <a:pt x="371" y="134"/>
                      <a:pt x="371" y="134"/>
                    </a:cubicBezTo>
                    <a:cubicBezTo>
                      <a:pt x="366" y="130"/>
                      <a:pt x="366" y="130"/>
                      <a:pt x="366" y="130"/>
                    </a:cubicBezTo>
                    <a:cubicBezTo>
                      <a:pt x="366" y="130"/>
                      <a:pt x="367" y="128"/>
                      <a:pt x="369" y="127"/>
                    </a:cubicBezTo>
                    <a:cubicBezTo>
                      <a:pt x="370" y="126"/>
                      <a:pt x="370" y="126"/>
                      <a:pt x="371" y="126"/>
                    </a:cubicBezTo>
                    <a:cubicBezTo>
                      <a:pt x="373" y="126"/>
                      <a:pt x="375" y="126"/>
                      <a:pt x="378" y="126"/>
                    </a:cubicBezTo>
                    <a:cubicBezTo>
                      <a:pt x="383" y="126"/>
                      <a:pt x="385" y="127"/>
                      <a:pt x="387" y="127"/>
                    </a:cubicBezTo>
                    <a:cubicBezTo>
                      <a:pt x="388" y="127"/>
                      <a:pt x="390" y="126"/>
                      <a:pt x="392" y="126"/>
                    </a:cubicBezTo>
                    <a:cubicBezTo>
                      <a:pt x="394" y="126"/>
                      <a:pt x="397" y="116"/>
                      <a:pt x="397" y="116"/>
                    </a:cubicBezTo>
                    <a:cubicBezTo>
                      <a:pt x="393" y="107"/>
                      <a:pt x="393" y="107"/>
                      <a:pt x="393" y="107"/>
                    </a:cubicBezTo>
                    <a:cubicBezTo>
                      <a:pt x="393" y="107"/>
                      <a:pt x="391" y="104"/>
                      <a:pt x="388" y="104"/>
                    </a:cubicBezTo>
                    <a:cubicBezTo>
                      <a:pt x="386" y="104"/>
                      <a:pt x="386" y="107"/>
                      <a:pt x="386" y="110"/>
                    </a:cubicBezTo>
                    <a:cubicBezTo>
                      <a:pt x="386" y="112"/>
                      <a:pt x="383" y="112"/>
                      <a:pt x="380" y="112"/>
                    </a:cubicBezTo>
                    <a:cubicBezTo>
                      <a:pt x="377" y="112"/>
                      <a:pt x="372" y="111"/>
                      <a:pt x="369" y="111"/>
                    </a:cubicBezTo>
                    <a:cubicBezTo>
                      <a:pt x="364" y="111"/>
                      <a:pt x="356" y="115"/>
                      <a:pt x="356" y="115"/>
                    </a:cubicBezTo>
                    <a:cubicBezTo>
                      <a:pt x="356" y="115"/>
                      <a:pt x="358" y="111"/>
                      <a:pt x="359" y="109"/>
                    </a:cubicBezTo>
                    <a:cubicBezTo>
                      <a:pt x="361" y="107"/>
                      <a:pt x="364" y="107"/>
                      <a:pt x="368" y="107"/>
                    </a:cubicBezTo>
                    <a:cubicBezTo>
                      <a:pt x="372" y="107"/>
                      <a:pt x="372" y="105"/>
                      <a:pt x="373" y="105"/>
                    </a:cubicBezTo>
                    <a:cubicBezTo>
                      <a:pt x="374" y="105"/>
                      <a:pt x="378" y="99"/>
                      <a:pt x="379" y="97"/>
                    </a:cubicBezTo>
                    <a:cubicBezTo>
                      <a:pt x="379" y="97"/>
                      <a:pt x="374" y="96"/>
                      <a:pt x="374" y="93"/>
                    </a:cubicBezTo>
                    <a:cubicBezTo>
                      <a:pt x="374" y="91"/>
                      <a:pt x="374" y="91"/>
                      <a:pt x="374" y="91"/>
                    </a:cubicBezTo>
                    <a:cubicBezTo>
                      <a:pt x="374" y="91"/>
                      <a:pt x="378" y="88"/>
                      <a:pt x="380" y="86"/>
                    </a:cubicBezTo>
                    <a:cubicBezTo>
                      <a:pt x="383" y="83"/>
                      <a:pt x="378" y="81"/>
                      <a:pt x="377" y="79"/>
                    </a:cubicBezTo>
                    <a:cubicBezTo>
                      <a:pt x="375" y="78"/>
                      <a:pt x="377" y="76"/>
                      <a:pt x="377" y="76"/>
                    </a:cubicBezTo>
                    <a:cubicBezTo>
                      <a:pt x="377" y="76"/>
                      <a:pt x="377" y="72"/>
                      <a:pt x="380" y="72"/>
                    </a:cubicBezTo>
                    <a:cubicBezTo>
                      <a:pt x="384" y="72"/>
                      <a:pt x="382" y="72"/>
                      <a:pt x="382" y="69"/>
                    </a:cubicBezTo>
                    <a:cubicBezTo>
                      <a:pt x="382" y="68"/>
                      <a:pt x="382" y="67"/>
                      <a:pt x="381" y="67"/>
                    </a:cubicBezTo>
                    <a:cubicBezTo>
                      <a:pt x="381" y="67"/>
                      <a:pt x="380" y="69"/>
                      <a:pt x="379" y="69"/>
                    </a:cubicBezTo>
                    <a:cubicBezTo>
                      <a:pt x="377" y="69"/>
                      <a:pt x="378" y="64"/>
                      <a:pt x="380" y="64"/>
                    </a:cubicBezTo>
                    <a:cubicBezTo>
                      <a:pt x="381" y="64"/>
                      <a:pt x="385" y="62"/>
                      <a:pt x="385" y="62"/>
                    </a:cubicBezTo>
                    <a:cubicBezTo>
                      <a:pt x="385" y="62"/>
                      <a:pt x="387" y="57"/>
                      <a:pt x="387" y="55"/>
                    </a:cubicBezTo>
                    <a:cubicBezTo>
                      <a:pt x="387" y="53"/>
                      <a:pt x="390" y="45"/>
                      <a:pt x="390" y="41"/>
                    </a:cubicBezTo>
                    <a:cubicBezTo>
                      <a:pt x="390" y="36"/>
                      <a:pt x="377" y="33"/>
                      <a:pt x="374" y="31"/>
                    </a:cubicBezTo>
                    <a:cubicBezTo>
                      <a:pt x="373" y="30"/>
                      <a:pt x="371" y="30"/>
                      <a:pt x="369" y="30"/>
                    </a:cubicBezTo>
                    <a:cubicBezTo>
                      <a:pt x="365" y="30"/>
                      <a:pt x="361" y="31"/>
                      <a:pt x="361" y="31"/>
                    </a:cubicBezTo>
                    <a:cubicBezTo>
                      <a:pt x="357" y="38"/>
                      <a:pt x="357" y="38"/>
                      <a:pt x="357" y="38"/>
                    </a:cubicBezTo>
                    <a:cubicBezTo>
                      <a:pt x="357" y="38"/>
                      <a:pt x="355" y="45"/>
                      <a:pt x="355" y="46"/>
                    </a:cubicBezTo>
                    <a:cubicBezTo>
                      <a:pt x="355" y="48"/>
                      <a:pt x="351" y="53"/>
                      <a:pt x="353" y="55"/>
                    </a:cubicBezTo>
                    <a:cubicBezTo>
                      <a:pt x="354" y="57"/>
                      <a:pt x="353" y="61"/>
                      <a:pt x="353" y="61"/>
                    </a:cubicBezTo>
                    <a:cubicBezTo>
                      <a:pt x="353" y="61"/>
                      <a:pt x="355" y="67"/>
                      <a:pt x="352" y="70"/>
                    </a:cubicBezTo>
                    <a:cubicBezTo>
                      <a:pt x="351" y="71"/>
                      <a:pt x="351" y="71"/>
                      <a:pt x="350" y="71"/>
                    </a:cubicBezTo>
                    <a:cubicBezTo>
                      <a:pt x="349" y="71"/>
                      <a:pt x="349" y="67"/>
                      <a:pt x="349" y="67"/>
                    </a:cubicBezTo>
                    <a:cubicBezTo>
                      <a:pt x="342" y="66"/>
                      <a:pt x="342" y="66"/>
                      <a:pt x="342" y="66"/>
                    </a:cubicBezTo>
                    <a:cubicBezTo>
                      <a:pt x="339" y="68"/>
                      <a:pt x="339" y="68"/>
                      <a:pt x="339" y="68"/>
                    </a:cubicBezTo>
                    <a:cubicBezTo>
                      <a:pt x="336" y="71"/>
                      <a:pt x="336" y="71"/>
                      <a:pt x="336" y="71"/>
                    </a:cubicBezTo>
                    <a:cubicBezTo>
                      <a:pt x="336" y="71"/>
                      <a:pt x="334" y="65"/>
                      <a:pt x="334" y="63"/>
                    </a:cubicBezTo>
                    <a:cubicBezTo>
                      <a:pt x="334" y="61"/>
                      <a:pt x="332" y="59"/>
                      <a:pt x="331" y="58"/>
                    </a:cubicBezTo>
                    <a:cubicBezTo>
                      <a:pt x="330" y="57"/>
                      <a:pt x="326" y="52"/>
                      <a:pt x="326" y="50"/>
                    </a:cubicBezTo>
                    <a:cubicBezTo>
                      <a:pt x="326" y="49"/>
                      <a:pt x="326" y="49"/>
                      <a:pt x="326" y="49"/>
                    </a:cubicBezTo>
                    <a:cubicBezTo>
                      <a:pt x="326" y="49"/>
                      <a:pt x="324" y="52"/>
                      <a:pt x="324" y="52"/>
                    </a:cubicBezTo>
                    <a:cubicBezTo>
                      <a:pt x="326" y="55"/>
                      <a:pt x="326" y="55"/>
                      <a:pt x="326" y="55"/>
                    </a:cubicBezTo>
                    <a:cubicBezTo>
                      <a:pt x="326" y="55"/>
                      <a:pt x="328" y="58"/>
                      <a:pt x="328" y="60"/>
                    </a:cubicBezTo>
                    <a:cubicBezTo>
                      <a:pt x="328" y="61"/>
                      <a:pt x="326" y="71"/>
                      <a:pt x="326" y="71"/>
                    </a:cubicBezTo>
                    <a:cubicBezTo>
                      <a:pt x="322" y="78"/>
                      <a:pt x="322" y="78"/>
                      <a:pt x="322" y="78"/>
                    </a:cubicBezTo>
                    <a:cubicBezTo>
                      <a:pt x="322" y="78"/>
                      <a:pt x="319" y="81"/>
                      <a:pt x="319" y="84"/>
                    </a:cubicBezTo>
                    <a:cubicBezTo>
                      <a:pt x="319" y="87"/>
                      <a:pt x="319" y="87"/>
                      <a:pt x="319" y="89"/>
                    </a:cubicBezTo>
                    <a:cubicBezTo>
                      <a:pt x="319" y="91"/>
                      <a:pt x="313" y="106"/>
                      <a:pt x="313" y="106"/>
                    </a:cubicBezTo>
                    <a:cubicBezTo>
                      <a:pt x="313" y="106"/>
                      <a:pt x="314" y="99"/>
                      <a:pt x="314" y="97"/>
                    </a:cubicBezTo>
                    <a:cubicBezTo>
                      <a:pt x="314" y="96"/>
                      <a:pt x="313" y="86"/>
                      <a:pt x="313" y="82"/>
                    </a:cubicBezTo>
                    <a:cubicBezTo>
                      <a:pt x="313" y="78"/>
                      <a:pt x="317" y="72"/>
                      <a:pt x="317" y="69"/>
                    </a:cubicBezTo>
                    <a:cubicBezTo>
                      <a:pt x="317" y="66"/>
                      <a:pt x="316" y="62"/>
                      <a:pt x="316" y="62"/>
                    </a:cubicBezTo>
                    <a:cubicBezTo>
                      <a:pt x="312" y="55"/>
                      <a:pt x="312" y="55"/>
                      <a:pt x="312" y="55"/>
                    </a:cubicBezTo>
                    <a:cubicBezTo>
                      <a:pt x="312" y="55"/>
                      <a:pt x="314" y="47"/>
                      <a:pt x="312" y="46"/>
                    </a:cubicBezTo>
                    <a:cubicBezTo>
                      <a:pt x="310" y="44"/>
                      <a:pt x="310" y="41"/>
                      <a:pt x="310" y="41"/>
                    </a:cubicBezTo>
                    <a:cubicBezTo>
                      <a:pt x="303" y="41"/>
                      <a:pt x="303" y="41"/>
                      <a:pt x="303" y="41"/>
                    </a:cubicBezTo>
                    <a:cubicBezTo>
                      <a:pt x="303" y="41"/>
                      <a:pt x="302" y="48"/>
                      <a:pt x="305" y="50"/>
                    </a:cubicBezTo>
                    <a:cubicBezTo>
                      <a:pt x="307" y="52"/>
                      <a:pt x="305" y="55"/>
                      <a:pt x="303" y="59"/>
                    </a:cubicBezTo>
                    <a:cubicBezTo>
                      <a:pt x="302" y="63"/>
                      <a:pt x="302" y="65"/>
                      <a:pt x="299" y="67"/>
                    </a:cubicBezTo>
                    <a:cubicBezTo>
                      <a:pt x="297" y="70"/>
                      <a:pt x="290" y="73"/>
                      <a:pt x="288" y="73"/>
                    </a:cubicBezTo>
                    <a:cubicBezTo>
                      <a:pt x="286" y="73"/>
                      <a:pt x="282" y="76"/>
                      <a:pt x="282" y="76"/>
                    </a:cubicBezTo>
                    <a:cubicBezTo>
                      <a:pt x="282" y="76"/>
                      <a:pt x="283" y="71"/>
                      <a:pt x="283" y="70"/>
                    </a:cubicBezTo>
                    <a:cubicBezTo>
                      <a:pt x="283" y="68"/>
                      <a:pt x="290" y="67"/>
                      <a:pt x="292" y="65"/>
                    </a:cubicBezTo>
                    <a:cubicBezTo>
                      <a:pt x="295" y="63"/>
                      <a:pt x="292" y="63"/>
                      <a:pt x="294" y="62"/>
                    </a:cubicBezTo>
                    <a:cubicBezTo>
                      <a:pt x="295" y="61"/>
                      <a:pt x="294" y="58"/>
                      <a:pt x="294" y="53"/>
                    </a:cubicBezTo>
                    <a:cubicBezTo>
                      <a:pt x="294" y="50"/>
                      <a:pt x="294" y="49"/>
                      <a:pt x="293" y="49"/>
                    </a:cubicBezTo>
                    <a:cubicBezTo>
                      <a:pt x="293" y="49"/>
                      <a:pt x="293" y="49"/>
                      <a:pt x="293" y="49"/>
                    </a:cubicBezTo>
                    <a:cubicBezTo>
                      <a:pt x="293" y="49"/>
                      <a:pt x="286" y="48"/>
                      <a:pt x="283" y="48"/>
                    </a:cubicBezTo>
                    <a:cubicBezTo>
                      <a:pt x="281" y="48"/>
                      <a:pt x="279" y="47"/>
                      <a:pt x="277" y="47"/>
                    </a:cubicBezTo>
                    <a:cubicBezTo>
                      <a:pt x="276" y="47"/>
                      <a:pt x="274" y="48"/>
                      <a:pt x="272" y="49"/>
                    </a:cubicBezTo>
                    <a:cubicBezTo>
                      <a:pt x="269" y="52"/>
                      <a:pt x="268" y="57"/>
                      <a:pt x="267" y="58"/>
                    </a:cubicBezTo>
                    <a:cubicBezTo>
                      <a:pt x="266" y="59"/>
                      <a:pt x="265" y="60"/>
                      <a:pt x="265" y="60"/>
                    </a:cubicBezTo>
                    <a:cubicBezTo>
                      <a:pt x="265" y="60"/>
                      <a:pt x="260" y="62"/>
                      <a:pt x="260" y="64"/>
                    </a:cubicBezTo>
                    <a:cubicBezTo>
                      <a:pt x="260" y="65"/>
                      <a:pt x="258" y="67"/>
                      <a:pt x="258" y="67"/>
                    </a:cubicBezTo>
                    <a:cubicBezTo>
                      <a:pt x="258" y="67"/>
                      <a:pt x="256" y="62"/>
                      <a:pt x="260" y="59"/>
                    </a:cubicBezTo>
                    <a:cubicBezTo>
                      <a:pt x="261" y="57"/>
                      <a:pt x="261" y="57"/>
                      <a:pt x="261" y="57"/>
                    </a:cubicBezTo>
                    <a:cubicBezTo>
                      <a:pt x="261" y="57"/>
                      <a:pt x="261" y="57"/>
                      <a:pt x="261" y="57"/>
                    </a:cubicBezTo>
                    <a:cubicBezTo>
                      <a:pt x="261" y="57"/>
                      <a:pt x="260" y="57"/>
                      <a:pt x="260" y="57"/>
                    </a:cubicBezTo>
                    <a:cubicBezTo>
                      <a:pt x="260" y="57"/>
                      <a:pt x="260" y="57"/>
                      <a:pt x="260" y="56"/>
                    </a:cubicBezTo>
                    <a:cubicBezTo>
                      <a:pt x="260" y="54"/>
                      <a:pt x="264" y="51"/>
                      <a:pt x="265" y="49"/>
                    </a:cubicBezTo>
                    <a:cubicBezTo>
                      <a:pt x="267" y="48"/>
                      <a:pt x="267" y="46"/>
                      <a:pt x="267" y="46"/>
                    </a:cubicBezTo>
                    <a:cubicBezTo>
                      <a:pt x="267" y="46"/>
                      <a:pt x="264" y="44"/>
                      <a:pt x="260" y="44"/>
                    </a:cubicBezTo>
                    <a:cubicBezTo>
                      <a:pt x="255" y="44"/>
                      <a:pt x="244" y="44"/>
                      <a:pt x="241" y="44"/>
                    </a:cubicBezTo>
                    <a:cubicBezTo>
                      <a:pt x="238" y="44"/>
                      <a:pt x="232" y="38"/>
                      <a:pt x="232" y="38"/>
                    </a:cubicBezTo>
                    <a:cubicBezTo>
                      <a:pt x="232" y="38"/>
                      <a:pt x="240" y="40"/>
                      <a:pt x="242" y="40"/>
                    </a:cubicBezTo>
                    <a:cubicBezTo>
                      <a:pt x="243" y="40"/>
                      <a:pt x="255" y="40"/>
                      <a:pt x="260" y="38"/>
                    </a:cubicBezTo>
                    <a:cubicBezTo>
                      <a:pt x="261" y="37"/>
                      <a:pt x="261" y="37"/>
                      <a:pt x="262" y="37"/>
                    </a:cubicBezTo>
                    <a:cubicBezTo>
                      <a:pt x="263" y="37"/>
                      <a:pt x="262" y="40"/>
                      <a:pt x="264" y="40"/>
                    </a:cubicBezTo>
                    <a:cubicBezTo>
                      <a:pt x="267" y="40"/>
                      <a:pt x="264" y="40"/>
                      <a:pt x="269" y="38"/>
                    </a:cubicBezTo>
                    <a:cubicBezTo>
                      <a:pt x="274" y="37"/>
                      <a:pt x="271" y="37"/>
                      <a:pt x="276" y="35"/>
                    </a:cubicBezTo>
                    <a:cubicBezTo>
                      <a:pt x="280" y="33"/>
                      <a:pt x="281" y="33"/>
                      <a:pt x="282" y="33"/>
                    </a:cubicBezTo>
                    <a:cubicBezTo>
                      <a:pt x="282" y="33"/>
                      <a:pt x="282" y="33"/>
                      <a:pt x="282" y="33"/>
                    </a:cubicBezTo>
                    <a:cubicBezTo>
                      <a:pt x="283" y="33"/>
                      <a:pt x="283" y="33"/>
                      <a:pt x="283" y="33"/>
                    </a:cubicBezTo>
                    <a:cubicBezTo>
                      <a:pt x="285" y="33"/>
                      <a:pt x="291" y="30"/>
                      <a:pt x="291" y="30"/>
                    </a:cubicBezTo>
                    <a:cubicBezTo>
                      <a:pt x="291" y="30"/>
                      <a:pt x="294" y="29"/>
                      <a:pt x="296" y="27"/>
                    </a:cubicBezTo>
                    <a:cubicBezTo>
                      <a:pt x="297" y="26"/>
                      <a:pt x="303" y="22"/>
                      <a:pt x="303" y="20"/>
                    </a:cubicBezTo>
                    <a:cubicBezTo>
                      <a:pt x="303" y="18"/>
                      <a:pt x="298" y="15"/>
                      <a:pt x="298" y="15"/>
                    </a:cubicBezTo>
                    <a:cubicBezTo>
                      <a:pt x="298" y="15"/>
                      <a:pt x="292" y="15"/>
                      <a:pt x="289" y="15"/>
                    </a:cubicBezTo>
                    <a:cubicBezTo>
                      <a:pt x="287" y="15"/>
                      <a:pt x="287" y="18"/>
                      <a:pt x="287" y="18"/>
                    </a:cubicBezTo>
                    <a:cubicBezTo>
                      <a:pt x="285" y="18"/>
                      <a:pt x="285" y="18"/>
                      <a:pt x="285" y="18"/>
                    </a:cubicBezTo>
                    <a:cubicBezTo>
                      <a:pt x="284" y="11"/>
                      <a:pt x="284" y="11"/>
                      <a:pt x="284" y="11"/>
                    </a:cubicBezTo>
                    <a:cubicBezTo>
                      <a:pt x="279" y="16"/>
                      <a:pt x="279" y="16"/>
                      <a:pt x="279" y="16"/>
                    </a:cubicBezTo>
                    <a:cubicBezTo>
                      <a:pt x="279" y="16"/>
                      <a:pt x="279" y="16"/>
                      <a:pt x="279" y="16"/>
                    </a:cubicBezTo>
                    <a:cubicBezTo>
                      <a:pt x="277" y="16"/>
                      <a:pt x="272" y="16"/>
                      <a:pt x="271" y="15"/>
                    </a:cubicBezTo>
                    <a:cubicBezTo>
                      <a:pt x="270" y="14"/>
                      <a:pt x="267" y="14"/>
                      <a:pt x="264" y="14"/>
                    </a:cubicBezTo>
                    <a:cubicBezTo>
                      <a:pt x="262" y="14"/>
                      <a:pt x="261" y="14"/>
                      <a:pt x="261" y="14"/>
                    </a:cubicBezTo>
                    <a:cubicBezTo>
                      <a:pt x="261" y="14"/>
                      <a:pt x="249" y="17"/>
                      <a:pt x="242" y="17"/>
                    </a:cubicBezTo>
                    <a:cubicBezTo>
                      <a:pt x="235" y="17"/>
                      <a:pt x="224" y="18"/>
                      <a:pt x="224" y="18"/>
                    </a:cubicBezTo>
                    <a:cubicBezTo>
                      <a:pt x="226" y="14"/>
                      <a:pt x="226" y="14"/>
                      <a:pt x="226" y="14"/>
                    </a:cubicBezTo>
                    <a:cubicBezTo>
                      <a:pt x="233" y="12"/>
                      <a:pt x="233" y="12"/>
                      <a:pt x="233" y="12"/>
                    </a:cubicBezTo>
                    <a:cubicBezTo>
                      <a:pt x="233" y="12"/>
                      <a:pt x="241" y="11"/>
                      <a:pt x="242" y="10"/>
                    </a:cubicBezTo>
                    <a:cubicBezTo>
                      <a:pt x="244" y="8"/>
                      <a:pt x="247" y="8"/>
                      <a:pt x="249" y="8"/>
                    </a:cubicBezTo>
                    <a:cubicBezTo>
                      <a:pt x="250" y="8"/>
                      <a:pt x="252" y="10"/>
                      <a:pt x="256" y="10"/>
                    </a:cubicBezTo>
                    <a:cubicBezTo>
                      <a:pt x="261" y="10"/>
                      <a:pt x="258" y="9"/>
                      <a:pt x="260" y="9"/>
                    </a:cubicBezTo>
                    <a:cubicBezTo>
                      <a:pt x="261" y="9"/>
                      <a:pt x="258" y="8"/>
                      <a:pt x="258" y="7"/>
                    </a:cubicBezTo>
                    <a:cubicBezTo>
                      <a:pt x="258" y="5"/>
                      <a:pt x="255" y="4"/>
                      <a:pt x="255" y="4"/>
                    </a:cubicBezTo>
                    <a:cubicBezTo>
                      <a:pt x="255" y="4"/>
                      <a:pt x="245" y="4"/>
                      <a:pt x="244" y="3"/>
                    </a:cubicBezTo>
                    <a:cubicBezTo>
                      <a:pt x="243" y="2"/>
                      <a:pt x="242" y="1"/>
                      <a:pt x="239" y="1"/>
                    </a:cubicBezTo>
                    <a:cubicBezTo>
                      <a:pt x="237" y="1"/>
                      <a:pt x="226" y="0"/>
                      <a:pt x="223" y="0"/>
                    </a:cubicBezTo>
                    <a:cubicBezTo>
                      <a:pt x="219" y="0"/>
                      <a:pt x="210" y="0"/>
                      <a:pt x="210" y="0"/>
                    </a:cubicBezTo>
                    <a:cubicBezTo>
                      <a:pt x="210" y="0"/>
                      <a:pt x="210" y="2"/>
                      <a:pt x="210" y="8"/>
                    </a:cubicBezTo>
                    <a:cubicBezTo>
                      <a:pt x="210" y="11"/>
                      <a:pt x="211" y="11"/>
                      <a:pt x="211" y="12"/>
                    </a:cubicBezTo>
                    <a:cubicBezTo>
                      <a:pt x="206" y="12"/>
                      <a:pt x="206" y="12"/>
                      <a:pt x="206" y="12"/>
                    </a:cubicBezTo>
                    <a:cubicBezTo>
                      <a:pt x="203" y="12"/>
                      <a:pt x="203" y="12"/>
                      <a:pt x="203" y="12"/>
                    </a:cubicBezTo>
                    <a:cubicBezTo>
                      <a:pt x="201" y="9"/>
                      <a:pt x="201" y="9"/>
                      <a:pt x="201" y="9"/>
                    </a:cubicBezTo>
                    <a:cubicBezTo>
                      <a:pt x="201" y="9"/>
                      <a:pt x="198" y="9"/>
                      <a:pt x="195" y="9"/>
                    </a:cubicBezTo>
                    <a:cubicBezTo>
                      <a:pt x="191" y="9"/>
                      <a:pt x="191" y="9"/>
                      <a:pt x="190" y="8"/>
                    </a:cubicBezTo>
                    <a:cubicBezTo>
                      <a:pt x="189" y="7"/>
                      <a:pt x="187" y="5"/>
                      <a:pt x="187" y="5"/>
                    </a:cubicBezTo>
                    <a:cubicBezTo>
                      <a:pt x="181" y="6"/>
                      <a:pt x="181" y="6"/>
                      <a:pt x="181" y="6"/>
                    </a:cubicBezTo>
                    <a:cubicBezTo>
                      <a:pt x="178" y="9"/>
                      <a:pt x="178" y="9"/>
                      <a:pt x="178" y="9"/>
                    </a:cubicBezTo>
                    <a:cubicBezTo>
                      <a:pt x="179" y="13"/>
                      <a:pt x="179" y="13"/>
                      <a:pt x="179" y="13"/>
                    </a:cubicBezTo>
                    <a:cubicBezTo>
                      <a:pt x="179" y="16"/>
                      <a:pt x="179" y="16"/>
                      <a:pt x="179" y="16"/>
                    </a:cubicBezTo>
                    <a:cubicBezTo>
                      <a:pt x="183" y="16"/>
                      <a:pt x="183" y="16"/>
                      <a:pt x="183" y="16"/>
                    </a:cubicBezTo>
                    <a:cubicBezTo>
                      <a:pt x="189" y="16"/>
                      <a:pt x="189" y="16"/>
                      <a:pt x="189" y="16"/>
                    </a:cubicBezTo>
                    <a:cubicBezTo>
                      <a:pt x="189" y="16"/>
                      <a:pt x="196" y="15"/>
                      <a:pt x="198" y="15"/>
                    </a:cubicBezTo>
                    <a:cubicBezTo>
                      <a:pt x="200" y="15"/>
                      <a:pt x="202" y="19"/>
                      <a:pt x="202" y="19"/>
                    </a:cubicBezTo>
                    <a:cubicBezTo>
                      <a:pt x="202" y="19"/>
                      <a:pt x="199" y="26"/>
                      <a:pt x="199" y="31"/>
                    </a:cubicBezTo>
                    <a:cubicBezTo>
                      <a:pt x="199" y="35"/>
                      <a:pt x="199" y="35"/>
                      <a:pt x="199" y="35"/>
                    </a:cubicBezTo>
                    <a:cubicBezTo>
                      <a:pt x="197" y="31"/>
                      <a:pt x="197" y="31"/>
                      <a:pt x="197" y="31"/>
                    </a:cubicBezTo>
                    <a:cubicBezTo>
                      <a:pt x="197" y="31"/>
                      <a:pt x="195" y="28"/>
                      <a:pt x="195" y="26"/>
                    </a:cubicBezTo>
                    <a:cubicBezTo>
                      <a:pt x="195" y="25"/>
                      <a:pt x="195" y="19"/>
                      <a:pt x="195" y="19"/>
                    </a:cubicBezTo>
                    <a:cubicBezTo>
                      <a:pt x="195" y="19"/>
                      <a:pt x="192" y="28"/>
                      <a:pt x="192" y="29"/>
                    </a:cubicBezTo>
                    <a:cubicBezTo>
                      <a:pt x="192" y="30"/>
                      <a:pt x="192" y="30"/>
                      <a:pt x="192" y="30"/>
                    </a:cubicBezTo>
                    <a:cubicBezTo>
                      <a:pt x="191" y="30"/>
                      <a:pt x="190" y="27"/>
                      <a:pt x="190" y="27"/>
                    </a:cubicBezTo>
                    <a:cubicBezTo>
                      <a:pt x="188" y="22"/>
                      <a:pt x="188" y="22"/>
                      <a:pt x="188" y="22"/>
                    </a:cubicBezTo>
                    <a:cubicBezTo>
                      <a:pt x="181" y="21"/>
                      <a:pt x="181" y="21"/>
                      <a:pt x="181" y="21"/>
                    </a:cubicBezTo>
                    <a:cubicBezTo>
                      <a:pt x="180" y="24"/>
                      <a:pt x="180" y="24"/>
                      <a:pt x="180" y="24"/>
                    </a:cubicBezTo>
                    <a:cubicBezTo>
                      <a:pt x="181" y="29"/>
                      <a:pt x="181" y="29"/>
                      <a:pt x="181" y="29"/>
                    </a:cubicBezTo>
                    <a:cubicBezTo>
                      <a:pt x="181" y="29"/>
                      <a:pt x="182" y="33"/>
                      <a:pt x="184" y="35"/>
                    </a:cubicBezTo>
                    <a:cubicBezTo>
                      <a:pt x="186" y="37"/>
                      <a:pt x="187" y="39"/>
                      <a:pt x="188" y="40"/>
                    </a:cubicBezTo>
                    <a:cubicBezTo>
                      <a:pt x="189" y="41"/>
                      <a:pt x="188" y="44"/>
                      <a:pt x="188" y="44"/>
                    </a:cubicBezTo>
                    <a:cubicBezTo>
                      <a:pt x="185" y="43"/>
                      <a:pt x="185" y="43"/>
                      <a:pt x="185" y="43"/>
                    </a:cubicBezTo>
                    <a:cubicBezTo>
                      <a:pt x="182" y="43"/>
                      <a:pt x="182" y="43"/>
                      <a:pt x="182" y="43"/>
                    </a:cubicBezTo>
                    <a:cubicBezTo>
                      <a:pt x="180" y="39"/>
                      <a:pt x="180" y="39"/>
                      <a:pt x="180" y="39"/>
                    </a:cubicBezTo>
                    <a:cubicBezTo>
                      <a:pt x="177" y="36"/>
                      <a:pt x="177" y="36"/>
                      <a:pt x="177" y="36"/>
                    </a:cubicBezTo>
                    <a:cubicBezTo>
                      <a:pt x="177" y="36"/>
                      <a:pt x="178" y="32"/>
                      <a:pt x="176" y="30"/>
                    </a:cubicBezTo>
                    <a:cubicBezTo>
                      <a:pt x="174" y="28"/>
                      <a:pt x="172" y="27"/>
                      <a:pt x="172" y="27"/>
                    </a:cubicBezTo>
                    <a:cubicBezTo>
                      <a:pt x="169" y="30"/>
                      <a:pt x="169" y="30"/>
                      <a:pt x="169" y="30"/>
                    </a:cubicBezTo>
                    <a:cubicBezTo>
                      <a:pt x="170" y="33"/>
                      <a:pt x="170" y="33"/>
                      <a:pt x="170" y="33"/>
                    </a:cubicBezTo>
                    <a:cubicBezTo>
                      <a:pt x="170" y="35"/>
                      <a:pt x="170" y="35"/>
                      <a:pt x="170" y="35"/>
                    </a:cubicBezTo>
                    <a:cubicBezTo>
                      <a:pt x="174" y="36"/>
                      <a:pt x="174" y="36"/>
                      <a:pt x="174" y="36"/>
                    </a:cubicBezTo>
                    <a:cubicBezTo>
                      <a:pt x="171" y="39"/>
                      <a:pt x="171" y="39"/>
                      <a:pt x="171" y="39"/>
                    </a:cubicBezTo>
                    <a:cubicBezTo>
                      <a:pt x="177" y="43"/>
                      <a:pt x="177" y="43"/>
                      <a:pt x="177" y="43"/>
                    </a:cubicBezTo>
                    <a:cubicBezTo>
                      <a:pt x="180" y="43"/>
                      <a:pt x="180" y="43"/>
                      <a:pt x="180" y="43"/>
                    </a:cubicBezTo>
                    <a:cubicBezTo>
                      <a:pt x="181" y="49"/>
                      <a:pt x="181" y="49"/>
                      <a:pt x="181" y="49"/>
                    </a:cubicBezTo>
                    <a:cubicBezTo>
                      <a:pt x="185" y="49"/>
                      <a:pt x="185" y="49"/>
                      <a:pt x="185" y="49"/>
                    </a:cubicBezTo>
                    <a:cubicBezTo>
                      <a:pt x="185" y="60"/>
                      <a:pt x="185" y="60"/>
                      <a:pt x="185" y="60"/>
                    </a:cubicBezTo>
                    <a:cubicBezTo>
                      <a:pt x="183" y="68"/>
                      <a:pt x="183" y="68"/>
                      <a:pt x="183" y="68"/>
                    </a:cubicBezTo>
                    <a:cubicBezTo>
                      <a:pt x="181" y="65"/>
                      <a:pt x="181" y="65"/>
                      <a:pt x="181" y="65"/>
                    </a:cubicBezTo>
                    <a:cubicBezTo>
                      <a:pt x="181" y="60"/>
                      <a:pt x="181" y="60"/>
                      <a:pt x="181" y="60"/>
                    </a:cubicBezTo>
                    <a:cubicBezTo>
                      <a:pt x="181" y="60"/>
                      <a:pt x="179" y="60"/>
                      <a:pt x="176" y="60"/>
                    </a:cubicBezTo>
                    <a:cubicBezTo>
                      <a:pt x="176" y="60"/>
                      <a:pt x="176" y="56"/>
                      <a:pt x="175" y="55"/>
                    </a:cubicBezTo>
                    <a:cubicBezTo>
                      <a:pt x="174" y="54"/>
                      <a:pt x="172" y="49"/>
                      <a:pt x="172" y="49"/>
                    </a:cubicBezTo>
                    <a:cubicBezTo>
                      <a:pt x="168" y="49"/>
                      <a:pt x="168" y="49"/>
                      <a:pt x="168" y="49"/>
                    </a:cubicBezTo>
                    <a:cubicBezTo>
                      <a:pt x="166" y="47"/>
                      <a:pt x="166" y="47"/>
                      <a:pt x="166" y="47"/>
                    </a:cubicBezTo>
                    <a:cubicBezTo>
                      <a:pt x="166" y="44"/>
                      <a:pt x="166" y="44"/>
                      <a:pt x="166" y="44"/>
                    </a:cubicBezTo>
                    <a:cubicBezTo>
                      <a:pt x="166" y="39"/>
                      <a:pt x="166" y="39"/>
                      <a:pt x="166" y="39"/>
                    </a:cubicBezTo>
                    <a:cubicBezTo>
                      <a:pt x="162" y="36"/>
                      <a:pt x="162" y="36"/>
                      <a:pt x="162" y="36"/>
                    </a:cubicBezTo>
                    <a:cubicBezTo>
                      <a:pt x="160" y="33"/>
                      <a:pt x="160" y="33"/>
                      <a:pt x="160" y="33"/>
                    </a:cubicBezTo>
                    <a:cubicBezTo>
                      <a:pt x="157" y="39"/>
                      <a:pt x="157" y="39"/>
                      <a:pt x="157" y="39"/>
                    </a:cubicBezTo>
                    <a:cubicBezTo>
                      <a:pt x="157" y="43"/>
                      <a:pt x="157" y="43"/>
                      <a:pt x="157" y="43"/>
                    </a:cubicBezTo>
                    <a:cubicBezTo>
                      <a:pt x="161" y="43"/>
                      <a:pt x="161" y="43"/>
                      <a:pt x="161" y="43"/>
                    </a:cubicBezTo>
                    <a:cubicBezTo>
                      <a:pt x="158" y="44"/>
                      <a:pt x="158" y="44"/>
                      <a:pt x="158" y="44"/>
                    </a:cubicBezTo>
                    <a:cubicBezTo>
                      <a:pt x="159" y="47"/>
                      <a:pt x="159" y="47"/>
                      <a:pt x="159" y="47"/>
                    </a:cubicBezTo>
                    <a:cubicBezTo>
                      <a:pt x="163" y="51"/>
                      <a:pt x="163" y="51"/>
                      <a:pt x="163" y="51"/>
                    </a:cubicBezTo>
                    <a:cubicBezTo>
                      <a:pt x="169" y="51"/>
                      <a:pt x="169" y="51"/>
                      <a:pt x="169" y="51"/>
                    </a:cubicBezTo>
                    <a:cubicBezTo>
                      <a:pt x="171" y="61"/>
                      <a:pt x="171" y="61"/>
                      <a:pt x="171" y="61"/>
                    </a:cubicBezTo>
                    <a:cubicBezTo>
                      <a:pt x="171" y="67"/>
                      <a:pt x="171" y="67"/>
                      <a:pt x="171" y="67"/>
                    </a:cubicBezTo>
                    <a:cubicBezTo>
                      <a:pt x="167" y="69"/>
                      <a:pt x="167" y="69"/>
                      <a:pt x="167" y="69"/>
                    </a:cubicBezTo>
                    <a:cubicBezTo>
                      <a:pt x="167" y="65"/>
                      <a:pt x="167" y="65"/>
                      <a:pt x="167" y="65"/>
                    </a:cubicBezTo>
                    <a:cubicBezTo>
                      <a:pt x="162" y="59"/>
                      <a:pt x="162" y="59"/>
                      <a:pt x="162" y="59"/>
                    </a:cubicBezTo>
                    <a:cubicBezTo>
                      <a:pt x="149" y="59"/>
                      <a:pt x="149" y="59"/>
                      <a:pt x="149" y="59"/>
                    </a:cubicBezTo>
                    <a:cubicBezTo>
                      <a:pt x="149" y="47"/>
                      <a:pt x="149" y="47"/>
                      <a:pt x="149" y="47"/>
                    </a:cubicBezTo>
                    <a:cubicBezTo>
                      <a:pt x="140" y="42"/>
                      <a:pt x="140" y="42"/>
                      <a:pt x="140" y="42"/>
                    </a:cubicBezTo>
                    <a:cubicBezTo>
                      <a:pt x="140" y="32"/>
                      <a:pt x="140" y="32"/>
                      <a:pt x="140" y="32"/>
                    </a:cubicBezTo>
                    <a:cubicBezTo>
                      <a:pt x="130" y="37"/>
                      <a:pt x="130" y="37"/>
                      <a:pt x="130" y="37"/>
                    </a:cubicBezTo>
                    <a:cubicBezTo>
                      <a:pt x="138" y="44"/>
                      <a:pt x="138" y="44"/>
                      <a:pt x="138" y="44"/>
                    </a:cubicBezTo>
                    <a:cubicBezTo>
                      <a:pt x="144" y="47"/>
                      <a:pt x="144" y="47"/>
                      <a:pt x="144" y="47"/>
                    </a:cubicBezTo>
                    <a:cubicBezTo>
                      <a:pt x="144" y="47"/>
                      <a:pt x="143" y="55"/>
                      <a:pt x="143" y="58"/>
                    </a:cubicBezTo>
                    <a:cubicBezTo>
                      <a:pt x="143" y="59"/>
                      <a:pt x="142" y="60"/>
                      <a:pt x="141" y="60"/>
                    </a:cubicBezTo>
                    <a:cubicBezTo>
                      <a:pt x="139" y="60"/>
                      <a:pt x="135" y="58"/>
                      <a:pt x="135" y="58"/>
                    </a:cubicBezTo>
                    <a:cubicBezTo>
                      <a:pt x="129" y="58"/>
                      <a:pt x="129" y="58"/>
                      <a:pt x="129" y="58"/>
                    </a:cubicBezTo>
                    <a:cubicBezTo>
                      <a:pt x="124" y="46"/>
                      <a:pt x="124" y="46"/>
                      <a:pt x="124" y="46"/>
                    </a:cubicBezTo>
                    <a:cubicBezTo>
                      <a:pt x="119" y="43"/>
                      <a:pt x="119" y="43"/>
                      <a:pt x="119" y="43"/>
                    </a:cubicBezTo>
                    <a:cubicBezTo>
                      <a:pt x="122" y="50"/>
                      <a:pt x="122" y="50"/>
                      <a:pt x="122" y="50"/>
                    </a:cubicBezTo>
                    <a:cubicBezTo>
                      <a:pt x="121" y="59"/>
                      <a:pt x="121" y="59"/>
                      <a:pt x="121" y="59"/>
                    </a:cubicBezTo>
                    <a:cubicBezTo>
                      <a:pt x="121" y="65"/>
                      <a:pt x="121" y="65"/>
                      <a:pt x="121" y="65"/>
                    </a:cubicBezTo>
                    <a:cubicBezTo>
                      <a:pt x="115" y="59"/>
                      <a:pt x="115" y="59"/>
                      <a:pt x="115" y="59"/>
                    </a:cubicBezTo>
                    <a:cubicBezTo>
                      <a:pt x="115" y="54"/>
                      <a:pt x="115" y="54"/>
                      <a:pt x="115" y="54"/>
                    </a:cubicBezTo>
                    <a:cubicBezTo>
                      <a:pt x="110" y="54"/>
                      <a:pt x="110" y="54"/>
                      <a:pt x="110" y="54"/>
                    </a:cubicBezTo>
                    <a:cubicBezTo>
                      <a:pt x="113" y="60"/>
                      <a:pt x="113" y="60"/>
                      <a:pt x="113" y="60"/>
                    </a:cubicBezTo>
                    <a:cubicBezTo>
                      <a:pt x="110" y="70"/>
                      <a:pt x="110" y="70"/>
                      <a:pt x="110" y="70"/>
                    </a:cubicBezTo>
                    <a:cubicBezTo>
                      <a:pt x="105" y="76"/>
                      <a:pt x="105" y="76"/>
                      <a:pt x="105" y="76"/>
                    </a:cubicBezTo>
                    <a:cubicBezTo>
                      <a:pt x="107" y="60"/>
                      <a:pt x="107" y="60"/>
                      <a:pt x="107" y="60"/>
                    </a:cubicBezTo>
                    <a:cubicBezTo>
                      <a:pt x="107" y="60"/>
                      <a:pt x="98" y="54"/>
                      <a:pt x="94" y="54"/>
                    </a:cubicBezTo>
                    <a:cubicBezTo>
                      <a:pt x="94" y="54"/>
                      <a:pt x="93" y="54"/>
                      <a:pt x="93" y="55"/>
                    </a:cubicBezTo>
                    <a:cubicBezTo>
                      <a:pt x="90" y="57"/>
                      <a:pt x="93" y="55"/>
                      <a:pt x="93" y="58"/>
                    </a:cubicBezTo>
                    <a:cubicBezTo>
                      <a:pt x="93" y="61"/>
                      <a:pt x="95" y="67"/>
                      <a:pt x="95" y="67"/>
                    </a:cubicBezTo>
                    <a:cubicBezTo>
                      <a:pt x="95" y="67"/>
                      <a:pt x="98" y="77"/>
                      <a:pt x="98" y="82"/>
                    </a:cubicBezTo>
                    <a:cubicBezTo>
                      <a:pt x="98" y="83"/>
                      <a:pt x="98" y="83"/>
                      <a:pt x="97" y="83"/>
                    </a:cubicBezTo>
                    <a:cubicBezTo>
                      <a:pt x="96" y="83"/>
                      <a:pt x="90" y="72"/>
                      <a:pt x="90" y="72"/>
                    </a:cubicBezTo>
                    <a:cubicBezTo>
                      <a:pt x="88" y="64"/>
                      <a:pt x="88" y="64"/>
                      <a:pt x="88" y="64"/>
                    </a:cubicBezTo>
                    <a:cubicBezTo>
                      <a:pt x="86" y="62"/>
                      <a:pt x="86" y="62"/>
                      <a:pt x="86" y="62"/>
                    </a:cubicBezTo>
                    <a:cubicBezTo>
                      <a:pt x="85" y="62"/>
                      <a:pt x="85" y="62"/>
                      <a:pt x="85" y="62"/>
                    </a:cubicBezTo>
                    <a:cubicBezTo>
                      <a:pt x="83" y="65"/>
                      <a:pt x="83" y="65"/>
                      <a:pt x="83" y="65"/>
                    </a:cubicBezTo>
                    <a:cubicBezTo>
                      <a:pt x="82" y="72"/>
                      <a:pt x="82" y="72"/>
                      <a:pt x="82" y="72"/>
                    </a:cubicBezTo>
                    <a:cubicBezTo>
                      <a:pt x="83" y="79"/>
                      <a:pt x="83" y="79"/>
                      <a:pt x="83" y="79"/>
                    </a:cubicBezTo>
                    <a:cubicBezTo>
                      <a:pt x="83" y="87"/>
                      <a:pt x="83" y="87"/>
                      <a:pt x="83" y="87"/>
                    </a:cubicBezTo>
                    <a:cubicBezTo>
                      <a:pt x="80" y="87"/>
                      <a:pt x="80" y="87"/>
                      <a:pt x="80" y="87"/>
                    </a:cubicBezTo>
                    <a:cubicBezTo>
                      <a:pt x="76" y="93"/>
                      <a:pt x="76" y="93"/>
                      <a:pt x="76" y="93"/>
                    </a:cubicBezTo>
                    <a:cubicBezTo>
                      <a:pt x="72" y="89"/>
                      <a:pt x="72" y="89"/>
                      <a:pt x="72" y="89"/>
                    </a:cubicBezTo>
                    <a:cubicBezTo>
                      <a:pt x="67" y="95"/>
                      <a:pt x="67" y="95"/>
                      <a:pt x="67" y="95"/>
                    </a:cubicBezTo>
                    <a:cubicBezTo>
                      <a:pt x="71" y="99"/>
                      <a:pt x="71" y="99"/>
                      <a:pt x="71" y="99"/>
                    </a:cubicBezTo>
                    <a:cubicBezTo>
                      <a:pt x="64" y="106"/>
                      <a:pt x="64" y="106"/>
                      <a:pt x="64" y="106"/>
                    </a:cubicBezTo>
                    <a:cubicBezTo>
                      <a:pt x="55" y="109"/>
                      <a:pt x="55" y="109"/>
                      <a:pt x="55" y="109"/>
                    </a:cubicBezTo>
                    <a:cubicBezTo>
                      <a:pt x="51" y="114"/>
                      <a:pt x="51" y="114"/>
                      <a:pt x="51" y="114"/>
                    </a:cubicBezTo>
                    <a:cubicBezTo>
                      <a:pt x="44" y="114"/>
                      <a:pt x="44" y="114"/>
                      <a:pt x="44" y="114"/>
                    </a:cubicBezTo>
                    <a:cubicBezTo>
                      <a:pt x="44" y="124"/>
                      <a:pt x="44" y="124"/>
                      <a:pt x="44" y="124"/>
                    </a:cubicBezTo>
                    <a:cubicBezTo>
                      <a:pt x="46" y="126"/>
                      <a:pt x="46" y="126"/>
                      <a:pt x="46" y="126"/>
                    </a:cubicBezTo>
                    <a:cubicBezTo>
                      <a:pt x="50" y="127"/>
                      <a:pt x="50" y="127"/>
                      <a:pt x="50" y="127"/>
                    </a:cubicBezTo>
                    <a:cubicBezTo>
                      <a:pt x="54" y="131"/>
                      <a:pt x="54" y="131"/>
                      <a:pt x="54" y="131"/>
                    </a:cubicBezTo>
                    <a:cubicBezTo>
                      <a:pt x="54" y="131"/>
                      <a:pt x="58" y="128"/>
                      <a:pt x="61" y="125"/>
                    </a:cubicBezTo>
                    <a:cubicBezTo>
                      <a:pt x="61" y="125"/>
                      <a:pt x="62" y="125"/>
                      <a:pt x="62" y="125"/>
                    </a:cubicBezTo>
                    <a:cubicBezTo>
                      <a:pt x="63" y="125"/>
                      <a:pt x="63" y="128"/>
                      <a:pt x="63" y="128"/>
                    </a:cubicBezTo>
                    <a:cubicBezTo>
                      <a:pt x="63" y="134"/>
                      <a:pt x="63" y="134"/>
                      <a:pt x="63" y="134"/>
                    </a:cubicBezTo>
                    <a:cubicBezTo>
                      <a:pt x="58" y="134"/>
                      <a:pt x="58" y="134"/>
                      <a:pt x="58" y="134"/>
                    </a:cubicBezTo>
                    <a:cubicBezTo>
                      <a:pt x="58" y="139"/>
                      <a:pt x="58" y="139"/>
                      <a:pt x="58" y="139"/>
                    </a:cubicBezTo>
                    <a:cubicBezTo>
                      <a:pt x="55" y="141"/>
                      <a:pt x="55" y="141"/>
                      <a:pt x="55" y="141"/>
                    </a:cubicBezTo>
                    <a:cubicBezTo>
                      <a:pt x="57" y="142"/>
                      <a:pt x="57" y="142"/>
                      <a:pt x="57" y="142"/>
                    </a:cubicBezTo>
                    <a:cubicBezTo>
                      <a:pt x="58" y="142"/>
                      <a:pt x="58" y="142"/>
                      <a:pt x="58" y="142"/>
                    </a:cubicBezTo>
                    <a:cubicBezTo>
                      <a:pt x="60" y="145"/>
                      <a:pt x="60" y="145"/>
                      <a:pt x="60" y="145"/>
                    </a:cubicBezTo>
                    <a:cubicBezTo>
                      <a:pt x="59" y="147"/>
                      <a:pt x="59" y="147"/>
                      <a:pt x="59" y="147"/>
                    </a:cubicBezTo>
                    <a:cubicBezTo>
                      <a:pt x="57" y="147"/>
                      <a:pt x="57" y="147"/>
                      <a:pt x="57" y="147"/>
                    </a:cubicBezTo>
                    <a:cubicBezTo>
                      <a:pt x="55" y="147"/>
                      <a:pt x="55" y="147"/>
                      <a:pt x="55" y="147"/>
                    </a:cubicBezTo>
                    <a:cubicBezTo>
                      <a:pt x="54" y="151"/>
                      <a:pt x="54" y="151"/>
                      <a:pt x="54" y="151"/>
                    </a:cubicBezTo>
                    <a:cubicBezTo>
                      <a:pt x="55" y="152"/>
                      <a:pt x="55" y="152"/>
                      <a:pt x="55" y="152"/>
                    </a:cubicBezTo>
                    <a:cubicBezTo>
                      <a:pt x="57" y="155"/>
                      <a:pt x="57" y="155"/>
                      <a:pt x="57" y="155"/>
                    </a:cubicBezTo>
                    <a:cubicBezTo>
                      <a:pt x="57" y="159"/>
                      <a:pt x="57" y="159"/>
                      <a:pt x="57" y="159"/>
                    </a:cubicBezTo>
                    <a:cubicBezTo>
                      <a:pt x="55" y="162"/>
                      <a:pt x="55" y="162"/>
                      <a:pt x="55" y="162"/>
                    </a:cubicBezTo>
                    <a:cubicBezTo>
                      <a:pt x="54" y="165"/>
                      <a:pt x="54" y="165"/>
                      <a:pt x="54" y="165"/>
                    </a:cubicBezTo>
                    <a:cubicBezTo>
                      <a:pt x="52" y="166"/>
                      <a:pt x="52" y="166"/>
                      <a:pt x="52" y="166"/>
                    </a:cubicBezTo>
                    <a:cubicBezTo>
                      <a:pt x="48" y="174"/>
                      <a:pt x="48" y="174"/>
                      <a:pt x="48" y="174"/>
                    </a:cubicBezTo>
                    <a:cubicBezTo>
                      <a:pt x="47" y="175"/>
                      <a:pt x="47" y="175"/>
                      <a:pt x="47" y="175"/>
                    </a:cubicBezTo>
                    <a:cubicBezTo>
                      <a:pt x="47" y="174"/>
                      <a:pt x="47" y="174"/>
                      <a:pt x="47" y="174"/>
                    </a:cubicBezTo>
                    <a:cubicBezTo>
                      <a:pt x="45" y="174"/>
                      <a:pt x="45" y="174"/>
                      <a:pt x="45" y="174"/>
                    </a:cubicBezTo>
                    <a:cubicBezTo>
                      <a:pt x="43" y="173"/>
                      <a:pt x="43" y="173"/>
                      <a:pt x="43" y="173"/>
                    </a:cubicBezTo>
                    <a:cubicBezTo>
                      <a:pt x="41" y="174"/>
                      <a:pt x="41" y="174"/>
                      <a:pt x="41" y="174"/>
                    </a:cubicBezTo>
                    <a:cubicBezTo>
                      <a:pt x="40" y="172"/>
                      <a:pt x="40" y="172"/>
                      <a:pt x="40" y="172"/>
                    </a:cubicBezTo>
                    <a:cubicBezTo>
                      <a:pt x="35" y="174"/>
                      <a:pt x="35" y="174"/>
                      <a:pt x="35" y="174"/>
                    </a:cubicBezTo>
                    <a:cubicBezTo>
                      <a:pt x="35" y="175"/>
                      <a:pt x="35" y="175"/>
                      <a:pt x="35" y="175"/>
                    </a:cubicBezTo>
                    <a:cubicBezTo>
                      <a:pt x="34" y="174"/>
                      <a:pt x="34" y="174"/>
                      <a:pt x="34" y="174"/>
                    </a:cubicBezTo>
                    <a:cubicBezTo>
                      <a:pt x="30" y="175"/>
                      <a:pt x="30" y="175"/>
                      <a:pt x="30" y="175"/>
                    </a:cubicBezTo>
                    <a:cubicBezTo>
                      <a:pt x="25" y="179"/>
                      <a:pt x="25" y="179"/>
                      <a:pt x="25" y="179"/>
                    </a:cubicBezTo>
                    <a:cubicBezTo>
                      <a:pt x="26" y="180"/>
                      <a:pt x="26" y="180"/>
                      <a:pt x="26" y="180"/>
                    </a:cubicBezTo>
                    <a:cubicBezTo>
                      <a:pt x="28" y="181"/>
                      <a:pt x="28" y="181"/>
                      <a:pt x="28" y="181"/>
                    </a:cubicBezTo>
                    <a:cubicBezTo>
                      <a:pt x="28" y="183"/>
                      <a:pt x="28" y="183"/>
                      <a:pt x="28" y="183"/>
                    </a:cubicBezTo>
                    <a:cubicBezTo>
                      <a:pt x="26" y="182"/>
                      <a:pt x="26" y="182"/>
                      <a:pt x="26" y="182"/>
                    </a:cubicBezTo>
                    <a:cubicBezTo>
                      <a:pt x="25" y="182"/>
                      <a:pt x="25" y="182"/>
                      <a:pt x="25" y="182"/>
                    </a:cubicBezTo>
                    <a:cubicBezTo>
                      <a:pt x="24" y="183"/>
                      <a:pt x="24" y="183"/>
                      <a:pt x="24" y="183"/>
                    </a:cubicBezTo>
                    <a:cubicBezTo>
                      <a:pt x="24" y="184"/>
                      <a:pt x="24" y="184"/>
                      <a:pt x="24" y="184"/>
                    </a:cubicBezTo>
                    <a:cubicBezTo>
                      <a:pt x="20" y="184"/>
                      <a:pt x="20" y="184"/>
                      <a:pt x="20" y="184"/>
                    </a:cubicBezTo>
                    <a:cubicBezTo>
                      <a:pt x="18" y="186"/>
                      <a:pt x="18" y="186"/>
                      <a:pt x="18" y="186"/>
                    </a:cubicBezTo>
                    <a:cubicBezTo>
                      <a:pt x="15" y="187"/>
                      <a:pt x="15" y="187"/>
                      <a:pt x="15" y="187"/>
                    </a:cubicBezTo>
                    <a:cubicBezTo>
                      <a:pt x="14" y="191"/>
                      <a:pt x="14" y="191"/>
                      <a:pt x="14" y="191"/>
                    </a:cubicBezTo>
                    <a:cubicBezTo>
                      <a:pt x="11" y="190"/>
                      <a:pt x="11" y="190"/>
                      <a:pt x="11" y="190"/>
                    </a:cubicBezTo>
                    <a:cubicBezTo>
                      <a:pt x="9" y="191"/>
                      <a:pt x="9" y="191"/>
                      <a:pt x="9" y="191"/>
                    </a:cubicBezTo>
                    <a:cubicBezTo>
                      <a:pt x="7" y="193"/>
                      <a:pt x="7" y="193"/>
                      <a:pt x="7" y="193"/>
                    </a:cubicBezTo>
                    <a:cubicBezTo>
                      <a:pt x="4" y="194"/>
                      <a:pt x="4" y="194"/>
                      <a:pt x="4" y="194"/>
                    </a:cubicBezTo>
                    <a:cubicBezTo>
                      <a:pt x="3" y="195"/>
                      <a:pt x="3" y="195"/>
                      <a:pt x="3" y="195"/>
                    </a:cubicBezTo>
                    <a:cubicBezTo>
                      <a:pt x="2" y="197"/>
                      <a:pt x="2" y="197"/>
                      <a:pt x="2" y="197"/>
                    </a:cubicBezTo>
                    <a:cubicBezTo>
                      <a:pt x="2" y="198"/>
                      <a:pt x="2" y="198"/>
                      <a:pt x="2" y="198"/>
                    </a:cubicBezTo>
                    <a:cubicBezTo>
                      <a:pt x="1" y="201"/>
                      <a:pt x="1" y="201"/>
                      <a:pt x="1" y="201"/>
                    </a:cubicBezTo>
                    <a:cubicBezTo>
                      <a:pt x="1" y="202"/>
                      <a:pt x="1" y="202"/>
                      <a:pt x="1" y="202"/>
                    </a:cubicBezTo>
                    <a:cubicBezTo>
                      <a:pt x="4" y="203"/>
                      <a:pt x="4" y="203"/>
                      <a:pt x="4" y="203"/>
                    </a:cubicBezTo>
                    <a:cubicBezTo>
                      <a:pt x="2" y="203"/>
                      <a:pt x="2" y="203"/>
                      <a:pt x="2" y="203"/>
                    </a:cubicBezTo>
                    <a:cubicBezTo>
                      <a:pt x="1" y="206"/>
                      <a:pt x="1" y="206"/>
                      <a:pt x="1" y="206"/>
                    </a:cubicBezTo>
                    <a:cubicBezTo>
                      <a:pt x="0" y="206"/>
                      <a:pt x="0" y="206"/>
                      <a:pt x="0" y="206"/>
                    </a:cubicBezTo>
                    <a:cubicBezTo>
                      <a:pt x="1" y="208"/>
                      <a:pt x="1" y="208"/>
                      <a:pt x="1" y="208"/>
                    </a:cubicBezTo>
                    <a:cubicBezTo>
                      <a:pt x="3" y="210"/>
                      <a:pt x="3" y="210"/>
                      <a:pt x="3" y="210"/>
                    </a:cubicBezTo>
                    <a:cubicBezTo>
                      <a:pt x="4" y="211"/>
                      <a:pt x="4" y="211"/>
                      <a:pt x="4" y="211"/>
                    </a:cubicBezTo>
                    <a:cubicBezTo>
                      <a:pt x="5" y="212"/>
                      <a:pt x="5" y="212"/>
                      <a:pt x="5" y="212"/>
                    </a:cubicBezTo>
                    <a:cubicBezTo>
                      <a:pt x="5" y="214"/>
                      <a:pt x="5" y="214"/>
                      <a:pt x="5" y="214"/>
                    </a:cubicBezTo>
                    <a:cubicBezTo>
                      <a:pt x="5" y="214"/>
                      <a:pt x="5" y="214"/>
                      <a:pt x="5" y="214"/>
                    </a:cubicBezTo>
                    <a:cubicBezTo>
                      <a:pt x="8" y="216"/>
                      <a:pt x="8" y="216"/>
                      <a:pt x="8" y="216"/>
                    </a:cubicBezTo>
                    <a:cubicBezTo>
                      <a:pt x="8" y="215"/>
                      <a:pt x="8" y="215"/>
                      <a:pt x="8" y="215"/>
                    </a:cubicBezTo>
                    <a:cubicBezTo>
                      <a:pt x="10" y="216"/>
                      <a:pt x="10" y="216"/>
                      <a:pt x="10" y="216"/>
                    </a:cubicBezTo>
                    <a:cubicBezTo>
                      <a:pt x="12" y="216"/>
                      <a:pt x="12" y="216"/>
                      <a:pt x="12" y="216"/>
                    </a:cubicBezTo>
                    <a:cubicBezTo>
                      <a:pt x="11" y="218"/>
                      <a:pt x="11" y="218"/>
                      <a:pt x="11" y="218"/>
                    </a:cubicBezTo>
                    <a:cubicBezTo>
                      <a:pt x="12" y="220"/>
                      <a:pt x="12" y="220"/>
                      <a:pt x="12" y="220"/>
                    </a:cubicBezTo>
                    <a:cubicBezTo>
                      <a:pt x="20" y="217"/>
                      <a:pt x="20" y="217"/>
                      <a:pt x="20" y="217"/>
                    </a:cubicBezTo>
                    <a:cubicBezTo>
                      <a:pt x="17" y="221"/>
                      <a:pt x="17" y="221"/>
                      <a:pt x="17" y="221"/>
                    </a:cubicBezTo>
                    <a:cubicBezTo>
                      <a:pt x="17" y="223"/>
                      <a:pt x="17" y="223"/>
                      <a:pt x="17" y="223"/>
                    </a:cubicBezTo>
                    <a:cubicBezTo>
                      <a:pt x="21" y="223"/>
                      <a:pt x="21" y="223"/>
                      <a:pt x="21" y="223"/>
                    </a:cubicBezTo>
                    <a:cubicBezTo>
                      <a:pt x="23" y="222"/>
                      <a:pt x="23" y="222"/>
                      <a:pt x="23" y="222"/>
                    </a:cubicBezTo>
                    <a:cubicBezTo>
                      <a:pt x="23" y="223"/>
                      <a:pt x="23" y="223"/>
                      <a:pt x="23" y="223"/>
                    </a:cubicBezTo>
                    <a:cubicBezTo>
                      <a:pt x="20" y="225"/>
                      <a:pt x="20" y="225"/>
                      <a:pt x="20" y="225"/>
                    </a:cubicBezTo>
                    <a:cubicBezTo>
                      <a:pt x="20" y="227"/>
                      <a:pt x="20" y="227"/>
                      <a:pt x="20" y="227"/>
                    </a:cubicBezTo>
                    <a:cubicBezTo>
                      <a:pt x="28" y="230"/>
                      <a:pt x="28" y="230"/>
                      <a:pt x="28" y="230"/>
                    </a:cubicBezTo>
                    <a:cubicBezTo>
                      <a:pt x="30" y="228"/>
                      <a:pt x="30" y="228"/>
                      <a:pt x="30" y="228"/>
                    </a:cubicBezTo>
                    <a:cubicBezTo>
                      <a:pt x="31" y="226"/>
                      <a:pt x="31" y="226"/>
                      <a:pt x="31" y="226"/>
                    </a:cubicBezTo>
                    <a:cubicBezTo>
                      <a:pt x="30" y="224"/>
                      <a:pt x="30" y="224"/>
                      <a:pt x="30" y="224"/>
                    </a:cubicBezTo>
                    <a:cubicBezTo>
                      <a:pt x="31" y="223"/>
                      <a:pt x="31" y="223"/>
                      <a:pt x="31" y="223"/>
                    </a:cubicBezTo>
                    <a:cubicBezTo>
                      <a:pt x="33" y="225"/>
                      <a:pt x="33" y="225"/>
                      <a:pt x="33" y="225"/>
                    </a:cubicBezTo>
                    <a:cubicBezTo>
                      <a:pt x="33" y="228"/>
                      <a:pt x="33" y="228"/>
                      <a:pt x="33" y="228"/>
                    </a:cubicBezTo>
                    <a:cubicBezTo>
                      <a:pt x="41" y="227"/>
                      <a:pt x="41" y="227"/>
                      <a:pt x="41" y="227"/>
                    </a:cubicBezTo>
                    <a:cubicBezTo>
                      <a:pt x="42" y="224"/>
                      <a:pt x="42" y="224"/>
                      <a:pt x="42" y="224"/>
                    </a:cubicBezTo>
                    <a:cubicBezTo>
                      <a:pt x="44" y="222"/>
                      <a:pt x="44" y="222"/>
                      <a:pt x="44" y="222"/>
                    </a:cubicBezTo>
                    <a:cubicBezTo>
                      <a:pt x="46" y="221"/>
                      <a:pt x="46" y="221"/>
                      <a:pt x="46" y="221"/>
                    </a:cubicBezTo>
                    <a:cubicBezTo>
                      <a:pt x="46" y="223"/>
                      <a:pt x="46" y="223"/>
                      <a:pt x="46" y="223"/>
                    </a:cubicBezTo>
                    <a:cubicBezTo>
                      <a:pt x="44" y="224"/>
                      <a:pt x="44" y="224"/>
                      <a:pt x="44" y="224"/>
                    </a:cubicBezTo>
                    <a:cubicBezTo>
                      <a:pt x="44" y="225"/>
                      <a:pt x="44" y="225"/>
                      <a:pt x="44" y="225"/>
                    </a:cubicBezTo>
                    <a:cubicBezTo>
                      <a:pt x="45" y="225"/>
                      <a:pt x="45" y="225"/>
                      <a:pt x="45" y="225"/>
                    </a:cubicBezTo>
                    <a:cubicBezTo>
                      <a:pt x="46" y="223"/>
                      <a:pt x="46" y="223"/>
                      <a:pt x="46" y="223"/>
                    </a:cubicBezTo>
                    <a:cubicBezTo>
                      <a:pt x="48" y="222"/>
                      <a:pt x="48" y="222"/>
                      <a:pt x="48" y="222"/>
                    </a:cubicBezTo>
                    <a:cubicBezTo>
                      <a:pt x="49" y="224"/>
                      <a:pt x="49" y="224"/>
                      <a:pt x="49" y="224"/>
                    </a:cubicBezTo>
                    <a:cubicBezTo>
                      <a:pt x="49" y="225"/>
                      <a:pt x="49" y="225"/>
                      <a:pt x="49" y="225"/>
                    </a:cubicBezTo>
                    <a:cubicBezTo>
                      <a:pt x="51" y="227"/>
                      <a:pt x="51" y="227"/>
                      <a:pt x="51" y="227"/>
                    </a:cubicBezTo>
                    <a:cubicBezTo>
                      <a:pt x="50" y="229"/>
                      <a:pt x="50" y="229"/>
                      <a:pt x="50" y="229"/>
                    </a:cubicBezTo>
                    <a:cubicBezTo>
                      <a:pt x="49" y="230"/>
                      <a:pt x="49" y="230"/>
                      <a:pt x="49" y="230"/>
                    </a:cubicBezTo>
                    <a:cubicBezTo>
                      <a:pt x="47" y="230"/>
                      <a:pt x="47" y="230"/>
                      <a:pt x="47" y="230"/>
                    </a:cubicBezTo>
                    <a:cubicBezTo>
                      <a:pt x="46" y="231"/>
                      <a:pt x="46" y="231"/>
                      <a:pt x="46" y="231"/>
                    </a:cubicBezTo>
                    <a:cubicBezTo>
                      <a:pt x="46" y="233"/>
                      <a:pt x="46" y="233"/>
                      <a:pt x="46" y="233"/>
                    </a:cubicBezTo>
                    <a:cubicBezTo>
                      <a:pt x="47" y="234"/>
                      <a:pt x="47" y="234"/>
                      <a:pt x="47" y="234"/>
                    </a:cubicBezTo>
                    <a:cubicBezTo>
                      <a:pt x="51" y="236"/>
                      <a:pt x="51" y="236"/>
                      <a:pt x="51" y="236"/>
                    </a:cubicBezTo>
                    <a:cubicBezTo>
                      <a:pt x="51" y="237"/>
                      <a:pt x="51" y="237"/>
                      <a:pt x="51" y="237"/>
                    </a:cubicBezTo>
                    <a:cubicBezTo>
                      <a:pt x="51" y="238"/>
                      <a:pt x="51" y="238"/>
                      <a:pt x="51" y="238"/>
                    </a:cubicBezTo>
                    <a:cubicBezTo>
                      <a:pt x="50" y="239"/>
                      <a:pt x="50" y="239"/>
                      <a:pt x="50" y="239"/>
                    </a:cubicBezTo>
                    <a:cubicBezTo>
                      <a:pt x="48" y="240"/>
                      <a:pt x="48" y="240"/>
                      <a:pt x="48" y="240"/>
                    </a:cubicBezTo>
                    <a:cubicBezTo>
                      <a:pt x="48" y="241"/>
                      <a:pt x="48" y="241"/>
                      <a:pt x="48" y="241"/>
                    </a:cubicBezTo>
                    <a:cubicBezTo>
                      <a:pt x="46" y="241"/>
                      <a:pt x="46" y="241"/>
                      <a:pt x="46" y="241"/>
                    </a:cubicBezTo>
                    <a:cubicBezTo>
                      <a:pt x="37" y="239"/>
                      <a:pt x="37" y="239"/>
                      <a:pt x="37" y="239"/>
                    </a:cubicBezTo>
                    <a:cubicBezTo>
                      <a:pt x="33" y="240"/>
                      <a:pt x="33" y="240"/>
                      <a:pt x="33" y="240"/>
                    </a:cubicBezTo>
                    <a:cubicBezTo>
                      <a:pt x="19" y="238"/>
                      <a:pt x="19" y="238"/>
                      <a:pt x="19" y="238"/>
                    </a:cubicBezTo>
                    <a:cubicBezTo>
                      <a:pt x="15" y="239"/>
                      <a:pt x="15" y="239"/>
                      <a:pt x="15" y="239"/>
                    </a:cubicBezTo>
                    <a:cubicBezTo>
                      <a:pt x="15" y="241"/>
                      <a:pt x="15" y="241"/>
                      <a:pt x="15" y="241"/>
                    </a:cubicBezTo>
                    <a:cubicBezTo>
                      <a:pt x="14" y="241"/>
                      <a:pt x="14" y="241"/>
                      <a:pt x="14" y="241"/>
                    </a:cubicBezTo>
                    <a:cubicBezTo>
                      <a:pt x="11" y="246"/>
                      <a:pt x="11" y="246"/>
                      <a:pt x="11" y="246"/>
                    </a:cubicBezTo>
                    <a:cubicBezTo>
                      <a:pt x="11" y="246"/>
                      <a:pt x="11" y="246"/>
                      <a:pt x="11" y="246"/>
                    </a:cubicBezTo>
                    <a:cubicBezTo>
                      <a:pt x="14" y="248"/>
                      <a:pt x="14" y="248"/>
                      <a:pt x="14" y="248"/>
                    </a:cubicBezTo>
                    <a:cubicBezTo>
                      <a:pt x="15" y="249"/>
                      <a:pt x="15" y="249"/>
                      <a:pt x="15" y="249"/>
                    </a:cubicBezTo>
                    <a:cubicBezTo>
                      <a:pt x="15" y="250"/>
                      <a:pt x="15" y="250"/>
                      <a:pt x="15" y="250"/>
                    </a:cubicBezTo>
                    <a:cubicBezTo>
                      <a:pt x="17" y="252"/>
                      <a:pt x="17" y="252"/>
                      <a:pt x="17" y="252"/>
                    </a:cubicBezTo>
                    <a:cubicBezTo>
                      <a:pt x="19" y="251"/>
                      <a:pt x="19" y="251"/>
                      <a:pt x="19" y="251"/>
                    </a:cubicBezTo>
                    <a:cubicBezTo>
                      <a:pt x="22" y="245"/>
                      <a:pt x="22" y="245"/>
                      <a:pt x="22" y="245"/>
                    </a:cubicBezTo>
                    <a:cubicBezTo>
                      <a:pt x="23" y="245"/>
                      <a:pt x="23" y="245"/>
                      <a:pt x="23" y="245"/>
                    </a:cubicBezTo>
                    <a:cubicBezTo>
                      <a:pt x="21" y="250"/>
                      <a:pt x="21" y="250"/>
                      <a:pt x="21" y="250"/>
                    </a:cubicBezTo>
                    <a:cubicBezTo>
                      <a:pt x="22" y="253"/>
                      <a:pt x="22" y="253"/>
                      <a:pt x="22" y="253"/>
                    </a:cubicBezTo>
                    <a:cubicBezTo>
                      <a:pt x="30" y="256"/>
                      <a:pt x="30" y="256"/>
                      <a:pt x="30" y="256"/>
                    </a:cubicBezTo>
                    <a:cubicBezTo>
                      <a:pt x="34" y="255"/>
                      <a:pt x="34" y="255"/>
                      <a:pt x="34" y="255"/>
                    </a:cubicBezTo>
                    <a:cubicBezTo>
                      <a:pt x="34" y="257"/>
                      <a:pt x="34" y="257"/>
                      <a:pt x="34" y="257"/>
                    </a:cubicBezTo>
                    <a:cubicBezTo>
                      <a:pt x="31" y="259"/>
                      <a:pt x="31" y="259"/>
                      <a:pt x="31" y="259"/>
                    </a:cubicBezTo>
                    <a:cubicBezTo>
                      <a:pt x="29" y="259"/>
                      <a:pt x="29" y="259"/>
                      <a:pt x="29" y="259"/>
                    </a:cubicBezTo>
                    <a:cubicBezTo>
                      <a:pt x="24" y="264"/>
                      <a:pt x="24" y="264"/>
                      <a:pt x="24" y="264"/>
                    </a:cubicBezTo>
                    <a:cubicBezTo>
                      <a:pt x="34" y="275"/>
                      <a:pt x="34" y="275"/>
                      <a:pt x="34" y="275"/>
                    </a:cubicBezTo>
                    <a:cubicBezTo>
                      <a:pt x="47" y="279"/>
                      <a:pt x="47" y="279"/>
                      <a:pt x="47" y="279"/>
                    </a:cubicBezTo>
                    <a:cubicBezTo>
                      <a:pt x="42" y="273"/>
                      <a:pt x="42" y="273"/>
                      <a:pt x="42" y="273"/>
                    </a:cubicBezTo>
                    <a:cubicBezTo>
                      <a:pt x="40" y="271"/>
                      <a:pt x="40" y="271"/>
                      <a:pt x="40" y="271"/>
                    </a:cubicBezTo>
                    <a:cubicBezTo>
                      <a:pt x="42" y="269"/>
                      <a:pt x="42" y="269"/>
                      <a:pt x="42" y="269"/>
                    </a:cubicBezTo>
                    <a:cubicBezTo>
                      <a:pt x="44" y="269"/>
                      <a:pt x="44" y="269"/>
                      <a:pt x="44" y="269"/>
                    </a:cubicBezTo>
                    <a:cubicBezTo>
                      <a:pt x="46" y="272"/>
                      <a:pt x="46" y="272"/>
                      <a:pt x="46" y="272"/>
                    </a:cubicBezTo>
                    <a:cubicBezTo>
                      <a:pt x="47" y="272"/>
                      <a:pt x="47" y="272"/>
                      <a:pt x="47" y="272"/>
                    </a:cubicBezTo>
                    <a:cubicBezTo>
                      <a:pt x="48" y="270"/>
                      <a:pt x="48" y="270"/>
                      <a:pt x="48" y="270"/>
                    </a:cubicBezTo>
                    <a:cubicBezTo>
                      <a:pt x="49" y="267"/>
                      <a:pt x="49" y="267"/>
                      <a:pt x="49" y="267"/>
                    </a:cubicBezTo>
                    <a:cubicBezTo>
                      <a:pt x="53" y="269"/>
                      <a:pt x="53" y="269"/>
                      <a:pt x="53" y="269"/>
                    </a:cubicBezTo>
                    <a:cubicBezTo>
                      <a:pt x="52" y="270"/>
                      <a:pt x="52" y="270"/>
                      <a:pt x="52" y="270"/>
                    </a:cubicBezTo>
                    <a:cubicBezTo>
                      <a:pt x="52" y="274"/>
                      <a:pt x="52" y="274"/>
                      <a:pt x="52" y="274"/>
                    </a:cubicBezTo>
                    <a:cubicBezTo>
                      <a:pt x="54" y="276"/>
                      <a:pt x="54" y="276"/>
                      <a:pt x="54" y="276"/>
                    </a:cubicBezTo>
                    <a:cubicBezTo>
                      <a:pt x="55" y="275"/>
                      <a:pt x="55" y="275"/>
                      <a:pt x="55" y="275"/>
                    </a:cubicBezTo>
                    <a:cubicBezTo>
                      <a:pt x="57" y="272"/>
                      <a:pt x="57" y="272"/>
                      <a:pt x="57" y="272"/>
                    </a:cubicBezTo>
                    <a:cubicBezTo>
                      <a:pt x="58" y="271"/>
                      <a:pt x="58" y="271"/>
                      <a:pt x="58" y="271"/>
                    </a:cubicBezTo>
                    <a:cubicBezTo>
                      <a:pt x="59" y="272"/>
                      <a:pt x="59" y="272"/>
                      <a:pt x="59" y="272"/>
                    </a:cubicBezTo>
                    <a:cubicBezTo>
                      <a:pt x="60" y="270"/>
                      <a:pt x="60" y="270"/>
                      <a:pt x="60" y="270"/>
                    </a:cubicBezTo>
                    <a:cubicBezTo>
                      <a:pt x="61" y="268"/>
                      <a:pt x="61" y="268"/>
                      <a:pt x="61" y="268"/>
                    </a:cubicBezTo>
                    <a:cubicBezTo>
                      <a:pt x="63" y="267"/>
                      <a:pt x="63" y="267"/>
                      <a:pt x="63" y="267"/>
                    </a:cubicBezTo>
                    <a:cubicBezTo>
                      <a:pt x="63" y="269"/>
                      <a:pt x="63" y="269"/>
                      <a:pt x="63" y="269"/>
                    </a:cubicBezTo>
                    <a:cubicBezTo>
                      <a:pt x="65" y="272"/>
                      <a:pt x="65" y="272"/>
                      <a:pt x="65" y="272"/>
                    </a:cubicBezTo>
                    <a:cubicBezTo>
                      <a:pt x="67" y="270"/>
                      <a:pt x="67" y="270"/>
                      <a:pt x="67" y="270"/>
                    </a:cubicBezTo>
                    <a:cubicBezTo>
                      <a:pt x="69" y="266"/>
                      <a:pt x="69" y="266"/>
                      <a:pt x="69" y="266"/>
                    </a:cubicBezTo>
                    <a:cubicBezTo>
                      <a:pt x="71" y="266"/>
                      <a:pt x="71" y="266"/>
                      <a:pt x="71" y="266"/>
                    </a:cubicBezTo>
                    <a:cubicBezTo>
                      <a:pt x="72" y="269"/>
                      <a:pt x="72" y="269"/>
                      <a:pt x="72" y="269"/>
                    </a:cubicBezTo>
                    <a:cubicBezTo>
                      <a:pt x="74" y="270"/>
                      <a:pt x="74" y="270"/>
                      <a:pt x="74" y="270"/>
                    </a:cubicBezTo>
                    <a:cubicBezTo>
                      <a:pt x="75" y="269"/>
                      <a:pt x="75" y="269"/>
                      <a:pt x="75" y="269"/>
                    </a:cubicBezTo>
                    <a:cubicBezTo>
                      <a:pt x="84" y="272"/>
                      <a:pt x="84" y="272"/>
                      <a:pt x="84" y="272"/>
                    </a:cubicBezTo>
                    <a:cubicBezTo>
                      <a:pt x="85" y="274"/>
                      <a:pt x="85" y="274"/>
                      <a:pt x="85" y="274"/>
                    </a:cubicBezTo>
                    <a:cubicBezTo>
                      <a:pt x="86" y="275"/>
                      <a:pt x="86" y="275"/>
                      <a:pt x="86" y="275"/>
                    </a:cubicBezTo>
                    <a:cubicBezTo>
                      <a:pt x="86" y="275"/>
                      <a:pt x="86" y="275"/>
                      <a:pt x="86" y="275"/>
                    </a:cubicBezTo>
                    <a:cubicBezTo>
                      <a:pt x="86" y="276"/>
                      <a:pt x="86" y="276"/>
                      <a:pt x="86" y="276"/>
                    </a:cubicBezTo>
                    <a:cubicBezTo>
                      <a:pt x="86" y="274"/>
                      <a:pt x="86" y="274"/>
                      <a:pt x="86" y="274"/>
                    </a:cubicBezTo>
                    <a:cubicBezTo>
                      <a:pt x="86" y="274"/>
                      <a:pt x="86" y="274"/>
                      <a:pt x="86" y="274"/>
                    </a:cubicBezTo>
                    <a:cubicBezTo>
                      <a:pt x="92" y="277"/>
                      <a:pt x="92" y="277"/>
                      <a:pt x="92" y="277"/>
                    </a:cubicBezTo>
                    <a:cubicBezTo>
                      <a:pt x="93" y="277"/>
                      <a:pt x="93" y="277"/>
                      <a:pt x="93" y="277"/>
                    </a:cubicBezTo>
                    <a:cubicBezTo>
                      <a:pt x="93" y="278"/>
                      <a:pt x="93" y="278"/>
                      <a:pt x="93" y="278"/>
                    </a:cubicBezTo>
                    <a:cubicBezTo>
                      <a:pt x="93" y="282"/>
                      <a:pt x="93" y="282"/>
                      <a:pt x="93" y="282"/>
                    </a:cubicBezTo>
                    <a:cubicBezTo>
                      <a:pt x="95" y="281"/>
                      <a:pt x="95" y="281"/>
                      <a:pt x="95" y="281"/>
                    </a:cubicBezTo>
                    <a:cubicBezTo>
                      <a:pt x="96" y="279"/>
                      <a:pt x="96" y="279"/>
                      <a:pt x="96" y="279"/>
                    </a:cubicBezTo>
                    <a:cubicBezTo>
                      <a:pt x="97" y="282"/>
                      <a:pt x="97" y="282"/>
                      <a:pt x="97" y="282"/>
                    </a:cubicBezTo>
                    <a:cubicBezTo>
                      <a:pt x="98" y="282"/>
                      <a:pt x="98" y="282"/>
                      <a:pt x="98" y="282"/>
                    </a:cubicBezTo>
                    <a:cubicBezTo>
                      <a:pt x="99" y="284"/>
                      <a:pt x="99" y="284"/>
                      <a:pt x="99" y="284"/>
                    </a:cubicBezTo>
                    <a:cubicBezTo>
                      <a:pt x="101" y="283"/>
                      <a:pt x="101" y="283"/>
                      <a:pt x="101" y="283"/>
                    </a:cubicBezTo>
                    <a:cubicBezTo>
                      <a:pt x="102" y="286"/>
                      <a:pt x="102" y="286"/>
                      <a:pt x="102" y="286"/>
                    </a:cubicBezTo>
                    <a:cubicBezTo>
                      <a:pt x="103" y="288"/>
                      <a:pt x="103" y="288"/>
                      <a:pt x="103" y="288"/>
                    </a:cubicBezTo>
                    <a:cubicBezTo>
                      <a:pt x="103" y="288"/>
                      <a:pt x="103" y="288"/>
                      <a:pt x="103" y="288"/>
                    </a:cubicBezTo>
                    <a:cubicBezTo>
                      <a:pt x="103" y="290"/>
                      <a:pt x="103" y="290"/>
                      <a:pt x="103" y="290"/>
                    </a:cubicBezTo>
                    <a:cubicBezTo>
                      <a:pt x="101" y="294"/>
                      <a:pt x="101" y="294"/>
                      <a:pt x="101" y="294"/>
                    </a:cubicBezTo>
                    <a:cubicBezTo>
                      <a:pt x="103" y="292"/>
                      <a:pt x="103" y="292"/>
                      <a:pt x="103" y="292"/>
                    </a:cubicBezTo>
                    <a:cubicBezTo>
                      <a:pt x="103" y="294"/>
                      <a:pt x="103" y="294"/>
                      <a:pt x="103" y="294"/>
                    </a:cubicBezTo>
                    <a:cubicBezTo>
                      <a:pt x="103" y="295"/>
                      <a:pt x="103" y="295"/>
                      <a:pt x="103" y="295"/>
                    </a:cubicBezTo>
                    <a:cubicBezTo>
                      <a:pt x="104" y="297"/>
                      <a:pt x="104" y="297"/>
                      <a:pt x="104" y="297"/>
                    </a:cubicBezTo>
                    <a:cubicBezTo>
                      <a:pt x="105" y="300"/>
                      <a:pt x="105" y="300"/>
                      <a:pt x="105" y="300"/>
                    </a:cubicBezTo>
                    <a:cubicBezTo>
                      <a:pt x="106" y="302"/>
                      <a:pt x="106" y="302"/>
                      <a:pt x="106" y="302"/>
                    </a:cubicBezTo>
                    <a:cubicBezTo>
                      <a:pt x="113" y="307"/>
                      <a:pt x="113" y="307"/>
                      <a:pt x="113" y="307"/>
                    </a:cubicBezTo>
                    <a:cubicBezTo>
                      <a:pt x="113" y="308"/>
                      <a:pt x="113" y="308"/>
                      <a:pt x="113" y="308"/>
                    </a:cubicBezTo>
                    <a:cubicBezTo>
                      <a:pt x="112" y="309"/>
                      <a:pt x="112" y="309"/>
                      <a:pt x="112" y="309"/>
                    </a:cubicBezTo>
                    <a:cubicBezTo>
                      <a:pt x="111" y="310"/>
                      <a:pt x="111" y="310"/>
                      <a:pt x="111" y="310"/>
                    </a:cubicBezTo>
                    <a:cubicBezTo>
                      <a:pt x="112" y="311"/>
                      <a:pt x="112" y="311"/>
                      <a:pt x="112" y="311"/>
                    </a:cubicBezTo>
                    <a:cubicBezTo>
                      <a:pt x="114" y="312"/>
                      <a:pt x="114" y="312"/>
                      <a:pt x="114" y="312"/>
                    </a:cubicBezTo>
                    <a:cubicBezTo>
                      <a:pt x="117" y="317"/>
                      <a:pt x="117" y="317"/>
                      <a:pt x="117" y="317"/>
                    </a:cubicBezTo>
                    <a:cubicBezTo>
                      <a:pt x="116" y="317"/>
                      <a:pt x="116" y="317"/>
                      <a:pt x="116" y="317"/>
                    </a:cubicBezTo>
                    <a:cubicBezTo>
                      <a:pt x="113" y="318"/>
                      <a:pt x="113" y="318"/>
                      <a:pt x="113" y="318"/>
                    </a:cubicBezTo>
                    <a:cubicBezTo>
                      <a:pt x="116" y="319"/>
                      <a:pt x="116" y="319"/>
                      <a:pt x="116" y="319"/>
                    </a:cubicBezTo>
                    <a:cubicBezTo>
                      <a:pt x="117" y="319"/>
                      <a:pt x="117" y="319"/>
                      <a:pt x="117" y="319"/>
                    </a:cubicBezTo>
                    <a:cubicBezTo>
                      <a:pt x="117" y="321"/>
                      <a:pt x="117" y="321"/>
                      <a:pt x="117" y="321"/>
                    </a:cubicBezTo>
                    <a:cubicBezTo>
                      <a:pt x="114" y="321"/>
                      <a:pt x="114" y="321"/>
                      <a:pt x="114" y="321"/>
                    </a:cubicBezTo>
                    <a:cubicBezTo>
                      <a:pt x="117" y="322"/>
                      <a:pt x="117" y="322"/>
                      <a:pt x="117" y="322"/>
                    </a:cubicBezTo>
                    <a:cubicBezTo>
                      <a:pt x="118" y="323"/>
                      <a:pt x="118" y="323"/>
                      <a:pt x="118" y="323"/>
                    </a:cubicBezTo>
                    <a:cubicBezTo>
                      <a:pt x="117" y="328"/>
                      <a:pt x="117" y="328"/>
                      <a:pt x="117" y="328"/>
                    </a:cubicBezTo>
                    <a:cubicBezTo>
                      <a:pt x="118" y="328"/>
                      <a:pt x="118" y="328"/>
                      <a:pt x="118" y="328"/>
                    </a:cubicBezTo>
                    <a:cubicBezTo>
                      <a:pt x="119" y="329"/>
                      <a:pt x="119" y="329"/>
                      <a:pt x="119" y="329"/>
                    </a:cubicBezTo>
                    <a:cubicBezTo>
                      <a:pt x="118" y="331"/>
                      <a:pt x="118" y="331"/>
                      <a:pt x="118" y="331"/>
                    </a:cubicBezTo>
                    <a:cubicBezTo>
                      <a:pt x="121" y="333"/>
                      <a:pt x="121" y="333"/>
                      <a:pt x="121" y="333"/>
                    </a:cubicBezTo>
                    <a:cubicBezTo>
                      <a:pt x="120" y="336"/>
                      <a:pt x="120" y="336"/>
                      <a:pt x="120" y="336"/>
                    </a:cubicBezTo>
                    <a:cubicBezTo>
                      <a:pt x="120" y="337"/>
                      <a:pt x="120" y="337"/>
                      <a:pt x="120" y="337"/>
                    </a:cubicBezTo>
                    <a:cubicBezTo>
                      <a:pt x="119" y="336"/>
                      <a:pt x="119" y="336"/>
                      <a:pt x="119" y="336"/>
                    </a:cubicBezTo>
                    <a:cubicBezTo>
                      <a:pt x="119" y="339"/>
                      <a:pt x="119" y="339"/>
                      <a:pt x="119" y="339"/>
                    </a:cubicBezTo>
                    <a:cubicBezTo>
                      <a:pt x="122" y="341"/>
                      <a:pt x="122" y="341"/>
                      <a:pt x="122" y="341"/>
                    </a:cubicBezTo>
                    <a:cubicBezTo>
                      <a:pt x="123" y="343"/>
                      <a:pt x="123" y="343"/>
                      <a:pt x="123" y="343"/>
                    </a:cubicBezTo>
                    <a:cubicBezTo>
                      <a:pt x="122" y="346"/>
                      <a:pt x="122" y="346"/>
                      <a:pt x="122" y="346"/>
                    </a:cubicBezTo>
                    <a:cubicBezTo>
                      <a:pt x="123" y="346"/>
                      <a:pt x="123" y="346"/>
                      <a:pt x="123" y="346"/>
                    </a:cubicBezTo>
                    <a:cubicBezTo>
                      <a:pt x="125" y="344"/>
                      <a:pt x="125" y="344"/>
                      <a:pt x="125" y="344"/>
                    </a:cubicBezTo>
                    <a:cubicBezTo>
                      <a:pt x="124" y="345"/>
                      <a:pt x="124" y="345"/>
                      <a:pt x="124" y="345"/>
                    </a:cubicBezTo>
                    <a:cubicBezTo>
                      <a:pt x="123" y="348"/>
                      <a:pt x="123" y="348"/>
                      <a:pt x="123" y="348"/>
                    </a:cubicBezTo>
                    <a:cubicBezTo>
                      <a:pt x="125" y="349"/>
                      <a:pt x="125" y="349"/>
                      <a:pt x="125" y="349"/>
                    </a:cubicBezTo>
                    <a:cubicBezTo>
                      <a:pt x="123" y="350"/>
                      <a:pt x="123" y="350"/>
                      <a:pt x="123" y="350"/>
                    </a:cubicBezTo>
                    <a:cubicBezTo>
                      <a:pt x="123" y="352"/>
                      <a:pt x="123" y="352"/>
                      <a:pt x="123" y="352"/>
                    </a:cubicBezTo>
                    <a:cubicBezTo>
                      <a:pt x="121" y="353"/>
                      <a:pt x="121" y="353"/>
                      <a:pt x="121" y="353"/>
                    </a:cubicBezTo>
                    <a:cubicBezTo>
                      <a:pt x="128" y="355"/>
                      <a:pt x="128" y="355"/>
                      <a:pt x="128" y="355"/>
                    </a:cubicBezTo>
                    <a:cubicBezTo>
                      <a:pt x="129" y="357"/>
                      <a:pt x="129" y="357"/>
                      <a:pt x="129" y="357"/>
                    </a:cubicBezTo>
                    <a:cubicBezTo>
                      <a:pt x="129" y="360"/>
                      <a:pt x="129" y="360"/>
                      <a:pt x="129" y="360"/>
                    </a:cubicBezTo>
                    <a:cubicBezTo>
                      <a:pt x="128" y="361"/>
                      <a:pt x="128" y="361"/>
                      <a:pt x="128" y="361"/>
                    </a:cubicBezTo>
                    <a:cubicBezTo>
                      <a:pt x="129" y="367"/>
                      <a:pt x="129" y="367"/>
                      <a:pt x="129" y="367"/>
                    </a:cubicBezTo>
                    <a:cubicBezTo>
                      <a:pt x="127" y="367"/>
                      <a:pt x="127" y="367"/>
                      <a:pt x="127" y="367"/>
                    </a:cubicBezTo>
                    <a:cubicBezTo>
                      <a:pt x="128" y="369"/>
                      <a:pt x="128" y="369"/>
                      <a:pt x="128" y="369"/>
                    </a:cubicBezTo>
                    <a:cubicBezTo>
                      <a:pt x="127" y="370"/>
                      <a:pt x="127" y="370"/>
                      <a:pt x="127" y="370"/>
                    </a:cubicBezTo>
                    <a:cubicBezTo>
                      <a:pt x="126" y="372"/>
                      <a:pt x="126" y="372"/>
                      <a:pt x="126" y="372"/>
                    </a:cubicBezTo>
                    <a:cubicBezTo>
                      <a:pt x="124" y="376"/>
                      <a:pt x="124" y="376"/>
                      <a:pt x="124" y="376"/>
                    </a:cubicBezTo>
                    <a:cubicBezTo>
                      <a:pt x="122" y="377"/>
                      <a:pt x="122" y="377"/>
                      <a:pt x="122" y="377"/>
                    </a:cubicBezTo>
                    <a:cubicBezTo>
                      <a:pt x="124" y="379"/>
                      <a:pt x="124" y="379"/>
                      <a:pt x="124" y="379"/>
                    </a:cubicBezTo>
                    <a:cubicBezTo>
                      <a:pt x="127" y="378"/>
                      <a:pt x="127" y="378"/>
                      <a:pt x="127" y="378"/>
                    </a:cubicBezTo>
                    <a:cubicBezTo>
                      <a:pt x="124" y="382"/>
                      <a:pt x="124" y="382"/>
                      <a:pt x="124" y="382"/>
                    </a:cubicBezTo>
                    <a:cubicBezTo>
                      <a:pt x="122" y="383"/>
                      <a:pt x="122" y="383"/>
                      <a:pt x="122" y="383"/>
                    </a:cubicBezTo>
                    <a:cubicBezTo>
                      <a:pt x="121" y="385"/>
                      <a:pt x="121" y="385"/>
                      <a:pt x="121" y="385"/>
                    </a:cubicBezTo>
                    <a:cubicBezTo>
                      <a:pt x="123" y="391"/>
                      <a:pt x="123" y="391"/>
                      <a:pt x="123" y="391"/>
                    </a:cubicBezTo>
                    <a:cubicBezTo>
                      <a:pt x="125" y="389"/>
                      <a:pt x="125" y="389"/>
                      <a:pt x="125" y="389"/>
                    </a:cubicBezTo>
                    <a:cubicBezTo>
                      <a:pt x="127" y="391"/>
                      <a:pt x="127" y="391"/>
                      <a:pt x="127" y="391"/>
                    </a:cubicBezTo>
                    <a:cubicBezTo>
                      <a:pt x="129" y="392"/>
                      <a:pt x="129" y="392"/>
                      <a:pt x="129" y="392"/>
                    </a:cubicBezTo>
                    <a:cubicBezTo>
                      <a:pt x="133" y="390"/>
                      <a:pt x="133" y="390"/>
                      <a:pt x="133" y="390"/>
                    </a:cubicBezTo>
                    <a:cubicBezTo>
                      <a:pt x="133" y="387"/>
                      <a:pt x="133" y="387"/>
                      <a:pt x="133" y="387"/>
                    </a:cubicBezTo>
                    <a:cubicBezTo>
                      <a:pt x="132" y="386"/>
                      <a:pt x="132" y="386"/>
                      <a:pt x="132" y="386"/>
                    </a:cubicBezTo>
                    <a:cubicBezTo>
                      <a:pt x="132" y="384"/>
                      <a:pt x="132" y="384"/>
                      <a:pt x="132" y="384"/>
                    </a:cubicBezTo>
                    <a:cubicBezTo>
                      <a:pt x="133" y="385"/>
                      <a:pt x="133" y="385"/>
                      <a:pt x="133" y="385"/>
                    </a:cubicBezTo>
                    <a:cubicBezTo>
                      <a:pt x="134" y="384"/>
                      <a:pt x="134" y="384"/>
                      <a:pt x="134" y="384"/>
                    </a:cubicBezTo>
                    <a:cubicBezTo>
                      <a:pt x="134" y="383"/>
                      <a:pt x="134" y="383"/>
                      <a:pt x="134" y="383"/>
                    </a:cubicBezTo>
                    <a:cubicBezTo>
                      <a:pt x="136" y="381"/>
                      <a:pt x="136" y="381"/>
                      <a:pt x="136" y="381"/>
                    </a:cubicBezTo>
                    <a:cubicBezTo>
                      <a:pt x="136" y="377"/>
                      <a:pt x="136" y="377"/>
                      <a:pt x="136" y="377"/>
                    </a:cubicBezTo>
                    <a:cubicBezTo>
                      <a:pt x="138" y="382"/>
                      <a:pt x="138" y="382"/>
                      <a:pt x="138" y="382"/>
                    </a:cubicBezTo>
                    <a:cubicBezTo>
                      <a:pt x="140" y="380"/>
                      <a:pt x="140" y="380"/>
                      <a:pt x="140" y="380"/>
                    </a:cubicBezTo>
                    <a:cubicBezTo>
                      <a:pt x="139" y="382"/>
                      <a:pt x="139" y="382"/>
                      <a:pt x="139" y="382"/>
                    </a:cubicBezTo>
                    <a:cubicBezTo>
                      <a:pt x="139" y="384"/>
                      <a:pt x="139" y="384"/>
                      <a:pt x="139" y="384"/>
                    </a:cubicBezTo>
                    <a:cubicBezTo>
                      <a:pt x="142" y="385"/>
                      <a:pt x="142" y="385"/>
                      <a:pt x="142" y="385"/>
                    </a:cubicBezTo>
                    <a:cubicBezTo>
                      <a:pt x="142" y="386"/>
                      <a:pt x="142" y="386"/>
                      <a:pt x="142" y="386"/>
                    </a:cubicBezTo>
                    <a:cubicBezTo>
                      <a:pt x="143" y="386"/>
                      <a:pt x="143" y="386"/>
                      <a:pt x="143" y="386"/>
                    </a:cubicBezTo>
                    <a:cubicBezTo>
                      <a:pt x="148" y="385"/>
                      <a:pt x="148" y="385"/>
                      <a:pt x="148" y="385"/>
                    </a:cubicBezTo>
                    <a:cubicBezTo>
                      <a:pt x="146" y="387"/>
                      <a:pt x="146" y="387"/>
                      <a:pt x="146" y="387"/>
                    </a:cubicBezTo>
                    <a:cubicBezTo>
                      <a:pt x="142" y="389"/>
                      <a:pt x="142" y="389"/>
                      <a:pt x="142" y="389"/>
                    </a:cubicBezTo>
                    <a:cubicBezTo>
                      <a:pt x="140" y="391"/>
                      <a:pt x="140" y="391"/>
                      <a:pt x="140" y="391"/>
                    </a:cubicBezTo>
                    <a:cubicBezTo>
                      <a:pt x="144" y="391"/>
                      <a:pt x="144" y="391"/>
                      <a:pt x="144" y="391"/>
                    </a:cubicBezTo>
                    <a:cubicBezTo>
                      <a:pt x="148" y="390"/>
                      <a:pt x="148" y="390"/>
                      <a:pt x="148" y="390"/>
                    </a:cubicBezTo>
                    <a:cubicBezTo>
                      <a:pt x="145" y="391"/>
                      <a:pt x="145" y="391"/>
                      <a:pt x="145" y="391"/>
                    </a:cubicBezTo>
                    <a:cubicBezTo>
                      <a:pt x="145" y="394"/>
                      <a:pt x="145" y="394"/>
                      <a:pt x="145" y="394"/>
                    </a:cubicBezTo>
                    <a:cubicBezTo>
                      <a:pt x="143" y="396"/>
                      <a:pt x="143" y="396"/>
                      <a:pt x="143" y="396"/>
                    </a:cubicBezTo>
                    <a:cubicBezTo>
                      <a:pt x="149" y="392"/>
                      <a:pt x="149" y="392"/>
                      <a:pt x="149" y="392"/>
                    </a:cubicBezTo>
                    <a:cubicBezTo>
                      <a:pt x="146" y="397"/>
                      <a:pt x="146" y="397"/>
                      <a:pt x="146" y="397"/>
                    </a:cubicBezTo>
                    <a:cubicBezTo>
                      <a:pt x="151" y="396"/>
                      <a:pt x="151" y="396"/>
                      <a:pt x="151" y="396"/>
                    </a:cubicBezTo>
                    <a:cubicBezTo>
                      <a:pt x="151" y="398"/>
                      <a:pt x="151" y="398"/>
                      <a:pt x="151" y="398"/>
                    </a:cubicBezTo>
                    <a:cubicBezTo>
                      <a:pt x="152" y="399"/>
                      <a:pt x="152" y="399"/>
                      <a:pt x="152" y="399"/>
                    </a:cubicBezTo>
                    <a:cubicBezTo>
                      <a:pt x="151" y="400"/>
                      <a:pt x="151" y="400"/>
                      <a:pt x="151" y="400"/>
                    </a:cubicBezTo>
                    <a:cubicBezTo>
                      <a:pt x="148" y="398"/>
                      <a:pt x="148" y="398"/>
                      <a:pt x="148" y="398"/>
                    </a:cubicBezTo>
                    <a:cubicBezTo>
                      <a:pt x="150" y="400"/>
                      <a:pt x="150" y="400"/>
                      <a:pt x="150" y="400"/>
                    </a:cubicBezTo>
                    <a:cubicBezTo>
                      <a:pt x="154" y="402"/>
                      <a:pt x="154" y="402"/>
                      <a:pt x="154" y="402"/>
                    </a:cubicBezTo>
                    <a:cubicBezTo>
                      <a:pt x="155" y="404"/>
                      <a:pt x="155" y="404"/>
                      <a:pt x="155" y="404"/>
                    </a:cubicBezTo>
                    <a:cubicBezTo>
                      <a:pt x="156" y="406"/>
                      <a:pt x="156" y="406"/>
                      <a:pt x="156" y="406"/>
                    </a:cubicBezTo>
                    <a:cubicBezTo>
                      <a:pt x="153" y="405"/>
                      <a:pt x="153" y="405"/>
                      <a:pt x="153" y="405"/>
                    </a:cubicBezTo>
                    <a:cubicBezTo>
                      <a:pt x="155" y="407"/>
                      <a:pt x="155" y="407"/>
                      <a:pt x="155" y="407"/>
                    </a:cubicBezTo>
                    <a:cubicBezTo>
                      <a:pt x="155" y="408"/>
                      <a:pt x="155" y="408"/>
                      <a:pt x="155" y="408"/>
                    </a:cubicBezTo>
                    <a:cubicBezTo>
                      <a:pt x="154" y="408"/>
                      <a:pt x="154" y="408"/>
                      <a:pt x="154" y="408"/>
                    </a:cubicBezTo>
                    <a:cubicBezTo>
                      <a:pt x="154" y="409"/>
                      <a:pt x="154" y="409"/>
                      <a:pt x="154" y="409"/>
                    </a:cubicBezTo>
                    <a:cubicBezTo>
                      <a:pt x="152" y="408"/>
                      <a:pt x="152" y="408"/>
                      <a:pt x="152" y="408"/>
                    </a:cubicBezTo>
                    <a:cubicBezTo>
                      <a:pt x="153" y="410"/>
                      <a:pt x="153" y="410"/>
                      <a:pt x="153" y="410"/>
                    </a:cubicBezTo>
                    <a:cubicBezTo>
                      <a:pt x="154" y="412"/>
                      <a:pt x="154" y="412"/>
                      <a:pt x="154" y="412"/>
                    </a:cubicBezTo>
                    <a:cubicBezTo>
                      <a:pt x="156" y="411"/>
                      <a:pt x="156" y="411"/>
                      <a:pt x="156" y="411"/>
                    </a:cubicBezTo>
                    <a:cubicBezTo>
                      <a:pt x="157" y="412"/>
                      <a:pt x="157" y="412"/>
                      <a:pt x="157" y="412"/>
                    </a:cubicBezTo>
                    <a:cubicBezTo>
                      <a:pt x="157" y="414"/>
                      <a:pt x="157" y="414"/>
                      <a:pt x="157" y="414"/>
                    </a:cubicBezTo>
                    <a:cubicBezTo>
                      <a:pt x="149" y="411"/>
                      <a:pt x="149" y="411"/>
                      <a:pt x="149" y="411"/>
                    </a:cubicBezTo>
                    <a:cubicBezTo>
                      <a:pt x="141" y="405"/>
                      <a:pt x="141" y="405"/>
                      <a:pt x="141" y="405"/>
                    </a:cubicBezTo>
                    <a:cubicBezTo>
                      <a:pt x="133" y="404"/>
                      <a:pt x="133" y="404"/>
                      <a:pt x="133" y="404"/>
                    </a:cubicBezTo>
                    <a:cubicBezTo>
                      <a:pt x="131" y="404"/>
                      <a:pt x="131" y="404"/>
                      <a:pt x="131" y="404"/>
                    </a:cubicBezTo>
                    <a:cubicBezTo>
                      <a:pt x="130" y="406"/>
                      <a:pt x="130" y="406"/>
                      <a:pt x="130" y="406"/>
                    </a:cubicBezTo>
                    <a:cubicBezTo>
                      <a:pt x="134" y="412"/>
                      <a:pt x="134" y="412"/>
                      <a:pt x="134" y="412"/>
                    </a:cubicBezTo>
                    <a:cubicBezTo>
                      <a:pt x="141" y="415"/>
                      <a:pt x="141" y="415"/>
                      <a:pt x="141" y="415"/>
                    </a:cubicBezTo>
                    <a:cubicBezTo>
                      <a:pt x="144" y="419"/>
                      <a:pt x="144" y="419"/>
                      <a:pt x="144" y="419"/>
                    </a:cubicBezTo>
                    <a:cubicBezTo>
                      <a:pt x="151" y="420"/>
                      <a:pt x="151" y="420"/>
                      <a:pt x="151" y="420"/>
                    </a:cubicBezTo>
                    <a:cubicBezTo>
                      <a:pt x="152" y="420"/>
                      <a:pt x="152" y="420"/>
                      <a:pt x="152" y="420"/>
                    </a:cubicBezTo>
                    <a:cubicBezTo>
                      <a:pt x="154" y="420"/>
                      <a:pt x="154" y="420"/>
                      <a:pt x="154" y="420"/>
                    </a:cubicBezTo>
                    <a:cubicBezTo>
                      <a:pt x="154" y="421"/>
                      <a:pt x="154" y="421"/>
                      <a:pt x="154" y="421"/>
                    </a:cubicBezTo>
                    <a:cubicBezTo>
                      <a:pt x="158" y="420"/>
                      <a:pt x="158" y="420"/>
                      <a:pt x="158" y="420"/>
                    </a:cubicBezTo>
                    <a:cubicBezTo>
                      <a:pt x="158" y="422"/>
                      <a:pt x="158" y="422"/>
                      <a:pt x="158" y="422"/>
                    </a:cubicBezTo>
                    <a:cubicBezTo>
                      <a:pt x="159" y="424"/>
                      <a:pt x="159" y="424"/>
                      <a:pt x="159" y="424"/>
                    </a:cubicBezTo>
                    <a:cubicBezTo>
                      <a:pt x="157" y="425"/>
                      <a:pt x="157" y="425"/>
                      <a:pt x="157" y="425"/>
                    </a:cubicBezTo>
                    <a:cubicBezTo>
                      <a:pt x="157" y="427"/>
                      <a:pt x="157" y="427"/>
                      <a:pt x="157" y="427"/>
                    </a:cubicBezTo>
                    <a:cubicBezTo>
                      <a:pt x="155" y="428"/>
                      <a:pt x="155" y="428"/>
                      <a:pt x="155" y="428"/>
                    </a:cubicBezTo>
                    <a:cubicBezTo>
                      <a:pt x="156" y="430"/>
                      <a:pt x="156" y="430"/>
                      <a:pt x="156" y="430"/>
                    </a:cubicBezTo>
                    <a:cubicBezTo>
                      <a:pt x="156" y="431"/>
                      <a:pt x="156" y="431"/>
                      <a:pt x="156" y="431"/>
                    </a:cubicBezTo>
                    <a:cubicBezTo>
                      <a:pt x="154" y="432"/>
                      <a:pt x="154" y="432"/>
                      <a:pt x="154" y="432"/>
                    </a:cubicBezTo>
                    <a:cubicBezTo>
                      <a:pt x="154" y="435"/>
                      <a:pt x="154" y="435"/>
                      <a:pt x="154" y="435"/>
                    </a:cubicBezTo>
                    <a:cubicBezTo>
                      <a:pt x="156" y="436"/>
                      <a:pt x="156" y="436"/>
                      <a:pt x="156" y="436"/>
                    </a:cubicBezTo>
                    <a:cubicBezTo>
                      <a:pt x="158" y="435"/>
                      <a:pt x="158" y="435"/>
                      <a:pt x="158" y="435"/>
                    </a:cubicBezTo>
                    <a:cubicBezTo>
                      <a:pt x="159" y="437"/>
                      <a:pt x="159" y="437"/>
                      <a:pt x="159" y="437"/>
                    </a:cubicBezTo>
                    <a:cubicBezTo>
                      <a:pt x="157" y="438"/>
                      <a:pt x="157" y="438"/>
                      <a:pt x="157" y="438"/>
                    </a:cubicBezTo>
                    <a:cubicBezTo>
                      <a:pt x="158" y="439"/>
                      <a:pt x="158" y="439"/>
                      <a:pt x="158" y="439"/>
                    </a:cubicBezTo>
                    <a:cubicBezTo>
                      <a:pt x="157" y="440"/>
                      <a:pt x="157" y="440"/>
                      <a:pt x="157" y="440"/>
                    </a:cubicBezTo>
                    <a:cubicBezTo>
                      <a:pt x="156" y="438"/>
                      <a:pt x="156" y="438"/>
                      <a:pt x="156" y="438"/>
                    </a:cubicBezTo>
                    <a:cubicBezTo>
                      <a:pt x="154" y="437"/>
                      <a:pt x="154" y="437"/>
                      <a:pt x="154" y="437"/>
                    </a:cubicBezTo>
                    <a:cubicBezTo>
                      <a:pt x="153" y="438"/>
                      <a:pt x="153" y="438"/>
                      <a:pt x="153" y="438"/>
                    </a:cubicBezTo>
                    <a:cubicBezTo>
                      <a:pt x="153" y="442"/>
                      <a:pt x="153" y="442"/>
                      <a:pt x="153" y="442"/>
                    </a:cubicBezTo>
                    <a:cubicBezTo>
                      <a:pt x="154" y="443"/>
                      <a:pt x="154" y="443"/>
                      <a:pt x="154" y="443"/>
                    </a:cubicBezTo>
                    <a:cubicBezTo>
                      <a:pt x="152" y="445"/>
                      <a:pt x="152" y="445"/>
                      <a:pt x="152" y="445"/>
                    </a:cubicBezTo>
                    <a:cubicBezTo>
                      <a:pt x="153" y="446"/>
                      <a:pt x="153" y="446"/>
                      <a:pt x="153" y="446"/>
                    </a:cubicBezTo>
                    <a:cubicBezTo>
                      <a:pt x="154" y="445"/>
                      <a:pt x="154" y="445"/>
                      <a:pt x="154" y="445"/>
                    </a:cubicBezTo>
                    <a:cubicBezTo>
                      <a:pt x="154" y="446"/>
                      <a:pt x="154" y="446"/>
                      <a:pt x="154" y="446"/>
                    </a:cubicBezTo>
                    <a:cubicBezTo>
                      <a:pt x="153" y="449"/>
                      <a:pt x="153" y="449"/>
                      <a:pt x="153" y="449"/>
                    </a:cubicBezTo>
                    <a:cubicBezTo>
                      <a:pt x="150" y="450"/>
                      <a:pt x="150" y="450"/>
                      <a:pt x="150" y="450"/>
                    </a:cubicBezTo>
                    <a:cubicBezTo>
                      <a:pt x="148" y="449"/>
                      <a:pt x="148" y="449"/>
                      <a:pt x="148" y="449"/>
                    </a:cubicBezTo>
                    <a:cubicBezTo>
                      <a:pt x="146" y="449"/>
                      <a:pt x="146" y="449"/>
                      <a:pt x="146" y="449"/>
                    </a:cubicBezTo>
                    <a:cubicBezTo>
                      <a:pt x="143" y="449"/>
                      <a:pt x="143" y="449"/>
                      <a:pt x="143" y="449"/>
                    </a:cubicBezTo>
                    <a:cubicBezTo>
                      <a:pt x="143" y="450"/>
                      <a:pt x="143" y="450"/>
                      <a:pt x="143" y="450"/>
                    </a:cubicBezTo>
                    <a:cubicBezTo>
                      <a:pt x="141" y="452"/>
                      <a:pt x="141" y="452"/>
                      <a:pt x="141" y="452"/>
                    </a:cubicBezTo>
                    <a:cubicBezTo>
                      <a:pt x="141" y="454"/>
                      <a:pt x="141" y="454"/>
                      <a:pt x="141" y="454"/>
                    </a:cubicBezTo>
                    <a:cubicBezTo>
                      <a:pt x="141" y="454"/>
                      <a:pt x="141" y="454"/>
                      <a:pt x="141" y="454"/>
                    </a:cubicBezTo>
                    <a:cubicBezTo>
                      <a:pt x="141" y="455"/>
                      <a:pt x="141" y="455"/>
                      <a:pt x="141" y="455"/>
                    </a:cubicBezTo>
                    <a:cubicBezTo>
                      <a:pt x="143" y="455"/>
                      <a:pt x="143" y="455"/>
                      <a:pt x="143" y="455"/>
                    </a:cubicBezTo>
                    <a:cubicBezTo>
                      <a:pt x="145" y="456"/>
                      <a:pt x="145" y="456"/>
                      <a:pt x="145" y="456"/>
                    </a:cubicBezTo>
                    <a:cubicBezTo>
                      <a:pt x="152" y="454"/>
                      <a:pt x="152" y="454"/>
                      <a:pt x="152" y="454"/>
                    </a:cubicBezTo>
                    <a:cubicBezTo>
                      <a:pt x="150" y="451"/>
                      <a:pt x="150" y="451"/>
                      <a:pt x="150" y="451"/>
                    </a:cubicBezTo>
                    <a:cubicBezTo>
                      <a:pt x="153" y="451"/>
                      <a:pt x="153" y="451"/>
                      <a:pt x="153" y="451"/>
                    </a:cubicBezTo>
                    <a:cubicBezTo>
                      <a:pt x="153" y="452"/>
                      <a:pt x="153" y="452"/>
                      <a:pt x="153" y="452"/>
                    </a:cubicBezTo>
                    <a:cubicBezTo>
                      <a:pt x="153" y="453"/>
                      <a:pt x="153" y="453"/>
                      <a:pt x="153" y="453"/>
                    </a:cubicBezTo>
                    <a:cubicBezTo>
                      <a:pt x="151" y="454"/>
                      <a:pt x="151" y="454"/>
                      <a:pt x="151" y="454"/>
                    </a:cubicBezTo>
                    <a:cubicBezTo>
                      <a:pt x="154" y="456"/>
                      <a:pt x="154" y="456"/>
                      <a:pt x="154" y="456"/>
                    </a:cubicBezTo>
                    <a:cubicBezTo>
                      <a:pt x="152" y="456"/>
                      <a:pt x="152" y="456"/>
                      <a:pt x="152" y="456"/>
                    </a:cubicBezTo>
                    <a:cubicBezTo>
                      <a:pt x="152" y="457"/>
                      <a:pt x="152" y="457"/>
                      <a:pt x="152" y="457"/>
                    </a:cubicBezTo>
                    <a:cubicBezTo>
                      <a:pt x="154" y="458"/>
                      <a:pt x="154" y="458"/>
                      <a:pt x="154" y="458"/>
                    </a:cubicBezTo>
                    <a:cubicBezTo>
                      <a:pt x="154" y="459"/>
                      <a:pt x="154" y="459"/>
                      <a:pt x="154" y="459"/>
                    </a:cubicBezTo>
                    <a:cubicBezTo>
                      <a:pt x="152" y="458"/>
                      <a:pt x="152" y="458"/>
                      <a:pt x="152" y="458"/>
                    </a:cubicBezTo>
                    <a:cubicBezTo>
                      <a:pt x="150" y="459"/>
                      <a:pt x="150" y="459"/>
                      <a:pt x="150" y="459"/>
                    </a:cubicBezTo>
                    <a:cubicBezTo>
                      <a:pt x="148" y="459"/>
                      <a:pt x="148" y="459"/>
                      <a:pt x="148" y="459"/>
                    </a:cubicBezTo>
                    <a:cubicBezTo>
                      <a:pt x="143" y="456"/>
                      <a:pt x="143" y="456"/>
                      <a:pt x="143" y="456"/>
                    </a:cubicBezTo>
                    <a:cubicBezTo>
                      <a:pt x="141" y="457"/>
                      <a:pt x="141" y="457"/>
                      <a:pt x="141" y="457"/>
                    </a:cubicBezTo>
                    <a:cubicBezTo>
                      <a:pt x="141" y="458"/>
                      <a:pt x="141" y="458"/>
                      <a:pt x="141" y="458"/>
                    </a:cubicBezTo>
                    <a:cubicBezTo>
                      <a:pt x="138" y="457"/>
                      <a:pt x="138" y="457"/>
                      <a:pt x="138" y="457"/>
                    </a:cubicBezTo>
                    <a:cubicBezTo>
                      <a:pt x="137" y="458"/>
                      <a:pt x="137" y="458"/>
                      <a:pt x="137" y="458"/>
                    </a:cubicBezTo>
                    <a:cubicBezTo>
                      <a:pt x="140" y="458"/>
                      <a:pt x="140" y="458"/>
                      <a:pt x="140" y="458"/>
                    </a:cubicBezTo>
                    <a:cubicBezTo>
                      <a:pt x="142" y="460"/>
                      <a:pt x="142" y="460"/>
                      <a:pt x="142" y="460"/>
                    </a:cubicBezTo>
                    <a:cubicBezTo>
                      <a:pt x="141" y="460"/>
                      <a:pt x="141" y="460"/>
                      <a:pt x="141" y="460"/>
                    </a:cubicBezTo>
                    <a:cubicBezTo>
                      <a:pt x="139" y="459"/>
                      <a:pt x="139" y="459"/>
                      <a:pt x="139" y="459"/>
                    </a:cubicBezTo>
                    <a:cubicBezTo>
                      <a:pt x="140" y="461"/>
                      <a:pt x="140" y="461"/>
                      <a:pt x="140" y="461"/>
                    </a:cubicBezTo>
                    <a:cubicBezTo>
                      <a:pt x="138" y="461"/>
                      <a:pt x="138" y="461"/>
                      <a:pt x="138" y="461"/>
                    </a:cubicBezTo>
                    <a:cubicBezTo>
                      <a:pt x="136" y="462"/>
                      <a:pt x="136" y="462"/>
                      <a:pt x="136" y="462"/>
                    </a:cubicBezTo>
                    <a:cubicBezTo>
                      <a:pt x="137" y="466"/>
                      <a:pt x="137" y="466"/>
                      <a:pt x="137" y="466"/>
                    </a:cubicBezTo>
                    <a:cubicBezTo>
                      <a:pt x="137" y="466"/>
                      <a:pt x="137" y="466"/>
                      <a:pt x="137" y="466"/>
                    </a:cubicBezTo>
                    <a:cubicBezTo>
                      <a:pt x="136" y="468"/>
                      <a:pt x="136" y="468"/>
                      <a:pt x="136" y="468"/>
                    </a:cubicBezTo>
                    <a:cubicBezTo>
                      <a:pt x="137" y="469"/>
                      <a:pt x="137" y="469"/>
                      <a:pt x="137" y="469"/>
                    </a:cubicBezTo>
                    <a:cubicBezTo>
                      <a:pt x="138" y="468"/>
                      <a:pt x="138" y="468"/>
                      <a:pt x="138" y="468"/>
                    </a:cubicBezTo>
                    <a:cubicBezTo>
                      <a:pt x="135" y="470"/>
                      <a:pt x="135" y="470"/>
                      <a:pt x="135" y="470"/>
                    </a:cubicBezTo>
                    <a:cubicBezTo>
                      <a:pt x="135" y="472"/>
                      <a:pt x="135" y="472"/>
                      <a:pt x="135" y="472"/>
                    </a:cubicBezTo>
                    <a:cubicBezTo>
                      <a:pt x="135" y="472"/>
                      <a:pt x="135" y="472"/>
                      <a:pt x="135" y="472"/>
                    </a:cubicBezTo>
                    <a:cubicBezTo>
                      <a:pt x="134" y="473"/>
                      <a:pt x="134" y="473"/>
                      <a:pt x="134" y="473"/>
                    </a:cubicBezTo>
                    <a:cubicBezTo>
                      <a:pt x="134" y="477"/>
                      <a:pt x="134" y="477"/>
                      <a:pt x="134" y="477"/>
                    </a:cubicBezTo>
                    <a:cubicBezTo>
                      <a:pt x="136" y="478"/>
                      <a:pt x="136" y="478"/>
                      <a:pt x="136" y="478"/>
                    </a:cubicBezTo>
                    <a:cubicBezTo>
                      <a:pt x="136" y="480"/>
                      <a:pt x="136" y="480"/>
                      <a:pt x="136" y="480"/>
                    </a:cubicBezTo>
                    <a:cubicBezTo>
                      <a:pt x="138" y="480"/>
                      <a:pt x="138" y="480"/>
                      <a:pt x="138" y="480"/>
                    </a:cubicBezTo>
                    <a:cubicBezTo>
                      <a:pt x="140" y="480"/>
                      <a:pt x="140" y="480"/>
                      <a:pt x="140" y="480"/>
                    </a:cubicBezTo>
                    <a:cubicBezTo>
                      <a:pt x="140" y="482"/>
                      <a:pt x="140" y="482"/>
                      <a:pt x="140" y="482"/>
                    </a:cubicBezTo>
                    <a:cubicBezTo>
                      <a:pt x="139" y="483"/>
                      <a:pt x="139" y="483"/>
                      <a:pt x="139" y="483"/>
                    </a:cubicBezTo>
                    <a:cubicBezTo>
                      <a:pt x="137" y="485"/>
                      <a:pt x="137" y="485"/>
                      <a:pt x="137" y="485"/>
                    </a:cubicBezTo>
                    <a:cubicBezTo>
                      <a:pt x="139" y="487"/>
                      <a:pt x="139" y="487"/>
                      <a:pt x="139" y="487"/>
                    </a:cubicBezTo>
                    <a:cubicBezTo>
                      <a:pt x="137" y="486"/>
                      <a:pt x="137" y="486"/>
                      <a:pt x="137" y="486"/>
                    </a:cubicBezTo>
                    <a:cubicBezTo>
                      <a:pt x="136" y="488"/>
                      <a:pt x="136" y="488"/>
                      <a:pt x="136" y="488"/>
                    </a:cubicBezTo>
                    <a:cubicBezTo>
                      <a:pt x="136" y="491"/>
                      <a:pt x="136" y="491"/>
                      <a:pt x="136" y="491"/>
                    </a:cubicBezTo>
                    <a:cubicBezTo>
                      <a:pt x="138" y="491"/>
                      <a:pt x="138" y="491"/>
                      <a:pt x="138" y="491"/>
                    </a:cubicBezTo>
                    <a:cubicBezTo>
                      <a:pt x="137" y="492"/>
                      <a:pt x="137" y="492"/>
                      <a:pt x="137" y="492"/>
                    </a:cubicBezTo>
                    <a:cubicBezTo>
                      <a:pt x="138" y="493"/>
                      <a:pt x="138" y="493"/>
                      <a:pt x="138" y="493"/>
                    </a:cubicBezTo>
                    <a:cubicBezTo>
                      <a:pt x="139" y="493"/>
                      <a:pt x="139" y="493"/>
                      <a:pt x="139" y="493"/>
                    </a:cubicBezTo>
                    <a:cubicBezTo>
                      <a:pt x="141" y="492"/>
                      <a:pt x="141" y="492"/>
                      <a:pt x="141" y="492"/>
                    </a:cubicBezTo>
                    <a:cubicBezTo>
                      <a:pt x="137" y="495"/>
                      <a:pt x="137" y="495"/>
                      <a:pt x="137" y="495"/>
                    </a:cubicBezTo>
                    <a:cubicBezTo>
                      <a:pt x="137" y="497"/>
                      <a:pt x="137" y="497"/>
                      <a:pt x="137" y="497"/>
                    </a:cubicBezTo>
                    <a:cubicBezTo>
                      <a:pt x="139" y="497"/>
                      <a:pt x="139" y="497"/>
                      <a:pt x="139" y="497"/>
                    </a:cubicBezTo>
                    <a:cubicBezTo>
                      <a:pt x="139" y="498"/>
                      <a:pt x="139" y="498"/>
                      <a:pt x="139" y="498"/>
                    </a:cubicBezTo>
                    <a:cubicBezTo>
                      <a:pt x="141" y="497"/>
                      <a:pt x="141" y="497"/>
                      <a:pt x="141" y="497"/>
                    </a:cubicBezTo>
                    <a:cubicBezTo>
                      <a:pt x="141" y="498"/>
                      <a:pt x="141" y="498"/>
                      <a:pt x="141" y="498"/>
                    </a:cubicBezTo>
                    <a:cubicBezTo>
                      <a:pt x="140" y="499"/>
                      <a:pt x="140" y="499"/>
                      <a:pt x="140" y="499"/>
                    </a:cubicBezTo>
                    <a:cubicBezTo>
                      <a:pt x="140" y="500"/>
                      <a:pt x="140" y="500"/>
                      <a:pt x="140" y="500"/>
                    </a:cubicBezTo>
                    <a:cubicBezTo>
                      <a:pt x="139" y="501"/>
                      <a:pt x="139" y="501"/>
                      <a:pt x="139" y="501"/>
                    </a:cubicBezTo>
                    <a:cubicBezTo>
                      <a:pt x="141" y="501"/>
                      <a:pt x="141" y="501"/>
                      <a:pt x="141" y="501"/>
                    </a:cubicBezTo>
                    <a:cubicBezTo>
                      <a:pt x="142" y="500"/>
                      <a:pt x="142" y="500"/>
                      <a:pt x="142" y="500"/>
                    </a:cubicBezTo>
                    <a:cubicBezTo>
                      <a:pt x="142" y="504"/>
                      <a:pt x="142" y="504"/>
                      <a:pt x="142" y="504"/>
                    </a:cubicBezTo>
                    <a:cubicBezTo>
                      <a:pt x="144" y="504"/>
                      <a:pt x="144" y="504"/>
                      <a:pt x="144" y="504"/>
                    </a:cubicBezTo>
                    <a:cubicBezTo>
                      <a:pt x="144" y="505"/>
                      <a:pt x="144" y="505"/>
                      <a:pt x="144" y="505"/>
                    </a:cubicBezTo>
                    <a:cubicBezTo>
                      <a:pt x="146" y="505"/>
                      <a:pt x="146" y="505"/>
                      <a:pt x="146" y="505"/>
                    </a:cubicBezTo>
                    <a:cubicBezTo>
                      <a:pt x="144" y="508"/>
                      <a:pt x="144" y="508"/>
                      <a:pt x="144" y="508"/>
                    </a:cubicBezTo>
                    <a:cubicBezTo>
                      <a:pt x="144" y="509"/>
                      <a:pt x="144" y="509"/>
                      <a:pt x="144" y="509"/>
                    </a:cubicBezTo>
                    <a:cubicBezTo>
                      <a:pt x="146" y="508"/>
                      <a:pt x="146" y="508"/>
                      <a:pt x="146" y="508"/>
                    </a:cubicBezTo>
                    <a:cubicBezTo>
                      <a:pt x="146" y="509"/>
                      <a:pt x="146" y="509"/>
                      <a:pt x="146" y="509"/>
                    </a:cubicBezTo>
                    <a:cubicBezTo>
                      <a:pt x="145" y="510"/>
                      <a:pt x="145" y="510"/>
                      <a:pt x="145" y="510"/>
                    </a:cubicBezTo>
                    <a:cubicBezTo>
                      <a:pt x="145" y="512"/>
                      <a:pt x="145" y="512"/>
                      <a:pt x="145" y="512"/>
                    </a:cubicBezTo>
                    <a:cubicBezTo>
                      <a:pt x="146" y="513"/>
                      <a:pt x="146" y="513"/>
                      <a:pt x="146" y="513"/>
                    </a:cubicBezTo>
                    <a:cubicBezTo>
                      <a:pt x="146" y="513"/>
                      <a:pt x="146" y="513"/>
                      <a:pt x="146" y="513"/>
                    </a:cubicBezTo>
                    <a:cubicBezTo>
                      <a:pt x="147" y="516"/>
                      <a:pt x="147" y="516"/>
                      <a:pt x="147" y="516"/>
                    </a:cubicBezTo>
                    <a:cubicBezTo>
                      <a:pt x="148" y="515"/>
                      <a:pt x="148" y="515"/>
                      <a:pt x="148" y="515"/>
                    </a:cubicBezTo>
                    <a:cubicBezTo>
                      <a:pt x="148" y="515"/>
                      <a:pt x="148" y="515"/>
                      <a:pt x="148" y="515"/>
                    </a:cubicBezTo>
                    <a:cubicBezTo>
                      <a:pt x="148" y="516"/>
                      <a:pt x="148" y="516"/>
                      <a:pt x="148" y="516"/>
                    </a:cubicBezTo>
                    <a:cubicBezTo>
                      <a:pt x="147" y="517"/>
                      <a:pt x="147" y="517"/>
                      <a:pt x="147" y="517"/>
                    </a:cubicBezTo>
                    <a:cubicBezTo>
                      <a:pt x="147" y="525"/>
                      <a:pt x="147" y="525"/>
                      <a:pt x="147" y="525"/>
                    </a:cubicBezTo>
                    <a:cubicBezTo>
                      <a:pt x="148" y="524"/>
                      <a:pt x="148" y="524"/>
                      <a:pt x="148" y="524"/>
                    </a:cubicBezTo>
                    <a:cubicBezTo>
                      <a:pt x="149" y="524"/>
                      <a:pt x="149" y="524"/>
                      <a:pt x="149" y="524"/>
                    </a:cubicBezTo>
                    <a:cubicBezTo>
                      <a:pt x="153" y="518"/>
                      <a:pt x="153" y="518"/>
                      <a:pt x="153" y="518"/>
                    </a:cubicBezTo>
                    <a:cubicBezTo>
                      <a:pt x="154" y="518"/>
                      <a:pt x="154" y="518"/>
                      <a:pt x="154" y="518"/>
                    </a:cubicBezTo>
                    <a:cubicBezTo>
                      <a:pt x="155" y="518"/>
                      <a:pt x="155" y="518"/>
                      <a:pt x="155" y="518"/>
                    </a:cubicBezTo>
                    <a:cubicBezTo>
                      <a:pt x="156" y="516"/>
                      <a:pt x="156" y="516"/>
                      <a:pt x="156" y="516"/>
                    </a:cubicBezTo>
                    <a:cubicBezTo>
                      <a:pt x="159" y="517"/>
                      <a:pt x="159" y="517"/>
                      <a:pt x="159" y="517"/>
                    </a:cubicBezTo>
                    <a:cubicBezTo>
                      <a:pt x="160" y="517"/>
                      <a:pt x="160" y="517"/>
                      <a:pt x="160" y="517"/>
                    </a:cubicBezTo>
                    <a:cubicBezTo>
                      <a:pt x="161" y="519"/>
                      <a:pt x="161" y="519"/>
                      <a:pt x="161" y="519"/>
                    </a:cubicBezTo>
                    <a:cubicBezTo>
                      <a:pt x="157" y="518"/>
                      <a:pt x="157" y="518"/>
                      <a:pt x="157" y="518"/>
                    </a:cubicBezTo>
                    <a:cubicBezTo>
                      <a:pt x="156" y="519"/>
                      <a:pt x="156" y="519"/>
                      <a:pt x="156" y="519"/>
                    </a:cubicBezTo>
                    <a:cubicBezTo>
                      <a:pt x="156" y="520"/>
                      <a:pt x="156" y="520"/>
                      <a:pt x="156" y="520"/>
                    </a:cubicBezTo>
                    <a:cubicBezTo>
                      <a:pt x="158" y="521"/>
                      <a:pt x="158" y="521"/>
                      <a:pt x="158" y="521"/>
                    </a:cubicBezTo>
                    <a:cubicBezTo>
                      <a:pt x="160" y="521"/>
                      <a:pt x="160" y="521"/>
                      <a:pt x="160" y="521"/>
                    </a:cubicBezTo>
                    <a:cubicBezTo>
                      <a:pt x="155" y="523"/>
                      <a:pt x="155" y="523"/>
                      <a:pt x="155" y="523"/>
                    </a:cubicBezTo>
                    <a:cubicBezTo>
                      <a:pt x="154" y="525"/>
                      <a:pt x="154" y="525"/>
                      <a:pt x="154" y="525"/>
                    </a:cubicBezTo>
                    <a:cubicBezTo>
                      <a:pt x="153" y="526"/>
                      <a:pt x="153" y="526"/>
                      <a:pt x="153" y="526"/>
                    </a:cubicBezTo>
                    <a:cubicBezTo>
                      <a:pt x="151" y="526"/>
                      <a:pt x="151" y="526"/>
                      <a:pt x="151" y="526"/>
                    </a:cubicBezTo>
                    <a:cubicBezTo>
                      <a:pt x="150" y="527"/>
                      <a:pt x="150" y="527"/>
                      <a:pt x="150" y="527"/>
                    </a:cubicBezTo>
                    <a:cubicBezTo>
                      <a:pt x="151" y="530"/>
                      <a:pt x="151" y="530"/>
                      <a:pt x="151" y="530"/>
                    </a:cubicBezTo>
                    <a:cubicBezTo>
                      <a:pt x="151" y="533"/>
                      <a:pt x="151" y="533"/>
                      <a:pt x="151" y="533"/>
                    </a:cubicBezTo>
                    <a:cubicBezTo>
                      <a:pt x="152" y="533"/>
                      <a:pt x="152" y="533"/>
                      <a:pt x="152" y="533"/>
                    </a:cubicBezTo>
                    <a:cubicBezTo>
                      <a:pt x="151" y="535"/>
                      <a:pt x="151" y="535"/>
                      <a:pt x="151" y="535"/>
                    </a:cubicBezTo>
                    <a:cubicBezTo>
                      <a:pt x="153" y="538"/>
                      <a:pt x="153" y="538"/>
                      <a:pt x="153" y="538"/>
                    </a:cubicBezTo>
                    <a:cubicBezTo>
                      <a:pt x="153" y="538"/>
                      <a:pt x="153" y="538"/>
                      <a:pt x="153" y="538"/>
                    </a:cubicBezTo>
                    <a:cubicBezTo>
                      <a:pt x="154" y="540"/>
                      <a:pt x="154" y="540"/>
                      <a:pt x="154" y="540"/>
                    </a:cubicBezTo>
                    <a:cubicBezTo>
                      <a:pt x="155" y="543"/>
                      <a:pt x="155" y="543"/>
                      <a:pt x="155" y="543"/>
                    </a:cubicBezTo>
                    <a:cubicBezTo>
                      <a:pt x="156" y="543"/>
                      <a:pt x="156" y="543"/>
                      <a:pt x="156" y="543"/>
                    </a:cubicBezTo>
                    <a:cubicBezTo>
                      <a:pt x="156" y="544"/>
                      <a:pt x="156" y="544"/>
                      <a:pt x="156" y="544"/>
                    </a:cubicBezTo>
                    <a:cubicBezTo>
                      <a:pt x="156" y="545"/>
                      <a:pt x="156" y="545"/>
                      <a:pt x="156" y="545"/>
                    </a:cubicBezTo>
                    <a:cubicBezTo>
                      <a:pt x="158" y="545"/>
                      <a:pt x="158" y="545"/>
                      <a:pt x="158" y="545"/>
                    </a:cubicBezTo>
                    <a:cubicBezTo>
                      <a:pt x="158" y="547"/>
                      <a:pt x="158" y="547"/>
                      <a:pt x="158" y="547"/>
                    </a:cubicBezTo>
                    <a:cubicBezTo>
                      <a:pt x="159" y="548"/>
                      <a:pt x="159" y="548"/>
                      <a:pt x="159" y="548"/>
                    </a:cubicBezTo>
                    <a:cubicBezTo>
                      <a:pt x="159" y="549"/>
                      <a:pt x="159" y="549"/>
                      <a:pt x="159" y="549"/>
                    </a:cubicBezTo>
                    <a:cubicBezTo>
                      <a:pt x="160" y="548"/>
                      <a:pt x="160" y="548"/>
                      <a:pt x="160" y="548"/>
                    </a:cubicBezTo>
                    <a:cubicBezTo>
                      <a:pt x="161" y="548"/>
                      <a:pt x="161" y="548"/>
                      <a:pt x="161" y="548"/>
                    </a:cubicBezTo>
                    <a:cubicBezTo>
                      <a:pt x="160" y="550"/>
                      <a:pt x="160" y="550"/>
                      <a:pt x="160" y="550"/>
                    </a:cubicBezTo>
                    <a:cubicBezTo>
                      <a:pt x="160" y="552"/>
                      <a:pt x="160" y="552"/>
                      <a:pt x="160" y="552"/>
                    </a:cubicBezTo>
                    <a:cubicBezTo>
                      <a:pt x="160" y="552"/>
                      <a:pt x="160" y="552"/>
                      <a:pt x="160" y="552"/>
                    </a:cubicBezTo>
                    <a:cubicBezTo>
                      <a:pt x="162" y="553"/>
                      <a:pt x="162" y="553"/>
                      <a:pt x="162" y="553"/>
                    </a:cubicBezTo>
                    <a:cubicBezTo>
                      <a:pt x="163" y="553"/>
                      <a:pt x="163" y="553"/>
                      <a:pt x="163" y="553"/>
                    </a:cubicBezTo>
                    <a:cubicBezTo>
                      <a:pt x="162" y="554"/>
                      <a:pt x="162" y="554"/>
                      <a:pt x="162" y="554"/>
                    </a:cubicBezTo>
                    <a:cubicBezTo>
                      <a:pt x="162" y="555"/>
                      <a:pt x="162" y="555"/>
                      <a:pt x="162" y="555"/>
                    </a:cubicBezTo>
                    <a:cubicBezTo>
                      <a:pt x="164" y="556"/>
                      <a:pt x="164" y="556"/>
                      <a:pt x="164" y="556"/>
                    </a:cubicBezTo>
                    <a:cubicBezTo>
                      <a:pt x="165" y="556"/>
                      <a:pt x="165" y="556"/>
                      <a:pt x="165" y="556"/>
                    </a:cubicBezTo>
                    <a:cubicBezTo>
                      <a:pt x="164" y="557"/>
                      <a:pt x="164" y="557"/>
                      <a:pt x="164" y="557"/>
                    </a:cubicBezTo>
                    <a:cubicBezTo>
                      <a:pt x="164" y="558"/>
                      <a:pt x="164" y="558"/>
                      <a:pt x="164" y="558"/>
                    </a:cubicBezTo>
                    <a:cubicBezTo>
                      <a:pt x="165" y="557"/>
                      <a:pt x="165" y="557"/>
                      <a:pt x="165" y="557"/>
                    </a:cubicBezTo>
                    <a:cubicBezTo>
                      <a:pt x="164" y="558"/>
                      <a:pt x="164" y="558"/>
                      <a:pt x="164" y="558"/>
                    </a:cubicBezTo>
                    <a:cubicBezTo>
                      <a:pt x="163" y="558"/>
                      <a:pt x="163" y="558"/>
                      <a:pt x="163" y="558"/>
                    </a:cubicBezTo>
                    <a:cubicBezTo>
                      <a:pt x="164" y="559"/>
                      <a:pt x="164" y="559"/>
                      <a:pt x="164" y="559"/>
                    </a:cubicBezTo>
                    <a:cubicBezTo>
                      <a:pt x="164" y="560"/>
                      <a:pt x="164" y="560"/>
                      <a:pt x="164" y="560"/>
                    </a:cubicBezTo>
                    <a:cubicBezTo>
                      <a:pt x="165" y="559"/>
                      <a:pt x="165" y="559"/>
                      <a:pt x="165" y="559"/>
                    </a:cubicBezTo>
                    <a:cubicBezTo>
                      <a:pt x="168" y="558"/>
                      <a:pt x="168" y="558"/>
                      <a:pt x="168" y="558"/>
                    </a:cubicBezTo>
                    <a:cubicBezTo>
                      <a:pt x="168" y="558"/>
                      <a:pt x="168" y="558"/>
                      <a:pt x="168" y="558"/>
                    </a:cubicBezTo>
                    <a:cubicBezTo>
                      <a:pt x="169" y="559"/>
                      <a:pt x="169" y="559"/>
                      <a:pt x="169" y="559"/>
                    </a:cubicBezTo>
                    <a:cubicBezTo>
                      <a:pt x="166" y="561"/>
                      <a:pt x="166" y="561"/>
                      <a:pt x="166" y="561"/>
                    </a:cubicBezTo>
                    <a:cubicBezTo>
                      <a:pt x="166" y="562"/>
                      <a:pt x="166" y="562"/>
                      <a:pt x="166" y="562"/>
                    </a:cubicBezTo>
                    <a:cubicBezTo>
                      <a:pt x="167" y="563"/>
                      <a:pt x="167" y="563"/>
                      <a:pt x="167" y="563"/>
                    </a:cubicBezTo>
                    <a:cubicBezTo>
                      <a:pt x="168" y="564"/>
                      <a:pt x="168" y="564"/>
                      <a:pt x="168" y="564"/>
                    </a:cubicBezTo>
                    <a:cubicBezTo>
                      <a:pt x="168" y="564"/>
                      <a:pt x="168" y="564"/>
                      <a:pt x="168" y="564"/>
                    </a:cubicBezTo>
                    <a:cubicBezTo>
                      <a:pt x="169" y="564"/>
                      <a:pt x="169" y="564"/>
                      <a:pt x="169" y="564"/>
                    </a:cubicBezTo>
                    <a:cubicBezTo>
                      <a:pt x="168" y="565"/>
                      <a:pt x="168" y="565"/>
                      <a:pt x="168" y="565"/>
                    </a:cubicBezTo>
                    <a:cubicBezTo>
                      <a:pt x="166" y="566"/>
                      <a:pt x="166" y="566"/>
                      <a:pt x="166" y="566"/>
                    </a:cubicBezTo>
                    <a:cubicBezTo>
                      <a:pt x="167" y="567"/>
                      <a:pt x="167" y="567"/>
                      <a:pt x="167" y="567"/>
                    </a:cubicBezTo>
                    <a:cubicBezTo>
                      <a:pt x="168" y="568"/>
                      <a:pt x="168" y="568"/>
                      <a:pt x="168" y="568"/>
                    </a:cubicBezTo>
                    <a:cubicBezTo>
                      <a:pt x="172" y="566"/>
                      <a:pt x="172" y="566"/>
                      <a:pt x="172" y="566"/>
                    </a:cubicBezTo>
                    <a:cubicBezTo>
                      <a:pt x="172" y="566"/>
                      <a:pt x="172" y="566"/>
                      <a:pt x="172" y="566"/>
                    </a:cubicBezTo>
                    <a:cubicBezTo>
                      <a:pt x="174" y="567"/>
                      <a:pt x="174" y="567"/>
                      <a:pt x="174" y="567"/>
                    </a:cubicBezTo>
                    <a:cubicBezTo>
                      <a:pt x="168" y="569"/>
                      <a:pt x="168" y="569"/>
                      <a:pt x="168" y="569"/>
                    </a:cubicBezTo>
                    <a:cubicBezTo>
                      <a:pt x="169" y="569"/>
                      <a:pt x="169" y="569"/>
                      <a:pt x="169" y="569"/>
                    </a:cubicBezTo>
                    <a:cubicBezTo>
                      <a:pt x="169" y="569"/>
                      <a:pt x="169" y="569"/>
                      <a:pt x="169" y="569"/>
                    </a:cubicBezTo>
                    <a:cubicBezTo>
                      <a:pt x="171" y="569"/>
                      <a:pt x="171" y="569"/>
                      <a:pt x="171" y="569"/>
                    </a:cubicBezTo>
                    <a:cubicBezTo>
                      <a:pt x="171" y="569"/>
                      <a:pt x="171" y="569"/>
                      <a:pt x="171" y="569"/>
                    </a:cubicBezTo>
                    <a:cubicBezTo>
                      <a:pt x="171" y="569"/>
                      <a:pt x="171" y="569"/>
                      <a:pt x="171" y="569"/>
                    </a:cubicBezTo>
                    <a:cubicBezTo>
                      <a:pt x="171" y="571"/>
                      <a:pt x="171" y="571"/>
                      <a:pt x="171" y="571"/>
                    </a:cubicBezTo>
                    <a:cubicBezTo>
                      <a:pt x="172" y="571"/>
                      <a:pt x="172" y="571"/>
                      <a:pt x="172" y="571"/>
                    </a:cubicBezTo>
                    <a:cubicBezTo>
                      <a:pt x="172" y="571"/>
                      <a:pt x="172" y="571"/>
                      <a:pt x="172" y="571"/>
                    </a:cubicBezTo>
                    <a:cubicBezTo>
                      <a:pt x="174" y="571"/>
                      <a:pt x="174" y="571"/>
                      <a:pt x="174" y="571"/>
                    </a:cubicBezTo>
                    <a:cubicBezTo>
                      <a:pt x="174" y="571"/>
                      <a:pt x="174" y="571"/>
                      <a:pt x="174" y="571"/>
                    </a:cubicBezTo>
                    <a:cubicBezTo>
                      <a:pt x="175" y="572"/>
                      <a:pt x="175" y="572"/>
                      <a:pt x="175" y="572"/>
                    </a:cubicBezTo>
                    <a:cubicBezTo>
                      <a:pt x="175" y="572"/>
                      <a:pt x="175" y="572"/>
                      <a:pt x="175" y="572"/>
                    </a:cubicBezTo>
                    <a:cubicBezTo>
                      <a:pt x="176" y="573"/>
                      <a:pt x="176" y="573"/>
                      <a:pt x="176" y="573"/>
                    </a:cubicBezTo>
                    <a:cubicBezTo>
                      <a:pt x="177" y="573"/>
                      <a:pt x="177" y="573"/>
                      <a:pt x="177" y="573"/>
                    </a:cubicBezTo>
                    <a:cubicBezTo>
                      <a:pt x="178" y="573"/>
                      <a:pt x="178" y="573"/>
                      <a:pt x="178" y="573"/>
                    </a:cubicBezTo>
                    <a:cubicBezTo>
                      <a:pt x="178" y="574"/>
                      <a:pt x="178" y="574"/>
                      <a:pt x="178" y="574"/>
                    </a:cubicBezTo>
                    <a:cubicBezTo>
                      <a:pt x="178" y="574"/>
                      <a:pt x="178" y="574"/>
                      <a:pt x="178" y="574"/>
                    </a:cubicBezTo>
                    <a:cubicBezTo>
                      <a:pt x="175" y="576"/>
                      <a:pt x="175" y="576"/>
                      <a:pt x="175" y="576"/>
                    </a:cubicBezTo>
                    <a:cubicBezTo>
                      <a:pt x="174" y="577"/>
                      <a:pt x="174" y="577"/>
                      <a:pt x="174" y="577"/>
                    </a:cubicBezTo>
                    <a:cubicBezTo>
                      <a:pt x="176" y="576"/>
                      <a:pt x="176" y="576"/>
                      <a:pt x="176" y="576"/>
                    </a:cubicBezTo>
                    <a:cubicBezTo>
                      <a:pt x="176" y="577"/>
                      <a:pt x="176" y="577"/>
                      <a:pt x="176" y="577"/>
                    </a:cubicBezTo>
                    <a:cubicBezTo>
                      <a:pt x="179" y="576"/>
                      <a:pt x="179" y="576"/>
                      <a:pt x="179" y="576"/>
                    </a:cubicBezTo>
                    <a:cubicBezTo>
                      <a:pt x="179" y="575"/>
                      <a:pt x="179" y="575"/>
                      <a:pt x="179" y="575"/>
                    </a:cubicBezTo>
                    <a:cubicBezTo>
                      <a:pt x="179" y="575"/>
                      <a:pt x="179" y="575"/>
                      <a:pt x="179" y="575"/>
                    </a:cubicBezTo>
                    <a:cubicBezTo>
                      <a:pt x="179" y="575"/>
                      <a:pt x="179" y="575"/>
                      <a:pt x="179" y="575"/>
                    </a:cubicBezTo>
                    <a:cubicBezTo>
                      <a:pt x="181" y="575"/>
                      <a:pt x="181" y="575"/>
                      <a:pt x="181" y="575"/>
                    </a:cubicBezTo>
                    <a:cubicBezTo>
                      <a:pt x="182" y="575"/>
                      <a:pt x="182" y="575"/>
                      <a:pt x="182" y="575"/>
                    </a:cubicBezTo>
                    <a:cubicBezTo>
                      <a:pt x="185" y="575"/>
                      <a:pt x="185" y="575"/>
                      <a:pt x="185" y="575"/>
                    </a:cubicBezTo>
                    <a:cubicBezTo>
                      <a:pt x="187" y="574"/>
                      <a:pt x="187" y="574"/>
                      <a:pt x="187" y="574"/>
                    </a:cubicBezTo>
                    <a:cubicBezTo>
                      <a:pt x="188" y="574"/>
                      <a:pt x="188" y="574"/>
                      <a:pt x="188" y="574"/>
                    </a:cubicBezTo>
                    <a:cubicBezTo>
                      <a:pt x="190" y="573"/>
                      <a:pt x="190" y="573"/>
                      <a:pt x="190" y="573"/>
                    </a:cubicBezTo>
                    <a:cubicBezTo>
                      <a:pt x="189" y="575"/>
                      <a:pt x="189" y="575"/>
                      <a:pt x="189" y="575"/>
                    </a:cubicBezTo>
                    <a:cubicBezTo>
                      <a:pt x="190" y="575"/>
                      <a:pt x="190" y="575"/>
                      <a:pt x="190" y="575"/>
                    </a:cubicBezTo>
                    <a:cubicBezTo>
                      <a:pt x="192" y="575"/>
                      <a:pt x="192" y="575"/>
                      <a:pt x="192" y="575"/>
                    </a:cubicBezTo>
                    <a:cubicBezTo>
                      <a:pt x="192" y="575"/>
                      <a:pt x="192" y="575"/>
                      <a:pt x="192" y="575"/>
                    </a:cubicBezTo>
                    <a:cubicBezTo>
                      <a:pt x="188" y="577"/>
                      <a:pt x="188" y="577"/>
                      <a:pt x="188" y="577"/>
                    </a:cubicBezTo>
                    <a:cubicBezTo>
                      <a:pt x="189" y="577"/>
                      <a:pt x="189" y="577"/>
                      <a:pt x="189" y="577"/>
                    </a:cubicBezTo>
                    <a:cubicBezTo>
                      <a:pt x="188" y="578"/>
                      <a:pt x="188" y="578"/>
                      <a:pt x="188" y="578"/>
                    </a:cubicBezTo>
                    <a:cubicBezTo>
                      <a:pt x="189" y="578"/>
                      <a:pt x="189" y="578"/>
                      <a:pt x="189" y="578"/>
                    </a:cubicBezTo>
                    <a:cubicBezTo>
                      <a:pt x="189" y="578"/>
                      <a:pt x="189" y="578"/>
                      <a:pt x="189" y="578"/>
                    </a:cubicBezTo>
                    <a:cubicBezTo>
                      <a:pt x="190" y="577"/>
                      <a:pt x="190" y="577"/>
                      <a:pt x="190" y="577"/>
                    </a:cubicBezTo>
                    <a:cubicBezTo>
                      <a:pt x="191" y="577"/>
                      <a:pt x="191" y="577"/>
                      <a:pt x="191" y="577"/>
                    </a:cubicBezTo>
                    <a:cubicBezTo>
                      <a:pt x="193" y="576"/>
                      <a:pt x="193" y="576"/>
                      <a:pt x="193" y="576"/>
                    </a:cubicBezTo>
                    <a:cubicBezTo>
                      <a:pt x="193" y="575"/>
                      <a:pt x="193" y="575"/>
                      <a:pt x="193" y="575"/>
                    </a:cubicBezTo>
                    <a:cubicBezTo>
                      <a:pt x="194" y="575"/>
                      <a:pt x="194" y="575"/>
                      <a:pt x="194" y="575"/>
                    </a:cubicBezTo>
                    <a:cubicBezTo>
                      <a:pt x="193" y="577"/>
                      <a:pt x="193" y="577"/>
                      <a:pt x="193" y="577"/>
                    </a:cubicBezTo>
                    <a:cubicBezTo>
                      <a:pt x="192" y="578"/>
                      <a:pt x="192" y="578"/>
                      <a:pt x="192" y="578"/>
                    </a:cubicBezTo>
                    <a:cubicBezTo>
                      <a:pt x="191" y="579"/>
                      <a:pt x="191" y="579"/>
                      <a:pt x="191" y="579"/>
                    </a:cubicBezTo>
                    <a:cubicBezTo>
                      <a:pt x="192" y="579"/>
                      <a:pt x="192" y="579"/>
                      <a:pt x="192" y="579"/>
                    </a:cubicBezTo>
                    <a:cubicBezTo>
                      <a:pt x="192" y="580"/>
                      <a:pt x="192" y="580"/>
                      <a:pt x="192" y="580"/>
                    </a:cubicBezTo>
                    <a:cubicBezTo>
                      <a:pt x="192" y="581"/>
                      <a:pt x="192" y="581"/>
                      <a:pt x="192" y="581"/>
                    </a:cubicBezTo>
                    <a:cubicBezTo>
                      <a:pt x="193" y="582"/>
                      <a:pt x="193" y="582"/>
                      <a:pt x="193" y="582"/>
                    </a:cubicBezTo>
                    <a:cubicBezTo>
                      <a:pt x="194" y="580"/>
                      <a:pt x="194" y="580"/>
                      <a:pt x="194" y="580"/>
                    </a:cubicBezTo>
                    <a:cubicBezTo>
                      <a:pt x="194" y="579"/>
                      <a:pt x="194" y="579"/>
                      <a:pt x="194" y="579"/>
                    </a:cubicBezTo>
                    <a:cubicBezTo>
                      <a:pt x="195" y="579"/>
                      <a:pt x="195" y="579"/>
                      <a:pt x="195" y="579"/>
                    </a:cubicBezTo>
                    <a:cubicBezTo>
                      <a:pt x="194" y="582"/>
                      <a:pt x="194" y="582"/>
                      <a:pt x="194" y="582"/>
                    </a:cubicBezTo>
                    <a:cubicBezTo>
                      <a:pt x="195" y="582"/>
                      <a:pt x="195" y="582"/>
                      <a:pt x="195" y="582"/>
                    </a:cubicBezTo>
                    <a:cubicBezTo>
                      <a:pt x="196" y="582"/>
                      <a:pt x="196" y="582"/>
                      <a:pt x="196" y="582"/>
                    </a:cubicBezTo>
                    <a:cubicBezTo>
                      <a:pt x="197" y="581"/>
                      <a:pt x="197" y="581"/>
                      <a:pt x="197" y="581"/>
                    </a:cubicBezTo>
                    <a:cubicBezTo>
                      <a:pt x="197" y="583"/>
                      <a:pt x="197" y="583"/>
                      <a:pt x="197" y="583"/>
                    </a:cubicBezTo>
                    <a:cubicBezTo>
                      <a:pt x="195" y="585"/>
                      <a:pt x="195" y="585"/>
                      <a:pt x="195" y="585"/>
                    </a:cubicBezTo>
                    <a:cubicBezTo>
                      <a:pt x="195" y="586"/>
                      <a:pt x="195" y="586"/>
                      <a:pt x="195" y="586"/>
                    </a:cubicBezTo>
                    <a:cubicBezTo>
                      <a:pt x="195" y="586"/>
                      <a:pt x="195" y="586"/>
                      <a:pt x="195" y="586"/>
                    </a:cubicBezTo>
                    <a:cubicBezTo>
                      <a:pt x="196" y="587"/>
                      <a:pt x="196" y="587"/>
                      <a:pt x="196" y="587"/>
                    </a:cubicBezTo>
                    <a:cubicBezTo>
                      <a:pt x="196" y="587"/>
                      <a:pt x="196" y="587"/>
                      <a:pt x="196" y="587"/>
                    </a:cubicBezTo>
                    <a:cubicBezTo>
                      <a:pt x="198" y="587"/>
                      <a:pt x="198" y="587"/>
                      <a:pt x="198" y="587"/>
                    </a:cubicBezTo>
                    <a:cubicBezTo>
                      <a:pt x="199" y="588"/>
                      <a:pt x="199" y="588"/>
                      <a:pt x="199" y="588"/>
                    </a:cubicBezTo>
                    <a:cubicBezTo>
                      <a:pt x="200" y="588"/>
                      <a:pt x="200" y="588"/>
                      <a:pt x="200" y="588"/>
                    </a:cubicBezTo>
                    <a:cubicBezTo>
                      <a:pt x="203" y="585"/>
                      <a:pt x="203" y="585"/>
                      <a:pt x="203" y="585"/>
                    </a:cubicBezTo>
                    <a:cubicBezTo>
                      <a:pt x="203" y="586"/>
                      <a:pt x="203" y="586"/>
                      <a:pt x="203" y="586"/>
                    </a:cubicBezTo>
                    <a:cubicBezTo>
                      <a:pt x="210" y="587"/>
                      <a:pt x="210" y="587"/>
                      <a:pt x="210" y="587"/>
                    </a:cubicBezTo>
                    <a:cubicBezTo>
                      <a:pt x="210" y="586"/>
                      <a:pt x="210" y="586"/>
                      <a:pt x="210" y="586"/>
                    </a:cubicBezTo>
                    <a:cubicBezTo>
                      <a:pt x="209" y="585"/>
                      <a:pt x="209" y="585"/>
                      <a:pt x="209" y="585"/>
                    </a:cubicBezTo>
                    <a:cubicBezTo>
                      <a:pt x="210" y="585"/>
                      <a:pt x="210" y="585"/>
                      <a:pt x="210" y="585"/>
                    </a:cubicBezTo>
                    <a:cubicBezTo>
                      <a:pt x="209" y="583"/>
                      <a:pt x="209" y="583"/>
                      <a:pt x="209" y="583"/>
                    </a:cubicBezTo>
                    <a:cubicBezTo>
                      <a:pt x="208" y="582"/>
                      <a:pt x="208" y="582"/>
                      <a:pt x="208" y="582"/>
                    </a:cubicBezTo>
                    <a:cubicBezTo>
                      <a:pt x="206" y="581"/>
                      <a:pt x="206" y="581"/>
                      <a:pt x="206" y="581"/>
                    </a:cubicBezTo>
                    <a:cubicBezTo>
                      <a:pt x="208" y="581"/>
                      <a:pt x="208" y="581"/>
                      <a:pt x="208" y="581"/>
                    </a:cubicBezTo>
                    <a:cubicBezTo>
                      <a:pt x="209" y="581"/>
                      <a:pt x="209" y="581"/>
                      <a:pt x="209" y="581"/>
                    </a:cubicBezTo>
                    <a:cubicBezTo>
                      <a:pt x="210" y="581"/>
                      <a:pt x="210" y="581"/>
                      <a:pt x="210" y="581"/>
                    </a:cubicBezTo>
                    <a:cubicBezTo>
                      <a:pt x="211" y="581"/>
                      <a:pt x="211" y="581"/>
                      <a:pt x="211" y="581"/>
                    </a:cubicBezTo>
                    <a:cubicBezTo>
                      <a:pt x="211" y="580"/>
                      <a:pt x="211" y="580"/>
                      <a:pt x="211" y="580"/>
                    </a:cubicBezTo>
                    <a:cubicBezTo>
                      <a:pt x="212" y="576"/>
                      <a:pt x="212" y="576"/>
                      <a:pt x="212" y="576"/>
                    </a:cubicBezTo>
                    <a:cubicBezTo>
                      <a:pt x="212" y="575"/>
                      <a:pt x="212" y="575"/>
                      <a:pt x="212" y="575"/>
                    </a:cubicBezTo>
                    <a:cubicBezTo>
                      <a:pt x="213" y="571"/>
                      <a:pt x="213" y="571"/>
                      <a:pt x="213" y="571"/>
                    </a:cubicBezTo>
                    <a:cubicBezTo>
                      <a:pt x="213" y="570"/>
                      <a:pt x="213" y="570"/>
                      <a:pt x="213" y="570"/>
                    </a:cubicBezTo>
                    <a:cubicBezTo>
                      <a:pt x="213" y="570"/>
                      <a:pt x="213" y="570"/>
                      <a:pt x="213" y="570"/>
                    </a:cubicBezTo>
                    <a:cubicBezTo>
                      <a:pt x="214" y="569"/>
                      <a:pt x="214" y="569"/>
                      <a:pt x="214" y="569"/>
                    </a:cubicBezTo>
                    <a:cubicBezTo>
                      <a:pt x="215" y="567"/>
                      <a:pt x="215" y="567"/>
                      <a:pt x="215" y="567"/>
                    </a:cubicBezTo>
                    <a:cubicBezTo>
                      <a:pt x="214" y="567"/>
                      <a:pt x="214" y="567"/>
                      <a:pt x="214" y="567"/>
                    </a:cubicBezTo>
                    <a:cubicBezTo>
                      <a:pt x="216" y="563"/>
                      <a:pt x="216" y="563"/>
                      <a:pt x="216" y="563"/>
                    </a:cubicBezTo>
                    <a:cubicBezTo>
                      <a:pt x="217" y="563"/>
                      <a:pt x="217" y="563"/>
                      <a:pt x="217" y="563"/>
                    </a:cubicBezTo>
                    <a:cubicBezTo>
                      <a:pt x="216" y="562"/>
                      <a:pt x="216" y="562"/>
                      <a:pt x="216" y="562"/>
                    </a:cubicBezTo>
                    <a:cubicBezTo>
                      <a:pt x="217" y="561"/>
                      <a:pt x="217" y="561"/>
                      <a:pt x="217" y="561"/>
                    </a:cubicBezTo>
                    <a:cubicBezTo>
                      <a:pt x="216" y="559"/>
                      <a:pt x="216" y="559"/>
                      <a:pt x="216" y="559"/>
                    </a:cubicBezTo>
                    <a:cubicBezTo>
                      <a:pt x="216" y="559"/>
                      <a:pt x="216" y="559"/>
                      <a:pt x="216" y="559"/>
                    </a:cubicBezTo>
                    <a:cubicBezTo>
                      <a:pt x="215" y="553"/>
                      <a:pt x="215" y="553"/>
                      <a:pt x="215" y="553"/>
                    </a:cubicBezTo>
                    <a:cubicBezTo>
                      <a:pt x="214" y="553"/>
                      <a:pt x="214" y="553"/>
                      <a:pt x="214" y="553"/>
                    </a:cubicBezTo>
                    <a:cubicBezTo>
                      <a:pt x="215" y="552"/>
                      <a:pt x="215" y="552"/>
                      <a:pt x="215" y="552"/>
                    </a:cubicBezTo>
                    <a:cubicBezTo>
                      <a:pt x="214" y="550"/>
                      <a:pt x="214" y="550"/>
                      <a:pt x="214" y="550"/>
                    </a:cubicBezTo>
                    <a:cubicBezTo>
                      <a:pt x="212" y="550"/>
                      <a:pt x="212" y="550"/>
                      <a:pt x="212" y="550"/>
                    </a:cubicBezTo>
                    <a:cubicBezTo>
                      <a:pt x="214" y="549"/>
                      <a:pt x="214" y="549"/>
                      <a:pt x="214" y="549"/>
                    </a:cubicBezTo>
                    <a:cubicBezTo>
                      <a:pt x="214" y="548"/>
                      <a:pt x="214" y="548"/>
                      <a:pt x="214" y="548"/>
                    </a:cubicBezTo>
                    <a:cubicBezTo>
                      <a:pt x="214" y="548"/>
                      <a:pt x="214" y="548"/>
                      <a:pt x="214" y="548"/>
                    </a:cubicBezTo>
                    <a:cubicBezTo>
                      <a:pt x="214" y="547"/>
                      <a:pt x="214" y="547"/>
                      <a:pt x="214" y="547"/>
                    </a:cubicBezTo>
                    <a:cubicBezTo>
                      <a:pt x="215" y="547"/>
                      <a:pt x="215" y="547"/>
                      <a:pt x="215" y="547"/>
                    </a:cubicBezTo>
                    <a:cubicBezTo>
                      <a:pt x="216" y="547"/>
                      <a:pt x="216" y="547"/>
                      <a:pt x="216" y="547"/>
                    </a:cubicBezTo>
                    <a:cubicBezTo>
                      <a:pt x="219" y="547"/>
                      <a:pt x="219" y="547"/>
                      <a:pt x="219" y="547"/>
                    </a:cubicBezTo>
                    <a:cubicBezTo>
                      <a:pt x="220" y="546"/>
                      <a:pt x="220" y="546"/>
                      <a:pt x="220" y="546"/>
                    </a:cubicBezTo>
                    <a:cubicBezTo>
                      <a:pt x="221" y="546"/>
                      <a:pt x="221" y="546"/>
                      <a:pt x="221" y="546"/>
                    </a:cubicBezTo>
                    <a:cubicBezTo>
                      <a:pt x="221" y="544"/>
                      <a:pt x="221" y="544"/>
                      <a:pt x="221" y="544"/>
                    </a:cubicBezTo>
                    <a:cubicBezTo>
                      <a:pt x="220" y="545"/>
                      <a:pt x="220" y="545"/>
                      <a:pt x="220" y="545"/>
                    </a:cubicBezTo>
                    <a:cubicBezTo>
                      <a:pt x="217" y="542"/>
                      <a:pt x="217" y="542"/>
                      <a:pt x="217" y="542"/>
                    </a:cubicBezTo>
                    <a:cubicBezTo>
                      <a:pt x="217" y="542"/>
                      <a:pt x="217" y="542"/>
                      <a:pt x="217" y="542"/>
                    </a:cubicBezTo>
                    <a:cubicBezTo>
                      <a:pt x="218" y="543"/>
                      <a:pt x="218" y="543"/>
                      <a:pt x="218" y="543"/>
                    </a:cubicBezTo>
                    <a:cubicBezTo>
                      <a:pt x="219" y="543"/>
                      <a:pt x="219" y="543"/>
                      <a:pt x="219" y="543"/>
                    </a:cubicBezTo>
                    <a:cubicBezTo>
                      <a:pt x="222" y="544"/>
                      <a:pt x="222" y="544"/>
                      <a:pt x="222" y="544"/>
                    </a:cubicBezTo>
                    <a:cubicBezTo>
                      <a:pt x="222" y="543"/>
                      <a:pt x="222" y="543"/>
                      <a:pt x="222" y="543"/>
                    </a:cubicBezTo>
                    <a:cubicBezTo>
                      <a:pt x="220" y="542"/>
                      <a:pt x="220" y="542"/>
                      <a:pt x="220" y="542"/>
                    </a:cubicBezTo>
                    <a:cubicBezTo>
                      <a:pt x="220" y="541"/>
                      <a:pt x="220" y="541"/>
                      <a:pt x="220" y="541"/>
                    </a:cubicBezTo>
                    <a:cubicBezTo>
                      <a:pt x="220" y="541"/>
                      <a:pt x="220" y="541"/>
                      <a:pt x="220" y="541"/>
                    </a:cubicBezTo>
                    <a:cubicBezTo>
                      <a:pt x="221" y="541"/>
                      <a:pt x="221" y="541"/>
                      <a:pt x="221" y="541"/>
                    </a:cubicBezTo>
                    <a:cubicBezTo>
                      <a:pt x="220" y="540"/>
                      <a:pt x="220" y="540"/>
                      <a:pt x="220" y="540"/>
                    </a:cubicBezTo>
                    <a:cubicBezTo>
                      <a:pt x="220" y="539"/>
                      <a:pt x="220" y="539"/>
                      <a:pt x="220" y="539"/>
                    </a:cubicBezTo>
                    <a:cubicBezTo>
                      <a:pt x="222" y="541"/>
                      <a:pt x="222" y="541"/>
                      <a:pt x="222" y="541"/>
                    </a:cubicBezTo>
                    <a:cubicBezTo>
                      <a:pt x="223" y="541"/>
                      <a:pt x="223" y="541"/>
                      <a:pt x="223" y="541"/>
                    </a:cubicBezTo>
                    <a:cubicBezTo>
                      <a:pt x="223" y="540"/>
                      <a:pt x="223" y="540"/>
                      <a:pt x="223" y="540"/>
                    </a:cubicBezTo>
                    <a:cubicBezTo>
                      <a:pt x="224" y="539"/>
                      <a:pt x="224" y="539"/>
                      <a:pt x="224" y="539"/>
                    </a:cubicBezTo>
                    <a:cubicBezTo>
                      <a:pt x="223" y="539"/>
                      <a:pt x="223" y="539"/>
                      <a:pt x="223" y="539"/>
                    </a:cubicBezTo>
                    <a:cubicBezTo>
                      <a:pt x="223" y="538"/>
                      <a:pt x="223" y="538"/>
                      <a:pt x="223" y="538"/>
                    </a:cubicBezTo>
                    <a:cubicBezTo>
                      <a:pt x="224" y="538"/>
                      <a:pt x="224" y="538"/>
                      <a:pt x="224" y="538"/>
                    </a:cubicBezTo>
                    <a:cubicBezTo>
                      <a:pt x="225" y="538"/>
                      <a:pt x="225" y="538"/>
                      <a:pt x="225" y="538"/>
                    </a:cubicBezTo>
                    <a:cubicBezTo>
                      <a:pt x="225" y="537"/>
                      <a:pt x="225" y="537"/>
                      <a:pt x="225" y="537"/>
                    </a:cubicBezTo>
                    <a:cubicBezTo>
                      <a:pt x="225" y="536"/>
                      <a:pt x="225" y="536"/>
                      <a:pt x="225" y="536"/>
                    </a:cubicBezTo>
                    <a:cubicBezTo>
                      <a:pt x="226" y="536"/>
                      <a:pt x="226" y="536"/>
                      <a:pt x="226" y="536"/>
                    </a:cubicBezTo>
                    <a:cubicBezTo>
                      <a:pt x="226" y="534"/>
                      <a:pt x="226" y="534"/>
                      <a:pt x="226" y="534"/>
                    </a:cubicBezTo>
                    <a:cubicBezTo>
                      <a:pt x="226" y="534"/>
                      <a:pt x="226" y="534"/>
                      <a:pt x="226" y="534"/>
                    </a:cubicBezTo>
                    <a:cubicBezTo>
                      <a:pt x="221" y="533"/>
                      <a:pt x="221" y="533"/>
                      <a:pt x="221" y="533"/>
                    </a:cubicBezTo>
                    <a:cubicBezTo>
                      <a:pt x="221" y="532"/>
                      <a:pt x="221" y="532"/>
                      <a:pt x="221" y="532"/>
                    </a:cubicBezTo>
                    <a:cubicBezTo>
                      <a:pt x="225" y="533"/>
                      <a:pt x="225" y="533"/>
                      <a:pt x="225" y="533"/>
                    </a:cubicBezTo>
                    <a:cubicBezTo>
                      <a:pt x="227" y="533"/>
                      <a:pt x="227" y="533"/>
                      <a:pt x="227" y="533"/>
                    </a:cubicBezTo>
                    <a:cubicBezTo>
                      <a:pt x="226" y="529"/>
                      <a:pt x="226" y="529"/>
                      <a:pt x="226" y="529"/>
                    </a:cubicBezTo>
                    <a:cubicBezTo>
                      <a:pt x="227" y="528"/>
                      <a:pt x="227" y="528"/>
                      <a:pt x="227" y="528"/>
                    </a:cubicBezTo>
                    <a:cubicBezTo>
                      <a:pt x="227" y="527"/>
                      <a:pt x="227" y="527"/>
                      <a:pt x="227" y="527"/>
                    </a:cubicBezTo>
                    <a:cubicBezTo>
                      <a:pt x="226" y="526"/>
                      <a:pt x="226" y="526"/>
                      <a:pt x="226" y="526"/>
                    </a:cubicBezTo>
                    <a:cubicBezTo>
                      <a:pt x="221" y="526"/>
                      <a:pt x="221" y="526"/>
                      <a:pt x="221" y="526"/>
                    </a:cubicBezTo>
                    <a:cubicBezTo>
                      <a:pt x="221" y="524"/>
                      <a:pt x="221" y="524"/>
                      <a:pt x="221" y="524"/>
                    </a:cubicBezTo>
                    <a:cubicBezTo>
                      <a:pt x="222" y="524"/>
                      <a:pt x="222" y="524"/>
                      <a:pt x="222" y="524"/>
                    </a:cubicBezTo>
                    <a:cubicBezTo>
                      <a:pt x="225" y="522"/>
                      <a:pt x="225" y="522"/>
                      <a:pt x="225" y="522"/>
                    </a:cubicBezTo>
                    <a:cubicBezTo>
                      <a:pt x="227" y="522"/>
                      <a:pt x="227" y="522"/>
                      <a:pt x="227" y="522"/>
                    </a:cubicBezTo>
                    <a:cubicBezTo>
                      <a:pt x="229" y="523"/>
                      <a:pt x="229" y="523"/>
                      <a:pt x="229" y="523"/>
                    </a:cubicBezTo>
                    <a:cubicBezTo>
                      <a:pt x="229" y="522"/>
                      <a:pt x="229" y="522"/>
                      <a:pt x="229" y="522"/>
                    </a:cubicBezTo>
                    <a:cubicBezTo>
                      <a:pt x="228" y="522"/>
                      <a:pt x="228" y="522"/>
                      <a:pt x="228" y="522"/>
                    </a:cubicBezTo>
                    <a:cubicBezTo>
                      <a:pt x="227" y="521"/>
                      <a:pt x="227" y="521"/>
                      <a:pt x="227" y="521"/>
                    </a:cubicBezTo>
                    <a:cubicBezTo>
                      <a:pt x="226" y="518"/>
                      <a:pt x="226" y="518"/>
                      <a:pt x="226" y="518"/>
                    </a:cubicBezTo>
                    <a:cubicBezTo>
                      <a:pt x="225" y="517"/>
                      <a:pt x="225" y="517"/>
                      <a:pt x="225" y="517"/>
                    </a:cubicBezTo>
                    <a:cubicBezTo>
                      <a:pt x="225" y="516"/>
                      <a:pt x="225" y="516"/>
                      <a:pt x="225" y="516"/>
                    </a:cubicBezTo>
                    <a:cubicBezTo>
                      <a:pt x="224" y="515"/>
                      <a:pt x="224" y="515"/>
                      <a:pt x="224" y="515"/>
                    </a:cubicBezTo>
                    <a:cubicBezTo>
                      <a:pt x="224" y="514"/>
                      <a:pt x="224" y="514"/>
                      <a:pt x="224" y="514"/>
                    </a:cubicBezTo>
                    <a:cubicBezTo>
                      <a:pt x="222" y="514"/>
                      <a:pt x="222" y="514"/>
                      <a:pt x="222" y="514"/>
                    </a:cubicBezTo>
                    <a:cubicBezTo>
                      <a:pt x="222" y="513"/>
                      <a:pt x="222" y="513"/>
                      <a:pt x="222" y="513"/>
                    </a:cubicBezTo>
                    <a:cubicBezTo>
                      <a:pt x="223" y="511"/>
                      <a:pt x="223" y="511"/>
                      <a:pt x="223" y="511"/>
                    </a:cubicBezTo>
                    <a:cubicBezTo>
                      <a:pt x="224" y="512"/>
                      <a:pt x="224" y="512"/>
                      <a:pt x="224" y="512"/>
                    </a:cubicBezTo>
                    <a:cubicBezTo>
                      <a:pt x="226" y="511"/>
                      <a:pt x="226" y="511"/>
                      <a:pt x="226" y="511"/>
                    </a:cubicBezTo>
                    <a:cubicBezTo>
                      <a:pt x="227" y="512"/>
                      <a:pt x="227" y="512"/>
                      <a:pt x="227" y="512"/>
                    </a:cubicBezTo>
                    <a:cubicBezTo>
                      <a:pt x="227" y="511"/>
                      <a:pt x="227" y="511"/>
                      <a:pt x="227" y="511"/>
                    </a:cubicBezTo>
                    <a:cubicBezTo>
                      <a:pt x="228" y="511"/>
                      <a:pt x="228" y="511"/>
                      <a:pt x="228" y="511"/>
                    </a:cubicBezTo>
                    <a:cubicBezTo>
                      <a:pt x="228" y="512"/>
                      <a:pt x="228" y="512"/>
                      <a:pt x="228" y="512"/>
                    </a:cubicBezTo>
                    <a:cubicBezTo>
                      <a:pt x="229" y="511"/>
                      <a:pt x="229" y="511"/>
                      <a:pt x="229" y="511"/>
                    </a:cubicBezTo>
                    <a:cubicBezTo>
                      <a:pt x="230" y="512"/>
                      <a:pt x="230" y="512"/>
                      <a:pt x="230" y="512"/>
                    </a:cubicBezTo>
                    <a:cubicBezTo>
                      <a:pt x="231" y="511"/>
                      <a:pt x="231" y="511"/>
                      <a:pt x="231" y="511"/>
                    </a:cubicBezTo>
                    <a:cubicBezTo>
                      <a:pt x="231" y="510"/>
                      <a:pt x="231" y="510"/>
                      <a:pt x="231" y="510"/>
                    </a:cubicBezTo>
                    <a:cubicBezTo>
                      <a:pt x="232" y="508"/>
                      <a:pt x="232" y="508"/>
                      <a:pt x="232" y="508"/>
                    </a:cubicBezTo>
                    <a:cubicBezTo>
                      <a:pt x="232" y="507"/>
                      <a:pt x="232" y="507"/>
                      <a:pt x="232" y="507"/>
                    </a:cubicBezTo>
                    <a:cubicBezTo>
                      <a:pt x="232" y="506"/>
                      <a:pt x="232" y="506"/>
                      <a:pt x="232" y="506"/>
                    </a:cubicBezTo>
                    <a:cubicBezTo>
                      <a:pt x="232" y="505"/>
                      <a:pt x="232" y="505"/>
                      <a:pt x="232" y="505"/>
                    </a:cubicBezTo>
                    <a:cubicBezTo>
                      <a:pt x="230" y="504"/>
                      <a:pt x="230" y="504"/>
                      <a:pt x="230" y="504"/>
                    </a:cubicBezTo>
                    <a:cubicBezTo>
                      <a:pt x="231" y="504"/>
                      <a:pt x="231" y="504"/>
                      <a:pt x="231" y="504"/>
                    </a:cubicBezTo>
                    <a:cubicBezTo>
                      <a:pt x="231" y="503"/>
                      <a:pt x="231" y="503"/>
                      <a:pt x="231" y="503"/>
                    </a:cubicBezTo>
                    <a:cubicBezTo>
                      <a:pt x="232" y="504"/>
                      <a:pt x="232" y="504"/>
                      <a:pt x="232" y="504"/>
                    </a:cubicBezTo>
                    <a:cubicBezTo>
                      <a:pt x="233" y="501"/>
                      <a:pt x="233" y="501"/>
                      <a:pt x="233" y="501"/>
                    </a:cubicBezTo>
                    <a:cubicBezTo>
                      <a:pt x="234" y="502"/>
                      <a:pt x="234" y="502"/>
                      <a:pt x="234" y="502"/>
                    </a:cubicBezTo>
                    <a:cubicBezTo>
                      <a:pt x="234" y="503"/>
                      <a:pt x="234" y="503"/>
                      <a:pt x="234" y="503"/>
                    </a:cubicBezTo>
                    <a:cubicBezTo>
                      <a:pt x="235" y="503"/>
                      <a:pt x="235" y="503"/>
                      <a:pt x="235" y="503"/>
                    </a:cubicBezTo>
                    <a:cubicBezTo>
                      <a:pt x="236" y="501"/>
                      <a:pt x="236" y="501"/>
                      <a:pt x="236" y="501"/>
                    </a:cubicBezTo>
                    <a:cubicBezTo>
                      <a:pt x="237" y="502"/>
                      <a:pt x="237" y="502"/>
                      <a:pt x="237" y="502"/>
                    </a:cubicBezTo>
                    <a:cubicBezTo>
                      <a:pt x="238" y="503"/>
                      <a:pt x="238" y="503"/>
                      <a:pt x="238" y="503"/>
                    </a:cubicBezTo>
                    <a:cubicBezTo>
                      <a:pt x="241" y="502"/>
                      <a:pt x="241" y="502"/>
                      <a:pt x="241" y="502"/>
                    </a:cubicBezTo>
                    <a:cubicBezTo>
                      <a:pt x="240" y="501"/>
                      <a:pt x="240" y="501"/>
                      <a:pt x="240" y="501"/>
                    </a:cubicBezTo>
                    <a:cubicBezTo>
                      <a:pt x="242" y="501"/>
                      <a:pt x="242" y="501"/>
                      <a:pt x="242" y="501"/>
                    </a:cubicBezTo>
                    <a:cubicBezTo>
                      <a:pt x="243" y="502"/>
                      <a:pt x="243" y="502"/>
                      <a:pt x="243" y="502"/>
                    </a:cubicBezTo>
                    <a:cubicBezTo>
                      <a:pt x="243" y="501"/>
                      <a:pt x="243" y="501"/>
                      <a:pt x="243" y="501"/>
                    </a:cubicBezTo>
                    <a:cubicBezTo>
                      <a:pt x="244" y="501"/>
                      <a:pt x="244" y="501"/>
                      <a:pt x="244" y="501"/>
                    </a:cubicBezTo>
                    <a:cubicBezTo>
                      <a:pt x="244" y="500"/>
                      <a:pt x="244" y="500"/>
                      <a:pt x="244" y="500"/>
                    </a:cubicBezTo>
                    <a:cubicBezTo>
                      <a:pt x="244" y="499"/>
                      <a:pt x="244" y="499"/>
                      <a:pt x="244" y="499"/>
                    </a:cubicBezTo>
                    <a:cubicBezTo>
                      <a:pt x="243" y="499"/>
                      <a:pt x="243" y="499"/>
                      <a:pt x="243" y="499"/>
                    </a:cubicBezTo>
                    <a:cubicBezTo>
                      <a:pt x="243" y="499"/>
                      <a:pt x="243" y="499"/>
                      <a:pt x="243" y="499"/>
                    </a:cubicBezTo>
                    <a:cubicBezTo>
                      <a:pt x="242" y="498"/>
                      <a:pt x="242" y="498"/>
                      <a:pt x="242" y="498"/>
                    </a:cubicBezTo>
                    <a:cubicBezTo>
                      <a:pt x="242" y="496"/>
                      <a:pt x="242" y="496"/>
                      <a:pt x="242" y="496"/>
                    </a:cubicBezTo>
                    <a:cubicBezTo>
                      <a:pt x="244" y="497"/>
                      <a:pt x="244" y="497"/>
                      <a:pt x="244" y="497"/>
                    </a:cubicBezTo>
                    <a:cubicBezTo>
                      <a:pt x="244" y="496"/>
                      <a:pt x="244" y="496"/>
                      <a:pt x="244" y="496"/>
                    </a:cubicBezTo>
                    <a:cubicBezTo>
                      <a:pt x="244" y="497"/>
                      <a:pt x="244" y="497"/>
                      <a:pt x="244" y="497"/>
                    </a:cubicBezTo>
                    <a:cubicBezTo>
                      <a:pt x="245" y="497"/>
                      <a:pt x="245" y="497"/>
                      <a:pt x="245" y="497"/>
                    </a:cubicBezTo>
                    <a:cubicBezTo>
                      <a:pt x="245" y="495"/>
                      <a:pt x="245" y="495"/>
                      <a:pt x="245" y="495"/>
                    </a:cubicBezTo>
                    <a:cubicBezTo>
                      <a:pt x="244" y="494"/>
                      <a:pt x="244" y="494"/>
                      <a:pt x="244" y="494"/>
                    </a:cubicBezTo>
                    <a:cubicBezTo>
                      <a:pt x="246" y="493"/>
                      <a:pt x="246" y="493"/>
                      <a:pt x="246" y="493"/>
                    </a:cubicBezTo>
                    <a:cubicBezTo>
                      <a:pt x="245" y="492"/>
                      <a:pt x="245" y="492"/>
                      <a:pt x="245" y="492"/>
                    </a:cubicBezTo>
                    <a:cubicBezTo>
                      <a:pt x="246" y="491"/>
                      <a:pt x="246" y="491"/>
                      <a:pt x="246" y="491"/>
                    </a:cubicBezTo>
                    <a:cubicBezTo>
                      <a:pt x="247" y="492"/>
                      <a:pt x="247" y="492"/>
                      <a:pt x="247" y="492"/>
                    </a:cubicBezTo>
                    <a:cubicBezTo>
                      <a:pt x="245" y="490"/>
                      <a:pt x="245" y="490"/>
                      <a:pt x="245" y="490"/>
                    </a:cubicBezTo>
                    <a:cubicBezTo>
                      <a:pt x="245" y="489"/>
                      <a:pt x="245" y="489"/>
                      <a:pt x="245" y="489"/>
                    </a:cubicBezTo>
                    <a:cubicBezTo>
                      <a:pt x="246" y="490"/>
                      <a:pt x="246" y="490"/>
                      <a:pt x="246" y="490"/>
                    </a:cubicBezTo>
                    <a:cubicBezTo>
                      <a:pt x="246" y="488"/>
                      <a:pt x="246" y="488"/>
                      <a:pt x="246" y="488"/>
                    </a:cubicBezTo>
                    <a:cubicBezTo>
                      <a:pt x="248" y="490"/>
                      <a:pt x="248" y="490"/>
                      <a:pt x="248" y="490"/>
                    </a:cubicBezTo>
                    <a:cubicBezTo>
                      <a:pt x="249" y="490"/>
                      <a:pt x="249" y="490"/>
                      <a:pt x="249" y="490"/>
                    </a:cubicBezTo>
                    <a:cubicBezTo>
                      <a:pt x="250" y="490"/>
                      <a:pt x="250" y="490"/>
                      <a:pt x="250" y="490"/>
                    </a:cubicBezTo>
                    <a:cubicBezTo>
                      <a:pt x="251" y="490"/>
                      <a:pt x="251" y="490"/>
                      <a:pt x="251" y="490"/>
                    </a:cubicBezTo>
                    <a:cubicBezTo>
                      <a:pt x="248" y="493"/>
                      <a:pt x="248" y="493"/>
                      <a:pt x="248" y="493"/>
                    </a:cubicBezTo>
                    <a:cubicBezTo>
                      <a:pt x="248" y="494"/>
                      <a:pt x="248" y="494"/>
                      <a:pt x="248" y="494"/>
                    </a:cubicBezTo>
                    <a:cubicBezTo>
                      <a:pt x="247" y="495"/>
                      <a:pt x="247" y="495"/>
                      <a:pt x="247" y="495"/>
                    </a:cubicBezTo>
                    <a:cubicBezTo>
                      <a:pt x="247" y="496"/>
                      <a:pt x="247" y="496"/>
                      <a:pt x="247" y="496"/>
                    </a:cubicBezTo>
                    <a:cubicBezTo>
                      <a:pt x="247" y="497"/>
                      <a:pt x="247" y="497"/>
                      <a:pt x="247" y="497"/>
                    </a:cubicBezTo>
                    <a:cubicBezTo>
                      <a:pt x="247" y="497"/>
                      <a:pt x="247" y="497"/>
                      <a:pt x="247" y="497"/>
                    </a:cubicBezTo>
                    <a:cubicBezTo>
                      <a:pt x="248" y="497"/>
                      <a:pt x="248" y="497"/>
                      <a:pt x="248" y="497"/>
                    </a:cubicBezTo>
                    <a:cubicBezTo>
                      <a:pt x="250" y="499"/>
                      <a:pt x="250" y="499"/>
                      <a:pt x="250" y="499"/>
                    </a:cubicBezTo>
                    <a:cubicBezTo>
                      <a:pt x="251" y="498"/>
                      <a:pt x="251" y="498"/>
                      <a:pt x="251" y="498"/>
                    </a:cubicBezTo>
                    <a:cubicBezTo>
                      <a:pt x="250" y="497"/>
                      <a:pt x="250" y="497"/>
                      <a:pt x="250" y="497"/>
                    </a:cubicBezTo>
                    <a:cubicBezTo>
                      <a:pt x="251" y="497"/>
                      <a:pt x="251" y="497"/>
                      <a:pt x="251" y="497"/>
                    </a:cubicBezTo>
                    <a:cubicBezTo>
                      <a:pt x="251" y="494"/>
                      <a:pt x="251" y="494"/>
                      <a:pt x="251" y="494"/>
                    </a:cubicBezTo>
                    <a:cubicBezTo>
                      <a:pt x="252" y="495"/>
                      <a:pt x="252" y="495"/>
                      <a:pt x="252" y="495"/>
                    </a:cubicBezTo>
                    <a:cubicBezTo>
                      <a:pt x="253" y="497"/>
                      <a:pt x="253" y="497"/>
                      <a:pt x="253" y="497"/>
                    </a:cubicBezTo>
                    <a:cubicBezTo>
                      <a:pt x="254" y="497"/>
                      <a:pt x="254" y="497"/>
                      <a:pt x="254" y="497"/>
                    </a:cubicBezTo>
                    <a:cubicBezTo>
                      <a:pt x="255" y="499"/>
                      <a:pt x="255" y="499"/>
                      <a:pt x="255" y="499"/>
                    </a:cubicBezTo>
                    <a:cubicBezTo>
                      <a:pt x="256" y="495"/>
                      <a:pt x="256" y="495"/>
                      <a:pt x="256" y="495"/>
                    </a:cubicBezTo>
                    <a:cubicBezTo>
                      <a:pt x="257" y="495"/>
                      <a:pt x="257" y="495"/>
                      <a:pt x="257" y="495"/>
                    </a:cubicBezTo>
                    <a:cubicBezTo>
                      <a:pt x="257" y="497"/>
                      <a:pt x="257" y="497"/>
                      <a:pt x="257" y="497"/>
                    </a:cubicBezTo>
                    <a:cubicBezTo>
                      <a:pt x="257" y="496"/>
                      <a:pt x="257" y="496"/>
                      <a:pt x="257" y="496"/>
                    </a:cubicBezTo>
                    <a:cubicBezTo>
                      <a:pt x="258" y="497"/>
                      <a:pt x="258" y="497"/>
                      <a:pt x="258" y="497"/>
                    </a:cubicBezTo>
                    <a:cubicBezTo>
                      <a:pt x="258" y="496"/>
                      <a:pt x="258" y="496"/>
                      <a:pt x="258" y="496"/>
                    </a:cubicBezTo>
                    <a:cubicBezTo>
                      <a:pt x="259" y="497"/>
                      <a:pt x="259" y="497"/>
                      <a:pt x="259" y="497"/>
                    </a:cubicBezTo>
                    <a:cubicBezTo>
                      <a:pt x="260" y="494"/>
                      <a:pt x="260" y="494"/>
                      <a:pt x="260" y="494"/>
                    </a:cubicBezTo>
                    <a:cubicBezTo>
                      <a:pt x="261" y="494"/>
                      <a:pt x="261" y="494"/>
                      <a:pt x="261" y="494"/>
                    </a:cubicBezTo>
                    <a:cubicBezTo>
                      <a:pt x="261" y="493"/>
                      <a:pt x="261" y="493"/>
                      <a:pt x="261" y="493"/>
                    </a:cubicBezTo>
                    <a:cubicBezTo>
                      <a:pt x="262" y="492"/>
                      <a:pt x="262" y="492"/>
                      <a:pt x="262" y="492"/>
                    </a:cubicBezTo>
                    <a:cubicBezTo>
                      <a:pt x="260" y="489"/>
                      <a:pt x="260" y="489"/>
                      <a:pt x="260" y="489"/>
                    </a:cubicBezTo>
                    <a:cubicBezTo>
                      <a:pt x="261" y="488"/>
                      <a:pt x="261" y="488"/>
                      <a:pt x="261" y="488"/>
                    </a:cubicBezTo>
                    <a:cubicBezTo>
                      <a:pt x="262" y="490"/>
                      <a:pt x="262" y="490"/>
                      <a:pt x="262" y="490"/>
                    </a:cubicBezTo>
                    <a:cubicBezTo>
                      <a:pt x="265" y="491"/>
                      <a:pt x="265" y="491"/>
                      <a:pt x="265" y="491"/>
                    </a:cubicBezTo>
                    <a:cubicBezTo>
                      <a:pt x="266" y="491"/>
                      <a:pt x="266" y="491"/>
                      <a:pt x="266" y="491"/>
                    </a:cubicBezTo>
                    <a:cubicBezTo>
                      <a:pt x="265" y="490"/>
                      <a:pt x="265" y="490"/>
                      <a:pt x="265" y="490"/>
                    </a:cubicBezTo>
                    <a:cubicBezTo>
                      <a:pt x="266" y="488"/>
                      <a:pt x="266" y="488"/>
                      <a:pt x="266" y="488"/>
                    </a:cubicBezTo>
                    <a:cubicBezTo>
                      <a:pt x="266" y="490"/>
                      <a:pt x="266" y="490"/>
                      <a:pt x="266" y="490"/>
                    </a:cubicBezTo>
                    <a:cubicBezTo>
                      <a:pt x="267" y="490"/>
                      <a:pt x="267" y="490"/>
                      <a:pt x="267" y="490"/>
                    </a:cubicBezTo>
                    <a:cubicBezTo>
                      <a:pt x="267" y="489"/>
                      <a:pt x="267" y="489"/>
                      <a:pt x="267" y="489"/>
                    </a:cubicBezTo>
                    <a:cubicBezTo>
                      <a:pt x="268" y="489"/>
                      <a:pt x="268" y="489"/>
                      <a:pt x="268" y="489"/>
                    </a:cubicBezTo>
                    <a:cubicBezTo>
                      <a:pt x="269" y="489"/>
                      <a:pt x="269" y="489"/>
                      <a:pt x="269" y="489"/>
                    </a:cubicBezTo>
                    <a:cubicBezTo>
                      <a:pt x="269" y="487"/>
                      <a:pt x="269" y="487"/>
                      <a:pt x="269" y="487"/>
                    </a:cubicBezTo>
                    <a:cubicBezTo>
                      <a:pt x="269" y="487"/>
                      <a:pt x="269" y="487"/>
                      <a:pt x="269" y="487"/>
                    </a:cubicBezTo>
                    <a:cubicBezTo>
                      <a:pt x="270" y="482"/>
                      <a:pt x="270" y="482"/>
                      <a:pt x="270" y="482"/>
                    </a:cubicBezTo>
                    <a:cubicBezTo>
                      <a:pt x="271" y="484"/>
                      <a:pt x="271" y="484"/>
                      <a:pt x="271" y="484"/>
                    </a:cubicBezTo>
                    <a:cubicBezTo>
                      <a:pt x="271" y="483"/>
                      <a:pt x="271" y="483"/>
                      <a:pt x="271" y="483"/>
                    </a:cubicBezTo>
                    <a:cubicBezTo>
                      <a:pt x="272" y="485"/>
                      <a:pt x="272" y="485"/>
                      <a:pt x="272" y="485"/>
                    </a:cubicBezTo>
                    <a:cubicBezTo>
                      <a:pt x="273" y="482"/>
                      <a:pt x="273" y="482"/>
                      <a:pt x="273" y="482"/>
                    </a:cubicBezTo>
                    <a:cubicBezTo>
                      <a:pt x="272" y="482"/>
                      <a:pt x="272" y="482"/>
                      <a:pt x="272" y="482"/>
                    </a:cubicBezTo>
                    <a:cubicBezTo>
                      <a:pt x="273" y="482"/>
                      <a:pt x="273" y="482"/>
                      <a:pt x="273" y="482"/>
                    </a:cubicBezTo>
                    <a:cubicBezTo>
                      <a:pt x="273" y="481"/>
                      <a:pt x="273" y="481"/>
                      <a:pt x="273" y="481"/>
                    </a:cubicBezTo>
                    <a:cubicBezTo>
                      <a:pt x="274" y="482"/>
                      <a:pt x="274" y="482"/>
                      <a:pt x="274" y="482"/>
                    </a:cubicBezTo>
                    <a:cubicBezTo>
                      <a:pt x="273" y="480"/>
                      <a:pt x="273" y="480"/>
                      <a:pt x="273" y="480"/>
                    </a:cubicBezTo>
                    <a:cubicBezTo>
                      <a:pt x="273" y="479"/>
                      <a:pt x="273" y="479"/>
                      <a:pt x="273" y="479"/>
                    </a:cubicBezTo>
                    <a:cubicBezTo>
                      <a:pt x="274" y="479"/>
                      <a:pt x="274" y="479"/>
                      <a:pt x="274" y="479"/>
                    </a:cubicBezTo>
                    <a:cubicBezTo>
                      <a:pt x="275" y="478"/>
                      <a:pt x="275" y="478"/>
                      <a:pt x="275" y="478"/>
                    </a:cubicBezTo>
                    <a:cubicBezTo>
                      <a:pt x="276" y="477"/>
                      <a:pt x="276" y="477"/>
                      <a:pt x="276" y="477"/>
                    </a:cubicBezTo>
                    <a:cubicBezTo>
                      <a:pt x="277" y="474"/>
                      <a:pt x="277" y="474"/>
                      <a:pt x="277" y="474"/>
                    </a:cubicBezTo>
                    <a:cubicBezTo>
                      <a:pt x="277" y="474"/>
                      <a:pt x="277" y="474"/>
                      <a:pt x="277" y="474"/>
                    </a:cubicBezTo>
                    <a:cubicBezTo>
                      <a:pt x="277" y="472"/>
                      <a:pt x="277" y="472"/>
                      <a:pt x="277" y="472"/>
                    </a:cubicBezTo>
                    <a:cubicBezTo>
                      <a:pt x="276" y="471"/>
                      <a:pt x="276" y="471"/>
                      <a:pt x="276" y="471"/>
                    </a:cubicBezTo>
                    <a:cubicBezTo>
                      <a:pt x="277" y="471"/>
                      <a:pt x="277" y="471"/>
                      <a:pt x="277" y="471"/>
                    </a:cubicBezTo>
                    <a:cubicBezTo>
                      <a:pt x="277" y="470"/>
                      <a:pt x="277" y="470"/>
                      <a:pt x="277" y="470"/>
                    </a:cubicBezTo>
                    <a:cubicBezTo>
                      <a:pt x="278" y="468"/>
                      <a:pt x="278" y="468"/>
                      <a:pt x="278" y="468"/>
                    </a:cubicBezTo>
                    <a:cubicBezTo>
                      <a:pt x="279" y="468"/>
                      <a:pt x="279" y="468"/>
                      <a:pt x="279" y="468"/>
                    </a:cubicBezTo>
                    <a:cubicBezTo>
                      <a:pt x="279" y="466"/>
                      <a:pt x="279" y="466"/>
                      <a:pt x="279" y="466"/>
                    </a:cubicBezTo>
                    <a:cubicBezTo>
                      <a:pt x="279" y="465"/>
                      <a:pt x="279" y="465"/>
                      <a:pt x="279" y="465"/>
                    </a:cubicBezTo>
                    <a:cubicBezTo>
                      <a:pt x="280" y="466"/>
                      <a:pt x="280" y="466"/>
                      <a:pt x="280" y="466"/>
                    </a:cubicBezTo>
                    <a:cubicBezTo>
                      <a:pt x="281" y="465"/>
                      <a:pt x="281" y="465"/>
                      <a:pt x="281" y="465"/>
                    </a:cubicBezTo>
                    <a:cubicBezTo>
                      <a:pt x="283" y="463"/>
                      <a:pt x="283" y="463"/>
                      <a:pt x="283" y="463"/>
                    </a:cubicBezTo>
                    <a:cubicBezTo>
                      <a:pt x="283" y="462"/>
                      <a:pt x="283" y="462"/>
                      <a:pt x="283" y="462"/>
                    </a:cubicBezTo>
                    <a:cubicBezTo>
                      <a:pt x="284" y="461"/>
                      <a:pt x="284" y="461"/>
                      <a:pt x="284" y="461"/>
                    </a:cubicBezTo>
                    <a:cubicBezTo>
                      <a:pt x="284" y="462"/>
                      <a:pt x="284" y="462"/>
                      <a:pt x="284" y="462"/>
                    </a:cubicBezTo>
                    <a:cubicBezTo>
                      <a:pt x="285" y="462"/>
                      <a:pt x="285" y="462"/>
                      <a:pt x="285" y="462"/>
                    </a:cubicBezTo>
                    <a:cubicBezTo>
                      <a:pt x="286" y="462"/>
                      <a:pt x="286" y="462"/>
                      <a:pt x="286" y="462"/>
                    </a:cubicBezTo>
                    <a:cubicBezTo>
                      <a:pt x="286" y="461"/>
                      <a:pt x="286" y="461"/>
                      <a:pt x="286" y="461"/>
                    </a:cubicBezTo>
                    <a:cubicBezTo>
                      <a:pt x="286" y="461"/>
                      <a:pt x="286" y="461"/>
                      <a:pt x="286" y="461"/>
                    </a:cubicBezTo>
                    <a:cubicBezTo>
                      <a:pt x="286" y="459"/>
                      <a:pt x="286" y="459"/>
                      <a:pt x="286" y="459"/>
                    </a:cubicBezTo>
                    <a:cubicBezTo>
                      <a:pt x="287" y="458"/>
                      <a:pt x="287" y="458"/>
                      <a:pt x="287" y="458"/>
                    </a:cubicBezTo>
                    <a:cubicBezTo>
                      <a:pt x="287" y="457"/>
                      <a:pt x="287" y="457"/>
                      <a:pt x="287" y="457"/>
                    </a:cubicBezTo>
                    <a:cubicBezTo>
                      <a:pt x="284" y="456"/>
                      <a:pt x="284" y="456"/>
                      <a:pt x="284" y="456"/>
                    </a:cubicBezTo>
                    <a:cubicBezTo>
                      <a:pt x="285" y="456"/>
                      <a:pt x="285" y="456"/>
                      <a:pt x="285" y="456"/>
                    </a:cubicBezTo>
                    <a:cubicBezTo>
                      <a:pt x="282" y="450"/>
                      <a:pt x="282" y="450"/>
                      <a:pt x="282" y="450"/>
                    </a:cubicBezTo>
                    <a:cubicBezTo>
                      <a:pt x="282" y="450"/>
                      <a:pt x="282" y="450"/>
                      <a:pt x="282" y="450"/>
                    </a:cubicBezTo>
                    <a:cubicBezTo>
                      <a:pt x="284" y="449"/>
                      <a:pt x="284" y="449"/>
                      <a:pt x="284" y="449"/>
                    </a:cubicBezTo>
                    <a:cubicBezTo>
                      <a:pt x="283" y="448"/>
                      <a:pt x="283" y="448"/>
                      <a:pt x="283" y="448"/>
                    </a:cubicBezTo>
                    <a:cubicBezTo>
                      <a:pt x="285" y="449"/>
                      <a:pt x="285" y="449"/>
                      <a:pt x="285" y="449"/>
                    </a:cubicBezTo>
                    <a:cubicBezTo>
                      <a:pt x="285" y="452"/>
                      <a:pt x="285" y="452"/>
                      <a:pt x="285" y="452"/>
                    </a:cubicBezTo>
                    <a:cubicBezTo>
                      <a:pt x="286" y="450"/>
                      <a:pt x="286" y="450"/>
                      <a:pt x="286" y="450"/>
                    </a:cubicBezTo>
                    <a:cubicBezTo>
                      <a:pt x="286" y="451"/>
                      <a:pt x="286" y="451"/>
                      <a:pt x="286" y="451"/>
                    </a:cubicBezTo>
                    <a:cubicBezTo>
                      <a:pt x="286" y="452"/>
                      <a:pt x="286" y="452"/>
                      <a:pt x="286" y="452"/>
                    </a:cubicBezTo>
                    <a:cubicBezTo>
                      <a:pt x="287" y="453"/>
                      <a:pt x="287" y="453"/>
                      <a:pt x="287" y="453"/>
                    </a:cubicBezTo>
                    <a:cubicBezTo>
                      <a:pt x="287" y="454"/>
                      <a:pt x="287" y="454"/>
                      <a:pt x="287" y="454"/>
                    </a:cubicBezTo>
                    <a:cubicBezTo>
                      <a:pt x="290" y="455"/>
                      <a:pt x="290" y="455"/>
                      <a:pt x="290" y="455"/>
                    </a:cubicBezTo>
                    <a:cubicBezTo>
                      <a:pt x="289" y="456"/>
                      <a:pt x="289" y="456"/>
                      <a:pt x="289" y="456"/>
                    </a:cubicBezTo>
                    <a:cubicBezTo>
                      <a:pt x="288" y="456"/>
                      <a:pt x="288" y="456"/>
                      <a:pt x="288" y="456"/>
                    </a:cubicBezTo>
                    <a:cubicBezTo>
                      <a:pt x="288" y="457"/>
                      <a:pt x="288" y="457"/>
                      <a:pt x="288" y="457"/>
                    </a:cubicBezTo>
                    <a:cubicBezTo>
                      <a:pt x="290" y="458"/>
                      <a:pt x="290" y="458"/>
                      <a:pt x="290" y="458"/>
                    </a:cubicBezTo>
                    <a:cubicBezTo>
                      <a:pt x="290" y="459"/>
                      <a:pt x="290" y="459"/>
                      <a:pt x="290" y="459"/>
                    </a:cubicBezTo>
                    <a:cubicBezTo>
                      <a:pt x="291" y="458"/>
                      <a:pt x="291" y="458"/>
                      <a:pt x="291" y="458"/>
                    </a:cubicBezTo>
                    <a:cubicBezTo>
                      <a:pt x="292" y="458"/>
                      <a:pt x="292" y="458"/>
                      <a:pt x="292" y="458"/>
                    </a:cubicBezTo>
                    <a:cubicBezTo>
                      <a:pt x="294" y="459"/>
                      <a:pt x="294" y="459"/>
                      <a:pt x="294" y="459"/>
                    </a:cubicBezTo>
                    <a:cubicBezTo>
                      <a:pt x="293" y="457"/>
                      <a:pt x="293" y="457"/>
                      <a:pt x="293" y="457"/>
                    </a:cubicBezTo>
                    <a:cubicBezTo>
                      <a:pt x="293" y="457"/>
                      <a:pt x="293" y="457"/>
                      <a:pt x="293" y="457"/>
                    </a:cubicBezTo>
                    <a:cubicBezTo>
                      <a:pt x="293" y="456"/>
                      <a:pt x="293" y="456"/>
                      <a:pt x="293" y="456"/>
                    </a:cubicBezTo>
                    <a:cubicBezTo>
                      <a:pt x="294" y="456"/>
                      <a:pt x="294" y="456"/>
                      <a:pt x="294" y="456"/>
                    </a:cubicBezTo>
                    <a:cubicBezTo>
                      <a:pt x="294" y="457"/>
                      <a:pt x="294" y="457"/>
                      <a:pt x="294" y="457"/>
                    </a:cubicBezTo>
                    <a:cubicBezTo>
                      <a:pt x="297" y="458"/>
                      <a:pt x="297" y="458"/>
                      <a:pt x="297" y="458"/>
                    </a:cubicBezTo>
                    <a:cubicBezTo>
                      <a:pt x="298" y="458"/>
                      <a:pt x="298" y="458"/>
                      <a:pt x="298" y="458"/>
                    </a:cubicBezTo>
                    <a:cubicBezTo>
                      <a:pt x="298" y="457"/>
                      <a:pt x="298" y="457"/>
                      <a:pt x="298" y="457"/>
                    </a:cubicBezTo>
                    <a:cubicBezTo>
                      <a:pt x="296" y="456"/>
                      <a:pt x="296" y="456"/>
                      <a:pt x="296" y="456"/>
                    </a:cubicBezTo>
                    <a:cubicBezTo>
                      <a:pt x="296" y="455"/>
                      <a:pt x="296" y="455"/>
                      <a:pt x="296" y="455"/>
                    </a:cubicBezTo>
                    <a:cubicBezTo>
                      <a:pt x="297" y="455"/>
                      <a:pt x="297" y="455"/>
                      <a:pt x="297" y="455"/>
                    </a:cubicBezTo>
                    <a:cubicBezTo>
                      <a:pt x="299" y="455"/>
                      <a:pt x="299" y="455"/>
                      <a:pt x="299" y="455"/>
                    </a:cubicBezTo>
                    <a:cubicBezTo>
                      <a:pt x="299" y="457"/>
                      <a:pt x="299" y="457"/>
                      <a:pt x="299" y="457"/>
                    </a:cubicBezTo>
                    <a:cubicBezTo>
                      <a:pt x="300" y="458"/>
                      <a:pt x="300" y="458"/>
                      <a:pt x="300" y="458"/>
                    </a:cubicBezTo>
                    <a:cubicBezTo>
                      <a:pt x="301" y="457"/>
                      <a:pt x="301" y="457"/>
                      <a:pt x="301" y="457"/>
                    </a:cubicBezTo>
                    <a:cubicBezTo>
                      <a:pt x="300" y="456"/>
                      <a:pt x="300" y="456"/>
                      <a:pt x="300" y="456"/>
                    </a:cubicBezTo>
                    <a:cubicBezTo>
                      <a:pt x="300" y="455"/>
                      <a:pt x="300" y="455"/>
                      <a:pt x="300" y="455"/>
                    </a:cubicBezTo>
                    <a:cubicBezTo>
                      <a:pt x="301" y="455"/>
                      <a:pt x="301" y="455"/>
                      <a:pt x="301" y="455"/>
                    </a:cubicBezTo>
                    <a:cubicBezTo>
                      <a:pt x="301" y="454"/>
                      <a:pt x="301" y="454"/>
                      <a:pt x="301" y="454"/>
                    </a:cubicBezTo>
                    <a:cubicBezTo>
                      <a:pt x="301" y="453"/>
                      <a:pt x="301" y="453"/>
                      <a:pt x="301" y="453"/>
                    </a:cubicBezTo>
                    <a:cubicBezTo>
                      <a:pt x="302" y="452"/>
                      <a:pt x="302" y="452"/>
                      <a:pt x="302" y="452"/>
                    </a:cubicBezTo>
                    <a:cubicBezTo>
                      <a:pt x="302" y="452"/>
                      <a:pt x="302" y="452"/>
                      <a:pt x="302" y="452"/>
                    </a:cubicBezTo>
                    <a:cubicBezTo>
                      <a:pt x="303" y="454"/>
                      <a:pt x="303" y="454"/>
                      <a:pt x="303" y="454"/>
                    </a:cubicBezTo>
                    <a:cubicBezTo>
                      <a:pt x="305" y="455"/>
                      <a:pt x="305" y="455"/>
                      <a:pt x="305" y="455"/>
                    </a:cubicBezTo>
                    <a:cubicBezTo>
                      <a:pt x="305" y="455"/>
                      <a:pt x="305" y="455"/>
                      <a:pt x="305" y="455"/>
                    </a:cubicBezTo>
                    <a:cubicBezTo>
                      <a:pt x="306" y="454"/>
                      <a:pt x="306" y="454"/>
                      <a:pt x="306" y="454"/>
                    </a:cubicBezTo>
                    <a:cubicBezTo>
                      <a:pt x="306" y="454"/>
                      <a:pt x="306" y="454"/>
                      <a:pt x="306" y="454"/>
                    </a:cubicBezTo>
                    <a:cubicBezTo>
                      <a:pt x="307" y="454"/>
                      <a:pt x="307" y="454"/>
                      <a:pt x="307" y="454"/>
                    </a:cubicBezTo>
                    <a:cubicBezTo>
                      <a:pt x="307" y="453"/>
                      <a:pt x="307" y="453"/>
                      <a:pt x="307" y="453"/>
                    </a:cubicBezTo>
                    <a:cubicBezTo>
                      <a:pt x="311" y="452"/>
                      <a:pt x="311" y="452"/>
                      <a:pt x="311" y="452"/>
                    </a:cubicBezTo>
                    <a:cubicBezTo>
                      <a:pt x="312" y="451"/>
                      <a:pt x="312" y="451"/>
                      <a:pt x="312" y="451"/>
                    </a:cubicBezTo>
                    <a:cubicBezTo>
                      <a:pt x="313" y="452"/>
                      <a:pt x="313" y="452"/>
                      <a:pt x="313" y="452"/>
                    </a:cubicBezTo>
                    <a:cubicBezTo>
                      <a:pt x="313" y="450"/>
                      <a:pt x="313" y="450"/>
                      <a:pt x="313" y="450"/>
                    </a:cubicBezTo>
                    <a:cubicBezTo>
                      <a:pt x="314" y="451"/>
                      <a:pt x="314" y="451"/>
                      <a:pt x="314" y="451"/>
                    </a:cubicBezTo>
                    <a:cubicBezTo>
                      <a:pt x="315" y="451"/>
                      <a:pt x="315" y="451"/>
                      <a:pt x="315" y="451"/>
                    </a:cubicBezTo>
                    <a:cubicBezTo>
                      <a:pt x="315" y="449"/>
                      <a:pt x="315" y="449"/>
                      <a:pt x="315" y="449"/>
                    </a:cubicBezTo>
                    <a:cubicBezTo>
                      <a:pt x="316" y="450"/>
                      <a:pt x="316" y="450"/>
                      <a:pt x="316" y="450"/>
                    </a:cubicBezTo>
                    <a:cubicBezTo>
                      <a:pt x="317" y="451"/>
                      <a:pt x="317" y="451"/>
                      <a:pt x="317" y="451"/>
                    </a:cubicBezTo>
                    <a:cubicBezTo>
                      <a:pt x="317" y="451"/>
                      <a:pt x="317" y="451"/>
                      <a:pt x="317" y="451"/>
                    </a:cubicBezTo>
                    <a:cubicBezTo>
                      <a:pt x="317" y="450"/>
                      <a:pt x="317" y="450"/>
                      <a:pt x="317" y="450"/>
                    </a:cubicBezTo>
                    <a:cubicBezTo>
                      <a:pt x="319" y="449"/>
                      <a:pt x="319" y="449"/>
                      <a:pt x="319" y="449"/>
                    </a:cubicBezTo>
                    <a:cubicBezTo>
                      <a:pt x="320" y="450"/>
                      <a:pt x="320" y="450"/>
                      <a:pt x="320" y="450"/>
                    </a:cubicBezTo>
                    <a:cubicBezTo>
                      <a:pt x="320" y="450"/>
                      <a:pt x="320" y="450"/>
                      <a:pt x="320" y="450"/>
                    </a:cubicBezTo>
                    <a:cubicBezTo>
                      <a:pt x="320" y="449"/>
                      <a:pt x="320" y="449"/>
                      <a:pt x="320" y="449"/>
                    </a:cubicBezTo>
                    <a:cubicBezTo>
                      <a:pt x="321" y="448"/>
                      <a:pt x="321" y="448"/>
                      <a:pt x="321" y="448"/>
                    </a:cubicBezTo>
                    <a:cubicBezTo>
                      <a:pt x="322" y="448"/>
                      <a:pt x="322" y="448"/>
                      <a:pt x="322" y="448"/>
                    </a:cubicBezTo>
                    <a:cubicBezTo>
                      <a:pt x="322" y="449"/>
                      <a:pt x="322" y="449"/>
                      <a:pt x="322" y="449"/>
                    </a:cubicBezTo>
                    <a:cubicBezTo>
                      <a:pt x="323" y="447"/>
                      <a:pt x="323" y="447"/>
                      <a:pt x="323" y="447"/>
                    </a:cubicBezTo>
                    <a:cubicBezTo>
                      <a:pt x="323" y="447"/>
                      <a:pt x="323" y="447"/>
                      <a:pt x="323" y="447"/>
                    </a:cubicBezTo>
                    <a:cubicBezTo>
                      <a:pt x="325" y="446"/>
                      <a:pt x="325" y="446"/>
                      <a:pt x="325" y="446"/>
                    </a:cubicBezTo>
                    <a:cubicBezTo>
                      <a:pt x="325" y="447"/>
                      <a:pt x="325" y="447"/>
                      <a:pt x="325" y="447"/>
                    </a:cubicBezTo>
                    <a:cubicBezTo>
                      <a:pt x="325" y="447"/>
                      <a:pt x="325" y="447"/>
                      <a:pt x="325" y="447"/>
                    </a:cubicBezTo>
                    <a:cubicBezTo>
                      <a:pt x="327" y="447"/>
                      <a:pt x="327" y="447"/>
                      <a:pt x="327" y="447"/>
                    </a:cubicBezTo>
                    <a:cubicBezTo>
                      <a:pt x="327" y="446"/>
                      <a:pt x="327" y="446"/>
                      <a:pt x="327" y="446"/>
                    </a:cubicBezTo>
                    <a:cubicBezTo>
                      <a:pt x="327" y="445"/>
                      <a:pt x="327" y="445"/>
                      <a:pt x="327" y="445"/>
                    </a:cubicBezTo>
                    <a:cubicBezTo>
                      <a:pt x="330" y="445"/>
                      <a:pt x="330" y="445"/>
                      <a:pt x="330" y="445"/>
                    </a:cubicBezTo>
                    <a:cubicBezTo>
                      <a:pt x="330" y="444"/>
                      <a:pt x="330" y="444"/>
                      <a:pt x="330" y="444"/>
                    </a:cubicBezTo>
                    <a:cubicBezTo>
                      <a:pt x="330" y="443"/>
                      <a:pt x="330" y="443"/>
                      <a:pt x="330" y="443"/>
                    </a:cubicBezTo>
                    <a:cubicBezTo>
                      <a:pt x="331" y="443"/>
                      <a:pt x="331" y="443"/>
                      <a:pt x="331" y="443"/>
                    </a:cubicBezTo>
                    <a:cubicBezTo>
                      <a:pt x="332" y="441"/>
                      <a:pt x="332" y="441"/>
                      <a:pt x="332" y="441"/>
                    </a:cubicBezTo>
                    <a:cubicBezTo>
                      <a:pt x="333" y="441"/>
                      <a:pt x="333" y="441"/>
                      <a:pt x="333" y="441"/>
                    </a:cubicBezTo>
                    <a:cubicBezTo>
                      <a:pt x="332" y="441"/>
                      <a:pt x="332" y="441"/>
                      <a:pt x="332" y="441"/>
                    </a:cubicBezTo>
                    <a:cubicBezTo>
                      <a:pt x="332" y="440"/>
                      <a:pt x="332" y="440"/>
                      <a:pt x="332" y="440"/>
                    </a:cubicBezTo>
                    <a:cubicBezTo>
                      <a:pt x="332" y="439"/>
                      <a:pt x="332" y="439"/>
                      <a:pt x="332" y="439"/>
                    </a:cubicBezTo>
                    <a:cubicBezTo>
                      <a:pt x="334" y="440"/>
                      <a:pt x="334" y="440"/>
                      <a:pt x="334" y="440"/>
                    </a:cubicBezTo>
                    <a:cubicBezTo>
                      <a:pt x="334" y="439"/>
                      <a:pt x="334" y="439"/>
                      <a:pt x="334" y="439"/>
                    </a:cubicBezTo>
                    <a:cubicBezTo>
                      <a:pt x="335" y="438"/>
                      <a:pt x="335" y="438"/>
                      <a:pt x="335" y="438"/>
                    </a:cubicBezTo>
                    <a:cubicBezTo>
                      <a:pt x="336" y="439"/>
                      <a:pt x="336" y="439"/>
                      <a:pt x="336" y="439"/>
                    </a:cubicBezTo>
                    <a:cubicBezTo>
                      <a:pt x="336" y="438"/>
                      <a:pt x="336" y="438"/>
                      <a:pt x="336" y="438"/>
                    </a:cubicBezTo>
                    <a:cubicBezTo>
                      <a:pt x="336" y="437"/>
                      <a:pt x="336" y="437"/>
                      <a:pt x="336" y="437"/>
                    </a:cubicBezTo>
                    <a:cubicBezTo>
                      <a:pt x="336" y="437"/>
                      <a:pt x="336" y="437"/>
                      <a:pt x="336" y="437"/>
                    </a:cubicBezTo>
                    <a:cubicBezTo>
                      <a:pt x="334" y="436"/>
                      <a:pt x="334" y="436"/>
                      <a:pt x="334" y="436"/>
                    </a:cubicBezTo>
                    <a:cubicBezTo>
                      <a:pt x="336" y="435"/>
                      <a:pt x="336" y="435"/>
                      <a:pt x="336" y="435"/>
                    </a:cubicBezTo>
                    <a:cubicBezTo>
                      <a:pt x="337" y="435"/>
                      <a:pt x="337" y="435"/>
                      <a:pt x="337" y="435"/>
                    </a:cubicBezTo>
                    <a:cubicBezTo>
                      <a:pt x="338" y="436"/>
                      <a:pt x="338" y="436"/>
                      <a:pt x="338" y="436"/>
                    </a:cubicBezTo>
                    <a:cubicBezTo>
                      <a:pt x="338" y="436"/>
                      <a:pt x="338" y="436"/>
                      <a:pt x="338" y="436"/>
                    </a:cubicBezTo>
                    <a:cubicBezTo>
                      <a:pt x="337" y="436"/>
                      <a:pt x="337" y="436"/>
                      <a:pt x="337" y="436"/>
                    </a:cubicBezTo>
                    <a:cubicBezTo>
                      <a:pt x="338" y="435"/>
                      <a:pt x="338" y="435"/>
                      <a:pt x="338" y="435"/>
                    </a:cubicBezTo>
                    <a:cubicBezTo>
                      <a:pt x="339" y="434"/>
                      <a:pt x="339" y="434"/>
                      <a:pt x="339" y="434"/>
                    </a:cubicBezTo>
                    <a:cubicBezTo>
                      <a:pt x="339" y="433"/>
                      <a:pt x="339" y="433"/>
                      <a:pt x="339" y="433"/>
                    </a:cubicBezTo>
                    <a:cubicBezTo>
                      <a:pt x="341" y="433"/>
                      <a:pt x="341" y="433"/>
                      <a:pt x="341" y="433"/>
                    </a:cubicBezTo>
                    <a:lnTo>
                      <a:pt x="341" y="4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2" name="Freeform 402"/>
              <p:cNvSpPr>
                <a:spLocks/>
              </p:cNvSpPr>
              <p:nvPr/>
            </p:nvSpPr>
            <p:spPr bwMode="auto">
              <a:xfrm>
                <a:off x="4233" y="3016"/>
                <a:ext cx="1141" cy="905"/>
              </a:xfrm>
              <a:custGeom>
                <a:avLst/>
                <a:gdLst/>
                <a:ahLst/>
                <a:cxnLst>
                  <a:cxn ang="0">
                    <a:pos x="1109" y="191"/>
                  </a:cxn>
                  <a:cxn ang="0">
                    <a:pos x="993" y="161"/>
                  </a:cxn>
                  <a:cxn ang="0">
                    <a:pos x="867" y="114"/>
                  </a:cxn>
                  <a:cxn ang="0">
                    <a:pos x="805" y="118"/>
                  </a:cxn>
                  <a:cxn ang="0">
                    <a:pos x="729" y="91"/>
                  </a:cxn>
                  <a:cxn ang="0">
                    <a:pos x="681" y="98"/>
                  </a:cxn>
                  <a:cxn ang="0">
                    <a:pos x="688" y="26"/>
                  </a:cxn>
                  <a:cxn ang="0">
                    <a:pos x="638" y="33"/>
                  </a:cxn>
                  <a:cxn ang="0">
                    <a:pos x="581" y="62"/>
                  </a:cxn>
                  <a:cxn ang="0">
                    <a:pos x="547" y="117"/>
                  </a:cxn>
                  <a:cxn ang="0">
                    <a:pos x="508" y="108"/>
                  </a:cxn>
                  <a:cxn ang="0">
                    <a:pos x="485" y="205"/>
                  </a:cxn>
                  <a:cxn ang="0">
                    <a:pos x="471" y="166"/>
                  </a:cxn>
                  <a:cxn ang="0">
                    <a:pos x="387" y="179"/>
                  </a:cxn>
                  <a:cxn ang="0">
                    <a:pos x="300" y="228"/>
                  </a:cxn>
                  <a:cxn ang="0">
                    <a:pos x="290" y="168"/>
                  </a:cxn>
                  <a:cxn ang="0">
                    <a:pos x="250" y="149"/>
                  </a:cxn>
                  <a:cxn ang="0">
                    <a:pos x="211" y="159"/>
                  </a:cxn>
                  <a:cxn ang="0">
                    <a:pos x="178" y="193"/>
                  </a:cxn>
                  <a:cxn ang="0">
                    <a:pos x="157" y="244"/>
                  </a:cxn>
                  <a:cxn ang="0">
                    <a:pos x="126" y="276"/>
                  </a:cxn>
                  <a:cxn ang="0">
                    <a:pos x="132" y="293"/>
                  </a:cxn>
                  <a:cxn ang="0">
                    <a:pos x="167" y="335"/>
                  </a:cxn>
                  <a:cxn ang="0">
                    <a:pos x="188" y="286"/>
                  </a:cxn>
                  <a:cxn ang="0">
                    <a:pos x="222" y="216"/>
                  </a:cxn>
                  <a:cxn ang="0">
                    <a:pos x="237" y="284"/>
                  </a:cxn>
                  <a:cxn ang="0">
                    <a:pos x="212" y="328"/>
                  </a:cxn>
                  <a:cxn ang="0">
                    <a:pos x="149" y="335"/>
                  </a:cxn>
                  <a:cxn ang="0">
                    <a:pos x="126" y="359"/>
                  </a:cxn>
                  <a:cxn ang="0">
                    <a:pos x="75" y="402"/>
                  </a:cxn>
                  <a:cxn ang="0">
                    <a:pos x="77" y="485"/>
                  </a:cxn>
                  <a:cxn ang="0">
                    <a:pos x="184" y="473"/>
                  </a:cxn>
                  <a:cxn ang="0">
                    <a:pos x="195" y="442"/>
                  </a:cxn>
                  <a:cxn ang="0">
                    <a:pos x="241" y="459"/>
                  </a:cxn>
                  <a:cxn ang="0">
                    <a:pos x="289" y="426"/>
                  </a:cxn>
                  <a:cxn ang="0">
                    <a:pos x="299" y="423"/>
                  </a:cxn>
                  <a:cxn ang="0">
                    <a:pos x="244" y="475"/>
                  </a:cxn>
                  <a:cxn ang="0">
                    <a:pos x="271" y="520"/>
                  </a:cxn>
                  <a:cxn ang="0">
                    <a:pos x="145" y="484"/>
                  </a:cxn>
                  <a:cxn ang="0">
                    <a:pos x="1" y="620"/>
                  </a:cxn>
                  <a:cxn ang="0">
                    <a:pos x="50" y="677"/>
                  </a:cxn>
                  <a:cxn ang="0">
                    <a:pos x="162" y="730"/>
                  </a:cxn>
                  <a:cxn ang="0">
                    <a:pos x="233" y="902"/>
                  </a:cxn>
                  <a:cxn ang="0">
                    <a:pos x="314" y="745"/>
                  </a:cxn>
                  <a:cxn ang="0">
                    <a:pos x="349" y="642"/>
                  </a:cxn>
                  <a:cxn ang="0">
                    <a:pos x="303" y="597"/>
                  </a:cxn>
                  <a:cxn ang="0">
                    <a:pos x="330" y="607"/>
                  </a:cxn>
                  <a:cxn ang="0">
                    <a:pos x="408" y="564"/>
                  </a:cxn>
                  <a:cxn ang="0">
                    <a:pos x="376" y="561"/>
                  </a:cxn>
                  <a:cxn ang="0">
                    <a:pos x="438" y="559"/>
                  </a:cxn>
                  <a:cxn ang="0">
                    <a:pos x="526" y="655"/>
                  </a:cxn>
                  <a:cxn ang="0">
                    <a:pos x="612" y="600"/>
                  </a:cxn>
                  <a:cxn ang="0">
                    <a:pos x="659" y="638"/>
                  </a:cxn>
                  <a:cxn ang="0">
                    <a:pos x="699" y="589"/>
                  </a:cxn>
                  <a:cxn ang="0">
                    <a:pos x="761" y="541"/>
                  </a:cxn>
                  <a:cxn ang="0">
                    <a:pos x="743" y="469"/>
                  </a:cxn>
                  <a:cxn ang="0">
                    <a:pos x="789" y="499"/>
                  </a:cxn>
                  <a:cxn ang="0">
                    <a:pos x="868" y="372"/>
                  </a:cxn>
                  <a:cxn ang="0">
                    <a:pos x="905" y="296"/>
                  </a:cxn>
                  <a:cxn ang="0">
                    <a:pos x="989" y="269"/>
                  </a:cxn>
                  <a:cxn ang="0">
                    <a:pos x="990" y="315"/>
                  </a:cxn>
                  <a:cxn ang="0">
                    <a:pos x="1048" y="269"/>
                  </a:cxn>
                  <a:cxn ang="0">
                    <a:pos x="1090" y="215"/>
                  </a:cxn>
                </a:cxnLst>
                <a:rect l="0" t="0" r="r" b="b"/>
                <a:pathLst>
                  <a:path w="1141" h="905">
                    <a:moveTo>
                      <a:pt x="1125" y="229"/>
                    </a:moveTo>
                    <a:lnTo>
                      <a:pt x="1126" y="229"/>
                    </a:lnTo>
                    <a:lnTo>
                      <a:pt x="1128" y="228"/>
                    </a:lnTo>
                    <a:lnTo>
                      <a:pt x="1126" y="226"/>
                    </a:lnTo>
                    <a:lnTo>
                      <a:pt x="1125" y="226"/>
                    </a:lnTo>
                    <a:lnTo>
                      <a:pt x="1124" y="225"/>
                    </a:lnTo>
                    <a:lnTo>
                      <a:pt x="1127" y="225"/>
                    </a:lnTo>
                    <a:lnTo>
                      <a:pt x="1127" y="224"/>
                    </a:lnTo>
                    <a:lnTo>
                      <a:pt x="1127" y="222"/>
                    </a:lnTo>
                    <a:lnTo>
                      <a:pt x="1128" y="222"/>
                    </a:lnTo>
                    <a:lnTo>
                      <a:pt x="1130" y="222"/>
                    </a:lnTo>
                    <a:lnTo>
                      <a:pt x="1133" y="222"/>
                    </a:lnTo>
                    <a:lnTo>
                      <a:pt x="1133" y="222"/>
                    </a:lnTo>
                    <a:lnTo>
                      <a:pt x="1133" y="221"/>
                    </a:lnTo>
                    <a:lnTo>
                      <a:pt x="1131" y="219"/>
                    </a:lnTo>
                    <a:lnTo>
                      <a:pt x="1131" y="218"/>
                    </a:lnTo>
                    <a:lnTo>
                      <a:pt x="1131" y="217"/>
                    </a:lnTo>
                    <a:lnTo>
                      <a:pt x="1132" y="218"/>
                    </a:lnTo>
                    <a:lnTo>
                      <a:pt x="1134" y="219"/>
                    </a:lnTo>
                    <a:lnTo>
                      <a:pt x="1134" y="220"/>
                    </a:lnTo>
                    <a:lnTo>
                      <a:pt x="1135" y="220"/>
                    </a:lnTo>
                    <a:lnTo>
                      <a:pt x="1135" y="219"/>
                    </a:lnTo>
                    <a:lnTo>
                      <a:pt x="1135" y="218"/>
                    </a:lnTo>
                    <a:lnTo>
                      <a:pt x="1136" y="216"/>
                    </a:lnTo>
                    <a:lnTo>
                      <a:pt x="1137" y="215"/>
                    </a:lnTo>
                    <a:lnTo>
                      <a:pt x="1138" y="215"/>
                    </a:lnTo>
                    <a:lnTo>
                      <a:pt x="1139" y="215"/>
                    </a:lnTo>
                    <a:lnTo>
                      <a:pt x="1140" y="215"/>
                    </a:lnTo>
                    <a:lnTo>
                      <a:pt x="1141" y="214"/>
                    </a:lnTo>
                    <a:lnTo>
                      <a:pt x="1139" y="213"/>
                    </a:lnTo>
                    <a:lnTo>
                      <a:pt x="1139" y="214"/>
                    </a:lnTo>
                    <a:lnTo>
                      <a:pt x="1139" y="213"/>
                    </a:lnTo>
                    <a:lnTo>
                      <a:pt x="1138" y="213"/>
                    </a:lnTo>
                    <a:lnTo>
                      <a:pt x="1138" y="212"/>
                    </a:lnTo>
                    <a:lnTo>
                      <a:pt x="1137" y="211"/>
                    </a:lnTo>
                    <a:lnTo>
                      <a:pt x="1135" y="212"/>
                    </a:lnTo>
                    <a:lnTo>
                      <a:pt x="1135" y="211"/>
                    </a:lnTo>
                    <a:lnTo>
                      <a:pt x="1136" y="211"/>
                    </a:lnTo>
                    <a:lnTo>
                      <a:pt x="1136" y="211"/>
                    </a:lnTo>
                    <a:lnTo>
                      <a:pt x="1134" y="209"/>
                    </a:lnTo>
                    <a:lnTo>
                      <a:pt x="1133" y="207"/>
                    </a:lnTo>
                    <a:lnTo>
                      <a:pt x="1131" y="207"/>
                    </a:lnTo>
                    <a:lnTo>
                      <a:pt x="1131" y="205"/>
                    </a:lnTo>
                    <a:lnTo>
                      <a:pt x="1131" y="204"/>
                    </a:lnTo>
                    <a:lnTo>
                      <a:pt x="1130" y="204"/>
                    </a:lnTo>
                    <a:lnTo>
                      <a:pt x="1129" y="202"/>
                    </a:lnTo>
                    <a:lnTo>
                      <a:pt x="1124" y="201"/>
                    </a:lnTo>
                    <a:lnTo>
                      <a:pt x="1124" y="201"/>
                    </a:lnTo>
                    <a:lnTo>
                      <a:pt x="1125" y="202"/>
                    </a:lnTo>
                    <a:lnTo>
                      <a:pt x="1125" y="203"/>
                    </a:lnTo>
                    <a:lnTo>
                      <a:pt x="1124" y="203"/>
                    </a:lnTo>
                    <a:lnTo>
                      <a:pt x="1123" y="203"/>
                    </a:lnTo>
                    <a:lnTo>
                      <a:pt x="1121" y="201"/>
                    </a:lnTo>
                    <a:lnTo>
                      <a:pt x="1121" y="203"/>
                    </a:lnTo>
                    <a:lnTo>
                      <a:pt x="1121" y="204"/>
                    </a:lnTo>
                    <a:lnTo>
                      <a:pt x="1120" y="204"/>
                    </a:lnTo>
                    <a:lnTo>
                      <a:pt x="1120" y="203"/>
                    </a:lnTo>
                    <a:lnTo>
                      <a:pt x="1120" y="202"/>
                    </a:lnTo>
                    <a:lnTo>
                      <a:pt x="1120" y="201"/>
                    </a:lnTo>
                    <a:lnTo>
                      <a:pt x="1120" y="200"/>
                    </a:lnTo>
                    <a:lnTo>
                      <a:pt x="1120" y="200"/>
                    </a:lnTo>
                    <a:lnTo>
                      <a:pt x="1119" y="200"/>
                    </a:lnTo>
                    <a:lnTo>
                      <a:pt x="1119" y="200"/>
                    </a:lnTo>
                    <a:lnTo>
                      <a:pt x="1118" y="199"/>
                    </a:lnTo>
                    <a:lnTo>
                      <a:pt x="1118" y="200"/>
                    </a:lnTo>
                    <a:lnTo>
                      <a:pt x="1118" y="201"/>
                    </a:lnTo>
                    <a:lnTo>
                      <a:pt x="1117" y="201"/>
                    </a:lnTo>
                    <a:lnTo>
                      <a:pt x="1117" y="200"/>
                    </a:lnTo>
                    <a:lnTo>
                      <a:pt x="1116" y="200"/>
                    </a:lnTo>
                    <a:lnTo>
                      <a:pt x="1115" y="200"/>
                    </a:lnTo>
                    <a:lnTo>
                      <a:pt x="1113" y="200"/>
                    </a:lnTo>
                    <a:lnTo>
                      <a:pt x="1114" y="201"/>
                    </a:lnTo>
                    <a:lnTo>
                      <a:pt x="1114" y="200"/>
                    </a:lnTo>
                    <a:lnTo>
                      <a:pt x="1116" y="200"/>
                    </a:lnTo>
                    <a:lnTo>
                      <a:pt x="1116" y="200"/>
                    </a:lnTo>
                    <a:lnTo>
                      <a:pt x="1115" y="201"/>
                    </a:lnTo>
                    <a:lnTo>
                      <a:pt x="1117" y="201"/>
                    </a:lnTo>
                    <a:lnTo>
                      <a:pt x="1116" y="207"/>
                    </a:lnTo>
                    <a:lnTo>
                      <a:pt x="1117" y="207"/>
                    </a:lnTo>
                    <a:lnTo>
                      <a:pt x="1117" y="206"/>
                    </a:lnTo>
                    <a:lnTo>
                      <a:pt x="1117" y="207"/>
                    </a:lnTo>
                    <a:lnTo>
                      <a:pt x="1118" y="207"/>
                    </a:lnTo>
                    <a:lnTo>
                      <a:pt x="1118" y="210"/>
                    </a:lnTo>
                    <a:lnTo>
                      <a:pt x="1117" y="210"/>
                    </a:lnTo>
                    <a:lnTo>
                      <a:pt x="1117" y="211"/>
                    </a:lnTo>
                    <a:lnTo>
                      <a:pt x="1117" y="210"/>
                    </a:lnTo>
                    <a:lnTo>
                      <a:pt x="1117" y="209"/>
                    </a:lnTo>
                    <a:lnTo>
                      <a:pt x="1117" y="207"/>
                    </a:lnTo>
                    <a:lnTo>
                      <a:pt x="1116" y="207"/>
                    </a:lnTo>
                    <a:lnTo>
                      <a:pt x="1115" y="207"/>
                    </a:lnTo>
                    <a:lnTo>
                      <a:pt x="1114" y="207"/>
                    </a:lnTo>
                    <a:lnTo>
                      <a:pt x="1114" y="206"/>
                    </a:lnTo>
                    <a:lnTo>
                      <a:pt x="1113" y="205"/>
                    </a:lnTo>
                    <a:lnTo>
                      <a:pt x="1113" y="204"/>
                    </a:lnTo>
                    <a:lnTo>
                      <a:pt x="1113" y="203"/>
                    </a:lnTo>
                    <a:lnTo>
                      <a:pt x="1112" y="196"/>
                    </a:lnTo>
                    <a:lnTo>
                      <a:pt x="1111" y="196"/>
                    </a:lnTo>
                    <a:lnTo>
                      <a:pt x="1111" y="195"/>
                    </a:lnTo>
                    <a:lnTo>
                      <a:pt x="1112" y="196"/>
                    </a:lnTo>
                    <a:lnTo>
                      <a:pt x="1112" y="196"/>
                    </a:lnTo>
                    <a:lnTo>
                      <a:pt x="1113" y="196"/>
                    </a:lnTo>
                    <a:lnTo>
                      <a:pt x="1112" y="196"/>
                    </a:lnTo>
                    <a:lnTo>
                      <a:pt x="1109" y="193"/>
                    </a:lnTo>
                    <a:lnTo>
                      <a:pt x="1109" y="193"/>
                    </a:lnTo>
                    <a:lnTo>
                      <a:pt x="1109" y="191"/>
                    </a:lnTo>
                    <a:lnTo>
                      <a:pt x="1106" y="190"/>
                    </a:lnTo>
                    <a:lnTo>
                      <a:pt x="1106" y="190"/>
                    </a:lnTo>
                    <a:lnTo>
                      <a:pt x="1108" y="193"/>
                    </a:lnTo>
                    <a:lnTo>
                      <a:pt x="1108" y="193"/>
                    </a:lnTo>
                    <a:lnTo>
                      <a:pt x="1109" y="194"/>
                    </a:lnTo>
                    <a:lnTo>
                      <a:pt x="1109" y="195"/>
                    </a:lnTo>
                    <a:lnTo>
                      <a:pt x="1105" y="193"/>
                    </a:lnTo>
                    <a:lnTo>
                      <a:pt x="1104" y="192"/>
                    </a:lnTo>
                    <a:lnTo>
                      <a:pt x="1103" y="191"/>
                    </a:lnTo>
                    <a:lnTo>
                      <a:pt x="1104" y="191"/>
                    </a:lnTo>
                    <a:lnTo>
                      <a:pt x="1105" y="190"/>
                    </a:lnTo>
                    <a:lnTo>
                      <a:pt x="1105" y="189"/>
                    </a:lnTo>
                    <a:lnTo>
                      <a:pt x="1105" y="189"/>
                    </a:lnTo>
                    <a:lnTo>
                      <a:pt x="1103" y="189"/>
                    </a:lnTo>
                    <a:lnTo>
                      <a:pt x="1102" y="189"/>
                    </a:lnTo>
                    <a:lnTo>
                      <a:pt x="1101" y="188"/>
                    </a:lnTo>
                    <a:lnTo>
                      <a:pt x="1100" y="188"/>
                    </a:lnTo>
                    <a:lnTo>
                      <a:pt x="1100" y="187"/>
                    </a:lnTo>
                    <a:lnTo>
                      <a:pt x="1101" y="187"/>
                    </a:lnTo>
                    <a:lnTo>
                      <a:pt x="1101" y="186"/>
                    </a:lnTo>
                    <a:lnTo>
                      <a:pt x="1100" y="185"/>
                    </a:lnTo>
                    <a:lnTo>
                      <a:pt x="1099" y="185"/>
                    </a:lnTo>
                    <a:lnTo>
                      <a:pt x="1099" y="185"/>
                    </a:lnTo>
                    <a:lnTo>
                      <a:pt x="1099" y="183"/>
                    </a:lnTo>
                    <a:lnTo>
                      <a:pt x="1098" y="184"/>
                    </a:lnTo>
                    <a:lnTo>
                      <a:pt x="1097" y="183"/>
                    </a:lnTo>
                    <a:lnTo>
                      <a:pt x="1096" y="182"/>
                    </a:lnTo>
                    <a:lnTo>
                      <a:pt x="1095" y="183"/>
                    </a:lnTo>
                    <a:lnTo>
                      <a:pt x="1094" y="182"/>
                    </a:lnTo>
                    <a:lnTo>
                      <a:pt x="1095" y="182"/>
                    </a:lnTo>
                    <a:lnTo>
                      <a:pt x="1095" y="182"/>
                    </a:lnTo>
                    <a:lnTo>
                      <a:pt x="1094" y="180"/>
                    </a:lnTo>
                    <a:lnTo>
                      <a:pt x="1092" y="179"/>
                    </a:lnTo>
                    <a:lnTo>
                      <a:pt x="1094" y="181"/>
                    </a:lnTo>
                    <a:lnTo>
                      <a:pt x="1092" y="180"/>
                    </a:lnTo>
                    <a:lnTo>
                      <a:pt x="1091" y="180"/>
                    </a:lnTo>
                    <a:lnTo>
                      <a:pt x="1091" y="179"/>
                    </a:lnTo>
                    <a:lnTo>
                      <a:pt x="1090" y="175"/>
                    </a:lnTo>
                    <a:lnTo>
                      <a:pt x="1089" y="175"/>
                    </a:lnTo>
                    <a:lnTo>
                      <a:pt x="1087" y="175"/>
                    </a:lnTo>
                    <a:lnTo>
                      <a:pt x="1086" y="174"/>
                    </a:lnTo>
                    <a:lnTo>
                      <a:pt x="1084" y="174"/>
                    </a:lnTo>
                    <a:lnTo>
                      <a:pt x="1084" y="173"/>
                    </a:lnTo>
                    <a:lnTo>
                      <a:pt x="1084" y="173"/>
                    </a:lnTo>
                    <a:lnTo>
                      <a:pt x="1077" y="167"/>
                    </a:lnTo>
                    <a:lnTo>
                      <a:pt x="1075" y="166"/>
                    </a:lnTo>
                    <a:lnTo>
                      <a:pt x="1075" y="165"/>
                    </a:lnTo>
                    <a:lnTo>
                      <a:pt x="1074" y="166"/>
                    </a:lnTo>
                    <a:lnTo>
                      <a:pt x="1070" y="164"/>
                    </a:lnTo>
                    <a:lnTo>
                      <a:pt x="1069" y="162"/>
                    </a:lnTo>
                    <a:lnTo>
                      <a:pt x="1068" y="162"/>
                    </a:lnTo>
                    <a:lnTo>
                      <a:pt x="1065" y="161"/>
                    </a:lnTo>
                    <a:lnTo>
                      <a:pt x="1062" y="158"/>
                    </a:lnTo>
                    <a:lnTo>
                      <a:pt x="1055" y="158"/>
                    </a:lnTo>
                    <a:lnTo>
                      <a:pt x="1055" y="159"/>
                    </a:lnTo>
                    <a:lnTo>
                      <a:pt x="1054" y="159"/>
                    </a:lnTo>
                    <a:lnTo>
                      <a:pt x="1053" y="158"/>
                    </a:lnTo>
                    <a:lnTo>
                      <a:pt x="1051" y="158"/>
                    </a:lnTo>
                    <a:lnTo>
                      <a:pt x="1050" y="158"/>
                    </a:lnTo>
                    <a:lnTo>
                      <a:pt x="1048" y="158"/>
                    </a:lnTo>
                    <a:lnTo>
                      <a:pt x="1046" y="159"/>
                    </a:lnTo>
                    <a:lnTo>
                      <a:pt x="1044" y="158"/>
                    </a:lnTo>
                    <a:lnTo>
                      <a:pt x="1042" y="156"/>
                    </a:lnTo>
                    <a:lnTo>
                      <a:pt x="1041" y="157"/>
                    </a:lnTo>
                    <a:lnTo>
                      <a:pt x="1032" y="155"/>
                    </a:lnTo>
                    <a:lnTo>
                      <a:pt x="1031" y="156"/>
                    </a:lnTo>
                    <a:lnTo>
                      <a:pt x="1031" y="157"/>
                    </a:lnTo>
                    <a:lnTo>
                      <a:pt x="1031" y="158"/>
                    </a:lnTo>
                    <a:lnTo>
                      <a:pt x="1031" y="160"/>
                    </a:lnTo>
                    <a:lnTo>
                      <a:pt x="1030" y="161"/>
                    </a:lnTo>
                    <a:lnTo>
                      <a:pt x="1029" y="162"/>
                    </a:lnTo>
                    <a:lnTo>
                      <a:pt x="1032" y="163"/>
                    </a:lnTo>
                    <a:lnTo>
                      <a:pt x="1033" y="167"/>
                    </a:lnTo>
                    <a:lnTo>
                      <a:pt x="1033" y="167"/>
                    </a:lnTo>
                    <a:lnTo>
                      <a:pt x="1034" y="171"/>
                    </a:lnTo>
                    <a:lnTo>
                      <a:pt x="1031" y="174"/>
                    </a:lnTo>
                    <a:lnTo>
                      <a:pt x="1029" y="175"/>
                    </a:lnTo>
                    <a:lnTo>
                      <a:pt x="1026" y="175"/>
                    </a:lnTo>
                    <a:lnTo>
                      <a:pt x="1026" y="175"/>
                    </a:lnTo>
                    <a:lnTo>
                      <a:pt x="1025" y="171"/>
                    </a:lnTo>
                    <a:lnTo>
                      <a:pt x="1023" y="171"/>
                    </a:lnTo>
                    <a:lnTo>
                      <a:pt x="1023" y="170"/>
                    </a:lnTo>
                    <a:lnTo>
                      <a:pt x="1022" y="169"/>
                    </a:lnTo>
                    <a:lnTo>
                      <a:pt x="1019" y="169"/>
                    </a:lnTo>
                    <a:lnTo>
                      <a:pt x="1019" y="168"/>
                    </a:lnTo>
                    <a:lnTo>
                      <a:pt x="1019" y="163"/>
                    </a:lnTo>
                    <a:lnTo>
                      <a:pt x="1017" y="162"/>
                    </a:lnTo>
                    <a:lnTo>
                      <a:pt x="1017" y="161"/>
                    </a:lnTo>
                    <a:lnTo>
                      <a:pt x="1018" y="161"/>
                    </a:lnTo>
                    <a:lnTo>
                      <a:pt x="1018" y="160"/>
                    </a:lnTo>
                    <a:lnTo>
                      <a:pt x="1016" y="160"/>
                    </a:lnTo>
                    <a:lnTo>
                      <a:pt x="1015" y="160"/>
                    </a:lnTo>
                    <a:lnTo>
                      <a:pt x="1011" y="164"/>
                    </a:lnTo>
                    <a:lnTo>
                      <a:pt x="1011" y="164"/>
                    </a:lnTo>
                    <a:lnTo>
                      <a:pt x="1011" y="164"/>
                    </a:lnTo>
                    <a:lnTo>
                      <a:pt x="1008" y="164"/>
                    </a:lnTo>
                    <a:lnTo>
                      <a:pt x="1006" y="163"/>
                    </a:lnTo>
                    <a:lnTo>
                      <a:pt x="1003" y="163"/>
                    </a:lnTo>
                    <a:lnTo>
                      <a:pt x="1001" y="163"/>
                    </a:lnTo>
                    <a:lnTo>
                      <a:pt x="1001" y="164"/>
                    </a:lnTo>
                    <a:lnTo>
                      <a:pt x="1001" y="163"/>
                    </a:lnTo>
                    <a:lnTo>
                      <a:pt x="999" y="163"/>
                    </a:lnTo>
                    <a:lnTo>
                      <a:pt x="997" y="162"/>
                    </a:lnTo>
                    <a:lnTo>
                      <a:pt x="996" y="160"/>
                    </a:lnTo>
                    <a:lnTo>
                      <a:pt x="993" y="161"/>
                    </a:lnTo>
                    <a:lnTo>
                      <a:pt x="990" y="160"/>
                    </a:lnTo>
                    <a:lnTo>
                      <a:pt x="989" y="161"/>
                    </a:lnTo>
                    <a:lnTo>
                      <a:pt x="987" y="161"/>
                    </a:lnTo>
                    <a:lnTo>
                      <a:pt x="986" y="161"/>
                    </a:lnTo>
                    <a:lnTo>
                      <a:pt x="986" y="161"/>
                    </a:lnTo>
                    <a:lnTo>
                      <a:pt x="986" y="162"/>
                    </a:lnTo>
                    <a:lnTo>
                      <a:pt x="985" y="162"/>
                    </a:lnTo>
                    <a:lnTo>
                      <a:pt x="985" y="164"/>
                    </a:lnTo>
                    <a:lnTo>
                      <a:pt x="983" y="164"/>
                    </a:lnTo>
                    <a:lnTo>
                      <a:pt x="982" y="165"/>
                    </a:lnTo>
                    <a:lnTo>
                      <a:pt x="981" y="166"/>
                    </a:lnTo>
                    <a:lnTo>
                      <a:pt x="980" y="166"/>
                    </a:lnTo>
                    <a:lnTo>
                      <a:pt x="981" y="164"/>
                    </a:lnTo>
                    <a:lnTo>
                      <a:pt x="980" y="163"/>
                    </a:lnTo>
                    <a:lnTo>
                      <a:pt x="979" y="164"/>
                    </a:lnTo>
                    <a:lnTo>
                      <a:pt x="979" y="164"/>
                    </a:lnTo>
                    <a:lnTo>
                      <a:pt x="977" y="161"/>
                    </a:lnTo>
                    <a:lnTo>
                      <a:pt x="976" y="160"/>
                    </a:lnTo>
                    <a:lnTo>
                      <a:pt x="974" y="160"/>
                    </a:lnTo>
                    <a:lnTo>
                      <a:pt x="973" y="160"/>
                    </a:lnTo>
                    <a:lnTo>
                      <a:pt x="972" y="160"/>
                    </a:lnTo>
                    <a:lnTo>
                      <a:pt x="972" y="158"/>
                    </a:lnTo>
                    <a:lnTo>
                      <a:pt x="974" y="153"/>
                    </a:lnTo>
                    <a:lnTo>
                      <a:pt x="974" y="149"/>
                    </a:lnTo>
                    <a:lnTo>
                      <a:pt x="972" y="147"/>
                    </a:lnTo>
                    <a:lnTo>
                      <a:pt x="972" y="147"/>
                    </a:lnTo>
                    <a:lnTo>
                      <a:pt x="969" y="142"/>
                    </a:lnTo>
                    <a:lnTo>
                      <a:pt x="968" y="142"/>
                    </a:lnTo>
                    <a:lnTo>
                      <a:pt x="967" y="141"/>
                    </a:lnTo>
                    <a:lnTo>
                      <a:pt x="952" y="140"/>
                    </a:lnTo>
                    <a:lnTo>
                      <a:pt x="951" y="140"/>
                    </a:lnTo>
                    <a:lnTo>
                      <a:pt x="949" y="140"/>
                    </a:lnTo>
                    <a:lnTo>
                      <a:pt x="948" y="141"/>
                    </a:lnTo>
                    <a:lnTo>
                      <a:pt x="947" y="141"/>
                    </a:lnTo>
                    <a:lnTo>
                      <a:pt x="945" y="140"/>
                    </a:lnTo>
                    <a:lnTo>
                      <a:pt x="944" y="140"/>
                    </a:lnTo>
                    <a:lnTo>
                      <a:pt x="943" y="141"/>
                    </a:lnTo>
                    <a:lnTo>
                      <a:pt x="942" y="142"/>
                    </a:lnTo>
                    <a:lnTo>
                      <a:pt x="941" y="141"/>
                    </a:lnTo>
                    <a:lnTo>
                      <a:pt x="939" y="141"/>
                    </a:lnTo>
                    <a:lnTo>
                      <a:pt x="938" y="142"/>
                    </a:lnTo>
                    <a:lnTo>
                      <a:pt x="937" y="141"/>
                    </a:lnTo>
                    <a:lnTo>
                      <a:pt x="935" y="142"/>
                    </a:lnTo>
                    <a:lnTo>
                      <a:pt x="933" y="142"/>
                    </a:lnTo>
                    <a:lnTo>
                      <a:pt x="933" y="143"/>
                    </a:lnTo>
                    <a:lnTo>
                      <a:pt x="930" y="141"/>
                    </a:lnTo>
                    <a:lnTo>
                      <a:pt x="929" y="141"/>
                    </a:lnTo>
                    <a:lnTo>
                      <a:pt x="928" y="140"/>
                    </a:lnTo>
                    <a:lnTo>
                      <a:pt x="931" y="139"/>
                    </a:lnTo>
                    <a:lnTo>
                      <a:pt x="932" y="138"/>
                    </a:lnTo>
                    <a:lnTo>
                      <a:pt x="932" y="137"/>
                    </a:lnTo>
                    <a:lnTo>
                      <a:pt x="928" y="134"/>
                    </a:lnTo>
                    <a:lnTo>
                      <a:pt x="928" y="133"/>
                    </a:lnTo>
                    <a:lnTo>
                      <a:pt x="928" y="132"/>
                    </a:lnTo>
                    <a:lnTo>
                      <a:pt x="924" y="133"/>
                    </a:lnTo>
                    <a:lnTo>
                      <a:pt x="922" y="133"/>
                    </a:lnTo>
                    <a:lnTo>
                      <a:pt x="922" y="132"/>
                    </a:lnTo>
                    <a:lnTo>
                      <a:pt x="922" y="131"/>
                    </a:lnTo>
                    <a:lnTo>
                      <a:pt x="921" y="130"/>
                    </a:lnTo>
                    <a:lnTo>
                      <a:pt x="920" y="129"/>
                    </a:lnTo>
                    <a:lnTo>
                      <a:pt x="919" y="129"/>
                    </a:lnTo>
                    <a:lnTo>
                      <a:pt x="917" y="127"/>
                    </a:lnTo>
                    <a:lnTo>
                      <a:pt x="917" y="128"/>
                    </a:lnTo>
                    <a:lnTo>
                      <a:pt x="916" y="128"/>
                    </a:lnTo>
                    <a:lnTo>
                      <a:pt x="915" y="128"/>
                    </a:lnTo>
                    <a:lnTo>
                      <a:pt x="913" y="127"/>
                    </a:lnTo>
                    <a:lnTo>
                      <a:pt x="913" y="128"/>
                    </a:lnTo>
                    <a:lnTo>
                      <a:pt x="913" y="127"/>
                    </a:lnTo>
                    <a:lnTo>
                      <a:pt x="915" y="124"/>
                    </a:lnTo>
                    <a:lnTo>
                      <a:pt x="916" y="124"/>
                    </a:lnTo>
                    <a:lnTo>
                      <a:pt x="917" y="125"/>
                    </a:lnTo>
                    <a:lnTo>
                      <a:pt x="917" y="126"/>
                    </a:lnTo>
                    <a:lnTo>
                      <a:pt x="919" y="125"/>
                    </a:lnTo>
                    <a:lnTo>
                      <a:pt x="919" y="123"/>
                    </a:lnTo>
                    <a:lnTo>
                      <a:pt x="917" y="120"/>
                    </a:lnTo>
                    <a:lnTo>
                      <a:pt x="914" y="117"/>
                    </a:lnTo>
                    <a:lnTo>
                      <a:pt x="913" y="117"/>
                    </a:lnTo>
                    <a:lnTo>
                      <a:pt x="912" y="116"/>
                    </a:lnTo>
                    <a:lnTo>
                      <a:pt x="910" y="116"/>
                    </a:lnTo>
                    <a:lnTo>
                      <a:pt x="908" y="116"/>
                    </a:lnTo>
                    <a:lnTo>
                      <a:pt x="908" y="116"/>
                    </a:lnTo>
                    <a:lnTo>
                      <a:pt x="908" y="116"/>
                    </a:lnTo>
                    <a:lnTo>
                      <a:pt x="904" y="116"/>
                    </a:lnTo>
                    <a:lnTo>
                      <a:pt x="903" y="116"/>
                    </a:lnTo>
                    <a:lnTo>
                      <a:pt x="900" y="116"/>
                    </a:lnTo>
                    <a:lnTo>
                      <a:pt x="899" y="114"/>
                    </a:lnTo>
                    <a:lnTo>
                      <a:pt x="898" y="114"/>
                    </a:lnTo>
                    <a:lnTo>
                      <a:pt x="895" y="113"/>
                    </a:lnTo>
                    <a:lnTo>
                      <a:pt x="895" y="113"/>
                    </a:lnTo>
                    <a:lnTo>
                      <a:pt x="891" y="112"/>
                    </a:lnTo>
                    <a:lnTo>
                      <a:pt x="888" y="110"/>
                    </a:lnTo>
                    <a:lnTo>
                      <a:pt x="884" y="110"/>
                    </a:lnTo>
                    <a:lnTo>
                      <a:pt x="883" y="109"/>
                    </a:lnTo>
                    <a:lnTo>
                      <a:pt x="873" y="109"/>
                    </a:lnTo>
                    <a:lnTo>
                      <a:pt x="872" y="109"/>
                    </a:lnTo>
                    <a:lnTo>
                      <a:pt x="871" y="108"/>
                    </a:lnTo>
                    <a:lnTo>
                      <a:pt x="870" y="107"/>
                    </a:lnTo>
                    <a:lnTo>
                      <a:pt x="869" y="107"/>
                    </a:lnTo>
                    <a:lnTo>
                      <a:pt x="868" y="108"/>
                    </a:lnTo>
                    <a:lnTo>
                      <a:pt x="868" y="109"/>
                    </a:lnTo>
                    <a:lnTo>
                      <a:pt x="869" y="109"/>
                    </a:lnTo>
                    <a:lnTo>
                      <a:pt x="869" y="110"/>
                    </a:lnTo>
                    <a:lnTo>
                      <a:pt x="870" y="112"/>
                    </a:lnTo>
                    <a:lnTo>
                      <a:pt x="869" y="112"/>
                    </a:lnTo>
                    <a:lnTo>
                      <a:pt x="867" y="114"/>
                    </a:lnTo>
                    <a:lnTo>
                      <a:pt x="867" y="116"/>
                    </a:lnTo>
                    <a:lnTo>
                      <a:pt x="866" y="119"/>
                    </a:lnTo>
                    <a:lnTo>
                      <a:pt x="864" y="119"/>
                    </a:lnTo>
                    <a:lnTo>
                      <a:pt x="863" y="120"/>
                    </a:lnTo>
                    <a:lnTo>
                      <a:pt x="863" y="122"/>
                    </a:lnTo>
                    <a:lnTo>
                      <a:pt x="862" y="123"/>
                    </a:lnTo>
                    <a:lnTo>
                      <a:pt x="863" y="124"/>
                    </a:lnTo>
                    <a:lnTo>
                      <a:pt x="863" y="125"/>
                    </a:lnTo>
                    <a:lnTo>
                      <a:pt x="862" y="125"/>
                    </a:lnTo>
                    <a:lnTo>
                      <a:pt x="862" y="127"/>
                    </a:lnTo>
                    <a:lnTo>
                      <a:pt x="863" y="128"/>
                    </a:lnTo>
                    <a:lnTo>
                      <a:pt x="863" y="129"/>
                    </a:lnTo>
                    <a:lnTo>
                      <a:pt x="863" y="130"/>
                    </a:lnTo>
                    <a:lnTo>
                      <a:pt x="863" y="131"/>
                    </a:lnTo>
                    <a:lnTo>
                      <a:pt x="863" y="132"/>
                    </a:lnTo>
                    <a:lnTo>
                      <a:pt x="863" y="132"/>
                    </a:lnTo>
                    <a:lnTo>
                      <a:pt x="860" y="131"/>
                    </a:lnTo>
                    <a:lnTo>
                      <a:pt x="859" y="133"/>
                    </a:lnTo>
                    <a:lnTo>
                      <a:pt x="859" y="132"/>
                    </a:lnTo>
                    <a:lnTo>
                      <a:pt x="858" y="133"/>
                    </a:lnTo>
                    <a:lnTo>
                      <a:pt x="858" y="132"/>
                    </a:lnTo>
                    <a:lnTo>
                      <a:pt x="855" y="134"/>
                    </a:lnTo>
                    <a:lnTo>
                      <a:pt x="855" y="135"/>
                    </a:lnTo>
                    <a:lnTo>
                      <a:pt x="854" y="135"/>
                    </a:lnTo>
                    <a:lnTo>
                      <a:pt x="854" y="137"/>
                    </a:lnTo>
                    <a:lnTo>
                      <a:pt x="852" y="136"/>
                    </a:lnTo>
                    <a:lnTo>
                      <a:pt x="852" y="137"/>
                    </a:lnTo>
                    <a:lnTo>
                      <a:pt x="852" y="136"/>
                    </a:lnTo>
                    <a:lnTo>
                      <a:pt x="851" y="136"/>
                    </a:lnTo>
                    <a:lnTo>
                      <a:pt x="851" y="135"/>
                    </a:lnTo>
                    <a:lnTo>
                      <a:pt x="851" y="135"/>
                    </a:lnTo>
                    <a:lnTo>
                      <a:pt x="849" y="135"/>
                    </a:lnTo>
                    <a:lnTo>
                      <a:pt x="849" y="133"/>
                    </a:lnTo>
                    <a:lnTo>
                      <a:pt x="848" y="133"/>
                    </a:lnTo>
                    <a:lnTo>
                      <a:pt x="848" y="133"/>
                    </a:lnTo>
                    <a:lnTo>
                      <a:pt x="845" y="131"/>
                    </a:lnTo>
                    <a:lnTo>
                      <a:pt x="844" y="131"/>
                    </a:lnTo>
                    <a:lnTo>
                      <a:pt x="841" y="130"/>
                    </a:lnTo>
                    <a:lnTo>
                      <a:pt x="841" y="129"/>
                    </a:lnTo>
                    <a:lnTo>
                      <a:pt x="841" y="129"/>
                    </a:lnTo>
                    <a:lnTo>
                      <a:pt x="839" y="128"/>
                    </a:lnTo>
                    <a:lnTo>
                      <a:pt x="836" y="129"/>
                    </a:lnTo>
                    <a:lnTo>
                      <a:pt x="835" y="131"/>
                    </a:lnTo>
                    <a:lnTo>
                      <a:pt x="834" y="132"/>
                    </a:lnTo>
                    <a:lnTo>
                      <a:pt x="835" y="133"/>
                    </a:lnTo>
                    <a:lnTo>
                      <a:pt x="835" y="134"/>
                    </a:lnTo>
                    <a:lnTo>
                      <a:pt x="834" y="132"/>
                    </a:lnTo>
                    <a:lnTo>
                      <a:pt x="834" y="133"/>
                    </a:lnTo>
                    <a:lnTo>
                      <a:pt x="830" y="132"/>
                    </a:lnTo>
                    <a:lnTo>
                      <a:pt x="830" y="133"/>
                    </a:lnTo>
                    <a:lnTo>
                      <a:pt x="829" y="132"/>
                    </a:lnTo>
                    <a:lnTo>
                      <a:pt x="827" y="131"/>
                    </a:lnTo>
                    <a:lnTo>
                      <a:pt x="826" y="130"/>
                    </a:lnTo>
                    <a:lnTo>
                      <a:pt x="826" y="127"/>
                    </a:lnTo>
                    <a:lnTo>
                      <a:pt x="824" y="127"/>
                    </a:lnTo>
                    <a:lnTo>
                      <a:pt x="823" y="123"/>
                    </a:lnTo>
                    <a:lnTo>
                      <a:pt x="823" y="123"/>
                    </a:lnTo>
                    <a:lnTo>
                      <a:pt x="823" y="123"/>
                    </a:lnTo>
                    <a:lnTo>
                      <a:pt x="819" y="131"/>
                    </a:lnTo>
                    <a:lnTo>
                      <a:pt x="819" y="137"/>
                    </a:lnTo>
                    <a:lnTo>
                      <a:pt x="819" y="137"/>
                    </a:lnTo>
                    <a:lnTo>
                      <a:pt x="818" y="139"/>
                    </a:lnTo>
                    <a:lnTo>
                      <a:pt x="817" y="140"/>
                    </a:lnTo>
                    <a:lnTo>
                      <a:pt x="817" y="142"/>
                    </a:lnTo>
                    <a:lnTo>
                      <a:pt x="816" y="143"/>
                    </a:lnTo>
                    <a:lnTo>
                      <a:pt x="815" y="145"/>
                    </a:lnTo>
                    <a:lnTo>
                      <a:pt x="815" y="144"/>
                    </a:lnTo>
                    <a:lnTo>
                      <a:pt x="814" y="141"/>
                    </a:lnTo>
                    <a:lnTo>
                      <a:pt x="813" y="141"/>
                    </a:lnTo>
                    <a:lnTo>
                      <a:pt x="813" y="142"/>
                    </a:lnTo>
                    <a:lnTo>
                      <a:pt x="812" y="142"/>
                    </a:lnTo>
                    <a:lnTo>
                      <a:pt x="812" y="141"/>
                    </a:lnTo>
                    <a:lnTo>
                      <a:pt x="811" y="142"/>
                    </a:lnTo>
                    <a:lnTo>
                      <a:pt x="810" y="141"/>
                    </a:lnTo>
                    <a:lnTo>
                      <a:pt x="810" y="140"/>
                    </a:lnTo>
                    <a:lnTo>
                      <a:pt x="810" y="139"/>
                    </a:lnTo>
                    <a:lnTo>
                      <a:pt x="808" y="138"/>
                    </a:lnTo>
                    <a:lnTo>
                      <a:pt x="808" y="139"/>
                    </a:lnTo>
                    <a:lnTo>
                      <a:pt x="808" y="138"/>
                    </a:lnTo>
                    <a:lnTo>
                      <a:pt x="808" y="138"/>
                    </a:lnTo>
                    <a:lnTo>
                      <a:pt x="807" y="135"/>
                    </a:lnTo>
                    <a:lnTo>
                      <a:pt x="806" y="135"/>
                    </a:lnTo>
                    <a:lnTo>
                      <a:pt x="805" y="135"/>
                    </a:lnTo>
                    <a:lnTo>
                      <a:pt x="805" y="131"/>
                    </a:lnTo>
                    <a:lnTo>
                      <a:pt x="805" y="131"/>
                    </a:lnTo>
                    <a:lnTo>
                      <a:pt x="805" y="130"/>
                    </a:lnTo>
                    <a:lnTo>
                      <a:pt x="804" y="128"/>
                    </a:lnTo>
                    <a:lnTo>
                      <a:pt x="804" y="129"/>
                    </a:lnTo>
                    <a:lnTo>
                      <a:pt x="802" y="129"/>
                    </a:lnTo>
                    <a:lnTo>
                      <a:pt x="802" y="128"/>
                    </a:lnTo>
                    <a:lnTo>
                      <a:pt x="802" y="127"/>
                    </a:lnTo>
                    <a:lnTo>
                      <a:pt x="802" y="127"/>
                    </a:lnTo>
                    <a:lnTo>
                      <a:pt x="801" y="127"/>
                    </a:lnTo>
                    <a:lnTo>
                      <a:pt x="801" y="124"/>
                    </a:lnTo>
                    <a:lnTo>
                      <a:pt x="803" y="121"/>
                    </a:lnTo>
                    <a:lnTo>
                      <a:pt x="804" y="122"/>
                    </a:lnTo>
                    <a:lnTo>
                      <a:pt x="805" y="122"/>
                    </a:lnTo>
                    <a:lnTo>
                      <a:pt x="804" y="121"/>
                    </a:lnTo>
                    <a:lnTo>
                      <a:pt x="804" y="120"/>
                    </a:lnTo>
                    <a:lnTo>
                      <a:pt x="805" y="120"/>
                    </a:lnTo>
                    <a:lnTo>
                      <a:pt x="806" y="120"/>
                    </a:lnTo>
                    <a:lnTo>
                      <a:pt x="805" y="120"/>
                    </a:lnTo>
                    <a:lnTo>
                      <a:pt x="805" y="119"/>
                    </a:lnTo>
                    <a:lnTo>
                      <a:pt x="805" y="119"/>
                    </a:lnTo>
                    <a:lnTo>
                      <a:pt x="805" y="118"/>
                    </a:lnTo>
                    <a:lnTo>
                      <a:pt x="805" y="117"/>
                    </a:lnTo>
                    <a:lnTo>
                      <a:pt x="806" y="116"/>
                    </a:lnTo>
                    <a:lnTo>
                      <a:pt x="804" y="114"/>
                    </a:lnTo>
                    <a:lnTo>
                      <a:pt x="805" y="113"/>
                    </a:lnTo>
                    <a:lnTo>
                      <a:pt x="805" y="113"/>
                    </a:lnTo>
                    <a:lnTo>
                      <a:pt x="804" y="112"/>
                    </a:lnTo>
                    <a:lnTo>
                      <a:pt x="805" y="111"/>
                    </a:lnTo>
                    <a:lnTo>
                      <a:pt x="805" y="110"/>
                    </a:lnTo>
                    <a:lnTo>
                      <a:pt x="805" y="109"/>
                    </a:lnTo>
                    <a:lnTo>
                      <a:pt x="805" y="109"/>
                    </a:lnTo>
                    <a:lnTo>
                      <a:pt x="805" y="109"/>
                    </a:lnTo>
                    <a:lnTo>
                      <a:pt x="805" y="108"/>
                    </a:lnTo>
                    <a:lnTo>
                      <a:pt x="805" y="107"/>
                    </a:lnTo>
                    <a:lnTo>
                      <a:pt x="805" y="106"/>
                    </a:lnTo>
                    <a:lnTo>
                      <a:pt x="805" y="106"/>
                    </a:lnTo>
                    <a:lnTo>
                      <a:pt x="805" y="105"/>
                    </a:lnTo>
                    <a:lnTo>
                      <a:pt x="805" y="105"/>
                    </a:lnTo>
                    <a:lnTo>
                      <a:pt x="806" y="105"/>
                    </a:lnTo>
                    <a:lnTo>
                      <a:pt x="805" y="104"/>
                    </a:lnTo>
                    <a:lnTo>
                      <a:pt x="805" y="103"/>
                    </a:lnTo>
                    <a:lnTo>
                      <a:pt x="804" y="102"/>
                    </a:lnTo>
                    <a:lnTo>
                      <a:pt x="803" y="102"/>
                    </a:lnTo>
                    <a:lnTo>
                      <a:pt x="802" y="100"/>
                    </a:lnTo>
                    <a:lnTo>
                      <a:pt x="802" y="100"/>
                    </a:lnTo>
                    <a:lnTo>
                      <a:pt x="800" y="98"/>
                    </a:lnTo>
                    <a:lnTo>
                      <a:pt x="801" y="98"/>
                    </a:lnTo>
                    <a:lnTo>
                      <a:pt x="800" y="97"/>
                    </a:lnTo>
                    <a:lnTo>
                      <a:pt x="799" y="97"/>
                    </a:lnTo>
                    <a:lnTo>
                      <a:pt x="798" y="96"/>
                    </a:lnTo>
                    <a:lnTo>
                      <a:pt x="799" y="96"/>
                    </a:lnTo>
                    <a:lnTo>
                      <a:pt x="798" y="95"/>
                    </a:lnTo>
                    <a:lnTo>
                      <a:pt x="797" y="94"/>
                    </a:lnTo>
                    <a:lnTo>
                      <a:pt x="795" y="94"/>
                    </a:lnTo>
                    <a:lnTo>
                      <a:pt x="794" y="94"/>
                    </a:lnTo>
                    <a:lnTo>
                      <a:pt x="792" y="94"/>
                    </a:lnTo>
                    <a:lnTo>
                      <a:pt x="792" y="94"/>
                    </a:lnTo>
                    <a:lnTo>
                      <a:pt x="791" y="95"/>
                    </a:lnTo>
                    <a:lnTo>
                      <a:pt x="790" y="95"/>
                    </a:lnTo>
                    <a:lnTo>
                      <a:pt x="790" y="96"/>
                    </a:lnTo>
                    <a:lnTo>
                      <a:pt x="790" y="96"/>
                    </a:lnTo>
                    <a:lnTo>
                      <a:pt x="790" y="95"/>
                    </a:lnTo>
                    <a:lnTo>
                      <a:pt x="787" y="93"/>
                    </a:lnTo>
                    <a:lnTo>
                      <a:pt x="786" y="94"/>
                    </a:lnTo>
                    <a:lnTo>
                      <a:pt x="786" y="93"/>
                    </a:lnTo>
                    <a:lnTo>
                      <a:pt x="785" y="94"/>
                    </a:lnTo>
                    <a:lnTo>
                      <a:pt x="784" y="92"/>
                    </a:lnTo>
                    <a:lnTo>
                      <a:pt x="784" y="93"/>
                    </a:lnTo>
                    <a:lnTo>
                      <a:pt x="783" y="92"/>
                    </a:lnTo>
                    <a:lnTo>
                      <a:pt x="783" y="93"/>
                    </a:lnTo>
                    <a:lnTo>
                      <a:pt x="782" y="92"/>
                    </a:lnTo>
                    <a:lnTo>
                      <a:pt x="782" y="91"/>
                    </a:lnTo>
                    <a:lnTo>
                      <a:pt x="781" y="91"/>
                    </a:lnTo>
                    <a:lnTo>
                      <a:pt x="781" y="91"/>
                    </a:lnTo>
                    <a:lnTo>
                      <a:pt x="780" y="89"/>
                    </a:lnTo>
                    <a:lnTo>
                      <a:pt x="779" y="90"/>
                    </a:lnTo>
                    <a:lnTo>
                      <a:pt x="779" y="89"/>
                    </a:lnTo>
                    <a:lnTo>
                      <a:pt x="776" y="89"/>
                    </a:lnTo>
                    <a:lnTo>
                      <a:pt x="776" y="87"/>
                    </a:lnTo>
                    <a:lnTo>
                      <a:pt x="775" y="87"/>
                    </a:lnTo>
                    <a:lnTo>
                      <a:pt x="775" y="89"/>
                    </a:lnTo>
                    <a:lnTo>
                      <a:pt x="775" y="91"/>
                    </a:lnTo>
                    <a:lnTo>
                      <a:pt x="774" y="91"/>
                    </a:lnTo>
                    <a:lnTo>
                      <a:pt x="772" y="91"/>
                    </a:lnTo>
                    <a:lnTo>
                      <a:pt x="772" y="89"/>
                    </a:lnTo>
                    <a:lnTo>
                      <a:pt x="771" y="95"/>
                    </a:lnTo>
                    <a:lnTo>
                      <a:pt x="771" y="95"/>
                    </a:lnTo>
                    <a:lnTo>
                      <a:pt x="771" y="96"/>
                    </a:lnTo>
                    <a:lnTo>
                      <a:pt x="771" y="97"/>
                    </a:lnTo>
                    <a:lnTo>
                      <a:pt x="772" y="102"/>
                    </a:lnTo>
                    <a:lnTo>
                      <a:pt x="772" y="102"/>
                    </a:lnTo>
                    <a:lnTo>
                      <a:pt x="771" y="103"/>
                    </a:lnTo>
                    <a:lnTo>
                      <a:pt x="768" y="104"/>
                    </a:lnTo>
                    <a:lnTo>
                      <a:pt x="767" y="105"/>
                    </a:lnTo>
                    <a:lnTo>
                      <a:pt x="766" y="105"/>
                    </a:lnTo>
                    <a:lnTo>
                      <a:pt x="766" y="105"/>
                    </a:lnTo>
                    <a:lnTo>
                      <a:pt x="765" y="105"/>
                    </a:lnTo>
                    <a:lnTo>
                      <a:pt x="764" y="105"/>
                    </a:lnTo>
                    <a:lnTo>
                      <a:pt x="763" y="105"/>
                    </a:lnTo>
                    <a:lnTo>
                      <a:pt x="760" y="105"/>
                    </a:lnTo>
                    <a:lnTo>
                      <a:pt x="759" y="105"/>
                    </a:lnTo>
                    <a:lnTo>
                      <a:pt x="754" y="103"/>
                    </a:lnTo>
                    <a:lnTo>
                      <a:pt x="754" y="103"/>
                    </a:lnTo>
                    <a:lnTo>
                      <a:pt x="754" y="104"/>
                    </a:lnTo>
                    <a:lnTo>
                      <a:pt x="753" y="105"/>
                    </a:lnTo>
                    <a:lnTo>
                      <a:pt x="745" y="101"/>
                    </a:lnTo>
                    <a:lnTo>
                      <a:pt x="745" y="100"/>
                    </a:lnTo>
                    <a:lnTo>
                      <a:pt x="745" y="98"/>
                    </a:lnTo>
                    <a:lnTo>
                      <a:pt x="745" y="98"/>
                    </a:lnTo>
                    <a:lnTo>
                      <a:pt x="745" y="97"/>
                    </a:lnTo>
                    <a:lnTo>
                      <a:pt x="745" y="96"/>
                    </a:lnTo>
                    <a:lnTo>
                      <a:pt x="746" y="95"/>
                    </a:lnTo>
                    <a:lnTo>
                      <a:pt x="747" y="95"/>
                    </a:lnTo>
                    <a:lnTo>
                      <a:pt x="747" y="95"/>
                    </a:lnTo>
                    <a:lnTo>
                      <a:pt x="747" y="95"/>
                    </a:lnTo>
                    <a:lnTo>
                      <a:pt x="747" y="94"/>
                    </a:lnTo>
                    <a:lnTo>
                      <a:pt x="747" y="94"/>
                    </a:lnTo>
                    <a:lnTo>
                      <a:pt x="743" y="94"/>
                    </a:lnTo>
                    <a:lnTo>
                      <a:pt x="743" y="93"/>
                    </a:lnTo>
                    <a:lnTo>
                      <a:pt x="741" y="94"/>
                    </a:lnTo>
                    <a:lnTo>
                      <a:pt x="738" y="93"/>
                    </a:lnTo>
                    <a:lnTo>
                      <a:pt x="737" y="92"/>
                    </a:lnTo>
                    <a:lnTo>
                      <a:pt x="736" y="92"/>
                    </a:lnTo>
                    <a:lnTo>
                      <a:pt x="735" y="92"/>
                    </a:lnTo>
                    <a:lnTo>
                      <a:pt x="733" y="92"/>
                    </a:lnTo>
                    <a:lnTo>
                      <a:pt x="729" y="91"/>
                    </a:lnTo>
                    <a:lnTo>
                      <a:pt x="728" y="91"/>
                    </a:lnTo>
                    <a:lnTo>
                      <a:pt x="728" y="92"/>
                    </a:lnTo>
                    <a:lnTo>
                      <a:pt x="724" y="93"/>
                    </a:lnTo>
                    <a:lnTo>
                      <a:pt x="721" y="93"/>
                    </a:lnTo>
                    <a:lnTo>
                      <a:pt x="717" y="94"/>
                    </a:lnTo>
                    <a:lnTo>
                      <a:pt x="719" y="97"/>
                    </a:lnTo>
                    <a:lnTo>
                      <a:pt x="720" y="98"/>
                    </a:lnTo>
                    <a:lnTo>
                      <a:pt x="717" y="100"/>
                    </a:lnTo>
                    <a:lnTo>
                      <a:pt x="715" y="99"/>
                    </a:lnTo>
                    <a:lnTo>
                      <a:pt x="716" y="99"/>
                    </a:lnTo>
                    <a:lnTo>
                      <a:pt x="717" y="99"/>
                    </a:lnTo>
                    <a:lnTo>
                      <a:pt x="717" y="98"/>
                    </a:lnTo>
                    <a:lnTo>
                      <a:pt x="716" y="98"/>
                    </a:lnTo>
                    <a:lnTo>
                      <a:pt x="716" y="97"/>
                    </a:lnTo>
                    <a:lnTo>
                      <a:pt x="716" y="96"/>
                    </a:lnTo>
                    <a:lnTo>
                      <a:pt x="717" y="94"/>
                    </a:lnTo>
                    <a:lnTo>
                      <a:pt x="717" y="92"/>
                    </a:lnTo>
                    <a:lnTo>
                      <a:pt x="716" y="91"/>
                    </a:lnTo>
                    <a:lnTo>
                      <a:pt x="716" y="90"/>
                    </a:lnTo>
                    <a:lnTo>
                      <a:pt x="716" y="88"/>
                    </a:lnTo>
                    <a:lnTo>
                      <a:pt x="714" y="84"/>
                    </a:lnTo>
                    <a:lnTo>
                      <a:pt x="714" y="87"/>
                    </a:lnTo>
                    <a:lnTo>
                      <a:pt x="714" y="89"/>
                    </a:lnTo>
                    <a:lnTo>
                      <a:pt x="714" y="91"/>
                    </a:lnTo>
                    <a:lnTo>
                      <a:pt x="711" y="91"/>
                    </a:lnTo>
                    <a:lnTo>
                      <a:pt x="709" y="91"/>
                    </a:lnTo>
                    <a:lnTo>
                      <a:pt x="707" y="91"/>
                    </a:lnTo>
                    <a:lnTo>
                      <a:pt x="707" y="91"/>
                    </a:lnTo>
                    <a:lnTo>
                      <a:pt x="705" y="88"/>
                    </a:lnTo>
                    <a:lnTo>
                      <a:pt x="705" y="86"/>
                    </a:lnTo>
                    <a:lnTo>
                      <a:pt x="705" y="85"/>
                    </a:lnTo>
                    <a:lnTo>
                      <a:pt x="706" y="86"/>
                    </a:lnTo>
                    <a:lnTo>
                      <a:pt x="707" y="84"/>
                    </a:lnTo>
                    <a:lnTo>
                      <a:pt x="707" y="84"/>
                    </a:lnTo>
                    <a:lnTo>
                      <a:pt x="704" y="84"/>
                    </a:lnTo>
                    <a:lnTo>
                      <a:pt x="703" y="85"/>
                    </a:lnTo>
                    <a:lnTo>
                      <a:pt x="703" y="86"/>
                    </a:lnTo>
                    <a:lnTo>
                      <a:pt x="703" y="87"/>
                    </a:lnTo>
                    <a:lnTo>
                      <a:pt x="702" y="86"/>
                    </a:lnTo>
                    <a:lnTo>
                      <a:pt x="701" y="85"/>
                    </a:lnTo>
                    <a:lnTo>
                      <a:pt x="700" y="84"/>
                    </a:lnTo>
                    <a:lnTo>
                      <a:pt x="697" y="85"/>
                    </a:lnTo>
                    <a:lnTo>
                      <a:pt x="697" y="87"/>
                    </a:lnTo>
                    <a:lnTo>
                      <a:pt x="696" y="88"/>
                    </a:lnTo>
                    <a:lnTo>
                      <a:pt x="696" y="90"/>
                    </a:lnTo>
                    <a:lnTo>
                      <a:pt x="696" y="92"/>
                    </a:lnTo>
                    <a:lnTo>
                      <a:pt x="697" y="92"/>
                    </a:lnTo>
                    <a:lnTo>
                      <a:pt x="696" y="91"/>
                    </a:lnTo>
                    <a:lnTo>
                      <a:pt x="696" y="91"/>
                    </a:lnTo>
                    <a:lnTo>
                      <a:pt x="697" y="91"/>
                    </a:lnTo>
                    <a:lnTo>
                      <a:pt x="699" y="91"/>
                    </a:lnTo>
                    <a:lnTo>
                      <a:pt x="699" y="91"/>
                    </a:lnTo>
                    <a:lnTo>
                      <a:pt x="701" y="90"/>
                    </a:lnTo>
                    <a:lnTo>
                      <a:pt x="701" y="89"/>
                    </a:lnTo>
                    <a:lnTo>
                      <a:pt x="703" y="90"/>
                    </a:lnTo>
                    <a:lnTo>
                      <a:pt x="703" y="91"/>
                    </a:lnTo>
                    <a:lnTo>
                      <a:pt x="700" y="93"/>
                    </a:lnTo>
                    <a:lnTo>
                      <a:pt x="699" y="94"/>
                    </a:lnTo>
                    <a:lnTo>
                      <a:pt x="699" y="94"/>
                    </a:lnTo>
                    <a:lnTo>
                      <a:pt x="696" y="96"/>
                    </a:lnTo>
                    <a:lnTo>
                      <a:pt x="696" y="96"/>
                    </a:lnTo>
                    <a:lnTo>
                      <a:pt x="693" y="94"/>
                    </a:lnTo>
                    <a:lnTo>
                      <a:pt x="695" y="96"/>
                    </a:lnTo>
                    <a:lnTo>
                      <a:pt x="694" y="96"/>
                    </a:lnTo>
                    <a:lnTo>
                      <a:pt x="694" y="95"/>
                    </a:lnTo>
                    <a:lnTo>
                      <a:pt x="694" y="96"/>
                    </a:lnTo>
                    <a:lnTo>
                      <a:pt x="693" y="97"/>
                    </a:lnTo>
                    <a:lnTo>
                      <a:pt x="690" y="98"/>
                    </a:lnTo>
                    <a:lnTo>
                      <a:pt x="688" y="98"/>
                    </a:lnTo>
                    <a:lnTo>
                      <a:pt x="688" y="99"/>
                    </a:lnTo>
                    <a:lnTo>
                      <a:pt x="689" y="100"/>
                    </a:lnTo>
                    <a:lnTo>
                      <a:pt x="687" y="99"/>
                    </a:lnTo>
                    <a:lnTo>
                      <a:pt x="685" y="102"/>
                    </a:lnTo>
                    <a:lnTo>
                      <a:pt x="685" y="101"/>
                    </a:lnTo>
                    <a:lnTo>
                      <a:pt x="681" y="101"/>
                    </a:lnTo>
                    <a:lnTo>
                      <a:pt x="681" y="102"/>
                    </a:lnTo>
                    <a:lnTo>
                      <a:pt x="678" y="101"/>
                    </a:lnTo>
                    <a:lnTo>
                      <a:pt x="677" y="102"/>
                    </a:lnTo>
                    <a:lnTo>
                      <a:pt x="678" y="103"/>
                    </a:lnTo>
                    <a:lnTo>
                      <a:pt x="678" y="105"/>
                    </a:lnTo>
                    <a:lnTo>
                      <a:pt x="681" y="106"/>
                    </a:lnTo>
                    <a:lnTo>
                      <a:pt x="681" y="107"/>
                    </a:lnTo>
                    <a:lnTo>
                      <a:pt x="678" y="105"/>
                    </a:lnTo>
                    <a:lnTo>
                      <a:pt x="677" y="105"/>
                    </a:lnTo>
                    <a:lnTo>
                      <a:pt x="676" y="106"/>
                    </a:lnTo>
                    <a:lnTo>
                      <a:pt x="675" y="106"/>
                    </a:lnTo>
                    <a:lnTo>
                      <a:pt x="674" y="108"/>
                    </a:lnTo>
                    <a:lnTo>
                      <a:pt x="674" y="109"/>
                    </a:lnTo>
                    <a:lnTo>
                      <a:pt x="672" y="109"/>
                    </a:lnTo>
                    <a:lnTo>
                      <a:pt x="668" y="113"/>
                    </a:lnTo>
                    <a:lnTo>
                      <a:pt x="669" y="112"/>
                    </a:lnTo>
                    <a:lnTo>
                      <a:pt x="668" y="112"/>
                    </a:lnTo>
                    <a:lnTo>
                      <a:pt x="667" y="112"/>
                    </a:lnTo>
                    <a:lnTo>
                      <a:pt x="667" y="113"/>
                    </a:lnTo>
                    <a:lnTo>
                      <a:pt x="667" y="113"/>
                    </a:lnTo>
                    <a:lnTo>
                      <a:pt x="666" y="112"/>
                    </a:lnTo>
                    <a:lnTo>
                      <a:pt x="668" y="109"/>
                    </a:lnTo>
                    <a:lnTo>
                      <a:pt x="669" y="109"/>
                    </a:lnTo>
                    <a:lnTo>
                      <a:pt x="670" y="109"/>
                    </a:lnTo>
                    <a:lnTo>
                      <a:pt x="670" y="108"/>
                    </a:lnTo>
                    <a:lnTo>
                      <a:pt x="672" y="108"/>
                    </a:lnTo>
                    <a:lnTo>
                      <a:pt x="674" y="107"/>
                    </a:lnTo>
                    <a:lnTo>
                      <a:pt x="678" y="98"/>
                    </a:lnTo>
                    <a:lnTo>
                      <a:pt x="678" y="98"/>
                    </a:lnTo>
                    <a:lnTo>
                      <a:pt x="681" y="98"/>
                    </a:lnTo>
                    <a:lnTo>
                      <a:pt x="681" y="96"/>
                    </a:lnTo>
                    <a:lnTo>
                      <a:pt x="682" y="94"/>
                    </a:lnTo>
                    <a:lnTo>
                      <a:pt x="682" y="92"/>
                    </a:lnTo>
                    <a:lnTo>
                      <a:pt x="686" y="92"/>
                    </a:lnTo>
                    <a:lnTo>
                      <a:pt x="688" y="92"/>
                    </a:lnTo>
                    <a:lnTo>
                      <a:pt x="688" y="93"/>
                    </a:lnTo>
                    <a:lnTo>
                      <a:pt x="691" y="87"/>
                    </a:lnTo>
                    <a:lnTo>
                      <a:pt x="691" y="86"/>
                    </a:lnTo>
                    <a:lnTo>
                      <a:pt x="694" y="84"/>
                    </a:lnTo>
                    <a:lnTo>
                      <a:pt x="696" y="83"/>
                    </a:lnTo>
                    <a:lnTo>
                      <a:pt x="698" y="80"/>
                    </a:lnTo>
                    <a:lnTo>
                      <a:pt x="698" y="78"/>
                    </a:lnTo>
                    <a:lnTo>
                      <a:pt x="700" y="76"/>
                    </a:lnTo>
                    <a:lnTo>
                      <a:pt x="700" y="76"/>
                    </a:lnTo>
                    <a:lnTo>
                      <a:pt x="700" y="75"/>
                    </a:lnTo>
                    <a:lnTo>
                      <a:pt x="702" y="74"/>
                    </a:lnTo>
                    <a:lnTo>
                      <a:pt x="703" y="74"/>
                    </a:lnTo>
                    <a:lnTo>
                      <a:pt x="702" y="73"/>
                    </a:lnTo>
                    <a:lnTo>
                      <a:pt x="703" y="73"/>
                    </a:lnTo>
                    <a:lnTo>
                      <a:pt x="703" y="73"/>
                    </a:lnTo>
                    <a:lnTo>
                      <a:pt x="704" y="73"/>
                    </a:lnTo>
                    <a:lnTo>
                      <a:pt x="704" y="72"/>
                    </a:lnTo>
                    <a:lnTo>
                      <a:pt x="705" y="72"/>
                    </a:lnTo>
                    <a:lnTo>
                      <a:pt x="707" y="70"/>
                    </a:lnTo>
                    <a:lnTo>
                      <a:pt x="708" y="72"/>
                    </a:lnTo>
                    <a:lnTo>
                      <a:pt x="708" y="70"/>
                    </a:lnTo>
                    <a:lnTo>
                      <a:pt x="709" y="69"/>
                    </a:lnTo>
                    <a:lnTo>
                      <a:pt x="708" y="69"/>
                    </a:lnTo>
                    <a:lnTo>
                      <a:pt x="711" y="68"/>
                    </a:lnTo>
                    <a:lnTo>
                      <a:pt x="710" y="67"/>
                    </a:lnTo>
                    <a:lnTo>
                      <a:pt x="710" y="66"/>
                    </a:lnTo>
                    <a:lnTo>
                      <a:pt x="712" y="65"/>
                    </a:lnTo>
                    <a:lnTo>
                      <a:pt x="712" y="66"/>
                    </a:lnTo>
                    <a:lnTo>
                      <a:pt x="713" y="65"/>
                    </a:lnTo>
                    <a:lnTo>
                      <a:pt x="714" y="65"/>
                    </a:lnTo>
                    <a:lnTo>
                      <a:pt x="714" y="65"/>
                    </a:lnTo>
                    <a:lnTo>
                      <a:pt x="714" y="64"/>
                    </a:lnTo>
                    <a:lnTo>
                      <a:pt x="714" y="63"/>
                    </a:lnTo>
                    <a:lnTo>
                      <a:pt x="715" y="63"/>
                    </a:lnTo>
                    <a:lnTo>
                      <a:pt x="716" y="62"/>
                    </a:lnTo>
                    <a:lnTo>
                      <a:pt x="717" y="61"/>
                    </a:lnTo>
                    <a:lnTo>
                      <a:pt x="717" y="59"/>
                    </a:lnTo>
                    <a:lnTo>
                      <a:pt x="718" y="58"/>
                    </a:lnTo>
                    <a:lnTo>
                      <a:pt x="718" y="58"/>
                    </a:lnTo>
                    <a:lnTo>
                      <a:pt x="718" y="56"/>
                    </a:lnTo>
                    <a:lnTo>
                      <a:pt x="718" y="56"/>
                    </a:lnTo>
                    <a:lnTo>
                      <a:pt x="718" y="54"/>
                    </a:lnTo>
                    <a:lnTo>
                      <a:pt x="719" y="54"/>
                    </a:lnTo>
                    <a:lnTo>
                      <a:pt x="718" y="53"/>
                    </a:lnTo>
                    <a:lnTo>
                      <a:pt x="717" y="53"/>
                    </a:lnTo>
                    <a:lnTo>
                      <a:pt x="716" y="51"/>
                    </a:lnTo>
                    <a:lnTo>
                      <a:pt x="716" y="50"/>
                    </a:lnTo>
                    <a:lnTo>
                      <a:pt x="715" y="51"/>
                    </a:lnTo>
                    <a:lnTo>
                      <a:pt x="714" y="51"/>
                    </a:lnTo>
                    <a:lnTo>
                      <a:pt x="714" y="51"/>
                    </a:lnTo>
                    <a:lnTo>
                      <a:pt x="714" y="51"/>
                    </a:lnTo>
                    <a:lnTo>
                      <a:pt x="714" y="51"/>
                    </a:lnTo>
                    <a:lnTo>
                      <a:pt x="714" y="49"/>
                    </a:lnTo>
                    <a:lnTo>
                      <a:pt x="714" y="48"/>
                    </a:lnTo>
                    <a:lnTo>
                      <a:pt x="712" y="47"/>
                    </a:lnTo>
                    <a:lnTo>
                      <a:pt x="711" y="47"/>
                    </a:lnTo>
                    <a:lnTo>
                      <a:pt x="712" y="46"/>
                    </a:lnTo>
                    <a:lnTo>
                      <a:pt x="713" y="46"/>
                    </a:lnTo>
                    <a:lnTo>
                      <a:pt x="714" y="48"/>
                    </a:lnTo>
                    <a:lnTo>
                      <a:pt x="717" y="50"/>
                    </a:lnTo>
                    <a:lnTo>
                      <a:pt x="717" y="51"/>
                    </a:lnTo>
                    <a:lnTo>
                      <a:pt x="717" y="51"/>
                    </a:lnTo>
                    <a:lnTo>
                      <a:pt x="719" y="47"/>
                    </a:lnTo>
                    <a:lnTo>
                      <a:pt x="719" y="43"/>
                    </a:lnTo>
                    <a:lnTo>
                      <a:pt x="718" y="44"/>
                    </a:lnTo>
                    <a:lnTo>
                      <a:pt x="717" y="43"/>
                    </a:lnTo>
                    <a:lnTo>
                      <a:pt x="717" y="41"/>
                    </a:lnTo>
                    <a:lnTo>
                      <a:pt x="717" y="40"/>
                    </a:lnTo>
                    <a:lnTo>
                      <a:pt x="716" y="37"/>
                    </a:lnTo>
                    <a:lnTo>
                      <a:pt x="714" y="37"/>
                    </a:lnTo>
                    <a:lnTo>
                      <a:pt x="715" y="39"/>
                    </a:lnTo>
                    <a:lnTo>
                      <a:pt x="714" y="40"/>
                    </a:lnTo>
                    <a:lnTo>
                      <a:pt x="714" y="40"/>
                    </a:lnTo>
                    <a:lnTo>
                      <a:pt x="714" y="40"/>
                    </a:lnTo>
                    <a:lnTo>
                      <a:pt x="713" y="38"/>
                    </a:lnTo>
                    <a:lnTo>
                      <a:pt x="712" y="37"/>
                    </a:lnTo>
                    <a:lnTo>
                      <a:pt x="713" y="36"/>
                    </a:lnTo>
                    <a:lnTo>
                      <a:pt x="713" y="35"/>
                    </a:lnTo>
                    <a:lnTo>
                      <a:pt x="710" y="33"/>
                    </a:lnTo>
                    <a:lnTo>
                      <a:pt x="710" y="33"/>
                    </a:lnTo>
                    <a:lnTo>
                      <a:pt x="710" y="32"/>
                    </a:lnTo>
                    <a:lnTo>
                      <a:pt x="708" y="29"/>
                    </a:lnTo>
                    <a:lnTo>
                      <a:pt x="706" y="28"/>
                    </a:lnTo>
                    <a:lnTo>
                      <a:pt x="707" y="27"/>
                    </a:lnTo>
                    <a:lnTo>
                      <a:pt x="706" y="27"/>
                    </a:lnTo>
                    <a:lnTo>
                      <a:pt x="705" y="26"/>
                    </a:lnTo>
                    <a:lnTo>
                      <a:pt x="704" y="27"/>
                    </a:lnTo>
                    <a:lnTo>
                      <a:pt x="704" y="26"/>
                    </a:lnTo>
                    <a:lnTo>
                      <a:pt x="704" y="25"/>
                    </a:lnTo>
                    <a:lnTo>
                      <a:pt x="703" y="25"/>
                    </a:lnTo>
                    <a:lnTo>
                      <a:pt x="699" y="25"/>
                    </a:lnTo>
                    <a:lnTo>
                      <a:pt x="698" y="26"/>
                    </a:lnTo>
                    <a:lnTo>
                      <a:pt x="697" y="26"/>
                    </a:lnTo>
                    <a:lnTo>
                      <a:pt x="696" y="26"/>
                    </a:lnTo>
                    <a:lnTo>
                      <a:pt x="695" y="25"/>
                    </a:lnTo>
                    <a:lnTo>
                      <a:pt x="693" y="25"/>
                    </a:lnTo>
                    <a:lnTo>
                      <a:pt x="692" y="25"/>
                    </a:lnTo>
                    <a:lnTo>
                      <a:pt x="690" y="26"/>
                    </a:lnTo>
                    <a:lnTo>
                      <a:pt x="689" y="25"/>
                    </a:lnTo>
                    <a:lnTo>
                      <a:pt x="688" y="26"/>
                    </a:lnTo>
                    <a:lnTo>
                      <a:pt x="688" y="25"/>
                    </a:lnTo>
                    <a:lnTo>
                      <a:pt x="688" y="25"/>
                    </a:lnTo>
                    <a:lnTo>
                      <a:pt x="688" y="25"/>
                    </a:lnTo>
                    <a:lnTo>
                      <a:pt x="688" y="25"/>
                    </a:lnTo>
                    <a:lnTo>
                      <a:pt x="688" y="25"/>
                    </a:lnTo>
                    <a:lnTo>
                      <a:pt x="687" y="25"/>
                    </a:lnTo>
                    <a:lnTo>
                      <a:pt x="686" y="27"/>
                    </a:lnTo>
                    <a:lnTo>
                      <a:pt x="687" y="27"/>
                    </a:lnTo>
                    <a:lnTo>
                      <a:pt x="687" y="28"/>
                    </a:lnTo>
                    <a:lnTo>
                      <a:pt x="686" y="28"/>
                    </a:lnTo>
                    <a:lnTo>
                      <a:pt x="686" y="29"/>
                    </a:lnTo>
                    <a:lnTo>
                      <a:pt x="685" y="30"/>
                    </a:lnTo>
                    <a:lnTo>
                      <a:pt x="685" y="31"/>
                    </a:lnTo>
                    <a:lnTo>
                      <a:pt x="684" y="30"/>
                    </a:lnTo>
                    <a:lnTo>
                      <a:pt x="684" y="32"/>
                    </a:lnTo>
                    <a:lnTo>
                      <a:pt x="681" y="32"/>
                    </a:lnTo>
                    <a:lnTo>
                      <a:pt x="681" y="32"/>
                    </a:lnTo>
                    <a:lnTo>
                      <a:pt x="679" y="32"/>
                    </a:lnTo>
                    <a:lnTo>
                      <a:pt x="677" y="32"/>
                    </a:lnTo>
                    <a:lnTo>
                      <a:pt x="677" y="31"/>
                    </a:lnTo>
                    <a:lnTo>
                      <a:pt x="677" y="31"/>
                    </a:lnTo>
                    <a:lnTo>
                      <a:pt x="678" y="29"/>
                    </a:lnTo>
                    <a:lnTo>
                      <a:pt x="679" y="30"/>
                    </a:lnTo>
                    <a:lnTo>
                      <a:pt x="680" y="27"/>
                    </a:lnTo>
                    <a:lnTo>
                      <a:pt x="681" y="26"/>
                    </a:lnTo>
                    <a:lnTo>
                      <a:pt x="681" y="25"/>
                    </a:lnTo>
                    <a:lnTo>
                      <a:pt x="682" y="25"/>
                    </a:lnTo>
                    <a:lnTo>
                      <a:pt x="683" y="22"/>
                    </a:lnTo>
                    <a:lnTo>
                      <a:pt x="683" y="22"/>
                    </a:lnTo>
                    <a:lnTo>
                      <a:pt x="682" y="22"/>
                    </a:lnTo>
                    <a:lnTo>
                      <a:pt x="683" y="21"/>
                    </a:lnTo>
                    <a:lnTo>
                      <a:pt x="684" y="22"/>
                    </a:lnTo>
                    <a:lnTo>
                      <a:pt x="684" y="21"/>
                    </a:lnTo>
                    <a:lnTo>
                      <a:pt x="683" y="20"/>
                    </a:lnTo>
                    <a:lnTo>
                      <a:pt x="683" y="19"/>
                    </a:lnTo>
                    <a:lnTo>
                      <a:pt x="683" y="19"/>
                    </a:lnTo>
                    <a:lnTo>
                      <a:pt x="681" y="18"/>
                    </a:lnTo>
                    <a:lnTo>
                      <a:pt x="680" y="18"/>
                    </a:lnTo>
                    <a:lnTo>
                      <a:pt x="679" y="18"/>
                    </a:lnTo>
                    <a:lnTo>
                      <a:pt x="678" y="18"/>
                    </a:lnTo>
                    <a:lnTo>
                      <a:pt x="677" y="18"/>
                    </a:lnTo>
                    <a:lnTo>
                      <a:pt x="676" y="17"/>
                    </a:lnTo>
                    <a:lnTo>
                      <a:pt x="674" y="18"/>
                    </a:lnTo>
                    <a:lnTo>
                      <a:pt x="675" y="17"/>
                    </a:lnTo>
                    <a:lnTo>
                      <a:pt x="675" y="15"/>
                    </a:lnTo>
                    <a:lnTo>
                      <a:pt x="674" y="17"/>
                    </a:lnTo>
                    <a:lnTo>
                      <a:pt x="672" y="17"/>
                    </a:lnTo>
                    <a:lnTo>
                      <a:pt x="667" y="20"/>
                    </a:lnTo>
                    <a:lnTo>
                      <a:pt x="668" y="18"/>
                    </a:lnTo>
                    <a:lnTo>
                      <a:pt x="669" y="18"/>
                    </a:lnTo>
                    <a:lnTo>
                      <a:pt x="671" y="14"/>
                    </a:lnTo>
                    <a:lnTo>
                      <a:pt x="672" y="12"/>
                    </a:lnTo>
                    <a:lnTo>
                      <a:pt x="674" y="12"/>
                    </a:lnTo>
                    <a:lnTo>
                      <a:pt x="674" y="11"/>
                    </a:lnTo>
                    <a:lnTo>
                      <a:pt x="674" y="10"/>
                    </a:lnTo>
                    <a:lnTo>
                      <a:pt x="676" y="10"/>
                    </a:lnTo>
                    <a:lnTo>
                      <a:pt x="677" y="11"/>
                    </a:lnTo>
                    <a:lnTo>
                      <a:pt x="676" y="9"/>
                    </a:lnTo>
                    <a:lnTo>
                      <a:pt x="674" y="5"/>
                    </a:lnTo>
                    <a:lnTo>
                      <a:pt x="674" y="4"/>
                    </a:lnTo>
                    <a:lnTo>
                      <a:pt x="673" y="6"/>
                    </a:lnTo>
                    <a:lnTo>
                      <a:pt x="671" y="5"/>
                    </a:lnTo>
                    <a:lnTo>
                      <a:pt x="670" y="4"/>
                    </a:lnTo>
                    <a:lnTo>
                      <a:pt x="668" y="1"/>
                    </a:lnTo>
                    <a:lnTo>
                      <a:pt x="667" y="3"/>
                    </a:lnTo>
                    <a:lnTo>
                      <a:pt x="667" y="2"/>
                    </a:lnTo>
                    <a:lnTo>
                      <a:pt x="667" y="2"/>
                    </a:lnTo>
                    <a:lnTo>
                      <a:pt x="667" y="1"/>
                    </a:lnTo>
                    <a:lnTo>
                      <a:pt x="666" y="0"/>
                    </a:lnTo>
                    <a:lnTo>
                      <a:pt x="665" y="1"/>
                    </a:lnTo>
                    <a:lnTo>
                      <a:pt x="663" y="2"/>
                    </a:lnTo>
                    <a:lnTo>
                      <a:pt x="663" y="3"/>
                    </a:lnTo>
                    <a:lnTo>
                      <a:pt x="662" y="3"/>
                    </a:lnTo>
                    <a:lnTo>
                      <a:pt x="659" y="3"/>
                    </a:lnTo>
                    <a:lnTo>
                      <a:pt x="659" y="4"/>
                    </a:lnTo>
                    <a:lnTo>
                      <a:pt x="656" y="10"/>
                    </a:lnTo>
                    <a:lnTo>
                      <a:pt x="655" y="11"/>
                    </a:lnTo>
                    <a:lnTo>
                      <a:pt x="652" y="13"/>
                    </a:lnTo>
                    <a:lnTo>
                      <a:pt x="652" y="14"/>
                    </a:lnTo>
                    <a:lnTo>
                      <a:pt x="650" y="18"/>
                    </a:lnTo>
                    <a:lnTo>
                      <a:pt x="649" y="18"/>
                    </a:lnTo>
                    <a:lnTo>
                      <a:pt x="650" y="19"/>
                    </a:lnTo>
                    <a:lnTo>
                      <a:pt x="649" y="20"/>
                    </a:lnTo>
                    <a:lnTo>
                      <a:pt x="649" y="20"/>
                    </a:lnTo>
                    <a:lnTo>
                      <a:pt x="649" y="21"/>
                    </a:lnTo>
                    <a:lnTo>
                      <a:pt x="648" y="23"/>
                    </a:lnTo>
                    <a:lnTo>
                      <a:pt x="648" y="23"/>
                    </a:lnTo>
                    <a:lnTo>
                      <a:pt x="648" y="24"/>
                    </a:lnTo>
                    <a:lnTo>
                      <a:pt x="649" y="25"/>
                    </a:lnTo>
                    <a:lnTo>
                      <a:pt x="650" y="25"/>
                    </a:lnTo>
                    <a:lnTo>
                      <a:pt x="650" y="27"/>
                    </a:lnTo>
                    <a:lnTo>
                      <a:pt x="651" y="27"/>
                    </a:lnTo>
                    <a:lnTo>
                      <a:pt x="651" y="28"/>
                    </a:lnTo>
                    <a:lnTo>
                      <a:pt x="649" y="27"/>
                    </a:lnTo>
                    <a:lnTo>
                      <a:pt x="649" y="26"/>
                    </a:lnTo>
                    <a:lnTo>
                      <a:pt x="649" y="29"/>
                    </a:lnTo>
                    <a:lnTo>
                      <a:pt x="649" y="29"/>
                    </a:lnTo>
                    <a:lnTo>
                      <a:pt x="649" y="29"/>
                    </a:lnTo>
                    <a:lnTo>
                      <a:pt x="645" y="32"/>
                    </a:lnTo>
                    <a:lnTo>
                      <a:pt x="643" y="32"/>
                    </a:lnTo>
                    <a:lnTo>
                      <a:pt x="641" y="32"/>
                    </a:lnTo>
                    <a:lnTo>
                      <a:pt x="637" y="31"/>
                    </a:lnTo>
                    <a:lnTo>
                      <a:pt x="637" y="32"/>
                    </a:lnTo>
                    <a:lnTo>
                      <a:pt x="637" y="33"/>
                    </a:lnTo>
                    <a:lnTo>
                      <a:pt x="638" y="33"/>
                    </a:lnTo>
                    <a:lnTo>
                      <a:pt x="638" y="34"/>
                    </a:lnTo>
                    <a:lnTo>
                      <a:pt x="639" y="34"/>
                    </a:lnTo>
                    <a:lnTo>
                      <a:pt x="640" y="35"/>
                    </a:lnTo>
                    <a:lnTo>
                      <a:pt x="640" y="36"/>
                    </a:lnTo>
                    <a:lnTo>
                      <a:pt x="641" y="36"/>
                    </a:lnTo>
                    <a:lnTo>
                      <a:pt x="642" y="36"/>
                    </a:lnTo>
                    <a:lnTo>
                      <a:pt x="642" y="37"/>
                    </a:lnTo>
                    <a:lnTo>
                      <a:pt x="641" y="39"/>
                    </a:lnTo>
                    <a:lnTo>
                      <a:pt x="641" y="40"/>
                    </a:lnTo>
                    <a:lnTo>
                      <a:pt x="641" y="42"/>
                    </a:lnTo>
                    <a:lnTo>
                      <a:pt x="640" y="41"/>
                    </a:lnTo>
                    <a:lnTo>
                      <a:pt x="640" y="40"/>
                    </a:lnTo>
                    <a:lnTo>
                      <a:pt x="640" y="40"/>
                    </a:lnTo>
                    <a:lnTo>
                      <a:pt x="638" y="39"/>
                    </a:lnTo>
                    <a:lnTo>
                      <a:pt x="638" y="39"/>
                    </a:lnTo>
                    <a:lnTo>
                      <a:pt x="638" y="37"/>
                    </a:lnTo>
                    <a:lnTo>
                      <a:pt x="638" y="37"/>
                    </a:lnTo>
                    <a:lnTo>
                      <a:pt x="636" y="37"/>
                    </a:lnTo>
                    <a:lnTo>
                      <a:pt x="636" y="36"/>
                    </a:lnTo>
                    <a:lnTo>
                      <a:pt x="635" y="36"/>
                    </a:lnTo>
                    <a:lnTo>
                      <a:pt x="632" y="39"/>
                    </a:lnTo>
                    <a:lnTo>
                      <a:pt x="632" y="40"/>
                    </a:lnTo>
                    <a:lnTo>
                      <a:pt x="632" y="40"/>
                    </a:lnTo>
                    <a:lnTo>
                      <a:pt x="632" y="40"/>
                    </a:lnTo>
                    <a:lnTo>
                      <a:pt x="631" y="40"/>
                    </a:lnTo>
                    <a:lnTo>
                      <a:pt x="630" y="40"/>
                    </a:lnTo>
                    <a:lnTo>
                      <a:pt x="630" y="41"/>
                    </a:lnTo>
                    <a:lnTo>
                      <a:pt x="630" y="41"/>
                    </a:lnTo>
                    <a:lnTo>
                      <a:pt x="630" y="42"/>
                    </a:lnTo>
                    <a:lnTo>
                      <a:pt x="631" y="43"/>
                    </a:lnTo>
                    <a:lnTo>
                      <a:pt x="630" y="43"/>
                    </a:lnTo>
                    <a:lnTo>
                      <a:pt x="629" y="43"/>
                    </a:lnTo>
                    <a:lnTo>
                      <a:pt x="627" y="43"/>
                    </a:lnTo>
                    <a:lnTo>
                      <a:pt x="627" y="43"/>
                    </a:lnTo>
                    <a:lnTo>
                      <a:pt x="627" y="42"/>
                    </a:lnTo>
                    <a:lnTo>
                      <a:pt x="627" y="43"/>
                    </a:lnTo>
                    <a:lnTo>
                      <a:pt x="626" y="44"/>
                    </a:lnTo>
                    <a:lnTo>
                      <a:pt x="625" y="44"/>
                    </a:lnTo>
                    <a:lnTo>
                      <a:pt x="623" y="45"/>
                    </a:lnTo>
                    <a:lnTo>
                      <a:pt x="623" y="45"/>
                    </a:lnTo>
                    <a:lnTo>
                      <a:pt x="624" y="43"/>
                    </a:lnTo>
                    <a:lnTo>
                      <a:pt x="624" y="43"/>
                    </a:lnTo>
                    <a:lnTo>
                      <a:pt x="623" y="43"/>
                    </a:lnTo>
                    <a:lnTo>
                      <a:pt x="623" y="42"/>
                    </a:lnTo>
                    <a:lnTo>
                      <a:pt x="623" y="43"/>
                    </a:lnTo>
                    <a:lnTo>
                      <a:pt x="621" y="43"/>
                    </a:lnTo>
                    <a:lnTo>
                      <a:pt x="620" y="45"/>
                    </a:lnTo>
                    <a:lnTo>
                      <a:pt x="619" y="45"/>
                    </a:lnTo>
                    <a:lnTo>
                      <a:pt x="619" y="44"/>
                    </a:lnTo>
                    <a:lnTo>
                      <a:pt x="621" y="42"/>
                    </a:lnTo>
                    <a:lnTo>
                      <a:pt x="621" y="40"/>
                    </a:lnTo>
                    <a:lnTo>
                      <a:pt x="619" y="39"/>
                    </a:lnTo>
                    <a:lnTo>
                      <a:pt x="617" y="39"/>
                    </a:lnTo>
                    <a:lnTo>
                      <a:pt x="616" y="40"/>
                    </a:lnTo>
                    <a:lnTo>
                      <a:pt x="616" y="40"/>
                    </a:lnTo>
                    <a:lnTo>
                      <a:pt x="613" y="40"/>
                    </a:lnTo>
                    <a:lnTo>
                      <a:pt x="613" y="40"/>
                    </a:lnTo>
                    <a:lnTo>
                      <a:pt x="612" y="41"/>
                    </a:lnTo>
                    <a:lnTo>
                      <a:pt x="611" y="40"/>
                    </a:lnTo>
                    <a:lnTo>
                      <a:pt x="609" y="40"/>
                    </a:lnTo>
                    <a:lnTo>
                      <a:pt x="608" y="40"/>
                    </a:lnTo>
                    <a:lnTo>
                      <a:pt x="609" y="41"/>
                    </a:lnTo>
                    <a:lnTo>
                      <a:pt x="609" y="41"/>
                    </a:lnTo>
                    <a:lnTo>
                      <a:pt x="606" y="42"/>
                    </a:lnTo>
                    <a:lnTo>
                      <a:pt x="606" y="41"/>
                    </a:lnTo>
                    <a:lnTo>
                      <a:pt x="606" y="40"/>
                    </a:lnTo>
                    <a:lnTo>
                      <a:pt x="605" y="41"/>
                    </a:lnTo>
                    <a:lnTo>
                      <a:pt x="605" y="42"/>
                    </a:lnTo>
                    <a:lnTo>
                      <a:pt x="604" y="41"/>
                    </a:lnTo>
                    <a:lnTo>
                      <a:pt x="604" y="41"/>
                    </a:lnTo>
                    <a:lnTo>
                      <a:pt x="604" y="43"/>
                    </a:lnTo>
                    <a:lnTo>
                      <a:pt x="604" y="43"/>
                    </a:lnTo>
                    <a:lnTo>
                      <a:pt x="605" y="43"/>
                    </a:lnTo>
                    <a:lnTo>
                      <a:pt x="606" y="43"/>
                    </a:lnTo>
                    <a:lnTo>
                      <a:pt x="606" y="44"/>
                    </a:lnTo>
                    <a:lnTo>
                      <a:pt x="606" y="44"/>
                    </a:lnTo>
                    <a:lnTo>
                      <a:pt x="606" y="43"/>
                    </a:lnTo>
                    <a:lnTo>
                      <a:pt x="607" y="43"/>
                    </a:lnTo>
                    <a:lnTo>
                      <a:pt x="607" y="43"/>
                    </a:lnTo>
                    <a:lnTo>
                      <a:pt x="607" y="44"/>
                    </a:lnTo>
                    <a:lnTo>
                      <a:pt x="607" y="45"/>
                    </a:lnTo>
                    <a:lnTo>
                      <a:pt x="598" y="48"/>
                    </a:lnTo>
                    <a:lnTo>
                      <a:pt x="597" y="48"/>
                    </a:lnTo>
                    <a:lnTo>
                      <a:pt x="597" y="49"/>
                    </a:lnTo>
                    <a:lnTo>
                      <a:pt x="597" y="50"/>
                    </a:lnTo>
                    <a:lnTo>
                      <a:pt x="595" y="50"/>
                    </a:lnTo>
                    <a:lnTo>
                      <a:pt x="594" y="51"/>
                    </a:lnTo>
                    <a:lnTo>
                      <a:pt x="593" y="50"/>
                    </a:lnTo>
                    <a:lnTo>
                      <a:pt x="590" y="51"/>
                    </a:lnTo>
                    <a:lnTo>
                      <a:pt x="589" y="51"/>
                    </a:lnTo>
                    <a:lnTo>
                      <a:pt x="588" y="52"/>
                    </a:lnTo>
                    <a:lnTo>
                      <a:pt x="588" y="54"/>
                    </a:lnTo>
                    <a:lnTo>
                      <a:pt x="587" y="54"/>
                    </a:lnTo>
                    <a:lnTo>
                      <a:pt x="587" y="54"/>
                    </a:lnTo>
                    <a:lnTo>
                      <a:pt x="586" y="55"/>
                    </a:lnTo>
                    <a:lnTo>
                      <a:pt x="586" y="55"/>
                    </a:lnTo>
                    <a:lnTo>
                      <a:pt x="586" y="55"/>
                    </a:lnTo>
                    <a:lnTo>
                      <a:pt x="587" y="56"/>
                    </a:lnTo>
                    <a:lnTo>
                      <a:pt x="585" y="57"/>
                    </a:lnTo>
                    <a:lnTo>
                      <a:pt x="584" y="58"/>
                    </a:lnTo>
                    <a:lnTo>
                      <a:pt x="583" y="58"/>
                    </a:lnTo>
                    <a:lnTo>
                      <a:pt x="583" y="59"/>
                    </a:lnTo>
                    <a:lnTo>
                      <a:pt x="581" y="60"/>
                    </a:lnTo>
                    <a:lnTo>
                      <a:pt x="581" y="61"/>
                    </a:lnTo>
                    <a:lnTo>
                      <a:pt x="581" y="62"/>
                    </a:lnTo>
                    <a:lnTo>
                      <a:pt x="581" y="62"/>
                    </a:lnTo>
                    <a:lnTo>
                      <a:pt x="580" y="62"/>
                    </a:lnTo>
                    <a:lnTo>
                      <a:pt x="579" y="62"/>
                    </a:lnTo>
                    <a:lnTo>
                      <a:pt x="576" y="61"/>
                    </a:lnTo>
                    <a:lnTo>
                      <a:pt x="575" y="62"/>
                    </a:lnTo>
                    <a:lnTo>
                      <a:pt x="577" y="64"/>
                    </a:lnTo>
                    <a:lnTo>
                      <a:pt x="580" y="64"/>
                    </a:lnTo>
                    <a:lnTo>
                      <a:pt x="579" y="65"/>
                    </a:lnTo>
                    <a:lnTo>
                      <a:pt x="578" y="65"/>
                    </a:lnTo>
                    <a:lnTo>
                      <a:pt x="577" y="65"/>
                    </a:lnTo>
                    <a:lnTo>
                      <a:pt x="577" y="65"/>
                    </a:lnTo>
                    <a:lnTo>
                      <a:pt x="576" y="65"/>
                    </a:lnTo>
                    <a:lnTo>
                      <a:pt x="576" y="65"/>
                    </a:lnTo>
                    <a:lnTo>
                      <a:pt x="575" y="69"/>
                    </a:lnTo>
                    <a:lnTo>
                      <a:pt x="574" y="69"/>
                    </a:lnTo>
                    <a:lnTo>
                      <a:pt x="574" y="70"/>
                    </a:lnTo>
                    <a:lnTo>
                      <a:pt x="574" y="71"/>
                    </a:lnTo>
                    <a:lnTo>
                      <a:pt x="573" y="72"/>
                    </a:lnTo>
                    <a:lnTo>
                      <a:pt x="572" y="70"/>
                    </a:lnTo>
                    <a:lnTo>
                      <a:pt x="572" y="69"/>
                    </a:lnTo>
                    <a:lnTo>
                      <a:pt x="571" y="69"/>
                    </a:lnTo>
                    <a:lnTo>
                      <a:pt x="569" y="68"/>
                    </a:lnTo>
                    <a:lnTo>
                      <a:pt x="569" y="68"/>
                    </a:lnTo>
                    <a:lnTo>
                      <a:pt x="570" y="69"/>
                    </a:lnTo>
                    <a:lnTo>
                      <a:pt x="569" y="70"/>
                    </a:lnTo>
                    <a:lnTo>
                      <a:pt x="569" y="71"/>
                    </a:lnTo>
                    <a:lnTo>
                      <a:pt x="569" y="71"/>
                    </a:lnTo>
                    <a:lnTo>
                      <a:pt x="569" y="72"/>
                    </a:lnTo>
                    <a:lnTo>
                      <a:pt x="572" y="72"/>
                    </a:lnTo>
                    <a:lnTo>
                      <a:pt x="572" y="73"/>
                    </a:lnTo>
                    <a:lnTo>
                      <a:pt x="573" y="73"/>
                    </a:lnTo>
                    <a:lnTo>
                      <a:pt x="573" y="74"/>
                    </a:lnTo>
                    <a:lnTo>
                      <a:pt x="573" y="75"/>
                    </a:lnTo>
                    <a:lnTo>
                      <a:pt x="573" y="75"/>
                    </a:lnTo>
                    <a:lnTo>
                      <a:pt x="573" y="76"/>
                    </a:lnTo>
                    <a:lnTo>
                      <a:pt x="572" y="75"/>
                    </a:lnTo>
                    <a:lnTo>
                      <a:pt x="572" y="76"/>
                    </a:lnTo>
                    <a:lnTo>
                      <a:pt x="570" y="76"/>
                    </a:lnTo>
                    <a:lnTo>
                      <a:pt x="570" y="76"/>
                    </a:lnTo>
                    <a:lnTo>
                      <a:pt x="569" y="76"/>
                    </a:lnTo>
                    <a:lnTo>
                      <a:pt x="569" y="77"/>
                    </a:lnTo>
                    <a:lnTo>
                      <a:pt x="569" y="78"/>
                    </a:lnTo>
                    <a:lnTo>
                      <a:pt x="570" y="79"/>
                    </a:lnTo>
                    <a:lnTo>
                      <a:pt x="573" y="80"/>
                    </a:lnTo>
                    <a:lnTo>
                      <a:pt x="574" y="84"/>
                    </a:lnTo>
                    <a:lnTo>
                      <a:pt x="575" y="84"/>
                    </a:lnTo>
                    <a:lnTo>
                      <a:pt x="575" y="84"/>
                    </a:lnTo>
                    <a:lnTo>
                      <a:pt x="573" y="84"/>
                    </a:lnTo>
                    <a:lnTo>
                      <a:pt x="573" y="84"/>
                    </a:lnTo>
                    <a:lnTo>
                      <a:pt x="573" y="85"/>
                    </a:lnTo>
                    <a:lnTo>
                      <a:pt x="573" y="85"/>
                    </a:lnTo>
                    <a:lnTo>
                      <a:pt x="573" y="86"/>
                    </a:lnTo>
                    <a:lnTo>
                      <a:pt x="574" y="86"/>
                    </a:lnTo>
                    <a:lnTo>
                      <a:pt x="574" y="87"/>
                    </a:lnTo>
                    <a:lnTo>
                      <a:pt x="572" y="87"/>
                    </a:lnTo>
                    <a:lnTo>
                      <a:pt x="570" y="87"/>
                    </a:lnTo>
                    <a:lnTo>
                      <a:pt x="569" y="88"/>
                    </a:lnTo>
                    <a:lnTo>
                      <a:pt x="568" y="88"/>
                    </a:lnTo>
                    <a:lnTo>
                      <a:pt x="567" y="88"/>
                    </a:lnTo>
                    <a:lnTo>
                      <a:pt x="567" y="90"/>
                    </a:lnTo>
                    <a:lnTo>
                      <a:pt x="565" y="91"/>
                    </a:lnTo>
                    <a:lnTo>
                      <a:pt x="564" y="90"/>
                    </a:lnTo>
                    <a:lnTo>
                      <a:pt x="564" y="90"/>
                    </a:lnTo>
                    <a:lnTo>
                      <a:pt x="563" y="89"/>
                    </a:lnTo>
                    <a:lnTo>
                      <a:pt x="552" y="91"/>
                    </a:lnTo>
                    <a:lnTo>
                      <a:pt x="551" y="91"/>
                    </a:lnTo>
                    <a:lnTo>
                      <a:pt x="550" y="91"/>
                    </a:lnTo>
                    <a:lnTo>
                      <a:pt x="548" y="91"/>
                    </a:lnTo>
                    <a:lnTo>
                      <a:pt x="544" y="92"/>
                    </a:lnTo>
                    <a:lnTo>
                      <a:pt x="544" y="93"/>
                    </a:lnTo>
                    <a:lnTo>
                      <a:pt x="544" y="93"/>
                    </a:lnTo>
                    <a:lnTo>
                      <a:pt x="543" y="92"/>
                    </a:lnTo>
                    <a:lnTo>
                      <a:pt x="542" y="93"/>
                    </a:lnTo>
                    <a:lnTo>
                      <a:pt x="542" y="94"/>
                    </a:lnTo>
                    <a:lnTo>
                      <a:pt x="540" y="94"/>
                    </a:lnTo>
                    <a:lnTo>
                      <a:pt x="540" y="94"/>
                    </a:lnTo>
                    <a:lnTo>
                      <a:pt x="540" y="95"/>
                    </a:lnTo>
                    <a:lnTo>
                      <a:pt x="541" y="95"/>
                    </a:lnTo>
                    <a:lnTo>
                      <a:pt x="541" y="95"/>
                    </a:lnTo>
                    <a:lnTo>
                      <a:pt x="542" y="95"/>
                    </a:lnTo>
                    <a:lnTo>
                      <a:pt x="541" y="96"/>
                    </a:lnTo>
                    <a:lnTo>
                      <a:pt x="540" y="97"/>
                    </a:lnTo>
                    <a:lnTo>
                      <a:pt x="540" y="98"/>
                    </a:lnTo>
                    <a:lnTo>
                      <a:pt x="540" y="97"/>
                    </a:lnTo>
                    <a:lnTo>
                      <a:pt x="539" y="98"/>
                    </a:lnTo>
                    <a:lnTo>
                      <a:pt x="540" y="98"/>
                    </a:lnTo>
                    <a:lnTo>
                      <a:pt x="540" y="99"/>
                    </a:lnTo>
                    <a:lnTo>
                      <a:pt x="540" y="100"/>
                    </a:lnTo>
                    <a:lnTo>
                      <a:pt x="539" y="101"/>
                    </a:lnTo>
                    <a:lnTo>
                      <a:pt x="540" y="102"/>
                    </a:lnTo>
                    <a:lnTo>
                      <a:pt x="540" y="102"/>
                    </a:lnTo>
                    <a:lnTo>
                      <a:pt x="541" y="103"/>
                    </a:lnTo>
                    <a:lnTo>
                      <a:pt x="542" y="103"/>
                    </a:lnTo>
                    <a:lnTo>
                      <a:pt x="542" y="105"/>
                    </a:lnTo>
                    <a:lnTo>
                      <a:pt x="543" y="105"/>
                    </a:lnTo>
                    <a:lnTo>
                      <a:pt x="543" y="106"/>
                    </a:lnTo>
                    <a:lnTo>
                      <a:pt x="542" y="107"/>
                    </a:lnTo>
                    <a:lnTo>
                      <a:pt x="542" y="108"/>
                    </a:lnTo>
                    <a:lnTo>
                      <a:pt x="541" y="109"/>
                    </a:lnTo>
                    <a:lnTo>
                      <a:pt x="541" y="111"/>
                    </a:lnTo>
                    <a:lnTo>
                      <a:pt x="542" y="112"/>
                    </a:lnTo>
                    <a:lnTo>
                      <a:pt x="542" y="113"/>
                    </a:lnTo>
                    <a:lnTo>
                      <a:pt x="543" y="115"/>
                    </a:lnTo>
                    <a:lnTo>
                      <a:pt x="543" y="116"/>
                    </a:lnTo>
                    <a:lnTo>
                      <a:pt x="547" y="117"/>
                    </a:lnTo>
                    <a:lnTo>
                      <a:pt x="549" y="118"/>
                    </a:lnTo>
                    <a:lnTo>
                      <a:pt x="550" y="118"/>
                    </a:lnTo>
                    <a:lnTo>
                      <a:pt x="551" y="120"/>
                    </a:lnTo>
                    <a:lnTo>
                      <a:pt x="550" y="121"/>
                    </a:lnTo>
                    <a:lnTo>
                      <a:pt x="550" y="121"/>
                    </a:lnTo>
                    <a:lnTo>
                      <a:pt x="551" y="122"/>
                    </a:lnTo>
                    <a:lnTo>
                      <a:pt x="551" y="122"/>
                    </a:lnTo>
                    <a:lnTo>
                      <a:pt x="552" y="124"/>
                    </a:lnTo>
                    <a:lnTo>
                      <a:pt x="553" y="124"/>
                    </a:lnTo>
                    <a:lnTo>
                      <a:pt x="555" y="125"/>
                    </a:lnTo>
                    <a:lnTo>
                      <a:pt x="556" y="126"/>
                    </a:lnTo>
                    <a:lnTo>
                      <a:pt x="556" y="125"/>
                    </a:lnTo>
                    <a:lnTo>
                      <a:pt x="558" y="128"/>
                    </a:lnTo>
                    <a:lnTo>
                      <a:pt x="557" y="131"/>
                    </a:lnTo>
                    <a:lnTo>
                      <a:pt x="556" y="132"/>
                    </a:lnTo>
                    <a:lnTo>
                      <a:pt x="556" y="135"/>
                    </a:lnTo>
                    <a:lnTo>
                      <a:pt x="555" y="135"/>
                    </a:lnTo>
                    <a:lnTo>
                      <a:pt x="555" y="137"/>
                    </a:lnTo>
                    <a:lnTo>
                      <a:pt x="555" y="138"/>
                    </a:lnTo>
                    <a:lnTo>
                      <a:pt x="557" y="141"/>
                    </a:lnTo>
                    <a:lnTo>
                      <a:pt x="558" y="147"/>
                    </a:lnTo>
                    <a:lnTo>
                      <a:pt x="558" y="150"/>
                    </a:lnTo>
                    <a:lnTo>
                      <a:pt x="557" y="152"/>
                    </a:lnTo>
                    <a:lnTo>
                      <a:pt x="555" y="152"/>
                    </a:lnTo>
                    <a:lnTo>
                      <a:pt x="554" y="152"/>
                    </a:lnTo>
                    <a:lnTo>
                      <a:pt x="554" y="153"/>
                    </a:lnTo>
                    <a:lnTo>
                      <a:pt x="555" y="154"/>
                    </a:lnTo>
                    <a:lnTo>
                      <a:pt x="555" y="155"/>
                    </a:lnTo>
                    <a:lnTo>
                      <a:pt x="552" y="154"/>
                    </a:lnTo>
                    <a:lnTo>
                      <a:pt x="551" y="154"/>
                    </a:lnTo>
                    <a:lnTo>
                      <a:pt x="550" y="153"/>
                    </a:lnTo>
                    <a:lnTo>
                      <a:pt x="550" y="147"/>
                    </a:lnTo>
                    <a:lnTo>
                      <a:pt x="551" y="144"/>
                    </a:lnTo>
                    <a:lnTo>
                      <a:pt x="550" y="144"/>
                    </a:lnTo>
                    <a:lnTo>
                      <a:pt x="550" y="137"/>
                    </a:lnTo>
                    <a:lnTo>
                      <a:pt x="551" y="135"/>
                    </a:lnTo>
                    <a:lnTo>
                      <a:pt x="554" y="133"/>
                    </a:lnTo>
                    <a:lnTo>
                      <a:pt x="554" y="130"/>
                    </a:lnTo>
                    <a:lnTo>
                      <a:pt x="555" y="130"/>
                    </a:lnTo>
                    <a:lnTo>
                      <a:pt x="555" y="128"/>
                    </a:lnTo>
                    <a:lnTo>
                      <a:pt x="553" y="127"/>
                    </a:lnTo>
                    <a:lnTo>
                      <a:pt x="547" y="128"/>
                    </a:lnTo>
                    <a:lnTo>
                      <a:pt x="546" y="127"/>
                    </a:lnTo>
                    <a:lnTo>
                      <a:pt x="544" y="126"/>
                    </a:lnTo>
                    <a:lnTo>
                      <a:pt x="544" y="127"/>
                    </a:lnTo>
                    <a:lnTo>
                      <a:pt x="542" y="123"/>
                    </a:lnTo>
                    <a:lnTo>
                      <a:pt x="542" y="122"/>
                    </a:lnTo>
                    <a:lnTo>
                      <a:pt x="537" y="119"/>
                    </a:lnTo>
                    <a:lnTo>
                      <a:pt x="536" y="117"/>
                    </a:lnTo>
                    <a:lnTo>
                      <a:pt x="533" y="116"/>
                    </a:lnTo>
                    <a:lnTo>
                      <a:pt x="526" y="116"/>
                    </a:lnTo>
                    <a:lnTo>
                      <a:pt x="525" y="119"/>
                    </a:lnTo>
                    <a:lnTo>
                      <a:pt x="523" y="120"/>
                    </a:lnTo>
                    <a:lnTo>
                      <a:pt x="522" y="121"/>
                    </a:lnTo>
                    <a:lnTo>
                      <a:pt x="525" y="121"/>
                    </a:lnTo>
                    <a:lnTo>
                      <a:pt x="527" y="123"/>
                    </a:lnTo>
                    <a:lnTo>
                      <a:pt x="526" y="124"/>
                    </a:lnTo>
                    <a:lnTo>
                      <a:pt x="525" y="125"/>
                    </a:lnTo>
                    <a:lnTo>
                      <a:pt x="523" y="126"/>
                    </a:lnTo>
                    <a:lnTo>
                      <a:pt x="521" y="127"/>
                    </a:lnTo>
                    <a:lnTo>
                      <a:pt x="520" y="127"/>
                    </a:lnTo>
                    <a:lnTo>
                      <a:pt x="520" y="126"/>
                    </a:lnTo>
                    <a:lnTo>
                      <a:pt x="517" y="123"/>
                    </a:lnTo>
                    <a:lnTo>
                      <a:pt x="516" y="123"/>
                    </a:lnTo>
                    <a:lnTo>
                      <a:pt x="515" y="124"/>
                    </a:lnTo>
                    <a:lnTo>
                      <a:pt x="516" y="125"/>
                    </a:lnTo>
                    <a:lnTo>
                      <a:pt x="517" y="130"/>
                    </a:lnTo>
                    <a:lnTo>
                      <a:pt x="518" y="131"/>
                    </a:lnTo>
                    <a:lnTo>
                      <a:pt x="520" y="132"/>
                    </a:lnTo>
                    <a:lnTo>
                      <a:pt x="521" y="133"/>
                    </a:lnTo>
                    <a:lnTo>
                      <a:pt x="522" y="134"/>
                    </a:lnTo>
                    <a:lnTo>
                      <a:pt x="523" y="135"/>
                    </a:lnTo>
                    <a:lnTo>
                      <a:pt x="524" y="135"/>
                    </a:lnTo>
                    <a:lnTo>
                      <a:pt x="525" y="135"/>
                    </a:lnTo>
                    <a:lnTo>
                      <a:pt x="525" y="133"/>
                    </a:lnTo>
                    <a:lnTo>
                      <a:pt x="525" y="135"/>
                    </a:lnTo>
                    <a:lnTo>
                      <a:pt x="525" y="135"/>
                    </a:lnTo>
                    <a:lnTo>
                      <a:pt x="527" y="135"/>
                    </a:lnTo>
                    <a:lnTo>
                      <a:pt x="527" y="138"/>
                    </a:lnTo>
                    <a:lnTo>
                      <a:pt x="529" y="139"/>
                    </a:lnTo>
                    <a:lnTo>
                      <a:pt x="529" y="141"/>
                    </a:lnTo>
                    <a:lnTo>
                      <a:pt x="527" y="140"/>
                    </a:lnTo>
                    <a:lnTo>
                      <a:pt x="525" y="140"/>
                    </a:lnTo>
                    <a:lnTo>
                      <a:pt x="525" y="139"/>
                    </a:lnTo>
                    <a:lnTo>
                      <a:pt x="525" y="138"/>
                    </a:lnTo>
                    <a:lnTo>
                      <a:pt x="524" y="137"/>
                    </a:lnTo>
                    <a:lnTo>
                      <a:pt x="512" y="135"/>
                    </a:lnTo>
                    <a:lnTo>
                      <a:pt x="511" y="132"/>
                    </a:lnTo>
                    <a:lnTo>
                      <a:pt x="511" y="132"/>
                    </a:lnTo>
                    <a:lnTo>
                      <a:pt x="512" y="132"/>
                    </a:lnTo>
                    <a:lnTo>
                      <a:pt x="512" y="129"/>
                    </a:lnTo>
                    <a:lnTo>
                      <a:pt x="511" y="127"/>
                    </a:lnTo>
                    <a:lnTo>
                      <a:pt x="511" y="126"/>
                    </a:lnTo>
                    <a:lnTo>
                      <a:pt x="511" y="124"/>
                    </a:lnTo>
                    <a:lnTo>
                      <a:pt x="511" y="122"/>
                    </a:lnTo>
                    <a:lnTo>
                      <a:pt x="511" y="121"/>
                    </a:lnTo>
                    <a:lnTo>
                      <a:pt x="513" y="117"/>
                    </a:lnTo>
                    <a:lnTo>
                      <a:pt x="512" y="113"/>
                    </a:lnTo>
                    <a:lnTo>
                      <a:pt x="513" y="113"/>
                    </a:lnTo>
                    <a:lnTo>
                      <a:pt x="512" y="111"/>
                    </a:lnTo>
                    <a:lnTo>
                      <a:pt x="511" y="110"/>
                    </a:lnTo>
                    <a:lnTo>
                      <a:pt x="512" y="109"/>
                    </a:lnTo>
                    <a:lnTo>
                      <a:pt x="510" y="108"/>
                    </a:lnTo>
                    <a:lnTo>
                      <a:pt x="510" y="107"/>
                    </a:lnTo>
                    <a:lnTo>
                      <a:pt x="508" y="108"/>
                    </a:lnTo>
                    <a:lnTo>
                      <a:pt x="508" y="109"/>
                    </a:lnTo>
                    <a:lnTo>
                      <a:pt x="509" y="111"/>
                    </a:lnTo>
                    <a:lnTo>
                      <a:pt x="510" y="117"/>
                    </a:lnTo>
                    <a:lnTo>
                      <a:pt x="509" y="119"/>
                    </a:lnTo>
                    <a:lnTo>
                      <a:pt x="500" y="125"/>
                    </a:lnTo>
                    <a:lnTo>
                      <a:pt x="500" y="127"/>
                    </a:lnTo>
                    <a:lnTo>
                      <a:pt x="500" y="128"/>
                    </a:lnTo>
                    <a:lnTo>
                      <a:pt x="499" y="131"/>
                    </a:lnTo>
                    <a:lnTo>
                      <a:pt x="499" y="131"/>
                    </a:lnTo>
                    <a:lnTo>
                      <a:pt x="503" y="138"/>
                    </a:lnTo>
                    <a:lnTo>
                      <a:pt x="503" y="141"/>
                    </a:lnTo>
                    <a:lnTo>
                      <a:pt x="506" y="145"/>
                    </a:lnTo>
                    <a:lnTo>
                      <a:pt x="504" y="151"/>
                    </a:lnTo>
                    <a:lnTo>
                      <a:pt x="503" y="153"/>
                    </a:lnTo>
                    <a:lnTo>
                      <a:pt x="503" y="156"/>
                    </a:lnTo>
                    <a:lnTo>
                      <a:pt x="502" y="157"/>
                    </a:lnTo>
                    <a:lnTo>
                      <a:pt x="502" y="160"/>
                    </a:lnTo>
                    <a:lnTo>
                      <a:pt x="503" y="164"/>
                    </a:lnTo>
                    <a:lnTo>
                      <a:pt x="503" y="169"/>
                    </a:lnTo>
                    <a:lnTo>
                      <a:pt x="503" y="171"/>
                    </a:lnTo>
                    <a:lnTo>
                      <a:pt x="504" y="171"/>
                    </a:lnTo>
                    <a:lnTo>
                      <a:pt x="507" y="170"/>
                    </a:lnTo>
                    <a:lnTo>
                      <a:pt x="507" y="170"/>
                    </a:lnTo>
                    <a:lnTo>
                      <a:pt x="511" y="171"/>
                    </a:lnTo>
                    <a:lnTo>
                      <a:pt x="511" y="170"/>
                    </a:lnTo>
                    <a:lnTo>
                      <a:pt x="513" y="168"/>
                    </a:lnTo>
                    <a:lnTo>
                      <a:pt x="515" y="168"/>
                    </a:lnTo>
                    <a:lnTo>
                      <a:pt x="524" y="174"/>
                    </a:lnTo>
                    <a:lnTo>
                      <a:pt x="525" y="175"/>
                    </a:lnTo>
                    <a:lnTo>
                      <a:pt x="525" y="178"/>
                    </a:lnTo>
                    <a:lnTo>
                      <a:pt x="526" y="182"/>
                    </a:lnTo>
                    <a:lnTo>
                      <a:pt x="527" y="182"/>
                    </a:lnTo>
                    <a:lnTo>
                      <a:pt x="527" y="183"/>
                    </a:lnTo>
                    <a:lnTo>
                      <a:pt x="526" y="184"/>
                    </a:lnTo>
                    <a:lnTo>
                      <a:pt x="525" y="184"/>
                    </a:lnTo>
                    <a:lnTo>
                      <a:pt x="524" y="185"/>
                    </a:lnTo>
                    <a:lnTo>
                      <a:pt x="523" y="186"/>
                    </a:lnTo>
                    <a:lnTo>
                      <a:pt x="524" y="190"/>
                    </a:lnTo>
                    <a:lnTo>
                      <a:pt x="524" y="191"/>
                    </a:lnTo>
                    <a:lnTo>
                      <a:pt x="525" y="191"/>
                    </a:lnTo>
                    <a:lnTo>
                      <a:pt x="527" y="192"/>
                    </a:lnTo>
                    <a:lnTo>
                      <a:pt x="529" y="192"/>
                    </a:lnTo>
                    <a:lnTo>
                      <a:pt x="531" y="193"/>
                    </a:lnTo>
                    <a:lnTo>
                      <a:pt x="531" y="193"/>
                    </a:lnTo>
                    <a:lnTo>
                      <a:pt x="528" y="194"/>
                    </a:lnTo>
                    <a:lnTo>
                      <a:pt x="527" y="193"/>
                    </a:lnTo>
                    <a:lnTo>
                      <a:pt x="525" y="193"/>
                    </a:lnTo>
                    <a:lnTo>
                      <a:pt x="524" y="192"/>
                    </a:lnTo>
                    <a:lnTo>
                      <a:pt x="521" y="191"/>
                    </a:lnTo>
                    <a:lnTo>
                      <a:pt x="521" y="190"/>
                    </a:lnTo>
                    <a:lnTo>
                      <a:pt x="521" y="189"/>
                    </a:lnTo>
                    <a:lnTo>
                      <a:pt x="522" y="185"/>
                    </a:lnTo>
                    <a:lnTo>
                      <a:pt x="523" y="184"/>
                    </a:lnTo>
                    <a:lnTo>
                      <a:pt x="522" y="184"/>
                    </a:lnTo>
                    <a:lnTo>
                      <a:pt x="521" y="184"/>
                    </a:lnTo>
                    <a:lnTo>
                      <a:pt x="521" y="183"/>
                    </a:lnTo>
                    <a:lnTo>
                      <a:pt x="522" y="182"/>
                    </a:lnTo>
                    <a:lnTo>
                      <a:pt x="522" y="182"/>
                    </a:lnTo>
                    <a:lnTo>
                      <a:pt x="522" y="181"/>
                    </a:lnTo>
                    <a:lnTo>
                      <a:pt x="522" y="180"/>
                    </a:lnTo>
                    <a:lnTo>
                      <a:pt x="522" y="179"/>
                    </a:lnTo>
                    <a:lnTo>
                      <a:pt x="521" y="178"/>
                    </a:lnTo>
                    <a:lnTo>
                      <a:pt x="521" y="178"/>
                    </a:lnTo>
                    <a:lnTo>
                      <a:pt x="520" y="177"/>
                    </a:lnTo>
                    <a:lnTo>
                      <a:pt x="519" y="176"/>
                    </a:lnTo>
                    <a:lnTo>
                      <a:pt x="518" y="175"/>
                    </a:lnTo>
                    <a:lnTo>
                      <a:pt x="519" y="175"/>
                    </a:lnTo>
                    <a:lnTo>
                      <a:pt x="518" y="172"/>
                    </a:lnTo>
                    <a:lnTo>
                      <a:pt x="511" y="174"/>
                    </a:lnTo>
                    <a:lnTo>
                      <a:pt x="506" y="177"/>
                    </a:lnTo>
                    <a:lnTo>
                      <a:pt x="507" y="178"/>
                    </a:lnTo>
                    <a:lnTo>
                      <a:pt x="506" y="181"/>
                    </a:lnTo>
                    <a:lnTo>
                      <a:pt x="506" y="182"/>
                    </a:lnTo>
                    <a:lnTo>
                      <a:pt x="507" y="182"/>
                    </a:lnTo>
                    <a:lnTo>
                      <a:pt x="507" y="183"/>
                    </a:lnTo>
                    <a:lnTo>
                      <a:pt x="507" y="184"/>
                    </a:lnTo>
                    <a:lnTo>
                      <a:pt x="507" y="185"/>
                    </a:lnTo>
                    <a:lnTo>
                      <a:pt x="507" y="185"/>
                    </a:lnTo>
                    <a:lnTo>
                      <a:pt x="508" y="187"/>
                    </a:lnTo>
                    <a:lnTo>
                      <a:pt x="507" y="192"/>
                    </a:lnTo>
                    <a:lnTo>
                      <a:pt x="503" y="196"/>
                    </a:lnTo>
                    <a:lnTo>
                      <a:pt x="503" y="200"/>
                    </a:lnTo>
                    <a:lnTo>
                      <a:pt x="501" y="203"/>
                    </a:lnTo>
                    <a:lnTo>
                      <a:pt x="499" y="205"/>
                    </a:lnTo>
                    <a:lnTo>
                      <a:pt x="498" y="206"/>
                    </a:lnTo>
                    <a:lnTo>
                      <a:pt x="495" y="207"/>
                    </a:lnTo>
                    <a:lnTo>
                      <a:pt x="495" y="207"/>
                    </a:lnTo>
                    <a:lnTo>
                      <a:pt x="496" y="210"/>
                    </a:lnTo>
                    <a:lnTo>
                      <a:pt x="495" y="211"/>
                    </a:lnTo>
                    <a:lnTo>
                      <a:pt x="493" y="212"/>
                    </a:lnTo>
                    <a:lnTo>
                      <a:pt x="489" y="210"/>
                    </a:lnTo>
                    <a:lnTo>
                      <a:pt x="488" y="210"/>
                    </a:lnTo>
                    <a:lnTo>
                      <a:pt x="486" y="211"/>
                    </a:lnTo>
                    <a:lnTo>
                      <a:pt x="482" y="210"/>
                    </a:lnTo>
                    <a:lnTo>
                      <a:pt x="482" y="210"/>
                    </a:lnTo>
                    <a:lnTo>
                      <a:pt x="482" y="209"/>
                    </a:lnTo>
                    <a:lnTo>
                      <a:pt x="482" y="208"/>
                    </a:lnTo>
                    <a:lnTo>
                      <a:pt x="482" y="206"/>
                    </a:lnTo>
                    <a:lnTo>
                      <a:pt x="481" y="205"/>
                    </a:lnTo>
                    <a:lnTo>
                      <a:pt x="481" y="204"/>
                    </a:lnTo>
                    <a:lnTo>
                      <a:pt x="481" y="204"/>
                    </a:lnTo>
                    <a:lnTo>
                      <a:pt x="482" y="204"/>
                    </a:lnTo>
                    <a:lnTo>
                      <a:pt x="483" y="204"/>
                    </a:lnTo>
                    <a:lnTo>
                      <a:pt x="483" y="205"/>
                    </a:lnTo>
                    <a:lnTo>
                      <a:pt x="485" y="205"/>
                    </a:lnTo>
                    <a:lnTo>
                      <a:pt x="485" y="204"/>
                    </a:lnTo>
                    <a:lnTo>
                      <a:pt x="486" y="204"/>
                    </a:lnTo>
                    <a:lnTo>
                      <a:pt x="487" y="203"/>
                    </a:lnTo>
                    <a:lnTo>
                      <a:pt x="488" y="204"/>
                    </a:lnTo>
                    <a:lnTo>
                      <a:pt x="489" y="203"/>
                    </a:lnTo>
                    <a:lnTo>
                      <a:pt x="489" y="202"/>
                    </a:lnTo>
                    <a:lnTo>
                      <a:pt x="490" y="202"/>
                    </a:lnTo>
                    <a:lnTo>
                      <a:pt x="491" y="202"/>
                    </a:lnTo>
                    <a:lnTo>
                      <a:pt x="492" y="202"/>
                    </a:lnTo>
                    <a:lnTo>
                      <a:pt x="493" y="201"/>
                    </a:lnTo>
                    <a:lnTo>
                      <a:pt x="492" y="200"/>
                    </a:lnTo>
                    <a:lnTo>
                      <a:pt x="491" y="200"/>
                    </a:lnTo>
                    <a:lnTo>
                      <a:pt x="490" y="200"/>
                    </a:lnTo>
                    <a:lnTo>
                      <a:pt x="489" y="200"/>
                    </a:lnTo>
                    <a:lnTo>
                      <a:pt x="489" y="199"/>
                    </a:lnTo>
                    <a:lnTo>
                      <a:pt x="492" y="200"/>
                    </a:lnTo>
                    <a:lnTo>
                      <a:pt x="493" y="200"/>
                    </a:lnTo>
                    <a:lnTo>
                      <a:pt x="494" y="199"/>
                    </a:lnTo>
                    <a:lnTo>
                      <a:pt x="494" y="197"/>
                    </a:lnTo>
                    <a:lnTo>
                      <a:pt x="495" y="197"/>
                    </a:lnTo>
                    <a:lnTo>
                      <a:pt x="496" y="196"/>
                    </a:lnTo>
                    <a:lnTo>
                      <a:pt x="496" y="195"/>
                    </a:lnTo>
                    <a:lnTo>
                      <a:pt x="496" y="193"/>
                    </a:lnTo>
                    <a:lnTo>
                      <a:pt x="498" y="193"/>
                    </a:lnTo>
                    <a:lnTo>
                      <a:pt x="499" y="191"/>
                    </a:lnTo>
                    <a:lnTo>
                      <a:pt x="499" y="190"/>
                    </a:lnTo>
                    <a:lnTo>
                      <a:pt x="500" y="189"/>
                    </a:lnTo>
                    <a:lnTo>
                      <a:pt x="500" y="183"/>
                    </a:lnTo>
                    <a:lnTo>
                      <a:pt x="501" y="181"/>
                    </a:lnTo>
                    <a:lnTo>
                      <a:pt x="501" y="178"/>
                    </a:lnTo>
                    <a:lnTo>
                      <a:pt x="496" y="171"/>
                    </a:lnTo>
                    <a:lnTo>
                      <a:pt x="496" y="167"/>
                    </a:lnTo>
                    <a:lnTo>
                      <a:pt x="496" y="166"/>
                    </a:lnTo>
                    <a:lnTo>
                      <a:pt x="496" y="164"/>
                    </a:lnTo>
                    <a:lnTo>
                      <a:pt x="496" y="162"/>
                    </a:lnTo>
                    <a:lnTo>
                      <a:pt x="496" y="160"/>
                    </a:lnTo>
                    <a:lnTo>
                      <a:pt x="496" y="159"/>
                    </a:lnTo>
                    <a:lnTo>
                      <a:pt x="496" y="158"/>
                    </a:lnTo>
                    <a:lnTo>
                      <a:pt x="496" y="157"/>
                    </a:lnTo>
                    <a:lnTo>
                      <a:pt x="496" y="157"/>
                    </a:lnTo>
                    <a:lnTo>
                      <a:pt x="496" y="156"/>
                    </a:lnTo>
                    <a:lnTo>
                      <a:pt x="496" y="154"/>
                    </a:lnTo>
                    <a:lnTo>
                      <a:pt x="496" y="154"/>
                    </a:lnTo>
                    <a:lnTo>
                      <a:pt x="496" y="153"/>
                    </a:lnTo>
                    <a:lnTo>
                      <a:pt x="496" y="152"/>
                    </a:lnTo>
                    <a:lnTo>
                      <a:pt x="496" y="151"/>
                    </a:lnTo>
                    <a:lnTo>
                      <a:pt x="497" y="149"/>
                    </a:lnTo>
                    <a:lnTo>
                      <a:pt x="496" y="145"/>
                    </a:lnTo>
                    <a:lnTo>
                      <a:pt x="497" y="144"/>
                    </a:lnTo>
                    <a:lnTo>
                      <a:pt x="497" y="142"/>
                    </a:lnTo>
                    <a:lnTo>
                      <a:pt x="496" y="138"/>
                    </a:lnTo>
                    <a:lnTo>
                      <a:pt x="496" y="136"/>
                    </a:lnTo>
                    <a:lnTo>
                      <a:pt x="494" y="135"/>
                    </a:lnTo>
                    <a:lnTo>
                      <a:pt x="492" y="131"/>
                    </a:lnTo>
                    <a:lnTo>
                      <a:pt x="492" y="130"/>
                    </a:lnTo>
                    <a:lnTo>
                      <a:pt x="492" y="129"/>
                    </a:lnTo>
                    <a:lnTo>
                      <a:pt x="493" y="128"/>
                    </a:lnTo>
                    <a:lnTo>
                      <a:pt x="493" y="127"/>
                    </a:lnTo>
                    <a:lnTo>
                      <a:pt x="494" y="127"/>
                    </a:lnTo>
                    <a:lnTo>
                      <a:pt x="494" y="124"/>
                    </a:lnTo>
                    <a:lnTo>
                      <a:pt x="496" y="116"/>
                    </a:lnTo>
                    <a:lnTo>
                      <a:pt x="496" y="110"/>
                    </a:lnTo>
                    <a:lnTo>
                      <a:pt x="496" y="109"/>
                    </a:lnTo>
                    <a:lnTo>
                      <a:pt x="496" y="109"/>
                    </a:lnTo>
                    <a:lnTo>
                      <a:pt x="492" y="107"/>
                    </a:lnTo>
                    <a:lnTo>
                      <a:pt x="491" y="105"/>
                    </a:lnTo>
                    <a:lnTo>
                      <a:pt x="482" y="106"/>
                    </a:lnTo>
                    <a:lnTo>
                      <a:pt x="481" y="105"/>
                    </a:lnTo>
                    <a:lnTo>
                      <a:pt x="482" y="105"/>
                    </a:lnTo>
                    <a:lnTo>
                      <a:pt x="478" y="105"/>
                    </a:lnTo>
                    <a:lnTo>
                      <a:pt x="478" y="106"/>
                    </a:lnTo>
                    <a:lnTo>
                      <a:pt x="473" y="126"/>
                    </a:lnTo>
                    <a:lnTo>
                      <a:pt x="467" y="134"/>
                    </a:lnTo>
                    <a:lnTo>
                      <a:pt x="464" y="135"/>
                    </a:lnTo>
                    <a:lnTo>
                      <a:pt x="463" y="138"/>
                    </a:lnTo>
                    <a:lnTo>
                      <a:pt x="464" y="139"/>
                    </a:lnTo>
                    <a:lnTo>
                      <a:pt x="465" y="137"/>
                    </a:lnTo>
                    <a:lnTo>
                      <a:pt x="466" y="138"/>
                    </a:lnTo>
                    <a:lnTo>
                      <a:pt x="466" y="139"/>
                    </a:lnTo>
                    <a:lnTo>
                      <a:pt x="465" y="140"/>
                    </a:lnTo>
                    <a:lnTo>
                      <a:pt x="463" y="141"/>
                    </a:lnTo>
                    <a:lnTo>
                      <a:pt x="463" y="141"/>
                    </a:lnTo>
                    <a:lnTo>
                      <a:pt x="463" y="143"/>
                    </a:lnTo>
                    <a:lnTo>
                      <a:pt x="463" y="144"/>
                    </a:lnTo>
                    <a:lnTo>
                      <a:pt x="463" y="144"/>
                    </a:lnTo>
                    <a:lnTo>
                      <a:pt x="465" y="144"/>
                    </a:lnTo>
                    <a:lnTo>
                      <a:pt x="466" y="143"/>
                    </a:lnTo>
                    <a:lnTo>
                      <a:pt x="467" y="143"/>
                    </a:lnTo>
                    <a:lnTo>
                      <a:pt x="468" y="145"/>
                    </a:lnTo>
                    <a:lnTo>
                      <a:pt x="467" y="146"/>
                    </a:lnTo>
                    <a:lnTo>
                      <a:pt x="467" y="150"/>
                    </a:lnTo>
                    <a:lnTo>
                      <a:pt x="467" y="152"/>
                    </a:lnTo>
                    <a:lnTo>
                      <a:pt x="467" y="153"/>
                    </a:lnTo>
                    <a:lnTo>
                      <a:pt x="467" y="155"/>
                    </a:lnTo>
                    <a:lnTo>
                      <a:pt x="467" y="156"/>
                    </a:lnTo>
                    <a:lnTo>
                      <a:pt x="466" y="156"/>
                    </a:lnTo>
                    <a:lnTo>
                      <a:pt x="465" y="156"/>
                    </a:lnTo>
                    <a:lnTo>
                      <a:pt x="465" y="162"/>
                    </a:lnTo>
                    <a:lnTo>
                      <a:pt x="465" y="164"/>
                    </a:lnTo>
                    <a:lnTo>
                      <a:pt x="465" y="162"/>
                    </a:lnTo>
                    <a:lnTo>
                      <a:pt x="467" y="161"/>
                    </a:lnTo>
                    <a:lnTo>
                      <a:pt x="471" y="164"/>
                    </a:lnTo>
                    <a:lnTo>
                      <a:pt x="471" y="164"/>
                    </a:lnTo>
                    <a:lnTo>
                      <a:pt x="471" y="164"/>
                    </a:lnTo>
                    <a:lnTo>
                      <a:pt x="471" y="166"/>
                    </a:lnTo>
                    <a:lnTo>
                      <a:pt x="474" y="172"/>
                    </a:lnTo>
                    <a:lnTo>
                      <a:pt x="475" y="173"/>
                    </a:lnTo>
                    <a:lnTo>
                      <a:pt x="477" y="173"/>
                    </a:lnTo>
                    <a:lnTo>
                      <a:pt x="477" y="174"/>
                    </a:lnTo>
                    <a:lnTo>
                      <a:pt x="477" y="175"/>
                    </a:lnTo>
                    <a:lnTo>
                      <a:pt x="476" y="176"/>
                    </a:lnTo>
                    <a:lnTo>
                      <a:pt x="474" y="182"/>
                    </a:lnTo>
                    <a:lnTo>
                      <a:pt x="473" y="184"/>
                    </a:lnTo>
                    <a:lnTo>
                      <a:pt x="472" y="183"/>
                    </a:lnTo>
                    <a:lnTo>
                      <a:pt x="472" y="182"/>
                    </a:lnTo>
                    <a:lnTo>
                      <a:pt x="471" y="180"/>
                    </a:lnTo>
                    <a:lnTo>
                      <a:pt x="469" y="179"/>
                    </a:lnTo>
                    <a:lnTo>
                      <a:pt x="465" y="174"/>
                    </a:lnTo>
                    <a:lnTo>
                      <a:pt x="463" y="174"/>
                    </a:lnTo>
                    <a:lnTo>
                      <a:pt x="463" y="174"/>
                    </a:lnTo>
                    <a:lnTo>
                      <a:pt x="460" y="171"/>
                    </a:lnTo>
                    <a:lnTo>
                      <a:pt x="458" y="171"/>
                    </a:lnTo>
                    <a:lnTo>
                      <a:pt x="458" y="170"/>
                    </a:lnTo>
                    <a:lnTo>
                      <a:pt x="459" y="170"/>
                    </a:lnTo>
                    <a:lnTo>
                      <a:pt x="458" y="169"/>
                    </a:lnTo>
                    <a:lnTo>
                      <a:pt x="456" y="169"/>
                    </a:lnTo>
                    <a:lnTo>
                      <a:pt x="454" y="167"/>
                    </a:lnTo>
                    <a:lnTo>
                      <a:pt x="452" y="167"/>
                    </a:lnTo>
                    <a:lnTo>
                      <a:pt x="449" y="164"/>
                    </a:lnTo>
                    <a:lnTo>
                      <a:pt x="445" y="162"/>
                    </a:lnTo>
                    <a:lnTo>
                      <a:pt x="444" y="162"/>
                    </a:lnTo>
                    <a:lnTo>
                      <a:pt x="442" y="160"/>
                    </a:lnTo>
                    <a:lnTo>
                      <a:pt x="435" y="160"/>
                    </a:lnTo>
                    <a:lnTo>
                      <a:pt x="435" y="160"/>
                    </a:lnTo>
                    <a:lnTo>
                      <a:pt x="433" y="159"/>
                    </a:lnTo>
                    <a:lnTo>
                      <a:pt x="432" y="159"/>
                    </a:lnTo>
                    <a:lnTo>
                      <a:pt x="431" y="159"/>
                    </a:lnTo>
                    <a:lnTo>
                      <a:pt x="431" y="160"/>
                    </a:lnTo>
                    <a:lnTo>
                      <a:pt x="431" y="161"/>
                    </a:lnTo>
                    <a:lnTo>
                      <a:pt x="429" y="162"/>
                    </a:lnTo>
                    <a:lnTo>
                      <a:pt x="429" y="164"/>
                    </a:lnTo>
                    <a:lnTo>
                      <a:pt x="432" y="171"/>
                    </a:lnTo>
                    <a:lnTo>
                      <a:pt x="431" y="170"/>
                    </a:lnTo>
                    <a:lnTo>
                      <a:pt x="432" y="170"/>
                    </a:lnTo>
                    <a:lnTo>
                      <a:pt x="431" y="174"/>
                    </a:lnTo>
                    <a:lnTo>
                      <a:pt x="430" y="176"/>
                    </a:lnTo>
                    <a:lnTo>
                      <a:pt x="427" y="176"/>
                    </a:lnTo>
                    <a:lnTo>
                      <a:pt x="427" y="178"/>
                    </a:lnTo>
                    <a:lnTo>
                      <a:pt x="427" y="179"/>
                    </a:lnTo>
                    <a:lnTo>
                      <a:pt x="427" y="180"/>
                    </a:lnTo>
                    <a:lnTo>
                      <a:pt x="426" y="182"/>
                    </a:lnTo>
                    <a:lnTo>
                      <a:pt x="424" y="182"/>
                    </a:lnTo>
                    <a:lnTo>
                      <a:pt x="423" y="182"/>
                    </a:lnTo>
                    <a:lnTo>
                      <a:pt x="422" y="180"/>
                    </a:lnTo>
                    <a:lnTo>
                      <a:pt x="422" y="178"/>
                    </a:lnTo>
                    <a:lnTo>
                      <a:pt x="423" y="178"/>
                    </a:lnTo>
                    <a:lnTo>
                      <a:pt x="423" y="177"/>
                    </a:lnTo>
                    <a:lnTo>
                      <a:pt x="424" y="176"/>
                    </a:lnTo>
                    <a:lnTo>
                      <a:pt x="422" y="173"/>
                    </a:lnTo>
                    <a:lnTo>
                      <a:pt x="422" y="172"/>
                    </a:lnTo>
                    <a:lnTo>
                      <a:pt x="421" y="172"/>
                    </a:lnTo>
                    <a:lnTo>
                      <a:pt x="417" y="174"/>
                    </a:lnTo>
                    <a:lnTo>
                      <a:pt x="416" y="175"/>
                    </a:lnTo>
                    <a:lnTo>
                      <a:pt x="414" y="176"/>
                    </a:lnTo>
                    <a:lnTo>
                      <a:pt x="413" y="179"/>
                    </a:lnTo>
                    <a:lnTo>
                      <a:pt x="411" y="179"/>
                    </a:lnTo>
                    <a:lnTo>
                      <a:pt x="410" y="178"/>
                    </a:lnTo>
                    <a:lnTo>
                      <a:pt x="409" y="178"/>
                    </a:lnTo>
                    <a:lnTo>
                      <a:pt x="407" y="178"/>
                    </a:lnTo>
                    <a:lnTo>
                      <a:pt x="405" y="178"/>
                    </a:lnTo>
                    <a:lnTo>
                      <a:pt x="403" y="178"/>
                    </a:lnTo>
                    <a:lnTo>
                      <a:pt x="402" y="178"/>
                    </a:lnTo>
                    <a:lnTo>
                      <a:pt x="399" y="181"/>
                    </a:lnTo>
                    <a:lnTo>
                      <a:pt x="399" y="182"/>
                    </a:lnTo>
                    <a:lnTo>
                      <a:pt x="398" y="185"/>
                    </a:lnTo>
                    <a:lnTo>
                      <a:pt x="398" y="185"/>
                    </a:lnTo>
                    <a:lnTo>
                      <a:pt x="397" y="184"/>
                    </a:lnTo>
                    <a:lnTo>
                      <a:pt x="396" y="183"/>
                    </a:lnTo>
                    <a:lnTo>
                      <a:pt x="395" y="184"/>
                    </a:lnTo>
                    <a:lnTo>
                      <a:pt x="394" y="182"/>
                    </a:lnTo>
                    <a:lnTo>
                      <a:pt x="394" y="179"/>
                    </a:lnTo>
                    <a:lnTo>
                      <a:pt x="394" y="179"/>
                    </a:lnTo>
                    <a:lnTo>
                      <a:pt x="394" y="178"/>
                    </a:lnTo>
                    <a:lnTo>
                      <a:pt x="394" y="177"/>
                    </a:lnTo>
                    <a:lnTo>
                      <a:pt x="394" y="175"/>
                    </a:lnTo>
                    <a:lnTo>
                      <a:pt x="394" y="174"/>
                    </a:lnTo>
                    <a:lnTo>
                      <a:pt x="393" y="174"/>
                    </a:lnTo>
                    <a:lnTo>
                      <a:pt x="393" y="175"/>
                    </a:lnTo>
                    <a:lnTo>
                      <a:pt x="393" y="175"/>
                    </a:lnTo>
                    <a:lnTo>
                      <a:pt x="393" y="174"/>
                    </a:lnTo>
                    <a:lnTo>
                      <a:pt x="394" y="173"/>
                    </a:lnTo>
                    <a:lnTo>
                      <a:pt x="396" y="173"/>
                    </a:lnTo>
                    <a:lnTo>
                      <a:pt x="397" y="172"/>
                    </a:lnTo>
                    <a:lnTo>
                      <a:pt x="398" y="172"/>
                    </a:lnTo>
                    <a:lnTo>
                      <a:pt x="395" y="173"/>
                    </a:lnTo>
                    <a:lnTo>
                      <a:pt x="394" y="173"/>
                    </a:lnTo>
                    <a:lnTo>
                      <a:pt x="393" y="173"/>
                    </a:lnTo>
                    <a:lnTo>
                      <a:pt x="391" y="174"/>
                    </a:lnTo>
                    <a:lnTo>
                      <a:pt x="391" y="175"/>
                    </a:lnTo>
                    <a:lnTo>
                      <a:pt x="390" y="175"/>
                    </a:lnTo>
                    <a:lnTo>
                      <a:pt x="390" y="175"/>
                    </a:lnTo>
                    <a:lnTo>
                      <a:pt x="390" y="178"/>
                    </a:lnTo>
                    <a:lnTo>
                      <a:pt x="389" y="178"/>
                    </a:lnTo>
                    <a:lnTo>
                      <a:pt x="388" y="178"/>
                    </a:lnTo>
                    <a:lnTo>
                      <a:pt x="387" y="177"/>
                    </a:lnTo>
                    <a:lnTo>
                      <a:pt x="388" y="176"/>
                    </a:lnTo>
                    <a:lnTo>
                      <a:pt x="387" y="176"/>
                    </a:lnTo>
                    <a:lnTo>
                      <a:pt x="385" y="178"/>
                    </a:lnTo>
                    <a:lnTo>
                      <a:pt x="386" y="178"/>
                    </a:lnTo>
                    <a:lnTo>
                      <a:pt x="387" y="179"/>
                    </a:lnTo>
                    <a:lnTo>
                      <a:pt x="387" y="181"/>
                    </a:lnTo>
                    <a:lnTo>
                      <a:pt x="385" y="182"/>
                    </a:lnTo>
                    <a:lnTo>
                      <a:pt x="385" y="182"/>
                    </a:lnTo>
                    <a:lnTo>
                      <a:pt x="384" y="179"/>
                    </a:lnTo>
                    <a:lnTo>
                      <a:pt x="381" y="180"/>
                    </a:lnTo>
                    <a:lnTo>
                      <a:pt x="381" y="181"/>
                    </a:lnTo>
                    <a:lnTo>
                      <a:pt x="377" y="182"/>
                    </a:lnTo>
                    <a:lnTo>
                      <a:pt x="377" y="182"/>
                    </a:lnTo>
                    <a:lnTo>
                      <a:pt x="366" y="189"/>
                    </a:lnTo>
                    <a:lnTo>
                      <a:pt x="365" y="189"/>
                    </a:lnTo>
                    <a:lnTo>
                      <a:pt x="365" y="191"/>
                    </a:lnTo>
                    <a:lnTo>
                      <a:pt x="365" y="191"/>
                    </a:lnTo>
                    <a:lnTo>
                      <a:pt x="365" y="192"/>
                    </a:lnTo>
                    <a:lnTo>
                      <a:pt x="362" y="193"/>
                    </a:lnTo>
                    <a:lnTo>
                      <a:pt x="362" y="193"/>
                    </a:lnTo>
                    <a:lnTo>
                      <a:pt x="361" y="193"/>
                    </a:lnTo>
                    <a:lnTo>
                      <a:pt x="359" y="199"/>
                    </a:lnTo>
                    <a:lnTo>
                      <a:pt x="359" y="201"/>
                    </a:lnTo>
                    <a:lnTo>
                      <a:pt x="358" y="203"/>
                    </a:lnTo>
                    <a:lnTo>
                      <a:pt x="357" y="204"/>
                    </a:lnTo>
                    <a:lnTo>
                      <a:pt x="356" y="203"/>
                    </a:lnTo>
                    <a:lnTo>
                      <a:pt x="354" y="204"/>
                    </a:lnTo>
                    <a:lnTo>
                      <a:pt x="354" y="206"/>
                    </a:lnTo>
                    <a:lnTo>
                      <a:pt x="353" y="204"/>
                    </a:lnTo>
                    <a:lnTo>
                      <a:pt x="351" y="204"/>
                    </a:lnTo>
                    <a:lnTo>
                      <a:pt x="351" y="204"/>
                    </a:lnTo>
                    <a:lnTo>
                      <a:pt x="350" y="204"/>
                    </a:lnTo>
                    <a:lnTo>
                      <a:pt x="348" y="200"/>
                    </a:lnTo>
                    <a:lnTo>
                      <a:pt x="345" y="196"/>
                    </a:lnTo>
                    <a:lnTo>
                      <a:pt x="344" y="195"/>
                    </a:lnTo>
                    <a:lnTo>
                      <a:pt x="344" y="193"/>
                    </a:lnTo>
                    <a:lnTo>
                      <a:pt x="345" y="193"/>
                    </a:lnTo>
                    <a:lnTo>
                      <a:pt x="346" y="193"/>
                    </a:lnTo>
                    <a:lnTo>
                      <a:pt x="347" y="191"/>
                    </a:lnTo>
                    <a:lnTo>
                      <a:pt x="354" y="189"/>
                    </a:lnTo>
                    <a:lnTo>
                      <a:pt x="353" y="188"/>
                    </a:lnTo>
                    <a:lnTo>
                      <a:pt x="352" y="184"/>
                    </a:lnTo>
                    <a:lnTo>
                      <a:pt x="351" y="185"/>
                    </a:lnTo>
                    <a:lnTo>
                      <a:pt x="351" y="183"/>
                    </a:lnTo>
                    <a:lnTo>
                      <a:pt x="350" y="182"/>
                    </a:lnTo>
                    <a:lnTo>
                      <a:pt x="350" y="181"/>
                    </a:lnTo>
                    <a:lnTo>
                      <a:pt x="348" y="180"/>
                    </a:lnTo>
                    <a:lnTo>
                      <a:pt x="346" y="179"/>
                    </a:lnTo>
                    <a:lnTo>
                      <a:pt x="341" y="179"/>
                    </a:lnTo>
                    <a:lnTo>
                      <a:pt x="340" y="179"/>
                    </a:lnTo>
                    <a:lnTo>
                      <a:pt x="335" y="177"/>
                    </a:lnTo>
                    <a:lnTo>
                      <a:pt x="335" y="178"/>
                    </a:lnTo>
                    <a:lnTo>
                      <a:pt x="340" y="182"/>
                    </a:lnTo>
                    <a:lnTo>
                      <a:pt x="340" y="187"/>
                    </a:lnTo>
                    <a:lnTo>
                      <a:pt x="340" y="189"/>
                    </a:lnTo>
                    <a:lnTo>
                      <a:pt x="340" y="190"/>
                    </a:lnTo>
                    <a:lnTo>
                      <a:pt x="338" y="196"/>
                    </a:lnTo>
                    <a:lnTo>
                      <a:pt x="338" y="199"/>
                    </a:lnTo>
                    <a:lnTo>
                      <a:pt x="339" y="199"/>
                    </a:lnTo>
                    <a:lnTo>
                      <a:pt x="340" y="199"/>
                    </a:lnTo>
                    <a:lnTo>
                      <a:pt x="341" y="200"/>
                    </a:lnTo>
                    <a:lnTo>
                      <a:pt x="342" y="202"/>
                    </a:lnTo>
                    <a:lnTo>
                      <a:pt x="341" y="204"/>
                    </a:lnTo>
                    <a:lnTo>
                      <a:pt x="342" y="205"/>
                    </a:lnTo>
                    <a:lnTo>
                      <a:pt x="341" y="207"/>
                    </a:lnTo>
                    <a:lnTo>
                      <a:pt x="340" y="209"/>
                    </a:lnTo>
                    <a:lnTo>
                      <a:pt x="340" y="211"/>
                    </a:lnTo>
                    <a:lnTo>
                      <a:pt x="340" y="213"/>
                    </a:lnTo>
                    <a:lnTo>
                      <a:pt x="340" y="217"/>
                    </a:lnTo>
                    <a:lnTo>
                      <a:pt x="339" y="215"/>
                    </a:lnTo>
                    <a:lnTo>
                      <a:pt x="339" y="214"/>
                    </a:lnTo>
                    <a:lnTo>
                      <a:pt x="338" y="213"/>
                    </a:lnTo>
                    <a:lnTo>
                      <a:pt x="337" y="213"/>
                    </a:lnTo>
                    <a:lnTo>
                      <a:pt x="336" y="215"/>
                    </a:lnTo>
                    <a:lnTo>
                      <a:pt x="336" y="213"/>
                    </a:lnTo>
                    <a:lnTo>
                      <a:pt x="336" y="211"/>
                    </a:lnTo>
                    <a:lnTo>
                      <a:pt x="334" y="210"/>
                    </a:lnTo>
                    <a:lnTo>
                      <a:pt x="332" y="210"/>
                    </a:lnTo>
                    <a:lnTo>
                      <a:pt x="329" y="207"/>
                    </a:lnTo>
                    <a:lnTo>
                      <a:pt x="329" y="209"/>
                    </a:lnTo>
                    <a:lnTo>
                      <a:pt x="329" y="210"/>
                    </a:lnTo>
                    <a:lnTo>
                      <a:pt x="325" y="215"/>
                    </a:lnTo>
                    <a:lnTo>
                      <a:pt x="322" y="215"/>
                    </a:lnTo>
                    <a:lnTo>
                      <a:pt x="322" y="215"/>
                    </a:lnTo>
                    <a:lnTo>
                      <a:pt x="320" y="216"/>
                    </a:lnTo>
                    <a:lnTo>
                      <a:pt x="320" y="218"/>
                    </a:lnTo>
                    <a:lnTo>
                      <a:pt x="318" y="220"/>
                    </a:lnTo>
                    <a:lnTo>
                      <a:pt x="316" y="220"/>
                    </a:lnTo>
                    <a:lnTo>
                      <a:pt x="316" y="224"/>
                    </a:lnTo>
                    <a:lnTo>
                      <a:pt x="319" y="229"/>
                    </a:lnTo>
                    <a:lnTo>
                      <a:pt x="322" y="235"/>
                    </a:lnTo>
                    <a:lnTo>
                      <a:pt x="322" y="236"/>
                    </a:lnTo>
                    <a:lnTo>
                      <a:pt x="320" y="234"/>
                    </a:lnTo>
                    <a:lnTo>
                      <a:pt x="319" y="234"/>
                    </a:lnTo>
                    <a:lnTo>
                      <a:pt x="317" y="233"/>
                    </a:lnTo>
                    <a:lnTo>
                      <a:pt x="317" y="234"/>
                    </a:lnTo>
                    <a:lnTo>
                      <a:pt x="316" y="234"/>
                    </a:lnTo>
                    <a:lnTo>
                      <a:pt x="315" y="234"/>
                    </a:lnTo>
                    <a:lnTo>
                      <a:pt x="311" y="232"/>
                    </a:lnTo>
                    <a:lnTo>
                      <a:pt x="310" y="232"/>
                    </a:lnTo>
                    <a:lnTo>
                      <a:pt x="309" y="231"/>
                    </a:lnTo>
                    <a:lnTo>
                      <a:pt x="307" y="233"/>
                    </a:lnTo>
                    <a:lnTo>
                      <a:pt x="307" y="233"/>
                    </a:lnTo>
                    <a:lnTo>
                      <a:pt x="307" y="232"/>
                    </a:lnTo>
                    <a:lnTo>
                      <a:pt x="308" y="230"/>
                    </a:lnTo>
                    <a:lnTo>
                      <a:pt x="305" y="229"/>
                    </a:lnTo>
                    <a:lnTo>
                      <a:pt x="305" y="229"/>
                    </a:lnTo>
                    <a:lnTo>
                      <a:pt x="304" y="229"/>
                    </a:lnTo>
                    <a:lnTo>
                      <a:pt x="300" y="226"/>
                    </a:lnTo>
                    <a:lnTo>
                      <a:pt x="300" y="228"/>
                    </a:lnTo>
                    <a:lnTo>
                      <a:pt x="299" y="229"/>
                    </a:lnTo>
                    <a:lnTo>
                      <a:pt x="299" y="229"/>
                    </a:lnTo>
                    <a:lnTo>
                      <a:pt x="298" y="229"/>
                    </a:lnTo>
                    <a:lnTo>
                      <a:pt x="299" y="233"/>
                    </a:lnTo>
                    <a:lnTo>
                      <a:pt x="300" y="233"/>
                    </a:lnTo>
                    <a:lnTo>
                      <a:pt x="300" y="235"/>
                    </a:lnTo>
                    <a:lnTo>
                      <a:pt x="302" y="236"/>
                    </a:lnTo>
                    <a:lnTo>
                      <a:pt x="305" y="236"/>
                    </a:lnTo>
                    <a:lnTo>
                      <a:pt x="307" y="242"/>
                    </a:lnTo>
                    <a:lnTo>
                      <a:pt x="307" y="243"/>
                    </a:lnTo>
                    <a:lnTo>
                      <a:pt x="305" y="242"/>
                    </a:lnTo>
                    <a:lnTo>
                      <a:pt x="304" y="243"/>
                    </a:lnTo>
                    <a:lnTo>
                      <a:pt x="304" y="244"/>
                    </a:lnTo>
                    <a:lnTo>
                      <a:pt x="304" y="244"/>
                    </a:lnTo>
                    <a:lnTo>
                      <a:pt x="296" y="241"/>
                    </a:lnTo>
                    <a:lnTo>
                      <a:pt x="296" y="239"/>
                    </a:lnTo>
                    <a:lnTo>
                      <a:pt x="295" y="238"/>
                    </a:lnTo>
                    <a:lnTo>
                      <a:pt x="294" y="237"/>
                    </a:lnTo>
                    <a:lnTo>
                      <a:pt x="293" y="236"/>
                    </a:lnTo>
                    <a:lnTo>
                      <a:pt x="293" y="237"/>
                    </a:lnTo>
                    <a:lnTo>
                      <a:pt x="291" y="237"/>
                    </a:lnTo>
                    <a:lnTo>
                      <a:pt x="289" y="236"/>
                    </a:lnTo>
                    <a:lnTo>
                      <a:pt x="289" y="235"/>
                    </a:lnTo>
                    <a:lnTo>
                      <a:pt x="288" y="236"/>
                    </a:lnTo>
                    <a:lnTo>
                      <a:pt x="288" y="235"/>
                    </a:lnTo>
                    <a:lnTo>
                      <a:pt x="289" y="233"/>
                    </a:lnTo>
                    <a:lnTo>
                      <a:pt x="289" y="230"/>
                    </a:lnTo>
                    <a:lnTo>
                      <a:pt x="288" y="229"/>
                    </a:lnTo>
                    <a:lnTo>
                      <a:pt x="288" y="229"/>
                    </a:lnTo>
                    <a:lnTo>
                      <a:pt x="288" y="228"/>
                    </a:lnTo>
                    <a:lnTo>
                      <a:pt x="286" y="224"/>
                    </a:lnTo>
                    <a:lnTo>
                      <a:pt x="286" y="223"/>
                    </a:lnTo>
                    <a:lnTo>
                      <a:pt x="288" y="222"/>
                    </a:lnTo>
                    <a:lnTo>
                      <a:pt x="289" y="218"/>
                    </a:lnTo>
                    <a:lnTo>
                      <a:pt x="288" y="217"/>
                    </a:lnTo>
                    <a:lnTo>
                      <a:pt x="287" y="216"/>
                    </a:lnTo>
                    <a:lnTo>
                      <a:pt x="287" y="214"/>
                    </a:lnTo>
                    <a:lnTo>
                      <a:pt x="286" y="214"/>
                    </a:lnTo>
                    <a:lnTo>
                      <a:pt x="285" y="213"/>
                    </a:lnTo>
                    <a:lnTo>
                      <a:pt x="284" y="211"/>
                    </a:lnTo>
                    <a:lnTo>
                      <a:pt x="283" y="211"/>
                    </a:lnTo>
                    <a:lnTo>
                      <a:pt x="282" y="211"/>
                    </a:lnTo>
                    <a:lnTo>
                      <a:pt x="282" y="210"/>
                    </a:lnTo>
                    <a:lnTo>
                      <a:pt x="282" y="209"/>
                    </a:lnTo>
                    <a:lnTo>
                      <a:pt x="280" y="209"/>
                    </a:lnTo>
                    <a:lnTo>
                      <a:pt x="276" y="206"/>
                    </a:lnTo>
                    <a:lnTo>
                      <a:pt x="277" y="205"/>
                    </a:lnTo>
                    <a:lnTo>
                      <a:pt x="275" y="204"/>
                    </a:lnTo>
                    <a:lnTo>
                      <a:pt x="275" y="202"/>
                    </a:lnTo>
                    <a:lnTo>
                      <a:pt x="275" y="201"/>
                    </a:lnTo>
                    <a:lnTo>
                      <a:pt x="273" y="200"/>
                    </a:lnTo>
                    <a:lnTo>
                      <a:pt x="274" y="200"/>
                    </a:lnTo>
                    <a:lnTo>
                      <a:pt x="275" y="199"/>
                    </a:lnTo>
                    <a:lnTo>
                      <a:pt x="278" y="200"/>
                    </a:lnTo>
                    <a:lnTo>
                      <a:pt x="278" y="201"/>
                    </a:lnTo>
                    <a:lnTo>
                      <a:pt x="278" y="203"/>
                    </a:lnTo>
                    <a:lnTo>
                      <a:pt x="282" y="205"/>
                    </a:lnTo>
                    <a:lnTo>
                      <a:pt x="282" y="204"/>
                    </a:lnTo>
                    <a:lnTo>
                      <a:pt x="282" y="204"/>
                    </a:lnTo>
                    <a:lnTo>
                      <a:pt x="283" y="205"/>
                    </a:lnTo>
                    <a:lnTo>
                      <a:pt x="284" y="206"/>
                    </a:lnTo>
                    <a:lnTo>
                      <a:pt x="285" y="205"/>
                    </a:lnTo>
                    <a:lnTo>
                      <a:pt x="285" y="206"/>
                    </a:lnTo>
                    <a:lnTo>
                      <a:pt x="286" y="205"/>
                    </a:lnTo>
                    <a:lnTo>
                      <a:pt x="286" y="205"/>
                    </a:lnTo>
                    <a:lnTo>
                      <a:pt x="286" y="207"/>
                    </a:lnTo>
                    <a:lnTo>
                      <a:pt x="288" y="207"/>
                    </a:lnTo>
                    <a:lnTo>
                      <a:pt x="290" y="207"/>
                    </a:lnTo>
                    <a:lnTo>
                      <a:pt x="290" y="208"/>
                    </a:lnTo>
                    <a:lnTo>
                      <a:pt x="292" y="208"/>
                    </a:lnTo>
                    <a:lnTo>
                      <a:pt x="293" y="210"/>
                    </a:lnTo>
                    <a:lnTo>
                      <a:pt x="297" y="211"/>
                    </a:lnTo>
                    <a:lnTo>
                      <a:pt x="300" y="211"/>
                    </a:lnTo>
                    <a:lnTo>
                      <a:pt x="303" y="212"/>
                    </a:lnTo>
                    <a:lnTo>
                      <a:pt x="304" y="213"/>
                    </a:lnTo>
                    <a:lnTo>
                      <a:pt x="311" y="214"/>
                    </a:lnTo>
                    <a:lnTo>
                      <a:pt x="311" y="214"/>
                    </a:lnTo>
                    <a:lnTo>
                      <a:pt x="313" y="213"/>
                    </a:lnTo>
                    <a:lnTo>
                      <a:pt x="318" y="211"/>
                    </a:lnTo>
                    <a:lnTo>
                      <a:pt x="323" y="204"/>
                    </a:lnTo>
                    <a:lnTo>
                      <a:pt x="325" y="199"/>
                    </a:lnTo>
                    <a:lnTo>
                      <a:pt x="324" y="199"/>
                    </a:lnTo>
                    <a:lnTo>
                      <a:pt x="323" y="198"/>
                    </a:lnTo>
                    <a:lnTo>
                      <a:pt x="322" y="193"/>
                    </a:lnTo>
                    <a:lnTo>
                      <a:pt x="322" y="191"/>
                    </a:lnTo>
                    <a:lnTo>
                      <a:pt x="320" y="190"/>
                    </a:lnTo>
                    <a:lnTo>
                      <a:pt x="320" y="191"/>
                    </a:lnTo>
                    <a:lnTo>
                      <a:pt x="319" y="190"/>
                    </a:lnTo>
                    <a:lnTo>
                      <a:pt x="319" y="189"/>
                    </a:lnTo>
                    <a:lnTo>
                      <a:pt x="318" y="187"/>
                    </a:lnTo>
                    <a:lnTo>
                      <a:pt x="317" y="186"/>
                    </a:lnTo>
                    <a:lnTo>
                      <a:pt x="315" y="185"/>
                    </a:lnTo>
                    <a:lnTo>
                      <a:pt x="316" y="186"/>
                    </a:lnTo>
                    <a:lnTo>
                      <a:pt x="315" y="187"/>
                    </a:lnTo>
                    <a:lnTo>
                      <a:pt x="312" y="184"/>
                    </a:lnTo>
                    <a:lnTo>
                      <a:pt x="312" y="185"/>
                    </a:lnTo>
                    <a:lnTo>
                      <a:pt x="311" y="185"/>
                    </a:lnTo>
                    <a:lnTo>
                      <a:pt x="311" y="183"/>
                    </a:lnTo>
                    <a:lnTo>
                      <a:pt x="310" y="182"/>
                    </a:lnTo>
                    <a:lnTo>
                      <a:pt x="311" y="183"/>
                    </a:lnTo>
                    <a:lnTo>
                      <a:pt x="308" y="182"/>
                    </a:lnTo>
                    <a:lnTo>
                      <a:pt x="307" y="182"/>
                    </a:lnTo>
                    <a:lnTo>
                      <a:pt x="307" y="181"/>
                    </a:lnTo>
                    <a:lnTo>
                      <a:pt x="294" y="169"/>
                    </a:lnTo>
                    <a:lnTo>
                      <a:pt x="290" y="168"/>
                    </a:lnTo>
                    <a:lnTo>
                      <a:pt x="291" y="169"/>
                    </a:lnTo>
                    <a:lnTo>
                      <a:pt x="290" y="170"/>
                    </a:lnTo>
                    <a:lnTo>
                      <a:pt x="290" y="170"/>
                    </a:lnTo>
                    <a:lnTo>
                      <a:pt x="283" y="167"/>
                    </a:lnTo>
                    <a:lnTo>
                      <a:pt x="283" y="167"/>
                    </a:lnTo>
                    <a:lnTo>
                      <a:pt x="281" y="168"/>
                    </a:lnTo>
                    <a:lnTo>
                      <a:pt x="281" y="168"/>
                    </a:lnTo>
                    <a:lnTo>
                      <a:pt x="280" y="167"/>
                    </a:lnTo>
                    <a:lnTo>
                      <a:pt x="280" y="167"/>
                    </a:lnTo>
                    <a:lnTo>
                      <a:pt x="280" y="166"/>
                    </a:lnTo>
                    <a:lnTo>
                      <a:pt x="280" y="166"/>
                    </a:lnTo>
                    <a:lnTo>
                      <a:pt x="278" y="167"/>
                    </a:lnTo>
                    <a:lnTo>
                      <a:pt x="278" y="165"/>
                    </a:lnTo>
                    <a:lnTo>
                      <a:pt x="277" y="166"/>
                    </a:lnTo>
                    <a:lnTo>
                      <a:pt x="278" y="165"/>
                    </a:lnTo>
                    <a:lnTo>
                      <a:pt x="277" y="164"/>
                    </a:lnTo>
                    <a:lnTo>
                      <a:pt x="276" y="164"/>
                    </a:lnTo>
                    <a:lnTo>
                      <a:pt x="275" y="165"/>
                    </a:lnTo>
                    <a:lnTo>
                      <a:pt x="275" y="164"/>
                    </a:lnTo>
                    <a:lnTo>
                      <a:pt x="275" y="164"/>
                    </a:lnTo>
                    <a:lnTo>
                      <a:pt x="273" y="164"/>
                    </a:lnTo>
                    <a:lnTo>
                      <a:pt x="274" y="160"/>
                    </a:lnTo>
                    <a:lnTo>
                      <a:pt x="274" y="162"/>
                    </a:lnTo>
                    <a:lnTo>
                      <a:pt x="275" y="162"/>
                    </a:lnTo>
                    <a:lnTo>
                      <a:pt x="275" y="162"/>
                    </a:lnTo>
                    <a:lnTo>
                      <a:pt x="276" y="163"/>
                    </a:lnTo>
                    <a:lnTo>
                      <a:pt x="277" y="163"/>
                    </a:lnTo>
                    <a:lnTo>
                      <a:pt x="278" y="163"/>
                    </a:lnTo>
                    <a:lnTo>
                      <a:pt x="278" y="161"/>
                    </a:lnTo>
                    <a:lnTo>
                      <a:pt x="278" y="160"/>
                    </a:lnTo>
                    <a:lnTo>
                      <a:pt x="277" y="160"/>
                    </a:lnTo>
                    <a:lnTo>
                      <a:pt x="276" y="160"/>
                    </a:lnTo>
                    <a:lnTo>
                      <a:pt x="275" y="160"/>
                    </a:lnTo>
                    <a:lnTo>
                      <a:pt x="275" y="159"/>
                    </a:lnTo>
                    <a:lnTo>
                      <a:pt x="272" y="157"/>
                    </a:lnTo>
                    <a:lnTo>
                      <a:pt x="273" y="158"/>
                    </a:lnTo>
                    <a:lnTo>
                      <a:pt x="273" y="160"/>
                    </a:lnTo>
                    <a:lnTo>
                      <a:pt x="272" y="160"/>
                    </a:lnTo>
                    <a:lnTo>
                      <a:pt x="271" y="160"/>
                    </a:lnTo>
                    <a:lnTo>
                      <a:pt x="271" y="160"/>
                    </a:lnTo>
                    <a:lnTo>
                      <a:pt x="271" y="161"/>
                    </a:lnTo>
                    <a:lnTo>
                      <a:pt x="271" y="162"/>
                    </a:lnTo>
                    <a:lnTo>
                      <a:pt x="270" y="162"/>
                    </a:lnTo>
                    <a:lnTo>
                      <a:pt x="269" y="160"/>
                    </a:lnTo>
                    <a:lnTo>
                      <a:pt x="267" y="160"/>
                    </a:lnTo>
                    <a:lnTo>
                      <a:pt x="267" y="160"/>
                    </a:lnTo>
                    <a:lnTo>
                      <a:pt x="267" y="160"/>
                    </a:lnTo>
                    <a:lnTo>
                      <a:pt x="267" y="160"/>
                    </a:lnTo>
                    <a:lnTo>
                      <a:pt x="267" y="160"/>
                    </a:lnTo>
                    <a:lnTo>
                      <a:pt x="264" y="160"/>
                    </a:lnTo>
                    <a:lnTo>
                      <a:pt x="264" y="161"/>
                    </a:lnTo>
                    <a:lnTo>
                      <a:pt x="264" y="161"/>
                    </a:lnTo>
                    <a:lnTo>
                      <a:pt x="264" y="161"/>
                    </a:lnTo>
                    <a:lnTo>
                      <a:pt x="263" y="161"/>
                    </a:lnTo>
                    <a:lnTo>
                      <a:pt x="262" y="160"/>
                    </a:lnTo>
                    <a:lnTo>
                      <a:pt x="262" y="161"/>
                    </a:lnTo>
                    <a:lnTo>
                      <a:pt x="262" y="162"/>
                    </a:lnTo>
                    <a:lnTo>
                      <a:pt x="262" y="160"/>
                    </a:lnTo>
                    <a:lnTo>
                      <a:pt x="260" y="161"/>
                    </a:lnTo>
                    <a:lnTo>
                      <a:pt x="260" y="162"/>
                    </a:lnTo>
                    <a:lnTo>
                      <a:pt x="260" y="160"/>
                    </a:lnTo>
                    <a:lnTo>
                      <a:pt x="260" y="160"/>
                    </a:lnTo>
                    <a:lnTo>
                      <a:pt x="261" y="160"/>
                    </a:lnTo>
                    <a:lnTo>
                      <a:pt x="261" y="159"/>
                    </a:lnTo>
                    <a:lnTo>
                      <a:pt x="261" y="158"/>
                    </a:lnTo>
                    <a:lnTo>
                      <a:pt x="261" y="158"/>
                    </a:lnTo>
                    <a:lnTo>
                      <a:pt x="259" y="158"/>
                    </a:lnTo>
                    <a:lnTo>
                      <a:pt x="259" y="157"/>
                    </a:lnTo>
                    <a:lnTo>
                      <a:pt x="256" y="155"/>
                    </a:lnTo>
                    <a:lnTo>
                      <a:pt x="255" y="155"/>
                    </a:lnTo>
                    <a:lnTo>
                      <a:pt x="254" y="154"/>
                    </a:lnTo>
                    <a:lnTo>
                      <a:pt x="254" y="153"/>
                    </a:lnTo>
                    <a:lnTo>
                      <a:pt x="254" y="153"/>
                    </a:lnTo>
                    <a:lnTo>
                      <a:pt x="262" y="155"/>
                    </a:lnTo>
                    <a:lnTo>
                      <a:pt x="265" y="152"/>
                    </a:lnTo>
                    <a:lnTo>
                      <a:pt x="267" y="152"/>
                    </a:lnTo>
                    <a:lnTo>
                      <a:pt x="267" y="151"/>
                    </a:lnTo>
                    <a:lnTo>
                      <a:pt x="267" y="149"/>
                    </a:lnTo>
                    <a:lnTo>
                      <a:pt x="266" y="149"/>
                    </a:lnTo>
                    <a:lnTo>
                      <a:pt x="265" y="148"/>
                    </a:lnTo>
                    <a:lnTo>
                      <a:pt x="264" y="147"/>
                    </a:lnTo>
                    <a:lnTo>
                      <a:pt x="263" y="147"/>
                    </a:lnTo>
                    <a:lnTo>
                      <a:pt x="264" y="146"/>
                    </a:lnTo>
                    <a:lnTo>
                      <a:pt x="262" y="145"/>
                    </a:lnTo>
                    <a:lnTo>
                      <a:pt x="261" y="145"/>
                    </a:lnTo>
                    <a:lnTo>
                      <a:pt x="261" y="145"/>
                    </a:lnTo>
                    <a:lnTo>
                      <a:pt x="260" y="145"/>
                    </a:lnTo>
                    <a:lnTo>
                      <a:pt x="260" y="145"/>
                    </a:lnTo>
                    <a:lnTo>
                      <a:pt x="260" y="145"/>
                    </a:lnTo>
                    <a:lnTo>
                      <a:pt x="258" y="145"/>
                    </a:lnTo>
                    <a:lnTo>
                      <a:pt x="258" y="145"/>
                    </a:lnTo>
                    <a:lnTo>
                      <a:pt x="258" y="145"/>
                    </a:lnTo>
                    <a:lnTo>
                      <a:pt x="258" y="144"/>
                    </a:lnTo>
                    <a:lnTo>
                      <a:pt x="258" y="143"/>
                    </a:lnTo>
                    <a:lnTo>
                      <a:pt x="257" y="143"/>
                    </a:lnTo>
                    <a:lnTo>
                      <a:pt x="257" y="142"/>
                    </a:lnTo>
                    <a:lnTo>
                      <a:pt x="256" y="142"/>
                    </a:lnTo>
                    <a:lnTo>
                      <a:pt x="256" y="142"/>
                    </a:lnTo>
                    <a:lnTo>
                      <a:pt x="255" y="142"/>
                    </a:lnTo>
                    <a:lnTo>
                      <a:pt x="254" y="144"/>
                    </a:lnTo>
                    <a:lnTo>
                      <a:pt x="254" y="149"/>
                    </a:lnTo>
                    <a:lnTo>
                      <a:pt x="253" y="149"/>
                    </a:lnTo>
                    <a:lnTo>
                      <a:pt x="252" y="149"/>
                    </a:lnTo>
                    <a:lnTo>
                      <a:pt x="251" y="149"/>
                    </a:lnTo>
                    <a:lnTo>
                      <a:pt x="250" y="149"/>
                    </a:lnTo>
                    <a:lnTo>
                      <a:pt x="252" y="147"/>
                    </a:lnTo>
                    <a:lnTo>
                      <a:pt x="253" y="146"/>
                    </a:lnTo>
                    <a:lnTo>
                      <a:pt x="252" y="145"/>
                    </a:lnTo>
                    <a:lnTo>
                      <a:pt x="250" y="146"/>
                    </a:lnTo>
                    <a:lnTo>
                      <a:pt x="249" y="146"/>
                    </a:lnTo>
                    <a:lnTo>
                      <a:pt x="251" y="145"/>
                    </a:lnTo>
                    <a:lnTo>
                      <a:pt x="250" y="144"/>
                    </a:lnTo>
                    <a:lnTo>
                      <a:pt x="251" y="143"/>
                    </a:lnTo>
                    <a:lnTo>
                      <a:pt x="253" y="143"/>
                    </a:lnTo>
                    <a:lnTo>
                      <a:pt x="253" y="142"/>
                    </a:lnTo>
                    <a:lnTo>
                      <a:pt x="253" y="140"/>
                    </a:lnTo>
                    <a:lnTo>
                      <a:pt x="252" y="140"/>
                    </a:lnTo>
                    <a:lnTo>
                      <a:pt x="253" y="139"/>
                    </a:lnTo>
                    <a:lnTo>
                      <a:pt x="252" y="138"/>
                    </a:lnTo>
                    <a:lnTo>
                      <a:pt x="251" y="138"/>
                    </a:lnTo>
                    <a:lnTo>
                      <a:pt x="249" y="139"/>
                    </a:lnTo>
                    <a:lnTo>
                      <a:pt x="249" y="138"/>
                    </a:lnTo>
                    <a:lnTo>
                      <a:pt x="247" y="143"/>
                    </a:lnTo>
                    <a:lnTo>
                      <a:pt x="246" y="144"/>
                    </a:lnTo>
                    <a:lnTo>
                      <a:pt x="246" y="145"/>
                    </a:lnTo>
                    <a:lnTo>
                      <a:pt x="246" y="146"/>
                    </a:lnTo>
                    <a:lnTo>
                      <a:pt x="246" y="146"/>
                    </a:lnTo>
                    <a:lnTo>
                      <a:pt x="246" y="147"/>
                    </a:lnTo>
                    <a:lnTo>
                      <a:pt x="246" y="149"/>
                    </a:lnTo>
                    <a:lnTo>
                      <a:pt x="244" y="149"/>
                    </a:lnTo>
                    <a:lnTo>
                      <a:pt x="243" y="150"/>
                    </a:lnTo>
                    <a:lnTo>
                      <a:pt x="243" y="147"/>
                    </a:lnTo>
                    <a:lnTo>
                      <a:pt x="242" y="145"/>
                    </a:lnTo>
                    <a:lnTo>
                      <a:pt x="243" y="145"/>
                    </a:lnTo>
                    <a:lnTo>
                      <a:pt x="243" y="141"/>
                    </a:lnTo>
                    <a:lnTo>
                      <a:pt x="243" y="141"/>
                    </a:lnTo>
                    <a:lnTo>
                      <a:pt x="242" y="142"/>
                    </a:lnTo>
                    <a:lnTo>
                      <a:pt x="236" y="153"/>
                    </a:lnTo>
                    <a:lnTo>
                      <a:pt x="237" y="152"/>
                    </a:lnTo>
                    <a:lnTo>
                      <a:pt x="235" y="155"/>
                    </a:lnTo>
                    <a:lnTo>
                      <a:pt x="234" y="156"/>
                    </a:lnTo>
                    <a:lnTo>
                      <a:pt x="234" y="153"/>
                    </a:lnTo>
                    <a:lnTo>
                      <a:pt x="235" y="153"/>
                    </a:lnTo>
                    <a:lnTo>
                      <a:pt x="235" y="152"/>
                    </a:lnTo>
                    <a:lnTo>
                      <a:pt x="235" y="149"/>
                    </a:lnTo>
                    <a:lnTo>
                      <a:pt x="235" y="149"/>
                    </a:lnTo>
                    <a:lnTo>
                      <a:pt x="238" y="142"/>
                    </a:lnTo>
                    <a:lnTo>
                      <a:pt x="238" y="142"/>
                    </a:lnTo>
                    <a:lnTo>
                      <a:pt x="236" y="143"/>
                    </a:lnTo>
                    <a:lnTo>
                      <a:pt x="235" y="143"/>
                    </a:lnTo>
                    <a:lnTo>
                      <a:pt x="235" y="142"/>
                    </a:lnTo>
                    <a:lnTo>
                      <a:pt x="235" y="142"/>
                    </a:lnTo>
                    <a:lnTo>
                      <a:pt x="235" y="141"/>
                    </a:lnTo>
                    <a:lnTo>
                      <a:pt x="234" y="140"/>
                    </a:lnTo>
                    <a:lnTo>
                      <a:pt x="233" y="142"/>
                    </a:lnTo>
                    <a:lnTo>
                      <a:pt x="233" y="141"/>
                    </a:lnTo>
                    <a:lnTo>
                      <a:pt x="232" y="141"/>
                    </a:lnTo>
                    <a:lnTo>
                      <a:pt x="232" y="143"/>
                    </a:lnTo>
                    <a:lnTo>
                      <a:pt x="231" y="143"/>
                    </a:lnTo>
                    <a:lnTo>
                      <a:pt x="231" y="144"/>
                    </a:lnTo>
                    <a:lnTo>
                      <a:pt x="232" y="145"/>
                    </a:lnTo>
                    <a:lnTo>
                      <a:pt x="232" y="145"/>
                    </a:lnTo>
                    <a:lnTo>
                      <a:pt x="231" y="146"/>
                    </a:lnTo>
                    <a:lnTo>
                      <a:pt x="230" y="147"/>
                    </a:lnTo>
                    <a:lnTo>
                      <a:pt x="231" y="149"/>
                    </a:lnTo>
                    <a:lnTo>
                      <a:pt x="227" y="149"/>
                    </a:lnTo>
                    <a:lnTo>
                      <a:pt x="227" y="150"/>
                    </a:lnTo>
                    <a:lnTo>
                      <a:pt x="226" y="151"/>
                    </a:lnTo>
                    <a:lnTo>
                      <a:pt x="225" y="153"/>
                    </a:lnTo>
                    <a:lnTo>
                      <a:pt x="224" y="153"/>
                    </a:lnTo>
                    <a:lnTo>
                      <a:pt x="225" y="154"/>
                    </a:lnTo>
                    <a:lnTo>
                      <a:pt x="224" y="156"/>
                    </a:lnTo>
                    <a:lnTo>
                      <a:pt x="224" y="156"/>
                    </a:lnTo>
                    <a:lnTo>
                      <a:pt x="224" y="156"/>
                    </a:lnTo>
                    <a:lnTo>
                      <a:pt x="224" y="155"/>
                    </a:lnTo>
                    <a:lnTo>
                      <a:pt x="224" y="155"/>
                    </a:lnTo>
                    <a:lnTo>
                      <a:pt x="223" y="155"/>
                    </a:lnTo>
                    <a:lnTo>
                      <a:pt x="223" y="153"/>
                    </a:lnTo>
                    <a:lnTo>
                      <a:pt x="223" y="153"/>
                    </a:lnTo>
                    <a:lnTo>
                      <a:pt x="220" y="153"/>
                    </a:lnTo>
                    <a:lnTo>
                      <a:pt x="220" y="154"/>
                    </a:lnTo>
                    <a:lnTo>
                      <a:pt x="220" y="154"/>
                    </a:lnTo>
                    <a:lnTo>
                      <a:pt x="219" y="154"/>
                    </a:lnTo>
                    <a:lnTo>
                      <a:pt x="219" y="153"/>
                    </a:lnTo>
                    <a:lnTo>
                      <a:pt x="219" y="153"/>
                    </a:lnTo>
                    <a:lnTo>
                      <a:pt x="218" y="153"/>
                    </a:lnTo>
                    <a:lnTo>
                      <a:pt x="218" y="152"/>
                    </a:lnTo>
                    <a:lnTo>
                      <a:pt x="217" y="152"/>
                    </a:lnTo>
                    <a:lnTo>
                      <a:pt x="217" y="152"/>
                    </a:lnTo>
                    <a:lnTo>
                      <a:pt x="217" y="152"/>
                    </a:lnTo>
                    <a:lnTo>
                      <a:pt x="217" y="154"/>
                    </a:lnTo>
                    <a:lnTo>
                      <a:pt x="216" y="152"/>
                    </a:lnTo>
                    <a:lnTo>
                      <a:pt x="215" y="152"/>
                    </a:lnTo>
                    <a:lnTo>
                      <a:pt x="215" y="154"/>
                    </a:lnTo>
                    <a:lnTo>
                      <a:pt x="217" y="155"/>
                    </a:lnTo>
                    <a:lnTo>
                      <a:pt x="217" y="155"/>
                    </a:lnTo>
                    <a:lnTo>
                      <a:pt x="217" y="158"/>
                    </a:lnTo>
                    <a:lnTo>
                      <a:pt x="218" y="160"/>
                    </a:lnTo>
                    <a:lnTo>
                      <a:pt x="218" y="161"/>
                    </a:lnTo>
                    <a:lnTo>
                      <a:pt x="213" y="156"/>
                    </a:lnTo>
                    <a:lnTo>
                      <a:pt x="214" y="158"/>
                    </a:lnTo>
                    <a:lnTo>
                      <a:pt x="213" y="158"/>
                    </a:lnTo>
                    <a:lnTo>
                      <a:pt x="213" y="159"/>
                    </a:lnTo>
                    <a:lnTo>
                      <a:pt x="213" y="159"/>
                    </a:lnTo>
                    <a:lnTo>
                      <a:pt x="213" y="160"/>
                    </a:lnTo>
                    <a:lnTo>
                      <a:pt x="212" y="159"/>
                    </a:lnTo>
                    <a:lnTo>
                      <a:pt x="212" y="159"/>
                    </a:lnTo>
                    <a:lnTo>
                      <a:pt x="213" y="157"/>
                    </a:lnTo>
                    <a:lnTo>
                      <a:pt x="212" y="158"/>
                    </a:lnTo>
                    <a:lnTo>
                      <a:pt x="211" y="159"/>
                    </a:lnTo>
                    <a:lnTo>
                      <a:pt x="210" y="160"/>
                    </a:lnTo>
                    <a:lnTo>
                      <a:pt x="210" y="160"/>
                    </a:lnTo>
                    <a:lnTo>
                      <a:pt x="210" y="163"/>
                    </a:lnTo>
                    <a:lnTo>
                      <a:pt x="209" y="164"/>
                    </a:lnTo>
                    <a:lnTo>
                      <a:pt x="208" y="166"/>
                    </a:lnTo>
                    <a:lnTo>
                      <a:pt x="207" y="167"/>
                    </a:lnTo>
                    <a:lnTo>
                      <a:pt x="208" y="165"/>
                    </a:lnTo>
                    <a:lnTo>
                      <a:pt x="209" y="157"/>
                    </a:lnTo>
                    <a:lnTo>
                      <a:pt x="207" y="158"/>
                    </a:lnTo>
                    <a:lnTo>
                      <a:pt x="206" y="160"/>
                    </a:lnTo>
                    <a:lnTo>
                      <a:pt x="205" y="165"/>
                    </a:lnTo>
                    <a:lnTo>
                      <a:pt x="205" y="160"/>
                    </a:lnTo>
                    <a:lnTo>
                      <a:pt x="202" y="160"/>
                    </a:lnTo>
                    <a:lnTo>
                      <a:pt x="202" y="162"/>
                    </a:lnTo>
                    <a:lnTo>
                      <a:pt x="202" y="164"/>
                    </a:lnTo>
                    <a:lnTo>
                      <a:pt x="202" y="166"/>
                    </a:lnTo>
                    <a:lnTo>
                      <a:pt x="203" y="166"/>
                    </a:lnTo>
                    <a:lnTo>
                      <a:pt x="204" y="167"/>
                    </a:lnTo>
                    <a:lnTo>
                      <a:pt x="204" y="168"/>
                    </a:lnTo>
                    <a:lnTo>
                      <a:pt x="203" y="168"/>
                    </a:lnTo>
                    <a:lnTo>
                      <a:pt x="202" y="167"/>
                    </a:lnTo>
                    <a:lnTo>
                      <a:pt x="202" y="166"/>
                    </a:lnTo>
                    <a:lnTo>
                      <a:pt x="199" y="164"/>
                    </a:lnTo>
                    <a:lnTo>
                      <a:pt x="198" y="164"/>
                    </a:lnTo>
                    <a:lnTo>
                      <a:pt x="199" y="166"/>
                    </a:lnTo>
                    <a:lnTo>
                      <a:pt x="200" y="167"/>
                    </a:lnTo>
                    <a:lnTo>
                      <a:pt x="199" y="167"/>
                    </a:lnTo>
                    <a:lnTo>
                      <a:pt x="198" y="167"/>
                    </a:lnTo>
                    <a:lnTo>
                      <a:pt x="198" y="167"/>
                    </a:lnTo>
                    <a:lnTo>
                      <a:pt x="198" y="167"/>
                    </a:lnTo>
                    <a:lnTo>
                      <a:pt x="197" y="167"/>
                    </a:lnTo>
                    <a:lnTo>
                      <a:pt x="197" y="167"/>
                    </a:lnTo>
                    <a:lnTo>
                      <a:pt x="198" y="165"/>
                    </a:lnTo>
                    <a:lnTo>
                      <a:pt x="197" y="164"/>
                    </a:lnTo>
                    <a:lnTo>
                      <a:pt x="196" y="167"/>
                    </a:lnTo>
                    <a:lnTo>
                      <a:pt x="196" y="168"/>
                    </a:lnTo>
                    <a:lnTo>
                      <a:pt x="196" y="169"/>
                    </a:lnTo>
                    <a:lnTo>
                      <a:pt x="194" y="171"/>
                    </a:lnTo>
                    <a:lnTo>
                      <a:pt x="193" y="173"/>
                    </a:lnTo>
                    <a:lnTo>
                      <a:pt x="193" y="174"/>
                    </a:lnTo>
                    <a:lnTo>
                      <a:pt x="195" y="173"/>
                    </a:lnTo>
                    <a:lnTo>
                      <a:pt x="195" y="174"/>
                    </a:lnTo>
                    <a:lnTo>
                      <a:pt x="194" y="174"/>
                    </a:lnTo>
                    <a:lnTo>
                      <a:pt x="194" y="176"/>
                    </a:lnTo>
                    <a:lnTo>
                      <a:pt x="193" y="175"/>
                    </a:lnTo>
                    <a:lnTo>
                      <a:pt x="192" y="175"/>
                    </a:lnTo>
                    <a:lnTo>
                      <a:pt x="193" y="176"/>
                    </a:lnTo>
                    <a:lnTo>
                      <a:pt x="192" y="177"/>
                    </a:lnTo>
                    <a:lnTo>
                      <a:pt x="191" y="176"/>
                    </a:lnTo>
                    <a:lnTo>
                      <a:pt x="191" y="177"/>
                    </a:lnTo>
                    <a:lnTo>
                      <a:pt x="191" y="177"/>
                    </a:lnTo>
                    <a:lnTo>
                      <a:pt x="189" y="178"/>
                    </a:lnTo>
                    <a:lnTo>
                      <a:pt x="188" y="178"/>
                    </a:lnTo>
                    <a:lnTo>
                      <a:pt x="188" y="178"/>
                    </a:lnTo>
                    <a:lnTo>
                      <a:pt x="188" y="179"/>
                    </a:lnTo>
                    <a:lnTo>
                      <a:pt x="188" y="180"/>
                    </a:lnTo>
                    <a:lnTo>
                      <a:pt x="190" y="179"/>
                    </a:lnTo>
                    <a:lnTo>
                      <a:pt x="190" y="179"/>
                    </a:lnTo>
                    <a:lnTo>
                      <a:pt x="191" y="180"/>
                    </a:lnTo>
                    <a:lnTo>
                      <a:pt x="193" y="179"/>
                    </a:lnTo>
                    <a:lnTo>
                      <a:pt x="193" y="179"/>
                    </a:lnTo>
                    <a:lnTo>
                      <a:pt x="194" y="180"/>
                    </a:lnTo>
                    <a:lnTo>
                      <a:pt x="192" y="180"/>
                    </a:lnTo>
                    <a:lnTo>
                      <a:pt x="192" y="181"/>
                    </a:lnTo>
                    <a:lnTo>
                      <a:pt x="192" y="182"/>
                    </a:lnTo>
                    <a:lnTo>
                      <a:pt x="191" y="182"/>
                    </a:lnTo>
                    <a:lnTo>
                      <a:pt x="189" y="182"/>
                    </a:lnTo>
                    <a:lnTo>
                      <a:pt x="189" y="181"/>
                    </a:lnTo>
                    <a:lnTo>
                      <a:pt x="188" y="181"/>
                    </a:lnTo>
                    <a:lnTo>
                      <a:pt x="187" y="182"/>
                    </a:lnTo>
                    <a:lnTo>
                      <a:pt x="186" y="182"/>
                    </a:lnTo>
                    <a:lnTo>
                      <a:pt x="187" y="184"/>
                    </a:lnTo>
                    <a:lnTo>
                      <a:pt x="187" y="185"/>
                    </a:lnTo>
                    <a:lnTo>
                      <a:pt x="187" y="185"/>
                    </a:lnTo>
                    <a:lnTo>
                      <a:pt x="187" y="186"/>
                    </a:lnTo>
                    <a:lnTo>
                      <a:pt x="187" y="187"/>
                    </a:lnTo>
                    <a:lnTo>
                      <a:pt x="186" y="187"/>
                    </a:lnTo>
                    <a:lnTo>
                      <a:pt x="186" y="188"/>
                    </a:lnTo>
                    <a:lnTo>
                      <a:pt x="185" y="188"/>
                    </a:lnTo>
                    <a:lnTo>
                      <a:pt x="185" y="184"/>
                    </a:lnTo>
                    <a:lnTo>
                      <a:pt x="184" y="185"/>
                    </a:lnTo>
                    <a:lnTo>
                      <a:pt x="184" y="185"/>
                    </a:lnTo>
                    <a:lnTo>
                      <a:pt x="183" y="185"/>
                    </a:lnTo>
                    <a:lnTo>
                      <a:pt x="183" y="186"/>
                    </a:lnTo>
                    <a:lnTo>
                      <a:pt x="184" y="186"/>
                    </a:lnTo>
                    <a:lnTo>
                      <a:pt x="184" y="187"/>
                    </a:lnTo>
                    <a:lnTo>
                      <a:pt x="183" y="187"/>
                    </a:lnTo>
                    <a:lnTo>
                      <a:pt x="182" y="188"/>
                    </a:lnTo>
                    <a:lnTo>
                      <a:pt x="182" y="189"/>
                    </a:lnTo>
                    <a:lnTo>
                      <a:pt x="182" y="189"/>
                    </a:lnTo>
                    <a:lnTo>
                      <a:pt x="183" y="190"/>
                    </a:lnTo>
                    <a:lnTo>
                      <a:pt x="182" y="190"/>
                    </a:lnTo>
                    <a:lnTo>
                      <a:pt x="183" y="191"/>
                    </a:lnTo>
                    <a:lnTo>
                      <a:pt x="182" y="191"/>
                    </a:lnTo>
                    <a:lnTo>
                      <a:pt x="181" y="193"/>
                    </a:lnTo>
                    <a:lnTo>
                      <a:pt x="181" y="193"/>
                    </a:lnTo>
                    <a:lnTo>
                      <a:pt x="180" y="193"/>
                    </a:lnTo>
                    <a:lnTo>
                      <a:pt x="180" y="193"/>
                    </a:lnTo>
                    <a:lnTo>
                      <a:pt x="181" y="193"/>
                    </a:lnTo>
                    <a:lnTo>
                      <a:pt x="184" y="193"/>
                    </a:lnTo>
                    <a:lnTo>
                      <a:pt x="181" y="195"/>
                    </a:lnTo>
                    <a:lnTo>
                      <a:pt x="180" y="194"/>
                    </a:lnTo>
                    <a:lnTo>
                      <a:pt x="179" y="194"/>
                    </a:lnTo>
                    <a:lnTo>
                      <a:pt x="179" y="193"/>
                    </a:lnTo>
                    <a:lnTo>
                      <a:pt x="178" y="193"/>
                    </a:lnTo>
                    <a:lnTo>
                      <a:pt x="177" y="194"/>
                    </a:lnTo>
                    <a:lnTo>
                      <a:pt x="177" y="196"/>
                    </a:lnTo>
                    <a:lnTo>
                      <a:pt x="176" y="196"/>
                    </a:lnTo>
                    <a:lnTo>
                      <a:pt x="176" y="197"/>
                    </a:lnTo>
                    <a:lnTo>
                      <a:pt x="177" y="197"/>
                    </a:lnTo>
                    <a:lnTo>
                      <a:pt x="176" y="199"/>
                    </a:lnTo>
                    <a:lnTo>
                      <a:pt x="175" y="200"/>
                    </a:lnTo>
                    <a:lnTo>
                      <a:pt x="175" y="201"/>
                    </a:lnTo>
                    <a:lnTo>
                      <a:pt x="174" y="201"/>
                    </a:lnTo>
                    <a:lnTo>
                      <a:pt x="173" y="201"/>
                    </a:lnTo>
                    <a:lnTo>
                      <a:pt x="173" y="201"/>
                    </a:lnTo>
                    <a:lnTo>
                      <a:pt x="172" y="203"/>
                    </a:lnTo>
                    <a:lnTo>
                      <a:pt x="173" y="204"/>
                    </a:lnTo>
                    <a:lnTo>
                      <a:pt x="172" y="204"/>
                    </a:lnTo>
                    <a:lnTo>
                      <a:pt x="171" y="204"/>
                    </a:lnTo>
                    <a:lnTo>
                      <a:pt x="171" y="205"/>
                    </a:lnTo>
                    <a:lnTo>
                      <a:pt x="170" y="205"/>
                    </a:lnTo>
                    <a:lnTo>
                      <a:pt x="170" y="206"/>
                    </a:lnTo>
                    <a:lnTo>
                      <a:pt x="169" y="206"/>
                    </a:lnTo>
                    <a:lnTo>
                      <a:pt x="169" y="207"/>
                    </a:lnTo>
                    <a:lnTo>
                      <a:pt x="171" y="207"/>
                    </a:lnTo>
                    <a:lnTo>
                      <a:pt x="170" y="208"/>
                    </a:lnTo>
                    <a:lnTo>
                      <a:pt x="169" y="208"/>
                    </a:lnTo>
                    <a:lnTo>
                      <a:pt x="169" y="208"/>
                    </a:lnTo>
                    <a:lnTo>
                      <a:pt x="169" y="208"/>
                    </a:lnTo>
                    <a:lnTo>
                      <a:pt x="169" y="210"/>
                    </a:lnTo>
                    <a:lnTo>
                      <a:pt x="169" y="211"/>
                    </a:lnTo>
                    <a:lnTo>
                      <a:pt x="170" y="210"/>
                    </a:lnTo>
                    <a:lnTo>
                      <a:pt x="171" y="211"/>
                    </a:lnTo>
                    <a:lnTo>
                      <a:pt x="170" y="211"/>
                    </a:lnTo>
                    <a:lnTo>
                      <a:pt x="169" y="211"/>
                    </a:lnTo>
                    <a:lnTo>
                      <a:pt x="168" y="212"/>
                    </a:lnTo>
                    <a:lnTo>
                      <a:pt x="168" y="214"/>
                    </a:lnTo>
                    <a:lnTo>
                      <a:pt x="167" y="214"/>
                    </a:lnTo>
                    <a:lnTo>
                      <a:pt x="166" y="215"/>
                    </a:lnTo>
                    <a:lnTo>
                      <a:pt x="166" y="216"/>
                    </a:lnTo>
                    <a:lnTo>
                      <a:pt x="166" y="215"/>
                    </a:lnTo>
                    <a:lnTo>
                      <a:pt x="167" y="215"/>
                    </a:lnTo>
                    <a:lnTo>
                      <a:pt x="169" y="215"/>
                    </a:lnTo>
                    <a:lnTo>
                      <a:pt x="169" y="215"/>
                    </a:lnTo>
                    <a:lnTo>
                      <a:pt x="169" y="217"/>
                    </a:lnTo>
                    <a:lnTo>
                      <a:pt x="167" y="216"/>
                    </a:lnTo>
                    <a:lnTo>
                      <a:pt x="167" y="217"/>
                    </a:lnTo>
                    <a:lnTo>
                      <a:pt x="167" y="217"/>
                    </a:lnTo>
                    <a:lnTo>
                      <a:pt x="166" y="218"/>
                    </a:lnTo>
                    <a:lnTo>
                      <a:pt x="166" y="218"/>
                    </a:lnTo>
                    <a:lnTo>
                      <a:pt x="166" y="219"/>
                    </a:lnTo>
                    <a:lnTo>
                      <a:pt x="166" y="219"/>
                    </a:lnTo>
                    <a:lnTo>
                      <a:pt x="166" y="219"/>
                    </a:lnTo>
                    <a:lnTo>
                      <a:pt x="166" y="220"/>
                    </a:lnTo>
                    <a:lnTo>
                      <a:pt x="166" y="221"/>
                    </a:lnTo>
                    <a:lnTo>
                      <a:pt x="166" y="221"/>
                    </a:lnTo>
                    <a:lnTo>
                      <a:pt x="166" y="223"/>
                    </a:lnTo>
                    <a:lnTo>
                      <a:pt x="166" y="222"/>
                    </a:lnTo>
                    <a:lnTo>
                      <a:pt x="165" y="222"/>
                    </a:lnTo>
                    <a:lnTo>
                      <a:pt x="164" y="221"/>
                    </a:lnTo>
                    <a:lnTo>
                      <a:pt x="165" y="222"/>
                    </a:lnTo>
                    <a:lnTo>
                      <a:pt x="164" y="223"/>
                    </a:lnTo>
                    <a:lnTo>
                      <a:pt x="163" y="223"/>
                    </a:lnTo>
                    <a:lnTo>
                      <a:pt x="163" y="224"/>
                    </a:lnTo>
                    <a:lnTo>
                      <a:pt x="164" y="225"/>
                    </a:lnTo>
                    <a:lnTo>
                      <a:pt x="164" y="224"/>
                    </a:lnTo>
                    <a:lnTo>
                      <a:pt x="165" y="223"/>
                    </a:lnTo>
                    <a:lnTo>
                      <a:pt x="165" y="224"/>
                    </a:lnTo>
                    <a:lnTo>
                      <a:pt x="165" y="224"/>
                    </a:lnTo>
                    <a:lnTo>
                      <a:pt x="165" y="226"/>
                    </a:lnTo>
                    <a:lnTo>
                      <a:pt x="164" y="226"/>
                    </a:lnTo>
                    <a:lnTo>
                      <a:pt x="163" y="226"/>
                    </a:lnTo>
                    <a:lnTo>
                      <a:pt x="162" y="226"/>
                    </a:lnTo>
                    <a:lnTo>
                      <a:pt x="162" y="226"/>
                    </a:lnTo>
                    <a:lnTo>
                      <a:pt x="161" y="227"/>
                    </a:lnTo>
                    <a:lnTo>
                      <a:pt x="161" y="228"/>
                    </a:lnTo>
                    <a:lnTo>
                      <a:pt x="160" y="229"/>
                    </a:lnTo>
                    <a:lnTo>
                      <a:pt x="160" y="229"/>
                    </a:lnTo>
                    <a:lnTo>
                      <a:pt x="159" y="229"/>
                    </a:lnTo>
                    <a:lnTo>
                      <a:pt x="159" y="231"/>
                    </a:lnTo>
                    <a:lnTo>
                      <a:pt x="160" y="231"/>
                    </a:lnTo>
                    <a:lnTo>
                      <a:pt x="161" y="230"/>
                    </a:lnTo>
                    <a:lnTo>
                      <a:pt x="162" y="231"/>
                    </a:lnTo>
                    <a:lnTo>
                      <a:pt x="159" y="231"/>
                    </a:lnTo>
                    <a:lnTo>
                      <a:pt x="159" y="233"/>
                    </a:lnTo>
                    <a:lnTo>
                      <a:pt x="160" y="233"/>
                    </a:lnTo>
                    <a:lnTo>
                      <a:pt x="159" y="234"/>
                    </a:lnTo>
                    <a:lnTo>
                      <a:pt x="158" y="235"/>
                    </a:lnTo>
                    <a:lnTo>
                      <a:pt x="157" y="233"/>
                    </a:lnTo>
                    <a:lnTo>
                      <a:pt x="157" y="233"/>
                    </a:lnTo>
                    <a:lnTo>
                      <a:pt x="156" y="235"/>
                    </a:lnTo>
                    <a:lnTo>
                      <a:pt x="155" y="236"/>
                    </a:lnTo>
                    <a:lnTo>
                      <a:pt x="155" y="236"/>
                    </a:lnTo>
                    <a:lnTo>
                      <a:pt x="152" y="240"/>
                    </a:lnTo>
                    <a:lnTo>
                      <a:pt x="152" y="241"/>
                    </a:lnTo>
                    <a:lnTo>
                      <a:pt x="152" y="241"/>
                    </a:lnTo>
                    <a:lnTo>
                      <a:pt x="150" y="243"/>
                    </a:lnTo>
                    <a:lnTo>
                      <a:pt x="150" y="244"/>
                    </a:lnTo>
                    <a:lnTo>
                      <a:pt x="151" y="244"/>
                    </a:lnTo>
                    <a:lnTo>
                      <a:pt x="151" y="244"/>
                    </a:lnTo>
                    <a:lnTo>
                      <a:pt x="151" y="245"/>
                    </a:lnTo>
                    <a:lnTo>
                      <a:pt x="152" y="247"/>
                    </a:lnTo>
                    <a:lnTo>
                      <a:pt x="152" y="247"/>
                    </a:lnTo>
                    <a:lnTo>
                      <a:pt x="158" y="243"/>
                    </a:lnTo>
                    <a:lnTo>
                      <a:pt x="159" y="242"/>
                    </a:lnTo>
                    <a:lnTo>
                      <a:pt x="159" y="243"/>
                    </a:lnTo>
                    <a:lnTo>
                      <a:pt x="159" y="243"/>
                    </a:lnTo>
                    <a:lnTo>
                      <a:pt x="158" y="244"/>
                    </a:lnTo>
                    <a:lnTo>
                      <a:pt x="157" y="244"/>
                    </a:lnTo>
                    <a:lnTo>
                      <a:pt x="155" y="246"/>
                    </a:lnTo>
                    <a:lnTo>
                      <a:pt x="155" y="247"/>
                    </a:lnTo>
                    <a:lnTo>
                      <a:pt x="155" y="247"/>
                    </a:lnTo>
                    <a:lnTo>
                      <a:pt x="154" y="247"/>
                    </a:lnTo>
                    <a:lnTo>
                      <a:pt x="153" y="247"/>
                    </a:lnTo>
                    <a:lnTo>
                      <a:pt x="152" y="247"/>
                    </a:lnTo>
                    <a:lnTo>
                      <a:pt x="153" y="248"/>
                    </a:lnTo>
                    <a:lnTo>
                      <a:pt x="152" y="248"/>
                    </a:lnTo>
                    <a:lnTo>
                      <a:pt x="151" y="248"/>
                    </a:lnTo>
                    <a:lnTo>
                      <a:pt x="151" y="247"/>
                    </a:lnTo>
                    <a:lnTo>
                      <a:pt x="150" y="245"/>
                    </a:lnTo>
                    <a:lnTo>
                      <a:pt x="150" y="245"/>
                    </a:lnTo>
                    <a:lnTo>
                      <a:pt x="149" y="246"/>
                    </a:lnTo>
                    <a:lnTo>
                      <a:pt x="148" y="246"/>
                    </a:lnTo>
                    <a:lnTo>
                      <a:pt x="148" y="247"/>
                    </a:lnTo>
                    <a:lnTo>
                      <a:pt x="148" y="247"/>
                    </a:lnTo>
                    <a:lnTo>
                      <a:pt x="148" y="248"/>
                    </a:lnTo>
                    <a:lnTo>
                      <a:pt x="148" y="248"/>
                    </a:lnTo>
                    <a:lnTo>
                      <a:pt x="148" y="249"/>
                    </a:lnTo>
                    <a:lnTo>
                      <a:pt x="147" y="248"/>
                    </a:lnTo>
                    <a:lnTo>
                      <a:pt x="147" y="247"/>
                    </a:lnTo>
                    <a:lnTo>
                      <a:pt x="147" y="247"/>
                    </a:lnTo>
                    <a:lnTo>
                      <a:pt x="144" y="248"/>
                    </a:lnTo>
                    <a:lnTo>
                      <a:pt x="144" y="248"/>
                    </a:lnTo>
                    <a:lnTo>
                      <a:pt x="144" y="250"/>
                    </a:lnTo>
                    <a:lnTo>
                      <a:pt x="143" y="250"/>
                    </a:lnTo>
                    <a:lnTo>
                      <a:pt x="143" y="251"/>
                    </a:lnTo>
                    <a:lnTo>
                      <a:pt x="143" y="251"/>
                    </a:lnTo>
                    <a:lnTo>
                      <a:pt x="142" y="251"/>
                    </a:lnTo>
                    <a:lnTo>
                      <a:pt x="142" y="251"/>
                    </a:lnTo>
                    <a:lnTo>
                      <a:pt x="141" y="250"/>
                    </a:lnTo>
                    <a:lnTo>
                      <a:pt x="141" y="250"/>
                    </a:lnTo>
                    <a:lnTo>
                      <a:pt x="141" y="251"/>
                    </a:lnTo>
                    <a:lnTo>
                      <a:pt x="141" y="251"/>
                    </a:lnTo>
                    <a:lnTo>
                      <a:pt x="140" y="251"/>
                    </a:lnTo>
                    <a:lnTo>
                      <a:pt x="140" y="251"/>
                    </a:lnTo>
                    <a:lnTo>
                      <a:pt x="138" y="252"/>
                    </a:lnTo>
                    <a:lnTo>
                      <a:pt x="138" y="255"/>
                    </a:lnTo>
                    <a:lnTo>
                      <a:pt x="137" y="254"/>
                    </a:lnTo>
                    <a:lnTo>
                      <a:pt x="136" y="254"/>
                    </a:lnTo>
                    <a:lnTo>
                      <a:pt x="135" y="255"/>
                    </a:lnTo>
                    <a:lnTo>
                      <a:pt x="135" y="255"/>
                    </a:lnTo>
                    <a:lnTo>
                      <a:pt x="136" y="256"/>
                    </a:lnTo>
                    <a:lnTo>
                      <a:pt x="136" y="256"/>
                    </a:lnTo>
                    <a:lnTo>
                      <a:pt x="137" y="257"/>
                    </a:lnTo>
                    <a:lnTo>
                      <a:pt x="137" y="256"/>
                    </a:lnTo>
                    <a:lnTo>
                      <a:pt x="138" y="257"/>
                    </a:lnTo>
                    <a:lnTo>
                      <a:pt x="138" y="257"/>
                    </a:lnTo>
                    <a:lnTo>
                      <a:pt x="138" y="258"/>
                    </a:lnTo>
                    <a:lnTo>
                      <a:pt x="138" y="258"/>
                    </a:lnTo>
                    <a:lnTo>
                      <a:pt x="137" y="258"/>
                    </a:lnTo>
                    <a:lnTo>
                      <a:pt x="133" y="258"/>
                    </a:lnTo>
                    <a:lnTo>
                      <a:pt x="133" y="258"/>
                    </a:lnTo>
                    <a:lnTo>
                      <a:pt x="132" y="258"/>
                    </a:lnTo>
                    <a:lnTo>
                      <a:pt x="132" y="259"/>
                    </a:lnTo>
                    <a:lnTo>
                      <a:pt x="132" y="259"/>
                    </a:lnTo>
                    <a:lnTo>
                      <a:pt x="133" y="259"/>
                    </a:lnTo>
                    <a:lnTo>
                      <a:pt x="132" y="259"/>
                    </a:lnTo>
                    <a:lnTo>
                      <a:pt x="132" y="260"/>
                    </a:lnTo>
                    <a:lnTo>
                      <a:pt x="133" y="260"/>
                    </a:lnTo>
                    <a:lnTo>
                      <a:pt x="133" y="260"/>
                    </a:lnTo>
                    <a:lnTo>
                      <a:pt x="133" y="261"/>
                    </a:lnTo>
                    <a:lnTo>
                      <a:pt x="133" y="263"/>
                    </a:lnTo>
                    <a:lnTo>
                      <a:pt x="133" y="263"/>
                    </a:lnTo>
                    <a:lnTo>
                      <a:pt x="132" y="262"/>
                    </a:lnTo>
                    <a:lnTo>
                      <a:pt x="132" y="262"/>
                    </a:lnTo>
                    <a:lnTo>
                      <a:pt x="130" y="262"/>
                    </a:lnTo>
                    <a:lnTo>
                      <a:pt x="129" y="264"/>
                    </a:lnTo>
                    <a:lnTo>
                      <a:pt x="130" y="264"/>
                    </a:lnTo>
                    <a:lnTo>
                      <a:pt x="130" y="265"/>
                    </a:lnTo>
                    <a:lnTo>
                      <a:pt x="129" y="264"/>
                    </a:lnTo>
                    <a:lnTo>
                      <a:pt x="129" y="263"/>
                    </a:lnTo>
                    <a:lnTo>
                      <a:pt x="129" y="264"/>
                    </a:lnTo>
                    <a:lnTo>
                      <a:pt x="127" y="264"/>
                    </a:lnTo>
                    <a:lnTo>
                      <a:pt x="127" y="264"/>
                    </a:lnTo>
                    <a:lnTo>
                      <a:pt x="127" y="265"/>
                    </a:lnTo>
                    <a:lnTo>
                      <a:pt x="126" y="263"/>
                    </a:lnTo>
                    <a:lnTo>
                      <a:pt x="125" y="264"/>
                    </a:lnTo>
                    <a:lnTo>
                      <a:pt x="126" y="266"/>
                    </a:lnTo>
                    <a:lnTo>
                      <a:pt x="126" y="266"/>
                    </a:lnTo>
                    <a:lnTo>
                      <a:pt x="126" y="266"/>
                    </a:lnTo>
                    <a:lnTo>
                      <a:pt x="131" y="266"/>
                    </a:lnTo>
                    <a:lnTo>
                      <a:pt x="129" y="266"/>
                    </a:lnTo>
                    <a:lnTo>
                      <a:pt x="129" y="267"/>
                    </a:lnTo>
                    <a:lnTo>
                      <a:pt x="132" y="266"/>
                    </a:lnTo>
                    <a:lnTo>
                      <a:pt x="132" y="266"/>
                    </a:lnTo>
                    <a:lnTo>
                      <a:pt x="131" y="267"/>
                    </a:lnTo>
                    <a:lnTo>
                      <a:pt x="128" y="267"/>
                    </a:lnTo>
                    <a:lnTo>
                      <a:pt x="127" y="267"/>
                    </a:lnTo>
                    <a:lnTo>
                      <a:pt x="126" y="267"/>
                    </a:lnTo>
                    <a:lnTo>
                      <a:pt x="126" y="268"/>
                    </a:lnTo>
                    <a:lnTo>
                      <a:pt x="126" y="269"/>
                    </a:lnTo>
                    <a:lnTo>
                      <a:pt x="125" y="269"/>
                    </a:lnTo>
                    <a:lnTo>
                      <a:pt x="124" y="269"/>
                    </a:lnTo>
                    <a:lnTo>
                      <a:pt x="124" y="269"/>
                    </a:lnTo>
                    <a:lnTo>
                      <a:pt x="126" y="269"/>
                    </a:lnTo>
                    <a:lnTo>
                      <a:pt x="126" y="270"/>
                    </a:lnTo>
                    <a:lnTo>
                      <a:pt x="126" y="271"/>
                    </a:lnTo>
                    <a:lnTo>
                      <a:pt x="125" y="273"/>
                    </a:lnTo>
                    <a:lnTo>
                      <a:pt x="125" y="273"/>
                    </a:lnTo>
                    <a:lnTo>
                      <a:pt x="125" y="273"/>
                    </a:lnTo>
                    <a:lnTo>
                      <a:pt x="125" y="274"/>
                    </a:lnTo>
                    <a:lnTo>
                      <a:pt x="125" y="275"/>
                    </a:lnTo>
                    <a:lnTo>
                      <a:pt x="125" y="276"/>
                    </a:lnTo>
                    <a:lnTo>
                      <a:pt x="126" y="276"/>
                    </a:lnTo>
                    <a:lnTo>
                      <a:pt x="129" y="274"/>
                    </a:lnTo>
                    <a:lnTo>
                      <a:pt x="130" y="275"/>
                    </a:lnTo>
                    <a:lnTo>
                      <a:pt x="131" y="275"/>
                    </a:lnTo>
                    <a:lnTo>
                      <a:pt x="133" y="272"/>
                    </a:lnTo>
                    <a:lnTo>
                      <a:pt x="133" y="273"/>
                    </a:lnTo>
                    <a:lnTo>
                      <a:pt x="133" y="274"/>
                    </a:lnTo>
                    <a:lnTo>
                      <a:pt x="133" y="275"/>
                    </a:lnTo>
                    <a:lnTo>
                      <a:pt x="134" y="275"/>
                    </a:lnTo>
                    <a:lnTo>
                      <a:pt x="135" y="274"/>
                    </a:lnTo>
                    <a:lnTo>
                      <a:pt x="135" y="275"/>
                    </a:lnTo>
                    <a:lnTo>
                      <a:pt x="137" y="273"/>
                    </a:lnTo>
                    <a:lnTo>
                      <a:pt x="137" y="271"/>
                    </a:lnTo>
                    <a:lnTo>
                      <a:pt x="138" y="271"/>
                    </a:lnTo>
                    <a:lnTo>
                      <a:pt x="138" y="271"/>
                    </a:lnTo>
                    <a:lnTo>
                      <a:pt x="137" y="273"/>
                    </a:lnTo>
                    <a:lnTo>
                      <a:pt x="137" y="274"/>
                    </a:lnTo>
                    <a:lnTo>
                      <a:pt x="137" y="274"/>
                    </a:lnTo>
                    <a:lnTo>
                      <a:pt x="138" y="273"/>
                    </a:lnTo>
                    <a:lnTo>
                      <a:pt x="139" y="274"/>
                    </a:lnTo>
                    <a:lnTo>
                      <a:pt x="137" y="275"/>
                    </a:lnTo>
                    <a:lnTo>
                      <a:pt x="136" y="276"/>
                    </a:lnTo>
                    <a:lnTo>
                      <a:pt x="136" y="277"/>
                    </a:lnTo>
                    <a:lnTo>
                      <a:pt x="136" y="277"/>
                    </a:lnTo>
                    <a:lnTo>
                      <a:pt x="135" y="278"/>
                    </a:lnTo>
                    <a:lnTo>
                      <a:pt x="135" y="277"/>
                    </a:lnTo>
                    <a:lnTo>
                      <a:pt x="134" y="277"/>
                    </a:lnTo>
                    <a:lnTo>
                      <a:pt x="133" y="276"/>
                    </a:lnTo>
                    <a:lnTo>
                      <a:pt x="133" y="276"/>
                    </a:lnTo>
                    <a:lnTo>
                      <a:pt x="131" y="276"/>
                    </a:lnTo>
                    <a:lnTo>
                      <a:pt x="130" y="276"/>
                    </a:lnTo>
                    <a:lnTo>
                      <a:pt x="129" y="276"/>
                    </a:lnTo>
                    <a:lnTo>
                      <a:pt x="128" y="276"/>
                    </a:lnTo>
                    <a:lnTo>
                      <a:pt x="127" y="277"/>
                    </a:lnTo>
                    <a:lnTo>
                      <a:pt x="126" y="277"/>
                    </a:lnTo>
                    <a:lnTo>
                      <a:pt x="125" y="277"/>
                    </a:lnTo>
                    <a:lnTo>
                      <a:pt x="125" y="279"/>
                    </a:lnTo>
                    <a:lnTo>
                      <a:pt x="126" y="279"/>
                    </a:lnTo>
                    <a:lnTo>
                      <a:pt x="126" y="278"/>
                    </a:lnTo>
                    <a:lnTo>
                      <a:pt x="126" y="280"/>
                    </a:lnTo>
                    <a:lnTo>
                      <a:pt x="125" y="280"/>
                    </a:lnTo>
                    <a:lnTo>
                      <a:pt x="125" y="279"/>
                    </a:lnTo>
                    <a:lnTo>
                      <a:pt x="124" y="279"/>
                    </a:lnTo>
                    <a:lnTo>
                      <a:pt x="124" y="279"/>
                    </a:lnTo>
                    <a:lnTo>
                      <a:pt x="124" y="280"/>
                    </a:lnTo>
                    <a:lnTo>
                      <a:pt x="126" y="281"/>
                    </a:lnTo>
                    <a:lnTo>
                      <a:pt x="126" y="281"/>
                    </a:lnTo>
                    <a:lnTo>
                      <a:pt x="127" y="280"/>
                    </a:lnTo>
                    <a:lnTo>
                      <a:pt x="128" y="280"/>
                    </a:lnTo>
                    <a:lnTo>
                      <a:pt x="126" y="283"/>
                    </a:lnTo>
                    <a:lnTo>
                      <a:pt x="126" y="283"/>
                    </a:lnTo>
                    <a:lnTo>
                      <a:pt x="126" y="284"/>
                    </a:lnTo>
                    <a:lnTo>
                      <a:pt x="125" y="284"/>
                    </a:lnTo>
                    <a:lnTo>
                      <a:pt x="126" y="285"/>
                    </a:lnTo>
                    <a:lnTo>
                      <a:pt x="126" y="285"/>
                    </a:lnTo>
                    <a:lnTo>
                      <a:pt x="126" y="286"/>
                    </a:lnTo>
                    <a:lnTo>
                      <a:pt x="127" y="285"/>
                    </a:lnTo>
                    <a:lnTo>
                      <a:pt x="127" y="286"/>
                    </a:lnTo>
                    <a:lnTo>
                      <a:pt x="128" y="287"/>
                    </a:lnTo>
                    <a:lnTo>
                      <a:pt x="127" y="287"/>
                    </a:lnTo>
                    <a:lnTo>
                      <a:pt x="126" y="288"/>
                    </a:lnTo>
                    <a:lnTo>
                      <a:pt x="126" y="288"/>
                    </a:lnTo>
                    <a:lnTo>
                      <a:pt x="127" y="289"/>
                    </a:lnTo>
                    <a:lnTo>
                      <a:pt x="128" y="288"/>
                    </a:lnTo>
                    <a:lnTo>
                      <a:pt x="129" y="287"/>
                    </a:lnTo>
                    <a:lnTo>
                      <a:pt x="129" y="286"/>
                    </a:lnTo>
                    <a:lnTo>
                      <a:pt x="129" y="285"/>
                    </a:lnTo>
                    <a:lnTo>
                      <a:pt x="132" y="282"/>
                    </a:lnTo>
                    <a:lnTo>
                      <a:pt x="133" y="281"/>
                    </a:lnTo>
                    <a:lnTo>
                      <a:pt x="133" y="282"/>
                    </a:lnTo>
                    <a:lnTo>
                      <a:pt x="133" y="282"/>
                    </a:lnTo>
                    <a:lnTo>
                      <a:pt x="134" y="282"/>
                    </a:lnTo>
                    <a:lnTo>
                      <a:pt x="135" y="282"/>
                    </a:lnTo>
                    <a:lnTo>
                      <a:pt x="133" y="283"/>
                    </a:lnTo>
                    <a:lnTo>
                      <a:pt x="133" y="284"/>
                    </a:lnTo>
                    <a:lnTo>
                      <a:pt x="133" y="284"/>
                    </a:lnTo>
                    <a:lnTo>
                      <a:pt x="133" y="283"/>
                    </a:lnTo>
                    <a:lnTo>
                      <a:pt x="130" y="286"/>
                    </a:lnTo>
                    <a:lnTo>
                      <a:pt x="131" y="286"/>
                    </a:lnTo>
                    <a:lnTo>
                      <a:pt x="131" y="287"/>
                    </a:lnTo>
                    <a:lnTo>
                      <a:pt x="130" y="287"/>
                    </a:lnTo>
                    <a:lnTo>
                      <a:pt x="128" y="290"/>
                    </a:lnTo>
                    <a:lnTo>
                      <a:pt x="129" y="290"/>
                    </a:lnTo>
                    <a:lnTo>
                      <a:pt x="131" y="290"/>
                    </a:lnTo>
                    <a:lnTo>
                      <a:pt x="131" y="290"/>
                    </a:lnTo>
                    <a:lnTo>
                      <a:pt x="132" y="290"/>
                    </a:lnTo>
                    <a:lnTo>
                      <a:pt x="129" y="291"/>
                    </a:lnTo>
                    <a:lnTo>
                      <a:pt x="129" y="291"/>
                    </a:lnTo>
                    <a:lnTo>
                      <a:pt x="129" y="291"/>
                    </a:lnTo>
                    <a:lnTo>
                      <a:pt x="128" y="291"/>
                    </a:lnTo>
                    <a:lnTo>
                      <a:pt x="127" y="292"/>
                    </a:lnTo>
                    <a:lnTo>
                      <a:pt x="127" y="291"/>
                    </a:lnTo>
                    <a:lnTo>
                      <a:pt x="126" y="294"/>
                    </a:lnTo>
                    <a:lnTo>
                      <a:pt x="126" y="295"/>
                    </a:lnTo>
                    <a:lnTo>
                      <a:pt x="126" y="295"/>
                    </a:lnTo>
                    <a:lnTo>
                      <a:pt x="126" y="295"/>
                    </a:lnTo>
                    <a:lnTo>
                      <a:pt x="127" y="295"/>
                    </a:lnTo>
                    <a:lnTo>
                      <a:pt x="127" y="295"/>
                    </a:lnTo>
                    <a:lnTo>
                      <a:pt x="127" y="295"/>
                    </a:lnTo>
                    <a:lnTo>
                      <a:pt x="128" y="295"/>
                    </a:lnTo>
                    <a:lnTo>
                      <a:pt x="129" y="295"/>
                    </a:lnTo>
                    <a:lnTo>
                      <a:pt x="128" y="294"/>
                    </a:lnTo>
                    <a:lnTo>
                      <a:pt x="129" y="295"/>
                    </a:lnTo>
                    <a:lnTo>
                      <a:pt x="130" y="294"/>
                    </a:lnTo>
                    <a:lnTo>
                      <a:pt x="131" y="293"/>
                    </a:lnTo>
                    <a:lnTo>
                      <a:pt x="132" y="293"/>
                    </a:lnTo>
                    <a:lnTo>
                      <a:pt x="130" y="295"/>
                    </a:lnTo>
                    <a:lnTo>
                      <a:pt x="130" y="295"/>
                    </a:lnTo>
                    <a:lnTo>
                      <a:pt x="130" y="296"/>
                    </a:lnTo>
                    <a:lnTo>
                      <a:pt x="129" y="298"/>
                    </a:lnTo>
                    <a:lnTo>
                      <a:pt x="129" y="298"/>
                    </a:lnTo>
                    <a:lnTo>
                      <a:pt x="129" y="299"/>
                    </a:lnTo>
                    <a:lnTo>
                      <a:pt x="129" y="299"/>
                    </a:lnTo>
                    <a:lnTo>
                      <a:pt x="129" y="299"/>
                    </a:lnTo>
                    <a:lnTo>
                      <a:pt x="128" y="299"/>
                    </a:lnTo>
                    <a:lnTo>
                      <a:pt x="128" y="298"/>
                    </a:lnTo>
                    <a:lnTo>
                      <a:pt x="127" y="298"/>
                    </a:lnTo>
                    <a:lnTo>
                      <a:pt x="126" y="302"/>
                    </a:lnTo>
                    <a:lnTo>
                      <a:pt x="132" y="306"/>
                    </a:lnTo>
                    <a:lnTo>
                      <a:pt x="133" y="306"/>
                    </a:lnTo>
                    <a:lnTo>
                      <a:pt x="133" y="306"/>
                    </a:lnTo>
                    <a:lnTo>
                      <a:pt x="133" y="309"/>
                    </a:lnTo>
                    <a:lnTo>
                      <a:pt x="134" y="308"/>
                    </a:lnTo>
                    <a:lnTo>
                      <a:pt x="135" y="309"/>
                    </a:lnTo>
                    <a:lnTo>
                      <a:pt x="135" y="308"/>
                    </a:lnTo>
                    <a:lnTo>
                      <a:pt x="137" y="308"/>
                    </a:lnTo>
                    <a:lnTo>
                      <a:pt x="136" y="309"/>
                    </a:lnTo>
                    <a:lnTo>
                      <a:pt x="137" y="309"/>
                    </a:lnTo>
                    <a:lnTo>
                      <a:pt x="139" y="309"/>
                    </a:lnTo>
                    <a:lnTo>
                      <a:pt x="140" y="308"/>
                    </a:lnTo>
                    <a:lnTo>
                      <a:pt x="140" y="306"/>
                    </a:lnTo>
                    <a:lnTo>
                      <a:pt x="141" y="307"/>
                    </a:lnTo>
                    <a:lnTo>
                      <a:pt x="144" y="306"/>
                    </a:lnTo>
                    <a:lnTo>
                      <a:pt x="145" y="303"/>
                    </a:lnTo>
                    <a:lnTo>
                      <a:pt x="147" y="302"/>
                    </a:lnTo>
                    <a:lnTo>
                      <a:pt x="147" y="302"/>
                    </a:lnTo>
                    <a:lnTo>
                      <a:pt x="148" y="301"/>
                    </a:lnTo>
                    <a:lnTo>
                      <a:pt x="148" y="301"/>
                    </a:lnTo>
                    <a:lnTo>
                      <a:pt x="149" y="298"/>
                    </a:lnTo>
                    <a:lnTo>
                      <a:pt x="149" y="298"/>
                    </a:lnTo>
                    <a:lnTo>
                      <a:pt x="151" y="298"/>
                    </a:lnTo>
                    <a:lnTo>
                      <a:pt x="151" y="298"/>
                    </a:lnTo>
                    <a:lnTo>
                      <a:pt x="152" y="298"/>
                    </a:lnTo>
                    <a:lnTo>
                      <a:pt x="153" y="296"/>
                    </a:lnTo>
                    <a:lnTo>
                      <a:pt x="154" y="295"/>
                    </a:lnTo>
                    <a:lnTo>
                      <a:pt x="154" y="295"/>
                    </a:lnTo>
                    <a:lnTo>
                      <a:pt x="153" y="294"/>
                    </a:lnTo>
                    <a:lnTo>
                      <a:pt x="152" y="293"/>
                    </a:lnTo>
                    <a:lnTo>
                      <a:pt x="153" y="293"/>
                    </a:lnTo>
                    <a:lnTo>
                      <a:pt x="153" y="292"/>
                    </a:lnTo>
                    <a:lnTo>
                      <a:pt x="153" y="291"/>
                    </a:lnTo>
                    <a:lnTo>
                      <a:pt x="153" y="291"/>
                    </a:lnTo>
                    <a:lnTo>
                      <a:pt x="154" y="292"/>
                    </a:lnTo>
                    <a:lnTo>
                      <a:pt x="154" y="293"/>
                    </a:lnTo>
                    <a:lnTo>
                      <a:pt x="155" y="293"/>
                    </a:lnTo>
                    <a:lnTo>
                      <a:pt x="155" y="292"/>
                    </a:lnTo>
                    <a:lnTo>
                      <a:pt x="154" y="291"/>
                    </a:lnTo>
                    <a:lnTo>
                      <a:pt x="154" y="290"/>
                    </a:lnTo>
                    <a:lnTo>
                      <a:pt x="154" y="290"/>
                    </a:lnTo>
                    <a:lnTo>
                      <a:pt x="155" y="290"/>
                    </a:lnTo>
                    <a:lnTo>
                      <a:pt x="155" y="289"/>
                    </a:lnTo>
                    <a:lnTo>
                      <a:pt x="155" y="290"/>
                    </a:lnTo>
                    <a:lnTo>
                      <a:pt x="155" y="290"/>
                    </a:lnTo>
                    <a:lnTo>
                      <a:pt x="155" y="291"/>
                    </a:lnTo>
                    <a:lnTo>
                      <a:pt x="155" y="296"/>
                    </a:lnTo>
                    <a:lnTo>
                      <a:pt x="156" y="296"/>
                    </a:lnTo>
                    <a:lnTo>
                      <a:pt x="157" y="297"/>
                    </a:lnTo>
                    <a:lnTo>
                      <a:pt x="158" y="297"/>
                    </a:lnTo>
                    <a:lnTo>
                      <a:pt x="158" y="298"/>
                    </a:lnTo>
                    <a:lnTo>
                      <a:pt x="158" y="298"/>
                    </a:lnTo>
                    <a:lnTo>
                      <a:pt x="158" y="299"/>
                    </a:lnTo>
                    <a:lnTo>
                      <a:pt x="158" y="305"/>
                    </a:lnTo>
                    <a:lnTo>
                      <a:pt x="158" y="305"/>
                    </a:lnTo>
                    <a:lnTo>
                      <a:pt x="158" y="306"/>
                    </a:lnTo>
                    <a:lnTo>
                      <a:pt x="158" y="306"/>
                    </a:lnTo>
                    <a:lnTo>
                      <a:pt x="158" y="306"/>
                    </a:lnTo>
                    <a:lnTo>
                      <a:pt x="159" y="306"/>
                    </a:lnTo>
                    <a:lnTo>
                      <a:pt x="159" y="305"/>
                    </a:lnTo>
                    <a:lnTo>
                      <a:pt x="160" y="306"/>
                    </a:lnTo>
                    <a:lnTo>
                      <a:pt x="159" y="306"/>
                    </a:lnTo>
                    <a:lnTo>
                      <a:pt x="160" y="306"/>
                    </a:lnTo>
                    <a:lnTo>
                      <a:pt x="160" y="306"/>
                    </a:lnTo>
                    <a:lnTo>
                      <a:pt x="160" y="307"/>
                    </a:lnTo>
                    <a:lnTo>
                      <a:pt x="159" y="308"/>
                    </a:lnTo>
                    <a:lnTo>
                      <a:pt x="161" y="309"/>
                    </a:lnTo>
                    <a:lnTo>
                      <a:pt x="161" y="309"/>
                    </a:lnTo>
                    <a:lnTo>
                      <a:pt x="161" y="311"/>
                    </a:lnTo>
                    <a:lnTo>
                      <a:pt x="162" y="311"/>
                    </a:lnTo>
                    <a:lnTo>
                      <a:pt x="162" y="312"/>
                    </a:lnTo>
                    <a:lnTo>
                      <a:pt x="162" y="313"/>
                    </a:lnTo>
                    <a:lnTo>
                      <a:pt x="162" y="314"/>
                    </a:lnTo>
                    <a:lnTo>
                      <a:pt x="162" y="316"/>
                    </a:lnTo>
                    <a:lnTo>
                      <a:pt x="162" y="316"/>
                    </a:lnTo>
                    <a:lnTo>
                      <a:pt x="164" y="320"/>
                    </a:lnTo>
                    <a:lnTo>
                      <a:pt x="165" y="321"/>
                    </a:lnTo>
                    <a:lnTo>
                      <a:pt x="166" y="322"/>
                    </a:lnTo>
                    <a:lnTo>
                      <a:pt x="166" y="323"/>
                    </a:lnTo>
                    <a:lnTo>
                      <a:pt x="167" y="324"/>
                    </a:lnTo>
                    <a:lnTo>
                      <a:pt x="167" y="325"/>
                    </a:lnTo>
                    <a:lnTo>
                      <a:pt x="166" y="325"/>
                    </a:lnTo>
                    <a:lnTo>
                      <a:pt x="166" y="325"/>
                    </a:lnTo>
                    <a:lnTo>
                      <a:pt x="166" y="325"/>
                    </a:lnTo>
                    <a:lnTo>
                      <a:pt x="166" y="327"/>
                    </a:lnTo>
                    <a:lnTo>
                      <a:pt x="166" y="327"/>
                    </a:lnTo>
                    <a:lnTo>
                      <a:pt x="165" y="327"/>
                    </a:lnTo>
                    <a:lnTo>
                      <a:pt x="165" y="328"/>
                    </a:lnTo>
                    <a:lnTo>
                      <a:pt x="168" y="333"/>
                    </a:lnTo>
                    <a:lnTo>
                      <a:pt x="167" y="334"/>
                    </a:lnTo>
                    <a:lnTo>
                      <a:pt x="167" y="335"/>
                    </a:lnTo>
                    <a:lnTo>
                      <a:pt x="167" y="335"/>
                    </a:lnTo>
                    <a:lnTo>
                      <a:pt x="167" y="335"/>
                    </a:lnTo>
                    <a:lnTo>
                      <a:pt x="168" y="335"/>
                    </a:lnTo>
                    <a:lnTo>
                      <a:pt x="169" y="335"/>
                    </a:lnTo>
                    <a:lnTo>
                      <a:pt x="171" y="335"/>
                    </a:lnTo>
                    <a:lnTo>
                      <a:pt x="173" y="335"/>
                    </a:lnTo>
                    <a:lnTo>
                      <a:pt x="173" y="335"/>
                    </a:lnTo>
                    <a:lnTo>
                      <a:pt x="174" y="335"/>
                    </a:lnTo>
                    <a:lnTo>
                      <a:pt x="175" y="334"/>
                    </a:lnTo>
                    <a:lnTo>
                      <a:pt x="174" y="331"/>
                    </a:lnTo>
                    <a:lnTo>
                      <a:pt x="176" y="329"/>
                    </a:lnTo>
                    <a:lnTo>
                      <a:pt x="177" y="329"/>
                    </a:lnTo>
                    <a:lnTo>
                      <a:pt x="177" y="328"/>
                    </a:lnTo>
                    <a:lnTo>
                      <a:pt x="178" y="328"/>
                    </a:lnTo>
                    <a:lnTo>
                      <a:pt x="180" y="328"/>
                    </a:lnTo>
                    <a:lnTo>
                      <a:pt x="180" y="328"/>
                    </a:lnTo>
                    <a:lnTo>
                      <a:pt x="181" y="328"/>
                    </a:lnTo>
                    <a:lnTo>
                      <a:pt x="183" y="328"/>
                    </a:lnTo>
                    <a:lnTo>
                      <a:pt x="184" y="328"/>
                    </a:lnTo>
                    <a:lnTo>
                      <a:pt x="186" y="322"/>
                    </a:lnTo>
                    <a:lnTo>
                      <a:pt x="186" y="320"/>
                    </a:lnTo>
                    <a:lnTo>
                      <a:pt x="187" y="319"/>
                    </a:lnTo>
                    <a:lnTo>
                      <a:pt x="187" y="317"/>
                    </a:lnTo>
                    <a:lnTo>
                      <a:pt x="188" y="315"/>
                    </a:lnTo>
                    <a:lnTo>
                      <a:pt x="188" y="314"/>
                    </a:lnTo>
                    <a:lnTo>
                      <a:pt x="187" y="313"/>
                    </a:lnTo>
                    <a:lnTo>
                      <a:pt x="188" y="312"/>
                    </a:lnTo>
                    <a:lnTo>
                      <a:pt x="188" y="311"/>
                    </a:lnTo>
                    <a:lnTo>
                      <a:pt x="187" y="310"/>
                    </a:lnTo>
                    <a:lnTo>
                      <a:pt x="187" y="310"/>
                    </a:lnTo>
                    <a:lnTo>
                      <a:pt x="187" y="309"/>
                    </a:lnTo>
                    <a:lnTo>
                      <a:pt x="188" y="310"/>
                    </a:lnTo>
                    <a:lnTo>
                      <a:pt x="188" y="309"/>
                    </a:lnTo>
                    <a:lnTo>
                      <a:pt x="188" y="309"/>
                    </a:lnTo>
                    <a:lnTo>
                      <a:pt x="188" y="309"/>
                    </a:lnTo>
                    <a:lnTo>
                      <a:pt x="188" y="308"/>
                    </a:lnTo>
                    <a:lnTo>
                      <a:pt x="188" y="308"/>
                    </a:lnTo>
                    <a:lnTo>
                      <a:pt x="188" y="306"/>
                    </a:lnTo>
                    <a:lnTo>
                      <a:pt x="188" y="306"/>
                    </a:lnTo>
                    <a:lnTo>
                      <a:pt x="187" y="304"/>
                    </a:lnTo>
                    <a:lnTo>
                      <a:pt x="187" y="304"/>
                    </a:lnTo>
                    <a:lnTo>
                      <a:pt x="188" y="305"/>
                    </a:lnTo>
                    <a:lnTo>
                      <a:pt x="188" y="304"/>
                    </a:lnTo>
                    <a:lnTo>
                      <a:pt x="189" y="304"/>
                    </a:lnTo>
                    <a:lnTo>
                      <a:pt x="188" y="303"/>
                    </a:lnTo>
                    <a:lnTo>
                      <a:pt x="185" y="302"/>
                    </a:lnTo>
                    <a:lnTo>
                      <a:pt x="185" y="302"/>
                    </a:lnTo>
                    <a:lnTo>
                      <a:pt x="188" y="302"/>
                    </a:lnTo>
                    <a:lnTo>
                      <a:pt x="188" y="302"/>
                    </a:lnTo>
                    <a:lnTo>
                      <a:pt x="189" y="302"/>
                    </a:lnTo>
                    <a:lnTo>
                      <a:pt x="190" y="301"/>
                    </a:lnTo>
                    <a:lnTo>
                      <a:pt x="191" y="301"/>
                    </a:lnTo>
                    <a:lnTo>
                      <a:pt x="193" y="299"/>
                    </a:lnTo>
                    <a:lnTo>
                      <a:pt x="193" y="298"/>
                    </a:lnTo>
                    <a:lnTo>
                      <a:pt x="193" y="298"/>
                    </a:lnTo>
                    <a:lnTo>
                      <a:pt x="193" y="299"/>
                    </a:lnTo>
                    <a:lnTo>
                      <a:pt x="195" y="299"/>
                    </a:lnTo>
                    <a:lnTo>
                      <a:pt x="195" y="298"/>
                    </a:lnTo>
                    <a:lnTo>
                      <a:pt x="197" y="297"/>
                    </a:lnTo>
                    <a:lnTo>
                      <a:pt x="196" y="295"/>
                    </a:lnTo>
                    <a:lnTo>
                      <a:pt x="197" y="296"/>
                    </a:lnTo>
                    <a:lnTo>
                      <a:pt x="198" y="296"/>
                    </a:lnTo>
                    <a:lnTo>
                      <a:pt x="198" y="295"/>
                    </a:lnTo>
                    <a:lnTo>
                      <a:pt x="198" y="295"/>
                    </a:lnTo>
                    <a:lnTo>
                      <a:pt x="198" y="295"/>
                    </a:lnTo>
                    <a:lnTo>
                      <a:pt x="193" y="295"/>
                    </a:lnTo>
                    <a:lnTo>
                      <a:pt x="191" y="295"/>
                    </a:lnTo>
                    <a:lnTo>
                      <a:pt x="191" y="296"/>
                    </a:lnTo>
                    <a:lnTo>
                      <a:pt x="191" y="295"/>
                    </a:lnTo>
                    <a:lnTo>
                      <a:pt x="191" y="295"/>
                    </a:lnTo>
                    <a:lnTo>
                      <a:pt x="188" y="294"/>
                    </a:lnTo>
                    <a:lnTo>
                      <a:pt x="187" y="294"/>
                    </a:lnTo>
                    <a:lnTo>
                      <a:pt x="186" y="294"/>
                    </a:lnTo>
                    <a:lnTo>
                      <a:pt x="187" y="293"/>
                    </a:lnTo>
                    <a:lnTo>
                      <a:pt x="187" y="292"/>
                    </a:lnTo>
                    <a:lnTo>
                      <a:pt x="188" y="293"/>
                    </a:lnTo>
                    <a:lnTo>
                      <a:pt x="188" y="292"/>
                    </a:lnTo>
                    <a:lnTo>
                      <a:pt x="190" y="292"/>
                    </a:lnTo>
                    <a:lnTo>
                      <a:pt x="190" y="292"/>
                    </a:lnTo>
                    <a:lnTo>
                      <a:pt x="191" y="294"/>
                    </a:lnTo>
                    <a:lnTo>
                      <a:pt x="191" y="293"/>
                    </a:lnTo>
                    <a:lnTo>
                      <a:pt x="191" y="293"/>
                    </a:lnTo>
                    <a:lnTo>
                      <a:pt x="192" y="293"/>
                    </a:lnTo>
                    <a:lnTo>
                      <a:pt x="193" y="294"/>
                    </a:lnTo>
                    <a:lnTo>
                      <a:pt x="193" y="293"/>
                    </a:lnTo>
                    <a:lnTo>
                      <a:pt x="194" y="293"/>
                    </a:lnTo>
                    <a:lnTo>
                      <a:pt x="194" y="295"/>
                    </a:lnTo>
                    <a:lnTo>
                      <a:pt x="195" y="295"/>
                    </a:lnTo>
                    <a:lnTo>
                      <a:pt x="198" y="293"/>
                    </a:lnTo>
                    <a:lnTo>
                      <a:pt x="199" y="291"/>
                    </a:lnTo>
                    <a:lnTo>
                      <a:pt x="199" y="291"/>
                    </a:lnTo>
                    <a:lnTo>
                      <a:pt x="200" y="289"/>
                    </a:lnTo>
                    <a:lnTo>
                      <a:pt x="199" y="287"/>
                    </a:lnTo>
                    <a:lnTo>
                      <a:pt x="198" y="287"/>
                    </a:lnTo>
                    <a:lnTo>
                      <a:pt x="197" y="285"/>
                    </a:lnTo>
                    <a:lnTo>
                      <a:pt x="198" y="285"/>
                    </a:lnTo>
                    <a:lnTo>
                      <a:pt x="198" y="284"/>
                    </a:lnTo>
                    <a:lnTo>
                      <a:pt x="195" y="284"/>
                    </a:lnTo>
                    <a:lnTo>
                      <a:pt x="195" y="283"/>
                    </a:lnTo>
                    <a:lnTo>
                      <a:pt x="195" y="281"/>
                    </a:lnTo>
                    <a:lnTo>
                      <a:pt x="193" y="282"/>
                    </a:lnTo>
                    <a:lnTo>
                      <a:pt x="193" y="281"/>
                    </a:lnTo>
                    <a:lnTo>
                      <a:pt x="193" y="280"/>
                    </a:lnTo>
                    <a:lnTo>
                      <a:pt x="192" y="280"/>
                    </a:lnTo>
                    <a:lnTo>
                      <a:pt x="192" y="281"/>
                    </a:lnTo>
                    <a:lnTo>
                      <a:pt x="191" y="283"/>
                    </a:lnTo>
                    <a:lnTo>
                      <a:pt x="188" y="286"/>
                    </a:lnTo>
                    <a:lnTo>
                      <a:pt x="188" y="286"/>
                    </a:lnTo>
                    <a:lnTo>
                      <a:pt x="186" y="287"/>
                    </a:lnTo>
                    <a:lnTo>
                      <a:pt x="185" y="286"/>
                    </a:lnTo>
                    <a:lnTo>
                      <a:pt x="187" y="286"/>
                    </a:lnTo>
                    <a:lnTo>
                      <a:pt x="188" y="285"/>
                    </a:lnTo>
                    <a:lnTo>
                      <a:pt x="188" y="284"/>
                    </a:lnTo>
                    <a:lnTo>
                      <a:pt x="189" y="284"/>
                    </a:lnTo>
                    <a:lnTo>
                      <a:pt x="191" y="282"/>
                    </a:lnTo>
                    <a:lnTo>
                      <a:pt x="191" y="281"/>
                    </a:lnTo>
                    <a:lnTo>
                      <a:pt x="191" y="280"/>
                    </a:lnTo>
                    <a:lnTo>
                      <a:pt x="191" y="280"/>
                    </a:lnTo>
                    <a:lnTo>
                      <a:pt x="191" y="279"/>
                    </a:lnTo>
                    <a:lnTo>
                      <a:pt x="191" y="278"/>
                    </a:lnTo>
                    <a:lnTo>
                      <a:pt x="191" y="277"/>
                    </a:lnTo>
                    <a:lnTo>
                      <a:pt x="190" y="270"/>
                    </a:lnTo>
                    <a:lnTo>
                      <a:pt x="191" y="269"/>
                    </a:lnTo>
                    <a:lnTo>
                      <a:pt x="191" y="268"/>
                    </a:lnTo>
                    <a:lnTo>
                      <a:pt x="192" y="269"/>
                    </a:lnTo>
                    <a:lnTo>
                      <a:pt x="192" y="268"/>
                    </a:lnTo>
                    <a:lnTo>
                      <a:pt x="191" y="266"/>
                    </a:lnTo>
                    <a:lnTo>
                      <a:pt x="192" y="262"/>
                    </a:lnTo>
                    <a:lnTo>
                      <a:pt x="191" y="262"/>
                    </a:lnTo>
                    <a:lnTo>
                      <a:pt x="191" y="260"/>
                    </a:lnTo>
                    <a:lnTo>
                      <a:pt x="191" y="259"/>
                    </a:lnTo>
                    <a:lnTo>
                      <a:pt x="193" y="260"/>
                    </a:lnTo>
                    <a:lnTo>
                      <a:pt x="193" y="259"/>
                    </a:lnTo>
                    <a:lnTo>
                      <a:pt x="194" y="259"/>
                    </a:lnTo>
                    <a:lnTo>
                      <a:pt x="195" y="258"/>
                    </a:lnTo>
                    <a:lnTo>
                      <a:pt x="195" y="258"/>
                    </a:lnTo>
                    <a:lnTo>
                      <a:pt x="195" y="258"/>
                    </a:lnTo>
                    <a:lnTo>
                      <a:pt x="195" y="256"/>
                    </a:lnTo>
                    <a:lnTo>
                      <a:pt x="194" y="255"/>
                    </a:lnTo>
                    <a:lnTo>
                      <a:pt x="194" y="255"/>
                    </a:lnTo>
                    <a:lnTo>
                      <a:pt x="195" y="255"/>
                    </a:lnTo>
                    <a:lnTo>
                      <a:pt x="195" y="256"/>
                    </a:lnTo>
                    <a:lnTo>
                      <a:pt x="195" y="256"/>
                    </a:lnTo>
                    <a:lnTo>
                      <a:pt x="196" y="255"/>
                    </a:lnTo>
                    <a:lnTo>
                      <a:pt x="197" y="255"/>
                    </a:lnTo>
                    <a:lnTo>
                      <a:pt x="197" y="255"/>
                    </a:lnTo>
                    <a:lnTo>
                      <a:pt x="198" y="254"/>
                    </a:lnTo>
                    <a:lnTo>
                      <a:pt x="196" y="253"/>
                    </a:lnTo>
                    <a:lnTo>
                      <a:pt x="197" y="253"/>
                    </a:lnTo>
                    <a:lnTo>
                      <a:pt x="198" y="253"/>
                    </a:lnTo>
                    <a:lnTo>
                      <a:pt x="198" y="252"/>
                    </a:lnTo>
                    <a:lnTo>
                      <a:pt x="198" y="252"/>
                    </a:lnTo>
                    <a:lnTo>
                      <a:pt x="198" y="251"/>
                    </a:lnTo>
                    <a:lnTo>
                      <a:pt x="199" y="251"/>
                    </a:lnTo>
                    <a:lnTo>
                      <a:pt x="199" y="250"/>
                    </a:lnTo>
                    <a:lnTo>
                      <a:pt x="200" y="249"/>
                    </a:lnTo>
                    <a:lnTo>
                      <a:pt x="201" y="250"/>
                    </a:lnTo>
                    <a:lnTo>
                      <a:pt x="202" y="249"/>
                    </a:lnTo>
                    <a:lnTo>
                      <a:pt x="202" y="247"/>
                    </a:lnTo>
                    <a:lnTo>
                      <a:pt x="204" y="247"/>
                    </a:lnTo>
                    <a:lnTo>
                      <a:pt x="205" y="247"/>
                    </a:lnTo>
                    <a:lnTo>
                      <a:pt x="206" y="247"/>
                    </a:lnTo>
                    <a:lnTo>
                      <a:pt x="206" y="245"/>
                    </a:lnTo>
                    <a:lnTo>
                      <a:pt x="207" y="244"/>
                    </a:lnTo>
                    <a:lnTo>
                      <a:pt x="208" y="245"/>
                    </a:lnTo>
                    <a:lnTo>
                      <a:pt x="208" y="244"/>
                    </a:lnTo>
                    <a:lnTo>
                      <a:pt x="209" y="244"/>
                    </a:lnTo>
                    <a:lnTo>
                      <a:pt x="209" y="243"/>
                    </a:lnTo>
                    <a:lnTo>
                      <a:pt x="210" y="243"/>
                    </a:lnTo>
                    <a:lnTo>
                      <a:pt x="214" y="236"/>
                    </a:lnTo>
                    <a:lnTo>
                      <a:pt x="214" y="236"/>
                    </a:lnTo>
                    <a:lnTo>
                      <a:pt x="214" y="237"/>
                    </a:lnTo>
                    <a:lnTo>
                      <a:pt x="216" y="236"/>
                    </a:lnTo>
                    <a:lnTo>
                      <a:pt x="215" y="235"/>
                    </a:lnTo>
                    <a:lnTo>
                      <a:pt x="215" y="234"/>
                    </a:lnTo>
                    <a:lnTo>
                      <a:pt x="213" y="233"/>
                    </a:lnTo>
                    <a:lnTo>
                      <a:pt x="213" y="232"/>
                    </a:lnTo>
                    <a:lnTo>
                      <a:pt x="213" y="232"/>
                    </a:lnTo>
                    <a:lnTo>
                      <a:pt x="213" y="231"/>
                    </a:lnTo>
                    <a:lnTo>
                      <a:pt x="213" y="231"/>
                    </a:lnTo>
                    <a:lnTo>
                      <a:pt x="213" y="230"/>
                    </a:lnTo>
                    <a:lnTo>
                      <a:pt x="213" y="230"/>
                    </a:lnTo>
                    <a:lnTo>
                      <a:pt x="213" y="229"/>
                    </a:lnTo>
                    <a:lnTo>
                      <a:pt x="214" y="229"/>
                    </a:lnTo>
                    <a:lnTo>
                      <a:pt x="214" y="229"/>
                    </a:lnTo>
                    <a:lnTo>
                      <a:pt x="216" y="226"/>
                    </a:lnTo>
                    <a:lnTo>
                      <a:pt x="214" y="224"/>
                    </a:lnTo>
                    <a:lnTo>
                      <a:pt x="214" y="224"/>
                    </a:lnTo>
                    <a:lnTo>
                      <a:pt x="216" y="223"/>
                    </a:lnTo>
                    <a:lnTo>
                      <a:pt x="216" y="222"/>
                    </a:lnTo>
                    <a:lnTo>
                      <a:pt x="216" y="222"/>
                    </a:lnTo>
                    <a:lnTo>
                      <a:pt x="217" y="222"/>
                    </a:lnTo>
                    <a:lnTo>
                      <a:pt x="217" y="222"/>
                    </a:lnTo>
                    <a:lnTo>
                      <a:pt x="217" y="222"/>
                    </a:lnTo>
                    <a:lnTo>
                      <a:pt x="217" y="221"/>
                    </a:lnTo>
                    <a:lnTo>
                      <a:pt x="218" y="221"/>
                    </a:lnTo>
                    <a:lnTo>
                      <a:pt x="218" y="221"/>
                    </a:lnTo>
                    <a:lnTo>
                      <a:pt x="217" y="219"/>
                    </a:lnTo>
                    <a:lnTo>
                      <a:pt x="217" y="218"/>
                    </a:lnTo>
                    <a:lnTo>
                      <a:pt x="218" y="219"/>
                    </a:lnTo>
                    <a:lnTo>
                      <a:pt x="219" y="220"/>
                    </a:lnTo>
                    <a:lnTo>
                      <a:pt x="219" y="220"/>
                    </a:lnTo>
                    <a:lnTo>
                      <a:pt x="219" y="218"/>
                    </a:lnTo>
                    <a:lnTo>
                      <a:pt x="219" y="218"/>
                    </a:lnTo>
                    <a:lnTo>
                      <a:pt x="220" y="218"/>
                    </a:lnTo>
                    <a:lnTo>
                      <a:pt x="220" y="216"/>
                    </a:lnTo>
                    <a:lnTo>
                      <a:pt x="220" y="216"/>
                    </a:lnTo>
                    <a:lnTo>
                      <a:pt x="220" y="216"/>
                    </a:lnTo>
                    <a:lnTo>
                      <a:pt x="220" y="217"/>
                    </a:lnTo>
                    <a:lnTo>
                      <a:pt x="220" y="218"/>
                    </a:lnTo>
                    <a:lnTo>
                      <a:pt x="221" y="218"/>
                    </a:lnTo>
                    <a:lnTo>
                      <a:pt x="222" y="216"/>
                    </a:lnTo>
                    <a:lnTo>
                      <a:pt x="222" y="217"/>
                    </a:lnTo>
                    <a:lnTo>
                      <a:pt x="223" y="218"/>
                    </a:lnTo>
                    <a:lnTo>
                      <a:pt x="223" y="218"/>
                    </a:lnTo>
                    <a:lnTo>
                      <a:pt x="224" y="218"/>
                    </a:lnTo>
                    <a:lnTo>
                      <a:pt x="224" y="217"/>
                    </a:lnTo>
                    <a:lnTo>
                      <a:pt x="227" y="217"/>
                    </a:lnTo>
                    <a:lnTo>
                      <a:pt x="227" y="218"/>
                    </a:lnTo>
                    <a:lnTo>
                      <a:pt x="228" y="218"/>
                    </a:lnTo>
                    <a:lnTo>
                      <a:pt x="229" y="218"/>
                    </a:lnTo>
                    <a:lnTo>
                      <a:pt x="229" y="217"/>
                    </a:lnTo>
                    <a:lnTo>
                      <a:pt x="227" y="211"/>
                    </a:lnTo>
                    <a:lnTo>
                      <a:pt x="229" y="216"/>
                    </a:lnTo>
                    <a:lnTo>
                      <a:pt x="230" y="217"/>
                    </a:lnTo>
                    <a:lnTo>
                      <a:pt x="230" y="217"/>
                    </a:lnTo>
                    <a:lnTo>
                      <a:pt x="231" y="218"/>
                    </a:lnTo>
                    <a:lnTo>
                      <a:pt x="231" y="218"/>
                    </a:lnTo>
                    <a:lnTo>
                      <a:pt x="231" y="218"/>
                    </a:lnTo>
                    <a:lnTo>
                      <a:pt x="232" y="218"/>
                    </a:lnTo>
                    <a:lnTo>
                      <a:pt x="232" y="219"/>
                    </a:lnTo>
                    <a:lnTo>
                      <a:pt x="234" y="220"/>
                    </a:lnTo>
                    <a:lnTo>
                      <a:pt x="235" y="222"/>
                    </a:lnTo>
                    <a:lnTo>
                      <a:pt x="236" y="224"/>
                    </a:lnTo>
                    <a:lnTo>
                      <a:pt x="236" y="227"/>
                    </a:lnTo>
                    <a:lnTo>
                      <a:pt x="237" y="229"/>
                    </a:lnTo>
                    <a:lnTo>
                      <a:pt x="236" y="229"/>
                    </a:lnTo>
                    <a:lnTo>
                      <a:pt x="236" y="229"/>
                    </a:lnTo>
                    <a:lnTo>
                      <a:pt x="236" y="229"/>
                    </a:lnTo>
                    <a:lnTo>
                      <a:pt x="236" y="230"/>
                    </a:lnTo>
                    <a:lnTo>
                      <a:pt x="235" y="229"/>
                    </a:lnTo>
                    <a:lnTo>
                      <a:pt x="234" y="230"/>
                    </a:lnTo>
                    <a:lnTo>
                      <a:pt x="232" y="231"/>
                    </a:lnTo>
                    <a:lnTo>
                      <a:pt x="231" y="234"/>
                    </a:lnTo>
                    <a:lnTo>
                      <a:pt x="222" y="247"/>
                    </a:lnTo>
                    <a:lnTo>
                      <a:pt x="220" y="248"/>
                    </a:lnTo>
                    <a:lnTo>
                      <a:pt x="220" y="249"/>
                    </a:lnTo>
                    <a:lnTo>
                      <a:pt x="220" y="249"/>
                    </a:lnTo>
                    <a:lnTo>
                      <a:pt x="219" y="251"/>
                    </a:lnTo>
                    <a:lnTo>
                      <a:pt x="217" y="251"/>
                    </a:lnTo>
                    <a:lnTo>
                      <a:pt x="216" y="251"/>
                    </a:lnTo>
                    <a:lnTo>
                      <a:pt x="216" y="251"/>
                    </a:lnTo>
                    <a:lnTo>
                      <a:pt x="217" y="253"/>
                    </a:lnTo>
                    <a:lnTo>
                      <a:pt x="216" y="253"/>
                    </a:lnTo>
                    <a:lnTo>
                      <a:pt x="214" y="253"/>
                    </a:lnTo>
                    <a:lnTo>
                      <a:pt x="214" y="254"/>
                    </a:lnTo>
                    <a:lnTo>
                      <a:pt x="214" y="255"/>
                    </a:lnTo>
                    <a:lnTo>
                      <a:pt x="213" y="255"/>
                    </a:lnTo>
                    <a:lnTo>
                      <a:pt x="213" y="255"/>
                    </a:lnTo>
                    <a:lnTo>
                      <a:pt x="212" y="258"/>
                    </a:lnTo>
                    <a:lnTo>
                      <a:pt x="213" y="260"/>
                    </a:lnTo>
                    <a:lnTo>
                      <a:pt x="213" y="261"/>
                    </a:lnTo>
                    <a:lnTo>
                      <a:pt x="213" y="262"/>
                    </a:lnTo>
                    <a:lnTo>
                      <a:pt x="213" y="265"/>
                    </a:lnTo>
                    <a:lnTo>
                      <a:pt x="213" y="266"/>
                    </a:lnTo>
                    <a:lnTo>
                      <a:pt x="214" y="266"/>
                    </a:lnTo>
                    <a:lnTo>
                      <a:pt x="215" y="269"/>
                    </a:lnTo>
                    <a:lnTo>
                      <a:pt x="215" y="270"/>
                    </a:lnTo>
                    <a:lnTo>
                      <a:pt x="216" y="270"/>
                    </a:lnTo>
                    <a:lnTo>
                      <a:pt x="216" y="271"/>
                    </a:lnTo>
                    <a:lnTo>
                      <a:pt x="215" y="270"/>
                    </a:lnTo>
                    <a:lnTo>
                      <a:pt x="215" y="270"/>
                    </a:lnTo>
                    <a:lnTo>
                      <a:pt x="214" y="271"/>
                    </a:lnTo>
                    <a:lnTo>
                      <a:pt x="214" y="274"/>
                    </a:lnTo>
                    <a:lnTo>
                      <a:pt x="214" y="276"/>
                    </a:lnTo>
                    <a:lnTo>
                      <a:pt x="213" y="276"/>
                    </a:lnTo>
                    <a:lnTo>
                      <a:pt x="213" y="277"/>
                    </a:lnTo>
                    <a:lnTo>
                      <a:pt x="213" y="277"/>
                    </a:lnTo>
                    <a:lnTo>
                      <a:pt x="213" y="278"/>
                    </a:lnTo>
                    <a:lnTo>
                      <a:pt x="213" y="278"/>
                    </a:lnTo>
                    <a:lnTo>
                      <a:pt x="213" y="279"/>
                    </a:lnTo>
                    <a:lnTo>
                      <a:pt x="214" y="280"/>
                    </a:lnTo>
                    <a:lnTo>
                      <a:pt x="214" y="280"/>
                    </a:lnTo>
                    <a:lnTo>
                      <a:pt x="213" y="280"/>
                    </a:lnTo>
                    <a:lnTo>
                      <a:pt x="214" y="280"/>
                    </a:lnTo>
                    <a:lnTo>
                      <a:pt x="215" y="280"/>
                    </a:lnTo>
                    <a:lnTo>
                      <a:pt x="217" y="282"/>
                    </a:lnTo>
                    <a:lnTo>
                      <a:pt x="220" y="283"/>
                    </a:lnTo>
                    <a:lnTo>
                      <a:pt x="220" y="284"/>
                    </a:lnTo>
                    <a:lnTo>
                      <a:pt x="220" y="284"/>
                    </a:lnTo>
                    <a:lnTo>
                      <a:pt x="220" y="285"/>
                    </a:lnTo>
                    <a:lnTo>
                      <a:pt x="222" y="284"/>
                    </a:lnTo>
                    <a:lnTo>
                      <a:pt x="222" y="284"/>
                    </a:lnTo>
                    <a:lnTo>
                      <a:pt x="222" y="286"/>
                    </a:lnTo>
                    <a:lnTo>
                      <a:pt x="223" y="287"/>
                    </a:lnTo>
                    <a:lnTo>
                      <a:pt x="223" y="287"/>
                    </a:lnTo>
                    <a:lnTo>
                      <a:pt x="224" y="288"/>
                    </a:lnTo>
                    <a:lnTo>
                      <a:pt x="224" y="289"/>
                    </a:lnTo>
                    <a:lnTo>
                      <a:pt x="223" y="289"/>
                    </a:lnTo>
                    <a:lnTo>
                      <a:pt x="223" y="290"/>
                    </a:lnTo>
                    <a:lnTo>
                      <a:pt x="224" y="289"/>
                    </a:lnTo>
                    <a:lnTo>
                      <a:pt x="225" y="287"/>
                    </a:lnTo>
                    <a:lnTo>
                      <a:pt x="225" y="287"/>
                    </a:lnTo>
                    <a:lnTo>
                      <a:pt x="225" y="288"/>
                    </a:lnTo>
                    <a:lnTo>
                      <a:pt x="226" y="288"/>
                    </a:lnTo>
                    <a:lnTo>
                      <a:pt x="228" y="287"/>
                    </a:lnTo>
                    <a:lnTo>
                      <a:pt x="229" y="287"/>
                    </a:lnTo>
                    <a:lnTo>
                      <a:pt x="230" y="287"/>
                    </a:lnTo>
                    <a:lnTo>
                      <a:pt x="230" y="287"/>
                    </a:lnTo>
                    <a:lnTo>
                      <a:pt x="231" y="287"/>
                    </a:lnTo>
                    <a:lnTo>
                      <a:pt x="232" y="286"/>
                    </a:lnTo>
                    <a:lnTo>
                      <a:pt x="233" y="285"/>
                    </a:lnTo>
                    <a:lnTo>
                      <a:pt x="234" y="286"/>
                    </a:lnTo>
                    <a:lnTo>
                      <a:pt x="235" y="285"/>
                    </a:lnTo>
                    <a:lnTo>
                      <a:pt x="236" y="284"/>
                    </a:lnTo>
                    <a:lnTo>
                      <a:pt x="237" y="284"/>
                    </a:lnTo>
                    <a:lnTo>
                      <a:pt x="237" y="284"/>
                    </a:lnTo>
                    <a:lnTo>
                      <a:pt x="239" y="284"/>
                    </a:lnTo>
                    <a:lnTo>
                      <a:pt x="238" y="283"/>
                    </a:lnTo>
                    <a:lnTo>
                      <a:pt x="239" y="283"/>
                    </a:lnTo>
                    <a:lnTo>
                      <a:pt x="240" y="283"/>
                    </a:lnTo>
                    <a:lnTo>
                      <a:pt x="241" y="283"/>
                    </a:lnTo>
                    <a:lnTo>
                      <a:pt x="241" y="283"/>
                    </a:lnTo>
                    <a:lnTo>
                      <a:pt x="243" y="283"/>
                    </a:lnTo>
                    <a:lnTo>
                      <a:pt x="246" y="281"/>
                    </a:lnTo>
                    <a:lnTo>
                      <a:pt x="246" y="282"/>
                    </a:lnTo>
                    <a:lnTo>
                      <a:pt x="248" y="282"/>
                    </a:lnTo>
                    <a:lnTo>
                      <a:pt x="249" y="282"/>
                    </a:lnTo>
                    <a:lnTo>
                      <a:pt x="249" y="281"/>
                    </a:lnTo>
                    <a:lnTo>
                      <a:pt x="249" y="281"/>
                    </a:lnTo>
                    <a:lnTo>
                      <a:pt x="251" y="282"/>
                    </a:lnTo>
                    <a:lnTo>
                      <a:pt x="253" y="280"/>
                    </a:lnTo>
                    <a:lnTo>
                      <a:pt x="254" y="280"/>
                    </a:lnTo>
                    <a:lnTo>
                      <a:pt x="254" y="280"/>
                    </a:lnTo>
                    <a:lnTo>
                      <a:pt x="254" y="280"/>
                    </a:lnTo>
                    <a:lnTo>
                      <a:pt x="254" y="283"/>
                    </a:lnTo>
                    <a:lnTo>
                      <a:pt x="253" y="282"/>
                    </a:lnTo>
                    <a:lnTo>
                      <a:pt x="253" y="282"/>
                    </a:lnTo>
                    <a:lnTo>
                      <a:pt x="253" y="283"/>
                    </a:lnTo>
                    <a:lnTo>
                      <a:pt x="253" y="284"/>
                    </a:lnTo>
                    <a:lnTo>
                      <a:pt x="254" y="284"/>
                    </a:lnTo>
                    <a:lnTo>
                      <a:pt x="256" y="286"/>
                    </a:lnTo>
                    <a:lnTo>
                      <a:pt x="260" y="285"/>
                    </a:lnTo>
                    <a:lnTo>
                      <a:pt x="260" y="286"/>
                    </a:lnTo>
                    <a:lnTo>
                      <a:pt x="261" y="287"/>
                    </a:lnTo>
                    <a:lnTo>
                      <a:pt x="261" y="287"/>
                    </a:lnTo>
                    <a:lnTo>
                      <a:pt x="262" y="287"/>
                    </a:lnTo>
                    <a:lnTo>
                      <a:pt x="263" y="288"/>
                    </a:lnTo>
                    <a:lnTo>
                      <a:pt x="263" y="288"/>
                    </a:lnTo>
                    <a:lnTo>
                      <a:pt x="262" y="289"/>
                    </a:lnTo>
                    <a:lnTo>
                      <a:pt x="256" y="288"/>
                    </a:lnTo>
                    <a:lnTo>
                      <a:pt x="256" y="288"/>
                    </a:lnTo>
                    <a:lnTo>
                      <a:pt x="256" y="289"/>
                    </a:lnTo>
                    <a:lnTo>
                      <a:pt x="255" y="290"/>
                    </a:lnTo>
                    <a:lnTo>
                      <a:pt x="254" y="290"/>
                    </a:lnTo>
                    <a:lnTo>
                      <a:pt x="253" y="290"/>
                    </a:lnTo>
                    <a:lnTo>
                      <a:pt x="253" y="291"/>
                    </a:lnTo>
                    <a:lnTo>
                      <a:pt x="252" y="291"/>
                    </a:lnTo>
                    <a:lnTo>
                      <a:pt x="252" y="291"/>
                    </a:lnTo>
                    <a:lnTo>
                      <a:pt x="251" y="291"/>
                    </a:lnTo>
                    <a:lnTo>
                      <a:pt x="250" y="291"/>
                    </a:lnTo>
                    <a:lnTo>
                      <a:pt x="251" y="293"/>
                    </a:lnTo>
                    <a:lnTo>
                      <a:pt x="250" y="294"/>
                    </a:lnTo>
                    <a:lnTo>
                      <a:pt x="249" y="294"/>
                    </a:lnTo>
                    <a:lnTo>
                      <a:pt x="245" y="294"/>
                    </a:lnTo>
                    <a:lnTo>
                      <a:pt x="244" y="294"/>
                    </a:lnTo>
                    <a:lnTo>
                      <a:pt x="243" y="293"/>
                    </a:lnTo>
                    <a:lnTo>
                      <a:pt x="239" y="292"/>
                    </a:lnTo>
                    <a:lnTo>
                      <a:pt x="238" y="292"/>
                    </a:lnTo>
                    <a:lnTo>
                      <a:pt x="238" y="291"/>
                    </a:lnTo>
                    <a:lnTo>
                      <a:pt x="238" y="292"/>
                    </a:lnTo>
                    <a:lnTo>
                      <a:pt x="237" y="292"/>
                    </a:lnTo>
                    <a:lnTo>
                      <a:pt x="237" y="292"/>
                    </a:lnTo>
                    <a:lnTo>
                      <a:pt x="236" y="293"/>
                    </a:lnTo>
                    <a:lnTo>
                      <a:pt x="234" y="293"/>
                    </a:lnTo>
                    <a:lnTo>
                      <a:pt x="233" y="292"/>
                    </a:lnTo>
                    <a:lnTo>
                      <a:pt x="233" y="294"/>
                    </a:lnTo>
                    <a:lnTo>
                      <a:pt x="231" y="294"/>
                    </a:lnTo>
                    <a:lnTo>
                      <a:pt x="230" y="294"/>
                    </a:lnTo>
                    <a:lnTo>
                      <a:pt x="229" y="295"/>
                    </a:lnTo>
                    <a:lnTo>
                      <a:pt x="229" y="295"/>
                    </a:lnTo>
                    <a:lnTo>
                      <a:pt x="229" y="295"/>
                    </a:lnTo>
                    <a:lnTo>
                      <a:pt x="226" y="296"/>
                    </a:lnTo>
                    <a:lnTo>
                      <a:pt x="226" y="296"/>
                    </a:lnTo>
                    <a:lnTo>
                      <a:pt x="225" y="298"/>
                    </a:lnTo>
                    <a:lnTo>
                      <a:pt x="226" y="298"/>
                    </a:lnTo>
                    <a:lnTo>
                      <a:pt x="226" y="299"/>
                    </a:lnTo>
                    <a:lnTo>
                      <a:pt x="226" y="299"/>
                    </a:lnTo>
                    <a:lnTo>
                      <a:pt x="226" y="301"/>
                    </a:lnTo>
                    <a:lnTo>
                      <a:pt x="227" y="301"/>
                    </a:lnTo>
                    <a:lnTo>
                      <a:pt x="227" y="301"/>
                    </a:lnTo>
                    <a:lnTo>
                      <a:pt x="226" y="302"/>
                    </a:lnTo>
                    <a:lnTo>
                      <a:pt x="226" y="302"/>
                    </a:lnTo>
                    <a:lnTo>
                      <a:pt x="226" y="303"/>
                    </a:lnTo>
                    <a:lnTo>
                      <a:pt x="227" y="304"/>
                    </a:lnTo>
                    <a:lnTo>
                      <a:pt x="227" y="306"/>
                    </a:lnTo>
                    <a:lnTo>
                      <a:pt x="227" y="306"/>
                    </a:lnTo>
                    <a:lnTo>
                      <a:pt x="228" y="306"/>
                    </a:lnTo>
                    <a:lnTo>
                      <a:pt x="229" y="306"/>
                    </a:lnTo>
                    <a:lnTo>
                      <a:pt x="230" y="306"/>
                    </a:lnTo>
                    <a:lnTo>
                      <a:pt x="230" y="305"/>
                    </a:lnTo>
                    <a:lnTo>
                      <a:pt x="231" y="306"/>
                    </a:lnTo>
                    <a:lnTo>
                      <a:pt x="231" y="306"/>
                    </a:lnTo>
                    <a:lnTo>
                      <a:pt x="231" y="310"/>
                    </a:lnTo>
                    <a:lnTo>
                      <a:pt x="231" y="317"/>
                    </a:lnTo>
                    <a:lnTo>
                      <a:pt x="230" y="318"/>
                    </a:lnTo>
                    <a:lnTo>
                      <a:pt x="229" y="320"/>
                    </a:lnTo>
                    <a:lnTo>
                      <a:pt x="229" y="319"/>
                    </a:lnTo>
                    <a:lnTo>
                      <a:pt x="229" y="319"/>
                    </a:lnTo>
                    <a:lnTo>
                      <a:pt x="227" y="320"/>
                    </a:lnTo>
                    <a:lnTo>
                      <a:pt x="227" y="320"/>
                    </a:lnTo>
                    <a:lnTo>
                      <a:pt x="225" y="318"/>
                    </a:lnTo>
                    <a:lnTo>
                      <a:pt x="224" y="317"/>
                    </a:lnTo>
                    <a:lnTo>
                      <a:pt x="224" y="316"/>
                    </a:lnTo>
                    <a:lnTo>
                      <a:pt x="224" y="317"/>
                    </a:lnTo>
                    <a:lnTo>
                      <a:pt x="224" y="315"/>
                    </a:lnTo>
                    <a:lnTo>
                      <a:pt x="220" y="312"/>
                    </a:lnTo>
                    <a:lnTo>
                      <a:pt x="217" y="313"/>
                    </a:lnTo>
                    <a:lnTo>
                      <a:pt x="215" y="315"/>
                    </a:lnTo>
                    <a:lnTo>
                      <a:pt x="213" y="322"/>
                    </a:lnTo>
                    <a:lnTo>
                      <a:pt x="212" y="327"/>
                    </a:lnTo>
                    <a:lnTo>
                      <a:pt x="212" y="328"/>
                    </a:lnTo>
                    <a:lnTo>
                      <a:pt x="213" y="332"/>
                    </a:lnTo>
                    <a:lnTo>
                      <a:pt x="213" y="330"/>
                    </a:lnTo>
                    <a:lnTo>
                      <a:pt x="213" y="335"/>
                    </a:lnTo>
                    <a:lnTo>
                      <a:pt x="213" y="335"/>
                    </a:lnTo>
                    <a:lnTo>
                      <a:pt x="213" y="336"/>
                    </a:lnTo>
                    <a:lnTo>
                      <a:pt x="213" y="337"/>
                    </a:lnTo>
                    <a:lnTo>
                      <a:pt x="213" y="337"/>
                    </a:lnTo>
                    <a:lnTo>
                      <a:pt x="213" y="340"/>
                    </a:lnTo>
                    <a:lnTo>
                      <a:pt x="212" y="340"/>
                    </a:lnTo>
                    <a:lnTo>
                      <a:pt x="211" y="339"/>
                    </a:lnTo>
                    <a:lnTo>
                      <a:pt x="210" y="339"/>
                    </a:lnTo>
                    <a:lnTo>
                      <a:pt x="210" y="338"/>
                    </a:lnTo>
                    <a:lnTo>
                      <a:pt x="212" y="336"/>
                    </a:lnTo>
                    <a:lnTo>
                      <a:pt x="209" y="339"/>
                    </a:lnTo>
                    <a:lnTo>
                      <a:pt x="207" y="339"/>
                    </a:lnTo>
                    <a:lnTo>
                      <a:pt x="206" y="340"/>
                    </a:lnTo>
                    <a:lnTo>
                      <a:pt x="206" y="341"/>
                    </a:lnTo>
                    <a:lnTo>
                      <a:pt x="206" y="343"/>
                    </a:lnTo>
                    <a:lnTo>
                      <a:pt x="205" y="344"/>
                    </a:lnTo>
                    <a:lnTo>
                      <a:pt x="204" y="344"/>
                    </a:lnTo>
                    <a:lnTo>
                      <a:pt x="203" y="345"/>
                    </a:lnTo>
                    <a:lnTo>
                      <a:pt x="201" y="346"/>
                    </a:lnTo>
                    <a:lnTo>
                      <a:pt x="201" y="345"/>
                    </a:lnTo>
                    <a:lnTo>
                      <a:pt x="200" y="346"/>
                    </a:lnTo>
                    <a:lnTo>
                      <a:pt x="200" y="346"/>
                    </a:lnTo>
                    <a:lnTo>
                      <a:pt x="199" y="346"/>
                    </a:lnTo>
                    <a:lnTo>
                      <a:pt x="198" y="342"/>
                    </a:lnTo>
                    <a:lnTo>
                      <a:pt x="200" y="342"/>
                    </a:lnTo>
                    <a:lnTo>
                      <a:pt x="200" y="342"/>
                    </a:lnTo>
                    <a:lnTo>
                      <a:pt x="199" y="341"/>
                    </a:lnTo>
                    <a:lnTo>
                      <a:pt x="197" y="341"/>
                    </a:lnTo>
                    <a:lnTo>
                      <a:pt x="191" y="342"/>
                    </a:lnTo>
                    <a:lnTo>
                      <a:pt x="188" y="343"/>
                    </a:lnTo>
                    <a:lnTo>
                      <a:pt x="184" y="346"/>
                    </a:lnTo>
                    <a:lnTo>
                      <a:pt x="178" y="348"/>
                    </a:lnTo>
                    <a:lnTo>
                      <a:pt x="177" y="349"/>
                    </a:lnTo>
                    <a:lnTo>
                      <a:pt x="177" y="349"/>
                    </a:lnTo>
                    <a:lnTo>
                      <a:pt x="176" y="349"/>
                    </a:lnTo>
                    <a:lnTo>
                      <a:pt x="175" y="349"/>
                    </a:lnTo>
                    <a:lnTo>
                      <a:pt x="177" y="350"/>
                    </a:lnTo>
                    <a:lnTo>
                      <a:pt x="177" y="351"/>
                    </a:lnTo>
                    <a:lnTo>
                      <a:pt x="176" y="352"/>
                    </a:lnTo>
                    <a:lnTo>
                      <a:pt x="174" y="351"/>
                    </a:lnTo>
                    <a:lnTo>
                      <a:pt x="172" y="350"/>
                    </a:lnTo>
                    <a:lnTo>
                      <a:pt x="172" y="349"/>
                    </a:lnTo>
                    <a:lnTo>
                      <a:pt x="171" y="347"/>
                    </a:lnTo>
                    <a:lnTo>
                      <a:pt x="170" y="347"/>
                    </a:lnTo>
                    <a:lnTo>
                      <a:pt x="169" y="347"/>
                    </a:lnTo>
                    <a:lnTo>
                      <a:pt x="169" y="347"/>
                    </a:lnTo>
                    <a:lnTo>
                      <a:pt x="169" y="346"/>
                    </a:lnTo>
                    <a:lnTo>
                      <a:pt x="168" y="346"/>
                    </a:lnTo>
                    <a:lnTo>
                      <a:pt x="168" y="345"/>
                    </a:lnTo>
                    <a:lnTo>
                      <a:pt x="165" y="346"/>
                    </a:lnTo>
                    <a:lnTo>
                      <a:pt x="165" y="346"/>
                    </a:lnTo>
                    <a:lnTo>
                      <a:pt x="165" y="346"/>
                    </a:lnTo>
                    <a:lnTo>
                      <a:pt x="166" y="344"/>
                    </a:lnTo>
                    <a:lnTo>
                      <a:pt x="166" y="344"/>
                    </a:lnTo>
                    <a:lnTo>
                      <a:pt x="165" y="345"/>
                    </a:lnTo>
                    <a:lnTo>
                      <a:pt x="163" y="346"/>
                    </a:lnTo>
                    <a:lnTo>
                      <a:pt x="163" y="347"/>
                    </a:lnTo>
                    <a:lnTo>
                      <a:pt x="162" y="347"/>
                    </a:lnTo>
                    <a:lnTo>
                      <a:pt x="162" y="346"/>
                    </a:lnTo>
                    <a:lnTo>
                      <a:pt x="161" y="347"/>
                    </a:lnTo>
                    <a:lnTo>
                      <a:pt x="159" y="349"/>
                    </a:lnTo>
                    <a:lnTo>
                      <a:pt x="159" y="349"/>
                    </a:lnTo>
                    <a:lnTo>
                      <a:pt x="158" y="349"/>
                    </a:lnTo>
                    <a:lnTo>
                      <a:pt x="157" y="349"/>
                    </a:lnTo>
                    <a:lnTo>
                      <a:pt x="156" y="349"/>
                    </a:lnTo>
                    <a:lnTo>
                      <a:pt x="155" y="349"/>
                    </a:lnTo>
                    <a:lnTo>
                      <a:pt x="155" y="349"/>
                    </a:lnTo>
                    <a:lnTo>
                      <a:pt x="156" y="348"/>
                    </a:lnTo>
                    <a:lnTo>
                      <a:pt x="157" y="346"/>
                    </a:lnTo>
                    <a:lnTo>
                      <a:pt x="157" y="346"/>
                    </a:lnTo>
                    <a:lnTo>
                      <a:pt x="157" y="345"/>
                    </a:lnTo>
                    <a:lnTo>
                      <a:pt x="155" y="346"/>
                    </a:lnTo>
                    <a:lnTo>
                      <a:pt x="155" y="346"/>
                    </a:lnTo>
                    <a:lnTo>
                      <a:pt x="154" y="345"/>
                    </a:lnTo>
                    <a:lnTo>
                      <a:pt x="153" y="345"/>
                    </a:lnTo>
                    <a:lnTo>
                      <a:pt x="152" y="345"/>
                    </a:lnTo>
                    <a:lnTo>
                      <a:pt x="151" y="345"/>
                    </a:lnTo>
                    <a:lnTo>
                      <a:pt x="151" y="344"/>
                    </a:lnTo>
                    <a:lnTo>
                      <a:pt x="151" y="344"/>
                    </a:lnTo>
                    <a:lnTo>
                      <a:pt x="151" y="344"/>
                    </a:lnTo>
                    <a:lnTo>
                      <a:pt x="151" y="343"/>
                    </a:lnTo>
                    <a:lnTo>
                      <a:pt x="151" y="342"/>
                    </a:lnTo>
                    <a:lnTo>
                      <a:pt x="151" y="341"/>
                    </a:lnTo>
                    <a:lnTo>
                      <a:pt x="149" y="341"/>
                    </a:lnTo>
                    <a:lnTo>
                      <a:pt x="148" y="341"/>
                    </a:lnTo>
                    <a:lnTo>
                      <a:pt x="148" y="340"/>
                    </a:lnTo>
                    <a:lnTo>
                      <a:pt x="149" y="340"/>
                    </a:lnTo>
                    <a:lnTo>
                      <a:pt x="149" y="340"/>
                    </a:lnTo>
                    <a:lnTo>
                      <a:pt x="149" y="340"/>
                    </a:lnTo>
                    <a:lnTo>
                      <a:pt x="149" y="340"/>
                    </a:lnTo>
                    <a:lnTo>
                      <a:pt x="150" y="340"/>
                    </a:lnTo>
                    <a:lnTo>
                      <a:pt x="150" y="340"/>
                    </a:lnTo>
                    <a:lnTo>
                      <a:pt x="150" y="339"/>
                    </a:lnTo>
                    <a:lnTo>
                      <a:pt x="149" y="339"/>
                    </a:lnTo>
                    <a:lnTo>
                      <a:pt x="148" y="339"/>
                    </a:lnTo>
                    <a:lnTo>
                      <a:pt x="148" y="338"/>
                    </a:lnTo>
                    <a:lnTo>
                      <a:pt x="149" y="337"/>
                    </a:lnTo>
                    <a:lnTo>
                      <a:pt x="149" y="337"/>
                    </a:lnTo>
                    <a:lnTo>
                      <a:pt x="149" y="337"/>
                    </a:lnTo>
                    <a:lnTo>
                      <a:pt x="149" y="336"/>
                    </a:lnTo>
                    <a:lnTo>
                      <a:pt x="149" y="335"/>
                    </a:lnTo>
                    <a:lnTo>
                      <a:pt x="149" y="335"/>
                    </a:lnTo>
                    <a:lnTo>
                      <a:pt x="150" y="333"/>
                    </a:lnTo>
                    <a:lnTo>
                      <a:pt x="150" y="333"/>
                    </a:lnTo>
                    <a:lnTo>
                      <a:pt x="149" y="332"/>
                    </a:lnTo>
                    <a:lnTo>
                      <a:pt x="150" y="332"/>
                    </a:lnTo>
                    <a:lnTo>
                      <a:pt x="151" y="332"/>
                    </a:lnTo>
                    <a:lnTo>
                      <a:pt x="151" y="331"/>
                    </a:lnTo>
                    <a:lnTo>
                      <a:pt x="151" y="331"/>
                    </a:lnTo>
                    <a:lnTo>
                      <a:pt x="151" y="331"/>
                    </a:lnTo>
                    <a:lnTo>
                      <a:pt x="152" y="331"/>
                    </a:lnTo>
                    <a:lnTo>
                      <a:pt x="153" y="330"/>
                    </a:lnTo>
                    <a:lnTo>
                      <a:pt x="153" y="328"/>
                    </a:lnTo>
                    <a:lnTo>
                      <a:pt x="153" y="328"/>
                    </a:lnTo>
                    <a:lnTo>
                      <a:pt x="154" y="328"/>
                    </a:lnTo>
                    <a:lnTo>
                      <a:pt x="154" y="328"/>
                    </a:lnTo>
                    <a:lnTo>
                      <a:pt x="154" y="328"/>
                    </a:lnTo>
                    <a:lnTo>
                      <a:pt x="155" y="328"/>
                    </a:lnTo>
                    <a:lnTo>
                      <a:pt x="155" y="328"/>
                    </a:lnTo>
                    <a:lnTo>
                      <a:pt x="156" y="327"/>
                    </a:lnTo>
                    <a:lnTo>
                      <a:pt x="156" y="325"/>
                    </a:lnTo>
                    <a:lnTo>
                      <a:pt x="156" y="324"/>
                    </a:lnTo>
                    <a:lnTo>
                      <a:pt x="155" y="324"/>
                    </a:lnTo>
                    <a:lnTo>
                      <a:pt x="155" y="324"/>
                    </a:lnTo>
                    <a:lnTo>
                      <a:pt x="154" y="325"/>
                    </a:lnTo>
                    <a:lnTo>
                      <a:pt x="154" y="324"/>
                    </a:lnTo>
                    <a:lnTo>
                      <a:pt x="153" y="324"/>
                    </a:lnTo>
                    <a:lnTo>
                      <a:pt x="152" y="325"/>
                    </a:lnTo>
                    <a:lnTo>
                      <a:pt x="152" y="324"/>
                    </a:lnTo>
                    <a:lnTo>
                      <a:pt x="152" y="324"/>
                    </a:lnTo>
                    <a:lnTo>
                      <a:pt x="153" y="323"/>
                    </a:lnTo>
                    <a:lnTo>
                      <a:pt x="153" y="323"/>
                    </a:lnTo>
                    <a:lnTo>
                      <a:pt x="151" y="324"/>
                    </a:lnTo>
                    <a:lnTo>
                      <a:pt x="151" y="323"/>
                    </a:lnTo>
                    <a:lnTo>
                      <a:pt x="152" y="322"/>
                    </a:lnTo>
                    <a:lnTo>
                      <a:pt x="152" y="321"/>
                    </a:lnTo>
                    <a:lnTo>
                      <a:pt x="153" y="321"/>
                    </a:lnTo>
                    <a:lnTo>
                      <a:pt x="153" y="320"/>
                    </a:lnTo>
                    <a:lnTo>
                      <a:pt x="154" y="317"/>
                    </a:lnTo>
                    <a:lnTo>
                      <a:pt x="154" y="316"/>
                    </a:lnTo>
                    <a:lnTo>
                      <a:pt x="154" y="314"/>
                    </a:lnTo>
                    <a:lnTo>
                      <a:pt x="154" y="313"/>
                    </a:lnTo>
                    <a:lnTo>
                      <a:pt x="154" y="313"/>
                    </a:lnTo>
                    <a:lnTo>
                      <a:pt x="151" y="314"/>
                    </a:lnTo>
                    <a:lnTo>
                      <a:pt x="149" y="316"/>
                    </a:lnTo>
                    <a:lnTo>
                      <a:pt x="149" y="317"/>
                    </a:lnTo>
                    <a:lnTo>
                      <a:pt x="148" y="317"/>
                    </a:lnTo>
                    <a:lnTo>
                      <a:pt x="144" y="318"/>
                    </a:lnTo>
                    <a:lnTo>
                      <a:pt x="143" y="320"/>
                    </a:lnTo>
                    <a:lnTo>
                      <a:pt x="141" y="326"/>
                    </a:lnTo>
                    <a:lnTo>
                      <a:pt x="141" y="330"/>
                    </a:lnTo>
                    <a:lnTo>
                      <a:pt x="141" y="331"/>
                    </a:lnTo>
                    <a:lnTo>
                      <a:pt x="141" y="334"/>
                    </a:lnTo>
                    <a:lnTo>
                      <a:pt x="142" y="334"/>
                    </a:lnTo>
                    <a:lnTo>
                      <a:pt x="142" y="334"/>
                    </a:lnTo>
                    <a:lnTo>
                      <a:pt x="143" y="334"/>
                    </a:lnTo>
                    <a:lnTo>
                      <a:pt x="144" y="335"/>
                    </a:lnTo>
                    <a:lnTo>
                      <a:pt x="144" y="336"/>
                    </a:lnTo>
                    <a:lnTo>
                      <a:pt x="144" y="340"/>
                    </a:lnTo>
                    <a:lnTo>
                      <a:pt x="144" y="341"/>
                    </a:lnTo>
                    <a:lnTo>
                      <a:pt x="146" y="344"/>
                    </a:lnTo>
                    <a:lnTo>
                      <a:pt x="144" y="345"/>
                    </a:lnTo>
                    <a:lnTo>
                      <a:pt x="144" y="345"/>
                    </a:lnTo>
                    <a:lnTo>
                      <a:pt x="144" y="346"/>
                    </a:lnTo>
                    <a:lnTo>
                      <a:pt x="145" y="346"/>
                    </a:lnTo>
                    <a:lnTo>
                      <a:pt x="145" y="346"/>
                    </a:lnTo>
                    <a:lnTo>
                      <a:pt x="145" y="346"/>
                    </a:lnTo>
                    <a:lnTo>
                      <a:pt x="145" y="347"/>
                    </a:lnTo>
                    <a:lnTo>
                      <a:pt x="146" y="348"/>
                    </a:lnTo>
                    <a:lnTo>
                      <a:pt x="146" y="348"/>
                    </a:lnTo>
                    <a:lnTo>
                      <a:pt x="145" y="348"/>
                    </a:lnTo>
                    <a:lnTo>
                      <a:pt x="145" y="349"/>
                    </a:lnTo>
                    <a:lnTo>
                      <a:pt x="147" y="349"/>
                    </a:lnTo>
                    <a:lnTo>
                      <a:pt x="147" y="350"/>
                    </a:lnTo>
                    <a:lnTo>
                      <a:pt x="144" y="350"/>
                    </a:lnTo>
                    <a:lnTo>
                      <a:pt x="144" y="351"/>
                    </a:lnTo>
                    <a:lnTo>
                      <a:pt x="144" y="353"/>
                    </a:lnTo>
                    <a:lnTo>
                      <a:pt x="144" y="355"/>
                    </a:lnTo>
                    <a:lnTo>
                      <a:pt x="143" y="353"/>
                    </a:lnTo>
                    <a:lnTo>
                      <a:pt x="142" y="353"/>
                    </a:lnTo>
                    <a:lnTo>
                      <a:pt x="142" y="354"/>
                    </a:lnTo>
                    <a:lnTo>
                      <a:pt x="141" y="354"/>
                    </a:lnTo>
                    <a:lnTo>
                      <a:pt x="141" y="353"/>
                    </a:lnTo>
                    <a:lnTo>
                      <a:pt x="140" y="352"/>
                    </a:lnTo>
                    <a:lnTo>
                      <a:pt x="139" y="351"/>
                    </a:lnTo>
                    <a:lnTo>
                      <a:pt x="137" y="352"/>
                    </a:lnTo>
                    <a:lnTo>
                      <a:pt x="137" y="353"/>
                    </a:lnTo>
                    <a:lnTo>
                      <a:pt x="136" y="353"/>
                    </a:lnTo>
                    <a:lnTo>
                      <a:pt x="136" y="354"/>
                    </a:lnTo>
                    <a:lnTo>
                      <a:pt x="136" y="354"/>
                    </a:lnTo>
                    <a:lnTo>
                      <a:pt x="137" y="354"/>
                    </a:lnTo>
                    <a:lnTo>
                      <a:pt x="137" y="355"/>
                    </a:lnTo>
                    <a:lnTo>
                      <a:pt x="138" y="357"/>
                    </a:lnTo>
                    <a:lnTo>
                      <a:pt x="137" y="356"/>
                    </a:lnTo>
                    <a:lnTo>
                      <a:pt x="137" y="355"/>
                    </a:lnTo>
                    <a:lnTo>
                      <a:pt x="136" y="356"/>
                    </a:lnTo>
                    <a:lnTo>
                      <a:pt x="134" y="354"/>
                    </a:lnTo>
                    <a:lnTo>
                      <a:pt x="133" y="354"/>
                    </a:lnTo>
                    <a:lnTo>
                      <a:pt x="133" y="354"/>
                    </a:lnTo>
                    <a:lnTo>
                      <a:pt x="131" y="355"/>
                    </a:lnTo>
                    <a:lnTo>
                      <a:pt x="130" y="354"/>
                    </a:lnTo>
                    <a:lnTo>
                      <a:pt x="129" y="354"/>
                    </a:lnTo>
                    <a:lnTo>
                      <a:pt x="127" y="356"/>
                    </a:lnTo>
                    <a:lnTo>
                      <a:pt x="126" y="357"/>
                    </a:lnTo>
                    <a:lnTo>
                      <a:pt x="126" y="357"/>
                    </a:lnTo>
                    <a:lnTo>
                      <a:pt x="126" y="359"/>
                    </a:lnTo>
                    <a:lnTo>
                      <a:pt x="126" y="359"/>
                    </a:lnTo>
                    <a:lnTo>
                      <a:pt x="127" y="359"/>
                    </a:lnTo>
                    <a:lnTo>
                      <a:pt x="128" y="359"/>
                    </a:lnTo>
                    <a:lnTo>
                      <a:pt x="127" y="362"/>
                    </a:lnTo>
                    <a:lnTo>
                      <a:pt x="126" y="362"/>
                    </a:lnTo>
                    <a:lnTo>
                      <a:pt x="126" y="362"/>
                    </a:lnTo>
                    <a:lnTo>
                      <a:pt x="126" y="363"/>
                    </a:lnTo>
                    <a:lnTo>
                      <a:pt x="126" y="364"/>
                    </a:lnTo>
                    <a:lnTo>
                      <a:pt x="126" y="364"/>
                    </a:lnTo>
                    <a:lnTo>
                      <a:pt x="126" y="364"/>
                    </a:lnTo>
                    <a:lnTo>
                      <a:pt x="126" y="364"/>
                    </a:lnTo>
                    <a:lnTo>
                      <a:pt x="125" y="364"/>
                    </a:lnTo>
                    <a:lnTo>
                      <a:pt x="125" y="364"/>
                    </a:lnTo>
                    <a:lnTo>
                      <a:pt x="125" y="363"/>
                    </a:lnTo>
                    <a:lnTo>
                      <a:pt x="124" y="362"/>
                    </a:lnTo>
                    <a:lnTo>
                      <a:pt x="125" y="361"/>
                    </a:lnTo>
                    <a:lnTo>
                      <a:pt x="125" y="361"/>
                    </a:lnTo>
                    <a:lnTo>
                      <a:pt x="126" y="360"/>
                    </a:lnTo>
                    <a:lnTo>
                      <a:pt x="126" y="360"/>
                    </a:lnTo>
                    <a:lnTo>
                      <a:pt x="126" y="360"/>
                    </a:lnTo>
                    <a:lnTo>
                      <a:pt x="125" y="360"/>
                    </a:lnTo>
                    <a:lnTo>
                      <a:pt x="125" y="359"/>
                    </a:lnTo>
                    <a:lnTo>
                      <a:pt x="123" y="359"/>
                    </a:lnTo>
                    <a:lnTo>
                      <a:pt x="122" y="364"/>
                    </a:lnTo>
                    <a:lnTo>
                      <a:pt x="120" y="368"/>
                    </a:lnTo>
                    <a:lnTo>
                      <a:pt x="120" y="369"/>
                    </a:lnTo>
                    <a:lnTo>
                      <a:pt x="121" y="369"/>
                    </a:lnTo>
                    <a:lnTo>
                      <a:pt x="122" y="370"/>
                    </a:lnTo>
                    <a:lnTo>
                      <a:pt x="122" y="370"/>
                    </a:lnTo>
                    <a:lnTo>
                      <a:pt x="123" y="369"/>
                    </a:lnTo>
                    <a:lnTo>
                      <a:pt x="124" y="370"/>
                    </a:lnTo>
                    <a:lnTo>
                      <a:pt x="123" y="370"/>
                    </a:lnTo>
                    <a:lnTo>
                      <a:pt x="122" y="371"/>
                    </a:lnTo>
                    <a:lnTo>
                      <a:pt x="120" y="371"/>
                    </a:lnTo>
                    <a:lnTo>
                      <a:pt x="119" y="371"/>
                    </a:lnTo>
                    <a:lnTo>
                      <a:pt x="118" y="372"/>
                    </a:lnTo>
                    <a:lnTo>
                      <a:pt x="119" y="372"/>
                    </a:lnTo>
                    <a:lnTo>
                      <a:pt x="119" y="372"/>
                    </a:lnTo>
                    <a:lnTo>
                      <a:pt x="120" y="372"/>
                    </a:lnTo>
                    <a:lnTo>
                      <a:pt x="120" y="373"/>
                    </a:lnTo>
                    <a:lnTo>
                      <a:pt x="119" y="373"/>
                    </a:lnTo>
                    <a:lnTo>
                      <a:pt x="119" y="373"/>
                    </a:lnTo>
                    <a:lnTo>
                      <a:pt x="117" y="372"/>
                    </a:lnTo>
                    <a:lnTo>
                      <a:pt x="116" y="372"/>
                    </a:lnTo>
                    <a:lnTo>
                      <a:pt x="116" y="373"/>
                    </a:lnTo>
                    <a:lnTo>
                      <a:pt x="116" y="373"/>
                    </a:lnTo>
                    <a:lnTo>
                      <a:pt x="115" y="373"/>
                    </a:lnTo>
                    <a:lnTo>
                      <a:pt x="112" y="375"/>
                    </a:lnTo>
                    <a:lnTo>
                      <a:pt x="112" y="378"/>
                    </a:lnTo>
                    <a:lnTo>
                      <a:pt x="112" y="377"/>
                    </a:lnTo>
                    <a:lnTo>
                      <a:pt x="112" y="375"/>
                    </a:lnTo>
                    <a:lnTo>
                      <a:pt x="111" y="375"/>
                    </a:lnTo>
                    <a:lnTo>
                      <a:pt x="107" y="377"/>
                    </a:lnTo>
                    <a:lnTo>
                      <a:pt x="106" y="382"/>
                    </a:lnTo>
                    <a:lnTo>
                      <a:pt x="106" y="382"/>
                    </a:lnTo>
                    <a:lnTo>
                      <a:pt x="106" y="382"/>
                    </a:lnTo>
                    <a:lnTo>
                      <a:pt x="104" y="385"/>
                    </a:lnTo>
                    <a:lnTo>
                      <a:pt x="99" y="387"/>
                    </a:lnTo>
                    <a:lnTo>
                      <a:pt x="98" y="388"/>
                    </a:lnTo>
                    <a:lnTo>
                      <a:pt x="98" y="389"/>
                    </a:lnTo>
                    <a:lnTo>
                      <a:pt x="100" y="389"/>
                    </a:lnTo>
                    <a:lnTo>
                      <a:pt x="100" y="389"/>
                    </a:lnTo>
                    <a:lnTo>
                      <a:pt x="100" y="389"/>
                    </a:lnTo>
                    <a:lnTo>
                      <a:pt x="98" y="389"/>
                    </a:lnTo>
                    <a:lnTo>
                      <a:pt x="97" y="390"/>
                    </a:lnTo>
                    <a:lnTo>
                      <a:pt x="95" y="390"/>
                    </a:lnTo>
                    <a:lnTo>
                      <a:pt x="92" y="389"/>
                    </a:lnTo>
                    <a:lnTo>
                      <a:pt x="92" y="390"/>
                    </a:lnTo>
                    <a:lnTo>
                      <a:pt x="90" y="388"/>
                    </a:lnTo>
                    <a:lnTo>
                      <a:pt x="90" y="387"/>
                    </a:lnTo>
                    <a:lnTo>
                      <a:pt x="90" y="387"/>
                    </a:lnTo>
                    <a:lnTo>
                      <a:pt x="88" y="387"/>
                    </a:lnTo>
                    <a:lnTo>
                      <a:pt x="87" y="387"/>
                    </a:lnTo>
                    <a:lnTo>
                      <a:pt x="87" y="390"/>
                    </a:lnTo>
                    <a:lnTo>
                      <a:pt x="88" y="390"/>
                    </a:lnTo>
                    <a:lnTo>
                      <a:pt x="89" y="395"/>
                    </a:lnTo>
                    <a:lnTo>
                      <a:pt x="90" y="396"/>
                    </a:lnTo>
                    <a:lnTo>
                      <a:pt x="90" y="396"/>
                    </a:lnTo>
                    <a:lnTo>
                      <a:pt x="88" y="397"/>
                    </a:lnTo>
                    <a:lnTo>
                      <a:pt x="88" y="396"/>
                    </a:lnTo>
                    <a:lnTo>
                      <a:pt x="87" y="396"/>
                    </a:lnTo>
                    <a:lnTo>
                      <a:pt x="86" y="396"/>
                    </a:lnTo>
                    <a:lnTo>
                      <a:pt x="85" y="396"/>
                    </a:lnTo>
                    <a:lnTo>
                      <a:pt x="83" y="397"/>
                    </a:lnTo>
                    <a:lnTo>
                      <a:pt x="81" y="394"/>
                    </a:lnTo>
                    <a:lnTo>
                      <a:pt x="79" y="394"/>
                    </a:lnTo>
                    <a:lnTo>
                      <a:pt x="79" y="394"/>
                    </a:lnTo>
                    <a:lnTo>
                      <a:pt x="78" y="395"/>
                    </a:lnTo>
                    <a:lnTo>
                      <a:pt x="78" y="395"/>
                    </a:lnTo>
                    <a:lnTo>
                      <a:pt x="71" y="397"/>
                    </a:lnTo>
                    <a:lnTo>
                      <a:pt x="71" y="398"/>
                    </a:lnTo>
                    <a:lnTo>
                      <a:pt x="71" y="398"/>
                    </a:lnTo>
                    <a:lnTo>
                      <a:pt x="73" y="398"/>
                    </a:lnTo>
                    <a:lnTo>
                      <a:pt x="73" y="399"/>
                    </a:lnTo>
                    <a:lnTo>
                      <a:pt x="72" y="399"/>
                    </a:lnTo>
                    <a:lnTo>
                      <a:pt x="72" y="400"/>
                    </a:lnTo>
                    <a:lnTo>
                      <a:pt x="72" y="400"/>
                    </a:lnTo>
                    <a:lnTo>
                      <a:pt x="74" y="400"/>
                    </a:lnTo>
                    <a:lnTo>
                      <a:pt x="74" y="400"/>
                    </a:lnTo>
                    <a:lnTo>
                      <a:pt x="71" y="401"/>
                    </a:lnTo>
                    <a:lnTo>
                      <a:pt x="72" y="401"/>
                    </a:lnTo>
                    <a:lnTo>
                      <a:pt x="74" y="402"/>
                    </a:lnTo>
                    <a:lnTo>
                      <a:pt x="74" y="403"/>
                    </a:lnTo>
                    <a:lnTo>
                      <a:pt x="75" y="403"/>
                    </a:lnTo>
                    <a:lnTo>
                      <a:pt x="75" y="403"/>
                    </a:lnTo>
                    <a:lnTo>
                      <a:pt x="75" y="402"/>
                    </a:lnTo>
                    <a:lnTo>
                      <a:pt x="79" y="404"/>
                    </a:lnTo>
                    <a:lnTo>
                      <a:pt x="80" y="404"/>
                    </a:lnTo>
                    <a:lnTo>
                      <a:pt x="80" y="405"/>
                    </a:lnTo>
                    <a:lnTo>
                      <a:pt x="82" y="404"/>
                    </a:lnTo>
                    <a:lnTo>
                      <a:pt x="82" y="404"/>
                    </a:lnTo>
                    <a:lnTo>
                      <a:pt x="82" y="405"/>
                    </a:lnTo>
                    <a:lnTo>
                      <a:pt x="83" y="405"/>
                    </a:lnTo>
                    <a:lnTo>
                      <a:pt x="84" y="405"/>
                    </a:lnTo>
                    <a:lnTo>
                      <a:pt x="84" y="405"/>
                    </a:lnTo>
                    <a:lnTo>
                      <a:pt x="84" y="407"/>
                    </a:lnTo>
                    <a:lnTo>
                      <a:pt x="86" y="408"/>
                    </a:lnTo>
                    <a:lnTo>
                      <a:pt x="86" y="407"/>
                    </a:lnTo>
                    <a:lnTo>
                      <a:pt x="88" y="408"/>
                    </a:lnTo>
                    <a:lnTo>
                      <a:pt x="86" y="408"/>
                    </a:lnTo>
                    <a:lnTo>
                      <a:pt x="86" y="408"/>
                    </a:lnTo>
                    <a:lnTo>
                      <a:pt x="86" y="409"/>
                    </a:lnTo>
                    <a:lnTo>
                      <a:pt x="86" y="410"/>
                    </a:lnTo>
                    <a:lnTo>
                      <a:pt x="86" y="409"/>
                    </a:lnTo>
                    <a:lnTo>
                      <a:pt x="86" y="410"/>
                    </a:lnTo>
                    <a:lnTo>
                      <a:pt x="87" y="412"/>
                    </a:lnTo>
                    <a:lnTo>
                      <a:pt x="88" y="413"/>
                    </a:lnTo>
                    <a:lnTo>
                      <a:pt x="90" y="415"/>
                    </a:lnTo>
                    <a:lnTo>
                      <a:pt x="92" y="415"/>
                    </a:lnTo>
                    <a:lnTo>
                      <a:pt x="91" y="416"/>
                    </a:lnTo>
                    <a:lnTo>
                      <a:pt x="92" y="417"/>
                    </a:lnTo>
                    <a:lnTo>
                      <a:pt x="92" y="418"/>
                    </a:lnTo>
                    <a:lnTo>
                      <a:pt x="91" y="419"/>
                    </a:lnTo>
                    <a:lnTo>
                      <a:pt x="92" y="420"/>
                    </a:lnTo>
                    <a:lnTo>
                      <a:pt x="93" y="421"/>
                    </a:lnTo>
                    <a:lnTo>
                      <a:pt x="93" y="422"/>
                    </a:lnTo>
                    <a:lnTo>
                      <a:pt x="93" y="423"/>
                    </a:lnTo>
                    <a:lnTo>
                      <a:pt x="92" y="421"/>
                    </a:lnTo>
                    <a:lnTo>
                      <a:pt x="92" y="422"/>
                    </a:lnTo>
                    <a:lnTo>
                      <a:pt x="91" y="428"/>
                    </a:lnTo>
                    <a:lnTo>
                      <a:pt x="92" y="427"/>
                    </a:lnTo>
                    <a:lnTo>
                      <a:pt x="92" y="428"/>
                    </a:lnTo>
                    <a:lnTo>
                      <a:pt x="91" y="429"/>
                    </a:lnTo>
                    <a:lnTo>
                      <a:pt x="90" y="437"/>
                    </a:lnTo>
                    <a:lnTo>
                      <a:pt x="89" y="437"/>
                    </a:lnTo>
                    <a:lnTo>
                      <a:pt x="87" y="437"/>
                    </a:lnTo>
                    <a:lnTo>
                      <a:pt x="87" y="438"/>
                    </a:lnTo>
                    <a:lnTo>
                      <a:pt x="87" y="437"/>
                    </a:lnTo>
                    <a:lnTo>
                      <a:pt x="86" y="438"/>
                    </a:lnTo>
                    <a:lnTo>
                      <a:pt x="64" y="436"/>
                    </a:lnTo>
                    <a:lnTo>
                      <a:pt x="64" y="437"/>
                    </a:lnTo>
                    <a:lnTo>
                      <a:pt x="57" y="436"/>
                    </a:lnTo>
                    <a:lnTo>
                      <a:pt x="55" y="435"/>
                    </a:lnTo>
                    <a:lnTo>
                      <a:pt x="53" y="436"/>
                    </a:lnTo>
                    <a:lnTo>
                      <a:pt x="52" y="437"/>
                    </a:lnTo>
                    <a:lnTo>
                      <a:pt x="52" y="437"/>
                    </a:lnTo>
                    <a:lnTo>
                      <a:pt x="51" y="438"/>
                    </a:lnTo>
                    <a:lnTo>
                      <a:pt x="50" y="438"/>
                    </a:lnTo>
                    <a:lnTo>
                      <a:pt x="48" y="438"/>
                    </a:lnTo>
                    <a:lnTo>
                      <a:pt x="47" y="439"/>
                    </a:lnTo>
                    <a:lnTo>
                      <a:pt x="46" y="440"/>
                    </a:lnTo>
                    <a:lnTo>
                      <a:pt x="48" y="442"/>
                    </a:lnTo>
                    <a:lnTo>
                      <a:pt x="48" y="443"/>
                    </a:lnTo>
                    <a:lnTo>
                      <a:pt x="49" y="444"/>
                    </a:lnTo>
                    <a:lnTo>
                      <a:pt x="49" y="443"/>
                    </a:lnTo>
                    <a:lnTo>
                      <a:pt x="49" y="444"/>
                    </a:lnTo>
                    <a:lnTo>
                      <a:pt x="50" y="445"/>
                    </a:lnTo>
                    <a:lnTo>
                      <a:pt x="49" y="446"/>
                    </a:lnTo>
                    <a:lnTo>
                      <a:pt x="50" y="446"/>
                    </a:lnTo>
                    <a:lnTo>
                      <a:pt x="50" y="447"/>
                    </a:lnTo>
                    <a:lnTo>
                      <a:pt x="49" y="448"/>
                    </a:lnTo>
                    <a:lnTo>
                      <a:pt x="49" y="448"/>
                    </a:lnTo>
                    <a:lnTo>
                      <a:pt x="49" y="449"/>
                    </a:lnTo>
                    <a:lnTo>
                      <a:pt x="50" y="455"/>
                    </a:lnTo>
                    <a:lnTo>
                      <a:pt x="48" y="465"/>
                    </a:lnTo>
                    <a:lnTo>
                      <a:pt x="46" y="468"/>
                    </a:lnTo>
                    <a:lnTo>
                      <a:pt x="46" y="470"/>
                    </a:lnTo>
                    <a:lnTo>
                      <a:pt x="46" y="471"/>
                    </a:lnTo>
                    <a:lnTo>
                      <a:pt x="46" y="471"/>
                    </a:lnTo>
                    <a:lnTo>
                      <a:pt x="46" y="472"/>
                    </a:lnTo>
                    <a:lnTo>
                      <a:pt x="47" y="473"/>
                    </a:lnTo>
                    <a:lnTo>
                      <a:pt x="50" y="473"/>
                    </a:lnTo>
                    <a:lnTo>
                      <a:pt x="50" y="473"/>
                    </a:lnTo>
                    <a:lnTo>
                      <a:pt x="50" y="473"/>
                    </a:lnTo>
                    <a:lnTo>
                      <a:pt x="50" y="479"/>
                    </a:lnTo>
                    <a:lnTo>
                      <a:pt x="49" y="481"/>
                    </a:lnTo>
                    <a:lnTo>
                      <a:pt x="49" y="483"/>
                    </a:lnTo>
                    <a:lnTo>
                      <a:pt x="49" y="483"/>
                    </a:lnTo>
                    <a:lnTo>
                      <a:pt x="50" y="483"/>
                    </a:lnTo>
                    <a:lnTo>
                      <a:pt x="53" y="483"/>
                    </a:lnTo>
                    <a:lnTo>
                      <a:pt x="53" y="483"/>
                    </a:lnTo>
                    <a:lnTo>
                      <a:pt x="54" y="483"/>
                    </a:lnTo>
                    <a:lnTo>
                      <a:pt x="57" y="482"/>
                    </a:lnTo>
                    <a:lnTo>
                      <a:pt x="57" y="482"/>
                    </a:lnTo>
                    <a:lnTo>
                      <a:pt x="59" y="482"/>
                    </a:lnTo>
                    <a:lnTo>
                      <a:pt x="61" y="483"/>
                    </a:lnTo>
                    <a:lnTo>
                      <a:pt x="62" y="484"/>
                    </a:lnTo>
                    <a:lnTo>
                      <a:pt x="63" y="485"/>
                    </a:lnTo>
                    <a:lnTo>
                      <a:pt x="64" y="486"/>
                    </a:lnTo>
                    <a:lnTo>
                      <a:pt x="64" y="487"/>
                    </a:lnTo>
                    <a:lnTo>
                      <a:pt x="64" y="488"/>
                    </a:lnTo>
                    <a:lnTo>
                      <a:pt x="66" y="489"/>
                    </a:lnTo>
                    <a:lnTo>
                      <a:pt x="68" y="490"/>
                    </a:lnTo>
                    <a:lnTo>
                      <a:pt x="68" y="489"/>
                    </a:lnTo>
                    <a:lnTo>
                      <a:pt x="69" y="489"/>
                    </a:lnTo>
                    <a:lnTo>
                      <a:pt x="69" y="488"/>
                    </a:lnTo>
                    <a:lnTo>
                      <a:pt x="70" y="488"/>
                    </a:lnTo>
                    <a:lnTo>
                      <a:pt x="71" y="487"/>
                    </a:lnTo>
                    <a:lnTo>
                      <a:pt x="72" y="487"/>
                    </a:lnTo>
                    <a:lnTo>
                      <a:pt x="74" y="485"/>
                    </a:lnTo>
                    <a:lnTo>
                      <a:pt x="77" y="485"/>
                    </a:lnTo>
                    <a:lnTo>
                      <a:pt x="79" y="485"/>
                    </a:lnTo>
                    <a:lnTo>
                      <a:pt x="80" y="485"/>
                    </a:lnTo>
                    <a:lnTo>
                      <a:pt x="83" y="485"/>
                    </a:lnTo>
                    <a:lnTo>
                      <a:pt x="84" y="484"/>
                    </a:lnTo>
                    <a:lnTo>
                      <a:pt x="86" y="485"/>
                    </a:lnTo>
                    <a:lnTo>
                      <a:pt x="86" y="485"/>
                    </a:lnTo>
                    <a:lnTo>
                      <a:pt x="87" y="484"/>
                    </a:lnTo>
                    <a:lnTo>
                      <a:pt x="88" y="481"/>
                    </a:lnTo>
                    <a:lnTo>
                      <a:pt x="90" y="480"/>
                    </a:lnTo>
                    <a:lnTo>
                      <a:pt x="93" y="479"/>
                    </a:lnTo>
                    <a:lnTo>
                      <a:pt x="93" y="479"/>
                    </a:lnTo>
                    <a:lnTo>
                      <a:pt x="93" y="477"/>
                    </a:lnTo>
                    <a:lnTo>
                      <a:pt x="93" y="477"/>
                    </a:lnTo>
                    <a:lnTo>
                      <a:pt x="94" y="476"/>
                    </a:lnTo>
                    <a:lnTo>
                      <a:pt x="96" y="473"/>
                    </a:lnTo>
                    <a:lnTo>
                      <a:pt x="98" y="472"/>
                    </a:lnTo>
                    <a:lnTo>
                      <a:pt x="98" y="471"/>
                    </a:lnTo>
                    <a:lnTo>
                      <a:pt x="98" y="470"/>
                    </a:lnTo>
                    <a:lnTo>
                      <a:pt x="97" y="470"/>
                    </a:lnTo>
                    <a:lnTo>
                      <a:pt x="97" y="470"/>
                    </a:lnTo>
                    <a:lnTo>
                      <a:pt x="97" y="470"/>
                    </a:lnTo>
                    <a:lnTo>
                      <a:pt x="96" y="468"/>
                    </a:lnTo>
                    <a:lnTo>
                      <a:pt x="96" y="467"/>
                    </a:lnTo>
                    <a:lnTo>
                      <a:pt x="96" y="467"/>
                    </a:lnTo>
                    <a:lnTo>
                      <a:pt x="96" y="465"/>
                    </a:lnTo>
                    <a:lnTo>
                      <a:pt x="102" y="458"/>
                    </a:lnTo>
                    <a:lnTo>
                      <a:pt x="102" y="457"/>
                    </a:lnTo>
                    <a:lnTo>
                      <a:pt x="103" y="455"/>
                    </a:lnTo>
                    <a:lnTo>
                      <a:pt x="114" y="449"/>
                    </a:lnTo>
                    <a:lnTo>
                      <a:pt x="115" y="448"/>
                    </a:lnTo>
                    <a:lnTo>
                      <a:pt x="115" y="448"/>
                    </a:lnTo>
                    <a:lnTo>
                      <a:pt x="115" y="447"/>
                    </a:lnTo>
                    <a:lnTo>
                      <a:pt x="115" y="446"/>
                    </a:lnTo>
                    <a:lnTo>
                      <a:pt x="115" y="445"/>
                    </a:lnTo>
                    <a:lnTo>
                      <a:pt x="115" y="445"/>
                    </a:lnTo>
                    <a:lnTo>
                      <a:pt x="115" y="445"/>
                    </a:lnTo>
                    <a:lnTo>
                      <a:pt x="114" y="442"/>
                    </a:lnTo>
                    <a:lnTo>
                      <a:pt x="114" y="441"/>
                    </a:lnTo>
                    <a:lnTo>
                      <a:pt x="114" y="440"/>
                    </a:lnTo>
                    <a:lnTo>
                      <a:pt x="115" y="439"/>
                    </a:lnTo>
                    <a:lnTo>
                      <a:pt x="118" y="437"/>
                    </a:lnTo>
                    <a:lnTo>
                      <a:pt x="119" y="437"/>
                    </a:lnTo>
                    <a:lnTo>
                      <a:pt x="119" y="437"/>
                    </a:lnTo>
                    <a:lnTo>
                      <a:pt x="120" y="437"/>
                    </a:lnTo>
                    <a:lnTo>
                      <a:pt x="120" y="437"/>
                    </a:lnTo>
                    <a:lnTo>
                      <a:pt x="122" y="437"/>
                    </a:lnTo>
                    <a:lnTo>
                      <a:pt x="122" y="437"/>
                    </a:lnTo>
                    <a:lnTo>
                      <a:pt x="122" y="437"/>
                    </a:lnTo>
                    <a:lnTo>
                      <a:pt x="124" y="438"/>
                    </a:lnTo>
                    <a:lnTo>
                      <a:pt x="124" y="437"/>
                    </a:lnTo>
                    <a:lnTo>
                      <a:pt x="125" y="437"/>
                    </a:lnTo>
                    <a:lnTo>
                      <a:pt x="126" y="437"/>
                    </a:lnTo>
                    <a:lnTo>
                      <a:pt x="126" y="438"/>
                    </a:lnTo>
                    <a:lnTo>
                      <a:pt x="126" y="438"/>
                    </a:lnTo>
                    <a:lnTo>
                      <a:pt x="126" y="438"/>
                    </a:lnTo>
                    <a:lnTo>
                      <a:pt x="127" y="439"/>
                    </a:lnTo>
                    <a:lnTo>
                      <a:pt x="128" y="439"/>
                    </a:lnTo>
                    <a:lnTo>
                      <a:pt x="129" y="440"/>
                    </a:lnTo>
                    <a:lnTo>
                      <a:pt x="131" y="440"/>
                    </a:lnTo>
                    <a:lnTo>
                      <a:pt x="133" y="439"/>
                    </a:lnTo>
                    <a:lnTo>
                      <a:pt x="133" y="438"/>
                    </a:lnTo>
                    <a:lnTo>
                      <a:pt x="133" y="438"/>
                    </a:lnTo>
                    <a:lnTo>
                      <a:pt x="136" y="436"/>
                    </a:lnTo>
                    <a:lnTo>
                      <a:pt x="137" y="435"/>
                    </a:lnTo>
                    <a:lnTo>
                      <a:pt x="138" y="434"/>
                    </a:lnTo>
                    <a:lnTo>
                      <a:pt x="138" y="434"/>
                    </a:lnTo>
                    <a:lnTo>
                      <a:pt x="140" y="434"/>
                    </a:lnTo>
                    <a:lnTo>
                      <a:pt x="141" y="433"/>
                    </a:lnTo>
                    <a:lnTo>
                      <a:pt x="142" y="433"/>
                    </a:lnTo>
                    <a:lnTo>
                      <a:pt x="143" y="431"/>
                    </a:lnTo>
                    <a:lnTo>
                      <a:pt x="143" y="431"/>
                    </a:lnTo>
                    <a:lnTo>
                      <a:pt x="144" y="430"/>
                    </a:lnTo>
                    <a:lnTo>
                      <a:pt x="145" y="430"/>
                    </a:lnTo>
                    <a:lnTo>
                      <a:pt x="147" y="430"/>
                    </a:lnTo>
                    <a:lnTo>
                      <a:pt x="153" y="433"/>
                    </a:lnTo>
                    <a:lnTo>
                      <a:pt x="155" y="439"/>
                    </a:lnTo>
                    <a:lnTo>
                      <a:pt x="155" y="440"/>
                    </a:lnTo>
                    <a:lnTo>
                      <a:pt x="158" y="444"/>
                    </a:lnTo>
                    <a:lnTo>
                      <a:pt x="158" y="444"/>
                    </a:lnTo>
                    <a:lnTo>
                      <a:pt x="159" y="444"/>
                    </a:lnTo>
                    <a:lnTo>
                      <a:pt x="159" y="444"/>
                    </a:lnTo>
                    <a:lnTo>
                      <a:pt x="161" y="445"/>
                    </a:lnTo>
                    <a:lnTo>
                      <a:pt x="162" y="448"/>
                    </a:lnTo>
                    <a:lnTo>
                      <a:pt x="163" y="448"/>
                    </a:lnTo>
                    <a:lnTo>
                      <a:pt x="169" y="453"/>
                    </a:lnTo>
                    <a:lnTo>
                      <a:pt x="169" y="453"/>
                    </a:lnTo>
                    <a:lnTo>
                      <a:pt x="173" y="453"/>
                    </a:lnTo>
                    <a:lnTo>
                      <a:pt x="173" y="455"/>
                    </a:lnTo>
                    <a:lnTo>
                      <a:pt x="174" y="456"/>
                    </a:lnTo>
                    <a:lnTo>
                      <a:pt x="176" y="457"/>
                    </a:lnTo>
                    <a:lnTo>
                      <a:pt x="176" y="457"/>
                    </a:lnTo>
                    <a:lnTo>
                      <a:pt x="176" y="458"/>
                    </a:lnTo>
                    <a:lnTo>
                      <a:pt x="178" y="458"/>
                    </a:lnTo>
                    <a:lnTo>
                      <a:pt x="178" y="458"/>
                    </a:lnTo>
                    <a:lnTo>
                      <a:pt x="179" y="459"/>
                    </a:lnTo>
                    <a:lnTo>
                      <a:pt x="179" y="459"/>
                    </a:lnTo>
                    <a:lnTo>
                      <a:pt x="179" y="460"/>
                    </a:lnTo>
                    <a:lnTo>
                      <a:pt x="180" y="461"/>
                    </a:lnTo>
                    <a:lnTo>
                      <a:pt x="180" y="461"/>
                    </a:lnTo>
                    <a:lnTo>
                      <a:pt x="181" y="462"/>
                    </a:lnTo>
                    <a:lnTo>
                      <a:pt x="182" y="462"/>
                    </a:lnTo>
                    <a:lnTo>
                      <a:pt x="183" y="462"/>
                    </a:lnTo>
                    <a:lnTo>
                      <a:pt x="186" y="470"/>
                    </a:lnTo>
                    <a:lnTo>
                      <a:pt x="184" y="472"/>
                    </a:lnTo>
                    <a:lnTo>
                      <a:pt x="184" y="473"/>
                    </a:lnTo>
                    <a:lnTo>
                      <a:pt x="183" y="475"/>
                    </a:lnTo>
                    <a:lnTo>
                      <a:pt x="183" y="476"/>
                    </a:lnTo>
                    <a:lnTo>
                      <a:pt x="184" y="477"/>
                    </a:lnTo>
                    <a:lnTo>
                      <a:pt x="184" y="477"/>
                    </a:lnTo>
                    <a:lnTo>
                      <a:pt x="184" y="477"/>
                    </a:lnTo>
                    <a:lnTo>
                      <a:pt x="185" y="477"/>
                    </a:lnTo>
                    <a:lnTo>
                      <a:pt x="185" y="477"/>
                    </a:lnTo>
                    <a:lnTo>
                      <a:pt x="187" y="474"/>
                    </a:lnTo>
                    <a:lnTo>
                      <a:pt x="187" y="474"/>
                    </a:lnTo>
                    <a:lnTo>
                      <a:pt x="188" y="473"/>
                    </a:lnTo>
                    <a:lnTo>
                      <a:pt x="188" y="473"/>
                    </a:lnTo>
                    <a:lnTo>
                      <a:pt x="188" y="471"/>
                    </a:lnTo>
                    <a:lnTo>
                      <a:pt x="188" y="470"/>
                    </a:lnTo>
                    <a:lnTo>
                      <a:pt x="190" y="470"/>
                    </a:lnTo>
                    <a:lnTo>
                      <a:pt x="191" y="470"/>
                    </a:lnTo>
                    <a:lnTo>
                      <a:pt x="191" y="470"/>
                    </a:lnTo>
                    <a:lnTo>
                      <a:pt x="191" y="466"/>
                    </a:lnTo>
                    <a:lnTo>
                      <a:pt x="190" y="466"/>
                    </a:lnTo>
                    <a:lnTo>
                      <a:pt x="189" y="465"/>
                    </a:lnTo>
                    <a:lnTo>
                      <a:pt x="189" y="465"/>
                    </a:lnTo>
                    <a:lnTo>
                      <a:pt x="188" y="464"/>
                    </a:lnTo>
                    <a:lnTo>
                      <a:pt x="188" y="461"/>
                    </a:lnTo>
                    <a:lnTo>
                      <a:pt x="190" y="459"/>
                    </a:lnTo>
                    <a:lnTo>
                      <a:pt x="191" y="459"/>
                    </a:lnTo>
                    <a:lnTo>
                      <a:pt x="193" y="459"/>
                    </a:lnTo>
                    <a:lnTo>
                      <a:pt x="195" y="461"/>
                    </a:lnTo>
                    <a:lnTo>
                      <a:pt x="196" y="462"/>
                    </a:lnTo>
                    <a:lnTo>
                      <a:pt x="198" y="463"/>
                    </a:lnTo>
                    <a:lnTo>
                      <a:pt x="198" y="463"/>
                    </a:lnTo>
                    <a:lnTo>
                      <a:pt x="198" y="462"/>
                    </a:lnTo>
                    <a:lnTo>
                      <a:pt x="195" y="457"/>
                    </a:lnTo>
                    <a:lnTo>
                      <a:pt x="191" y="455"/>
                    </a:lnTo>
                    <a:lnTo>
                      <a:pt x="191" y="455"/>
                    </a:lnTo>
                    <a:lnTo>
                      <a:pt x="185" y="451"/>
                    </a:lnTo>
                    <a:lnTo>
                      <a:pt x="184" y="451"/>
                    </a:lnTo>
                    <a:lnTo>
                      <a:pt x="184" y="451"/>
                    </a:lnTo>
                    <a:lnTo>
                      <a:pt x="184" y="451"/>
                    </a:lnTo>
                    <a:lnTo>
                      <a:pt x="185" y="450"/>
                    </a:lnTo>
                    <a:lnTo>
                      <a:pt x="185" y="448"/>
                    </a:lnTo>
                    <a:lnTo>
                      <a:pt x="185" y="448"/>
                    </a:lnTo>
                    <a:lnTo>
                      <a:pt x="184" y="448"/>
                    </a:lnTo>
                    <a:lnTo>
                      <a:pt x="184" y="448"/>
                    </a:lnTo>
                    <a:lnTo>
                      <a:pt x="180" y="448"/>
                    </a:lnTo>
                    <a:lnTo>
                      <a:pt x="180" y="449"/>
                    </a:lnTo>
                    <a:lnTo>
                      <a:pt x="178" y="447"/>
                    </a:lnTo>
                    <a:lnTo>
                      <a:pt x="177" y="447"/>
                    </a:lnTo>
                    <a:lnTo>
                      <a:pt x="177" y="446"/>
                    </a:lnTo>
                    <a:lnTo>
                      <a:pt x="177" y="446"/>
                    </a:lnTo>
                    <a:lnTo>
                      <a:pt x="174" y="444"/>
                    </a:lnTo>
                    <a:lnTo>
                      <a:pt x="173" y="440"/>
                    </a:lnTo>
                    <a:lnTo>
                      <a:pt x="173" y="440"/>
                    </a:lnTo>
                    <a:lnTo>
                      <a:pt x="171" y="436"/>
                    </a:lnTo>
                    <a:lnTo>
                      <a:pt x="171" y="435"/>
                    </a:lnTo>
                    <a:lnTo>
                      <a:pt x="170" y="435"/>
                    </a:lnTo>
                    <a:lnTo>
                      <a:pt x="170" y="435"/>
                    </a:lnTo>
                    <a:lnTo>
                      <a:pt x="166" y="433"/>
                    </a:lnTo>
                    <a:lnTo>
                      <a:pt x="165" y="430"/>
                    </a:lnTo>
                    <a:lnTo>
                      <a:pt x="164" y="430"/>
                    </a:lnTo>
                    <a:lnTo>
                      <a:pt x="165" y="426"/>
                    </a:lnTo>
                    <a:lnTo>
                      <a:pt x="165" y="426"/>
                    </a:lnTo>
                    <a:lnTo>
                      <a:pt x="166" y="425"/>
                    </a:lnTo>
                    <a:lnTo>
                      <a:pt x="165" y="425"/>
                    </a:lnTo>
                    <a:lnTo>
                      <a:pt x="164" y="424"/>
                    </a:lnTo>
                    <a:lnTo>
                      <a:pt x="164" y="422"/>
                    </a:lnTo>
                    <a:lnTo>
                      <a:pt x="164" y="422"/>
                    </a:lnTo>
                    <a:lnTo>
                      <a:pt x="166" y="421"/>
                    </a:lnTo>
                    <a:lnTo>
                      <a:pt x="166" y="421"/>
                    </a:lnTo>
                    <a:lnTo>
                      <a:pt x="166" y="422"/>
                    </a:lnTo>
                    <a:lnTo>
                      <a:pt x="169" y="419"/>
                    </a:lnTo>
                    <a:lnTo>
                      <a:pt x="170" y="419"/>
                    </a:lnTo>
                    <a:lnTo>
                      <a:pt x="171" y="419"/>
                    </a:lnTo>
                    <a:lnTo>
                      <a:pt x="172" y="419"/>
                    </a:lnTo>
                    <a:lnTo>
                      <a:pt x="172" y="420"/>
                    </a:lnTo>
                    <a:lnTo>
                      <a:pt x="172" y="421"/>
                    </a:lnTo>
                    <a:lnTo>
                      <a:pt x="172" y="421"/>
                    </a:lnTo>
                    <a:lnTo>
                      <a:pt x="171" y="421"/>
                    </a:lnTo>
                    <a:lnTo>
                      <a:pt x="171" y="423"/>
                    </a:lnTo>
                    <a:lnTo>
                      <a:pt x="173" y="426"/>
                    </a:lnTo>
                    <a:lnTo>
                      <a:pt x="173" y="426"/>
                    </a:lnTo>
                    <a:lnTo>
                      <a:pt x="173" y="426"/>
                    </a:lnTo>
                    <a:lnTo>
                      <a:pt x="176" y="422"/>
                    </a:lnTo>
                    <a:lnTo>
                      <a:pt x="177" y="423"/>
                    </a:lnTo>
                    <a:lnTo>
                      <a:pt x="177" y="424"/>
                    </a:lnTo>
                    <a:lnTo>
                      <a:pt x="178" y="424"/>
                    </a:lnTo>
                    <a:lnTo>
                      <a:pt x="178" y="425"/>
                    </a:lnTo>
                    <a:lnTo>
                      <a:pt x="179" y="426"/>
                    </a:lnTo>
                    <a:lnTo>
                      <a:pt x="179" y="427"/>
                    </a:lnTo>
                    <a:lnTo>
                      <a:pt x="180" y="429"/>
                    </a:lnTo>
                    <a:lnTo>
                      <a:pt x="181" y="430"/>
                    </a:lnTo>
                    <a:lnTo>
                      <a:pt x="180" y="430"/>
                    </a:lnTo>
                    <a:lnTo>
                      <a:pt x="180" y="431"/>
                    </a:lnTo>
                    <a:lnTo>
                      <a:pt x="180" y="431"/>
                    </a:lnTo>
                    <a:lnTo>
                      <a:pt x="181" y="433"/>
                    </a:lnTo>
                    <a:lnTo>
                      <a:pt x="184" y="435"/>
                    </a:lnTo>
                    <a:lnTo>
                      <a:pt x="184" y="437"/>
                    </a:lnTo>
                    <a:lnTo>
                      <a:pt x="188" y="437"/>
                    </a:lnTo>
                    <a:lnTo>
                      <a:pt x="193" y="440"/>
                    </a:lnTo>
                    <a:lnTo>
                      <a:pt x="193" y="440"/>
                    </a:lnTo>
                    <a:lnTo>
                      <a:pt x="193" y="440"/>
                    </a:lnTo>
                    <a:lnTo>
                      <a:pt x="192" y="440"/>
                    </a:lnTo>
                    <a:lnTo>
                      <a:pt x="191" y="440"/>
                    </a:lnTo>
                    <a:lnTo>
                      <a:pt x="191" y="440"/>
                    </a:lnTo>
                    <a:lnTo>
                      <a:pt x="192" y="440"/>
                    </a:lnTo>
                    <a:lnTo>
                      <a:pt x="194" y="441"/>
                    </a:lnTo>
                    <a:lnTo>
                      <a:pt x="195" y="442"/>
                    </a:lnTo>
                    <a:lnTo>
                      <a:pt x="198" y="444"/>
                    </a:lnTo>
                    <a:lnTo>
                      <a:pt x="202" y="447"/>
                    </a:lnTo>
                    <a:lnTo>
                      <a:pt x="202" y="448"/>
                    </a:lnTo>
                    <a:lnTo>
                      <a:pt x="203" y="448"/>
                    </a:lnTo>
                    <a:lnTo>
                      <a:pt x="204" y="449"/>
                    </a:lnTo>
                    <a:lnTo>
                      <a:pt x="204" y="449"/>
                    </a:lnTo>
                    <a:lnTo>
                      <a:pt x="203" y="452"/>
                    </a:lnTo>
                    <a:lnTo>
                      <a:pt x="204" y="454"/>
                    </a:lnTo>
                    <a:lnTo>
                      <a:pt x="204" y="455"/>
                    </a:lnTo>
                    <a:lnTo>
                      <a:pt x="204" y="455"/>
                    </a:lnTo>
                    <a:lnTo>
                      <a:pt x="203" y="455"/>
                    </a:lnTo>
                    <a:lnTo>
                      <a:pt x="203" y="457"/>
                    </a:lnTo>
                    <a:lnTo>
                      <a:pt x="203" y="459"/>
                    </a:lnTo>
                    <a:lnTo>
                      <a:pt x="202" y="459"/>
                    </a:lnTo>
                    <a:lnTo>
                      <a:pt x="204" y="462"/>
                    </a:lnTo>
                    <a:lnTo>
                      <a:pt x="206" y="462"/>
                    </a:lnTo>
                    <a:lnTo>
                      <a:pt x="206" y="463"/>
                    </a:lnTo>
                    <a:lnTo>
                      <a:pt x="207" y="464"/>
                    </a:lnTo>
                    <a:lnTo>
                      <a:pt x="208" y="465"/>
                    </a:lnTo>
                    <a:lnTo>
                      <a:pt x="208" y="465"/>
                    </a:lnTo>
                    <a:lnTo>
                      <a:pt x="208" y="465"/>
                    </a:lnTo>
                    <a:lnTo>
                      <a:pt x="208" y="465"/>
                    </a:lnTo>
                    <a:lnTo>
                      <a:pt x="209" y="466"/>
                    </a:lnTo>
                    <a:lnTo>
                      <a:pt x="209" y="467"/>
                    </a:lnTo>
                    <a:lnTo>
                      <a:pt x="211" y="470"/>
                    </a:lnTo>
                    <a:lnTo>
                      <a:pt x="211" y="469"/>
                    </a:lnTo>
                    <a:lnTo>
                      <a:pt x="213" y="470"/>
                    </a:lnTo>
                    <a:lnTo>
                      <a:pt x="213" y="470"/>
                    </a:lnTo>
                    <a:lnTo>
                      <a:pt x="212" y="470"/>
                    </a:lnTo>
                    <a:lnTo>
                      <a:pt x="211" y="470"/>
                    </a:lnTo>
                    <a:lnTo>
                      <a:pt x="213" y="474"/>
                    </a:lnTo>
                    <a:lnTo>
                      <a:pt x="213" y="474"/>
                    </a:lnTo>
                    <a:lnTo>
                      <a:pt x="214" y="473"/>
                    </a:lnTo>
                    <a:lnTo>
                      <a:pt x="214" y="473"/>
                    </a:lnTo>
                    <a:lnTo>
                      <a:pt x="216" y="474"/>
                    </a:lnTo>
                    <a:lnTo>
                      <a:pt x="217" y="474"/>
                    </a:lnTo>
                    <a:lnTo>
                      <a:pt x="219" y="474"/>
                    </a:lnTo>
                    <a:lnTo>
                      <a:pt x="220" y="474"/>
                    </a:lnTo>
                    <a:lnTo>
                      <a:pt x="221" y="474"/>
                    </a:lnTo>
                    <a:lnTo>
                      <a:pt x="221" y="473"/>
                    </a:lnTo>
                    <a:lnTo>
                      <a:pt x="223" y="475"/>
                    </a:lnTo>
                    <a:lnTo>
                      <a:pt x="224" y="475"/>
                    </a:lnTo>
                    <a:lnTo>
                      <a:pt x="224" y="476"/>
                    </a:lnTo>
                    <a:lnTo>
                      <a:pt x="223" y="477"/>
                    </a:lnTo>
                    <a:lnTo>
                      <a:pt x="224" y="477"/>
                    </a:lnTo>
                    <a:lnTo>
                      <a:pt x="227" y="477"/>
                    </a:lnTo>
                    <a:lnTo>
                      <a:pt x="227" y="478"/>
                    </a:lnTo>
                    <a:lnTo>
                      <a:pt x="229" y="479"/>
                    </a:lnTo>
                    <a:lnTo>
                      <a:pt x="229" y="475"/>
                    </a:lnTo>
                    <a:lnTo>
                      <a:pt x="228" y="474"/>
                    </a:lnTo>
                    <a:lnTo>
                      <a:pt x="227" y="474"/>
                    </a:lnTo>
                    <a:lnTo>
                      <a:pt x="226" y="473"/>
                    </a:lnTo>
                    <a:lnTo>
                      <a:pt x="225" y="473"/>
                    </a:lnTo>
                    <a:lnTo>
                      <a:pt x="225" y="472"/>
                    </a:lnTo>
                    <a:lnTo>
                      <a:pt x="224" y="472"/>
                    </a:lnTo>
                    <a:lnTo>
                      <a:pt x="221" y="470"/>
                    </a:lnTo>
                    <a:lnTo>
                      <a:pt x="220" y="470"/>
                    </a:lnTo>
                    <a:lnTo>
                      <a:pt x="223" y="470"/>
                    </a:lnTo>
                    <a:lnTo>
                      <a:pt x="223" y="470"/>
                    </a:lnTo>
                    <a:lnTo>
                      <a:pt x="223" y="468"/>
                    </a:lnTo>
                    <a:lnTo>
                      <a:pt x="223" y="467"/>
                    </a:lnTo>
                    <a:lnTo>
                      <a:pt x="224" y="467"/>
                    </a:lnTo>
                    <a:lnTo>
                      <a:pt x="224" y="468"/>
                    </a:lnTo>
                    <a:lnTo>
                      <a:pt x="224" y="469"/>
                    </a:lnTo>
                    <a:lnTo>
                      <a:pt x="224" y="469"/>
                    </a:lnTo>
                    <a:lnTo>
                      <a:pt x="225" y="469"/>
                    </a:lnTo>
                    <a:lnTo>
                      <a:pt x="224" y="466"/>
                    </a:lnTo>
                    <a:lnTo>
                      <a:pt x="223" y="465"/>
                    </a:lnTo>
                    <a:lnTo>
                      <a:pt x="222" y="463"/>
                    </a:lnTo>
                    <a:lnTo>
                      <a:pt x="221" y="462"/>
                    </a:lnTo>
                    <a:lnTo>
                      <a:pt x="221" y="459"/>
                    </a:lnTo>
                    <a:lnTo>
                      <a:pt x="223" y="458"/>
                    </a:lnTo>
                    <a:lnTo>
                      <a:pt x="223" y="459"/>
                    </a:lnTo>
                    <a:lnTo>
                      <a:pt x="223" y="459"/>
                    </a:lnTo>
                    <a:lnTo>
                      <a:pt x="225" y="461"/>
                    </a:lnTo>
                    <a:lnTo>
                      <a:pt x="225" y="462"/>
                    </a:lnTo>
                    <a:lnTo>
                      <a:pt x="227" y="462"/>
                    </a:lnTo>
                    <a:lnTo>
                      <a:pt x="227" y="462"/>
                    </a:lnTo>
                    <a:lnTo>
                      <a:pt x="226" y="462"/>
                    </a:lnTo>
                    <a:lnTo>
                      <a:pt x="226" y="461"/>
                    </a:lnTo>
                    <a:lnTo>
                      <a:pt x="226" y="461"/>
                    </a:lnTo>
                    <a:lnTo>
                      <a:pt x="227" y="461"/>
                    </a:lnTo>
                    <a:lnTo>
                      <a:pt x="228" y="462"/>
                    </a:lnTo>
                    <a:lnTo>
                      <a:pt x="228" y="462"/>
                    </a:lnTo>
                    <a:lnTo>
                      <a:pt x="227" y="461"/>
                    </a:lnTo>
                    <a:lnTo>
                      <a:pt x="227" y="459"/>
                    </a:lnTo>
                    <a:lnTo>
                      <a:pt x="229" y="460"/>
                    </a:lnTo>
                    <a:lnTo>
                      <a:pt x="231" y="461"/>
                    </a:lnTo>
                    <a:lnTo>
                      <a:pt x="230" y="460"/>
                    </a:lnTo>
                    <a:lnTo>
                      <a:pt x="229" y="459"/>
                    </a:lnTo>
                    <a:lnTo>
                      <a:pt x="227" y="459"/>
                    </a:lnTo>
                    <a:lnTo>
                      <a:pt x="227" y="458"/>
                    </a:lnTo>
                    <a:lnTo>
                      <a:pt x="228" y="457"/>
                    </a:lnTo>
                    <a:lnTo>
                      <a:pt x="230" y="457"/>
                    </a:lnTo>
                    <a:lnTo>
                      <a:pt x="231" y="455"/>
                    </a:lnTo>
                    <a:lnTo>
                      <a:pt x="232" y="456"/>
                    </a:lnTo>
                    <a:lnTo>
                      <a:pt x="233" y="456"/>
                    </a:lnTo>
                    <a:lnTo>
                      <a:pt x="235" y="455"/>
                    </a:lnTo>
                    <a:lnTo>
                      <a:pt x="239" y="456"/>
                    </a:lnTo>
                    <a:lnTo>
                      <a:pt x="240" y="457"/>
                    </a:lnTo>
                    <a:lnTo>
                      <a:pt x="240" y="458"/>
                    </a:lnTo>
                    <a:lnTo>
                      <a:pt x="241" y="458"/>
                    </a:lnTo>
                    <a:lnTo>
                      <a:pt x="245" y="458"/>
                    </a:lnTo>
                    <a:lnTo>
                      <a:pt x="244" y="459"/>
                    </a:lnTo>
                    <a:lnTo>
                      <a:pt x="241" y="459"/>
                    </a:lnTo>
                    <a:lnTo>
                      <a:pt x="241" y="462"/>
                    </a:lnTo>
                    <a:lnTo>
                      <a:pt x="242" y="461"/>
                    </a:lnTo>
                    <a:lnTo>
                      <a:pt x="242" y="460"/>
                    </a:lnTo>
                    <a:lnTo>
                      <a:pt x="249" y="455"/>
                    </a:lnTo>
                    <a:lnTo>
                      <a:pt x="254" y="455"/>
                    </a:lnTo>
                    <a:lnTo>
                      <a:pt x="255" y="455"/>
                    </a:lnTo>
                    <a:lnTo>
                      <a:pt x="256" y="455"/>
                    </a:lnTo>
                    <a:lnTo>
                      <a:pt x="256" y="454"/>
                    </a:lnTo>
                    <a:lnTo>
                      <a:pt x="256" y="453"/>
                    </a:lnTo>
                    <a:lnTo>
                      <a:pt x="256" y="453"/>
                    </a:lnTo>
                    <a:lnTo>
                      <a:pt x="253" y="451"/>
                    </a:lnTo>
                    <a:lnTo>
                      <a:pt x="251" y="450"/>
                    </a:lnTo>
                    <a:lnTo>
                      <a:pt x="251" y="449"/>
                    </a:lnTo>
                    <a:lnTo>
                      <a:pt x="251" y="448"/>
                    </a:lnTo>
                    <a:lnTo>
                      <a:pt x="251" y="448"/>
                    </a:lnTo>
                    <a:lnTo>
                      <a:pt x="249" y="444"/>
                    </a:lnTo>
                    <a:lnTo>
                      <a:pt x="249" y="444"/>
                    </a:lnTo>
                    <a:lnTo>
                      <a:pt x="248" y="444"/>
                    </a:lnTo>
                    <a:lnTo>
                      <a:pt x="249" y="443"/>
                    </a:lnTo>
                    <a:lnTo>
                      <a:pt x="249" y="442"/>
                    </a:lnTo>
                    <a:lnTo>
                      <a:pt x="250" y="442"/>
                    </a:lnTo>
                    <a:lnTo>
                      <a:pt x="250" y="439"/>
                    </a:lnTo>
                    <a:lnTo>
                      <a:pt x="252" y="437"/>
                    </a:lnTo>
                    <a:lnTo>
                      <a:pt x="253" y="437"/>
                    </a:lnTo>
                    <a:lnTo>
                      <a:pt x="254" y="436"/>
                    </a:lnTo>
                    <a:lnTo>
                      <a:pt x="254" y="434"/>
                    </a:lnTo>
                    <a:lnTo>
                      <a:pt x="255" y="429"/>
                    </a:lnTo>
                    <a:lnTo>
                      <a:pt x="256" y="430"/>
                    </a:lnTo>
                    <a:lnTo>
                      <a:pt x="258" y="426"/>
                    </a:lnTo>
                    <a:lnTo>
                      <a:pt x="259" y="426"/>
                    </a:lnTo>
                    <a:lnTo>
                      <a:pt x="260" y="426"/>
                    </a:lnTo>
                    <a:lnTo>
                      <a:pt x="260" y="422"/>
                    </a:lnTo>
                    <a:lnTo>
                      <a:pt x="260" y="422"/>
                    </a:lnTo>
                    <a:lnTo>
                      <a:pt x="260" y="422"/>
                    </a:lnTo>
                    <a:lnTo>
                      <a:pt x="260" y="419"/>
                    </a:lnTo>
                    <a:lnTo>
                      <a:pt x="260" y="419"/>
                    </a:lnTo>
                    <a:lnTo>
                      <a:pt x="260" y="419"/>
                    </a:lnTo>
                    <a:lnTo>
                      <a:pt x="260" y="420"/>
                    </a:lnTo>
                    <a:lnTo>
                      <a:pt x="260" y="419"/>
                    </a:lnTo>
                    <a:lnTo>
                      <a:pt x="261" y="419"/>
                    </a:lnTo>
                    <a:lnTo>
                      <a:pt x="262" y="419"/>
                    </a:lnTo>
                    <a:lnTo>
                      <a:pt x="263" y="419"/>
                    </a:lnTo>
                    <a:lnTo>
                      <a:pt x="264" y="417"/>
                    </a:lnTo>
                    <a:lnTo>
                      <a:pt x="264" y="415"/>
                    </a:lnTo>
                    <a:lnTo>
                      <a:pt x="263" y="415"/>
                    </a:lnTo>
                    <a:lnTo>
                      <a:pt x="263" y="414"/>
                    </a:lnTo>
                    <a:lnTo>
                      <a:pt x="263" y="415"/>
                    </a:lnTo>
                    <a:lnTo>
                      <a:pt x="264" y="415"/>
                    </a:lnTo>
                    <a:lnTo>
                      <a:pt x="264" y="415"/>
                    </a:lnTo>
                    <a:lnTo>
                      <a:pt x="265" y="415"/>
                    </a:lnTo>
                    <a:lnTo>
                      <a:pt x="266" y="414"/>
                    </a:lnTo>
                    <a:lnTo>
                      <a:pt x="266" y="413"/>
                    </a:lnTo>
                    <a:lnTo>
                      <a:pt x="269" y="412"/>
                    </a:lnTo>
                    <a:lnTo>
                      <a:pt x="271" y="411"/>
                    </a:lnTo>
                    <a:lnTo>
                      <a:pt x="271" y="412"/>
                    </a:lnTo>
                    <a:lnTo>
                      <a:pt x="272" y="411"/>
                    </a:lnTo>
                    <a:lnTo>
                      <a:pt x="272" y="411"/>
                    </a:lnTo>
                    <a:lnTo>
                      <a:pt x="274" y="412"/>
                    </a:lnTo>
                    <a:lnTo>
                      <a:pt x="275" y="413"/>
                    </a:lnTo>
                    <a:lnTo>
                      <a:pt x="275" y="413"/>
                    </a:lnTo>
                    <a:lnTo>
                      <a:pt x="275" y="413"/>
                    </a:lnTo>
                    <a:lnTo>
                      <a:pt x="272" y="413"/>
                    </a:lnTo>
                    <a:lnTo>
                      <a:pt x="271" y="413"/>
                    </a:lnTo>
                    <a:lnTo>
                      <a:pt x="271" y="414"/>
                    </a:lnTo>
                    <a:lnTo>
                      <a:pt x="273" y="414"/>
                    </a:lnTo>
                    <a:lnTo>
                      <a:pt x="274" y="414"/>
                    </a:lnTo>
                    <a:lnTo>
                      <a:pt x="272" y="415"/>
                    </a:lnTo>
                    <a:lnTo>
                      <a:pt x="272" y="415"/>
                    </a:lnTo>
                    <a:lnTo>
                      <a:pt x="273" y="415"/>
                    </a:lnTo>
                    <a:lnTo>
                      <a:pt x="274" y="415"/>
                    </a:lnTo>
                    <a:lnTo>
                      <a:pt x="275" y="416"/>
                    </a:lnTo>
                    <a:lnTo>
                      <a:pt x="276" y="417"/>
                    </a:lnTo>
                    <a:lnTo>
                      <a:pt x="279" y="416"/>
                    </a:lnTo>
                    <a:lnTo>
                      <a:pt x="279" y="416"/>
                    </a:lnTo>
                    <a:lnTo>
                      <a:pt x="280" y="415"/>
                    </a:lnTo>
                    <a:lnTo>
                      <a:pt x="280" y="416"/>
                    </a:lnTo>
                    <a:lnTo>
                      <a:pt x="281" y="417"/>
                    </a:lnTo>
                    <a:lnTo>
                      <a:pt x="282" y="416"/>
                    </a:lnTo>
                    <a:lnTo>
                      <a:pt x="282" y="416"/>
                    </a:lnTo>
                    <a:lnTo>
                      <a:pt x="282" y="417"/>
                    </a:lnTo>
                    <a:lnTo>
                      <a:pt x="283" y="418"/>
                    </a:lnTo>
                    <a:lnTo>
                      <a:pt x="282" y="418"/>
                    </a:lnTo>
                    <a:lnTo>
                      <a:pt x="279" y="419"/>
                    </a:lnTo>
                    <a:lnTo>
                      <a:pt x="276" y="421"/>
                    </a:lnTo>
                    <a:lnTo>
                      <a:pt x="276" y="422"/>
                    </a:lnTo>
                    <a:lnTo>
                      <a:pt x="276" y="422"/>
                    </a:lnTo>
                    <a:lnTo>
                      <a:pt x="278" y="422"/>
                    </a:lnTo>
                    <a:lnTo>
                      <a:pt x="280" y="423"/>
                    </a:lnTo>
                    <a:lnTo>
                      <a:pt x="280" y="423"/>
                    </a:lnTo>
                    <a:lnTo>
                      <a:pt x="281" y="424"/>
                    </a:lnTo>
                    <a:lnTo>
                      <a:pt x="282" y="425"/>
                    </a:lnTo>
                    <a:lnTo>
                      <a:pt x="282" y="427"/>
                    </a:lnTo>
                    <a:lnTo>
                      <a:pt x="281" y="428"/>
                    </a:lnTo>
                    <a:lnTo>
                      <a:pt x="282" y="430"/>
                    </a:lnTo>
                    <a:lnTo>
                      <a:pt x="282" y="430"/>
                    </a:lnTo>
                    <a:lnTo>
                      <a:pt x="284" y="430"/>
                    </a:lnTo>
                    <a:lnTo>
                      <a:pt x="286" y="429"/>
                    </a:lnTo>
                    <a:lnTo>
                      <a:pt x="286" y="429"/>
                    </a:lnTo>
                    <a:lnTo>
                      <a:pt x="286" y="428"/>
                    </a:lnTo>
                    <a:lnTo>
                      <a:pt x="286" y="428"/>
                    </a:lnTo>
                    <a:lnTo>
                      <a:pt x="287" y="427"/>
                    </a:lnTo>
                    <a:lnTo>
                      <a:pt x="288" y="427"/>
                    </a:lnTo>
                    <a:lnTo>
                      <a:pt x="287" y="426"/>
                    </a:lnTo>
                    <a:lnTo>
                      <a:pt x="289" y="426"/>
                    </a:lnTo>
                    <a:lnTo>
                      <a:pt x="289" y="426"/>
                    </a:lnTo>
                    <a:lnTo>
                      <a:pt x="293" y="424"/>
                    </a:lnTo>
                    <a:lnTo>
                      <a:pt x="296" y="425"/>
                    </a:lnTo>
                    <a:lnTo>
                      <a:pt x="296" y="425"/>
                    </a:lnTo>
                    <a:lnTo>
                      <a:pt x="298" y="424"/>
                    </a:lnTo>
                    <a:lnTo>
                      <a:pt x="298" y="422"/>
                    </a:lnTo>
                    <a:lnTo>
                      <a:pt x="298" y="422"/>
                    </a:lnTo>
                    <a:lnTo>
                      <a:pt x="298" y="422"/>
                    </a:lnTo>
                    <a:lnTo>
                      <a:pt x="297" y="421"/>
                    </a:lnTo>
                    <a:lnTo>
                      <a:pt x="295" y="422"/>
                    </a:lnTo>
                    <a:lnTo>
                      <a:pt x="295" y="422"/>
                    </a:lnTo>
                    <a:lnTo>
                      <a:pt x="294" y="422"/>
                    </a:lnTo>
                    <a:lnTo>
                      <a:pt x="293" y="422"/>
                    </a:lnTo>
                    <a:lnTo>
                      <a:pt x="293" y="422"/>
                    </a:lnTo>
                    <a:lnTo>
                      <a:pt x="292" y="422"/>
                    </a:lnTo>
                    <a:lnTo>
                      <a:pt x="290" y="422"/>
                    </a:lnTo>
                    <a:lnTo>
                      <a:pt x="290" y="422"/>
                    </a:lnTo>
                    <a:lnTo>
                      <a:pt x="289" y="420"/>
                    </a:lnTo>
                    <a:lnTo>
                      <a:pt x="289" y="419"/>
                    </a:lnTo>
                    <a:lnTo>
                      <a:pt x="288" y="419"/>
                    </a:lnTo>
                    <a:lnTo>
                      <a:pt x="288" y="419"/>
                    </a:lnTo>
                    <a:lnTo>
                      <a:pt x="288" y="419"/>
                    </a:lnTo>
                    <a:lnTo>
                      <a:pt x="287" y="419"/>
                    </a:lnTo>
                    <a:lnTo>
                      <a:pt x="287" y="419"/>
                    </a:lnTo>
                    <a:lnTo>
                      <a:pt x="287" y="418"/>
                    </a:lnTo>
                    <a:lnTo>
                      <a:pt x="287" y="418"/>
                    </a:lnTo>
                    <a:lnTo>
                      <a:pt x="286" y="417"/>
                    </a:lnTo>
                    <a:lnTo>
                      <a:pt x="286" y="417"/>
                    </a:lnTo>
                    <a:lnTo>
                      <a:pt x="286" y="418"/>
                    </a:lnTo>
                    <a:lnTo>
                      <a:pt x="285" y="418"/>
                    </a:lnTo>
                    <a:lnTo>
                      <a:pt x="285" y="418"/>
                    </a:lnTo>
                    <a:lnTo>
                      <a:pt x="285" y="417"/>
                    </a:lnTo>
                    <a:lnTo>
                      <a:pt x="285" y="416"/>
                    </a:lnTo>
                    <a:lnTo>
                      <a:pt x="284" y="416"/>
                    </a:lnTo>
                    <a:lnTo>
                      <a:pt x="284" y="416"/>
                    </a:lnTo>
                    <a:lnTo>
                      <a:pt x="283" y="415"/>
                    </a:lnTo>
                    <a:lnTo>
                      <a:pt x="282" y="415"/>
                    </a:lnTo>
                    <a:lnTo>
                      <a:pt x="285" y="416"/>
                    </a:lnTo>
                    <a:lnTo>
                      <a:pt x="285" y="415"/>
                    </a:lnTo>
                    <a:lnTo>
                      <a:pt x="285" y="415"/>
                    </a:lnTo>
                    <a:lnTo>
                      <a:pt x="286" y="415"/>
                    </a:lnTo>
                    <a:lnTo>
                      <a:pt x="286" y="415"/>
                    </a:lnTo>
                    <a:lnTo>
                      <a:pt x="286" y="416"/>
                    </a:lnTo>
                    <a:lnTo>
                      <a:pt x="287" y="416"/>
                    </a:lnTo>
                    <a:lnTo>
                      <a:pt x="287" y="416"/>
                    </a:lnTo>
                    <a:lnTo>
                      <a:pt x="287" y="417"/>
                    </a:lnTo>
                    <a:lnTo>
                      <a:pt x="287" y="417"/>
                    </a:lnTo>
                    <a:lnTo>
                      <a:pt x="287" y="416"/>
                    </a:lnTo>
                    <a:lnTo>
                      <a:pt x="288" y="416"/>
                    </a:lnTo>
                    <a:lnTo>
                      <a:pt x="289" y="416"/>
                    </a:lnTo>
                    <a:lnTo>
                      <a:pt x="288" y="417"/>
                    </a:lnTo>
                    <a:lnTo>
                      <a:pt x="289" y="418"/>
                    </a:lnTo>
                    <a:lnTo>
                      <a:pt x="289" y="419"/>
                    </a:lnTo>
                    <a:lnTo>
                      <a:pt x="289" y="419"/>
                    </a:lnTo>
                    <a:lnTo>
                      <a:pt x="289" y="416"/>
                    </a:lnTo>
                    <a:lnTo>
                      <a:pt x="290" y="415"/>
                    </a:lnTo>
                    <a:lnTo>
                      <a:pt x="290" y="413"/>
                    </a:lnTo>
                    <a:lnTo>
                      <a:pt x="291" y="413"/>
                    </a:lnTo>
                    <a:lnTo>
                      <a:pt x="291" y="415"/>
                    </a:lnTo>
                    <a:lnTo>
                      <a:pt x="291" y="415"/>
                    </a:lnTo>
                    <a:lnTo>
                      <a:pt x="290" y="415"/>
                    </a:lnTo>
                    <a:lnTo>
                      <a:pt x="290" y="416"/>
                    </a:lnTo>
                    <a:lnTo>
                      <a:pt x="291" y="416"/>
                    </a:lnTo>
                    <a:lnTo>
                      <a:pt x="292" y="414"/>
                    </a:lnTo>
                    <a:lnTo>
                      <a:pt x="293" y="414"/>
                    </a:lnTo>
                    <a:lnTo>
                      <a:pt x="294" y="412"/>
                    </a:lnTo>
                    <a:lnTo>
                      <a:pt x="295" y="412"/>
                    </a:lnTo>
                    <a:lnTo>
                      <a:pt x="296" y="411"/>
                    </a:lnTo>
                    <a:lnTo>
                      <a:pt x="296" y="412"/>
                    </a:lnTo>
                    <a:lnTo>
                      <a:pt x="296" y="411"/>
                    </a:lnTo>
                    <a:lnTo>
                      <a:pt x="299" y="411"/>
                    </a:lnTo>
                    <a:lnTo>
                      <a:pt x="300" y="411"/>
                    </a:lnTo>
                    <a:lnTo>
                      <a:pt x="300" y="410"/>
                    </a:lnTo>
                    <a:lnTo>
                      <a:pt x="302" y="409"/>
                    </a:lnTo>
                    <a:lnTo>
                      <a:pt x="303" y="409"/>
                    </a:lnTo>
                    <a:lnTo>
                      <a:pt x="304" y="408"/>
                    </a:lnTo>
                    <a:lnTo>
                      <a:pt x="307" y="408"/>
                    </a:lnTo>
                    <a:lnTo>
                      <a:pt x="309" y="408"/>
                    </a:lnTo>
                    <a:lnTo>
                      <a:pt x="310" y="408"/>
                    </a:lnTo>
                    <a:lnTo>
                      <a:pt x="311" y="407"/>
                    </a:lnTo>
                    <a:lnTo>
                      <a:pt x="312" y="407"/>
                    </a:lnTo>
                    <a:lnTo>
                      <a:pt x="312" y="407"/>
                    </a:lnTo>
                    <a:lnTo>
                      <a:pt x="312" y="408"/>
                    </a:lnTo>
                    <a:lnTo>
                      <a:pt x="313" y="408"/>
                    </a:lnTo>
                    <a:lnTo>
                      <a:pt x="314" y="408"/>
                    </a:lnTo>
                    <a:lnTo>
                      <a:pt x="314" y="408"/>
                    </a:lnTo>
                    <a:lnTo>
                      <a:pt x="312" y="408"/>
                    </a:lnTo>
                    <a:lnTo>
                      <a:pt x="308" y="410"/>
                    </a:lnTo>
                    <a:lnTo>
                      <a:pt x="308" y="411"/>
                    </a:lnTo>
                    <a:lnTo>
                      <a:pt x="309" y="411"/>
                    </a:lnTo>
                    <a:lnTo>
                      <a:pt x="308" y="411"/>
                    </a:lnTo>
                    <a:lnTo>
                      <a:pt x="307" y="411"/>
                    </a:lnTo>
                    <a:lnTo>
                      <a:pt x="305" y="411"/>
                    </a:lnTo>
                    <a:lnTo>
                      <a:pt x="304" y="412"/>
                    </a:lnTo>
                    <a:lnTo>
                      <a:pt x="306" y="413"/>
                    </a:lnTo>
                    <a:lnTo>
                      <a:pt x="307" y="414"/>
                    </a:lnTo>
                    <a:lnTo>
                      <a:pt x="309" y="416"/>
                    </a:lnTo>
                    <a:lnTo>
                      <a:pt x="308" y="416"/>
                    </a:lnTo>
                    <a:lnTo>
                      <a:pt x="307" y="416"/>
                    </a:lnTo>
                    <a:lnTo>
                      <a:pt x="307" y="417"/>
                    </a:lnTo>
                    <a:lnTo>
                      <a:pt x="306" y="417"/>
                    </a:lnTo>
                    <a:lnTo>
                      <a:pt x="303" y="422"/>
                    </a:lnTo>
                    <a:lnTo>
                      <a:pt x="300" y="422"/>
                    </a:lnTo>
                    <a:lnTo>
                      <a:pt x="300" y="422"/>
                    </a:lnTo>
                    <a:lnTo>
                      <a:pt x="300" y="422"/>
                    </a:lnTo>
                    <a:lnTo>
                      <a:pt x="299" y="423"/>
                    </a:lnTo>
                    <a:lnTo>
                      <a:pt x="301" y="425"/>
                    </a:lnTo>
                    <a:lnTo>
                      <a:pt x="302" y="426"/>
                    </a:lnTo>
                    <a:lnTo>
                      <a:pt x="303" y="427"/>
                    </a:lnTo>
                    <a:lnTo>
                      <a:pt x="304" y="427"/>
                    </a:lnTo>
                    <a:lnTo>
                      <a:pt x="304" y="427"/>
                    </a:lnTo>
                    <a:lnTo>
                      <a:pt x="306" y="429"/>
                    </a:lnTo>
                    <a:lnTo>
                      <a:pt x="311" y="431"/>
                    </a:lnTo>
                    <a:lnTo>
                      <a:pt x="313" y="433"/>
                    </a:lnTo>
                    <a:lnTo>
                      <a:pt x="315" y="435"/>
                    </a:lnTo>
                    <a:lnTo>
                      <a:pt x="315" y="435"/>
                    </a:lnTo>
                    <a:lnTo>
                      <a:pt x="316" y="437"/>
                    </a:lnTo>
                    <a:lnTo>
                      <a:pt x="318" y="438"/>
                    </a:lnTo>
                    <a:lnTo>
                      <a:pt x="322" y="440"/>
                    </a:lnTo>
                    <a:lnTo>
                      <a:pt x="324" y="441"/>
                    </a:lnTo>
                    <a:lnTo>
                      <a:pt x="325" y="442"/>
                    </a:lnTo>
                    <a:lnTo>
                      <a:pt x="325" y="446"/>
                    </a:lnTo>
                    <a:lnTo>
                      <a:pt x="326" y="447"/>
                    </a:lnTo>
                    <a:lnTo>
                      <a:pt x="326" y="450"/>
                    </a:lnTo>
                    <a:lnTo>
                      <a:pt x="325" y="450"/>
                    </a:lnTo>
                    <a:lnTo>
                      <a:pt x="325" y="451"/>
                    </a:lnTo>
                    <a:lnTo>
                      <a:pt x="325" y="451"/>
                    </a:lnTo>
                    <a:lnTo>
                      <a:pt x="319" y="455"/>
                    </a:lnTo>
                    <a:lnTo>
                      <a:pt x="317" y="455"/>
                    </a:lnTo>
                    <a:lnTo>
                      <a:pt x="314" y="455"/>
                    </a:lnTo>
                    <a:lnTo>
                      <a:pt x="307" y="455"/>
                    </a:lnTo>
                    <a:lnTo>
                      <a:pt x="304" y="455"/>
                    </a:lnTo>
                    <a:lnTo>
                      <a:pt x="304" y="455"/>
                    </a:lnTo>
                    <a:lnTo>
                      <a:pt x="300" y="453"/>
                    </a:lnTo>
                    <a:lnTo>
                      <a:pt x="297" y="453"/>
                    </a:lnTo>
                    <a:lnTo>
                      <a:pt x="296" y="450"/>
                    </a:lnTo>
                    <a:lnTo>
                      <a:pt x="294" y="451"/>
                    </a:lnTo>
                    <a:lnTo>
                      <a:pt x="292" y="449"/>
                    </a:lnTo>
                    <a:lnTo>
                      <a:pt x="291" y="448"/>
                    </a:lnTo>
                    <a:lnTo>
                      <a:pt x="291" y="448"/>
                    </a:lnTo>
                    <a:lnTo>
                      <a:pt x="290" y="447"/>
                    </a:lnTo>
                    <a:lnTo>
                      <a:pt x="289" y="447"/>
                    </a:lnTo>
                    <a:lnTo>
                      <a:pt x="289" y="448"/>
                    </a:lnTo>
                    <a:lnTo>
                      <a:pt x="281" y="448"/>
                    </a:lnTo>
                    <a:lnTo>
                      <a:pt x="276" y="449"/>
                    </a:lnTo>
                    <a:lnTo>
                      <a:pt x="274" y="451"/>
                    </a:lnTo>
                    <a:lnTo>
                      <a:pt x="273" y="451"/>
                    </a:lnTo>
                    <a:lnTo>
                      <a:pt x="271" y="453"/>
                    </a:lnTo>
                    <a:lnTo>
                      <a:pt x="270" y="454"/>
                    </a:lnTo>
                    <a:lnTo>
                      <a:pt x="268" y="455"/>
                    </a:lnTo>
                    <a:lnTo>
                      <a:pt x="266" y="455"/>
                    </a:lnTo>
                    <a:lnTo>
                      <a:pt x="266" y="455"/>
                    </a:lnTo>
                    <a:lnTo>
                      <a:pt x="264" y="454"/>
                    </a:lnTo>
                    <a:lnTo>
                      <a:pt x="260" y="454"/>
                    </a:lnTo>
                    <a:lnTo>
                      <a:pt x="259" y="454"/>
                    </a:lnTo>
                    <a:lnTo>
                      <a:pt x="258" y="454"/>
                    </a:lnTo>
                    <a:lnTo>
                      <a:pt x="258" y="453"/>
                    </a:lnTo>
                    <a:lnTo>
                      <a:pt x="257" y="455"/>
                    </a:lnTo>
                    <a:lnTo>
                      <a:pt x="257" y="455"/>
                    </a:lnTo>
                    <a:lnTo>
                      <a:pt x="258" y="456"/>
                    </a:lnTo>
                    <a:lnTo>
                      <a:pt x="258" y="456"/>
                    </a:lnTo>
                    <a:lnTo>
                      <a:pt x="258" y="456"/>
                    </a:lnTo>
                    <a:lnTo>
                      <a:pt x="260" y="457"/>
                    </a:lnTo>
                    <a:lnTo>
                      <a:pt x="260" y="456"/>
                    </a:lnTo>
                    <a:lnTo>
                      <a:pt x="261" y="457"/>
                    </a:lnTo>
                    <a:lnTo>
                      <a:pt x="261" y="457"/>
                    </a:lnTo>
                    <a:lnTo>
                      <a:pt x="256" y="458"/>
                    </a:lnTo>
                    <a:lnTo>
                      <a:pt x="256" y="458"/>
                    </a:lnTo>
                    <a:lnTo>
                      <a:pt x="256" y="459"/>
                    </a:lnTo>
                    <a:lnTo>
                      <a:pt x="256" y="459"/>
                    </a:lnTo>
                    <a:lnTo>
                      <a:pt x="257" y="459"/>
                    </a:lnTo>
                    <a:lnTo>
                      <a:pt x="251" y="459"/>
                    </a:lnTo>
                    <a:lnTo>
                      <a:pt x="251" y="459"/>
                    </a:lnTo>
                    <a:lnTo>
                      <a:pt x="250" y="459"/>
                    </a:lnTo>
                    <a:lnTo>
                      <a:pt x="249" y="459"/>
                    </a:lnTo>
                    <a:lnTo>
                      <a:pt x="250" y="459"/>
                    </a:lnTo>
                    <a:lnTo>
                      <a:pt x="249" y="460"/>
                    </a:lnTo>
                    <a:lnTo>
                      <a:pt x="248" y="459"/>
                    </a:lnTo>
                    <a:lnTo>
                      <a:pt x="247" y="459"/>
                    </a:lnTo>
                    <a:lnTo>
                      <a:pt x="246" y="459"/>
                    </a:lnTo>
                    <a:lnTo>
                      <a:pt x="244" y="459"/>
                    </a:lnTo>
                    <a:lnTo>
                      <a:pt x="242" y="462"/>
                    </a:lnTo>
                    <a:lnTo>
                      <a:pt x="242" y="462"/>
                    </a:lnTo>
                    <a:lnTo>
                      <a:pt x="241" y="463"/>
                    </a:lnTo>
                    <a:lnTo>
                      <a:pt x="241" y="465"/>
                    </a:lnTo>
                    <a:lnTo>
                      <a:pt x="241" y="466"/>
                    </a:lnTo>
                    <a:lnTo>
                      <a:pt x="245" y="466"/>
                    </a:lnTo>
                    <a:lnTo>
                      <a:pt x="245" y="466"/>
                    </a:lnTo>
                    <a:lnTo>
                      <a:pt x="244" y="466"/>
                    </a:lnTo>
                    <a:lnTo>
                      <a:pt x="244" y="468"/>
                    </a:lnTo>
                    <a:lnTo>
                      <a:pt x="245" y="469"/>
                    </a:lnTo>
                    <a:lnTo>
                      <a:pt x="245" y="469"/>
                    </a:lnTo>
                    <a:lnTo>
                      <a:pt x="246" y="470"/>
                    </a:lnTo>
                    <a:lnTo>
                      <a:pt x="246" y="470"/>
                    </a:lnTo>
                    <a:lnTo>
                      <a:pt x="245" y="471"/>
                    </a:lnTo>
                    <a:lnTo>
                      <a:pt x="245" y="472"/>
                    </a:lnTo>
                    <a:lnTo>
                      <a:pt x="245" y="473"/>
                    </a:lnTo>
                    <a:lnTo>
                      <a:pt x="246" y="473"/>
                    </a:lnTo>
                    <a:lnTo>
                      <a:pt x="246" y="473"/>
                    </a:lnTo>
                    <a:lnTo>
                      <a:pt x="244" y="473"/>
                    </a:lnTo>
                    <a:lnTo>
                      <a:pt x="244" y="473"/>
                    </a:lnTo>
                    <a:lnTo>
                      <a:pt x="243" y="472"/>
                    </a:lnTo>
                    <a:lnTo>
                      <a:pt x="242" y="472"/>
                    </a:lnTo>
                    <a:lnTo>
                      <a:pt x="242" y="472"/>
                    </a:lnTo>
                    <a:lnTo>
                      <a:pt x="242" y="473"/>
                    </a:lnTo>
                    <a:lnTo>
                      <a:pt x="242" y="473"/>
                    </a:lnTo>
                    <a:lnTo>
                      <a:pt x="242" y="474"/>
                    </a:lnTo>
                    <a:lnTo>
                      <a:pt x="242" y="474"/>
                    </a:lnTo>
                    <a:lnTo>
                      <a:pt x="242" y="475"/>
                    </a:lnTo>
                    <a:lnTo>
                      <a:pt x="243" y="475"/>
                    </a:lnTo>
                    <a:lnTo>
                      <a:pt x="244" y="475"/>
                    </a:lnTo>
                    <a:lnTo>
                      <a:pt x="245" y="476"/>
                    </a:lnTo>
                    <a:lnTo>
                      <a:pt x="246" y="476"/>
                    </a:lnTo>
                    <a:lnTo>
                      <a:pt x="246" y="477"/>
                    </a:lnTo>
                    <a:lnTo>
                      <a:pt x="247" y="477"/>
                    </a:lnTo>
                    <a:lnTo>
                      <a:pt x="246" y="478"/>
                    </a:lnTo>
                    <a:lnTo>
                      <a:pt x="246" y="478"/>
                    </a:lnTo>
                    <a:lnTo>
                      <a:pt x="246" y="479"/>
                    </a:lnTo>
                    <a:lnTo>
                      <a:pt x="247" y="479"/>
                    </a:lnTo>
                    <a:lnTo>
                      <a:pt x="248" y="479"/>
                    </a:lnTo>
                    <a:lnTo>
                      <a:pt x="248" y="479"/>
                    </a:lnTo>
                    <a:lnTo>
                      <a:pt x="247" y="480"/>
                    </a:lnTo>
                    <a:lnTo>
                      <a:pt x="247" y="480"/>
                    </a:lnTo>
                    <a:lnTo>
                      <a:pt x="248" y="480"/>
                    </a:lnTo>
                    <a:lnTo>
                      <a:pt x="249" y="481"/>
                    </a:lnTo>
                    <a:lnTo>
                      <a:pt x="247" y="483"/>
                    </a:lnTo>
                    <a:lnTo>
                      <a:pt x="248" y="483"/>
                    </a:lnTo>
                    <a:lnTo>
                      <a:pt x="253" y="483"/>
                    </a:lnTo>
                    <a:lnTo>
                      <a:pt x="253" y="484"/>
                    </a:lnTo>
                    <a:lnTo>
                      <a:pt x="252" y="484"/>
                    </a:lnTo>
                    <a:lnTo>
                      <a:pt x="252" y="484"/>
                    </a:lnTo>
                    <a:lnTo>
                      <a:pt x="251" y="484"/>
                    </a:lnTo>
                    <a:lnTo>
                      <a:pt x="249" y="484"/>
                    </a:lnTo>
                    <a:lnTo>
                      <a:pt x="249" y="485"/>
                    </a:lnTo>
                    <a:lnTo>
                      <a:pt x="248" y="486"/>
                    </a:lnTo>
                    <a:lnTo>
                      <a:pt x="252" y="484"/>
                    </a:lnTo>
                    <a:lnTo>
                      <a:pt x="252" y="485"/>
                    </a:lnTo>
                    <a:lnTo>
                      <a:pt x="251" y="486"/>
                    </a:lnTo>
                    <a:lnTo>
                      <a:pt x="252" y="486"/>
                    </a:lnTo>
                    <a:lnTo>
                      <a:pt x="253" y="485"/>
                    </a:lnTo>
                    <a:lnTo>
                      <a:pt x="253" y="484"/>
                    </a:lnTo>
                    <a:lnTo>
                      <a:pt x="254" y="484"/>
                    </a:lnTo>
                    <a:lnTo>
                      <a:pt x="254" y="484"/>
                    </a:lnTo>
                    <a:lnTo>
                      <a:pt x="255" y="485"/>
                    </a:lnTo>
                    <a:lnTo>
                      <a:pt x="256" y="486"/>
                    </a:lnTo>
                    <a:lnTo>
                      <a:pt x="256" y="486"/>
                    </a:lnTo>
                    <a:lnTo>
                      <a:pt x="256" y="485"/>
                    </a:lnTo>
                    <a:lnTo>
                      <a:pt x="256" y="485"/>
                    </a:lnTo>
                    <a:lnTo>
                      <a:pt x="257" y="485"/>
                    </a:lnTo>
                    <a:lnTo>
                      <a:pt x="257" y="488"/>
                    </a:lnTo>
                    <a:lnTo>
                      <a:pt x="258" y="488"/>
                    </a:lnTo>
                    <a:lnTo>
                      <a:pt x="260" y="488"/>
                    </a:lnTo>
                    <a:lnTo>
                      <a:pt x="261" y="489"/>
                    </a:lnTo>
                    <a:lnTo>
                      <a:pt x="265" y="488"/>
                    </a:lnTo>
                    <a:lnTo>
                      <a:pt x="265" y="487"/>
                    </a:lnTo>
                    <a:lnTo>
                      <a:pt x="265" y="486"/>
                    </a:lnTo>
                    <a:lnTo>
                      <a:pt x="265" y="485"/>
                    </a:lnTo>
                    <a:lnTo>
                      <a:pt x="266" y="484"/>
                    </a:lnTo>
                    <a:lnTo>
                      <a:pt x="269" y="484"/>
                    </a:lnTo>
                    <a:lnTo>
                      <a:pt x="275" y="488"/>
                    </a:lnTo>
                    <a:lnTo>
                      <a:pt x="275" y="488"/>
                    </a:lnTo>
                    <a:lnTo>
                      <a:pt x="276" y="489"/>
                    </a:lnTo>
                    <a:lnTo>
                      <a:pt x="278" y="490"/>
                    </a:lnTo>
                    <a:lnTo>
                      <a:pt x="281" y="489"/>
                    </a:lnTo>
                    <a:lnTo>
                      <a:pt x="282" y="489"/>
                    </a:lnTo>
                    <a:lnTo>
                      <a:pt x="283" y="488"/>
                    </a:lnTo>
                    <a:lnTo>
                      <a:pt x="284" y="488"/>
                    </a:lnTo>
                    <a:lnTo>
                      <a:pt x="285" y="488"/>
                    </a:lnTo>
                    <a:lnTo>
                      <a:pt x="285" y="487"/>
                    </a:lnTo>
                    <a:lnTo>
                      <a:pt x="287" y="485"/>
                    </a:lnTo>
                    <a:lnTo>
                      <a:pt x="288" y="484"/>
                    </a:lnTo>
                    <a:lnTo>
                      <a:pt x="289" y="484"/>
                    </a:lnTo>
                    <a:lnTo>
                      <a:pt x="289" y="484"/>
                    </a:lnTo>
                    <a:lnTo>
                      <a:pt x="291" y="486"/>
                    </a:lnTo>
                    <a:lnTo>
                      <a:pt x="293" y="486"/>
                    </a:lnTo>
                    <a:lnTo>
                      <a:pt x="293" y="486"/>
                    </a:lnTo>
                    <a:lnTo>
                      <a:pt x="293" y="485"/>
                    </a:lnTo>
                    <a:lnTo>
                      <a:pt x="295" y="484"/>
                    </a:lnTo>
                    <a:lnTo>
                      <a:pt x="296" y="485"/>
                    </a:lnTo>
                    <a:lnTo>
                      <a:pt x="296" y="486"/>
                    </a:lnTo>
                    <a:lnTo>
                      <a:pt x="295" y="487"/>
                    </a:lnTo>
                    <a:lnTo>
                      <a:pt x="294" y="488"/>
                    </a:lnTo>
                    <a:lnTo>
                      <a:pt x="295" y="490"/>
                    </a:lnTo>
                    <a:lnTo>
                      <a:pt x="295" y="490"/>
                    </a:lnTo>
                    <a:lnTo>
                      <a:pt x="294" y="491"/>
                    </a:lnTo>
                    <a:lnTo>
                      <a:pt x="294" y="493"/>
                    </a:lnTo>
                    <a:lnTo>
                      <a:pt x="294" y="493"/>
                    </a:lnTo>
                    <a:lnTo>
                      <a:pt x="295" y="495"/>
                    </a:lnTo>
                    <a:lnTo>
                      <a:pt x="295" y="496"/>
                    </a:lnTo>
                    <a:lnTo>
                      <a:pt x="295" y="498"/>
                    </a:lnTo>
                    <a:lnTo>
                      <a:pt x="295" y="499"/>
                    </a:lnTo>
                    <a:lnTo>
                      <a:pt x="295" y="500"/>
                    </a:lnTo>
                    <a:lnTo>
                      <a:pt x="293" y="501"/>
                    </a:lnTo>
                    <a:lnTo>
                      <a:pt x="293" y="504"/>
                    </a:lnTo>
                    <a:lnTo>
                      <a:pt x="292" y="504"/>
                    </a:lnTo>
                    <a:lnTo>
                      <a:pt x="292" y="504"/>
                    </a:lnTo>
                    <a:lnTo>
                      <a:pt x="292" y="504"/>
                    </a:lnTo>
                    <a:lnTo>
                      <a:pt x="291" y="506"/>
                    </a:lnTo>
                    <a:lnTo>
                      <a:pt x="291" y="506"/>
                    </a:lnTo>
                    <a:lnTo>
                      <a:pt x="289" y="510"/>
                    </a:lnTo>
                    <a:lnTo>
                      <a:pt x="286" y="519"/>
                    </a:lnTo>
                    <a:lnTo>
                      <a:pt x="286" y="520"/>
                    </a:lnTo>
                    <a:lnTo>
                      <a:pt x="284" y="521"/>
                    </a:lnTo>
                    <a:lnTo>
                      <a:pt x="281" y="523"/>
                    </a:lnTo>
                    <a:lnTo>
                      <a:pt x="279" y="523"/>
                    </a:lnTo>
                    <a:lnTo>
                      <a:pt x="278" y="522"/>
                    </a:lnTo>
                    <a:lnTo>
                      <a:pt x="278" y="523"/>
                    </a:lnTo>
                    <a:lnTo>
                      <a:pt x="278" y="523"/>
                    </a:lnTo>
                    <a:lnTo>
                      <a:pt x="275" y="523"/>
                    </a:lnTo>
                    <a:lnTo>
                      <a:pt x="275" y="522"/>
                    </a:lnTo>
                    <a:lnTo>
                      <a:pt x="274" y="521"/>
                    </a:lnTo>
                    <a:lnTo>
                      <a:pt x="273" y="521"/>
                    </a:lnTo>
                    <a:lnTo>
                      <a:pt x="272" y="521"/>
                    </a:lnTo>
                    <a:lnTo>
                      <a:pt x="272" y="520"/>
                    </a:lnTo>
                    <a:lnTo>
                      <a:pt x="272" y="520"/>
                    </a:lnTo>
                    <a:lnTo>
                      <a:pt x="271" y="520"/>
                    </a:lnTo>
                    <a:lnTo>
                      <a:pt x="268" y="520"/>
                    </a:lnTo>
                    <a:lnTo>
                      <a:pt x="267" y="520"/>
                    </a:lnTo>
                    <a:lnTo>
                      <a:pt x="267" y="521"/>
                    </a:lnTo>
                    <a:lnTo>
                      <a:pt x="267" y="521"/>
                    </a:lnTo>
                    <a:lnTo>
                      <a:pt x="264" y="521"/>
                    </a:lnTo>
                    <a:lnTo>
                      <a:pt x="264" y="521"/>
                    </a:lnTo>
                    <a:lnTo>
                      <a:pt x="264" y="521"/>
                    </a:lnTo>
                    <a:lnTo>
                      <a:pt x="266" y="521"/>
                    </a:lnTo>
                    <a:lnTo>
                      <a:pt x="266" y="520"/>
                    </a:lnTo>
                    <a:lnTo>
                      <a:pt x="265" y="520"/>
                    </a:lnTo>
                    <a:lnTo>
                      <a:pt x="263" y="521"/>
                    </a:lnTo>
                    <a:lnTo>
                      <a:pt x="256" y="524"/>
                    </a:lnTo>
                    <a:lnTo>
                      <a:pt x="253" y="523"/>
                    </a:lnTo>
                    <a:lnTo>
                      <a:pt x="250" y="523"/>
                    </a:lnTo>
                    <a:lnTo>
                      <a:pt x="249" y="522"/>
                    </a:lnTo>
                    <a:lnTo>
                      <a:pt x="247" y="522"/>
                    </a:lnTo>
                    <a:lnTo>
                      <a:pt x="244" y="521"/>
                    </a:lnTo>
                    <a:lnTo>
                      <a:pt x="238" y="519"/>
                    </a:lnTo>
                    <a:lnTo>
                      <a:pt x="235" y="520"/>
                    </a:lnTo>
                    <a:lnTo>
                      <a:pt x="235" y="520"/>
                    </a:lnTo>
                    <a:lnTo>
                      <a:pt x="235" y="519"/>
                    </a:lnTo>
                    <a:lnTo>
                      <a:pt x="235" y="519"/>
                    </a:lnTo>
                    <a:lnTo>
                      <a:pt x="234" y="517"/>
                    </a:lnTo>
                    <a:lnTo>
                      <a:pt x="233" y="517"/>
                    </a:lnTo>
                    <a:lnTo>
                      <a:pt x="224" y="516"/>
                    </a:lnTo>
                    <a:lnTo>
                      <a:pt x="224" y="516"/>
                    </a:lnTo>
                    <a:lnTo>
                      <a:pt x="224" y="516"/>
                    </a:lnTo>
                    <a:lnTo>
                      <a:pt x="223" y="515"/>
                    </a:lnTo>
                    <a:lnTo>
                      <a:pt x="223" y="514"/>
                    </a:lnTo>
                    <a:lnTo>
                      <a:pt x="223" y="514"/>
                    </a:lnTo>
                    <a:lnTo>
                      <a:pt x="223" y="513"/>
                    </a:lnTo>
                    <a:lnTo>
                      <a:pt x="223" y="513"/>
                    </a:lnTo>
                    <a:lnTo>
                      <a:pt x="222" y="513"/>
                    </a:lnTo>
                    <a:lnTo>
                      <a:pt x="221" y="512"/>
                    </a:lnTo>
                    <a:lnTo>
                      <a:pt x="217" y="511"/>
                    </a:lnTo>
                    <a:lnTo>
                      <a:pt x="212" y="512"/>
                    </a:lnTo>
                    <a:lnTo>
                      <a:pt x="206" y="517"/>
                    </a:lnTo>
                    <a:lnTo>
                      <a:pt x="206" y="517"/>
                    </a:lnTo>
                    <a:lnTo>
                      <a:pt x="206" y="519"/>
                    </a:lnTo>
                    <a:lnTo>
                      <a:pt x="206" y="520"/>
                    </a:lnTo>
                    <a:lnTo>
                      <a:pt x="206" y="521"/>
                    </a:lnTo>
                    <a:lnTo>
                      <a:pt x="206" y="522"/>
                    </a:lnTo>
                    <a:lnTo>
                      <a:pt x="206" y="523"/>
                    </a:lnTo>
                    <a:lnTo>
                      <a:pt x="204" y="526"/>
                    </a:lnTo>
                    <a:lnTo>
                      <a:pt x="202" y="528"/>
                    </a:lnTo>
                    <a:lnTo>
                      <a:pt x="200" y="528"/>
                    </a:lnTo>
                    <a:lnTo>
                      <a:pt x="198" y="527"/>
                    </a:lnTo>
                    <a:lnTo>
                      <a:pt x="196" y="524"/>
                    </a:lnTo>
                    <a:lnTo>
                      <a:pt x="183" y="521"/>
                    </a:lnTo>
                    <a:lnTo>
                      <a:pt x="180" y="517"/>
                    </a:lnTo>
                    <a:lnTo>
                      <a:pt x="180" y="515"/>
                    </a:lnTo>
                    <a:lnTo>
                      <a:pt x="180" y="514"/>
                    </a:lnTo>
                    <a:lnTo>
                      <a:pt x="172" y="512"/>
                    </a:lnTo>
                    <a:lnTo>
                      <a:pt x="171" y="512"/>
                    </a:lnTo>
                    <a:lnTo>
                      <a:pt x="169" y="511"/>
                    </a:lnTo>
                    <a:lnTo>
                      <a:pt x="168" y="511"/>
                    </a:lnTo>
                    <a:lnTo>
                      <a:pt x="166" y="512"/>
                    </a:lnTo>
                    <a:lnTo>
                      <a:pt x="164" y="511"/>
                    </a:lnTo>
                    <a:lnTo>
                      <a:pt x="159" y="510"/>
                    </a:lnTo>
                    <a:lnTo>
                      <a:pt x="158" y="509"/>
                    </a:lnTo>
                    <a:lnTo>
                      <a:pt x="158" y="509"/>
                    </a:lnTo>
                    <a:lnTo>
                      <a:pt x="158" y="509"/>
                    </a:lnTo>
                    <a:lnTo>
                      <a:pt x="157" y="509"/>
                    </a:lnTo>
                    <a:lnTo>
                      <a:pt x="157" y="508"/>
                    </a:lnTo>
                    <a:lnTo>
                      <a:pt x="156" y="506"/>
                    </a:lnTo>
                    <a:lnTo>
                      <a:pt x="156" y="506"/>
                    </a:lnTo>
                    <a:lnTo>
                      <a:pt x="155" y="507"/>
                    </a:lnTo>
                    <a:lnTo>
                      <a:pt x="155" y="506"/>
                    </a:lnTo>
                    <a:lnTo>
                      <a:pt x="155" y="506"/>
                    </a:lnTo>
                    <a:lnTo>
                      <a:pt x="154" y="506"/>
                    </a:lnTo>
                    <a:lnTo>
                      <a:pt x="153" y="506"/>
                    </a:lnTo>
                    <a:lnTo>
                      <a:pt x="151" y="505"/>
                    </a:lnTo>
                    <a:lnTo>
                      <a:pt x="151" y="504"/>
                    </a:lnTo>
                    <a:lnTo>
                      <a:pt x="151" y="502"/>
                    </a:lnTo>
                    <a:lnTo>
                      <a:pt x="152" y="503"/>
                    </a:lnTo>
                    <a:lnTo>
                      <a:pt x="152" y="502"/>
                    </a:lnTo>
                    <a:lnTo>
                      <a:pt x="153" y="501"/>
                    </a:lnTo>
                    <a:lnTo>
                      <a:pt x="154" y="501"/>
                    </a:lnTo>
                    <a:lnTo>
                      <a:pt x="155" y="500"/>
                    </a:lnTo>
                    <a:lnTo>
                      <a:pt x="156" y="499"/>
                    </a:lnTo>
                    <a:lnTo>
                      <a:pt x="158" y="495"/>
                    </a:lnTo>
                    <a:lnTo>
                      <a:pt x="158" y="493"/>
                    </a:lnTo>
                    <a:lnTo>
                      <a:pt x="157" y="492"/>
                    </a:lnTo>
                    <a:lnTo>
                      <a:pt x="156" y="491"/>
                    </a:lnTo>
                    <a:lnTo>
                      <a:pt x="155" y="491"/>
                    </a:lnTo>
                    <a:lnTo>
                      <a:pt x="155" y="491"/>
                    </a:lnTo>
                    <a:lnTo>
                      <a:pt x="155" y="489"/>
                    </a:lnTo>
                    <a:lnTo>
                      <a:pt x="155" y="488"/>
                    </a:lnTo>
                    <a:lnTo>
                      <a:pt x="155" y="487"/>
                    </a:lnTo>
                    <a:lnTo>
                      <a:pt x="157" y="487"/>
                    </a:lnTo>
                    <a:lnTo>
                      <a:pt x="158" y="484"/>
                    </a:lnTo>
                    <a:lnTo>
                      <a:pt x="157" y="483"/>
                    </a:lnTo>
                    <a:lnTo>
                      <a:pt x="157" y="483"/>
                    </a:lnTo>
                    <a:lnTo>
                      <a:pt x="156" y="484"/>
                    </a:lnTo>
                    <a:lnTo>
                      <a:pt x="155" y="484"/>
                    </a:lnTo>
                    <a:lnTo>
                      <a:pt x="155" y="484"/>
                    </a:lnTo>
                    <a:lnTo>
                      <a:pt x="155" y="485"/>
                    </a:lnTo>
                    <a:lnTo>
                      <a:pt x="153" y="484"/>
                    </a:lnTo>
                    <a:lnTo>
                      <a:pt x="153" y="484"/>
                    </a:lnTo>
                    <a:lnTo>
                      <a:pt x="153" y="482"/>
                    </a:lnTo>
                    <a:lnTo>
                      <a:pt x="153" y="482"/>
                    </a:lnTo>
                    <a:lnTo>
                      <a:pt x="151" y="481"/>
                    </a:lnTo>
                    <a:lnTo>
                      <a:pt x="148" y="481"/>
                    </a:lnTo>
                    <a:lnTo>
                      <a:pt x="145" y="483"/>
                    </a:lnTo>
                    <a:lnTo>
                      <a:pt x="145" y="484"/>
                    </a:lnTo>
                    <a:lnTo>
                      <a:pt x="144" y="484"/>
                    </a:lnTo>
                    <a:lnTo>
                      <a:pt x="144" y="484"/>
                    </a:lnTo>
                    <a:lnTo>
                      <a:pt x="142" y="484"/>
                    </a:lnTo>
                    <a:lnTo>
                      <a:pt x="141" y="484"/>
                    </a:lnTo>
                    <a:lnTo>
                      <a:pt x="140" y="484"/>
                    </a:lnTo>
                    <a:lnTo>
                      <a:pt x="139" y="484"/>
                    </a:lnTo>
                    <a:lnTo>
                      <a:pt x="137" y="483"/>
                    </a:lnTo>
                    <a:lnTo>
                      <a:pt x="137" y="484"/>
                    </a:lnTo>
                    <a:lnTo>
                      <a:pt x="135" y="484"/>
                    </a:lnTo>
                    <a:lnTo>
                      <a:pt x="134" y="484"/>
                    </a:lnTo>
                    <a:lnTo>
                      <a:pt x="134" y="484"/>
                    </a:lnTo>
                    <a:lnTo>
                      <a:pt x="132" y="483"/>
                    </a:lnTo>
                    <a:lnTo>
                      <a:pt x="131" y="484"/>
                    </a:lnTo>
                    <a:lnTo>
                      <a:pt x="126" y="485"/>
                    </a:lnTo>
                    <a:lnTo>
                      <a:pt x="125" y="485"/>
                    </a:lnTo>
                    <a:lnTo>
                      <a:pt x="124" y="484"/>
                    </a:lnTo>
                    <a:lnTo>
                      <a:pt x="119" y="484"/>
                    </a:lnTo>
                    <a:lnTo>
                      <a:pt x="117" y="484"/>
                    </a:lnTo>
                    <a:lnTo>
                      <a:pt x="116" y="485"/>
                    </a:lnTo>
                    <a:lnTo>
                      <a:pt x="115" y="484"/>
                    </a:lnTo>
                    <a:lnTo>
                      <a:pt x="115" y="484"/>
                    </a:lnTo>
                    <a:lnTo>
                      <a:pt x="114" y="484"/>
                    </a:lnTo>
                    <a:lnTo>
                      <a:pt x="111" y="486"/>
                    </a:lnTo>
                    <a:lnTo>
                      <a:pt x="105" y="486"/>
                    </a:lnTo>
                    <a:lnTo>
                      <a:pt x="101" y="488"/>
                    </a:lnTo>
                    <a:lnTo>
                      <a:pt x="100" y="488"/>
                    </a:lnTo>
                    <a:lnTo>
                      <a:pt x="99" y="489"/>
                    </a:lnTo>
                    <a:lnTo>
                      <a:pt x="97" y="491"/>
                    </a:lnTo>
                    <a:lnTo>
                      <a:pt x="97" y="491"/>
                    </a:lnTo>
                    <a:lnTo>
                      <a:pt x="95" y="491"/>
                    </a:lnTo>
                    <a:lnTo>
                      <a:pt x="94" y="491"/>
                    </a:lnTo>
                    <a:lnTo>
                      <a:pt x="93" y="491"/>
                    </a:lnTo>
                    <a:lnTo>
                      <a:pt x="93" y="491"/>
                    </a:lnTo>
                    <a:lnTo>
                      <a:pt x="91" y="492"/>
                    </a:lnTo>
                    <a:lnTo>
                      <a:pt x="90" y="495"/>
                    </a:lnTo>
                    <a:lnTo>
                      <a:pt x="86" y="496"/>
                    </a:lnTo>
                    <a:lnTo>
                      <a:pt x="86" y="496"/>
                    </a:lnTo>
                    <a:lnTo>
                      <a:pt x="84" y="496"/>
                    </a:lnTo>
                    <a:lnTo>
                      <a:pt x="83" y="496"/>
                    </a:lnTo>
                    <a:lnTo>
                      <a:pt x="82" y="496"/>
                    </a:lnTo>
                    <a:lnTo>
                      <a:pt x="80" y="495"/>
                    </a:lnTo>
                    <a:lnTo>
                      <a:pt x="80" y="495"/>
                    </a:lnTo>
                    <a:lnTo>
                      <a:pt x="75" y="495"/>
                    </a:lnTo>
                    <a:lnTo>
                      <a:pt x="73" y="496"/>
                    </a:lnTo>
                    <a:lnTo>
                      <a:pt x="72" y="495"/>
                    </a:lnTo>
                    <a:lnTo>
                      <a:pt x="68" y="492"/>
                    </a:lnTo>
                    <a:lnTo>
                      <a:pt x="68" y="491"/>
                    </a:lnTo>
                    <a:lnTo>
                      <a:pt x="65" y="491"/>
                    </a:lnTo>
                    <a:lnTo>
                      <a:pt x="65" y="492"/>
                    </a:lnTo>
                    <a:lnTo>
                      <a:pt x="59" y="504"/>
                    </a:lnTo>
                    <a:lnTo>
                      <a:pt x="51" y="508"/>
                    </a:lnTo>
                    <a:lnTo>
                      <a:pt x="46" y="513"/>
                    </a:lnTo>
                    <a:lnTo>
                      <a:pt x="47" y="514"/>
                    </a:lnTo>
                    <a:lnTo>
                      <a:pt x="46" y="517"/>
                    </a:lnTo>
                    <a:lnTo>
                      <a:pt x="45" y="517"/>
                    </a:lnTo>
                    <a:lnTo>
                      <a:pt x="45" y="517"/>
                    </a:lnTo>
                    <a:lnTo>
                      <a:pt x="43" y="521"/>
                    </a:lnTo>
                    <a:lnTo>
                      <a:pt x="42" y="525"/>
                    </a:lnTo>
                    <a:lnTo>
                      <a:pt x="44" y="527"/>
                    </a:lnTo>
                    <a:lnTo>
                      <a:pt x="44" y="529"/>
                    </a:lnTo>
                    <a:lnTo>
                      <a:pt x="41" y="534"/>
                    </a:lnTo>
                    <a:lnTo>
                      <a:pt x="40" y="535"/>
                    </a:lnTo>
                    <a:lnTo>
                      <a:pt x="39" y="535"/>
                    </a:lnTo>
                    <a:lnTo>
                      <a:pt x="39" y="537"/>
                    </a:lnTo>
                    <a:lnTo>
                      <a:pt x="37" y="537"/>
                    </a:lnTo>
                    <a:lnTo>
                      <a:pt x="33" y="541"/>
                    </a:lnTo>
                    <a:lnTo>
                      <a:pt x="26" y="542"/>
                    </a:lnTo>
                    <a:lnTo>
                      <a:pt x="25" y="544"/>
                    </a:lnTo>
                    <a:lnTo>
                      <a:pt x="25" y="544"/>
                    </a:lnTo>
                    <a:lnTo>
                      <a:pt x="23" y="550"/>
                    </a:lnTo>
                    <a:lnTo>
                      <a:pt x="19" y="552"/>
                    </a:lnTo>
                    <a:lnTo>
                      <a:pt x="17" y="553"/>
                    </a:lnTo>
                    <a:lnTo>
                      <a:pt x="16" y="560"/>
                    </a:lnTo>
                    <a:lnTo>
                      <a:pt x="11" y="567"/>
                    </a:lnTo>
                    <a:lnTo>
                      <a:pt x="10" y="568"/>
                    </a:lnTo>
                    <a:lnTo>
                      <a:pt x="8" y="572"/>
                    </a:lnTo>
                    <a:lnTo>
                      <a:pt x="8" y="572"/>
                    </a:lnTo>
                    <a:lnTo>
                      <a:pt x="6" y="576"/>
                    </a:lnTo>
                    <a:lnTo>
                      <a:pt x="5" y="577"/>
                    </a:lnTo>
                    <a:lnTo>
                      <a:pt x="4" y="579"/>
                    </a:lnTo>
                    <a:lnTo>
                      <a:pt x="3" y="584"/>
                    </a:lnTo>
                    <a:lnTo>
                      <a:pt x="3" y="584"/>
                    </a:lnTo>
                    <a:lnTo>
                      <a:pt x="3" y="584"/>
                    </a:lnTo>
                    <a:lnTo>
                      <a:pt x="5" y="583"/>
                    </a:lnTo>
                    <a:lnTo>
                      <a:pt x="6" y="586"/>
                    </a:lnTo>
                    <a:lnTo>
                      <a:pt x="6" y="586"/>
                    </a:lnTo>
                    <a:lnTo>
                      <a:pt x="6" y="586"/>
                    </a:lnTo>
                    <a:lnTo>
                      <a:pt x="8" y="589"/>
                    </a:lnTo>
                    <a:lnTo>
                      <a:pt x="8" y="591"/>
                    </a:lnTo>
                    <a:lnTo>
                      <a:pt x="7" y="593"/>
                    </a:lnTo>
                    <a:lnTo>
                      <a:pt x="7" y="593"/>
                    </a:lnTo>
                    <a:lnTo>
                      <a:pt x="6" y="593"/>
                    </a:lnTo>
                    <a:lnTo>
                      <a:pt x="6" y="593"/>
                    </a:lnTo>
                    <a:lnTo>
                      <a:pt x="8" y="596"/>
                    </a:lnTo>
                    <a:lnTo>
                      <a:pt x="9" y="604"/>
                    </a:lnTo>
                    <a:lnTo>
                      <a:pt x="6" y="612"/>
                    </a:lnTo>
                    <a:lnTo>
                      <a:pt x="6" y="615"/>
                    </a:lnTo>
                    <a:lnTo>
                      <a:pt x="4" y="618"/>
                    </a:lnTo>
                    <a:lnTo>
                      <a:pt x="2" y="619"/>
                    </a:lnTo>
                    <a:lnTo>
                      <a:pt x="1" y="619"/>
                    </a:lnTo>
                    <a:lnTo>
                      <a:pt x="0" y="619"/>
                    </a:lnTo>
                    <a:lnTo>
                      <a:pt x="0" y="620"/>
                    </a:lnTo>
                    <a:lnTo>
                      <a:pt x="0" y="620"/>
                    </a:lnTo>
                    <a:lnTo>
                      <a:pt x="1" y="621"/>
                    </a:lnTo>
                    <a:lnTo>
                      <a:pt x="1" y="620"/>
                    </a:lnTo>
                    <a:lnTo>
                      <a:pt x="1" y="620"/>
                    </a:lnTo>
                    <a:lnTo>
                      <a:pt x="2" y="620"/>
                    </a:lnTo>
                    <a:lnTo>
                      <a:pt x="2" y="621"/>
                    </a:lnTo>
                    <a:lnTo>
                      <a:pt x="3" y="622"/>
                    </a:lnTo>
                    <a:lnTo>
                      <a:pt x="3" y="623"/>
                    </a:lnTo>
                    <a:lnTo>
                      <a:pt x="4" y="623"/>
                    </a:lnTo>
                    <a:lnTo>
                      <a:pt x="4" y="624"/>
                    </a:lnTo>
                    <a:lnTo>
                      <a:pt x="5" y="625"/>
                    </a:lnTo>
                    <a:lnTo>
                      <a:pt x="6" y="626"/>
                    </a:lnTo>
                    <a:lnTo>
                      <a:pt x="6" y="627"/>
                    </a:lnTo>
                    <a:lnTo>
                      <a:pt x="6" y="627"/>
                    </a:lnTo>
                    <a:lnTo>
                      <a:pt x="5" y="627"/>
                    </a:lnTo>
                    <a:lnTo>
                      <a:pt x="5" y="627"/>
                    </a:lnTo>
                    <a:lnTo>
                      <a:pt x="5" y="628"/>
                    </a:lnTo>
                    <a:lnTo>
                      <a:pt x="4" y="628"/>
                    </a:lnTo>
                    <a:lnTo>
                      <a:pt x="4" y="630"/>
                    </a:lnTo>
                    <a:lnTo>
                      <a:pt x="4" y="630"/>
                    </a:lnTo>
                    <a:lnTo>
                      <a:pt x="5" y="630"/>
                    </a:lnTo>
                    <a:lnTo>
                      <a:pt x="4" y="633"/>
                    </a:lnTo>
                    <a:lnTo>
                      <a:pt x="5" y="633"/>
                    </a:lnTo>
                    <a:lnTo>
                      <a:pt x="5" y="633"/>
                    </a:lnTo>
                    <a:lnTo>
                      <a:pt x="5" y="633"/>
                    </a:lnTo>
                    <a:lnTo>
                      <a:pt x="4" y="633"/>
                    </a:lnTo>
                    <a:lnTo>
                      <a:pt x="5" y="634"/>
                    </a:lnTo>
                    <a:lnTo>
                      <a:pt x="7" y="635"/>
                    </a:lnTo>
                    <a:lnTo>
                      <a:pt x="7" y="636"/>
                    </a:lnTo>
                    <a:lnTo>
                      <a:pt x="8" y="637"/>
                    </a:lnTo>
                    <a:lnTo>
                      <a:pt x="9" y="637"/>
                    </a:lnTo>
                    <a:lnTo>
                      <a:pt x="10" y="637"/>
                    </a:lnTo>
                    <a:lnTo>
                      <a:pt x="10" y="637"/>
                    </a:lnTo>
                    <a:lnTo>
                      <a:pt x="10" y="637"/>
                    </a:lnTo>
                    <a:lnTo>
                      <a:pt x="10" y="637"/>
                    </a:lnTo>
                    <a:lnTo>
                      <a:pt x="12" y="637"/>
                    </a:lnTo>
                    <a:lnTo>
                      <a:pt x="15" y="636"/>
                    </a:lnTo>
                    <a:lnTo>
                      <a:pt x="15" y="637"/>
                    </a:lnTo>
                    <a:lnTo>
                      <a:pt x="13" y="637"/>
                    </a:lnTo>
                    <a:lnTo>
                      <a:pt x="12" y="637"/>
                    </a:lnTo>
                    <a:lnTo>
                      <a:pt x="13" y="638"/>
                    </a:lnTo>
                    <a:lnTo>
                      <a:pt x="12" y="640"/>
                    </a:lnTo>
                    <a:lnTo>
                      <a:pt x="12" y="640"/>
                    </a:lnTo>
                    <a:lnTo>
                      <a:pt x="13" y="641"/>
                    </a:lnTo>
                    <a:lnTo>
                      <a:pt x="13" y="641"/>
                    </a:lnTo>
                    <a:lnTo>
                      <a:pt x="14" y="641"/>
                    </a:lnTo>
                    <a:lnTo>
                      <a:pt x="13" y="641"/>
                    </a:lnTo>
                    <a:lnTo>
                      <a:pt x="14" y="641"/>
                    </a:lnTo>
                    <a:lnTo>
                      <a:pt x="14" y="642"/>
                    </a:lnTo>
                    <a:lnTo>
                      <a:pt x="14" y="642"/>
                    </a:lnTo>
                    <a:lnTo>
                      <a:pt x="14" y="642"/>
                    </a:lnTo>
                    <a:lnTo>
                      <a:pt x="15" y="642"/>
                    </a:lnTo>
                    <a:lnTo>
                      <a:pt x="15" y="641"/>
                    </a:lnTo>
                    <a:lnTo>
                      <a:pt x="16" y="641"/>
                    </a:lnTo>
                    <a:lnTo>
                      <a:pt x="16" y="641"/>
                    </a:lnTo>
                    <a:lnTo>
                      <a:pt x="16" y="643"/>
                    </a:lnTo>
                    <a:lnTo>
                      <a:pt x="17" y="643"/>
                    </a:lnTo>
                    <a:lnTo>
                      <a:pt x="17" y="643"/>
                    </a:lnTo>
                    <a:lnTo>
                      <a:pt x="17" y="644"/>
                    </a:lnTo>
                    <a:lnTo>
                      <a:pt x="17" y="645"/>
                    </a:lnTo>
                    <a:lnTo>
                      <a:pt x="18" y="646"/>
                    </a:lnTo>
                    <a:lnTo>
                      <a:pt x="21" y="648"/>
                    </a:lnTo>
                    <a:lnTo>
                      <a:pt x="21" y="648"/>
                    </a:lnTo>
                    <a:lnTo>
                      <a:pt x="21" y="649"/>
                    </a:lnTo>
                    <a:lnTo>
                      <a:pt x="22" y="650"/>
                    </a:lnTo>
                    <a:lnTo>
                      <a:pt x="23" y="650"/>
                    </a:lnTo>
                    <a:lnTo>
                      <a:pt x="23" y="651"/>
                    </a:lnTo>
                    <a:lnTo>
                      <a:pt x="23" y="651"/>
                    </a:lnTo>
                    <a:lnTo>
                      <a:pt x="23" y="651"/>
                    </a:lnTo>
                    <a:lnTo>
                      <a:pt x="23" y="651"/>
                    </a:lnTo>
                    <a:lnTo>
                      <a:pt x="24" y="652"/>
                    </a:lnTo>
                    <a:lnTo>
                      <a:pt x="24" y="652"/>
                    </a:lnTo>
                    <a:lnTo>
                      <a:pt x="24" y="652"/>
                    </a:lnTo>
                    <a:lnTo>
                      <a:pt x="24" y="652"/>
                    </a:lnTo>
                    <a:lnTo>
                      <a:pt x="24" y="653"/>
                    </a:lnTo>
                    <a:lnTo>
                      <a:pt x="24" y="653"/>
                    </a:lnTo>
                    <a:lnTo>
                      <a:pt x="24" y="654"/>
                    </a:lnTo>
                    <a:lnTo>
                      <a:pt x="24" y="655"/>
                    </a:lnTo>
                    <a:lnTo>
                      <a:pt x="24" y="655"/>
                    </a:lnTo>
                    <a:lnTo>
                      <a:pt x="24" y="655"/>
                    </a:lnTo>
                    <a:lnTo>
                      <a:pt x="24" y="655"/>
                    </a:lnTo>
                    <a:lnTo>
                      <a:pt x="24" y="655"/>
                    </a:lnTo>
                    <a:lnTo>
                      <a:pt x="24" y="655"/>
                    </a:lnTo>
                    <a:lnTo>
                      <a:pt x="24" y="655"/>
                    </a:lnTo>
                    <a:lnTo>
                      <a:pt x="24" y="655"/>
                    </a:lnTo>
                    <a:lnTo>
                      <a:pt x="24" y="656"/>
                    </a:lnTo>
                    <a:lnTo>
                      <a:pt x="24" y="657"/>
                    </a:lnTo>
                    <a:lnTo>
                      <a:pt x="25" y="657"/>
                    </a:lnTo>
                    <a:lnTo>
                      <a:pt x="26" y="657"/>
                    </a:lnTo>
                    <a:lnTo>
                      <a:pt x="26" y="658"/>
                    </a:lnTo>
                    <a:lnTo>
                      <a:pt x="26" y="658"/>
                    </a:lnTo>
                    <a:lnTo>
                      <a:pt x="26" y="659"/>
                    </a:lnTo>
                    <a:lnTo>
                      <a:pt x="28" y="660"/>
                    </a:lnTo>
                    <a:lnTo>
                      <a:pt x="28" y="661"/>
                    </a:lnTo>
                    <a:lnTo>
                      <a:pt x="28" y="661"/>
                    </a:lnTo>
                    <a:lnTo>
                      <a:pt x="34" y="663"/>
                    </a:lnTo>
                    <a:lnTo>
                      <a:pt x="34" y="663"/>
                    </a:lnTo>
                    <a:lnTo>
                      <a:pt x="33" y="663"/>
                    </a:lnTo>
                    <a:lnTo>
                      <a:pt x="34" y="663"/>
                    </a:lnTo>
                    <a:lnTo>
                      <a:pt x="34" y="664"/>
                    </a:lnTo>
                    <a:lnTo>
                      <a:pt x="35" y="664"/>
                    </a:lnTo>
                    <a:lnTo>
                      <a:pt x="35" y="665"/>
                    </a:lnTo>
                    <a:lnTo>
                      <a:pt x="35" y="665"/>
                    </a:lnTo>
                    <a:lnTo>
                      <a:pt x="35" y="666"/>
                    </a:lnTo>
                    <a:lnTo>
                      <a:pt x="36" y="666"/>
                    </a:lnTo>
                    <a:lnTo>
                      <a:pt x="37" y="667"/>
                    </a:lnTo>
                    <a:lnTo>
                      <a:pt x="39" y="668"/>
                    </a:lnTo>
                    <a:lnTo>
                      <a:pt x="50" y="677"/>
                    </a:lnTo>
                    <a:lnTo>
                      <a:pt x="52" y="677"/>
                    </a:lnTo>
                    <a:lnTo>
                      <a:pt x="53" y="677"/>
                    </a:lnTo>
                    <a:lnTo>
                      <a:pt x="55" y="677"/>
                    </a:lnTo>
                    <a:lnTo>
                      <a:pt x="55" y="678"/>
                    </a:lnTo>
                    <a:lnTo>
                      <a:pt x="57" y="678"/>
                    </a:lnTo>
                    <a:lnTo>
                      <a:pt x="74" y="674"/>
                    </a:lnTo>
                    <a:lnTo>
                      <a:pt x="79" y="674"/>
                    </a:lnTo>
                    <a:lnTo>
                      <a:pt x="80" y="674"/>
                    </a:lnTo>
                    <a:lnTo>
                      <a:pt x="80" y="674"/>
                    </a:lnTo>
                    <a:lnTo>
                      <a:pt x="86" y="676"/>
                    </a:lnTo>
                    <a:lnTo>
                      <a:pt x="88" y="675"/>
                    </a:lnTo>
                    <a:lnTo>
                      <a:pt x="89" y="674"/>
                    </a:lnTo>
                    <a:lnTo>
                      <a:pt x="98" y="670"/>
                    </a:lnTo>
                    <a:lnTo>
                      <a:pt x="101" y="670"/>
                    </a:lnTo>
                    <a:lnTo>
                      <a:pt x="101" y="670"/>
                    </a:lnTo>
                    <a:lnTo>
                      <a:pt x="102" y="670"/>
                    </a:lnTo>
                    <a:lnTo>
                      <a:pt x="104" y="669"/>
                    </a:lnTo>
                    <a:lnTo>
                      <a:pt x="104" y="669"/>
                    </a:lnTo>
                    <a:lnTo>
                      <a:pt x="108" y="667"/>
                    </a:lnTo>
                    <a:lnTo>
                      <a:pt x="107" y="667"/>
                    </a:lnTo>
                    <a:lnTo>
                      <a:pt x="112" y="667"/>
                    </a:lnTo>
                    <a:lnTo>
                      <a:pt x="120" y="667"/>
                    </a:lnTo>
                    <a:lnTo>
                      <a:pt x="123" y="668"/>
                    </a:lnTo>
                    <a:lnTo>
                      <a:pt x="124" y="670"/>
                    </a:lnTo>
                    <a:lnTo>
                      <a:pt x="124" y="670"/>
                    </a:lnTo>
                    <a:lnTo>
                      <a:pt x="125" y="670"/>
                    </a:lnTo>
                    <a:lnTo>
                      <a:pt x="125" y="670"/>
                    </a:lnTo>
                    <a:lnTo>
                      <a:pt x="126" y="671"/>
                    </a:lnTo>
                    <a:lnTo>
                      <a:pt x="126" y="672"/>
                    </a:lnTo>
                    <a:lnTo>
                      <a:pt x="126" y="672"/>
                    </a:lnTo>
                    <a:lnTo>
                      <a:pt x="126" y="672"/>
                    </a:lnTo>
                    <a:lnTo>
                      <a:pt x="126" y="673"/>
                    </a:lnTo>
                    <a:lnTo>
                      <a:pt x="126" y="676"/>
                    </a:lnTo>
                    <a:lnTo>
                      <a:pt x="128" y="677"/>
                    </a:lnTo>
                    <a:lnTo>
                      <a:pt x="129" y="677"/>
                    </a:lnTo>
                    <a:lnTo>
                      <a:pt x="129" y="678"/>
                    </a:lnTo>
                    <a:lnTo>
                      <a:pt x="129" y="678"/>
                    </a:lnTo>
                    <a:lnTo>
                      <a:pt x="130" y="678"/>
                    </a:lnTo>
                    <a:lnTo>
                      <a:pt x="131" y="679"/>
                    </a:lnTo>
                    <a:lnTo>
                      <a:pt x="133" y="678"/>
                    </a:lnTo>
                    <a:lnTo>
                      <a:pt x="133" y="678"/>
                    </a:lnTo>
                    <a:lnTo>
                      <a:pt x="133" y="677"/>
                    </a:lnTo>
                    <a:lnTo>
                      <a:pt x="133" y="678"/>
                    </a:lnTo>
                    <a:lnTo>
                      <a:pt x="134" y="678"/>
                    </a:lnTo>
                    <a:lnTo>
                      <a:pt x="134" y="678"/>
                    </a:lnTo>
                    <a:lnTo>
                      <a:pt x="135" y="677"/>
                    </a:lnTo>
                    <a:lnTo>
                      <a:pt x="135" y="677"/>
                    </a:lnTo>
                    <a:lnTo>
                      <a:pt x="136" y="677"/>
                    </a:lnTo>
                    <a:lnTo>
                      <a:pt x="136" y="677"/>
                    </a:lnTo>
                    <a:lnTo>
                      <a:pt x="138" y="677"/>
                    </a:lnTo>
                    <a:lnTo>
                      <a:pt x="141" y="677"/>
                    </a:lnTo>
                    <a:lnTo>
                      <a:pt x="142" y="676"/>
                    </a:lnTo>
                    <a:lnTo>
                      <a:pt x="142" y="675"/>
                    </a:lnTo>
                    <a:lnTo>
                      <a:pt x="143" y="675"/>
                    </a:lnTo>
                    <a:lnTo>
                      <a:pt x="143" y="676"/>
                    </a:lnTo>
                    <a:lnTo>
                      <a:pt x="143" y="676"/>
                    </a:lnTo>
                    <a:lnTo>
                      <a:pt x="143" y="677"/>
                    </a:lnTo>
                    <a:lnTo>
                      <a:pt x="144" y="677"/>
                    </a:lnTo>
                    <a:lnTo>
                      <a:pt x="144" y="677"/>
                    </a:lnTo>
                    <a:lnTo>
                      <a:pt x="145" y="677"/>
                    </a:lnTo>
                    <a:lnTo>
                      <a:pt x="146" y="680"/>
                    </a:lnTo>
                    <a:lnTo>
                      <a:pt x="148" y="681"/>
                    </a:lnTo>
                    <a:lnTo>
                      <a:pt x="148" y="680"/>
                    </a:lnTo>
                    <a:lnTo>
                      <a:pt x="149" y="680"/>
                    </a:lnTo>
                    <a:lnTo>
                      <a:pt x="149" y="680"/>
                    </a:lnTo>
                    <a:lnTo>
                      <a:pt x="150" y="680"/>
                    </a:lnTo>
                    <a:lnTo>
                      <a:pt x="150" y="681"/>
                    </a:lnTo>
                    <a:lnTo>
                      <a:pt x="150" y="681"/>
                    </a:lnTo>
                    <a:lnTo>
                      <a:pt x="149" y="681"/>
                    </a:lnTo>
                    <a:lnTo>
                      <a:pt x="149" y="681"/>
                    </a:lnTo>
                    <a:lnTo>
                      <a:pt x="150" y="682"/>
                    </a:lnTo>
                    <a:lnTo>
                      <a:pt x="150" y="683"/>
                    </a:lnTo>
                    <a:lnTo>
                      <a:pt x="151" y="684"/>
                    </a:lnTo>
                    <a:lnTo>
                      <a:pt x="151" y="684"/>
                    </a:lnTo>
                    <a:lnTo>
                      <a:pt x="150" y="690"/>
                    </a:lnTo>
                    <a:lnTo>
                      <a:pt x="150" y="691"/>
                    </a:lnTo>
                    <a:lnTo>
                      <a:pt x="149" y="692"/>
                    </a:lnTo>
                    <a:lnTo>
                      <a:pt x="149" y="693"/>
                    </a:lnTo>
                    <a:lnTo>
                      <a:pt x="148" y="695"/>
                    </a:lnTo>
                    <a:lnTo>
                      <a:pt x="149" y="696"/>
                    </a:lnTo>
                    <a:lnTo>
                      <a:pt x="149" y="696"/>
                    </a:lnTo>
                    <a:lnTo>
                      <a:pt x="149" y="696"/>
                    </a:lnTo>
                    <a:lnTo>
                      <a:pt x="149" y="696"/>
                    </a:lnTo>
                    <a:lnTo>
                      <a:pt x="149" y="698"/>
                    </a:lnTo>
                    <a:lnTo>
                      <a:pt x="149" y="699"/>
                    </a:lnTo>
                    <a:lnTo>
                      <a:pt x="148" y="699"/>
                    </a:lnTo>
                    <a:lnTo>
                      <a:pt x="148" y="699"/>
                    </a:lnTo>
                    <a:lnTo>
                      <a:pt x="148" y="699"/>
                    </a:lnTo>
                    <a:lnTo>
                      <a:pt x="150" y="701"/>
                    </a:lnTo>
                    <a:lnTo>
                      <a:pt x="151" y="701"/>
                    </a:lnTo>
                    <a:lnTo>
                      <a:pt x="151" y="701"/>
                    </a:lnTo>
                    <a:lnTo>
                      <a:pt x="151" y="702"/>
                    </a:lnTo>
                    <a:lnTo>
                      <a:pt x="149" y="702"/>
                    </a:lnTo>
                    <a:lnTo>
                      <a:pt x="148" y="701"/>
                    </a:lnTo>
                    <a:lnTo>
                      <a:pt x="148" y="700"/>
                    </a:lnTo>
                    <a:lnTo>
                      <a:pt x="148" y="700"/>
                    </a:lnTo>
                    <a:lnTo>
                      <a:pt x="148" y="704"/>
                    </a:lnTo>
                    <a:lnTo>
                      <a:pt x="146" y="706"/>
                    </a:lnTo>
                    <a:lnTo>
                      <a:pt x="145" y="706"/>
                    </a:lnTo>
                    <a:lnTo>
                      <a:pt x="148" y="713"/>
                    </a:lnTo>
                    <a:lnTo>
                      <a:pt x="157" y="722"/>
                    </a:lnTo>
                    <a:lnTo>
                      <a:pt x="158" y="724"/>
                    </a:lnTo>
                    <a:lnTo>
                      <a:pt x="158" y="724"/>
                    </a:lnTo>
                    <a:lnTo>
                      <a:pt x="162" y="728"/>
                    </a:lnTo>
                    <a:lnTo>
                      <a:pt x="162" y="730"/>
                    </a:lnTo>
                    <a:lnTo>
                      <a:pt x="163" y="730"/>
                    </a:lnTo>
                    <a:lnTo>
                      <a:pt x="163" y="733"/>
                    </a:lnTo>
                    <a:lnTo>
                      <a:pt x="164" y="734"/>
                    </a:lnTo>
                    <a:lnTo>
                      <a:pt x="165" y="735"/>
                    </a:lnTo>
                    <a:lnTo>
                      <a:pt x="164" y="735"/>
                    </a:lnTo>
                    <a:lnTo>
                      <a:pt x="164" y="736"/>
                    </a:lnTo>
                    <a:lnTo>
                      <a:pt x="164" y="736"/>
                    </a:lnTo>
                    <a:lnTo>
                      <a:pt x="167" y="740"/>
                    </a:lnTo>
                    <a:lnTo>
                      <a:pt x="169" y="746"/>
                    </a:lnTo>
                    <a:lnTo>
                      <a:pt x="169" y="747"/>
                    </a:lnTo>
                    <a:lnTo>
                      <a:pt x="169" y="750"/>
                    </a:lnTo>
                    <a:lnTo>
                      <a:pt x="169" y="752"/>
                    </a:lnTo>
                    <a:lnTo>
                      <a:pt x="169" y="753"/>
                    </a:lnTo>
                    <a:lnTo>
                      <a:pt x="169" y="757"/>
                    </a:lnTo>
                    <a:lnTo>
                      <a:pt x="170" y="757"/>
                    </a:lnTo>
                    <a:lnTo>
                      <a:pt x="171" y="759"/>
                    </a:lnTo>
                    <a:lnTo>
                      <a:pt x="172" y="760"/>
                    </a:lnTo>
                    <a:lnTo>
                      <a:pt x="173" y="762"/>
                    </a:lnTo>
                    <a:lnTo>
                      <a:pt x="172" y="763"/>
                    </a:lnTo>
                    <a:lnTo>
                      <a:pt x="172" y="765"/>
                    </a:lnTo>
                    <a:lnTo>
                      <a:pt x="172" y="765"/>
                    </a:lnTo>
                    <a:lnTo>
                      <a:pt x="172" y="767"/>
                    </a:lnTo>
                    <a:lnTo>
                      <a:pt x="171" y="769"/>
                    </a:lnTo>
                    <a:lnTo>
                      <a:pt x="169" y="772"/>
                    </a:lnTo>
                    <a:lnTo>
                      <a:pt x="167" y="772"/>
                    </a:lnTo>
                    <a:lnTo>
                      <a:pt x="167" y="774"/>
                    </a:lnTo>
                    <a:lnTo>
                      <a:pt x="166" y="775"/>
                    </a:lnTo>
                    <a:lnTo>
                      <a:pt x="165" y="777"/>
                    </a:lnTo>
                    <a:lnTo>
                      <a:pt x="165" y="778"/>
                    </a:lnTo>
                    <a:lnTo>
                      <a:pt x="165" y="778"/>
                    </a:lnTo>
                    <a:lnTo>
                      <a:pt x="165" y="779"/>
                    </a:lnTo>
                    <a:lnTo>
                      <a:pt x="162" y="790"/>
                    </a:lnTo>
                    <a:lnTo>
                      <a:pt x="161" y="790"/>
                    </a:lnTo>
                    <a:lnTo>
                      <a:pt x="161" y="794"/>
                    </a:lnTo>
                    <a:lnTo>
                      <a:pt x="161" y="794"/>
                    </a:lnTo>
                    <a:lnTo>
                      <a:pt x="160" y="794"/>
                    </a:lnTo>
                    <a:lnTo>
                      <a:pt x="161" y="798"/>
                    </a:lnTo>
                    <a:lnTo>
                      <a:pt x="161" y="801"/>
                    </a:lnTo>
                    <a:lnTo>
                      <a:pt x="161" y="802"/>
                    </a:lnTo>
                    <a:lnTo>
                      <a:pt x="161" y="803"/>
                    </a:lnTo>
                    <a:lnTo>
                      <a:pt x="162" y="806"/>
                    </a:lnTo>
                    <a:lnTo>
                      <a:pt x="163" y="806"/>
                    </a:lnTo>
                    <a:lnTo>
                      <a:pt x="173" y="823"/>
                    </a:lnTo>
                    <a:lnTo>
                      <a:pt x="173" y="823"/>
                    </a:lnTo>
                    <a:lnTo>
                      <a:pt x="176" y="829"/>
                    </a:lnTo>
                    <a:lnTo>
                      <a:pt x="176" y="839"/>
                    </a:lnTo>
                    <a:lnTo>
                      <a:pt x="178" y="844"/>
                    </a:lnTo>
                    <a:lnTo>
                      <a:pt x="178" y="848"/>
                    </a:lnTo>
                    <a:lnTo>
                      <a:pt x="179" y="850"/>
                    </a:lnTo>
                    <a:lnTo>
                      <a:pt x="179" y="852"/>
                    </a:lnTo>
                    <a:lnTo>
                      <a:pt x="180" y="858"/>
                    </a:lnTo>
                    <a:lnTo>
                      <a:pt x="187" y="866"/>
                    </a:lnTo>
                    <a:lnTo>
                      <a:pt x="187" y="866"/>
                    </a:lnTo>
                    <a:lnTo>
                      <a:pt x="188" y="866"/>
                    </a:lnTo>
                    <a:lnTo>
                      <a:pt x="188" y="867"/>
                    </a:lnTo>
                    <a:lnTo>
                      <a:pt x="188" y="867"/>
                    </a:lnTo>
                    <a:lnTo>
                      <a:pt x="188" y="868"/>
                    </a:lnTo>
                    <a:lnTo>
                      <a:pt x="197" y="887"/>
                    </a:lnTo>
                    <a:lnTo>
                      <a:pt x="197" y="891"/>
                    </a:lnTo>
                    <a:lnTo>
                      <a:pt x="196" y="892"/>
                    </a:lnTo>
                    <a:lnTo>
                      <a:pt x="195" y="892"/>
                    </a:lnTo>
                    <a:lnTo>
                      <a:pt x="195" y="892"/>
                    </a:lnTo>
                    <a:lnTo>
                      <a:pt x="195" y="894"/>
                    </a:lnTo>
                    <a:lnTo>
                      <a:pt x="195" y="894"/>
                    </a:lnTo>
                    <a:lnTo>
                      <a:pt x="195" y="894"/>
                    </a:lnTo>
                    <a:lnTo>
                      <a:pt x="196" y="895"/>
                    </a:lnTo>
                    <a:lnTo>
                      <a:pt x="195" y="895"/>
                    </a:lnTo>
                    <a:lnTo>
                      <a:pt x="196" y="896"/>
                    </a:lnTo>
                    <a:lnTo>
                      <a:pt x="196" y="896"/>
                    </a:lnTo>
                    <a:lnTo>
                      <a:pt x="198" y="899"/>
                    </a:lnTo>
                    <a:lnTo>
                      <a:pt x="198" y="899"/>
                    </a:lnTo>
                    <a:lnTo>
                      <a:pt x="198" y="900"/>
                    </a:lnTo>
                    <a:lnTo>
                      <a:pt x="198" y="902"/>
                    </a:lnTo>
                    <a:lnTo>
                      <a:pt x="198" y="903"/>
                    </a:lnTo>
                    <a:lnTo>
                      <a:pt x="198" y="903"/>
                    </a:lnTo>
                    <a:lnTo>
                      <a:pt x="198" y="901"/>
                    </a:lnTo>
                    <a:lnTo>
                      <a:pt x="198" y="901"/>
                    </a:lnTo>
                    <a:lnTo>
                      <a:pt x="200" y="901"/>
                    </a:lnTo>
                    <a:lnTo>
                      <a:pt x="200" y="903"/>
                    </a:lnTo>
                    <a:lnTo>
                      <a:pt x="200" y="903"/>
                    </a:lnTo>
                    <a:lnTo>
                      <a:pt x="202" y="903"/>
                    </a:lnTo>
                    <a:lnTo>
                      <a:pt x="202" y="903"/>
                    </a:lnTo>
                    <a:lnTo>
                      <a:pt x="202" y="904"/>
                    </a:lnTo>
                    <a:lnTo>
                      <a:pt x="204" y="905"/>
                    </a:lnTo>
                    <a:lnTo>
                      <a:pt x="205" y="905"/>
                    </a:lnTo>
                    <a:lnTo>
                      <a:pt x="206" y="905"/>
                    </a:lnTo>
                    <a:lnTo>
                      <a:pt x="206" y="905"/>
                    </a:lnTo>
                    <a:lnTo>
                      <a:pt x="208" y="905"/>
                    </a:lnTo>
                    <a:lnTo>
                      <a:pt x="209" y="903"/>
                    </a:lnTo>
                    <a:lnTo>
                      <a:pt x="210" y="903"/>
                    </a:lnTo>
                    <a:lnTo>
                      <a:pt x="211" y="903"/>
                    </a:lnTo>
                    <a:lnTo>
                      <a:pt x="212" y="903"/>
                    </a:lnTo>
                    <a:lnTo>
                      <a:pt x="213" y="903"/>
                    </a:lnTo>
                    <a:lnTo>
                      <a:pt x="214" y="903"/>
                    </a:lnTo>
                    <a:lnTo>
                      <a:pt x="216" y="903"/>
                    </a:lnTo>
                    <a:lnTo>
                      <a:pt x="217" y="903"/>
                    </a:lnTo>
                    <a:lnTo>
                      <a:pt x="217" y="902"/>
                    </a:lnTo>
                    <a:lnTo>
                      <a:pt x="218" y="901"/>
                    </a:lnTo>
                    <a:lnTo>
                      <a:pt x="219" y="901"/>
                    </a:lnTo>
                    <a:lnTo>
                      <a:pt x="221" y="900"/>
                    </a:lnTo>
                    <a:lnTo>
                      <a:pt x="224" y="901"/>
                    </a:lnTo>
                    <a:lnTo>
                      <a:pt x="224" y="901"/>
                    </a:lnTo>
                    <a:lnTo>
                      <a:pt x="225" y="900"/>
                    </a:lnTo>
                    <a:lnTo>
                      <a:pt x="227" y="900"/>
                    </a:lnTo>
                    <a:lnTo>
                      <a:pt x="233" y="902"/>
                    </a:lnTo>
                    <a:lnTo>
                      <a:pt x="234" y="900"/>
                    </a:lnTo>
                    <a:lnTo>
                      <a:pt x="235" y="900"/>
                    </a:lnTo>
                    <a:lnTo>
                      <a:pt x="238" y="901"/>
                    </a:lnTo>
                    <a:lnTo>
                      <a:pt x="238" y="900"/>
                    </a:lnTo>
                    <a:lnTo>
                      <a:pt x="238" y="899"/>
                    </a:lnTo>
                    <a:lnTo>
                      <a:pt x="238" y="899"/>
                    </a:lnTo>
                    <a:lnTo>
                      <a:pt x="244" y="899"/>
                    </a:lnTo>
                    <a:lnTo>
                      <a:pt x="271" y="868"/>
                    </a:lnTo>
                    <a:lnTo>
                      <a:pt x="272" y="867"/>
                    </a:lnTo>
                    <a:lnTo>
                      <a:pt x="274" y="866"/>
                    </a:lnTo>
                    <a:lnTo>
                      <a:pt x="275" y="864"/>
                    </a:lnTo>
                    <a:lnTo>
                      <a:pt x="278" y="854"/>
                    </a:lnTo>
                    <a:lnTo>
                      <a:pt x="273" y="854"/>
                    </a:lnTo>
                    <a:lnTo>
                      <a:pt x="278" y="854"/>
                    </a:lnTo>
                    <a:lnTo>
                      <a:pt x="278" y="850"/>
                    </a:lnTo>
                    <a:lnTo>
                      <a:pt x="278" y="851"/>
                    </a:lnTo>
                    <a:lnTo>
                      <a:pt x="277" y="851"/>
                    </a:lnTo>
                    <a:lnTo>
                      <a:pt x="275" y="849"/>
                    </a:lnTo>
                    <a:lnTo>
                      <a:pt x="275" y="849"/>
                    </a:lnTo>
                    <a:lnTo>
                      <a:pt x="278" y="846"/>
                    </a:lnTo>
                    <a:lnTo>
                      <a:pt x="289" y="841"/>
                    </a:lnTo>
                    <a:lnTo>
                      <a:pt x="291" y="838"/>
                    </a:lnTo>
                    <a:lnTo>
                      <a:pt x="292" y="837"/>
                    </a:lnTo>
                    <a:lnTo>
                      <a:pt x="291" y="837"/>
                    </a:lnTo>
                    <a:lnTo>
                      <a:pt x="290" y="838"/>
                    </a:lnTo>
                    <a:lnTo>
                      <a:pt x="290" y="837"/>
                    </a:lnTo>
                    <a:lnTo>
                      <a:pt x="292" y="826"/>
                    </a:lnTo>
                    <a:lnTo>
                      <a:pt x="292" y="826"/>
                    </a:lnTo>
                    <a:lnTo>
                      <a:pt x="291" y="826"/>
                    </a:lnTo>
                    <a:lnTo>
                      <a:pt x="289" y="820"/>
                    </a:lnTo>
                    <a:lnTo>
                      <a:pt x="289" y="819"/>
                    </a:lnTo>
                    <a:lnTo>
                      <a:pt x="289" y="819"/>
                    </a:lnTo>
                    <a:lnTo>
                      <a:pt x="289" y="819"/>
                    </a:lnTo>
                    <a:lnTo>
                      <a:pt x="287" y="817"/>
                    </a:lnTo>
                    <a:lnTo>
                      <a:pt x="287" y="816"/>
                    </a:lnTo>
                    <a:lnTo>
                      <a:pt x="287" y="813"/>
                    </a:lnTo>
                    <a:lnTo>
                      <a:pt x="289" y="813"/>
                    </a:lnTo>
                    <a:lnTo>
                      <a:pt x="293" y="808"/>
                    </a:lnTo>
                    <a:lnTo>
                      <a:pt x="294" y="808"/>
                    </a:lnTo>
                    <a:lnTo>
                      <a:pt x="295" y="806"/>
                    </a:lnTo>
                    <a:lnTo>
                      <a:pt x="295" y="807"/>
                    </a:lnTo>
                    <a:lnTo>
                      <a:pt x="296" y="807"/>
                    </a:lnTo>
                    <a:lnTo>
                      <a:pt x="298" y="804"/>
                    </a:lnTo>
                    <a:lnTo>
                      <a:pt x="297" y="804"/>
                    </a:lnTo>
                    <a:lnTo>
                      <a:pt x="298" y="804"/>
                    </a:lnTo>
                    <a:lnTo>
                      <a:pt x="299" y="803"/>
                    </a:lnTo>
                    <a:lnTo>
                      <a:pt x="300" y="803"/>
                    </a:lnTo>
                    <a:lnTo>
                      <a:pt x="300" y="802"/>
                    </a:lnTo>
                    <a:lnTo>
                      <a:pt x="308" y="797"/>
                    </a:lnTo>
                    <a:lnTo>
                      <a:pt x="310" y="797"/>
                    </a:lnTo>
                    <a:lnTo>
                      <a:pt x="311" y="797"/>
                    </a:lnTo>
                    <a:lnTo>
                      <a:pt x="311" y="795"/>
                    </a:lnTo>
                    <a:lnTo>
                      <a:pt x="315" y="794"/>
                    </a:lnTo>
                    <a:lnTo>
                      <a:pt x="315" y="793"/>
                    </a:lnTo>
                    <a:lnTo>
                      <a:pt x="315" y="792"/>
                    </a:lnTo>
                    <a:lnTo>
                      <a:pt x="316" y="791"/>
                    </a:lnTo>
                    <a:lnTo>
                      <a:pt x="317" y="790"/>
                    </a:lnTo>
                    <a:lnTo>
                      <a:pt x="318" y="788"/>
                    </a:lnTo>
                    <a:lnTo>
                      <a:pt x="319" y="788"/>
                    </a:lnTo>
                    <a:lnTo>
                      <a:pt x="319" y="786"/>
                    </a:lnTo>
                    <a:lnTo>
                      <a:pt x="318" y="786"/>
                    </a:lnTo>
                    <a:lnTo>
                      <a:pt x="320" y="785"/>
                    </a:lnTo>
                    <a:lnTo>
                      <a:pt x="321" y="783"/>
                    </a:lnTo>
                    <a:lnTo>
                      <a:pt x="321" y="783"/>
                    </a:lnTo>
                    <a:lnTo>
                      <a:pt x="320" y="782"/>
                    </a:lnTo>
                    <a:lnTo>
                      <a:pt x="319" y="782"/>
                    </a:lnTo>
                    <a:lnTo>
                      <a:pt x="320" y="781"/>
                    </a:lnTo>
                    <a:lnTo>
                      <a:pt x="320" y="780"/>
                    </a:lnTo>
                    <a:lnTo>
                      <a:pt x="319" y="781"/>
                    </a:lnTo>
                    <a:lnTo>
                      <a:pt x="319" y="780"/>
                    </a:lnTo>
                    <a:lnTo>
                      <a:pt x="319" y="779"/>
                    </a:lnTo>
                    <a:lnTo>
                      <a:pt x="319" y="774"/>
                    </a:lnTo>
                    <a:lnTo>
                      <a:pt x="318" y="774"/>
                    </a:lnTo>
                    <a:lnTo>
                      <a:pt x="318" y="773"/>
                    </a:lnTo>
                    <a:lnTo>
                      <a:pt x="319" y="772"/>
                    </a:lnTo>
                    <a:lnTo>
                      <a:pt x="318" y="767"/>
                    </a:lnTo>
                    <a:lnTo>
                      <a:pt x="321" y="762"/>
                    </a:lnTo>
                    <a:lnTo>
                      <a:pt x="321" y="761"/>
                    </a:lnTo>
                    <a:lnTo>
                      <a:pt x="321" y="761"/>
                    </a:lnTo>
                    <a:lnTo>
                      <a:pt x="321" y="760"/>
                    </a:lnTo>
                    <a:lnTo>
                      <a:pt x="320" y="760"/>
                    </a:lnTo>
                    <a:lnTo>
                      <a:pt x="318" y="761"/>
                    </a:lnTo>
                    <a:lnTo>
                      <a:pt x="320" y="760"/>
                    </a:lnTo>
                    <a:lnTo>
                      <a:pt x="320" y="759"/>
                    </a:lnTo>
                    <a:lnTo>
                      <a:pt x="319" y="759"/>
                    </a:lnTo>
                    <a:lnTo>
                      <a:pt x="319" y="759"/>
                    </a:lnTo>
                    <a:lnTo>
                      <a:pt x="318" y="758"/>
                    </a:lnTo>
                    <a:lnTo>
                      <a:pt x="318" y="757"/>
                    </a:lnTo>
                    <a:lnTo>
                      <a:pt x="316" y="757"/>
                    </a:lnTo>
                    <a:lnTo>
                      <a:pt x="316" y="756"/>
                    </a:lnTo>
                    <a:lnTo>
                      <a:pt x="316" y="756"/>
                    </a:lnTo>
                    <a:lnTo>
                      <a:pt x="316" y="755"/>
                    </a:lnTo>
                    <a:lnTo>
                      <a:pt x="316" y="754"/>
                    </a:lnTo>
                    <a:lnTo>
                      <a:pt x="315" y="754"/>
                    </a:lnTo>
                    <a:lnTo>
                      <a:pt x="315" y="754"/>
                    </a:lnTo>
                    <a:lnTo>
                      <a:pt x="315" y="753"/>
                    </a:lnTo>
                    <a:lnTo>
                      <a:pt x="314" y="750"/>
                    </a:lnTo>
                    <a:lnTo>
                      <a:pt x="315" y="750"/>
                    </a:lnTo>
                    <a:lnTo>
                      <a:pt x="315" y="750"/>
                    </a:lnTo>
                    <a:lnTo>
                      <a:pt x="314" y="750"/>
                    </a:lnTo>
                    <a:lnTo>
                      <a:pt x="313" y="747"/>
                    </a:lnTo>
                    <a:lnTo>
                      <a:pt x="314" y="746"/>
                    </a:lnTo>
                    <a:lnTo>
                      <a:pt x="314" y="746"/>
                    </a:lnTo>
                    <a:lnTo>
                      <a:pt x="314" y="746"/>
                    </a:lnTo>
                    <a:lnTo>
                      <a:pt x="314" y="745"/>
                    </a:lnTo>
                    <a:lnTo>
                      <a:pt x="314" y="745"/>
                    </a:lnTo>
                    <a:lnTo>
                      <a:pt x="314" y="744"/>
                    </a:lnTo>
                    <a:lnTo>
                      <a:pt x="314" y="742"/>
                    </a:lnTo>
                    <a:lnTo>
                      <a:pt x="315" y="742"/>
                    </a:lnTo>
                    <a:lnTo>
                      <a:pt x="315" y="741"/>
                    </a:lnTo>
                    <a:lnTo>
                      <a:pt x="315" y="741"/>
                    </a:lnTo>
                    <a:lnTo>
                      <a:pt x="314" y="739"/>
                    </a:lnTo>
                    <a:lnTo>
                      <a:pt x="311" y="737"/>
                    </a:lnTo>
                    <a:lnTo>
                      <a:pt x="311" y="735"/>
                    </a:lnTo>
                    <a:lnTo>
                      <a:pt x="313" y="727"/>
                    </a:lnTo>
                    <a:lnTo>
                      <a:pt x="315" y="727"/>
                    </a:lnTo>
                    <a:lnTo>
                      <a:pt x="319" y="716"/>
                    </a:lnTo>
                    <a:lnTo>
                      <a:pt x="322" y="715"/>
                    </a:lnTo>
                    <a:lnTo>
                      <a:pt x="322" y="714"/>
                    </a:lnTo>
                    <a:lnTo>
                      <a:pt x="322" y="713"/>
                    </a:lnTo>
                    <a:lnTo>
                      <a:pt x="323" y="713"/>
                    </a:lnTo>
                    <a:lnTo>
                      <a:pt x="324" y="713"/>
                    </a:lnTo>
                    <a:lnTo>
                      <a:pt x="325" y="711"/>
                    </a:lnTo>
                    <a:lnTo>
                      <a:pt x="325" y="711"/>
                    </a:lnTo>
                    <a:lnTo>
                      <a:pt x="331" y="705"/>
                    </a:lnTo>
                    <a:lnTo>
                      <a:pt x="331" y="704"/>
                    </a:lnTo>
                    <a:lnTo>
                      <a:pt x="331" y="704"/>
                    </a:lnTo>
                    <a:lnTo>
                      <a:pt x="332" y="703"/>
                    </a:lnTo>
                    <a:lnTo>
                      <a:pt x="331" y="703"/>
                    </a:lnTo>
                    <a:lnTo>
                      <a:pt x="331" y="703"/>
                    </a:lnTo>
                    <a:lnTo>
                      <a:pt x="331" y="703"/>
                    </a:lnTo>
                    <a:lnTo>
                      <a:pt x="332" y="703"/>
                    </a:lnTo>
                    <a:lnTo>
                      <a:pt x="333" y="703"/>
                    </a:lnTo>
                    <a:lnTo>
                      <a:pt x="345" y="692"/>
                    </a:lnTo>
                    <a:lnTo>
                      <a:pt x="347" y="691"/>
                    </a:lnTo>
                    <a:lnTo>
                      <a:pt x="351" y="688"/>
                    </a:lnTo>
                    <a:lnTo>
                      <a:pt x="352" y="686"/>
                    </a:lnTo>
                    <a:lnTo>
                      <a:pt x="352" y="686"/>
                    </a:lnTo>
                    <a:lnTo>
                      <a:pt x="359" y="680"/>
                    </a:lnTo>
                    <a:lnTo>
                      <a:pt x="359" y="680"/>
                    </a:lnTo>
                    <a:lnTo>
                      <a:pt x="362" y="676"/>
                    </a:lnTo>
                    <a:lnTo>
                      <a:pt x="362" y="675"/>
                    </a:lnTo>
                    <a:lnTo>
                      <a:pt x="362" y="674"/>
                    </a:lnTo>
                    <a:lnTo>
                      <a:pt x="364" y="673"/>
                    </a:lnTo>
                    <a:lnTo>
                      <a:pt x="365" y="672"/>
                    </a:lnTo>
                    <a:lnTo>
                      <a:pt x="365" y="672"/>
                    </a:lnTo>
                    <a:lnTo>
                      <a:pt x="365" y="672"/>
                    </a:lnTo>
                    <a:lnTo>
                      <a:pt x="365" y="671"/>
                    </a:lnTo>
                    <a:lnTo>
                      <a:pt x="371" y="660"/>
                    </a:lnTo>
                    <a:lnTo>
                      <a:pt x="371" y="659"/>
                    </a:lnTo>
                    <a:lnTo>
                      <a:pt x="371" y="658"/>
                    </a:lnTo>
                    <a:lnTo>
                      <a:pt x="373" y="657"/>
                    </a:lnTo>
                    <a:lnTo>
                      <a:pt x="373" y="657"/>
                    </a:lnTo>
                    <a:lnTo>
                      <a:pt x="375" y="653"/>
                    </a:lnTo>
                    <a:lnTo>
                      <a:pt x="376" y="652"/>
                    </a:lnTo>
                    <a:lnTo>
                      <a:pt x="376" y="651"/>
                    </a:lnTo>
                    <a:lnTo>
                      <a:pt x="376" y="651"/>
                    </a:lnTo>
                    <a:lnTo>
                      <a:pt x="376" y="651"/>
                    </a:lnTo>
                    <a:lnTo>
                      <a:pt x="376" y="645"/>
                    </a:lnTo>
                    <a:lnTo>
                      <a:pt x="376" y="645"/>
                    </a:lnTo>
                    <a:lnTo>
                      <a:pt x="377" y="645"/>
                    </a:lnTo>
                    <a:lnTo>
                      <a:pt x="378" y="645"/>
                    </a:lnTo>
                    <a:lnTo>
                      <a:pt x="379" y="645"/>
                    </a:lnTo>
                    <a:lnTo>
                      <a:pt x="379" y="645"/>
                    </a:lnTo>
                    <a:lnTo>
                      <a:pt x="379" y="645"/>
                    </a:lnTo>
                    <a:lnTo>
                      <a:pt x="379" y="645"/>
                    </a:lnTo>
                    <a:lnTo>
                      <a:pt x="378" y="644"/>
                    </a:lnTo>
                    <a:lnTo>
                      <a:pt x="378" y="644"/>
                    </a:lnTo>
                    <a:lnTo>
                      <a:pt x="378" y="644"/>
                    </a:lnTo>
                    <a:lnTo>
                      <a:pt x="378" y="645"/>
                    </a:lnTo>
                    <a:lnTo>
                      <a:pt x="377" y="645"/>
                    </a:lnTo>
                    <a:lnTo>
                      <a:pt x="377" y="644"/>
                    </a:lnTo>
                    <a:lnTo>
                      <a:pt x="378" y="644"/>
                    </a:lnTo>
                    <a:lnTo>
                      <a:pt x="378" y="644"/>
                    </a:lnTo>
                    <a:lnTo>
                      <a:pt x="378" y="643"/>
                    </a:lnTo>
                    <a:lnTo>
                      <a:pt x="378" y="642"/>
                    </a:lnTo>
                    <a:lnTo>
                      <a:pt x="378" y="641"/>
                    </a:lnTo>
                    <a:lnTo>
                      <a:pt x="378" y="641"/>
                    </a:lnTo>
                    <a:lnTo>
                      <a:pt x="377" y="641"/>
                    </a:lnTo>
                    <a:lnTo>
                      <a:pt x="377" y="640"/>
                    </a:lnTo>
                    <a:lnTo>
                      <a:pt x="378" y="639"/>
                    </a:lnTo>
                    <a:lnTo>
                      <a:pt x="378" y="638"/>
                    </a:lnTo>
                    <a:lnTo>
                      <a:pt x="378" y="637"/>
                    </a:lnTo>
                    <a:lnTo>
                      <a:pt x="379" y="637"/>
                    </a:lnTo>
                    <a:lnTo>
                      <a:pt x="378" y="637"/>
                    </a:lnTo>
                    <a:lnTo>
                      <a:pt x="377" y="637"/>
                    </a:lnTo>
                    <a:lnTo>
                      <a:pt x="376" y="637"/>
                    </a:lnTo>
                    <a:lnTo>
                      <a:pt x="376" y="637"/>
                    </a:lnTo>
                    <a:lnTo>
                      <a:pt x="375" y="637"/>
                    </a:lnTo>
                    <a:lnTo>
                      <a:pt x="374" y="637"/>
                    </a:lnTo>
                    <a:lnTo>
                      <a:pt x="373" y="638"/>
                    </a:lnTo>
                    <a:lnTo>
                      <a:pt x="369" y="639"/>
                    </a:lnTo>
                    <a:lnTo>
                      <a:pt x="369" y="639"/>
                    </a:lnTo>
                    <a:lnTo>
                      <a:pt x="368" y="639"/>
                    </a:lnTo>
                    <a:lnTo>
                      <a:pt x="365" y="640"/>
                    </a:lnTo>
                    <a:lnTo>
                      <a:pt x="364" y="640"/>
                    </a:lnTo>
                    <a:lnTo>
                      <a:pt x="362" y="641"/>
                    </a:lnTo>
                    <a:lnTo>
                      <a:pt x="359" y="641"/>
                    </a:lnTo>
                    <a:lnTo>
                      <a:pt x="358" y="641"/>
                    </a:lnTo>
                    <a:lnTo>
                      <a:pt x="357" y="641"/>
                    </a:lnTo>
                    <a:lnTo>
                      <a:pt x="356" y="641"/>
                    </a:lnTo>
                    <a:lnTo>
                      <a:pt x="356" y="642"/>
                    </a:lnTo>
                    <a:lnTo>
                      <a:pt x="354" y="642"/>
                    </a:lnTo>
                    <a:lnTo>
                      <a:pt x="354" y="643"/>
                    </a:lnTo>
                    <a:lnTo>
                      <a:pt x="352" y="643"/>
                    </a:lnTo>
                    <a:lnTo>
                      <a:pt x="351" y="643"/>
                    </a:lnTo>
                    <a:lnTo>
                      <a:pt x="350" y="643"/>
                    </a:lnTo>
                    <a:lnTo>
                      <a:pt x="350" y="642"/>
                    </a:lnTo>
                    <a:lnTo>
                      <a:pt x="349" y="642"/>
                    </a:lnTo>
                    <a:lnTo>
                      <a:pt x="349" y="642"/>
                    </a:lnTo>
                    <a:lnTo>
                      <a:pt x="348" y="642"/>
                    </a:lnTo>
                    <a:lnTo>
                      <a:pt x="348" y="642"/>
                    </a:lnTo>
                    <a:lnTo>
                      <a:pt x="348" y="643"/>
                    </a:lnTo>
                    <a:lnTo>
                      <a:pt x="344" y="644"/>
                    </a:lnTo>
                    <a:lnTo>
                      <a:pt x="342" y="644"/>
                    </a:lnTo>
                    <a:lnTo>
                      <a:pt x="341" y="644"/>
                    </a:lnTo>
                    <a:lnTo>
                      <a:pt x="340" y="644"/>
                    </a:lnTo>
                    <a:lnTo>
                      <a:pt x="340" y="644"/>
                    </a:lnTo>
                    <a:lnTo>
                      <a:pt x="336" y="639"/>
                    </a:lnTo>
                    <a:lnTo>
                      <a:pt x="335" y="639"/>
                    </a:lnTo>
                    <a:lnTo>
                      <a:pt x="335" y="639"/>
                    </a:lnTo>
                    <a:lnTo>
                      <a:pt x="335" y="638"/>
                    </a:lnTo>
                    <a:lnTo>
                      <a:pt x="334" y="638"/>
                    </a:lnTo>
                    <a:lnTo>
                      <a:pt x="334" y="638"/>
                    </a:lnTo>
                    <a:lnTo>
                      <a:pt x="333" y="638"/>
                    </a:lnTo>
                    <a:lnTo>
                      <a:pt x="333" y="638"/>
                    </a:lnTo>
                    <a:lnTo>
                      <a:pt x="332" y="638"/>
                    </a:lnTo>
                    <a:lnTo>
                      <a:pt x="332" y="639"/>
                    </a:lnTo>
                    <a:lnTo>
                      <a:pt x="332" y="639"/>
                    </a:lnTo>
                    <a:lnTo>
                      <a:pt x="331" y="639"/>
                    </a:lnTo>
                    <a:lnTo>
                      <a:pt x="331" y="638"/>
                    </a:lnTo>
                    <a:lnTo>
                      <a:pt x="331" y="638"/>
                    </a:lnTo>
                    <a:lnTo>
                      <a:pt x="332" y="638"/>
                    </a:lnTo>
                    <a:lnTo>
                      <a:pt x="332" y="638"/>
                    </a:lnTo>
                    <a:lnTo>
                      <a:pt x="332" y="638"/>
                    </a:lnTo>
                    <a:lnTo>
                      <a:pt x="333" y="637"/>
                    </a:lnTo>
                    <a:lnTo>
                      <a:pt x="333" y="637"/>
                    </a:lnTo>
                    <a:lnTo>
                      <a:pt x="333" y="637"/>
                    </a:lnTo>
                    <a:lnTo>
                      <a:pt x="333" y="637"/>
                    </a:lnTo>
                    <a:lnTo>
                      <a:pt x="335" y="636"/>
                    </a:lnTo>
                    <a:lnTo>
                      <a:pt x="336" y="636"/>
                    </a:lnTo>
                    <a:lnTo>
                      <a:pt x="336" y="635"/>
                    </a:lnTo>
                    <a:lnTo>
                      <a:pt x="335" y="633"/>
                    </a:lnTo>
                    <a:lnTo>
                      <a:pt x="335" y="633"/>
                    </a:lnTo>
                    <a:lnTo>
                      <a:pt x="334" y="632"/>
                    </a:lnTo>
                    <a:lnTo>
                      <a:pt x="333" y="632"/>
                    </a:lnTo>
                    <a:lnTo>
                      <a:pt x="333" y="631"/>
                    </a:lnTo>
                    <a:lnTo>
                      <a:pt x="333" y="630"/>
                    </a:lnTo>
                    <a:lnTo>
                      <a:pt x="333" y="631"/>
                    </a:lnTo>
                    <a:lnTo>
                      <a:pt x="332" y="630"/>
                    </a:lnTo>
                    <a:lnTo>
                      <a:pt x="332" y="630"/>
                    </a:lnTo>
                    <a:lnTo>
                      <a:pt x="332" y="630"/>
                    </a:lnTo>
                    <a:lnTo>
                      <a:pt x="332" y="630"/>
                    </a:lnTo>
                    <a:lnTo>
                      <a:pt x="330" y="630"/>
                    </a:lnTo>
                    <a:lnTo>
                      <a:pt x="330" y="629"/>
                    </a:lnTo>
                    <a:lnTo>
                      <a:pt x="329" y="628"/>
                    </a:lnTo>
                    <a:lnTo>
                      <a:pt x="329" y="627"/>
                    </a:lnTo>
                    <a:lnTo>
                      <a:pt x="329" y="627"/>
                    </a:lnTo>
                    <a:lnTo>
                      <a:pt x="329" y="627"/>
                    </a:lnTo>
                    <a:lnTo>
                      <a:pt x="328" y="626"/>
                    </a:lnTo>
                    <a:lnTo>
                      <a:pt x="328" y="626"/>
                    </a:lnTo>
                    <a:lnTo>
                      <a:pt x="328" y="626"/>
                    </a:lnTo>
                    <a:lnTo>
                      <a:pt x="327" y="626"/>
                    </a:lnTo>
                    <a:lnTo>
                      <a:pt x="326" y="625"/>
                    </a:lnTo>
                    <a:lnTo>
                      <a:pt x="326" y="625"/>
                    </a:lnTo>
                    <a:lnTo>
                      <a:pt x="326" y="625"/>
                    </a:lnTo>
                    <a:lnTo>
                      <a:pt x="326" y="625"/>
                    </a:lnTo>
                    <a:lnTo>
                      <a:pt x="324" y="622"/>
                    </a:lnTo>
                    <a:lnTo>
                      <a:pt x="323" y="621"/>
                    </a:lnTo>
                    <a:lnTo>
                      <a:pt x="322" y="621"/>
                    </a:lnTo>
                    <a:lnTo>
                      <a:pt x="322" y="621"/>
                    </a:lnTo>
                    <a:lnTo>
                      <a:pt x="321" y="620"/>
                    </a:lnTo>
                    <a:lnTo>
                      <a:pt x="321" y="620"/>
                    </a:lnTo>
                    <a:lnTo>
                      <a:pt x="320" y="619"/>
                    </a:lnTo>
                    <a:lnTo>
                      <a:pt x="320" y="619"/>
                    </a:lnTo>
                    <a:lnTo>
                      <a:pt x="319" y="619"/>
                    </a:lnTo>
                    <a:lnTo>
                      <a:pt x="319" y="619"/>
                    </a:lnTo>
                    <a:lnTo>
                      <a:pt x="318" y="619"/>
                    </a:lnTo>
                    <a:lnTo>
                      <a:pt x="318" y="619"/>
                    </a:lnTo>
                    <a:lnTo>
                      <a:pt x="318" y="619"/>
                    </a:lnTo>
                    <a:lnTo>
                      <a:pt x="318" y="619"/>
                    </a:lnTo>
                    <a:lnTo>
                      <a:pt x="317" y="618"/>
                    </a:lnTo>
                    <a:lnTo>
                      <a:pt x="317" y="618"/>
                    </a:lnTo>
                    <a:lnTo>
                      <a:pt x="317" y="617"/>
                    </a:lnTo>
                    <a:lnTo>
                      <a:pt x="317" y="617"/>
                    </a:lnTo>
                    <a:lnTo>
                      <a:pt x="317" y="616"/>
                    </a:lnTo>
                    <a:lnTo>
                      <a:pt x="316" y="616"/>
                    </a:lnTo>
                    <a:lnTo>
                      <a:pt x="316" y="616"/>
                    </a:lnTo>
                    <a:lnTo>
                      <a:pt x="315" y="616"/>
                    </a:lnTo>
                    <a:lnTo>
                      <a:pt x="315" y="617"/>
                    </a:lnTo>
                    <a:lnTo>
                      <a:pt x="316" y="618"/>
                    </a:lnTo>
                    <a:lnTo>
                      <a:pt x="316" y="618"/>
                    </a:lnTo>
                    <a:lnTo>
                      <a:pt x="315" y="618"/>
                    </a:lnTo>
                    <a:lnTo>
                      <a:pt x="315" y="618"/>
                    </a:lnTo>
                    <a:lnTo>
                      <a:pt x="315" y="618"/>
                    </a:lnTo>
                    <a:lnTo>
                      <a:pt x="315" y="617"/>
                    </a:lnTo>
                    <a:lnTo>
                      <a:pt x="315" y="617"/>
                    </a:lnTo>
                    <a:lnTo>
                      <a:pt x="315" y="615"/>
                    </a:lnTo>
                    <a:lnTo>
                      <a:pt x="315" y="615"/>
                    </a:lnTo>
                    <a:lnTo>
                      <a:pt x="314" y="615"/>
                    </a:lnTo>
                    <a:lnTo>
                      <a:pt x="314" y="615"/>
                    </a:lnTo>
                    <a:lnTo>
                      <a:pt x="314" y="615"/>
                    </a:lnTo>
                    <a:lnTo>
                      <a:pt x="314" y="615"/>
                    </a:lnTo>
                    <a:lnTo>
                      <a:pt x="314" y="614"/>
                    </a:lnTo>
                    <a:lnTo>
                      <a:pt x="312" y="613"/>
                    </a:lnTo>
                    <a:lnTo>
                      <a:pt x="311" y="604"/>
                    </a:lnTo>
                    <a:lnTo>
                      <a:pt x="309" y="601"/>
                    </a:lnTo>
                    <a:lnTo>
                      <a:pt x="308" y="601"/>
                    </a:lnTo>
                    <a:lnTo>
                      <a:pt x="308" y="601"/>
                    </a:lnTo>
                    <a:lnTo>
                      <a:pt x="307" y="601"/>
                    </a:lnTo>
                    <a:lnTo>
                      <a:pt x="307" y="600"/>
                    </a:lnTo>
                    <a:lnTo>
                      <a:pt x="307" y="600"/>
                    </a:lnTo>
                    <a:lnTo>
                      <a:pt x="306" y="599"/>
                    </a:lnTo>
                    <a:lnTo>
                      <a:pt x="306" y="598"/>
                    </a:lnTo>
                    <a:lnTo>
                      <a:pt x="303" y="597"/>
                    </a:lnTo>
                    <a:lnTo>
                      <a:pt x="302" y="597"/>
                    </a:lnTo>
                    <a:lnTo>
                      <a:pt x="301" y="583"/>
                    </a:lnTo>
                    <a:lnTo>
                      <a:pt x="301" y="583"/>
                    </a:lnTo>
                    <a:lnTo>
                      <a:pt x="301" y="583"/>
                    </a:lnTo>
                    <a:lnTo>
                      <a:pt x="300" y="581"/>
                    </a:lnTo>
                    <a:lnTo>
                      <a:pt x="300" y="579"/>
                    </a:lnTo>
                    <a:lnTo>
                      <a:pt x="298" y="577"/>
                    </a:lnTo>
                    <a:lnTo>
                      <a:pt x="297" y="576"/>
                    </a:lnTo>
                    <a:lnTo>
                      <a:pt x="296" y="575"/>
                    </a:lnTo>
                    <a:lnTo>
                      <a:pt x="293" y="574"/>
                    </a:lnTo>
                    <a:lnTo>
                      <a:pt x="293" y="572"/>
                    </a:lnTo>
                    <a:lnTo>
                      <a:pt x="292" y="571"/>
                    </a:lnTo>
                    <a:lnTo>
                      <a:pt x="292" y="568"/>
                    </a:lnTo>
                    <a:lnTo>
                      <a:pt x="292" y="567"/>
                    </a:lnTo>
                    <a:lnTo>
                      <a:pt x="292" y="567"/>
                    </a:lnTo>
                    <a:lnTo>
                      <a:pt x="292" y="567"/>
                    </a:lnTo>
                    <a:lnTo>
                      <a:pt x="293" y="567"/>
                    </a:lnTo>
                    <a:lnTo>
                      <a:pt x="293" y="567"/>
                    </a:lnTo>
                    <a:lnTo>
                      <a:pt x="293" y="566"/>
                    </a:lnTo>
                    <a:lnTo>
                      <a:pt x="293" y="566"/>
                    </a:lnTo>
                    <a:lnTo>
                      <a:pt x="290" y="564"/>
                    </a:lnTo>
                    <a:lnTo>
                      <a:pt x="281" y="545"/>
                    </a:lnTo>
                    <a:lnTo>
                      <a:pt x="281" y="542"/>
                    </a:lnTo>
                    <a:lnTo>
                      <a:pt x="280" y="542"/>
                    </a:lnTo>
                    <a:lnTo>
                      <a:pt x="278" y="539"/>
                    </a:lnTo>
                    <a:lnTo>
                      <a:pt x="276" y="535"/>
                    </a:lnTo>
                    <a:lnTo>
                      <a:pt x="276" y="535"/>
                    </a:lnTo>
                    <a:lnTo>
                      <a:pt x="276" y="533"/>
                    </a:lnTo>
                    <a:lnTo>
                      <a:pt x="275" y="532"/>
                    </a:lnTo>
                    <a:lnTo>
                      <a:pt x="275" y="532"/>
                    </a:lnTo>
                    <a:lnTo>
                      <a:pt x="275" y="531"/>
                    </a:lnTo>
                    <a:lnTo>
                      <a:pt x="275" y="531"/>
                    </a:lnTo>
                    <a:lnTo>
                      <a:pt x="275" y="530"/>
                    </a:lnTo>
                    <a:lnTo>
                      <a:pt x="276" y="529"/>
                    </a:lnTo>
                    <a:lnTo>
                      <a:pt x="276" y="530"/>
                    </a:lnTo>
                    <a:lnTo>
                      <a:pt x="276" y="530"/>
                    </a:lnTo>
                    <a:lnTo>
                      <a:pt x="276" y="531"/>
                    </a:lnTo>
                    <a:lnTo>
                      <a:pt x="277" y="532"/>
                    </a:lnTo>
                    <a:lnTo>
                      <a:pt x="279" y="537"/>
                    </a:lnTo>
                    <a:lnTo>
                      <a:pt x="279" y="538"/>
                    </a:lnTo>
                    <a:lnTo>
                      <a:pt x="284" y="543"/>
                    </a:lnTo>
                    <a:lnTo>
                      <a:pt x="285" y="543"/>
                    </a:lnTo>
                    <a:lnTo>
                      <a:pt x="286" y="543"/>
                    </a:lnTo>
                    <a:lnTo>
                      <a:pt x="286" y="542"/>
                    </a:lnTo>
                    <a:lnTo>
                      <a:pt x="286" y="542"/>
                    </a:lnTo>
                    <a:lnTo>
                      <a:pt x="286" y="541"/>
                    </a:lnTo>
                    <a:lnTo>
                      <a:pt x="289" y="534"/>
                    </a:lnTo>
                    <a:lnTo>
                      <a:pt x="289" y="534"/>
                    </a:lnTo>
                    <a:lnTo>
                      <a:pt x="289" y="533"/>
                    </a:lnTo>
                    <a:lnTo>
                      <a:pt x="289" y="534"/>
                    </a:lnTo>
                    <a:lnTo>
                      <a:pt x="295" y="535"/>
                    </a:lnTo>
                    <a:lnTo>
                      <a:pt x="289" y="534"/>
                    </a:lnTo>
                    <a:lnTo>
                      <a:pt x="289" y="533"/>
                    </a:lnTo>
                    <a:lnTo>
                      <a:pt x="289" y="535"/>
                    </a:lnTo>
                    <a:lnTo>
                      <a:pt x="289" y="535"/>
                    </a:lnTo>
                    <a:lnTo>
                      <a:pt x="288" y="539"/>
                    </a:lnTo>
                    <a:lnTo>
                      <a:pt x="287" y="542"/>
                    </a:lnTo>
                    <a:lnTo>
                      <a:pt x="287" y="541"/>
                    </a:lnTo>
                    <a:lnTo>
                      <a:pt x="288" y="541"/>
                    </a:lnTo>
                    <a:lnTo>
                      <a:pt x="288" y="541"/>
                    </a:lnTo>
                    <a:lnTo>
                      <a:pt x="289" y="541"/>
                    </a:lnTo>
                    <a:lnTo>
                      <a:pt x="290" y="542"/>
                    </a:lnTo>
                    <a:lnTo>
                      <a:pt x="293" y="547"/>
                    </a:lnTo>
                    <a:lnTo>
                      <a:pt x="293" y="547"/>
                    </a:lnTo>
                    <a:lnTo>
                      <a:pt x="294" y="549"/>
                    </a:lnTo>
                    <a:lnTo>
                      <a:pt x="295" y="550"/>
                    </a:lnTo>
                    <a:lnTo>
                      <a:pt x="296" y="550"/>
                    </a:lnTo>
                    <a:lnTo>
                      <a:pt x="296" y="553"/>
                    </a:lnTo>
                    <a:lnTo>
                      <a:pt x="298" y="554"/>
                    </a:lnTo>
                    <a:lnTo>
                      <a:pt x="298" y="555"/>
                    </a:lnTo>
                    <a:lnTo>
                      <a:pt x="298" y="556"/>
                    </a:lnTo>
                    <a:lnTo>
                      <a:pt x="299" y="556"/>
                    </a:lnTo>
                    <a:lnTo>
                      <a:pt x="301" y="561"/>
                    </a:lnTo>
                    <a:lnTo>
                      <a:pt x="301" y="561"/>
                    </a:lnTo>
                    <a:lnTo>
                      <a:pt x="301" y="562"/>
                    </a:lnTo>
                    <a:lnTo>
                      <a:pt x="302" y="564"/>
                    </a:lnTo>
                    <a:lnTo>
                      <a:pt x="303" y="564"/>
                    </a:lnTo>
                    <a:lnTo>
                      <a:pt x="303" y="564"/>
                    </a:lnTo>
                    <a:lnTo>
                      <a:pt x="304" y="564"/>
                    </a:lnTo>
                    <a:lnTo>
                      <a:pt x="304" y="564"/>
                    </a:lnTo>
                    <a:lnTo>
                      <a:pt x="305" y="564"/>
                    </a:lnTo>
                    <a:lnTo>
                      <a:pt x="305" y="565"/>
                    </a:lnTo>
                    <a:lnTo>
                      <a:pt x="305" y="565"/>
                    </a:lnTo>
                    <a:lnTo>
                      <a:pt x="307" y="568"/>
                    </a:lnTo>
                    <a:lnTo>
                      <a:pt x="311" y="573"/>
                    </a:lnTo>
                    <a:lnTo>
                      <a:pt x="311" y="574"/>
                    </a:lnTo>
                    <a:lnTo>
                      <a:pt x="311" y="576"/>
                    </a:lnTo>
                    <a:lnTo>
                      <a:pt x="311" y="578"/>
                    </a:lnTo>
                    <a:lnTo>
                      <a:pt x="311" y="579"/>
                    </a:lnTo>
                    <a:lnTo>
                      <a:pt x="311" y="579"/>
                    </a:lnTo>
                    <a:lnTo>
                      <a:pt x="311" y="579"/>
                    </a:lnTo>
                    <a:lnTo>
                      <a:pt x="313" y="586"/>
                    </a:lnTo>
                    <a:lnTo>
                      <a:pt x="315" y="587"/>
                    </a:lnTo>
                    <a:lnTo>
                      <a:pt x="316" y="588"/>
                    </a:lnTo>
                    <a:lnTo>
                      <a:pt x="317" y="588"/>
                    </a:lnTo>
                    <a:lnTo>
                      <a:pt x="319" y="590"/>
                    </a:lnTo>
                    <a:lnTo>
                      <a:pt x="322" y="595"/>
                    </a:lnTo>
                    <a:lnTo>
                      <a:pt x="322" y="596"/>
                    </a:lnTo>
                    <a:lnTo>
                      <a:pt x="323" y="597"/>
                    </a:lnTo>
                    <a:lnTo>
                      <a:pt x="324" y="598"/>
                    </a:lnTo>
                    <a:lnTo>
                      <a:pt x="326" y="602"/>
                    </a:lnTo>
                    <a:lnTo>
                      <a:pt x="327" y="603"/>
                    </a:lnTo>
                    <a:lnTo>
                      <a:pt x="329" y="604"/>
                    </a:lnTo>
                    <a:lnTo>
                      <a:pt x="329" y="606"/>
                    </a:lnTo>
                    <a:lnTo>
                      <a:pt x="330" y="607"/>
                    </a:lnTo>
                    <a:lnTo>
                      <a:pt x="330" y="607"/>
                    </a:lnTo>
                    <a:lnTo>
                      <a:pt x="332" y="609"/>
                    </a:lnTo>
                    <a:lnTo>
                      <a:pt x="332" y="610"/>
                    </a:lnTo>
                    <a:lnTo>
                      <a:pt x="332" y="611"/>
                    </a:lnTo>
                    <a:lnTo>
                      <a:pt x="332" y="611"/>
                    </a:lnTo>
                    <a:lnTo>
                      <a:pt x="332" y="611"/>
                    </a:lnTo>
                    <a:lnTo>
                      <a:pt x="332" y="614"/>
                    </a:lnTo>
                    <a:lnTo>
                      <a:pt x="332" y="614"/>
                    </a:lnTo>
                    <a:lnTo>
                      <a:pt x="332" y="615"/>
                    </a:lnTo>
                    <a:lnTo>
                      <a:pt x="332" y="615"/>
                    </a:lnTo>
                    <a:lnTo>
                      <a:pt x="332" y="616"/>
                    </a:lnTo>
                    <a:lnTo>
                      <a:pt x="332" y="616"/>
                    </a:lnTo>
                    <a:lnTo>
                      <a:pt x="332" y="617"/>
                    </a:lnTo>
                    <a:lnTo>
                      <a:pt x="332" y="617"/>
                    </a:lnTo>
                    <a:lnTo>
                      <a:pt x="331" y="617"/>
                    </a:lnTo>
                    <a:lnTo>
                      <a:pt x="332" y="617"/>
                    </a:lnTo>
                    <a:lnTo>
                      <a:pt x="333" y="619"/>
                    </a:lnTo>
                    <a:lnTo>
                      <a:pt x="334" y="625"/>
                    </a:lnTo>
                    <a:lnTo>
                      <a:pt x="334" y="626"/>
                    </a:lnTo>
                    <a:lnTo>
                      <a:pt x="335" y="629"/>
                    </a:lnTo>
                    <a:lnTo>
                      <a:pt x="336" y="630"/>
                    </a:lnTo>
                    <a:lnTo>
                      <a:pt x="336" y="632"/>
                    </a:lnTo>
                    <a:lnTo>
                      <a:pt x="337" y="632"/>
                    </a:lnTo>
                    <a:lnTo>
                      <a:pt x="338" y="632"/>
                    </a:lnTo>
                    <a:lnTo>
                      <a:pt x="339" y="632"/>
                    </a:lnTo>
                    <a:lnTo>
                      <a:pt x="340" y="632"/>
                    </a:lnTo>
                    <a:lnTo>
                      <a:pt x="341" y="632"/>
                    </a:lnTo>
                    <a:lnTo>
                      <a:pt x="344" y="632"/>
                    </a:lnTo>
                    <a:lnTo>
                      <a:pt x="347" y="630"/>
                    </a:lnTo>
                    <a:lnTo>
                      <a:pt x="347" y="629"/>
                    </a:lnTo>
                    <a:lnTo>
                      <a:pt x="349" y="628"/>
                    </a:lnTo>
                    <a:lnTo>
                      <a:pt x="352" y="628"/>
                    </a:lnTo>
                    <a:lnTo>
                      <a:pt x="353" y="628"/>
                    </a:lnTo>
                    <a:lnTo>
                      <a:pt x="354" y="628"/>
                    </a:lnTo>
                    <a:lnTo>
                      <a:pt x="358" y="626"/>
                    </a:lnTo>
                    <a:lnTo>
                      <a:pt x="358" y="626"/>
                    </a:lnTo>
                    <a:lnTo>
                      <a:pt x="360" y="625"/>
                    </a:lnTo>
                    <a:lnTo>
                      <a:pt x="364" y="625"/>
                    </a:lnTo>
                    <a:lnTo>
                      <a:pt x="364" y="625"/>
                    </a:lnTo>
                    <a:lnTo>
                      <a:pt x="366" y="623"/>
                    </a:lnTo>
                    <a:lnTo>
                      <a:pt x="367" y="622"/>
                    </a:lnTo>
                    <a:lnTo>
                      <a:pt x="380" y="617"/>
                    </a:lnTo>
                    <a:lnTo>
                      <a:pt x="381" y="616"/>
                    </a:lnTo>
                    <a:lnTo>
                      <a:pt x="383" y="615"/>
                    </a:lnTo>
                    <a:lnTo>
                      <a:pt x="384" y="615"/>
                    </a:lnTo>
                    <a:lnTo>
                      <a:pt x="384" y="615"/>
                    </a:lnTo>
                    <a:lnTo>
                      <a:pt x="384" y="615"/>
                    </a:lnTo>
                    <a:lnTo>
                      <a:pt x="384" y="615"/>
                    </a:lnTo>
                    <a:lnTo>
                      <a:pt x="384" y="614"/>
                    </a:lnTo>
                    <a:lnTo>
                      <a:pt x="385" y="612"/>
                    </a:lnTo>
                    <a:lnTo>
                      <a:pt x="386" y="612"/>
                    </a:lnTo>
                    <a:lnTo>
                      <a:pt x="388" y="610"/>
                    </a:lnTo>
                    <a:lnTo>
                      <a:pt x="394" y="608"/>
                    </a:lnTo>
                    <a:lnTo>
                      <a:pt x="398" y="608"/>
                    </a:lnTo>
                    <a:lnTo>
                      <a:pt x="398" y="608"/>
                    </a:lnTo>
                    <a:lnTo>
                      <a:pt x="399" y="608"/>
                    </a:lnTo>
                    <a:lnTo>
                      <a:pt x="400" y="607"/>
                    </a:lnTo>
                    <a:lnTo>
                      <a:pt x="401" y="606"/>
                    </a:lnTo>
                    <a:lnTo>
                      <a:pt x="401" y="604"/>
                    </a:lnTo>
                    <a:lnTo>
                      <a:pt x="402" y="603"/>
                    </a:lnTo>
                    <a:lnTo>
                      <a:pt x="406" y="602"/>
                    </a:lnTo>
                    <a:lnTo>
                      <a:pt x="407" y="602"/>
                    </a:lnTo>
                    <a:lnTo>
                      <a:pt x="408" y="601"/>
                    </a:lnTo>
                    <a:lnTo>
                      <a:pt x="409" y="598"/>
                    </a:lnTo>
                    <a:lnTo>
                      <a:pt x="409" y="597"/>
                    </a:lnTo>
                    <a:lnTo>
                      <a:pt x="410" y="597"/>
                    </a:lnTo>
                    <a:lnTo>
                      <a:pt x="411" y="597"/>
                    </a:lnTo>
                    <a:lnTo>
                      <a:pt x="411" y="596"/>
                    </a:lnTo>
                    <a:lnTo>
                      <a:pt x="412" y="596"/>
                    </a:lnTo>
                    <a:lnTo>
                      <a:pt x="414" y="596"/>
                    </a:lnTo>
                    <a:lnTo>
                      <a:pt x="415" y="596"/>
                    </a:lnTo>
                    <a:lnTo>
                      <a:pt x="415" y="595"/>
                    </a:lnTo>
                    <a:lnTo>
                      <a:pt x="415" y="594"/>
                    </a:lnTo>
                    <a:lnTo>
                      <a:pt x="414" y="593"/>
                    </a:lnTo>
                    <a:lnTo>
                      <a:pt x="414" y="592"/>
                    </a:lnTo>
                    <a:lnTo>
                      <a:pt x="414" y="590"/>
                    </a:lnTo>
                    <a:lnTo>
                      <a:pt x="414" y="590"/>
                    </a:lnTo>
                    <a:lnTo>
                      <a:pt x="416" y="587"/>
                    </a:lnTo>
                    <a:lnTo>
                      <a:pt x="417" y="586"/>
                    </a:lnTo>
                    <a:lnTo>
                      <a:pt x="417" y="587"/>
                    </a:lnTo>
                    <a:lnTo>
                      <a:pt x="417" y="587"/>
                    </a:lnTo>
                    <a:lnTo>
                      <a:pt x="417" y="588"/>
                    </a:lnTo>
                    <a:lnTo>
                      <a:pt x="418" y="588"/>
                    </a:lnTo>
                    <a:lnTo>
                      <a:pt x="419" y="587"/>
                    </a:lnTo>
                    <a:lnTo>
                      <a:pt x="421" y="583"/>
                    </a:lnTo>
                    <a:lnTo>
                      <a:pt x="423" y="582"/>
                    </a:lnTo>
                    <a:lnTo>
                      <a:pt x="425" y="578"/>
                    </a:lnTo>
                    <a:lnTo>
                      <a:pt x="426" y="575"/>
                    </a:lnTo>
                    <a:lnTo>
                      <a:pt x="425" y="575"/>
                    </a:lnTo>
                    <a:lnTo>
                      <a:pt x="425" y="575"/>
                    </a:lnTo>
                    <a:lnTo>
                      <a:pt x="425" y="575"/>
                    </a:lnTo>
                    <a:lnTo>
                      <a:pt x="423" y="575"/>
                    </a:lnTo>
                    <a:lnTo>
                      <a:pt x="423" y="574"/>
                    </a:lnTo>
                    <a:lnTo>
                      <a:pt x="422" y="572"/>
                    </a:lnTo>
                    <a:lnTo>
                      <a:pt x="421" y="572"/>
                    </a:lnTo>
                    <a:lnTo>
                      <a:pt x="421" y="571"/>
                    </a:lnTo>
                    <a:lnTo>
                      <a:pt x="420" y="569"/>
                    </a:lnTo>
                    <a:lnTo>
                      <a:pt x="419" y="568"/>
                    </a:lnTo>
                    <a:lnTo>
                      <a:pt x="418" y="568"/>
                    </a:lnTo>
                    <a:lnTo>
                      <a:pt x="416" y="568"/>
                    </a:lnTo>
                    <a:lnTo>
                      <a:pt x="414" y="568"/>
                    </a:lnTo>
                    <a:lnTo>
                      <a:pt x="412" y="567"/>
                    </a:lnTo>
                    <a:lnTo>
                      <a:pt x="410" y="565"/>
                    </a:lnTo>
                    <a:lnTo>
                      <a:pt x="409" y="565"/>
                    </a:lnTo>
                    <a:lnTo>
                      <a:pt x="408" y="564"/>
                    </a:lnTo>
                    <a:lnTo>
                      <a:pt x="408" y="563"/>
                    </a:lnTo>
                    <a:lnTo>
                      <a:pt x="407" y="562"/>
                    </a:lnTo>
                    <a:lnTo>
                      <a:pt x="406" y="561"/>
                    </a:lnTo>
                    <a:lnTo>
                      <a:pt x="406" y="557"/>
                    </a:lnTo>
                    <a:lnTo>
                      <a:pt x="406" y="557"/>
                    </a:lnTo>
                    <a:lnTo>
                      <a:pt x="406" y="556"/>
                    </a:lnTo>
                    <a:lnTo>
                      <a:pt x="407" y="555"/>
                    </a:lnTo>
                    <a:lnTo>
                      <a:pt x="407" y="554"/>
                    </a:lnTo>
                    <a:lnTo>
                      <a:pt x="407" y="554"/>
                    </a:lnTo>
                    <a:lnTo>
                      <a:pt x="406" y="553"/>
                    </a:lnTo>
                    <a:lnTo>
                      <a:pt x="407" y="553"/>
                    </a:lnTo>
                    <a:lnTo>
                      <a:pt x="407" y="553"/>
                    </a:lnTo>
                    <a:lnTo>
                      <a:pt x="407" y="553"/>
                    </a:lnTo>
                    <a:lnTo>
                      <a:pt x="406" y="553"/>
                    </a:lnTo>
                    <a:lnTo>
                      <a:pt x="405" y="553"/>
                    </a:lnTo>
                    <a:lnTo>
                      <a:pt x="405" y="554"/>
                    </a:lnTo>
                    <a:lnTo>
                      <a:pt x="405" y="555"/>
                    </a:lnTo>
                    <a:lnTo>
                      <a:pt x="404" y="556"/>
                    </a:lnTo>
                    <a:lnTo>
                      <a:pt x="402" y="557"/>
                    </a:lnTo>
                    <a:lnTo>
                      <a:pt x="402" y="557"/>
                    </a:lnTo>
                    <a:lnTo>
                      <a:pt x="402" y="557"/>
                    </a:lnTo>
                    <a:lnTo>
                      <a:pt x="402" y="557"/>
                    </a:lnTo>
                    <a:lnTo>
                      <a:pt x="402" y="558"/>
                    </a:lnTo>
                    <a:lnTo>
                      <a:pt x="402" y="558"/>
                    </a:lnTo>
                    <a:lnTo>
                      <a:pt x="402" y="558"/>
                    </a:lnTo>
                    <a:lnTo>
                      <a:pt x="402" y="558"/>
                    </a:lnTo>
                    <a:lnTo>
                      <a:pt x="401" y="559"/>
                    </a:lnTo>
                    <a:lnTo>
                      <a:pt x="401" y="559"/>
                    </a:lnTo>
                    <a:lnTo>
                      <a:pt x="400" y="560"/>
                    </a:lnTo>
                    <a:lnTo>
                      <a:pt x="399" y="561"/>
                    </a:lnTo>
                    <a:lnTo>
                      <a:pt x="399" y="561"/>
                    </a:lnTo>
                    <a:lnTo>
                      <a:pt x="398" y="561"/>
                    </a:lnTo>
                    <a:lnTo>
                      <a:pt x="398" y="561"/>
                    </a:lnTo>
                    <a:lnTo>
                      <a:pt x="398" y="562"/>
                    </a:lnTo>
                    <a:lnTo>
                      <a:pt x="398" y="562"/>
                    </a:lnTo>
                    <a:lnTo>
                      <a:pt x="397" y="563"/>
                    </a:lnTo>
                    <a:lnTo>
                      <a:pt x="397" y="563"/>
                    </a:lnTo>
                    <a:lnTo>
                      <a:pt x="397" y="563"/>
                    </a:lnTo>
                    <a:lnTo>
                      <a:pt x="397" y="564"/>
                    </a:lnTo>
                    <a:lnTo>
                      <a:pt x="396" y="564"/>
                    </a:lnTo>
                    <a:lnTo>
                      <a:pt x="396" y="564"/>
                    </a:lnTo>
                    <a:lnTo>
                      <a:pt x="396" y="564"/>
                    </a:lnTo>
                    <a:lnTo>
                      <a:pt x="396" y="564"/>
                    </a:lnTo>
                    <a:lnTo>
                      <a:pt x="396" y="564"/>
                    </a:lnTo>
                    <a:lnTo>
                      <a:pt x="395" y="564"/>
                    </a:lnTo>
                    <a:lnTo>
                      <a:pt x="395" y="564"/>
                    </a:lnTo>
                    <a:lnTo>
                      <a:pt x="394" y="565"/>
                    </a:lnTo>
                    <a:lnTo>
                      <a:pt x="394" y="565"/>
                    </a:lnTo>
                    <a:lnTo>
                      <a:pt x="394" y="566"/>
                    </a:lnTo>
                    <a:lnTo>
                      <a:pt x="391" y="566"/>
                    </a:lnTo>
                    <a:lnTo>
                      <a:pt x="390" y="566"/>
                    </a:lnTo>
                    <a:lnTo>
                      <a:pt x="390" y="566"/>
                    </a:lnTo>
                    <a:lnTo>
                      <a:pt x="389" y="565"/>
                    </a:lnTo>
                    <a:lnTo>
                      <a:pt x="387" y="565"/>
                    </a:lnTo>
                    <a:lnTo>
                      <a:pt x="386" y="566"/>
                    </a:lnTo>
                    <a:lnTo>
                      <a:pt x="385" y="566"/>
                    </a:lnTo>
                    <a:lnTo>
                      <a:pt x="384" y="566"/>
                    </a:lnTo>
                    <a:lnTo>
                      <a:pt x="382" y="566"/>
                    </a:lnTo>
                    <a:lnTo>
                      <a:pt x="381" y="566"/>
                    </a:lnTo>
                    <a:lnTo>
                      <a:pt x="381" y="564"/>
                    </a:lnTo>
                    <a:lnTo>
                      <a:pt x="381" y="564"/>
                    </a:lnTo>
                    <a:lnTo>
                      <a:pt x="380" y="565"/>
                    </a:lnTo>
                    <a:lnTo>
                      <a:pt x="380" y="565"/>
                    </a:lnTo>
                    <a:lnTo>
                      <a:pt x="380" y="564"/>
                    </a:lnTo>
                    <a:lnTo>
                      <a:pt x="380" y="564"/>
                    </a:lnTo>
                    <a:lnTo>
                      <a:pt x="380" y="564"/>
                    </a:lnTo>
                    <a:lnTo>
                      <a:pt x="380" y="564"/>
                    </a:lnTo>
                    <a:lnTo>
                      <a:pt x="380" y="563"/>
                    </a:lnTo>
                    <a:lnTo>
                      <a:pt x="380" y="563"/>
                    </a:lnTo>
                    <a:lnTo>
                      <a:pt x="380" y="562"/>
                    </a:lnTo>
                    <a:lnTo>
                      <a:pt x="377" y="563"/>
                    </a:lnTo>
                    <a:lnTo>
                      <a:pt x="380" y="562"/>
                    </a:lnTo>
                    <a:lnTo>
                      <a:pt x="380" y="562"/>
                    </a:lnTo>
                    <a:lnTo>
                      <a:pt x="380" y="561"/>
                    </a:lnTo>
                    <a:lnTo>
                      <a:pt x="380" y="561"/>
                    </a:lnTo>
                    <a:lnTo>
                      <a:pt x="380" y="561"/>
                    </a:lnTo>
                    <a:lnTo>
                      <a:pt x="380" y="559"/>
                    </a:lnTo>
                    <a:lnTo>
                      <a:pt x="380" y="558"/>
                    </a:lnTo>
                    <a:lnTo>
                      <a:pt x="380" y="557"/>
                    </a:lnTo>
                    <a:lnTo>
                      <a:pt x="380" y="557"/>
                    </a:lnTo>
                    <a:lnTo>
                      <a:pt x="380" y="557"/>
                    </a:lnTo>
                    <a:lnTo>
                      <a:pt x="380" y="556"/>
                    </a:lnTo>
                    <a:lnTo>
                      <a:pt x="380" y="555"/>
                    </a:lnTo>
                    <a:lnTo>
                      <a:pt x="380" y="555"/>
                    </a:lnTo>
                    <a:lnTo>
                      <a:pt x="380" y="555"/>
                    </a:lnTo>
                    <a:lnTo>
                      <a:pt x="380" y="554"/>
                    </a:lnTo>
                    <a:lnTo>
                      <a:pt x="380" y="554"/>
                    </a:lnTo>
                    <a:lnTo>
                      <a:pt x="380" y="554"/>
                    </a:lnTo>
                    <a:lnTo>
                      <a:pt x="379" y="553"/>
                    </a:lnTo>
                    <a:lnTo>
                      <a:pt x="378" y="553"/>
                    </a:lnTo>
                    <a:lnTo>
                      <a:pt x="378" y="553"/>
                    </a:lnTo>
                    <a:lnTo>
                      <a:pt x="377" y="554"/>
                    </a:lnTo>
                    <a:lnTo>
                      <a:pt x="376" y="557"/>
                    </a:lnTo>
                    <a:lnTo>
                      <a:pt x="376" y="557"/>
                    </a:lnTo>
                    <a:lnTo>
                      <a:pt x="376" y="558"/>
                    </a:lnTo>
                    <a:lnTo>
                      <a:pt x="376" y="559"/>
                    </a:lnTo>
                    <a:lnTo>
                      <a:pt x="376" y="559"/>
                    </a:lnTo>
                    <a:lnTo>
                      <a:pt x="376" y="560"/>
                    </a:lnTo>
                    <a:lnTo>
                      <a:pt x="376" y="561"/>
                    </a:lnTo>
                    <a:lnTo>
                      <a:pt x="376" y="561"/>
                    </a:lnTo>
                    <a:lnTo>
                      <a:pt x="376" y="561"/>
                    </a:lnTo>
                    <a:lnTo>
                      <a:pt x="376" y="561"/>
                    </a:lnTo>
                    <a:lnTo>
                      <a:pt x="376" y="562"/>
                    </a:lnTo>
                    <a:lnTo>
                      <a:pt x="376" y="562"/>
                    </a:lnTo>
                    <a:lnTo>
                      <a:pt x="376" y="561"/>
                    </a:lnTo>
                    <a:lnTo>
                      <a:pt x="376" y="561"/>
                    </a:lnTo>
                    <a:lnTo>
                      <a:pt x="376" y="561"/>
                    </a:lnTo>
                    <a:lnTo>
                      <a:pt x="375" y="560"/>
                    </a:lnTo>
                    <a:lnTo>
                      <a:pt x="375" y="558"/>
                    </a:lnTo>
                    <a:lnTo>
                      <a:pt x="373" y="555"/>
                    </a:lnTo>
                    <a:lnTo>
                      <a:pt x="373" y="554"/>
                    </a:lnTo>
                    <a:lnTo>
                      <a:pt x="373" y="553"/>
                    </a:lnTo>
                    <a:lnTo>
                      <a:pt x="373" y="553"/>
                    </a:lnTo>
                    <a:lnTo>
                      <a:pt x="373" y="553"/>
                    </a:lnTo>
                    <a:lnTo>
                      <a:pt x="372" y="551"/>
                    </a:lnTo>
                    <a:lnTo>
                      <a:pt x="372" y="550"/>
                    </a:lnTo>
                    <a:lnTo>
                      <a:pt x="372" y="550"/>
                    </a:lnTo>
                    <a:lnTo>
                      <a:pt x="369" y="547"/>
                    </a:lnTo>
                    <a:lnTo>
                      <a:pt x="368" y="547"/>
                    </a:lnTo>
                    <a:lnTo>
                      <a:pt x="368" y="546"/>
                    </a:lnTo>
                    <a:lnTo>
                      <a:pt x="368" y="546"/>
                    </a:lnTo>
                    <a:lnTo>
                      <a:pt x="368" y="546"/>
                    </a:lnTo>
                    <a:lnTo>
                      <a:pt x="368" y="546"/>
                    </a:lnTo>
                    <a:lnTo>
                      <a:pt x="366" y="544"/>
                    </a:lnTo>
                    <a:lnTo>
                      <a:pt x="365" y="543"/>
                    </a:lnTo>
                    <a:lnTo>
                      <a:pt x="365" y="543"/>
                    </a:lnTo>
                    <a:lnTo>
                      <a:pt x="362" y="539"/>
                    </a:lnTo>
                    <a:lnTo>
                      <a:pt x="362" y="537"/>
                    </a:lnTo>
                    <a:lnTo>
                      <a:pt x="362" y="537"/>
                    </a:lnTo>
                    <a:lnTo>
                      <a:pt x="362" y="534"/>
                    </a:lnTo>
                    <a:lnTo>
                      <a:pt x="361" y="534"/>
                    </a:lnTo>
                    <a:lnTo>
                      <a:pt x="359" y="534"/>
                    </a:lnTo>
                    <a:lnTo>
                      <a:pt x="359" y="533"/>
                    </a:lnTo>
                    <a:lnTo>
                      <a:pt x="361" y="532"/>
                    </a:lnTo>
                    <a:lnTo>
                      <a:pt x="362" y="532"/>
                    </a:lnTo>
                    <a:lnTo>
                      <a:pt x="362" y="531"/>
                    </a:lnTo>
                    <a:lnTo>
                      <a:pt x="362" y="531"/>
                    </a:lnTo>
                    <a:lnTo>
                      <a:pt x="362" y="531"/>
                    </a:lnTo>
                    <a:lnTo>
                      <a:pt x="361" y="530"/>
                    </a:lnTo>
                    <a:lnTo>
                      <a:pt x="361" y="530"/>
                    </a:lnTo>
                    <a:lnTo>
                      <a:pt x="361" y="529"/>
                    </a:lnTo>
                    <a:lnTo>
                      <a:pt x="361" y="529"/>
                    </a:lnTo>
                    <a:lnTo>
                      <a:pt x="362" y="529"/>
                    </a:lnTo>
                    <a:lnTo>
                      <a:pt x="362" y="529"/>
                    </a:lnTo>
                    <a:lnTo>
                      <a:pt x="363" y="530"/>
                    </a:lnTo>
                    <a:lnTo>
                      <a:pt x="364" y="529"/>
                    </a:lnTo>
                    <a:lnTo>
                      <a:pt x="364" y="529"/>
                    </a:lnTo>
                    <a:lnTo>
                      <a:pt x="365" y="528"/>
                    </a:lnTo>
                    <a:lnTo>
                      <a:pt x="365" y="528"/>
                    </a:lnTo>
                    <a:lnTo>
                      <a:pt x="365" y="528"/>
                    </a:lnTo>
                    <a:lnTo>
                      <a:pt x="365" y="527"/>
                    </a:lnTo>
                    <a:lnTo>
                      <a:pt x="365" y="526"/>
                    </a:lnTo>
                    <a:lnTo>
                      <a:pt x="365" y="526"/>
                    </a:lnTo>
                    <a:lnTo>
                      <a:pt x="366" y="526"/>
                    </a:lnTo>
                    <a:lnTo>
                      <a:pt x="367" y="527"/>
                    </a:lnTo>
                    <a:lnTo>
                      <a:pt x="367" y="528"/>
                    </a:lnTo>
                    <a:lnTo>
                      <a:pt x="368" y="528"/>
                    </a:lnTo>
                    <a:lnTo>
                      <a:pt x="369" y="529"/>
                    </a:lnTo>
                    <a:lnTo>
                      <a:pt x="369" y="529"/>
                    </a:lnTo>
                    <a:lnTo>
                      <a:pt x="369" y="530"/>
                    </a:lnTo>
                    <a:lnTo>
                      <a:pt x="369" y="530"/>
                    </a:lnTo>
                    <a:lnTo>
                      <a:pt x="370" y="529"/>
                    </a:lnTo>
                    <a:lnTo>
                      <a:pt x="371" y="528"/>
                    </a:lnTo>
                    <a:lnTo>
                      <a:pt x="372" y="529"/>
                    </a:lnTo>
                    <a:lnTo>
                      <a:pt x="373" y="530"/>
                    </a:lnTo>
                    <a:lnTo>
                      <a:pt x="373" y="531"/>
                    </a:lnTo>
                    <a:lnTo>
                      <a:pt x="373" y="532"/>
                    </a:lnTo>
                    <a:lnTo>
                      <a:pt x="374" y="532"/>
                    </a:lnTo>
                    <a:lnTo>
                      <a:pt x="375" y="535"/>
                    </a:lnTo>
                    <a:lnTo>
                      <a:pt x="377" y="536"/>
                    </a:lnTo>
                    <a:lnTo>
                      <a:pt x="379" y="542"/>
                    </a:lnTo>
                    <a:lnTo>
                      <a:pt x="380" y="543"/>
                    </a:lnTo>
                    <a:lnTo>
                      <a:pt x="381" y="543"/>
                    </a:lnTo>
                    <a:lnTo>
                      <a:pt x="383" y="543"/>
                    </a:lnTo>
                    <a:lnTo>
                      <a:pt x="385" y="545"/>
                    </a:lnTo>
                    <a:lnTo>
                      <a:pt x="386" y="546"/>
                    </a:lnTo>
                    <a:lnTo>
                      <a:pt x="386" y="546"/>
                    </a:lnTo>
                    <a:lnTo>
                      <a:pt x="387" y="547"/>
                    </a:lnTo>
                    <a:lnTo>
                      <a:pt x="391" y="549"/>
                    </a:lnTo>
                    <a:lnTo>
                      <a:pt x="391" y="550"/>
                    </a:lnTo>
                    <a:lnTo>
                      <a:pt x="391" y="550"/>
                    </a:lnTo>
                    <a:lnTo>
                      <a:pt x="391" y="550"/>
                    </a:lnTo>
                    <a:lnTo>
                      <a:pt x="394" y="550"/>
                    </a:lnTo>
                    <a:lnTo>
                      <a:pt x="395" y="550"/>
                    </a:lnTo>
                    <a:lnTo>
                      <a:pt x="396" y="551"/>
                    </a:lnTo>
                    <a:lnTo>
                      <a:pt x="398" y="551"/>
                    </a:lnTo>
                    <a:lnTo>
                      <a:pt x="398" y="551"/>
                    </a:lnTo>
                    <a:lnTo>
                      <a:pt x="400" y="550"/>
                    </a:lnTo>
                    <a:lnTo>
                      <a:pt x="401" y="550"/>
                    </a:lnTo>
                    <a:lnTo>
                      <a:pt x="402" y="550"/>
                    </a:lnTo>
                    <a:lnTo>
                      <a:pt x="402" y="549"/>
                    </a:lnTo>
                    <a:lnTo>
                      <a:pt x="406" y="547"/>
                    </a:lnTo>
                    <a:lnTo>
                      <a:pt x="407" y="547"/>
                    </a:lnTo>
                    <a:lnTo>
                      <a:pt x="410" y="549"/>
                    </a:lnTo>
                    <a:lnTo>
                      <a:pt x="413" y="556"/>
                    </a:lnTo>
                    <a:lnTo>
                      <a:pt x="420" y="557"/>
                    </a:lnTo>
                    <a:lnTo>
                      <a:pt x="422" y="558"/>
                    </a:lnTo>
                    <a:lnTo>
                      <a:pt x="422" y="557"/>
                    </a:lnTo>
                    <a:lnTo>
                      <a:pt x="423" y="557"/>
                    </a:lnTo>
                    <a:lnTo>
                      <a:pt x="429" y="558"/>
                    </a:lnTo>
                    <a:lnTo>
                      <a:pt x="430" y="558"/>
                    </a:lnTo>
                    <a:lnTo>
                      <a:pt x="431" y="559"/>
                    </a:lnTo>
                    <a:lnTo>
                      <a:pt x="435" y="560"/>
                    </a:lnTo>
                    <a:lnTo>
                      <a:pt x="435" y="560"/>
                    </a:lnTo>
                    <a:lnTo>
                      <a:pt x="436" y="560"/>
                    </a:lnTo>
                    <a:lnTo>
                      <a:pt x="436" y="560"/>
                    </a:lnTo>
                    <a:lnTo>
                      <a:pt x="437" y="561"/>
                    </a:lnTo>
                    <a:lnTo>
                      <a:pt x="437" y="560"/>
                    </a:lnTo>
                    <a:lnTo>
                      <a:pt x="438" y="560"/>
                    </a:lnTo>
                    <a:lnTo>
                      <a:pt x="438" y="559"/>
                    </a:lnTo>
                    <a:lnTo>
                      <a:pt x="439" y="560"/>
                    </a:lnTo>
                    <a:lnTo>
                      <a:pt x="441" y="559"/>
                    </a:lnTo>
                    <a:lnTo>
                      <a:pt x="446" y="559"/>
                    </a:lnTo>
                    <a:lnTo>
                      <a:pt x="447" y="558"/>
                    </a:lnTo>
                    <a:lnTo>
                      <a:pt x="449" y="558"/>
                    </a:lnTo>
                    <a:lnTo>
                      <a:pt x="450" y="559"/>
                    </a:lnTo>
                    <a:lnTo>
                      <a:pt x="452" y="559"/>
                    </a:lnTo>
                    <a:lnTo>
                      <a:pt x="452" y="560"/>
                    </a:lnTo>
                    <a:lnTo>
                      <a:pt x="453" y="558"/>
                    </a:lnTo>
                    <a:lnTo>
                      <a:pt x="456" y="559"/>
                    </a:lnTo>
                    <a:lnTo>
                      <a:pt x="457" y="558"/>
                    </a:lnTo>
                    <a:lnTo>
                      <a:pt x="462" y="558"/>
                    </a:lnTo>
                    <a:lnTo>
                      <a:pt x="463" y="559"/>
                    </a:lnTo>
                    <a:lnTo>
                      <a:pt x="463" y="559"/>
                    </a:lnTo>
                    <a:lnTo>
                      <a:pt x="463" y="559"/>
                    </a:lnTo>
                    <a:lnTo>
                      <a:pt x="464" y="561"/>
                    </a:lnTo>
                    <a:lnTo>
                      <a:pt x="466" y="562"/>
                    </a:lnTo>
                    <a:lnTo>
                      <a:pt x="466" y="562"/>
                    </a:lnTo>
                    <a:lnTo>
                      <a:pt x="467" y="563"/>
                    </a:lnTo>
                    <a:lnTo>
                      <a:pt x="467" y="566"/>
                    </a:lnTo>
                    <a:lnTo>
                      <a:pt x="468" y="566"/>
                    </a:lnTo>
                    <a:lnTo>
                      <a:pt x="468" y="567"/>
                    </a:lnTo>
                    <a:lnTo>
                      <a:pt x="468" y="568"/>
                    </a:lnTo>
                    <a:lnTo>
                      <a:pt x="470" y="568"/>
                    </a:lnTo>
                    <a:lnTo>
                      <a:pt x="471" y="568"/>
                    </a:lnTo>
                    <a:lnTo>
                      <a:pt x="471" y="568"/>
                    </a:lnTo>
                    <a:lnTo>
                      <a:pt x="471" y="569"/>
                    </a:lnTo>
                    <a:lnTo>
                      <a:pt x="472" y="569"/>
                    </a:lnTo>
                    <a:lnTo>
                      <a:pt x="473" y="570"/>
                    </a:lnTo>
                    <a:lnTo>
                      <a:pt x="475" y="573"/>
                    </a:lnTo>
                    <a:lnTo>
                      <a:pt x="476" y="573"/>
                    </a:lnTo>
                    <a:lnTo>
                      <a:pt x="480" y="573"/>
                    </a:lnTo>
                    <a:lnTo>
                      <a:pt x="483" y="572"/>
                    </a:lnTo>
                    <a:lnTo>
                      <a:pt x="483" y="572"/>
                    </a:lnTo>
                    <a:lnTo>
                      <a:pt x="484" y="572"/>
                    </a:lnTo>
                    <a:lnTo>
                      <a:pt x="484" y="572"/>
                    </a:lnTo>
                    <a:lnTo>
                      <a:pt x="483" y="574"/>
                    </a:lnTo>
                    <a:lnTo>
                      <a:pt x="481" y="575"/>
                    </a:lnTo>
                    <a:lnTo>
                      <a:pt x="478" y="576"/>
                    </a:lnTo>
                    <a:lnTo>
                      <a:pt x="477" y="575"/>
                    </a:lnTo>
                    <a:lnTo>
                      <a:pt x="476" y="576"/>
                    </a:lnTo>
                    <a:lnTo>
                      <a:pt x="476" y="578"/>
                    </a:lnTo>
                    <a:lnTo>
                      <a:pt x="484" y="586"/>
                    </a:lnTo>
                    <a:lnTo>
                      <a:pt x="487" y="586"/>
                    </a:lnTo>
                    <a:lnTo>
                      <a:pt x="489" y="585"/>
                    </a:lnTo>
                    <a:lnTo>
                      <a:pt x="490" y="584"/>
                    </a:lnTo>
                    <a:lnTo>
                      <a:pt x="490" y="584"/>
                    </a:lnTo>
                    <a:lnTo>
                      <a:pt x="492" y="583"/>
                    </a:lnTo>
                    <a:lnTo>
                      <a:pt x="493" y="582"/>
                    </a:lnTo>
                    <a:lnTo>
                      <a:pt x="494" y="576"/>
                    </a:lnTo>
                    <a:lnTo>
                      <a:pt x="494" y="576"/>
                    </a:lnTo>
                    <a:lnTo>
                      <a:pt x="494" y="576"/>
                    </a:lnTo>
                    <a:lnTo>
                      <a:pt x="497" y="576"/>
                    </a:lnTo>
                    <a:lnTo>
                      <a:pt x="497" y="577"/>
                    </a:lnTo>
                    <a:lnTo>
                      <a:pt x="497" y="578"/>
                    </a:lnTo>
                    <a:lnTo>
                      <a:pt x="496" y="578"/>
                    </a:lnTo>
                    <a:lnTo>
                      <a:pt x="496" y="579"/>
                    </a:lnTo>
                    <a:lnTo>
                      <a:pt x="496" y="579"/>
                    </a:lnTo>
                    <a:lnTo>
                      <a:pt x="496" y="580"/>
                    </a:lnTo>
                    <a:lnTo>
                      <a:pt x="496" y="580"/>
                    </a:lnTo>
                    <a:lnTo>
                      <a:pt x="496" y="581"/>
                    </a:lnTo>
                    <a:lnTo>
                      <a:pt x="496" y="582"/>
                    </a:lnTo>
                    <a:lnTo>
                      <a:pt x="496" y="583"/>
                    </a:lnTo>
                    <a:lnTo>
                      <a:pt x="496" y="583"/>
                    </a:lnTo>
                    <a:lnTo>
                      <a:pt x="496" y="583"/>
                    </a:lnTo>
                    <a:lnTo>
                      <a:pt x="496" y="584"/>
                    </a:lnTo>
                    <a:lnTo>
                      <a:pt x="497" y="588"/>
                    </a:lnTo>
                    <a:lnTo>
                      <a:pt x="496" y="590"/>
                    </a:lnTo>
                    <a:lnTo>
                      <a:pt x="496" y="593"/>
                    </a:lnTo>
                    <a:lnTo>
                      <a:pt x="496" y="594"/>
                    </a:lnTo>
                    <a:lnTo>
                      <a:pt x="497" y="596"/>
                    </a:lnTo>
                    <a:lnTo>
                      <a:pt x="497" y="595"/>
                    </a:lnTo>
                    <a:lnTo>
                      <a:pt x="497" y="595"/>
                    </a:lnTo>
                    <a:lnTo>
                      <a:pt x="498" y="595"/>
                    </a:lnTo>
                    <a:lnTo>
                      <a:pt x="498" y="596"/>
                    </a:lnTo>
                    <a:lnTo>
                      <a:pt x="497" y="597"/>
                    </a:lnTo>
                    <a:lnTo>
                      <a:pt x="497" y="599"/>
                    </a:lnTo>
                    <a:lnTo>
                      <a:pt x="498" y="601"/>
                    </a:lnTo>
                    <a:lnTo>
                      <a:pt x="498" y="601"/>
                    </a:lnTo>
                    <a:lnTo>
                      <a:pt x="498" y="602"/>
                    </a:lnTo>
                    <a:lnTo>
                      <a:pt x="498" y="602"/>
                    </a:lnTo>
                    <a:lnTo>
                      <a:pt x="500" y="612"/>
                    </a:lnTo>
                    <a:lnTo>
                      <a:pt x="500" y="612"/>
                    </a:lnTo>
                    <a:lnTo>
                      <a:pt x="501" y="614"/>
                    </a:lnTo>
                    <a:lnTo>
                      <a:pt x="502" y="615"/>
                    </a:lnTo>
                    <a:lnTo>
                      <a:pt x="503" y="616"/>
                    </a:lnTo>
                    <a:lnTo>
                      <a:pt x="503" y="616"/>
                    </a:lnTo>
                    <a:lnTo>
                      <a:pt x="503" y="616"/>
                    </a:lnTo>
                    <a:lnTo>
                      <a:pt x="503" y="616"/>
                    </a:lnTo>
                    <a:lnTo>
                      <a:pt x="503" y="616"/>
                    </a:lnTo>
                    <a:lnTo>
                      <a:pt x="503" y="617"/>
                    </a:lnTo>
                    <a:lnTo>
                      <a:pt x="503" y="619"/>
                    </a:lnTo>
                    <a:lnTo>
                      <a:pt x="504" y="620"/>
                    </a:lnTo>
                    <a:lnTo>
                      <a:pt x="505" y="621"/>
                    </a:lnTo>
                    <a:lnTo>
                      <a:pt x="510" y="634"/>
                    </a:lnTo>
                    <a:lnTo>
                      <a:pt x="514" y="638"/>
                    </a:lnTo>
                    <a:lnTo>
                      <a:pt x="518" y="651"/>
                    </a:lnTo>
                    <a:lnTo>
                      <a:pt x="518" y="651"/>
                    </a:lnTo>
                    <a:lnTo>
                      <a:pt x="522" y="657"/>
                    </a:lnTo>
                    <a:lnTo>
                      <a:pt x="524" y="657"/>
                    </a:lnTo>
                    <a:lnTo>
                      <a:pt x="525" y="656"/>
                    </a:lnTo>
                    <a:lnTo>
                      <a:pt x="525" y="656"/>
                    </a:lnTo>
                    <a:lnTo>
                      <a:pt x="525" y="656"/>
                    </a:lnTo>
                    <a:lnTo>
                      <a:pt x="526" y="655"/>
                    </a:lnTo>
                    <a:lnTo>
                      <a:pt x="526" y="655"/>
                    </a:lnTo>
                    <a:lnTo>
                      <a:pt x="526" y="654"/>
                    </a:lnTo>
                    <a:lnTo>
                      <a:pt x="527" y="652"/>
                    </a:lnTo>
                    <a:lnTo>
                      <a:pt x="529" y="652"/>
                    </a:lnTo>
                    <a:lnTo>
                      <a:pt x="531" y="651"/>
                    </a:lnTo>
                    <a:lnTo>
                      <a:pt x="531" y="649"/>
                    </a:lnTo>
                    <a:lnTo>
                      <a:pt x="533" y="645"/>
                    </a:lnTo>
                    <a:lnTo>
                      <a:pt x="534" y="645"/>
                    </a:lnTo>
                    <a:lnTo>
                      <a:pt x="535" y="645"/>
                    </a:lnTo>
                    <a:lnTo>
                      <a:pt x="536" y="645"/>
                    </a:lnTo>
                    <a:lnTo>
                      <a:pt x="536" y="637"/>
                    </a:lnTo>
                    <a:lnTo>
                      <a:pt x="539" y="630"/>
                    </a:lnTo>
                    <a:lnTo>
                      <a:pt x="538" y="628"/>
                    </a:lnTo>
                    <a:lnTo>
                      <a:pt x="538" y="627"/>
                    </a:lnTo>
                    <a:lnTo>
                      <a:pt x="538" y="627"/>
                    </a:lnTo>
                    <a:lnTo>
                      <a:pt x="537" y="626"/>
                    </a:lnTo>
                    <a:lnTo>
                      <a:pt x="538" y="626"/>
                    </a:lnTo>
                    <a:lnTo>
                      <a:pt x="538" y="626"/>
                    </a:lnTo>
                    <a:lnTo>
                      <a:pt x="537" y="623"/>
                    </a:lnTo>
                    <a:lnTo>
                      <a:pt x="537" y="623"/>
                    </a:lnTo>
                    <a:lnTo>
                      <a:pt x="537" y="621"/>
                    </a:lnTo>
                    <a:lnTo>
                      <a:pt x="537" y="621"/>
                    </a:lnTo>
                    <a:lnTo>
                      <a:pt x="537" y="617"/>
                    </a:lnTo>
                    <a:lnTo>
                      <a:pt x="539" y="615"/>
                    </a:lnTo>
                    <a:lnTo>
                      <a:pt x="540" y="614"/>
                    </a:lnTo>
                    <a:lnTo>
                      <a:pt x="540" y="614"/>
                    </a:lnTo>
                    <a:lnTo>
                      <a:pt x="541" y="615"/>
                    </a:lnTo>
                    <a:lnTo>
                      <a:pt x="542" y="615"/>
                    </a:lnTo>
                    <a:lnTo>
                      <a:pt x="543" y="612"/>
                    </a:lnTo>
                    <a:lnTo>
                      <a:pt x="549" y="610"/>
                    </a:lnTo>
                    <a:lnTo>
                      <a:pt x="549" y="609"/>
                    </a:lnTo>
                    <a:lnTo>
                      <a:pt x="549" y="608"/>
                    </a:lnTo>
                    <a:lnTo>
                      <a:pt x="550" y="608"/>
                    </a:lnTo>
                    <a:lnTo>
                      <a:pt x="559" y="600"/>
                    </a:lnTo>
                    <a:lnTo>
                      <a:pt x="559" y="600"/>
                    </a:lnTo>
                    <a:lnTo>
                      <a:pt x="560" y="600"/>
                    </a:lnTo>
                    <a:lnTo>
                      <a:pt x="564" y="594"/>
                    </a:lnTo>
                    <a:lnTo>
                      <a:pt x="572" y="590"/>
                    </a:lnTo>
                    <a:lnTo>
                      <a:pt x="572" y="590"/>
                    </a:lnTo>
                    <a:lnTo>
                      <a:pt x="574" y="588"/>
                    </a:lnTo>
                    <a:lnTo>
                      <a:pt x="574" y="587"/>
                    </a:lnTo>
                    <a:lnTo>
                      <a:pt x="576" y="586"/>
                    </a:lnTo>
                    <a:lnTo>
                      <a:pt x="575" y="584"/>
                    </a:lnTo>
                    <a:lnTo>
                      <a:pt x="576" y="582"/>
                    </a:lnTo>
                    <a:lnTo>
                      <a:pt x="580" y="579"/>
                    </a:lnTo>
                    <a:lnTo>
                      <a:pt x="581" y="579"/>
                    </a:lnTo>
                    <a:lnTo>
                      <a:pt x="581" y="578"/>
                    </a:lnTo>
                    <a:lnTo>
                      <a:pt x="582" y="578"/>
                    </a:lnTo>
                    <a:lnTo>
                      <a:pt x="582" y="580"/>
                    </a:lnTo>
                    <a:lnTo>
                      <a:pt x="582" y="580"/>
                    </a:lnTo>
                    <a:lnTo>
                      <a:pt x="582" y="580"/>
                    </a:lnTo>
                    <a:lnTo>
                      <a:pt x="582" y="580"/>
                    </a:lnTo>
                    <a:lnTo>
                      <a:pt x="583" y="581"/>
                    </a:lnTo>
                    <a:lnTo>
                      <a:pt x="583" y="581"/>
                    </a:lnTo>
                    <a:lnTo>
                      <a:pt x="584" y="581"/>
                    </a:lnTo>
                    <a:lnTo>
                      <a:pt x="584" y="581"/>
                    </a:lnTo>
                    <a:lnTo>
                      <a:pt x="584" y="580"/>
                    </a:lnTo>
                    <a:lnTo>
                      <a:pt x="584" y="579"/>
                    </a:lnTo>
                    <a:lnTo>
                      <a:pt x="585" y="580"/>
                    </a:lnTo>
                    <a:lnTo>
                      <a:pt x="585" y="581"/>
                    </a:lnTo>
                    <a:lnTo>
                      <a:pt x="586" y="581"/>
                    </a:lnTo>
                    <a:lnTo>
                      <a:pt x="587" y="581"/>
                    </a:lnTo>
                    <a:lnTo>
                      <a:pt x="587" y="580"/>
                    </a:lnTo>
                    <a:lnTo>
                      <a:pt x="587" y="580"/>
                    </a:lnTo>
                    <a:lnTo>
                      <a:pt x="587" y="580"/>
                    </a:lnTo>
                    <a:lnTo>
                      <a:pt x="588" y="580"/>
                    </a:lnTo>
                    <a:lnTo>
                      <a:pt x="588" y="579"/>
                    </a:lnTo>
                    <a:lnTo>
                      <a:pt x="589" y="580"/>
                    </a:lnTo>
                    <a:lnTo>
                      <a:pt x="590" y="579"/>
                    </a:lnTo>
                    <a:lnTo>
                      <a:pt x="590" y="580"/>
                    </a:lnTo>
                    <a:lnTo>
                      <a:pt x="591" y="579"/>
                    </a:lnTo>
                    <a:lnTo>
                      <a:pt x="591" y="579"/>
                    </a:lnTo>
                    <a:lnTo>
                      <a:pt x="592" y="578"/>
                    </a:lnTo>
                    <a:lnTo>
                      <a:pt x="592" y="579"/>
                    </a:lnTo>
                    <a:lnTo>
                      <a:pt x="592" y="576"/>
                    </a:lnTo>
                    <a:lnTo>
                      <a:pt x="592" y="577"/>
                    </a:lnTo>
                    <a:lnTo>
                      <a:pt x="593" y="576"/>
                    </a:lnTo>
                    <a:lnTo>
                      <a:pt x="593" y="575"/>
                    </a:lnTo>
                    <a:lnTo>
                      <a:pt x="592" y="574"/>
                    </a:lnTo>
                    <a:lnTo>
                      <a:pt x="592" y="574"/>
                    </a:lnTo>
                    <a:lnTo>
                      <a:pt x="592" y="573"/>
                    </a:lnTo>
                    <a:lnTo>
                      <a:pt x="592" y="573"/>
                    </a:lnTo>
                    <a:lnTo>
                      <a:pt x="593" y="574"/>
                    </a:lnTo>
                    <a:lnTo>
                      <a:pt x="594" y="574"/>
                    </a:lnTo>
                    <a:lnTo>
                      <a:pt x="596" y="574"/>
                    </a:lnTo>
                    <a:lnTo>
                      <a:pt x="597" y="574"/>
                    </a:lnTo>
                    <a:lnTo>
                      <a:pt x="598" y="577"/>
                    </a:lnTo>
                    <a:lnTo>
                      <a:pt x="601" y="585"/>
                    </a:lnTo>
                    <a:lnTo>
                      <a:pt x="601" y="585"/>
                    </a:lnTo>
                    <a:lnTo>
                      <a:pt x="602" y="587"/>
                    </a:lnTo>
                    <a:lnTo>
                      <a:pt x="603" y="588"/>
                    </a:lnTo>
                    <a:lnTo>
                      <a:pt x="603" y="588"/>
                    </a:lnTo>
                    <a:lnTo>
                      <a:pt x="604" y="589"/>
                    </a:lnTo>
                    <a:lnTo>
                      <a:pt x="605" y="589"/>
                    </a:lnTo>
                    <a:lnTo>
                      <a:pt x="605" y="590"/>
                    </a:lnTo>
                    <a:lnTo>
                      <a:pt x="609" y="592"/>
                    </a:lnTo>
                    <a:lnTo>
                      <a:pt x="609" y="593"/>
                    </a:lnTo>
                    <a:lnTo>
                      <a:pt x="609" y="593"/>
                    </a:lnTo>
                    <a:lnTo>
                      <a:pt x="609" y="593"/>
                    </a:lnTo>
                    <a:lnTo>
                      <a:pt x="609" y="594"/>
                    </a:lnTo>
                    <a:lnTo>
                      <a:pt x="608" y="593"/>
                    </a:lnTo>
                    <a:lnTo>
                      <a:pt x="608" y="594"/>
                    </a:lnTo>
                    <a:lnTo>
                      <a:pt x="609" y="596"/>
                    </a:lnTo>
                    <a:lnTo>
                      <a:pt x="609" y="597"/>
                    </a:lnTo>
                    <a:lnTo>
                      <a:pt x="610" y="595"/>
                    </a:lnTo>
                    <a:lnTo>
                      <a:pt x="612" y="600"/>
                    </a:lnTo>
                    <a:lnTo>
                      <a:pt x="612" y="601"/>
                    </a:lnTo>
                    <a:lnTo>
                      <a:pt x="612" y="601"/>
                    </a:lnTo>
                    <a:lnTo>
                      <a:pt x="613" y="606"/>
                    </a:lnTo>
                    <a:lnTo>
                      <a:pt x="612" y="611"/>
                    </a:lnTo>
                    <a:lnTo>
                      <a:pt x="612" y="613"/>
                    </a:lnTo>
                    <a:lnTo>
                      <a:pt x="612" y="613"/>
                    </a:lnTo>
                    <a:lnTo>
                      <a:pt x="613" y="612"/>
                    </a:lnTo>
                    <a:lnTo>
                      <a:pt x="613" y="613"/>
                    </a:lnTo>
                    <a:lnTo>
                      <a:pt x="613" y="614"/>
                    </a:lnTo>
                    <a:lnTo>
                      <a:pt x="616" y="615"/>
                    </a:lnTo>
                    <a:lnTo>
                      <a:pt x="616" y="614"/>
                    </a:lnTo>
                    <a:lnTo>
                      <a:pt x="616" y="614"/>
                    </a:lnTo>
                    <a:lnTo>
                      <a:pt x="617" y="614"/>
                    </a:lnTo>
                    <a:lnTo>
                      <a:pt x="618" y="615"/>
                    </a:lnTo>
                    <a:lnTo>
                      <a:pt x="625" y="609"/>
                    </a:lnTo>
                    <a:lnTo>
                      <a:pt x="625" y="605"/>
                    </a:lnTo>
                    <a:lnTo>
                      <a:pt x="627" y="608"/>
                    </a:lnTo>
                    <a:lnTo>
                      <a:pt x="627" y="608"/>
                    </a:lnTo>
                    <a:lnTo>
                      <a:pt x="627" y="608"/>
                    </a:lnTo>
                    <a:lnTo>
                      <a:pt x="630" y="610"/>
                    </a:lnTo>
                    <a:lnTo>
                      <a:pt x="630" y="610"/>
                    </a:lnTo>
                    <a:lnTo>
                      <a:pt x="634" y="626"/>
                    </a:lnTo>
                    <a:lnTo>
                      <a:pt x="634" y="626"/>
                    </a:lnTo>
                    <a:lnTo>
                      <a:pt x="634" y="626"/>
                    </a:lnTo>
                    <a:lnTo>
                      <a:pt x="636" y="633"/>
                    </a:lnTo>
                    <a:lnTo>
                      <a:pt x="636" y="634"/>
                    </a:lnTo>
                    <a:lnTo>
                      <a:pt x="636" y="636"/>
                    </a:lnTo>
                    <a:lnTo>
                      <a:pt x="635" y="635"/>
                    </a:lnTo>
                    <a:lnTo>
                      <a:pt x="635" y="636"/>
                    </a:lnTo>
                    <a:lnTo>
                      <a:pt x="637" y="637"/>
                    </a:lnTo>
                    <a:lnTo>
                      <a:pt x="635" y="645"/>
                    </a:lnTo>
                    <a:lnTo>
                      <a:pt x="636" y="646"/>
                    </a:lnTo>
                    <a:lnTo>
                      <a:pt x="636" y="645"/>
                    </a:lnTo>
                    <a:lnTo>
                      <a:pt x="637" y="644"/>
                    </a:lnTo>
                    <a:lnTo>
                      <a:pt x="638" y="642"/>
                    </a:lnTo>
                    <a:lnTo>
                      <a:pt x="638" y="641"/>
                    </a:lnTo>
                    <a:lnTo>
                      <a:pt x="634" y="655"/>
                    </a:lnTo>
                    <a:lnTo>
                      <a:pt x="634" y="657"/>
                    </a:lnTo>
                    <a:lnTo>
                      <a:pt x="636" y="656"/>
                    </a:lnTo>
                    <a:lnTo>
                      <a:pt x="638" y="659"/>
                    </a:lnTo>
                    <a:lnTo>
                      <a:pt x="639" y="659"/>
                    </a:lnTo>
                    <a:lnTo>
                      <a:pt x="641" y="663"/>
                    </a:lnTo>
                    <a:lnTo>
                      <a:pt x="642" y="663"/>
                    </a:lnTo>
                    <a:lnTo>
                      <a:pt x="645" y="666"/>
                    </a:lnTo>
                    <a:lnTo>
                      <a:pt x="645" y="666"/>
                    </a:lnTo>
                    <a:lnTo>
                      <a:pt x="646" y="675"/>
                    </a:lnTo>
                    <a:lnTo>
                      <a:pt x="647" y="675"/>
                    </a:lnTo>
                    <a:lnTo>
                      <a:pt x="647" y="678"/>
                    </a:lnTo>
                    <a:lnTo>
                      <a:pt x="648" y="679"/>
                    </a:lnTo>
                    <a:lnTo>
                      <a:pt x="648" y="680"/>
                    </a:lnTo>
                    <a:lnTo>
                      <a:pt x="651" y="684"/>
                    </a:lnTo>
                    <a:lnTo>
                      <a:pt x="651" y="686"/>
                    </a:lnTo>
                    <a:lnTo>
                      <a:pt x="662" y="694"/>
                    </a:lnTo>
                    <a:lnTo>
                      <a:pt x="663" y="694"/>
                    </a:lnTo>
                    <a:lnTo>
                      <a:pt x="663" y="694"/>
                    </a:lnTo>
                    <a:lnTo>
                      <a:pt x="663" y="694"/>
                    </a:lnTo>
                    <a:lnTo>
                      <a:pt x="663" y="693"/>
                    </a:lnTo>
                    <a:lnTo>
                      <a:pt x="664" y="693"/>
                    </a:lnTo>
                    <a:lnTo>
                      <a:pt x="666" y="693"/>
                    </a:lnTo>
                    <a:lnTo>
                      <a:pt x="667" y="694"/>
                    </a:lnTo>
                    <a:lnTo>
                      <a:pt x="667" y="693"/>
                    </a:lnTo>
                    <a:lnTo>
                      <a:pt x="667" y="692"/>
                    </a:lnTo>
                    <a:lnTo>
                      <a:pt x="665" y="688"/>
                    </a:lnTo>
                    <a:lnTo>
                      <a:pt x="663" y="686"/>
                    </a:lnTo>
                    <a:lnTo>
                      <a:pt x="663" y="674"/>
                    </a:lnTo>
                    <a:lnTo>
                      <a:pt x="660" y="671"/>
                    </a:lnTo>
                    <a:lnTo>
                      <a:pt x="656" y="668"/>
                    </a:lnTo>
                    <a:lnTo>
                      <a:pt x="656" y="668"/>
                    </a:lnTo>
                    <a:lnTo>
                      <a:pt x="652" y="664"/>
                    </a:lnTo>
                    <a:lnTo>
                      <a:pt x="649" y="663"/>
                    </a:lnTo>
                    <a:lnTo>
                      <a:pt x="647" y="662"/>
                    </a:lnTo>
                    <a:lnTo>
                      <a:pt x="647" y="662"/>
                    </a:lnTo>
                    <a:lnTo>
                      <a:pt x="645" y="657"/>
                    </a:lnTo>
                    <a:lnTo>
                      <a:pt x="644" y="655"/>
                    </a:lnTo>
                    <a:lnTo>
                      <a:pt x="643" y="652"/>
                    </a:lnTo>
                    <a:lnTo>
                      <a:pt x="643" y="651"/>
                    </a:lnTo>
                    <a:lnTo>
                      <a:pt x="641" y="651"/>
                    </a:lnTo>
                    <a:lnTo>
                      <a:pt x="641" y="652"/>
                    </a:lnTo>
                    <a:lnTo>
                      <a:pt x="640" y="651"/>
                    </a:lnTo>
                    <a:lnTo>
                      <a:pt x="639" y="651"/>
                    </a:lnTo>
                    <a:lnTo>
                      <a:pt x="639" y="645"/>
                    </a:lnTo>
                    <a:lnTo>
                      <a:pt x="640" y="644"/>
                    </a:lnTo>
                    <a:lnTo>
                      <a:pt x="640" y="643"/>
                    </a:lnTo>
                    <a:lnTo>
                      <a:pt x="640" y="642"/>
                    </a:lnTo>
                    <a:lnTo>
                      <a:pt x="641" y="641"/>
                    </a:lnTo>
                    <a:lnTo>
                      <a:pt x="641" y="641"/>
                    </a:lnTo>
                    <a:lnTo>
                      <a:pt x="643" y="635"/>
                    </a:lnTo>
                    <a:lnTo>
                      <a:pt x="644" y="630"/>
                    </a:lnTo>
                    <a:lnTo>
                      <a:pt x="643" y="627"/>
                    </a:lnTo>
                    <a:lnTo>
                      <a:pt x="645" y="627"/>
                    </a:lnTo>
                    <a:lnTo>
                      <a:pt x="646" y="627"/>
                    </a:lnTo>
                    <a:lnTo>
                      <a:pt x="649" y="627"/>
                    </a:lnTo>
                    <a:lnTo>
                      <a:pt x="649" y="628"/>
                    </a:lnTo>
                    <a:lnTo>
                      <a:pt x="649" y="631"/>
                    </a:lnTo>
                    <a:lnTo>
                      <a:pt x="649" y="632"/>
                    </a:lnTo>
                    <a:lnTo>
                      <a:pt x="649" y="632"/>
                    </a:lnTo>
                    <a:lnTo>
                      <a:pt x="649" y="632"/>
                    </a:lnTo>
                    <a:lnTo>
                      <a:pt x="654" y="632"/>
                    </a:lnTo>
                    <a:lnTo>
                      <a:pt x="656" y="634"/>
                    </a:lnTo>
                    <a:lnTo>
                      <a:pt x="657" y="635"/>
                    </a:lnTo>
                    <a:lnTo>
                      <a:pt x="658" y="635"/>
                    </a:lnTo>
                    <a:lnTo>
                      <a:pt x="658" y="635"/>
                    </a:lnTo>
                    <a:lnTo>
                      <a:pt x="659" y="637"/>
                    </a:lnTo>
                    <a:lnTo>
                      <a:pt x="659" y="637"/>
                    </a:lnTo>
                    <a:lnTo>
                      <a:pt x="659" y="638"/>
                    </a:lnTo>
                    <a:lnTo>
                      <a:pt x="660" y="639"/>
                    </a:lnTo>
                    <a:lnTo>
                      <a:pt x="660" y="640"/>
                    </a:lnTo>
                    <a:lnTo>
                      <a:pt x="660" y="639"/>
                    </a:lnTo>
                    <a:lnTo>
                      <a:pt x="660" y="639"/>
                    </a:lnTo>
                    <a:lnTo>
                      <a:pt x="661" y="642"/>
                    </a:lnTo>
                    <a:lnTo>
                      <a:pt x="662" y="641"/>
                    </a:lnTo>
                    <a:lnTo>
                      <a:pt x="663" y="641"/>
                    </a:lnTo>
                    <a:lnTo>
                      <a:pt x="663" y="641"/>
                    </a:lnTo>
                    <a:lnTo>
                      <a:pt x="663" y="641"/>
                    </a:lnTo>
                    <a:lnTo>
                      <a:pt x="663" y="642"/>
                    </a:lnTo>
                    <a:lnTo>
                      <a:pt x="663" y="643"/>
                    </a:lnTo>
                    <a:lnTo>
                      <a:pt x="663" y="644"/>
                    </a:lnTo>
                    <a:lnTo>
                      <a:pt x="664" y="644"/>
                    </a:lnTo>
                    <a:lnTo>
                      <a:pt x="665" y="644"/>
                    </a:lnTo>
                    <a:lnTo>
                      <a:pt x="667" y="644"/>
                    </a:lnTo>
                    <a:lnTo>
                      <a:pt x="667" y="644"/>
                    </a:lnTo>
                    <a:lnTo>
                      <a:pt x="667" y="644"/>
                    </a:lnTo>
                    <a:lnTo>
                      <a:pt x="668" y="644"/>
                    </a:lnTo>
                    <a:lnTo>
                      <a:pt x="669" y="645"/>
                    </a:lnTo>
                    <a:lnTo>
                      <a:pt x="670" y="646"/>
                    </a:lnTo>
                    <a:lnTo>
                      <a:pt x="671" y="647"/>
                    </a:lnTo>
                    <a:lnTo>
                      <a:pt x="670" y="648"/>
                    </a:lnTo>
                    <a:lnTo>
                      <a:pt x="670" y="651"/>
                    </a:lnTo>
                    <a:lnTo>
                      <a:pt x="670" y="652"/>
                    </a:lnTo>
                    <a:lnTo>
                      <a:pt x="670" y="654"/>
                    </a:lnTo>
                    <a:lnTo>
                      <a:pt x="670" y="654"/>
                    </a:lnTo>
                    <a:lnTo>
                      <a:pt x="670" y="655"/>
                    </a:lnTo>
                    <a:lnTo>
                      <a:pt x="671" y="655"/>
                    </a:lnTo>
                    <a:lnTo>
                      <a:pt x="674" y="652"/>
                    </a:lnTo>
                    <a:lnTo>
                      <a:pt x="676" y="651"/>
                    </a:lnTo>
                    <a:lnTo>
                      <a:pt x="677" y="651"/>
                    </a:lnTo>
                    <a:lnTo>
                      <a:pt x="677" y="650"/>
                    </a:lnTo>
                    <a:lnTo>
                      <a:pt x="677" y="649"/>
                    </a:lnTo>
                    <a:lnTo>
                      <a:pt x="678" y="649"/>
                    </a:lnTo>
                    <a:lnTo>
                      <a:pt x="679" y="649"/>
                    </a:lnTo>
                    <a:lnTo>
                      <a:pt x="679" y="648"/>
                    </a:lnTo>
                    <a:lnTo>
                      <a:pt x="679" y="648"/>
                    </a:lnTo>
                    <a:lnTo>
                      <a:pt x="679" y="647"/>
                    </a:lnTo>
                    <a:lnTo>
                      <a:pt x="680" y="647"/>
                    </a:lnTo>
                    <a:lnTo>
                      <a:pt x="680" y="646"/>
                    </a:lnTo>
                    <a:lnTo>
                      <a:pt x="680" y="646"/>
                    </a:lnTo>
                    <a:lnTo>
                      <a:pt x="680" y="645"/>
                    </a:lnTo>
                    <a:lnTo>
                      <a:pt x="681" y="645"/>
                    </a:lnTo>
                    <a:lnTo>
                      <a:pt x="681" y="644"/>
                    </a:lnTo>
                    <a:lnTo>
                      <a:pt x="682" y="644"/>
                    </a:lnTo>
                    <a:lnTo>
                      <a:pt x="683" y="644"/>
                    </a:lnTo>
                    <a:lnTo>
                      <a:pt x="684" y="644"/>
                    </a:lnTo>
                    <a:lnTo>
                      <a:pt x="687" y="643"/>
                    </a:lnTo>
                    <a:lnTo>
                      <a:pt x="688" y="641"/>
                    </a:lnTo>
                    <a:lnTo>
                      <a:pt x="691" y="641"/>
                    </a:lnTo>
                    <a:lnTo>
                      <a:pt x="692" y="640"/>
                    </a:lnTo>
                    <a:lnTo>
                      <a:pt x="692" y="640"/>
                    </a:lnTo>
                    <a:lnTo>
                      <a:pt x="693" y="638"/>
                    </a:lnTo>
                    <a:lnTo>
                      <a:pt x="694" y="637"/>
                    </a:lnTo>
                    <a:lnTo>
                      <a:pt x="694" y="637"/>
                    </a:lnTo>
                    <a:lnTo>
                      <a:pt x="693" y="637"/>
                    </a:lnTo>
                    <a:lnTo>
                      <a:pt x="694" y="636"/>
                    </a:lnTo>
                    <a:lnTo>
                      <a:pt x="694" y="636"/>
                    </a:lnTo>
                    <a:lnTo>
                      <a:pt x="693" y="633"/>
                    </a:lnTo>
                    <a:lnTo>
                      <a:pt x="693" y="633"/>
                    </a:lnTo>
                    <a:lnTo>
                      <a:pt x="694" y="633"/>
                    </a:lnTo>
                    <a:lnTo>
                      <a:pt x="694" y="632"/>
                    </a:lnTo>
                    <a:lnTo>
                      <a:pt x="694" y="632"/>
                    </a:lnTo>
                    <a:lnTo>
                      <a:pt x="695" y="632"/>
                    </a:lnTo>
                    <a:lnTo>
                      <a:pt x="695" y="630"/>
                    </a:lnTo>
                    <a:lnTo>
                      <a:pt x="694" y="630"/>
                    </a:lnTo>
                    <a:lnTo>
                      <a:pt x="692" y="617"/>
                    </a:lnTo>
                    <a:lnTo>
                      <a:pt x="688" y="614"/>
                    </a:lnTo>
                    <a:lnTo>
                      <a:pt x="688" y="612"/>
                    </a:lnTo>
                    <a:lnTo>
                      <a:pt x="688" y="613"/>
                    </a:lnTo>
                    <a:lnTo>
                      <a:pt x="688" y="613"/>
                    </a:lnTo>
                    <a:lnTo>
                      <a:pt x="688" y="612"/>
                    </a:lnTo>
                    <a:lnTo>
                      <a:pt x="688" y="612"/>
                    </a:lnTo>
                    <a:lnTo>
                      <a:pt x="685" y="611"/>
                    </a:lnTo>
                    <a:lnTo>
                      <a:pt x="678" y="604"/>
                    </a:lnTo>
                    <a:lnTo>
                      <a:pt x="678" y="601"/>
                    </a:lnTo>
                    <a:lnTo>
                      <a:pt x="674" y="598"/>
                    </a:lnTo>
                    <a:lnTo>
                      <a:pt x="674" y="597"/>
                    </a:lnTo>
                    <a:lnTo>
                      <a:pt x="676" y="591"/>
                    </a:lnTo>
                    <a:lnTo>
                      <a:pt x="679" y="588"/>
                    </a:lnTo>
                    <a:lnTo>
                      <a:pt x="679" y="588"/>
                    </a:lnTo>
                    <a:lnTo>
                      <a:pt x="680" y="586"/>
                    </a:lnTo>
                    <a:lnTo>
                      <a:pt x="681" y="585"/>
                    </a:lnTo>
                    <a:lnTo>
                      <a:pt x="683" y="584"/>
                    </a:lnTo>
                    <a:lnTo>
                      <a:pt x="684" y="583"/>
                    </a:lnTo>
                    <a:lnTo>
                      <a:pt x="684" y="582"/>
                    </a:lnTo>
                    <a:lnTo>
                      <a:pt x="686" y="582"/>
                    </a:lnTo>
                    <a:lnTo>
                      <a:pt x="687" y="582"/>
                    </a:lnTo>
                    <a:lnTo>
                      <a:pt x="687" y="582"/>
                    </a:lnTo>
                    <a:lnTo>
                      <a:pt x="687" y="582"/>
                    </a:lnTo>
                    <a:lnTo>
                      <a:pt x="688" y="581"/>
                    </a:lnTo>
                    <a:lnTo>
                      <a:pt x="688" y="582"/>
                    </a:lnTo>
                    <a:lnTo>
                      <a:pt x="688" y="581"/>
                    </a:lnTo>
                    <a:lnTo>
                      <a:pt x="689" y="581"/>
                    </a:lnTo>
                    <a:lnTo>
                      <a:pt x="690" y="580"/>
                    </a:lnTo>
                    <a:lnTo>
                      <a:pt x="690" y="580"/>
                    </a:lnTo>
                    <a:lnTo>
                      <a:pt x="693" y="581"/>
                    </a:lnTo>
                    <a:lnTo>
                      <a:pt x="693" y="582"/>
                    </a:lnTo>
                    <a:lnTo>
                      <a:pt x="694" y="582"/>
                    </a:lnTo>
                    <a:lnTo>
                      <a:pt x="695" y="582"/>
                    </a:lnTo>
                    <a:lnTo>
                      <a:pt x="696" y="581"/>
                    </a:lnTo>
                    <a:lnTo>
                      <a:pt x="697" y="582"/>
                    </a:lnTo>
                    <a:lnTo>
                      <a:pt x="696" y="584"/>
                    </a:lnTo>
                    <a:lnTo>
                      <a:pt x="698" y="588"/>
                    </a:lnTo>
                    <a:lnTo>
                      <a:pt x="699" y="589"/>
                    </a:lnTo>
                    <a:lnTo>
                      <a:pt x="700" y="588"/>
                    </a:lnTo>
                    <a:lnTo>
                      <a:pt x="700" y="586"/>
                    </a:lnTo>
                    <a:lnTo>
                      <a:pt x="699" y="585"/>
                    </a:lnTo>
                    <a:lnTo>
                      <a:pt x="700" y="582"/>
                    </a:lnTo>
                    <a:lnTo>
                      <a:pt x="701" y="582"/>
                    </a:lnTo>
                    <a:lnTo>
                      <a:pt x="703" y="582"/>
                    </a:lnTo>
                    <a:lnTo>
                      <a:pt x="704" y="581"/>
                    </a:lnTo>
                    <a:lnTo>
                      <a:pt x="707" y="581"/>
                    </a:lnTo>
                    <a:lnTo>
                      <a:pt x="708" y="580"/>
                    </a:lnTo>
                    <a:lnTo>
                      <a:pt x="710" y="579"/>
                    </a:lnTo>
                    <a:lnTo>
                      <a:pt x="710" y="580"/>
                    </a:lnTo>
                    <a:lnTo>
                      <a:pt x="710" y="580"/>
                    </a:lnTo>
                    <a:lnTo>
                      <a:pt x="711" y="579"/>
                    </a:lnTo>
                    <a:lnTo>
                      <a:pt x="712" y="579"/>
                    </a:lnTo>
                    <a:lnTo>
                      <a:pt x="714" y="579"/>
                    </a:lnTo>
                    <a:lnTo>
                      <a:pt x="714" y="579"/>
                    </a:lnTo>
                    <a:lnTo>
                      <a:pt x="714" y="579"/>
                    </a:lnTo>
                    <a:lnTo>
                      <a:pt x="714" y="577"/>
                    </a:lnTo>
                    <a:lnTo>
                      <a:pt x="715" y="575"/>
                    </a:lnTo>
                    <a:lnTo>
                      <a:pt x="715" y="575"/>
                    </a:lnTo>
                    <a:lnTo>
                      <a:pt x="717" y="577"/>
                    </a:lnTo>
                    <a:lnTo>
                      <a:pt x="717" y="577"/>
                    </a:lnTo>
                    <a:lnTo>
                      <a:pt x="717" y="577"/>
                    </a:lnTo>
                    <a:lnTo>
                      <a:pt x="717" y="573"/>
                    </a:lnTo>
                    <a:lnTo>
                      <a:pt x="718" y="574"/>
                    </a:lnTo>
                    <a:lnTo>
                      <a:pt x="719" y="575"/>
                    </a:lnTo>
                    <a:lnTo>
                      <a:pt x="720" y="575"/>
                    </a:lnTo>
                    <a:lnTo>
                      <a:pt x="720" y="575"/>
                    </a:lnTo>
                    <a:lnTo>
                      <a:pt x="720" y="575"/>
                    </a:lnTo>
                    <a:lnTo>
                      <a:pt x="720" y="576"/>
                    </a:lnTo>
                    <a:lnTo>
                      <a:pt x="722" y="576"/>
                    </a:lnTo>
                    <a:lnTo>
                      <a:pt x="721" y="575"/>
                    </a:lnTo>
                    <a:lnTo>
                      <a:pt x="721" y="575"/>
                    </a:lnTo>
                    <a:lnTo>
                      <a:pt x="722" y="575"/>
                    </a:lnTo>
                    <a:lnTo>
                      <a:pt x="723" y="575"/>
                    </a:lnTo>
                    <a:lnTo>
                      <a:pt x="723" y="575"/>
                    </a:lnTo>
                    <a:lnTo>
                      <a:pt x="723" y="575"/>
                    </a:lnTo>
                    <a:lnTo>
                      <a:pt x="724" y="575"/>
                    </a:lnTo>
                    <a:lnTo>
                      <a:pt x="724" y="575"/>
                    </a:lnTo>
                    <a:lnTo>
                      <a:pt x="724" y="574"/>
                    </a:lnTo>
                    <a:lnTo>
                      <a:pt x="725" y="574"/>
                    </a:lnTo>
                    <a:lnTo>
                      <a:pt x="725" y="574"/>
                    </a:lnTo>
                    <a:lnTo>
                      <a:pt x="725" y="575"/>
                    </a:lnTo>
                    <a:lnTo>
                      <a:pt x="725" y="575"/>
                    </a:lnTo>
                    <a:lnTo>
                      <a:pt x="726" y="574"/>
                    </a:lnTo>
                    <a:lnTo>
                      <a:pt x="727" y="573"/>
                    </a:lnTo>
                    <a:lnTo>
                      <a:pt x="728" y="574"/>
                    </a:lnTo>
                    <a:lnTo>
                      <a:pt x="728" y="574"/>
                    </a:lnTo>
                    <a:lnTo>
                      <a:pt x="728" y="575"/>
                    </a:lnTo>
                    <a:lnTo>
                      <a:pt x="728" y="574"/>
                    </a:lnTo>
                    <a:lnTo>
                      <a:pt x="729" y="574"/>
                    </a:lnTo>
                    <a:lnTo>
                      <a:pt x="729" y="573"/>
                    </a:lnTo>
                    <a:lnTo>
                      <a:pt x="731" y="574"/>
                    </a:lnTo>
                    <a:lnTo>
                      <a:pt x="735" y="572"/>
                    </a:lnTo>
                    <a:lnTo>
                      <a:pt x="736" y="569"/>
                    </a:lnTo>
                    <a:lnTo>
                      <a:pt x="737" y="569"/>
                    </a:lnTo>
                    <a:lnTo>
                      <a:pt x="738" y="569"/>
                    </a:lnTo>
                    <a:lnTo>
                      <a:pt x="739" y="568"/>
                    </a:lnTo>
                    <a:lnTo>
                      <a:pt x="739" y="568"/>
                    </a:lnTo>
                    <a:lnTo>
                      <a:pt x="739" y="568"/>
                    </a:lnTo>
                    <a:lnTo>
                      <a:pt x="739" y="568"/>
                    </a:lnTo>
                    <a:lnTo>
                      <a:pt x="740" y="567"/>
                    </a:lnTo>
                    <a:lnTo>
                      <a:pt x="740" y="568"/>
                    </a:lnTo>
                    <a:lnTo>
                      <a:pt x="740" y="567"/>
                    </a:lnTo>
                    <a:lnTo>
                      <a:pt x="741" y="567"/>
                    </a:lnTo>
                    <a:lnTo>
                      <a:pt x="743" y="565"/>
                    </a:lnTo>
                    <a:lnTo>
                      <a:pt x="743" y="564"/>
                    </a:lnTo>
                    <a:lnTo>
                      <a:pt x="743" y="564"/>
                    </a:lnTo>
                    <a:lnTo>
                      <a:pt x="743" y="564"/>
                    </a:lnTo>
                    <a:lnTo>
                      <a:pt x="743" y="563"/>
                    </a:lnTo>
                    <a:lnTo>
                      <a:pt x="744" y="563"/>
                    </a:lnTo>
                    <a:lnTo>
                      <a:pt x="746" y="563"/>
                    </a:lnTo>
                    <a:lnTo>
                      <a:pt x="746" y="562"/>
                    </a:lnTo>
                    <a:lnTo>
                      <a:pt x="747" y="561"/>
                    </a:lnTo>
                    <a:lnTo>
                      <a:pt x="747" y="561"/>
                    </a:lnTo>
                    <a:lnTo>
                      <a:pt x="747" y="559"/>
                    </a:lnTo>
                    <a:lnTo>
                      <a:pt x="748" y="559"/>
                    </a:lnTo>
                    <a:lnTo>
                      <a:pt x="749" y="560"/>
                    </a:lnTo>
                    <a:lnTo>
                      <a:pt x="749" y="559"/>
                    </a:lnTo>
                    <a:lnTo>
                      <a:pt x="749" y="558"/>
                    </a:lnTo>
                    <a:lnTo>
                      <a:pt x="749" y="557"/>
                    </a:lnTo>
                    <a:lnTo>
                      <a:pt x="750" y="557"/>
                    </a:lnTo>
                    <a:lnTo>
                      <a:pt x="750" y="558"/>
                    </a:lnTo>
                    <a:lnTo>
                      <a:pt x="750" y="557"/>
                    </a:lnTo>
                    <a:lnTo>
                      <a:pt x="750" y="557"/>
                    </a:lnTo>
                    <a:lnTo>
                      <a:pt x="750" y="556"/>
                    </a:lnTo>
                    <a:lnTo>
                      <a:pt x="750" y="556"/>
                    </a:lnTo>
                    <a:lnTo>
                      <a:pt x="751" y="555"/>
                    </a:lnTo>
                    <a:lnTo>
                      <a:pt x="751" y="554"/>
                    </a:lnTo>
                    <a:lnTo>
                      <a:pt x="751" y="554"/>
                    </a:lnTo>
                    <a:lnTo>
                      <a:pt x="752" y="553"/>
                    </a:lnTo>
                    <a:lnTo>
                      <a:pt x="752" y="552"/>
                    </a:lnTo>
                    <a:lnTo>
                      <a:pt x="751" y="550"/>
                    </a:lnTo>
                    <a:lnTo>
                      <a:pt x="752" y="550"/>
                    </a:lnTo>
                    <a:lnTo>
                      <a:pt x="753" y="550"/>
                    </a:lnTo>
                    <a:lnTo>
                      <a:pt x="753" y="551"/>
                    </a:lnTo>
                    <a:lnTo>
                      <a:pt x="753" y="551"/>
                    </a:lnTo>
                    <a:lnTo>
                      <a:pt x="754" y="550"/>
                    </a:lnTo>
                    <a:lnTo>
                      <a:pt x="754" y="549"/>
                    </a:lnTo>
                    <a:lnTo>
                      <a:pt x="755" y="548"/>
                    </a:lnTo>
                    <a:lnTo>
                      <a:pt x="756" y="546"/>
                    </a:lnTo>
                    <a:lnTo>
                      <a:pt x="757" y="544"/>
                    </a:lnTo>
                    <a:lnTo>
                      <a:pt x="759" y="541"/>
                    </a:lnTo>
                    <a:lnTo>
                      <a:pt x="760" y="540"/>
                    </a:lnTo>
                    <a:lnTo>
                      <a:pt x="761" y="541"/>
                    </a:lnTo>
                    <a:lnTo>
                      <a:pt x="761" y="541"/>
                    </a:lnTo>
                    <a:lnTo>
                      <a:pt x="761" y="540"/>
                    </a:lnTo>
                    <a:lnTo>
                      <a:pt x="761" y="538"/>
                    </a:lnTo>
                    <a:lnTo>
                      <a:pt x="761" y="538"/>
                    </a:lnTo>
                    <a:lnTo>
                      <a:pt x="762" y="536"/>
                    </a:lnTo>
                    <a:lnTo>
                      <a:pt x="761" y="535"/>
                    </a:lnTo>
                    <a:lnTo>
                      <a:pt x="761" y="535"/>
                    </a:lnTo>
                    <a:lnTo>
                      <a:pt x="763" y="535"/>
                    </a:lnTo>
                    <a:lnTo>
                      <a:pt x="763" y="534"/>
                    </a:lnTo>
                    <a:lnTo>
                      <a:pt x="764" y="535"/>
                    </a:lnTo>
                    <a:lnTo>
                      <a:pt x="764" y="532"/>
                    </a:lnTo>
                    <a:lnTo>
                      <a:pt x="762" y="533"/>
                    </a:lnTo>
                    <a:lnTo>
                      <a:pt x="761" y="533"/>
                    </a:lnTo>
                    <a:lnTo>
                      <a:pt x="762" y="532"/>
                    </a:lnTo>
                    <a:lnTo>
                      <a:pt x="765" y="531"/>
                    </a:lnTo>
                    <a:lnTo>
                      <a:pt x="764" y="530"/>
                    </a:lnTo>
                    <a:lnTo>
                      <a:pt x="763" y="530"/>
                    </a:lnTo>
                    <a:lnTo>
                      <a:pt x="762" y="530"/>
                    </a:lnTo>
                    <a:lnTo>
                      <a:pt x="761" y="529"/>
                    </a:lnTo>
                    <a:lnTo>
                      <a:pt x="761" y="528"/>
                    </a:lnTo>
                    <a:lnTo>
                      <a:pt x="760" y="528"/>
                    </a:lnTo>
                    <a:lnTo>
                      <a:pt x="757" y="529"/>
                    </a:lnTo>
                    <a:lnTo>
                      <a:pt x="755" y="528"/>
                    </a:lnTo>
                    <a:lnTo>
                      <a:pt x="754" y="528"/>
                    </a:lnTo>
                    <a:lnTo>
                      <a:pt x="755" y="528"/>
                    </a:lnTo>
                    <a:lnTo>
                      <a:pt x="758" y="528"/>
                    </a:lnTo>
                    <a:lnTo>
                      <a:pt x="759" y="527"/>
                    </a:lnTo>
                    <a:lnTo>
                      <a:pt x="760" y="526"/>
                    </a:lnTo>
                    <a:lnTo>
                      <a:pt x="761" y="525"/>
                    </a:lnTo>
                    <a:lnTo>
                      <a:pt x="762" y="524"/>
                    </a:lnTo>
                    <a:lnTo>
                      <a:pt x="764" y="524"/>
                    </a:lnTo>
                    <a:lnTo>
                      <a:pt x="764" y="524"/>
                    </a:lnTo>
                    <a:lnTo>
                      <a:pt x="762" y="521"/>
                    </a:lnTo>
                    <a:lnTo>
                      <a:pt x="761" y="521"/>
                    </a:lnTo>
                    <a:lnTo>
                      <a:pt x="760" y="519"/>
                    </a:lnTo>
                    <a:lnTo>
                      <a:pt x="759" y="518"/>
                    </a:lnTo>
                    <a:lnTo>
                      <a:pt x="757" y="518"/>
                    </a:lnTo>
                    <a:lnTo>
                      <a:pt x="757" y="517"/>
                    </a:lnTo>
                    <a:lnTo>
                      <a:pt x="757" y="517"/>
                    </a:lnTo>
                    <a:lnTo>
                      <a:pt x="754" y="517"/>
                    </a:lnTo>
                    <a:lnTo>
                      <a:pt x="754" y="517"/>
                    </a:lnTo>
                    <a:lnTo>
                      <a:pt x="757" y="517"/>
                    </a:lnTo>
                    <a:lnTo>
                      <a:pt x="764" y="519"/>
                    </a:lnTo>
                    <a:lnTo>
                      <a:pt x="764" y="519"/>
                    </a:lnTo>
                    <a:lnTo>
                      <a:pt x="761" y="516"/>
                    </a:lnTo>
                    <a:lnTo>
                      <a:pt x="761" y="514"/>
                    </a:lnTo>
                    <a:lnTo>
                      <a:pt x="760" y="513"/>
                    </a:lnTo>
                    <a:lnTo>
                      <a:pt x="758" y="513"/>
                    </a:lnTo>
                    <a:lnTo>
                      <a:pt x="757" y="506"/>
                    </a:lnTo>
                    <a:lnTo>
                      <a:pt x="756" y="504"/>
                    </a:lnTo>
                    <a:lnTo>
                      <a:pt x="755" y="502"/>
                    </a:lnTo>
                    <a:lnTo>
                      <a:pt x="754" y="502"/>
                    </a:lnTo>
                    <a:lnTo>
                      <a:pt x="750" y="499"/>
                    </a:lnTo>
                    <a:lnTo>
                      <a:pt x="749" y="499"/>
                    </a:lnTo>
                    <a:lnTo>
                      <a:pt x="752" y="494"/>
                    </a:lnTo>
                    <a:lnTo>
                      <a:pt x="754" y="492"/>
                    </a:lnTo>
                    <a:lnTo>
                      <a:pt x="754" y="491"/>
                    </a:lnTo>
                    <a:lnTo>
                      <a:pt x="754" y="490"/>
                    </a:lnTo>
                    <a:lnTo>
                      <a:pt x="754" y="489"/>
                    </a:lnTo>
                    <a:lnTo>
                      <a:pt x="756" y="489"/>
                    </a:lnTo>
                    <a:lnTo>
                      <a:pt x="756" y="490"/>
                    </a:lnTo>
                    <a:lnTo>
                      <a:pt x="757" y="490"/>
                    </a:lnTo>
                    <a:lnTo>
                      <a:pt x="757" y="488"/>
                    </a:lnTo>
                    <a:lnTo>
                      <a:pt x="758" y="488"/>
                    </a:lnTo>
                    <a:lnTo>
                      <a:pt x="758" y="488"/>
                    </a:lnTo>
                    <a:lnTo>
                      <a:pt x="758" y="487"/>
                    </a:lnTo>
                    <a:lnTo>
                      <a:pt x="759" y="487"/>
                    </a:lnTo>
                    <a:lnTo>
                      <a:pt x="761" y="486"/>
                    </a:lnTo>
                    <a:lnTo>
                      <a:pt x="763" y="485"/>
                    </a:lnTo>
                    <a:lnTo>
                      <a:pt x="764" y="484"/>
                    </a:lnTo>
                    <a:lnTo>
                      <a:pt x="765" y="484"/>
                    </a:lnTo>
                    <a:lnTo>
                      <a:pt x="765" y="484"/>
                    </a:lnTo>
                    <a:lnTo>
                      <a:pt x="765" y="484"/>
                    </a:lnTo>
                    <a:lnTo>
                      <a:pt x="766" y="484"/>
                    </a:lnTo>
                    <a:lnTo>
                      <a:pt x="766" y="485"/>
                    </a:lnTo>
                    <a:lnTo>
                      <a:pt x="767" y="484"/>
                    </a:lnTo>
                    <a:lnTo>
                      <a:pt x="767" y="484"/>
                    </a:lnTo>
                    <a:lnTo>
                      <a:pt x="768" y="483"/>
                    </a:lnTo>
                    <a:lnTo>
                      <a:pt x="768" y="481"/>
                    </a:lnTo>
                    <a:lnTo>
                      <a:pt x="768" y="481"/>
                    </a:lnTo>
                    <a:lnTo>
                      <a:pt x="766" y="480"/>
                    </a:lnTo>
                    <a:lnTo>
                      <a:pt x="765" y="480"/>
                    </a:lnTo>
                    <a:lnTo>
                      <a:pt x="764" y="480"/>
                    </a:lnTo>
                    <a:lnTo>
                      <a:pt x="762" y="480"/>
                    </a:lnTo>
                    <a:lnTo>
                      <a:pt x="761" y="480"/>
                    </a:lnTo>
                    <a:lnTo>
                      <a:pt x="761" y="480"/>
                    </a:lnTo>
                    <a:lnTo>
                      <a:pt x="758" y="478"/>
                    </a:lnTo>
                    <a:lnTo>
                      <a:pt x="757" y="478"/>
                    </a:lnTo>
                    <a:lnTo>
                      <a:pt x="755" y="480"/>
                    </a:lnTo>
                    <a:lnTo>
                      <a:pt x="754" y="480"/>
                    </a:lnTo>
                    <a:lnTo>
                      <a:pt x="754" y="481"/>
                    </a:lnTo>
                    <a:lnTo>
                      <a:pt x="752" y="483"/>
                    </a:lnTo>
                    <a:lnTo>
                      <a:pt x="751" y="483"/>
                    </a:lnTo>
                    <a:lnTo>
                      <a:pt x="748" y="482"/>
                    </a:lnTo>
                    <a:lnTo>
                      <a:pt x="747" y="481"/>
                    </a:lnTo>
                    <a:lnTo>
                      <a:pt x="747" y="479"/>
                    </a:lnTo>
                    <a:lnTo>
                      <a:pt x="746" y="478"/>
                    </a:lnTo>
                    <a:lnTo>
                      <a:pt x="746" y="477"/>
                    </a:lnTo>
                    <a:lnTo>
                      <a:pt x="745" y="477"/>
                    </a:lnTo>
                    <a:lnTo>
                      <a:pt x="744" y="477"/>
                    </a:lnTo>
                    <a:lnTo>
                      <a:pt x="743" y="477"/>
                    </a:lnTo>
                    <a:lnTo>
                      <a:pt x="743" y="476"/>
                    </a:lnTo>
                    <a:lnTo>
                      <a:pt x="740" y="473"/>
                    </a:lnTo>
                    <a:lnTo>
                      <a:pt x="742" y="470"/>
                    </a:lnTo>
                    <a:lnTo>
                      <a:pt x="743" y="469"/>
                    </a:lnTo>
                    <a:lnTo>
                      <a:pt x="743" y="469"/>
                    </a:lnTo>
                    <a:lnTo>
                      <a:pt x="744" y="470"/>
                    </a:lnTo>
                    <a:lnTo>
                      <a:pt x="748" y="469"/>
                    </a:lnTo>
                    <a:lnTo>
                      <a:pt x="750" y="467"/>
                    </a:lnTo>
                    <a:lnTo>
                      <a:pt x="750" y="464"/>
                    </a:lnTo>
                    <a:lnTo>
                      <a:pt x="756" y="462"/>
                    </a:lnTo>
                    <a:lnTo>
                      <a:pt x="760" y="456"/>
                    </a:lnTo>
                    <a:lnTo>
                      <a:pt x="761" y="456"/>
                    </a:lnTo>
                    <a:lnTo>
                      <a:pt x="763" y="456"/>
                    </a:lnTo>
                    <a:lnTo>
                      <a:pt x="764" y="455"/>
                    </a:lnTo>
                    <a:lnTo>
                      <a:pt x="764" y="456"/>
                    </a:lnTo>
                    <a:lnTo>
                      <a:pt x="765" y="457"/>
                    </a:lnTo>
                    <a:lnTo>
                      <a:pt x="765" y="459"/>
                    </a:lnTo>
                    <a:lnTo>
                      <a:pt x="766" y="459"/>
                    </a:lnTo>
                    <a:lnTo>
                      <a:pt x="763" y="463"/>
                    </a:lnTo>
                    <a:lnTo>
                      <a:pt x="762" y="464"/>
                    </a:lnTo>
                    <a:lnTo>
                      <a:pt x="761" y="466"/>
                    </a:lnTo>
                    <a:lnTo>
                      <a:pt x="761" y="466"/>
                    </a:lnTo>
                    <a:lnTo>
                      <a:pt x="763" y="467"/>
                    </a:lnTo>
                    <a:lnTo>
                      <a:pt x="762" y="470"/>
                    </a:lnTo>
                    <a:lnTo>
                      <a:pt x="761" y="470"/>
                    </a:lnTo>
                    <a:lnTo>
                      <a:pt x="760" y="471"/>
                    </a:lnTo>
                    <a:lnTo>
                      <a:pt x="761" y="472"/>
                    </a:lnTo>
                    <a:lnTo>
                      <a:pt x="762" y="470"/>
                    </a:lnTo>
                    <a:lnTo>
                      <a:pt x="763" y="470"/>
                    </a:lnTo>
                    <a:lnTo>
                      <a:pt x="764" y="470"/>
                    </a:lnTo>
                    <a:lnTo>
                      <a:pt x="765" y="470"/>
                    </a:lnTo>
                    <a:lnTo>
                      <a:pt x="765" y="468"/>
                    </a:lnTo>
                    <a:lnTo>
                      <a:pt x="767" y="467"/>
                    </a:lnTo>
                    <a:lnTo>
                      <a:pt x="772" y="465"/>
                    </a:lnTo>
                    <a:lnTo>
                      <a:pt x="772" y="464"/>
                    </a:lnTo>
                    <a:lnTo>
                      <a:pt x="772" y="465"/>
                    </a:lnTo>
                    <a:lnTo>
                      <a:pt x="777" y="463"/>
                    </a:lnTo>
                    <a:lnTo>
                      <a:pt x="779" y="465"/>
                    </a:lnTo>
                    <a:lnTo>
                      <a:pt x="779" y="466"/>
                    </a:lnTo>
                    <a:lnTo>
                      <a:pt x="780" y="465"/>
                    </a:lnTo>
                    <a:lnTo>
                      <a:pt x="783" y="466"/>
                    </a:lnTo>
                    <a:lnTo>
                      <a:pt x="783" y="466"/>
                    </a:lnTo>
                    <a:lnTo>
                      <a:pt x="783" y="471"/>
                    </a:lnTo>
                    <a:lnTo>
                      <a:pt x="783" y="472"/>
                    </a:lnTo>
                    <a:lnTo>
                      <a:pt x="783" y="472"/>
                    </a:lnTo>
                    <a:lnTo>
                      <a:pt x="782" y="473"/>
                    </a:lnTo>
                    <a:lnTo>
                      <a:pt x="782" y="473"/>
                    </a:lnTo>
                    <a:lnTo>
                      <a:pt x="781" y="473"/>
                    </a:lnTo>
                    <a:lnTo>
                      <a:pt x="779" y="477"/>
                    </a:lnTo>
                    <a:lnTo>
                      <a:pt x="781" y="477"/>
                    </a:lnTo>
                    <a:lnTo>
                      <a:pt x="783" y="476"/>
                    </a:lnTo>
                    <a:lnTo>
                      <a:pt x="783" y="477"/>
                    </a:lnTo>
                    <a:lnTo>
                      <a:pt x="782" y="477"/>
                    </a:lnTo>
                    <a:lnTo>
                      <a:pt x="781" y="477"/>
                    </a:lnTo>
                    <a:lnTo>
                      <a:pt x="782" y="478"/>
                    </a:lnTo>
                    <a:lnTo>
                      <a:pt x="782" y="477"/>
                    </a:lnTo>
                    <a:lnTo>
                      <a:pt x="783" y="479"/>
                    </a:lnTo>
                    <a:lnTo>
                      <a:pt x="783" y="479"/>
                    </a:lnTo>
                    <a:lnTo>
                      <a:pt x="783" y="479"/>
                    </a:lnTo>
                    <a:lnTo>
                      <a:pt x="784" y="478"/>
                    </a:lnTo>
                    <a:lnTo>
                      <a:pt x="784" y="478"/>
                    </a:lnTo>
                    <a:lnTo>
                      <a:pt x="785" y="477"/>
                    </a:lnTo>
                    <a:lnTo>
                      <a:pt x="784" y="477"/>
                    </a:lnTo>
                    <a:lnTo>
                      <a:pt x="785" y="477"/>
                    </a:lnTo>
                    <a:lnTo>
                      <a:pt x="786" y="477"/>
                    </a:lnTo>
                    <a:lnTo>
                      <a:pt x="786" y="478"/>
                    </a:lnTo>
                    <a:lnTo>
                      <a:pt x="787" y="478"/>
                    </a:lnTo>
                    <a:lnTo>
                      <a:pt x="788" y="478"/>
                    </a:lnTo>
                    <a:lnTo>
                      <a:pt x="789" y="477"/>
                    </a:lnTo>
                    <a:lnTo>
                      <a:pt x="790" y="478"/>
                    </a:lnTo>
                    <a:lnTo>
                      <a:pt x="789" y="478"/>
                    </a:lnTo>
                    <a:lnTo>
                      <a:pt x="789" y="479"/>
                    </a:lnTo>
                    <a:lnTo>
                      <a:pt x="790" y="480"/>
                    </a:lnTo>
                    <a:lnTo>
                      <a:pt x="790" y="480"/>
                    </a:lnTo>
                    <a:lnTo>
                      <a:pt x="790" y="480"/>
                    </a:lnTo>
                    <a:lnTo>
                      <a:pt x="790" y="480"/>
                    </a:lnTo>
                    <a:lnTo>
                      <a:pt x="790" y="481"/>
                    </a:lnTo>
                    <a:lnTo>
                      <a:pt x="790" y="481"/>
                    </a:lnTo>
                    <a:lnTo>
                      <a:pt x="791" y="481"/>
                    </a:lnTo>
                    <a:lnTo>
                      <a:pt x="790" y="482"/>
                    </a:lnTo>
                    <a:lnTo>
                      <a:pt x="790" y="482"/>
                    </a:lnTo>
                    <a:lnTo>
                      <a:pt x="791" y="483"/>
                    </a:lnTo>
                    <a:lnTo>
                      <a:pt x="791" y="484"/>
                    </a:lnTo>
                    <a:lnTo>
                      <a:pt x="791" y="484"/>
                    </a:lnTo>
                    <a:lnTo>
                      <a:pt x="791" y="484"/>
                    </a:lnTo>
                    <a:lnTo>
                      <a:pt x="790" y="484"/>
                    </a:lnTo>
                    <a:lnTo>
                      <a:pt x="789" y="484"/>
                    </a:lnTo>
                    <a:lnTo>
                      <a:pt x="788" y="484"/>
                    </a:lnTo>
                    <a:lnTo>
                      <a:pt x="787" y="485"/>
                    </a:lnTo>
                    <a:lnTo>
                      <a:pt x="787" y="486"/>
                    </a:lnTo>
                    <a:lnTo>
                      <a:pt x="788" y="486"/>
                    </a:lnTo>
                    <a:lnTo>
                      <a:pt x="788" y="488"/>
                    </a:lnTo>
                    <a:lnTo>
                      <a:pt x="789" y="487"/>
                    </a:lnTo>
                    <a:lnTo>
                      <a:pt x="788" y="486"/>
                    </a:lnTo>
                    <a:lnTo>
                      <a:pt x="789" y="486"/>
                    </a:lnTo>
                    <a:lnTo>
                      <a:pt x="790" y="490"/>
                    </a:lnTo>
                    <a:lnTo>
                      <a:pt x="790" y="491"/>
                    </a:lnTo>
                    <a:lnTo>
                      <a:pt x="790" y="491"/>
                    </a:lnTo>
                    <a:lnTo>
                      <a:pt x="790" y="491"/>
                    </a:lnTo>
                    <a:lnTo>
                      <a:pt x="790" y="492"/>
                    </a:lnTo>
                    <a:lnTo>
                      <a:pt x="790" y="493"/>
                    </a:lnTo>
                    <a:lnTo>
                      <a:pt x="790" y="493"/>
                    </a:lnTo>
                    <a:lnTo>
                      <a:pt x="789" y="495"/>
                    </a:lnTo>
                    <a:lnTo>
                      <a:pt x="789" y="496"/>
                    </a:lnTo>
                    <a:lnTo>
                      <a:pt x="788" y="498"/>
                    </a:lnTo>
                    <a:lnTo>
                      <a:pt x="789" y="499"/>
                    </a:lnTo>
                    <a:lnTo>
                      <a:pt x="789" y="498"/>
                    </a:lnTo>
                    <a:lnTo>
                      <a:pt x="790" y="499"/>
                    </a:lnTo>
                    <a:lnTo>
                      <a:pt x="789" y="499"/>
                    </a:lnTo>
                    <a:lnTo>
                      <a:pt x="790" y="500"/>
                    </a:lnTo>
                    <a:lnTo>
                      <a:pt x="788" y="499"/>
                    </a:lnTo>
                    <a:lnTo>
                      <a:pt x="788" y="500"/>
                    </a:lnTo>
                    <a:lnTo>
                      <a:pt x="788" y="501"/>
                    </a:lnTo>
                    <a:lnTo>
                      <a:pt x="788" y="502"/>
                    </a:lnTo>
                    <a:lnTo>
                      <a:pt x="788" y="501"/>
                    </a:lnTo>
                    <a:lnTo>
                      <a:pt x="789" y="501"/>
                    </a:lnTo>
                    <a:lnTo>
                      <a:pt x="790" y="502"/>
                    </a:lnTo>
                    <a:lnTo>
                      <a:pt x="790" y="500"/>
                    </a:lnTo>
                    <a:lnTo>
                      <a:pt x="791" y="501"/>
                    </a:lnTo>
                    <a:lnTo>
                      <a:pt x="791" y="501"/>
                    </a:lnTo>
                    <a:lnTo>
                      <a:pt x="792" y="499"/>
                    </a:lnTo>
                    <a:lnTo>
                      <a:pt x="793" y="499"/>
                    </a:lnTo>
                    <a:lnTo>
                      <a:pt x="794" y="499"/>
                    </a:lnTo>
                    <a:lnTo>
                      <a:pt x="794" y="499"/>
                    </a:lnTo>
                    <a:lnTo>
                      <a:pt x="793" y="500"/>
                    </a:lnTo>
                    <a:lnTo>
                      <a:pt x="794" y="500"/>
                    </a:lnTo>
                    <a:lnTo>
                      <a:pt x="794" y="500"/>
                    </a:lnTo>
                    <a:lnTo>
                      <a:pt x="794" y="500"/>
                    </a:lnTo>
                    <a:lnTo>
                      <a:pt x="794" y="499"/>
                    </a:lnTo>
                    <a:lnTo>
                      <a:pt x="795" y="499"/>
                    </a:lnTo>
                    <a:lnTo>
                      <a:pt x="795" y="499"/>
                    </a:lnTo>
                    <a:lnTo>
                      <a:pt x="796" y="499"/>
                    </a:lnTo>
                    <a:lnTo>
                      <a:pt x="796" y="499"/>
                    </a:lnTo>
                    <a:lnTo>
                      <a:pt x="796" y="498"/>
                    </a:lnTo>
                    <a:lnTo>
                      <a:pt x="797" y="497"/>
                    </a:lnTo>
                    <a:lnTo>
                      <a:pt x="798" y="498"/>
                    </a:lnTo>
                    <a:lnTo>
                      <a:pt x="799" y="498"/>
                    </a:lnTo>
                    <a:lnTo>
                      <a:pt x="799" y="499"/>
                    </a:lnTo>
                    <a:lnTo>
                      <a:pt x="801" y="496"/>
                    </a:lnTo>
                    <a:lnTo>
                      <a:pt x="801" y="496"/>
                    </a:lnTo>
                    <a:lnTo>
                      <a:pt x="804" y="495"/>
                    </a:lnTo>
                    <a:lnTo>
                      <a:pt x="805" y="495"/>
                    </a:lnTo>
                    <a:lnTo>
                      <a:pt x="806" y="490"/>
                    </a:lnTo>
                    <a:lnTo>
                      <a:pt x="805" y="490"/>
                    </a:lnTo>
                    <a:lnTo>
                      <a:pt x="805" y="482"/>
                    </a:lnTo>
                    <a:lnTo>
                      <a:pt x="800" y="473"/>
                    </a:lnTo>
                    <a:lnTo>
                      <a:pt x="800" y="472"/>
                    </a:lnTo>
                    <a:lnTo>
                      <a:pt x="796" y="469"/>
                    </a:lnTo>
                    <a:lnTo>
                      <a:pt x="794" y="468"/>
                    </a:lnTo>
                    <a:lnTo>
                      <a:pt x="794" y="468"/>
                    </a:lnTo>
                    <a:lnTo>
                      <a:pt x="795" y="466"/>
                    </a:lnTo>
                    <a:lnTo>
                      <a:pt x="795" y="467"/>
                    </a:lnTo>
                    <a:lnTo>
                      <a:pt x="795" y="464"/>
                    </a:lnTo>
                    <a:lnTo>
                      <a:pt x="797" y="463"/>
                    </a:lnTo>
                    <a:lnTo>
                      <a:pt x="797" y="462"/>
                    </a:lnTo>
                    <a:lnTo>
                      <a:pt x="800" y="462"/>
                    </a:lnTo>
                    <a:lnTo>
                      <a:pt x="801" y="461"/>
                    </a:lnTo>
                    <a:lnTo>
                      <a:pt x="801" y="461"/>
                    </a:lnTo>
                    <a:lnTo>
                      <a:pt x="805" y="457"/>
                    </a:lnTo>
                    <a:lnTo>
                      <a:pt x="806" y="456"/>
                    </a:lnTo>
                    <a:lnTo>
                      <a:pt x="807" y="456"/>
                    </a:lnTo>
                    <a:lnTo>
                      <a:pt x="807" y="453"/>
                    </a:lnTo>
                    <a:lnTo>
                      <a:pt x="807" y="452"/>
                    </a:lnTo>
                    <a:lnTo>
                      <a:pt x="807" y="451"/>
                    </a:lnTo>
                    <a:lnTo>
                      <a:pt x="811" y="446"/>
                    </a:lnTo>
                    <a:lnTo>
                      <a:pt x="812" y="446"/>
                    </a:lnTo>
                    <a:lnTo>
                      <a:pt x="812" y="446"/>
                    </a:lnTo>
                    <a:lnTo>
                      <a:pt x="812" y="445"/>
                    </a:lnTo>
                    <a:lnTo>
                      <a:pt x="812" y="445"/>
                    </a:lnTo>
                    <a:lnTo>
                      <a:pt x="813" y="444"/>
                    </a:lnTo>
                    <a:lnTo>
                      <a:pt x="813" y="444"/>
                    </a:lnTo>
                    <a:lnTo>
                      <a:pt x="812" y="444"/>
                    </a:lnTo>
                    <a:lnTo>
                      <a:pt x="815" y="444"/>
                    </a:lnTo>
                    <a:lnTo>
                      <a:pt x="816" y="442"/>
                    </a:lnTo>
                    <a:lnTo>
                      <a:pt x="816" y="442"/>
                    </a:lnTo>
                    <a:lnTo>
                      <a:pt x="817" y="441"/>
                    </a:lnTo>
                    <a:lnTo>
                      <a:pt x="818" y="440"/>
                    </a:lnTo>
                    <a:lnTo>
                      <a:pt x="819" y="437"/>
                    </a:lnTo>
                    <a:lnTo>
                      <a:pt x="819" y="438"/>
                    </a:lnTo>
                    <a:lnTo>
                      <a:pt x="820" y="438"/>
                    </a:lnTo>
                    <a:lnTo>
                      <a:pt x="819" y="440"/>
                    </a:lnTo>
                    <a:lnTo>
                      <a:pt x="819" y="440"/>
                    </a:lnTo>
                    <a:lnTo>
                      <a:pt x="822" y="439"/>
                    </a:lnTo>
                    <a:lnTo>
                      <a:pt x="822" y="441"/>
                    </a:lnTo>
                    <a:lnTo>
                      <a:pt x="822" y="441"/>
                    </a:lnTo>
                    <a:lnTo>
                      <a:pt x="823" y="442"/>
                    </a:lnTo>
                    <a:lnTo>
                      <a:pt x="824" y="442"/>
                    </a:lnTo>
                    <a:lnTo>
                      <a:pt x="825" y="442"/>
                    </a:lnTo>
                    <a:lnTo>
                      <a:pt x="826" y="443"/>
                    </a:lnTo>
                    <a:lnTo>
                      <a:pt x="826" y="443"/>
                    </a:lnTo>
                    <a:lnTo>
                      <a:pt x="829" y="442"/>
                    </a:lnTo>
                    <a:lnTo>
                      <a:pt x="830" y="442"/>
                    </a:lnTo>
                    <a:lnTo>
                      <a:pt x="837" y="436"/>
                    </a:lnTo>
                    <a:lnTo>
                      <a:pt x="840" y="433"/>
                    </a:lnTo>
                    <a:lnTo>
                      <a:pt x="840" y="432"/>
                    </a:lnTo>
                    <a:lnTo>
                      <a:pt x="842" y="430"/>
                    </a:lnTo>
                    <a:lnTo>
                      <a:pt x="843" y="429"/>
                    </a:lnTo>
                    <a:lnTo>
                      <a:pt x="863" y="399"/>
                    </a:lnTo>
                    <a:lnTo>
                      <a:pt x="864" y="398"/>
                    </a:lnTo>
                    <a:lnTo>
                      <a:pt x="865" y="397"/>
                    </a:lnTo>
                    <a:lnTo>
                      <a:pt x="866" y="393"/>
                    </a:lnTo>
                    <a:lnTo>
                      <a:pt x="866" y="393"/>
                    </a:lnTo>
                    <a:lnTo>
                      <a:pt x="866" y="389"/>
                    </a:lnTo>
                    <a:lnTo>
                      <a:pt x="866" y="386"/>
                    </a:lnTo>
                    <a:lnTo>
                      <a:pt x="867" y="384"/>
                    </a:lnTo>
                    <a:lnTo>
                      <a:pt x="867" y="383"/>
                    </a:lnTo>
                    <a:lnTo>
                      <a:pt x="866" y="383"/>
                    </a:lnTo>
                    <a:lnTo>
                      <a:pt x="866" y="379"/>
                    </a:lnTo>
                    <a:lnTo>
                      <a:pt x="866" y="377"/>
                    </a:lnTo>
                    <a:lnTo>
                      <a:pt x="867" y="374"/>
                    </a:lnTo>
                    <a:lnTo>
                      <a:pt x="867" y="374"/>
                    </a:lnTo>
                    <a:lnTo>
                      <a:pt x="868" y="373"/>
                    </a:lnTo>
                    <a:lnTo>
                      <a:pt x="868" y="373"/>
                    </a:lnTo>
                    <a:lnTo>
                      <a:pt x="868" y="372"/>
                    </a:lnTo>
                    <a:lnTo>
                      <a:pt x="870" y="370"/>
                    </a:lnTo>
                    <a:lnTo>
                      <a:pt x="870" y="370"/>
                    </a:lnTo>
                    <a:lnTo>
                      <a:pt x="871" y="368"/>
                    </a:lnTo>
                    <a:lnTo>
                      <a:pt x="871" y="367"/>
                    </a:lnTo>
                    <a:lnTo>
                      <a:pt x="872" y="365"/>
                    </a:lnTo>
                    <a:lnTo>
                      <a:pt x="870" y="364"/>
                    </a:lnTo>
                    <a:lnTo>
                      <a:pt x="870" y="361"/>
                    </a:lnTo>
                    <a:lnTo>
                      <a:pt x="870" y="359"/>
                    </a:lnTo>
                    <a:lnTo>
                      <a:pt x="868" y="357"/>
                    </a:lnTo>
                    <a:lnTo>
                      <a:pt x="866" y="357"/>
                    </a:lnTo>
                    <a:lnTo>
                      <a:pt x="865" y="357"/>
                    </a:lnTo>
                    <a:lnTo>
                      <a:pt x="864" y="356"/>
                    </a:lnTo>
                    <a:lnTo>
                      <a:pt x="863" y="357"/>
                    </a:lnTo>
                    <a:lnTo>
                      <a:pt x="863" y="356"/>
                    </a:lnTo>
                    <a:lnTo>
                      <a:pt x="865" y="356"/>
                    </a:lnTo>
                    <a:lnTo>
                      <a:pt x="866" y="357"/>
                    </a:lnTo>
                    <a:lnTo>
                      <a:pt x="867" y="357"/>
                    </a:lnTo>
                    <a:lnTo>
                      <a:pt x="868" y="357"/>
                    </a:lnTo>
                    <a:lnTo>
                      <a:pt x="870" y="358"/>
                    </a:lnTo>
                    <a:lnTo>
                      <a:pt x="870" y="357"/>
                    </a:lnTo>
                    <a:lnTo>
                      <a:pt x="871" y="357"/>
                    </a:lnTo>
                    <a:lnTo>
                      <a:pt x="871" y="355"/>
                    </a:lnTo>
                    <a:lnTo>
                      <a:pt x="870" y="355"/>
                    </a:lnTo>
                    <a:lnTo>
                      <a:pt x="866" y="351"/>
                    </a:lnTo>
                    <a:lnTo>
                      <a:pt x="865" y="350"/>
                    </a:lnTo>
                    <a:lnTo>
                      <a:pt x="865" y="349"/>
                    </a:lnTo>
                    <a:lnTo>
                      <a:pt x="863" y="348"/>
                    </a:lnTo>
                    <a:lnTo>
                      <a:pt x="863" y="347"/>
                    </a:lnTo>
                    <a:lnTo>
                      <a:pt x="863" y="347"/>
                    </a:lnTo>
                    <a:lnTo>
                      <a:pt x="863" y="346"/>
                    </a:lnTo>
                    <a:lnTo>
                      <a:pt x="861" y="346"/>
                    </a:lnTo>
                    <a:lnTo>
                      <a:pt x="859" y="347"/>
                    </a:lnTo>
                    <a:lnTo>
                      <a:pt x="859" y="347"/>
                    </a:lnTo>
                    <a:lnTo>
                      <a:pt x="856" y="346"/>
                    </a:lnTo>
                    <a:lnTo>
                      <a:pt x="856" y="348"/>
                    </a:lnTo>
                    <a:lnTo>
                      <a:pt x="857" y="348"/>
                    </a:lnTo>
                    <a:lnTo>
                      <a:pt x="855" y="353"/>
                    </a:lnTo>
                    <a:lnTo>
                      <a:pt x="855" y="353"/>
                    </a:lnTo>
                    <a:lnTo>
                      <a:pt x="855" y="352"/>
                    </a:lnTo>
                    <a:lnTo>
                      <a:pt x="855" y="350"/>
                    </a:lnTo>
                    <a:lnTo>
                      <a:pt x="855" y="349"/>
                    </a:lnTo>
                    <a:lnTo>
                      <a:pt x="853" y="352"/>
                    </a:lnTo>
                    <a:lnTo>
                      <a:pt x="850" y="353"/>
                    </a:lnTo>
                    <a:lnTo>
                      <a:pt x="848" y="353"/>
                    </a:lnTo>
                    <a:lnTo>
                      <a:pt x="848" y="353"/>
                    </a:lnTo>
                    <a:lnTo>
                      <a:pt x="849" y="352"/>
                    </a:lnTo>
                    <a:lnTo>
                      <a:pt x="851" y="350"/>
                    </a:lnTo>
                    <a:lnTo>
                      <a:pt x="851" y="349"/>
                    </a:lnTo>
                    <a:lnTo>
                      <a:pt x="849" y="349"/>
                    </a:lnTo>
                    <a:lnTo>
                      <a:pt x="849" y="348"/>
                    </a:lnTo>
                    <a:lnTo>
                      <a:pt x="850" y="348"/>
                    </a:lnTo>
                    <a:lnTo>
                      <a:pt x="851" y="346"/>
                    </a:lnTo>
                    <a:lnTo>
                      <a:pt x="851" y="346"/>
                    </a:lnTo>
                    <a:lnTo>
                      <a:pt x="849" y="346"/>
                    </a:lnTo>
                    <a:lnTo>
                      <a:pt x="848" y="347"/>
                    </a:lnTo>
                    <a:lnTo>
                      <a:pt x="848" y="348"/>
                    </a:lnTo>
                    <a:lnTo>
                      <a:pt x="848" y="349"/>
                    </a:lnTo>
                    <a:lnTo>
                      <a:pt x="848" y="349"/>
                    </a:lnTo>
                    <a:lnTo>
                      <a:pt x="847" y="350"/>
                    </a:lnTo>
                    <a:lnTo>
                      <a:pt x="846" y="350"/>
                    </a:lnTo>
                    <a:lnTo>
                      <a:pt x="846" y="351"/>
                    </a:lnTo>
                    <a:lnTo>
                      <a:pt x="845" y="351"/>
                    </a:lnTo>
                    <a:lnTo>
                      <a:pt x="846" y="346"/>
                    </a:lnTo>
                    <a:lnTo>
                      <a:pt x="846" y="346"/>
                    </a:lnTo>
                    <a:lnTo>
                      <a:pt x="846" y="344"/>
                    </a:lnTo>
                    <a:lnTo>
                      <a:pt x="846" y="343"/>
                    </a:lnTo>
                    <a:lnTo>
                      <a:pt x="845" y="343"/>
                    </a:lnTo>
                    <a:lnTo>
                      <a:pt x="840" y="344"/>
                    </a:lnTo>
                    <a:lnTo>
                      <a:pt x="839" y="342"/>
                    </a:lnTo>
                    <a:lnTo>
                      <a:pt x="837" y="342"/>
                    </a:lnTo>
                    <a:lnTo>
                      <a:pt x="837" y="340"/>
                    </a:lnTo>
                    <a:lnTo>
                      <a:pt x="841" y="338"/>
                    </a:lnTo>
                    <a:lnTo>
                      <a:pt x="841" y="338"/>
                    </a:lnTo>
                    <a:lnTo>
                      <a:pt x="843" y="336"/>
                    </a:lnTo>
                    <a:lnTo>
                      <a:pt x="844" y="335"/>
                    </a:lnTo>
                    <a:lnTo>
                      <a:pt x="845" y="334"/>
                    </a:lnTo>
                    <a:lnTo>
                      <a:pt x="845" y="334"/>
                    </a:lnTo>
                    <a:lnTo>
                      <a:pt x="846" y="333"/>
                    </a:lnTo>
                    <a:lnTo>
                      <a:pt x="851" y="328"/>
                    </a:lnTo>
                    <a:lnTo>
                      <a:pt x="852" y="327"/>
                    </a:lnTo>
                    <a:lnTo>
                      <a:pt x="852" y="326"/>
                    </a:lnTo>
                    <a:lnTo>
                      <a:pt x="853" y="325"/>
                    </a:lnTo>
                    <a:lnTo>
                      <a:pt x="853" y="324"/>
                    </a:lnTo>
                    <a:lnTo>
                      <a:pt x="855" y="323"/>
                    </a:lnTo>
                    <a:lnTo>
                      <a:pt x="855" y="321"/>
                    </a:lnTo>
                    <a:lnTo>
                      <a:pt x="855" y="322"/>
                    </a:lnTo>
                    <a:lnTo>
                      <a:pt x="856" y="320"/>
                    </a:lnTo>
                    <a:lnTo>
                      <a:pt x="859" y="317"/>
                    </a:lnTo>
                    <a:lnTo>
                      <a:pt x="860" y="317"/>
                    </a:lnTo>
                    <a:lnTo>
                      <a:pt x="863" y="315"/>
                    </a:lnTo>
                    <a:lnTo>
                      <a:pt x="863" y="313"/>
                    </a:lnTo>
                    <a:lnTo>
                      <a:pt x="863" y="313"/>
                    </a:lnTo>
                    <a:lnTo>
                      <a:pt x="866" y="312"/>
                    </a:lnTo>
                    <a:lnTo>
                      <a:pt x="866" y="310"/>
                    </a:lnTo>
                    <a:lnTo>
                      <a:pt x="866" y="309"/>
                    </a:lnTo>
                    <a:lnTo>
                      <a:pt x="881" y="295"/>
                    </a:lnTo>
                    <a:lnTo>
                      <a:pt x="896" y="295"/>
                    </a:lnTo>
                    <a:lnTo>
                      <a:pt x="896" y="296"/>
                    </a:lnTo>
                    <a:lnTo>
                      <a:pt x="896" y="297"/>
                    </a:lnTo>
                    <a:lnTo>
                      <a:pt x="897" y="297"/>
                    </a:lnTo>
                    <a:lnTo>
                      <a:pt x="898" y="297"/>
                    </a:lnTo>
                    <a:lnTo>
                      <a:pt x="899" y="296"/>
                    </a:lnTo>
                    <a:lnTo>
                      <a:pt x="899" y="295"/>
                    </a:lnTo>
                    <a:lnTo>
                      <a:pt x="899" y="294"/>
                    </a:lnTo>
                    <a:lnTo>
                      <a:pt x="905" y="296"/>
                    </a:lnTo>
                    <a:lnTo>
                      <a:pt x="906" y="296"/>
                    </a:lnTo>
                    <a:lnTo>
                      <a:pt x="906" y="295"/>
                    </a:lnTo>
                    <a:lnTo>
                      <a:pt x="907" y="295"/>
                    </a:lnTo>
                    <a:lnTo>
                      <a:pt x="910" y="295"/>
                    </a:lnTo>
                    <a:lnTo>
                      <a:pt x="910" y="296"/>
                    </a:lnTo>
                    <a:lnTo>
                      <a:pt x="911" y="297"/>
                    </a:lnTo>
                    <a:lnTo>
                      <a:pt x="913" y="296"/>
                    </a:lnTo>
                    <a:lnTo>
                      <a:pt x="913" y="295"/>
                    </a:lnTo>
                    <a:lnTo>
                      <a:pt x="912" y="295"/>
                    </a:lnTo>
                    <a:lnTo>
                      <a:pt x="912" y="295"/>
                    </a:lnTo>
                    <a:lnTo>
                      <a:pt x="913" y="294"/>
                    </a:lnTo>
                    <a:lnTo>
                      <a:pt x="913" y="294"/>
                    </a:lnTo>
                    <a:lnTo>
                      <a:pt x="913" y="293"/>
                    </a:lnTo>
                    <a:lnTo>
                      <a:pt x="913" y="292"/>
                    </a:lnTo>
                    <a:lnTo>
                      <a:pt x="913" y="292"/>
                    </a:lnTo>
                    <a:lnTo>
                      <a:pt x="914" y="291"/>
                    </a:lnTo>
                    <a:lnTo>
                      <a:pt x="916" y="291"/>
                    </a:lnTo>
                    <a:lnTo>
                      <a:pt x="921" y="292"/>
                    </a:lnTo>
                    <a:lnTo>
                      <a:pt x="921" y="292"/>
                    </a:lnTo>
                    <a:lnTo>
                      <a:pt x="923" y="294"/>
                    </a:lnTo>
                    <a:lnTo>
                      <a:pt x="923" y="294"/>
                    </a:lnTo>
                    <a:lnTo>
                      <a:pt x="924" y="294"/>
                    </a:lnTo>
                    <a:lnTo>
                      <a:pt x="924" y="293"/>
                    </a:lnTo>
                    <a:lnTo>
                      <a:pt x="925" y="293"/>
                    </a:lnTo>
                    <a:lnTo>
                      <a:pt x="926" y="293"/>
                    </a:lnTo>
                    <a:lnTo>
                      <a:pt x="928" y="295"/>
                    </a:lnTo>
                    <a:lnTo>
                      <a:pt x="928" y="295"/>
                    </a:lnTo>
                    <a:lnTo>
                      <a:pt x="931" y="296"/>
                    </a:lnTo>
                    <a:lnTo>
                      <a:pt x="931" y="297"/>
                    </a:lnTo>
                    <a:lnTo>
                      <a:pt x="930" y="298"/>
                    </a:lnTo>
                    <a:lnTo>
                      <a:pt x="926" y="298"/>
                    </a:lnTo>
                    <a:lnTo>
                      <a:pt x="925" y="298"/>
                    </a:lnTo>
                    <a:lnTo>
                      <a:pt x="925" y="298"/>
                    </a:lnTo>
                    <a:lnTo>
                      <a:pt x="927" y="301"/>
                    </a:lnTo>
                    <a:lnTo>
                      <a:pt x="929" y="301"/>
                    </a:lnTo>
                    <a:lnTo>
                      <a:pt x="931" y="300"/>
                    </a:lnTo>
                    <a:lnTo>
                      <a:pt x="932" y="299"/>
                    </a:lnTo>
                    <a:lnTo>
                      <a:pt x="932" y="298"/>
                    </a:lnTo>
                    <a:lnTo>
                      <a:pt x="933" y="299"/>
                    </a:lnTo>
                    <a:lnTo>
                      <a:pt x="935" y="300"/>
                    </a:lnTo>
                    <a:lnTo>
                      <a:pt x="935" y="299"/>
                    </a:lnTo>
                    <a:lnTo>
                      <a:pt x="935" y="298"/>
                    </a:lnTo>
                    <a:lnTo>
                      <a:pt x="937" y="298"/>
                    </a:lnTo>
                    <a:lnTo>
                      <a:pt x="937" y="298"/>
                    </a:lnTo>
                    <a:lnTo>
                      <a:pt x="939" y="297"/>
                    </a:lnTo>
                    <a:lnTo>
                      <a:pt x="940" y="297"/>
                    </a:lnTo>
                    <a:lnTo>
                      <a:pt x="941" y="298"/>
                    </a:lnTo>
                    <a:lnTo>
                      <a:pt x="942" y="298"/>
                    </a:lnTo>
                    <a:lnTo>
                      <a:pt x="943" y="298"/>
                    </a:lnTo>
                    <a:lnTo>
                      <a:pt x="943" y="297"/>
                    </a:lnTo>
                    <a:lnTo>
                      <a:pt x="945" y="297"/>
                    </a:lnTo>
                    <a:lnTo>
                      <a:pt x="946" y="298"/>
                    </a:lnTo>
                    <a:lnTo>
                      <a:pt x="946" y="297"/>
                    </a:lnTo>
                    <a:lnTo>
                      <a:pt x="946" y="297"/>
                    </a:lnTo>
                    <a:lnTo>
                      <a:pt x="947" y="296"/>
                    </a:lnTo>
                    <a:lnTo>
                      <a:pt x="946" y="295"/>
                    </a:lnTo>
                    <a:lnTo>
                      <a:pt x="946" y="295"/>
                    </a:lnTo>
                    <a:lnTo>
                      <a:pt x="944" y="294"/>
                    </a:lnTo>
                    <a:lnTo>
                      <a:pt x="942" y="294"/>
                    </a:lnTo>
                    <a:lnTo>
                      <a:pt x="942" y="293"/>
                    </a:lnTo>
                    <a:lnTo>
                      <a:pt x="943" y="292"/>
                    </a:lnTo>
                    <a:lnTo>
                      <a:pt x="942" y="290"/>
                    </a:lnTo>
                    <a:lnTo>
                      <a:pt x="942" y="290"/>
                    </a:lnTo>
                    <a:lnTo>
                      <a:pt x="943" y="290"/>
                    </a:lnTo>
                    <a:lnTo>
                      <a:pt x="943" y="290"/>
                    </a:lnTo>
                    <a:lnTo>
                      <a:pt x="945" y="285"/>
                    </a:lnTo>
                    <a:lnTo>
                      <a:pt x="946" y="284"/>
                    </a:lnTo>
                    <a:lnTo>
                      <a:pt x="948" y="283"/>
                    </a:lnTo>
                    <a:lnTo>
                      <a:pt x="951" y="280"/>
                    </a:lnTo>
                    <a:lnTo>
                      <a:pt x="951" y="279"/>
                    </a:lnTo>
                    <a:lnTo>
                      <a:pt x="952" y="278"/>
                    </a:lnTo>
                    <a:lnTo>
                      <a:pt x="955" y="274"/>
                    </a:lnTo>
                    <a:lnTo>
                      <a:pt x="956" y="272"/>
                    </a:lnTo>
                    <a:lnTo>
                      <a:pt x="958" y="269"/>
                    </a:lnTo>
                    <a:lnTo>
                      <a:pt x="960" y="269"/>
                    </a:lnTo>
                    <a:lnTo>
                      <a:pt x="961" y="268"/>
                    </a:lnTo>
                    <a:lnTo>
                      <a:pt x="963" y="268"/>
                    </a:lnTo>
                    <a:lnTo>
                      <a:pt x="967" y="267"/>
                    </a:lnTo>
                    <a:lnTo>
                      <a:pt x="968" y="267"/>
                    </a:lnTo>
                    <a:lnTo>
                      <a:pt x="968" y="266"/>
                    </a:lnTo>
                    <a:lnTo>
                      <a:pt x="969" y="266"/>
                    </a:lnTo>
                    <a:lnTo>
                      <a:pt x="970" y="267"/>
                    </a:lnTo>
                    <a:lnTo>
                      <a:pt x="971" y="268"/>
                    </a:lnTo>
                    <a:lnTo>
                      <a:pt x="972" y="269"/>
                    </a:lnTo>
                    <a:lnTo>
                      <a:pt x="972" y="269"/>
                    </a:lnTo>
                    <a:lnTo>
                      <a:pt x="975" y="266"/>
                    </a:lnTo>
                    <a:lnTo>
                      <a:pt x="975" y="270"/>
                    </a:lnTo>
                    <a:lnTo>
                      <a:pt x="974" y="271"/>
                    </a:lnTo>
                    <a:lnTo>
                      <a:pt x="973" y="273"/>
                    </a:lnTo>
                    <a:lnTo>
                      <a:pt x="973" y="274"/>
                    </a:lnTo>
                    <a:lnTo>
                      <a:pt x="974" y="275"/>
                    </a:lnTo>
                    <a:lnTo>
                      <a:pt x="973" y="276"/>
                    </a:lnTo>
                    <a:lnTo>
                      <a:pt x="973" y="277"/>
                    </a:lnTo>
                    <a:lnTo>
                      <a:pt x="973" y="277"/>
                    </a:lnTo>
                    <a:lnTo>
                      <a:pt x="973" y="277"/>
                    </a:lnTo>
                    <a:lnTo>
                      <a:pt x="976" y="277"/>
                    </a:lnTo>
                    <a:lnTo>
                      <a:pt x="975" y="280"/>
                    </a:lnTo>
                    <a:lnTo>
                      <a:pt x="975" y="282"/>
                    </a:lnTo>
                    <a:lnTo>
                      <a:pt x="975" y="281"/>
                    </a:lnTo>
                    <a:lnTo>
                      <a:pt x="977" y="280"/>
                    </a:lnTo>
                    <a:lnTo>
                      <a:pt x="978" y="280"/>
                    </a:lnTo>
                    <a:lnTo>
                      <a:pt x="986" y="270"/>
                    </a:lnTo>
                    <a:lnTo>
                      <a:pt x="988" y="269"/>
                    </a:lnTo>
                    <a:lnTo>
                      <a:pt x="989" y="269"/>
                    </a:lnTo>
                    <a:lnTo>
                      <a:pt x="989" y="269"/>
                    </a:lnTo>
                    <a:lnTo>
                      <a:pt x="990" y="269"/>
                    </a:lnTo>
                    <a:lnTo>
                      <a:pt x="990" y="270"/>
                    </a:lnTo>
                    <a:lnTo>
                      <a:pt x="990" y="271"/>
                    </a:lnTo>
                    <a:lnTo>
                      <a:pt x="990" y="271"/>
                    </a:lnTo>
                    <a:lnTo>
                      <a:pt x="991" y="269"/>
                    </a:lnTo>
                    <a:lnTo>
                      <a:pt x="990" y="269"/>
                    </a:lnTo>
                    <a:lnTo>
                      <a:pt x="990" y="268"/>
                    </a:lnTo>
                    <a:lnTo>
                      <a:pt x="990" y="265"/>
                    </a:lnTo>
                    <a:lnTo>
                      <a:pt x="990" y="264"/>
                    </a:lnTo>
                    <a:lnTo>
                      <a:pt x="992" y="262"/>
                    </a:lnTo>
                    <a:lnTo>
                      <a:pt x="992" y="261"/>
                    </a:lnTo>
                    <a:lnTo>
                      <a:pt x="992" y="260"/>
                    </a:lnTo>
                    <a:lnTo>
                      <a:pt x="993" y="258"/>
                    </a:lnTo>
                    <a:lnTo>
                      <a:pt x="998" y="257"/>
                    </a:lnTo>
                    <a:lnTo>
                      <a:pt x="1000" y="258"/>
                    </a:lnTo>
                    <a:lnTo>
                      <a:pt x="1001" y="259"/>
                    </a:lnTo>
                    <a:lnTo>
                      <a:pt x="1001" y="260"/>
                    </a:lnTo>
                    <a:lnTo>
                      <a:pt x="999" y="260"/>
                    </a:lnTo>
                    <a:lnTo>
                      <a:pt x="997" y="262"/>
                    </a:lnTo>
                    <a:lnTo>
                      <a:pt x="996" y="269"/>
                    </a:lnTo>
                    <a:lnTo>
                      <a:pt x="994" y="270"/>
                    </a:lnTo>
                    <a:lnTo>
                      <a:pt x="994" y="272"/>
                    </a:lnTo>
                    <a:lnTo>
                      <a:pt x="995" y="273"/>
                    </a:lnTo>
                    <a:lnTo>
                      <a:pt x="995" y="274"/>
                    </a:lnTo>
                    <a:lnTo>
                      <a:pt x="994" y="275"/>
                    </a:lnTo>
                    <a:lnTo>
                      <a:pt x="993" y="275"/>
                    </a:lnTo>
                    <a:lnTo>
                      <a:pt x="993" y="277"/>
                    </a:lnTo>
                    <a:lnTo>
                      <a:pt x="994" y="277"/>
                    </a:lnTo>
                    <a:lnTo>
                      <a:pt x="994" y="278"/>
                    </a:lnTo>
                    <a:lnTo>
                      <a:pt x="992" y="280"/>
                    </a:lnTo>
                    <a:lnTo>
                      <a:pt x="990" y="280"/>
                    </a:lnTo>
                    <a:lnTo>
                      <a:pt x="990" y="280"/>
                    </a:lnTo>
                    <a:lnTo>
                      <a:pt x="988" y="282"/>
                    </a:lnTo>
                    <a:lnTo>
                      <a:pt x="987" y="282"/>
                    </a:lnTo>
                    <a:lnTo>
                      <a:pt x="984" y="283"/>
                    </a:lnTo>
                    <a:lnTo>
                      <a:pt x="984" y="284"/>
                    </a:lnTo>
                    <a:lnTo>
                      <a:pt x="984" y="284"/>
                    </a:lnTo>
                    <a:lnTo>
                      <a:pt x="983" y="286"/>
                    </a:lnTo>
                    <a:lnTo>
                      <a:pt x="979" y="291"/>
                    </a:lnTo>
                    <a:lnTo>
                      <a:pt x="976" y="293"/>
                    </a:lnTo>
                    <a:lnTo>
                      <a:pt x="975" y="295"/>
                    </a:lnTo>
                    <a:lnTo>
                      <a:pt x="975" y="295"/>
                    </a:lnTo>
                    <a:lnTo>
                      <a:pt x="972" y="298"/>
                    </a:lnTo>
                    <a:lnTo>
                      <a:pt x="972" y="300"/>
                    </a:lnTo>
                    <a:lnTo>
                      <a:pt x="964" y="309"/>
                    </a:lnTo>
                    <a:lnTo>
                      <a:pt x="963" y="309"/>
                    </a:lnTo>
                    <a:lnTo>
                      <a:pt x="961" y="309"/>
                    </a:lnTo>
                    <a:lnTo>
                      <a:pt x="960" y="312"/>
                    </a:lnTo>
                    <a:lnTo>
                      <a:pt x="957" y="311"/>
                    </a:lnTo>
                    <a:lnTo>
                      <a:pt x="957" y="311"/>
                    </a:lnTo>
                    <a:lnTo>
                      <a:pt x="957" y="314"/>
                    </a:lnTo>
                    <a:lnTo>
                      <a:pt x="956" y="319"/>
                    </a:lnTo>
                    <a:lnTo>
                      <a:pt x="952" y="321"/>
                    </a:lnTo>
                    <a:lnTo>
                      <a:pt x="950" y="330"/>
                    </a:lnTo>
                    <a:lnTo>
                      <a:pt x="951" y="349"/>
                    </a:lnTo>
                    <a:lnTo>
                      <a:pt x="951" y="349"/>
                    </a:lnTo>
                    <a:lnTo>
                      <a:pt x="956" y="377"/>
                    </a:lnTo>
                    <a:lnTo>
                      <a:pt x="964" y="368"/>
                    </a:lnTo>
                    <a:lnTo>
                      <a:pt x="965" y="364"/>
                    </a:lnTo>
                    <a:lnTo>
                      <a:pt x="965" y="362"/>
                    </a:lnTo>
                    <a:lnTo>
                      <a:pt x="965" y="361"/>
                    </a:lnTo>
                    <a:lnTo>
                      <a:pt x="966" y="360"/>
                    </a:lnTo>
                    <a:lnTo>
                      <a:pt x="965" y="360"/>
                    </a:lnTo>
                    <a:lnTo>
                      <a:pt x="966" y="359"/>
                    </a:lnTo>
                    <a:lnTo>
                      <a:pt x="966" y="359"/>
                    </a:lnTo>
                    <a:lnTo>
                      <a:pt x="967" y="359"/>
                    </a:lnTo>
                    <a:lnTo>
                      <a:pt x="969" y="357"/>
                    </a:lnTo>
                    <a:lnTo>
                      <a:pt x="972" y="356"/>
                    </a:lnTo>
                    <a:lnTo>
                      <a:pt x="974" y="357"/>
                    </a:lnTo>
                    <a:lnTo>
                      <a:pt x="973" y="356"/>
                    </a:lnTo>
                    <a:lnTo>
                      <a:pt x="973" y="355"/>
                    </a:lnTo>
                    <a:lnTo>
                      <a:pt x="973" y="349"/>
                    </a:lnTo>
                    <a:lnTo>
                      <a:pt x="977" y="345"/>
                    </a:lnTo>
                    <a:lnTo>
                      <a:pt x="979" y="343"/>
                    </a:lnTo>
                    <a:lnTo>
                      <a:pt x="980" y="343"/>
                    </a:lnTo>
                    <a:lnTo>
                      <a:pt x="981" y="344"/>
                    </a:lnTo>
                    <a:lnTo>
                      <a:pt x="982" y="344"/>
                    </a:lnTo>
                    <a:lnTo>
                      <a:pt x="983" y="344"/>
                    </a:lnTo>
                    <a:lnTo>
                      <a:pt x="985" y="342"/>
                    </a:lnTo>
                    <a:lnTo>
                      <a:pt x="985" y="342"/>
                    </a:lnTo>
                    <a:lnTo>
                      <a:pt x="983" y="338"/>
                    </a:lnTo>
                    <a:lnTo>
                      <a:pt x="982" y="335"/>
                    </a:lnTo>
                    <a:lnTo>
                      <a:pt x="984" y="330"/>
                    </a:lnTo>
                    <a:lnTo>
                      <a:pt x="985" y="329"/>
                    </a:lnTo>
                    <a:lnTo>
                      <a:pt x="986" y="328"/>
                    </a:lnTo>
                    <a:lnTo>
                      <a:pt x="986" y="327"/>
                    </a:lnTo>
                    <a:lnTo>
                      <a:pt x="986" y="326"/>
                    </a:lnTo>
                    <a:lnTo>
                      <a:pt x="989" y="325"/>
                    </a:lnTo>
                    <a:lnTo>
                      <a:pt x="990" y="324"/>
                    </a:lnTo>
                    <a:lnTo>
                      <a:pt x="990" y="325"/>
                    </a:lnTo>
                    <a:lnTo>
                      <a:pt x="990" y="326"/>
                    </a:lnTo>
                    <a:lnTo>
                      <a:pt x="989" y="327"/>
                    </a:lnTo>
                    <a:lnTo>
                      <a:pt x="988" y="328"/>
                    </a:lnTo>
                    <a:lnTo>
                      <a:pt x="989" y="329"/>
                    </a:lnTo>
                    <a:lnTo>
                      <a:pt x="990" y="330"/>
                    </a:lnTo>
                    <a:lnTo>
                      <a:pt x="990" y="330"/>
                    </a:lnTo>
                    <a:lnTo>
                      <a:pt x="991" y="328"/>
                    </a:lnTo>
                    <a:lnTo>
                      <a:pt x="991" y="327"/>
                    </a:lnTo>
                    <a:lnTo>
                      <a:pt x="991" y="324"/>
                    </a:lnTo>
                    <a:lnTo>
                      <a:pt x="990" y="323"/>
                    </a:lnTo>
                    <a:lnTo>
                      <a:pt x="989" y="323"/>
                    </a:lnTo>
                    <a:lnTo>
                      <a:pt x="989" y="323"/>
                    </a:lnTo>
                    <a:lnTo>
                      <a:pt x="989" y="317"/>
                    </a:lnTo>
                    <a:lnTo>
                      <a:pt x="989" y="316"/>
                    </a:lnTo>
                    <a:lnTo>
                      <a:pt x="990" y="315"/>
                    </a:lnTo>
                    <a:lnTo>
                      <a:pt x="991" y="313"/>
                    </a:lnTo>
                    <a:lnTo>
                      <a:pt x="991" y="312"/>
                    </a:lnTo>
                    <a:lnTo>
                      <a:pt x="988" y="310"/>
                    </a:lnTo>
                    <a:lnTo>
                      <a:pt x="987" y="310"/>
                    </a:lnTo>
                    <a:lnTo>
                      <a:pt x="986" y="312"/>
                    </a:lnTo>
                    <a:lnTo>
                      <a:pt x="986" y="313"/>
                    </a:lnTo>
                    <a:lnTo>
                      <a:pt x="986" y="312"/>
                    </a:lnTo>
                    <a:lnTo>
                      <a:pt x="985" y="311"/>
                    </a:lnTo>
                    <a:lnTo>
                      <a:pt x="984" y="310"/>
                    </a:lnTo>
                    <a:lnTo>
                      <a:pt x="984" y="309"/>
                    </a:lnTo>
                    <a:lnTo>
                      <a:pt x="990" y="299"/>
                    </a:lnTo>
                    <a:lnTo>
                      <a:pt x="990" y="298"/>
                    </a:lnTo>
                    <a:lnTo>
                      <a:pt x="990" y="298"/>
                    </a:lnTo>
                    <a:lnTo>
                      <a:pt x="990" y="298"/>
                    </a:lnTo>
                    <a:lnTo>
                      <a:pt x="990" y="297"/>
                    </a:lnTo>
                    <a:lnTo>
                      <a:pt x="990" y="296"/>
                    </a:lnTo>
                    <a:lnTo>
                      <a:pt x="991" y="296"/>
                    </a:lnTo>
                    <a:lnTo>
                      <a:pt x="992" y="295"/>
                    </a:lnTo>
                    <a:lnTo>
                      <a:pt x="991" y="294"/>
                    </a:lnTo>
                    <a:lnTo>
                      <a:pt x="991" y="292"/>
                    </a:lnTo>
                    <a:lnTo>
                      <a:pt x="992" y="291"/>
                    </a:lnTo>
                    <a:lnTo>
                      <a:pt x="993" y="290"/>
                    </a:lnTo>
                    <a:lnTo>
                      <a:pt x="993" y="290"/>
                    </a:lnTo>
                    <a:lnTo>
                      <a:pt x="994" y="289"/>
                    </a:lnTo>
                    <a:lnTo>
                      <a:pt x="995" y="288"/>
                    </a:lnTo>
                    <a:lnTo>
                      <a:pt x="996" y="289"/>
                    </a:lnTo>
                    <a:lnTo>
                      <a:pt x="997" y="290"/>
                    </a:lnTo>
                    <a:lnTo>
                      <a:pt x="997" y="288"/>
                    </a:lnTo>
                    <a:lnTo>
                      <a:pt x="999" y="287"/>
                    </a:lnTo>
                    <a:lnTo>
                      <a:pt x="1000" y="288"/>
                    </a:lnTo>
                    <a:lnTo>
                      <a:pt x="1000" y="290"/>
                    </a:lnTo>
                    <a:lnTo>
                      <a:pt x="1001" y="290"/>
                    </a:lnTo>
                    <a:lnTo>
                      <a:pt x="1001" y="288"/>
                    </a:lnTo>
                    <a:lnTo>
                      <a:pt x="1001" y="287"/>
                    </a:lnTo>
                    <a:lnTo>
                      <a:pt x="1002" y="286"/>
                    </a:lnTo>
                    <a:lnTo>
                      <a:pt x="1003" y="286"/>
                    </a:lnTo>
                    <a:lnTo>
                      <a:pt x="1005" y="285"/>
                    </a:lnTo>
                    <a:lnTo>
                      <a:pt x="1006" y="284"/>
                    </a:lnTo>
                    <a:lnTo>
                      <a:pt x="1008" y="282"/>
                    </a:lnTo>
                    <a:lnTo>
                      <a:pt x="1008" y="283"/>
                    </a:lnTo>
                    <a:lnTo>
                      <a:pt x="1008" y="284"/>
                    </a:lnTo>
                    <a:lnTo>
                      <a:pt x="1008" y="284"/>
                    </a:lnTo>
                    <a:lnTo>
                      <a:pt x="1008" y="286"/>
                    </a:lnTo>
                    <a:lnTo>
                      <a:pt x="1008" y="289"/>
                    </a:lnTo>
                    <a:lnTo>
                      <a:pt x="1007" y="290"/>
                    </a:lnTo>
                    <a:lnTo>
                      <a:pt x="1007" y="290"/>
                    </a:lnTo>
                    <a:lnTo>
                      <a:pt x="1008" y="290"/>
                    </a:lnTo>
                    <a:lnTo>
                      <a:pt x="1011" y="285"/>
                    </a:lnTo>
                    <a:lnTo>
                      <a:pt x="1011" y="285"/>
                    </a:lnTo>
                    <a:lnTo>
                      <a:pt x="1011" y="284"/>
                    </a:lnTo>
                    <a:lnTo>
                      <a:pt x="1011" y="284"/>
                    </a:lnTo>
                    <a:lnTo>
                      <a:pt x="1013" y="284"/>
                    </a:lnTo>
                    <a:lnTo>
                      <a:pt x="1014" y="284"/>
                    </a:lnTo>
                    <a:lnTo>
                      <a:pt x="1015" y="284"/>
                    </a:lnTo>
                    <a:lnTo>
                      <a:pt x="1016" y="282"/>
                    </a:lnTo>
                    <a:lnTo>
                      <a:pt x="1018" y="282"/>
                    </a:lnTo>
                    <a:lnTo>
                      <a:pt x="1019" y="281"/>
                    </a:lnTo>
                    <a:lnTo>
                      <a:pt x="1019" y="281"/>
                    </a:lnTo>
                    <a:lnTo>
                      <a:pt x="1022" y="281"/>
                    </a:lnTo>
                    <a:lnTo>
                      <a:pt x="1025" y="283"/>
                    </a:lnTo>
                    <a:lnTo>
                      <a:pt x="1026" y="284"/>
                    </a:lnTo>
                    <a:lnTo>
                      <a:pt x="1027" y="284"/>
                    </a:lnTo>
                    <a:lnTo>
                      <a:pt x="1029" y="287"/>
                    </a:lnTo>
                    <a:lnTo>
                      <a:pt x="1029" y="288"/>
                    </a:lnTo>
                    <a:lnTo>
                      <a:pt x="1030" y="288"/>
                    </a:lnTo>
                    <a:lnTo>
                      <a:pt x="1030" y="288"/>
                    </a:lnTo>
                    <a:lnTo>
                      <a:pt x="1030" y="287"/>
                    </a:lnTo>
                    <a:lnTo>
                      <a:pt x="1032" y="284"/>
                    </a:lnTo>
                    <a:lnTo>
                      <a:pt x="1032" y="284"/>
                    </a:lnTo>
                    <a:lnTo>
                      <a:pt x="1031" y="284"/>
                    </a:lnTo>
                    <a:lnTo>
                      <a:pt x="1033" y="282"/>
                    </a:lnTo>
                    <a:lnTo>
                      <a:pt x="1034" y="282"/>
                    </a:lnTo>
                    <a:lnTo>
                      <a:pt x="1034" y="281"/>
                    </a:lnTo>
                    <a:lnTo>
                      <a:pt x="1035" y="281"/>
                    </a:lnTo>
                    <a:lnTo>
                      <a:pt x="1036" y="281"/>
                    </a:lnTo>
                    <a:lnTo>
                      <a:pt x="1037" y="280"/>
                    </a:lnTo>
                    <a:lnTo>
                      <a:pt x="1037" y="280"/>
                    </a:lnTo>
                    <a:lnTo>
                      <a:pt x="1037" y="279"/>
                    </a:lnTo>
                    <a:lnTo>
                      <a:pt x="1038" y="279"/>
                    </a:lnTo>
                    <a:lnTo>
                      <a:pt x="1039" y="278"/>
                    </a:lnTo>
                    <a:lnTo>
                      <a:pt x="1040" y="278"/>
                    </a:lnTo>
                    <a:lnTo>
                      <a:pt x="1040" y="278"/>
                    </a:lnTo>
                    <a:lnTo>
                      <a:pt x="1041" y="277"/>
                    </a:lnTo>
                    <a:lnTo>
                      <a:pt x="1040" y="277"/>
                    </a:lnTo>
                    <a:lnTo>
                      <a:pt x="1040" y="277"/>
                    </a:lnTo>
                    <a:lnTo>
                      <a:pt x="1040" y="276"/>
                    </a:lnTo>
                    <a:lnTo>
                      <a:pt x="1041" y="277"/>
                    </a:lnTo>
                    <a:lnTo>
                      <a:pt x="1041" y="277"/>
                    </a:lnTo>
                    <a:lnTo>
                      <a:pt x="1041" y="277"/>
                    </a:lnTo>
                    <a:lnTo>
                      <a:pt x="1042" y="275"/>
                    </a:lnTo>
                    <a:lnTo>
                      <a:pt x="1041" y="275"/>
                    </a:lnTo>
                    <a:lnTo>
                      <a:pt x="1043" y="275"/>
                    </a:lnTo>
                    <a:lnTo>
                      <a:pt x="1044" y="274"/>
                    </a:lnTo>
                    <a:lnTo>
                      <a:pt x="1044" y="274"/>
                    </a:lnTo>
                    <a:lnTo>
                      <a:pt x="1044" y="273"/>
                    </a:lnTo>
                    <a:lnTo>
                      <a:pt x="1044" y="273"/>
                    </a:lnTo>
                    <a:lnTo>
                      <a:pt x="1044" y="272"/>
                    </a:lnTo>
                    <a:lnTo>
                      <a:pt x="1044" y="273"/>
                    </a:lnTo>
                    <a:lnTo>
                      <a:pt x="1045" y="273"/>
                    </a:lnTo>
                    <a:lnTo>
                      <a:pt x="1046" y="272"/>
                    </a:lnTo>
                    <a:lnTo>
                      <a:pt x="1046" y="272"/>
                    </a:lnTo>
                    <a:lnTo>
                      <a:pt x="1047" y="271"/>
                    </a:lnTo>
                    <a:lnTo>
                      <a:pt x="1047" y="271"/>
                    </a:lnTo>
                    <a:lnTo>
                      <a:pt x="1048" y="270"/>
                    </a:lnTo>
                    <a:lnTo>
                      <a:pt x="1048" y="269"/>
                    </a:lnTo>
                    <a:lnTo>
                      <a:pt x="1048" y="269"/>
                    </a:lnTo>
                    <a:lnTo>
                      <a:pt x="1048" y="269"/>
                    </a:lnTo>
                    <a:lnTo>
                      <a:pt x="1048" y="269"/>
                    </a:lnTo>
                    <a:lnTo>
                      <a:pt x="1049" y="269"/>
                    </a:lnTo>
                    <a:lnTo>
                      <a:pt x="1050" y="269"/>
                    </a:lnTo>
                    <a:lnTo>
                      <a:pt x="1051" y="268"/>
                    </a:lnTo>
                    <a:lnTo>
                      <a:pt x="1054" y="267"/>
                    </a:lnTo>
                    <a:lnTo>
                      <a:pt x="1055" y="266"/>
                    </a:lnTo>
                    <a:lnTo>
                      <a:pt x="1056" y="266"/>
                    </a:lnTo>
                    <a:lnTo>
                      <a:pt x="1056" y="265"/>
                    </a:lnTo>
                    <a:lnTo>
                      <a:pt x="1056" y="264"/>
                    </a:lnTo>
                    <a:lnTo>
                      <a:pt x="1056" y="263"/>
                    </a:lnTo>
                    <a:lnTo>
                      <a:pt x="1057" y="263"/>
                    </a:lnTo>
                    <a:lnTo>
                      <a:pt x="1057" y="265"/>
                    </a:lnTo>
                    <a:lnTo>
                      <a:pt x="1057" y="265"/>
                    </a:lnTo>
                    <a:lnTo>
                      <a:pt x="1060" y="263"/>
                    </a:lnTo>
                    <a:lnTo>
                      <a:pt x="1060" y="263"/>
                    </a:lnTo>
                    <a:lnTo>
                      <a:pt x="1065" y="260"/>
                    </a:lnTo>
                    <a:lnTo>
                      <a:pt x="1068" y="259"/>
                    </a:lnTo>
                    <a:lnTo>
                      <a:pt x="1068" y="258"/>
                    </a:lnTo>
                    <a:lnTo>
                      <a:pt x="1068" y="258"/>
                    </a:lnTo>
                    <a:lnTo>
                      <a:pt x="1068" y="258"/>
                    </a:lnTo>
                    <a:lnTo>
                      <a:pt x="1066" y="255"/>
                    </a:lnTo>
                    <a:lnTo>
                      <a:pt x="1067" y="255"/>
                    </a:lnTo>
                    <a:lnTo>
                      <a:pt x="1069" y="258"/>
                    </a:lnTo>
                    <a:lnTo>
                      <a:pt x="1069" y="258"/>
                    </a:lnTo>
                    <a:lnTo>
                      <a:pt x="1069" y="258"/>
                    </a:lnTo>
                    <a:lnTo>
                      <a:pt x="1070" y="258"/>
                    </a:lnTo>
                    <a:lnTo>
                      <a:pt x="1070" y="258"/>
                    </a:lnTo>
                    <a:lnTo>
                      <a:pt x="1070" y="258"/>
                    </a:lnTo>
                    <a:lnTo>
                      <a:pt x="1070" y="257"/>
                    </a:lnTo>
                    <a:lnTo>
                      <a:pt x="1070" y="257"/>
                    </a:lnTo>
                    <a:lnTo>
                      <a:pt x="1071" y="258"/>
                    </a:lnTo>
                    <a:lnTo>
                      <a:pt x="1071" y="258"/>
                    </a:lnTo>
                    <a:lnTo>
                      <a:pt x="1073" y="259"/>
                    </a:lnTo>
                    <a:lnTo>
                      <a:pt x="1076" y="261"/>
                    </a:lnTo>
                    <a:lnTo>
                      <a:pt x="1077" y="262"/>
                    </a:lnTo>
                    <a:lnTo>
                      <a:pt x="1078" y="262"/>
                    </a:lnTo>
                    <a:lnTo>
                      <a:pt x="1078" y="260"/>
                    </a:lnTo>
                    <a:lnTo>
                      <a:pt x="1079" y="260"/>
                    </a:lnTo>
                    <a:lnTo>
                      <a:pt x="1080" y="258"/>
                    </a:lnTo>
                    <a:lnTo>
                      <a:pt x="1080" y="256"/>
                    </a:lnTo>
                    <a:lnTo>
                      <a:pt x="1080" y="255"/>
                    </a:lnTo>
                    <a:lnTo>
                      <a:pt x="1080" y="255"/>
                    </a:lnTo>
                    <a:lnTo>
                      <a:pt x="1078" y="254"/>
                    </a:lnTo>
                    <a:lnTo>
                      <a:pt x="1078" y="254"/>
                    </a:lnTo>
                    <a:lnTo>
                      <a:pt x="1078" y="253"/>
                    </a:lnTo>
                    <a:lnTo>
                      <a:pt x="1078" y="253"/>
                    </a:lnTo>
                    <a:lnTo>
                      <a:pt x="1079" y="253"/>
                    </a:lnTo>
                    <a:lnTo>
                      <a:pt x="1080" y="253"/>
                    </a:lnTo>
                    <a:lnTo>
                      <a:pt x="1080" y="252"/>
                    </a:lnTo>
                    <a:lnTo>
                      <a:pt x="1080" y="251"/>
                    </a:lnTo>
                    <a:lnTo>
                      <a:pt x="1079" y="251"/>
                    </a:lnTo>
                    <a:lnTo>
                      <a:pt x="1077" y="248"/>
                    </a:lnTo>
                    <a:lnTo>
                      <a:pt x="1077" y="241"/>
                    </a:lnTo>
                    <a:lnTo>
                      <a:pt x="1075" y="242"/>
                    </a:lnTo>
                    <a:lnTo>
                      <a:pt x="1074" y="241"/>
                    </a:lnTo>
                    <a:lnTo>
                      <a:pt x="1074" y="240"/>
                    </a:lnTo>
                    <a:lnTo>
                      <a:pt x="1075" y="240"/>
                    </a:lnTo>
                    <a:lnTo>
                      <a:pt x="1076" y="240"/>
                    </a:lnTo>
                    <a:lnTo>
                      <a:pt x="1074" y="236"/>
                    </a:lnTo>
                    <a:lnTo>
                      <a:pt x="1073" y="238"/>
                    </a:lnTo>
                    <a:lnTo>
                      <a:pt x="1073" y="238"/>
                    </a:lnTo>
                    <a:lnTo>
                      <a:pt x="1072" y="237"/>
                    </a:lnTo>
                    <a:lnTo>
                      <a:pt x="1071" y="236"/>
                    </a:lnTo>
                    <a:lnTo>
                      <a:pt x="1070" y="236"/>
                    </a:lnTo>
                    <a:lnTo>
                      <a:pt x="1070" y="235"/>
                    </a:lnTo>
                    <a:lnTo>
                      <a:pt x="1070" y="232"/>
                    </a:lnTo>
                    <a:lnTo>
                      <a:pt x="1070" y="231"/>
                    </a:lnTo>
                    <a:lnTo>
                      <a:pt x="1071" y="232"/>
                    </a:lnTo>
                    <a:lnTo>
                      <a:pt x="1073" y="233"/>
                    </a:lnTo>
                    <a:lnTo>
                      <a:pt x="1073" y="232"/>
                    </a:lnTo>
                    <a:lnTo>
                      <a:pt x="1073" y="232"/>
                    </a:lnTo>
                    <a:lnTo>
                      <a:pt x="1074" y="233"/>
                    </a:lnTo>
                    <a:lnTo>
                      <a:pt x="1076" y="233"/>
                    </a:lnTo>
                    <a:lnTo>
                      <a:pt x="1076" y="233"/>
                    </a:lnTo>
                    <a:lnTo>
                      <a:pt x="1076" y="233"/>
                    </a:lnTo>
                    <a:lnTo>
                      <a:pt x="1077" y="233"/>
                    </a:lnTo>
                    <a:lnTo>
                      <a:pt x="1077" y="232"/>
                    </a:lnTo>
                    <a:lnTo>
                      <a:pt x="1080" y="231"/>
                    </a:lnTo>
                    <a:lnTo>
                      <a:pt x="1082" y="229"/>
                    </a:lnTo>
                    <a:lnTo>
                      <a:pt x="1084" y="227"/>
                    </a:lnTo>
                    <a:lnTo>
                      <a:pt x="1084" y="227"/>
                    </a:lnTo>
                    <a:lnTo>
                      <a:pt x="1087" y="224"/>
                    </a:lnTo>
                    <a:lnTo>
                      <a:pt x="1087" y="222"/>
                    </a:lnTo>
                    <a:lnTo>
                      <a:pt x="1088" y="222"/>
                    </a:lnTo>
                    <a:lnTo>
                      <a:pt x="1088" y="220"/>
                    </a:lnTo>
                    <a:lnTo>
                      <a:pt x="1084" y="217"/>
                    </a:lnTo>
                    <a:lnTo>
                      <a:pt x="1084" y="213"/>
                    </a:lnTo>
                    <a:lnTo>
                      <a:pt x="1085" y="213"/>
                    </a:lnTo>
                    <a:lnTo>
                      <a:pt x="1085" y="213"/>
                    </a:lnTo>
                    <a:lnTo>
                      <a:pt x="1086" y="214"/>
                    </a:lnTo>
                    <a:lnTo>
                      <a:pt x="1088" y="213"/>
                    </a:lnTo>
                    <a:lnTo>
                      <a:pt x="1088" y="211"/>
                    </a:lnTo>
                    <a:lnTo>
                      <a:pt x="1088" y="211"/>
                    </a:lnTo>
                    <a:lnTo>
                      <a:pt x="1088" y="211"/>
                    </a:lnTo>
                    <a:lnTo>
                      <a:pt x="1088" y="211"/>
                    </a:lnTo>
                    <a:lnTo>
                      <a:pt x="1090" y="213"/>
                    </a:lnTo>
                    <a:lnTo>
                      <a:pt x="1091" y="212"/>
                    </a:lnTo>
                    <a:lnTo>
                      <a:pt x="1091" y="211"/>
                    </a:lnTo>
                    <a:lnTo>
                      <a:pt x="1091" y="210"/>
                    </a:lnTo>
                    <a:lnTo>
                      <a:pt x="1092" y="211"/>
                    </a:lnTo>
                    <a:lnTo>
                      <a:pt x="1091" y="214"/>
                    </a:lnTo>
                    <a:lnTo>
                      <a:pt x="1091" y="215"/>
                    </a:lnTo>
                    <a:lnTo>
                      <a:pt x="1090" y="215"/>
                    </a:lnTo>
                    <a:lnTo>
                      <a:pt x="1089" y="214"/>
                    </a:lnTo>
                    <a:lnTo>
                      <a:pt x="1091" y="218"/>
                    </a:lnTo>
                    <a:lnTo>
                      <a:pt x="1091" y="218"/>
                    </a:lnTo>
                    <a:lnTo>
                      <a:pt x="1092" y="219"/>
                    </a:lnTo>
                    <a:lnTo>
                      <a:pt x="1092" y="221"/>
                    </a:lnTo>
                    <a:lnTo>
                      <a:pt x="1093" y="222"/>
                    </a:lnTo>
                    <a:lnTo>
                      <a:pt x="1096" y="222"/>
                    </a:lnTo>
                    <a:lnTo>
                      <a:pt x="1099" y="222"/>
                    </a:lnTo>
                    <a:lnTo>
                      <a:pt x="1099" y="220"/>
                    </a:lnTo>
                    <a:lnTo>
                      <a:pt x="1100" y="220"/>
                    </a:lnTo>
                    <a:lnTo>
                      <a:pt x="1102" y="221"/>
                    </a:lnTo>
                    <a:lnTo>
                      <a:pt x="1103" y="220"/>
                    </a:lnTo>
                    <a:lnTo>
                      <a:pt x="1104" y="222"/>
                    </a:lnTo>
                    <a:lnTo>
                      <a:pt x="1105" y="222"/>
                    </a:lnTo>
                    <a:lnTo>
                      <a:pt x="1106" y="222"/>
                    </a:lnTo>
                    <a:lnTo>
                      <a:pt x="1106" y="224"/>
                    </a:lnTo>
                    <a:lnTo>
                      <a:pt x="1106" y="226"/>
                    </a:lnTo>
                    <a:lnTo>
                      <a:pt x="1106" y="228"/>
                    </a:lnTo>
                    <a:lnTo>
                      <a:pt x="1108" y="229"/>
                    </a:lnTo>
                    <a:lnTo>
                      <a:pt x="1109" y="229"/>
                    </a:lnTo>
                    <a:lnTo>
                      <a:pt x="1109" y="230"/>
                    </a:lnTo>
                    <a:lnTo>
                      <a:pt x="1109" y="231"/>
                    </a:lnTo>
                    <a:lnTo>
                      <a:pt x="1110" y="231"/>
                    </a:lnTo>
                    <a:lnTo>
                      <a:pt x="1111" y="232"/>
                    </a:lnTo>
                    <a:lnTo>
                      <a:pt x="1112" y="232"/>
                    </a:lnTo>
                    <a:lnTo>
                      <a:pt x="1111" y="231"/>
                    </a:lnTo>
                    <a:lnTo>
                      <a:pt x="1112" y="230"/>
                    </a:lnTo>
                    <a:lnTo>
                      <a:pt x="1112" y="230"/>
                    </a:lnTo>
                    <a:lnTo>
                      <a:pt x="1113" y="231"/>
                    </a:lnTo>
                    <a:lnTo>
                      <a:pt x="1113" y="229"/>
                    </a:lnTo>
                    <a:lnTo>
                      <a:pt x="1113" y="229"/>
                    </a:lnTo>
                    <a:lnTo>
                      <a:pt x="1113" y="229"/>
                    </a:lnTo>
                    <a:lnTo>
                      <a:pt x="1113" y="229"/>
                    </a:lnTo>
                    <a:lnTo>
                      <a:pt x="1113" y="230"/>
                    </a:lnTo>
                    <a:lnTo>
                      <a:pt x="1113" y="232"/>
                    </a:lnTo>
                    <a:lnTo>
                      <a:pt x="1114" y="233"/>
                    </a:lnTo>
                    <a:lnTo>
                      <a:pt x="1115" y="233"/>
                    </a:lnTo>
                    <a:lnTo>
                      <a:pt x="1116" y="233"/>
                    </a:lnTo>
                    <a:lnTo>
                      <a:pt x="1116" y="233"/>
                    </a:lnTo>
                    <a:lnTo>
                      <a:pt x="1117" y="235"/>
                    </a:lnTo>
                    <a:lnTo>
                      <a:pt x="1117" y="236"/>
                    </a:lnTo>
                    <a:lnTo>
                      <a:pt x="1118" y="236"/>
                    </a:lnTo>
                    <a:lnTo>
                      <a:pt x="1118" y="235"/>
                    </a:lnTo>
                    <a:lnTo>
                      <a:pt x="1118" y="236"/>
                    </a:lnTo>
                    <a:lnTo>
                      <a:pt x="1119" y="236"/>
                    </a:lnTo>
                    <a:lnTo>
                      <a:pt x="1120" y="236"/>
                    </a:lnTo>
                    <a:lnTo>
                      <a:pt x="1120" y="235"/>
                    </a:lnTo>
                    <a:lnTo>
                      <a:pt x="1120" y="233"/>
                    </a:lnTo>
                    <a:lnTo>
                      <a:pt x="1121" y="234"/>
                    </a:lnTo>
                    <a:lnTo>
                      <a:pt x="1120" y="237"/>
                    </a:lnTo>
                    <a:lnTo>
                      <a:pt x="1121" y="238"/>
                    </a:lnTo>
                    <a:lnTo>
                      <a:pt x="1122" y="238"/>
                    </a:lnTo>
                    <a:lnTo>
                      <a:pt x="1122" y="238"/>
                    </a:lnTo>
                    <a:lnTo>
                      <a:pt x="1123" y="237"/>
                    </a:lnTo>
                    <a:lnTo>
                      <a:pt x="1123" y="236"/>
                    </a:lnTo>
                    <a:lnTo>
                      <a:pt x="1122" y="235"/>
                    </a:lnTo>
                    <a:lnTo>
                      <a:pt x="1122" y="235"/>
                    </a:lnTo>
                    <a:lnTo>
                      <a:pt x="1123" y="235"/>
                    </a:lnTo>
                    <a:lnTo>
                      <a:pt x="1124" y="235"/>
                    </a:lnTo>
                    <a:lnTo>
                      <a:pt x="1124" y="236"/>
                    </a:lnTo>
                    <a:lnTo>
                      <a:pt x="1126" y="236"/>
                    </a:lnTo>
                    <a:lnTo>
                      <a:pt x="1125" y="233"/>
                    </a:lnTo>
                    <a:lnTo>
                      <a:pt x="1125" y="233"/>
                    </a:lnTo>
                    <a:lnTo>
                      <a:pt x="1124" y="233"/>
                    </a:lnTo>
                    <a:lnTo>
                      <a:pt x="1123" y="233"/>
                    </a:lnTo>
                    <a:lnTo>
                      <a:pt x="1123" y="233"/>
                    </a:lnTo>
                    <a:lnTo>
                      <a:pt x="1123" y="233"/>
                    </a:lnTo>
                    <a:lnTo>
                      <a:pt x="1123" y="232"/>
                    </a:lnTo>
                    <a:lnTo>
                      <a:pt x="1124" y="232"/>
                    </a:lnTo>
                    <a:lnTo>
                      <a:pt x="1124" y="231"/>
                    </a:lnTo>
                    <a:lnTo>
                      <a:pt x="1123" y="230"/>
                    </a:lnTo>
                    <a:lnTo>
                      <a:pt x="1122" y="231"/>
                    </a:lnTo>
                    <a:lnTo>
                      <a:pt x="1123" y="230"/>
                    </a:lnTo>
                    <a:lnTo>
                      <a:pt x="1124" y="230"/>
                    </a:lnTo>
                    <a:lnTo>
                      <a:pt x="1124" y="229"/>
                    </a:lnTo>
                    <a:lnTo>
                      <a:pt x="1124" y="229"/>
                    </a:lnTo>
                    <a:lnTo>
                      <a:pt x="1124" y="229"/>
                    </a:lnTo>
                    <a:lnTo>
                      <a:pt x="1124" y="229"/>
                    </a:lnTo>
                    <a:lnTo>
                      <a:pt x="1125"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3" name="Freeform 403"/>
              <p:cNvSpPr>
                <a:spLocks/>
              </p:cNvSpPr>
              <p:nvPr/>
            </p:nvSpPr>
            <p:spPr bwMode="auto">
              <a:xfrm>
                <a:off x="4441" y="2992"/>
                <a:ext cx="12" cy="12"/>
              </a:xfrm>
              <a:custGeom>
                <a:avLst/>
                <a:gdLst/>
                <a:ahLst/>
                <a:cxnLst>
                  <a:cxn ang="0">
                    <a:pos x="4" y="12"/>
                  </a:cxn>
                  <a:cxn ang="0">
                    <a:pos x="5" y="12"/>
                  </a:cxn>
                  <a:cxn ang="0">
                    <a:pos x="5" y="11"/>
                  </a:cxn>
                  <a:cxn ang="0">
                    <a:pos x="6" y="11"/>
                  </a:cxn>
                  <a:cxn ang="0">
                    <a:pos x="8" y="10"/>
                  </a:cxn>
                  <a:cxn ang="0">
                    <a:pos x="10" y="10"/>
                  </a:cxn>
                  <a:cxn ang="0">
                    <a:pos x="11" y="6"/>
                  </a:cxn>
                  <a:cxn ang="0">
                    <a:pos x="12" y="4"/>
                  </a:cxn>
                  <a:cxn ang="0">
                    <a:pos x="11" y="2"/>
                  </a:cxn>
                  <a:cxn ang="0">
                    <a:pos x="11" y="2"/>
                  </a:cxn>
                  <a:cxn ang="0">
                    <a:pos x="10" y="1"/>
                  </a:cxn>
                  <a:cxn ang="0">
                    <a:pos x="6" y="2"/>
                  </a:cxn>
                  <a:cxn ang="0">
                    <a:pos x="6" y="2"/>
                  </a:cxn>
                  <a:cxn ang="0">
                    <a:pos x="6" y="1"/>
                  </a:cxn>
                  <a:cxn ang="0">
                    <a:pos x="7" y="0"/>
                  </a:cxn>
                  <a:cxn ang="0">
                    <a:pos x="6" y="0"/>
                  </a:cxn>
                  <a:cxn ang="0">
                    <a:pos x="5" y="1"/>
                  </a:cxn>
                  <a:cxn ang="0">
                    <a:pos x="5" y="2"/>
                  </a:cxn>
                  <a:cxn ang="0">
                    <a:pos x="4" y="2"/>
                  </a:cxn>
                  <a:cxn ang="0">
                    <a:pos x="3" y="2"/>
                  </a:cxn>
                  <a:cxn ang="0">
                    <a:pos x="2" y="3"/>
                  </a:cxn>
                  <a:cxn ang="0">
                    <a:pos x="0" y="4"/>
                  </a:cxn>
                  <a:cxn ang="0">
                    <a:pos x="1" y="6"/>
                  </a:cxn>
                  <a:cxn ang="0">
                    <a:pos x="2" y="6"/>
                  </a:cxn>
                  <a:cxn ang="0">
                    <a:pos x="2" y="9"/>
                  </a:cxn>
                  <a:cxn ang="0">
                    <a:pos x="3" y="10"/>
                  </a:cxn>
                  <a:cxn ang="0">
                    <a:pos x="3" y="11"/>
                  </a:cxn>
                  <a:cxn ang="0">
                    <a:pos x="4" y="12"/>
                  </a:cxn>
                </a:cxnLst>
                <a:rect l="0" t="0" r="r" b="b"/>
                <a:pathLst>
                  <a:path w="12" h="12">
                    <a:moveTo>
                      <a:pt x="4" y="12"/>
                    </a:moveTo>
                    <a:lnTo>
                      <a:pt x="5" y="12"/>
                    </a:lnTo>
                    <a:lnTo>
                      <a:pt x="5" y="11"/>
                    </a:lnTo>
                    <a:lnTo>
                      <a:pt x="6" y="11"/>
                    </a:lnTo>
                    <a:lnTo>
                      <a:pt x="8" y="10"/>
                    </a:lnTo>
                    <a:lnTo>
                      <a:pt x="10" y="10"/>
                    </a:lnTo>
                    <a:lnTo>
                      <a:pt x="11" y="6"/>
                    </a:lnTo>
                    <a:lnTo>
                      <a:pt x="12" y="4"/>
                    </a:lnTo>
                    <a:lnTo>
                      <a:pt x="11" y="2"/>
                    </a:lnTo>
                    <a:lnTo>
                      <a:pt x="11" y="2"/>
                    </a:lnTo>
                    <a:lnTo>
                      <a:pt x="10" y="1"/>
                    </a:lnTo>
                    <a:lnTo>
                      <a:pt x="6" y="2"/>
                    </a:lnTo>
                    <a:lnTo>
                      <a:pt x="6" y="2"/>
                    </a:lnTo>
                    <a:lnTo>
                      <a:pt x="6" y="1"/>
                    </a:lnTo>
                    <a:lnTo>
                      <a:pt x="7" y="0"/>
                    </a:lnTo>
                    <a:lnTo>
                      <a:pt x="6" y="0"/>
                    </a:lnTo>
                    <a:lnTo>
                      <a:pt x="5" y="1"/>
                    </a:lnTo>
                    <a:lnTo>
                      <a:pt x="5" y="2"/>
                    </a:lnTo>
                    <a:lnTo>
                      <a:pt x="4" y="2"/>
                    </a:lnTo>
                    <a:lnTo>
                      <a:pt x="3" y="2"/>
                    </a:lnTo>
                    <a:lnTo>
                      <a:pt x="2" y="3"/>
                    </a:lnTo>
                    <a:lnTo>
                      <a:pt x="0" y="4"/>
                    </a:lnTo>
                    <a:lnTo>
                      <a:pt x="1" y="6"/>
                    </a:lnTo>
                    <a:lnTo>
                      <a:pt x="2" y="6"/>
                    </a:lnTo>
                    <a:lnTo>
                      <a:pt x="2" y="9"/>
                    </a:lnTo>
                    <a:lnTo>
                      <a:pt x="3" y="10"/>
                    </a:lnTo>
                    <a:lnTo>
                      <a:pt x="3" y="11"/>
                    </a:lnTo>
                    <a:lnTo>
                      <a:pt x="4"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4" name="Freeform 404"/>
              <p:cNvSpPr>
                <a:spLocks/>
              </p:cNvSpPr>
              <p:nvPr/>
            </p:nvSpPr>
            <p:spPr bwMode="auto">
              <a:xfrm>
                <a:off x="4595" y="3180"/>
                <a:ext cx="11" cy="13"/>
              </a:xfrm>
              <a:custGeom>
                <a:avLst/>
                <a:gdLst/>
                <a:ahLst/>
                <a:cxnLst>
                  <a:cxn ang="0">
                    <a:pos x="0" y="13"/>
                  </a:cxn>
                  <a:cxn ang="0">
                    <a:pos x="0" y="12"/>
                  </a:cxn>
                  <a:cxn ang="0">
                    <a:pos x="0" y="11"/>
                  </a:cxn>
                  <a:cxn ang="0">
                    <a:pos x="1" y="11"/>
                  </a:cxn>
                  <a:cxn ang="0">
                    <a:pos x="2" y="12"/>
                  </a:cxn>
                  <a:cxn ang="0">
                    <a:pos x="3" y="13"/>
                  </a:cxn>
                  <a:cxn ang="0">
                    <a:pos x="3" y="12"/>
                  </a:cxn>
                  <a:cxn ang="0">
                    <a:pos x="3" y="13"/>
                  </a:cxn>
                  <a:cxn ang="0">
                    <a:pos x="4" y="12"/>
                  </a:cxn>
                  <a:cxn ang="0">
                    <a:pos x="5" y="11"/>
                  </a:cxn>
                  <a:cxn ang="0">
                    <a:pos x="7" y="11"/>
                  </a:cxn>
                  <a:cxn ang="0">
                    <a:pos x="7" y="11"/>
                  </a:cxn>
                  <a:cxn ang="0">
                    <a:pos x="11" y="7"/>
                  </a:cxn>
                  <a:cxn ang="0">
                    <a:pos x="11" y="8"/>
                  </a:cxn>
                  <a:cxn ang="0">
                    <a:pos x="11" y="7"/>
                  </a:cxn>
                  <a:cxn ang="0">
                    <a:pos x="11" y="3"/>
                  </a:cxn>
                  <a:cxn ang="0">
                    <a:pos x="11" y="5"/>
                  </a:cxn>
                  <a:cxn ang="0">
                    <a:pos x="10" y="5"/>
                  </a:cxn>
                  <a:cxn ang="0">
                    <a:pos x="9" y="3"/>
                  </a:cxn>
                  <a:cxn ang="0">
                    <a:pos x="5" y="0"/>
                  </a:cxn>
                  <a:cxn ang="0">
                    <a:pos x="5" y="0"/>
                  </a:cxn>
                  <a:cxn ang="0">
                    <a:pos x="3" y="1"/>
                  </a:cxn>
                  <a:cxn ang="0">
                    <a:pos x="3" y="0"/>
                  </a:cxn>
                  <a:cxn ang="0">
                    <a:pos x="3" y="0"/>
                  </a:cxn>
                  <a:cxn ang="0">
                    <a:pos x="3" y="1"/>
                  </a:cxn>
                  <a:cxn ang="0">
                    <a:pos x="2" y="2"/>
                  </a:cxn>
                  <a:cxn ang="0">
                    <a:pos x="0" y="6"/>
                  </a:cxn>
                  <a:cxn ang="0">
                    <a:pos x="0" y="11"/>
                  </a:cxn>
                  <a:cxn ang="0">
                    <a:pos x="0" y="11"/>
                  </a:cxn>
                  <a:cxn ang="0">
                    <a:pos x="0" y="13"/>
                  </a:cxn>
                </a:cxnLst>
                <a:rect l="0" t="0" r="r" b="b"/>
                <a:pathLst>
                  <a:path w="11" h="13">
                    <a:moveTo>
                      <a:pt x="0" y="13"/>
                    </a:moveTo>
                    <a:lnTo>
                      <a:pt x="0" y="12"/>
                    </a:lnTo>
                    <a:lnTo>
                      <a:pt x="0" y="11"/>
                    </a:lnTo>
                    <a:lnTo>
                      <a:pt x="1" y="11"/>
                    </a:lnTo>
                    <a:lnTo>
                      <a:pt x="2" y="12"/>
                    </a:lnTo>
                    <a:lnTo>
                      <a:pt x="3" y="13"/>
                    </a:lnTo>
                    <a:lnTo>
                      <a:pt x="3" y="12"/>
                    </a:lnTo>
                    <a:lnTo>
                      <a:pt x="3" y="13"/>
                    </a:lnTo>
                    <a:lnTo>
                      <a:pt x="4" y="12"/>
                    </a:lnTo>
                    <a:lnTo>
                      <a:pt x="5" y="11"/>
                    </a:lnTo>
                    <a:lnTo>
                      <a:pt x="7" y="11"/>
                    </a:lnTo>
                    <a:lnTo>
                      <a:pt x="7" y="11"/>
                    </a:lnTo>
                    <a:lnTo>
                      <a:pt x="11" y="7"/>
                    </a:lnTo>
                    <a:lnTo>
                      <a:pt x="11" y="8"/>
                    </a:lnTo>
                    <a:lnTo>
                      <a:pt x="11" y="7"/>
                    </a:lnTo>
                    <a:lnTo>
                      <a:pt x="11" y="3"/>
                    </a:lnTo>
                    <a:lnTo>
                      <a:pt x="11" y="5"/>
                    </a:lnTo>
                    <a:lnTo>
                      <a:pt x="10" y="5"/>
                    </a:lnTo>
                    <a:lnTo>
                      <a:pt x="9" y="3"/>
                    </a:lnTo>
                    <a:lnTo>
                      <a:pt x="5" y="0"/>
                    </a:lnTo>
                    <a:lnTo>
                      <a:pt x="5" y="0"/>
                    </a:lnTo>
                    <a:lnTo>
                      <a:pt x="3" y="1"/>
                    </a:lnTo>
                    <a:lnTo>
                      <a:pt x="3" y="0"/>
                    </a:lnTo>
                    <a:lnTo>
                      <a:pt x="3" y="0"/>
                    </a:lnTo>
                    <a:lnTo>
                      <a:pt x="3" y="1"/>
                    </a:lnTo>
                    <a:lnTo>
                      <a:pt x="2" y="2"/>
                    </a:lnTo>
                    <a:lnTo>
                      <a:pt x="0" y="6"/>
                    </a:lnTo>
                    <a:lnTo>
                      <a:pt x="0" y="11"/>
                    </a:lnTo>
                    <a:lnTo>
                      <a:pt x="0" y="11"/>
                    </a:lnTo>
                    <a:lnTo>
                      <a:pt x="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5" name="Freeform 405"/>
              <p:cNvSpPr>
                <a:spLocks/>
              </p:cNvSpPr>
              <p:nvPr/>
            </p:nvSpPr>
            <p:spPr bwMode="auto">
              <a:xfrm>
                <a:off x="4475" y="2987"/>
                <a:ext cx="3" cy="5"/>
              </a:xfrm>
              <a:custGeom>
                <a:avLst/>
                <a:gdLst/>
                <a:ahLst/>
                <a:cxnLst>
                  <a:cxn ang="0">
                    <a:pos x="1" y="2"/>
                  </a:cxn>
                  <a:cxn ang="0">
                    <a:pos x="1" y="0"/>
                  </a:cxn>
                  <a:cxn ang="0">
                    <a:pos x="0" y="0"/>
                  </a:cxn>
                  <a:cxn ang="0">
                    <a:pos x="0" y="0"/>
                  </a:cxn>
                  <a:cxn ang="0">
                    <a:pos x="0" y="0"/>
                  </a:cxn>
                  <a:cxn ang="0">
                    <a:pos x="0" y="1"/>
                  </a:cxn>
                  <a:cxn ang="0">
                    <a:pos x="0" y="3"/>
                  </a:cxn>
                  <a:cxn ang="0">
                    <a:pos x="0" y="3"/>
                  </a:cxn>
                  <a:cxn ang="0">
                    <a:pos x="0" y="4"/>
                  </a:cxn>
                  <a:cxn ang="0">
                    <a:pos x="1" y="5"/>
                  </a:cxn>
                  <a:cxn ang="0">
                    <a:pos x="3" y="4"/>
                  </a:cxn>
                  <a:cxn ang="0">
                    <a:pos x="3" y="3"/>
                  </a:cxn>
                  <a:cxn ang="0">
                    <a:pos x="3" y="3"/>
                  </a:cxn>
                  <a:cxn ang="0">
                    <a:pos x="2" y="2"/>
                  </a:cxn>
                  <a:cxn ang="0">
                    <a:pos x="1" y="2"/>
                  </a:cxn>
                </a:cxnLst>
                <a:rect l="0" t="0" r="r" b="b"/>
                <a:pathLst>
                  <a:path w="3" h="5">
                    <a:moveTo>
                      <a:pt x="1" y="2"/>
                    </a:moveTo>
                    <a:lnTo>
                      <a:pt x="1" y="0"/>
                    </a:lnTo>
                    <a:lnTo>
                      <a:pt x="0" y="0"/>
                    </a:lnTo>
                    <a:lnTo>
                      <a:pt x="0" y="0"/>
                    </a:lnTo>
                    <a:lnTo>
                      <a:pt x="0" y="0"/>
                    </a:lnTo>
                    <a:lnTo>
                      <a:pt x="0" y="1"/>
                    </a:lnTo>
                    <a:lnTo>
                      <a:pt x="0" y="3"/>
                    </a:lnTo>
                    <a:lnTo>
                      <a:pt x="0" y="3"/>
                    </a:lnTo>
                    <a:lnTo>
                      <a:pt x="0" y="4"/>
                    </a:lnTo>
                    <a:lnTo>
                      <a:pt x="1" y="5"/>
                    </a:lnTo>
                    <a:lnTo>
                      <a:pt x="3" y="4"/>
                    </a:lnTo>
                    <a:lnTo>
                      <a:pt x="3" y="3"/>
                    </a:lnTo>
                    <a:lnTo>
                      <a:pt x="3" y="3"/>
                    </a:lnTo>
                    <a:lnTo>
                      <a:pt x="2"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6" name="Freeform 406"/>
              <p:cNvSpPr>
                <a:spLocks/>
              </p:cNvSpPr>
              <p:nvPr/>
            </p:nvSpPr>
            <p:spPr bwMode="auto">
              <a:xfrm>
                <a:off x="4469" y="3154"/>
                <a:ext cx="4" cy="3"/>
              </a:xfrm>
              <a:custGeom>
                <a:avLst/>
                <a:gdLst/>
                <a:ahLst/>
                <a:cxnLst>
                  <a:cxn ang="0">
                    <a:pos x="0" y="2"/>
                  </a:cxn>
                  <a:cxn ang="0">
                    <a:pos x="1" y="3"/>
                  </a:cxn>
                  <a:cxn ang="0">
                    <a:pos x="2" y="3"/>
                  </a:cxn>
                  <a:cxn ang="0">
                    <a:pos x="2" y="3"/>
                  </a:cxn>
                  <a:cxn ang="0">
                    <a:pos x="3" y="2"/>
                  </a:cxn>
                  <a:cxn ang="0">
                    <a:pos x="4" y="3"/>
                  </a:cxn>
                  <a:cxn ang="0">
                    <a:pos x="4" y="2"/>
                  </a:cxn>
                  <a:cxn ang="0">
                    <a:pos x="3" y="0"/>
                  </a:cxn>
                  <a:cxn ang="0">
                    <a:pos x="2" y="0"/>
                  </a:cxn>
                  <a:cxn ang="0">
                    <a:pos x="2" y="0"/>
                  </a:cxn>
                  <a:cxn ang="0">
                    <a:pos x="2" y="1"/>
                  </a:cxn>
                  <a:cxn ang="0">
                    <a:pos x="1" y="0"/>
                  </a:cxn>
                  <a:cxn ang="0">
                    <a:pos x="0" y="0"/>
                  </a:cxn>
                  <a:cxn ang="0">
                    <a:pos x="0" y="1"/>
                  </a:cxn>
                  <a:cxn ang="0">
                    <a:pos x="2" y="1"/>
                  </a:cxn>
                  <a:cxn ang="0">
                    <a:pos x="1" y="2"/>
                  </a:cxn>
                  <a:cxn ang="0">
                    <a:pos x="0" y="2"/>
                  </a:cxn>
                </a:cxnLst>
                <a:rect l="0" t="0" r="r" b="b"/>
                <a:pathLst>
                  <a:path w="4" h="3">
                    <a:moveTo>
                      <a:pt x="0" y="2"/>
                    </a:moveTo>
                    <a:lnTo>
                      <a:pt x="1" y="3"/>
                    </a:lnTo>
                    <a:lnTo>
                      <a:pt x="2" y="3"/>
                    </a:lnTo>
                    <a:lnTo>
                      <a:pt x="2" y="3"/>
                    </a:lnTo>
                    <a:lnTo>
                      <a:pt x="3" y="2"/>
                    </a:lnTo>
                    <a:lnTo>
                      <a:pt x="4" y="3"/>
                    </a:lnTo>
                    <a:lnTo>
                      <a:pt x="4" y="2"/>
                    </a:lnTo>
                    <a:lnTo>
                      <a:pt x="3" y="0"/>
                    </a:lnTo>
                    <a:lnTo>
                      <a:pt x="2" y="0"/>
                    </a:lnTo>
                    <a:lnTo>
                      <a:pt x="2" y="0"/>
                    </a:lnTo>
                    <a:lnTo>
                      <a:pt x="2" y="1"/>
                    </a:lnTo>
                    <a:lnTo>
                      <a:pt x="1" y="0"/>
                    </a:lnTo>
                    <a:lnTo>
                      <a:pt x="0" y="0"/>
                    </a:lnTo>
                    <a:lnTo>
                      <a:pt x="0" y="1"/>
                    </a:lnTo>
                    <a:lnTo>
                      <a:pt x="2" y="1"/>
                    </a:lnTo>
                    <a:lnTo>
                      <a:pt x="1"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7" name="Rectangle 407"/>
              <p:cNvSpPr>
                <a:spLocks noChangeArrowheads="1"/>
              </p:cNvSpPr>
              <p:nvPr/>
            </p:nvSpPr>
            <p:spPr bwMode="auto">
              <a:xfrm>
                <a:off x="4458" y="3006"/>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78" name="Freeform 408"/>
              <p:cNvSpPr>
                <a:spLocks/>
              </p:cNvSpPr>
              <p:nvPr/>
            </p:nvSpPr>
            <p:spPr bwMode="auto">
              <a:xfrm>
                <a:off x="4429" y="2928"/>
                <a:ext cx="51" cy="49"/>
              </a:xfrm>
              <a:custGeom>
                <a:avLst/>
                <a:gdLst/>
                <a:ahLst/>
                <a:cxnLst>
                  <a:cxn ang="0">
                    <a:pos x="4" y="25"/>
                  </a:cxn>
                  <a:cxn ang="0">
                    <a:pos x="5" y="30"/>
                  </a:cxn>
                  <a:cxn ang="0">
                    <a:pos x="3" y="31"/>
                  </a:cxn>
                  <a:cxn ang="0">
                    <a:pos x="2" y="32"/>
                  </a:cxn>
                  <a:cxn ang="0">
                    <a:pos x="2" y="37"/>
                  </a:cxn>
                  <a:cxn ang="0">
                    <a:pos x="3" y="39"/>
                  </a:cxn>
                  <a:cxn ang="0">
                    <a:pos x="5" y="39"/>
                  </a:cxn>
                  <a:cxn ang="0">
                    <a:pos x="10" y="41"/>
                  </a:cxn>
                  <a:cxn ang="0">
                    <a:pos x="12" y="41"/>
                  </a:cxn>
                  <a:cxn ang="0">
                    <a:pos x="16" y="39"/>
                  </a:cxn>
                  <a:cxn ang="0">
                    <a:pos x="25" y="38"/>
                  </a:cxn>
                  <a:cxn ang="0">
                    <a:pos x="26" y="39"/>
                  </a:cxn>
                  <a:cxn ang="0">
                    <a:pos x="26" y="41"/>
                  </a:cxn>
                  <a:cxn ang="0">
                    <a:pos x="21" y="42"/>
                  </a:cxn>
                  <a:cxn ang="0">
                    <a:pos x="18" y="43"/>
                  </a:cxn>
                  <a:cxn ang="0">
                    <a:pos x="19" y="46"/>
                  </a:cxn>
                  <a:cxn ang="0">
                    <a:pos x="21" y="48"/>
                  </a:cxn>
                  <a:cxn ang="0">
                    <a:pos x="16" y="46"/>
                  </a:cxn>
                  <a:cxn ang="0">
                    <a:pos x="11" y="46"/>
                  </a:cxn>
                  <a:cxn ang="0">
                    <a:pos x="13" y="49"/>
                  </a:cxn>
                  <a:cxn ang="0">
                    <a:pos x="19" y="53"/>
                  </a:cxn>
                  <a:cxn ang="0">
                    <a:pos x="21" y="55"/>
                  </a:cxn>
                  <a:cxn ang="0">
                    <a:pos x="24" y="53"/>
                  </a:cxn>
                  <a:cxn ang="0">
                    <a:pos x="28" y="53"/>
                  </a:cxn>
                  <a:cxn ang="0">
                    <a:pos x="33" y="54"/>
                  </a:cxn>
                  <a:cxn ang="0">
                    <a:pos x="33" y="59"/>
                  </a:cxn>
                  <a:cxn ang="0">
                    <a:pos x="34" y="61"/>
                  </a:cxn>
                  <a:cxn ang="0">
                    <a:pos x="37" y="63"/>
                  </a:cxn>
                  <a:cxn ang="0">
                    <a:pos x="43" y="61"/>
                  </a:cxn>
                  <a:cxn ang="0">
                    <a:pos x="46" y="57"/>
                  </a:cxn>
                  <a:cxn ang="0">
                    <a:pos x="49" y="57"/>
                  </a:cxn>
                  <a:cxn ang="0">
                    <a:pos x="54" y="54"/>
                  </a:cxn>
                  <a:cxn ang="0">
                    <a:pos x="55" y="51"/>
                  </a:cxn>
                  <a:cxn ang="0">
                    <a:pos x="55" y="48"/>
                  </a:cxn>
                  <a:cxn ang="0">
                    <a:pos x="56" y="44"/>
                  </a:cxn>
                  <a:cxn ang="0">
                    <a:pos x="59" y="41"/>
                  </a:cxn>
                  <a:cxn ang="0">
                    <a:pos x="61" y="38"/>
                  </a:cxn>
                  <a:cxn ang="0">
                    <a:pos x="63" y="33"/>
                  </a:cxn>
                  <a:cxn ang="0">
                    <a:pos x="63" y="30"/>
                  </a:cxn>
                  <a:cxn ang="0">
                    <a:pos x="64" y="25"/>
                  </a:cxn>
                  <a:cxn ang="0">
                    <a:pos x="62" y="14"/>
                  </a:cxn>
                  <a:cxn ang="0">
                    <a:pos x="54" y="11"/>
                  </a:cxn>
                  <a:cxn ang="0">
                    <a:pos x="49" y="10"/>
                  </a:cxn>
                  <a:cxn ang="0">
                    <a:pos x="44" y="9"/>
                  </a:cxn>
                  <a:cxn ang="0">
                    <a:pos x="41" y="8"/>
                  </a:cxn>
                  <a:cxn ang="0">
                    <a:pos x="38" y="0"/>
                  </a:cxn>
                  <a:cxn ang="0">
                    <a:pos x="30" y="9"/>
                  </a:cxn>
                  <a:cxn ang="0">
                    <a:pos x="20" y="2"/>
                  </a:cxn>
                  <a:cxn ang="0">
                    <a:pos x="18" y="5"/>
                  </a:cxn>
                  <a:cxn ang="0">
                    <a:pos x="17" y="11"/>
                  </a:cxn>
                  <a:cxn ang="0">
                    <a:pos x="4" y="13"/>
                  </a:cxn>
                  <a:cxn ang="0">
                    <a:pos x="1" y="22"/>
                  </a:cxn>
                </a:cxnLst>
                <a:rect l="0" t="0" r="r" b="b"/>
                <a:pathLst>
                  <a:path w="65" h="63">
                    <a:moveTo>
                      <a:pt x="1" y="22"/>
                    </a:moveTo>
                    <a:cubicBezTo>
                      <a:pt x="3" y="22"/>
                      <a:pt x="6" y="23"/>
                      <a:pt x="6" y="23"/>
                    </a:cubicBezTo>
                    <a:cubicBezTo>
                      <a:pt x="5" y="24"/>
                      <a:pt x="6" y="26"/>
                      <a:pt x="5" y="26"/>
                    </a:cubicBezTo>
                    <a:cubicBezTo>
                      <a:pt x="4" y="26"/>
                      <a:pt x="4" y="25"/>
                      <a:pt x="4" y="25"/>
                    </a:cubicBezTo>
                    <a:cubicBezTo>
                      <a:pt x="4" y="25"/>
                      <a:pt x="4" y="25"/>
                      <a:pt x="4" y="26"/>
                    </a:cubicBezTo>
                    <a:cubicBezTo>
                      <a:pt x="4" y="27"/>
                      <a:pt x="5" y="28"/>
                      <a:pt x="5" y="28"/>
                    </a:cubicBezTo>
                    <a:cubicBezTo>
                      <a:pt x="5" y="30"/>
                      <a:pt x="5" y="30"/>
                      <a:pt x="5" y="30"/>
                    </a:cubicBezTo>
                    <a:cubicBezTo>
                      <a:pt x="5" y="30"/>
                      <a:pt x="5" y="30"/>
                      <a:pt x="5" y="30"/>
                    </a:cubicBezTo>
                    <a:cubicBezTo>
                      <a:pt x="4" y="30"/>
                      <a:pt x="4" y="30"/>
                      <a:pt x="4" y="30"/>
                    </a:cubicBezTo>
                    <a:cubicBezTo>
                      <a:pt x="5" y="31"/>
                      <a:pt x="5" y="31"/>
                      <a:pt x="5" y="31"/>
                    </a:cubicBezTo>
                    <a:cubicBezTo>
                      <a:pt x="4" y="32"/>
                      <a:pt x="4" y="32"/>
                      <a:pt x="4" y="32"/>
                    </a:cubicBezTo>
                    <a:cubicBezTo>
                      <a:pt x="3" y="31"/>
                      <a:pt x="3" y="31"/>
                      <a:pt x="3" y="31"/>
                    </a:cubicBezTo>
                    <a:cubicBezTo>
                      <a:pt x="3" y="31"/>
                      <a:pt x="3" y="31"/>
                      <a:pt x="3" y="31"/>
                    </a:cubicBezTo>
                    <a:cubicBezTo>
                      <a:pt x="4" y="32"/>
                      <a:pt x="4" y="32"/>
                      <a:pt x="4" y="32"/>
                    </a:cubicBezTo>
                    <a:cubicBezTo>
                      <a:pt x="3" y="32"/>
                      <a:pt x="3" y="32"/>
                      <a:pt x="3" y="32"/>
                    </a:cubicBezTo>
                    <a:cubicBezTo>
                      <a:pt x="2" y="32"/>
                      <a:pt x="2" y="32"/>
                      <a:pt x="2" y="32"/>
                    </a:cubicBezTo>
                    <a:cubicBezTo>
                      <a:pt x="1" y="34"/>
                      <a:pt x="1" y="34"/>
                      <a:pt x="1" y="34"/>
                    </a:cubicBezTo>
                    <a:cubicBezTo>
                      <a:pt x="1" y="35"/>
                      <a:pt x="1" y="35"/>
                      <a:pt x="1" y="35"/>
                    </a:cubicBezTo>
                    <a:cubicBezTo>
                      <a:pt x="2" y="35"/>
                      <a:pt x="2" y="35"/>
                      <a:pt x="2" y="35"/>
                    </a:cubicBezTo>
                    <a:cubicBezTo>
                      <a:pt x="2" y="37"/>
                      <a:pt x="2" y="37"/>
                      <a:pt x="2" y="37"/>
                    </a:cubicBezTo>
                    <a:cubicBezTo>
                      <a:pt x="3" y="37"/>
                      <a:pt x="3" y="37"/>
                      <a:pt x="3" y="37"/>
                    </a:cubicBezTo>
                    <a:cubicBezTo>
                      <a:pt x="3" y="38"/>
                      <a:pt x="3" y="38"/>
                      <a:pt x="3" y="38"/>
                    </a:cubicBezTo>
                    <a:cubicBezTo>
                      <a:pt x="3" y="40"/>
                      <a:pt x="3" y="40"/>
                      <a:pt x="3" y="40"/>
                    </a:cubicBezTo>
                    <a:cubicBezTo>
                      <a:pt x="3" y="39"/>
                      <a:pt x="3" y="39"/>
                      <a:pt x="3" y="39"/>
                    </a:cubicBezTo>
                    <a:cubicBezTo>
                      <a:pt x="4" y="38"/>
                      <a:pt x="4" y="38"/>
                      <a:pt x="4" y="38"/>
                    </a:cubicBezTo>
                    <a:cubicBezTo>
                      <a:pt x="4" y="39"/>
                      <a:pt x="4" y="39"/>
                      <a:pt x="4" y="39"/>
                    </a:cubicBezTo>
                    <a:cubicBezTo>
                      <a:pt x="4" y="39"/>
                      <a:pt x="4" y="39"/>
                      <a:pt x="4" y="39"/>
                    </a:cubicBezTo>
                    <a:cubicBezTo>
                      <a:pt x="5" y="39"/>
                      <a:pt x="5" y="39"/>
                      <a:pt x="5" y="39"/>
                    </a:cubicBezTo>
                    <a:cubicBezTo>
                      <a:pt x="4" y="40"/>
                      <a:pt x="4" y="40"/>
                      <a:pt x="4" y="40"/>
                    </a:cubicBezTo>
                    <a:cubicBezTo>
                      <a:pt x="5" y="41"/>
                      <a:pt x="5" y="41"/>
                      <a:pt x="5" y="41"/>
                    </a:cubicBezTo>
                    <a:cubicBezTo>
                      <a:pt x="9" y="41"/>
                      <a:pt x="9" y="41"/>
                      <a:pt x="9" y="41"/>
                    </a:cubicBezTo>
                    <a:cubicBezTo>
                      <a:pt x="10" y="41"/>
                      <a:pt x="10" y="41"/>
                      <a:pt x="10" y="41"/>
                    </a:cubicBezTo>
                    <a:cubicBezTo>
                      <a:pt x="10" y="42"/>
                      <a:pt x="10" y="42"/>
                      <a:pt x="10" y="42"/>
                    </a:cubicBezTo>
                    <a:cubicBezTo>
                      <a:pt x="10" y="42"/>
                      <a:pt x="10" y="42"/>
                      <a:pt x="10" y="42"/>
                    </a:cubicBezTo>
                    <a:cubicBezTo>
                      <a:pt x="12" y="41"/>
                      <a:pt x="12" y="41"/>
                      <a:pt x="12" y="41"/>
                    </a:cubicBezTo>
                    <a:cubicBezTo>
                      <a:pt x="12" y="41"/>
                      <a:pt x="12" y="41"/>
                      <a:pt x="12" y="41"/>
                    </a:cubicBezTo>
                    <a:cubicBezTo>
                      <a:pt x="14" y="41"/>
                      <a:pt x="14" y="41"/>
                      <a:pt x="14" y="41"/>
                    </a:cubicBezTo>
                    <a:cubicBezTo>
                      <a:pt x="14" y="40"/>
                      <a:pt x="14" y="40"/>
                      <a:pt x="14" y="40"/>
                    </a:cubicBezTo>
                    <a:cubicBezTo>
                      <a:pt x="16" y="40"/>
                      <a:pt x="16" y="40"/>
                      <a:pt x="16" y="40"/>
                    </a:cubicBezTo>
                    <a:cubicBezTo>
                      <a:pt x="16" y="39"/>
                      <a:pt x="16" y="39"/>
                      <a:pt x="16" y="39"/>
                    </a:cubicBezTo>
                    <a:cubicBezTo>
                      <a:pt x="19" y="39"/>
                      <a:pt x="19" y="39"/>
                      <a:pt x="19" y="39"/>
                    </a:cubicBezTo>
                    <a:cubicBezTo>
                      <a:pt x="19" y="38"/>
                      <a:pt x="19" y="38"/>
                      <a:pt x="19" y="38"/>
                    </a:cubicBezTo>
                    <a:cubicBezTo>
                      <a:pt x="24" y="39"/>
                      <a:pt x="24" y="39"/>
                      <a:pt x="24" y="39"/>
                    </a:cubicBezTo>
                    <a:cubicBezTo>
                      <a:pt x="25" y="38"/>
                      <a:pt x="25" y="38"/>
                      <a:pt x="25" y="38"/>
                    </a:cubicBezTo>
                    <a:cubicBezTo>
                      <a:pt x="26" y="38"/>
                      <a:pt x="26" y="38"/>
                      <a:pt x="26" y="38"/>
                    </a:cubicBezTo>
                    <a:cubicBezTo>
                      <a:pt x="27" y="37"/>
                      <a:pt x="27" y="37"/>
                      <a:pt x="27" y="37"/>
                    </a:cubicBezTo>
                    <a:cubicBezTo>
                      <a:pt x="27" y="39"/>
                      <a:pt x="27" y="39"/>
                      <a:pt x="27" y="39"/>
                    </a:cubicBezTo>
                    <a:cubicBezTo>
                      <a:pt x="26" y="39"/>
                      <a:pt x="26" y="39"/>
                      <a:pt x="26" y="39"/>
                    </a:cubicBezTo>
                    <a:cubicBezTo>
                      <a:pt x="28" y="40"/>
                      <a:pt x="28" y="40"/>
                      <a:pt x="28" y="40"/>
                    </a:cubicBezTo>
                    <a:cubicBezTo>
                      <a:pt x="27" y="40"/>
                      <a:pt x="27" y="40"/>
                      <a:pt x="27" y="40"/>
                    </a:cubicBezTo>
                    <a:cubicBezTo>
                      <a:pt x="27" y="41"/>
                      <a:pt x="27" y="41"/>
                      <a:pt x="27" y="41"/>
                    </a:cubicBezTo>
                    <a:cubicBezTo>
                      <a:pt x="26" y="41"/>
                      <a:pt x="26" y="41"/>
                      <a:pt x="26" y="41"/>
                    </a:cubicBezTo>
                    <a:cubicBezTo>
                      <a:pt x="26" y="42"/>
                      <a:pt x="26" y="42"/>
                      <a:pt x="26" y="42"/>
                    </a:cubicBezTo>
                    <a:cubicBezTo>
                      <a:pt x="26" y="42"/>
                      <a:pt x="26" y="42"/>
                      <a:pt x="26" y="42"/>
                    </a:cubicBezTo>
                    <a:cubicBezTo>
                      <a:pt x="26" y="42"/>
                      <a:pt x="26" y="42"/>
                      <a:pt x="26" y="42"/>
                    </a:cubicBezTo>
                    <a:cubicBezTo>
                      <a:pt x="21" y="42"/>
                      <a:pt x="21" y="42"/>
                      <a:pt x="21" y="42"/>
                    </a:cubicBezTo>
                    <a:cubicBezTo>
                      <a:pt x="20" y="43"/>
                      <a:pt x="20" y="43"/>
                      <a:pt x="20" y="43"/>
                    </a:cubicBezTo>
                    <a:cubicBezTo>
                      <a:pt x="20" y="43"/>
                      <a:pt x="20" y="43"/>
                      <a:pt x="20" y="43"/>
                    </a:cubicBezTo>
                    <a:cubicBezTo>
                      <a:pt x="20" y="42"/>
                      <a:pt x="20" y="42"/>
                      <a:pt x="20" y="42"/>
                    </a:cubicBezTo>
                    <a:cubicBezTo>
                      <a:pt x="18" y="43"/>
                      <a:pt x="18" y="43"/>
                      <a:pt x="18" y="43"/>
                    </a:cubicBezTo>
                    <a:cubicBezTo>
                      <a:pt x="18" y="44"/>
                      <a:pt x="18" y="44"/>
                      <a:pt x="18" y="44"/>
                    </a:cubicBezTo>
                    <a:cubicBezTo>
                      <a:pt x="17" y="45"/>
                      <a:pt x="17" y="45"/>
                      <a:pt x="17" y="45"/>
                    </a:cubicBezTo>
                    <a:cubicBezTo>
                      <a:pt x="19" y="45"/>
                      <a:pt x="19" y="45"/>
                      <a:pt x="19" y="45"/>
                    </a:cubicBezTo>
                    <a:cubicBezTo>
                      <a:pt x="19" y="46"/>
                      <a:pt x="19" y="46"/>
                      <a:pt x="19" y="46"/>
                    </a:cubicBezTo>
                    <a:cubicBezTo>
                      <a:pt x="21" y="46"/>
                      <a:pt x="21" y="46"/>
                      <a:pt x="21" y="46"/>
                    </a:cubicBezTo>
                    <a:cubicBezTo>
                      <a:pt x="21" y="46"/>
                      <a:pt x="21" y="46"/>
                      <a:pt x="21" y="46"/>
                    </a:cubicBezTo>
                    <a:cubicBezTo>
                      <a:pt x="21" y="47"/>
                      <a:pt x="21" y="47"/>
                      <a:pt x="21" y="47"/>
                    </a:cubicBezTo>
                    <a:cubicBezTo>
                      <a:pt x="21" y="48"/>
                      <a:pt x="21" y="48"/>
                      <a:pt x="21" y="48"/>
                    </a:cubicBezTo>
                    <a:cubicBezTo>
                      <a:pt x="20" y="48"/>
                      <a:pt x="20" y="48"/>
                      <a:pt x="20" y="48"/>
                    </a:cubicBezTo>
                    <a:cubicBezTo>
                      <a:pt x="19" y="47"/>
                      <a:pt x="19" y="47"/>
                      <a:pt x="19" y="47"/>
                    </a:cubicBezTo>
                    <a:cubicBezTo>
                      <a:pt x="16" y="47"/>
                      <a:pt x="16" y="47"/>
                      <a:pt x="16" y="47"/>
                    </a:cubicBezTo>
                    <a:cubicBezTo>
                      <a:pt x="16" y="46"/>
                      <a:pt x="16" y="46"/>
                      <a:pt x="16" y="46"/>
                    </a:cubicBezTo>
                    <a:cubicBezTo>
                      <a:pt x="15" y="46"/>
                      <a:pt x="15" y="46"/>
                      <a:pt x="15" y="46"/>
                    </a:cubicBezTo>
                    <a:cubicBezTo>
                      <a:pt x="15" y="46"/>
                      <a:pt x="15" y="46"/>
                      <a:pt x="15" y="46"/>
                    </a:cubicBezTo>
                    <a:cubicBezTo>
                      <a:pt x="13" y="45"/>
                      <a:pt x="13" y="45"/>
                      <a:pt x="13" y="45"/>
                    </a:cubicBezTo>
                    <a:cubicBezTo>
                      <a:pt x="11" y="46"/>
                      <a:pt x="11" y="46"/>
                      <a:pt x="11" y="46"/>
                    </a:cubicBezTo>
                    <a:cubicBezTo>
                      <a:pt x="11" y="46"/>
                      <a:pt x="11" y="46"/>
                      <a:pt x="11" y="46"/>
                    </a:cubicBezTo>
                    <a:cubicBezTo>
                      <a:pt x="12" y="47"/>
                      <a:pt x="12" y="47"/>
                      <a:pt x="12" y="47"/>
                    </a:cubicBezTo>
                    <a:cubicBezTo>
                      <a:pt x="13" y="48"/>
                      <a:pt x="13" y="48"/>
                      <a:pt x="13" y="48"/>
                    </a:cubicBezTo>
                    <a:cubicBezTo>
                      <a:pt x="13" y="49"/>
                      <a:pt x="13" y="49"/>
                      <a:pt x="13" y="49"/>
                    </a:cubicBezTo>
                    <a:cubicBezTo>
                      <a:pt x="14" y="50"/>
                      <a:pt x="14" y="50"/>
                      <a:pt x="14" y="50"/>
                    </a:cubicBezTo>
                    <a:cubicBezTo>
                      <a:pt x="15" y="52"/>
                      <a:pt x="15" y="52"/>
                      <a:pt x="15" y="52"/>
                    </a:cubicBezTo>
                    <a:cubicBezTo>
                      <a:pt x="18" y="52"/>
                      <a:pt x="18" y="52"/>
                      <a:pt x="18" y="52"/>
                    </a:cubicBezTo>
                    <a:cubicBezTo>
                      <a:pt x="19" y="53"/>
                      <a:pt x="19" y="53"/>
                      <a:pt x="19" y="53"/>
                    </a:cubicBezTo>
                    <a:cubicBezTo>
                      <a:pt x="19" y="54"/>
                      <a:pt x="19" y="54"/>
                      <a:pt x="19" y="54"/>
                    </a:cubicBezTo>
                    <a:cubicBezTo>
                      <a:pt x="20" y="55"/>
                      <a:pt x="20" y="55"/>
                      <a:pt x="20" y="55"/>
                    </a:cubicBezTo>
                    <a:cubicBezTo>
                      <a:pt x="21" y="55"/>
                      <a:pt x="21" y="55"/>
                      <a:pt x="21" y="55"/>
                    </a:cubicBezTo>
                    <a:cubicBezTo>
                      <a:pt x="21" y="55"/>
                      <a:pt x="21" y="55"/>
                      <a:pt x="21" y="55"/>
                    </a:cubicBezTo>
                    <a:cubicBezTo>
                      <a:pt x="21" y="54"/>
                      <a:pt x="21" y="54"/>
                      <a:pt x="21" y="54"/>
                    </a:cubicBezTo>
                    <a:cubicBezTo>
                      <a:pt x="23" y="54"/>
                      <a:pt x="23" y="54"/>
                      <a:pt x="23" y="54"/>
                    </a:cubicBezTo>
                    <a:cubicBezTo>
                      <a:pt x="24" y="55"/>
                      <a:pt x="24" y="55"/>
                      <a:pt x="24" y="55"/>
                    </a:cubicBezTo>
                    <a:cubicBezTo>
                      <a:pt x="24" y="53"/>
                      <a:pt x="24" y="53"/>
                      <a:pt x="24" y="53"/>
                    </a:cubicBezTo>
                    <a:cubicBezTo>
                      <a:pt x="24" y="53"/>
                      <a:pt x="24" y="53"/>
                      <a:pt x="24" y="53"/>
                    </a:cubicBezTo>
                    <a:cubicBezTo>
                      <a:pt x="25" y="54"/>
                      <a:pt x="25" y="54"/>
                      <a:pt x="25" y="54"/>
                    </a:cubicBezTo>
                    <a:cubicBezTo>
                      <a:pt x="27" y="55"/>
                      <a:pt x="27" y="55"/>
                      <a:pt x="27" y="55"/>
                    </a:cubicBezTo>
                    <a:cubicBezTo>
                      <a:pt x="28" y="53"/>
                      <a:pt x="28" y="53"/>
                      <a:pt x="28" y="53"/>
                    </a:cubicBezTo>
                    <a:cubicBezTo>
                      <a:pt x="31" y="55"/>
                      <a:pt x="31" y="55"/>
                      <a:pt x="31" y="55"/>
                    </a:cubicBezTo>
                    <a:cubicBezTo>
                      <a:pt x="32" y="54"/>
                      <a:pt x="32" y="54"/>
                      <a:pt x="32" y="54"/>
                    </a:cubicBezTo>
                    <a:cubicBezTo>
                      <a:pt x="32" y="53"/>
                      <a:pt x="32" y="53"/>
                      <a:pt x="32" y="53"/>
                    </a:cubicBezTo>
                    <a:cubicBezTo>
                      <a:pt x="33" y="54"/>
                      <a:pt x="33" y="54"/>
                      <a:pt x="33" y="54"/>
                    </a:cubicBezTo>
                    <a:cubicBezTo>
                      <a:pt x="32" y="55"/>
                      <a:pt x="32" y="55"/>
                      <a:pt x="32" y="55"/>
                    </a:cubicBezTo>
                    <a:cubicBezTo>
                      <a:pt x="32" y="56"/>
                      <a:pt x="32" y="56"/>
                      <a:pt x="32" y="56"/>
                    </a:cubicBezTo>
                    <a:cubicBezTo>
                      <a:pt x="32" y="58"/>
                      <a:pt x="32" y="58"/>
                      <a:pt x="32" y="58"/>
                    </a:cubicBezTo>
                    <a:cubicBezTo>
                      <a:pt x="33" y="59"/>
                      <a:pt x="33" y="59"/>
                      <a:pt x="33" y="59"/>
                    </a:cubicBezTo>
                    <a:cubicBezTo>
                      <a:pt x="33" y="59"/>
                      <a:pt x="33" y="59"/>
                      <a:pt x="33" y="59"/>
                    </a:cubicBezTo>
                    <a:cubicBezTo>
                      <a:pt x="33" y="60"/>
                      <a:pt x="33" y="60"/>
                      <a:pt x="33" y="60"/>
                    </a:cubicBezTo>
                    <a:cubicBezTo>
                      <a:pt x="34" y="61"/>
                      <a:pt x="34" y="61"/>
                      <a:pt x="34" y="61"/>
                    </a:cubicBezTo>
                    <a:cubicBezTo>
                      <a:pt x="34" y="61"/>
                      <a:pt x="34" y="61"/>
                      <a:pt x="34" y="61"/>
                    </a:cubicBezTo>
                    <a:cubicBezTo>
                      <a:pt x="34" y="62"/>
                      <a:pt x="34" y="62"/>
                      <a:pt x="34" y="62"/>
                    </a:cubicBezTo>
                    <a:cubicBezTo>
                      <a:pt x="36" y="62"/>
                      <a:pt x="36" y="62"/>
                      <a:pt x="36" y="62"/>
                    </a:cubicBezTo>
                    <a:cubicBezTo>
                      <a:pt x="36" y="63"/>
                      <a:pt x="36" y="63"/>
                      <a:pt x="36" y="63"/>
                    </a:cubicBezTo>
                    <a:cubicBezTo>
                      <a:pt x="37" y="63"/>
                      <a:pt x="37" y="63"/>
                      <a:pt x="37" y="63"/>
                    </a:cubicBezTo>
                    <a:cubicBezTo>
                      <a:pt x="37" y="62"/>
                      <a:pt x="37" y="62"/>
                      <a:pt x="37" y="62"/>
                    </a:cubicBezTo>
                    <a:cubicBezTo>
                      <a:pt x="37" y="63"/>
                      <a:pt x="37" y="63"/>
                      <a:pt x="37" y="63"/>
                    </a:cubicBezTo>
                    <a:cubicBezTo>
                      <a:pt x="41" y="62"/>
                      <a:pt x="41" y="62"/>
                      <a:pt x="41" y="62"/>
                    </a:cubicBezTo>
                    <a:cubicBezTo>
                      <a:pt x="43" y="61"/>
                      <a:pt x="43" y="61"/>
                      <a:pt x="43" y="61"/>
                    </a:cubicBezTo>
                    <a:cubicBezTo>
                      <a:pt x="43" y="60"/>
                      <a:pt x="43" y="60"/>
                      <a:pt x="43" y="60"/>
                    </a:cubicBezTo>
                    <a:cubicBezTo>
                      <a:pt x="43" y="58"/>
                      <a:pt x="43" y="58"/>
                      <a:pt x="43" y="58"/>
                    </a:cubicBezTo>
                    <a:cubicBezTo>
                      <a:pt x="44" y="57"/>
                      <a:pt x="44" y="57"/>
                      <a:pt x="44" y="57"/>
                    </a:cubicBezTo>
                    <a:cubicBezTo>
                      <a:pt x="46" y="57"/>
                      <a:pt x="46" y="57"/>
                      <a:pt x="46" y="57"/>
                    </a:cubicBezTo>
                    <a:cubicBezTo>
                      <a:pt x="48" y="55"/>
                      <a:pt x="48" y="55"/>
                      <a:pt x="48" y="55"/>
                    </a:cubicBezTo>
                    <a:cubicBezTo>
                      <a:pt x="49" y="56"/>
                      <a:pt x="49" y="56"/>
                      <a:pt x="49" y="56"/>
                    </a:cubicBezTo>
                    <a:cubicBezTo>
                      <a:pt x="49" y="56"/>
                      <a:pt x="49" y="56"/>
                      <a:pt x="49" y="56"/>
                    </a:cubicBezTo>
                    <a:cubicBezTo>
                      <a:pt x="49" y="57"/>
                      <a:pt x="49" y="57"/>
                      <a:pt x="49" y="57"/>
                    </a:cubicBezTo>
                    <a:cubicBezTo>
                      <a:pt x="50" y="56"/>
                      <a:pt x="50" y="56"/>
                      <a:pt x="50" y="56"/>
                    </a:cubicBezTo>
                    <a:cubicBezTo>
                      <a:pt x="51" y="56"/>
                      <a:pt x="51" y="56"/>
                      <a:pt x="51" y="56"/>
                    </a:cubicBezTo>
                    <a:cubicBezTo>
                      <a:pt x="52" y="54"/>
                      <a:pt x="52" y="54"/>
                      <a:pt x="52" y="54"/>
                    </a:cubicBezTo>
                    <a:cubicBezTo>
                      <a:pt x="54" y="54"/>
                      <a:pt x="54" y="54"/>
                      <a:pt x="54" y="54"/>
                    </a:cubicBezTo>
                    <a:cubicBezTo>
                      <a:pt x="53" y="53"/>
                      <a:pt x="53" y="53"/>
                      <a:pt x="53" y="53"/>
                    </a:cubicBezTo>
                    <a:cubicBezTo>
                      <a:pt x="54" y="52"/>
                      <a:pt x="54" y="52"/>
                      <a:pt x="54" y="52"/>
                    </a:cubicBezTo>
                    <a:cubicBezTo>
                      <a:pt x="54" y="51"/>
                      <a:pt x="54" y="51"/>
                      <a:pt x="54" y="51"/>
                    </a:cubicBezTo>
                    <a:cubicBezTo>
                      <a:pt x="55" y="51"/>
                      <a:pt x="55" y="51"/>
                      <a:pt x="55" y="51"/>
                    </a:cubicBezTo>
                    <a:cubicBezTo>
                      <a:pt x="55" y="50"/>
                      <a:pt x="55" y="50"/>
                      <a:pt x="55" y="50"/>
                    </a:cubicBezTo>
                    <a:cubicBezTo>
                      <a:pt x="55" y="49"/>
                      <a:pt x="55" y="49"/>
                      <a:pt x="55" y="49"/>
                    </a:cubicBezTo>
                    <a:cubicBezTo>
                      <a:pt x="55" y="49"/>
                      <a:pt x="55" y="49"/>
                      <a:pt x="55" y="49"/>
                    </a:cubicBezTo>
                    <a:cubicBezTo>
                      <a:pt x="55" y="48"/>
                      <a:pt x="55" y="48"/>
                      <a:pt x="55" y="48"/>
                    </a:cubicBezTo>
                    <a:cubicBezTo>
                      <a:pt x="55" y="48"/>
                      <a:pt x="55" y="48"/>
                      <a:pt x="55" y="48"/>
                    </a:cubicBezTo>
                    <a:cubicBezTo>
                      <a:pt x="54" y="46"/>
                      <a:pt x="54" y="46"/>
                      <a:pt x="54" y="46"/>
                    </a:cubicBezTo>
                    <a:cubicBezTo>
                      <a:pt x="56" y="44"/>
                      <a:pt x="56" y="44"/>
                      <a:pt x="56" y="44"/>
                    </a:cubicBezTo>
                    <a:cubicBezTo>
                      <a:pt x="56" y="44"/>
                      <a:pt x="56" y="44"/>
                      <a:pt x="56" y="44"/>
                    </a:cubicBezTo>
                    <a:cubicBezTo>
                      <a:pt x="57" y="44"/>
                      <a:pt x="57" y="44"/>
                      <a:pt x="57" y="44"/>
                    </a:cubicBezTo>
                    <a:cubicBezTo>
                      <a:pt x="58" y="42"/>
                      <a:pt x="58" y="42"/>
                      <a:pt x="58" y="42"/>
                    </a:cubicBezTo>
                    <a:cubicBezTo>
                      <a:pt x="59" y="42"/>
                      <a:pt x="59" y="42"/>
                      <a:pt x="59" y="42"/>
                    </a:cubicBezTo>
                    <a:cubicBezTo>
                      <a:pt x="59" y="41"/>
                      <a:pt x="59" y="41"/>
                      <a:pt x="59" y="41"/>
                    </a:cubicBezTo>
                    <a:cubicBezTo>
                      <a:pt x="60" y="41"/>
                      <a:pt x="60" y="41"/>
                      <a:pt x="60" y="41"/>
                    </a:cubicBezTo>
                    <a:cubicBezTo>
                      <a:pt x="60" y="40"/>
                      <a:pt x="60" y="40"/>
                      <a:pt x="60" y="40"/>
                    </a:cubicBezTo>
                    <a:cubicBezTo>
                      <a:pt x="60" y="40"/>
                      <a:pt x="60" y="40"/>
                      <a:pt x="60" y="40"/>
                    </a:cubicBezTo>
                    <a:cubicBezTo>
                      <a:pt x="61" y="38"/>
                      <a:pt x="61" y="38"/>
                      <a:pt x="61" y="38"/>
                    </a:cubicBezTo>
                    <a:cubicBezTo>
                      <a:pt x="61" y="37"/>
                      <a:pt x="61" y="37"/>
                      <a:pt x="61" y="37"/>
                    </a:cubicBezTo>
                    <a:cubicBezTo>
                      <a:pt x="63" y="37"/>
                      <a:pt x="63" y="37"/>
                      <a:pt x="63" y="37"/>
                    </a:cubicBezTo>
                    <a:cubicBezTo>
                      <a:pt x="64" y="34"/>
                      <a:pt x="64" y="34"/>
                      <a:pt x="64" y="34"/>
                    </a:cubicBezTo>
                    <a:cubicBezTo>
                      <a:pt x="63" y="33"/>
                      <a:pt x="63" y="33"/>
                      <a:pt x="63" y="33"/>
                    </a:cubicBezTo>
                    <a:cubicBezTo>
                      <a:pt x="63" y="33"/>
                      <a:pt x="63" y="33"/>
                      <a:pt x="63" y="33"/>
                    </a:cubicBezTo>
                    <a:cubicBezTo>
                      <a:pt x="63" y="32"/>
                      <a:pt x="63" y="32"/>
                      <a:pt x="63" y="32"/>
                    </a:cubicBezTo>
                    <a:cubicBezTo>
                      <a:pt x="64" y="31"/>
                      <a:pt x="64" y="31"/>
                      <a:pt x="64" y="31"/>
                    </a:cubicBezTo>
                    <a:cubicBezTo>
                      <a:pt x="63" y="30"/>
                      <a:pt x="63" y="30"/>
                      <a:pt x="63" y="30"/>
                    </a:cubicBezTo>
                    <a:cubicBezTo>
                      <a:pt x="63" y="30"/>
                      <a:pt x="63" y="30"/>
                      <a:pt x="63" y="30"/>
                    </a:cubicBezTo>
                    <a:cubicBezTo>
                      <a:pt x="63" y="30"/>
                      <a:pt x="63" y="30"/>
                      <a:pt x="63" y="30"/>
                    </a:cubicBezTo>
                    <a:cubicBezTo>
                      <a:pt x="64" y="26"/>
                      <a:pt x="64" y="26"/>
                      <a:pt x="64" y="26"/>
                    </a:cubicBezTo>
                    <a:cubicBezTo>
                      <a:pt x="64" y="26"/>
                      <a:pt x="65" y="26"/>
                      <a:pt x="64" y="25"/>
                    </a:cubicBezTo>
                    <a:cubicBezTo>
                      <a:pt x="62" y="24"/>
                      <a:pt x="62" y="23"/>
                      <a:pt x="62" y="23"/>
                    </a:cubicBezTo>
                    <a:cubicBezTo>
                      <a:pt x="64" y="20"/>
                      <a:pt x="64" y="20"/>
                      <a:pt x="64" y="20"/>
                    </a:cubicBezTo>
                    <a:cubicBezTo>
                      <a:pt x="63" y="18"/>
                      <a:pt x="63" y="18"/>
                      <a:pt x="63" y="18"/>
                    </a:cubicBezTo>
                    <a:cubicBezTo>
                      <a:pt x="63" y="18"/>
                      <a:pt x="63" y="14"/>
                      <a:pt x="62" y="14"/>
                    </a:cubicBezTo>
                    <a:cubicBezTo>
                      <a:pt x="61" y="14"/>
                      <a:pt x="60" y="14"/>
                      <a:pt x="60" y="14"/>
                    </a:cubicBezTo>
                    <a:cubicBezTo>
                      <a:pt x="60" y="14"/>
                      <a:pt x="60" y="14"/>
                      <a:pt x="60" y="14"/>
                    </a:cubicBezTo>
                    <a:cubicBezTo>
                      <a:pt x="59" y="14"/>
                      <a:pt x="57" y="14"/>
                      <a:pt x="57" y="14"/>
                    </a:cubicBezTo>
                    <a:cubicBezTo>
                      <a:pt x="56" y="13"/>
                      <a:pt x="54" y="11"/>
                      <a:pt x="54" y="11"/>
                    </a:cubicBezTo>
                    <a:cubicBezTo>
                      <a:pt x="53" y="9"/>
                      <a:pt x="53" y="9"/>
                      <a:pt x="53" y="9"/>
                    </a:cubicBezTo>
                    <a:cubicBezTo>
                      <a:pt x="53" y="9"/>
                      <a:pt x="53" y="10"/>
                      <a:pt x="52" y="10"/>
                    </a:cubicBezTo>
                    <a:cubicBezTo>
                      <a:pt x="51" y="10"/>
                      <a:pt x="51" y="10"/>
                      <a:pt x="50" y="10"/>
                    </a:cubicBezTo>
                    <a:cubicBezTo>
                      <a:pt x="50" y="10"/>
                      <a:pt x="50" y="10"/>
                      <a:pt x="49" y="10"/>
                    </a:cubicBezTo>
                    <a:cubicBezTo>
                      <a:pt x="48" y="9"/>
                      <a:pt x="48" y="7"/>
                      <a:pt x="48" y="7"/>
                    </a:cubicBezTo>
                    <a:cubicBezTo>
                      <a:pt x="48" y="7"/>
                      <a:pt x="47" y="7"/>
                      <a:pt x="47" y="7"/>
                    </a:cubicBezTo>
                    <a:cubicBezTo>
                      <a:pt x="46" y="7"/>
                      <a:pt x="46" y="7"/>
                      <a:pt x="46" y="7"/>
                    </a:cubicBezTo>
                    <a:cubicBezTo>
                      <a:pt x="45" y="8"/>
                      <a:pt x="44" y="9"/>
                      <a:pt x="44" y="9"/>
                    </a:cubicBezTo>
                    <a:cubicBezTo>
                      <a:pt x="44" y="9"/>
                      <a:pt x="45" y="10"/>
                      <a:pt x="45" y="10"/>
                    </a:cubicBezTo>
                    <a:cubicBezTo>
                      <a:pt x="44" y="11"/>
                      <a:pt x="43" y="12"/>
                      <a:pt x="43" y="12"/>
                    </a:cubicBezTo>
                    <a:cubicBezTo>
                      <a:pt x="43" y="12"/>
                      <a:pt x="42" y="12"/>
                      <a:pt x="41" y="11"/>
                    </a:cubicBezTo>
                    <a:cubicBezTo>
                      <a:pt x="40" y="10"/>
                      <a:pt x="41" y="9"/>
                      <a:pt x="41" y="8"/>
                    </a:cubicBezTo>
                    <a:cubicBezTo>
                      <a:pt x="41" y="7"/>
                      <a:pt x="41" y="8"/>
                      <a:pt x="41" y="6"/>
                    </a:cubicBezTo>
                    <a:cubicBezTo>
                      <a:pt x="41" y="4"/>
                      <a:pt x="42" y="2"/>
                      <a:pt x="42" y="2"/>
                    </a:cubicBezTo>
                    <a:cubicBezTo>
                      <a:pt x="42" y="2"/>
                      <a:pt x="41" y="0"/>
                      <a:pt x="39" y="0"/>
                    </a:cubicBezTo>
                    <a:cubicBezTo>
                      <a:pt x="39" y="0"/>
                      <a:pt x="39" y="0"/>
                      <a:pt x="38" y="0"/>
                    </a:cubicBezTo>
                    <a:cubicBezTo>
                      <a:pt x="35" y="1"/>
                      <a:pt x="34" y="0"/>
                      <a:pt x="34" y="2"/>
                    </a:cubicBezTo>
                    <a:cubicBezTo>
                      <a:pt x="34" y="4"/>
                      <a:pt x="33" y="6"/>
                      <a:pt x="33" y="6"/>
                    </a:cubicBezTo>
                    <a:cubicBezTo>
                      <a:pt x="33" y="6"/>
                      <a:pt x="34" y="6"/>
                      <a:pt x="33" y="7"/>
                    </a:cubicBezTo>
                    <a:cubicBezTo>
                      <a:pt x="32" y="9"/>
                      <a:pt x="30" y="9"/>
                      <a:pt x="30" y="9"/>
                    </a:cubicBezTo>
                    <a:cubicBezTo>
                      <a:pt x="28" y="5"/>
                      <a:pt x="28" y="5"/>
                      <a:pt x="28" y="5"/>
                    </a:cubicBezTo>
                    <a:cubicBezTo>
                      <a:pt x="28" y="5"/>
                      <a:pt x="27" y="3"/>
                      <a:pt x="25" y="3"/>
                    </a:cubicBezTo>
                    <a:cubicBezTo>
                      <a:pt x="23" y="3"/>
                      <a:pt x="21" y="2"/>
                      <a:pt x="21" y="2"/>
                    </a:cubicBezTo>
                    <a:cubicBezTo>
                      <a:pt x="21" y="2"/>
                      <a:pt x="21" y="2"/>
                      <a:pt x="20" y="2"/>
                    </a:cubicBezTo>
                    <a:cubicBezTo>
                      <a:pt x="19" y="2"/>
                      <a:pt x="18" y="2"/>
                      <a:pt x="17" y="3"/>
                    </a:cubicBezTo>
                    <a:cubicBezTo>
                      <a:pt x="16" y="4"/>
                      <a:pt x="15" y="5"/>
                      <a:pt x="15" y="5"/>
                    </a:cubicBezTo>
                    <a:cubicBezTo>
                      <a:pt x="16" y="7"/>
                      <a:pt x="16" y="7"/>
                      <a:pt x="16" y="7"/>
                    </a:cubicBezTo>
                    <a:cubicBezTo>
                      <a:pt x="18" y="5"/>
                      <a:pt x="18" y="5"/>
                      <a:pt x="18" y="5"/>
                    </a:cubicBezTo>
                    <a:cubicBezTo>
                      <a:pt x="23" y="7"/>
                      <a:pt x="23" y="7"/>
                      <a:pt x="23" y="7"/>
                    </a:cubicBezTo>
                    <a:cubicBezTo>
                      <a:pt x="23" y="7"/>
                      <a:pt x="25" y="10"/>
                      <a:pt x="23" y="10"/>
                    </a:cubicBezTo>
                    <a:cubicBezTo>
                      <a:pt x="21" y="10"/>
                      <a:pt x="19" y="11"/>
                      <a:pt x="18" y="11"/>
                    </a:cubicBezTo>
                    <a:cubicBezTo>
                      <a:pt x="17" y="11"/>
                      <a:pt x="18" y="11"/>
                      <a:pt x="17" y="11"/>
                    </a:cubicBezTo>
                    <a:cubicBezTo>
                      <a:pt x="17" y="11"/>
                      <a:pt x="16" y="11"/>
                      <a:pt x="15" y="11"/>
                    </a:cubicBezTo>
                    <a:cubicBezTo>
                      <a:pt x="11" y="9"/>
                      <a:pt x="10" y="7"/>
                      <a:pt x="10" y="7"/>
                    </a:cubicBezTo>
                    <a:cubicBezTo>
                      <a:pt x="10" y="7"/>
                      <a:pt x="8" y="11"/>
                      <a:pt x="7" y="11"/>
                    </a:cubicBezTo>
                    <a:cubicBezTo>
                      <a:pt x="6" y="12"/>
                      <a:pt x="4" y="13"/>
                      <a:pt x="4" y="13"/>
                    </a:cubicBezTo>
                    <a:cubicBezTo>
                      <a:pt x="6" y="16"/>
                      <a:pt x="6" y="16"/>
                      <a:pt x="6" y="16"/>
                    </a:cubicBezTo>
                    <a:cubicBezTo>
                      <a:pt x="3" y="17"/>
                      <a:pt x="3" y="17"/>
                      <a:pt x="3" y="17"/>
                    </a:cubicBezTo>
                    <a:cubicBezTo>
                      <a:pt x="3" y="17"/>
                      <a:pt x="2" y="18"/>
                      <a:pt x="1" y="19"/>
                    </a:cubicBezTo>
                    <a:cubicBezTo>
                      <a:pt x="0" y="20"/>
                      <a:pt x="0" y="22"/>
                      <a:pt x="1"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24" name="Group 610"/>
            <p:cNvGrpSpPr>
              <a:grpSpLocks/>
            </p:cNvGrpSpPr>
            <p:nvPr/>
          </p:nvGrpSpPr>
          <p:grpSpPr bwMode="auto">
            <a:xfrm>
              <a:off x="5232401" y="4684713"/>
              <a:ext cx="3333750" cy="1682750"/>
              <a:chOff x="3296" y="2951"/>
              <a:chExt cx="2100" cy="1060"/>
            </a:xfrm>
            <a:grpFill/>
          </p:grpSpPr>
          <p:sp>
            <p:nvSpPr>
              <p:cNvPr id="179" name="Freeform 410"/>
              <p:cNvSpPr>
                <a:spLocks/>
              </p:cNvSpPr>
              <p:nvPr/>
            </p:nvSpPr>
            <p:spPr bwMode="auto">
              <a:xfrm>
                <a:off x="4592" y="2951"/>
                <a:ext cx="2" cy="1"/>
              </a:xfrm>
              <a:custGeom>
                <a:avLst/>
                <a:gdLst/>
                <a:ahLst/>
                <a:cxnLst>
                  <a:cxn ang="0">
                    <a:pos x="2" y="0"/>
                  </a:cxn>
                  <a:cxn ang="0">
                    <a:pos x="2" y="0"/>
                  </a:cxn>
                  <a:cxn ang="0">
                    <a:pos x="0" y="0"/>
                  </a:cxn>
                  <a:cxn ang="0">
                    <a:pos x="0" y="1"/>
                  </a:cxn>
                  <a:cxn ang="0">
                    <a:pos x="2" y="0"/>
                  </a:cxn>
                </a:cxnLst>
                <a:rect l="0" t="0" r="r" b="b"/>
                <a:pathLst>
                  <a:path w="2" h="1">
                    <a:moveTo>
                      <a:pt x="2" y="0"/>
                    </a:moveTo>
                    <a:lnTo>
                      <a:pt x="2" y="0"/>
                    </a:lnTo>
                    <a:lnTo>
                      <a:pt x="0" y="0"/>
                    </a:lnTo>
                    <a:lnTo>
                      <a:pt x="0"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0" name="Freeform 411"/>
              <p:cNvSpPr>
                <a:spLocks/>
              </p:cNvSpPr>
              <p:nvPr/>
            </p:nvSpPr>
            <p:spPr bwMode="auto">
              <a:xfrm>
                <a:off x="5361" y="3260"/>
                <a:ext cx="18" cy="9"/>
              </a:xfrm>
              <a:custGeom>
                <a:avLst/>
                <a:gdLst/>
                <a:ahLst/>
                <a:cxnLst>
                  <a:cxn ang="0">
                    <a:pos x="17" y="6"/>
                  </a:cxn>
                  <a:cxn ang="0">
                    <a:pos x="16" y="5"/>
                  </a:cxn>
                  <a:cxn ang="0">
                    <a:pos x="15" y="5"/>
                  </a:cxn>
                  <a:cxn ang="0">
                    <a:pos x="14" y="6"/>
                  </a:cxn>
                  <a:cxn ang="0">
                    <a:pos x="13" y="5"/>
                  </a:cxn>
                  <a:cxn ang="0">
                    <a:pos x="13" y="4"/>
                  </a:cxn>
                  <a:cxn ang="0">
                    <a:pos x="11" y="3"/>
                  </a:cxn>
                  <a:cxn ang="0">
                    <a:pos x="11" y="3"/>
                  </a:cxn>
                  <a:cxn ang="0">
                    <a:pos x="10" y="2"/>
                  </a:cxn>
                  <a:cxn ang="0">
                    <a:pos x="10" y="2"/>
                  </a:cxn>
                  <a:cxn ang="0">
                    <a:pos x="9" y="1"/>
                  </a:cxn>
                  <a:cxn ang="0">
                    <a:pos x="8" y="1"/>
                  </a:cxn>
                  <a:cxn ang="0">
                    <a:pos x="7" y="1"/>
                  </a:cxn>
                  <a:cxn ang="0">
                    <a:pos x="7" y="1"/>
                  </a:cxn>
                  <a:cxn ang="0">
                    <a:pos x="7" y="1"/>
                  </a:cxn>
                  <a:cxn ang="0">
                    <a:pos x="6" y="2"/>
                  </a:cxn>
                  <a:cxn ang="0">
                    <a:pos x="5" y="2"/>
                  </a:cxn>
                  <a:cxn ang="0">
                    <a:pos x="4" y="1"/>
                  </a:cxn>
                  <a:cxn ang="0">
                    <a:pos x="2" y="1"/>
                  </a:cxn>
                  <a:cxn ang="0">
                    <a:pos x="1" y="0"/>
                  </a:cxn>
                  <a:cxn ang="0">
                    <a:pos x="1" y="0"/>
                  </a:cxn>
                  <a:cxn ang="0">
                    <a:pos x="0" y="3"/>
                  </a:cxn>
                  <a:cxn ang="0">
                    <a:pos x="1" y="5"/>
                  </a:cxn>
                  <a:cxn ang="0">
                    <a:pos x="2" y="5"/>
                  </a:cxn>
                  <a:cxn ang="0">
                    <a:pos x="3" y="6"/>
                  </a:cxn>
                  <a:cxn ang="0">
                    <a:pos x="3" y="5"/>
                  </a:cxn>
                  <a:cxn ang="0">
                    <a:pos x="4" y="5"/>
                  </a:cxn>
                  <a:cxn ang="0">
                    <a:pos x="6" y="5"/>
                  </a:cxn>
                  <a:cxn ang="0">
                    <a:pos x="7" y="5"/>
                  </a:cxn>
                  <a:cxn ang="0">
                    <a:pos x="9" y="7"/>
                  </a:cxn>
                  <a:cxn ang="0">
                    <a:pos x="11" y="8"/>
                  </a:cxn>
                  <a:cxn ang="0">
                    <a:pos x="12" y="8"/>
                  </a:cxn>
                  <a:cxn ang="0">
                    <a:pos x="12" y="9"/>
                  </a:cxn>
                  <a:cxn ang="0">
                    <a:pos x="13" y="9"/>
                  </a:cxn>
                  <a:cxn ang="0">
                    <a:pos x="14" y="8"/>
                  </a:cxn>
                  <a:cxn ang="0">
                    <a:pos x="14" y="7"/>
                  </a:cxn>
                  <a:cxn ang="0">
                    <a:pos x="15" y="7"/>
                  </a:cxn>
                  <a:cxn ang="0">
                    <a:pos x="17" y="7"/>
                  </a:cxn>
                  <a:cxn ang="0">
                    <a:pos x="18" y="7"/>
                  </a:cxn>
                  <a:cxn ang="0">
                    <a:pos x="18" y="7"/>
                  </a:cxn>
                  <a:cxn ang="0">
                    <a:pos x="18" y="6"/>
                  </a:cxn>
                  <a:cxn ang="0">
                    <a:pos x="18" y="6"/>
                  </a:cxn>
                  <a:cxn ang="0">
                    <a:pos x="17" y="6"/>
                  </a:cxn>
                </a:cxnLst>
                <a:rect l="0" t="0" r="r" b="b"/>
                <a:pathLst>
                  <a:path w="18" h="9">
                    <a:moveTo>
                      <a:pt x="17" y="6"/>
                    </a:moveTo>
                    <a:lnTo>
                      <a:pt x="16" y="5"/>
                    </a:lnTo>
                    <a:lnTo>
                      <a:pt x="15" y="5"/>
                    </a:lnTo>
                    <a:lnTo>
                      <a:pt x="14" y="6"/>
                    </a:lnTo>
                    <a:lnTo>
                      <a:pt x="13" y="5"/>
                    </a:lnTo>
                    <a:lnTo>
                      <a:pt x="13" y="4"/>
                    </a:lnTo>
                    <a:lnTo>
                      <a:pt x="11" y="3"/>
                    </a:lnTo>
                    <a:lnTo>
                      <a:pt x="11" y="3"/>
                    </a:lnTo>
                    <a:lnTo>
                      <a:pt x="10" y="2"/>
                    </a:lnTo>
                    <a:lnTo>
                      <a:pt x="10" y="2"/>
                    </a:lnTo>
                    <a:lnTo>
                      <a:pt x="9" y="1"/>
                    </a:lnTo>
                    <a:lnTo>
                      <a:pt x="8" y="1"/>
                    </a:lnTo>
                    <a:lnTo>
                      <a:pt x="7" y="1"/>
                    </a:lnTo>
                    <a:lnTo>
                      <a:pt x="7" y="1"/>
                    </a:lnTo>
                    <a:lnTo>
                      <a:pt x="7" y="1"/>
                    </a:lnTo>
                    <a:lnTo>
                      <a:pt x="6" y="2"/>
                    </a:lnTo>
                    <a:lnTo>
                      <a:pt x="5" y="2"/>
                    </a:lnTo>
                    <a:lnTo>
                      <a:pt x="4" y="1"/>
                    </a:lnTo>
                    <a:lnTo>
                      <a:pt x="2" y="1"/>
                    </a:lnTo>
                    <a:lnTo>
                      <a:pt x="1" y="0"/>
                    </a:lnTo>
                    <a:lnTo>
                      <a:pt x="1" y="0"/>
                    </a:lnTo>
                    <a:lnTo>
                      <a:pt x="0" y="3"/>
                    </a:lnTo>
                    <a:lnTo>
                      <a:pt x="1" y="5"/>
                    </a:lnTo>
                    <a:lnTo>
                      <a:pt x="2" y="5"/>
                    </a:lnTo>
                    <a:lnTo>
                      <a:pt x="3" y="6"/>
                    </a:lnTo>
                    <a:lnTo>
                      <a:pt x="3" y="5"/>
                    </a:lnTo>
                    <a:lnTo>
                      <a:pt x="4" y="5"/>
                    </a:lnTo>
                    <a:lnTo>
                      <a:pt x="6" y="5"/>
                    </a:lnTo>
                    <a:lnTo>
                      <a:pt x="7" y="5"/>
                    </a:lnTo>
                    <a:lnTo>
                      <a:pt x="9" y="7"/>
                    </a:lnTo>
                    <a:lnTo>
                      <a:pt x="11" y="8"/>
                    </a:lnTo>
                    <a:lnTo>
                      <a:pt x="12" y="8"/>
                    </a:lnTo>
                    <a:lnTo>
                      <a:pt x="12" y="9"/>
                    </a:lnTo>
                    <a:lnTo>
                      <a:pt x="13" y="9"/>
                    </a:lnTo>
                    <a:lnTo>
                      <a:pt x="14" y="8"/>
                    </a:lnTo>
                    <a:lnTo>
                      <a:pt x="14" y="7"/>
                    </a:lnTo>
                    <a:lnTo>
                      <a:pt x="15" y="7"/>
                    </a:lnTo>
                    <a:lnTo>
                      <a:pt x="17" y="7"/>
                    </a:lnTo>
                    <a:lnTo>
                      <a:pt x="18" y="7"/>
                    </a:lnTo>
                    <a:lnTo>
                      <a:pt x="18" y="7"/>
                    </a:lnTo>
                    <a:lnTo>
                      <a:pt x="18" y="6"/>
                    </a:lnTo>
                    <a:lnTo>
                      <a:pt x="18" y="6"/>
                    </a:lnTo>
                    <a:lnTo>
                      <a:pt x="17"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412"/>
              <p:cNvSpPr>
                <a:spLocks/>
              </p:cNvSpPr>
              <p:nvPr/>
            </p:nvSpPr>
            <p:spPr bwMode="auto">
              <a:xfrm>
                <a:off x="5386" y="3300"/>
                <a:ext cx="10" cy="6"/>
              </a:xfrm>
              <a:custGeom>
                <a:avLst/>
                <a:gdLst/>
                <a:ahLst/>
                <a:cxnLst>
                  <a:cxn ang="0">
                    <a:pos x="10" y="3"/>
                  </a:cxn>
                  <a:cxn ang="0">
                    <a:pos x="9" y="3"/>
                  </a:cxn>
                  <a:cxn ang="0">
                    <a:pos x="9" y="0"/>
                  </a:cxn>
                  <a:cxn ang="0">
                    <a:pos x="9" y="0"/>
                  </a:cxn>
                  <a:cxn ang="0">
                    <a:pos x="7" y="0"/>
                  </a:cxn>
                  <a:cxn ang="0">
                    <a:pos x="6" y="0"/>
                  </a:cxn>
                  <a:cxn ang="0">
                    <a:pos x="5" y="0"/>
                  </a:cxn>
                  <a:cxn ang="0">
                    <a:pos x="3" y="1"/>
                  </a:cxn>
                  <a:cxn ang="0">
                    <a:pos x="0" y="1"/>
                  </a:cxn>
                  <a:cxn ang="0">
                    <a:pos x="0" y="1"/>
                  </a:cxn>
                  <a:cxn ang="0">
                    <a:pos x="0" y="2"/>
                  </a:cxn>
                  <a:cxn ang="0">
                    <a:pos x="0" y="3"/>
                  </a:cxn>
                  <a:cxn ang="0">
                    <a:pos x="1" y="4"/>
                  </a:cxn>
                  <a:cxn ang="0">
                    <a:pos x="2" y="4"/>
                  </a:cxn>
                  <a:cxn ang="0">
                    <a:pos x="3" y="4"/>
                  </a:cxn>
                  <a:cxn ang="0">
                    <a:pos x="7" y="6"/>
                  </a:cxn>
                  <a:cxn ang="0">
                    <a:pos x="7" y="5"/>
                  </a:cxn>
                  <a:cxn ang="0">
                    <a:pos x="7" y="5"/>
                  </a:cxn>
                  <a:cxn ang="0">
                    <a:pos x="8" y="4"/>
                  </a:cxn>
                  <a:cxn ang="0">
                    <a:pos x="8" y="4"/>
                  </a:cxn>
                  <a:cxn ang="0">
                    <a:pos x="9" y="4"/>
                  </a:cxn>
                  <a:cxn ang="0">
                    <a:pos x="10" y="3"/>
                  </a:cxn>
                  <a:cxn ang="0">
                    <a:pos x="10" y="3"/>
                  </a:cxn>
                </a:cxnLst>
                <a:rect l="0" t="0" r="r" b="b"/>
                <a:pathLst>
                  <a:path w="10" h="6">
                    <a:moveTo>
                      <a:pt x="10" y="3"/>
                    </a:moveTo>
                    <a:lnTo>
                      <a:pt x="9" y="3"/>
                    </a:lnTo>
                    <a:lnTo>
                      <a:pt x="9" y="0"/>
                    </a:lnTo>
                    <a:lnTo>
                      <a:pt x="9" y="0"/>
                    </a:lnTo>
                    <a:lnTo>
                      <a:pt x="7" y="0"/>
                    </a:lnTo>
                    <a:lnTo>
                      <a:pt x="6" y="0"/>
                    </a:lnTo>
                    <a:lnTo>
                      <a:pt x="5" y="0"/>
                    </a:lnTo>
                    <a:lnTo>
                      <a:pt x="3" y="1"/>
                    </a:lnTo>
                    <a:lnTo>
                      <a:pt x="0" y="1"/>
                    </a:lnTo>
                    <a:lnTo>
                      <a:pt x="0" y="1"/>
                    </a:lnTo>
                    <a:lnTo>
                      <a:pt x="0" y="2"/>
                    </a:lnTo>
                    <a:lnTo>
                      <a:pt x="0" y="3"/>
                    </a:lnTo>
                    <a:lnTo>
                      <a:pt x="1" y="4"/>
                    </a:lnTo>
                    <a:lnTo>
                      <a:pt x="2" y="4"/>
                    </a:lnTo>
                    <a:lnTo>
                      <a:pt x="3" y="4"/>
                    </a:lnTo>
                    <a:lnTo>
                      <a:pt x="7" y="6"/>
                    </a:lnTo>
                    <a:lnTo>
                      <a:pt x="7" y="5"/>
                    </a:lnTo>
                    <a:lnTo>
                      <a:pt x="7" y="5"/>
                    </a:lnTo>
                    <a:lnTo>
                      <a:pt x="8" y="4"/>
                    </a:lnTo>
                    <a:lnTo>
                      <a:pt x="8" y="4"/>
                    </a:lnTo>
                    <a:lnTo>
                      <a:pt x="9" y="4"/>
                    </a:lnTo>
                    <a:lnTo>
                      <a:pt x="10" y="3"/>
                    </a:lnTo>
                    <a:lnTo>
                      <a:pt x="1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2" name="Freeform 413"/>
              <p:cNvSpPr>
                <a:spLocks/>
              </p:cNvSpPr>
              <p:nvPr/>
            </p:nvSpPr>
            <p:spPr bwMode="auto">
              <a:xfrm>
                <a:off x="3383" y="3260"/>
                <a:ext cx="18" cy="9"/>
              </a:xfrm>
              <a:custGeom>
                <a:avLst/>
                <a:gdLst/>
                <a:ahLst/>
                <a:cxnLst>
                  <a:cxn ang="0">
                    <a:pos x="17" y="7"/>
                  </a:cxn>
                  <a:cxn ang="0">
                    <a:pos x="18" y="7"/>
                  </a:cxn>
                  <a:cxn ang="0">
                    <a:pos x="18" y="7"/>
                  </a:cxn>
                  <a:cxn ang="0">
                    <a:pos x="18" y="6"/>
                  </a:cxn>
                  <a:cxn ang="0">
                    <a:pos x="18" y="6"/>
                  </a:cxn>
                  <a:cxn ang="0">
                    <a:pos x="17" y="6"/>
                  </a:cxn>
                  <a:cxn ang="0">
                    <a:pos x="16" y="5"/>
                  </a:cxn>
                  <a:cxn ang="0">
                    <a:pos x="15" y="5"/>
                  </a:cxn>
                  <a:cxn ang="0">
                    <a:pos x="15" y="6"/>
                  </a:cxn>
                  <a:cxn ang="0">
                    <a:pos x="14" y="5"/>
                  </a:cxn>
                  <a:cxn ang="0">
                    <a:pos x="13" y="4"/>
                  </a:cxn>
                  <a:cxn ang="0">
                    <a:pos x="10" y="3"/>
                  </a:cxn>
                  <a:cxn ang="0">
                    <a:pos x="10" y="3"/>
                  </a:cxn>
                  <a:cxn ang="0">
                    <a:pos x="10" y="2"/>
                  </a:cxn>
                  <a:cxn ang="0">
                    <a:pos x="10" y="2"/>
                  </a:cxn>
                  <a:cxn ang="0">
                    <a:pos x="9" y="1"/>
                  </a:cxn>
                  <a:cxn ang="0">
                    <a:pos x="8" y="1"/>
                  </a:cxn>
                  <a:cxn ang="0">
                    <a:pos x="7" y="1"/>
                  </a:cxn>
                  <a:cxn ang="0">
                    <a:pos x="7" y="1"/>
                  </a:cxn>
                  <a:cxn ang="0">
                    <a:pos x="7" y="1"/>
                  </a:cxn>
                  <a:cxn ang="0">
                    <a:pos x="6" y="2"/>
                  </a:cxn>
                  <a:cxn ang="0">
                    <a:pos x="5" y="2"/>
                  </a:cxn>
                  <a:cxn ang="0">
                    <a:pos x="4" y="1"/>
                  </a:cxn>
                  <a:cxn ang="0">
                    <a:pos x="2" y="1"/>
                  </a:cxn>
                  <a:cxn ang="0">
                    <a:pos x="1" y="0"/>
                  </a:cxn>
                  <a:cxn ang="0">
                    <a:pos x="1" y="0"/>
                  </a:cxn>
                  <a:cxn ang="0">
                    <a:pos x="0" y="3"/>
                  </a:cxn>
                  <a:cxn ang="0">
                    <a:pos x="1" y="5"/>
                  </a:cxn>
                  <a:cxn ang="0">
                    <a:pos x="2" y="5"/>
                  </a:cxn>
                  <a:cxn ang="0">
                    <a:pos x="3" y="6"/>
                  </a:cxn>
                  <a:cxn ang="0">
                    <a:pos x="3" y="5"/>
                  </a:cxn>
                  <a:cxn ang="0">
                    <a:pos x="4" y="5"/>
                  </a:cxn>
                  <a:cxn ang="0">
                    <a:pos x="6" y="5"/>
                  </a:cxn>
                  <a:cxn ang="0">
                    <a:pos x="7" y="5"/>
                  </a:cxn>
                  <a:cxn ang="0">
                    <a:pos x="9" y="7"/>
                  </a:cxn>
                  <a:cxn ang="0">
                    <a:pos x="11" y="8"/>
                  </a:cxn>
                  <a:cxn ang="0">
                    <a:pos x="12" y="8"/>
                  </a:cxn>
                  <a:cxn ang="0">
                    <a:pos x="12" y="9"/>
                  </a:cxn>
                  <a:cxn ang="0">
                    <a:pos x="14" y="9"/>
                  </a:cxn>
                  <a:cxn ang="0">
                    <a:pos x="14" y="8"/>
                  </a:cxn>
                  <a:cxn ang="0">
                    <a:pos x="14" y="7"/>
                  </a:cxn>
                  <a:cxn ang="0">
                    <a:pos x="15" y="7"/>
                  </a:cxn>
                  <a:cxn ang="0">
                    <a:pos x="17" y="7"/>
                  </a:cxn>
                </a:cxnLst>
                <a:rect l="0" t="0" r="r" b="b"/>
                <a:pathLst>
                  <a:path w="18" h="9">
                    <a:moveTo>
                      <a:pt x="17" y="7"/>
                    </a:moveTo>
                    <a:lnTo>
                      <a:pt x="18" y="7"/>
                    </a:lnTo>
                    <a:lnTo>
                      <a:pt x="18" y="7"/>
                    </a:lnTo>
                    <a:lnTo>
                      <a:pt x="18" y="6"/>
                    </a:lnTo>
                    <a:lnTo>
                      <a:pt x="18" y="6"/>
                    </a:lnTo>
                    <a:lnTo>
                      <a:pt x="17" y="6"/>
                    </a:lnTo>
                    <a:lnTo>
                      <a:pt x="16" y="5"/>
                    </a:lnTo>
                    <a:lnTo>
                      <a:pt x="15" y="5"/>
                    </a:lnTo>
                    <a:lnTo>
                      <a:pt x="15" y="6"/>
                    </a:lnTo>
                    <a:lnTo>
                      <a:pt x="14" y="5"/>
                    </a:lnTo>
                    <a:lnTo>
                      <a:pt x="13" y="4"/>
                    </a:lnTo>
                    <a:lnTo>
                      <a:pt x="10" y="3"/>
                    </a:lnTo>
                    <a:lnTo>
                      <a:pt x="10" y="3"/>
                    </a:lnTo>
                    <a:lnTo>
                      <a:pt x="10" y="2"/>
                    </a:lnTo>
                    <a:lnTo>
                      <a:pt x="10" y="2"/>
                    </a:lnTo>
                    <a:lnTo>
                      <a:pt x="9" y="1"/>
                    </a:lnTo>
                    <a:lnTo>
                      <a:pt x="8" y="1"/>
                    </a:lnTo>
                    <a:lnTo>
                      <a:pt x="7" y="1"/>
                    </a:lnTo>
                    <a:lnTo>
                      <a:pt x="7" y="1"/>
                    </a:lnTo>
                    <a:lnTo>
                      <a:pt x="7" y="1"/>
                    </a:lnTo>
                    <a:lnTo>
                      <a:pt x="6" y="2"/>
                    </a:lnTo>
                    <a:lnTo>
                      <a:pt x="5" y="2"/>
                    </a:lnTo>
                    <a:lnTo>
                      <a:pt x="4" y="1"/>
                    </a:lnTo>
                    <a:lnTo>
                      <a:pt x="2" y="1"/>
                    </a:lnTo>
                    <a:lnTo>
                      <a:pt x="1" y="0"/>
                    </a:lnTo>
                    <a:lnTo>
                      <a:pt x="1" y="0"/>
                    </a:lnTo>
                    <a:lnTo>
                      <a:pt x="0" y="3"/>
                    </a:lnTo>
                    <a:lnTo>
                      <a:pt x="1" y="5"/>
                    </a:lnTo>
                    <a:lnTo>
                      <a:pt x="2" y="5"/>
                    </a:lnTo>
                    <a:lnTo>
                      <a:pt x="3" y="6"/>
                    </a:lnTo>
                    <a:lnTo>
                      <a:pt x="3" y="5"/>
                    </a:lnTo>
                    <a:lnTo>
                      <a:pt x="4" y="5"/>
                    </a:lnTo>
                    <a:lnTo>
                      <a:pt x="6" y="5"/>
                    </a:lnTo>
                    <a:lnTo>
                      <a:pt x="7" y="5"/>
                    </a:lnTo>
                    <a:lnTo>
                      <a:pt x="9" y="7"/>
                    </a:lnTo>
                    <a:lnTo>
                      <a:pt x="11" y="8"/>
                    </a:lnTo>
                    <a:lnTo>
                      <a:pt x="12" y="8"/>
                    </a:lnTo>
                    <a:lnTo>
                      <a:pt x="12" y="9"/>
                    </a:lnTo>
                    <a:lnTo>
                      <a:pt x="14" y="9"/>
                    </a:lnTo>
                    <a:lnTo>
                      <a:pt x="14" y="8"/>
                    </a:lnTo>
                    <a:lnTo>
                      <a:pt x="14" y="7"/>
                    </a:lnTo>
                    <a:lnTo>
                      <a:pt x="15" y="7"/>
                    </a:lnTo>
                    <a:lnTo>
                      <a:pt x="17"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414"/>
              <p:cNvSpPr>
                <a:spLocks/>
              </p:cNvSpPr>
              <p:nvPr/>
            </p:nvSpPr>
            <p:spPr bwMode="auto">
              <a:xfrm>
                <a:off x="3408" y="3300"/>
                <a:ext cx="10" cy="6"/>
              </a:xfrm>
              <a:custGeom>
                <a:avLst/>
                <a:gdLst/>
                <a:ahLst/>
                <a:cxnLst>
                  <a:cxn ang="0">
                    <a:pos x="10" y="3"/>
                  </a:cxn>
                  <a:cxn ang="0">
                    <a:pos x="10" y="0"/>
                  </a:cxn>
                  <a:cxn ang="0">
                    <a:pos x="9" y="0"/>
                  </a:cxn>
                  <a:cxn ang="0">
                    <a:pos x="7" y="0"/>
                  </a:cxn>
                  <a:cxn ang="0">
                    <a:pos x="7" y="0"/>
                  </a:cxn>
                  <a:cxn ang="0">
                    <a:pos x="5" y="0"/>
                  </a:cxn>
                  <a:cxn ang="0">
                    <a:pos x="3" y="1"/>
                  </a:cxn>
                  <a:cxn ang="0">
                    <a:pos x="0" y="1"/>
                  </a:cxn>
                  <a:cxn ang="0">
                    <a:pos x="0" y="1"/>
                  </a:cxn>
                  <a:cxn ang="0">
                    <a:pos x="0" y="2"/>
                  </a:cxn>
                  <a:cxn ang="0">
                    <a:pos x="0" y="3"/>
                  </a:cxn>
                  <a:cxn ang="0">
                    <a:pos x="1" y="4"/>
                  </a:cxn>
                  <a:cxn ang="0">
                    <a:pos x="2" y="4"/>
                  </a:cxn>
                  <a:cxn ang="0">
                    <a:pos x="3" y="4"/>
                  </a:cxn>
                  <a:cxn ang="0">
                    <a:pos x="7" y="6"/>
                  </a:cxn>
                  <a:cxn ang="0">
                    <a:pos x="7" y="5"/>
                  </a:cxn>
                  <a:cxn ang="0">
                    <a:pos x="7" y="5"/>
                  </a:cxn>
                  <a:cxn ang="0">
                    <a:pos x="8" y="4"/>
                  </a:cxn>
                  <a:cxn ang="0">
                    <a:pos x="8" y="4"/>
                  </a:cxn>
                  <a:cxn ang="0">
                    <a:pos x="10" y="4"/>
                  </a:cxn>
                  <a:cxn ang="0">
                    <a:pos x="10" y="3"/>
                  </a:cxn>
                  <a:cxn ang="0">
                    <a:pos x="10" y="3"/>
                  </a:cxn>
                  <a:cxn ang="0">
                    <a:pos x="10" y="3"/>
                  </a:cxn>
                </a:cxnLst>
                <a:rect l="0" t="0" r="r" b="b"/>
                <a:pathLst>
                  <a:path w="10" h="6">
                    <a:moveTo>
                      <a:pt x="10" y="3"/>
                    </a:moveTo>
                    <a:lnTo>
                      <a:pt x="10" y="0"/>
                    </a:lnTo>
                    <a:lnTo>
                      <a:pt x="9" y="0"/>
                    </a:lnTo>
                    <a:lnTo>
                      <a:pt x="7" y="0"/>
                    </a:lnTo>
                    <a:lnTo>
                      <a:pt x="7" y="0"/>
                    </a:lnTo>
                    <a:lnTo>
                      <a:pt x="5" y="0"/>
                    </a:lnTo>
                    <a:lnTo>
                      <a:pt x="3" y="1"/>
                    </a:lnTo>
                    <a:lnTo>
                      <a:pt x="0" y="1"/>
                    </a:lnTo>
                    <a:lnTo>
                      <a:pt x="0" y="1"/>
                    </a:lnTo>
                    <a:lnTo>
                      <a:pt x="0" y="2"/>
                    </a:lnTo>
                    <a:lnTo>
                      <a:pt x="0" y="3"/>
                    </a:lnTo>
                    <a:lnTo>
                      <a:pt x="1" y="4"/>
                    </a:lnTo>
                    <a:lnTo>
                      <a:pt x="2" y="4"/>
                    </a:lnTo>
                    <a:lnTo>
                      <a:pt x="3" y="4"/>
                    </a:lnTo>
                    <a:lnTo>
                      <a:pt x="7" y="6"/>
                    </a:lnTo>
                    <a:lnTo>
                      <a:pt x="7" y="5"/>
                    </a:lnTo>
                    <a:lnTo>
                      <a:pt x="7" y="5"/>
                    </a:lnTo>
                    <a:lnTo>
                      <a:pt x="8" y="4"/>
                    </a:lnTo>
                    <a:lnTo>
                      <a:pt x="8" y="4"/>
                    </a:lnTo>
                    <a:lnTo>
                      <a:pt x="10" y="4"/>
                    </a:lnTo>
                    <a:lnTo>
                      <a:pt x="10" y="3"/>
                    </a:lnTo>
                    <a:lnTo>
                      <a:pt x="10" y="3"/>
                    </a:lnTo>
                    <a:lnTo>
                      <a:pt x="1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4" name="Freeform 415"/>
              <p:cNvSpPr>
                <a:spLocks/>
              </p:cNvSpPr>
              <p:nvPr/>
            </p:nvSpPr>
            <p:spPr bwMode="auto">
              <a:xfrm>
                <a:off x="3419" y="3294"/>
                <a:ext cx="7" cy="6"/>
              </a:xfrm>
              <a:custGeom>
                <a:avLst/>
                <a:gdLst/>
                <a:ahLst/>
                <a:cxnLst>
                  <a:cxn ang="0">
                    <a:pos x="4" y="6"/>
                  </a:cxn>
                  <a:cxn ang="0">
                    <a:pos x="7" y="3"/>
                  </a:cxn>
                  <a:cxn ang="0">
                    <a:pos x="7" y="2"/>
                  </a:cxn>
                  <a:cxn ang="0">
                    <a:pos x="6" y="2"/>
                  </a:cxn>
                  <a:cxn ang="0">
                    <a:pos x="3" y="0"/>
                  </a:cxn>
                  <a:cxn ang="0">
                    <a:pos x="2" y="1"/>
                  </a:cxn>
                  <a:cxn ang="0">
                    <a:pos x="0" y="2"/>
                  </a:cxn>
                  <a:cxn ang="0">
                    <a:pos x="0" y="2"/>
                  </a:cxn>
                  <a:cxn ang="0">
                    <a:pos x="1" y="2"/>
                  </a:cxn>
                  <a:cxn ang="0">
                    <a:pos x="3" y="3"/>
                  </a:cxn>
                  <a:cxn ang="0">
                    <a:pos x="4" y="6"/>
                  </a:cxn>
                </a:cxnLst>
                <a:rect l="0" t="0" r="r" b="b"/>
                <a:pathLst>
                  <a:path w="7" h="6">
                    <a:moveTo>
                      <a:pt x="4" y="6"/>
                    </a:moveTo>
                    <a:lnTo>
                      <a:pt x="7" y="3"/>
                    </a:lnTo>
                    <a:lnTo>
                      <a:pt x="7" y="2"/>
                    </a:lnTo>
                    <a:lnTo>
                      <a:pt x="6" y="2"/>
                    </a:lnTo>
                    <a:lnTo>
                      <a:pt x="3" y="0"/>
                    </a:lnTo>
                    <a:lnTo>
                      <a:pt x="2" y="1"/>
                    </a:lnTo>
                    <a:lnTo>
                      <a:pt x="0" y="2"/>
                    </a:lnTo>
                    <a:lnTo>
                      <a:pt x="0" y="2"/>
                    </a:lnTo>
                    <a:lnTo>
                      <a:pt x="1" y="2"/>
                    </a:lnTo>
                    <a:lnTo>
                      <a:pt x="3" y="3"/>
                    </a:lnTo>
                    <a:lnTo>
                      <a:pt x="4"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416"/>
              <p:cNvSpPr>
                <a:spLocks/>
              </p:cNvSpPr>
              <p:nvPr/>
            </p:nvSpPr>
            <p:spPr bwMode="auto">
              <a:xfrm>
                <a:off x="3903" y="3261"/>
                <a:ext cx="5" cy="3"/>
              </a:xfrm>
              <a:custGeom>
                <a:avLst/>
                <a:gdLst/>
                <a:ahLst/>
                <a:cxnLst>
                  <a:cxn ang="0">
                    <a:pos x="0" y="0"/>
                  </a:cxn>
                  <a:cxn ang="0">
                    <a:pos x="1" y="2"/>
                  </a:cxn>
                  <a:cxn ang="0">
                    <a:pos x="3" y="3"/>
                  </a:cxn>
                  <a:cxn ang="0">
                    <a:pos x="5" y="3"/>
                  </a:cxn>
                  <a:cxn ang="0">
                    <a:pos x="4" y="2"/>
                  </a:cxn>
                  <a:cxn ang="0">
                    <a:pos x="4" y="2"/>
                  </a:cxn>
                  <a:cxn ang="0">
                    <a:pos x="0" y="0"/>
                  </a:cxn>
                </a:cxnLst>
                <a:rect l="0" t="0" r="r" b="b"/>
                <a:pathLst>
                  <a:path w="5" h="3">
                    <a:moveTo>
                      <a:pt x="0" y="0"/>
                    </a:moveTo>
                    <a:lnTo>
                      <a:pt x="1" y="2"/>
                    </a:lnTo>
                    <a:lnTo>
                      <a:pt x="3" y="3"/>
                    </a:lnTo>
                    <a:lnTo>
                      <a:pt x="5" y="3"/>
                    </a:lnTo>
                    <a:lnTo>
                      <a:pt x="4" y="2"/>
                    </a:lnTo>
                    <a:lnTo>
                      <a:pt x="4" y="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6" name="Freeform 417"/>
              <p:cNvSpPr>
                <a:spLocks/>
              </p:cNvSpPr>
              <p:nvPr/>
            </p:nvSpPr>
            <p:spPr bwMode="auto">
              <a:xfrm>
                <a:off x="3868" y="3270"/>
                <a:ext cx="10" cy="10"/>
              </a:xfrm>
              <a:custGeom>
                <a:avLst/>
                <a:gdLst/>
                <a:ahLst/>
                <a:cxnLst>
                  <a:cxn ang="0">
                    <a:pos x="7" y="5"/>
                  </a:cxn>
                  <a:cxn ang="0">
                    <a:pos x="9" y="3"/>
                  </a:cxn>
                  <a:cxn ang="0">
                    <a:pos x="10" y="2"/>
                  </a:cxn>
                  <a:cxn ang="0">
                    <a:pos x="10" y="1"/>
                  </a:cxn>
                  <a:cxn ang="0">
                    <a:pos x="10" y="1"/>
                  </a:cxn>
                  <a:cxn ang="0">
                    <a:pos x="8" y="0"/>
                  </a:cxn>
                  <a:cxn ang="0">
                    <a:pos x="8" y="1"/>
                  </a:cxn>
                  <a:cxn ang="0">
                    <a:pos x="4" y="1"/>
                  </a:cxn>
                  <a:cxn ang="0">
                    <a:pos x="3" y="3"/>
                  </a:cxn>
                  <a:cxn ang="0">
                    <a:pos x="1" y="8"/>
                  </a:cxn>
                  <a:cxn ang="0">
                    <a:pos x="0" y="10"/>
                  </a:cxn>
                  <a:cxn ang="0">
                    <a:pos x="1" y="10"/>
                  </a:cxn>
                  <a:cxn ang="0">
                    <a:pos x="2" y="9"/>
                  </a:cxn>
                  <a:cxn ang="0">
                    <a:pos x="4" y="9"/>
                  </a:cxn>
                  <a:cxn ang="0">
                    <a:pos x="4" y="8"/>
                  </a:cxn>
                  <a:cxn ang="0">
                    <a:pos x="6" y="8"/>
                  </a:cxn>
                  <a:cxn ang="0">
                    <a:pos x="5" y="6"/>
                  </a:cxn>
                  <a:cxn ang="0">
                    <a:pos x="6" y="5"/>
                  </a:cxn>
                  <a:cxn ang="0">
                    <a:pos x="7" y="5"/>
                  </a:cxn>
                </a:cxnLst>
                <a:rect l="0" t="0" r="r" b="b"/>
                <a:pathLst>
                  <a:path w="10" h="10">
                    <a:moveTo>
                      <a:pt x="7" y="5"/>
                    </a:moveTo>
                    <a:lnTo>
                      <a:pt x="9" y="3"/>
                    </a:lnTo>
                    <a:lnTo>
                      <a:pt x="10" y="2"/>
                    </a:lnTo>
                    <a:lnTo>
                      <a:pt x="10" y="1"/>
                    </a:lnTo>
                    <a:lnTo>
                      <a:pt x="10" y="1"/>
                    </a:lnTo>
                    <a:lnTo>
                      <a:pt x="8" y="0"/>
                    </a:lnTo>
                    <a:lnTo>
                      <a:pt x="8" y="1"/>
                    </a:lnTo>
                    <a:lnTo>
                      <a:pt x="4" y="1"/>
                    </a:lnTo>
                    <a:lnTo>
                      <a:pt x="3" y="3"/>
                    </a:lnTo>
                    <a:lnTo>
                      <a:pt x="1" y="8"/>
                    </a:lnTo>
                    <a:lnTo>
                      <a:pt x="0" y="10"/>
                    </a:lnTo>
                    <a:lnTo>
                      <a:pt x="1" y="10"/>
                    </a:lnTo>
                    <a:lnTo>
                      <a:pt x="2" y="9"/>
                    </a:lnTo>
                    <a:lnTo>
                      <a:pt x="4" y="9"/>
                    </a:lnTo>
                    <a:lnTo>
                      <a:pt x="4" y="8"/>
                    </a:lnTo>
                    <a:lnTo>
                      <a:pt x="6" y="8"/>
                    </a:lnTo>
                    <a:lnTo>
                      <a:pt x="5" y="6"/>
                    </a:lnTo>
                    <a:lnTo>
                      <a:pt x="6" y="5"/>
                    </a:lnTo>
                    <a:lnTo>
                      <a:pt x="7"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418"/>
              <p:cNvSpPr>
                <a:spLocks/>
              </p:cNvSpPr>
              <p:nvPr/>
            </p:nvSpPr>
            <p:spPr bwMode="auto">
              <a:xfrm>
                <a:off x="3486" y="3320"/>
                <a:ext cx="6" cy="5"/>
              </a:xfrm>
              <a:custGeom>
                <a:avLst/>
                <a:gdLst/>
                <a:ahLst/>
                <a:cxnLst>
                  <a:cxn ang="0">
                    <a:pos x="5" y="2"/>
                  </a:cxn>
                  <a:cxn ang="0">
                    <a:pos x="5" y="1"/>
                  </a:cxn>
                  <a:cxn ang="0">
                    <a:pos x="5" y="2"/>
                  </a:cxn>
                  <a:cxn ang="0">
                    <a:pos x="5" y="2"/>
                  </a:cxn>
                  <a:cxn ang="0">
                    <a:pos x="5" y="2"/>
                  </a:cxn>
                  <a:cxn ang="0">
                    <a:pos x="5" y="1"/>
                  </a:cxn>
                  <a:cxn ang="0">
                    <a:pos x="5" y="1"/>
                  </a:cxn>
                  <a:cxn ang="0">
                    <a:pos x="3" y="0"/>
                  </a:cxn>
                  <a:cxn ang="0">
                    <a:pos x="2" y="1"/>
                  </a:cxn>
                  <a:cxn ang="0">
                    <a:pos x="2" y="1"/>
                  </a:cxn>
                  <a:cxn ang="0">
                    <a:pos x="2" y="2"/>
                  </a:cxn>
                  <a:cxn ang="0">
                    <a:pos x="2" y="2"/>
                  </a:cxn>
                  <a:cxn ang="0">
                    <a:pos x="2" y="2"/>
                  </a:cxn>
                  <a:cxn ang="0">
                    <a:pos x="3" y="2"/>
                  </a:cxn>
                  <a:cxn ang="0">
                    <a:pos x="3" y="2"/>
                  </a:cxn>
                  <a:cxn ang="0">
                    <a:pos x="2" y="2"/>
                  </a:cxn>
                  <a:cxn ang="0">
                    <a:pos x="2" y="2"/>
                  </a:cxn>
                  <a:cxn ang="0">
                    <a:pos x="1" y="2"/>
                  </a:cxn>
                  <a:cxn ang="0">
                    <a:pos x="1" y="2"/>
                  </a:cxn>
                  <a:cxn ang="0">
                    <a:pos x="1" y="3"/>
                  </a:cxn>
                  <a:cxn ang="0">
                    <a:pos x="0" y="3"/>
                  </a:cxn>
                  <a:cxn ang="0">
                    <a:pos x="1" y="4"/>
                  </a:cxn>
                  <a:cxn ang="0">
                    <a:pos x="2" y="5"/>
                  </a:cxn>
                  <a:cxn ang="0">
                    <a:pos x="2" y="5"/>
                  </a:cxn>
                  <a:cxn ang="0">
                    <a:pos x="2" y="5"/>
                  </a:cxn>
                  <a:cxn ang="0">
                    <a:pos x="2" y="5"/>
                  </a:cxn>
                  <a:cxn ang="0">
                    <a:pos x="3" y="4"/>
                  </a:cxn>
                  <a:cxn ang="0">
                    <a:pos x="3" y="4"/>
                  </a:cxn>
                  <a:cxn ang="0">
                    <a:pos x="4" y="4"/>
                  </a:cxn>
                  <a:cxn ang="0">
                    <a:pos x="5" y="4"/>
                  </a:cxn>
                  <a:cxn ang="0">
                    <a:pos x="5" y="3"/>
                  </a:cxn>
                  <a:cxn ang="0">
                    <a:pos x="6" y="3"/>
                  </a:cxn>
                  <a:cxn ang="0">
                    <a:pos x="6" y="2"/>
                  </a:cxn>
                  <a:cxn ang="0">
                    <a:pos x="5" y="2"/>
                  </a:cxn>
                </a:cxnLst>
                <a:rect l="0" t="0" r="r" b="b"/>
                <a:pathLst>
                  <a:path w="6" h="5">
                    <a:moveTo>
                      <a:pt x="5" y="2"/>
                    </a:moveTo>
                    <a:lnTo>
                      <a:pt x="5" y="1"/>
                    </a:lnTo>
                    <a:lnTo>
                      <a:pt x="5" y="2"/>
                    </a:lnTo>
                    <a:lnTo>
                      <a:pt x="5" y="2"/>
                    </a:lnTo>
                    <a:lnTo>
                      <a:pt x="5" y="2"/>
                    </a:lnTo>
                    <a:lnTo>
                      <a:pt x="5" y="1"/>
                    </a:lnTo>
                    <a:lnTo>
                      <a:pt x="5" y="1"/>
                    </a:lnTo>
                    <a:lnTo>
                      <a:pt x="3" y="0"/>
                    </a:lnTo>
                    <a:lnTo>
                      <a:pt x="2" y="1"/>
                    </a:lnTo>
                    <a:lnTo>
                      <a:pt x="2" y="1"/>
                    </a:lnTo>
                    <a:lnTo>
                      <a:pt x="2" y="2"/>
                    </a:lnTo>
                    <a:lnTo>
                      <a:pt x="2" y="2"/>
                    </a:lnTo>
                    <a:lnTo>
                      <a:pt x="2" y="2"/>
                    </a:lnTo>
                    <a:lnTo>
                      <a:pt x="3" y="2"/>
                    </a:lnTo>
                    <a:lnTo>
                      <a:pt x="3" y="2"/>
                    </a:lnTo>
                    <a:lnTo>
                      <a:pt x="2" y="2"/>
                    </a:lnTo>
                    <a:lnTo>
                      <a:pt x="2" y="2"/>
                    </a:lnTo>
                    <a:lnTo>
                      <a:pt x="1" y="2"/>
                    </a:lnTo>
                    <a:lnTo>
                      <a:pt x="1" y="2"/>
                    </a:lnTo>
                    <a:lnTo>
                      <a:pt x="1" y="3"/>
                    </a:lnTo>
                    <a:lnTo>
                      <a:pt x="0" y="3"/>
                    </a:lnTo>
                    <a:lnTo>
                      <a:pt x="1" y="4"/>
                    </a:lnTo>
                    <a:lnTo>
                      <a:pt x="2" y="5"/>
                    </a:lnTo>
                    <a:lnTo>
                      <a:pt x="2" y="5"/>
                    </a:lnTo>
                    <a:lnTo>
                      <a:pt x="2" y="5"/>
                    </a:lnTo>
                    <a:lnTo>
                      <a:pt x="2" y="5"/>
                    </a:lnTo>
                    <a:lnTo>
                      <a:pt x="3" y="4"/>
                    </a:lnTo>
                    <a:lnTo>
                      <a:pt x="3" y="4"/>
                    </a:lnTo>
                    <a:lnTo>
                      <a:pt x="4" y="4"/>
                    </a:lnTo>
                    <a:lnTo>
                      <a:pt x="5" y="4"/>
                    </a:lnTo>
                    <a:lnTo>
                      <a:pt x="5" y="3"/>
                    </a:lnTo>
                    <a:lnTo>
                      <a:pt x="6" y="3"/>
                    </a:lnTo>
                    <a:lnTo>
                      <a:pt x="6" y="2"/>
                    </a:lnTo>
                    <a:lnTo>
                      <a:pt x="5"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8" name="Freeform 419"/>
              <p:cNvSpPr>
                <a:spLocks/>
              </p:cNvSpPr>
              <p:nvPr/>
            </p:nvSpPr>
            <p:spPr bwMode="auto">
              <a:xfrm>
                <a:off x="3489" y="3318"/>
                <a:ext cx="2" cy="2"/>
              </a:xfrm>
              <a:custGeom>
                <a:avLst/>
                <a:gdLst/>
                <a:ahLst/>
                <a:cxnLst>
                  <a:cxn ang="0">
                    <a:pos x="2" y="2"/>
                  </a:cxn>
                  <a:cxn ang="0">
                    <a:pos x="2" y="1"/>
                  </a:cxn>
                  <a:cxn ang="0">
                    <a:pos x="2" y="1"/>
                  </a:cxn>
                  <a:cxn ang="0">
                    <a:pos x="1" y="0"/>
                  </a:cxn>
                  <a:cxn ang="0">
                    <a:pos x="1" y="1"/>
                  </a:cxn>
                  <a:cxn ang="0">
                    <a:pos x="0" y="0"/>
                  </a:cxn>
                  <a:cxn ang="0">
                    <a:pos x="0" y="1"/>
                  </a:cxn>
                  <a:cxn ang="0">
                    <a:pos x="1" y="2"/>
                  </a:cxn>
                  <a:cxn ang="0">
                    <a:pos x="2" y="2"/>
                  </a:cxn>
                </a:cxnLst>
                <a:rect l="0" t="0" r="r" b="b"/>
                <a:pathLst>
                  <a:path w="2" h="2">
                    <a:moveTo>
                      <a:pt x="2" y="2"/>
                    </a:moveTo>
                    <a:lnTo>
                      <a:pt x="2" y="1"/>
                    </a:lnTo>
                    <a:lnTo>
                      <a:pt x="2" y="1"/>
                    </a:lnTo>
                    <a:lnTo>
                      <a:pt x="1" y="0"/>
                    </a:lnTo>
                    <a:lnTo>
                      <a:pt x="1" y="1"/>
                    </a:lnTo>
                    <a:lnTo>
                      <a:pt x="0" y="0"/>
                    </a:lnTo>
                    <a:lnTo>
                      <a:pt x="0" y="1"/>
                    </a:lnTo>
                    <a:lnTo>
                      <a:pt x="1" y="2"/>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Freeform 420"/>
              <p:cNvSpPr>
                <a:spLocks/>
              </p:cNvSpPr>
              <p:nvPr/>
            </p:nvSpPr>
            <p:spPr bwMode="auto">
              <a:xfrm>
                <a:off x="3378" y="3298"/>
                <a:ext cx="2" cy="2"/>
              </a:xfrm>
              <a:custGeom>
                <a:avLst/>
                <a:gdLst/>
                <a:ahLst/>
                <a:cxnLst>
                  <a:cxn ang="0">
                    <a:pos x="2" y="2"/>
                  </a:cxn>
                  <a:cxn ang="0">
                    <a:pos x="1" y="2"/>
                  </a:cxn>
                  <a:cxn ang="0">
                    <a:pos x="1" y="2"/>
                  </a:cxn>
                  <a:cxn ang="0">
                    <a:pos x="0" y="1"/>
                  </a:cxn>
                  <a:cxn ang="0">
                    <a:pos x="0" y="0"/>
                  </a:cxn>
                  <a:cxn ang="0">
                    <a:pos x="0" y="0"/>
                  </a:cxn>
                  <a:cxn ang="0">
                    <a:pos x="0" y="0"/>
                  </a:cxn>
                  <a:cxn ang="0">
                    <a:pos x="0" y="1"/>
                  </a:cxn>
                  <a:cxn ang="0">
                    <a:pos x="1" y="2"/>
                  </a:cxn>
                  <a:cxn ang="0">
                    <a:pos x="2" y="2"/>
                  </a:cxn>
                </a:cxnLst>
                <a:rect l="0" t="0" r="r" b="b"/>
                <a:pathLst>
                  <a:path w="2" h="2">
                    <a:moveTo>
                      <a:pt x="2" y="2"/>
                    </a:moveTo>
                    <a:lnTo>
                      <a:pt x="1" y="2"/>
                    </a:lnTo>
                    <a:lnTo>
                      <a:pt x="1" y="2"/>
                    </a:lnTo>
                    <a:lnTo>
                      <a:pt x="0" y="1"/>
                    </a:lnTo>
                    <a:lnTo>
                      <a:pt x="0" y="0"/>
                    </a:lnTo>
                    <a:lnTo>
                      <a:pt x="0" y="0"/>
                    </a:lnTo>
                    <a:lnTo>
                      <a:pt x="0" y="0"/>
                    </a:lnTo>
                    <a:lnTo>
                      <a:pt x="0" y="1"/>
                    </a:lnTo>
                    <a:lnTo>
                      <a:pt x="1" y="2"/>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0" name="Freeform 421"/>
              <p:cNvSpPr>
                <a:spLocks/>
              </p:cNvSpPr>
              <p:nvPr/>
            </p:nvSpPr>
            <p:spPr bwMode="auto">
              <a:xfrm>
                <a:off x="3938" y="3272"/>
                <a:ext cx="4" cy="2"/>
              </a:xfrm>
              <a:custGeom>
                <a:avLst/>
                <a:gdLst/>
                <a:ahLst/>
                <a:cxnLst>
                  <a:cxn ang="0">
                    <a:pos x="2" y="0"/>
                  </a:cxn>
                  <a:cxn ang="0">
                    <a:pos x="1" y="0"/>
                  </a:cxn>
                  <a:cxn ang="0">
                    <a:pos x="0" y="0"/>
                  </a:cxn>
                  <a:cxn ang="0">
                    <a:pos x="0" y="0"/>
                  </a:cxn>
                  <a:cxn ang="0">
                    <a:pos x="2" y="2"/>
                  </a:cxn>
                  <a:cxn ang="0">
                    <a:pos x="3" y="2"/>
                  </a:cxn>
                  <a:cxn ang="0">
                    <a:pos x="4" y="2"/>
                  </a:cxn>
                  <a:cxn ang="0">
                    <a:pos x="4" y="2"/>
                  </a:cxn>
                  <a:cxn ang="0">
                    <a:pos x="3" y="1"/>
                  </a:cxn>
                  <a:cxn ang="0">
                    <a:pos x="2" y="0"/>
                  </a:cxn>
                </a:cxnLst>
                <a:rect l="0" t="0" r="r" b="b"/>
                <a:pathLst>
                  <a:path w="4" h="2">
                    <a:moveTo>
                      <a:pt x="2" y="0"/>
                    </a:moveTo>
                    <a:lnTo>
                      <a:pt x="1" y="0"/>
                    </a:lnTo>
                    <a:lnTo>
                      <a:pt x="0" y="0"/>
                    </a:lnTo>
                    <a:lnTo>
                      <a:pt x="0" y="0"/>
                    </a:lnTo>
                    <a:lnTo>
                      <a:pt x="2" y="2"/>
                    </a:lnTo>
                    <a:lnTo>
                      <a:pt x="3" y="2"/>
                    </a:lnTo>
                    <a:lnTo>
                      <a:pt x="4" y="2"/>
                    </a:lnTo>
                    <a:lnTo>
                      <a:pt x="4" y="2"/>
                    </a:lnTo>
                    <a:lnTo>
                      <a:pt x="3"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Freeform 422"/>
              <p:cNvSpPr>
                <a:spLocks/>
              </p:cNvSpPr>
              <p:nvPr/>
            </p:nvSpPr>
            <p:spPr bwMode="auto">
              <a:xfrm>
                <a:off x="3918" y="3272"/>
                <a:ext cx="5" cy="2"/>
              </a:xfrm>
              <a:custGeom>
                <a:avLst/>
                <a:gdLst/>
                <a:ahLst/>
                <a:cxnLst>
                  <a:cxn ang="0">
                    <a:pos x="2" y="1"/>
                  </a:cxn>
                  <a:cxn ang="0">
                    <a:pos x="1" y="1"/>
                  </a:cxn>
                  <a:cxn ang="0">
                    <a:pos x="0" y="1"/>
                  </a:cxn>
                  <a:cxn ang="0">
                    <a:pos x="1" y="2"/>
                  </a:cxn>
                  <a:cxn ang="0">
                    <a:pos x="3" y="2"/>
                  </a:cxn>
                  <a:cxn ang="0">
                    <a:pos x="4" y="2"/>
                  </a:cxn>
                  <a:cxn ang="0">
                    <a:pos x="5" y="1"/>
                  </a:cxn>
                  <a:cxn ang="0">
                    <a:pos x="4" y="1"/>
                  </a:cxn>
                  <a:cxn ang="0">
                    <a:pos x="4" y="0"/>
                  </a:cxn>
                  <a:cxn ang="0">
                    <a:pos x="4" y="1"/>
                  </a:cxn>
                  <a:cxn ang="0">
                    <a:pos x="4" y="1"/>
                  </a:cxn>
                  <a:cxn ang="0">
                    <a:pos x="2" y="1"/>
                  </a:cxn>
                </a:cxnLst>
                <a:rect l="0" t="0" r="r" b="b"/>
                <a:pathLst>
                  <a:path w="5" h="2">
                    <a:moveTo>
                      <a:pt x="2" y="1"/>
                    </a:moveTo>
                    <a:lnTo>
                      <a:pt x="1" y="1"/>
                    </a:lnTo>
                    <a:lnTo>
                      <a:pt x="0" y="1"/>
                    </a:lnTo>
                    <a:lnTo>
                      <a:pt x="1" y="2"/>
                    </a:lnTo>
                    <a:lnTo>
                      <a:pt x="3" y="2"/>
                    </a:lnTo>
                    <a:lnTo>
                      <a:pt x="4" y="2"/>
                    </a:lnTo>
                    <a:lnTo>
                      <a:pt x="5" y="1"/>
                    </a:lnTo>
                    <a:lnTo>
                      <a:pt x="4" y="1"/>
                    </a:lnTo>
                    <a:lnTo>
                      <a:pt x="4" y="0"/>
                    </a:lnTo>
                    <a:lnTo>
                      <a:pt x="4" y="1"/>
                    </a:lnTo>
                    <a:lnTo>
                      <a:pt x="4" y="1"/>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2" name="Freeform 423"/>
              <p:cNvSpPr>
                <a:spLocks/>
              </p:cNvSpPr>
              <p:nvPr/>
            </p:nvSpPr>
            <p:spPr bwMode="auto">
              <a:xfrm>
                <a:off x="3477" y="3325"/>
                <a:ext cx="14" cy="13"/>
              </a:xfrm>
              <a:custGeom>
                <a:avLst/>
                <a:gdLst/>
                <a:ahLst/>
                <a:cxnLst>
                  <a:cxn ang="0">
                    <a:pos x="13" y="4"/>
                  </a:cxn>
                  <a:cxn ang="0">
                    <a:pos x="13" y="3"/>
                  </a:cxn>
                  <a:cxn ang="0">
                    <a:pos x="13" y="1"/>
                  </a:cxn>
                  <a:cxn ang="0">
                    <a:pos x="11" y="3"/>
                  </a:cxn>
                  <a:cxn ang="0">
                    <a:pos x="11" y="1"/>
                  </a:cxn>
                  <a:cxn ang="0">
                    <a:pos x="10" y="1"/>
                  </a:cxn>
                  <a:cxn ang="0">
                    <a:pos x="10" y="1"/>
                  </a:cxn>
                  <a:cxn ang="0">
                    <a:pos x="9" y="2"/>
                  </a:cxn>
                  <a:cxn ang="0">
                    <a:pos x="7" y="3"/>
                  </a:cxn>
                  <a:cxn ang="0">
                    <a:pos x="7" y="4"/>
                  </a:cxn>
                  <a:cxn ang="0">
                    <a:pos x="6" y="1"/>
                  </a:cxn>
                  <a:cxn ang="0">
                    <a:pos x="5" y="2"/>
                  </a:cxn>
                  <a:cxn ang="0">
                    <a:pos x="7" y="4"/>
                  </a:cxn>
                  <a:cxn ang="0">
                    <a:pos x="6" y="5"/>
                  </a:cxn>
                  <a:cxn ang="0">
                    <a:pos x="6" y="6"/>
                  </a:cxn>
                  <a:cxn ang="0">
                    <a:pos x="4" y="5"/>
                  </a:cxn>
                  <a:cxn ang="0">
                    <a:pos x="4" y="4"/>
                  </a:cxn>
                  <a:cxn ang="0">
                    <a:pos x="3" y="4"/>
                  </a:cxn>
                  <a:cxn ang="0">
                    <a:pos x="1" y="5"/>
                  </a:cxn>
                  <a:cxn ang="0">
                    <a:pos x="0" y="7"/>
                  </a:cxn>
                  <a:cxn ang="0">
                    <a:pos x="0" y="7"/>
                  </a:cxn>
                  <a:cxn ang="0">
                    <a:pos x="1" y="8"/>
                  </a:cxn>
                  <a:cxn ang="0">
                    <a:pos x="3" y="11"/>
                  </a:cxn>
                  <a:cxn ang="0">
                    <a:pos x="3" y="9"/>
                  </a:cxn>
                  <a:cxn ang="0">
                    <a:pos x="3" y="9"/>
                  </a:cxn>
                  <a:cxn ang="0">
                    <a:pos x="4" y="9"/>
                  </a:cxn>
                  <a:cxn ang="0">
                    <a:pos x="4" y="10"/>
                  </a:cxn>
                  <a:cxn ang="0">
                    <a:pos x="5" y="11"/>
                  </a:cxn>
                  <a:cxn ang="0">
                    <a:pos x="5" y="11"/>
                  </a:cxn>
                  <a:cxn ang="0">
                    <a:pos x="7" y="11"/>
                  </a:cxn>
                  <a:cxn ang="0">
                    <a:pos x="7" y="11"/>
                  </a:cxn>
                  <a:cxn ang="0">
                    <a:pos x="7" y="10"/>
                  </a:cxn>
                  <a:cxn ang="0">
                    <a:pos x="8" y="8"/>
                  </a:cxn>
                  <a:cxn ang="0">
                    <a:pos x="10" y="8"/>
                  </a:cxn>
                  <a:cxn ang="0">
                    <a:pos x="10" y="8"/>
                  </a:cxn>
                  <a:cxn ang="0">
                    <a:pos x="11" y="7"/>
                  </a:cxn>
                  <a:cxn ang="0">
                    <a:pos x="11" y="8"/>
                  </a:cxn>
                  <a:cxn ang="0">
                    <a:pos x="12" y="7"/>
                  </a:cxn>
                  <a:cxn ang="0">
                    <a:pos x="11" y="6"/>
                  </a:cxn>
                  <a:cxn ang="0">
                    <a:pos x="11" y="5"/>
                  </a:cxn>
                  <a:cxn ang="0">
                    <a:pos x="14" y="6"/>
                  </a:cxn>
                  <a:cxn ang="0">
                    <a:pos x="13" y="4"/>
                  </a:cxn>
                </a:cxnLst>
                <a:rect l="0" t="0" r="r" b="b"/>
                <a:pathLst>
                  <a:path w="14" h="13">
                    <a:moveTo>
                      <a:pt x="13" y="4"/>
                    </a:moveTo>
                    <a:lnTo>
                      <a:pt x="13" y="4"/>
                    </a:lnTo>
                    <a:lnTo>
                      <a:pt x="13" y="3"/>
                    </a:lnTo>
                    <a:lnTo>
                      <a:pt x="13" y="3"/>
                    </a:lnTo>
                    <a:lnTo>
                      <a:pt x="13" y="1"/>
                    </a:lnTo>
                    <a:lnTo>
                      <a:pt x="13" y="1"/>
                    </a:lnTo>
                    <a:lnTo>
                      <a:pt x="12" y="1"/>
                    </a:lnTo>
                    <a:lnTo>
                      <a:pt x="11" y="3"/>
                    </a:lnTo>
                    <a:lnTo>
                      <a:pt x="11" y="2"/>
                    </a:lnTo>
                    <a:lnTo>
                      <a:pt x="11" y="1"/>
                    </a:lnTo>
                    <a:lnTo>
                      <a:pt x="10" y="1"/>
                    </a:lnTo>
                    <a:lnTo>
                      <a:pt x="10" y="1"/>
                    </a:lnTo>
                    <a:lnTo>
                      <a:pt x="9" y="0"/>
                    </a:lnTo>
                    <a:lnTo>
                      <a:pt x="10" y="1"/>
                    </a:lnTo>
                    <a:lnTo>
                      <a:pt x="10" y="2"/>
                    </a:lnTo>
                    <a:lnTo>
                      <a:pt x="9" y="2"/>
                    </a:lnTo>
                    <a:lnTo>
                      <a:pt x="8" y="2"/>
                    </a:lnTo>
                    <a:lnTo>
                      <a:pt x="7" y="3"/>
                    </a:lnTo>
                    <a:lnTo>
                      <a:pt x="7" y="4"/>
                    </a:lnTo>
                    <a:lnTo>
                      <a:pt x="7" y="4"/>
                    </a:lnTo>
                    <a:lnTo>
                      <a:pt x="7" y="2"/>
                    </a:lnTo>
                    <a:lnTo>
                      <a:pt x="6" y="1"/>
                    </a:lnTo>
                    <a:lnTo>
                      <a:pt x="5" y="1"/>
                    </a:lnTo>
                    <a:lnTo>
                      <a:pt x="5" y="2"/>
                    </a:lnTo>
                    <a:lnTo>
                      <a:pt x="5" y="2"/>
                    </a:lnTo>
                    <a:lnTo>
                      <a:pt x="7" y="4"/>
                    </a:lnTo>
                    <a:lnTo>
                      <a:pt x="6" y="4"/>
                    </a:lnTo>
                    <a:lnTo>
                      <a:pt x="6" y="5"/>
                    </a:lnTo>
                    <a:lnTo>
                      <a:pt x="6" y="5"/>
                    </a:lnTo>
                    <a:lnTo>
                      <a:pt x="6" y="6"/>
                    </a:lnTo>
                    <a:lnTo>
                      <a:pt x="5" y="6"/>
                    </a:lnTo>
                    <a:lnTo>
                      <a:pt x="4" y="5"/>
                    </a:lnTo>
                    <a:lnTo>
                      <a:pt x="4" y="4"/>
                    </a:lnTo>
                    <a:lnTo>
                      <a:pt x="4" y="4"/>
                    </a:lnTo>
                    <a:lnTo>
                      <a:pt x="3" y="4"/>
                    </a:lnTo>
                    <a:lnTo>
                      <a:pt x="3" y="4"/>
                    </a:lnTo>
                    <a:lnTo>
                      <a:pt x="2" y="4"/>
                    </a:lnTo>
                    <a:lnTo>
                      <a:pt x="1" y="5"/>
                    </a:lnTo>
                    <a:lnTo>
                      <a:pt x="1" y="7"/>
                    </a:lnTo>
                    <a:lnTo>
                      <a:pt x="0" y="7"/>
                    </a:lnTo>
                    <a:lnTo>
                      <a:pt x="0" y="7"/>
                    </a:lnTo>
                    <a:lnTo>
                      <a:pt x="0" y="7"/>
                    </a:lnTo>
                    <a:lnTo>
                      <a:pt x="1" y="8"/>
                    </a:lnTo>
                    <a:lnTo>
                      <a:pt x="1" y="8"/>
                    </a:lnTo>
                    <a:lnTo>
                      <a:pt x="2" y="11"/>
                    </a:lnTo>
                    <a:lnTo>
                      <a:pt x="3" y="11"/>
                    </a:lnTo>
                    <a:lnTo>
                      <a:pt x="3" y="11"/>
                    </a:lnTo>
                    <a:lnTo>
                      <a:pt x="3" y="9"/>
                    </a:lnTo>
                    <a:lnTo>
                      <a:pt x="3" y="9"/>
                    </a:lnTo>
                    <a:lnTo>
                      <a:pt x="3" y="9"/>
                    </a:lnTo>
                    <a:lnTo>
                      <a:pt x="3" y="8"/>
                    </a:lnTo>
                    <a:lnTo>
                      <a:pt x="4" y="9"/>
                    </a:lnTo>
                    <a:lnTo>
                      <a:pt x="4" y="9"/>
                    </a:lnTo>
                    <a:lnTo>
                      <a:pt x="4" y="10"/>
                    </a:lnTo>
                    <a:lnTo>
                      <a:pt x="4" y="10"/>
                    </a:lnTo>
                    <a:lnTo>
                      <a:pt x="5" y="11"/>
                    </a:lnTo>
                    <a:lnTo>
                      <a:pt x="5" y="11"/>
                    </a:lnTo>
                    <a:lnTo>
                      <a:pt x="5" y="11"/>
                    </a:lnTo>
                    <a:lnTo>
                      <a:pt x="4" y="13"/>
                    </a:lnTo>
                    <a:lnTo>
                      <a:pt x="7" y="11"/>
                    </a:lnTo>
                    <a:lnTo>
                      <a:pt x="7" y="11"/>
                    </a:lnTo>
                    <a:lnTo>
                      <a:pt x="7" y="11"/>
                    </a:lnTo>
                    <a:lnTo>
                      <a:pt x="7" y="10"/>
                    </a:lnTo>
                    <a:lnTo>
                      <a:pt x="7" y="10"/>
                    </a:lnTo>
                    <a:lnTo>
                      <a:pt x="7" y="9"/>
                    </a:lnTo>
                    <a:lnTo>
                      <a:pt x="8" y="8"/>
                    </a:lnTo>
                    <a:lnTo>
                      <a:pt x="10" y="8"/>
                    </a:lnTo>
                    <a:lnTo>
                      <a:pt x="10" y="8"/>
                    </a:lnTo>
                    <a:lnTo>
                      <a:pt x="10" y="8"/>
                    </a:lnTo>
                    <a:lnTo>
                      <a:pt x="10" y="8"/>
                    </a:lnTo>
                    <a:lnTo>
                      <a:pt x="11" y="7"/>
                    </a:lnTo>
                    <a:lnTo>
                      <a:pt x="11" y="7"/>
                    </a:lnTo>
                    <a:lnTo>
                      <a:pt x="11" y="7"/>
                    </a:lnTo>
                    <a:lnTo>
                      <a:pt x="11" y="8"/>
                    </a:lnTo>
                    <a:lnTo>
                      <a:pt x="12" y="8"/>
                    </a:lnTo>
                    <a:lnTo>
                      <a:pt x="12" y="7"/>
                    </a:lnTo>
                    <a:lnTo>
                      <a:pt x="12" y="6"/>
                    </a:lnTo>
                    <a:lnTo>
                      <a:pt x="11" y="6"/>
                    </a:lnTo>
                    <a:lnTo>
                      <a:pt x="11" y="5"/>
                    </a:lnTo>
                    <a:lnTo>
                      <a:pt x="11" y="5"/>
                    </a:lnTo>
                    <a:lnTo>
                      <a:pt x="13" y="6"/>
                    </a:lnTo>
                    <a:lnTo>
                      <a:pt x="14" y="6"/>
                    </a:lnTo>
                    <a:lnTo>
                      <a:pt x="14" y="4"/>
                    </a:lnTo>
                    <a:lnTo>
                      <a:pt x="13" y="4"/>
                    </a:lnTo>
                    <a:lnTo>
                      <a:pt x="13"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Freeform 424"/>
              <p:cNvSpPr>
                <a:spLocks/>
              </p:cNvSpPr>
              <p:nvPr/>
            </p:nvSpPr>
            <p:spPr bwMode="auto">
              <a:xfrm>
                <a:off x="3422" y="3269"/>
                <a:ext cx="4" cy="4"/>
              </a:xfrm>
              <a:custGeom>
                <a:avLst/>
                <a:gdLst/>
                <a:ahLst/>
                <a:cxnLst>
                  <a:cxn ang="0">
                    <a:pos x="1" y="3"/>
                  </a:cxn>
                  <a:cxn ang="0">
                    <a:pos x="3" y="3"/>
                  </a:cxn>
                  <a:cxn ang="0">
                    <a:pos x="4" y="1"/>
                  </a:cxn>
                  <a:cxn ang="0">
                    <a:pos x="3" y="0"/>
                  </a:cxn>
                  <a:cxn ang="0">
                    <a:pos x="2" y="0"/>
                  </a:cxn>
                  <a:cxn ang="0">
                    <a:pos x="0" y="2"/>
                  </a:cxn>
                  <a:cxn ang="0">
                    <a:pos x="0" y="4"/>
                  </a:cxn>
                  <a:cxn ang="0">
                    <a:pos x="0" y="4"/>
                  </a:cxn>
                  <a:cxn ang="0">
                    <a:pos x="1" y="3"/>
                  </a:cxn>
                </a:cxnLst>
                <a:rect l="0" t="0" r="r" b="b"/>
                <a:pathLst>
                  <a:path w="4" h="4">
                    <a:moveTo>
                      <a:pt x="1" y="3"/>
                    </a:moveTo>
                    <a:lnTo>
                      <a:pt x="3" y="3"/>
                    </a:lnTo>
                    <a:lnTo>
                      <a:pt x="4" y="1"/>
                    </a:lnTo>
                    <a:lnTo>
                      <a:pt x="3" y="0"/>
                    </a:lnTo>
                    <a:lnTo>
                      <a:pt x="2" y="0"/>
                    </a:lnTo>
                    <a:lnTo>
                      <a:pt x="0" y="2"/>
                    </a:lnTo>
                    <a:lnTo>
                      <a:pt x="0" y="4"/>
                    </a:lnTo>
                    <a:lnTo>
                      <a:pt x="0" y="4"/>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4" name="Freeform 425"/>
              <p:cNvSpPr>
                <a:spLocks/>
              </p:cNvSpPr>
              <p:nvPr/>
            </p:nvSpPr>
            <p:spPr bwMode="auto">
              <a:xfrm>
                <a:off x="3442" y="3316"/>
                <a:ext cx="2" cy="3"/>
              </a:xfrm>
              <a:custGeom>
                <a:avLst/>
                <a:gdLst/>
                <a:ahLst/>
                <a:cxnLst>
                  <a:cxn ang="0">
                    <a:pos x="2" y="3"/>
                  </a:cxn>
                  <a:cxn ang="0">
                    <a:pos x="2" y="1"/>
                  </a:cxn>
                  <a:cxn ang="0">
                    <a:pos x="2" y="0"/>
                  </a:cxn>
                  <a:cxn ang="0">
                    <a:pos x="2" y="0"/>
                  </a:cxn>
                  <a:cxn ang="0">
                    <a:pos x="1" y="2"/>
                  </a:cxn>
                  <a:cxn ang="0">
                    <a:pos x="1" y="2"/>
                  </a:cxn>
                  <a:cxn ang="0">
                    <a:pos x="0" y="2"/>
                  </a:cxn>
                  <a:cxn ang="0">
                    <a:pos x="1" y="3"/>
                  </a:cxn>
                  <a:cxn ang="0">
                    <a:pos x="1" y="3"/>
                  </a:cxn>
                  <a:cxn ang="0">
                    <a:pos x="2" y="3"/>
                  </a:cxn>
                </a:cxnLst>
                <a:rect l="0" t="0" r="r" b="b"/>
                <a:pathLst>
                  <a:path w="2" h="3">
                    <a:moveTo>
                      <a:pt x="2" y="3"/>
                    </a:moveTo>
                    <a:lnTo>
                      <a:pt x="2" y="1"/>
                    </a:lnTo>
                    <a:lnTo>
                      <a:pt x="2" y="0"/>
                    </a:lnTo>
                    <a:lnTo>
                      <a:pt x="2" y="0"/>
                    </a:lnTo>
                    <a:lnTo>
                      <a:pt x="1" y="2"/>
                    </a:lnTo>
                    <a:lnTo>
                      <a:pt x="1" y="2"/>
                    </a:lnTo>
                    <a:lnTo>
                      <a:pt x="0" y="2"/>
                    </a:lnTo>
                    <a:lnTo>
                      <a:pt x="1" y="3"/>
                    </a:lnTo>
                    <a:lnTo>
                      <a:pt x="1" y="3"/>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Freeform 426"/>
              <p:cNvSpPr>
                <a:spLocks/>
              </p:cNvSpPr>
              <p:nvPr/>
            </p:nvSpPr>
            <p:spPr bwMode="auto">
              <a:xfrm>
                <a:off x="3969" y="3285"/>
                <a:ext cx="5" cy="4"/>
              </a:xfrm>
              <a:custGeom>
                <a:avLst/>
                <a:gdLst/>
                <a:ahLst/>
                <a:cxnLst>
                  <a:cxn ang="0">
                    <a:pos x="4" y="0"/>
                  </a:cxn>
                  <a:cxn ang="0">
                    <a:pos x="3" y="0"/>
                  </a:cxn>
                  <a:cxn ang="0">
                    <a:pos x="2" y="0"/>
                  </a:cxn>
                  <a:cxn ang="0">
                    <a:pos x="2" y="0"/>
                  </a:cxn>
                  <a:cxn ang="0">
                    <a:pos x="1" y="0"/>
                  </a:cxn>
                  <a:cxn ang="0">
                    <a:pos x="0" y="0"/>
                  </a:cxn>
                  <a:cxn ang="0">
                    <a:pos x="0" y="1"/>
                  </a:cxn>
                  <a:cxn ang="0">
                    <a:pos x="1" y="1"/>
                  </a:cxn>
                  <a:cxn ang="0">
                    <a:pos x="1" y="3"/>
                  </a:cxn>
                  <a:cxn ang="0">
                    <a:pos x="2" y="2"/>
                  </a:cxn>
                  <a:cxn ang="0">
                    <a:pos x="2" y="4"/>
                  </a:cxn>
                  <a:cxn ang="0">
                    <a:pos x="4" y="4"/>
                  </a:cxn>
                  <a:cxn ang="0">
                    <a:pos x="4" y="4"/>
                  </a:cxn>
                  <a:cxn ang="0">
                    <a:pos x="5" y="1"/>
                  </a:cxn>
                  <a:cxn ang="0">
                    <a:pos x="4" y="0"/>
                  </a:cxn>
                  <a:cxn ang="0">
                    <a:pos x="4" y="0"/>
                  </a:cxn>
                </a:cxnLst>
                <a:rect l="0" t="0" r="r" b="b"/>
                <a:pathLst>
                  <a:path w="5" h="4">
                    <a:moveTo>
                      <a:pt x="4" y="0"/>
                    </a:moveTo>
                    <a:lnTo>
                      <a:pt x="3" y="0"/>
                    </a:lnTo>
                    <a:lnTo>
                      <a:pt x="2" y="0"/>
                    </a:lnTo>
                    <a:lnTo>
                      <a:pt x="2" y="0"/>
                    </a:lnTo>
                    <a:lnTo>
                      <a:pt x="1" y="0"/>
                    </a:lnTo>
                    <a:lnTo>
                      <a:pt x="0" y="0"/>
                    </a:lnTo>
                    <a:lnTo>
                      <a:pt x="0" y="1"/>
                    </a:lnTo>
                    <a:lnTo>
                      <a:pt x="1" y="1"/>
                    </a:lnTo>
                    <a:lnTo>
                      <a:pt x="1" y="3"/>
                    </a:lnTo>
                    <a:lnTo>
                      <a:pt x="2" y="2"/>
                    </a:lnTo>
                    <a:lnTo>
                      <a:pt x="2" y="4"/>
                    </a:lnTo>
                    <a:lnTo>
                      <a:pt x="4" y="4"/>
                    </a:lnTo>
                    <a:lnTo>
                      <a:pt x="4" y="4"/>
                    </a:lnTo>
                    <a:lnTo>
                      <a:pt x="5" y="1"/>
                    </a:lnTo>
                    <a:lnTo>
                      <a:pt x="4" y="0"/>
                    </a:lnTo>
                    <a:lnTo>
                      <a:pt x="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6" name="Freeform 427"/>
              <p:cNvSpPr>
                <a:spLocks/>
              </p:cNvSpPr>
              <p:nvPr/>
            </p:nvSpPr>
            <p:spPr bwMode="auto">
              <a:xfrm>
                <a:off x="3953" y="3297"/>
                <a:ext cx="3" cy="4"/>
              </a:xfrm>
              <a:custGeom>
                <a:avLst/>
                <a:gdLst/>
                <a:ahLst/>
                <a:cxnLst>
                  <a:cxn ang="0">
                    <a:pos x="2" y="1"/>
                  </a:cxn>
                  <a:cxn ang="0">
                    <a:pos x="1" y="2"/>
                  </a:cxn>
                  <a:cxn ang="0">
                    <a:pos x="1" y="1"/>
                  </a:cxn>
                  <a:cxn ang="0">
                    <a:pos x="0" y="3"/>
                  </a:cxn>
                  <a:cxn ang="0">
                    <a:pos x="1" y="4"/>
                  </a:cxn>
                  <a:cxn ang="0">
                    <a:pos x="2" y="3"/>
                  </a:cxn>
                  <a:cxn ang="0">
                    <a:pos x="3" y="3"/>
                  </a:cxn>
                  <a:cxn ang="0">
                    <a:pos x="3" y="2"/>
                  </a:cxn>
                  <a:cxn ang="0">
                    <a:pos x="3" y="0"/>
                  </a:cxn>
                  <a:cxn ang="0">
                    <a:pos x="2" y="0"/>
                  </a:cxn>
                  <a:cxn ang="0">
                    <a:pos x="2" y="1"/>
                  </a:cxn>
                </a:cxnLst>
                <a:rect l="0" t="0" r="r" b="b"/>
                <a:pathLst>
                  <a:path w="3" h="4">
                    <a:moveTo>
                      <a:pt x="2" y="1"/>
                    </a:moveTo>
                    <a:lnTo>
                      <a:pt x="1" y="2"/>
                    </a:lnTo>
                    <a:lnTo>
                      <a:pt x="1" y="1"/>
                    </a:lnTo>
                    <a:lnTo>
                      <a:pt x="0" y="3"/>
                    </a:lnTo>
                    <a:lnTo>
                      <a:pt x="1" y="4"/>
                    </a:lnTo>
                    <a:lnTo>
                      <a:pt x="2" y="3"/>
                    </a:lnTo>
                    <a:lnTo>
                      <a:pt x="3" y="3"/>
                    </a:lnTo>
                    <a:lnTo>
                      <a:pt x="3" y="2"/>
                    </a:lnTo>
                    <a:lnTo>
                      <a:pt x="3" y="0"/>
                    </a:lnTo>
                    <a:lnTo>
                      <a:pt x="2" y="0"/>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Freeform 428"/>
              <p:cNvSpPr>
                <a:spLocks/>
              </p:cNvSpPr>
              <p:nvPr/>
            </p:nvSpPr>
            <p:spPr bwMode="auto">
              <a:xfrm>
                <a:off x="3484" y="3324"/>
                <a:ext cx="3" cy="1"/>
              </a:xfrm>
              <a:custGeom>
                <a:avLst/>
                <a:gdLst/>
                <a:ahLst/>
                <a:cxnLst>
                  <a:cxn ang="0">
                    <a:pos x="2" y="0"/>
                  </a:cxn>
                  <a:cxn ang="0">
                    <a:pos x="3" y="1"/>
                  </a:cxn>
                  <a:cxn ang="0">
                    <a:pos x="3" y="0"/>
                  </a:cxn>
                  <a:cxn ang="0">
                    <a:pos x="1" y="0"/>
                  </a:cxn>
                  <a:cxn ang="0">
                    <a:pos x="1" y="0"/>
                  </a:cxn>
                  <a:cxn ang="0">
                    <a:pos x="0" y="0"/>
                  </a:cxn>
                  <a:cxn ang="0">
                    <a:pos x="1" y="0"/>
                  </a:cxn>
                  <a:cxn ang="0">
                    <a:pos x="1" y="1"/>
                  </a:cxn>
                  <a:cxn ang="0">
                    <a:pos x="2" y="0"/>
                  </a:cxn>
                </a:cxnLst>
                <a:rect l="0" t="0" r="r" b="b"/>
                <a:pathLst>
                  <a:path w="3" h="1">
                    <a:moveTo>
                      <a:pt x="2" y="0"/>
                    </a:moveTo>
                    <a:lnTo>
                      <a:pt x="3" y="1"/>
                    </a:lnTo>
                    <a:lnTo>
                      <a:pt x="3" y="0"/>
                    </a:lnTo>
                    <a:lnTo>
                      <a:pt x="1" y="0"/>
                    </a:lnTo>
                    <a:lnTo>
                      <a:pt x="1" y="0"/>
                    </a:lnTo>
                    <a:lnTo>
                      <a:pt x="0" y="0"/>
                    </a:lnTo>
                    <a:lnTo>
                      <a:pt x="1" y="0"/>
                    </a:lnTo>
                    <a:lnTo>
                      <a:pt x="1"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8" name="Freeform 429"/>
              <p:cNvSpPr>
                <a:spLocks/>
              </p:cNvSpPr>
              <p:nvPr/>
            </p:nvSpPr>
            <p:spPr bwMode="auto">
              <a:xfrm>
                <a:off x="3898" y="3263"/>
                <a:ext cx="5" cy="5"/>
              </a:xfrm>
              <a:custGeom>
                <a:avLst/>
                <a:gdLst/>
                <a:ahLst/>
                <a:cxnLst>
                  <a:cxn ang="0">
                    <a:pos x="3" y="5"/>
                  </a:cxn>
                  <a:cxn ang="0">
                    <a:pos x="5" y="4"/>
                  </a:cxn>
                  <a:cxn ang="0">
                    <a:pos x="4" y="2"/>
                  </a:cxn>
                  <a:cxn ang="0">
                    <a:pos x="3" y="1"/>
                  </a:cxn>
                  <a:cxn ang="0">
                    <a:pos x="3" y="1"/>
                  </a:cxn>
                  <a:cxn ang="0">
                    <a:pos x="2" y="0"/>
                  </a:cxn>
                  <a:cxn ang="0">
                    <a:pos x="1" y="0"/>
                  </a:cxn>
                  <a:cxn ang="0">
                    <a:pos x="0" y="1"/>
                  </a:cxn>
                  <a:cxn ang="0">
                    <a:pos x="0" y="1"/>
                  </a:cxn>
                  <a:cxn ang="0">
                    <a:pos x="0" y="1"/>
                  </a:cxn>
                  <a:cxn ang="0">
                    <a:pos x="3" y="5"/>
                  </a:cxn>
                </a:cxnLst>
                <a:rect l="0" t="0" r="r" b="b"/>
                <a:pathLst>
                  <a:path w="5" h="5">
                    <a:moveTo>
                      <a:pt x="3" y="5"/>
                    </a:moveTo>
                    <a:lnTo>
                      <a:pt x="5" y="4"/>
                    </a:lnTo>
                    <a:lnTo>
                      <a:pt x="4" y="2"/>
                    </a:lnTo>
                    <a:lnTo>
                      <a:pt x="3" y="1"/>
                    </a:lnTo>
                    <a:lnTo>
                      <a:pt x="3" y="1"/>
                    </a:lnTo>
                    <a:lnTo>
                      <a:pt x="2" y="0"/>
                    </a:lnTo>
                    <a:lnTo>
                      <a:pt x="1" y="0"/>
                    </a:lnTo>
                    <a:lnTo>
                      <a:pt x="0" y="1"/>
                    </a:lnTo>
                    <a:lnTo>
                      <a:pt x="0" y="1"/>
                    </a:lnTo>
                    <a:lnTo>
                      <a:pt x="0" y="1"/>
                    </a:lnTo>
                    <a:lnTo>
                      <a:pt x="3"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9" name="Freeform 430"/>
              <p:cNvSpPr>
                <a:spLocks/>
              </p:cNvSpPr>
              <p:nvPr/>
            </p:nvSpPr>
            <p:spPr bwMode="auto">
              <a:xfrm>
                <a:off x="3578" y="3322"/>
                <a:ext cx="8" cy="9"/>
              </a:xfrm>
              <a:custGeom>
                <a:avLst/>
                <a:gdLst/>
                <a:ahLst/>
                <a:cxnLst>
                  <a:cxn ang="0">
                    <a:pos x="4" y="6"/>
                  </a:cxn>
                  <a:cxn ang="0">
                    <a:pos x="5" y="7"/>
                  </a:cxn>
                  <a:cxn ang="0">
                    <a:pos x="8" y="9"/>
                  </a:cxn>
                  <a:cxn ang="0">
                    <a:pos x="8" y="8"/>
                  </a:cxn>
                  <a:cxn ang="0">
                    <a:pos x="8" y="8"/>
                  </a:cxn>
                  <a:cxn ang="0">
                    <a:pos x="8" y="6"/>
                  </a:cxn>
                  <a:cxn ang="0">
                    <a:pos x="8" y="6"/>
                  </a:cxn>
                  <a:cxn ang="0">
                    <a:pos x="7" y="6"/>
                  </a:cxn>
                  <a:cxn ang="0">
                    <a:pos x="6" y="6"/>
                  </a:cxn>
                  <a:cxn ang="0">
                    <a:pos x="4" y="4"/>
                  </a:cxn>
                  <a:cxn ang="0">
                    <a:pos x="5" y="4"/>
                  </a:cxn>
                  <a:cxn ang="0">
                    <a:pos x="8" y="5"/>
                  </a:cxn>
                  <a:cxn ang="0">
                    <a:pos x="8" y="5"/>
                  </a:cxn>
                  <a:cxn ang="0">
                    <a:pos x="8" y="4"/>
                  </a:cxn>
                  <a:cxn ang="0">
                    <a:pos x="8" y="3"/>
                  </a:cxn>
                  <a:cxn ang="0">
                    <a:pos x="8" y="4"/>
                  </a:cxn>
                  <a:cxn ang="0">
                    <a:pos x="8" y="3"/>
                  </a:cxn>
                  <a:cxn ang="0">
                    <a:pos x="8" y="3"/>
                  </a:cxn>
                  <a:cxn ang="0">
                    <a:pos x="8" y="3"/>
                  </a:cxn>
                  <a:cxn ang="0">
                    <a:pos x="8" y="2"/>
                  </a:cxn>
                  <a:cxn ang="0">
                    <a:pos x="6" y="2"/>
                  </a:cxn>
                  <a:cxn ang="0">
                    <a:pos x="6" y="2"/>
                  </a:cxn>
                  <a:cxn ang="0">
                    <a:pos x="5" y="2"/>
                  </a:cxn>
                  <a:cxn ang="0">
                    <a:pos x="5" y="1"/>
                  </a:cxn>
                  <a:cxn ang="0">
                    <a:pos x="4" y="0"/>
                  </a:cxn>
                  <a:cxn ang="0">
                    <a:pos x="3" y="1"/>
                  </a:cxn>
                  <a:cxn ang="0">
                    <a:pos x="2" y="1"/>
                  </a:cxn>
                  <a:cxn ang="0">
                    <a:pos x="2" y="2"/>
                  </a:cxn>
                  <a:cxn ang="0">
                    <a:pos x="1" y="2"/>
                  </a:cxn>
                  <a:cxn ang="0">
                    <a:pos x="1" y="1"/>
                  </a:cxn>
                  <a:cxn ang="0">
                    <a:pos x="0" y="2"/>
                  </a:cxn>
                  <a:cxn ang="0">
                    <a:pos x="0" y="2"/>
                  </a:cxn>
                  <a:cxn ang="0">
                    <a:pos x="2" y="3"/>
                  </a:cxn>
                  <a:cxn ang="0">
                    <a:pos x="1" y="4"/>
                  </a:cxn>
                  <a:cxn ang="0">
                    <a:pos x="1" y="3"/>
                  </a:cxn>
                  <a:cxn ang="0">
                    <a:pos x="1" y="4"/>
                  </a:cxn>
                  <a:cxn ang="0">
                    <a:pos x="1" y="5"/>
                  </a:cxn>
                  <a:cxn ang="0">
                    <a:pos x="1" y="6"/>
                  </a:cxn>
                  <a:cxn ang="0">
                    <a:pos x="2" y="6"/>
                  </a:cxn>
                  <a:cxn ang="0">
                    <a:pos x="2" y="7"/>
                  </a:cxn>
                  <a:cxn ang="0">
                    <a:pos x="2" y="7"/>
                  </a:cxn>
                  <a:cxn ang="0">
                    <a:pos x="3" y="7"/>
                  </a:cxn>
                  <a:cxn ang="0">
                    <a:pos x="4" y="8"/>
                  </a:cxn>
                  <a:cxn ang="0">
                    <a:pos x="3" y="8"/>
                  </a:cxn>
                  <a:cxn ang="0">
                    <a:pos x="3" y="9"/>
                  </a:cxn>
                  <a:cxn ang="0">
                    <a:pos x="4" y="9"/>
                  </a:cxn>
                  <a:cxn ang="0">
                    <a:pos x="4" y="9"/>
                  </a:cxn>
                  <a:cxn ang="0">
                    <a:pos x="4" y="9"/>
                  </a:cxn>
                  <a:cxn ang="0">
                    <a:pos x="4" y="8"/>
                  </a:cxn>
                  <a:cxn ang="0">
                    <a:pos x="4" y="7"/>
                  </a:cxn>
                  <a:cxn ang="0">
                    <a:pos x="4" y="7"/>
                  </a:cxn>
                  <a:cxn ang="0">
                    <a:pos x="4" y="6"/>
                  </a:cxn>
                  <a:cxn ang="0">
                    <a:pos x="4" y="6"/>
                  </a:cxn>
                </a:cxnLst>
                <a:rect l="0" t="0" r="r" b="b"/>
                <a:pathLst>
                  <a:path w="8" h="9">
                    <a:moveTo>
                      <a:pt x="4" y="6"/>
                    </a:moveTo>
                    <a:lnTo>
                      <a:pt x="5" y="7"/>
                    </a:lnTo>
                    <a:lnTo>
                      <a:pt x="8" y="9"/>
                    </a:lnTo>
                    <a:lnTo>
                      <a:pt x="8" y="8"/>
                    </a:lnTo>
                    <a:lnTo>
                      <a:pt x="8" y="8"/>
                    </a:lnTo>
                    <a:lnTo>
                      <a:pt x="8" y="6"/>
                    </a:lnTo>
                    <a:lnTo>
                      <a:pt x="8" y="6"/>
                    </a:lnTo>
                    <a:lnTo>
                      <a:pt x="7" y="6"/>
                    </a:lnTo>
                    <a:lnTo>
                      <a:pt x="6" y="6"/>
                    </a:lnTo>
                    <a:lnTo>
                      <a:pt x="4" y="4"/>
                    </a:lnTo>
                    <a:lnTo>
                      <a:pt x="5" y="4"/>
                    </a:lnTo>
                    <a:lnTo>
                      <a:pt x="8" y="5"/>
                    </a:lnTo>
                    <a:lnTo>
                      <a:pt x="8" y="5"/>
                    </a:lnTo>
                    <a:lnTo>
                      <a:pt x="8" y="4"/>
                    </a:lnTo>
                    <a:lnTo>
                      <a:pt x="8" y="3"/>
                    </a:lnTo>
                    <a:lnTo>
                      <a:pt x="8" y="4"/>
                    </a:lnTo>
                    <a:lnTo>
                      <a:pt x="8" y="3"/>
                    </a:lnTo>
                    <a:lnTo>
                      <a:pt x="8" y="3"/>
                    </a:lnTo>
                    <a:lnTo>
                      <a:pt x="8" y="3"/>
                    </a:lnTo>
                    <a:lnTo>
                      <a:pt x="8" y="2"/>
                    </a:lnTo>
                    <a:lnTo>
                      <a:pt x="6" y="2"/>
                    </a:lnTo>
                    <a:lnTo>
                      <a:pt x="6" y="2"/>
                    </a:lnTo>
                    <a:lnTo>
                      <a:pt x="5" y="2"/>
                    </a:lnTo>
                    <a:lnTo>
                      <a:pt x="5" y="1"/>
                    </a:lnTo>
                    <a:lnTo>
                      <a:pt x="4" y="0"/>
                    </a:lnTo>
                    <a:lnTo>
                      <a:pt x="3" y="1"/>
                    </a:lnTo>
                    <a:lnTo>
                      <a:pt x="2" y="1"/>
                    </a:lnTo>
                    <a:lnTo>
                      <a:pt x="2" y="2"/>
                    </a:lnTo>
                    <a:lnTo>
                      <a:pt x="1" y="2"/>
                    </a:lnTo>
                    <a:lnTo>
                      <a:pt x="1" y="1"/>
                    </a:lnTo>
                    <a:lnTo>
                      <a:pt x="0" y="2"/>
                    </a:lnTo>
                    <a:lnTo>
                      <a:pt x="0" y="2"/>
                    </a:lnTo>
                    <a:lnTo>
                      <a:pt x="2" y="3"/>
                    </a:lnTo>
                    <a:lnTo>
                      <a:pt x="1" y="4"/>
                    </a:lnTo>
                    <a:lnTo>
                      <a:pt x="1" y="3"/>
                    </a:lnTo>
                    <a:lnTo>
                      <a:pt x="1" y="4"/>
                    </a:lnTo>
                    <a:lnTo>
                      <a:pt x="1" y="5"/>
                    </a:lnTo>
                    <a:lnTo>
                      <a:pt x="1" y="6"/>
                    </a:lnTo>
                    <a:lnTo>
                      <a:pt x="2" y="6"/>
                    </a:lnTo>
                    <a:lnTo>
                      <a:pt x="2" y="7"/>
                    </a:lnTo>
                    <a:lnTo>
                      <a:pt x="2" y="7"/>
                    </a:lnTo>
                    <a:lnTo>
                      <a:pt x="3" y="7"/>
                    </a:lnTo>
                    <a:lnTo>
                      <a:pt x="4" y="8"/>
                    </a:lnTo>
                    <a:lnTo>
                      <a:pt x="3" y="8"/>
                    </a:lnTo>
                    <a:lnTo>
                      <a:pt x="3" y="9"/>
                    </a:lnTo>
                    <a:lnTo>
                      <a:pt x="4" y="9"/>
                    </a:lnTo>
                    <a:lnTo>
                      <a:pt x="4" y="9"/>
                    </a:lnTo>
                    <a:lnTo>
                      <a:pt x="4" y="9"/>
                    </a:lnTo>
                    <a:lnTo>
                      <a:pt x="4" y="8"/>
                    </a:lnTo>
                    <a:lnTo>
                      <a:pt x="4" y="7"/>
                    </a:lnTo>
                    <a:lnTo>
                      <a:pt x="4" y="7"/>
                    </a:lnTo>
                    <a:lnTo>
                      <a:pt x="4" y="6"/>
                    </a:lnTo>
                    <a:lnTo>
                      <a:pt x="4"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0" name="Freeform 431"/>
              <p:cNvSpPr>
                <a:spLocks/>
              </p:cNvSpPr>
              <p:nvPr/>
            </p:nvSpPr>
            <p:spPr bwMode="auto">
              <a:xfrm>
                <a:off x="3919" y="3250"/>
                <a:ext cx="1" cy="1"/>
              </a:xfrm>
              <a:custGeom>
                <a:avLst/>
                <a:gdLst/>
                <a:ahLst/>
                <a:cxnLst>
                  <a:cxn ang="0">
                    <a:pos x="1" y="0"/>
                  </a:cxn>
                  <a:cxn ang="0">
                    <a:pos x="0" y="0"/>
                  </a:cxn>
                  <a:cxn ang="0">
                    <a:pos x="1" y="1"/>
                  </a:cxn>
                  <a:cxn ang="0">
                    <a:pos x="1" y="0"/>
                  </a:cxn>
                </a:cxnLst>
                <a:rect l="0" t="0" r="r" b="b"/>
                <a:pathLst>
                  <a:path w="1" h="1">
                    <a:moveTo>
                      <a:pt x="1" y="0"/>
                    </a:moveTo>
                    <a:lnTo>
                      <a:pt x="0" y="0"/>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1" name="Freeform 432"/>
              <p:cNvSpPr>
                <a:spLocks/>
              </p:cNvSpPr>
              <p:nvPr/>
            </p:nvSpPr>
            <p:spPr bwMode="auto">
              <a:xfrm>
                <a:off x="3588" y="3324"/>
                <a:ext cx="5" cy="11"/>
              </a:xfrm>
              <a:custGeom>
                <a:avLst/>
                <a:gdLst/>
                <a:ahLst/>
                <a:cxnLst>
                  <a:cxn ang="0">
                    <a:pos x="2" y="9"/>
                  </a:cxn>
                  <a:cxn ang="0">
                    <a:pos x="3" y="9"/>
                  </a:cxn>
                  <a:cxn ang="0">
                    <a:pos x="3" y="9"/>
                  </a:cxn>
                  <a:cxn ang="0">
                    <a:pos x="3" y="8"/>
                  </a:cxn>
                  <a:cxn ang="0">
                    <a:pos x="4" y="8"/>
                  </a:cxn>
                  <a:cxn ang="0">
                    <a:pos x="5" y="8"/>
                  </a:cxn>
                  <a:cxn ang="0">
                    <a:pos x="5" y="7"/>
                  </a:cxn>
                  <a:cxn ang="0">
                    <a:pos x="4" y="7"/>
                  </a:cxn>
                  <a:cxn ang="0">
                    <a:pos x="4" y="6"/>
                  </a:cxn>
                  <a:cxn ang="0">
                    <a:pos x="4" y="6"/>
                  </a:cxn>
                  <a:cxn ang="0">
                    <a:pos x="5" y="6"/>
                  </a:cxn>
                  <a:cxn ang="0">
                    <a:pos x="4" y="5"/>
                  </a:cxn>
                  <a:cxn ang="0">
                    <a:pos x="3" y="5"/>
                  </a:cxn>
                  <a:cxn ang="0">
                    <a:pos x="3" y="4"/>
                  </a:cxn>
                  <a:cxn ang="0">
                    <a:pos x="3" y="4"/>
                  </a:cxn>
                  <a:cxn ang="0">
                    <a:pos x="2" y="1"/>
                  </a:cxn>
                  <a:cxn ang="0">
                    <a:pos x="2" y="1"/>
                  </a:cxn>
                  <a:cxn ang="0">
                    <a:pos x="2" y="1"/>
                  </a:cxn>
                  <a:cxn ang="0">
                    <a:pos x="3" y="1"/>
                  </a:cxn>
                  <a:cxn ang="0">
                    <a:pos x="5" y="5"/>
                  </a:cxn>
                  <a:cxn ang="0">
                    <a:pos x="5" y="5"/>
                  </a:cxn>
                  <a:cxn ang="0">
                    <a:pos x="5" y="4"/>
                  </a:cxn>
                  <a:cxn ang="0">
                    <a:pos x="4" y="2"/>
                  </a:cxn>
                  <a:cxn ang="0">
                    <a:pos x="2" y="0"/>
                  </a:cxn>
                  <a:cxn ang="0">
                    <a:pos x="0" y="0"/>
                  </a:cxn>
                  <a:cxn ang="0">
                    <a:pos x="0" y="0"/>
                  </a:cxn>
                  <a:cxn ang="0">
                    <a:pos x="0" y="1"/>
                  </a:cxn>
                  <a:cxn ang="0">
                    <a:pos x="1" y="5"/>
                  </a:cxn>
                  <a:cxn ang="0">
                    <a:pos x="1" y="5"/>
                  </a:cxn>
                  <a:cxn ang="0">
                    <a:pos x="1" y="6"/>
                  </a:cxn>
                  <a:cxn ang="0">
                    <a:pos x="1" y="5"/>
                  </a:cxn>
                  <a:cxn ang="0">
                    <a:pos x="2" y="5"/>
                  </a:cxn>
                  <a:cxn ang="0">
                    <a:pos x="1" y="6"/>
                  </a:cxn>
                  <a:cxn ang="0">
                    <a:pos x="1" y="6"/>
                  </a:cxn>
                  <a:cxn ang="0">
                    <a:pos x="1" y="7"/>
                  </a:cxn>
                  <a:cxn ang="0">
                    <a:pos x="1" y="7"/>
                  </a:cxn>
                  <a:cxn ang="0">
                    <a:pos x="1" y="8"/>
                  </a:cxn>
                  <a:cxn ang="0">
                    <a:pos x="1" y="8"/>
                  </a:cxn>
                  <a:cxn ang="0">
                    <a:pos x="1" y="8"/>
                  </a:cxn>
                  <a:cxn ang="0">
                    <a:pos x="1" y="10"/>
                  </a:cxn>
                  <a:cxn ang="0">
                    <a:pos x="1" y="11"/>
                  </a:cxn>
                  <a:cxn ang="0">
                    <a:pos x="1" y="11"/>
                  </a:cxn>
                  <a:cxn ang="0">
                    <a:pos x="1" y="11"/>
                  </a:cxn>
                  <a:cxn ang="0">
                    <a:pos x="2" y="9"/>
                  </a:cxn>
                </a:cxnLst>
                <a:rect l="0" t="0" r="r" b="b"/>
                <a:pathLst>
                  <a:path w="5" h="11">
                    <a:moveTo>
                      <a:pt x="2" y="9"/>
                    </a:moveTo>
                    <a:lnTo>
                      <a:pt x="3" y="9"/>
                    </a:lnTo>
                    <a:lnTo>
                      <a:pt x="3" y="9"/>
                    </a:lnTo>
                    <a:lnTo>
                      <a:pt x="3" y="8"/>
                    </a:lnTo>
                    <a:lnTo>
                      <a:pt x="4" y="8"/>
                    </a:lnTo>
                    <a:lnTo>
                      <a:pt x="5" y="8"/>
                    </a:lnTo>
                    <a:lnTo>
                      <a:pt x="5" y="7"/>
                    </a:lnTo>
                    <a:lnTo>
                      <a:pt x="4" y="7"/>
                    </a:lnTo>
                    <a:lnTo>
                      <a:pt x="4" y="6"/>
                    </a:lnTo>
                    <a:lnTo>
                      <a:pt x="4" y="6"/>
                    </a:lnTo>
                    <a:lnTo>
                      <a:pt x="5" y="6"/>
                    </a:lnTo>
                    <a:lnTo>
                      <a:pt x="4" y="5"/>
                    </a:lnTo>
                    <a:lnTo>
                      <a:pt x="3" y="5"/>
                    </a:lnTo>
                    <a:lnTo>
                      <a:pt x="3" y="4"/>
                    </a:lnTo>
                    <a:lnTo>
                      <a:pt x="3" y="4"/>
                    </a:lnTo>
                    <a:lnTo>
                      <a:pt x="2" y="1"/>
                    </a:lnTo>
                    <a:lnTo>
                      <a:pt x="2" y="1"/>
                    </a:lnTo>
                    <a:lnTo>
                      <a:pt x="2" y="1"/>
                    </a:lnTo>
                    <a:lnTo>
                      <a:pt x="3" y="1"/>
                    </a:lnTo>
                    <a:lnTo>
                      <a:pt x="5" y="5"/>
                    </a:lnTo>
                    <a:lnTo>
                      <a:pt x="5" y="5"/>
                    </a:lnTo>
                    <a:lnTo>
                      <a:pt x="5" y="4"/>
                    </a:lnTo>
                    <a:lnTo>
                      <a:pt x="4" y="2"/>
                    </a:lnTo>
                    <a:lnTo>
                      <a:pt x="2" y="0"/>
                    </a:lnTo>
                    <a:lnTo>
                      <a:pt x="0" y="0"/>
                    </a:lnTo>
                    <a:lnTo>
                      <a:pt x="0" y="0"/>
                    </a:lnTo>
                    <a:lnTo>
                      <a:pt x="0" y="1"/>
                    </a:lnTo>
                    <a:lnTo>
                      <a:pt x="1" y="5"/>
                    </a:lnTo>
                    <a:lnTo>
                      <a:pt x="1" y="5"/>
                    </a:lnTo>
                    <a:lnTo>
                      <a:pt x="1" y="6"/>
                    </a:lnTo>
                    <a:lnTo>
                      <a:pt x="1" y="5"/>
                    </a:lnTo>
                    <a:lnTo>
                      <a:pt x="2" y="5"/>
                    </a:lnTo>
                    <a:lnTo>
                      <a:pt x="1" y="6"/>
                    </a:lnTo>
                    <a:lnTo>
                      <a:pt x="1" y="6"/>
                    </a:lnTo>
                    <a:lnTo>
                      <a:pt x="1" y="7"/>
                    </a:lnTo>
                    <a:lnTo>
                      <a:pt x="1" y="7"/>
                    </a:lnTo>
                    <a:lnTo>
                      <a:pt x="1" y="8"/>
                    </a:lnTo>
                    <a:lnTo>
                      <a:pt x="1" y="8"/>
                    </a:lnTo>
                    <a:lnTo>
                      <a:pt x="1" y="8"/>
                    </a:lnTo>
                    <a:lnTo>
                      <a:pt x="1" y="10"/>
                    </a:lnTo>
                    <a:lnTo>
                      <a:pt x="1" y="11"/>
                    </a:lnTo>
                    <a:lnTo>
                      <a:pt x="1" y="11"/>
                    </a:lnTo>
                    <a:lnTo>
                      <a:pt x="1" y="11"/>
                    </a:lnTo>
                    <a:lnTo>
                      <a:pt x="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2" name="Freeform 433"/>
              <p:cNvSpPr>
                <a:spLocks/>
              </p:cNvSpPr>
              <p:nvPr/>
            </p:nvSpPr>
            <p:spPr bwMode="auto">
              <a:xfrm>
                <a:off x="5225" y="3313"/>
                <a:ext cx="7" cy="8"/>
              </a:xfrm>
              <a:custGeom>
                <a:avLst/>
                <a:gdLst/>
                <a:ahLst/>
                <a:cxnLst>
                  <a:cxn ang="0">
                    <a:pos x="4" y="5"/>
                  </a:cxn>
                  <a:cxn ang="0">
                    <a:pos x="6" y="4"/>
                  </a:cxn>
                  <a:cxn ang="0">
                    <a:pos x="7" y="2"/>
                  </a:cxn>
                  <a:cxn ang="0">
                    <a:pos x="7" y="1"/>
                  </a:cxn>
                  <a:cxn ang="0">
                    <a:pos x="6" y="0"/>
                  </a:cxn>
                  <a:cxn ang="0">
                    <a:pos x="5" y="0"/>
                  </a:cxn>
                  <a:cxn ang="0">
                    <a:pos x="5" y="1"/>
                  </a:cxn>
                  <a:cxn ang="0">
                    <a:pos x="2" y="1"/>
                  </a:cxn>
                  <a:cxn ang="0">
                    <a:pos x="1" y="2"/>
                  </a:cxn>
                  <a:cxn ang="0">
                    <a:pos x="2" y="2"/>
                  </a:cxn>
                  <a:cxn ang="0">
                    <a:pos x="0" y="8"/>
                  </a:cxn>
                  <a:cxn ang="0">
                    <a:pos x="4" y="5"/>
                  </a:cxn>
                </a:cxnLst>
                <a:rect l="0" t="0" r="r" b="b"/>
                <a:pathLst>
                  <a:path w="7" h="8">
                    <a:moveTo>
                      <a:pt x="4" y="5"/>
                    </a:moveTo>
                    <a:lnTo>
                      <a:pt x="6" y="4"/>
                    </a:lnTo>
                    <a:lnTo>
                      <a:pt x="7" y="2"/>
                    </a:lnTo>
                    <a:lnTo>
                      <a:pt x="7" y="1"/>
                    </a:lnTo>
                    <a:lnTo>
                      <a:pt x="6" y="0"/>
                    </a:lnTo>
                    <a:lnTo>
                      <a:pt x="5" y="0"/>
                    </a:lnTo>
                    <a:lnTo>
                      <a:pt x="5" y="1"/>
                    </a:lnTo>
                    <a:lnTo>
                      <a:pt x="2" y="1"/>
                    </a:lnTo>
                    <a:lnTo>
                      <a:pt x="1" y="2"/>
                    </a:lnTo>
                    <a:lnTo>
                      <a:pt x="2" y="2"/>
                    </a:lnTo>
                    <a:lnTo>
                      <a:pt x="0" y="8"/>
                    </a:lnTo>
                    <a:lnTo>
                      <a:pt x="4"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3" name="Freeform 434"/>
              <p:cNvSpPr>
                <a:spLocks/>
              </p:cNvSpPr>
              <p:nvPr/>
            </p:nvSpPr>
            <p:spPr bwMode="auto">
              <a:xfrm>
                <a:off x="3887" y="3277"/>
                <a:ext cx="6" cy="9"/>
              </a:xfrm>
              <a:custGeom>
                <a:avLst/>
                <a:gdLst/>
                <a:ahLst/>
                <a:cxnLst>
                  <a:cxn ang="0">
                    <a:pos x="2" y="8"/>
                  </a:cxn>
                  <a:cxn ang="0">
                    <a:pos x="3" y="9"/>
                  </a:cxn>
                  <a:cxn ang="0">
                    <a:pos x="3" y="9"/>
                  </a:cxn>
                  <a:cxn ang="0">
                    <a:pos x="4" y="8"/>
                  </a:cxn>
                  <a:cxn ang="0">
                    <a:pos x="4" y="8"/>
                  </a:cxn>
                  <a:cxn ang="0">
                    <a:pos x="6" y="1"/>
                  </a:cxn>
                  <a:cxn ang="0">
                    <a:pos x="5" y="1"/>
                  </a:cxn>
                  <a:cxn ang="0">
                    <a:pos x="2" y="0"/>
                  </a:cxn>
                  <a:cxn ang="0">
                    <a:pos x="2" y="1"/>
                  </a:cxn>
                  <a:cxn ang="0">
                    <a:pos x="2" y="1"/>
                  </a:cxn>
                  <a:cxn ang="0">
                    <a:pos x="1" y="1"/>
                  </a:cxn>
                  <a:cxn ang="0">
                    <a:pos x="1" y="1"/>
                  </a:cxn>
                  <a:cxn ang="0">
                    <a:pos x="0" y="7"/>
                  </a:cxn>
                  <a:cxn ang="0">
                    <a:pos x="1" y="8"/>
                  </a:cxn>
                  <a:cxn ang="0">
                    <a:pos x="2" y="8"/>
                  </a:cxn>
                </a:cxnLst>
                <a:rect l="0" t="0" r="r" b="b"/>
                <a:pathLst>
                  <a:path w="6" h="9">
                    <a:moveTo>
                      <a:pt x="2" y="8"/>
                    </a:moveTo>
                    <a:lnTo>
                      <a:pt x="3" y="9"/>
                    </a:lnTo>
                    <a:lnTo>
                      <a:pt x="3" y="9"/>
                    </a:lnTo>
                    <a:lnTo>
                      <a:pt x="4" y="8"/>
                    </a:lnTo>
                    <a:lnTo>
                      <a:pt x="4" y="8"/>
                    </a:lnTo>
                    <a:lnTo>
                      <a:pt x="6" y="1"/>
                    </a:lnTo>
                    <a:lnTo>
                      <a:pt x="5" y="1"/>
                    </a:lnTo>
                    <a:lnTo>
                      <a:pt x="2" y="0"/>
                    </a:lnTo>
                    <a:lnTo>
                      <a:pt x="2" y="1"/>
                    </a:lnTo>
                    <a:lnTo>
                      <a:pt x="2" y="1"/>
                    </a:lnTo>
                    <a:lnTo>
                      <a:pt x="1" y="1"/>
                    </a:lnTo>
                    <a:lnTo>
                      <a:pt x="1" y="1"/>
                    </a:lnTo>
                    <a:lnTo>
                      <a:pt x="0" y="7"/>
                    </a:lnTo>
                    <a:lnTo>
                      <a:pt x="1" y="8"/>
                    </a:lnTo>
                    <a:lnTo>
                      <a:pt x="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4" name="Freeform 435"/>
              <p:cNvSpPr>
                <a:spLocks/>
              </p:cNvSpPr>
              <p:nvPr/>
            </p:nvSpPr>
            <p:spPr bwMode="auto">
              <a:xfrm>
                <a:off x="3521" y="3298"/>
                <a:ext cx="3" cy="2"/>
              </a:xfrm>
              <a:custGeom>
                <a:avLst/>
                <a:gdLst/>
                <a:ahLst/>
                <a:cxnLst>
                  <a:cxn ang="0">
                    <a:pos x="3" y="1"/>
                  </a:cxn>
                  <a:cxn ang="0">
                    <a:pos x="2" y="1"/>
                  </a:cxn>
                  <a:cxn ang="0">
                    <a:pos x="2" y="1"/>
                  </a:cxn>
                  <a:cxn ang="0">
                    <a:pos x="1" y="0"/>
                  </a:cxn>
                  <a:cxn ang="0">
                    <a:pos x="1" y="1"/>
                  </a:cxn>
                  <a:cxn ang="0">
                    <a:pos x="0" y="1"/>
                  </a:cxn>
                  <a:cxn ang="0">
                    <a:pos x="0" y="2"/>
                  </a:cxn>
                  <a:cxn ang="0">
                    <a:pos x="0" y="2"/>
                  </a:cxn>
                  <a:cxn ang="0">
                    <a:pos x="0" y="2"/>
                  </a:cxn>
                  <a:cxn ang="0">
                    <a:pos x="1" y="2"/>
                  </a:cxn>
                  <a:cxn ang="0">
                    <a:pos x="1" y="2"/>
                  </a:cxn>
                  <a:cxn ang="0">
                    <a:pos x="2" y="2"/>
                  </a:cxn>
                  <a:cxn ang="0">
                    <a:pos x="1" y="2"/>
                  </a:cxn>
                  <a:cxn ang="0">
                    <a:pos x="3" y="2"/>
                  </a:cxn>
                  <a:cxn ang="0">
                    <a:pos x="3" y="2"/>
                  </a:cxn>
                  <a:cxn ang="0">
                    <a:pos x="3" y="1"/>
                  </a:cxn>
                  <a:cxn ang="0">
                    <a:pos x="3" y="1"/>
                  </a:cxn>
                </a:cxnLst>
                <a:rect l="0" t="0" r="r" b="b"/>
                <a:pathLst>
                  <a:path w="3" h="2">
                    <a:moveTo>
                      <a:pt x="3" y="1"/>
                    </a:moveTo>
                    <a:lnTo>
                      <a:pt x="2" y="1"/>
                    </a:lnTo>
                    <a:lnTo>
                      <a:pt x="2" y="1"/>
                    </a:lnTo>
                    <a:lnTo>
                      <a:pt x="1" y="0"/>
                    </a:lnTo>
                    <a:lnTo>
                      <a:pt x="1" y="1"/>
                    </a:lnTo>
                    <a:lnTo>
                      <a:pt x="0" y="1"/>
                    </a:lnTo>
                    <a:lnTo>
                      <a:pt x="0" y="2"/>
                    </a:lnTo>
                    <a:lnTo>
                      <a:pt x="0" y="2"/>
                    </a:lnTo>
                    <a:lnTo>
                      <a:pt x="0" y="2"/>
                    </a:lnTo>
                    <a:lnTo>
                      <a:pt x="1" y="2"/>
                    </a:lnTo>
                    <a:lnTo>
                      <a:pt x="1" y="2"/>
                    </a:lnTo>
                    <a:lnTo>
                      <a:pt x="2" y="2"/>
                    </a:lnTo>
                    <a:lnTo>
                      <a:pt x="1" y="2"/>
                    </a:lnTo>
                    <a:lnTo>
                      <a:pt x="3" y="2"/>
                    </a:lnTo>
                    <a:lnTo>
                      <a:pt x="3" y="2"/>
                    </a:lnTo>
                    <a:lnTo>
                      <a:pt x="3" y="1"/>
                    </a:ln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 name="Freeform 436"/>
              <p:cNvSpPr>
                <a:spLocks/>
              </p:cNvSpPr>
              <p:nvPr/>
            </p:nvSpPr>
            <p:spPr bwMode="auto">
              <a:xfrm>
                <a:off x="3515" y="3300"/>
                <a:ext cx="5" cy="6"/>
              </a:xfrm>
              <a:custGeom>
                <a:avLst/>
                <a:gdLst/>
                <a:ahLst/>
                <a:cxnLst>
                  <a:cxn ang="0">
                    <a:pos x="5" y="0"/>
                  </a:cxn>
                  <a:cxn ang="0">
                    <a:pos x="5" y="0"/>
                  </a:cxn>
                  <a:cxn ang="0">
                    <a:pos x="4" y="0"/>
                  </a:cxn>
                  <a:cxn ang="0">
                    <a:pos x="4" y="1"/>
                  </a:cxn>
                  <a:cxn ang="0">
                    <a:pos x="2" y="3"/>
                  </a:cxn>
                  <a:cxn ang="0">
                    <a:pos x="2" y="3"/>
                  </a:cxn>
                  <a:cxn ang="0">
                    <a:pos x="1" y="3"/>
                  </a:cxn>
                  <a:cxn ang="0">
                    <a:pos x="1" y="4"/>
                  </a:cxn>
                  <a:cxn ang="0">
                    <a:pos x="1" y="4"/>
                  </a:cxn>
                  <a:cxn ang="0">
                    <a:pos x="0" y="5"/>
                  </a:cxn>
                  <a:cxn ang="0">
                    <a:pos x="0" y="6"/>
                  </a:cxn>
                  <a:cxn ang="0">
                    <a:pos x="1" y="6"/>
                  </a:cxn>
                  <a:cxn ang="0">
                    <a:pos x="2" y="5"/>
                  </a:cxn>
                  <a:cxn ang="0">
                    <a:pos x="2" y="5"/>
                  </a:cxn>
                  <a:cxn ang="0">
                    <a:pos x="3" y="4"/>
                  </a:cxn>
                  <a:cxn ang="0">
                    <a:pos x="3" y="3"/>
                  </a:cxn>
                  <a:cxn ang="0">
                    <a:pos x="5" y="0"/>
                  </a:cxn>
                  <a:cxn ang="0">
                    <a:pos x="5" y="0"/>
                  </a:cxn>
                  <a:cxn ang="0">
                    <a:pos x="5" y="0"/>
                  </a:cxn>
                </a:cxnLst>
                <a:rect l="0" t="0" r="r" b="b"/>
                <a:pathLst>
                  <a:path w="5" h="6">
                    <a:moveTo>
                      <a:pt x="5" y="0"/>
                    </a:moveTo>
                    <a:lnTo>
                      <a:pt x="5" y="0"/>
                    </a:lnTo>
                    <a:lnTo>
                      <a:pt x="4" y="0"/>
                    </a:lnTo>
                    <a:lnTo>
                      <a:pt x="4" y="1"/>
                    </a:lnTo>
                    <a:lnTo>
                      <a:pt x="2" y="3"/>
                    </a:lnTo>
                    <a:lnTo>
                      <a:pt x="2" y="3"/>
                    </a:lnTo>
                    <a:lnTo>
                      <a:pt x="1" y="3"/>
                    </a:lnTo>
                    <a:lnTo>
                      <a:pt x="1" y="4"/>
                    </a:lnTo>
                    <a:lnTo>
                      <a:pt x="1" y="4"/>
                    </a:lnTo>
                    <a:lnTo>
                      <a:pt x="0" y="5"/>
                    </a:lnTo>
                    <a:lnTo>
                      <a:pt x="0" y="6"/>
                    </a:lnTo>
                    <a:lnTo>
                      <a:pt x="1" y="6"/>
                    </a:lnTo>
                    <a:lnTo>
                      <a:pt x="2" y="5"/>
                    </a:lnTo>
                    <a:lnTo>
                      <a:pt x="2" y="5"/>
                    </a:lnTo>
                    <a:lnTo>
                      <a:pt x="3" y="4"/>
                    </a:lnTo>
                    <a:lnTo>
                      <a:pt x="3" y="3"/>
                    </a:lnTo>
                    <a:lnTo>
                      <a:pt x="5" y="0"/>
                    </a:lnTo>
                    <a:lnTo>
                      <a:pt x="5" y="0"/>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6" name="Freeform 437"/>
              <p:cNvSpPr>
                <a:spLocks/>
              </p:cNvSpPr>
              <p:nvPr/>
            </p:nvSpPr>
            <p:spPr bwMode="auto">
              <a:xfrm>
                <a:off x="3850" y="3232"/>
                <a:ext cx="38" cy="35"/>
              </a:xfrm>
              <a:custGeom>
                <a:avLst/>
                <a:gdLst/>
                <a:ahLst/>
                <a:cxnLst>
                  <a:cxn ang="0">
                    <a:pos x="38" y="27"/>
                  </a:cxn>
                  <a:cxn ang="0">
                    <a:pos x="36" y="26"/>
                  </a:cxn>
                  <a:cxn ang="0">
                    <a:pos x="35" y="24"/>
                  </a:cxn>
                  <a:cxn ang="0">
                    <a:pos x="34" y="23"/>
                  </a:cxn>
                  <a:cxn ang="0">
                    <a:pos x="33" y="24"/>
                  </a:cxn>
                  <a:cxn ang="0">
                    <a:pos x="30" y="24"/>
                  </a:cxn>
                  <a:cxn ang="0">
                    <a:pos x="30" y="23"/>
                  </a:cxn>
                  <a:cxn ang="0">
                    <a:pos x="30" y="19"/>
                  </a:cxn>
                  <a:cxn ang="0">
                    <a:pos x="26" y="15"/>
                  </a:cxn>
                  <a:cxn ang="0">
                    <a:pos x="24" y="15"/>
                  </a:cxn>
                  <a:cxn ang="0">
                    <a:pos x="22" y="13"/>
                  </a:cxn>
                  <a:cxn ang="0">
                    <a:pos x="21" y="12"/>
                  </a:cxn>
                  <a:cxn ang="0">
                    <a:pos x="18" y="10"/>
                  </a:cxn>
                  <a:cxn ang="0">
                    <a:pos x="16" y="8"/>
                  </a:cxn>
                  <a:cxn ang="0">
                    <a:pos x="15" y="6"/>
                  </a:cxn>
                  <a:cxn ang="0">
                    <a:pos x="13" y="7"/>
                  </a:cxn>
                  <a:cxn ang="0">
                    <a:pos x="12" y="9"/>
                  </a:cxn>
                  <a:cxn ang="0">
                    <a:pos x="12" y="4"/>
                  </a:cxn>
                  <a:cxn ang="0">
                    <a:pos x="10" y="2"/>
                  </a:cxn>
                  <a:cxn ang="0">
                    <a:pos x="8" y="0"/>
                  </a:cxn>
                  <a:cxn ang="0">
                    <a:pos x="8" y="2"/>
                  </a:cxn>
                  <a:cxn ang="0">
                    <a:pos x="5" y="13"/>
                  </a:cxn>
                  <a:cxn ang="0">
                    <a:pos x="4" y="21"/>
                  </a:cxn>
                  <a:cxn ang="0">
                    <a:pos x="3" y="25"/>
                  </a:cxn>
                  <a:cxn ang="0">
                    <a:pos x="1" y="26"/>
                  </a:cxn>
                  <a:cxn ang="0">
                    <a:pos x="0" y="30"/>
                  </a:cxn>
                  <a:cxn ang="0">
                    <a:pos x="2" y="30"/>
                  </a:cxn>
                  <a:cxn ang="0">
                    <a:pos x="4" y="29"/>
                  </a:cxn>
                  <a:cxn ang="0">
                    <a:pos x="6" y="29"/>
                  </a:cxn>
                  <a:cxn ang="0">
                    <a:pos x="7" y="28"/>
                  </a:cxn>
                  <a:cxn ang="0">
                    <a:pos x="8" y="27"/>
                  </a:cxn>
                  <a:cxn ang="0">
                    <a:pos x="8" y="29"/>
                  </a:cxn>
                  <a:cxn ang="0">
                    <a:pos x="9" y="35"/>
                  </a:cxn>
                  <a:cxn ang="0">
                    <a:pos x="10" y="35"/>
                  </a:cxn>
                  <a:cxn ang="0">
                    <a:pos x="14" y="33"/>
                  </a:cxn>
                  <a:cxn ang="0">
                    <a:pos x="15" y="32"/>
                  </a:cxn>
                  <a:cxn ang="0">
                    <a:pos x="15" y="30"/>
                  </a:cxn>
                  <a:cxn ang="0">
                    <a:pos x="17" y="30"/>
                  </a:cxn>
                  <a:cxn ang="0">
                    <a:pos x="18" y="28"/>
                  </a:cxn>
                  <a:cxn ang="0">
                    <a:pos x="19" y="28"/>
                  </a:cxn>
                  <a:cxn ang="0">
                    <a:pos x="19" y="26"/>
                  </a:cxn>
                  <a:cxn ang="0">
                    <a:pos x="23" y="23"/>
                  </a:cxn>
                  <a:cxn ang="0">
                    <a:pos x="22" y="24"/>
                  </a:cxn>
                  <a:cxn ang="0">
                    <a:pos x="23" y="25"/>
                  </a:cxn>
                  <a:cxn ang="0">
                    <a:pos x="23" y="25"/>
                  </a:cxn>
                  <a:cxn ang="0">
                    <a:pos x="26" y="26"/>
                  </a:cxn>
                  <a:cxn ang="0">
                    <a:pos x="26" y="28"/>
                  </a:cxn>
                  <a:cxn ang="0">
                    <a:pos x="27" y="29"/>
                  </a:cxn>
                  <a:cxn ang="0">
                    <a:pos x="28" y="29"/>
                  </a:cxn>
                  <a:cxn ang="0">
                    <a:pos x="30" y="29"/>
                  </a:cxn>
                  <a:cxn ang="0">
                    <a:pos x="31" y="30"/>
                  </a:cxn>
                  <a:cxn ang="0">
                    <a:pos x="32" y="31"/>
                  </a:cxn>
                  <a:cxn ang="0">
                    <a:pos x="34" y="31"/>
                  </a:cxn>
                  <a:cxn ang="0">
                    <a:pos x="38" y="28"/>
                  </a:cxn>
                </a:cxnLst>
                <a:rect l="0" t="0" r="r" b="b"/>
                <a:pathLst>
                  <a:path w="38" h="35">
                    <a:moveTo>
                      <a:pt x="38" y="28"/>
                    </a:moveTo>
                    <a:lnTo>
                      <a:pt x="38" y="27"/>
                    </a:lnTo>
                    <a:lnTo>
                      <a:pt x="36" y="27"/>
                    </a:lnTo>
                    <a:lnTo>
                      <a:pt x="36" y="26"/>
                    </a:lnTo>
                    <a:lnTo>
                      <a:pt x="36" y="25"/>
                    </a:lnTo>
                    <a:lnTo>
                      <a:pt x="35" y="24"/>
                    </a:lnTo>
                    <a:lnTo>
                      <a:pt x="35" y="24"/>
                    </a:lnTo>
                    <a:lnTo>
                      <a:pt x="34" y="23"/>
                    </a:lnTo>
                    <a:lnTo>
                      <a:pt x="33" y="24"/>
                    </a:lnTo>
                    <a:lnTo>
                      <a:pt x="33" y="24"/>
                    </a:lnTo>
                    <a:lnTo>
                      <a:pt x="32" y="24"/>
                    </a:lnTo>
                    <a:lnTo>
                      <a:pt x="30" y="24"/>
                    </a:lnTo>
                    <a:lnTo>
                      <a:pt x="30" y="24"/>
                    </a:lnTo>
                    <a:lnTo>
                      <a:pt x="30" y="23"/>
                    </a:lnTo>
                    <a:lnTo>
                      <a:pt x="30" y="22"/>
                    </a:lnTo>
                    <a:lnTo>
                      <a:pt x="30" y="19"/>
                    </a:lnTo>
                    <a:lnTo>
                      <a:pt x="28" y="17"/>
                    </a:lnTo>
                    <a:lnTo>
                      <a:pt x="26" y="15"/>
                    </a:lnTo>
                    <a:lnTo>
                      <a:pt x="25" y="16"/>
                    </a:lnTo>
                    <a:lnTo>
                      <a:pt x="24" y="15"/>
                    </a:lnTo>
                    <a:lnTo>
                      <a:pt x="23" y="13"/>
                    </a:lnTo>
                    <a:lnTo>
                      <a:pt x="22" y="13"/>
                    </a:lnTo>
                    <a:lnTo>
                      <a:pt x="22" y="13"/>
                    </a:lnTo>
                    <a:lnTo>
                      <a:pt x="21" y="12"/>
                    </a:lnTo>
                    <a:lnTo>
                      <a:pt x="20" y="10"/>
                    </a:lnTo>
                    <a:lnTo>
                      <a:pt x="18" y="10"/>
                    </a:lnTo>
                    <a:lnTo>
                      <a:pt x="16" y="10"/>
                    </a:lnTo>
                    <a:lnTo>
                      <a:pt x="16" y="8"/>
                    </a:lnTo>
                    <a:lnTo>
                      <a:pt x="15" y="7"/>
                    </a:lnTo>
                    <a:lnTo>
                      <a:pt x="15" y="6"/>
                    </a:lnTo>
                    <a:lnTo>
                      <a:pt x="14" y="6"/>
                    </a:lnTo>
                    <a:lnTo>
                      <a:pt x="13" y="7"/>
                    </a:lnTo>
                    <a:lnTo>
                      <a:pt x="12" y="9"/>
                    </a:lnTo>
                    <a:lnTo>
                      <a:pt x="12" y="9"/>
                    </a:lnTo>
                    <a:lnTo>
                      <a:pt x="11" y="6"/>
                    </a:lnTo>
                    <a:lnTo>
                      <a:pt x="12" y="4"/>
                    </a:lnTo>
                    <a:lnTo>
                      <a:pt x="11" y="3"/>
                    </a:lnTo>
                    <a:lnTo>
                      <a:pt x="10" y="2"/>
                    </a:lnTo>
                    <a:lnTo>
                      <a:pt x="9" y="2"/>
                    </a:lnTo>
                    <a:lnTo>
                      <a:pt x="8" y="0"/>
                    </a:lnTo>
                    <a:lnTo>
                      <a:pt x="8" y="1"/>
                    </a:lnTo>
                    <a:lnTo>
                      <a:pt x="8" y="2"/>
                    </a:lnTo>
                    <a:lnTo>
                      <a:pt x="6" y="3"/>
                    </a:lnTo>
                    <a:lnTo>
                      <a:pt x="5" y="13"/>
                    </a:lnTo>
                    <a:lnTo>
                      <a:pt x="4" y="21"/>
                    </a:lnTo>
                    <a:lnTo>
                      <a:pt x="4" y="21"/>
                    </a:lnTo>
                    <a:lnTo>
                      <a:pt x="4" y="23"/>
                    </a:lnTo>
                    <a:lnTo>
                      <a:pt x="3" y="25"/>
                    </a:lnTo>
                    <a:lnTo>
                      <a:pt x="1" y="25"/>
                    </a:lnTo>
                    <a:lnTo>
                      <a:pt x="1" y="26"/>
                    </a:lnTo>
                    <a:lnTo>
                      <a:pt x="0" y="29"/>
                    </a:lnTo>
                    <a:lnTo>
                      <a:pt x="0" y="30"/>
                    </a:lnTo>
                    <a:lnTo>
                      <a:pt x="1" y="31"/>
                    </a:lnTo>
                    <a:lnTo>
                      <a:pt x="2" y="30"/>
                    </a:lnTo>
                    <a:lnTo>
                      <a:pt x="3" y="29"/>
                    </a:lnTo>
                    <a:lnTo>
                      <a:pt x="4" y="29"/>
                    </a:lnTo>
                    <a:lnTo>
                      <a:pt x="4" y="29"/>
                    </a:lnTo>
                    <a:lnTo>
                      <a:pt x="6" y="29"/>
                    </a:lnTo>
                    <a:lnTo>
                      <a:pt x="7" y="28"/>
                    </a:lnTo>
                    <a:lnTo>
                      <a:pt x="7" y="28"/>
                    </a:lnTo>
                    <a:lnTo>
                      <a:pt x="8" y="27"/>
                    </a:lnTo>
                    <a:lnTo>
                      <a:pt x="8" y="27"/>
                    </a:lnTo>
                    <a:lnTo>
                      <a:pt x="8" y="29"/>
                    </a:lnTo>
                    <a:lnTo>
                      <a:pt x="8" y="29"/>
                    </a:lnTo>
                    <a:lnTo>
                      <a:pt x="8" y="34"/>
                    </a:lnTo>
                    <a:lnTo>
                      <a:pt x="9" y="35"/>
                    </a:lnTo>
                    <a:lnTo>
                      <a:pt x="10" y="35"/>
                    </a:lnTo>
                    <a:lnTo>
                      <a:pt x="10" y="35"/>
                    </a:lnTo>
                    <a:lnTo>
                      <a:pt x="13" y="34"/>
                    </a:lnTo>
                    <a:lnTo>
                      <a:pt x="14" y="33"/>
                    </a:lnTo>
                    <a:lnTo>
                      <a:pt x="15" y="32"/>
                    </a:lnTo>
                    <a:lnTo>
                      <a:pt x="15" y="32"/>
                    </a:lnTo>
                    <a:lnTo>
                      <a:pt x="15" y="32"/>
                    </a:lnTo>
                    <a:lnTo>
                      <a:pt x="15" y="30"/>
                    </a:lnTo>
                    <a:lnTo>
                      <a:pt x="17" y="30"/>
                    </a:lnTo>
                    <a:lnTo>
                      <a:pt x="17" y="30"/>
                    </a:lnTo>
                    <a:lnTo>
                      <a:pt x="18" y="29"/>
                    </a:lnTo>
                    <a:lnTo>
                      <a:pt x="18" y="28"/>
                    </a:lnTo>
                    <a:lnTo>
                      <a:pt x="19" y="28"/>
                    </a:lnTo>
                    <a:lnTo>
                      <a:pt x="19" y="28"/>
                    </a:lnTo>
                    <a:lnTo>
                      <a:pt x="19" y="27"/>
                    </a:lnTo>
                    <a:lnTo>
                      <a:pt x="19" y="26"/>
                    </a:lnTo>
                    <a:lnTo>
                      <a:pt x="19" y="24"/>
                    </a:lnTo>
                    <a:lnTo>
                      <a:pt x="23" y="23"/>
                    </a:lnTo>
                    <a:lnTo>
                      <a:pt x="23" y="23"/>
                    </a:lnTo>
                    <a:lnTo>
                      <a:pt x="22" y="24"/>
                    </a:lnTo>
                    <a:lnTo>
                      <a:pt x="22" y="25"/>
                    </a:lnTo>
                    <a:lnTo>
                      <a:pt x="23" y="25"/>
                    </a:lnTo>
                    <a:lnTo>
                      <a:pt x="23" y="25"/>
                    </a:lnTo>
                    <a:lnTo>
                      <a:pt x="23" y="25"/>
                    </a:lnTo>
                    <a:lnTo>
                      <a:pt x="25" y="25"/>
                    </a:lnTo>
                    <a:lnTo>
                      <a:pt x="26" y="26"/>
                    </a:lnTo>
                    <a:lnTo>
                      <a:pt x="26" y="27"/>
                    </a:lnTo>
                    <a:lnTo>
                      <a:pt x="26" y="28"/>
                    </a:lnTo>
                    <a:lnTo>
                      <a:pt x="26" y="29"/>
                    </a:lnTo>
                    <a:lnTo>
                      <a:pt x="27" y="29"/>
                    </a:lnTo>
                    <a:lnTo>
                      <a:pt x="28" y="28"/>
                    </a:lnTo>
                    <a:lnTo>
                      <a:pt x="28" y="29"/>
                    </a:lnTo>
                    <a:lnTo>
                      <a:pt x="29" y="29"/>
                    </a:lnTo>
                    <a:lnTo>
                      <a:pt x="30" y="29"/>
                    </a:lnTo>
                    <a:lnTo>
                      <a:pt x="30" y="31"/>
                    </a:lnTo>
                    <a:lnTo>
                      <a:pt x="31" y="30"/>
                    </a:lnTo>
                    <a:lnTo>
                      <a:pt x="31" y="31"/>
                    </a:lnTo>
                    <a:lnTo>
                      <a:pt x="32" y="31"/>
                    </a:lnTo>
                    <a:lnTo>
                      <a:pt x="33" y="31"/>
                    </a:lnTo>
                    <a:lnTo>
                      <a:pt x="34" y="31"/>
                    </a:lnTo>
                    <a:lnTo>
                      <a:pt x="37" y="28"/>
                    </a:lnTo>
                    <a:lnTo>
                      <a:pt x="38"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Freeform 438"/>
              <p:cNvSpPr>
                <a:spLocks/>
              </p:cNvSpPr>
              <p:nvPr/>
            </p:nvSpPr>
            <p:spPr bwMode="auto">
              <a:xfrm>
                <a:off x="3371" y="3382"/>
                <a:ext cx="5" cy="1"/>
              </a:xfrm>
              <a:custGeom>
                <a:avLst/>
                <a:gdLst/>
                <a:ahLst/>
                <a:cxnLst>
                  <a:cxn ang="0">
                    <a:pos x="4" y="0"/>
                  </a:cxn>
                  <a:cxn ang="0">
                    <a:pos x="4" y="0"/>
                  </a:cxn>
                  <a:cxn ang="0">
                    <a:pos x="2" y="0"/>
                  </a:cxn>
                  <a:cxn ang="0">
                    <a:pos x="0" y="0"/>
                  </a:cxn>
                  <a:cxn ang="0">
                    <a:pos x="1" y="1"/>
                  </a:cxn>
                  <a:cxn ang="0">
                    <a:pos x="4" y="1"/>
                  </a:cxn>
                  <a:cxn ang="0">
                    <a:pos x="5" y="0"/>
                  </a:cxn>
                  <a:cxn ang="0">
                    <a:pos x="5" y="0"/>
                  </a:cxn>
                  <a:cxn ang="0">
                    <a:pos x="4" y="0"/>
                  </a:cxn>
                </a:cxnLst>
                <a:rect l="0" t="0" r="r" b="b"/>
                <a:pathLst>
                  <a:path w="5" h="1">
                    <a:moveTo>
                      <a:pt x="4" y="0"/>
                    </a:moveTo>
                    <a:lnTo>
                      <a:pt x="4" y="0"/>
                    </a:lnTo>
                    <a:lnTo>
                      <a:pt x="2" y="0"/>
                    </a:lnTo>
                    <a:lnTo>
                      <a:pt x="0" y="0"/>
                    </a:lnTo>
                    <a:lnTo>
                      <a:pt x="1" y="1"/>
                    </a:lnTo>
                    <a:lnTo>
                      <a:pt x="4" y="1"/>
                    </a:lnTo>
                    <a:lnTo>
                      <a:pt x="5" y="0"/>
                    </a:lnTo>
                    <a:lnTo>
                      <a:pt x="5" y="0"/>
                    </a:lnTo>
                    <a:lnTo>
                      <a:pt x="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8" name="Freeform 439"/>
              <p:cNvSpPr>
                <a:spLocks/>
              </p:cNvSpPr>
              <p:nvPr/>
            </p:nvSpPr>
            <p:spPr bwMode="auto">
              <a:xfrm>
                <a:off x="3368" y="3379"/>
                <a:ext cx="3" cy="4"/>
              </a:xfrm>
              <a:custGeom>
                <a:avLst/>
                <a:gdLst/>
                <a:ahLst/>
                <a:cxnLst>
                  <a:cxn ang="0">
                    <a:pos x="1" y="1"/>
                  </a:cxn>
                  <a:cxn ang="0">
                    <a:pos x="1" y="1"/>
                  </a:cxn>
                  <a:cxn ang="0">
                    <a:pos x="1" y="1"/>
                  </a:cxn>
                  <a:cxn ang="0">
                    <a:pos x="1" y="1"/>
                  </a:cxn>
                  <a:cxn ang="0">
                    <a:pos x="0" y="3"/>
                  </a:cxn>
                  <a:cxn ang="0">
                    <a:pos x="0" y="3"/>
                  </a:cxn>
                  <a:cxn ang="0">
                    <a:pos x="0" y="4"/>
                  </a:cxn>
                  <a:cxn ang="0">
                    <a:pos x="0" y="4"/>
                  </a:cxn>
                  <a:cxn ang="0">
                    <a:pos x="1" y="3"/>
                  </a:cxn>
                  <a:cxn ang="0">
                    <a:pos x="1" y="3"/>
                  </a:cxn>
                  <a:cxn ang="0">
                    <a:pos x="2" y="3"/>
                  </a:cxn>
                  <a:cxn ang="0">
                    <a:pos x="2" y="1"/>
                  </a:cxn>
                  <a:cxn ang="0">
                    <a:pos x="3" y="1"/>
                  </a:cxn>
                  <a:cxn ang="0">
                    <a:pos x="3" y="1"/>
                  </a:cxn>
                  <a:cxn ang="0">
                    <a:pos x="2" y="0"/>
                  </a:cxn>
                  <a:cxn ang="0">
                    <a:pos x="1" y="1"/>
                  </a:cxn>
                </a:cxnLst>
                <a:rect l="0" t="0" r="r" b="b"/>
                <a:pathLst>
                  <a:path w="3" h="4">
                    <a:moveTo>
                      <a:pt x="1" y="1"/>
                    </a:moveTo>
                    <a:lnTo>
                      <a:pt x="1" y="1"/>
                    </a:lnTo>
                    <a:lnTo>
                      <a:pt x="1" y="1"/>
                    </a:lnTo>
                    <a:lnTo>
                      <a:pt x="1" y="1"/>
                    </a:lnTo>
                    <a:lnTo>
                      <a:pt x="0" y="3"/>
                    </a:lnTo>
                    <a:lnTo>
                      <a:pt x="0" y="3"/>
                    </a:lnTo>
                    <a:lnTo>
                      <a:pt x="0" y="4"/>
                    </a:lnTo>
                    <a:lnTo>
                      <a:pt x="0" y="4"/>
                    </a:lnTo>
                    <a:lnTo>
                      <a:pt x="1" y="3"/>
                    </a:lnTo>
                    <a:lnTo>
                      <a:pt x="1" y="3"/>
                    </a:lnTo>
                    <a:lnTo>
                      <a:pt x="2" y="3"/>
                    </a:lnTo>
                    <a:lnTo>
                      <a:pt x="2" y="1"/>
                    </a:lnTo>
                    <a:lnTo>
                      <a:pt x="3" y="1"/>
                    </a:lnTo>
                    <a:lnTo>
                      <a:pt x="3" y="1"/>
                    </a:lnTo>
                    <a:lnTo>
                      <a:pt x="2" y="0"/>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440"/>
              <p:cNvSpPr>
                <a:spLocks/>
              </p:cNvSpPr>
              <p:nvPr/>
            </p:nvSpPr>
            <p:spPr bwMode="auto">
              <a:xfrm>
                <a:off x="5161" y="3424"/>
                <a:ext cx="3" cy="3"/>
              </a:xfrm>
              <a:custGeom>
                <a:avLst/>
                <a:gdLst/>
                <a:ahLst/>
                <a:cxnLst>
                  <a:cxn ang="0">
                    <a:pos x="3" y="0"/>
                  </a:cxn>
                  <a:cxn ang="0">
                    <a:pos x="3" y="0"/>
                  </a:cxn>
                  <a:cxn ang="0">
                    <a:pos x="2" y="1"/>
                  </a:cxn>
                  <a:cxn ang="0">
                    <a:pos x="1" y="2"/>
                  </a:cxn>
                  <a:cxn ang="0">
                    <a:pos x="0" y="3"/>
                  </a:cxn>
                  <a:cxn ang="0">
                    <a:pos x="1" y="3"/>
                  </a:cxn>
                  <a:cxn ang="0">
                    <a:pos x="3" y="1"/>
                  </a:cxn>
                  <a:cxn ang="0">
                    <a:pos x="3" y="0"/>
                  </a:cxn>
                </a:cxnLst>
                <a:rect l="0" t="0" r="r" b="b"/>
                <a:pathLst>
                  <a:path w="3" h="3">
                    <a:moveTo>
                      <a:pt x="3" y="0"/>
                    </a:moveTo>
                    <a:lnTo>
                      <a:pt x="3" y="0"/>
                    </a:lnTo>
                    <a:lnTo>
                      <a:pt x="2" y="1"/>
                    </a:lnTo>
                    <a:lnTo>
                      <a:pt x="1" y="2"/>
                    </a:lnTo>
                    <a:lnTo>
                      <a:pt x="0" y="3"/>
                    </a:lnTo>
                    <a:lnTo>
                      <a:pt x="1" y="3"/>
                    </a:lnTo>
                    <a:lnTo>
                      <a:pt x="3" y="1"/>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Freeform 441"/>
              <p:cNvSpPr>
                <a:spLocks/>
              </p:cNvSpPr>
              <p:nvPr/>
            </p:nvSpPr>
            <p:spPr bwMode="auto">
              <a:xfrm>
                <a:off x="3394" y="3339"/>
                <a:ext cx="1" cy="1"/>
              </a:xfrm>
              <a:custGeom>
                <a:avLst/>
                <a:gdLst/>
                <a:ahLst/>
                <a:cxnLst>
                  <a:cxn ang="0">
                    <a:pos x="0" y="1"/>
                  </a:cxn>
                  <a:cxn ang="0">
                    <a:pos x="1" y="1"/>
                  </a:cxn>
                  <a:cxn ang="0">
                    <a:pos x="1" y="0"/>
                  </a:cxn>
                  <a:cxn ang="0">
                    <a:pos x="0" y="1"/>
                  </a:cxn>
                </a:cxnLst>
                <a:rect l="0" t="0" r="r" b="b"/>
                <a:pathLst>
                  <a:path w="1" h="1">
                    <a:moveTo>
                      <a:pt x="0" y="1"/>
                    </a:moveTo>
                    <a:lnTo>
                      <a:pt x="1" y="1"/>
                    </a:lnTo>
                    <a:lnTo>
                      <a:pt x="1"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442"/>
              <p:cNvSpPr>
                <a:spLocks/>
              </p:cNvSpPr>
              <p:nvPr/>
            </p:nvSpPr>
            <p:spPr bwMode="auto">
              <a:xfrm>
                <a:off x="3355" y="3383"/>
                <a:ext cx="3" cy="3"/>
              </a:xfrm>
              <a:custGeom>
                <a:avLst/>
                <a:gdLst/>
                <a:ahLst/>
                <a:cxnLst>
                  <a:cxn ang="0">
                    <a:pos x="2" y="1"/>
                  </a:cxn>
                  <a:cxn ang="0">
                    <a:pos x="2" y="1"/>
                  </a:cxn>
                  <a:cxn ang="0">
                    <a:pos x="2" y="1"/>
                  </a:cxn>
                  <a:cxn ang="0">
                    <a:pos x="2" y="1"/>
                  </a:cxn>
                  <a:cxn ang="0">
                    <a:pos x="2" y="0"/>
                  </a:cxn>
                  <a:cxn ang="0">
                    <a:pos x="1" y="1"/>
                  </a:cxn>
                  <a:cxn ang="0">
                    <a:pos x="1" y="1"/>
                  </a:cxn>
                  <a:cxn ang="0">
                    <a:pos x="1" y="1"/>
                  </a:cxn>
                  <a:cxn ang="0">
                    <a:pos x="0" y="2"/>
                  </a:cxn>
                  <a:cxn ang="0">
                    <a:pos x="0" y="3"/>
                  </a:cxn>
                  <a:cxn ang="0">
                    <a:pos x="1" y="3"/>
                  </a:cxn>
                  <a:cxn ang="0">
                    <a:pos x="1" y="3"/>
                  </a:cxn>
                  <a:cxn ang="0">
                    <a:pos x="1" y="3"/>
                  </a:cxn>
                  <a:cxn ang="0">
                    <a:pos x="2" y="3"/>
                  </a:cxn>
                  <a:cxn ang="0">
                    <a:pos x="3" y="2"/>
                  </a:cxn>
                  <a:cxn ang="0">
                    <a:pos x="3" y="1"/>
                  </a:cxn>
                  <a:cxn ang="0">
                    <a:pos x="2" y="1"/>
                  </a:cxn>
                </a:cxnLst>
                <a:rect l="0" t="0" r="r" b="b"/>
                <a:pathLst>
                  <a:path w="3" h="3">
                    <a:moveTo>
                      <a:pt x="2" y="1"/>
                    </a:moveTo>
                    <a:lnTo>
                      <a:pt x="2" y="1"/>
                    </a:lnTo>
                    <a:lnTo>
                      <a:pt x="2" y="1"/>
                    </a:lnTo>
                    <a:lnTo>
                      <a:pt x="2" y="1"/>
                    </a:lnTo>
                    <a:lnTo>
                      <a:pt x="2" y="0"/>
                    </a:lnTo>
                    <a:lnTo>
                      <a:pt x="1" y="1"/>
                    </a:lnTo>
                    <a:lnTo>
                      <a:pt x="1" y="1"/>
                    </a:lnTo>
                    <a:lnTo>
                      <a:pt x="1" y="1"/>
                    </a:lnTo>
                    <a:lnTo>
                      <a:pt x="0" y="2"/>
                    </a:lnTo>
                    <a:lnTo>
                      <a:pt x="0" y="3"/>
                    </a:lnTo>
                    <a:lnTo>
                      <a:pt x="1" y="3"/>
                    </a:lnTo>
                    <a:lnTo>
                      <a:pt x="1" y="3"/>
                    </a:lnTo>
                    <a:lnTo>
                      <a:pt x="1" y="3"/>
                    </a:lnTo>
                    <a:lnTo>
                      <a:pt x="2" y="3"/>
                    </a:lnTo>
                    <a:lnTo>
                      <a:pt x="3" y="2"/>
                    </a:lnTo>
                    <a:lnTo>
                      <a:pt x="3" y="1"/>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2" name="Freeform 443"/>
              <p:cNvSpPr>
                <a:spLocks/>
              </p:cNvSpPr>
              <p:nvPr/>
            </p:nvSpPr>
            <p:spPr bwMode="auto">
              <a:xfrm>
                <a:off x="3391" y="3333"/>
                <a:ext cx="1" cy="1"/>
              </a:xfrm>
              <a:custGeom>
                <a:avLst/>
                <a:gdLst/>
                <a:ahLst/>
                <a:cxnLst>
                  <a:cxn ang="0">
                    <a:pos x="0" y="0"/>
                  </a:cxn>
                  <a:cxn ang="0">
                    <a:pos x="0" y="0"/>
                  </a:cxn>
                  <a:cxn ang="0">
                    <a:pos x="0" y="0"/>
                  </a:cxn>
                  <a:cxn ang="0">
                    <a:pos x="0" y="1"/>
                  </a:cxn>
                  <a:cxn ang="0">
                    <a:pos x="1" y="1"/>
                  </a:cxn>
                  <a:cxn ang="0">
                    <a:pos x="0" y="0"/>
                  </a:cxn>
                  <a:cxn ang="0">
                    <a:pos x="0" y="0"/>
                  </a:cxn>
                </a:cxnLst>
                <a:rect l="0" t="0" r="r" b="b"/>
                <a:pathLst>
                  <a:path w="1" h="1">
                    <a:moveTo>
                      <a:pt x="0" y="0"/>
                    </a:moveTo>
                    <a:lnTo>
                      <a:pt x="0" y="0"/>
                    </a:lnTo>
                    <a:lnTo>
                      <a:pt x="0" y="0"/>
                    </a:lnTo>
                    <a:lnTo>
                      <a:pt x="0" y="1"/>
                    </a:lnTo>
                    <a:lnTo>
                      <a:pt x="1" y="1"/>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Freeform 444"/>
              <p:cNvSpPr>
                <a:spLocks/>
              </p:cNvSpPr>
              <p:nvPr/>
            </p:nvSpPr>
            <p:spPr bwMode="auto">
              <a:xfrm>
                <a:off x="3379" y="3379"/>
                <a:ext cx="1" cy="1"/>
              </a:xfrm>
              <a:custGeom>
                <a:avLst/>
                <a:gdLst/>
                <a:ahLst/>
                <a:cxnLst>
                  <a:cxn ang="0">
                    <a:pos x="0" y="1"/>
                  </a:cxn>
                  <a:cxn ang="0">
                    <a:pos x="0" y="0"/>
                  </a:cxn>
                  <a:cxn ang="0">
                    <a:pos x="0" y="1"/>
                  </a:cxn>
                  <a:cxn ang="0">
                    <a:pos x="0" y="1"/>
                  </a:cxn>
                  <a:cxn ang="0">
                    <a:pos x="0" y="1"/>
                  </a:cxn>
                  <a:cxn ang="0">
                    <a:pos x="1" y="1"/>
                  </a:cxn>
                  <a:cxn ang="0">
                    <a:pos x="1" y="1"/>
                  </a:cxn>
                  <a:cxn ang="0">
                    <a:pos x="0" y="1"/>
                  </a:cxn>
                </a:cxnLst>
                <a:rect l="0" t="0" r="r" b="b"/>
                <a:pathLst>
                  <a:path w="1" h="1">
                    <a:moveTo>
                      <a:pt x="0" y="1"/>
                    </a:moveTo>
                    <a:lnTo>
                      <a:pt x="0" y="0"/>
                    </a:lnTo>
                    <a:lnTo>
                      <a:pt x="0" y="1"/>
                    </a:lnTo>
                    <a:lnTo>
                      <a:pt x="0" y="1"/>
                    </a:lnTo>
                    <a:lnTo>
                      <a:pt x="0" y="1"/>
                    </a:lnTo>
                    <a:lnTo>
                      <a:pt x="1" y="1"/>
                    </a:lnTo>
                    <a:lnTo>
                      <a:pt x="1"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4" name="Freeform 445"/>
              <p:cNvSpPr>
                <a:spLocks/>
              </p:cNvSpPr>
              <p:nvPr/>
            </p:nvSpPr>
            <p:spPr bwMode="auto">
              <a:xfrm>
                <a:off x="3335" y="3383"/>
                <a:ext cx="1" cy="1"/>
              </a:xfrm>
              <a:custGeom>
                <a:avLst/>
                <a:gdLst/>
                <a:ahLst/>
                <a:cxnLst>
                  <a:cxn ang="0">
                    <a:pos x="0" y="0"/>
                  </a:cxn>
                  <a:cxn ang="0">
                    <a:pos x="0" y="1"/>
                  </a:cxn>
                  <a:cxn ang="0">
                    <a:pos x="0" y="1"/>
                  </a:cxn>
                  <a:cxn ang="0">
                    <a:pos x="1" y="1"/>
                  </a:cxn>
                  <a:cxn ang="0">
                    <a:pos x="1" y="1"/>
                  </a:cxn>
                  <a:cxn ang="0">
                    <a:pos x="1" y="0"/>
                  </a:cxn>
                  <a:cxn ang="0">
                    <a:pos x="0" y="0"/>
                  </a:cxn>
                </a:cxnLst>
                <a:rect l="0" t="0" r="r" b="b"/>
                <a:pathLst>
                  <a:path w="1" h="1">
                    <a:moveTo>
                      <a:pt x="0" y="0"/>
                    </a:moveTo>
                    <a:lnTo>
                      <a:pt x="0" y="1"/>
                    </a:lnTo>
                    <a:lnTo>
                      <a:pt x="0" y="1"/>
                    </a:lnTo>
                    <a:lnTo>
                      <a:pt x="1" y="1"/>
                    </a:lnTo>
                    <a:lnTo>
                      <a:pt x="1" y="1"/>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Freeform 446"/>
              <p:cNvSpPr>
                <a:spLocks/>
              </p:cNvSpPr>
              <p:nvPr/>
            </p:nvSpPr>
            <p:spPr bwMode="auto">
              <a:xfrm>
                <a:off x="3323" y="3381"/>
                <a:ext cx="2" cy="3"/>
              </a:xfrm>
              <a:custGeom>
                <a:avLst/>
                <a:gdLst/>
                <a:ahLst/>
                <a:cxnLst>
                  <a:cxn ang="0">
                    <a:pos x="2" y="0"/>
                  </a:cxn>
                  <a:cxn ang="0">
                    <a:pos x="1" y="1"/>
                  </a:cxn>
                  <a:cxn ang="0">
                    <a:pos x="1" y="2"/>
                  </a:cxn>
                  <a:cxn ang="0">
                    <a:pos x="0" y="3"/>
                  </a:cxn>
                  <a:cxn ang="0">
                    <a:pos x="0" y="3"/>
                  </a:cxn>
                  <a:cxn ang="0">
                    <a:pos x="1" y="3"/>
                  </a:cxn>
                  <a:cxn ang="0">
                    <a:pos x="1" y="3"/>
                  </a:cxn>
                  <a:cxn ang="0">
                    <a:pos x="1" y="2"/>
                  </a:cxn>
                  <a:cxn ang="0">
                    <a:pos x="2" y="1"/>
                  </a:cxn>
                  <a:cxn ang="0">
                    <a:pos x="2" y="0"/>
                  </a:cxn>
                </a:cxnLst>
                <a:rect l="0" t="0" r="r" b="b"/>
                <a:pathLst>
                  <a:path w="2" h="3">
                    <a:moveTo>
                      <a:pt x="2" y="0"/>
                    </a:moveTo>
                    <a:lnTo>
                      <a:pt x="1" y="1"/>
                    </a:lnTo>
                    <a:lnTo>
                      <a:pt x="1" y="2"/>
                    </a:lnTo>
                    <a:lnTo>
                      <a:pt x="0" y="3"/>
                    </a:lnTo>
                    <a:lnTo>
                      <a:pt x="0" y="3"/>
                    </a:lnTo>
                    <a:lnTo>
                      <a:pt x="1" y="3"/>
                    </a:lnTo>
                    <a:lnTo>
                      <a:pt x="1" y="3"/>
                    </a:lnTo>
                    <a:lnTo>
                      <a:pt x="1" y="2"/>
                    </a:lnTo>
                    <a:lnTo>
                      <a:pt x="2"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6" name="Freeform 447"/>
              <p:cNvSpPr>
                <a:spLocks/>
              </p:cNvSpPr>
              <p:nvPr/>
            </p:nvSpPr>
            <p:spPr bwMode="auto">
              <a:xfrm>
                <a:off x="3351" y="3384"/>
                <a:ext cx="3" cy="2"/>
              </a:xfrm>
              <a:custGeom>
                <a:avLst/>
                <a:gdLst/>
                <a:ahLst/>
                <a:cxnLst>
                  <a:cxn ang="0">
                    <a:pos x="2" y="1"/>
                  </a:cxn>
                  <a:cxn ang="0">
                    <a:pos x="0" y="1"/>
                  </a:cxn>
                  <a:cxn ang="0">
                    <a:pos x="0" y="2"/>
                  </a:cxn>
                  <a:cxn ang="0">
                    <a:pos x="2" y="1"/>
                  </a:cxn>
                  <a:cxn ang="0">
                    <a:pos x="3" y="0"/>
                  </a:cxn>
                  <a:cxn ang="0">
                    <a:pos x="3" y="0"/>
                  </a:cxn>
                  <a:cxn ang="0">
                    <a:pos x="2" y="0"/>
                  </a:cxn>
                  <a:cxn ang="0">
                    <a:pos x="2" y="1"/>
                  </a:cxn>
                </a:cxnLst>
                <a:rect l="0" t="0" r="r" b="b"/>
                <a:pathLst>
                  <a:path w="3" h="2">
                    <a:moveTo>
                      <a:pt x="2" y="1"/>
                    </a:moveTo>
                    <a:lnTo>
                      <a:pt x="0" y="1"/>
                    </a:lnTo>
                    <a:lnTo>
                      <a:pt x="0" y="2"/>
                    </a:lnTo>
                    <a:lnTo>
                      <a:pt x="2" y="1"/>
                    </a:lnTo>
                    <a:lnTo>
                      <a:pt x="3" y="0"/>
                    </a:lnTo>
                    <a:lnTo>
                      <a:pt x="3" y="0"/>
                    </a:lnTo>
                    <a:lnTo>
                      <a:pt x="2" y="0"/>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Freeform 448"/>
              <p:cNvSpPr>
                <a:spLocks/>
              </p:cNvSpPr>
              <p:nvPr/>
            </p:nvSpPr>
            <p:spPr bwMode="auto">
              <a:xfrm>
                <a:off x="3331" y="3386"/>
                <a:ext cx="4" cy="2"/>
              </a:xfrm>
              <a:custGeom>
                <a:avLst/>
                <a:gdLst/>
                <a:ahLst/>
                <a:cxnLst>
                  <a:cxn ang="0">
                    <a:pos x="2" y="1"/>
                  </a:cxn>
                  <a:cxn ang="0">
                    <a:pos x="0" y="0"/>
                  </a:cxn>
                  <a:cxn ang="0">
                    <a:pos x="0" y="0"/>
                  </a:cxn>
                  <a:cxn ang="0">
                    <a:pos x="0" y="0"/>
                  </a:cxn>
                  <a:cxn ang="0">
                    <a:pos x="0" y="0"/>
                  </a:cxn>
                  <a:cxn ang="0">
                    <a:pos x="2" y="2"/>
                  </a:cxn>
                  <a:cxn ang="0">
                    <a:pos x="3" y="2"/>
                  </a:cxn>
                  <a:cxn ang="0">
                    <a:pos x="4" y="2"/>
                  </a:cxn>
                  <a:cxn ang="0">
                    <a:pos x="4" y="2"/>
                  </a:cxn>
                  <a:cxn ang="0">
                    <a:pos x="2" y="1"/>
                  </a:cxn>
                </a:cxnLst>
                <a:rect l="0" t="0" r="r" b="b"/>
                <a:pathLst>
                  <a:path w="4" h="2">
                    <a:moveTo>
                      <a:pt x="2" y="1"/>
                    </a:moveTo>
                    <a:lnTo>
                      <a:pt x="0" y="0"/>
                    </a:lnTo>
                    <a:lnTo>
                      <a:pt x="0" y="0"/>
                    </a:lnTo>
                    <a:lnTo>
                      <a:pt x="0" y="0"/>
                    </a:lnTo>
                    <a:lnTo>
                      <a:pt x="0" y="0"/>
                    </a:lnTo>
                    <a:lnTo>
                      <a:pt x="2" y="2"/>
                    </a:lnTo>
                    <a:lnTo>
                      <a:pt x="3" y="2"/>
                    </a:lnTo>
                    <a:lnTo>
                      <a:pt x="4" y="2"/>
                    </a:lnTo>
                    <a:lnTo>
                      <a:pt x="4" y="2"/>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8" name="Freeform 449"/>
              <p:cNvSpPr>
                <a:spLocks/>
              </p:cNvSpPr>
              <p:nvPr/>
            </p:nvSpPr>
            <p:spPr bwMode="auto">
              <a:xfrm>
                <a:off x="3347" y="3384"/>
                <a:ext cx="4" cy="2"/>
              </a:xfrm>
              <a:custGeom>
                <a:avLst/>
                <a:gdLst/>
                <a:ahLst/>
                <a:cxnLst>
                  <a:cxn ang="0">
                    <a:pos x="2" y="0"/>
                  </a:cxn>
                  <a:cxn ang="0">
                    <a:pos x="2" y="0"/>
                  </a:cxn>
                  <a:cxn ang="0">
                    <a:pos x="0" y="0"/>
                  </a:cxn>
                  <a:cxn ang="0">
                    <a:pos x="0" y="0"/>
                  </a:cxn>
                  <a:cxn ang="0">
                    <a:pos x="0" y="0"/>
                  </a:cxn>
                  <a:cxn ang="0">
                    <a:pos x="1" y="0"/>
                  </a:cxn>
                  <a:cxn ang="0">
                    <a:pos x="1" y="0"/>
                  </a:cxn>
                  <a:cxn ang="0">
                    <a:pos x="2" y="1"/>
                  </a:cxn>
                  <a:cxn ang="0">
                    <a:pos x="2" y="2"/>
                  </a:cxn>
                  <a:cxn ang="0">
                    <a:pos x="3" y="2"/>
                  </a:cxn>
                  <a:cxn ang="0">
                    <a:pos x="3" y="2"/>
                  </a:cxn>
                  <a:cxn ang="0">
                    <a:pos x="3" y="1"/>
                  </a:cxn>
                  <a:cxn ang="0">
                    <a:pos x="3" y="0"/>
                  </a:cxn>
                  <a:cxn ang="0">
                    <a:pos x="4" y="0"/>
                  </a:cxn>
                  <a:cxn ang="0">
                    <a:pos x="3" y="0"/>
                  </a:cxn>
                  <a:cxn ang="0">
                    <a:pos x="2" y="0"/>
                  </a:cxn>
                </a:cxnLst>
                <a:rect l="0" t="0" r="r" b="b"/>
                <a:pathLst>
                  <a:path w="4" h="2">
                    <a:moveTo>
                      <a:pt x="2" y="0"/>
                    </a:moveTo>
                    <a:lnTo>
                      <a:pt x="2" y="0"/>
                    </a:lnTo>
                    <a:lnTo>
                      <a:pt x="0" y="0"/>
                    </a:lnTo>
                    <a:lnTo>
                      <a:pt x="0" y="0"/>
                    </a:lnTo>
                    <a:lnTo>
                      <a:pt x="0" y="0"/>
                    </a:lnTo>
                    <a:lnTo>
                      <a:pt x="1" y="0"/>
                    </a:lnTo>
                    <a:lnTo>
                      <a:pt x="1" y="0"/>
                    </a:lnTo>
                    <a:lnTo>
                      <a:pt x="2" y="1"/>
                    </a:lnTo>
                    <a:lnTo>
                      <a:pt x="2" y="2"/>
                    </a:lnTo>
                    <a:lnTo>
                      <a:pt x="3" y="2"/>
                    </a:lnTo>
                    <a:lnTo>
                      <a:pt x="3" y="2"/>
                    </a:lnTo>
                    <a:lnTo>
                      <a:pt x="3" y="1"/>
                    </a:lnTo>
                    <a:lnTo>
                      <a:pt x="3" y="0"/>
                    </a:lnTo>
                    <a:lnTo>
                      <a:pt x="4" y="0"/>
                    </a:lnTo>
                    <a:lnTo>
                      <a:pt x="3"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450"/>
              <p:cNvSpPr>
                <a:spLocks/>
              </p:cNvSpPr>
              <p:nvPr/>
            </p:nvSpPr>
            <p:spPr bwMode="auto">
              <a:xfrm>
                <a:off x="3395" y="3340"/>
                <a:ext cx="1" cy="1"/>
              </a:xfrm>
              <a:custGeom>
                <a:avLst/>
                <a:gdLst/>
                <a:ahLst/>
                <a:cxnLst>
                  <a:cxn ang="0">
                    <a:pos x="0" y="0"/>
                  </a:cxn>
                  <a:cxn ang="0">
                    <a:pos x="0" y="0"/>
                  </a:cxn>
                  <a:cxn ang="0">
                    <a:pos x="1" y="0"/>
                  </a:cxn>
                  <a:cxn ang="0">
                    <a:pos x="1" y="0"/>
                  </a:cxn>
                  <a:cxn ang="0">
                    <a:pos x="0" y="0"/>
                  </a:cxn>
                  <a:cxn ang="0">
                    <a:pos x="0" y="0"/>
                  </a:cxn>
                </a:cxnLst>
                <a:rect l="0" t="0" r="r" b="b"/>
                <a:pathLst>
                  <a:path w="1">
                    <a:moveTo>
                      <a:pt x="0" y="0"/>
                    </a:moveTo>
                    <a:lnTo>
                      <a:pt x="0" y="0"/>
                    </a:lnTo>
                    <a:lnTo>
                      <a:pt x="1" y="0"/>
                    </a:lnTo>
                    <a:lnTo>
                      <a:pt x="1"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0" name="Freeform 451"/>
              <p:cNvSpPr>
                <a:spLocks/>
              </p:cNvSpPr>
              <p:nvPr/>
            </p:nvSpPr>
            <p:spPr bwMode="auto">
              <a:xfrm>
                <a:off x="3415" y="3362"/>
                <a:ext cx="1" cy="2"/>
              </a:xfrm>
              <a:custGeom>
                <a:avLst/>
                <a:gdLst/>
                <a:ahLst/>
                <a:cxnLst>
                  <a:cxn ang="0">
                    <a:pos x="0" y="0"/>
                  </a:cxn>
                  <a:cxn ang="0">
                    <a:pos x="0" y="0"/>
                  </a:cxn>
                  <a:cxn ang="0">
                    <a:pos x="0" y="0"/>
                  </a:cxn>
                  <a:cxn ang="0">
                    <a:pos x="0" y="1"/>
                  </a:cxn>
                  <a:cxn ang="0">
                    <a:pos x="0" y="2"/>
                  </a:cxn>
                  <a:cxn ang="0">
                    <a:pos x="1" y="2"/>
                  </a:cxn>
                  <a:cxn ang="0">
                    <a:pos x="1" y="1"/>
                  </a:cxn>
                  <a:cxn ang="0">
                    <a:pos x="1" y="0"/>
                  </a:cxn>
                  <a:cxn ang="0">
                    <a:pos x="0" y="0"/>
                  </a:cxn>
                </a:cxnLst>
                <a:rect l="0" t="0" r="r" b="b"/>
                <a:pathLst>
                  <a:path w="1" h="2">
                    <a:moveTo>
                      <a:pt x="0" y="0"/>
                    </a:moveTo>
                    <a:lnTo>
                      <a:pt x="0" y="0"/>
                    </a:lnTo>
                    <a:lnTo>
                      <a:pt x="0" y="0"/>
                    </a:lnTo>
                    <a:lnTo>
                      <a:pt x="0" y="1"/>
                    </a:lnTo>
                    <a:lnTo>
                      <a:pt x="0" y="2"/>
                    </a:lnTo>
                    <a:lnTo>
                      <a:pt x="1" y="2"/>
                    </a:lnTo>
                    <a:lnTo>
                      <a:pt x="1" y="1"/>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452"/>
              <p:cNvSpPr>
                <a:spLocks/>
              </p:cNvSpPr>
              <p:nvPr/>
            </p:nvSpPr>
            <p:spPr bwMode="auto">
              <a:xfrm>
                <a:off x="3397" y="3369"/>
                <a:ext cx="7" cy="7"/>
              </a:xfrm>
              <a:custGeom>
                <a:avLst/>
                <a:gdLst/>
                <a:ahLst/>
                <a:cxnLst>
                  <a:cxn ang="0">
                    <a:pos x="7" y="0"/>
                  </a:cxn>
                  <a:cxn ang="0">
                    <a:pos x="5" y="0"/>
                  </a:cxn>
                  <a:cxn ang="0">
                    <a:pos x="5" y="2"/>
                  </a:cxn>
                  <a:cxn ang="0">
                    <a:pos x="4" y="2"/>
                  </a:cxn>
                  <a:cxn ang="0">
                    <a:pos x="3" y="2"/>
                  </a:cxn>
                  <a:cxn ang="0">
                    <a:pos x="1" y="5"/>
                  </a:cxn>
                  <a:cxn ang="0">
                    <a:pos x="0" y="6"/>
                  </a:cxn>
                  <a:cxn ang="0">
                    <a:pos x="0" y="7"/>
                  </a:cxn>
                  <a:cxn ang="0">
                    <a:pos x="1" y="7"/>
                  </a:cxn>
                  <a:cxn ang="0">
                    <a:pos x="1" y="7"/>
                  </a:cxn>
                  <a:cxn ang="0">
                    <a:pos x="2" y="6"/>
                  </a:cxn>
                  <a:cxn ang="0">
                    <a:pos x="6" y="3"/>
                  </a:cxn>
                  <a:cxn ang="0">
                    <a:pos x="7" y="1"/>
                  </a:cxn>
                  <a:cxn ang="0">
                    <a:pos x="7" y="0"/>
                  </a:cxn>
                  <a:cxn ang="0">
                    <a:pos x="7" y="0"/>
                  </a:cxn>
                  <a:cxn ang="0">
                    <a:pos x="7" y="0"/>
                  </a:cxn>
                </a:cxnLst>
                <a:rect l="0" t="0" r="r" b="b"/>
                <a:pathLst>
                  <a:path w="7" h="7">
                    <a:moveTo>
                      <a:pt x="7" y="0"/>
                    </a:moveTo>
                    <a:lnTo>
                      <a:pt x="5" y="0"/>
                    </a:lnTo>
                    <a:lnTo>
                      <a:pt x="5" y="2"/>
                    </a:lnTo>
                    <a:lnTo>
                      <a:pt x="4" y="2"/>
                    </a:lnTo>
                    <a:lnTo>
                      <a:pt x="3" y="2"/>
                    </a:lnTo>
                    <a:lnTo>
                      <a:pt x="1" y="5"/>
                    </a:lnTo>
                    <a:lnTo>
                      <a:pt x="0" y="6"/>
                    </a:lnTo>
                    <a:lnTo>
                      <a:pt x="0" y="7"/>
                    </a:lnTo>
                    <a:lnTo>
                      <a:pt x="1" y="7"/>
                    </a:lnTo>
                    <a:lnTo>
                      <a:pt x="1" y="7"/>
                    </a:lnTo>
                    <a:lnTo>
                      <a:pt x="2" y="6"/>
                    </a:lnTo>
                    <a:lnTo>
                      <a:pt x="6" y="3"/>
                    </a:lnTo>
                    <a:lnTo>
                      <a:pt x="7" y="1"/>
                    </a:lnTo>
                    <a:lnTo>
                      <a:pt x="7" y="0"/>
                    </a:lnTo>
                    <a:lnTo>
                      <a:pt x="7" y="0"/>
                    </a:lnTo>
                    <a:lnTo>
                      <a:pt x="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Freeform 453"/>
              <p:cNvSpPr>
                <a:spLocks/>
              </p:cNvSpPr>
              <p:nvPr/>
            </p:nvSpPr>
            <p:spPr bwMode="auto">
              <a:xfrm>
                <a:off x="3296" y="3374"/>
                <a:ext cx="5" cy="2"/>
              </a:xfrm>
              <a:custGeom>
                <a:avLst/>
                <a:gdLst/>
                <a:ahLst/>
                <a:cxnLst>
                  <a:cxn ang="0">
                    <a:pos x="4" y="1"/>
                  </a:cxn>
                  <a:cxn ang="0">
                    <a:pos x="4" y="0"/>
                  </a:cxn>
                  <a:cxn ang="0">
                    <a:pos x="3" y="0"/>
                  </a:cxn>
                  <a:cxn ang="0">
                    <a:pos x="3" y="0"/>
                  </a:cxn>
                  <a:cxn ang="0">
                    <a:pos x="1" y="0"/>
                  </a:cxn>
                  <a:cxn ang="0">
                    <a:pos x="1" y="0"/>
                  </a:cxn>
                  <a:cxn ang="0">
                    <a:pos x="0" y="1"/>
                  </a:cxn>
                  <a:cxn ang="0">
                    <a:pos x="0" y="1"/>
                  </a:cxn>
                  <a:cxn ang="0">
                    <a:pos x="0" y="1"/>
                  </a:cxn>
                  <a:cxn ang="0">
                    <a:pos x="2" y="1"/>
                  </a:cxn>
                  <a:cxn ang="0">
                    <a:pos x="2" y="1"/>
                  </a:cxn>
                  <a:cxn ang="0">
                    <a:pos x="2" y="2"/>
                  </a:cxn>
                  <a:cxn ang="0">
                    <a:pos x="3" y="2"/>
                  </a:cxn>
                  <a:cxn ang="0">
                    <a:pos x="3" y="2"/>
                  </a:cxn>
                  <a:cxn ang="0">
                    <a:pos x="3" y="2"/>
                  </a:cxn>
                  <a:cxn ang="0">
                    <a:pos x="4" y="2"/>
                  </a:cxn>
                  <a:cxn ang="0">
                    <a:pos x="5" y="1"/>
                  </a:cxn>
                  <a:cxn ang="0">
                    <a:pos x="4" y="1"/>
                  </a:cxn>
                  <a:cxn ang="0">
                    <a:pos x="4" y="1"/>
                  </a:cxn>
                </a:cxnLst>
                <a:rect l="0" t="0" r="r" b="b"/>
                <a:pathLst>
                  <a:path w="5" h="2">
                    <a:moveTo>
                      <a:pt x="4" y="1"/>
                    </a:moveTo>
                    <a:lnTo>
                      <a:pt x="4" y="0"/>
                    </a:lnTo>
                    <a:lnTo>
                      <a:pt x="3" y="0"/>
                    </a:lnTo>
                    <a:lnTo>
                      <a:pt x="3" y="0"/>
                    </a:lnTo>
                    <a:lnTo>
                      <a:pt x="1" y="0"/>
                    </a:lnTo>
                    <a:lnTo>
                      <a:pt x="1" y="0"/>
                    </a:lnTo>
                    <a:lnTo>
                      <a:pt x="0" y="1"/>
                    </a:lnTo>
                    <a:lnTo>
                      <a:pt x="0" y="1"/>
                    </a:lnTo>
                    <a:lnTo>
                      <a:pt x="0" y="1"/>
                    </a:lnTo>
                    <a:lnTo>
                      <a:pt x="2" y="1"/>
                    </a:lnTo>
                    <a:lnTo>
                      <a:pt x="2" y="1"/>
                    </a:lnTo>
                    <a:lnTo>
                      <a:pt x="2" y="2"/>
                    </a:lnTo>
                    <a:lnTo>
                      <a:pt x="3" y="2"/>
                    </a:lnTo>
                    <a:lnTo>
                      <a:pt x="3" y="2"/>
                    </a:lnTo>
                    <a:lnTo>
                      <a:pt x="3" y="2"/>
                    </a:lnTo>
                    <a:lnTo>
                      <a:pt x="4" y="2"/>
                    </a:lnTo>
                    <a:lnTo>
                      <a:pt x="5" y="1"/>
                    </a:lnTo>
                    <a:lnTo>
                      <a:pt x="4" y="1"/>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454"/>
              <p:cNvSpPr>
                <a:spLocks/>
              </p:cNvSpPr>
              <p:nvPr/>
            </p:nvSpPr>
            <p:spPr bwMode="auto">
              <a:xfrm>
                <a:off x="3405" y="3365"/>
                <a:ext cx="8" cy="6"/>
              </a:xfrm>
              <a:custGeom>
                <a:avLst/>
                <a:gdLst/>
                <a:ahLst/>
                <a:cxnLst>
                  <a:cxn ang="0">
                    <a:pos x="7" y="0"/>
                  </a:cxn>
                  <a:cxn ang="0">
                    <a:pos x="6" y="0"/>
                  </a:cxn>
                  <a:cxn ang="0">
                    <a:pos x="6" y="0"/>
                  </a:cxn>
                  <a:cxn ang="0">
                    <a:pos x="6" y="0"/>
                  </a:cxn>
                  <a:cxn ang="0">
                    <a:pos x="5" y="0"/>
                  </a:cxn>
                  <a:cxn ang="0">
                    <a:pos x="4" y="0"/>
                  </a:cxn>
                  <a:cxn ang="0">
                    <a:pos x="4" y="0"/>
                  </a:cxn>
                  <a:cxn ang="0">
                    <a:pos x="4" y="2"/>
                  </a:cxn>
                  <a:cxn ang="0">
                    <a:pos x="5" y="2"/>
                  </a:cxn>
                  <a:cxn ang="0">
                    <a:pos x="6" y="2"/>
                  </a:cxn>
                  <a:cxn ang="0">
                    <a:pos x="5" y="3"/>
                  </a:cxn>
                  <a:cxn ang="0">
                    <a:pos x="4" y="2"/>
                  </a:cxn>
                  <a:cxn ang="0">
                    <a:pos x="4" y="3"/>
                  </a:cxn>
                  <a:cxn ang="0">
                    <a:pos x="3" y="4"/>
                  </a:cxn>
                  <a:cxn ang="0">
                    <a:pos x="3" y="4"/>
                  </a:cxn>
                  <a:cxn ang="0">
                    <a:pos x="0" y="5"/>
                  </a:cxn>
                  <a:cxn ang="0">
                    <a:pos x="0" y="5"/>
                  </a:cxn>
                  <a:cxn ang="0">
                    <a:pos x="1" y="6"/>
                  </a:cxn>
                  <a:cxn ang="0">
                    <a:pos x="3" y="6"/>
                  </a:cxn>
                  <a:cxn ang="0">
                    <a:pos x="5" y="4"/>
                  </a:cxn>
                  <a:cxn ang="0">
                    <a:pos x="6" y="4"/>
                  </a:cxn>
                  <a:cxn ang="0">
                    <a:pos x="6" y="4"/>
                  </a:cxn>
                  <a:cxn ang="0">
                    <a:pos x="7" y="3"/>
                  </a:cxn>
                  <a:cxn ang="0">
                    <a:pos x="8" y="3"/>
                  </a:cxn>
                  <a:cxn ang="0">
                    <a:pos x="7" y="2"/>
                  </a:cxn>
                  <a:cxn ang="0">
                    <a:pos x="7" y="2"/>
                  </a:cxn>
                  <a:cxn ang="0">
                    <a:pos x="7" y="1"/>
                  </a:cxn>
                  <a:cxn ang="0">
                    <a:pos x="8" y="0"/>
                  </a:cxn>
                  <a:cxn ang="0">
                    <a:pos x="8" y="0"/>
                  </a:cxn>
                  <a:cxn ang="0">
                    <a:pos x="8" y="0"/>
                  </a:cxn>
                  <a:cxn ang="0">
                    <a:pos x="7" y="0"/>
                  </a:cxn>
                </a:cxnLst>
                <a:rect l="0" t="0" r="r" b="b"/>
                <a:pathLst>
                  <a:path w="8" h="6">
                    <a:moveTo>
                      <a:pt x="7" y="0"/>
                    </a:moveTo>
                    <a:lnTo>
                      <a:pt x="6" y="0"/>
                    </a:lnTo>
                    <a:lnTo>
                      <a:pt x="6" y="0"/>
                    </a:lnTo>
                    <a:lnTo>
                      <a:pt x="6" y="0"/>
                    </a:lnTo>
                    <a:lnTo>
                      <a:pt x="5" y="0"/>
                    </a:lnTo>
                    <a:lnTo>
                      <a:pt x="4" y="0"/>
                    </a:lnTo>
                    <a:lnTo>
                      <a:pt x="4" y="0"/>
                    </a:lnTo>
                    <a:lnTo>
                      <a:pt x="4" y="2"/>
                    </a:lnTo>
                    <a:lnTo>
                      <a:pt x="5" y="2"/>
                    </a:lnTo>
                    <a:lnTo>
                      <a:pt x="6" y="2"/>
                    </a:lnTo>
                    <a:lnTo>
                      <a:pt x="5" y="3"/>
                    </a:lnTo>
                    <a:lnTo>
                      <a:pt x="4" y="2"/>
                    </a:lnTo>
                    <a:lnTo>
                      <a:pt x="4" y="3"/>
                    </a:lnTo>
                    <a:lnTo>
                      <a:pt x="3" y="4"/>
                    </a:lnTo>
                    <a:lnTo>
                      <a:pt x="3" y="4"/>
                    </a:lnTo>
                    <a:lnTo>
                      <a:pt x="0" y="5"/>
                    </a:lnTo>
                    <a:lnTo>
                      <a:pt x="0" y="5"/>
                    </a:lnTo>
                    <a:lnTo>
                      <a:pt x="1" y="6"/>
                    </a:lnTo>
                    <a:lnTo>
                      <a:pt x="3" y="6"/>
                    </a:lnTo>
                    <a:lnTo>
                      <a:pt x="5" y="4"/>
                    </a:lnTo>
                    <a:lnTo>
                      <a:pt x="6" y="4"/>
                    </a:lnTo>
                    <a:lnTo>
                      <a:pt x="6" y="4"/>
                    </a:lnTo>
                    <a:lnTo>
                      <a:pt x="7" y="3"/>
                    </a:lnTo>
                    <a:lnTo>
                      <a:pt x="8" y="3"/>
                    </a:lnTo>
                    <a:lnTo>
                      <a:pt x="7" y="2"/>
                    </a:lnTo>
                    <a:lnTo>
                      <a:pt x="7" y="2"/>
                    </a:lnTo>
                    <a:lnTo>
                      <a:pt x="7" y="1"/>
                    </a:lnTo>
                    <a:lnTo>
                      <a:pt x="8" y="0"/>
                    </a:lnTo>
                    <a:lnTo>
                      <a:pt x="8" y="0"/>
                    </a:lnTo>
                    <a:lnTo>
                      <a:pt x="8" y="0"/>
                    </a:lnTo>
                    <a:lnTo>
                      <a:pt x="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4" name="Freeform 455"/>
              <p:cNvSpPr>
                <a:spLocks/>
              </p:cNvSpPr>
              <p:nvPr/>
            </p:nvSpPr>
            <p:spPr bwMode="auto">
              <a:xfrm>
                <a:off x="5180" y="3395"/>
                <a:ext cx="6" cy="5"/>
              </a:xfrm>
              <a:custGeom>
                <a:avLst/>
                <a:gdLst/>
                <a:ahLst/>
                <a:cxnLst>
                  <a:cxn ang="0">
                    <a:pos x="5" y="0"/>
                  </a:cxn>
                  <a:cxn ang="0">
                    <a:pos x="3" y="3"/>
                  </a:cxn>
                  <a:cxn ang="0">
                    <a:pos x="2" y="3"/>
                  </a:cxn>
                  <a:cxn ang="0">
                    <a:pos x="2" y="3"/>
                  </a:cxn>
                  <a:cxn ang="0">
                    <a:pos x="1" y="3"/>
                  </a:cxn>
                  <a:cxn ang="0">
                    <a:pos x="0" y="3"/>
                  </a:cxn>
                  <a:cxn ang="0">
                    <a:pos x="0" y="5"/>
                  </a:cxn>
                  <a:cxn ang="0">
                    <a:pos x="1" y="5"/>
                  </a:cxn>
                  <a:cxn ang="0">
                    <a:pos x="3" y="4"/>
                  </a:cxn>
                  <a:cxn ang="0">
                    <a:pos x="4" y="3"/>
                  </a:cxn>
                  <a:cxn ang="0">
                    <a:pos x="6" y="1"/>
                  </a:cxn>
                  <a:cxn ang="0">
                    <a:pos x="6" y="0"/>
                  </a:cxn>
                  <a:cxn ang="0">
                    <a:pos x="6" y="0"/>
                  </a:cxn>
                  <a:cxn ang="0">
                    <a:pos x="5" y="0"/>
                  </a:cxn>
                </a:cxnLst>
                <a:rect l="0" t="0" r="r" b="b"/>
                <a:pathLst>
                  <a:path w="6" h="5">
                    <a:moveTo>
                      <a:pt x="5" y="0"/>
                    </a:moveTo>
                    <a:lnTo>
                      <a:pt x="3" y="3"/>
                    </a:lnTo>
                    <a:lnTo>
                      <a:pt x="2" y="3"/>
                    </a:lnTo>
                    <a:lnTo>
                      <a:pt x="2" y="3"/>
                    </a:lnTo>
                    <a:lnTo>
                      <a:pt x="1" y="3"/>
                    </a:lnTo>
                    <a:lnTo>
                      <a:pt x="0" y="3"/>
                    </a:lnTo>
                    <a:lnTo>
                      <a:pt x="0" y="5"/>
                    </a:lnTo>
                    <a:lnTo>
                      <a:pt x="1" y="5"/>
                    </a:lnTo>
                    <a:lnTo>
                      <a:pt x="3" y="4"/>
                    </a:lnTo>
                    <a:lnTo>
                      <a:pt x="4" y="3"/>
                    </a:lnTo>
                    <a:lnTo>
                      <a:pt x="6" y="1"/>
                    </a:lnTo>
                    <a:lnTo>
                      <a:pt x="6" y="0"/>
                    </a:lnTo>
                    <a:lnTo>
                      <a:pt x="6" y="0"/>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Freeform 456"/>
              <p:cNvSpPr>
                <a:spLocks/>
              </p:cNvSpPr>
              <p:nvPr/>
            </p:nvSpPr>
            <p:spPr bwMode="auto">
              <a:xfrm>
                <a:off x="5177" y="3403"/>
                <a:ext cx="1" cy="3"/>
              </a:xfrm>
              <a:custGeom>
                <a:avLst/>
                <a:gdLst/>
                <a:ahLst/>
                <a:cxnLst>
                  <a:cxn ang="0">
                    <a:pos x="1" y="0"/>
                  </a:cxn>
                  <a:cxn ang="0">
                    <a:pos x="0" y="3"/>
                  </a:cxn>
                  <a:cxn ang="0">
                    <a:pos x="1" y="3"/>
                  </a:cxn>
                  <a:cxn ang="0">
                    <a:pos x="1" y="0"/>
                  </a:cxn>
                </a:cxnLst>
                <a:rect l="0" t="0" r="r" b="b"/>
                <a:pathLst>
                  <a:path w="1" h="3">
                    <a:moveTo>
                      <a:pt x="1" y="0"/>
                    </a:moveTo>
                    <a:lnTo>
                      <a:pt x="0" y="3"/>
                    </a:lnTo>
                    <a:lnTo>
                      <a:pt x="1" y="3"/>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6" name="Freeform 457"/>
              <p:cNvSpPr>
                <a:spLocks/>
              </p:cNvSpPr>
              <p:nvPr/>
            </p:nvSpPr>
            <p:spPr bwMode="auto">
              <a:xfrm>
                <a:off x="5174" y="3409"/>
                <a:ext cx="1" cy="2"/>
              </a:xfrm>
              <a:custGeom>
                <a:avLst/>
                <a:gdLst/>
                <a:ahLst/>
                <a:cxnLst>
                  <a:cxn ang="0">
                    <a:pos x="0" y="2"/>
                  </a:cxn>
                  <a:cxn ang="0">
                    <a:pos x="1" y="1"/>
                  </a:cxn>
                  <a:cxn ang="0">
                    <a:pos x="1" y="1"/>
                  </a:cxn>
                  <a:cxn ang="0">
                    <a:pos x="1" y="0"/>
                  </a:cxn>
                  <a:cxn ang="0">
                    <a:pos x="0" y="2"/>
                  </a:cxn>
                </a:cxnLst>
                <a:rect l="0" t="0" r="r" b="b"/>
                <a:pathLst>
                  <a:path w="1" h="2">
                    <a:moveTo>
                      <a:pt x="0" y="2"/>
                    </a:moveTo>
                    <a:lnTo>
                      <a:pt x="1" y="1"/>
                    </a:lnTo>
                    <a:lnTo>
                      <a:pt x="1" y="1"/>
                    </a:lnTo>
                    <a:lnTo>
                      <a:pt x="1" y="0"/>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Freeform 458"/>
              <p:cNvSpPr>
                <a:spLocks/>
              </p:cNvSpPr>
              <p:nvPr/>
            </p:nvSpPr>
            <p:spPr bwMode="auto">
              <a:xfrm>
                <a:off x="5186" y="3393"/>
                <a:ext cx="1" cy="2"/>
              </a:xfrm>
              <a:custGeom>
                <a:avLst/>
                <a:gdLst/>
                <a:ahLst/>
                <a:cxnLst>
                  <a:cxn ang="0">
                    <a:pos x="0" y="2"/>
                  </a:cxn>
                  <a:cxn ang="0">
                    <a:pos x="0" y="2"/>
                  </a:cxn>
                  <a:cxn ang="0">
                    <a:pos x="1" y="0"/>
                  </a:cxn>
                  <a:cxn ang="0">
                    <a:pos x="1" y="0"/>
                  </a:cxn>
                  <a:cxn ang="0">
                    <a:pos x="0" y="2"/>
                  </a:cxn>
                  <a:cxn ang="0">
                    <a:pos x="0" y="2"/>
                  </a:cxn>
                </a:cxnLst>
                <a:rect l="0" t="0" r="r" b="b"/>
                <a:pathLst>
                  <a:path w="1" h="2">
                    <a:moveTo>
                      <a:pt x="0" y="2"/>
                    </a:moveTo>
                    <a:lnTo>
                      <a:pt x="0" y="2"/>
                    </a:lnTo>
                    <a:lnTo>
                      <a:pt x="1" y="0"/>
                    </a:lnTo>
                    <a:lnTo>
                      <a:pt x="1" y="0"/>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8" name="Freeform 459"/>
              <p:cNvSpPr>
                <a:spLocks/>
              </p:cNvSpPr>
              <p:nvPr/>
            </p:nvSpPr>
            <p:spPr bwMode="auto">
              <a:xfrm>
                <a:off x="5034" y="3528"/>
                <a:ext cx="1" cy="1"/>
              </a:xfrm>
              <a:custGeom>
                <a:avLst/>
                <a:gdLst/>
                <a:ahLst/>
                <a:cxnLst>
                  <a:cxn ang="0">
                    <a:pos x="0" y="1"/>
                  </a:cxn>
                  <a:cxn ang="0">
                    <a:pos x="0" y="1"/>
                  </a:cxn>
                  <a:cxn ang="0">
                    <a:pos x="1" y="1"/>
                  </a:cxn>
                  <a:cxn ang="0">
                    <a:pos x="1" y="0"/>
                  </a:cxn>
                  <a:cxn ang="0">
                    <a:pos x="0" y="1"/>
                  </a:cxn>
                </a:cxnLst>
                <a:rect l="0" t="0" r="r" b="b"/>
                <a:pathLst>
                  <a:path w="1" h="1">
                    <a:moveTo>
                      <a:pt x="0" y="1"/>
                    </a:moveTo>
                    <a:lnTo>
                      <a:pt x="0" y="1"/>
                    </a:lnTo>
                    <a:lnTo>
                      <a:pt x="1" y="1"/>
                    </a:lnTo>
                    <a:lnTo>
                      <a:pt x="1"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Freeform 460"/>
              <p:cNvSpPr>
                <a:spLocks/>
              </p:cNvSpPr>
              <p:nvPr/>
            </p:nvSpPr>
            <p:spPr bwMode="auto">
              <a:xfrm>
                <a:off x="5035" y="3558"/>
                <a:ext cx="1" cy="2"/>
              </a:xfrm>
              <a:custGeom>
                <a:avLst/>
                <a:gdLst/>
                <a:ahLst/>
                <a:cxnLst>
                  <a:cxn ang="0">
                    <a:pos x="0" y="1"/>
                  </a:cxn>
                  <a:cxn ang="0">
                    <a:pos x="0" y="0"/>
                  </a:cxn>
                  <a:cxn ang="0">
                    <a:pos x="0" y="1"/>
                  </a:cxn>
                  <a:cxn ang="0">
                    <a:pos x="0" y="1"/>
                  </a:cxn>
                  <a:cxn ang="0">
                    <a:pos x="0" y="2"/>
                  </a:cxn>
                  <a:cxn ang="0">
                    <a:pos x="1" y="2"/>
                  </a:cxn>
                  <a:cxn ang="0">
                    <a:pos x="0" y="1"/>
                  </a:cxn>
                  <a:cxn ang="0">
                    <a:pos x="0" y="1"/>
                  </a:cxn>
                </a:cxnLst>
                <a:rect l="0" t="0" r="r" b="b"/>
                <a:pathLst>
                  <a:path w="1" h="2">
                    <a:moveTo>
                      <a:pt x="0" y="1"/>
                    </a:moveTo>
                    <a:lnTo>
                      <a:pt x="0" y="0"/>
                    </a:lnTo>
                    <a:lnTo>
                      <a:pt x="0" y="1"/>
                    </a:lnTo>
                    <a:lnTo>
                      <a:pt x="0" y="1"/>
                    </a:lnTo>
                    <a:lnTo>
                      <a:pt x="0" y="2"/>
                    </a:lnTo>
                    <a:lnTo>
                      <a:pt x="1" y="2"/>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0" name="Freeform 461"/>
              <p:cNvSpPr>
                <a:spLocks/>
              </p:cNvSpPr>
              <p:nvPr/>
            </p:nvSpPr>
            <p:spPr bwMode="auto">
              <a:xfrm>
                <a:off x="5238" y="3352"/>
                <a:ext cx="5" cy="6"/>
              </a:xfrm>
              <a:custGeom>
                <a:avLst/>
                <a:gdLst/>
                <a:ahLst/>
                <a:cxnLst>
                  <a:cxn ang="0">
                    <a:pos x="3" y="0"/>
                  </a:cxn>
                  <a:cxn ang="0">
                    <a:pos x="2" y="0"/>
                  </a:cxn>
                  <a:cxn ang="0">
                    <a:pos x="0" y="0"/>
                  </a:cxn>
                  <a:cxn ang="0">
                    <a:pos x="0" y="1"/>
                  </a:cxn>
                  <a:cxn ang="0">
                    <a:pos x="3" y="5"/>
                  </a:cxn>
                  <a:cxn ang="0">
                    <a:pos x="4" y="6"/>
                  </a:cxn>
                  <a:cxn ang="0">
                    <a:pos x="5" y="6"/>
                  </a:cxn>
                  <a:cxn ang="0">
                    <a:pos x="4" y="4"/>
                  </a:cxn>
                  <a:cxn ang="0">
                    <a:pos x="3" y="3"/>
                  </a:cxn>
                  <a:cxn ang="0">
                    <a:pos x="3" y="2"/>
                  </a:cxn>
                  <a:cxn ang="0">
                    <a:pos x="3" y="2"/>
                  </a:cxn>
                  <a:cxn ang="0">
                    <a:pos x="3" y="2"/>
                  </a:cxn>
                  <a:cxn ang="0">
                    <a:pos x="3" y="2"/>
                  </a:cxn>
                  <a:cxn ang="0">
                    <a:pos x="3" y="1"/>
                  </a:cxn>
                  <a:cxn ang="0">
                    <a:pos x="3" y="0"/>
                  </a:cxn>
                </a:cxnLst>
                <a:rect l="0" t="0" r="r" b="b"/>
                <a:pathLst>
                  <a:path w="5" h="6">
                    <a:moveTo>
                      <a:pt x="3" y="0"/>
                    </a:moveTo>
                    <a:lnTo>
                      <a:pt x="2" y="0"/>
                    </a:lnTo>
                    <a:lnTo>
                      <a:pt x="0" y="0"/>
                    </a:lnTo>
                    <a:lnTo>
                      <a:pt x="0" y="1"/>
                    </a:lnTo>
                    <a:lnTo>
                      <a:pt x="3" y="5"/>
                    </a:lnTo>
                    <a:lnTo>
                      <a:pt x="4" y="6"/>
                    </a:lnTo>
                    <a:lnTo>
                      <a:pt x="5" y="6"/>
                    </a:lnTo>
                    <a:lnTo>
                      <a:pt x="4" y="4"/>
                    </a:lnTo>
                    <a:lnTo>
                      <a:pt x="3" y="3"/>
                    </a:lnTo>
                    <a:lnTo>
                      <a:pt x="3" y="2"/>
                    </a:lnTo>
                    <a:lnTo>
                      <a:pt x="3" y="2"/>
                    </a:lnTo>
                    <a:lnTo>
                      <a:pt x="3" y="2"/>
                    </a:lnTo>
                    <a:lnTo>
                      <a:pt x="3" y="2"/>
                    </a:lnTo>
                    <a:lnTo>
                      <a:pt x="3" y="1"/>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462"/>
              <p:cNvSpPr>
                <a:spLocks/>
              </p:cNvSpPr>
              <p:nvPr/>
            </p:nvSpPr>
            <p:spPr bwMode="auto">
              <a:xfrm>
                <a:off x="5172" y="3580"/>
                <a:ext cx="1" cy="1"/>
              </a:xfrm>
              <a:custGeom>
                <a:avLst/>
                <a:gdLst/>
                <a:ahLst/>
                <a:cxnLst>
                  <a:cxn ang="0">
                    <a:pos x="1" y="0"/>
                  </a:cxn>
                  <a:cxn ang="0">
                    <a:pos x="1" y="0"/>
                  </a:cxn>
                  <a:cxn ang="0">
                    <a:pos x="1" y="0"/>
                  </a:cxn>
                  <a:cxn ang="0">
                    <a:pos x="1" y="0"/>
                  </a:cxn>
                  <a:cxn ang="0">
                    <a:pos x="0" y="0"/>
                  </a:cxn>
                  <a:cxn ang="0">
                    <a:pos x="1" y="0"/>
                  </a:cxn>
                  <a:cxn ang="0">
                    <a:pos x="1" y="0"/>
                  </a:cxn>
                  <a:cxn ang="0">
                    <a:pos x="1" y="0"/>
                  </a:cxn>
                  <a:cxn ang="0">
                    <a:pos x="1" y="0"/>
                  </a:cxn>
                  <a:cxn ang="0">
                    <a:pos x="1" y="0"/>
                  </a:cxn>
                  <a:cxn ang="0">
                    <a:pos x="1" y="0"/>
                  </a:cxn>
                  <a:cxn ang="0">
                    <a:pos x="1" y="0"/>
                  </a:cxn>
                </a:cxnLst>
                <a:rect l="0" t="0" r="r" b="b"/>
                <a:pathLst>
                  <a:path w="1">
                    <a:moveTo>
                      <a:pt x="1" y="0"/>
                    </a:moveTo>
                    <a:lnTo>
                      <a:pt x="1" y="0"/>
                    </a:lnTo>
                    <a:lnTo>
                      <a:pt x="1" y="0"/>
                    </a:lnTo>
                    <a:lnTo>
                      <a:pt x="1" y="0"/>
                    </a:lnTo>
                    <a:lnTo>
                      <a:pt x="0" y="0"/>
                    </a:lnTo>
                    <a:lnTo>
                      <a:pt x="1" y="0"/>
                    </a:lnTo>
                    <a:lnTo>
                      <a:pt x="1" y="0"/>
                    </a:lnTo>
                    <a:lnTo>
                      <a:pt x="1" y="0"/>
                    </a:lnTo>
                    <a:lnTo>
                      <a:pt x="1" y="0"/>
                    </a:lnTo>
                    <a:lnTo>
                      <a:pt x="1" y="0"/>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 name="Freeform 463"/>
              <p:cNvSpPr>
                <a:spLocks/>
              </p:cNvSpPr>
              <p:nvPr/>
            </p:nvSpPr>
            <p:spPr bwMode="auto">
              <a:xfrm>
                <a:off x="4548" y="3744"/>
                <a:ext cx="2" cy="4"/>
              </a:xfrm>
              <a:custGeom>
                <a:avLst/>
                <a:gdLst/>
                <a:ahLst/>
                <a:cxnLst>
                  <a:cxn ang="0">
                    <a:pos x="1" y="0"/>
                  </a:cxn>
                  <a:cxn ang="0">
                    <a:pos x="1" y="1"/>
                  </a:cxn>
                  <a:cxn ang="0">
                    <a:pos x="0" y="0"/>
                  </a:cxn>
                  <a:cxn ang="0">
                    <a:pos x="0" y="3"/>
                  </a:cxn>
                  <a:cxn ang="0">
                    <a:pos x="1" y="4"/>
                  </a:cxn>
                  <a:cxn ang="0">
                    <a:pos x="2" y="3"/>
                  </a:cxn>
                  <a:cxn ang="0">
                    <a:pos x="1" y="1"/>
                  </a:cxn>
                  <a:cxn ang="0">
                    <a:pos x="1" y="2"/>
                  </a:cxn>
                  <a:cxn ang="0">
                    <a:pos x="1" y="0"/>
                  </a:cxn>
                </a:cxnLst>
                <a:rect l="0" t="0" r="r" b="b"/>
                <a:pathLst>
                  <a:path w="2" h="4">
                    <a:moveTo>
                      <a:pt x="1" y="0"/>
                    </a:moveTo>
                    <a:lnTo>
                      <a:pt x="1" y="1"/>
                    </a:lnTo>
                    <a:lnTo>
                      <a:pt x="0" y="0"/>
                    </a:lnTo>
                    <a:lnTo>
                      <a:pt x="0" y="3"/>
                    </a:lnTo>
                    <a:lnTo>
                      <a:pt x="1" y="4"/>
                    </a:lnTo>
                    <a:lnTo>
                      <a:pt x="2" y="3"/>
                    </a:lnTo>
                    <a:lnTo>
                      <a:pt x="1" y="1"/>
                    </a:lnTo>
                    <a:lnTo>
                      <a:pt x="1" y="2"/>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Freeform 464"/>
              <p:cNvSpPr>
                <a:spLocks/>
              </p:cNvSpPr>
              <p:nvPr/>
            </p:nvSpPr>
            <p:spPr bwMode="auto">
              <a:xfrm>
                <a:off x="3895" y="3341"/>
                <a:ext cx="2" cy="3"/>
              </a:xfrm>
              <a:custGeom>
                <a:avLst/>
                <a:gdLst/>
                <a:ahLst/>
                <a:cxnLst>
                  <a:cxn ang="0">
                    <a:pos x="2" y="0"/>
                  </a:cxn>
                  <a:cxn ang="0">
                    <a:pos x="1" y="0"/>
                  </a:cxn>
                  <a:cxn ang="0">
                    <a:pos x="1" y="0"/>
                  </a:cxn>
                  <a:cxn ang="0">
                    <a:pos x="1" y="0"/>
                  </a:cxn>
                  <a:cxn ang="0">
                    <a:pos x="1" y="1"/>
                  </a:cxn>
                  <a:cxn ang="0">
                    <a:pos x="1" y="1"/>
                  </a:cxn>
                  <a:cxn ang="0">
                    <a:pos x="0" y="1"/>
                  </a:cxn>
                  <a:cxn ang="0">
                    <a:pos x="1" y="1"/>
                  </a:cxn>
                  <a:cxn ang="0">
                    <a:pos x="1" y="2"/>
                  </a:cxn>
                  <a:cxn ang="0">
                    <a:pos x="1" y="2"/>
                  </a:cxn>
                  <a:cxn ang="0">
                    <a:pos x="0" y="2"/>
                  </a:cxn>
                  <a:cxn ang="0">
                    <a:pos x="1" y="2"/>
                  </a:cxn>
                  <a:cxn ang="0">
                    <a:pos x="0" y="3"/>
                  </a:cxn>
                  <a:cxn ang="0">
                    <a:pos x="0" y="3"/>
                  </a:cxn>
                  <a:cxn ang="0">
                    <a:pos x="0" y="3"/>
                  </a:cxn>
                  <a:cxn ang="0">
                    <a:pos x="0" y="3"/>
                  </a:cxn>
                  <a:cxn ang="0">
                    <a:pos x="1" y="3"/>
                  </a:cxn>
                  <a:cxn ang="0">
                    <a:pos x="1" y="3"/>
                  </a:cxn>
                  <a:cxn ang="0">
                    <a:pos x="1" y="3"/>
                  </a:cxn>
                  <a:cxn ang="0">
                    <a:pos x="1" y="3"/>
                  </a:cxn>
                  <a:cxn ang="0">
                    <a:pos x="1" y="3"/>
                  </a:cxn>
                  <a:cxn ang="0">
                    <a:pos x="1" y="3"/>
                  </a:cxn>
                  <a:cxn ang="0">
                    <a:pos x="1" y="3"/>
                  </a:cxn>
                  <a:cxn ang="0">
                    <a:pos x="2" y="3"/>
                  </a:cxn>
                  <a:cxn ang="0">
                    <a:pos x="2" y="3"/>
                  </a:cxn>
                  <a:cxn ang="0">
                    <a:pos x="2" y="3"/>
                  </a:cxn>
                  <a:cxn ang="0">
                    <a:pos x="2" y="2"/>
                  </a:cxn>
                  <a:cxn ang="0">
                    <a:pos x="2" y="2"/>
                  </a:cxn>
                  <a:cxn ang="0">
                    <a:pos x="2" y="2"/>
                  </a:cxn>
                  <a:cxn ang="0">
                    <a:pos x="2" y="0"/>
                  </a:cxn>
                </a:cxnLst>
                <a:rect l="0" t="0" r="r" b="b"/>
                <a:pathLst>
                  <a:path w="2" h="3">
                    <a:moveTo>
                      <a:pt x="2" y="0"/>
                    </a:moveTo>
                    <a:lnTo>
                      <a:pt x="1" y="0"/>
                    </a:lnTo>
                    <a:lnTo>
                      <a:pt x="1" y="0"/>
                    </a:lnTo>
                    <a:lnTo>
                      <a:pt x="1" y="0"/>
                    </a:lnTo>
                    <a:lnTo>
                      <a:pt x="1" y="1"/>
                    </a:lnTo>
                    <a:lnTo>
                      <a:pt x="1" y="1"/>
                    </a:lnTo>
                    <a:lnTo>
                      <a:pt x="0" y="1"/>
                    </a:lnTo>
                    <a:lnTo>
                      <a:pt x="1" y="1"/>
                    </a:lnTo>
                    <a:lnTo>
                      <a:pt x="1" y="2"/>
                    </a:lnTo>
                    <a:lnTo>
                      <a:pt x="1" y="2"/>
                    </a:lnTo>
                    <a:lnTo>
                      <a:pt x="0" y="2"/>
                    </a:lnTo>
                    <a:lnTo>
                      <a:pt x="1" y="2"/>
                    </a:lnTo>
                    <a:lnTo>
                      <a:pt x="0" y="3"/>
                    </a:lnTo>
                    <a:lnTo>
                      <a:pt x="0" y="3"/>
                    </a:lnTo>
                    <a:lnTo>
                      <a:pt x="0" y="3"/>
                    </a:lnTo>
                    <a:lnTo>
                      <a:pt x="0" y="3"/>
                    </a:lnTo>
                    <a:lnTo>
                      <a:pt x="1" y="3"/>
                    </a:lnTo>
                    <a:lnTo>
                      <a:pt x="1" y="3"/>
                    </a:lnTo>
                    <a:lnTo>
                      <a:pt x="1" y="3"/>
                    </a:lnTo>
                    <a:lnTo>
                      <a:pt x="1" y="3"/>
                    </a:lnTo>
                    <a:lnTo>
                      <a:pt x="1" y="3"/>
                    </a:lnTo>
                    <a:lnTo>
                      <a:pt x="1" y="3"/>
                    </a:lnTo>
                    <a:lnTo>
                      <a:pt x="1" y="3"/>
                    </a:lnTo>
                    <a:lnTo>
                      <a:pt x="2" y="3"/>
                    </a:lnTo>
                    <a:lnTo>
                      <a:pt x="2" y="3"/>
                    </a:lnTo>
                    <a:lnTo>
                      <a:pt x="2" y="3"/>
                    </a:lnTo>
                    <a:lnTo>
                      <a:pt x="2" y="2"/>
                    </a:lnTo>
                    <a:lnTo>
                      <a:pt x="2" y="2"/>
                    </a:lnTo>
                    <a:lnTo>
                      <a:pt x="2" y="2"/>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4" name="Freeform 465"/>
              <p:cNvSpPr>
                <a:spLocks/>
              </p:cNvSpPr>
              <p:nvPr/>
            </p:nvSpPr>
            <p:spPr bwMode="auto">
              <a:xfrm>
                <a:off x="4546" y="3749"/>
                <a:ext cx="2" cy="4"/>
              </a:xfrm>
              <a:custGeom>
                <a:avLst/>
                <a:gdLst/>
                <a:ahLst/>
                <a:cxnLst>
                  <a:cxn ang="0">
                    <a:pos x="1" y="2"/>
                  </a:cxn>
                  <a:cxn ang="0">
                    <a:pos x="1" y="0"/>
                  </a:cxn>
                  <a:cxn ang="0">
                    <a:pos x="1" y="0"/>
                  </a:cxn>
                  <a:cxn ang="0">
                    <a:pos x="0" y="1"/>
                  </a:cxn>
                  <a:cxn ang="0">
                    <a:pos x="1" y="3"/>
                  </a:cxn>
                  <a:cxn ang="0">
                    <a:pos x="2" y="4"/>
                  </a:cxn>
                  <a:cxn ang="0">
                    <a:pos x="2" y="3"/>
                  </a:cxn>
                  <a:cxn ang="0">
                    <a:pos x="2" y="2"/>
                  </a:cxn>
                  <a:cxn ang="0">
                    <a:pos x="1" y="2"/>
                  </a:cxn>
                </a:cxnLst>
                <a:rect l="0" t="0" r="r" b="b"/>
                <a:pathLst>
                  <a:path w="2" h="4">
                    <a:moveTo>
                      <a:pt x="1" y="2"/>
                    </a:moveTo>
                    <a:lnTo>
                      <a:pt x="1" y="0"/>
                    </a:lnTo>
                    <a:lnTo>
                      <a:pt x="1" y="0"/>
                    </a:lnTo>
                    <a:lnTo>
                      <a:pt x="0" y="1"/>
                    </a:lnTo>
                    <a:lnTo>
                      <a:pt x="1" y="3"/>
                    </a:lnTo>
                    <a:lnTo>
                      <a:pt x="2" y="4"/>
                    </a:lnTo>
                    <a:lnTo>
                      <a:pt x="2" y="3"/>
                    </a:lnTo>
                    <a:lnTo>
                      <a:pt x="2"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466"/>
              <p:cNvSpPr>
                <a:spLocks/>
              </p:cNvSpPr>
              <p:nvPr/>
            </p:nvSpPr>
            <p:spPr bwMode="auto">
              <a:xfrm>
                <a:off x="4898" y="3660"/>
                <a:ext cx="1" cy="2"/>
              </a:xfrm>
              <a:custGeom>
                <a:avLst/>
                <a:gdLst/>
                <a:ahLst/>
                <a:cxnLst>
                  <a:cxn ang="0">
                    <a:pos x="0" y="0"/>
                  </a:cxn>
                  <a:cxn ang="0">
                    <a:pos x="0" y="1"/>
                  </a:cxn>
                  <a:cxn ang="0">
                    <a:pos x="0" y="1"/>
                  </a:cxn>
                  <a:cxn ang="0">
                    <a:pos x="1" y="2"/>
                  </a:cxn>
                  <a:cxn ang="0">
                    <a:pos x="1" y="2"/>
                  </a:cxn>
                  <a:cxn ang="0">
                    <a:pos x="1" y="1"/>
                  </a:cxn>
                  <a:cxn ang="0">
                    <a:pos x="0" y="0"/>
                  </a:cxn>
                  <a:cxn ang="0">
                    <a:pos x="0" y="0"/>
                  </a:cxn>
                </a:cxnLst>
                <a:rect l="0" t="0" r="r" b="b"/>
                <a:pathLst>
                  <a:path w="1" h="2">
                    <a:moveTo>
                      <a:pt x="0" y="0"/>
                    </a:moveTo>
                    <a:lnTo>
                      <a:pt x="0" y="1"/>
                    </a:lnTo>
                    <a:lnTo>
                      <a:pt x="0" y="1"/>
                    </a:lnTo>
                    <a:lnTo>
                      <a:pt x="1" y="2"/>
                    </a:lnTo>
                    <a:lnTo>
                      <a:pt x="1" y="2"/>
                    </a:lnTo>
                    <a:lnTo>
                      <a:pt x="1" y="1"/>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6" name="Freeform 467"/>
              <p:cNvSpPr>
                <a:spLocks/>
              </p:cNvSpPr>
              <p:nvPr/>
            </p:nvSpPr>
            <p:spPr bwMode="auto">
              <a:xfrm>
                <a:off x="5136" y="3437"/>
                <a:ext cx="10" cy="9"/>
              </a:xfrm>
              <a:custGeom>
                <a:avLst/>
                <a:gdLst/>
                <a:ahLst/>
                <a:cxnLst>
                  <a:cxn ang="0">
                    <a:pos x="10" y="1"/>
                  </a:cxn>
                  <a:cxn ang="0">
                    <a:pos x="9" y="0"/>
                  </a:cxn>
                  <a:cxn ang="0">
                    <a:pos x="8" y="0"/>
                  </a:cxn>
                  <a:cxn ang="0">
                    <a:pos x="7" y="2"/>
                  </a:cxn>
                  <a:cxn ang="0">
                    <a:pos x="6" y="2"/>
                  </a:cxn>
                  <a:cxn ang="0">
                    <a:pos x="5" y="1"/>
                  </a:cxn>
                  <a:cxn ang="0">
                    <a:pos x="5" y="1"/>
                  </a:cxn>
                  <a:cxn ang="0">
                    <a:pos x="4" y="2"/>
                  </a:cxn>
                  <a:cxn ang="0">
                    <a:pos x="3" y="3"/>
                  </a:cxn>
                  <a:cxn ang="0">
                    <a:pos x="3" y="3"/>
                  </a:cxn>
                  <a:cxn ang="0">
                    <a:pos x="1" y="5"/>
                  </a:cxn>
                  <a:cxn ang="0">
                    <a:pos x="0" y="6"/>
                  </a:cxn>
                  <a:cxn ang="0">
                    <a:pos x="0" y="7"/>
                  </a:cxn>
                  <a:cxn ang="0">
                    <a:pos x="0" y="9"/>
                  </a:cxn>
                  <a:cxn ang="0">
                    <a:pos x="0" y="9"/>
                  </a:cxn>
                  <a:cxn ang="0">
                    <a:pos x="3" y="6"/>
                  </a:cxn>
                  <a:cxn ang="0">
                    <a:pos x="3" y="5"/>
                  </a:cxn>
                  <a:cxn ang="0">
                    <a:pos x="4" y="5"/>
                  </a:cxn>
                  <a:cxn ang="0">
                    <a:pos x="5" y="5"/>
                  </a:cxn>
                  <a:cxn ang="0">
                    <a:pos x="10" y="1"/>
                  </a:cxn>
                  <a:cxn ang="0">
                    <a:pos x="10" y="1"/>
                  </a:cxn>
                  <a:cxn ang="0">
                    <a:pos x="10" y="1"/>
                  </a:cxn>
                  <a:cxn ang="0">
                    <a:pos x="10" y="1"/>
                  </a:cxn>
                </a:cxnLst>
                <a:rect l="0" t="0" r="r" b="b"/>
                <a:pathLst>
                  <a:path w="10" h="9">
                    <a:moveTo>
                      <a:pt x="10" y="1"/>
                    </a:moveTo>
                    <a:lnTo>
                      <a:pt x="9" y="0"/>
                    </a:lnTo>
                    <a:lnTo>
                      <a:pt x="8" y="0"/>
                    </a:lnTo>
                    <a:lnTo>
                      <a:pt x="7" y="2"/>
                    </a:lnTo>
                    <a:lnTo>
                      <a:pt x="6" y="2"/>
                    </a:lnTo>
                    <a:lnTo>
                      <a:pt x="5" y="1"/>
                    </a:lnTo>
                    <a:lnTo>
                      <a:pt x="5" y="1"/>
                    </a:lnTo>
                    <a:lnTo>
                      <a:pt x="4" y="2"/>
                    </a:lnTo>
                    <a:lnTo>
                      <a:pt x="3" y="3"/>
                    </a:lnTo>
                    <a:lnTo>
                      <a:pt x="3" y="3"/>
                    </a:lnTo>
                    <a:lnTo>
                      <a:pt x="1" y="5"/>
                    </a:lnTo>
                    <a:lnTo>
                      <a:pt x="0" y="6"/>
                    </a:lnTo>
                    <a:lnTo>
                      <a:pt x="0" y="7"/>
                    </a:lnTo>
                    <a:lnTo>
                      <a:pt x="0" y="9"/>
                    </a:lnTo>
                    <a:lnTo>
                      <a:pt x="0" y="9"/>
                    </a:lnTo>
                    <a:lnTo>
                      <a:pt x="3" y="6"/>
                    </a:lnTo>
                    <a:lnTo>
                      <a:pt x="3" y="5"/>
                    </a:lnTo>
                    <a:lnTo>
                      <a:pt x="4" y="5"/>
                    </a:lnTo>
                    <a:lnTo>
                      <a:pt x="5" y="5"/>
                    </a:lnTo>
                    <a:lnTo>
                      <a:pt x="10" y="1"/>
                    </a:lnTo>
                    <a:lnTo>
                      <a:pt x="10" y="1"/>
                    </a:lnTo>
                    <a:lnTo>
                      <a:pt x="10" y="1"/>
                    </a:lnTo>
                    <a:lnTo>
                      <a:pt x="1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Freeform 468"/>
              <p:cNvSpPr>
                <a:spLocks/>
              </p:cNvSpPr>
              <p:nvPr/>
            </p:nvSpPr>
            <p:spPr bwMode="auto">
              <a:xfrm>
                <a:off x="5248" y="3358"/>
                <a:ext cx="2" cy="2"/>
              </a:xfrm>
              <a:custGeom>
                <a:avLst/>
                <a:gdLst/>
                <a:ahLst/>
                <a:cxnLst>
                  <a:cxn ang="0">
                    <a:pos x="0" y="0"/>
                  </a:cxn>
                  <a:cxn ang="0">
                    <a:pos x="0" y="0"/>
                  </a:cxn>
                  <a:cxn ang="0">
                    <a:pos x="0" y="0"/>
                  </a:cxn>
                  <a:cxn ang="0">
                    <a:pos x="1" y="2"/>
                  </a:cxn>
                  <a:cxn ang="0">
                    <a:pos x="2" y="2"/>
                  </a:cxn>
                  <a:cxn ang="0">
                    <a:pos x="0" y="0"/>
                  </a:cxn>
                  <a:cxn ang="0">
                    <a:pos x="0" y="0"/>
                  </a:cxn>
                </a:cxnLst>
                <a:rect l="0" t="0" r="r" b="b"/>
                <a:pathLst>
                  <a:path w="2" h="2">
                    <a:moveTo>
                      <a:pt x="0" y="0"/>
                    </a:moveTo>
                    <a:lnTo>
                      <a:pt x="0" y="0"/>
                    </a:lnTo>
                    <a:lnTo>
                      <a:pt x="0" y="0"/>
                    </a:lnTo>
                    <a:lnTo>
                      <a:pt x="1" y="2"/>
                    </a:lnTo>
                    <a:lnTo>
                      <a:pt x="2" y="2"/>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8" name="Freeform 469"/>
              <p:cNvSpPr>
                <a:spLocks/>
              </p:cNvSpPr>
              <p:nvPr/>
            </p:nvSpPr>
            <p:spPr bwMode="auto">
              <a:xfrm>
                <a:off x="4924" y="3605"/>
                <a:ext cx="12" cy="12"/>
              </a:xfrm>
              <a:custGeom>
                <a:avLst/>
                <a:gdLst/>
                <a:ahLst/>
                <a:cxnLst>
                  <a:cxn ang="0">
                    <a:pos x="8" y="1"/>
                  </a:cxn>
                  <a:cxn ang="0">
                    <a:pos x="5" y="1"/>
                  </a:cxn>
                  <a:cxn ang="0">
                    <a:pos x="3" y="2"/>
                  </a:cxn>
                  <a:cxn ang="0">
                    <a:pos x="3" y="3"/>
                  </a:cxn>
                  <a:cxn ang="0">
                    <a:pos x="0" y="5"/>
                  </a:cxn>
                  <a:cxn ang="0">
                    <a:pos x="0" y="8"/>
                  </a:cxn>
                  <a:cxn ang="0">
                    <a:pos x="1" y="10"/>
                  </a:cxn>
                  <a:cxn ang="0">
                    <a:pos x="5" y="11"/>
                  </a:cxn>
                  <a:cxn ang="0">
                    <a:pos x="5" y="12"/>
                  </a:cxn>
                  <a:cxn ang="0">
                    <a:pos x="5" y="12"/>
                  </a:cxn>
                  <a:cxn ang="0">
                    <a:pos x="6" y="10"/>
                  </a:cxn>
                  <a:cxn ang="0">
                    <a:pos x="8" y="10"/>
                  </a:cxn>
                  <a:cxn ang="0">
                    <a:pos x="10" y="8"/>
                  </a:cxn>
                  <a:cxn ang="0">
                    <a:pos x="12" y="4"/>
                  </a:cxn>
                  <a:cxn ang="0">
                    <a:pos x="12" y="3"/>
                  </a:cxn>
                  <a:cxn ang="0">
                    <a:pos x="12" y="1"/>
                  </a:cxn>
                  <a:cxn ang="0">
                    <a:pos x="11" y="1"/>
                  </a:cxn>
                  <a:cxn ang="0">
                    <a:pos x="10" y="0"/>
                  </a:cxn>
                  <a:cxn ang="0">
                    <a:pos x="10" y="1"/>
                  </a:cxn>
                  <a:cxn ang="0">
                    <a:pos x="10" y="1"/>
                  </a:cxn>
                  <a:cxn ang="0">
                    <a:pos x="8" y="1"/>
                  </a:cxn>
                  <a:cxn ang="0">
                    <a:pos x="8" y="1"/>
                  </a:cxn>
                </a:cxnLst>
                <a:rect l="0" t="0" r="r" b="b"/>
                <a:pathLst>
                  <a:path w="12" h="12">
                    <a:moveTo>
                      <a:pt x="8" y="1"/>
                    </a:moveTo>
                    <a:lnTo>
                      <a:pt x="5" y="1"/>
                    </a:lnTo>
                    <a:lnTo>
                      <a:pt x="3" y="2"/>
                    </a:lnTo>
                    <a:lnTo>
                      <a:pt x="3" y="3"/>
                    </a:lnTo>
                    <a:lnTo>
                      <a:pt x="0" y="5"/>
                    </a:lnTo>
                    <a:lnTo>
                      <a:pt x="0" y="8"/>
                    </a:lnTo>
                    <a:lnTo>
                      <a:pt x="1" y="10"/>
                    </a:lnTo>
                    <a:lnTo>
                      <a:pt x="5" y="11"/>
                    </a:lnTo>
                    <a:lnTo>
                      <a:pt x="5" y="12"/>
                    </a:lnTo>
                    <a:lnTo>
                      <a:pt x="5" y="12"/>
                    </a:lnTo>
                    <a:lnTo>
                      <a:pt x="6" y="10"/>
                    </a:lnTo>
                    <a:lnTo>
                      <a:pt x="8" y="10"/>
                    </a:lnTo>
                    <a:lnTo>
                      <a:pt x="10" y="8"/>
                    </a:lnTo>
                    <a:lnTo>
                      <a:pt x="12" y="4"/>
                    </a:lnTo>
                    <a:lnTo>
                      <a:pt x="12" y="3"/>
                    </a:lnTo>
                    <a:lnTo>
                      <a:pt x="12" y="1"/>
                    </a:lnTo>
                    <a:lnTo>
                      <a:pt x="11" y="1"/>
                    </a:lnTo>
                    <a:lnTo>
                      <a:pt x="10" y="0"/>
                    </a:lnTo>
                    <a:lnTo>
                      <a:pt x="10" y="1"/>
                    </a:lnTo>
                    <a:lnTo>
                      <a:pt x="10" y="1"/>
                    </a:lnTo>
                    <a:lnTo>
                      <a:pt x="8" y="1"/>
                    </a:lnTo>
                    <a:lnTo>
                      <a:pt x="8"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Freeform 470"/>
              <p:cNvSpPr>
                <a:spLocks/>
              </p:cNvSpPr>
              <p:nvPr/>
            </p:nvSpPr>
            <p:spPr bwMode="auto">
              <a:xfrm>
                <a:off x="5081" y="3354"/>
                <a:ext cx="5" cy="5"/>
              </a:xfrm>
              <a:custGeom>
                <a:avLst/>
                <a:gdLst/>
                <a:ahLst/>
                <a:cxnLst>
                  <a:cxn ang="0">
                    <a:pos x="3" y="0"/>
                  </a:cxn>
                  <a:cxn ang="0">
                    <a:pos x="2" y="2"/>
                  </a:cxn>
                  <a:cxn ang="0">
                    <a:pos x="0" y="3"/>
                  </a:cxn>
                  <a:cxn ang="0">
                    <a:pos x="0" y="4"/>
                  </a:cxn>
                  <a:cxn ang="0">
                    <a:pos x="1" y="3"/>
                  </a:cxn>
                  <a:cxn ang="0">
                    <a:pos x="2" y="4"/>
                  </a:cxn>
                  <a:cxn ang="0">
                    <a:pos x="2" y="4"/>
                  </a:cxn>
                  <a:cxn ang="0">
                    <a:pos x="3" y="5"/>
                  </a:cxn>
                  <a:cxn ang="0">
                    <a:pos x="4" y="3"/>
                  </a:cxn>
                  <a:cxn ang="0">
                    <a:pos x="5" y="2"/>
                  </a:cxn>
                  <a:cxn ang="0">
                    <a:pos x="5" y="1"/>
                  </a:cxn>
                  <a:cxn ang="0">
                    <a:pos x="4" y="0"/>
                  </a:cxn>
                  <a:cxn ang="0">
                    <a:pos x="3" y="0"/>
                  </a:cxn>
                </a:cxnLst>
                <a:rect l="0" t="0" r="r" b="b"/>
                <a:pathLst>
                  <a:path w="5" h="5">
                    <a:moveTo>
                      <a:pt x="3" y="0"/>
                    </a:moveTo>
                    <a:lnTo>
                      <a:pt x="2" y="2"/>
                    </a:lnTo>
                    <a:lnTo>
                      <a:pt x="0" y="3"/>
                    </a:lnTo>
                    <a:lnTo>
                      <a:pt x="0" y="4"/>
                    </a:lnTo>
                    <a:lnTo>
                      <a:pt x="1" y="3"/>
                    </a:lnTo>
                    <a:lnTo>
                      <a:pt x="2" y="4"/>
                    </a:lnTo>
                    <a:lnTo>
                      <a:pt x="2" y="4"/>
                    </a:lnTo>
                    <a:lnTo>
                      <a:pt x="3" y="5"/>
                    </a:lnTo>
                    <a:lnTo>
                      <a:pt x="4" y="3"/>
                    </a:lnTo>
                    <a:lnTo>
                      <a:pt x="5" y="2"/>
                    </a:lnTo>
                    <a:lnTo>
                      <a:pt x="5" y="1"/>
                    </a:lnTo>
                    <a:lnTo>
                      <a:pt x="4" y="0"/>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0" name="Rectangle 471"/>
              <p:cNvSpPr>
                <a:spLocks noChangeArrowheads="1"/>
              </p:cNvSpPr>
              <p:nvPr/>
            </p:nvSpPr>
            <p:spPr bwMode="auto">
              <a:xfrm>
                <a:off x="4928" y="3648"/>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Freeform 472"/>
              <p:cNvSpPr>
                <a:spLocks/>
              </p:cNvSpPr>
              <p:nvPr/>
            </p:nvSpPr>
            <p:spPr bwMode="auto">
              <a:xfrm>
                <a:off x="5054" y="3518"/>
                <a:ext cx="13" cy="10"/>
              </a:xfrm>
              <a:custGeom>
                <a:avLst/>
                <a:gdLst/>
                <a:ahLst/>
                <a:cxnLst>
                  <a:cxn ang="0">
                    <a:pos x="13" y="0"/>
                  </a:cxn>
                  <a:cxn ang="0">
                    <a:pos x="12" y="0"/>
                  </a:cxn>
                  <a:cxn ang="0">
                    <a:pos x="11" y="0"/>
                  </a:cxn>
                  <a:cxn ang="0">
                    <a:pos x="9" y="0"/>
                  </a:cxn>
                  <a:cxn ang="0">
                    <a:pos x="9" y="0"/>
                  </a:cxn>
                  <a:cxn ang="0">
                    <a:pos x="8" y="0"/>
                  </a:cxn>
                  <a:cxn ang="0">
                    <a:pos x="7" y="1"/>
                  </a:cxn>
                  <a:cxn ang="0">
                    <a:pos x="5" y="2"/>
                  </a:cxn>
                  <a:cxn ang="0">
                    <a:pos x="5" y="2"/>
                  </a:cxn>
                  <a:cxn ang="0">
                    <a:pos x="3" y="2"/>
                  </a:cxn>
                  <a:cxn ang="0">
                    <a:pos x="0" y="6"/>
                  </a:cxn>
                  <a:cxn ang="0">
                    <a:pos x="1" y="6"/>
                  </a:cxn>
                  <a:cxn ang="0">
                    <a:pos x="2" y="7"/>
                  </a:cxn>
                  <a:cxn ang="0">
                    <a:pos x="2" y="7"/>
                  </a:cxn>
                  <a:cxn ang="0">
                    <a:pos x="2" y="8"/>
                  </a:cxn>
                  <a:cxn ang="0">
                    <a:pos x="2" y="9"/>
                  </a:cxn>
                  <a:cxn ang="0">
                    <a:pos x="3" y="10"/>
                  </a:cxn>
                  <a:cxn ang="0">
                    <a:pos x="5" y="10"/>
                  </a:cxn>
                  <a:cxn ang="0">
                    <a:pos x="5" y="9"/>
                  </a:cxn>
                  <a:cxn ang="0">
                    <a:pos x="6" y="6"/>
                  </a:cxn>
                  <a:cxn ang="0">
                    <a:pos x="7" y="6"/>
                  </a:cxn>
                  <a:cxn ang="0">
                    <a:pos x="9" y="5"/>
                  </a:cxn>
                  <a:cxn ang="0">
                    <a:pos x="11" y="7"/>
                  </a:cxn>
                  <a:cxn ang="0">
                    <a:pos x="13" y="4"/>
                  </a:cxn>
                  <a:cxn ang="0">
                    <a:pos x="13" y="4"/>
                  </a:cxn>
                  <a:cxn ang="0">
                    <a:pos x="13" y="3"/>
                  </a:cxn>
                  <a:cxn ang="0">
                    <a:pos x="13" y="3"/>
                  </a:cxn>
                  <a:cxn ang="0">
                    <a:pos x="13" y="0"/>
                  </a:cxn>
                </a:cxnLst>
                <a:rect l="0" t="0" r="r" b="b"/>
                <a:pathLst>
                  <a:path w="13" h="10">
                    <a:moveTo>
                      <a:pt x="13" y="0"/>
                    </a:moveTo>
                    <a:lnTo>
                      <a:pt x="12" y="0"/>
                    </a:lnTo>
                    <a:lnTo>
                      <a:pt x="11" y="0"/>
                    </a:lnTo>
                    <a:lnTo>
                      <a:pt x="9" y="0"/>
                    </a:lnTo>
                    <a:lnTo>
                      <a:pt x="9" y="0"/>
                    </a:lnTo>
                    <a:lnTo>
                      <a:pt x="8" y="0"/>
                    </a:lnTo>
                    <a:lnTo>
                      <a:pt x="7" y="1"/>
                    </a:lnTo>
                    <a:lnTo>
                      <a:pt x="5" y="2"/>
                    </a:lnTo>
                    <a:lnTo>
                      <a:pt x="5" y="2"/>
                    </a:lnTo>
                    <a:lnTo>
                      <a:pt x="3" y="2"/>
                    </a:lnTo>
                    <a:lnTo>
                      <a:pt x="0" y="6"/>
                    </a:lnTo>
                    <a:lnTo>
                      <a:pt x="1" y="6"/>
                    </a:lnTo>
                    <a:lnTo>
                      <a:pt x="2" y="7"/>
                    </a:lnTo>
                    <a:lnTo>
                      <a:pt x="2" y="7"/>
                    </a:lnTo>
                    <a:lnTo>
                      <a:pt x="2" y="8"/>
                    </a:lnTo>
                    <a:lnTo>
                      <a:pt x="2" y="9"/>
                    </a:lnTo>
                    <a:lnTo>
                      <a:pt x="3" y="10"/>
                    </a:lnTo>
                    <a:lnTo>
                      <a:pt x="5" y="10"/>
                    </a:lnTo>
                    <a:lnTo>
                      <a:pt x="5" y="9"/>
                    </a:lnTo>
                    <a:lnTo>
                      <a:pt x="6" y="6"/>
                    </a:lnTo>
                    <a:lnTo>
                      <a:pt x="7" y="6"/>
                    </a:lnTo>
                    <a:lnTo>
                      <a:pt x="9" y="5"/>
                    </a:lnTo>
                    <a:lnTo>
                      <a:pt x="11" y="7"/>
                    </a:lnTo>
                    <a:lnTo>
                      <a:pt x="13" y="4"/>
                    </a:lnTo>
                    <a:lnTo>
                      <a:pt x="13" y="4"/>
                    </a:lnTo>
                    <a:lnTo>
                      <a:pt x="13" y="3"/>
                    </a:lnTo>
                    <a:lnTo>
                      <a:pt x="13" y="3"/>
                    </a:lnTo>
                    <a:lnTo>
                      <a:pt x="1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2" name="Freeform 473"/>
              <p:cNvSpPr>
                <a:spLocks/>
              </p:cNvSpPr>
              <p:nvPr/>
            </p:nvSpPr>
            <p:spPr bwMode="auto">
              <a:xfrm>
                <a:off x="5047" y="3540"/>
                <a:ext cx="1" cy="4"/>
              </a:xfrm>
              <a:custGeom>
                <a:avLst/>
                <a:gdLst/>
                <a:ahLst/>
                <a:cxnLst>
                  <a:cxn ang="0">
                    <a:pos x="1" y="0"/>
                  </a:cxn>
                  <a:cxn ang="0">
                    <a:pos x="0" y="3"/>
                  </a:cxn>
                  <a:cxn ang="0">
                    <a:pos x="0" y="4"/>
                  </a:cxn>
                  <a:cxn ang="0">
                    <a:pos x="1" y="1"/>
                  </a:cxn>
                  <a:cxn ang="0">
                    <a:pos x="1" y="0"/>
                  </a:cxn>
                </a:cxnLst>
                <a:rect l="0" t="0" r="r" b="b"/>
                <a:pathLst>
                  <a:path w="1" h="4">
                    <a:moveTo>
                      <a:pt x="1" y="0"/>
                    </a:moveTo>
                    <a:lnTo>
                      <a:pt x="0" y="3"/>
                    </a:lnTo>
                    <a:lnTo>
                      <a:pt x="0" y="4"/>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3" name="Freeform 474"/>
              <p:cNvSpPr>
                <a:spLocks/>
              </p:cNvSpPr>
              <p:nvPr/>
            </p:nvSpPr>
            <p:spPr bwMode="auto">
              <a:xfrm>
                <a:off x="5067" y="3516"/>
                <a:ext cx="2" cy="2"/>
              </a:xfrm>
              <a:custGeom>
                <a:avLst/>
                <a:gdLst/>
                <a:ahLst/>
                <a:cxnLst>
                  <a:cxn ang="0">
                    <a:pos x="2" y="2"/>
                  </a:cxn>
                  <a:cxn ang="0">
                    <a:pos x="2" y="0"/>
                  </a:cxn>
                  <a:cxn ang="0">
                    <a:pos x="0" y="2"/>
                  </a:cxn>
                  <a:cxn ang="0">
                    <a:pos x="1" y="2"/>
                  </a:cxn>
                  <a:cxn ang="0">
                    <a:pos x="2" y="2"/>
                  </a:cxn>
                </a:cxnLst>
                <a:rect l="0" t="0" r="r" b="b"/>
                <a:pathLst>
                  <a:path w="2" h="2">
                    <a:moveTo>
                      <a:pt x="2" y="2"/>
                    </a:moveTo>
                    <a:lnTo>
                      <a:pt x="2" y="0"/>
                    </a:lnTo>
                    <a:lnTo>
                      <a:pt x="0" y="2"/>
                    </a:lnTo>
                    <a:lnTo>
                      <a:pt x="1" y="2"/>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4" name="Freeform 475"/>
              <p:cNvSpPr>
                <a:spLocks/>
              </p:cNvSpPr>
              <p:nvPr/>
            </p:nvSpPr>
            <p:spPr bwMode="auto">
              <a:xfrm>
                <a:off x="5087" y="3665"/>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5" name="Freeform 476"/>
              <p:cNvSpPr>
                <a:spLocks/>
              </p:cNvSpPr>
              <p:nvPr/>
            </p:nvSpPr>
            <p:spPr bwMode="auto">
              <a:xfrm>
                <a:off x="5041" y="3529"/>
                <a:ext cx="2" cy="3"/>
              </a:xfrm>
              <a:custGeom>
                <a:avLst/>
                <a:gdLst/>
                <a:ahLst/>
                <a:cxnLst>
                  <a:cxn ang="0">
                    <a:pos x="1" y="0"/>
                  </a:cxn>
                  <a:cxn ang="0">
                    <a:pos x="1" y="1"/>
                  </a:cxn>
                  <a:cxn ang="0">
                    <a:pos x="0" y="2"/>
                  </a:cxn>
                  <a:cxn ang="0">
                    <a:pos x="1" y="3"/>
                  </a:cxn>
                  <a:cxn ang="0">
                    <a:pos x="2" y="1"/>
                  </a:cxn>
                  <a:cxn ang="0">
                    <a:pos x="1" y="0"/>
                  </a:cxn>
                </a:cxnLst>
                <a:rect l="0" t="0" r="r" b="b"/>
                <a:pathLst>
                  <a:path w="2" h="3">
                    <a:moveTo>
                      <a:pt x="1" y="0"/>
                    </a:moveTo>
                    <a:lnTo>
                      <a:pt x="1" y="1"/>
                    </a:lnTo>
                    <a:lnTo>
                      <a:pt x="0" y="2"/>
                    </a:lnTo>
                    <a:lnTo>
                      <a:pt x="1" y="3"/>
                    </a:lnTo>
                    <a:lnTo>
                      <a:pt x="2"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6" name="Freeform 477"/>
              <p:cNvSpPr>
                <a:spLocks/>
              </p:cNvSpPr>
              <p:nvPr/>
            </p:nvSpPr>
            <p:spPr bwMode="auto">
              <a:xfrm>
                <a:off x="5133" y="3450"/>
                <a:ext cx="2" cy="1"/>
              </a:xfrm>
              <a:custGeom>
                <a:avLst/>
                <a:gdLst/>
                <a:ahLst/>
                <a:cxnLst>
                  <a:cxn ang="0">
                    <a:pos x="1" y="0"/>
                  </a:cxn>
                  <a:cxn ang="0">
                    <a:pos x="0" y="1"/>
                  </a:cxn>
                  <a:cxn ang="0">
                    <a:pos x="1" y="1"/>
                  </a:cxn>
                  <a:cxn ang="0">
                    <a:pos x="2" y="1"/>
                  </a:cxn>
                  <a:cxn ang="0">
                    <a:pos x="2" y="0"/>
                  </a:cxn>
                  <a:cxn ang="0">
                    <a:pos x="2" y="0"/>
                  </a:cxn>
                  <a:cxn ang="0">
                    <a:pos x="1" y="0"/>
                  </a:cxn>
                </a:cxnLst>
                <a:rect l="0" t="0" r="r" b="b"/>
                <a:pathLst>
                  <a:path w="2" h="1">
                    <a:moveTo>
                      <a:pt x="1" y="0"/>
                    </a:moveTo>
                    <a:lnTo>
                      <a:pt x="0" y="1"/>
                    </a:lnTo>
                    <a:lnTo>
                      <a:pt x="1" y="1"/>
                    </a:lnTo>
                    <a:lnTo>
                      <a:pt x="2" y="1"/>
                    </a:lnTo>
                    <a:lnTo>
                      <a:pt x="2" y="0"/>
                    </a:lnTo>
                    <a:lnTo>
                      <a:pt x="2"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7" name="Freeform 478"/>
              <p:cNvSpPr>
                <a:spLocks/>
              </p:cNvSpPr>
              <p:nvPr/>
            </p:nvSpPr>
            <p:spPr bwMode="auto">
              <a:xfrm>
                <a:off x="5122" y="3643"/>
                <a:ext cx="2" cy="2"/>
              </a:xfrm>
              <a:custGeom>
                <a:avLst/>
                <a:gdLst/>
                <a:ahLst/>
                <a:cxnLst>
                  <a:cxn ang="0">
                    <a:pos x="1" y="2"/>
                  </a:cxn>
                  <a:cxn ang="0">
                    <a:pos x="2" y="1"/>
                  </a:cxn>
                  <a:cxn ang="0">
                    <a:pos x="2" y="0"/>
                  </a:cxn>
                  <a:cxn ang="0">
                    <a:pos x="2" y="0"/>
                  </a:cxn>
                  <a:cxn ang="0">
                    <a:pos x="2" y="0"/>
                  </a:cxn>
                  <a:cxn ang="0">
                    <a:pos x="1" y="1"/>
                  </a:cxn>
                  <a:cxn ang="0">
                    <a:pos x="1" y="1"/>
                  </a:cxn>
                  <a:cxn ang="0">
                    <a:pos x="0" y="1"/>
                  </a:cxn>
                  <a:cxn ang="0">
                    <a:pos x="1" y="2"/>
                  </a:cxn>
                  <a:cxn ang="0">
                    <a:pos x="1" y="2"/>
                  </a:cxn>
                </a:cxnLst>
                <a:rect l="0" t="0" r="r" b="b"/>
                <a:pathLst>
                  <a:path w="2" h="2">
                    <a:moveTo>
                      <a:pt x="1" y="2"/>
                    </a:moveTo>
                    <a:lnTo>
                      <a:pt x="2" y="1"/>
                    </a:lnTo>
                    <a:lnTo>
                      <a:pt x="2" y="0"/>
                    </a:lnTo>
                    <a:lnTo>
                      <a:pt x="2" y="0"/>
                    </a:lnTo>
                    <a:lnTo>
                      <a:pt x="2" y="0"/>
                    </a:lnTo>
                    <a:lnTo>
                      <a:pt x="1" y="1"/>
                    </a:lnTo>
                    <a:lnTo>
                      <a:pt x="1" y="1"/>
                    </a:lnTo>
                    <a:lnTo>
                      <a:pt x="0" y="1"/>
                    </a:lnTo>
                    <a:lnTo>
                      <a:pt x="1"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8" name="Freeform 479"/>
              <p:cNvSpPr>
                <a:spLocks/>
              </p:cNvSpPr>
              <p:nvPr/>
            </p:nvSpPr>
            <p:spPr bwMode="auto">
              <a:xfrm>
                <a:off x="5044" y="3543"/>
                <a:ext cx="1" cy="1"/>
              </a:xfrm>
              <a:custGeom>
                <a:avLst/>
                <a:gdLst/>
                <a:ahLst/>
                <a:cxnLst>
                  <a:cxn ang="0">
                    <a:pos x="1" y="1"/>
                  </a:cxn>
                  <a:cxn ang="0">
                    <a:pos x="1" y="1"/>
                  </a:cxn>
                  <a:cxn ang="0">
                    <a:pos x="1" y="1"/>
                  </a:cxn>
                  <a:cxn ang="0">
                    <a:pos x="0" y="0"/>
                  </a:cxn>
                  <a:cxn ang="0">
                    <a:pos x="0" y="1"/>
                  </a:cxn>
                  <a:cxn ang="0">
                    <a:pos x="0" y="1"/>
                  </a:cxn>
                  <a:cxn ang="0">
                    <a:pos x="1" y="1"/>
                  </a:cxn>
                </a:cxnLst>
                <a:rect l="0" t="0" r="r" b="b"/>
                <a:pathLst>
                  <a:path w="1" h="1">
                    <a:moveTo>
                      <a:pt x="1" y="1"/>
                    </a:moveTo>
                    <a:lnTo>
                      <a:pt x="1" y="1"/>
                    </a:lnTo>
                    <a:lnTo>
                      <a:pt x="1" y="1"/>
                    </a:lnTo>
                    <a:lnTo>
                      <a:pt x="0" y="0"/>
                    </a:lnTo>
                    <a:lnTo>
                      <a:pt x="0" y="1"/>
                    </a:lnTo>
                    <a:lnTo>
                      <a:pt x="0"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9" name="Freeform 480"/>
              <p:cNvSpPr>
                <a:spLocks/>
              </p:cNvSpPr>
              <p:nvPr/>
            </p:nvSpPr>
            <p:spPr bwMode="auto">
              <a:xfrm>
                <a:off x="3878" y="3373"/>
                <a:ext cx="7" cy="4"/>
              </a:xfrm>
              <a:custGeom>
                <a:avLst/>
                <a:gdLst/>
                <a:ahLst/>
                <a:cxnLst>
                  <a:cxn ang="0">
                    <a:pos x="3" y="2"/>
                  </a:cxn>
                  <a:cxn ang="0">
                    <a:pos x="5" y="3"/>
                  </a:cxn>
                  <a:cxn ang="0">
                    <a:pos x="6" y="3"/>
                  </a:cxn>
                  <a:cxn ang="0">
                    <a:pos x="7" y="4"/>
                  </a:cxn>
                  <a:cxn ang="0">
                    <a:pos x="7" y="3"/>
                  </a:cxn>
                  <a:cxn ang="0">
                    <a:pos x="6" y="0"/>
                  </a:cxn>
                  <a:cxn ang="0">
                    <a:pos x="5" y="0"/>
                  </a:cxn>
                  <a:cxn ang="0">
                    <a:pos x="4" y="0"/>
                  </a:cxn>
                  <a:cxn ang="0">
                    <a:pos x="3" y="0"/>
                  </a:cxn>
                  <a:cxn ang="0">
                    <a:pos x="0" y="0"/>
                  </a:cxn>
                  <a:cxn ang="0">
                    <a:pos x="0" y="1"/>
                  </a:cxn>
                  <a:cxn ang="0">
                    <a:pos x="1" y="2"/>
                  </a:cxn>
                  <a:cxn ang="0">
                    <a:pos x="3" y="2"/>
                  </a:cxn>
                </a:cxnLst>
                <a:rect l="0" t="0" r="r" b="b"/>
                <a:pathLst>
                  <a:path w="7" h="4">
                    <a:moveTo>
                      <a:pt x="3" y="2"/>
                    </a:moveTo>
                    <a:lnTo>
                      <a:pt x="5" y="3"/>
                    </a:lnTo>
                    <a:lnTo>
                      <a:pt x="6" y="3"/>
                    </a:lnTo>
                    <a:lnTo>
                      <a:pt x="7" y="4"/>
                    </a:lnTo>
                    <a:lnTo>
                      <a:pt x="7" y="3"/>
                    </a:lnTo>
                    <a:lnTo>
                      <a:pt x="6" y="0"/>
                    </a:lnTo>
                    <a:lnTo>
                      <a:pt x="5" y="0"/>
                    </a:lnTo>
                    <a:lnTo>
                      <a:pt x="4" y="0"/>
                    </a:lnTo>
                    <a:lnTo>
                      <a:pt x="3" y="0"/>
                    </a:lnTo>
                    <a:lnTo>
                      <a:pt x="0" y="0"/>
                    </a:lnTo>
                    <a:lnTo>
                      <a:pt x="0" y="1"/>
                    </a:lnTo>
                    <a:lnTo>
                      <a:pt x="1" y="2"/>
                    </a:lnTo>
                    <a:lnTo>
                      <a:pt x="3"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0" name="Freeform 481"/>
              <p:cNvSpPr>
                <a:spLocks/>
              </p:cNvSpPr>
              <p:nvPr/>
            </p:nvSpPr>
            <p:spPr bwMode="auto">
              <a:xfrm>
                <a:off x="3889" y="3340"/>
                <a:ext cx="2" cy="4"/>
              </a:xfrm>
              <a:custGeom>
                <a:avLst/>
                <a:gdLst/>
                <a:ahLst/>
                <a:cxnLst>
                  <a:cxn ang="0">
                    <a:pos x="0" y="4"/>
                  </a:cxn>
                  <a:cxn ang="0">
                    <a:pos x="2" y="3"/>
                  </a:cxn>
                  <a:cxn ang="0">
                    <a:pos x="2" y="0"/>
                  </a:cxn>
                  <a:cxn ang="0">
                    <a:pos x="2" y="0"/>
                  </a:cxn>
                  <a:cxn ang="0">
                    <a:pos x="2" y="0"/>
                  </a:cxn>
                  <a:cxn ang="0">
                    <a:pos x="2" y="1"/>
                  </a:cxn>
                  <a:cxn ang="0">
                    <a:pos x="2" y="2"/>
                  </a:cxn>
                  <a:cxn ang="0">
                    <a:pos x="2" y="2"/>
                  </a:cxn>
                  <a:cxn ang="0">
                    <a:pos x="2" y="2"/>
                  </a:cxn>
                  <a:cxn ang="0">
                    <a:pos x="1" y="2"/>
                  </a:cxn>
                  <a:cxn ang="0">
                    <a:pos x="1" y="2"/>
                  </a:cxn>
                  <a:cxn ang="0">
                    <a:pos x="1" y="2"/>
                  </a:cxn>
                  <a:cxn ang="0">
                    <a:pos x="1" y="2"/>
                  </a:cxn>
                  <a:cxn ang="0">
                    <a:pos x="1" y="2"/>
                  </a:cxn>
                  <a:cxn ang="0">
                    <a:pos x="1" y="3"/>
                  </a:cxn>
                  <a:cxn ang="0">
                    <a:pos x="0" y="2"/>
                  </a:cxn>
                  <a:cxn ang="0">
                    <a:pos x="0" y="3"/>
                  </a:cxn>
                  <a:cxn ang="0">
                    <a:pos x="0" y="3"/>
                  </a:cxn>
                  <a:cxn ang="0">
                    <a:pos x="0" y="3"/>
                  </a:cxn>
                  <a:cxn ang="0">
                    <a:pos x="0" y="3"/>
                  </a:cxn>
                  <a:cxn ang="0">
                    <a:pos x="0" y="3"/>
                  </a:cxn>
                  <a:cxn ang="0">
                    <a:pos x="0" y="4"/>
                  </a:cxn>
                  <a:cxn ang="0">
                    <a:pos x="0" y="4"/>
                  </a:cxn>
                  <a:cxn ang="0">
                    <a:pos x="0" y="4"/>
                  </a:cxn>
                  <a:cxn ang="0">
                    <a:pos x="0" y="4"/>
                  </a:cxn>
                </a:cxnLst>
                <a:rect l="0" t="0" r="r" b="b"/>
                <a:pathLst>
                  <a:path w="2" h="4">
                    <a:moveTo>
                      <a:pt x="0" y="4"/>
                    </a:moveTo>
                    <a:lnTo>
                      <a:pt x="2" y="3"/>
                    </a:lnTo>
                    <a:lnTo>
                      <a:pt x="2" y="0"/>
                    </a:lnTo>
                    <a:lnTo>
                      <a:pt x="2" y="0"/>
                    </a:lnTo>
                    <a:lnTo>
                      <a:pt x="2" y="0"/>
                    </a:lnTo>
                    <a:lnTo>
                      <a:pt x="2" y="1"/>
                    </a:lnTo>
                    <a:lnTo>
                      <a:pt x="2" y="2"/>
                    </a:lnTo>
                    <a:lnTo>
                      <a:pt x="2" y="2"/>
                    </a:lnTo>
                    <a:lnTo>
                      <a:pt x="2" y="2"/>
                    </a:lnTo>
                    <a:lnTo>
                      <a:pt x="1" y="2"/>
                    </a:lnTo>
                    <a:lnTo>
                      <a:pt x="1" y="2"/>
                    </a:lnTo>
                    <a:lnTo>
                      <a:pt x="1" y="2"/>
                    </a:lnTo>
                    <a:lnTo>
                      <a:pt x="1" y="2"/>
                    </a:lnTo>
                    <a:lnTo>
                      <a:pt x="1" y="2"/>
                    </a:lnTo>
                    <a:lnTo>
                      <a:pt x="1" y="3"/>
                    </a:lnTo>
                    <a:lnTo>
                      <a:pt x="0" y="2"/>
                    </a:lnTo>
                    <a:lnTo>
                      <a:pt x="0" y="3"/>
                    </a:lnTo>
                    <a:lnTo>
                      <a:pt x="0" y="3"/>
                    </a:lnTo>
                    <a:lnTo>
                      <a:pt x="0" y="3"/>
                    </a:lnTo>
                    <a:lnTo>
                      <a:pt x="0" y="3"/>
                    </a:lnTo>
                    <a:lnTo>
                      <a:pt x="0" y="3"/>
                    </a:lnTo>
                    <a:lnTo>
                      <a:pt x="0" y="4"/>
                    </a:lnTo>
                    <a:lnTo>
                      <a:pt x="0" y="4"/>
                    </a:lnTo>
                    <a:lnTo>
                      <a:pt x="0" y="4"/>
                    </a:lnTo>
                    <a:lnTo>
                      <a:pt x="0"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1" name="Freeform 482"/>
              <p:cNvSpPr>
                <a:spLocks/>
              </p:cNvSpPr>
              <p:nvPr/>
            </p:nvSpPr>
            <p:spPr bwMode="auto">
              <a:xfrm>
                <a:off x="3894" y="3345"/>
                <a:ext cx="1" cy="2"/>
              </a:xfrm>
              <a:custGeom>
                <a:avLst/>
                <a:gdLst/>
                <a:ahLst/>
                <a:cxnLst>
                  <a:cxn ang="0">
                    <a:pos x="1" y="0"/>
                  </a:cxn>
                  <a:cxn ang="0">
                    <a:pos x="1" y="0"/>
                  </a:cxn>
                  <a:cxn ang="0">
                    <a:pos x="1" y="0"/>
                  </a:cxn>
                  <a:cxn ang="0">
                    <a:pos x="0" y="0"/>
                  </a:cxn>
                  <a:cxn ang="0">
                    <a:pos x="0" y="0"/>
                  </a:cxn>
                  <a:cxn ang="0">
                    <a:pos x="0" y="2"/>
                  </a:cxn>
                  <a:cxn ang="0">
                    <a:pos x="0" y="2"/>
                  </a:cxn>
                  <a:cxn ang="0">
                    <a:pos x="0" y="1"/>
                  </a:cxn>
                  <a:cxn ang="0">
                    <a:pos x="1" y="0"/>
                  </a:cxn>
                  <a:cxn ang="0">
                    <a:pos x="1" y="0"/>
                  </a:cxn>
                  <a:cxn ang="0">
                    <a:pos x="1" y="0"/>
                  </a:cxn>
                  <a:cxn ang="0">
                    <a:pos x="0" y="0"/>
                  </a:cxn>
                  <a:cxn ang="0">
                    <a:pos x="0" y="0"/>
                  </a:cxn>
                  <a:cxn ang="0">
                    <a:pos x="1" y="0"/>
                  </a:cxn>
                </a:cxnLst>
                <a:rect l="0" t="0" r="r" b="b"/>
                <a:pathLst>
                  <a:path w="1" h="2">
                    <a:moveTo>
                      <a:pt x="1" y="0"/>
                    </a:moveTo>
                    <a:lnTo>
                      <a:pt x="1" y="0"/>
                    </a:lnTo>
                    <a:lnTo>
                      <a:pt x="1" y="0"/>
                    </a:lnTo>
                    <a:lnTo>
                      <a:pt x="0" y="0"/>
                    </a:lnTo>
                    <a:lnTo>
                      <a:pt x="0" y="0"/>
                    </a:lnTo>
                    <a:lnTo>
                      <a:pt x="0" y="2"/>
                    </a:lnTo>
                    <a:lnTo>
                      <a:pt x="0" y="2"/>
                    </a:lnTo>
                    <a:lnTo>
                      <a:pt x="0" y="1"/>
                    </a:lnTo>
                    <a:lnTo>
                      <a:pt x="1" y="0"/>
                    </a:lnTo>
                    <a:lnTo>
                      <a:pt x="1" y="0"/>
                    </a:lnTo>
                    <a:lnTo>
                      <a:pt x="1" y="0"/>
                    </a:lnTo>
                    <a:lnTo>
                      <a:pt x="0" y="0"/>
                    </a:lnTo>
                    <a:lnTo>
                      <a:pt x="0"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2" name="Freeform 483"/>
              <p:cNvSpPr>
                <a:spLocks/>
              </p:cNvSpPr>
              <p:nvPr/>
            </p:nvSpPr>
            <p:spPr bwMode="auto">
              <a:xfrm>
                <a:off x="3889" y="3340"/>
                <a:ext cx="6" cy="7"/>
              </a:xfrm>
              <a:custGeom>
                <a:avLst/>
                <a:gdLst/>
                <a:ahLst/>
                <a:cxnLst>
                  <a:cxn ang="0">
                    <a:pos x="6" y="3"/>
                  </a:cxn>
                  <a:cxn ang="0">
                    <a:pos x="6" y="2"/>
                  </a:cxn>
                  <a:cxn ang="0">
                    <a:pos x="6" y="2"/>
                  </a:cxn>
                  <a:cxn ang="0">
                    <a:pos x="6" y="1"/>
                  </a:cxn>
                  <a:cxn ang="0">
                    <a:pos x="5" y="1"/>
                  </a:cxn>
                  <a:cxn ang="0">
                    <a:pos x="5" y="1"/>
                  </a:cxn>
                  <a:cxn ang="0">
                    <a:pos x="5" y="0"/>
                  </a:cxn>
                  <a:cxn ang="0">
                    <a:pos x="5" y="0"/>
                  </a:cxn>
                  <a:cxn ang="0">
                    <a:pos x="5" y="0"/>
                  </a:cxn>
                  <a:cxn ang="0">
                    <a:pos x="5" y="0"/>
                  </a:cxn>
                  <a:cxn ang="0">
                    <a:pos x="4" y="0"/>
                  </a:cxn>
                  <a:cxn ang="0">
                    <a:pos x="3" y="4"/>
                  </a:cxn>
                  <a:cxn ang="0">
                    <a:pos x="3" y="4"/>
                  </a:cxn>
                  <a:cxn ang="0">
                    <a:pos x="2" y="4"/>
                  </a:cxn>
                  <a:cxn ang="0">
                    <a:pos x="2" y="4"/>
                  </a:cxn>
                  <a:cxn ang="0">
                    <a:pos x="2" y="4"/>
                  </a:cxn>
                  <a:cxn ang="0">
                    <a:pos x="3" y="3"/>
                  </a:cxn>
                  <a:cxn ang="0">
                    <a:pos x="3" y="1"/>
                  </a:cxn>
                  <a:cxn ang="0">
                    <a:pos x="3" y="0"/>
                  </a:cxn>
                  <a:cxn ang="0">
                    <a:pos x="3" y="0"/>
                  </a:cxn>
                  <a:cxn ang="0">
                    <a:pos x="3" y="1"/>
                  </a:cxn>
                  <a:cxn ang="0">
                    <a:pos x="3" y="2"/>
                  </a:cxn>
                  <a:cxn ang="0">
                    <a:pos x="2" y="3"/>
                  </a:cxn>
                  <a:cxn ang="0">
                    <a:pos x="2" y="4"/>
                  </a:cxn>
                  <a:cxn ang="0">
                    <a:pos x="0" y="7"/>
                  </a:cxn>
                  <a:cxn ang="0">
                    <a:pos x="0" y="7"/>
                  </a:cxn>
                  <a:cxn ang="0">
                    <a:pos x="1" y="7"/>
                  </a:cxn>
                  <a:cxn ang="0">
                    <a:pos x="1" y="7"/>
                  </a:cxn>
                  <a:cxn ang="0">
                    <a:pos x="1" y="7"/>
                  </a:cxn>
                  <a:cxn ang="0">
                    <a:pos x="3" y="4"/>
                  </a:cxn>
                  <a:cxn ang="0">
                    <a:pos x="3" y="4"/>
                  </a:cxn>
                  <a:cxn ang="0">
                    <a:pos x="2" y="7"/>
                  </a:cxn>
                  <a:cxn ang="0">
                    <a:pos x="2" y="7"/>
                  </a:cxn>
                  <a:cxn ang="0">
                    <a:pos x="3" y="7"/>
                  </a:cxn>
                  <a:cxn ang="0">
                    <a:pos x="3" y="7"/>
                  </a:cxn>
                  <a:cxn ang="0">
                    <a:pos x="5" y="4"/>
                  </a:cxn>
                  <a:cxn ang="0">
                    <a:pos x="5" y="4"/>
                  </a:cxn>
                  <a:cxn ang="0">
                    <a:pos x="5" y="4"/>
                  </a:cxn>
                  <a:cxn ang="0">
                    <a:pos x="5" y="4"/>
                  </a:cxn>
                  <a:cxn ang="0">
                    <a:pos x="5" y="4"/>
                  </a:cxn>
                  <a:cxn ang="0">
                    <a:pos x="5" y="2"/>
                  </a:cxn>
                  <a:cxn ang="0">
                    <a:pos x="5" y="2"/>
                  </a:cxn>
                  <a:cxn ang="0">
                    <a:pos x="5" y="2"/>
                  </a:cxn>
                  <a:cxn ang="0">
                    <a:pos x="5" y="6"/>
                  </a:cxn>
                  <a:cxn ang="0">
                    <a:pos x="5" y="7"/>
                  </a:cxn>
                  <a:cxn ang="0">
                    <a:pos x="5" y="6"/>
                  </a:cxn>
                  <a:cxn ang="0">
                    <a:pos x="6" y="3"/>
                  </a:cxn>
                </a:cxnLst>
                <a:rect l="0" t="0" r="r" b="b"/>
                <a:pathLst>
                  <a:path w="6" h="7">
                    <a:moveTo>
                      <a:pt x="6" y="3"/>
                    </a:moveTo>
                    <a:lnTo>
                      <a:pt x="6" y="3"/>
                    </a:lnTo>
                    <a:lnTo>
                      <a:pt x="6" y="3"/>
                    </a:lnTo>
                    <a:lnTo>
                      <a:pt x="6" y="2"/>
                    </a:lnTo>
                    <a:lnTo>
                      <a:pt x="6" y="2"/>
                    </a:lnTo>
                    <a:lnTo>
                      <a:pt x="6" y="2"/>
                    </a:lnTo>
                    <a:lnTo>
                      <a:pt x="6" y="2"/>
                    </a:lnTo>
                    <a:lnTo>
                      <a:pt x="6" y="1"/>
                    </a:lnTo>
                    <a:lnTo>
                      <a:pt x="6" y="1"/>
                    </a:lnTo>
                    <a:lnTo>
                      <a:pt x="5" y="1"/>
                    </a:lnTo>
                    <a:lnTo>
                      <a:pt x="5" y="1"/>
                    </a:lnTo>
                    <a:lnTo>
                      <a:pt x="5" y="1"/>
                    </a:lnTo>
                    <a:lnTo>
                      <a:pt x="5" y="1"/>
                    </a:lnTo>
                    <a:lnTo>
                      <a:pt x="5" y="0"/>
                    </a:lnTo>
                    <a:lnTo>
                      <a:pt x="5" y="0"/>
                    </a:lnTo>
                    <a:lnTo>
                      <a:pt x="5" y="0"/>
                    </a:lnTo>
                    <a:lnTo>
                      <a:pt x="5" y="0"/>
                    </a:lnTo>
                    <a:lnTo>
                      <a:pt x="5" y="0"/>
                    </a:lnTo>
                    <a:lnTo>
                      <a:pt x="4" y="0"/>
                    </a:lnTo>
                    <a:lnTo>
                      <a:pt x="5" y="0"/>
                    </a:lnTo>
                    <a:lnTo>
                      <a:pt x="4" y="0"/>
                    </a:lnTo>
                    <a:lnTo>
                      <a:pt x="4" y="0"/>
                    </a:lnTo>
                    <a:lnTo>
                      <a:pt x="3" y="4"/>
                    </a:lnTo>
                    <a:lnTo>
                      <a:pt x="3" y="4"/>
                    </a:lnTo>
                    <a:lnTo>
                      <a:pt x="3" y="4"/>
                    </a:lnTo>
                    <a:lnTo>
                      <a:pt x="3" y="4"/>
                    </a:lnTo>
                    <a:lnTo>
                      <a:pt x="3" y="4"/>
                    </a:lnTo>
                    <a:lnTo>
                      <a:pt x="2" y="4"/>
                    </a:lnTo>
                    <a:lnTo>
                      <a:pt x="2" y="4"/>
                    </a:lnTo>
                    <a:lnTo>
                      <a:pt x="2" y="4"/>
                    </a:lnTo>
                    <a:lnTo>
                      <a:pt x="2" y="4"/>
                    </a:lnTo>
                    <a:lnTo>
                      <a:pt x="2" y="4"/>
                    </a:lnTo>
                    <a:lnTo>
                      <a:pt x="2" y="4"/>
                    </a:lnTo>
                    <a:lnTo>
                      <a:pt x="3" y="3"/>
                    </a:lnTo>
                    <a:lnTo>
                      <a:pt x="3" y="2"/>
                    </a:lnTo>
                    <a:lnTo>
                      <a:pt x="3" y="1"/>
                    </a:lnTo>
                    <a:lnTo>
                      <a:pt x="3" y="1"/>
                    </a:lnTo>
                    <a:lnTo>
                      <a:pt x="3" y="0"/>
                    </a:lnTo>
                    <a:lnTo>
                      <a:pt x="3" y="0"/>
                    </a:lnTo>
                    <a:lnTo>
                      <a:pt x="3" y="0"/>
                    </a:lnTo>
                    <a:lnTo>
                      <a:pt x="3" y="0"/>
                    </a:lnTo>
                    <a:lnTo>
                      <a:pt x="3" y="1"/>
                    </a:lnTo>
                    <a:lnTo>
                      <a:pt x="3" y="2"/>
                    </a:lnTo>
                    <a:lnTo>
                      <a:pt x="3" y="2"/>
                    </a:lnTo>
                    <a:lnTo>
                      <a:pt x="3" y="3"/>
                    </a:lnTo>
                    <a:lnTo>
                      <a:pt x="2" y="3"/>
                    </a:lnTo>
                    <a:lnTo>
                      <a:pt x="2" y="4"/>
                    </a:lnTo>
                    <a:lnTo>
                      <a:pt x="2" y="4"/>
                    </a:lnTo>
                    <a:lnTo>
                      <a:pt x="0" y="6"/>
                    </a:lnTo>
                    <a:lnTo>
                      <a:pt x="0" y="7"/>
                    </a:lnTo>
                    <a:lnTo>
                      <a:pt x="0" y="7"/>
                    </a:lnTo>
                    <a:lnTo>
                      <a:pt x="0" y="7"/>
                    </a:lnTo>
                    <a:lnTo>
                      <a:pt x="0" y="7"/>
                    </a:lnTo>
                    <a:lnTo>
                      <a:pt x="1" y="7"/>
                    </a:lnTo>
                    <a:lnTo>
                      <a:pt x="1" y="7"/>
                    </a:lnTo>
                    <a:lnTo>
                      <a:pt x="1" y="7"/>
                    </a:lnTo>
                    <a:lnTo>
                      <a:pt x="1" y="7"/>
                    </a:lnTo>
                    <a:lnTo>
                      <a:pt x="1" y="7"/>
                    </a:lnTo>
                    <a:lnTo>
                      <a:pt x="3" y="4"/>
                    </a:lnTo>
                    <a:lnTo>
                      <a:pt x="3" y="4"/>
                    </a:lnTo>
                    <a:lnTo>
                      <a:pt x="3" y="4"/>
                    </a:lnTo>
                    <a:lnTo>
                      <a:pt x="3" y="4"/>
                    </a:lnTo>
                    <a:lnTo>
                      <a:pt x="2" y="7"/>
                    </a:lnTo>
                    <a:lnTo>
                      <a:pt x="2" y="7"/>
                    </a:lnTo>
                    <a:lnTo>
                      <a:pt x="2" y="7"/>
                    </a:lnTo>
                    <a:lnTo>
                      <a:pt x="2" y="7"/>
                    </a:lnTo>
                    <a:lnTo>
                      <a:pt x="2" y="7"/>
                    </a:lnTo>
                    <a:lnTo>
                      <a:pt x="3" y="7"/>
                    </a:lnTo>
                    <a:lnTo>
                      <a:pt x="3" y="7"/>
                    </a:lnTo>
                    <a:lnTo>
                      <a:pt x="3" y="7"/>
                    </a:lnTo>
                    <a:lnTo>
                      <a:pt x="3" y="7"/>
                    </a:lnTo>
                    <a:lnTo>
                      <a:pt x="5" y="4"/>
                    </a:lnTo>
                    <a:lnTo>
                      <a:pt x="5" y="4"/>
                    </a:lnTo>
                    <a:lnTo>
                      <a:pt x="5" y="4"/>
                    </a:lnTo>
                    <a:lnTo>
                      <a:pt x="4" y="7"/>
                    </a:lnTo>
                    <a:lnTo>
                      <a:pt x="5" y="4"/>
                    </a:lnTo>
                    <a:lnTo>
                      <a:pt x="5" y="4"/>
                    </a:lnTo>
                    <a:lnTo>
                      <a:pt x="5" y="4"/>
                    </a:lnTo>
                    <a:lnTo>
                      <a:pt x="5" y="4"/>
                    </a:lnTo>
                    <a:lnTo>
                      <a:pt x="5" y="4"/>
                    </a:lnTo>
                    <a:lnTo>
                      <a:pt x="5" y="2"/>
                    </a:lnTo>
                    <a:lnTo>
                      <a:pt x="5" y="2"/>
                    </a:lnTo>
                    <a:lnTo>
                      <a:pt x="5" y="2"/>
                    </a:lnTo>
                    <a:lnTo>
                      <a:pt x="5" y="2"/>
                    </a:lnTo>
                    <a:lnTo>
                      <a:pt x="5" y="2"/>
                    </a:lnTo>
                    <a:lnTo>
                      <a:pt x="5" y="2"/>
                    </a:lnTo>
                    <a:lnTo>
                      <a:pt x="6" y="2"/>
                    </a:lnTo>
                    <a:lnTo>
                      <a:pt x="5" y="6"/>
                    </a:lnTo>
                    <a:lnTo>
                      <a:pt x="5" y="7"/>
                    </a:lnTo>
                    <a:lnTo>
                      <a:pt x="5" y="7"/>
                    </a:lnTo>
                    <a:lnTo>
                      <a:pt x="5" y="7"/>
                    </a:lnTo>
                    <a:lnTo>
                      <a:pt x="5" y="6"/>
                    </a:lnTo>
                    <a:lnTo>
                      <a:pt x="6" y="3"/>
                    </a:lnTo>
                    <a:lnTo>
                      <a:pt x="6" y="3"/>
                    </a:lnTo>
                    <a:lnTo>
                      <a:pt x="6"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3" name="Freeform 484"/>
              <p:cNvSpPr>
                <a:spLocks/>
              </p:cNvSpPr>
              <p:nvPr/>
            </p:nvSpPr>
            <p:spPr bwMode="auto">
              <a:xfrm>
                <a:off x="5128" y="3635"/>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4" name="Freeform 485"/>
              <p:cNvSpPr>
                <a:spLocks/>
              </p:cNvSpPr>
              <p:nvPr/>
            </p:nvSpPr>
            <p:spPr bwMode="auto">
              <a:xfrm>
                <a:off x="5125" y="3606"/>
                <a:ext cx="1" cy="1"/>
              </a:xfrm>
              <a:custGeom>
                <a:avLst/>
                <a:gdLst/>
                <a:ahLst/>
                <a:cxnLst>
                  <a:cxn ang="0">
                    <a:pos x="1" y="0"/>
                  </a:cxn>
                  <a:cxn ang="0">
                    <a:pos x="0" y="0"/>
                  </a:cxn>
                  <a:cxn ang="0">
                    <a:pos x="0" y="0"/>
                  </a:cxn>
                  <a:cxn ang="0">
                    <a:pos x="0" y="0"/>
                  </a:cxn>
                  <a:cxn ang="0">
                    <a:pos x="1" y="0"/>
                  </a:cxn>
                  <a:cxn ang="0">
                    <a:pos x="1" y="0"/>
                  </a:cxn>
                </a:cxnLst>
                <a:rect l="0" t="0" r="r" b="b"/>
                <a:pathLst>
                  <a:path w="1">
                    <a:moveTo>
                      <a:pt x="1" y="0"/>
                    </a:moveTo>
                    <a:lnTo>
                      <a:pt x="0" y="0"/>
                    </a:lnTo>
                    <a:lnTo>
                      <a:pt x="0" y="0"/>
                    </a:lnTo>
                    <a:lnTo>
                      <a:pt x="0" y="0"/>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5" name="Freeform 486"/>
              <p:cNvSpPr>
                <a:spLocks/>
              </p:cNvSpPr>
              <p:nvPr/>
            </p:nvSpPr>
            <p:spPr bwMode="auto">
              <a:xfrm>
                <a:off x="5127" y="3446"/>
                <a:ext cx="5" cy="5"/>
              </a:xfrm>
              <a:custGeom>
                <a:avLst/>
                <a:gdLst/>
                <a:ahLst/>
                <a:cxnLst>
                  <a:cxn ang="0">
                    <a:pos x="4" y="0"/>
                  </a:cxn>
                  <a:cxn ang="0">
                    <a:pos x="4" y="0"/>
                  </a:cxn>
                  <a:cxn ang="0">
                    <a:pos x="3" y="0"/>
                  </a:cxn>
                  <a:cxn ang="0">
                    <a:pos x="3" y="1"/>
                  </a:cxn>
                  <a:cxn ang="0">
                    <a:pos x="0" y="4"/>
                  </a:cxn>
                  <a:cxn ang="0">
                    <a:pos x="1" y="5"/>
                  </a:cxn>
                  <a:cxn ang="0">
                    <a:pos x="5" y="0"/>
                  </a:cxn>
                  <a:cxn ang="0">
                    <a:pos x="5" y="0"/>
                  </a:cxn>
                  <a:cxn ang="0">
                    <a:pos x="4" y="0"/>
                  </a:cxn>
                </a:cxnLst>
                <a:rect l="0" t="0" r="r" b="b"/>
                <a:pathLst>
                  <a:path w="5" h="5">
                    <a:moveTo>
                      <a:pt x="4" y="0"/>
                    </a:moveTo>
                    <a:lnTo>
                      <a:pt x="4" y="0"/>
                    </a:lnTo>
                    <a:lnTo>
                      <a:pt x="3" y="0"/>
                    </a:lnTo>
                    <a:lnTo>
                      <a:pt x="3" y="1"/>
                    </a:lnTo>
                    <a:lnTo>
                      <a:pt x="0" y="4"/>
                    </a:lnTo>
                    <a:lnTo>
                      <a:pt x="1" y="5"/>
                    </a:lnTo>
                    <a:lnTo>
                      <a:pt x="5" y="0"/>
                    </a:lnTo>
                    <a:lnTo>
                      <a:pt x="5" y="0"/>
                    </a:lnTo>
                    <a:lnTo>
                      <a:pt x="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6" name="Freeform 487"/>
              <p:cNvSpPr>
                <a:spLocks/>
              </p:cNvSpPr>
              <p:nvPr/>
            </p:nvSpPr>
            <p:spPr bwMode="auto">
              <a:xfrm>
                <a:off x="5128" y="3617"/>
                <a:ext cx="1" cy="1"/>
              </a:xfrm>
              <a:custGeom>
                <a:avLst/>
                <a:gdLst/>
                <a:ahLst/>
                <a:cxnLst>
                  <a:cxn ang="0">
                    <a:pos x="0" y="0"/>
                  </a:cxn>
                  <a:cxn ang="0">
                    <a:pos x="1" y="0"/>
                  </a:cxn>
                  <a:cxn ang="0">
                    <a:pos x="1" y="0"/>
                  </a:cxn>
                  <a:cxn ang="0">
                    <a:pos x="0" y="0"/>
                  </a:cxn>
                  <a:cxn ang="0">
                    <a:pos x="0" y="0"/>
                  </a:cxn>
                  <a:cxn ang="0">
                    <a:pos x="0" y="0"/>
                  </a:cxn>
                </a:cxnLst>
                <a:rect l="0" t="0" r="r" b="b"/>
                <a:pathLst>
                  <a:path w="1">
                    <a:moveTo>
                      <a:pt x="0" y="0"/>
                    </a:moveTo>
                    <a:lnTo>
                      <a:pt x="1" y="0"/>
                    </a:lnTo>
                    <a:lnTo>
                      <a:pt x="1"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7" name="Freeform 488"/>
              <p:cNvSpPr>
                <a:spLocks/>
              </p:cNvSpPr>
              <p:nvPr/>
            </p:nvSpPr>
            <p:spPr bwMode="auto">
              <a:xfrm>
                <a:off x="5247" y="3357"/>
                <a:ext cx="1" cy="1"/>
              </a:xfrm>
              <a:custGeom>
                <a:avLst/>
                <a:gdLst/>
                <a:ahLst/>
                <a:cxnLst>
                  <a:cxn ang="0">
                    <a:pos x="0" y="0"/>
                  </a:cxn>
                  <a:cxn ang="0">
                    <a:pos x="1" y="1"/>
                  </a:cxn>
                  <a:cxn ang="0">
                    <a:pos x="1" y="1"/>
                  </a:cxn>
                  <a:cxn ang="0">
                    <a:pos x="0" y="0"/>
                  </a:cxn>
                  <a:cxn ang="0">
                    <a:pos x="0" y="0"/>
                  </a:cxn>
                </a:cxnLst>
                <a:rect l="0" t="0" r="r" b="b"/>
                <a:pathLst>
                  <a:path w="1" h="1">
                    <a:moveTo>
                      <a:pt x="0" y="0"/>
                    </a:moveTo>
                    <a:lnTo>
                      <a:pt x="1" y="1"/>
                    </a:lnTo>
                    <a:lnTo>
                      <a:pt x="1" y="1"/>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8" name="Freeform 489"/>
              <p:cNvSpPr>
                <a:spLocks/>
              </p:cNvSpPr>
              <p:nvPr/>
            </p:nvSpPr>
            <p:spPr bwMode="auto">
              <a:xfrm>
                <a:off x="3912" y="3578"/>
                <a:ext cx="3" cy="3"/>
              </a:xfrm>
              <a:custGeom>
                <a:avLst/>
                <a:gdLst/>
                <a:ahLst/>
                <a:cxnLst>
                  <a:cxn ang="0">
                    <a:pos x="2" y="2"/>
                  </a:cxn>
                  <a:cxn ang="0">
                    <a:pos x="2" y="3"/>
                  </a:cxn>
                  <a:cxn ang="0">
                    <a:pos x="3" y="3"/>
                  </a:cxn>
                  <a:cxn ang="0">
                    <a:pos x="3" y="3"/>
                  </a:cxn>
                  <a:cxn ang="0">
                    <a:pos x="3" y="2"/>
                  </a:cxn>
                  <a:cxn ang="0">
                    <a:pos x="3" y="2"/>
                  </a:cxn>
                  <a:cxn ang="0">
                    <a:pos x="0" y="0"/>
                  </a:cxn>
                  <a:cxn ang="0">
                    <a:pos x="0" y="0"/>
                  </a:cxn>
                  <a:cxn ang="0">
                    <a:pos x="2" y="2"/>
                  </a:cxn>
                </a:cxnLst>
                <a:rect l="0" t="0" r="r" b="b"/>
                <a:pathLst>
                  <a:path w="3" h="3">
                    <a:moveTo>
                      <a:pt x="2" y="2"/>
                    </a:moveTo>
                    <a:lnTo>
                      <a:pt x="2" y="3"/>
                    </a:lnTo>
                    <a:lnTo>
                      <a:pt x="3" y="3"/>
                    </a:lnTo>
                    <a:lnTo>
                      <a:pt x="3" y="3"/>
                    </a:lnTo>
                    <a:lnTo>
                      <a:pt x="3" y="2"/>
                    </a:lnTo>
                    <a:lnTo>
                      <a:pt x="3" y="2"/>
                    </a:lnTo>
                    <a:lnTo>
                      <a:pt x="0" y="0"/>
                    </a:lnTo>
                    <a:lnTo>
                      <a:pt x="0" y="0"/>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9" name="Freeform 490"/>
              <p:cNvSpPr>
                <a:spLocks/>
              </p:cNvSpPr>
              <p:nvPr/>
            </p:nvSpPr>
            <p:spPr bwMode="auto">
              <a:xfrm>
                <a:off x="3910" y="3512"/>
                <a:ext cx="2" cy="1"/>
              </a:xfrm>
              <a:custGeom>
                <a:avLst/>
                <a:gdLst/>
                <a:ahLst/>
                <a:cxnLst>
                  <a:cxn ang="0">
                    <a:pos x="2" y="0"/>
                  </a:cxn>
                  <a:cxn ang="0">
                    <a:pos x="2" y="0"/>
                  </a:cxn>
                  <a:cxn ang="0">
                    <a:pos x="0" y="1"/>
                  </a:cxn>
                  <a:cxn ang="0">
                    <a:pos x="0" y="1"/>
                  </a:cxn>
                  <a:cxn ang="0">
                    <a:pos x="2" y="0"/>
                  </a:cxn>
                </a:cxnLst>
                <a:rect l="0" t="0" r="r" b="b"/>
                <a:pathLst>
                  <a:path w="2" h="1">
                    <a:moveTo>
                      <a:pt x="2" y="0"/>
                    </a:moveTo>
                    <a:lnTo>
                      <a:pt x="2" y="0"/>
                    </a:lnTo>
                    <a:lnTo>
                      <a:pt x="0" y="1"/>
                    </a:lnTo>
                    <a:lnTo>
                      <a:pt x="0"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0" name="Freeform 491"/>
              <p:cNvSpPr>
                <a:spLocks/>
              </p:cNvSpPr>
              <p:nvPr/>
            </p:nvSpPr>
            <p:spPr bwMode="auto">
              <a:xfrm>
                <a:off x="3912" y="3506"/>
                <a:ext cx="2" cy="5"/>
              </a:xfrm>
              <a:custGeom>
                <a:avLst/>
                <a:gdLst/>
                <a:ahLst/>
                <a:cxnLst>
                  <a:cxn ang="0">
                    <a:pos x="0" y="5"/>
                  </a:cxn>
                  <a:cxn ang="0">
                    <a:pos x="0" y="5"/>
                  </a:cxn>
                  <a:cxn ang="0">
                    <a:pos x="2" y="5"/>
                  </a:cxn>
                  <a:cxn ang="0">
                    <a:pos x="2" y="3"/>
                  </a:cxn>
                  <a:cxn ang="0">
                    <a:pos x="1" y="0"/>
                  </a:cxn>
                  <a:cxn ang="0">
                    <a:pos x="0" y="0"/>
                  </a:cxn>
                  <a:cxn ang="0">
                    <a:pos x="2" y="3"/>
                  </a:cxn>
                  <a:cxn ang="0">
                    <a:pos x="1" y="5"/>
                  </a:cxn>
                  <a:cxn ang="0">
                    <a:pos x="0" y="5"/>
                  </a:cxn>
                </a:cxnLst>
                <a:rect l="0" t="0" r="r" b="b"/>
                <a:pathLst>
                  <a:path w="2" h="5">
                    <a:moveTo>
                      <a:pt x="0" y="5"/>
                    </a:moveTo>
                    <a:lnTo>
                      <a:pt x="0" y="5"/>
                    </a:lnTo>
                    <a:lnTo>
                      <a:pt x="2" y="5"/>
                    </a:lnTo>
                    <a:lnTo>
                      <a:pt x="2" y="3"/>
                    </a:lnTo>
                    <a:lnTo>
                      <a:pt x="1" y="0"/>
                    </a:lnTo>
                    <a:lnTo>
                      <a:pt x="0" y="0"/>
                    </a:lnTo>
                    <a:lnTo>
                      <a:pt x="2" y="3"/>
                    </a:lnTo>
                    <a:lnTo>
                      <a:pt x="1" y="5"/>
                    </a:lnTo>
                    <a:lnTo>
                      <a:pt x="0"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1" name="Freeform 492"/>
              <p:cNvSpPr>
                <a:spLocks/>
              </p:cNvSpPr>
              <p:nvPr/>
            </p:nvSpPr>
            <p:spPr bwMode="auto">
              <a:xfrm>
                <a:off x="3916" y="3586"/>
                <a:ext cx="1" cy="3"/>
              </a:xfrm>
              <a:custGeom>
                <a:avLst/>
                <a:gdLst/>
                <a:ahLst/>
                <a:cxnLst>
                  <a:cxn ang="0">
                    <a:pos x="1" y="2"/>
                  </a:cxn>
                  <a:cxn ang="0">
                    <a:pos x="1" y="3"/>
                  </a:cxn>
                  <a:cxn ang="0">
                    <a:pos x="1" y="2"/>
                  </a:cxn>
                  <a:cxn ang="0">
                    <a:pos x="1" y="2"/>
                  </a:cxn>
                  <a:cxn ang="0">
                    <a:pos x="0" y="2"/>
                  </a:cxn>
                  <a:cxn ang="0">
                    <a:pos x="0" y="0"/>
                  </a:cxn>
                  <a:cxn ang="0">
                    <a:pos x="0" y="2"/>
                  </a:cxn>
                  <a:cxn ang="0">
                    <a:pos x="1" y="2"/>
                  </a:cxn>
                </a:cxnLst>
                <a:rect l="0" t="0" r="r" b="b"/>
                <a:pathLst>
                  <a:path w="1" h="3">
                    <a:moveTo>
                      <a:pt x="1" y="2"/>
                    </a:moveTo>
                    <a:lnTo>
                      <a:pt x="1" y="3"/>
                    </a:lnTo>
                    <a:lnTo>
                      <a:pt x="1" y="2"/>
                    </a:lnTo>
                    <a:lnTo>
                      <a:pt x="1" y="2"/>
                    </a:lnTo>
                    <a:lnTo>
                      <a:pt x="0" y="2"/>
                    </a:lnTo>
                    <a:lnTo>
                      <a:pt x="0" y="0"/>
                    </a:lnTo>
                    <a:lnTo>
                      <a:pt x="0"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2" name="Rectangle 493"/>
              <p:cNvSpPr>
                <a:spLocks noChangeArrowheads="1"/>
              </p:cNvSpPr>
              <p:nvPr/>
            </p:nvSpPr>
            <p:spPr bwMode="auto">
              <a:xfrm>
                <a:off x="3916" y="3585"/>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3" name="Freeform 494"/>
              <p:cNvSpPr>
                <a:spLocks/>
              </p:cNvSpPr>
              <p:nvPr/>
            </p:nvSpPr>
            <p:spPr bwMode="auto">
              <a:xfrm>
                <a:off x="3898" y="3575"/>
                <a:ext cx="3" cy="5"/>
              </a:xfrm>
              <a:custGeom>
                <a:avLst/>
                <a:gdLst/>
                <a:ahLst/>
                <a:cxnLst>
                  <a:cxn ang="0">
                    <a:pos x="2" y="1"/>
                  </a:cxn>
                  <a:cxn ang="0">
                    <a:pos x="2" y="1"/>
                  </a:cxn>
                  <a:cxn ang="0">
                    <a:pos x="1" y="0"/>
                  </a:cxn>
                  <a:cxn ang="0">
                    <a:pos x="0" y="0"/>
                  </a:cxn>
                  <a:cxn ang="0">
                    <a:pos x="1" y="1"/>
                  </a:cxn>
                  <a:cxn ang="0">
                    <a:pos x="0" y="3"/>
                  </a:cxn>
                  <a:cxn ang="0">
                    <a:pos x="0" y="4"/>
                  </a:cxn>
                  <a:cxn ang="0">
                    <a:pos x="1" y="5"/>
                  </a:cxn>
                  <a:cxn ang="0">
                    <a:pos x="2" y="5"/>
                  </a:cxn>
                  <a:cxn ang="0">
                    <a:pos x="3" y="5"/>
                  </a:cxn>
                  <a:cxn ang="0">
                    <a:pos x="3" y="5"/>
                  </a:cxn>
                  <a:cxn ang="0">
                    <a:pos x="3" y="5"/>
                  </a:cxn>
                  <a:cxn ang="0">
                    <a:pos x="3" y="3"/>
                  </a:cxn>
                  <a:cxn ang="0">
                    <a:pos x="2" y="2"/>
                  </a:cxn>
                  <a:cxn ang="0">
                    <a:pos x="2" y="1"/>
                  </a:cxn>
                </a:cxnLst>
                <a:rect l="0" t="0" r="r" b="b"/>
                <a:pathLst>
                  <a:path w="3" h="5">
                    <a:moveTo>
                      <a:pt x="2" y="1"/>
                    </a:moveTo>
                    <a:lnTo>
                      <a:pt x="2" y="1"/>
                    </a:lnTo>
                    <a:lnTo>
                      <a:pt x="1" y="0"/>
                    </a:lnTo>
                    <a:lnTo>
                      <a:pt x="0" y="0"/>
                    </a:lnTo>
                    <a:lnTo>
                      <a:pt x="1" y="1"/>
                    </a:lnTo>
                    <a:lnTo>
                      <a:pt x="0" y="3"/>
                    </a:lnTo>
                    <a:lnTo>
                      <a:pt x="0" y="4"/>
                    </a:lnTo>
                    <a:lnTo>
                      <a:pt x="1" y="5"/>
                    </a:lnTo>
                    <a:lnTo>
                      <a:pt x="2" y="5"/>
                    </a:lnTo>
                    <a:lnTo>
                      <a:pt x="3" y="5"/>
                    </a:lnTo>
                    <a:lnTo>
                      <a:pt x="3" y="5"/>
                    </a:lnTo>
                    <a:lnTo>
                      <a:pt x="3" y="5"/>
                    </a:lnTo>
                    <a:lnTo>
                      <a:pt x="3" y="3"/>
                    </a:lnTo>
                    <a:lnTo>
                      <a:pt x="2" y="2"/>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4" name="Freeform 495"/>
              <p:cNvSpPr>
                <a:spLocks/>
              </p:cNvSpPr>
              <p:nvPr/>
            </p:nvSpPr>
            <p:spPr bwMode="auto">
              <a:xfrm>
                <a:off x="3904" y="3567"/>
                <a:ext cx="1" cy="4"/>
              </a:xfrm>
              <a:custGeom>
                <a:avLst/>
                <a:gdLst/>
                <a:ahLst/>
                <a:cxnLst>
                  <a:cxn ang="0">
                    <a:pos x="0" y="2"/>
                  </a:cxn>
                  <a:cxn ang="0">
                    <a:pos x="1" y="4"/>
                  </a:cxn>
                  <a:cxn ang="0">
                    <a:pos x="1" y="1"/>
                  </a:cxn>
                  <a:cxn ang="0">
                    <a:pos x="1" y="0"/>
                  </a:cxn>
                  <a:cxn ang="0">
                    <a:pos x="1" y="1"/>
                  </a:cxn>
                  <a:cxn ang="0">
                    <a:pos x="1" y="1"/>
                  </a:cxn>
                  <a:cxn ang="0">
                    <a:pos x="1" y="0"/>
                  </a:cxn>
                  <a:cxn ang="0">
                    <a:pos x="1" y="0"/>
                  </a:cxn>
                  <a:cxn ang="0">
                    <a:pos x="0" y="2"/>
                  </a:cxn>
                  <a:cxn ang="0">
                    <a:pos x="0" y="2"/>
                  </a:cxn>
                  <a:cxn ang="0">
                    <a:pos x="0" y="2"/>
                  </a:cxn>
                  <a:cxn ang="0">
                    <a:pos x="0" y="2"/>
                  </a:cxn>
                </a:cxnLst>
                <a:rect l="0" t="0" r="r" b="b"/>
                <a:pathLst>
                  <a:path w="1" h="4">
                    <a:moveTo>
                      <a:pt x="0" y="2"/>
                    </a:moveTo>
                    <a:lnTo>
                      <a:pt x="1" y="4"/>
                    </a:lnTo>
                    <a:lnTo>
                      <a:pt x="1" y="1"/>
                    </a:lnTo>
                    <a:lnTo>
                      <a:pt x="1" y="0"/>
                    </a:lnTo>
                    <a:lnTo>
                      <a:pt x="1" y="1"/>
                    </a:lnTo>
                    <a:lnTo>
                      <a:pt x="1" y="1"/>
                    </a:lnTo>
                    <a:lnTo>
                      <a:pt x="1" y="0"/>
                    </a:lnTo>
                    <a:lnTo>
                      <a:pt x="1" y="0"/>
                    </a:lnTo>
                    <a:lnTo>
                      <a:pt x="0" y="2"/>
                    </a:lnTo>
                    <a:lnTo>
                      <a:pt x="0" y="2"/>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5" name="Freeform 496"/>
              <p:cNvSpPr>
                <a:spLocks/>
              </p:cNvSpPr>
              <p:nvPr/>
            </p:nvSpPr>
            <p:spPr bwMode="auto">
              <a:xfrm>
                <a:off x="3919" y="3581"/>
                <a:ext cx="1" cy="2"/>
              </a:xfrm>
              <a:custGeom>
                <a:avLst/>
                <a:gdLst/>
                <a:ahLst/>
                <a:cxnLst>
                  <a:cxn ang="0">
                    <a:pos x="1" y="0"/>
                  </a:cxn>
                  <a:cxn ang="0">
                    <a:pos x="1" y="0"/>
                  </a:cxn>
                  <a:cxn ang="0">
                    <a:pos x="1" y="1"/>
                  </a:cxn>
                  <a:cxn ang="0">
                    <a:pos x="0" y="2"/>
                  </a:cxn>
                  <a:cxn ang="0">
                    <a:pos x="1" y="1"/>
                  </a:cxn>
                  <a:cxn ang="0">
                    <a:pos x="1" y="0"/>
                  </a:cxn>
                </a:cxnLst>
                <a:rect l="0" t="0" r="r" b="b"/>
                <a:pathLst>
                  <a:path w="1" h="2">
                    <a:moveTo>
                      <a:pt x="1" y="0"/>
                    </a:moveTo>
                    <a:lnTo>
                      <a:pt x="1" y="0"/>
                    </a:lnTo>
                    <a:lnTo>
                      <a:pt x="1" y="1"/>
                    </a:lnTo>
                    <a:lnTo>
                      <a:pt x="0" y="2"/>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6" name="Freeform 497"/>
              <p:cNvSpPr>
                <a:spLocks/>
              </p:cNvSpPr>
              <p:nvPr/>
            </p:nvSpPr>
            <p:spPr bwMode="auto">
              <a:xfrm>
                <a:off x="3903" y="3576"/>
                <a:ext cx="1" cy="1"/>
              </a:xfrm>
              <a:custGeom>
                <a:avLst/>
                <a:gdLst/>
                <a:ahLst/>
                <a:cxnLst>
                  <a:cxn ang="0">
                    <a:pos x="0" y="1"/>
                  </a:cxn>
                  <a:cxn ang="0">
                    <a:pos x="1" y="1"/>
                  </a:cxn>
                  <a:cxn ang="0">
                    <a:pos x="1" y="0"/>
                  </a:cxn>
                  <a:cxn ang="0">
                    <a:pos x="1" y="0"/>
                  </a:cxn>
                  <a:cxn ang="0">
                    <a:pos x="0" y="0"/>
                  </a:cxn>
                  <a:cxn ang="0">
                    <a:pos x="0" y="1"/>
                  </a:cxn>
                </a:cxnLst>
                <a:rect l="0" t="0" r="r" b="b"/>
                <a:pathLst>
                  <a:path w="1" h="1">
                    <a:moveTo>
                      <a:pt x="0" y="1"/>
                    </a:moveTo>
                    <a:lnTo>
                      <a:pt x="1" y="1"/>
                    </a:lnTo>
                    <a:lnTo>
                      <a:pt x="1" y="0"/>
                    </a:lnTo>
                    <a:lnTo>
                      <a:pt x="1"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7" name="Freeform 498"/>
              <p:cNvSpPr>
                <a:spLocks/>
              </p:cNvSpPr>
              <p:nvPr/>
            </p:nvSpPr>
            <p:spPr bwMode="auto">
              <a:xfrm>
                <a:off x="3909" y="3575"/>
                <a:ext cx="1" cy="3"/>
              </a:xfrm>
              <a:custGeom>
                <a:avLst/>
                <a:gdLst/>
                <a:ahLst/>
                <a:cxnLst>
                  <a:cxn ang="0">
                    <a:pos x="1" y="3"/>
                  </a:cxn>
                  <a:cxn ang="0">
                    <a:pos x="1" y="1"/>
                  </a:cxn>
                  <a:cxn ang="0">
                    <a:pos x="1" y="0"/>
                  </a:cxn>
                  <a:cxn ang="0">
                    <a:pos x="1" y="0"/>
                  </a:cxn>
                  <a:cxn ang="0">
                    <a:pos x="0" y="2"/>
                  </a:cxn>
                  <a:cxn ang="0">
                    <a:pos x="0" y="2"/>
                  </a:cxn>
                  <a:cxn ang="0">
                    <a:pos x="0" y="2"/>
                  </a:cxn>
                  <a:cxn ang="0">
                    <a:pos x="1" y="3"/>
                  </a:cxn>
                </a:cxnLst>
                <a:rect l="0" t="0" r="r" b="b"/>
                <a:pathLst>
                  <a:path w="1" h="3">
                    <a:moveTo>
                      <a:pt x="1" y="3"/>
                    </a:moveTo>
                    <a:lnTo>
                      <a:pt x="1" y="1"/>
                    </a:lnTo>
                    <a:lnTo>
                      <a:pt x="1" y="0"/>
                    </a:lnTo>
                    <a:lnTo>
                      <a:pt x="1" y="0"/>
                    </a:lnTo>
                    <a:lnTo>
                      <a:pt x="0" y="2"/>
                    </a:lnTo>
                    <a:lnTo>
                      <a:pt x="0" y="2"/>
                    </a:lnTo>
                    <a:lnTo>
                      <a:pt x="0" y="2"/>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8" name="Freeform 499"/>
              <p:cNvSpPr>
                <a:spLocks/>
              </p:cNvSpPr>
              <p:nvPr/>
            </p:nvSpPr>
            <p:spPr bwMode="auto">
              <a:xfrm>
                <a:off x="3940" y="3467"/>
                <a:ext cx="1" cy="2"/>
              </a:xfrm>
              <a:custGeom>
                <a:avLst/>
                <a:gdLst/>
                <a:ahLst/>
                <a:cxnLst>
                  <a:cxn ang="0">
                    <a:pos x="1" y="1"/>
                  </a:cxn>
                  <a:cxn ang="0">
                    <a:pos x="1" y="2"/>
                  </a:cxn>
                  <a:cxn ang="0">
                    <a:pos x="1" y="1"/>
                  </a:cxn>
                  <a:cxn ang="0">
                    <a:pos x="1" y="1"/>
                  </a:cxn>
                  <a:cxn ang="0">
                    <a:pos x="1" y="0"/>
                  </a:cxn>
                  <a:cxn ang="0">
                    <a:pos x="1" y="0"/>
                  </a:cxn>
                  <a:cxn ang="0">
                    <a:pos x="0" y="1"/>
                  </a:cxn>
                  <a:cxn ang="0">
                    <a:pos x="0" y="1"/>
                  </a:cxn>
                  <a:cxn ang="0">
                    <a:pos x="0" y="2"/>
                  </a:cxn>
                  <a:cxn ang="0">
                    <a:pos x="1" y="1"/>
                  </a:cxn>
                  <a:cxn ang="0">
                    <a:pos x="1" y="1"/>
                  </a:cxn>
                </a:cxnLst>
                <a:rect l="0" t="0" r="r" b="b"/>
                <a:pathLst>
                  <a:path w="1" h="2">
                    <a:moveTo>
                      <a:pt x="1" y="1"/>
                    </a:moveTo>
                    <a:lnTo>
                      <a:pt x="1" y="2"/>
                    </a:lnTo>
                    <a:lnTo>
                      <a:pt x="1" y="1"/>
                    </a:lnTo>
                    <a:lnTo>
                      <a:pt x="1" y="1"/>
                    </a:lnTo>
                    <a:lnTo>
                      <a:pt x="1" y="0"/>
                    </a:lnTo>
                    <a:lnTo>
                      <a:pt x="1" y="0"/>
                    </a:lnTo>
                    <a:lnTo>
                      <a:pt x="0" y="1"/>
                    </a:lnTo>
                    <a:lnTo>
                      <a:pt x="0" y="1"/>
                    </a:lnTo>
                    <a:lnTo>
                      <a:pt x="0" y="2"/>
                    </a:lnTo>
                    <a:lnTo>
                      <a:pt x="1"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9" name="Freeform 500"/>
              <p:cNvSpPr>
                <a:spLocks/>
              </p:cNvSpPr>
              <p:nvPr/>
            </p:nvSpPr>
            <p:spPr bwMode="auto">
              <a:xfrm>
                <a:off x="3928" y="3606"/>
                <a:ext cx="2" cy="1"/>
              </a:xfrm>
              <a:custGeom>
                <a:avLst/>
                <a:gdLst/>
                <a:ahLst/>
                <a:cxnLst>
                  <a:cxn ang="0">
                    <a:pos x="1" y="0"/>
                  </a:cxn>
                  <a:cxn ang="0">
                    <a:pos x="2" y="0"/>
                  </a:cxn>
                  <a:cxn ang="0">
                    <a:pos x="2" y="0"/>
                  </a:cxn>
                  <a:cxn ang="0">
                    <a:pos x="1" y="0"/>
                  </a:cxn>
                  <a:cxn ang="0">
                    <a:pos x="1" y="0"/>
                  </a:cxn>
                  <a:cxn ang="0">
                    <a:pos x="1" y="0"/>
                  </a:cxn>
                  <a:cxn ang="0">
                    <a:pos x="0" y="0"/>
                  </a:cxn>
                  <a:cxn ang="0">
                    <a:pos x="0" y="0"/>
                  </a:cxn>
                  <a:cxn ang="0">
                    <a:pos x="0" y="0"/>
                  </a:cxn>
                  <a:cxn ang="0">
                    <a:pos x="1" y="0"/>
                  </a:cxn>
                </a:cxnLst>
                <a:rect l="0" t="0" r="r" b="b"/>
                <a:pathLst>
                  <a:path w="2">
                    <a:moveTo>
                      <a:pt x="1" y="0"/>
                    </a:moveTo>
                    <a:lnTo>
                      <a:pt x="2" y="0"/>
                    </a:lnTo>
                    <a:lnTo>
                      <a:pt x="2" y="0"/>
                    </a:lnTo>
                    <a:lnTo>
                      <a:pt x="1" y="0"/>
                    </a:lnTo>
                    <a:lnTo>
                      <a:pt x="1" y="0"/>
                    </a:lnTo>
                    <a:lnTo>
                      <a:pt x="1" y="0"/>
                    </a:lnTo>
                    <a:lnTo>
                      <a:pt x="0" y="0"/>
                    </a:lnTo>
                    <a:lnTo>
                      <a:pt x="0" y="0"/>
                    </a:lnTo>
                    <a:lnTo>
                      <a:pt x="0"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0" name="Freeform 501"/>
              <p:cNvSpPr>
                <a:spLocks/>
              </p:cNvSpPr>
              <p:nvPr/>
            </p:nvSpPr>
            <p:spPr bwMode="auto">
              <a:xfrm>
                <a:off x="3926" y="3612"/>
                <a:ext cx="3" cy="1"/>
              </a:xfrm>
              <a:custGeom>
                <a:avLst/>
                <a:gdLst/>
                <a:ahLst/>
                <a:cxnLst>
                  <a:cxn ang="0">
                    <a:pos x="3" y="1"/>
                  </a:cxn>
                  <a:cxn ang="0">
                    <a:pos x="2" y="1"/>
                  </a:cxn>
                  <a:cxn ang="0">
                    <a:pos x="1" y="0"/>
                  </a:cxn>
                  <a:cxn ang="0">
                    <a:pos x="1" y="0"/>
                  </a:cxn>
                  <a:cxn ang="0">
                    <a:pos x="0" y="1"/>
                  </a:cxn>
                  <a:cxn ang="0">
                    <a:pos x="1" y="1"/>
                  </a:cxn>
                  <a:cxn ang="0">
                    <a:pos x="2" y="1"/>
                  </a:cxn>
                  <a:cxn ang="0">
                    <a:pos x="3" y="1"/>
                  </a:cxn>
                </a:cxnLst>
                <a:rect l="0" t="0" r="r" b="b"/>
                <a:pathLst>
                  <a:path w="3" h="1">
                    <a:moveTo>
                      <a:pt x="3" y="1"/>
                    </a:moveTo>
                    <a:lnTo>
                      <a:pt x="2" y="1"/>
                    </a:lnTo>
                    <a:lnTo>
                      <a:pt x="1" y="0"/>
                    </a:lnTo>
                    <a:lnTo>
                      <a:pt x="1" y="0"/>
                    </a:lnTo>
                    <a:lnTo>
                      <a:pt x="0" y="1"/>
                    </a:lnTo>
                    <a:lnTo>
                      <a:pt x="1" y="1"/>
                    </a:lnTo>
                    <a:lnTo>
                      <a:pt x="2" y="1"/>
                    </a:ln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1" name="Freeform 502"/>
              <p:cNvSpPr>
                <a:spLocks/>
              </p:cNvSpPr>
              <p:nvPr/>
            </p:nvSpPr>
            <p:spPr bwMode="auto">
              <a:xfrm>
                <a:off x="3924" y="3598"/>
                <a:ext cx="3" cy="3"/>
              </a:xfrm>
              <a:custGeom>
                <a:avLst/>
                <a:gdLst/>
                <a:ahLst/>
                <a:cxnLst>
                  <a:cxn ang="0">
                    <a:pos x="1" y="0"/>
                  </a:cxn>
                  <a:cxn ang="0">
                    <a:pos x="0" y="1"/>
                  </a:cxn>
                  <a:cxn ang="0">
                    <a:pos x="0" y="3"/>
                  </a:cxn>
                  <a:cxn ang="0">
                    <a:pos x="3" y="2"/>
                  </a:cxn>
                  <a:cxn ang="0">
                    <a:pos x="3" y="2"/>
                  </a:cxn>
                  <a:cxn ang="0">
                    <a:pos x="3" y="0"/>
                  </a:cxn>
                  <a:cxn ang="0">
                    <a:pos x="3" y="1"/>
                  </a:cxn>
                  <a:cxn ang="0">
                    <a:pos x="1" y="0"/>
                  </a:cxn>
                </a:cxnLst>
                <a:rect l="0" t="0" r="r" b="b"/>
                <a:pathLst>
                  <a:path w="3" h="3">
                    <a:moveTo>
                      <a:pt x="1" y="0"/>
                    </a:moveTo>
                    <a:lnTo>
                      <a:pt x="0" y="1"/>
                    </a:lnTo>
                    <a:lnTo>
                      <a:pt x="0" y="3"/>
                    </a:lnTo>
                    <a:lnTo>
                      <a:pt x="3" y="2"/>
                    </a:lnTo>
                    <a:lnTo>
                      <a:pt x="3" y="2"/>
                    </a:lnTo>
                    <a:lnTo>
                      <a:pt x="3" y="0"/>
                    </a:lnTo>
                    <a:lnTo>
                      <a:pt x="3"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2" name="Freeform 503"/>
              <p:cNvSpPr>
                <a:spLocks/>
              </p:cNvSpPr>
              <p:nvPr/>
            </p:nvSpPr>
            <p:spPr bwMode="auto">
              <a:xfrm>
                <a:off x="3943" y="3468"/>
                <a:ext cx="2" cy="2"/>
              </a:xfrm>
              <a:custGeom>
                <a:avLst/>
                <a:gdLst/>
                <a:ahLst/>
                <a:cxnLst>
                  <a:cxn ang="0">
                    <a:pos x="1" y="2"/>
                  </a:cxn>
                  <a:cxn ang="0">
                    <a:pos x="2" y="1"/>
                  </a:cxn>
                  <a:cxn ang="0">
                    <a:pos x="1" y="0"/>
                  </a:cxn>
                  <a:cxn ang="0">
                    <a:pos x="1" y="1"/>
                  </a:cxn>
                  <a:cxn ang="0">
                    <a:pos x="1" y="1"/>
                  </a:cxn>
                  <a:cxn ang="0">
                    <a:pos x="0" y="1"/>
                  </a:cxn>
                  <a:cxn ang="0">
                    <a:pos x="0" y="1"/>
                  </a:cxn>
                  <a:cxn ang="0">
                    <a:pos x="1" y="2"/>
                  </a:cxn>
                  <a:cxn ang="0">
                    <a:pos x="1" y="2"/>
                  </a:cxn>
                </a:cxnLst>
                <a:rect l="0" t="0" r="r" b="b"/>
                <a:pathLst>
                  <a:path w="2" h="2">
                    <a:moveTo>
                      <a:pt x="1" y="2"/>
                    </a:moveTo>
                    <a:lnTo>
                      <a:pt x="2" y="1"/>
                    </a:lnTo>
                    <a:lnTo>
                      <a:pt x="1" y="0"/>
                    </a:lnTo>
                    <a:lnTo>
                      <a:pt x="1" y="1"/>
                    </a:lnTo>
                    <a:lnTo>
                      <a:pt x="1" y="1"/>
                    </a:lnTo>
                    <a:lnTo>
                      <a:pt x="0" y="1"/>
                    </a:lnTo>
                    <a:lnTo>
                      <a:pt x="0" y="1"/>
                    </a:lnTo>
                    <a:lnTo>
                      <a:pt x="1"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3" name="Freeform 504"/>
              <p:cNvSpPr>
                <a:spLocks/>
              </p:cNvSpPr>
              <p:nvPr/>
            </p:nvSpPr>
            <p:spPr bwMode="auto">
              <a:xfrm>
                <a:off x="3920" y="3589"/>
                <a:ext cx="3" cy="4"/>
              </a:xfrm>
              <a:custGeom>
                <a:avLst/>
                <a:gdLst/>
                <a:ahLst/>
                <a:cxnLst>
                  <a:cxn ang="0">
                    <a:pos x="1" y="4"/>
                  </a:cxn>
                  <a:cxn ang="0">
                    <a:pos x="3" y="2"/>
                  </a:cxn>
                  <a:cxn ang="0">
                    <a:pos x="3" y="2"/>
                  </a:cxn>
                  <a:cxn ang="0">
                    <a:pos x="2" y="1"/>
                  </a:cxn>
                  <a:cxn ang="0">
                    <a:pos x="2" y="1"/>
                  </a:cxn>
                  <a:cxn ang="0">
                    <a:pos x="1" y="0"/>
                  </a:cxn>
                  <a:cxn ang="0">
                    <a:pos x="0" y="0"/>
                  </a:cxn>
                  <a:cxn ang="0">
                    <a:pos x="0" y="0"/>
                  </a:cxn>
                  <a:cxn ang="0">
                    <a:pos x="0" y="1"/>
                  </a:cxn>
                  <a:cxn ang="0">
                    <a:pos x="0" y="1"/>
                  </a:cxn>
                  <a:cxn ang="0">
                    <a:pos x="2" y="1"/>
                  </a:cxn>
                  <a:cxn ang="0">
                    <a:pos x="2" y="1"/>
                  </a:cxn>
                  <a:cxn ang="0">
                    <a:pos x="2" y="2"/>
                  </a:cxn>
                  <a:cxn ang="0">
                    <a:pos x="2" y="2"/>
                  </a:cxn>
                  <a:cxn ang="0">
                    <a:pos x="0" y="3"/>
                  </a:cxn>
                  <a:cxn ang="0">
                    <a:pos x="1" y="4"/>
                  </a:cxn>
                </a:cxnLst>
                <a:rect l="0" t="0" r="r" b="b"/>
                <a:pathLst>
                  <a:path w="3" h="4">
                    <a:moveTo>
                      <a:pt x="1" y="4"/>
                    </a:moveTo>
                    <a:lnTo>
                      <a:pt x="3" y="2"/>
                    </a:lnTo>
                    <a:lnTo>
                      <a:pt x="3" y="2"/>
                    </a:lnTo>
                    <a:lnTo>
                      <a:pt x="2" y="1"/>
                    </a:lnTo>
                    <a:lnTo>
                      <a:pt x="2" y="1"/>
                    </a:lnTo>
                    <a:lnTo>
                      <a:pt x="1" y="0"/>
                    </a:lnTo>
                    <a:lnTo>
                      <a:pt x="0" y="0"/>
                    </a:lnTo>
                    <a:lnTo>
                      <a:pt x="0" y="0"/>
                    </a:lnTo>
                    <a:lnTo>
                      <a:pt x="0" y="1"/>
                    </a:lnTo>
                    <a:lnTo>
                      <a:pt x="0" y="1"/>
                    </a:lnTo>
                    <a:lnTo>
                      <a:pt x="2" y="1"/>
                    </a:lnTo>
                    <a:lnTo>
                      <a:pt x="2" y="1"/>
                    </a:lnTo>
                    <a:lnTo>
                      <a:pt x="2" y="2"/>
                    </a:lnTo>
                    <a:lnTo>
                      <a:pt x="2" y="2"/>
                    </a:lnTo>
                    <a:lnTo>
                      <a:pt x="0" y="3"/>
                    </a:lnTo>
                    <a:lnTo>
                      <a:pt x="1"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4" name="Freeform 505"/>
              <p:cNvSpPr>
                <a:spLocks/>
              </p:cNvSpPr>
              <p:nvPr/>
            </p:nvSpPr>
            <p:spPr bwMode="auto">
              <a:xfrm>
                <a:off x="3901" y="3580"/>
                <a:ext cx="1" cy="2"/>
              </a:xfrm>
              <a:custGeom>
                <a:avLst/>
                <a:gdLst/>
                <a:ahLst/>
                <a:cxnLst>
                  <a:cxn ang="0">
                    <a:pos x="0" y="1"/>
                  </a:cxn>
                  <a:cxn ang="0">
                    <a:pos x="0" y="2"/>
                  </a:cxn>
                  <a:cxn ang="0">
                    <a:pos x="0" y="1"/>
                  </a:cxn>
                  <a:cxn ang="0">
                    <a:pos x="1" y="0"/>
                  </a:cxn>
                  <a:cxn ang="0">
                    <a:pos x="0" y="0"/>
                  </a:cxn>
                  <a:cxn ang="0">
                    <a:pos x="0" y="1"/>
                  </a:cxn>
                </a:cxnLst>
                <a:rect l="0" t="0" r="r" b="b"/>
                <a:pathLst>
                  <a:path w="1" h="2">
                    <a:moveTo>
                      <a:pt x="0" y="1"/>
                    </a:moveTo>
                    <a:lnTo>
                      <a:pt x="0" y="2"/>
                    </a:lnTo>
                    <a:lnTo>
                      <a:pt x="0" y="1"/>
                    </a:lnTo>
                    <a:lnTo>
                      <a:pt x="1"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5" name="Freeform 506"/>
              <p:cNvSpPr>
                <a:spLocks/>
              </p:cNvSpPr>
              <p:nvPr/>
            </p:nvSpPr>
            <p:spPr bwMode="auto">
              <a:xfrm>
                <a:off x="3931" y="3594"/>
                <a:ext cx="5" cy="2"/>
              </a:xfrm>
              <a:custGeom>
                <a:avLst/>
                <a:gdLst/>
                <a:ahLst/>
                <a:cxnLst>
                  <a:cxn ang="0">
                    <a:pos x="0" y="1"/>
                  </a:cxn>
                  <a:cxn ang="0">
                    <a:pos x="0" y="1"/>
                  </a:cxn>
                  <a:cxn ang="0">
                    <a:pos x="1" y="1"/>
                  </a:cxn>
                  <a:cxn ang="0">
                    <a:pos x="2" y="1"/>
                  </a:cxn>
                  <a:cxn ang="0">
                    <a:pos x="4" y="2"/>
                  </a:cxn>
                  <a:cxn ang="0">
                    <a:pos x="5" y="2"/>
                  </a:cxn>
                  <a:cxn ang="0">
                    <a:pos x="4" y="2"/>
                  </a:cxn>
                  <a:cxn ang="0">
                    <a:pos x="2" y="0"/>
                  </a:cxn>
                  <a:cxn ang="0">
                    <a:pos x="1" y="1"/>
                  </a:cxn>
                  <a:cxn ang="0">
                    <a:pos x="0" y="1"/>
                  </a:cxn>
                </a:cxnLst>
                <a:rect l="0" t="0" r="r" b="b"/>
                <a:pathLst>
                  <a:path w="5" h="2">
                    <a:moveTo>
                      <a:pt x="0" y="1"/>
                    </a:moveTo>
                    <a:lnTo>
                      <a:pt x="0" y="1"/>
                    </a:lnTo>
                    <a:lnTo>
                      <a:pt x="1" y="1"/>
                    </a:lnTo>
                    <a:lnTo>
                      <a:pt x="2" y="1"/>
                    </a:lnTo>
                    <a:lnTo>
                      <a:pt x="4" y="2"/>
                    </a:lnTo>
                    <a:lnTo>
                      <a:pt x="5" y="2"/>
                    </a:lnTo>
                    <a:lnTo>
                      <a:pt x="4" y="2"/>
                    </a:lnTo>
                    <a:lnTo>
                      <a:pt x="2" y="0"/>
                    </a:lnTo>
                    <a:lnTo>
                      <a:pt x="1"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6" name="Rectangle 507"/>
              <p:cNvSpPr>
                <a:spLocks noChangeArrowheads="1"/>
              </p:cNvSpPr>
              <p:nvPr/>
            </p:nvSpPr>
            <p:spPr bwMode="auto">
              <a:xfrm>
                <a:off x="3927" y="3598"/>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7" name="Freeform 508"/>
              <p:cNvSpPr>
                <a:spLocks/>
              </p:cNvSpPr>
              <p:nvPr/>
            </p:nvSpPr>
            <p:spPr bwMode="auto">
              <a:xfrm>
                <a:off x="3923" y="3470"/>
                <a:ext cx="11" cy="5"/>
              </a:xfrm>
              <a:custGeom>
                <a:avLst/>
                <a:gdLst/>
                <a:ahLst/>
                <a:cxnLst>
                  <a:cxn ang="0">
                    <a:pos x="9" y="1"/>
                  </a:cxn>
                  <a:cxn ang="0">
                    <a:pos x="9" y="0"/>
                  </a:cxn>
                  <a:cxn ang="0">
                    <a:pos x="8" y="1"/>
                  </a:cxn>
                  <a:cxn ang="0">
                    <a:pos x="2" y="2"/>
                  </a:cxn>
                  <a:cxn ang="0">
                    <a:pos x="0" y="2"/>
                  </a:cxn>
                  <a:cxn ang="0">
                    <a:pos x="0" y="3"/>
                  </a:cxn>
                  <a:cxn ang="0">
                    <a:pos x="0" y="3"/>
                  </a:cxn>
                  <a:cxn ang="0">
                    <a:pos x="0" y="4"/>
                  </a:cxn>
                  <a:cxn ang="0">
                    <a:pos x="0" y="4"/>
                  </a:cxn>
                  <a:cxn ang="0">
                    <a:pos x="0" y="4"/>
                  </a:cxn>
                  <a:cxn ang="0">
                    <a:pos x="0" y="4"/>
                  </a:cxn>
                  <a:cxn ang="0">
                    <a:pos x="0" y="4"/>
                  </a:cxn>
                  <a:cxn ang="0">
                    <a:pos x="0" y="5"/>
                  </a:cxn>
                  <a:cxn ang="0">
                    <a:pos x="11" y="1"/>
                  </a:cxn>
                  <a:cxn ang="0">
                    <a:pos x="10" y="1"/>
                  </a:cxn>
                  <a:cxn ang="0">
                    <a:pos x="9" y="1"/>
                  </a:cxn>
                  <a:cxn ang="0">
                    <a:pos x="8" y="1"/>
                  </a:cxn>
                  <a:cxn ang="0">
                    <a:pos x="8" y="1"/>
                  </a:cxn>
                  <a:cxn ang="0">
                    <a:pos x="8" y="1"/>
                  </a:cxn>
                  <a:cxn ang="0">
                    <a:pos x="9" y="1"/>
                  </a:cxn>
                </a:cxnLst>
                <a:rect l="0" t="0" r="r" b="b"/>
                <a:pathLst>
                  <a:path w="11" h="5">
                    <a:moveTo>
                      <a:pt x="9" y="1"/>
                    </a:moveTo>
                    <a:lnTo>
                      <a:pt x="9" y="0"/>
                    </a:lnTo>
                    <a:lnTo>
                      <a:pt x="8" y="1"/>
                    </a:lnTo>
                    <a:lnTo>
                      <a:pt x="2" y="2"/>
                    </a:lnTo>
                    <a:lnTo>
                      <a:pt x="0" y="2"/>
                    </a:lnTo>
                    <a:lnTo>
                      <a:pt x="0" y="3"/>
                    </a:lnTo>
                    <a:lnTo>
                      <a:pt x="0" y="3"/>
                    </a:lnTo>
                    <a:lnTo>
                      <a:pt x="0" y="4"/>
                    </a:lnTo>
                    <a:lnTo>
                      <a:pt x="0" y="4"/>
                    </a:lnTo>
                    <a:lnTo>
                      <a:pt x="0" y="4"/>
                    </a:lnTo>
                    <a:lnTo>
                      <a:pt x="0" y="4"/>
                    </a:lnTo>
                    <a:lnTo>
                      <a:pt x="0" y="4"/>
                    </a:lnTo>
                    <a:lnTo>
                      <a:pt x="0" y="5"/>
                    </a:lnTo>
                    <a:lnTo>
                      <a:pt x="11" y="1"/>
                    </a:lnTo>
                    <a:lnTo>
                      <a:pt x="10" y="1"/>
                    </a:lnTo>
                    <a:lnTo>
                      <a:pt x="9" y="1"/>
                    </a:lnTo>
                    <a:lnTo>
                      <a:pt x="8" y="1"/>
                    </a:lnTo>
                    <a:lnTo>
                      <a:pt x="8" y="1"/>
                    </a:lnTo>
                    <a:lnTo>
                      <a:pt x="8" y="1"/>
                    </a:lnTo>
                    <a:lnTo>
                      <a:pt x="9"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8" name="Freeform 509"/>
              <p:cNvSpPr>
                <a:spLocks/>
              </p:cNvSpPr>
              <p:nvPr/>
            </p:nvSpPr>
            <p:spPr bwMode="auto">
              <a:xfrm>
                <a:off x="3927" y="3591"/>
                <a:ext cx="2" cy="1"/>
              </a:xfrm>
              <a:custGeom>
                <a:avLst/>
                <a:gdLst/>
                <a:ahLst/>
                <a:cxnLst>
                  <a:cxn ang="0">
                    <a:pos x="2" y="1"/>
                  </a:cxn>
                  <a:cxn ang="0">
                    <a:pos x="2" y="1"/>
                  </a:cxn>
                  <a:cxn ang="0">
                    <a:pos x="2" y="0"/>
                  </a:cxn>
                  <a:cxn ang="0">
                    <a:pos x="1" y="0"/>
                  </a:cxn>
                  <a:cxn ang="0">
                    <a:pos x="0" y="1"/>
                  </a:cxn>
                  <a:cxn ang="0">
                    <a:pos x="1" y="1"/>
                  </a:cxn>
                  <a:cxn ang="0">
                    <a:pos x="2" y="1"/>
                  </a:cxn>
                </a:cxnLst>
                <a:rect l="0" t="0" r="r" b="b"/>
                <a:pathLst>
                  <a:path w="2" h="1">
                    <a:moveTo>
                      <a:pt x="2" y="1"/>
                    </a:moveTo>
                    <a:lnTo>
                      <a:pt x="2" y="1"/>
                    </a:lnTo>
                    <a:lnTo>
                      <a:pt x="2" y="0"/>
                    </a:lnTo>
                    <a:lnTo>
                      <a:pt x="1" y="0"/>
                    </a:lnTo>
                    <a:lnTo>
                      <a:pt x="0" y="1"/>
                    </a:lnTo>
                    <a:lnTo>
                      <a:pt x="1" y="1"/>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9" name="Freeform 510"/>
              <p:cNvSpPr>
                <a:spLocks/>
              </p:cNvSpPr>
              <p:nvPr/>
            </p:nvSpPr>
            <p:spPr bwMode="auto">
              <a:xfrm>
                <a:off x="3949" y="3649"/>
                <a:ext cx="2" cy="2"/>
              </a:xfrm>
              <a:custGeom>
                <a:avLst/>
                <a:gdLst/>
                <a:ahLst/>
                <a:cxnLst>
                  <a:cxn ang="0">
                    <a:pos x="0" y="1"/>
                  </a:cxn>
                  <a:cxn ang="0">
                    <a:pos x="0" y="0"/>
                  </a:cxn>
                  <a:cxn ang="0">
                    <a:pos x="0" y="1"/>
                  </a:cxn>
                  <a:cxn ang="0">
                    <a:pos x="0" y="1"/>
                  </a:cxn>
                  <a:cxn ang="0">
                    <a:pos x="2" y="2"/>
                  </a:cxn>
                  <a:cxn ang="0">
                    <a:pos x="2" y="2"/>
                  </a:cxn>
                  <a:cxn ang="0">
                    <a:pos x="1" y="1"/>
                  </a:cxn>
                  <a:cxn ang="0">
                    <a:pos x="0" y="1"/>
                  </a:cxn>
                </a:cxnLst>
                <a:rect l="0" t="0" r="r" b="b"/>
                <a:pathLst>
                  <a:path w="2" h="2">
                    <a:moveTo>
                      <a:pt x="0" y="1"/>
                    </a:moveTo>
                    <a:lnTo>
                      <a:pt x="0" y="0"/>
                    </a:lnTo>
                    <a:lnTo>
                      <a:pt x="0" y="1"/>
                    </a:lnTo>
                    <a:lnTo>
                      <a:pt x="0" y="1"/>
                    </a:lnTo>
                    <a:lnTo>
                      <a:pt x="2" y="2"/>
                    </a:lnTo>
                    <a:lnTo>
                      <a:pt x="2" y="2"/>
                    </a:lnTo>
                    <a:lnTo>
                      <a:pt x="1"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0" name="Freeform 511"/>
              <p:cNvSpPr>
                <a:spLocks/>
              </p:cNvSpPr>
              <p:nvPr/>
            </p:nvSpPr>
            <p:spPr bwMode="auto">
              <a:xfrm>
                <a:off x="3992" y="3635"/>
                <a:ext cx="3" cy="3"/>
              </a:xfrm>
              <a:custGeom>
                <a:avLst/>
                <a:gdLst/>
                <a:ahLst/>
                <a:cxnLst>
                  <a:cxn ang="0">
                    <a:pos x="2" y="1"/>
                  </a:cxn>
                  <a:cxn ang="0">
                    <a:pos x="1" y="0"/>
                  </a:cxn>
                  <a:cxn ang="0">
                    <a:pos x="1" y="0"/>
                  </a:cxn>
                  <a:cxn ang="0">
                    <a:pos x="0" y="0"/>
                  </a:cxn>
                  <a:cxn ang="0">
                    <a:pos x="2" y="3"/>
                  </a:cxn>
                  <a:cxn ang="0">
                    <a:pos x="2" y="3"/>
                  </a:cxn>
                  <a:cxn ang="0">
                    <a:pos x="3" y="3"/>
                  </a:cxn>
                  <a:cxn ang="0">
                    <a:pos x="3" y="3"/>
                  </a:cxn>
                  <a:cxn ang="0">
                    <a:pos x="2" y="1"/>
                  </a:cxn>
                </a:cxnLst>
                <a:rect l="0" t="0" r="r" b="b"/>
                <a:pathLst>
                  <a:path w="3" h="3">
                    <a:moveTo>
                      <a:pt x="2" y="1"/>
                    </a:moveTo>
                    <a:lnTo>
                      <a:pt x="1" y="0"/>
                    </a:lnTo>
                    <a:lnTo>
                      <a:pt x="1" y="0"/>
                    </a:lnTo>
                    <a:lnTo>
                      <a:pt x="0" y="0"/>
                    </a:lnTo>
                    <a:lnTo>
                      <a:pt x="2" y="3"/>
                    </a:lnTo>
                    <a:lnTo>
                      <a:pt x="2" y="3"/>
                    </a:lnTo>
                    <a:lnTo>
                      <a:pt x="3" y="3"/>
                    </a:lnTo>
                    <a:lnTo>
                      <a:pt x="3" y="3"/>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1" name="Freeform 512"/>
              <p:cNvSpPr>
                <a:spLocks/>
              </p:cNvSpPr>
              <p:nvPr/>
            </p:nvSpPr>
            <p:spPr bwMode="auto">
              <a:xfrm>
                <a:off x="3972" y="3615"/>
                <a:ext cx="1" cy="1"/>
              </a:xfrm>
              <a:custGeom>
                <a:avLst/>
                <a:gdLst/>
                <a:ahLst/>
                <a:cxnLst>
                  <a:cxn ang="0">
                    <a:pos x="0" y="1"/>
                  </a:cxn>
                  <a:cxn ang="0">
                    <a:pos x="0" y="1"/>
                  </a:cxn>
                  <a:cxn ang="0">
                    <a:pos x="0" y="0"/>
                  </a:cxn>
                  <a:cxn ang="0">
                    <a:pos x="0" y="1"/>
                  </a:cxn>
                  <a:cxn ang="0">
                    <a:pos x="0" y="1"/>
                  </a:cxn>
                </a:cxnLst>
                <a:rect l="0" t="0" r="r" b="b"/>
                <a:pathLst>
                  <a:path h="1">
                    <a:moveTo>
                      <a:pt x="0" y="1"/>
                    </a:moveTo>
                    <a:lnTo>
                      <a:pt x="0" y="1"/>
                    </a:lnTo>
                    <a:lnTo>
                      <a:pt x="0" y="0"/>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2" name="Freeform 513"/>
              <p:cNvSpPr>
                <a:spLocks/>
              </p:cNvSpPr>
              <p:nvPr/>
            </p:nvSpPr>
            <p:spPr bwMode="auto">
              <a:xfrm>
                <a:off x="3961" y="3442"/>
                <a:ext cx="1" cy="2"/>
              </a:xfrm>
              <a:custGeom>
                <a:avLst/>
                <a:gdLst/>
                <a:ahLst/>
                <a:cxnLst>
                  <a:cxn ang="0">
                    <a:pos x="1" y="1"/>
                  </a:cxn>
                  <a:cxn ang="0">
                    <a:pos x="1" y="0"/>
                  </a:cxn>
                  <a:cxn ang="0">
                    <a:pos x="1" y="1"/>
                  </a:cxn>
                  <a:cxn ang="0">
                    <a:pos x="0" y="2"/>
                  </a:cxn>
                  <a:cxn ang="0">
                    <a:pos x="1" y="2"/>
                  </a:cxn>
                  <a:cxn ang="0">
                    <a:pos x="1" y="2"/>
                  </a:cxn>
                  <a:cxn ang="0">
                    <a:pos x="1" y="1"/>
                  </a:cxn>
                </a:cxnLst>
                <a:rect l="0" t="0" r="r" b="b"/>
                <a:pathLst>
                  <a:path w="1" h="2">
                    <a:moveTo>
                      <a:pt x="1" y="1"/>
                    </a:moveTo>
                    <a:lnTo>
                      <a:pt x="1" y="0"/>
                    </a:lnTo>
                    <a:lnTo>
                      <a:pt x="1" y="1"/>
                    </a:lnTo>
                    <a:lnTo>
                      <a:pt x="0" y="2"/>
                    </a:lnTo>
                    <a:lnTo>
                      <a:pt x="1" y="2"/>
                    </a:lnTo>
                    <a:lnTo>
                      <a:pt x="1" y="2"/>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3" name="Freeform 514"/>
              <p:cNvSpPr>
                <a:spLocks/>
              </p:cNvSpPr>
              <p:nvPr/>
            </p:nvSpPr>
            <p:spPr bwMode="auto">
              <a:xfrm>
                <a:off x="3920" y="3606"/>
                <a:ext cx="33" cy="14"/>
              </a:xfrm>
              <a:custGeom>
                <a:avLst/>
                <a:gdLst/>
                <a:ahLst/>
                <a:cxnLst>
                  <a:cxn ang="0">
                    <a:pos x="32" y="10"/>
                  </a:cxn>
                  <a:cxn ang="0">
                    <a:pos x="33" y="8"/>
                  </a:cxn>
                  <a:cxn ang="0">
                    <a:pos x="32" y="7"/>
                  </a:cxn>
                  <a:cxn ang="0">
                    <a:pos x="28" y="6"/>
                  </a:cxn>
                  <a:cxn ang="0">
                    <a:pos x="27" y="5"/>
                  </a:cxn>
                  <a:cxn ang="0">
                    <a:pos x="29" y="4"/>
                  </a:cxn>
                  <a:cxn ang="0">
                    <a:pos x="29" y="4"/>
                  </a:cxn>
                  <a:cxn ang="0">
                    <a:pos x="25" y="3"/>
                  </a:cxn>
                  <a:cxn ang="0">
                    <a:pos x="25" y="2"/>
                  </a:cxn>
                  <a:cxn ang="0">
                    <a:pos x="20" y="0"/>
                  </a:cxn>
                  <a:cxn ang="0">
                    <a:pos x="14" y="1"/>
                  </a:cxn>
                  <a:cxn ang="0">
                    <a:pos x="14" y="1"/>
                  </a:cxn>
                  <a:cxn ang="0">
                    <a:pos x="11" y="2"/>
                  </a:cxn>
                  <a:cxn ang="0">
                    <a:pos x="9" y="0"/>
                  </a:cxn>
                  <a:cxn ang="0">
                    <a:pos x="7" y="0"/>
                  </a:cxn>
                  <a:cxn ang="0">
                    <a:pos x="6" y="2"/>
                  </a:cxn>
                  <a:cxn ang="0">
                    <a:pos x="6" y="3"/>
                  </a:cxn>
                  <a:cxn ang="0">
                    <a:pos x="9" y="3"/>
                  </a:cxn>
                  <a:cxn ang="0">
                    <a:pos x="9" y="6"/>
                  </a:cxn>
                  <a:cxn ang="0">
                    <a:pos x="11" y="7"/>
                  </a:cxn>
                  <a:cxn ang="0">
                    <a:pos x="11" y="8"/>
                  </a:cxn>
                  <a:cxn ang="0">
                    <a:pos x="3" y="8"/>
                  </a:cxn>
                  <a:cxn ang="0">
                    <a:pos x="0" y="8"/>
                  </a:cxn>
                  <a:cxn ang="0">
                    <a:pos x="1" y="10"/>
                  </a:cxn>
                  <a:cxn ang="0">
                    <a:pos x="3" y="11"/>
                  </a:cxn>
                  <a:cxn ang="0">
                    <a:pos x="3" y="11"/>
                  </a:cxn>
                  <a:cxn ang="0">
                    <a:pos x="4" y="10"/>
                  </a:cxn>
                  <a:cxn ang="0">
                    <a:pos x="11" y="11"/>
                  </a:cxn>
                  <a:cxn ang="0">
                    <a:pos x="14" y="11"/>
                  </a:cxn>
                  <a:cxn ang="0">
                    <a:pos x="14" y="11"/>
                  </a:cxn>
                  <a:cxn ang="0">
                    <a:pos x="15" y="13"/>
                  </a:cxn>
                  <a:cxn ang="0">
                    <a:pos x="16" y="14"/>
                  </a:cxn>
                  <a:cxn ang="0">
                    <a:pos x="16" y="14"/>
                  </a:cxn>
                  <a:cxn ang="0">
                    <a:pos x="18" y="12"/>
                  </a:cxn>
                  <a:cxn ang="0">
                    <a:pos x="20" y="10"/>
                  </a:cxn>
                  <a:cxn ang="0">
                    <a:pos x="21" y="10"/>
                  </a:cxn>
                  <a:cxn ang="0">
                    <a:pos x="22" y="11"/>
                  </a:cxn>
                  <a:cxn ang="0">
                    <a:pos x="24" y="10"/>
                  </a:cxn>
                  <a:cxn ang="0">
                    <a:pos x="29" y="9"/>
                  </a:cxn>
                  <a:cxn ang="0">
                    <a:pos x="31" y="10"/>
                  </a:cxn>
                </a:cxnLst>
                <a:rect l="0" t="0" r="r" b="b"/>
                <a:pathLst>
                  <a:path w="33" h="14">
                    <a:moveTo>
                      <a:pt x="32" y="10"/>
                    </a:moveTo>
                    <a:lnTo>
                      <a:pt x="32" y="10"/>
                    </a:lnTo>
                    <a:lnTo>
                      <a:pt x="33" y="9"/>
                    </a:lnTo>
                    <a:lnTo>
                      <a:pt x="33" y="8"/>
                    </a:lnTo>
                    <a:lnTo>
                      <a:pt x="33" y="7"/>
                    </a:lnTo>
                    <a:lnTo>
                      <a:pt x="32" y="7"/>
                    </a:lnTo>
                    <a:lnTo>
                      <a:pt x="31" y="6"/>
                    </a:lnTo>
                    <a:lnTo>
                      <a:pt x="28" y="6"/>
                    </a:lnTo>
                    <a:lnTo>
                      <a:pt x="27" y="5"/>
                    </a:lnTo>
                    <a:lnTo>
                      <a:pt x="27" y="5"/>
                    </a:lnTo>
                    <a:lnTo>
                      <a:pt x="28" y="5"/>
                    </a:lnTo>
                    <a:lnTo>
                      <a:pt x="29" y="4"/>
                    </a:lnTo>
                    <a:lnTo>
                      <a:pt x="29" y="4"/>
                    </a:lnTo>
                    <a:lnTo>
                      <a:pt x="29" y="4"/>
                    </a:lnTo>
                    <a:lnTo>
                      <a:pt x="25" y="3"/>
                    </a:lnTo>
                    <a:lnTo>
                      <a:pt x="25" y="3"/>
                    </a:lnTo>
                    <a:lnTo>
                      <a:pt x="25" y="3"/>
                    </a:lnTo>
                    <a:lnTo>
                      <a:pt x="25" y="2"/>
                    </a:lnTo>
                    <a:lnTo>
                      <a:pt x="23" y="2"/>
                    </a:lnTo>
                    <a:lnTo>
                      <a:pt x="20" y="0"/>
                    </a:lnTo>
                    <a:lnTo>
                      <a:pt x="15" y="0"/>
                    </a:lnTo>
                    <a:lnTo>
                      <a:pt x="14" y="1"/>
                    </a:lnTo>
                    <a:lnTo>
                      <a:pt x="14" y="1"/>
                    </a:lnTo>
                    <a:lnTo>
                      <a:pt x="14" y="1"/>
                    </a:lnTo>
                    <a:lnTo>
                      <a:pt x="14" y="2"/>
                    </a:lnTo>
                    <a:lnTo>
                      <a:pt x="11" y="2"/>
                    </a:lnTo>
                    <a:lnTo>
                      <a:pt x="11" y="1"/>
                    </a:lnTo>
                    <a:lnTo>
                      <a:pt x="9" y="0"/>
                    </a:lnTo>
                    <a:lnTo>
                      <a:pt x="8" y="0"/>
                    </a:lnTo>
                    <a:lnTo>
                      <a:pt x="7" y="0"/>
                    </a:lnTo>
                    <a:lnTo>
                      <a:pt x="6" y="1"/>
                    </a:lnTo>
                    <a:lnTo>
                      <a:pt x="6" y="2"/>
                    </a:lnTo>
                    <a:lnTo>
                      <a:pt x="6" y="2"/>
                    </a:lnTo>
                    <a:lnTo>
                      <a:pt x="6" y="3"/>
                    </a:lnTo>
                    <a:lnTo>
                      <a:pt x="8" y="3"/>
                    </a:lnTo>
                    <a:lnTo>
                      <a:pt x="9" y="3"/>
                    </a:lnTo>
                    <a:lnTo>
                      <a:pt x="9" y="3"/>
                    </a:lnTo>
                    <a:lnTo>
                      <a:pt x="9" y="6"/>
                    </a:lnTo>
                    <a:lnTo>
                      <a:pt x="9" y="6"/>
                    </a:lnTo>
                    <a:lnTo>
                      <a:pt x="11" y="7"/>
                    </a:lnTo>
                    <a:lnTo>
                      <a:pt x="11" y="8"/>
                    </a:lnTo>
                    <a:lnTo>
                      <a:pt x="11" y="8"/>
                    </a:lnTo>
                    <a:lnTo>
                      <a:pt x="5" y="9"/>
                    </a:lnTo>
                    <a:lnTo>
                      <a:pt x="3" y="8"/>
                    </a:lnTo>
                    <a:lnTo>
                      <a:pt x="0" y="8"/>
                    </a:lnTo>
                    <a:lnTo>
                      <a:pt x="0" y="8"/>
                    </a:lnTo>
                    <a:lnTo>
                      <a:pt x="0" y="9"/>
                    </a:lnTo>
                    <a:lnTo>
                      <a:pt x="1" y="10"/>
                    </a:lnTo>
                    <a:lnTo>
                      <a:pt x="3" y="11"/>
                    </a:lnTo>
                    <a:lnTo>
                      <a:pt x="3" y="11"/>
                    </a:lnTo>
                    <a:lnTo>
                      <a:pt x="3" y="11"/>
                    </a:lnTo>
                    <a:lnTo>
                      <a:pt x="3" y="11"/>
                    </a:lnTo>
                    <a:lnTo>
                      <a:pt x="3" y="11"/>
                    </a:lnTo>
                    <a:lnTo>
                      <a:pt x="4" y="10"/>
                    </a:lnTo>
                    <a:lnTo>
                      <a:pt x="9" y="11"/>
                    </a:lnTo>
                    <a:lnTo>
                      <a:pt x="11" y="11"/>
                    </a:lnTo>
                    <a:lnTo>
                      <a:pt x="13" y="11"/>
                    </a:lnTo>
                    <a:lnTo>
                      <a:pt x="14" y="11"/>
                    </a:lnTo>
                    <a:lnTo>
                      <a:pt x="14" y="11"/>
                    </a:lnTo>
                    <a:lnTo>
                      <a:pt x="14" y="11"/>
                    </a:lnTo>
                    <a:lnTo>
                      <a:pt x="15" y="12"/>
                    </a:lnTo>
                    <a:lnTo>
                      <a:pt x="15" y="13"/>
                    </a:lnTo>
                    <a:lnTo>
                      <a:pt x="15" y="13"/>
                    </a:lnTo>
                    <a:lnTo>
                      <a:pt x="16" y="14"/>
                    </a:lnTo>
                    <a:lnTo>
                      <a:pt x="16" y="14"/>
                    </a:lnTo>
                    <a:lnTo>
                      <a:pt x="16" y="14"/>
                    </a:lnTo>
                    <a:lnTo>
                      <a:pt x="17" y="13"/>
                    </a:lnTo>
                    <a:lnTo>
                      <a:pt x="18" y="12"/>
                    </a:lnTo>
                    <a:lnTo>
                      <a:pt x="19" y="10"/>
                    </a:lnTo>
                    <a:lnTo>
                      <a:pt x="20" y="10"/>
                    </a:lnTo>
                    <a:lnTo>
                      <a:pt x="21" y="10"/>
                    </a:lnTo>
                    <a:lnTo>
                      <a:pt x="21" y="10"/>
                    </a:lnTo>
                    <a:lnTo>
                      <a:pt x="21" y="11"/>
                    </a:lnTo>
                    <a:lnTo>
                      <a:pt x="22" y="11"/>
                    </a:lnTo>
                    <a:lnTo>
                      <a:pt x="24" y="10"/>
                    </a:lnTo>
                    <a:lnTo>
                      <a:pt x="24" y="10"/>
                    </a:lnTo>
                    <a:lnTo>
                      <a:pt x="25" y="9"/>
                    </a:lnTo>
                    <a:lnTo>
                      <a:pt x="29" y="9"/>
                    </a:lnTo>
                    <a:lnTo>
                      <a:pt x="31" y="10"/>
                    </a:lnTo>
                    <a:lnTo>
                      <a:pt x="31" y="10"/>
                    </a:lnTo>
                    <a:lnTo>
                      <a:pt x="32"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4" name="Freeform 515"/>
              <p:cNvSpPr>
                <a:spLocks/>
              </p:cNvSpPr>
              <p:nvPr/>
            </p:nvSpPr>
            <p:spPr bwMode="auto">
              <a:xfrm>
                <a:off x="3897" y="3591"/>
                <a:ext cx="5" cy="4"/>
              </a:xfrm>
              <a:custGeom>
                <a:avLst/>
                <a:gdLst/>
                <a:ahLst/>
                <a:cxnLst>
                  <a:cxn ang="0">
                    <a:pos x="3" y="1"/>
                  </a:cxn>
                  <a:cxn ang="0">
                    <a:pos x="1" y="0"/>
                  </a:cxn>
                  <a:cxn ang="0">
                    <a:pos x="0" y="0"/>
                  </a:cxn>
                  <a:cxn ang="0">
                    <a:pos x="0" y="0"/>
                  </a:cxn>
                  <a:cxn ang="0">
                    <a:pos x="0" y="0"/>
                  </a:cxn>
                  <a:cxn ang="0">
                    <a:pos x="1" y="1"/>
                  </a:cxn>
                  <a:cxn ang="0">
                    <a:pos x="2" y="1"/>
                  </a:cxn>
                  <a:cxn ang="0">
                    <a:pos x="2" y="2"/>
                  </a:cxn>
                  <a:cxn ang="0">
                    <a:pos x="3" y="3"/>
                  </a:cxn>
                  <a:cxn ang="0">
                    <a:pos x="4" y="4"/>
                  </a:cxn>
                  <a:cxn ang="0">
                    <a:pos x="5" y="4"/>
                  </a:cxn>
                  <a:cxn ang="0">
                    <a:pos x="4" y="3"/>
                  </a:cxn>
                  <a:cxn ang="0">
                    <a:pos x="4" y="2"/>
                  </a:cxn>
                  <a:cxn ang="0">
                    <a:pos x="3" y="1"/>
                  </a:cxn>
                </a:cxnLst>
                <a:rect l="0" t="0" r="r" b="b"/>
                <a:pathLst>
                  <a:path w="5" h="4">
                    <a:moveTo>
                      <a:pt x="3" y="1"/>
                    </a:moveTo>
                    <a:lnTo>
                      <a:pt x="1" y="0"/>
                    </a:lnTo>
                    <a:lnTo>
                      <a:pt x="0" y="0"/>
                    </a:lnTo>
                    <a:lnTo>
                      <a:pt x="0" y="0"/>
                    </a:lnTo>
                    <a:lnTo>
                      <a:pt x="0" y="0"/>
                    </a:lnTo>
                    <a:lnTo>
                      <a:pt x="1" y="1"/>
                    </a:lnTo>
                    <a:lnTo>
                      <a:pt x="2" y="1"/>
                    </a:lnTo>
                    <a:lnTo>
                      <a:pt x="2" y="2"/>
                    </a:lnTo>
                    <a:lnTo>
                      <a:pt x="3" y="3"/>
                    </a:lnTo>
                    <a:lnTo>
                      <a:pt x="4" y="4"/>
                    </a:lnTo>
                    <a:lnTo>
                      <a:pt x="5" y="4"/>
                    </a:lnTo>
                    <a:lnTo>
                      <a:pt x="4" y="3"/>
                    </a:lnTo>
                    <a:lnTo>
                      <a:pt x="4" y="2"/>
                    </a:ln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5" name="Freeform 516"/>
              <p:cNvSpPr>
                <a:spLocks/>
              </p:cNvSpPr>
              <p:nvPr/>
            </p:nvSpPr>
            <p:spPr bwMode="auto">
              <a:xfrm>
                <a:off x="3960" y="3615"/>
                <a:ext cx="7" cy="3"/>
              </a:xfrm>
              <a:custGeom>
                <a:avLst/>
                <a:gdLst/>
                <a:ahLst/>
                <a:cxnLst>
                  <a:cxn ang="0">
                    <a:pos x="0" y="0"/>
                  </a:cxn>
                  <a:cxn ang="0">
                    <a:pos x="0" y="1"/>
                  </a:cxn>
                  <a:cxn ang="0">
                    <a:pos x="0" y="2"/>
                  </a:cxn>
                  <a:cxn ang="0">
                    <a:pos x="0" y="3"/>
                  </a:cxn>
                  <a:cxn ang="0">
                    <a:pos x="0" y="3"/>
                  </a:cxn>
                  <a:cxn ang="0">
                    <a:pos x="7" y="2"/>
                  </a:cxn>
                  <a:cxn ang="0">
                    <a:pos x="7" y="2"/>
                  </a:cxn>
                  <a:cxn ang="0">
                    <a:pos x="7" y="1"/>
                  </a:cxn>
                  <a:cxn ang="0">
                    <a:pos x="7" y="0"/>
                  </a:cxn>
                  <a:cxn ang="0">
                    <a:pos x="7" y="0"/>
                  </a:cxn>
                  <a:cxn ang="0">
                    <a:pos x="7" y="0"/>
                  </a:cxn>
                  <a:cxn ang="0">
                    <a:pos x="0" y="0"/>
                  </a:cxn>
                  <a:cxn ang="0">
                    <a:pos x="0" y="0"/>
                  </a:cxn>
                </a:cxnLst>
                <a:rect l="0" t="0" r="r" b="b"/>
                <a:pathLst>
                  <a:path w="7" h="3">
                    <a:moveTo>
                      <a:pt x="0" y="0"/>
                    </a:moveTo>
                    <a:lnTo>
                      <a:pt x="0" y="1"/>
                    </a:lnTo>
                    <a:lnTo>
                      <a:pt x="0" y="2"/>
                    </a:lnTo>
                    <a:lnTo>
                      <a:pt x="0" y="3"/>
                    </a:lnTo>
                    <a:lnTo>
                      <a:pt x="0" y="3"/>
                    </a:lnTo>
                    <a:lnTo>
                      <a:pt x="7" y="2"/>
                    </a:lnTo>
                    <a:lnTo>
                      <a:pt x="7" y="2"/>
                    </a:lnTo>
                    <a:lnTo>
                      <a:pt x="7" y="1"/>
                    </a:lnTo>
                    <a:lnTo>
                      <a:pt x="7" y="0"/>
                    </a:lnTo>
                    <a:lnTo>
                      <a:pt x="7" y="0"/>
                    </a:lnTo>
                    <a:lnTo>
                      <a:pt x="7"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6" name="Freeform 517"/>
              <p:cNvSpPr>
                <a:spLocks/>
              </p:cNvSpPr>
              <p:nvPr/>
            </p:nvSpPr>
            <p:spPr bwMode="auto">
              <a:xfrm>
                <a:off x="3976" y="3424"/>
                <a:ext cx="13" cy="9"/>
              </a:xfrm>
              <a:custGeom>
                <a:avLst/>
                <a:gdLst/>
                <a:ahLst/>
                <a:cxnLst>
                  <a:cxn ang="0">
                    <a:pos x="11" y="7"/>
                  </a:cxn>
                  <a:cxn ang="0">
                    <a:pos x="11" y="7"/>
                  </a:cxn>
                  <a:cxn ang="0">
                    <a:pos x="13" y="6"/>
                  </a:cxn>
                  <a:cxn ang="0">
                    <a:pos x="13" y="6"/>
                  </a:cxn>
                  <a:cxn ang="0">
                    <a:pos x="10" y="5"/>
                  </a:cxn>
                  <a:cxn ang="0">
                    <a:pos x="8" y="6"/>
                  </a:cxn>
                  <a:cxn ang="0">
                    <a:pos x="4" y="5"/>
                  </a:cxn>
                  <a:cxn ang="0">
                    <a:pos x="3" y="5"/>
                  </a:cxn>
                  <a:cxn ang="0">
                    <a:pos x="2" y="5"/>
                  </a:cxn>
                  <a:cxn ang="0">
                    <a:pos x="2" y="3"/>
                  </a:cxn>
                  <a:cxn ang="0">
                    <a:pos x="2" y="2"/>
                  </a:cxn>
                  <a:cxn ang="0">
                    <a:pos x="2" y="0"/>
                  </a:cxn>
                  <a:cxn ang="0">
                    <a:pos x="0" y="3"/>
                  </a:cxn>
                  <a:cxn ang="0">
                    <a:pos x="0" y="3"/>
                  </a:cxn>
                  <a:cxn ang="0">
                    <a:pos x="2" y="4"/>
                  </a:cxn>
                  <a:cxn ang="0">
                    <a:pos x="1" y="5"/>
                  </a:cxn>
                  <a:cxn ang="0">
                    <a:pos x="2" y="6"/>
                  </a:cxn>
                  <a:cxn ang="0">
                    <a:pos x="3" y="6"/>
                  </a:cxn>
                  <a:cxn ang="0">
                    <a:pos x="3" y="7"/>
                  </a:cxn>
                  <a:cxn ang="0">
                    <a:pos x="5" y="7"/>
                  </a:cxn>
                  <a:cxn ang="0">
                    <a:pos x="6" y="7"/>
                  </a:cxn>
                  <a:cxn ang="0">
                    <a:pos x="6" y="7"/>
                  </a:cxn>
                  <a:cxn ang="0">
                    <a:pos x="7" y="7"/>
                  </a:cxn>
                  <a:cxn ang="0">
                    <a:pos x="8" y="7"/>
                  </a:cxn>
                  <a:cxn ang="0">
                    <a:pos x="8" y="8"/>
                  </a:cxn>
                  <a:cxn ang="0">
                    <a:pos x="8" y="9"/>
                  </a:cxn>
                  <a:cxn ang="0">
                    <a:pos x="9" y="9"/>
                  </a:cxn>
                  <a:cxn ang="0">
                    <a:pos x="10" y="9"/>
                  </a:cxn>
                  <a:cxn ang="0">
                    <a:pos x="10" y="9"/>
                  </a:cxn>
                  <a:cxn ang="0">
                    <a:pos x="10" y="7"/>
                  </a:cxn>
                  <a:cxn ang="0">
                    <a:pos x="11" y="7"/>
                  </a:cxn>
                </a:cxnLst>
                <a:rect l="0" t="0" r="r" b="b"/>
                <a:pathLst>
                  <a:path w="13" h="9">
                    <a:moveTo>
                      <a:pt x="11" y="7"/>
                    </a:moveTo>
                    <a:lnTo>
                      <a:pt x="11" y="7"/>
                    </a:lnTo>
                    <a:lnTo>
                      <a:pt x="13" y="6"/>
                    </a:lnTo>
                    <a:lnTo>
                      <a:pt x="13" y="6"/>
                    </a:lnTo>
                    <a:lnTo>
                      <a:pt x="10" y="5"/>
                    </a:lnTo>
                    <a:lnTo>
                      <a:pt x="8" y="6"/>
                    </a:lnTo>
                    <a:lnTo>
                      <a:pt x="4" y="5"/>
                    </a:lnTo>
                    <a:lnTo>
                      <a:pt x="3" y="5"/>
                    </a:lnTo>
                    <a:lnTo>
                      <a:pt x="2" y="5"/>
                    </a:lnTo>
                    <a:lnTo>
                      <a:pt x="2" y="3"/>
                    </a:lnTo>
                    <a:lnTo>
                      <a:pt x="2" y="2"/>
                    </a:lnTo>
                    <a:lnTo>
                      <a:pt x="2" y="0"/>
                    </a:lnTo>
                    <a:lnTo>
                      <a:pt x="0" y="3"/>
                    </a:lnTo>
                    <a:lnTo>
                      <a:pt x="0" y="3"/>
                    </a:lnTo>
                    <a:lnTo>
                      <a:pt x="2" y="4"/>
                    </a:lnTo>
                    <a:lnTo>
                      <a:pt x="1" y="5"/>
                    </a:lnTo>
                    <a:lnTo>
                      <a:pt x="2" y="6"/>
                    </a:lnTo>
                    <a:lnTo>
                      <a:pt x="3" y="6"/>
                    </a:lnTo>
                    <a:lnTo>
                      <a:pt x="3" y="7"/>
                    </a:lnTo>
                    <a:lnTo>
                      <a:pt x="5" y="7"/>
                    </a:lnTo>
                    <a:lnTo>
                      <a:pt x="6" y="7"/>
                    </a:lnTo>
                    <a:lnTo>
                      <a:pt x="6" y="7"/>
                    </a:lnTo>
                    <a:lnTo>
                      <a:pt x="7" y="7"/>
                    </a:lnTo>
                    <a:lnTo>
                      <a:pt x="8" y="7"/>
                    </a:lnTo>
                    <a:lnTo>
                      <a:pt x="8" y="8"/>
                    </a:lnTo>
                    <a:lnTo>
                      <a:pt x="8" y="9"/>
                    </a:lnTo>
                    <a:lnTo>
                      <a:pt x="9" y="9"/>
                    </a:lnTo>
                    <a:lnTo>
                      <a:pt x="10" y="9"/>
                    </a:lnTo>
                    <a:lnTo>
                      <a:pt x="10" y="9"/>
                    </a:lnTo>
                    <a:lnTo>
                      <a:pt x="10" y="7"/>
                    </a:lnTo>
                    <a:lnTo>
                      <a:pt x="11"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7" name="Freeform 518"/>
              <p:cNvSpPr>
                <a:spLocks/>
              </p:cNvSpPr>
              <p:nvPr/>
            </p:nvSpPr>
            <p:spPr bwMode="auto">
              <a:xfrm>
                <a:off x="3975" y="3657"/>
                <a:ext cx="3" cy="1"/>
              </a:xfrm>
              <a:custGeom>
                <a:avLst/>
                <a:gdLst/>
                <a:ahLst/>
                <a:cxnLst>
                  <a:cxn ang="0">
                    <a:pos x="2" y="0"/>
                  </a:cxn>
                  <a:cxn ang="0">
                    <a:pos x="1" y="0"/>
                  </a:cxn>
                  <a:cxn ang="0">
                    <a:pos x="1" y="0"/>
                  </a:cxn>
                  <a:cxn ang="0">
                    <a:pos x="0" y="0"/>
                  </a:cxn>
                  <a:cxn ang="0">
                    <a:pos x="1" y="0"/>
                  </a:cxn>
                  <a:cxn ang="0">
                    <a:pos x="2" y="0"/>
                  </a:cxn>
                  <a:cxn ang="0">
                    <a:pos x="2" y="1"/>
                  </a:cxn>
                  <a:cxn ang="0">
                    <a:pos x="3" y="1"/>
                  </a:cxn>
                  <a:cxn ang="0">
                    <a:pos x="3" y="0"/>
                  </a:cxn>
                  <a:cxn ang="0">
                    <a:pos x="3" y="0"/>
                  </a:cxn>
                  <a:cxn ang="0">
                    <a:pos x="3" y="0"/>
                  </a:cxn>
                  <a:cxn ang="0">
                    <a:pos x="2" y="0"/>
                  </a:cxn>
                </a:cxnLst>
                <a:rect l="0" t="0" r="r" b="b"/>
                <a:pathLst>
                  <a:path w="3" h="1">
                    <a:moveTo>
                      <a:pt x="2" y="0"/>
                    </a:moveTo>
                    <a:lnTo>
                      <a:pt x="1" y="0"/>
                    </a:lnTo>
                    <a:lnTo>
                      <a:pt x="1" y="0"/>
                    </a:lnTo>
                    <a:lnTo>
                      <a:pt x="0" y="0"/>
                    </a:lnTo>
                    <a:lnTo>
                      <a:pt x="1" y="0"/>
                    </a:lnTo>
                    <a:lnTo>
                      <a:pt x="2" y="0"/>
                    </a:lnTo>
                    <a:lnTo>
                      <a:pt x="2" y="1"/>
                    </a:lnTo>
                    <a:lnTo>
                      <a:pt x="3" y="1"/>
                    </a:lnTo>
                    <a:lnTo>
                      <a:pt x="3" y="0"/>
                    </a:lnTo>
                    <a:lnTo>
                      <a:pt x="3" y="0"/>
                    </a:lnTo>
                    <a:lnTo>
                      <a:pt x="3"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 name="Freeform 519"/>
              <p:cNvSpPr>
                <a:spLocks/>
              </p:cNvSpPr>
              <p:nvPr/>
            </p:nvSpPr>
            <p:spPr bwMode="auto">
              <a:xfrm>
                <a:off x="3975" y="3401"/>
                <a:ext cx="15" cy="7"/>
              </a:xfrm>
              <a:custGeom>
                <a:avLst/>
                <a:gdLst/>
                <a:ahLst/>
                <a:cxnLst>
                  <a:cxn ang="0">
                    <a:pos x="15" y="7"/>
                  </a:cxn>
                  <a:cxn ang="0">
                    <a:pos x="15" y="6"/>
                  </a:cxn>
                  <a:cxn ang="0">
                    <a:pos x="14" y="5"/>
                  </a:cxn>
                  <a:cxn ang="0">
                    <a:pos x="14" y="5"/>
                  </a:cxn>
                  <a:cxn ang="0">
                    <a:pos x="14" y="4"/>
                  </a:cxn>
                  <a:cxn ang="0">
                    <a:pos x="14" y="4"/>
                  </a:cxn>
                  <a:cxn ang="0">
                    <a:pos x="14" y="4"/>
                  </a:cxn>
                  <a:cxn ang="0">
                    <a:pos x="12" y="4"/>
                  </a:cxn>
                  <a:cxn ang="0">
                    <a:pos x="10" y="2"/>
                  </a:cxn>
                  <a:cxn ang="0">
                    <a:pos x="3" y="0"/>
                  </a:cxn>
                  <a:cxn ang="0">
                    <a:pos x="1" y="0"/>
                  </a:cxn>
                  <a:cxn ang="0">
                    <a:pos x="0" y="0"/>
                  </a:cxn>
                  <a:cxn ang="0">
                    <a:pos x="0" y="1"/>
                  </a:cxn>
                  <a:cxn ang="0">
                    <a:pos x="5" y="3"/>
                  </a:cxn>
                  <a:cxn ang="0">
                    <a:pos x="5" y="4"/>
                  </a:cxn>
                  <a:cxn ang="0">
                    <a:pos x="6" y="5"/>
                  </a:cxn>
                  <a:cxn ang="0">
                    <a:pos x="9" y="6"/>
                  </a:cxn>
                  <a:cxn ang="0">
                    <a:pos x="14" y="7"/>
                  </a:cxn>
                  <a:cxn ang="0">
                    <a:pos x="15" y="7"/>
                  </a:cxn>
                </a:cxnLst>
                <a:rect l="0" t="0" r="r" b="b"/>
                <a:pathLst>
                  <a:path w="15" h="7">
                    <a:moveTo>
                      <a:pt x="15" y="7"/>
                    </a:moveTo>
                    <a:lnTo>
                      <a:pt x="15" y="6"/>
                    </a:lnTo>
                    <a:lnTo>
                      <a:pt x="14" y="5"/>
                    </a:lnTo>
                    <a:lnTo>
                      <a:pt x="14" y="5"/>
                    </a:lnTo>
                    <a:lnTo>
                      <a:pt x="14" y="4"/>
                    </a:lnTo>
                    <a:lnTo>
                      <a:pt x="14" y="4"/>
                    </a:lnTo>
                    <a:lnTo>
                      <a:pt x="14" y="4"/>
                    </a:lnTo>
                    <a:lnTo>
                      <a:pt x="12" y="4"/>
                    </a:lnTo>
                    <a:lnTo>
                      <a:pt x="10" y="2"/>
                    </a:lnTo>
                    <a:lnTo>
                      <a:pt x="3" y="0"/>
                    </a:lnTo>
                    <a:lnTo>
                      <a:pt x="1" y="0"/>
                    </a:lnTo>
                    <a:lnTo>
                      <a:pt x="0" y="0"/>
                    </a:lnTo>
                    <a:lnTo>
                      <a:pt x="0" y="1"/>
                    </a:lnTo>
                    <a:lnTo>
                      <a:pt x="5" y="3"/>
                    </a:lnTo>
                    <a:lnTo>
                      <a:pt x="5" y="4"/>
                    </a:lnTo>
                    <a:lnTo>
                      <a:pt x="6" y="5"/>
                    </a:lnTo>
                    <a:lnTo>
                      <a:pt x="9" y="6"/>
                    </a:lnTo>
                    <a:lnTo>
                      <a:pt x="14" y="7"/>
                    </a:lnTo>
                    <a:lnTo>
                      <a:pt x="15"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 name="Freeform 520"/>
              <p:cNvSpPr>
                <a:spLocks/>
              </p:cNvSpPr>
              <p:nvPr/>
            </p:nvSpPr>
            <p:spPr bwMode="auto">
              <a:xfrm>
                <a:off x="3984" y="3621"/>
                <a:ext cx="1" cy="1"/>
              </a:xfrm>
              <a:custGeom>
                <a:avLst/>
                <a:gdLst/>
                <a:ahLst/>
                <a:cxnLst>
                  <a:cxn ang="0">
                    <a:pos x="0" y="0"/>
                  </a:cxn>
                  <a:cxn ang="0">
                    <a:pos x="0" y="1"/>
                  </a:cxn>
                  <a:cxn ang="0">
                    <a:pos x="1" y="1"/>
                  </a:cxn>
                  <a:cxn ang="0">
                    <a:pos x="1" y="0"/>
                  </a:cxn>
                  <a:cxn ang="0">
                    <a:pos x="0" y="0"/>
                  </a:cxn>
                  <a:cxn ang="0">
                    <a:pos x="0" y="0"/>
                  </a:cxn>
                  <a:cxn ang="0">
                    <a:pos x="0" y="0"/>
                  </a:cxn>
                </a:cxnLst>
                <a:rect l="0" t="0" r="r" b="b"/>
                <a:pathLst>
                  <a:path w="1" h="1">
                    <a:moveTo>
                      <a:pt x="0" y="0"/>
                    </a:moveTo>
                    <a:lnTo>
                      <a:pt x="0" y="1"/>
                    </a:lnTo>
                    <a:lnTo>
                      <a:pt x="1" y="1"/>
                    </a:lnTo>
                    <a:lnTo>
                      <a:pt x="1"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 name="Freeform 521"/>
              <p:cNvSpPr>
                <a:spLocks/>
              </p:cNvSpPr>
              <p:nvPr/>
            </p:nvSpPr>
            <p:spPr bwMode="auto">
              <a:xfrm>
                <a:off x="3974" y="3530"/>
                <a:ext cx="1" cy="1"/>
              </a:xfrm>
              <a:custGeom>
                <a:avLst/>
                <a:gdLst/>
                <a:ahLst/>
                <a:cxnLst>
                  <a:cxn ang="0">
                    <a:pos x="0" y="1"/>
                  </a:cxn>
                  <a:cxn ang="0">
                    <a:pos x="0" y="1"/>
                  </a:cxn>
                  <a:cxn ang="0">
                    <a:pos x="0" y="0"/>
                  </a:cxn>
                  <a:cxn ang="0">
                    <a:pos x="0" y="0"/>
                  </a:cxn>
                  <a:cxn ang="0">
                    <a:pos x="0" y="0"/>
                  </a:cxn>
                  <a:cxn ang="0">
                    <a:pos x="0" y="1"/>
                  </a:cxn>
                  <a:cxn ang="0">
                    <a:pos x="0" y="1"/>
                  </a:cxn>
                </a:cxnLst>
                <a:rect l="0" t="0" r="r" b="b"/>
                <a:pathLst>
                  <a:path h="1">
                    <a:moveTo>
                      <a:pt x="0" y="1"/>
                    </a:moveTo>
                    <a:lnTo>
                      <a:pt x="0" y="1"/>
                    </a:lnTo>
                    <a:lnTo>
                      <a:pt x="0" y="0"/>
                    </a:lnTo>
                    <a:lnTo>
                      <a:pt x="0" y="0"/>
                    </a:lnTo>
                    <a:lnTo>
                      <a:pt x="0" y="0"/>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 name="Freeform 522"/>
              <p:cNvSpPr>
                <a:spLocks/>
              </p:cNvSpPr>
              <p:nvPr/>
            </p:nvSpPr>
            <p:spPr bwMode="auto">
              <a:xfrm>
                <a:off x="3886" y="3575"/>
                <a:ext cx="1" cy="2"/>
              </a:xfrm>
              <a:custGeom>
                <a:avLst/>
                <a:gdLst/>
                <a:ahLst/>
                <a:cxnLst>
                  <a:cxn ang="0">
                    <a:pos x="1" y="0"/>
                  </a:cxn>
                  <a:cxn ang="0">
                    <a:pos x="0" y="2"/>
                  </a:cxn>
                  <a:cxn ang="0">
                    <a:pos x="0" y="2"/>
                  </a:cxn>
                  <a:cxn ang="0">
                    <a:pos x="1" y="0"/>
                  </a:cxn>
                  <a:cxn ang="0">
                    <a:pos x="1" y="0"/>
                  </a:cxn>
                </a:cxnLst>
                <a:rect l="0" t="0" r="r" b="b"/>
                <a:pathLst>
                  <a:path w="1" h="2">
                    <a:moveTo>
                      <a:pt x="1" y="0"/>
                    </a:moveTo>
                    <a:lnTo>
                      <a:pt x="0" y="2"/>
                    </a:lnTo>
                    <a:lnTo>
                      <a:pt x="0" y="2"/>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2" name="Freeform 523"/>
              <p:cNvSpPr>
                <a:spLocks/>
              </p:cNvSpPr>
              <p:nvPr/>
            </p:nvSpPr>
            <p:spPr bwMode="auto">
              <a:xfrm>
                <a:off x="3884" y="3577"/>
                <a:ext cx="1" cy="1"/>
              </a:xfrm>
              <a:custGeom>
                <a:avLst/>
                <a:gdLst/>
                <a:ahLst/>
                <a:cxnLst>
                  <a:cxn ang="0">
                    <a:pos x="1" y="0"/>
                  </a:cxn>
                  <a:cxn ang="0">
                    <a:pos x="0" y="0"/>
                  </a:cxn>
                  <a:cxn ang="0">
                    <a:pos x="0" y="1"/>
                  </a:cxn>
                  <a:cxn ang="0">
                    <a:pos x="1" y="0"/>
                  </a:cxn>
                  <a:cxn ang="0">
                    <a:pos x="1" y="0"/>
                  </a:cxn>
                </a:cxnLst>
                <a:rect l="0" t="0" r="r" b="b"/>
                <a:pathLst>
                  <a:path w="1" h="1">
                    <a:moveTo>
                      <a:pt x="1" y="0"/>
                    </a:moveTo>
                    <a:lnTo>
                      <a:pt x="0" y="0"/>
                    </a:lnTo>
                    <a:lnTo>
                      <a:pt x="0"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3" name="Freeform 524"/>
              <p:cNvSpPr>
                <a:spLocks/>
              </p:cNvSpPr>
              <p:nvPr/>
            </p:nvSpPr>
            <p:spPr bwMode="auto">
              <a:xfrm>
                <a:off x="3895" y="3566"/>
                <a:ext cx="6" cy="1"/>
              </a:xfrm>
              <a:custGeom>
                <a:avLst/>
                <a:gdLst/>
                <a:ahLst/>
                <a:cxnLst>
                  <a:cxn ang="0">
                    <a:pos x="3" y="0"/>
                  </a:cxn>
                  <a:cxn ang="0">
                    <a:pos x="1" y="0"/>
                  </a:cxn>
                  <a:cxn ang="0">
                    <a:pos x="0" y="0"/>
                  </a:cxn>
                  <a:cxn ang="0">
                    <a:pos x="0" y="1"/>
                  </a:cxn>
                  <a:cxn ang="0">
                    <a:pos x="2" y="1"/>
                  </a:cxn>
                  <a:cxn ang="0">
                    <a:pos x="5" y="0"/>
                  </a:cxn>
                  <a:cxn ang="0">
                    <a:pos x="5" y="0"/>
                  </a:cxn>
                  <a:cxn ang="0">
                    <a:pos x="6" y="1"/>
                  </a:cxn>
                  <a:cxn ang="0">
                    <a:pos x="6" y="0"/>
                  </a:cxn>
                  <a:cxn ang="0">
                    <a:pos x="5" y="0"/>
                  </a:cxn>
                  <a:cxn ang="0">
                    <a:pos x="5" y="0"/>
                  </a:cxn>
                  <a:cxn ang="0">
                    <a:pos x="5" y="0"/>
                  </a:cxn>
                  <a:cxn ang="0">
                    <a:pos x="4" y="0"/>
                  </a:cxn>
                  <a:cxn ang="0">
                    <a:pos x="3" y="0"/>
                  </a:cxn>
                </a:cxnLst>
                <a:rect l="0" t="0" r="r" b="b"/>
                <a:pathLst>
                  <a:path w="6" h="1">
                    <a:moveTo>
                      <a:pt x="3" y="0"/>
                    </a:moveTo>
                    <a:lnTo>
                      <a:pt x="1" y="0"/>
                    </a:lnTo>
                    <a:lnTo>
                      <a:pt x="0" y="0"/>
                    </a:lnTo>
                    <a:lnTo>
                      <a:pt x="0" y="1"/>
                    </a:lnTo>
                    <a:lnTo>
                      <a:pt x="2" y="1"/>
                    </a:lnTo>
                    <a:lnTo>
                      <a:pt x="5" y="0"/>
                    </a:lnTo>
                    <a:lnTo>
                      <a:pt x="5" y="0"/>
                    </a:lnTo>
                    <a:lnTo>
                      <a:pt x="6" y="1"/>
                    </a:lnTo>
                    <a:lnTo>
                      <a:pt x="6" y="0"/>
                    </a:lnTo>
                    <a:lnTo>
                      <a:pt x="5" y="0"/>
                    </a:lnTo>
                    <a:lnTo>
                      <a:pt x="5" y="0"/>
                    </a:lnTo>
                    <a:lnTo>
                      <a:pt x="5" y="0"/>
                    </a:lnTo>
                    <a:lnTo>
                      <a:pt x="4" y="0"/>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4" name="Freeform 525"/>
              <p:cNvSpPr>
                <a:spLocks/>
              </p:cNvSpPr>
              <p:nvPr/>
            </p:nvSpPr>
            <p:spPr bwMode="auto">
              <a:xfrm>
                <a:off x="3901" y="3581"/>
                <a:ext cx="1" cy="3"/>
              </a:xfrm>
              <a:custGeom>
                <a:avLst/>
                <a:gdLst/>
                <a:ahLst/>
                <a:cxnLst>
                  <a:cxn ang="0">
                    <a:pos x="1" y="3"/>
                  </a:cxn>
                  <a:cxn ang="0">
                    <a:pos x="1" y="0"/>
                  </a:cxn>
                  <a:cxn ang="0">
                    <a:pos x="0" y="1"/>
                  </a:cxn>
                  <a:cxn ang="0">
                    <a:pos x="0" y="3"/>
                  </a:cxn>
                  <a:cxn ang="0">
                    <a:pos x="1" y="3"/>
                  </a:cxn>
                  <a:cxn ang="0">
                    <a:pos x="1" y="3"/>
                  </a:cxn>
                </a:cxnLst>
                <a:rect l="0" t="0" r="r" b="b"/>
                <a:pathLst>
                  <a:path w="1" h="3">
                    <a:moveTo>
                      <a:pt x="1" y="3"/>
                    </a:moveTo>
                    <a:lnTo>
                      <a:pt x="1" y="0"/>
                    </a:lnTo>
                    <a:lnTo>
                      <a:pt x="0" y="1"/>
                    </a:lnTo>
                    <a:lnTo>
                      <a:pt x="0" y="3"/>
                    </a:lnTo>
                    <a:lnTo>
                      <a:pt x="1" y="3"/>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5" name="Rectangle 526"/>
              <p:cNvSpPr>
                <a:spLocks noChangeArrowheads="1"/>
              </p:cNvSpPr>
              <p:nvPr/>
            </p:nvSpPr>
            <p:spPr bwMode="auto">
              <a:xfrm>
                <a:off x="3900" y="3566"/>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6" name="Freeform 527"/>
              <p:cNvSpPr>
                <a:spLocks/>
              </p:cNvSpPr>
              <p:nvPr/>
            </p:nvSpPr>
            <p:spPr bwMode="auto">
              <a:xfrm>
                <a:off x="3872" y="3595"/>
                <a:ext cx="2" cy="3"/>
              </a:xfrm>
              <a:custGeom>
                <a:avLst/>
                <a:gdLst/>
                <a:ahLst/>
                <a:cxnLst>
                  <a:cxn ang="0">
                    <a:pos x="0" y="2"/>
                  </a:cxn>
                  <a:cxn ang="0">
                    <a:pos x="0" y="2"/>
                  </a:cxn>
                  <a:cxn ang="0">
                    <a:pos x="0" y="3"/>
                  </a:cxn>
                  <a:cxn ang="0">
                    <a:pos x="0" y="3"/>
                  </a:cxn>
                  <a:cxn ang="0">
                    <a:pos x="2" y="2"/>
                  </a:cxn>
                  <a:cxn ang="0">
                    <a:pos x="2" y="1"/>
                  </a:cxn>
                  <a:cxn ang="0">
                    <a:pos x="2" y="0"/>
                  </a:cxn>
                  <a:cxn ang="0">
                    <a:pos x="2" y="0"/>
                  </a:cxn>
                  <a:cxn ang="0">
                    <a:pos x="2" y="0"/>
                  </a:cxn>
                  <a:cxn ang="0">
                    <a:pos x="1" y="0"/>
                  </a:cxn>
                  <a:cxn ang="0">
                    <a:pos x="1" y="0"/>
                  </a:cxn>
                  <a:cxn ang="0">
                    <a:pos x="0" y="0"/>
                  </a:cxn>
                  <a:cxn ang="0">
                    <a:pos x="0" y="0"/>
                  </a:cxn>
                  <a:cxn ang="0">
                    <a:pos x="0" y="1"/>
                  </a:cxn>
                  <a:cxn ang="0">
                    <a:pos x="0" y="1"/>
                  </a:cxn>
                  <a:cxn ang="0">
                    <a:pos x="0" y="2"/>
                  </a:cxn>
                  <a:cxn ang="0">
                    <a:pos x="0" y="2"/>
                  </a:cxn>
                </a:cxnLst>
                <a:rect l="0" t="0" r="r" b="b"/>
                <a:pathLst>
                  <a:path w="2" h="3">
                    <a:moveTo>
                      <a:pt x="0" y="2"/>
                    </a:moveTo>
                    <a:lnTo>
                      <a:pt x="0" y="2"/>
                    </a:lnTo>
                    <a:lnTo>
                      <a:pt x="0" y="3"/>
                    </a:lnTo>
                    <a:lnTo>
                      <a:pt x="0" y="3"/>
                    </a:lnTo>
                    <a:lnTo>
                      <a:pt x="2" y="2"/>
                    </a:lnTo>
                    <a:lnTo>
                      <a:pt x="2" y="1"/>
                    </a:lnTo>
                    <a:lnTo>
                      <a:pt x="2" y="0"/>
                    </a:lnTo>
                    <a:lnTo>
                      <a:pt x="2" y="0"/>
                    </a:lnTo>
                    <a:lnTo>
                      <a:pt x="2" y="0"/>
                    </a:lnTo>
                    <a:lnTo>
                      <a:pt x="1" y="0"/>
                    </a:lnTo>
                    <a:lnTo>
                      <a:pt x="1" y="0"/>
                    </a:lnTo>
                    <a:lnTo>
                      <a:pt x="0" y="0"/>
                    </a:lnTo>
                    <a:lnTo>
                      <a:pt x="0" y="0"/>
                    </a:lnTo>
                    <a:lnTo>
                      <a:pt x="0" y="1"/>
                    </a:lnTo>
                    <a:lnTo>
                      <a:pt x="0" y="1"/>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7" name="Freeform 528"/>
              <p:cNvSpPr>
                <a:spLocks/>
              </p:cNvSpPr>
              <p:nvPr/>
            </p:nvSpPr>
            <p:spPr bwMode="auto">
              <a:xfrm>
                <a:off x="3880" y="3578"/>
                <a:ext cx="2" cy="1"/>
              </a:xfrm>
              <a:custGeom>
                <a:avLst/>
                <a:gdLst/>
                <a:ahLst/>
                <a:cxnLst>
                  <a:cxn ang="0">
                    <a:pos x="2" y="1"/>
                  </a:cxn>
                  <a:cxn ang="0">
                    <a:pos x="2" y="0"/>
                  </a:cxn>
                  <a:cxn ang="0">
                    <a:pos x="1" y="0"/>
                  </a:cxn>
                  <a:cxn ang="0">
                    <a:pos x="0" y="0"/>
                  </a:cxn>
                  <a:cxn ang="0">
                    <a:pos x="0" y="1"/>
                  </a:cxn>
                  <a:cxn ang="0">
                    <a:pos x="0" y="1"/>
                  </a:cxn>
                  <a:cxn ang="0">
                    <a:pos x="0" y="1"/>
                  </a:cxn>
                  <a:cxn ang="0">
                    <a:pos x="1" y="0"/>
                  </a:cxn>
                  <a:cxn ang="0">
                    <a:pos x="2" y="1"/>
                  </a:cxn>
                </a:cxnLst>
                <a:rect l="0" t="0" r="r" b="b"/>
                <a:pathLst>
                  <a:path w="2" h="1">
                    <a:moveTo>
                      <a:pt x="2" y="1"/>
                    </a:moveTo>
                    <a:lnTo>
                      <a:pt x="2" y="0"/>
                    </a:lnTo>
                    <a:lnTo>
                      <a:pt x="1" y="0"/>
                    </a:lnTo>
                    <a:lnTo>
                      <a:pt x="0" y="0"/>
                    </a:lnTo>
                    <a:lnTo>
                      <a:pt x="0" y="1"/>
                    </a:lnTo>
                    <a:lnTo>
                      <a:pt x="0" y="1"/>
                    </a:lnTo>
                    <a:lnTo>
                      <a:pt x="0" y="1"/>
                    </a:lnTo>
                    <a:lnTo>
                      <a:pt x="1" y="0"/>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8" name="Freeform 529"/>
              <p:cNvSpPr>
                <a:spLocks/>
              </p:cNvSpPr>
              <p:nvPr/>
            </p:nvSpPr>
            <p:spPr bwMode="auto">
              <a:xfrm>
                <a:off x="3898" y="3614"/>
                <a:ext cx="12" cy="5"/>
              </a:xfrm>
              <a:custGeom>
                <a:avLst/>
                <a:gdLst/>
                <a:ahLst/>
                <a:cxnLst>
                  <a:cxn ang="0">
                    <a:pos x="8" y="2"/>
                  </a:cxn>
                  <a:cxn ang="0">
                    <a:pos x="7" y="1"/>
                  </a:cxn>
                  <a:cxn ang="0">
                    <a:pos x="7" y="1"/>
                  </a:cxn>
                  <a:cxn ang="0">
                    <a:pos x="3" y="0"/>
                  </a:cxn>
                  <a:cxn ang="0">
                    <a:pos x="0" y="1"/>
                  </a:cxn>
                  <a:cxn ang="0">
                    <a:pos x="0" y="2"/>
                  </a:cxn>
                  <a:cxn ang="0">
                    <a:pos x="1" y="3"/>
                  </a:cxn>
                  <a:cxn ang="0">
                    <a:pos x="2" y="3"/>
                  </a:cxn>
                  <a:cxn ang="0">
                    <a:pos x="4" y="4"/>
                  </a:cxn>
                  <a:cxn ang="0">
                    <a:pos x="5" y="4"/>
                  </a:cxn>
                  <a:cxn ang="0">
                    <a:pos x="6" y="5"/>
                  </a:cxn>
                  <a:cxn ang="0">
                    <a:pos x="7" y="5"/>
                  </a:cxn>
                  <a:cxn ang="0">
                    <a:pos x="7" y="4"/>
                  </a:cxn>
                  <a:cxn ang="0">
                    <a:pos x="8" y="4"/>
                  </a:cxn>
                  <a:cxn ang="0">
                    <a:pos x="9" y="4"/>
                  </a:cxn>
                  <a:cxn ang="0">
                    <a:pos x="11" y="4"/>
                  </a:cxn>
                  <a:cxn ang="0">
                    <a:pos x="12" y="4"/>
                  </a:cxn>
                  <a:cxn ang="0">
                    <a:pos x="11" y="3"/>
                  </a:cxn>
                  <a:cxn ang="0">
                    <a:pos x="9" y="3"/>
                  </a:cxn>
                  <a:cxn ang="0">
                    <a:pos x="8" y="2"/>
                  </a:cxn>
                </a:cxnLst>
                <a:rect l="0" t="0" r="r" b="b"/>
                <a:pathLst>
                  <a:path w="12" h="5">
                    <a:moveTo>
                      <a:pt x="8" y="2"/>
                    </a:moveTo>
                    <a:lnTo>
                      <a:pt x="7" y="1"/>
                    </a:lnTo>
                    <a:lnTo>
                      <a:pt x="7" y="1"/>
                    </a:lnTo>
                    <a:lnTo>
                      <a:pt x="3" y="0"/>
                    </a:lnTo>
                    <a:lnTo>
                      <a:pt x="0" y="1"/>
                    </a:lnTo>
                    <a:lnTo>
                      <a:pt x="0" y="2"/>
                    </a:lnTo>
                    <a:lnTo>
                      <a:pt x="1" y="3"/>
                    </a:lnTo>
                    <a:lnTo>
                      <a:pt x="2" y="3"/>
                    </a:lnTo>
                    <a:lnTo>
                      <a:pt x="4" y="4"/>
                    </a:lnTo>
                    <a:lnTo>
                      <a:pt x="5" y="4"/>
                    </a:lnTo>
                    <a:lnTo>
                      <a:pt x="6" y="5"/>
                    </a:lnTo>
                    <a:lnTo>
                      <a:pt x="7" y="5"/>
                    </a:lnTo>
                    <a:lnTo>
                      <a:pt x="7" y="4"/>
                    </a:lnTo>
                    <a:lnTo>
                      <a:pt x="8" y="4"/>
                    </a:lnTo>
                    <a:lnTo>
                      <a:pt x="9" y="4"/>
                    </a:lnTo>
                    <a:lnTo>
                      <a:pt x="11" y="4"/>
                    </a:lnTo>
                    <a:lnTo>
                      <a:pt x="12" y="4"/>
                    </a:lnTo>
                    <a:lnTo>
                      <a:pt x="11" y="3"/>
                    </a:lnTo>
                    <a:lnTo>
                      <a:pt x="9" y="3"/>
                    </a:lnTo>
                    <a:lnTo>
                      <a:pt x="8"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9" name="Freeform 530"/>
              <p:cNvSpPr>
                <a:spLocks/>
              </p:cNvSpPr>
              <p:nvPr/>
            </p:nvSpPr>
            <p:spPr bwMode="auto">
              <a:xfrm>
                <a:off x="3862" y="3588"/>
                <a:ext cx="59" cy="19"/>
              </a:xfrm>
              <a:custGeom>
                <a:avLst/>
                <a:gdLst/>
                <a:ahLst/>
                <a:cxnLst>
                  <a:cxn ang="0">
                    <a:pos x="59" y="16"/>
                  </a:cxn>
                  <a:cxn ang="0">
                    <a:pos x="56" y="15"/>
                  </a:cxn>
                  <a:cxn ang="0">
                    <a:pos x="55" y="14"/>
                  </a:cxn>
                  <a:cxn ang="0">
                    <a:pos x="50" y="14"/>
                  </a:cxn>
                  <a:cxn ang="0">
                    <a:pos x="50" y="13"/>
                  </a:cxn>
                  <a:cxn ang="0">
                    <a:pos x="51" y="12"/>
                  </a:cxn>
                  <a:cxn ang="0">
                    <a:pos x="50" y="11"/>
                  </a:cxn>
                  <a:cxn ang="0">
                    <a:pos x="47" y="11"/>
                  </a:cxn>
                  <a:cxn ang="0">
                    <a:pos x="47" y="10"/>
                  </a:cxn>
                  <a:cxn ang="0">
                    <a:pos x="43" y="8"/>
                  </a:cxn>
                  <a:cxn ang="0">
                    <a:pos x="38" y="7"/>
                  </a:cxn>
                  <a:cxn ang="0">
                    <a:pos x="36" y="5"/>
                  </a:cxn>
                  <a:cxn ang="0">
                    <a:pos x="35" y="5"/>
                  </a:cxn>
                  <a:cxn ang="0">
                    <a:pos x="35" y="4"/>
                  </a:cxn>
                  <a:cxn ang="0">
                    <a:pos x="34" y="4"/>
                  </a:cxn>
                  <a:cxn ang="0">
                    <a:pos x="31" y="4"/>
                  </a:cxn>
                  <a:cxn ang="0">
                    <a:pos x="29" y="3"/>
                  </a:cxn>
                  <a:cxn ang="0">
                    <a:pos x="26" y="0"/>
                  </a:cxn>
                  <a:cxn ang="0">
                    <a:pos x="24" y="0"/>
                  </a:cxn>
                  <a:cxn ang="0">
                    <a:pos x="14" y="0"/>
                  </a:cxn>
                  <a:cxn ang="0">
                    <a:pos x="3" y="4"/>
                  </a:cxn>
                  <a:cxn ang="0">
                    <a:pos x="3" y="6"/>
                  </a:cxn>
                  <a:cxn ang="0">
                    <a:pos x="2" y="7"/>
                  </a:cxn>
                  <a:cxn ang="0">
                    <a:pos x="0" y="7"/>
                  </a:cxn>
                  <a:cxn ang="0">
                    <a:pos x="3" y="7"/>
                  </a:cxn>
                  <a:cxn ang="0">
                    <a:pos x="3" y="8"/>
                  </a:cxn>
                  <a:cxn ang="0">
                    <a:pos x="5" y="7"/>
                  </a:cxn>
                  <a:cxn ang="0">
                    <a:pos x="10" y="5"/>
                  </a:cxn>
                  <a:cxn ang="0">
                    <a:pos x="12" y="3"/>
                  </a:cxn>
                  <a:cxn ang="0">
                    <a:pos x="17" y="3"/>
                  </a:cxn>
                  <a:cxn ang="0">
                    <a:pos x="18" y="3"/>
                  </a:cxn>
                  <a:cxn ang="0">
                    <a:pos x="15" y="4"/>
                  </a:cxn>
                  <a:cxn ang="0">
                    <a:pos x="16" y="5"/>
                  </a:cxn>
                  <a:cxn ang="0">
                    <a:pos x="18" y="6"/>
                  </a:cxn>
                  <a:cxn ang="0">
                    <a:pos x="19" y="6"/>
                  </a:cxn>
                  <a:cxn ang="0">
                    <a:pos x="21" y="6"/>
                  </a:cxn>
                  <a:cxn ang="0">
                    <a:pos x="21" y="6"/>
                  </a:cxn>
                  <a:cxn ang="0">
                    <a:pos x="25" y="7"/>
                  </a:cxn>
                  <a:cxn ang="0">
                    <a:pos x="30" y="9"/>
                  </a:cxn>
                  <a:cxn ang="0">
                    <a:pos x="35" y="10"/>
                  </a:cxn>
                  <a:cxn ang="0">
                    <a:pos x="38" y="14"/>
                  </a:cxn>
                  <a:cxn ang="0">
                    <a:pos x="43" y="15"/>
                  </a:cxn>
                  <a:cxn ang="0">
                    <a:pos x="43" y="16"/>
                  </a:cxn>
                  <a:cxn ang="0">
                    <a:pos x="39" y="18"/>
                  </a:cxn>
                  <a:cxn ang="0">
                    <a:pos x="40" y="19"/>
                  </a:cxn>
                  <a:cxn ang="0">
                    <a:pos x="59" y="17"/>
                  </a:cxn>
                </a:cxnLst>
                <a:rect l="0" t="0" r="r" b="b"/>
                <a:pathLst>
                  <a:path w="59" h="19">
                    <a:moveTo>
                      <a:pt x="59" y="17"/>
                    </a:moveTo>
                    <a:lnTo>
                      <a:pt x="59" y="16"/>
                    </a:lnTo>
                    <a:lnTo>
                      <a:pt x="58" y="16"/>
                    </a:lnTo>
                    <a:lnTo>
                      <a:pt x="56" y="15"/>
                    </a:lnTo>
                    <a:lnTo>
                      <a:pt x="56" y="14"/>
                    </a:lnTo>
                    <a:lnTo>
                      <a:pt x="55" y="14"/>
                    </a:lnTo>
                    <a:lnTo>
                      <a:pt x="54" y="14"/>
                    </a:lnTo>
                    <a:lnTo>
                      <a:pt x="50" y="14"/>
                    </a:lnTo>
                    <a:lnTo>
                      <a:pt x="50" y="14"/>
                    </a:lnTo>
                    <a:lnTo>
                      <a:pt x="50" y="13"/>
                    </a:lnTo>
                    <a:lnTo>
                      <a:pt x="51" y="12"/>
                    </a:lnTo>
                    <a:lnTo>
                      <a:pt x="51" y="12"/>
                    </a:lnTo>
                    <a:lnTo>
                      <a:pt x="50" y="11"/>
                    </a:lnTo>
                    <a:lnTo>
                      <a:pt x="50" y="11"/>
                    </a:lnTo>
                    <a:lnTo>
                      <a:pt x="48" y="11"/>
                    </a:lnTo>
                    <a:lnTo>
                      <a:pt x="47" y="11"/>
                    </a:lnTo>
                    <a:lnTo>
                      <a:pt x="47" y="10"/>
                    </a:lnTo>
                    <a:lnTo>
                      <a:pt x="47" y="10"/>
                    </a:lnTo>
                    <a:lnTo>
                      <a:pt x="46" y="10"/>
                    </a:lnTo>
                    <a:lnTo>
                      <a:pt x="43" y="8"/>
                    </a:lnTo>
                    <a:lnTo>
                      <a:pt x="43" y="8"/>
                    </a:lnTo>
                    <a:lnTo>
                      <a:pt x="38" y="7"/>
                    </a:lnTo>
                    <a:lnTo>
                      <a:pt x="37" y="6"/>
                    </a:lnTo>
                    <a:lnTo>
                      <a:pt x="36" y="5"/>
                    </a:lnTo>
                    <a:lnTo>
                      <a:pt x="35" y="5"/>
                    </a:lnTo>
                    <a:lnTo>
                      <a:pt x="35" y="5"/>
                    </a:lnTo>
                    <a:lnTo>
                      <a:pt x="35" y="4"/>
                    </a:lnTo>
                    <a:lnTo>
                      <a:pt x="35" y="4"/>
                    </a:lnTo>
                    <a:lnTo>
                      <a:pt x="35" y="4"/>
                    </a:lnTo>
                    <a:lnTo>
                      <a:pt x="34" y="4"/>
                    </a:lnTo>
                    <a:lnTo>
                      <a:pt x="33" y="3"/>
                    </a:lnTo>
                    <a:lnTo>
                      <a:pt x="31" y="4"/>
                    </a:lnTo>
                    <a:lnTo>
                      <a:pt x="30" y="3"/>
                    </a:lnTo>
                    <a:lnTo>
                      <a:pt x="29" y="3"/>
                    </a:lnTo>
                    <a:lnTo>
                      <a:pt x="29" y="2"/>
                    </a:lnTo>
                    <a:lnTo>
                      <a:pt x="26" y="0"/>
                    </a:lnTo>
                    <a:lnTo>
                      <a:pt x="25" y="0"/>
                    </a:lnTo>
                    <a:lnTo>
                      <a:pt x="24" y="0"/>
                    </a:lnTo>
                    <a:lnTo>
                      <a:pt x="23" y="0"/>
                    </a:lnTo>
                    <a:lnTo>
                      <a:pt x="14" y="0"/>
                    </a:lnTo>
                    <a:lnTo>
                      <a:pt x="3" y="3"/>
                    </a:lnTo>
                    <a:lnTo>
                      <a:pt x="3" y="4"/>
                    </a:lnTo>
                    <a:lnTo>
                      <a:pt x="3" y="6"/>
                    </a:lnTo>
                    <a:lnTo>
                      <a:pt x="3" y="6"/>
                    </a:lnTo>
                    <a:lnTo>
                      <a:pt x="3" y="7"/>
                    </a:lnTo>
                    <a:lnTo>
                      <a:pt x="2" y="7"/>
                    </a:lnTo>
                    <a:lnTo>
                      <a:pt x="0" y="7"/>
                    </a:lnTo>
                    <a:lnTo>
                      <a:pt x="0" y="7"/>
                    </a:lnTo>
                    <a:lnTo>
                      <a:pt x="2" y="7"/>
                    </a:lnTo>
                    <a:lnTo>
                      <a:pt x="3" y="7"/>
                    </a:lnTo>
                    <a:lnTo>
                      <a:pt x="3" y="8"/>
                    </a:lnTo>
                    <a:lnTo>
                      <a:pt x="3" y="8"/>
                    </a:lnTo>
                    <a:lnTo>
                      <a:pt x="4" y="7"/>
                    </a:lnTo>
                    <a:lnTo>
                      <a:pt x="5" y="7"/>
                    </a:lnTo>
                    <a:lnTo>
                      <a:pt x="6" y="6"/>
                    </a:lnTo>
                    <a:lnTo>
                      <a:pt x="10" y="5"/>
                    </a:lnTo>
                    <a:lnTo>
                      <a:pt x="10" y="3"/>
                    </a:lnTo>
                    <a:lnTo>
                      <a:pt x="12" y="3"/>
                    </a:lnTo>
                    <a:lnTo>
                      <a:pt x="17" y="3"/>
                    </a:lnTo>
                    <a:lnTo>
                      <a:pt x="17" y="3"/>
                    </a:lnTo>
                    <a:lnTo>
                      <a:pt x="18" y="3"/>
                    </a:lnTo>
                    <a:lnTo>
                      <a:pt x="18" y="3"/>
                    </a:lnTo>
                    <a:lnTo>
                      <a:pt x="18" y="3"/>
                    </a:lnTo>
                    <a:lnTo>
                      <a:pt x="15" y="4"/>
                    </a:lnTo>
                    <a:lnTo>
                      <a:pt x="15" y="4"/>
                    </a:lnTo>
                    <a:lnTo>
                      <a:pt x="16" y="5"/>
                    </a:lnTo>
                    <a:lnTo>
                      <a:pt x="16" y="5"/>
                    </a:lnTo>
                    <a:lnTo>
                      <a:pt x="18" y="6"/>
                    </a:lnTo>
                    <a:lnTo>
                      <a:pt x="18" y="6"/>
                    </a:lnTo>
                    <a:lnTo>
                      <a:pt x="19" y="6"/>
                    </a:lnTo>
                    <a:lnTo>
                      <a:pt x="20" y="6"/>
                    </a:lnTo>
                    <a:lnTo>
                      <a:pt x="21" y="6"/>
                    </a:lnTo>
                    <a:lnTo>
                      <a:pt x="21" y="6"/>
                    </a:lnTo>
                    <a:lnTo>
                      <a:pt x="21" y="6"/>
                    </a:lnTo>
                    <a:lnTo>
                      <a:pt x="24" y="6"/>
                    </a:lnTo>
                    <a:lnTo>
                      <a:pt x="25" y="7"/>
                    </a:lnTo>
                    <a:lnTo>
                      <a:pt x="26" y="7"/>
                    </a:lnTo>
                    <a:lnTo>
                      <a:pt x="30" y="9"/>
                    </a:lnTo>
                    <a:lnTo>
                      <a:pt x="34" y="9"/>
                    </a:lnTo>
                    <a:lnTo>
                      <a:pt x="35" y="10"/>
                    </a:lnTo>
                    <a:lnTo>
                      <a:pt x="36" y="12"/>
                    </a:lnTo>
                    <a:lnTo>
                      <a:pt x="38" y="14"/>
                    </a:lnTo>
                    <a:lnTo>
                      <a:pt x="41" y="14"/>
                    </a:lnTo>
                    <a:lnTo>
                      <a:pt x="43" y="15"/>
                    </a:lnTo>
                    <a:lnTo>
                      <a:pt x="43" y="15"/>
                    </a:lnTo>
                    <a:lnTo>
                      <a:pt x="43" y="16"/>
                    </a:lnTo>
                    <a:lnTo>
                      <a:pt x="41" y="18"/>
                    </a:lnTo>
                    <a:lnTo>
                      <a:pt x="39" y="18"/>
                    </a:lnTo>
                    <a:lnTo>
                      <a:pt x="39" y="19"/>
                    </a:lnTo>
                    <a:lnTo>
                      <a:pt x="40" y="19"/>
                    </a:lnTo>
                    <a:lnTo>
                      <a:pt x="54" y="18"/>
                    </a:lnTo>
                    <a:lnTo>
                      <a:pt x="59"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0" name="Freeform 531"/>
              <p:cNvSpPr>
                <a:spLocks/>
              </p:cNvSpPr>
              <p:nvPr/>
            </p:nvSpPr>
            <p:spPr bwMode="auto">
              <a:xfrm>
                <a:off x="3950" y="3447"/>
                <a:ext cx="1" cy="2"/>
              </a:xfrm>
              <a:custGeom>
                <a:avLst/>
                <a:gdLst/>
                <a:ahLst/>
                <a:cxnLst>
                  <a:cxn ang="0">
                    <a:pos x="0" y="0"/>
                  </a:cxn>
                  <a:cxn ang="0">
                    <a:pos x="0" y="1"/>
                  </a:cxn>
                  <a:cxn ang="0">
                    <a:pos x="0" y="2"/>
                  </a:cxn>
                  <a:cxn ang="0">
                    <a:pos x="1" y="2"/>
                  </a:cxn>
                  <a:cxn ang="0">
                    <a:pos x="1" y="1"/>
                  </a:cxn>
                  <a:cxn ang="0">
                    <a:pos x="1" y="1"/>
                  </a:cxn>
                  <a:cxn ang="0">
                    <a:pos x="1" y="0"/>
                  </a:cxn>
                  <a:cxn ang="0">
                    <a:pos x="0" y="0"/>
                  </a:cxn>
                </a:cxnLst>
                <a:rect l="0" t="0" r="r" b="b"/>
                <a:pathLst>
                  <a:path w="1" h="2">
                    <a:moveTo>
                      <a:pt x="0" y="0"/>
                    </a:moveTo>
                    <a:lnTo>
                      <a:pt x="0" y="1"/>
                    </a:lnTo>
                    <a:lnTo>
                      <a:pt x="0" y="2"/>
                    </a:lnTo>
                    <a:lnTo>
                      <a:pt x="1" y="2"/>
                    </a:lnTo>
                    <a:lnTo>
                      <a:pt x="1" y="1"/>
                    </a:lnTo>
                    <a:lnTo>
                      <a:pt x="1" y="1"/>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1" name="Freeform 532"/>
              <p:cNvSpPr>
                <a:spLocks/>
              </p:cNvSpPr>
              <p:nvPr/>
            </p:nvSpPr>
            <p:spPr bwMode="auto">
              <a:xfrm>
                <a:off x="3973" y="3619"/>
                <a:ext cx="1" cy="1"/>
              </a:xfrm>
              <a:custGeom>
                <a:avLst/>
                <a:gdLst/>
                <a:ahLst/>
                <a:cxnLst>
                  <a:cxn ang="0">
                    <a:pos x="0" y="1"/>
                  </a:cxn>
                  <a:cxn ang="0">
                    <a:pos x="1" y="0"/>
                  </a:cxn>
                  <a:cxn ang="0">
                    <a:pos x="0" y="0"/>
                  </a:cxn>
                  <a:cxn ang="0">
                    <a:pos x="0" y="0"/>
                  </a:cxn>
                  <a:cxn ang="0">
                    <a:pos x="0" y="1"/>
                  </a:cxn>
                </a:cxnLst>
                <a:rect l="0" t="0" r="r" b="b"/>
                <a:pathLst>
                  <a:path w="1" h="1">
                    <a:moveTo>
                      <a:pt x="0" y="1"/>
                    </a:moveTo>
                    <a:lnTo>
                      <a:pt x="1" y="0"/>
                    </a:lnTo>
                    <a:lnTo>
                      <a:pt x="0"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2" name="Freeform 533"/>
              <p:cNvSpPr>
                <a:spLocks/>
              </p:cNvSpPr>
              <p:nvPr/>
            </p:nvSpPr>
            <p:spPr bwMode="auto">
              <a:xfrm>
                <a:off x="4997" y="3664"/>
                <a:ext cx="26" cy="23"/>
              </a:xfrm>
              <a:custGeom>
                <a:avLst/>
                <a:gdLst/>
                <a:ahLst/>
                <a:cxnLst>
                  <a:cxn ang="0">
                    <a:pos x="20" y="0"/>
                  </a:cxn>
                  <a:cxn ang="0">
                    <a:pos x="19" y="0"/>
                  </a:cxn>
                  <a:cxn ang="0">
                    <a:pos x="19" y="4"/>
                  </a:cxn>
                  <a:cxn ang="0">
                    <a:pos x="19" y="4"/>
                  </a:cxn>
                  <a:cxn ang="0">
                    <a:pos x="15" y="4"/>
                  </a:cxn>
                  <a:cxn ang="0">
                    <a:pos x="15" y="6"/>
                  </a:cxn>
                  <a:cxn ang="0">
                    <a:pos x="14" y="7"/>
                  </a:cxn>
                  <a:cxn ang="0">
                    <a:pos x="12" y="9"/>
                  </a:cxn>
                  <a:cxn ang="0">
                    <a:pos x="11" y="8"/>
                  </a:cxn>
                  <a:cxn ang="0">
                    <a:pos x="8" y="6"/>
                  </a:cxn>
                  <a:cxn ang="0">
                    <a:pos x="6" y="7"/>
                  </a:cxn>
                  <a:cxn ang="0">
                    <a:pos x="5" y="9"/>
                  </a:cxn>
                  <a:cxn ang="0">
                    <a:pos x="1" y="11"/>
                  </a:cxn>
                  <a:cxn ang="0">
                    <a:pos x="1" y="16"/>
                  </a:cxn>
                  <a:cxn ang="0">
                    <a:pos x="1" y="16"/>
                  </a:cxn>
                  <a:cxn ang="0">
                    <a:pos x="4" y="11"/>
                  </a:cxn>
                  <a:cxn ang="0">
                    <a:pos x="5" y="14"/>
                  </a:cxn>
                  <a:cxn ang="0">
                    <a:pos x="7" y="12"/>
                  </a:cxn>
                  <a:cxn ang="0">
                    <a:pos x="8" y="12"/>
                  </a:cxn>
                  <a:cxn ang="0">
                    <a:pos x="8" y="12"/>
                  </a:cxn>
                  <a:cxn ang="0">
                    <a:pos x="10" y="11"/>
                  </a:cxn>
                  <a:cxn ang="0">
                    <a:pos x="12" y="13"/>
                  </a:cxn>
                  <a:cxn ang="0">
                    <a:pos x="12" y="15"/>
                  </a:cxn>
                  <a:cxn ang="0">
                    <a:pos x="13" y="20"/>
                  </a:cxn>
                  <a:cxn ang="0">
                    <a:pos x="18" y="22"/>
                  </a:cxn>
                  <a:cxn ang="0">
                    <a:pos x="19" y="22"/>
                  </a:cxn>
                  <a:cxn ang="0">
                    <a:pos x="21" y="21"/>
                  </a:cxn>
                  <a:cxn ang="0">
                    <a:pos x="20" y="18"/>
                  </a:cxn>
                  <a:cxn ang="0">
                    <a:pos x="19" y="16"/>
                  </a:cxn>
                  <a:cxn ang="0">
                    <a:pos x="22" y="14"/>
                  </a:cxn>
                  <a:cxn ang="0">
                    <a:pos x="23" y="18"/>
                  </a:cxn>
                  <a:cxn ang="0">
                    <a:pos x="24" y="16"/>
                  </a:cxn>
                  <a:cxn ang="0">
                    <a:pos x="25" y="15"/>
                  </a:cxn>
                  <a:cxn ang="0">
                    <a:pos x="26" y="13"/>
                  </a:cxn>
                  <a:cxn ang="0">
                    <a:pos x="25" y="9"/>
                  </a:cxn>
                  <a:cxn ang="0">
                    <a:pos x="24" y="7"/>
                  </a:cxn>
                  <a:cxn ang="0">
                    <a:pos x="24" y="6"/>
                  </a:cxn>
                  <a:cxn ang="0">
                    <a:pos x="23" y="3"/>
                  </a:cxn>
                  <a:cxn ang="0">
                    <a:pos x="22" y="3"/>
                  </a:cxn>
                  <a:cxn ang="0">
                    <a:pos x="21" y="1"/>
                  </a:cxn>
                </a:cxnLst>
                <a:rect l="0" t="0" r="r" b="b"/>
                <a:pathLst>
                  <a:path w="26" h="23">
                    <a:moveTo>
                      <a:pt x="21" y="1"/>
                    </a:moveTo>
                    <a:lnTo>
                      <a:pt x="20" y="0"/>
                    </a:lnTo>
                    <a:lnTo>
                      <a:pt x="19" y="0"/>
                    </a:lnTo>
                    <a:lnTo>
                      <a:pt x="19" y="0"/>
                    </a:lnTo>
                    <a:lnTo>
                      <a:pt x="19" y="3"/>
                    </a:lnTo>
                    <a:lnTo>
                      <a:pt x="19" y="4"/>
                    </a:lnTo>
                    <a:lnTo>
                      <a:pt x="19" y="4"/>
                    </a:lnTo>
                    <a:lnTo>
                      <a:pt x="19" y="4"/>
                    </a:lnTo>
                    <a:lnTo>
                      <a:pt x="17" y="5"/>
                    </a:lnTo>
                    <a:lnTo>
                      <a:pt x="15" y="4"/>
                    </a:lnTo>
                    <a:lnTo>
                      <a:pt x="15" y="5"/>
                    </a:lnTo>
                    <a:lnTo>
                      <a:pt x="15" y="6"/>
                    </a:lnTo>
                    <a:lnTo>
                      <a:pt x="15" y="7"/>
                    </a:lnTo>
                    <a:lnTo>
                      <a:pt x="14" y="7"/>
                    </a:lnTo>
                    <a:lnTo>
                      <a:pt x="13" y="7"/>
                    </a:lnTo>
                    <a:lnTo>
                      <a:pt x="12" y="9"/>
                    </a:lnTo>
                    <a:lnTo>
                      <a:pt x="10" y="10"/>
                    </a:lnTo>
                    <a:lnTo>
                      <a:pt x="11" y="8"/>
                    </a:lnTo>
                    <a:lnTo>
                      <a:pt x="10" y="7"/>
                    </a:lnTo>
                    <a:lnTo>
                      <a:pt x="8" y="6"/>
                    </a:lnTo>
                    <a:lnTo>
                      <a:pt x="8" y="7"/>
                    </a:lnTo>
                    <a:lnTo>
                      <a:pt x="6" y="7"/>
                    </a:lnTo>
                    <a:lnTo>
                      <a:pt x="5" y="8"/>
                    </a:lnTo>
                    <a:lnTo>
                      <a:pt x="5" y="9"/>
                    </a:lnTo>
                    <a:lnTo>
                      <a:pt x="2" y="10"/>
                    </a:lnTo>
                    <a:lnTo>
                      <a:pt x="1" y="11"/>
                    </a:lnTo>
                    <a:lnTo>
                      <a:pt x="0" y="15"/>
                    </a:lnTo>
                    <a:lnTo>
                      <a:pt x="1" y="16"/>
                    </a:lnTo>
                    <a:lnTo>
                      <a:pt x="1" y="16"/>
                    </a:lnTo>
                    <a:lnTo>
                      <a:pt x="1" y="16"/>
                    </a:lnTo>
                    <a:lnTo>
                      <a:pt x="3" y="13"/>
                    </a:lnTo>
                    <a:lnTo>
                      <a:pt x="4" y="11"/>
                    </a:lnTo>
                    <a:lnTo>
                      <a:pt x="4" y="11"/>
                    </a:lnTo>
                    <a:lnTo>
                      <a:pt x="5" y="14"/>
                    </a:lnTo>
                    <a:lnTo>
                      <a:pt x="5" y="13"/>
                    </a:lnTo>
                    <a:lnTo>
                      <a:pt x="7" y="12"/>
                    </a:lnTo>
                    <a:lnTo>
                      <a:pt x="7" y="12"/>
                    </a:lnTo>
                    <a:lnTo>
                      <a:pt x="8" y="12"/>
                    </a:lnTo>
                    <a:lnTo>
                      <a:pt x="8" y="13"/>
                    </a:lnTo>
                    <a:lnTo>
                      <a:pt x="8" y="12"/>
                    </a:lnTo>
                    <a:lnTo>
                      <a:pt x="9" y="11"/>
                    </a:lnTo>
                    <a:lnTo>
                      <a:pt x="10" y="11"/>
                    </a:lnTo>
                    <a:lnTo>
                      <a:pt x="11" y="11"/>
                    </a:lnTo>
                    <a:lnTo>
                      <a:pt x="12" y="13"/>
                    </a:lnTo>
                    <a:lnTo>
                      <a:pt x="12" y="14"/>
                    </a:lnTo>
                    <a:lnTo>
                      <a:pt x="12" y="15"/>
                    </a:lnTo>
                    <a:lnTo>
                      <a:pt x="12" y="18"/>
                    </a:lnTo>
                    <a:lnTo>
                      <a:pt x="13" y="20"/>
                    </a:lnTo>
                    <a:lnTo>
                      <a:pt x="16" y="22"/>
                    </a:lnTo>
                    <a:lnTo>
                      <a:pt x="18" y="22"/>
                    </a:lnTo>
                    <a:lnTo>
                      <a:pt x="19" y="21"/>
                    </a:lnTo>
                    <a:lnTo>
                      <a:pt x="19" y="22"/>
                    </a:lnTo>
                    <a:lnTo>
                      <a:pt x="19" y="23"/>
                    </a:lnTo>
                    <a:lnTo>
                      <a:pt x="21" y="21"/>
                    </a:lnTo>
                    <a:lnTo>
                      <a:pt x="21" y="21"/>
                    </a:lnTo>
                    <a:lnTo>
                      <a:pt x="20" y="18"/>
                    </a:lnTo>
                    <a:lnTo>
                      <a:pt x="19" y="18"/>
                    </a:lnTo>
                    <a:lnTo>
                      <a:pt x="19" y="16"/>
                    </a:lnTo>
                    <a:lnTo>
                      <a:pt x="22" y="14"/>
                    </a:lnTo>
                    <a:lnTo>
                      <a:pt x="22" y="14"/>
                    </a:lnTo>
                    <a:lnTo>
                      <a:pt x="22" y="15"/>
                    </a:lnTo>
                    <a:lnTo>
                      <a:pt x="23" y="18"/>
                    </a:lnTo>
                    <a:lnTo>
                      <a:pt x="24" y="19"/>
                    </a:lnTo>
                    <a:lnTo>
                      <a:pt x="24" y="16"/>
                    </a:lnTo>
                    <a:lnTo>
                      <a:pt x="24" y="15"/>
                    </a:lnTo>
                    <a:lnTo>
                      <a:pt x="25" y="15"/>
                    </a:lnTo>
                    <a:lnTo>
                      <a:pt x="26" y="15"/>
                    </a:lnTo>
                    <a:lnTo>
                      <a:pt x="26" y="13"/>
                    </a:lnTo>
                    <a:lnTo>
                      <a:pt x="25" y="11"/>
                    </a:lnTo>
                    <a:lnTo>
                      <a:pt x="25" y="9"/>
                    </a:lnTo>
                    <a:lnTo>
                      <a:pt x="24" y="8"/>
                    </a:lnTo>
                    <a:lnTo>
                      <a:pt x="24" y="7"/>
                    </a:lnTo>
                    <a:lnTo>
                      <a:pt x="23" y="7"/>
                    </a:lnTo>
                    <a:lnTo>
                      <a:pt x="24" y="6"/>
                    </a:lnTo>
                    <a:lnTo>
                      <a:pt x="24" y="5"/>
                    </a:lnTo>
                    <a:lnTo>
                      <a:pt x="23" y="3"/>
                    </a:lnTo>
                    <a:lnTo>
                      <a:pt x="22" y="3"/>
                    </a:lnTo>
                    <a:lnTo>
                      <a:pt x="22" y="3"/>
                    </a:lnTo>
                    <a:lnTo>
                      <a:pt x="22" y="2"/>
                    </a:lnTo>
                    <a:lnTo>
                      <a:pt x="2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3" name="Freeform 534"/>
              <p:cNvSpPr>
                <a:spLocks/>
              </p:cNvSpPr>
              <p:nvPr/>
            </p:nvSpPr>
            <p:spPr bwMode="auto">
              <a:xfrm>
                <a:off x="5019" y="3663"/>
                <a:ext cx="1" cy="1"/>
              </a:xfrm>
              <a:custGeom>
                <a:avLst/>
                <a:gdLst/>
                <a:ahLst/>
                <a:cxnLst>
                  <a:cxn ang="0">
                    <a:pos x="1" y="1"/>
                  </a:cxn>
                  <a:cxn ang="0">
                    <a:pos x="1" y="1"/>
                  </a:cxn>
                  <a:cxn ang="0">
                    <a:pos x="0" y="0"/>
                  </a:cxn>
                  <a:cxn ang="0">
                    <a:pos x="0" y="1"/>
                  </a:cxn>
                  <a:cxn ang="0">
                    <a:pos x="0" y="1"/>
                  </a:cxn>
                  <a:cxn ang="0">
                    <a:pos x="1" y="1"/>
                  </a:cxn>
                </a:cxnLst>
                <a:rect l="0" t="0" r="r" b="b"/>
                <a:pathLst>
                  <a:path w="1" h="1">
                    <a:moveTo>
                      <a:pt x="1" y="1"/>
                    </a:moveTo>
                    <a:lnTo>
                      <a:pt x="1" y="1"/>
                    </a:lnTo>
                    <a:lnTo>
                      <a:pt x="0" y="0"/>
                    </a:lnTo>
                    <a:lnTo>
                      <a:pt x="0" y="1"/>
                    </a:lnTo>
                    <a:lnTo>
                      <a:pt x="0"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4" name="Freeform 535"/>
              <p:cNvSpPr>
                <a:spLocks/>
              </p:cNvSpPr>
              <p:nvPr/>
            </p:nvSpPr>
            <p:spPr bwMode="auto">
              <a:xfrm>
                <a:off x="4835" y="3643"/>
                <a:ext cx="3" cy="11"/>
              </a:xfrm>
              <a:custGeom>
                <a:avLst/>
                <a:gdLst/>
                <a:ahLst/>
                <a:cxnLst>
                  <a:cxn ang="0">
                    <a:pos x="1" y="7"/>
                  </a:cxn>
                  <a:cxn ang="0">
                    <a:pos x="0" y="10"/>
                  </a:cxn>
                  <a:cxn ang="0">
                    <a:pos x="0" y="10"/>
                  </a:cxn>
                  <a:cxn ang="0">
                    <a:pos x="1" y="11"/>
                  </a:cxn>
                  <a:cxn ang="0">
                    <a:pos x="1" y="11"/>
                  </a:cxn>
                  <a:cxn ang="0">
                    <a:pos x="1" y="10"/>
                  </a:cxn>
                  <a:cxn ang="0">
                    <a:pos x="3" y="4"/>
                  </a:cxn>
                  <a:cxn ang="0">
                    <a:pos x="2" y="3"/>
                  </a:cxn>
                  <a:cxn ang="0">
                    <a:pos x="2" y="3"/>
                  </a:cxn>
                  <a:cxn ang="0">
                    <a:pos x="3" y="3"/>
                  </a:cxn>
                  <a:cxn ang="0">
                    <a:pos x="3" y="0"/>
                  </a:cxn>
                  <a:cxn ang="0">
                    <a:pos x="3" y="0"/>
                  </a:cxn>
                  <a:cxn ang="0">
                    <a:pos x="1" y="7"/>
                  </a:cxn>
                </a:cxnLst>
                <a:rect l="0" t="0" r="r" b="b"/>
                <a:pathLst>
                  <a:path w="3" h="11">
                    <a:moveTo>
                      <a:pt x="1" y="7"/>
                    </a:moveTo>
                    <a:lnTo>
                      <a:pt x="0" y="10"/>
                    </a:lnTo>
                    <a:lnTo>
                      <a:pt x="0" y="10"/>
                    </a:lnTo>
                    <a:lnTo>
                      <a:pt x="1" y="11"/>
                    </a:lnTo>
                    <a:lnTo>
                      <a:pt x="1" y="11"/>
                    </a:lnTo>
                    <a:lnTo>
                      <a:pt x="1" y="10"/>
                    </a:lnTo>
                    <a:lnTo>
                      <a:pt x="3" y="4"/>
                    </a:lnTo>
                    <a:lnTo>
                      <a:pt x="2" y="3"/>
                    </a:lnTo>
                    <a:lnTo>
                      <a:pt x="2" y="3"/>
                    </a:lnTo>
                    <a:lnTo>
                      <a:pt x="3" y="3"/>
                    </a:lnTo>
                    <a:lnTo>
                      <a:pt x="3" y="0"/>
                    </a:lnTo>
                    <a:lnTo>
                      <a:pt x="3" y="0"/>
                    </a:lnTo>
                    <a:lnTo>
                      <a:pt x="1"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5" name="Freeform 536"/>
              <p:cNvSpPr>
                <a:spLocks/>
              </p:cNvSpPr>
              <p:nvPr/>
            </p:nvSpPr>
            <p:spPr bwMode="auto">
              <a:xfrm>
                <a:off x="5010" y="3649"/>
                <a:ext cx="8" cy="8"/>
              </a:xfrm>
              <a:custGeom>
                <a:avLst/>
                <a:gdLst/>
                <a:ahLst/>
                <a:cxnLst>
                  <a:cxn ang="0">
                    <a:pos x="5" y="0"/>
                  </a:cxn>
                  <a:cxn ang="0">
                    <a:pos x="4" y="0"/>
                  </a:cxn>
                  <a:cxn ang="0">
                    <a:pos x="2" y="0"/>
                  </a:cxn>
                  <a:cxn ang="0">
                    <a:pos x="0" y="0"/>
                  </a:cxn>
                  <a:cxn ang="0">
                    <a:pos x="0" y="0"/>
                  </a:cxn>
                  <a:cxn ang="0">
                    <a:pos x="0" y="0"/>
                  </a:cxn>
                  <a:cxn ang="0">
                    <a:pos x="1" y="1"/>
                  </a:cxn>
                  <a:cxn ang="0">
                    <a:pos x="2" y="2"/>
                  </a:cxn>
                  <a:cxn ang="0">
                    <a:pos x="2" y="3"/>
                  </a:cxn>
                  <a:cxn ang="0">
                    <a:pos x="4" y="4"/>
                  </a:cxn>
                  <a:cxn ang="0">
                    <a:pos x="3" y="5"/>
                  </a:cxn>
                  <a:cxn ang="0">
                    <a:pos x="3" y="6"/>
                  </a:cxn>
                  <a:cxn ang="0">
                    <a:pos x="4" y="7"/>
                  </a:cxn>
                  <a:cxn ang="0">
                    <a:pos x="5" y="7"/>
                  </a:cxn>
                  <a:cxn ang="0">
                    <a:pos x="6" y="8"/>
                  </a:cxn>
                  <a:cxn ang="0">
                    <a:pos x="6" y="8"/>
                  </a:cxn>
                  <a:cxn ang="0">
                    <a:pos x="8" y="8"/>
                  </a:cxn>
                  <a:cxn ang="0">
                    <a:pos x="7" y="7"/>
                  </a:cxn>
                  <a:cxn ang="0">
                    <a:pos x="6" y="4"/>
                  </a:cxn>
                  <a:cxn ang="0">
                    <a:pos x="6" y="1"/>
                  </a:cxn>
                  <a:cxn ang="0">
                    <a:pos x="6" y="0"/>
                  </a:cxn>
                  <a:cxn ang="0">
                    <a:pos x="6" y="0"/>
                  </a:cxn>
                  <a:cxn ang="0">
                    <a:pos x="5" y="0"/>
                  </a:cxn>
                </a:cxnLst>
                <a:rect l="0" t="0" r="r" b="b"/>
                <a:pathLst>
                  <a:path w="8" h="8">
                    <a:moveTo>
                      <a:pt x="5" y="0"/>
                    </a:moveTo>
                    <a:lnTo>
                      <a:pt x="4" y="0"/>
                    </a:lnTo>
                    <a:lnTo>
                      <a:pt x="2" y="0"/>
                    </a:lnTo>
                    <a:lnTo>
                      <a:pt x="0" y="0"/>
                    </a:lnTo>
                    <a:lnTo>
                      <a:pt x="0" y="0"/>
                    </a:lnTo>
                    <a:lnTo>
                      <a:pt x="0" y="0"/>
                    </a:lnTo>
                    <a:lnTo>
                      <a:pt x="1" y="1"/>
                    </a:lnTo>
                    <a:lnTo>
                      <a:pt x="2" y="2"/>
                    </a:lnTo>
                    <a:lnTo>
                      <a:pt x="2" y="3"/>
                    </a:lnTo>
                    <a:lnTo>
                      <a:pt x="4" y="4"/>
                    </a:lnTo>
                    <a:lnTo>
                      <a:pt x="3" y="5"/>
                    </a:lnTo>
                    <a:lnTo>
                      <a:pt x="3" y="6"/>
                    </a:lnTo>
                    <a:lnTo>
                      <a:pt x="4" y="7"/>
                    </a:lnTo>
                    <a:lnTo>
                      <a:pt x="5" y="7"/>
                    </a:lnTo>
                    <a:lnTo>
                      <a:pt x="6" y="8"/>
                    </a:lnTo>
                    <a:lnTo>
                      <a:pt x="6" y="8"/>
                    </a:lnTo>
                    <a:lnTo>
                      <a:pt x="8" y="8"/>
                    </a:lnTo>
                    <a:lnTo>
                      <a:pt x="7" y="7"/>
                    </a:lnTo>
                    <a:lnTo>
                      <a:pt x="6" y="4"/>
                    </a:lnTo>
                    <a:lnTo>
                      <a:pt x="6" y="1"/>
                    </a:lnTo>
                    <a:lnTo>
                      <a:pt x="6" y="0"/>
                    </a:lnTo>
                    <a:lnTo>
                      <a:pt x="6" y="0"/>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6" name="Freeform 537"/>
              <p:cNvSpPr>
                <a:spLocks/>
              </p:cNvSpPr>
              <p:nvPr/>
            </p:nvSpPr>
            <p:spPr bwMode="auto">
              <a:xfrm>
                <a:off x="5016" y="3577"/>
                <a:ext cx="1" cy="1"/>
              </a:xfrm>
              <a:custGeom>
                <a:avLst/>
                <a:gdLst/>
                <a:ahLst/>
                <a:cxnLst>
                  <a:cxn ang="0">
                    <a:pos x="0" y="1"/>
                  </a:cxn>
                  <a:cxn ang="0">
                    <a:pos x="0" y="1"/>
                  </a:cxn>
                  <a:cxn ang="0">
                    <a:pos x="0" y="1"/>
                  </a:cxn>
                  <a:cxn ang="0">
                    <a:pos x="0" y="0"/>
                  </a:cxn>
                  <a:cxn ang="0">
                    <a:pos x="0" y="0"/>
                  </a:cxn>
                  <a:cxn ang="0">
                    <a:pos x="0" y="1"/>
                  </a:cxn>
                  <a:cxn ang="0">
                    <a:pos x="0" y="1"/>
                  </a:cxn>
                </a:cxnLst>
                <a:rect l="0" t="0" r="r" b="b"/>
                <a:pathLst>
                  <a:path h="1">
                    <a:moveTo>
                      <a:pt x="0" y="1"/>
                    </a:moveTo>
                    <a:lnTo>
                      <a:pt x="0" y="1"/>
                    </a:lnTo>
                    <a:lnTo>
                      <a:pt x="0" y="1"/>
                    </a:lnTo>
                    <a:lnTo>
                      <a:pt x="0" y="0"/>
                    </a:lnTo>
                    <a:lnTo>
                      <a:pt x="0" y="0"/>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 name="Freeform 538"/>
              <p:cNvSpPr>
                <a:spLocks/>
              </p:cNvSpPr>
              <p:nvPr/>
            </p:nvSpPr>
            <p:spPr bwMode="auto">
              <a:xfrm>
                <a:off x="4573" y="3784"/>
                <a:ext cx="2" cy="2"/>
              </a:xfrm>
              <a:custGeom>
                <a:avLst/>
                <a:gdLst/>
                <a:ahLst/>
                <a:cxnLst>
                  <a:cxn ang="0">
                    <a:pos x="2" y="0"/>
                  </a:cxn>
                  <a:cxn ang="0">
                    <a:pos x="1" y="0"/>
                  </a:cxn>
                  <a:cxn ang="0">
                    <a:pos x="1" y="1"/>
                  </a:cxn>
                  <a:cxn ang="0">
                    <a:pos x="0" y="1"/>
                  </a:cxn>
                  <a:cxn ang="0">
                    <a:pos x="0" y="1"/>
                  </a:cxn>
                  <a:cxn ang="0">
                    <a:pos x="1" y="1"/>
                  </a:cxn>
                  <a:cxn ang="0">
                    <a:pos x="1" y="2"/>
                  </a:cxn>
                  <a:cxn ang="0">
                    <a:pos x="1" y="2"/>
                  </a:cxn>
                  <a:cxn ang="0">
                    <a:pos x="2" y="2"/>
                  </a:cxn>
                  <a:cxn ang="0">
                    <a:pos x="2" y="2"/>
                  </a:cxn>
                  <a:cxn ang="0">
                    <a:pos x="2" y="1"/>
                  </a:cxn>
                  <a:cxn ang="0">
                    <a:pos x="2" y="1"/>
                  </a:cxn>
                  <a:cxn ang="0">
                    <a:pos x="2" y="0"/>
                  </a:cxn>
                </a:cxnLst>
                <a:rect l="0" t="0" r="r" b="b"/>
                <a:pathLst>
                  <a:path w="2" h="2">
                    <a:moveTo>
                      <a:pt x="2" y="0"/>
                    </a:moveTo>
                    <a:lnTo>
                      <a:pt x="1" y="0"/>
                    </a:lnTo>
                    <a:lnTo>
                      <a:pt x="1" y="1"/>
                    </a:lnTo>
                    <a:lnTo>
                      <a:pt x="0" y="1"/>
                    </a:lnTo>
                    <a:lnTo>
                      <a:pt x="0" y="1"/>
                    </a:lnTo>
                    <a:lnTo>
                      <a:pt x="1" y="1"/>
                    </a:lnTo>
                    <a:lnTo>
                      <a:pt x="1" y="2"/>
                    </a:lnTo>
                    <a:lnTo>
                      <a:pt x="1" y="2"/>
                    </a:lnTo>
                    <a:lnTo>
                      <a:pt x="2" y="2"/>
                    </a:lnTo>
                    <a:lnTo>
                      <a:pt x="2" y="2"/>
                    </a:lnTo>
                    <a:lnTo>
                      <a:pt x="2" y="1"/>
                    </a:lnTo>
                    <a:lnTo>
                      <a:pt x="2"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 name="Freeform 539"/>
              <p:cNvSpPr>
                <a:spLocks/>
              </p:cNvSpPr>
              <p:nvPr/>
            </p:nvSpPr>
            <p:spPr bwMode="auto">
              <a:xfrm>
                <a:off x="4645" y="3829"/>
                <a:ext cx="2" cy="3"/>
              </a:xfrm>
              <a:custGeom>
                <a:avLst/>
                <a:gdLst/>
                <a:ahLst/>
                <a:cxnLst>
                  <a:cxn ang="0">
                    <a:pos x="1" y="0"/>
                  </a:cxn>
                  <a:cxn ang="0">
                    <a:pos x="1" y="1"/>
                  </a:cxn>
                  <a:cxn ang="0">
                    <a:pos x="1" y="1"/>
                  </a:cxn>
                  <a:cxn ang="0">
                    <a:pos x="1" y="2"/>
                  </a:cxn>
                  <a:cxn ang="0">
                    <a:pos x="0" y="3"/>
                  </a:cxn>
                  <a:cxn ang="0">
                    <a:pos x="0" y="3"/>
                  </a:cxn>
                  <a:cxn ang="0">
                    <a:pos x="1" y="3"/>
                  </a:cxn>
                  <a:cxn ang="0">
                    <a:pos x="2" y="3"/>
                  </a:cxn>
                  <a:cxn ang="0">
                    <a:pos x="2" y="3"/>
                  </a:cxn>
                  <a:cxn ang="0">
                    <a:pos x="1" y="2"/>
                  </a:cxn>
                  <a:cxn ang="0">
                    <a:pos x="1" y="0"/>
                  </a:cxn>
                </a:cxnLst>
                <a:rect l="0" t="0" r="r" b="b"/>
                <a:pathLst>
                  <a:path w="2" h="3">
                    <a:moveTo>
                      <a:pt x="1" y="0"/>
                    </a:moveTo>
                    <a:lnTo>
                      <a:pt x="1" y="1"/>
                    </a:lnTo>
                    <a:lnTo>
                      <a:pt x="1" y="1"/>
                    </a:lnTo>
                    <a:lnTo>
                      <a:pt x="1" y="2"/>
                    </a:lnTo>
                    <a:lnTo>
                      <a:pt x="0" y="3"/>
                    </a:lnTo>
                    <a:lnTo>
                      <a:pt x="0" y="3"/>
                    </a:lnTo>
                    <a:lnTo>
                      <a:pt x="1" y="3"/>
                    </a:lnTo>
                    <a:lnTo>
                      <a:pt x="2" y="3"/>
                    </a:lnTo>
                    <a:lnTo>
                      <a:pt x="2" y="3"/>
                    </a:lnTo>
                    <a:lnTo>
                      <a:pt x="1" y="2"/>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9" name="Freeform 540"/>
              <p:cNvSpPr>
                <a:spLocks/>
              </p:cNvSpPr>
              <p:nvPr/>
            </p:nvSpPr>
            <p:spPr bwMode="auto">
              <a:xfrm>
                <a:off x="4584" y="3770"/>
                <a:ext cx="2" cy="1"/>
              </a:xfrm>
              <a:custGeom>
                <a:avLst/>
                <a:gdLst/>
                <a:ahLst/>
                <a:cxnLst>
                  <a:cxn ang="0">
                    <a:pos x="1" y="0"/>
                  </a:cxn>
                  <a:cxn ang="0">
                    <a:pos x="0" y="0"/>
                  </a:cxn>
                  <a:cxn ang="0">
                    <a:pos x="1" y="0"/>
                  </a:cxn>
                  <a:cxn ang="0">
                    <a:pos x="2" y="0"/>
                  </a:cxn>
                  <a:cxn ang="0">
                    <a:pos x="1" y="0"/>
                  </a:cxn>
                  <a:cxn ang="0">
                    <a:pos x="2" y="0"/>
                  </a:cxn>
                  <a:cxn ang="0">
                    <a:pos x="1" y="0"/>
                  </a:cxn>
                </a:cxnLst>
                <a:rect l="0" t="0" r="r" b="b"/>
                <a:pathLst>
                  <a:path w="2">
                    <a:moveTo>
                      <a:pt x="1" y="0"/>
                    </a:moveTo>
                    <a:lnTo>
                      <a:pt x="0" y="0"/>
                    </a:lnTo>
                    <a:lnTo>
                      <a:pt x="1" y="0"/>
                    </a:lnTo>
                    <a:lnTo>
                      <a:pt x="2" y="0"/>
                    </a:lnTo>
                    <a:lnTo>
                      <a:pt x="1" y="0"/>
                    </a:lnTo>
                    <a:lnTo>
                      <a:pt x="2"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0" name="Freeform 541"/>
              <p:cNvSpPr>
                <a:spLocks/>
              </p:cNvSpPr>
              <p:nvPr/>
            </p:nvSpPr>
            <p:spPr bwMode="auto">
              <a:xfrm>
                <a:off x="4578" y="3788"/>
                <a:ext cx="1" cy="2"/>
              </a:xfrm>
              <a:custGeom>
                <a:avLst/>
                <a:gdLst/>
                <a:ahLst/>
                <a:cxnLst>
                  <a:cxn ang="0">
                    <a:pos x="0" y="0"/>
                  </a:cxn>
                  <a:cxn ang="0">
                    <a:pos x="0" y="0"/>
                  </a:cxn>
                  <a:cxn ang="0">
                    <a:pos x="0" y="0"/>
                  </a:cxn>
                  <a:cxn ang="0">
                    <a:pos x="0" y="0"/>
                  </a:cxn>
                  <a:cxn ang="0">
                    <a:pos x="0" y="1"/>
                  </a:cxn>
                  <a:cxn ang="0">
                    <a:pos x="0" y="2"/>
                  </a:cxn>
                  <a:cxn ang="0">
                    <a:pos x="0" y="2"/>
                  </a:cxn>
                  <a:cxn ang="0">
                    <a:pos x="1" y="2"/>
                  </a:cxn>
                  <a:cxn ang="0">
                    <a:pos x="1" y="1"/>
                  </a:cxn>
                  <a:cxn ang="0">
                    <a:pos x="1" y="1"/>
                  </a:cxn>
                  <a:cxn ang="0">
                    <a:pos x="1" y="0"/>
                  </a:cxn>
                  <a:cxn ang="0">
                    <a:pos x="0" y="0"/>
                  </a:cxn>
                </a:cxnLst>
                <a:rect l="0" t="0" r="r" b="b"/>
                <a:pathLst>
                  <a:path w="1" h="2">
                    <a:moveTo>
                      <a:pt x="0" y="0"/>
                    </a:moveTo>
                    <a:lnTo>
                      <a:pt x="0" y="0"/>
                    </a:lnTo>
                    <a:lnTo>
                      <a:pt x="0" y="0"/>
                    </a:lnTo>
                    <a:lnTo>
                      <a:pt x="0" y="0"/>
                    </a:lnTo>
                    <a:lnTo>
                      <a:pt x="0" y="1"/>
                    </a:lnTo>
                    <a:lnTo>
                      <a:pt x="0" y="2"/>
                    </a:lnTo>
                    <a:lnTo>
                      <a:pt x="0" y="2"/>
                    </a:lnTo>
                    <a:lnTo>
                      <a:pt x="1" y="2"/>
                    </a:lnTo>
                    <a:lnTo>
                      <a:pt x="1" y="1"/>
                    </a:lnTo>
                    <a:lnTo>
                      <a:pt x="1" y="1"/>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1" name="Freeform 542"/>
              <p:cNvSpPr>
                <a:spLocks/>
              </p:cNvSpPr>
              <p:nvPr/>
            </p:nvSpPr>
            <p:spPr bwMode="auto">
              <a:xfrm>
                <a:off x="4633" y="3835"/>
                <a:ext cx="3" cy="3"/>
              </a:xfrm>
              <a:custGeom>
                <a:avLst/>
                <a:gdLst/>
                <a:ahLst/>
                <a:cxnLst>
                  <a:cxn ang="0">
                    <a:pos x="2" y="0"/>
                  </a:cxn>
                  <a:cxn ang="0">
                    <a:pos x="0" y="0"/>
                  </a:cxn>
                  <a:cxn ang="0">
                    <a:pos x="0" y="0"/>
                  </a:cxn>
                  <a:cxn ang="0">
                    <a:pos x="1" y="1"/>
                  </a:cxn>
                  <a:cxn ang="0">
                    <a:pos x="2" y="2"/>
                  </a:cxn>
                  <a:cxn ang="0">
                    <a:pos x="2" y="3"/>
                  </a:cxn>
                  <a:cxn ang="0">
                    <a:pos x="3" y="3"/>
                  </a:cxn>
                  <a:cxn ang="0">
                    <a:pos x="3" y="1"/>
                  </a:cxn>
                  <a:cxn ang="0">
                    <a:pos x="2" y="0"/>
                  </a:cxn>
                  <a:cxn ang="0">
                    <a:pos x="2" y="0"/>
                  </a:cxn>
                </a:cxnLst>
                <a:rect l="0" t="0" r="r" b="b"/>
                <a:pathLst>
                  <a:path w="3" h="3">
                    <a:moveTo>
                      <a:pt x="2" y="0"/>
                    </a:moveTo>
                    <a:lnTo>
                      <a:pt x="0" y="0"/>
                    </a:lnTo>
                    <a:lnTo>
                      <a:pt x="0" y="0"/>
                    </a:lnTo>
                    <a:lnTo>
                      <a:pt x="1" y="1"/>
                    </a:lnTo>
                    <a:lnTo>
                      <a:pt x="2" y="2"/>
                    </a:lnTo>
                    <a:lnTo>
                      <a:pt x="2" y="3"/>
                    </a:lnTo>
                    <a:lnTo>
                      <a:pt x="3" y="3"/>
                    </a:lnTo>
                    <a:lnTo>
                      <a:pt x="3" y="1"/>
                    </a:lnTo>
                    <a:lnTo>
                      <a:pt x="2"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2" name="Rectangle 543"/>
              <p:cNvSpPr>
                <a:spLocks noChangeArrowheads="1"/>
              </p:cNvSpPr>
              <p:nvPr/>
            </p:nvSpPr>
            <p:spPr bwMode="auto">
              <a:xfrm>
                <a:off x="5016" y="3577"/>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3" name="Freeform 544"/>
              <p:cNvSpPr>
                <a:spLocks/>
              </p:cNvSpPr>
              <p:nvPr/>
            </p:nvSpPr>
            <p:spPr bwMode="auto">
              <a:xfrm>
                <a:off x="4971" y="3655"/>
                <a:ext cx="13" cy="16"/>
              </a:xfrm>
              <a:custGeom>
                <a:avLst/>
                <a:gdLst/>
                <a:ahLst/>
                <a:cxnLst>
                  <a:cxn ang="0">
                    <a:pos x="10" y="5"/>
                  </a:cxn>
                  <a:cxn ang="0">
                    <a:pos x="9" y="6"/>
                  </a:cxn>
                  <a:cxn ang="0">
                    <a:pos x="9" y="7"/>
                  </a:cxn>
                  <a:cxn ang="0">
                    <a:pos x="8" y="8"/>
                  </a:cxn>
                  <a:cxn ang="0">
                    <a:pos x="4" y="12"/>
                  </a:cxn>
                  <a:cxn ang="0">
                    <a:pos x="4" y="12"/>
                  </a:cxn>
                  <a:cxn ang="0">
                    <a:pos x="3" y="13"/>
                  </a:cxn>
                  <a:cxn ang="0">
                    <a:pos x="1" y="14"/>
                  </a:cxn>
                  <a:cxn ang="0">
                    <a:pos x="1" y="15"/>
                  </a:cxn>
                  <a:cxn ang="0">
                    <a:pos x="0" y="16"/>
                  </a:cxn>
                  <a:cxn ang="0">
                    <a:pos x="1" y="16"/>
                  </a:cxn>
                  <a:cxn ang="0">
                    <a:pos x="2" y="16"/>
                  </a:cxn>
                  <a:cxn ang="0">
                    <a:pos x="3" y="15"/>
                  </a:cxn>
                  <a:cxn ang="0">
                    <a:pos x="7" y="12"/>
                  </a:cxn>
                  <a:cxn ang="0">
                    <a:pos x="9" y="10"/>
                  </a:cxn>
                  <a:cxn ang="0">
                    <a:pos x="9" y="9"/>
                  </a:cxn>
                  <a:cxn ang="0">
                    <a:pos x="11" y="8"/>
                  </a:cxn>
                  <a:cxn ang="0">
                    <a:pos x="12" y="6"/>
                  </a:cxn>
                  <a:cxn ang="0">
                    <a:pos x="13" y="5"/>
                  </a:cxn>
                  <a:cxn ang="0">
                    <a:pos x="13" y="5"/>
                  </a:cxn>
                  <a:cxn ang="0">
                    <a:pos x="12" y="2"/>
                  </a:cxn>
                  <a:cxn ang="0">
                    <a:pos x="13" y="2"/>
                  </a:cxn>
                  <a:cxn ang="0">
                    <a:pos x="12" y="2"/>
                  </a:cxn>
                  <a:cxn ang="0">
                    <a:pos x="12" y="0"/>
                  </a:cxn>
                  <a:cxn ang="0">
                    <a:pos x="12" y="0"/>
                  </a:cxn>
                  <a:cxn ang="0">
                    <a:pos x="12" y="1"/>
                  </a:cxn>
                  <a:cxn ang="0">
                    <a:pos x="12" y="1"/>
                  </a:cxn>
                  <a:cxn ang="0">
                    <a:pos x="12" y="2"/>
                  </a:cxn>
                  <a:cxn ang="0">
                    <a:pos x="12" y="2"/>
                  </a:cxn>
                  <a:cxn ang="0">
                    <a:pos x="12" y="3"/>
                  </a:cxn>
                  <a:cxn ang="0">
                    <a:pos x="12" y="3"/>
                  </a:cxn>
                  <a:cxn ang="0">
                    <a:pos x="12" y="4"/>
                  </a:cxn>
                  <a:cxn ang="0">
                    <a:pos x="12" y="3"/>
                  </a:cxn>
                  <a:cxn ang="0">
                    <a:pos x="12" y="4"/>
                  </a:cxn>
                  <a:cxn ang="0">
                    <a:pos x="11" y="5"/>
                  </a:cxn>
                  <a:cxn ang="0">
                    <a:pos x="10" y="5"/>
                  </a:cxn>
                </a:cxnLst>
                <a:rect l="0" t="0" r="r" b="b"/>
                <a:pathLst>
                  <a:path w="13" h="16">
                    <a:moveTo>
                      <a:pt x="10" y="5"/>
                    </a:moveTo>
                    <a:lnTo>
                      <a:pt x="9" y="6"/>
                    </a:lnTo>
                    <a:lnTo>
                      <a:pt x="9" y="7"/>
                    </a:lnTo>
                    <a:lnTo>
                      <a:pt x="8" y="8"/>
                    </a:lnTo>
                    <a:lnTo>
                      <a:pt x="4" y="12"/>
                    </a:lnTo>
                    <a:lnTo>
                      <a:pt x="4" y="12"/>
                    </a:lnTo>
                    <a:lnTo>
                      <a:pt x="3" y="13"/>
                    </a:lnTo>
                    <a:lnTo>
                      <a:pt x="1" y="14"/>
                    </a:lnTo>
                    <a:lnTo>
                      <a:pt x="1" y="15"/>
                    </a:lnTo>
                    <a:lnTo>
                      <a:pt x="0" y="16"/>
                    </a:lnTo>
                    <a:lnTo>
                      <a:pt x="1" y="16"/>
                    </a:lnTo>
                    <a:lnTo>
                      <a:pt x="2" y="16"/>
                    </a:lnTo>
                    <a:lnTo>
                      <a:pt x="3" y="15"/>
                    </a:lnTo>
                    <a:lnTo>
                      <a:pt x="7" y="12"/>
                    </a:lnTo>
                    <a:lnTo>
                      <a:pt x="9" y="10"/>
                    </a:lnTo>
                    <a:lnTo>
                      <a:pt x="9" y="9"/>
                    </a:lnTo>
                    <a:lnTo>
                      <a:pt x="11" y="8"/>
                    </a:lnTo>
                    <a:lnTo>
                      <a:pt x="12" y="6"/>
                    </a:lnTo>
                    <a:lnTo>
                      <a:pt x="13" y="5"/>
                    </a:lnTo>
                    <a:lnTo>
                      <a:pt x="13" y="5"/>
                    </a:lnTo>
                    <a:lnTo>
                      <a:pt x="12" y="2"/>
                    </a:lnTo>
                    <a:lnTo>
                      <a:pt x="13" y="2"/>
                    </a:lnTo>
                    <a:lnTo>
                      <a:pt x="12" y="2"/>
                    </a:lnTo>
                    <a:lnTo>
                      <a:pt x="12" y="0"/>
                    </a:lnTo>
                    <a:lnTo>
                      <a:pt x="12" y="0"/>
                    </a:lnTo>
                    <a:lnTo>
                      <a:pt x="12" y="1"/>
                    </a:lnTo>
                    <a:lnTo>
                      <a:pt x="12" y="1"/>
                    </a:lnTo>
                    <a:lnTo>
                      <a:pt x="12" y="2"/>
                    </a:lnTo>
                    <a:lnTo>
                      <a:pt x="12" y="2"/>
                    </a:lnTo>
                    <a:lnTo>
                      <a:pt x="12" y="3"/>
                    </a:lnTo>
                    <a:lnTo>
                      <a:pt x="12" y="3"/>
                    </a:lnTo>
                    <a:lnTo>
                      <a:pt x="12" y="4"/>
                    </a:lnTo>
                    <a:lnTo>
                      <a:pt x="12" y="3"/>
                    </a:lnTo>
                    <a:lnTo>
                      <a:pt x="12" y="4"/>
                    </a:lnTo>
                    <a:lnTo>
                      <a:pt x="11" y="5"/>
                    </a:lnTo>
                    <a:lnTo>
                      <a:pt x="10"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4" name="Freeform 545"/>
              <p:cNvSpPr>
                <a:spLocks/>
              </p:cNvSpPr>
              <p:nvPr/>
            </p:nvSpPr>
            <p:spPr bwMode="auto">
              <a:xfrm>
                <a:off x="4987" y="3575"/>
                <a:ext cx="10" cy="20"/>
              </a:xfrm>
              <a:custGeom>
                <a:avLst/>
                <a:gdLst/>
                <a:ahLst/>
                <a:cxnLst>
                  <a:cxn ang="0">
                    <a:pos x="9" y="1"/>
                  </a:cxn>
                  <a:cxn ang="0">
                    <a:pos x="9" y="1"/>
                  </a:cxn>
                  <a:cxn ang="0">
                    <a:pos x="8" y="1"/>
                  </a:cxn>
                  <a:cxn ang="0">
                    <a:pos x="8" y="0"/>
                  </a:cxn>
                  <a:cxn ang="0">
                    <a:pos x="7" y="0"/>
                  </a:cxn>
                  <a:cxn ang="0">
                    <a:pos x="7" y="0"/>
                  </a:cxn>
                  <a:cxn ang="0">
                    <a:pos x="7" y="1"/>
                  </a:cxn>
                  <a:cxn ang="0">
                    <a:pos x="4" y="2"/>
                  </a:cxn>
                  <a:cxn ang="0">
                    <a:pos x="0" y="9"/>
                  </a:cxn>
                  <a:cxn ang="0">
                    <a:pos x="0" y="10"/>
                  </a:cxn>
                  <a:cxn ang="0">
                    <a:pos x="0" y="15"/>
                  </a:cxn>
                  <a:cxn ang="0">
                    <a:pos x="1" y="16"/>
                  </a:cxn>
                  <a:cxn ang="0">
                    <a:pos x="3" y="16"/>
                  </a:cxn>
                  <a:cxn ang="0">
                    <a:pos x="3" y="20"/>
                  </a:cxn>
                  <a:cxn ang="0">
                    <a:pos x="3" y="20"/>
                  </a:cxn>
                  <a:cxn ang="0">
                    <a:pos x="9" y="4"/>
                  </a:cxn>
                  <a:cxn ang="0">
                    <a:pos x="9" y="2"/>
                  </a:cxn>
                  <a:cxn ang="0">
                    <a:pos x="10" y="2"/>
                  </a:cxn>
                  <a:cxn ang="0">
                    <a:pos x="9" y="1"/>
                  </a:cxn>
                </a:cxnLst>
                <a:rect l="0" t="0" r="r" b="b"/>
                <a:pathLst>
                  <a:path w="10" h="20">
                    <a:moveTo>
                      <a:pt x="9" y="1"/>
                    </a:moveTo>
                    <a:lnTo>
                      <a:pt x="9" y="1"/>
                    </a:lnTo>
                    <a:lnTo>
                      <a:pt x="8" y="1"/>
                    </a:lnTo>
                    <a:lnTo>
                      <a:pt x="8" y="0"/>
                    </a:lnTo>
                    <a:lnTo>
                      <a:pt x="7" y="0"/>
                    </a:lnTo>
                    <a:lnTo>
                      <a:pt x="7" y="0"/>
                    </a:lnTo>
                    <a:lnTo>
                      <a:pt x="7" y="1"/>
                    </a:lnTo>
                    <a:lnTo>
                      <a:pt x="4" y="2"/>
                    </a:lnTo>
                    <a:lnTo>
                      <a:pt x="0" y="9"/>
                    </a:lnTo>
                    <a:lnTo>
                      <a:pt x="0" y="10"/>
                    </a:lnTo>
                    <a:lnTo>
                      <a:pt x="0" y="15"/>
                    </a:lnTo>
                    <a:lnTo>
                      <a:pt x="1" y="16"/>
                    </a:lnTo>
                    <a:lnTo>
                      <a:pt x="3" y="16"/>
                    </a:lnTo>
                    <a:lnTo>
                      <a:pt x="3" y="20"/>
                    </a:lnTo>
                    <a:lnTo>
                      <a:pt x="3" y="20"/>
                    </a:lnTo>
                    <a:lnTo>
                      <a:pt x="9" y="4"/>
                    </a:lnTo>
                    <a:lnTo>
                      <a:pt x="9" y="2"/>
                    </a:lnTo>
                    <a:lnTo>
                      <a:pt x="10" y="2"/>
                    </a:lnTo>
                    <a:lnTo>
                      <a:pt x="9"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5" name="Freeform 546"/>
              <p:cNvSpPr>
                <a:spLocks/>
              </p:cNvSpPr>
              <p:nvPr/>
            </p:nvSpPr>
            <p:spPr bwMode="auto">
              <a:xfrm>
                <a:off x="4954" y="3593"/>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6" name="Freeform 547"/>
              <p:cNvSpPr>
                <a:spLocks/>
              </p:cNvSpPr>
              <p:nvPr/>
            </p:nvSpPr>
            <p:spPr bwMode="auto">
              <a:xfrm>
                <a:off x="4985" y="3614"/>
                <a:ext cx="24" cy="35"/>
              </a:xfrm>
              <a:custGeom>
                <a:avLst/>
                <a:gdLst/>
                <a:ahLst/>
                <a:cxnLst>
                  <a:cxn ang="0">
                    <a:pos x="0" y="14"/>
                  </a:cxn>
                  <a:cxn ang="0">
                    <a:pos x="3" y="22"/>
                  </a:cxn>
                  <a:cxn ang="0">
                    <a:pos x="5" y="24"/>
                  </a:cxn>
                  <a:cxn ang="0">
                    <a:pos x="5" y="22"/>
                  </a:cxn>
                  <a:cxn ang="0">
                    <a:pos x="6" y="24"/>
                  </a:cxn>
                  <a:cxn ang="0">
                    <a:pos x="5" y="26"/>
                  </a:cxn>
                  <a:cxn ang="0">
                    <a:pos x="5" y="28"/>
                  </a:cxn>
                  <a:cxn ang="0">
                    <a:pos x="7" y="28"/>
                  </a:cxn>
                  <a:cxn ang="0">
                    <a:pos x="9" y="28"/>
                  </a:cxn>
                  <a:cxn ang="0">
                    <a:pos x="10" y="27"/>
                  </a:cxn>
                  <a:cxn ang="0">
                    <a:pos x="13" y="28"/>
                  </a:cxn>
                  <a:cxn ang="0">
                    <a:pos x="16" y="31"/>
                  </a:cxn>
                  <a:cxn ang="0">
                    <a:pos x="16" y="31"/>
                  </a:cxn>
                  <a:cxn ang="0">
                    <a:pos x="15" y="27"/>
                  </a:cxn>
                  <a:cxn ang="0">
                    <a:pos x="17" y="28"/>
                  </a:cxn>
                  <a:cxn ang="0">
                    <a:pos x="18" y="29"/>
                  </a:cxn>
                  <a:cxn ang="0">
                    <a:pos x="20" y="31"/>
                  </a:cxn>
                  <a:cxn ang="0">
                    <a:pos x="20" y="32"/>
                  </a:cxn>
                  <a:cxn ang="0">
                    <a:pos x="23" y="32"/>
                  </a:cxn>
                  <a:cxn ang="0">
                    <a:pos x="23" y="33"/>
                  </a:cxn>
                  <a:cxn ang="0">
                    <a:pos x="24" y="35"/>
                  </a:cxn>
                  <a:cxn ang="0">
                    <a:pos x="24" y="32"/>
                  </a:cxn>
                  <a:cxn ang="0">
                    <a:pos x="23" y="32"/>
                  </a:cxn>
                  <a:cxn ang="0">
                    <a:pos x="22" y="32"/>
                  </a:cxn>
                  <a:cxn ang="0">
                    <a:pos x="23" y="31"/>
                  </a:cxn>
                  <a:cxn ang="0">
                    <a:pos x="21" y="30"/>
                  </a:cxn>
                  <a:cxn ang="0">
                    <a:pos x="22" y="28"/>
                  </a:cxn>
                  <a:cxn ang="0">
                    <a:pos x="23" y="28"/>
                  </a:cxn>
                  <a:cxn ang="0">
                    <a:pos x="20" y="27"/>
                  </a:cxn>
                  <a:cxn ang="0">
                    <a:pos x="20" y="28"/>
                  </a:cxn>
                  <a:cxn ang="0">
                    <a:pos x="18" y="28"/>
                  </a:cxn>
                  <a:cxn ang="0">
                    <a:pos x="17" y="25"/>
                  </a:cxn>
                  <a:cxn ang="0">
                    <a:pos x="16" y="25"/>
                  </a:cxn>
                  <a:cxn ang="0">
                    <a:pos x="14" y="25"/>
                  </a:cxn>
                  <a:cxn ang="0">
                    <a:pos x="13" y="26"/>
                  </a:cxn>
                  <a:cxn ang="0">
                    <a:pos x="13" y="27"/>
                  </a:cxn>
                  <a:cxn ang="0">
                    <a:pos x="11" y="26"/>
                  </a:cxn>
                  <a:cxn ang="0">
                    <a:pos x="10" y="24"/>
                  </a:cxn>
                  <a:cxn ang="0">
                    <a:pos x="10" y="22"/>
                  </a:cxn>
                  <a:cxn ang="0">
                    <a:pos x="9" y="19"/>
                  </a:cxn>
                  <a:cxn ang="0">
                    <a:pos x="10" y="17"/>
                  </a:cxn>
                  <a:cxn ang="0">
                    <a:pos x="11" y="16"/>
                  </a:cxn>
                  <a:cxn ang="0">
                    <a:pos x="13" y="15"/>
                  </a:cxn>
                  <a:cxn ang="0">
                    <a:pos x="15" y="10"/>
                  </a:cxn>
                  <a:cxn ang="0">
                    <a:pos x="14" y="8"/>
                  </a:cxn>
                  <a:cxn ang="0">
                    <a:pos x="13" y="7"/>
                  </a:cxn>
                  <a:cxn ang="0">
                    <a:pos x="13" y="3"/>
                  </a:cxn>
                  <a:cxn ang="0">
                    <a:pos x="14" y="2"/>
                  </a:cxn>
                  <a:cxn ang="0">
                    <a:pos x="13" y="1"/>
                  </a:cxn>
                  <a:cxn ang="0">
                    <a:pos x="13" y="2"/>
                  </a:cxn>
                  <a:cxn ang="0">
                    <a:pos x="10" y="2"/>
                  </a:cxn>
                  <a:cxn ang="0">
                    <a:pos x="5" y="0"/>
                  </a:cxn>
                  <a:cxn ang="0">
                    <a:pos x="3" y="14"/>
                  </a:cxn>
                  <a:cxn ang="0">
                    <a:pos x="1" y="14"/>
                  </a:cxn>
                </a:cxnLst>
                <a:rect l="0" t="0" r="r" b="b"/>
                <a:pathLst>
                  <a:path w="24" h="35">
                    <a:moveTo>
                      <a:pt x="0" y="14"/>
                    </a:moveTo>
                    <a:lnTo>
                      <a:pt x="0" y="14"/>
                    </a:lnTo>
                    <a:lnTo>
                      <a:pt x="2" y="22"/>
                    </a:lnTo>
                    <a:lnTo>
                      <a:pt x="3" y="22"/>
                    </a:lnTo>
                    <a:lnTo>
                      <a:pt x="5" y="25"/>
                    </a:lnTo>
                    <a:lnTo>
                      <a:pt x="5" y="24"/>
                    </a:lnTo>
                    <a:lnTo>
                      <a:pt x="5" y="22"/>
                    </a:lnTo>
                    <a:lnTo>
                      <a:pt x="5" y="22"/>
                    </a:lnTo>
                    <a:lnTo>
                      <a:pt x="6" y="23"/>
                    </a:lnTo>
                    <a:lnTo>
                      <a:pt x="6" y="24"/>
                    </a:lnTo>
                    <a:lnTo>
                      <a:pt x="5" y="25"/>
                    </a:lnTo>
                    <a:lnTo>
                      <a:pt x="5" y="26"/>
                    </a:lnTo>
                    <a:lnTo>
                      <a:pt x="5" y="28"/>
                    </a:lnTo>
                    <a:lnTo>
                      <a:pt x="5" y="28"/>
                    </a:lnTo>
                    <a:lnTo>
                      <a:pt x="6" y="28"/>
                    </a:lnTo>
                    <a:lnTo>
                      <a:pt x="7" y="28"/>
                    </a:lnTo>
                    <a:lnTo>
                      <a:pt x="8" y="28"/>
                    </a:lnTo>
                    <a:lnTo>
                      <a:pt x="9" y="28"/>
                    </a:lnTo>
                    <a:lnTo>
                      <a:pt x="9" y="28"/>
                    </a:lnTo>
                    <a:lnTo>
                      <a:pt x="10" y="27"/>
                    </a:lnTo>
                    <a:lnTo>
                      <a:pt x="11" y="27"/>
                    </a:lnTo>
                    <a:lnTo>
                      <a:pt x="13" y="28"/>
                    </a:lnTo>
                    <a:lnTo>
                      <a:pt x="15" y="30"/>
                    </a:lnTo>
                    <a:lnTo>
                      <a:pt x="16" y="31"/>
                    </a:lnTo>
                    <a:lnTo>
                      <a:pt x="16" y="31"/>
                    </a:lnTo>
                    <a:lnTo>
                      <a:pt x="16" y="31"/>
                    </a:lnTo>
                    <a:lnTo>
                      <a:pt x="15" y="28"/>
                    </a:lnTo>
                    <a:lnTo>
                      <a:pt x="15" y="27"/>
                    </a:lnTo>
                    <a:lnTo>
                      <a:pt x="16" y="28"/>
                    </a:lnTo>
                    <a:lnTo>
                      <a:pt x="17" y="28"/>
                    </a:lnTo>
                    <a:lnTo>
                      <a:pt x="17" y="28"/>
                    </a:lnTo>
                    <a:lnTo>
                      <a:pt x="18" y="29"/>
                    </a:lnTo>
                    <a:lnTo>
                      <a:pt x="19" y="30"/>
                    </a:lnTo>
                    <a:lnTo>
                      <a:pt x="20" y="31"/>
                    </a:lnTo>
                    <a:lnTo>
                      <a:pt x="20" y="32"/>
                    </a:lnTo>
                    <a:lnTo>
                      <a:pt x="20" y="32"/>
                    </a:lnTo>
                    <a:lnTo>
                      <a:pt x="21" y="33"/>
                    </a:lnTo>
                    <a:lnTo>
                      <a:pt x="23" y="32"/>
                    </a:lnTo>
                    <a:lnTo>
                      <a:pt x="23" y="33"/>
                    </a:lnTo>
                    <a:lnTo>
                      <a:pt x="23" y="33"/>
                    </a:lnTo>
                    <a:lnTo>
                      <a:pt x="23" y="34"/>
                    </a:lnTo>
                    <a:lnTo>
                      <a:pt x="24" y="35"/>
                    </a:lnTo>
                    <a:lnTo>
                      <a:pt x="24" y="34"/>
                    </a:lnTo>
                    <a:lnTo>
                      <a:pt x="24" y="32"/>
                    </a:lnTo>
                    <a:lnTo>
                      <a:pt x="24" y="32"/>
                    </a:lnTo>
                    <a:lnTo>
                      <a:pt x="23" y="32"/>
                    </a:lnTo>
                    <a:lnTo>
                      <a:pt x="23" y="32"/>
                    </a:lnTo>
                    <a:lnTo>
                      <a:pt x="22" y="32"/>
                    </a:lnTo>
                    <a:lnTo>
                      <a:pt x="22" y="32"/>
                    </a:lnTo>
                    <a:lnTo>
                      <a:pt x="23" y="31"/>
                    </a:lnTo>
                    <a:lnTo>
                      <a:pt x="22" y="30"/>
                    </a:lnTo>
                    <a:lnTo>
                      <a:pt x="21" y="30"/>
                    </a:lnTo>
                    <a:lnTo>
                      <a:pt x="21" y="29"/>
                    </a:lnTo>
                    <a:lnTo>
                      <a:pt x="22" y="28"/>
                    </a:lnTo>
                    <a:lnTo>
                      <a:pt x="23" y="28"/>
                    </a:lnTo>
                    <a:lnTo>
                      <a:pt x="23" y="28"/>
                    </a:lnTo>
                    <a:lnTo>
                      <a:pt x="20" y="27"/>
                    </a:lnTo>
                    <a:lnTo>
                      <a:pt x="20" y="27"/>
                    </a:lnTo>
                    <a:lnTo>
                      <a:pt x="20" y="26"/>
                    </a:lnTo>
                    <a:lnTo>
                      <a:pt x="20" y="28"/>
                    </a:lnTo>
                    <a:lnTo>
                      <a:pt x="19" y="28"/>
                    </a:lnTo>
                    <a:lnTo>
                      <a:pt x="18" y="28"/>
                    </a:lnTo>
                    <a:lnTo>
                      <a:pt x="18" y="25"/>
                    </a:lnTo>
                    <a:lnTo>
                      <a:pt x="17" y="25"/>
                    </a:lnTo>
                    <a:lnTo>
                      <a:pt x="16" y="25"/>
                    </a:lnTo>
                    <a:lnTo>
                      <a:pt x="16" y="25"/>
                    </a:lnTo>
                    <a:lnTo>
                      <a:pt x="15" y="25"/>
                    </a:lnTo>
                    <a:lnTo>
                      <a:pt x="14" y="25"/>
                    </a:lnTo>
                    <a:lnTo>
                      <a:pt x="13" y="25"/>
                    </a:lnTo>
                    <a:lnTo>
                      <a:pt x="13" y="26"/>
                    </a:lnTo>
                    <a:lnTo>
                      <a:pt x="13" y="27"/>
                    </a:lnTo>
                    <a:lnTo>
                      <a:pt x="13" y="27"/>
                    </a:lnTo>
                    <a:lnTo>
                      <a:pt x="13" y="27"/>
                    </a:lnTo>
                    <a:lnTo>
                      <a:pt x="11" y="26"/>
                    </a:lnTo>
                    <a:lnTo>
                      <a:pt x="11" y="25"/>
                    </a:lnTo>
                    <a:lnTo>
                      <a:pt x="10" y="24"/>
                    </a:lnTo>
                    <a:lnTo>
                      <a:pt x="10" y="23"/>
                    </a:lnTo>
                    <a:lnTo>
                      <a:pt x="10" y="22"/>
                    </a:lnTo>
                    <a:lnTo>
                      <a:pt x="9" y="21"/>
                    </a:lnTo>
                    <a:lnTo>
                      <a:pt x="9" y="19"/>
                    </a:lnTo>
                    <a:lnTo>
                      <a:pt x="9" y="19"/>
                    </a:lnTo>
                    <a:lnTo>
                      <a:pt x="10" y="17"/>
                    </a:lnTo>
                    <a:lnTo>
                      <a:pt x="10" y="17"/>
                    </a:lnTo>
                    <a:lnTo>
                      <a:pt x="11" y="16"/>
                    </a:lnTo>
                    <a:lnTo>
                      <a:pt x="13" y="15"/>
                    </a:lnTo>
                    <a:lnTo>
                      <a:pt x="13" y="15"/>
                    </a:lnTo>
                    <a:lnTo>
                      <a:pt x="13" y="14"/>
                    </a:lnTo>
                    <a:lnTo>
                      <a:pt x="15" y="10"/>
                    </a:lnTo>
                    <a:lnTo>
                      <a:pt x="15" y="9"/>
                    </a:lnTo>
                    <a:lnTo>
                      <a:pt x="14" y="8"/>
                    </a:lnTo>
                    <a:lnTo>
                      <a:pt x="14" y="8"/>
                    </a:lnTo>
                    <a:lnTo>
                      <a:pt x="13" y="7"/>
                    </a:lnTo>
                    <a:lnTo>
                      <a:pt x="13" y="7"/>
                    </a:lnTo>
                    <a:lnTo>
                      <a:pt x="13" y="3"/>
                    </a:lnTo>
                    <a:lnTo>
                      <a:pt x="14" y="2"/>
                    </a:lnTo>
                    <a:lnTo>
                      <a:pt x="14" y="2"/>
                    </a:lnTo>
                    <a:lnTo>
                      <a:pt x="13" y="1"/>
                    </a:lnTo>
                    <a:lnTo>
                      <a:pt x="13" y="1"/>
                    </a:lnTo>
                    <a:lnTo>
                      <a:pt x="13" y="1"/>
                    </a:lnTo>
                    <a:lnTo>
                      <a:pt x="13" y="2"/>
                    </a:lnTo>
                    <a:lnTo>
                      <a:pt x="12" y="2"/>
                    </a:lnTo>
                    <a:lnTo>
                      <a:pt x="10" y="2"/>
                    </a:lnTo>
                    <a:lnTo>
                      <a:pt x="9" y="1"/>
                    </a:lnTo>
                    <a:lnTo>
                      <a:pt x="5" y="0"/>
                    </a:lnTo>
                    <a:lnTo>
                      <a:pt x="4" y="2"/>
                    </a:lnTo>
                    <a:lnTo>
                      <a:pt x="3" y="14"/>
                    </a:lnTo>
                    <a:lnTo>
                      <a:pt x="2" y="15"/>
                    </a:lnTo>
                    <a:lnTo>
                      <a:pt x="1" y="14"/>
                    </a:lnTo>
                    <a:lnTo>
                      <a:pt x="0"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7" name="Freeform 548"/>
              <p:cNvSpPr>
                <a:spLocks/>
              </p:cNvSpPr>
              <p:nvPr/>
            </p:nvSpPr>
            <p:spPr bwMode="auto">
              <a:xfrm>
                <a:off x="4952" y="3592"/>
                <a:ext cx="2" cy="2"/>
              </a:xfrm>
              <a:custGeom>
                <a:avLst/>
                <a:gdLst/>
                <a:ahLst/>
                <a:cxnLst>
                  <a:cxn ang="0">
                    <a:pos x="2" y="0"/>
                  </a:cxn>
                  <a:cxn ang="0">
                    <a:pos x="2" y="0"/>
                  </a:cxn>
                  <a:cxn ang="0">
                    <a:pos x="2" y="0"/>
                  </a:cxn>
                  <a:cxn ang="0">
                    <a:pos x="1" y="1"/>
                  </a:cxn>
                  <a:cxn ang="0">
                    <a:pos x="1" y="1"/>
                  </a:cxn>
                  <a:cxn ang="0">
                    <a:pos x="0" y="1"/>
                  </a:cxn>
                  <a:cxn ang="0">
                    <a:pos x="0" y="1"/>
                  </a:cxn>
                  <a:cxn ang="0">
                    <a:pos x="1" y="1"/>
                  </a:cxn>
                  <a:cxn ang="0">
                    <a:pos x="1" y="1"/>
                  </a:cxn>
                  <a:cxn ang="0">
                    <a:pos x="1" y="1"/>
                  </a:cxn>
                  <a:cxn ang="0">
                    <a:pos x="1" y="1"/>
                  </a:cxn>
                  <a:cxn ang="0">
                    <a:pos x="1" y="2"/>
                  </a:cxn>
                  <a:cxn ang="0">
                    <a:pos x="2" y="1"/>
                  </a:cxn>
                  <a:cxn ang="0">
                    <a:pos x="2" y="1"/>
                  </a:cxn>
                  <a:cxn ang="0">
                    <a:pos x="2" y="1"/>
                  </a:cxn>
                  <a:cxn ang="0">
                    <a:pos x="2" y="0"/>
                  </a:cxn>
                </a:cxnLst>
                <a:rect l="0" t="0" r="r" b="b"/>
                <a:pathLst>
                  <a:path w="2" h="2">
                    <a:moveTo>
                      <a:pt x="2" y="0"/>
                    </a:moveTo>
                    <a:lnTo>
                      <a:pt x="2" y="0"/>
                    </a:lnTo>
                    <a:lnTo>
                      <a:pt x="2" y="0"/>
                    </a:lnTo>
                    <a:lnTo>
                      <a:pt x="1" y="1"/>
                    </a:lnTo>
                    <a:lnTo>
                      <a:pt x="1" y="1"/>
                    </a:lnTo>
                    <a:lnTo>
                      <a:pt x="0" y="1"/>
                    </a:lnTo>
                    <a:lnTo>
                      <a:pt x="0" y="1"/>
                    </a:lnTo>
                    <a:lnTo>
                      <a:pt x="1" y="1"/>
                    </a:lnTo>
                    <a:lnTo>
                      <a:pt x="1" y="1"/>
                    </a:lnTo>
                    <a:lnTo>
                      <a:pt x="1" y="1"/>
                    </a:lnTo>
                    <a:lnTo>
                      <a:pt x="1" y="1"/>
                    </a:lnTo>
                    <a:lnTo>
                      <a:pt x="1" y="2"/>
                    </a:lnTo>
                    <a:lnTo>
                      <a:pt x="2" y="1"/>
                    </a:lnTo>
                    <a:lnTo>
                      <a:pt x="2" y="1"/>
                    </a:lnTo>
                    <a:lnTo>
                      <a:pt x="2"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8" name="Freeform 549"/>
              <p:cNvSpPr>
                <a:spLocks/>
              </p:cNvSpPr>
              <p:nvPr/>
            </p:nvSpPr>
            <p:spPr bwMode="auto">
              <a:xfrm>
                <a:off x="4867" y="3653"/>
                <a:ext cx="1" cy="1"/>
              </a:xfrm>
              <a:custGeom>
                <a:avLst/>
                <a:gdLst/>
                <a:ahLst/>
                <a:cxnLst>
                  <a:cxn ang="0">
                    <a:pos x="0" y="0"/>
                  </a:cxn>
                  <a:cxn ang="0">
                    <a:pos x="0" y="1"/>
                  </a:cxn>
                  <a:cxn ang="0">
                    <a:pos x="0" y="1"/>
                  </a:cxn>
                  <a:cxn ang="0">
                    <a:pos x="0" y="0"/>
                  </a:cxn>
                  <a:cxn ang="0">
                    <a:pos x="0" y="0"/>
                  </a:cxn>
                  <a:cxn ang="0">
                    <a:pos x="0" y="0"/>
                  </a:cxn>
                </a:cxnLst>
                <a:rect l="0" t="0" r="r" b="b"/>
                <a:pathLst>
                  <a:path h="1">
                    <a:moveTo>
                      <a:pt x="0" y="0"/>
                    </a:moveTo>
                    <a:lnTo>
                      <a:pt x="0" y="1"/>
                    </a:lnTo>
                    <a:lnTo>
                      <a:pt x="0" y="1"/>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9" name="Freeform 550"/>
              <p:cNvSpPr>
                <a:spLocks/>
              </p:cNvSpPr>
              <p:nvPr/>
            </p:nvSpPr>
            <p:spPr bwMode="auto">
              <a:xfrm>
                <a:off x="3421" y="3354"/>
                <a:ext cx="10" cy="7"/>
              </a:xfrm>
              <a:custGeom>
                <a:avLst/>
                <a:gdLst/>
                <a:ahLst/>
                <a:cxnLst>
                  <a:cxn ang="0">
                    <a:pos x="9" y="3"/>
                  </a:cxn>
                  <a:cxn ang="0">
                    <a:pos x="9" y="3"/>
                  </a:cxn>
                  <a:cxn ang="0">
                    <a:pos x="9" y="2"/>
                  </a:cxn>
                  <a:cxn ang="0">
                    <a:pos x="8" y="0"/>
                  </a:cxn>
                  <a:cxn ang="0">
                    <a:pos x="7" y="0"/>
                  </a:cxn>
                  <a:cxn ang="0">
                    <a:pos x="5" y="1"/>
                  </a:cxn>
                  <a:cxn ang="0">
                    <a:pos x="4" y="1"/>
                  </a:cxn>
                  <a:cxn ang="0">
                    <a:pos x="3" y="1"/>
                  </a:cxn>
                  <a:cxn ang="0">
                    <a:pos x="2" y="3"/>
                  </a:cxn>
                  <a:cxn ang="0">
                    <a:pos x="0" y="4"/>
                  </a:cxn>
                  <a:cxn ang="0">
                    <a:pos x="1" y="6"/>
                  </a:cxn>
                  <a:cxn ang="0">
                    <a:pos x="2" y="7"/>
                  </a:cxn>
                  <a:cxn ang="0">
                    <a:pos x="5" y="4"/>
                  </a:cxn>
                  <a:cxn ang="0">
                    <a:pos x="7" y="4"/>
                  </a:cxn>
                  <a:cxn ang="0">
                    <a:pos x="9" y="4"/>
                  </a:cxn>
                  <a:cxn ang="0">
                    <a:pos x="9" y="4"/>
                  </a:cxn>
                  <a:cxn ang="0">
                    <a:pos x="10" y="4"/>
                  </a:cxn>
                  <a:cxn ang="0">
                    <a:pos x="10" y="4"/>
                  </a:cxn>
                  <a:cxn ang="0">
                    <a:pos x="10" y="4"/>
                  </a:cxn>
                  <a:cxn ang="0">
                    <a:pos x="9" y="3"/>
                  </a:cxn>
                </a:cxnLst>
                <a:rect l="0" t="0" r="r" b="b"/>
                <a:pathLst>
                  <a:path w="10" h="7">
                    <a:moveTo>
                      <a:pt x="9" y="3"/>
                    </a:moveTo>
                    <a:lnTo>
                      <a:pt x="9" y="3"/>
                    </a:lnTo>
                    <a:lnTo>
                      <a:pt x="9" y="2"/>
                    </a:lnTo>
                    <a:lnTo>
                      <a:pt x="8" y="0"/>
                    </a:lnTo>
                    <a:lnTo>
                      <a:pt x="7" y="0"/>
                    </a:lnTo>
                    <a:lnTo>
                      <a:pt x="5" y="1"/>
                    </a:lnTo>
                    <a:lnTo>
                      <a:pt x="4" y="1"/>
                    </a:lnTo>
                    <a:lnTo>
                      <a:pt x="3" y="1"/>
                    </a:lnTo>
                    <a:lnTo>
                      <a:pt x="2" y="3"/>
                    </a:lnTo>
                    <a:lnTo>
                      <a:pt x="0" y="4"/>
                    </a:lnTo>
                    <a:lnTo>
                      <a:pt x="1" y="6"/>
                    </a:lnTo>
                    <a:lnTo>
                      <a:pt x="2" y="7"/>
                    </a:lnTo>
                    <a:lnTo>
                      <a:pt x="5" y="4"/>
                    </a:lnTo>
                    <a:lnTo>
                      <a:pt x="7" y="4"/>
                    </a:lnTo>
                    <a:lnTo>
                      <a:pt x="9" y="4"/>
                    </a:lnTo>
                    <a:lnTo>
                      <a:pt x="9" y="4"/>
                    </a:lnTo>
                    <a:lnTo>
                      <a:pt x="10" y="4"/>
                    </a:lnTo>
                    <a:lnTo>
                      <a:pt x="10" y="4"/>
                    </a:lnTo>
                    <a:lnTo>
                      <a:pt x="10" y="4"/>
                    </a:lnTo>
                    <a:lnTo>
                      <a:pt x="9"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0" name="Freeform 551"/>
              <p:cNvSpPr>
                <a:spLocks/>
              </p:cNvSpPr>
              <p:nvPr/>
            </p:nvSpPr>
            <p:spPr bwMode="auto">
              <a:xfrm>
                <a:off x="4867" y="3648"/>
                <a:ext cx="1" cy="1"/>
              </a:xfrm>
              <a:custGeom>
                <a:avLst/>
                <a:gdLst/>
                <a:ahLst/>
                <a:cxnLst>
                  <a:cxn ang="0">
                    <a:pos x="0" y="1"/>
                  </a:cxn>
                  <a:cxn ang="0">
                    <a:pos x="0" y="0"/>
                  </a:cxn>
                  <a:cxn ang="0">
                    <a:pos x="0" y="1"/>
                  </a:cxn>
                  <a:cxn ang="0">
                    <a:pos x="0" y="1"/>
                  </a:cxn>
                  <a:cxn ang="0">
                    <a:pos x="0" y="1"/>
                  </a:cxn>
                </a:cxnLst>
                <a:rect l="0" t="0" r="r" b="b"/>
                <a:pathLst>
                  <a:path h="1">
                    <a:moveTo>
                      <a:pt x="0" y="1"/>
                    </a:moveTo>
                    <a:lnTo>
                      <a:pt x="0" y="0"/>
                    </a:lnTo>
                    <a:lnTo>
                      <a:pt x="0" y="1"/>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1" name="Freeform 552"/>
              <p:cNvSpPr>
                <a:spLocks/>
              </p:cNvSpPr>
              <p:nvPr/>
            </p:nvSpPr>
            <p:spPr bwMode="auto">
              <a:xfrm>
                <a:off x="4867" y="3653"/>
                <a:ext cx="1" cy="1"/>
              </a:xfrm>
              <a:custGeom>
                <a:avLst/>
                <a:gdLst/>
                <a:ahLst/>
                <a:cxnLst>
                  <a:cxn ang="0">
                    <a:pos x="1" y="1"/>
                  </a:cxn>
                  <a:cxn ang="0">
                    <a:pos x="1" y="0"/>
                  </a:cxn>
                  <a:cxn ang="0">
                    <a:pos x="1" y="0"/>
                  </a:cxn>
                  <a:cxn ang="0">
                    <a:pos x="1" y="0"/>
                  </a:cxn>
                  <a:cxn ang="0">
                    <a:pos x="0" y="1"/>
                  </a:cxn>
                  <a:cxn ang="0">
                    <a:pos x="1" y="1"/>
                  </a:cxn>
                  <a:cxn ang="0">
                    <a:pos x="1" y="1"/>
                  </a:cxn>
                </a:cxnLst>
                <a:rect l="0" t="0" r="r" b="b"/>
                <a:pathLst>
                  <a:path w="1" h="1">
                    <a:moveTo>
                      <a:pt x="1" y="1"/>
                    </a:moveTo>
                    <a:lnTo>
                      <a:pt x="1" y="0"/>
                    </a:lnTo>
                    <a:lnTo>
                      <a:pt x="1" y="0"/>
                    </a:lnTo>
                    <a:lnTo>
                      <a:pt x="1" y="0"/>
                    </a:lnTo>
                    <a:lnTo>
                      <a:pt x="0" y="1"/>
                    </a:lnTo>
                    <a:lnTo>
                      <a:pt x="1"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2" name="Freeform 553"/>
              <p:cNvSpPr>
                <a:spLocks/>
              </p:cNvSpPr>
              <p:nvPr/>
            </p:nvSpPr>
            <p:spPr bwMode="auto">
              <a:xfrm>
                <a:off x="5007" y="3580"/>
                <a:ext cx="1" cy="1"/>
              </a:xfrm>
              <a:custGeom>
                <a:avLst/>
                <a:gdLst/>
                <a:ahLst/>
                <a:cxnLst>
                  <a:cxn ang="0">
                    <a:pos x="1" y="0"/>
                  </a:cxn>
                  <a:cxn ang="0">
                    <a:pos x="1" y="0"/>
                  </a:cxn>
                  <a:cxn ang="0">
                    <a:pos x="0" y="0"/>
                  </a:cxn>
                  <a:cxn ang="0">
                    <a:pos x="0" y="0"/>
                  </a:cxn>
                  <a:cxn ang="0">
                    <a:pos x="0" y="0"/>
                  </a:cxn>
                  <a:cxn ang="0">
                    <a:pos x="0" y="0"/>
                  </a:cxn>
                  <a:cxn ang="0">
                    <a:pos x="1" y="0"/>
                  </a:cxn>
                  <a:cxn ang="0">
                    <a:pos x="1" y="0"/>
                  </a:cxn>
                </a:cxnLst>
                <a:rect l="0" t="0" r="r" b="b"/>
                <a:pathLst>
                  <a:path w="1">
                    <a:moveTo>
                      <a:pt x="1" y="0"/>
                    </a:moveTo>
                    <a:lnTo>
                      <a:pt x="1" y="0"/>
                    </a:lnTo>
                    <a:lnTo>
                      <a:pt x="0" y="0"/>
                    </a:lnTo>
                    <a:lnTo>
                      <a:pt x="0" y="0"/>
                    </a:lnTo>
                    <a:lnTo>
                      <a:pt x="0" y="0"/>
                    </a:lnTo>
                    <a:lnTo>
                      <a:pt x="0" y="0"/>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3" name="Freeform 554"/>
              <p:cNvSpPr>
                <a:spLocks/>
              </p:cNvSpPr>
              <p:nvPr/>
            </p:nvSpPr>
            <p:spPr bwMode="auto">
              <a:xfrm>
                <a:off x="4570" y="3785"/>
                <a:ext cx="1" cy="1"/>
              </a:xfrm>
              <a:custGeom>
                <a:avLst/>
                <a:gdLst/>
                <a:ahLst/>
                <a:cxnLst>
                  <a:cxn ang="0">
                    <a:pos x="0" y="1"/>
                  </a:cxn>
                  <a:cxn ang="0">
                    <a:pos x="1" y="1"/>
                  </a:cxn>
                  <a:cxn ang="0">
                    <a:pos x="1" y="1"/>
                  </a:cxn>
                  <a:cxn ang="0">
                    <a:pos x="1" y="1"/>
                  </a:cxn>
                  <a:cxn ang="0">
                    <a:pos x="0" y="0"/>
                  </a:cxn>
                  <a:cxn ang="0">
                    <a:pos x="0" y="0"/>
                  </a:cxn>
                  <a:cxn ang="0">
                    <a:pos x="0" y="1"/>
                  </a:cxn>
                  <a:cxn ang="0">
                    <a:pos x="0" y="1"/>
                  </a:cxn>
                  <a:cxn ang="0">
                    <a:pos x="0" y="1"/>
                  </a:cxn>
                </a:cxnLst>
                <a:rect l="0" t="0" r="r" b="b"/>
                <a:pathLst>
                  <a:path w="1" h="1">
                    <a:moveTo>
                      <a:pt x="0" y="1"/>
                    </a:moveTo>
                    <a:lnTo>
                      <a:pt x="1" y="1"/>
                    </a:lnTo>
                    <a:lnTo>
                      <a:pt x="1" y="1"/>
                    </a:lnTo>
                    <a:lnTo>
                      <a:pt x="1" y="1"/>
                    </a:lnTo>
                    <a:lnTo>
                      <a:pt x="0" y="0"/>
                    </a:lnTo>
                    <a:lnTo>
                      <a:pt x="0" y="0"/>
                    </a:lnTo>
                    <a:lnTo>
                      <a:pt x="0" y="1"/>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4" name="Freeform 555"/>
              <p:cNvSpPr>
                <a:spLocks/>
              </p:cNvSpPr>
              <p:nvPr/>
            </p:nvSpPr>
            <p:spPr bwMode="auto">
              <a:xfrm>
                <a:off x="4056" y="3718"/>
                <a:ext cx="2" cy="1"/>
              </a:xfrm>
              <a:custGeom>
                <a:avLst/>
                <a:gdLst/>
                <a:ahLst/>
                <a:cxnLst>
                  <a:cxn ang="0">
                    <a:pos x="2" y="1"/>
                  </a:cxn>
                  <a:cxn ang="0">
                    <a:pos x="2" y="1"/>
                  </a:cxn>
                  <a:cxn ang="0">
                    <a:pos x="2" y="0"/>
                  </a:cxn>
                  <a:cxn ang="0">
                    <a:pos x="2" y="0"/>
                  </a:cxn>
                  <a:cxn ang="0">
                    <a:pos x="2" y="0"/>
                  </a:cxn>
                  <a:cxn ang="0">
                    <a:pos x="1" y="0"/>
                  </a:cxn>
                  <a:cxn ang="0">
                    <a:pos x="1" y="1"/>
                  </a:cxn>
                  <a:cxn ang="0">
                    <a:pos x="0" y="1"/>
                  </a:cxn>
                  <a:cxn ang="0">
                    <a:pos x="0" y="1"/>
                  </a:cxn>
                  <a:cxn ang="0">
                    <a:pos x="0" y="1"/>
                  </a:cxn>
                  <a:cxn ang="0">
                    <a:pos x="0" y="1"/>
                  </a:cxn>
                  <a:cxn ang="0">
                    <a:pos x="2" y="1"/>
                  </a:cxn>
                  <a:cxn ang="0">
                    <a:pos x="2" y="1"/>
                  </a:cxn>
                </a:cxnLst>
                <a:rect l="0" t="0" r="r" b="b"/>
                <a:pathLst>
                  <a:path w="2" h="1">
                    <a:moveTo>
                      <a:pt x="2" y="1"/>
                    </a:moveTo>
                    <a:lnTo>
                      <a:pt x="2" y="1"/>
                    </a:lnTo>
                    <a:lnTo>
                      <a:pt x="2" y="0"/>
                    </a:lnTo>
                    <a:lnTo>
                      <a:pt x="2" y="0"/>
                    </a:lnTo>
                    <a:lnTo>
                      <a:pt x="2" y="0"/>
                    </a:lnTo>
                    <a:lnTo>
                      <a:pt x="1" y="0"/>
                    </a:lnTo>
                    <a:lnTo>
                      <a:pt x="1" y="1"/>
                    </a:lnTo>
                    <a:lnTo>
                      <a:pt x="0" y="1"/>
                    </a:lnTo>
                    <a:lnTo>
                      <a:pt x="0" y="1"/>
                    </a:lnTo>
                    <a:lnTo>
                      <a:pt x="0" y="1"/>
                    </a:lnTo>
                    <a:lnTo>
                      <a:pt x="0" y="1"/>
                    </a:lnTo>
                    <a:lnTo>
                      <a:pt x="2" y="1"/>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5" name="Freeform 556"/>
              <p:cNvSpPr>
                <a:spLocks/>
              </p:cNvSpPr>
              <p:nvPr/>
            </p:nvSpPr>
            <p:spPr bwMode="auto">
              <a:xfrm>
                <a:off x="4051" y="3719"/>
                <a:ext cx="12" cy="9"/>
              </a:xfrm>
              <a:custGeom>
                <a:avLst/>
                <a:gdLst/>
                <a:ahLst/>
                <a:cxnLst>
                  <a:cxn ang="0">
                    <a:pos x="2" y="0"/>
                  </a:cxn>
                  <a:cxn ang="0">
                    <a:pos x="2" y="0"/>
                  </a:cxn>
                  <a:cxn ang="0">
                    <a:pos x="1" y="1"/>
                  </a:cxn>
                  <a:cxn ang="0">
                    <a:pos x="0" y="2"/>
                  </a:cxn>
                  <a:cxn ang="0">
                    <a:pos x="1" y="7"/>
                  </a:cxn>
                  <a:cxn ang="0">
                    <a:pos x="1" y="8"/>
                  </a:cxn>
                  <a:cxn ang="0">
                    <a:pos x="2" y="9"/>
                  </a:cxn>
                  <a:cxn ang="0">
                    <a:pos x="4" y="9"/>
                  </a:cxn>
                  <a:cxn ang="0">
                    <a:pos x="5" y="9"/>
                  </a:cxn>
                  <a:cxn ang="0">
                    <a:pos x="7" y="8"/>
                  </a:cxn>
                  <a:cxn ang="0">
                    <a:pos x="10" y="7"/>
                  </a:cxn>
                  <a:cxn ang="0">
                    <a:pos x="12" y="3"/>
                  </a:cxn>
                  <a:cxn ang="0">
                    <a:pos x="12" y="1"/>
                  </a:cxn>
                  <a:cxn ang="0">
                    <a:pos x="12" y="1"/>
                  </a:cxn>
                  <a:cxn ang="0">
                    <a:pos x="12" y="0"/>
                  </a:cxn>
                  <a:cxn ang="0">
                    <a:pos x="12" y="0"/>
                  </a:cxn>
                  <a:cxn ang="0">
                    <a:pos x="11" y="0"/>
                  </a:cxn>
                  <a:cxn ang="0">
                    <a:pos x="10" y="0"/>
                  </a:cxn>
                  <a:cxn ang="0">
                    <a:pos x="6" y="0"/>
                  </a:cxn>
                  <a:cxn ang="0">
                    <a:pos x="3" y="0"/>
                  </a:cxn>
                  <a:cxn ang="0">
                    <a:pos x="2" y="0"/>
                  </a:cxn>
                </a:cxnLst>
                <a:rect l="0" t="0" r="r" b="b"/>
                <a:pathLst>
                  <a:path w="12" h="9">
                    <a:moveTo>
                      <a:pt x="2" y="0"/>
                    </a:moveTo>
                    <a:lnTo>
                      <a:pt x="2" y="0"/>
                    </a:lnTo>
                    <a:lnTo>
                      <a:pt x="1" y="1"/>
                    </a:lnTo>
                    <a:lnTo>
                      <a:pt x="0" y="2"/>
                    </a:lnTo>
                    <a:lnTo>
                      <a:pt x="1" y="7"/>
                    </a:lnTo>
                    <a:lnTo>
                      <a:pt x="1" y="8"/>
                    </a:lnTo>
                    <a:lnTo>
                      <a:pt x="2" y="9"/>
                    </a:lnTo>
                    <a:lnTo>
                      <a:pt x="4" y="9"/>
                    </a:lnTo>
                    <a:lnTo>
                      <a:pt x="5" y="9"/>
                    </a:lnTo>
                    <a:lnTo>
                      <a:pt x="7" y="8"/>
                    </a:lnTo>
                    <a:lnTo>
                      <a:pt x="10" y="7"/>
                    </a:lnTo>
                    <a:lnTo>
                      <a:pt x="12" y="3"/>
                    </a:lnTo>
                    <a:lnTo>
                      <a:pt x="12" y="1"/>
                    </a:lnTo>
                    <a:lnTo>
                      <a:pt x="12" y="1"/>
                    </a:lnTo>
                    <a:lnTo>
                      <a:pt x="12" y="0"/>
                    </a:lnTo>
                    <a:lnTo>
                      <a:pt x="12" y="0"/>
                    </a:lnTo>
                    <a:lnTo>
                      <a:pt x="11" y="0"/>
                    </a:lnTo>
                    <a:lnTo>
                      <a:pt x="10" y="0"/>
                    </a:lnTo>
                    <a:lnTo>
                      <a:pt x="6" y="0"/>
                    </a:lnTo>
                    <a:lnTo>
                      <a:pt x="3"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6" name="Freeform 557"/>
              <p:cNvSpPr>
                <a:spLocks/>
              </p:cNvSpPr>
              <p:nvPr/>
            </p:nvSpPr>
            <p:spPr bwMode="auto">
              <a:xfrm>
                <a:off x="4048" y="3718"/>
                <a:ext cx="3" cy="4"/>
              </a:xfrm>
              <a:custGeom>
                <a:avLst/>
                <a:gdLst/>
                <a:ahLst/>
                <a:cxnLst>
                  <a:cxn ang="0">
                    <a:pos x="2" y="4"/>
                  </a:cxn>
                  <a:cxn ang="0">
                    <a:pos x="2" y="3"/>
                  </a:cxn>
                  <a:cxn ang="0">
                    <a:pos x="2" y="3"/>
                  </a:cxn>
                  <a:cxn ang="0">
                    <a:pos x="3" y="2"/>
                  </a:cxn>
                  <a:cxn ang="0">
                    <a:pos x="3" y="1"/>
                  </a:cxn>
                  <a:cxn ang="0">
                    <a:pos x="3" y="1"/>
                  </a:cxn>
                  <a:cxn ang="0">
                    <a:pos x="3" y="1"/>
                  </a:cxn>
                  <a:cxn ang="0">
                    <a:pos x="2" y="1"/>
                  </a:cxn>
                  <a:cxn ang="0">
                    <a:pos x="2" y="1"/>
                  </a:cxn>
                  <a:cxn ang="0">
                    <a:pos x="2" y="1"/>
                  </a:cxn>
                  <a:cxn ang="0">
                    <a:pos x="3" y="1"/>
                  </a:cxn>
                  <a:cxn ang="0">
                    <a:pos x="3" y="0"/>
                  </a:cxn>
                  <a:cxn ang="0">
                    <a:pos x="2" y="1"/>
                  </a:cxn>
                  <a:cxn ang="0">
                    <a:pos x="2" y="1"/>
                  </a:cxn>
                  <a:cxn ang="0">
                    <a:pos x="2" y="1"/>
                  </a:cxn>
                  <a:cxn ang="0">
                    <a:pos x="2" y="1"/>
                  </a:cxn>
                  <a:cxn ang="0">
                    <a:pos x="2" y="1"/>
                  </a:cxn>
                  <a:cxn ang="0">
                    <a:pos x="1" y="2"/>
                  </a:cxn>
                  <a:cxn ang="0">
                    <a:pos x="0" y="3"/>
                  </a:cxn>
                  <a:cxn ang="0">
                    <a:pos x="0" y="3"/>
                  </a:cxn>
                  <a:cxn ang="0">
                    <a:pos x="1" y="4"/>
                  </a:cxn>
                  <a:cxn ang="0">
                    <a:pos x="1" y="4"/>
                  </a:cxn>
                  <a:cxn ang="0">
                    <a:pos x="2" y="4"/>
                  </a:cxn>
                </a:cxnLst>
                <a:rect l="0" t="0" r="r" b="b"/>
                <a:pathLst>
                  <a:path w="3" h="4">
                    <a:moveTo>
                      <a:pt x="2" y="4"/>
                    </a:moveTo>
                    <a:lnTo>
                      <a:pt x="2" y="3"/>
                    </a:lnTo>
                    <a:lnTo>
                      <a:pt x="2" y="3"/>
                    </a:lnTo>
                    <a:lnTo>
                      <a:pt x="3" y="2"/>
                    </a:lnTo>
                    <a:lnTo>
                      <a:pt x="3" y="1"/>
                    </a:lnTo>
                    <a:lnTo>
                      <a:pt x="3" y="1"/>
                    </a:lnTo>
                    <a:lnTo>
                      <a:pt x="3" y="1"/>
                    </a:lnTo>
                    <a:lnTo>
                      <a:pt x="2" y="1"/>
                    </a:lnTo>
                    <a:lnTo>
                      <a:pt x="2" y="1"/>
                    </a:lnTo>
                    <a:lnTo>
                      <a:pt x="2" y="1"/>
                    </a:lnTo>
                    <a:lnTo>
                      <a:pt x="3" y="1"/>
                    </a:lnTo>
                    <a:lnTo>
                      <a:pt x="3" y="0"/>
                    </a:lnTo>
                    <a:lnTo>
                      <a:pt x="2" y="1"/>
                    </a:lnTo>
                    <a:lnTo>
                      <a:pt x="2" y="1"/>
                    </a:lnTo>
                    <a:lnTo>
                      <a:pt x="2" y="1"/>
                    </a:lnTo>
                    <a:lnTo>
                      <a:pt x="2" y="1"/>
                    </a:lnTo>
                    <a:lnTo>
                      <a:pt x="2" y="1"/>
                    </a:lnTo>
                    <a:lnTo>
                      <a:pt x="1" y="2"/>
                    </a:lnTo>
                    <a:lnTo>
                      <a:pt x="0" y="3"/>
                    </a:lnTo>
                    <a:lnTo>
                      <a:pt x="0" y="3"/>
                    </a:lnTo>
                    <a:lnTo>
                      <a:pt x="1" y="4"/>
                    </a:lnTo>
                    <a:lnTo>
                      <a:pt x="1" y="4"/>
                    </a:lnTo>
                    <a:lnTo>
                      <a:pt x="2"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 name="Freeform 558"/>
              <p:cNvSpPr>
                <a:spLocks/>
              </p:cNvSpPr>
              <p:nvPr/>
            </p:nvSpPr>
            <p:spPr bwMode="auto">
              <a:xfrm>
                <a:off x="3851" y="3602"/>
                <a:ext cx="1" cy="2"/>
              </a:xfrm>
              <a:custGeom>
                <a:avLst/>
                <a:gdLst/>
                <a:ahLst/>
                <a:cxnLst>
                  <a:cxn ang="0">
                    <a:pos x="0" y="2"/>
                  </a:cxn>
                  <a:cxn ang="0">
                    <a:pos x="0" y="2"/>
                  </a:cxn>
                  <a:cxn ang="0">
                    <a:pos x="0" y="1"/>
                  </a:cxn>
                  <a:cxn ang="0">
                    <a:pos x="1" y="0"/>
                  </a:cxn>
                  <a:cxn ang="0">
                    <a:pos x="0" y="0"/>
                  </a:cxn>
                  <a:cxn ang="0">
                    <a:pos x="0" y="2"/>
                  </a:cxn>
                </a:cxnLst>
                <a:rect l="0" t="0" r="r" b="b"/>
                <a:pathLst>
                  <a:path w="1" h="2">
                    <a:moveTo>
                      <a:pt x="0" y="2"/>
                    </a:moveTo>
                    <a:lnTo>
                      <a:pt x="0" y="2"/>
                    </a:lnTo>
                    <a:lnTo>
                      <a:pt x="0" y="1"/>
                    </a:lnTo>
                    <a:lnTo>
                      <a:pt x="1" y="0"/>
                    </a:lnTo>
                    <a:lnTo>
                      <a:pt x="0" y="0"/>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8" name="Freeform 559"/>
              <p:cNvSpPr>
                <a:spLocks/>
              </p:cNvSpPr>
              <p:nvPr/>
            </p:nvSpPr>
            <p:spPr bwMode="auto">
              <a:xfrm>
                <a:off x="4052" y="3718"/>
                <a:ext cx="1" cy="1"/>
              </a:xfrm>
              <a:custGeom>
                <a:avLst/>
                <a:gdLst/>
                <a:ahLst/>
                <a:cxnLst>
                  <a:cxn ang="0">
                    <a:pos x="1" y="0"/>
                  </a:cxn>
                  <a:cxn ang="0">
                    <a:pos x="1" y="0"/>
                  </a:cxn>
                  <a:cxn ang="0">
                    <a:pos x="0" y="0"/>
                  </a:cxn>
                  <a:cxn ang="0">
                    <a:pos x="1" y="1"/>
                  </a:cxn>
                  <a:cxn ang="0">
                    <a:pos x="1" y="1"/>
                  </a:cxn>
                  <a:cxn ang="0">
                    <a:pos x="1" y="0"/>
                  </a:cxn>
                </a:cxnLst>
                <a:rect l="0" t="0" r="r" b="b"/>
                <a:pathLst>
                  <a:path w="1" h="1">
                    <a:moveTo>
                      <a:pt x="1" y="0"/>
                    </a:moveTo>
                    <a:lnTo>
                      <a:pt x="1" y="0"/>
                    </a:lnTo>
                    <a:lnTo>
                      <a:pt x="0" y="0"/>
                    </a:lnTo>
                    <a:lnTo>
                      <a:pt x="1" y="1"/>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9" name="Freeform 560"/>
              <p:cNvSpPr>
                <a:spLocks/>
              </p:cNvSpPr>
              <p:nvPr/>
            </p:nvSpPr>
            <p:spPr bwMode="auto">
              <a:xfrm>
                <a:off x="3951" y="3446"/>
                <a:ext cx="1" cy="2"/>
              </a:xfrm>
              <a:custGeom>
                <a:avLst/>
                <a:gdLst/>
                <a:ahLst/>
                <a:cxnLst>
                  <a:cxn ang="0">
                    <a:pos x="1" y="0"/>
                  </a:cxn>
                  <a:cxn ang="0">
                    <a:pos x="0" y="1"/>
                  </a:cxn>
                  <a:cxn ang="0">
                    <a:pos x="0" y="1"/>
                  </a:cxn>
                  <a:cxn ang="0">
                    <a:pos x="1" y="2"/>
                  </a:cxn>
                  <a:cxn ang="0">
                    <a:pos x="1" y="1"/>
                  </a:cxn>
                  <a:cxn ang="0">
                    <a:pos x="1" y="0"/>
                  </a:cxn>
                  <a:cxn ang="0">
                    <a:pos x="1" y="0"/>
                  </a:cxn>
                </a:cxnLst>
                <a:rect l="0" t="0" r="r" b="b"/>
                <a:pathLst>
                  <a:path w="1" h="2">
                    <a:moveTo>
                      <a:pt x="1" y="0"/>
                    </a:moveTo>
                    <a:lnTo>
                      <a:pt x="0" y="1"/>
                    </a:lnTo>
                    <a:lnTo>
                      <a:pt x="0" y="1"/>
                    </a:lnTo>
                    <a:lnTo>
                      <a:pt x="1" y="2"/>
                    </a:lnTo>
                    <a:lnTo>
                      <a:pt x="1"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0" name="Freeform 561"/>
              <p:cNvSpPr>
                <a:spLocks/>
              </p:cNvSpPr>
              <p:nvPr/>
            </p:nvSpPr>
            <p:spPr bwMode="auto">
              <a:xfrm>
                <a:off x="3952" y="3448"/>
                <a:ext cx="1" cy="1"/>
              </a:xfrm>
              <a:custGeom>
                <a:avLst/>
                <a:gdLst/>
                <a:ahLst/>
                <a:cxnLst>
                  <a:cxn ang="0">
                    <a:pos x="0" y="1"/>
                  </a:cxn>
                  <a:cxn ang="0">
                    <a:pos x="0" y="1"/>
                  </a:cxn>
                  <a:cxn ang="0">
                    <a:pos x="0" y="0"/>
                  </a:cxn>
                  <a:cxn ang="0">
                    <a:pos x="0" y="0"/>
                  </a:cxn>
                  <a:cxn ang="0">
                    <a:pos x="0" y="0"/>
                  </a:cxn>
                  <a:cxn ang="0">
                    <a:pos x="0" y="1"/>
                  </a:cxn>
                </a:cxnLst>
                <a:rect l="0" t="0" r="r" b="b"/>
                <a:pathLst>
                  <a:path h="1">
                    <a:moveTo>
                      <a:pt x="0" y="1"/>
                    </a:moveTo>
                    <a:lnTo>
                      <a:pt x="0" y="1"/>
                    </a:lnTo>
                    <a:lnTo>
                      <a:pt x="0" y="0"/>
                    </a:lnTo>
                    <a:lnTo>
                      <a:pt x="0"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1" name="Freeform 562"/>
              <p:cNvSpPr>
                <a:spLocks/>
              </p:cNvSpPr>
              <p:nvPr/>
            </p:nvSpPr>
            <p:spPr bwMode="auto">
              <a:xfrm>
                <a:off x="3953" y="3649"/>
                <a:ext cx="1" cy="2"/>
              </a:xfrm>
              <a:custGeom>
                <a:avLst/>
                <a:gdLst/>
                <a:ahLst/>
                <a:cxnLst>
                  <a:cxn ang="0">
                    <a:pos x="1" y="2"/>
                  </a:cxn>
                  <a:cxn ang="0">
                    <a:pos x="1" y="2"/>
                  </a:cxn>
                  <a:cxn ang="0">
                    <a:pos x="1" y="2"/>
                  </a:cxn>
                  <a:cxn ang="0">
                    <a:pos x="1" y="1"/>
                  </a:cxn>
                  <a:cxn ang="0">
                    <a:pos x="1" y="1"/>
                  </a:cxn>
                  <a:cxn ang="0">
                    <a:pos x="0" y="1"/>
                  </a:cxn>
                  <a:cxn ang="0">
                    <a:pos x="0" y="0"/>
                  </a:cxn>
                  <a:cxn ang="0">
                    <a:pos x="0" y="1"/>
                  </a:cxn>
                  <a:cxn ang="0">
                    <a:pos x="1" y="2"/>
                  </a:cxn>
                </a:cxnLst>
                <a:rect l="0" t="0" r="r" b="b"/>
                <a:pathLst>
                  <a:path w="1" h="2">
                    <a:moveTo>
                      <a:pt x="1" y="2"/>
                    </a:moveTo>
                    <a:lnTo>
                      <a:pt x="1" y="2"/>
                    </a:lnTo>
                    <a:lnTo>
                      <a:pt x="1" y="2"/>
                    </a:lnTo>
                    <a:lnTo>
                      <a:pt x="1" y="1"/>
                    </a:lnTo>
                    <a:lnTo>
                      <a:pt x="1" y="1"/>
                    </a:lnTo>
                    <a:lnTo>
                      <a:pt x="0" y="1"/>
                    </a:lnTo>
                    <a:lnTo>
                      <a:pt x="0" y="0"/>
                    </a:lnTo>
                    <a:lnTo>
                      <a:pt x="0" y="1"/>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2" name="Freeform 563"/>
              <p:cNvSpPr>
                <a:spLocks/>
              </p:cNvSpPr>
              <p:nvPr/>
            </p:nvSpPr>
            <p:spPr bwMode="auto">
              <a:xfrm>
                <a:off x="3793" y="3575"/>
                <a:ext cx="1" cy="2"/>
              </a:xfrm>
              <a:custGeom>
                <a:avLst/>
                <a:gdLst/>
                <a:ahLst/>
                <a:cxnLst>
                  <a:cxn ang="0">
                    <a:pos x="1" y="0"/>
                  </a:cxn>
                  <a:cxn ang="0">
                    <a:pos x="0" y="0"/>
                  </a:cxn>
                  <a:cxn ang="0">
                    <a:pos x="0" y="1"/>
                  </a:cxn>
                  <a:cxn ang="0">
                    <a:pos x="0" y="1"/>
                  </a:cxn>
                  <a:cxn ang="0">
                    <a:pos x="1" y="2"/>
                  </a:cxn>
                  <a:cxn ang="0">
                    <a:pos x="1" y="1"/>
                  </a:cxn>
                  <a:cxn ang="0">
                    <a:pos x="1" y="1"/>
                  </a:cxn>
                  <a:cxn ang="0">
                    <a:pos x="1" y="0"/>
                  </a:cxn>
                  <a:cxn ang="0">
                    <a:pos x="1" y="0"/>
                  </a:cxn>
                </a:cxnLst>
                <a:rect l="0" t="0" r="r" b="b"/>
                <a:pathLst>
                  <a:path w="1" h="2">
                    <a:moveTo>
                      <a:pt x="1" y="0"/>
                    </a:moveTo>
                    <a:lnTo>
                      <a:pt x="0" y="0"/>
                    </a:lnTo>
                    <a:lnTo>
                      <a:pt x="0" y="1"/>
                    </a:lnTo>
                    <a:lnTo>
                      <a:pt x="0" y="1"/>
                    </a:lnTo>
                    <a:lnTo>
                      <a:pt x="1" y="2"/>
                    </a:lnTo>
                    <a:lnTo>
                      <a:pt x="1" y="1"/>
                    </a:lnTo>
                    <a:lnTo>
                      <a:pt x="1"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3" name="Freeform 564"/>
              <p:cNvSpPr>
                <a:spLocks/>
              </p:cNvSpPr>
              <p:nvPr/>
            </p:nvSpPr>
            <p:spPr bwMode="auto">
              <a:xfrm>
                <a:off x="3796" y="3556"/>
                <a:ext cx="3" cy="4"/>
              </a:xfrm>
              <a:custGeom>
                <a:avLst/>
                <a:gdLst/>
                <a:ahLst/>
                <a:cxnLst>
                  <a:cxn ang="0">
                    <a:pos x="2" y="1"/>
                  </a:cxn>
                  <a:cxn ang="0">
                    <a:pos x="2" y="1"/>
                  </a:cxn>
                  <a:cxn ang="0">
                    <a:pos x="1" y="1"/>
                  </a:cxn>
                  <a:cxn ang="0">
                    <a:pos x="0" y="2"/>
                  </a:cxn>
                  <a:cxn ang="0">
                    <a:pos x="0" y="2"/>
                  </a:cxn>
                  <a:cxn ang="0">
                    <a:pos x="0" y="2"/>
                  </a:cxn>
                  <a:cxn ang="0">
                    <a:pos x="0" y="2"/>
                  </a:cxn>
                  <a:cxn ang="0">
                    <a:pos x="0" y="4"/>
                  </a:cxn>
                  <a:cxn ang="0">
                    <a:pos x="0" y="4"/>
                  </a:cxn>
                  <a:cxn ang="0">
                    <a:pos x="0" y="4"/>
                  </a:cxn>
                  <a:cxn ang="0">
                    <a:pos x="3" y="1"/>
                  </a:cxn>
                  <a:cxn ang="0">
                    <a:pos x="3" y="0"/>
                  </a:cxn>
                  <a:cxn ang="0">
                    <a:pos x="3" y="0"/>
                  </a:cxn>
                  <a:cxn ang="0">
                    <a:pos x="3" y="1"/>
                  </a:cxn>
                  <a:cxn ang="0">
                    <a:pos x="2" y="1"/>
                  </a:cxn>
                </a:cxnLst>
                <a:rect l="0" t="0" r="r" b="b"/>
                <a:pathLst>
                  <a:path w="3" h="4">
                    <a:moveTo>
                      <a:pt x="2" y="1"/>
                    </a:moveTo>
                    <a:lnTo>
                      <a:pt x="2" y="1"/>
                    </a:lnTo>
                    <a:lnTo>
                      <a:pt x="1" y="1"/>
                    </a:lnTo>
                    <a:lnTo>
                      <a:pt x="0" y="2"/>
                    </a:lnTo>
                    <a:lnTo>
                      <a:pt x="0" y="2"/>
                    </a:lnTo>
                    <a:lnTo>
                      <a:pt x="0" y="2"/>
                    </a:lnTo>
                    <a:lnTo>
                      <a:pt x="0" y="2"/>
                    </a:lnTo>
                    <a:lnTo>
                      <a:pt x="0" y="4"/>
                    </a:lnTo>
                    <a:lnTo>
                      <a:pt x="0" y="4"/>
                    </a:lnTo>
                    <a:lnTo>
                      <a:pt x="0" y="4"/>
                    </a:lnTo>
                    <a:lnTo>
                      <a:pt x="3" y="1"/>
                    </a:lnTo>
                    <a:lnTo>
                      <a:pt x="3" y="0"/>
                    </a:lnTo>
                    <a:lnTo>
                      <a:pt x="3" y="0"/>
                    </a:lnTo>
                    <a:lnTo>
                      <a:pt x="3" y="1"/>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4" name="Freeform 565"/>
              <p:cNvSpPr>
                <a:spLocks/>
              </p:cNvSpPr>
              <p:nvPr/>
            </p:nvSpPr>
            <p:spPr bwMode="auto">
              <a:xfrm>
                <a:off x="4053" y="3715"/>
                <a:ext cx="3" cy="3"/>
              </a:xfrm>
              <a:custGeom>
                <a:avLst/>
                <a:gdLst/>
                <a:ahLst/>
                <a:cxnLst>
                  <a:cxn ang="0">
                    <a:pos x="1" y="1"/>
                  </a:cxn>
                  <a:cxn ang="0">
                    <a:pos x="1" y="1"/>
                  </a:cxn>
                  <a:cxn ang="0">
                    <a:pos x="1" y="0"/>
                  </a:cxn>
                  <a:cxn ang="0">
                    <a:pos x="0" y="1"/>
                  </a:cxn>
                  <a:cxn ang="0">
                    <a:pos x="0" y="2"/>
                  </a:cxn>
                  <a:cxn ang="0">
                    <a:pos x="1" y="3"/>
                  </a:cxn>
                  <a:cxn ang="0">
                    <a:pos x="2" y="3"/>
                  </a:cxn>
                  <a:cxn ang="0">
                    <a:pos x="3" y="3"/>
                  </a:cxn>
                  <a:cxn ang="0">
                    <a:pos x="3" y="2"/>
                  </a:cxn>
                  <a:cxn ang="0">
                    <a:pos x="2" y="2"/>
                  </a:cxn>
                  <a:cxn ang="0">
                    <a:pos x="1" y="1"/>
                  </a:cxn>
                </a:cxnLst>
                <a:rect l="0" t="0" r="r" b="b"/>
                <a:pathLst>
                  <a:path w="3" h="3">
                    <a:moveTo>
                      <a:pt x="1" y="1"/>
                    </a:moveTo>
                    <a:lnTo>
                      <a:pt x="1" y="1"/>
                    </a:lnTo>
                    <a:lnTo>
                      <a:pt x="1" y="0"/>
                    </a:lnTo>
                    <a:lnTo>
                      <a:pt x="0" y="1"/>
                    </a:lnTo>
                    <a:lnTo>
                      <a:pt x="0" y="2"/>
                    </a:lnTo>
                    <a:lnTo>
                      <a:pt x="1" y="3"/>
                    </a:lnTo>
                    <a:lnTo>
                      <a:pt x="2" y="3"/>
                    </a:lnTo>
                    <a:lnTo>
                      <a:pt x="3" y="3"/>
                    </a:lnTo>
                    <a:lnTo>
                      <a:pt x="3" y="2"/>
                    </a:lnTo>
                    <a:lnTo>
                      <a:pt x="2" y="2"/>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5" name="Freeform 566"/>
              <p:cNvSpPr>
                <a:spLocks/>
              </p:cNvSpPr>
              <p:nvPr/>
            </p:nvSpPr>
            <p:spPr bwMode="auto">
              <a:xfrm>
                <a:off x="4537" y="4010"/>
                <a:ext cx="1" cy="1"/>
              </a:xfrm>
              <a:custGeom>
                <a:avLst/>
                <a:gdLst/>
                <a:ahLst/>
                <a:cxnLst>
                  <a:cxn ang="0">
                    <a:pos x="0" y="0"/>
                  </a:cxn>
                  <a:cxn ang="0">
                    <a:pos x="0" y="0"/>
                  </a:cxn>
                  <a:cxn ang="0">
                    <a:pos x="0" y="0"/>
                  </a:cxn>
                  <a:cxn ang="0">
                    <a:pos x="0" y="0"/>
                  </a:cxn>
                  <a:cxn ang="0">
                    <a:pos x="1" y="0"/>
                  </a:cxn>
                  <a:cxn ang="0">
                    <a:pos x="1" y="0"/>
                  </a:cxn>
                  <a:cxn ang="0">
                    <a:pos x="1" y="0"/>
                  </a:cxn>
                  <a:cxn ang="0">
                    <a:pos x="0" y="0"/>
                  </a:cxn>
                </a:cxnLst>
                <a:rect l="0" t="0" r="r" b="b"/>
                <a:pathLst>
                  <a:path w="1">
                    <a:moveTo>
                      <a:pt x="0" y="0"/>
                    </a:moveTo>
                    <a:lnTo>
                      <a:pt x="0" y="0"/>
                    </a:lnTo>
                    <a:lnTo>
                      <a:pt x="0" y="0"/>
                    </a:lnTo>
                    <a:lnTo>
                      <a:pt x="0" y="0"/>
                    </a:lnTo>
                    <a:lnTo>
                      <a:pt x="1" y="0"/>
                    </a:lnTo>
                    <a:lnTo>
                      <a:pt x="1"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6" name="Freeform 567"/>
              <p:cNvSpPr>
                <a:spLocks/>
              </p:cNvSpPr>
              <p:nvPr/>
            </p:nvSpPr>
            <p:spPr bwMode="auto">
              <a:xfrm>
                <a:off x="4376" y="3697"/>
                <a:ext cx="3" cy="3"/>
              </a:xfrm>
              <a:custGeom>
                <a:avLst/>
                <a:gdLst/>
                <a:ahLst/>
                <a:cxnLst>
                  <a:cxn ang="0">
                    <a:pos x="2" y="3"/>
                  </a:cxn>
                  <a:cxn ang="0">
                    <a:pos x="3" y="1"/>
                  </a:cxn>
                  <a:cxn ang="0">
                    <a:pos x="3" y="0"/>
                  </a:cxn>
                  <a:cxn ang="0">
                    <a:pos x="2" y="0"/>
                  </a:cxn>
                  <a:cxn ang="0">
                    <a:pos x="1" y="0"/>
                  </a:cxn>
                  <a:cxn ang="0">
                    <a:pos x="0" y="2"/>
                  </a:cxn>
                  <a:cxn ang="0">
                    <a:pos x="0" y="3"/>
                  </a:cxn>
                  <a:cxn ang="0">
                    <a:pos x="0" y="3"/>
                  </a:cxn>
                  <a:cxn ang="0">
                    <a:pos x="1" y="3"/>
                  </a:cxn>
                  <a:cxn ang="0">
                    <a:pos x="1" y="3"/>
                  </a:cxn>
                  <a:cxn ang="0">
                    <a:pos x="2" y="3"/>
                  </a:cxn>
                  <a:cxn ang="0">
                    <a:pos x="2" y="3"/>
                  </a:cxn>
                </a:cxnLst>
                <a:rect l="0" t="0" r="r" b="b"/>
                <a:pathLst>
                  <a:path w="3" h="3">
                    <a:moveTo>
                      <a:pt x="2" y="3"/>
                    </a:moveTo>
                    <a:lnTo>
                      <a:pt x="3" y="1"/>
                    </a:lnTo>
                    <a:lnTo>
                      <a:pt x="3" y="0"/>
                    </a:lnTo>
                    <a:lnTo>
                      <a:pt x="2" y="0"/>
                    </a:lnTo>
                    <a:lnTo>
                      <a:pt x="1" y="0"/>
                    </a:lnTo>
                    <a:lnTo>
                      <a:pt x="0" y="2"/>
                    </a:lnTo>
                    <a:lnTo>
                      <a:pt x="0" y="3"/>
                    </a:lnTo>
                    <a:lnTo>
                      <a:pt x="0" y="3"/>
                    </a:lnTo>
                    <a:lnTo>
                      <a:pt x="1" y="3"/>
                    </a:lnTo>
                    <a:lnTo>
                      <a:pt x="1" y="3"/>
                    </a:lnTo>
                    <a:lnTo>
                      <a:pt x="2" y="3"/>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7" name="Freeform 568"/>
              <p:cNvSpPr>
                <a:spLocks/>
              </p:cNvSpPr>
              <p:nvPr/>
            </p:nvSpPr>
            <p:spPr bwMode="auto">
              <a:xfrm>
                <a:off x="4567" y="3785"/>
                <a:ext cx="39" cy="78"/>
              </a:xfrm>
              <a:custGeom>
                <a:avLst/>
                <a:gdLst/>
                <a:ahLst/>
                <a:cxnLst>
                  <a:cxn ang="0">
                    <a:pos x="31" y="0"/>
                  </a:cxn>
                  <a:cxn ang="0">
                    <a:pos x="31" y="2"/>
                  </a:cxn>
                  <a:cxn ang="0">
                    <a:pos x="31" y="5"/>
                  </a:cxn>
                  <a:cxn ang="0">
                    <a:pos x="29" y="6"/>
                  </a:cxn>
                  <a:cxn ang="0">
                    <a:pos x="28" y="7"/>
                  </a:cxn>
                  <a:cxn ang="0">
                    <a:pos x="27" y="8"/>
                  </a:cxn>
                  <a:cxn ang="0">
                    <a:pos x="25" y="8"/>
                  </a:cxn>
                  <a:cxn ang="0">
                    <a:pos x="26" y="11"/>
                  </a:cxn>
                  <a:cxn ang="0">
                    <a:pos x="24" y="13"/>
                  </a:cxn>
                  <a:cxn ang="0">
                    <a:pos x="26" y="14"/>
                  </a:cxn>
                  <a:cxn ang="0">
                    <a:pos x="25" y="14"/>
                  </a:cxn>
                  <a:cxn ang="0">
                    <a:pos x="23" y="16"/>
                  </a:cxn>
                  <a:cxn ang="0">
                    <a:pos x="23" y="14"/>
                  </a:cxn>
                  <a:cxn ang="0">
                    <a:pos x="23" y="15"/>
                  </a:cxn>
                  <a:cxn ang="0">
                    <a:pos x="22" y="19"/>
                  </a:cxn>
                  <a:cxn ang="0">
                    <a:pos x="20" y="19"/>
                  </a:cxn>
                  <a:cxn ang="0">
                    <a:pos x="20" y="17"/>
                  </a:cxn>
                  <a:cxn ang="0">
                    <a:pos x="17" y="19"/>
                  </a:cxn>
                  <a:cxn ang="0">
                    <a:pos x="18" y="21"/>
                  </a:cxn>
                  <a:cxn ang="0">
                    <a:pos x="18" y="22"/>
                  </a:cxn>
                  <a:cxn ang="0">
                    <a:pos x="17" y="21"/>
                  </a:cxn>
                  <a:cxn ang="0">
                    <a:pos x="16" y="20"/>
                  </a:cxn>
                  <a:cxn ang="0">
                    <a:pos x="14" y="21"/>
                  </a:cxn>
                  <a:cxn ang="0">
                    <a:pos x="13" y="21"/>
                  </a:cxn>
                  <a:cxn ang="0">
                    <a:pos x="12" y="21"/>
                  </a:cxn>
                  <a:cxn ang="0">
                    <a:pos x="11" y="22"/>
                  </a:cxn>
                  <a:cxn ang="0">
                    <a:pos x="10" y="22"/>
                  </a:cxn>
                  <a:cxn ang="0">
                    <a:pos x="8" y="23"/>
                  </a:cxn>
                  <a:cxn ang="0">
                    <a:pos x="6" y="23"/>
                  </a:cxn>
                  <a:cxn ang="0">
                    <a:pos x="4" y="30"/>
                  </a:cxn>
                  <a:cxn ang="0">
                    <a:pos x="5" y="35"/>
                  </a:cxn>
                  <a:cxn ang="0">
                    <a:pos x="7" y="43"/>
                  </a:cxn>
                  <a:cxn ang="0">
                    <a:pos x="6" y="45"/>
                  </a:cxn>
                  <a:cxn ang="0">
                    <a:pos x="3" y="52"/>
                  </a:cxn>
                  <a:cxn ang="0">
                    <a:pos x="0" y="56"/>
                  </a:cxn>
                  <a:cxn ang="0">
                    <a:pos x="1" y="62"/>
                  </a:cxn>
                  <a:cxn ang="0">
                    <a:pos x="3" y="65"/>
                  </a:cxn>
                  <a:cxn ang="0">
                    <a:pos x="3" y="72"/>
                  </a:cxn>
                  <a:cxn ang="0">
                    <a:pos x="10" y="78"/>
                  </a:cxn>
                  <a:cxn ang="0">
                    <a:pos x="15" y="76"/>
                  </a:cxn>
                  <a:cxn ang="0">
                    <a:pos x="20" y="76"/>
                  </a:cxn>
                  <a:cxn ang="0">
                    <a:pos x="21" y="74"/>
                  </a:cxn>
                  <a:cxn ang="0">
                    <a:pos x="32" y="39"/>
                  </a:cxn>
                  <a:cxn ang="0">
                    <a:pos x="36" y="25"/>
                  </a:cxn>
                  <a:cxn ang="0">
                    <a:pos x="35" y="22"/>
                  </a:cxn>
                  <a:cxn ang="0">
                    <a:pos x="37" y="18"/>
                  </a:cxn>
                  <a:cxn ang="0">
                    <a:pos x="39" y="21"/>
                  </a:cxn>
                  <a:cxn ang="0">
                    <a:pos x="35" y="3"/>
                  </a:cxn>
                </a:cxnLst>
                <a:rect l="0" t="0" r="r" b="b"/>
                <a:pathLst>
                  <a:path w="39" h="78">
                    <a:moveTo>
                      <a:pt x="32" y="0"/>
                    </a:moveTo>
                    <a:lnTo>
                      <a:pt x="31" y="0"/>
                    </a:lnTo>
                    <a:lnTo>
                      <a:pt x="31" y="2"/>
                    </a:lnTo>
                    <a:lnTo>
                      <a:pt x="31" y="2"/>
                    </a:lnTo>
                    <a:lnTo>
                      <a:pt x="31" y="3"/>
                    </a:lnTo>
                    <a:lnTo>
                      <a:pt x="31" y="5"/>
                    </a:lnTo>
                    <a:lnTo>
                      <a:pt x="31" y="6"/>
                    </a:lnTo>
                    <a:lnTo>
                      <a:pt x="29" y="6"/>
                    </a:lnTo>
                    <a:lnTo>
                      <a:pt x="28" y="6"/>
                    </a:lnTo>
                    <a:lnTo>
                      <a:pt x="28" y="7"/>
                    </a:lnTo>
                    <a:lnTo>
                      <a:pt x="28" y="9"/>
                    </a:lnTo>
                    <a:lnTo>
                      <a:pt x="27" y="8"/>
                    </a:lnTo>
                    <a:lnTo>
                      <a:pt x="26" y="8"/>
                    </a:lnTo>
                    <a:lnTo>
                      <a:pt x="25" y="8"/>
                    </a:lnTo>
                    <a:lnTo>
                      <a:pt x="26" y="10"/>
                    </a:lnTo>
                    <a:lnTo>
                      <a:pt x="26" y="11"/>
                    </a:lnTo>
                    <a:lnTo>
                      <a:pt x="25" y="10"/>
                    </a:lnTo>
                    <a:lnTo>
                      <a:pt x="24" y="13"/>
                    </a:lnTo>
                    <a:lnTo>
                      <a:pt x="25" y="14"/>
                    </a:lnTo>
                    <a:lnTo>
                      <a:pt x="26" y="14"/>
                    </a:lnTo>
                    <a:lnTo>
                      <a:pt x="26" y="14"/>
                    </a:lnTo>
                    <a:lnTo>
                      <a:pt x="25" y="14"/>
                    </a:lnTo>
                    <a:lnTo>
                      <a:pt x="24" y="14"/>
                    </a:lnTo>
                    <a:lnTo>
                      <a:pt x="23" y="16"/>
                    </a:lnTo>
                    <a:lnTo>
                      <a:pt x="24" y="15"/>
                    </a:lnTo>
                    <a:lnTo>
                      <a:pt x="23" y="14"/>
                    </a:lnTo>
                    <a:lnTo>
                      <a:pt x="22" y="15"/>
                    </a:lnTo>
                    <a:lnTo>
                      <a:pt x="23" y="15"/>
                    </a:lnTo>
                    <a:lnTo>
                      <a:pt x="21" y="17"/>
                    </a:lnTo>
                    <a:lnTo>
                      <a:pt x="22" y="19"/>
                    </a:lnTo>
                    <a:lnTo>
                      <a:pt x="21" y="19"/>
                    </a:lnTo>
                    <a:lnTo>
                      <a:pt x="20" y="19"/>
                    </a:lnTo>
                    <a:lnTo>
                      <a:pt x="20" y="17"/>
                    </a:lnTo>
                    <a:lnTo>
                      <a:pt x="20" y="17"/>
                    </a:lnTo>
                    <a:lnTo>
                      <a:pt x="18" y="18"/>
                    </a:lnTo>
                    <a:lnTo>
                      <a:pt x="17" y="19"/>
                    </a:lnTo>
                    <a:lnTo>
                      <a:pt x="17" y="20"/>
                    </a:lnTo>
                    <a:lnTo>
                      <a:pt x="18" y="21"/>
                    </a:lnTo>
                    <a:lnTo>
                      <a:pt x="19" y="22"/>
                    </a:lnTo>
                    <a:lnTo>
                      <a:pt x="18" y="22"/>
                    </a:lnTo>
                    <a:lnTo>
                      <a:pt x="17" y="22"/>
                    </a:lnTo>
                    <a:lnTo>
                      <a:pt x="17" y="21"/>
                    </a:lnTo>
                    <a:lnTo>
                      <a:pt x="16" y="20"/>
                    </a:lnTo>
                    <a:lnTo>
                      <a:pt x="16" y="20"/>
                    </a:lnTo>
                    <a:lnTo>
                      <a:pt x="15" y="21"/>
                    </a:lnTo>
                    <a:lnTo>
                      <a:pt x="14" y="21"/>
                    </a:lnTo>
                    <a:lnTo>
                      <a:pt x="13" y="21"/>
                    </a:lnTo>
                    <a:lnTo>
                      <a:pt x="13" y="21"/>
                    </a:lnTo>
                    <a:lnTo>
                      <a:pt x="13" y="22"/>
                    </a:lnTo>
                    <a:lnTo>
                      <a:pt x="12" y="21"/>
                    </a:lnTo>
                    <a:lnTo>
                      <a:pt x="11" y="22"/>
                    </a:lnTo>
                    <a:lnTo>
                      <a:pt x="11" y="22"/>
                    </a:lnTo>
                    <a:lnTo>
                      <a:pt x="11" y="21"/>
                    </a:lnTo>
                    <a:lnTo>
                      <a:pt x="10" y="22"/>
                    </a:lnTo>
                    <a:lnTo>
                      <a:pt x="10" y="23"/>
                    </a:lnTo>
                    <a:lnTo>
                      <a:pt x="8" y="23"/>
                    </a:lnTo>
                    <a:lnTo>
                      <a:pt x="7" y="22"/>
                    </a:lnTo>
                    <a:lnTo>
                      <a:pt x="6" y="23"/>
                    </a:lnTo>
                    <a:lnTo>
                      <a:pt x="6" y="25"/>
                    </a:lnTo>
                    <a:lnTo>
                      <a:pt x="4" y="30"/>
                    </a:lnTo>
                    <a:lnTo>
                      <a:pt x="5" y="32"/>
                    </a:lnTo>
                    <a:lnTo>
                      <a:pt x="5" y="35"/>
                    </a:lnTo>
                    <a:lnTo>
                      <a:pt x="7" y="42"/>
                    </a:lnTo>
                    <a:lnTo>
                      <a:pt x="7" y="43"/>
                    </a:lnTo>
                    <a:lnTo>
                      <a:pt x="7" y="43"/>
                    </a:lnTo>
                    <a:lnTo>
                      <a:pt x="6" y="45"/>
                    </a:lnTo>
                    <a:lnTo>
                      <a:pt x="6" y="46"/>
                    </a:lnTo>
                    <a:lnTo>
                      <a:pt x="3" y="52"/>
                    </a:lnTo>
                    <a:lnTo>
                      <a:pt x="2" y="52"/>
                    </a:lnTo>
                    <a:lnTo>
                      <a:pt x="0" y="56"/>
                    </a:lnTo>
                    <a:lnTo>
                      <a:pt x="0" y="61"/>
                    </a:lnTo>
                    <a:lnTo>
                      <a:pt x="1" y="62"/>
                    </a:lnTo>
                    <a:lnTo>
                      <a:pt x="2" y="63"/>
                    </a:lnTo>
                    <a:lnTo>
                      <a:pt x="3" y="65"/>
                    </a:lnTo>
                    <a:lnTo>
                      <a:pt x="2" y="67"/>
                    </a:lnTo>
                    <a:lnTo>
                      <a:pt x="3" y="72"/>
                    </a:lnTo>
                    <a:lnTo>
                      <a:pt x="5" y="74"/>
                    </a:lnTo>
                    <a:lnTo>
                      <a:pt x="10" y="78"/>
                    </a:lnTo>
                    <a:lnTo>
                      <a:pt x="12" y="78"/>
                    </a:lnTo>
                    <a:lnTo>
                      <a:pt x="15" y="76"/>
                    </a:lnTo>
                    <a:lnTo>
                      <a:pt x="18" y="75"/>
                    </a:lnTo>
                    <a:lnTo>
                      <a:pt x="20" y="76"/>
                    </a:lnTo>
                    <a:lnTo>
                      <a:pt x="20" y="75"/>
                    </a:lnTo>
                    <a:lnTo>
                      <a:pt x="21" y="74"/>
                    </a:lnTo>
                    <a:lnTo>
                      <a:pt x="32" y="40"/>
                    </a:lnTo>
                    <a:lnTo>
                      <a:pt x="32" y="39"/>
                    </a:lnTo>
                    <a:lnTo>
                      <a:pt x="35" y="28"/>
                    </a:lnTo>
                    <a:lnTo>
                      <a:pt x="36" y="25"/>
                    </a:lnTo>
                    <a:lnTo>
                      <a:pt x="36" y="24"/>
                    </a:lnTo>
                    <a:lnTo>
                      <a:pt x="35" y="22"/>
                    </a:lnTo>
                    <a:lnTo>
                      <a:pt x="36" y="18"/>
                    </a:lnTo>
                    <a:lnTo>
                      <a:pt x="37" y="18"/>
                    </a:lnTo>
                    <a:lnTo>
                      <a:pt x="38" y="21"/>
                    </a:lnTo>
                    <a:lnTo>
                      <a:pt x="39" y="21"/>
                    </a:lnTo>
                    <a:lnTo>
                      <a:pt x="39" y="20"/>
                    </a:lnTo>
                    <a:lnTo>
                      <a:pt x="35" y="3"/>
                    </a:lnTo>
                    <a:lnTo>
                      <a:pt x="3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8" name="Freeform 569"/>
              <p:cNvSpPr>
                <a:spLocks/>
              </p:cNvSpPr>
              <p:nvPr/>
            </p:nvSpPr>
            <p:spPr bwMode="auto">
              <a:xfrm>
                <a:off x="4568" y="3781"/>
                <a:ext cx="1" cy="3"/>
              </a:xfrm>
              <a:custGeom>
                <a:avLst/>
                <a:gdLst/>
                <a:ahLst/>
                <a:cxnLst>
                  <a:cxn ang="0">
                    <a:pos x="0" y="2"/>
                  </a:cxn>
                  <a:cxn ang="0">
                    <a:pos x="0" y="2"/>
                  </a:cxn>
                  <a:cxn ang="0">
                    <a:pos x="1" y="3"/>
                  </a:cxn>
                  <a:cxn ang="0">
                    <a:pos x="1" y="3"/>
                  </a:cxn>
                  <a:cxn ang="0">
                    <a:pos x="1" y="3"/>
                  </a:cxn>
                  <a:cxn ang="0">
                    <a:pos x="1" y="2"/>
                  </a:cxn>
                  <a:cxn ang="0">
                    <a:pos x="1" y="1"/>
                  </a:cxn>
                  <a:cxn ang="0">
                    <a:pos x="1" y="0"/>
                  </a:cxn>
                  <a:cxn ang="0">
                    <a:pos x="1" y="0"/>
                  </a:cxn>
                  <a:cxn ang="0">
                    <a:pos x="1" y="0"/>
                  </a:cxn>
                  <a:cxn ang="0">
                    <a:pos x="0" y="0"/>
                  </a:cxn>
                  <a:cxn ang="0">
                    <a:pos x="0" y="0"/>
                  </a:cxn>
                  <a:cxn ang="0">
                    <a:pos x="0" y="1"/>
                  </a:cxn>
                  <a:cxn ang="0">
                    <a:pos x="0" y="1"/>
                  </a:cxn>
                  <a:cxn ang="0">
                    <a:pos x="0" y="2"/>
                  </a:cxn>
                </a:cxnLst>
                <a:rect l="0" t="0" r="r" b="b"/>
                <a:pathLst>
                  <a:path w="1" h="3">
                    <a:moveTo>
                      <a:pt x="0" y="2"/>
                    </a:moveTo>
                    <a:lnTo>
                      <a:pt x="0" y="2"/>
                    </a:lnTo>
                    <a:lnTo>
                      <a:pt x="1" y="3"/>
                    </a:lnTo>
                    <a:lnTo>
                      <a:pt x="1" y="3"/>
                    </a:lnTo>
                    <a:lnTo>
                      <a:pt x="1" y="3"/>
                    </a:lnTo>
                    <a:lnTo>
                      <a:pt x="1" y="2"/>
                    </a:lnTo>
                    <a:lnTo>
                      <a:pt x="1" y="1"/>
                    </a:lnTo>
                    <a:lnTo>
                      <a:pt x="1" y="0"/>
                    </a:lnTo>
                    <a:lnTo>
                      <a:pt x="1" y="0"/>
                    </a:lnTo>
                    <a:lnTo>
                      <a:pt x="1" y="0"/>
                    </a:lnTo>
                    <a:lnTo>
                      <a:pt x="0" y="0"/>
                    </a:lnTo>
                    <a:lnTo>
                      <a:pt x="0" y="0"/>
                    </a:lnTo>
                    <a:lnTo>
                      <a:pt x="0" y="1"/>
                    </a:lnTo>
                    <a:lnTo>
                      <a:pt x="0" y="1"/>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9" name="Freeform 570"/>
              <p:cNvSpPr>
                <a:spLocks/>
              </p:cNvSpPr>
              <p:nvPr/>
            </p:nvSpPr>
            <p:spPr bwMode="auto">
              <a:xfrm>
                <a:off x="4365" y="3715"/>
                <a:ext cx="1" cy="2"/>
              </a:xfrm>
              <a:custGeom>
                <a:avLst/>
                <a:gdLst/>
                <a:ahLst/>
                <a:cxnLst>
                  <a:cxn ang="0">
                    <a:pos x="1" y="0"/>
                  </a:cxn>
                  <a:cxn ang="0">
                    <a:pos x="1" y="0"/>
                  </a:cxn>
                  <a:cxn ang="0">
                    <a:pos x="1" y="0"/>
                  </a:cxn>
                  <a:cxn ang="0">
                    <a:pos x="0" y="0"/>
                  </a:cxn>
                  <a:cxn ang="0">
                    <a:pos x="0" y="1"/>
                  </a:cxn>
                  <a:cxn ang="0">
                    <a:pos x="0" y="2"/>
                  </a:cxn>
                  <a:cxn ang="0">
                    <a:pos x="1" y="2"/>
                  </a:cxn>
                  <a:cxn ang="0">
                    <a:pos x="1" y="2"/>
                  </a:cxn>
                  <a:cxn ang="0">
                    <a:pos x="1" y="1"/>
                  </a:cxn>
                  <a:cxn ang="0">
                    <a:pos x="1" y="0"/>
                  </a:cxn>
                  <a:cxn ang="0">
                    <a:pos x="1" y="0"/>
                  </a:cxn>
                </a:cxnLst>
                <a:rect l="0" t="0" r="r" b="b"/>
                <a:pathLst>
                  <a:path w="1" h="2">
                    <a:moveTo>
                      <a:pt x="1" y="0"/>
                    </a:moveTo>
                    <a:lnTo>
                      <a:pt x="1" y="0"/>
                    </a:lnTo>
                    <a:lnTo>
                      <a:pt x="1" y="0"/>
                    </a:lnTo>
                    <a:lnTo>
                      <a:pt x="0" y="0"/>
                    </a:lnTo>
                    <a:lnTo>
                      <a:pt x="0" y="1"/>
                    </a:lnTo>
                    <a:lnTo>
                      <a:pt x="0" y="2"/>
                    </a:lnTo>
                    <a:lnTo>
                      <a:pt x="1" y="2"/>
                    </a:lnTo>
                    <a:lnTo>
                      <a:pt x="1" y="2"/>
                    </a:lnTo>
                    <a:lnTo>
                      <a:pt x="1"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0" name="Freeform 571"/>
              <p:cNvSpPr>
                <a:spLocks/>
              </p:cNvSpPr>
              <p:nvPr/>
            </p:nvSpPr>
            <p:spPr bwMode="auto">
              <a:xfrm>
                <a:off x="4260" y="3676"/>
                <a:ext cx="1" cy="2"/>
              </a:xfrm>
              <a:custGeom>
                <a:avLst/>
                <a:gdLst/>
                <a:ahLst/>
                <a:cxnLst>
                  <a:cxn ang="0">
                    <a:pos x="1" y="0"/>
                  </a:cxn>
                  <a:cxn ang="0">
                    <a:pos x="0" y="1"/>
                  </a:cxn>
                  <a:cxn ang="0">
                    <a:pos x="0" y="1"/>
                  </a:cxn>
                  <a:cxn ang="0">
                    <a:pos x="0" y="1"/>
                  </a:cxn>
                  <a:cxn ang="0">
                    <a:pos x="1" y="2"/>
                  </a:cxn>
                  <a:cxn ang="0">
                    <a:pos x="1" y="2"/>
                  </a:cxn>
                  <a:cxn ang="0">
                    <a:pos x="1" y="1"/>
                  </a:cxn>
                  <a:cxn ang="0">
                    <a:pos x="1" y="1"/>
                  </a:cxn>
                  <a:cxn ang="0">
                    <a:pos x="1" y="0"/>
                  </a:cxn>
                </a:cxnLst>
                <a:rect l="0" t="0" r="r" b="b"/>
                <a:pathLst>
                  <a:path w="1" h="2">
                    <a:moveTo>
                      <a:pt x="1" y="0"/>
                    </a:moveTo>
                    <a:lnTo>
                      <a:pt x="0" y="1"/>
                    </a:lnTo>
                    <a:lnTo>
                      <a:pt x="0" y="1"/>
                    </a:lnTo>
                    <a:lnTo>
                      <a:pt x="0" y="1"/>
                    </a:lnTo>
                    <a:lnTo>
                      <a:pt x="1" y="2"/>
                    </a:lnTo>
                    <a:lnTo>
                      <a:pt x="1" y="2"/>
                    </a:lnTo>
                    <a:lnTo>
                      <a:pt x="1" y="1"/>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1" name="Freeform 572"/>
              <p:cNvSpPr>
                <a:spLocks/>
              </p:cNvSpPr>
              <p:nvPr/>
            </p:nvSpPr>
            <p:spPr bwMode="auto">
              <a:xfrm>
                <a:off x="4360" y="3726"/>
                <a:ext cx="1" cy="1"/>
              </a:xfrm>
              <a:custGeom>
                <a:avLst/>
                <a:gdLst/>
                <a:ahLst/>
                <a:cxnLst>
                  <a:cxn ang="0">
                    <a:pos x="1" y="0"/>
                  </a:cxn>
                  <a:cxn ang="0">
                    <a:pos x="0" y="0"/>
                  </a:cxn>
                  <a:cxn ang="0">
                    <a:pos x="1" y="0"/>
                  </a:cxn>
                  <a:cxn ang="0">
                    <a:pos x="1" y="0"/>
                  </a:cxn>
                  <a:cxn ang="0">
                    <a:pos x="1" y="0"/>
                  </a:cxn>
                  <a:cxn ang="0">
                    <a:pos x="1" y="0"/>
                  </a:cxn>
                </a:cxnLst>
                <a:rect l="0" t="0" r="r" b="b"/>
                <a:pathLst>
                  <a:path w="1">
                    <a:moveTo>
                      <a:pt x="1" y="0"/>
                    </a:moveTo>
                    <a:lnTo>
                      <a:pt x="0" y="0"/>
                    </a:lnTo>
                    <a:lnTo>
                      <a:pt x="1" y="0"/>
                    </a:lnTo>
                    <a:lnTo>
                      <a:pt x="1" y="0"/>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2" name="Freeform 573"/>
              <p:cNvSpPr>
                <a:spLocks/>
              </p:cNvSpPr>
              <p:nvPr/>
            </p:nvSpPr>
            <p:spPr bwMode="auto">
              <a:xfrm>
                <a:off x="4370" y="3708"/>
                <a:ext cx="1" cy="1"/>
              </a:xfrm>
              <a:custGeom>
                <a:avLst/>
                <a:gdLst/>
                <a:ahLst/>
                <a:cxnLst>
                  <a:cxn ang="0">
                    <a:pos x="0" y="0"/>
                  </a:cxn>
                  <a:cxn ang="0">
                    <a:pos x="0" y="0"/>
                  </a:cxn>
                  <a:cxn ang="0">
                    <a:pos x="0" y="0"/>
                  </a:cxn>
                  <a:cxn ang="0">
                    <a:pos x="0" y="1"/>
                  </a:cxn>
                  <a:cxn ang="0">
                    <a:pos x="0" y="1"/>
                  </a:cxn>
                  <a:cxn ang="0">
                    <a:pos x="0" y="0"/>
                  </a:cxn>
                  <a:cxn ang="0">
                    <a:pos x="0" y="0"/>
                  </a:cxn>
                  <a:cxn ang="0">
                    <a:pos x="0" y="0"/>
                  </a:cxn>
                </a:cxnLst>
                <a:rect l="0" t="0" r="r" b="b"/>
                <a:pathLst>
                  <a:path h="1">
                    <a:moveTo>
                      <a:pt x="0" y="0"/>
                    </a:moveTo>
                    <a:lnTo>
                      <a:pt x="0" y="0"/>
                    </a:lnTo>
                    <a:lnTo>
                      <a:pt x="0" y="0"/>
                    </a:lnTo>
                    <a:lnTo>
                      <a:pt x="0" y="1"/>
                    </a:lnTo>
                    <a:lnTo>
                      <a:pt x="0" y="1"/>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3" name="Freeform 574"/>
              <p:cNvSpPr>
                <a:spLocks/>
              </p:cNvSpPr>
              <p:nvPr/>
            </p:nvSpPr>
            <p:spPr bwMode="auto">
              <a:xfrm>
                <a:off x="4054" y="3715"/>
                <a:ext cx="1" cy="1"/>
              </a:xfrm>
              <a:custGeom>
                <a:avLst/>
                <a:gdLst/>
                <a:ahLst/>
                <a:cxnLst>
                  <a:cxn ang="0">
                    <a:pos x="0" y="1"/>
                  </a:cxn>
                  <a:cxn ang="0">
                    <a:pos x="1" y="1"/>
                  </a:cxn>
                  <a:cxn ang="0">
                    <a:pos x="0" y="0"/>
                  </a:cxn>
                  <a:cxn ang="0">
                    <a:pos x="0" y="0"/>
                  </a:cxn>
                  <a:cxn ang="0">
                    <a:pos x="0" y="0"/>
                  </a:cxn>
                  <a:cxn ang="0">
                    <a:pos x="0" y="1"/>
                  </a:cxn>
                  <a:cxn ang="0">
                    <a:pos x="0" y="1"/>
                  </a:cxn>
                  <a:cxn ang="0">
                    <a:pos x="0" y="1"/>
                  </a:cxn>
                </a:cxnLst>
                <a:rect l="0" t="0" r="r" b="b"/>
                <a:pathLst>
                  <a:path w="1" h="1">
                    <a:moveTo>
                      <a:pt x="0" y="1"/>
                    </a:moveTo>
                    <a:lnTo>
                      <a:pt x="1" y="1"/>
                    </a:lnTo>
                    <a:lnTo>
                      <a:pt x="0" y="0"/>
                    </a:lnTo>
                    <a:lnTo>
                      <a:pt x="0" y="0"/>
                    </a:lnTo>
                    <a:lnTo>
                      <a:pt x="0" y="0"/>
                    </a:lnTo>
                    <a:lnTo>
                      <a:pt x="0" y="1"/>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4" name="Freeform 575"/>
              <p:cNvSpPr>
                <a:spLocks/>
              </p:cNvSpPr>
              <p:nvPr/>
            </p:nvSpPr>
            <p:spPr bwMode="auto">
              <a:xfrm>
                <a:off x="4997" y="3635"/>
                <a:ext cx="1" cy="2"/>
              </a:xfrm>
              <a:custGeom>
                <a:avLst/>
                <a:gdLst/>
                <a:ahLst/>
                <a:cxnLst>
                  <a:cxn ang="0">
                    <a:pos x="0" y="0"/>
                  </a:cxn>
                  <a:cxn ang="0">
                    <a:pos x="0" y="0"/>
                  </a:cxn>
                  <a:cxn ang="0">
                    <a:pos x="0" y="2"/>
                  </a:cxn>
                  <a:cxn ang="0">
                    <a:pos x="1" y="2"/>
                  </a:cxn>
                  <a:cxn ang="0">
                    <a:pos x="1" y="0"/>
                  </a:cxn>
                  <a:cxn ang="0">
                    <a:pos x="0" y="0"/>
                  </a:cxn>
                </a:cxnLst>
                <a:rect l="0" t="0" r="r" b="b"/>
                <a:pathLst>
                  <a:path w="1" h="2">
                    <a:moveTo>
                      <a:pt x="0" y="0"/>
                    </a:moveTo>
                    <a:lnTo>
                      <a:pt x="0" y="0"/>
                    </a:lnTo>
                    <a:lnTo>
                      <a:pt x="0" y="2"/>
                    </a:lnTo>
                    <a:lnTo>
                      <a:pt x="1" y="2"/>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5" name="Freeform 576"/>
              <p:cNvSpPr>
                <a:spLocks/>
              </p:cNvSpPr>
              <p:nvPr/>
            </p:nvSpPr>
            <p:spPr bwMode="auto">
              <a:xfrm>
                <a:off x="3611" y="3364"/>
                <a:ext cx="1" cy="2"/>
              </a:xfrm>
              <a:custGeom>
                <a:avLst/>
                <a:gdLst/>
                <a:ahLst/>
                <a:cxnLst>
                  <a:cxn ang="0">
                    <a:pos x="1" y="1"/>
                  </a:cxn>
                  <a:cxn ang="0">
                    <a:pos x="1" y="1"/>
                  </a:cxn>
                  <a:cxn ang="0">
                    <a:pos x="0" y="0"/>
                  </a:cxn>
                  <a:cxn ang="0">
                    <a:pos x="0" y="0"/>
                  </a:cxn>
                  <a:cxn ang="0">
                    <a:pos x="0" y="1"/>
                  </a:cxn>
                  <a:cxn ang="0">
                    <a:pos x="0" y="1"/>
                  </a:cxn>
                  <a:cxn ang="0">
                    <a:pos x="1" y="2"/>
                  </a:cxn>
                  <a:cxn ang="0">
                    <a:pos x="1" y="1"/>
                  </a:cxn>
                </a:cxnLst>
                <a:rect l="0" t="0" r="r" b="b"/>
                <a:pathLst>
                  <a:path w="1" h="2">
                    <a:moveTo>
                      <a:pt x="1" y="1"/>
                    </a:moveTo>
                    <a:lnTo>
                      <a:pt x="1" y="1"/>
                    </a:lnTo>
                    <a:lnTo>
                      <a:pt x="0" y="0"/>
                    </a:lnTo>
                    <a:lnTo>
                      <a:pt x="0" y="0"/>
                    </a:lnTo>
                    <a:lnTo>
                      <a:pt x="0" y="1"/>
                    </a:lnTo>
                    <a:lnTo>
                      <a:pt x="0" y="1"/>
                    </a:lnTo>
                    <a:lnTo>
                      <a:pt x="1" y="2"/>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6" name="Freeform 577"/>
              <p:cNvSpPr>
                <a:spLocks/>
              </p:cNvSpPr>
              <p:nvPr/>
            </p:nvSpPr>
            <p:spPr bwMode="auto">
              <a:xfrm>
                <a:off x="3611" y="3368"/>
                <a:ext cx="4" cy="4"/>
              </a:xfrm>
              <a:custGeom>
                <a:avLst/>
                <a:gdLst/>
                <a:ahLst/>
                <a:cxnLst>
                  <a:cxn ang="0">
                    <a:pos x="4" y="1"/>
                  </a:cxn>
                  <a:cxn ang="0">
                    <a:pos x="3" y="1"/>
                  </a:cxn>
                  <a:cxn ang="0">
                    <a:pos x="0" y="0"/>
                  </a:cxn>
                  <a:cxn ang="0">
                    <a:pos x="0" y="1"/>
                  </a:cxn>
                  <a:cxn ang="0">
                    <a:pos x="1" y="1"/>
                  </a:cxn>
                  <a:cxn ang="0">
                    <a:pos x="2" y="2"/>
                  </a:cxn>
                  <a:cxn ang="0">
                    <a:pos x="3" y="3"/>
                  </a:cxn>
                  <a:cxn ang="0">
                    <a:pos x="4" y="4"/>
                  </a:cxn>
                  <a:cxn ang="0">
                    <a:pos x="4" y="4"/>
                  </a:cxn>
                  <a:cxn ang="0">
                    <a:pos x="4" y="4"/>
                  </a:cxn>
                  <a:cxn ang="0">
                    <a:pos x="4" y="1"/>
                  </a:cxn>
                </a:cxnLst>
                <a:rect l="0" t="0" r="r" b="b"/>
                <a:pathLst>
                  <a:path w="4" h="4">
                    <a:moveTo>
                      <a:pt x="4" y="1"/>
                    </a:moveTo>
                    <a:lnTo>
                      <a:pt x="3" y="1"/>
                    </a:lnTo>
                    <a:lnTo>
                      <a:pt x="0" y="0"/>
                    </a:lnTo>
                    <a:lnTo>
                      <a:pt x="0" y="1"/>
                    </a:lnTo>
                    <a:lnTo>
                      <a:pt x="1" y="1"/>
                    </a:lnTo>
                    <a:lnTo>
                      <a:pt x="2" y="2"/>
                    </a:lnTo>
                    <a:lnTo>
                      <a:pt x="3" y="3"/>
                    </a:lnTo>
                    <a:lnTo>
                      <a:pt x="4" y="4"/>
                    </a:lnTo>
                    <a:lnTo>
                      <a:pt x="4" y="4"/>
                    </a:lnTo>
                    <a:lnTo>
                      <a:pt x="4" y="4"/>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7" name="Freeform 578"/>
              <p:cNvSpPr>
                <a:spLocks/>
              </p:cNvSpPr>
              <p:nvPr/>
            </p:nvSpPr>
            <p:spPr bwMode="auto">
              <a:xfrm>
                <a:off x="3613" y="3365"/>
                <a:ext cx="4" cy="7"/>
              </a:xfrm>
              <a:custGeom>
                <a:avLst/>
                <a:gdLst/>
                <a:ahLst/>
                <a:cxnLst>
                  <a:cxn ang="0">
                    <a:pos x="2" y="3"/>
                  </a:cxn>
                  <a:cxn ang="0">
                    <a:pos x="2" y="3"/>
                  </a:cxn>
                  <a:cxn ang="0">
                    <a:pos x="2" y="1"/>
                  </a:cxn>
                  <a:cxn ang="0">
                    <a:pos x="0" y="0"/>
                  </a:cxn>
                  <a:cxn ang="0">
                    <a:pos x="0" y="0"/>
                  </a:cxn>
                  <a:cxn ang="0">
                    <a:pos x="0" y="1"/>
                  </a:cxn>
                  <a:cxn ang="0">
                    <a:pos x="0" y="2"/>
                  </a:cxn>
                  <a:cxn ang="0">
                    <a:pos x="1" y="2"/>
                  </a:cxn>
                  <a:cxn ang="0">
                    <a:pos x="1" y="3"/>
                  </a:cxn>
                  <a:cxn ang="0">
                    <a:pos x="3" y="7"/>
                  </a:cxn>
                  <a:cxn ang="0">
                    <a:pos x="4" y="6"/>
                  </a:cxn>
                  <a:cxn ang="0">
                    <a:pos x="4" y="4"/>
                  </a:cxn>
                  <a:cxn ang="0">
                    <a:pos x="2" y="4"/>
                  </a:cxn>
                  <a:cxn ang="0">
                    <a:pos x="2" y="3"/>
                  </a:cxn>
                </a:cxnLst>
                <a:rect l="0" t="0" r="r" b="b"/>
                <a:pathLst>
                  <a:path w="4" h="7">
                    <a:moveTo>
                      <a:pt x="2" y="3"/>
                    </a:moveTo>
                    <a:lnTo>
                      <a:pt x="2" y="3"/>
                    </a:lnTo>
                    <a:lnTo>
                      <a:pt x="2" y="1"/>
                    </a:lnTo>
                    <a:lnTo>
                      <a:pt x="0" y="0"/>
                    </a:lnTo>
                    <a:lnTo>
                      <a:pt x="0" y="0"/>
                    </a:lnTo>
                    <a:lnTo>
                      <a:pt x="0" y="1"/>
                    </a:lnTo>
                    <a:lnTo>
                      <a:pt x="0" y="2"/>
                    </a:lnTo>
                    <a:lnTo>
                      <a:pt x="1" y="2"/>
                    </a:lnTo>
                    <a:lnTo>
                      <a:pt x="1" y="3"/>
                    </a:lnTo>
                    <a:lnTo>
                      <a:pt x="3" y="7"/>
                    </a:lnTo>
                    <a:lnTo>
                      <a:pt x="4" y="6"/>
                    </a:lnTo>
                    <a:lnTo>
                      <a:pt x="4" y="4"/>
                    </a:lnTo>
                    <a:lnTo>
                      <a:pt x="2" y="4"/>
                    </a:lnTo>
                    <a:lnTo>
                      <a:pt x="2"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8" name="Freeform 579"/>
              <p:cNvSpPr>
                <a:spLocks/>
              </p:cNvSpPr>
              <p:nvPr/>
            </p:nvSpPr>
            <p:spPr bwMode="auto">
              <a:xfrm>
                <a:off x="3618" y="3375"/>
                <a:ext cx="1" cy="3"/>
              </a:xfrm>
              <a:custGeom>
                <a:avLst/>
                <a:gdLst/>
                <a:ahLst/>
                <a:cxnLst>
                  <a:cxn ang="0">
                    <a:pos x="0" y="0"/>
                  </a:cxn>
                  <a:cxn ang="0">
                    <a:pos x="0" y="0"/>
                  </a:cxn>
                  <a:cxn ang="0">
                    <a:pos x="0" y="1"/>
                  </a:cxn>
                  <a:cxn ang="0">
                    <a:pos x="1" y="3"/>
                  </a:cxn>
                  <a:cxn ang="0">
                    <a:pos x="1" y="3"/>
                  </a:cxn>
                  <a:cxn ang="0">
                    <a:pos x="1" y="2"/>
                  </a:cxn>
                  <a:cxn ang="0">
                    <a:pos x="0" y="0"/>
                  </a:cxn>
                </a:cxnLst>
                <a:rect l="0" t="0" r="r" b="b"/>
                <a:pathLst>
                  <a:path w="1" h="3">
                    <a:moveTo>
                      <a:pt x="0" y="0"/>
                    </a:moveTo>
                    <a:lnTo>
                      <a:pt x="0" y="0"/>
                    </a:lnTo>
                    <a:lnTo>
                      <a:pt x="0" y="1"/>
                    </a:lnTo>
                    <a:lnTo>
                      <a:pt x="1" y="3"/>
                    </a:lnTo>
                    <a:lnTo>
                      <a:pt x="1" y="3"/>
                    </a:lnTo>
                    <a:lnTo>
                      <a:pt x="1" y="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9" name="Freeform 580"/>
              <p:cNvSpPr>
                <a:spLocks/>
              </p:cNvSpPr>
              <p:nvPr/>
            </p:nvSpPr>
            <p:spPr bwMode="auto">
              <a:xfrm>
                <a:off x="3604" y="3346"/>
                <a:ext cx="5" cy="8"/>
              </a:xfrm>
              <a:custGeom>
                <a:avLst/>
                <a:gdLst/>
                <a:ahLst/>
                <a:cxnLst>
                  <a:cxn ang="0">
                    <a:pos x="5" y="7"/>
                  </a:cxn>
                  <a:cxn ang="0">
                    <a:pos x="4" y="6"/>
                  </a:cxn>
                  <a:cxn ang="0">
                    <a:pos x="4" y="3"/>
                  </a:cxn>
                  <a:cxn ang="0">
                    <a:pos x="4" y="1"/>
                  </a:cxn>
                  <a:cxn ang="0">
                    <a:pos x="3" y="0"/>
                  </a:cxn>
                  <a:cxn ang="0">
                    <a:pos x="3" y="0"/>
                  </a:cxn>
                  <a:cxn ang="0">
                    <a:pos x="2" y="1"/>
                  </a:cxn>
                  <a:cxn ang="0">
                    <a:pos x="2" y="1"/>
                  </a:cxn>
                  <a:cxn ang="0">
                    <a:pos x="1" y="1"/>
                  </a:cxn>
                  <a:cxn ang="0">
                    <a:pos x="1" y="1"/>
                  </a:cxn>
                  <a:cxn ang="0">
                    <a:pos x="1" y="2"/>
                  </a:cxn>
                  <a:cxn ang="0">
                    <a:pos x="1" y="2"/>
                  </a:cxn>
                  <a:cxn ang="0">
                    <a:pos x="1" y="2"/>
                  </a:cxn>
                  <a:cxn ang="0">
                    <a:pos x="0" y="4"/>
                  </a:cxn>
                  <a:cxn ang="0">
                    <a:pos x="1" y="4"/>
                  </a:cxn>
                  <a:cxn ang="0">
                    <a:pos x="0" y="4"/>
                  </a:cxn>
                  <a:cxn ang="0">
                    <a:pos x="0" y="5"/>
                  </a:cxn>
                  <a:cxn ang="0">
                    <a:pos x="0" y="5"/>
                  </a:cxn>
                  <a:cxn ang="0">
                    <a:pos x="1" y="6"/>
                  </a:cxn>
                  <a:cxn ang="0">
                    <a:pos x="2" y="5"/>
                  </a:cxn>
                  <a:cxn ang="0">
                    <a:pos x="2" y="5"/>
                  </a:cxn>
                  <a:cxn ang="0">
                    <a:pos x="2" y="5"/>
                  </a:cxn>
                  <a:cxn ang="0">
                    <a:pos x="3" y="5"/>
                  </a:cxn>
                  <a:cxn ang="0">
                    <a:pos x="3" y="3"/>
                  </a:cxn>
                  <a:cxn ang="0">
                    <a:pos x="3" y="5"/>
                  </a:cxn>
                  <a:cxn ang="0">
                    <a:pos x="3" y="5"/>
                  </a:cxn>
                  <a:cxn ang="0">
                    <a:pos x="2" y="6"/>
                  </a:cxn>
                  <a:cxn ang="0">
                    <a:pos x="3" y="6"/>
                  </a:cxn>
                  <a:cxn ang="0">
                    <a:pos x="3" y="6"/>
                  </a:cxn>
                  <a:cxn ang="0">
                    <a:pos x="3" y="5"/>
                  </a:cxn>
                  <a:cxn ang="0">
                    <a:pos x="3" y="6"/>
                  </a:cxn>
                  <a:cxn ang="0">
                    <a:pos x="3" y="7"/>
                  </a:cxn>
                  <a:cxn ang="0">
                    <a:pos x="3" y="7"/>
                  </a:cxn>
                  <a:cxn ang="0">
                    <a:pos x="4" y="8"/>
                  </a:cxn>
                  <a:cxn ang="0">
                    <a:pos x="5" y="8"/>
                  </a:cxn>
                  <a:cxn ang="0">
                    <a:pos x="5" y="8"/>
                  </a:cxn>
                  <a:cxn ang="0">
                    <a:pos x="5" y="7"/>
                  </a:cxn>
                </a:cxnLst>
                <a:rect l="0" t="0" r="r" b="b"/>
                <a:pathLst>
                  <a:path w="5" h="8">
                    <a:moveTo>
                      <a:pt x="5" y="7"/>
                    </a:moveTo>
                    <a:lnTo>
                      <a:pt x="4" y="6"/>
                    </a:lnTo>
                    <a:lnTo>
                      <a:pt x="4" y="3"/>
                    </a:lnTo>
                    <a:lnTo>
                      <a:pt x="4" y="1"/>
                    </a:lnTo>
                    <a:lnTo>
                      <a:pt x="3" y="0"/>
                    </a:lnTo>
                    <a:lnTo>
                      <a:pt x="3" y="0"/>
                    </a:lnTo>
                    <a:lnTo>
                      <a:pt x="2" y="1"/>
                    </a:lnTo>
                    <a:lnTo>
                      <a:pt x="2" y="1"/>
                    </a:lnTo>
                    <a:lnTo>
                      <a:pt x="1" y="1"/>
                    </a:lnTo>
                    <a:lnTo>
                      <a:pt x="1" y="1"/>
                    </a:lnTo>
                    <a:lnTo>
                      <a:pt x="1" y="2"/>
                    </a:lnTo>
                    <a:lnTo>
                      <a:pt x="1" y="2"/>
                    </a:lnTo>
                    <a:lnTo>
                      <a:pt x="1" y="2"/>
                    </a:lnTo>
                    <a:lnTo>
                      <a:pt x="0" y="4"/>
                    </a:lnTo>
                    <a:lnTo>
                      <a:pt x="1" y="4"/>
                    </a:lnTo>
                    <a:lnTo>
                      <a:pt x="0" y="4"/>
                    </a:lnTo>
                    <a:lnTo>
                      <a:pt x="0" y="5"/>
                    </a:lnTo>
                    <a:lnTo>
                      <a:pt x="0" y="5"/>
                    </a:lnTo>
                    <a:lnTo>
                      <a:pt x="1" y="6"/>
                    </a:lnTo>
                    <a:lnTo>
                      <a:pt x="2" y="5"/>
                    </a:lnTo>
                    <a:lnTo>
                      <a:pt x="2" y="5"/>
                    </a:lnTo>
                    <a:lnTo>
                      <a:pt x="2" y="5"/>
                    </a:lnTo>
                    <a:lnTo>
                      <a:pt x="3" y="5"/>
                    </a:lnTo>
                    <a:lnTo>
                      <a:pt x="3" y="3"/>
                    </a:lnTo>
                    <a:lnTo>
                      <a:pt x="3" y="5"/>
                    </a:lnTo>
                    <a:lnTo>
                      <a:pt x="3" y="5"/>
                    </a:lnTo>
                    <a:lnTo>
                      <a:pt x="2" y="6"/>
                    </a:lnTo>
                    <a:lnTo>
                      <a:pt x="3" y="6"/>
                    </a:lnTo>
                    <a:lnTo>
                      <a:pt x="3" y="6"/>
                    </a:lnTo>
                    <a:lnTo>
                      <a:pt x="3" y="5"/>
                    </a:lnTo>
                    <a:lnTo>
                      <a:pt x="3" y="6"/>
                    </a:lnTo>
                    <a:lnTo>
                      <a:pt x="3" y="7"/>
                    </a:lnTo>
                    <a:lnTo>
                      <a:pt x="3" y="7"/>
                    </a:lnTo>
                    <a:lnTo>
                      <a:pt x="4" y="8"/>
                    </a:lnTo>
                    <a:lnTo>
                      <a:pt x="5" y="8"/>
                    </a:lnTo>
                    <a:lnTo>
                      <a:pt x="5" y="8"/>
                    </a:lnTo>
                    <a:lnTo>
                      <a:pt x="5"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0" name="Freeform 581"/>
              <p:cNvSpPr>
                <a:spLocks/>
              </p:cNvSpPr>
              <p:nvPr/>
            </p:nvSpPr>
            <p:spPr bwMode="auto">
              <a:xfrm>
                <a:off x="3600" y="3371"/>
                <a:ext cx="7" cy="11"/>
              </a:xfrm>
              <a:custGeom>
                <a:avLst/>
                <a:gdLst/>
                <a:ahLst/>
                <a:cxnLst>
                  <a:cxn ang="0">
                    <a:pos x="5" y="8"/>
                  </a:cxn>
                  <a:cxn ang="0">
                    <a:pos x="5" y="7"/>
                  </a:cxn>
                  <a:cxn ang="0">
                    <a:pos x="4" y="6"/>
                  </a:cxn>
                  <a:cxn ang="0">
                    <a:pos x="4" y="5"/>
                  </a:cxn>
                  <a:cxn ang="0">
                    <a:pos x="4" y="5"/>
                  </a:cxn>
                  <a:cxn ang="0">
                    <a:pos x="4" y="4"/>
                  </a:cxn>
                  <a:cxn ang="0">
                    <a:pos x="4" y="4"/>
                  </a:cxn>
                  <a:cxn ang="0">
                    <a:pos x="4" y="4"/>
                  </a:cxn>
                  <a:cxn ang="0">
                    <a:pos x="5" y="3"/>
                  </a:cxn>
                  <a:cxn ang="0">
                    <a:pos x="4" y="2"/>
                  </a:cxn>
                  <a:cxn ang="0">
                    <a:pos x="4" y="2"/>
                  </a:cxn>
                  <a:cxn ang="0">
                    <a:pos x="4" y="2"/>
                  </a:cxn>
                  <a:cxn ang="0">
                    <a:pos x="4" y="2"/>
                  </a:cxn>
                  <a:cxn ang="0">
                    <a:pos x="4" y="1"/>
                  </a:cxn>
                  <a:cxn ang="0">
                    <a:pos x="4" y="0"/>
                  </a:cxn>
                  <a:cxn ang="0">
                    <a:pos x="0" y="2"/>
                  </a:cxn>
                  <a:cxn ang="0">
                    <a:pos x="2" y="2"/>
                  </a:cxn>
                  <a:cxn ang="0">
                    <a:pos x="1" y="3"/>
                  </a:cxn>
                  <a:cxn ang="0">
                    <a:pos x="1" y="4"/>
                  </a:cxn>
                  <a:cxn ang="0">
                    <a:pos x="2" y="4"/>
                  </a:cxn>
                  <a:cxn ang="0">
                    <a:pos x="2" y="3"/>
                  </a:cxn>
                  <a:cxn ang="0">
                    <a:pos x="2" y="5"/>
                  </a:cxn>
                  <a:cxn ang="0">
                    <a:pos x="2" y="5"/>
                  </a:cxn>
                  <a:cxn ang="0">
                    <a:pos x="3" y="5"/>
                  </a:cxn>
                  <a:cxn ang="0">
                    <a:pos x="4" y="7"/>
                  </a:cxn>
                  <a:cxn ang="0">
                    <a:pos x="4" y="8"/>
                  </a:cxn>
                  <a:cxn ang="0">
                    <a:pos x="4" y="8"/>
                  </a:cxn>
                  <a:cxn ang="0">
                    <a:pos x="4" y="8"/>
                  </a:cxn>
                  <a:cxn ang="0">
                    <a:pos x="4" y="9"/>
                  </a:cxn>
                  <a:cxn ang="0">
                    <a:pos x="7" y="11"/>
                  </a:cxn>
                  <a:cxn ang="0">
                    <a:pos x="7" y="10"/>
                  </a:cxn>
                  <a:cxn ang="0">
                    <a:pos x="7" y="10"/>
                  </a:cxn>
                  <a:cxn ang="0">
                    <a:pos x="6" y="8"/>
                  </a:cxn>
                  <a:cxn ang="0">
                    <a:pos x="5" y="8"/>
                  </a:cxn>
                </a:cxnLst>
                <a:rect l="0" t="0" r="r" b="b"/>
                <a:pathLst>
                  <a:path w="7" h="11">
                    <a:moveTo>
                      <a:pt x="5" y="8"/>
                    </a:moveTo>
                    <a:lnTo>
                      <a:pt x="5" y="7"/>
                    </a:lnTo>
                    <a:lnTo>
                      <a:pt x="4" y="6"/>
                    </a:lnTo>
                    <a:lnTo>
                      <a:pt x="4" y="5"/>
                    </a:lnTo>
                    <a:lnTo>
                      <a:pt x="4" y="5"/>
                    </a:lnTo>
                    <a:lnTo>
                      <a:pt x="4" y="4"/>
                    </a:lnTo>
                    <a:lnTo>
                      <a:pt x="4" y="4"/>
                    </a:lnTo>
                    <a:lnTo>
                      <a:pt x="4" y="4"/>
                    </a:lnTo>
                    <a:lnTo>
                      <a:pt x="5" y="3"/>
                    </a:lnTo>
                    <a:lnTo>
                      <a:pt x="4" y="2"/>
                    </a:lnTo>
                    <a:lnTo>
                      <a:pt x="4" y="2"/>
                    </a:lnTo>
                    <a:lnTo>
                      <a:pt x="4" y="2"/>
                    </a:lnTo>
                    <a:lnTo>
                      <a:pt x="4" y="2"/>
                    </a:lnTo>
                    <a:lnTo>
                      <a:pt x="4" y="1"/>
                    </a:lnTo>
                    <a:lnTo>
                      <a:pt x="4" y="0"/>
                    </a:lnTo>
                    <a:lnTo>
                      <a:pt x="0" y="2"/>
                    </a:lnTo>
                    <a:lnTo>
                      <a:pt x="2" y="2"/>
                    </a:lnTo>
                    <a:lnTo>
                      <a:pt x="1" y="3"/>
                    </a:lnTo>
                    <a:lnTo>
                      <a:pt x="1" y="4"/>
                    </a:lnTo>
                    <a:lnTo>
                      <a:pt x="2" y="4"/>
                    </a:lnTo>
                    <a:lnTo>
                      <a:pt x="2" y="3"/>
                    </a:lnTo>
                    <a:lnTo>
                      <a:pt x="2" y="5"/>
                    </a:lnTo>
                    <a:lnTo>
                      <a:pt x="2" y="5"/>
                    </a:lnTo>
                    <a:lnTo>
                      <a:pt x="3" y="5"/>
                    </a:lnTo>
                    <a:lnTo>
                      <a:pt x="4" y="7"/>
                    </a:lnTo>
                    <a:lnTo>
                      <a:pt x="4" y="8"/>
                    </a:lnTo>
                    <a:lnTo>
                      <a:pt x="4" y="8"/>
                    </a:lnTo>
                    <a:lnTo>
                      <a:pt x="4" y="8"/>
                    </a:lnTo>
                    <a:lnTo>
                      <a:pt x="4" y="9"/>
                    </a:lnTo>
                    <a:lnTo>
                      <a:pt x="7" y="11"/>
                    </a:lnTo>
                    <a:lnTo>
                      <a:pt x="7" y="10"/>
                    </a:lnTo>
                    <a:lnTo>
                      <a:pt x="7" y="10"/>
                    </a:lnTo>
                    <a:lnTo>
                      <a:pt x="6" y="8"/>
                    </a:lnTo>
                    <a:lnTo>
                      <a:pt x="5"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Freeform 582"/>
              <p:cNvSpPr>
                <a:spLocks/>
              </p:cNvSpPr>
              <p:nvPr/>
            </p:nvSpPr>
            <p:spPr bwMode="auto">
              <a:xfrm>
                <a:off x="3596" y="3353"/>
                <a:ext cx="3" cy="5"/>
              </a:xfrm>
              <a:custGeom>
                <a:avLst/>
                <a:gdLst/>
                <a:ahLst/>
                <a:cxnLst>
                  <a:cxn ang="0">
                    <a:pos x="2" y="5"/>
                  </a:cxn>
                  <a:cxn ang="0">
                    <a:pos x="3" y="5"/>
                  </a:cxn>
                  <a:cxn ang="0">
                    <a:pos x="1" y="2"/>
                  </a:cxn>
                  <a:cxn ang="0">
                    <a:pos x="1" y="1"/>
                  </a:cxn>
                  <a:cxn ang="0">
                    <a:pos x="1" y="1"/>
                  </a:cxn>
                  <a:cxn ang="0">
                    <a:pos x="1" y="1"/>
                  </a:cxn>
                  <a:cxn ang="0">
                    <a:pos x="1" y="0"/>
                  </a:cxn>
                  <a:cxn ang="0">
                    <a:pos x="0" y="0"/>
                  </a:cxn>
                  <a:cxn ang="0">
                    <a:pos x="1" y="1"/>
                  </a:cxn>
                  <a:cxn ang="0">
                    <a:pos x="1" y="4"/>
                  </a:cxn>
                  <a:cxn ang="0">
                    <a:pos x="2" y="5"/>
                  </a:cxn>
                </a:cxnLst>
                <a:rect l="0" t="0" r="r" b="b"/>
                <a:pathLst>
                  <a:path w="3" h="5">
                    <a:moveTo>
                      <a:pt x="2" y="5"/>
                    </a:moveTo>
                    <a:lnTo>
                      <a:pt x="3" y="5"/>
                    </a:lnTo>
                    <a:lnTo>
                      <a:pt x="1" y="2"/>
                    </a:lnTo>
                    <a:lnTo>
                      <a:pt x="1" y="1"/>
                    </a:lnTo>
                    <a:lnTo>
                      <a:pt x="1" y="1"/>
                    </a:lnTo>
                    <a:lnTo>
                      <a:pt x="1" y="1"/>
                    </a:lnTo>
                    <a:lnTo>
                      <a:pt x="1" y="0"/>
                    </a:lnTo>
                    <a:lnTo>
                      <a:pt x="0" y="0"/>
                    </a:lnTo>
                    <a:lnTo>
                      <a:pt x="1" y="1"/>
                    </a:lnTo>
                    <a:lnTo>
                      <a:pt x="1" y="4"/>
                    </a:lnTo>
                    <a:lnTo>
                      <a:pt x="2"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2" name="Freeform 583"/>
              <p:cNvSpPr>
                <a:spLocks/>
              </p:cNvSpPr>
              <p:nvPr/>
            </p:nvSpPr>
            <p:spPr bwMode="auto">
              <a:xfrm>
                <a:off x="3605" y="3352"/>
                <a:ext cx="2" cy="2"/>
              </a:xfrm>
              <a:custGeom>
                <a:avLst/>
                <a:gdLst/>
                <a:ahLst/>
                <a:cxnLst>
                  <a:cxn ang="0">
                    <a:pos x="1" y="2"/>
                  </a:cxn>
                  <a:cxn ang="0">
                    <a:pos x="2" y="2"/>
                  </a:cxn>
                  <a:cxn ang="0">
                    <a:pos x="1" y="1"/>
                  </a:cxn>
                  <a:cxn ang="0">
                    <a:pos x="0" y="0"/>
                  </a:cxn>
                  <a:cxn ang="0">
                    <a:pos x="0" y="2"/>
                  </a:cxn>
                  <a:cxn ang="0">
                    <a:pos x="0" y="2"/>
                  </a:cxn>
                  <a:cxn ang="0">
                    <a:pos x="1" y="2"/>
                  </a:cxn>
                </a:cxnLst>
                <a:rect l="0" t="0" r="r" b="b"/>
                <a:pathLst>
                  <a:path w="2" h="2">
                    <a:moveTo>
                      <a:pt x="1" y="2"/>
                    </a:moveTo>
                    <a:lnTo>
                      <a:pt x="2" y="2"/>
                    </a:lnTo>
                    <a:lnTo>
                      <a:pt x="1" y="1"/>
                    </a:lnTo>
                    <a:lnTo>
                      <a:pt x="0" y="0"/>
                    </a:lnTo>
                    <a:lnTo>
                      <a:pt x="0" y="2"/>
                    </a:lnTo>
                    <a:lnTo>
                      <a:pt x="0"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3" name="Freeform 584"/>
              <p:cNvSpPr>
                <a:spLocks/>
              </p:cNvSpPr>
              <p:nvPr/>
            </p:nvSpPr>
            <p:spPr bwMode="auto">
              <a:xfrm>
                <a:off x="3597" y="3363"/>
                <a:ext cx="7" cy="10"/>
              </a:xfrm>
              <a:custGeom>
                <a:avLst/>
                <a:gdLst/>
                <a:ahLst/>
                <a:cxnLst>
                  <a:cxn ang="0">
                    <a:pos x="4" y="8"/>
                  </a:cxn>
                  <a:cxn ang="0">
                    <a:pos x="4" y="8"/>
                  </a:cxn>
                  <a:cxn ang="0">
                    <a:pos x="5" y="8"/>
                  </a:cxn>
                  <a:cxn ang="0">
                    <a:pos x="6" y="9"/>
                  </a:cxn>
                  <a:cxn ang="0">
                    <a:pos x="7" y="7"/>
                  </a:cxn>
                  <a:cxn ang="0">
                    <a:pos x="7" y="2"/>
                  </a:cxn>
                  <a:cxn ang="0">
                    <a:pos x="7" y="0"/>
                  </a:cxn>
                  <a:cxn ang="0">
                    <a:pos x="7" y="0"/>
                  </a:cxn>
                  <a:cxn ang="0">
                    <a:pos x="7" y="1"/>
                  </a:cxn>
                  <a:cxn ang="0">
                    <a:pos x="6" y="1"/>
                  </a:cxn>
                  <a:cxn ang="0">
                    <a:pos x="6" y="1"/>
                  </a:cxn>
                  <a:cxn ang="0">
                    <a:pos x="6" y="2"/>
                  </a:cxn>
                  <a:cxn ang="0">
                    <a:pos x="4" y="5"/>
                  </a:cxn>
                  <a:cxn ang="0">
                    <a:pos x="3" y="5"/>
                  </a:cxn>
                  <a:cxn ang="0">
                    <a:pos x="3" y="5"/>
                  </a:cxn>
                  <a:cxn ang="0">
                    <a:pos x="3" y="5"/>
                  </a:cxn>
                  <a:cxn ang="0">
                    <a:pos x="4" y="3"/>
                  </a:cxn>
                  <a:cxn ang="0">
                    <a:pos x="5" y="3"/>
                  </a:cxn>
                  <a:cxn ang="0">
                    <a:pos x="4" y="2"/>
                  </a:cxn>
                  <a:cxn ang="0">
                    <a:pos x="4" y="0"/>
                  </a:cxn>
                  <a:cxn ang="0">
                    <a:pos x="3" y="1"/>
                  </a:cxn>
                  <a:cxn ang="0">
                    <a:pos x="3" y="1"/>
                  </a:cxn>
                  <a:cxn ang="0">
                    <a:pos x="3" y="2"/>
                  </a:cxn>
                  <a:cxn ang="0">
                    <a:pos x="3" y="0"/>
                  </a:cxn>
                  <a:cxn ang="0">
                    <a:pos x="3" y="0"/>
                  </a:cxn>
                  <a:cxn ang="0">
                    <a:pos x="0" y="0"/>
                  </a:cxn>
                  <a:cxn ang="0">
                    <a:pos x="0" y="2"/>
                  </a:cxn>
                  <a:cxn ang="0">
                    <a:pos x="0" y="2"/>
                  </a:cxn>
                  <a:cxn ang="0">
                    <a:pos x="1" y="5"/>
                  </a:cxn>
                  <a:cxn ang="0">
                    <a:pos x="3" y="6"/>
                  </a:cxn>
                  <a:cxn ang="0">
                    <a:pos x="3" y="6"/>
                  </a:cxn>
                  <a:cxn ang="0">
                    <a:pos x="3" y="7"/>
                  </a:cxn>
                  <a:cxn ang="0">
                    <a:pos x="3" y="8"/>
                  </a:cxn>
                  <a:cxn ang="0">
                    <a:pos x="3" y="7"/>
                  </a:cxn>
                  <a:cxn ang="0">
                    <a:pos x="3" y="9"/>
                  </a:cxn>
                  <a:cxn ang="0">
                    <a:pos x="3" y="9"/>
                  </a:cxn>
                  <a:cxn ang="0">
                    <a:pos x="4" y="10"/>
                  </a:cxn>
                  <a:cxn ang="0">
                    <a:pos x="4" y="8"/>
                  </a:cxn>
                </a:cxnLst>
                <a:rect l="0" t="0" r="r" b="b"/>
                <a:pathLst>
                  <a:path w="7" h="10">
                    <a:moveTo>
                      <a:pt x="4" y="8"/>
                    </a:moveTo>
                    <a:lnTo>
                      <a:pt x="4" y="8"/>
                    </a:lnTo>
                    <a:lnTo>
                      <a:pt x="5" y="8"/>
                    </a:lnTo>
                    <a:lnTo>
                      <a:pt x="6" y="9"/>
                    </a:lnTo>
                    <a:lnTo>
                      <a:pt x="7" y="7"/>
                    </a:lnTo>
                    <a:lnTo>
                      <a:pt x="7" y="2"/>
                    </a:lnTo>
                    <a:lnTo>
                      <a:pt x="7" y="0"/>
                    </a:lnTo>
                    <a:lnTo>
                      <a:pt x="7" y="0"/>
                    </a:lnTo>
                    <a:lnTo>
                      <a:pt x="7" y="1"/>
                    </a:lnTo>
                    <a:lnTo>
                      <a:pt x="6" y="1"/>
                    </a:lnTo>
                    <a:lnTo>
                      <a:pt x="6" y="1"/>
                    </a:lnTo>
                    <a:lnTo>
                      <a:pt x="6" y="2"/>
                    </a:lnTo>
                    <a:lnTo>
                      <a:pt x="4" y="5"/>
                    </a:lnTo>
                    <a:lnTo>
                      <a:pt x="3" y="5"/>
                    </a:lnTo>
                    <a:lnTo>
                      <a:pt x="3" y="5"/>
                    </a:lnTo>
                    <a:lnTo>
                      <a:pt x="3" y="5"/>
                    </a:lnTo>
                    <a:lnTo>
                      <a:pt x="4" y="3"/>
                    </a:lnTo>
                    <a:lnTo>
                      <a:pt x="5" y="3"/>
                    </a:lnTo>
                    <a:lnTo>
                      <a:pt x="4" y="2"/>
                    </a:lnTo>
                    <a:lnTo>
                      <a:pt x="4" y="0"/>
                    </a:lnTo>
                    <a:lnTo>
                      <a:pt x="3" y="1"/>
                    </a:lnTo>
                    <a:lnTo>
                      <a:pt x="3" y="1"/>
                    </a:lnTo>
                    <a:lnTo>
                      <a:pt x="3" y="2"/>
                    </a:lnTo>
                    <a:lnTo>
                      <a:pt x="3" y="0"/>
                    </a:lnTo>
                    <a:lnTo>
                      <a:pt x="3" y="0"/>
                    </a:lnTo>
                    <a:lnTo>
                      <a:pt x="0" y="0"/>
                    </a:lnTo>
                    <a:lnTo>
                      <a:pt x="0" y="2"/>
                    </a:lnTo>
                    <a:lnTo>
                      <a:pt x="0" y="2"/>
                    </a:lnTo>
                    <a:lnTo>
                      <a:pt x="1" y="5"/>
                    </a:lnTo>
                    <a:lnTo>
                      <a:pt x="3" y="6"/>
                    </a:lnTo>
                    <a:lnTo>
                      <a:pt x="3" y="6"/>
                    </a:lnTo>
                    <a:lnTo>
                      <a:pt x="3" y="7"/>
                    </a:lnTo>
                    <a:lnTo>
                      <a:pt x="3" y="8"/>
                    </a:lnTo>
                    <a:lnTo>
                      <a:pt x="3" y="7"/>
                    </a:lnTo>
                    <a:lnTo>
                      <a:pt x="3" y="9"/>
                    </a:lnTo>
                    <a:lnTo>
                      <a:pt x="3" y="9"/>
                    </a:lnTo>
                    <a:lnTo>
                      <a:pt x="4" y="10"/>
                    </a:lnTo>
                    <a:lnTo>
                      <a:pt x="4"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4" name="Freeform 585"/>
              <p:cNvSpPr>
                <a:spLocks/>
              </p:cNvSpPr>
              <p:nvPr/>
            </p:nvSpPr>
            <p:spPr bwMode="auto">
              <a:xfrm>
                <a:off x="3623" y="3393"/>
                <a:ext cx="28" cy="21"/>
              </a:xfrm>
              <a:custGeom>
                <a:avLst/>
                <a:gdLst/>
                <a:ahLst/>
                <a:cxnLst>
                  <a:cxn ang="0">
                    <a:pos x="20" y="19"/>
                  </a:cxn>
                  <a:cxn ang="0">
                    <a:pos x="22" y="19"/>
                  </a:cxn>
                  <a:cxn ang="0">
                    <a:pos x="23" y="20"/>
                  </a:cxn>
                  <a:cxn ang="0">
                    <a:pos x="28" y="20"/>
                  </a:cxn>
                  <a:cxn ang="0">
                    <a:pos x="28" y="20"/>
                  </a:cxn>
                  <a:cxn ang="0">
                    <a:pos x="27" y="19"/>
                  </a:cxn>
                  <a:cxn ang="0">
                    <a:pos x="24" y="13"/>
                  </a:cxn>
                  <a:cxn ang="0">
                    <a:pos x="23" y="12"/>
                  </a:cxn>
                  <a:cxn ang="0">
                    <a:pos x="21" y="12"/>
                  </a:cxn>
                  <a:cxn ang="0">
                    <a:pos x="19" y="10"/>
                  </a:cxn>
                  <a:cxn ang="0">
                    <a:pos x="19" y="9"/>
                  </a:cxn>
                  <a:cxn ang="0">
                    <a:pos x="16" y="5"/>
                  </a:cxn>
                  <a:cxn ang="0">
                    <a:pos x="15" y="5"/>
                  </a:cxn>
                  <a:cxn ang="0">
                    <a:pos x="5" y="1"/>
                  </a:cxn>
                  <a:cxn ang="0">
                    <a:pos x="1" y="0"/>
                  </a:cxn>
                  <a:cxn ang="0">
                    <a:pos x="0" y="1"/>
                  </a:cxn>
                  <a:cxn ang="0">
                    <a:pos x="1" y="2"/>
                  </a:cxn>
                  <a:cxn ang="0">
                    <a:pos x="3" y="2"/>
                  </a:cxn>
                  <a:cxn ang="0">
                    <a:pos x="5" y="2"/>
                  </a:cxn>
                  <a:cxn ang="0">
                    <a:pos x="5" y="4"/>
                  </a:cxn>
                  <a:cxn ang="0">
                    <a:pos x="5" y="4"/>
                  </a:cxn>
                  <a:cxn ang="0">
                    <a:pos x="3" y="3"/>
                  </a:cxn>
                  <a:cxn ang="0">
                    <a:pos x="3" y="4"/>
                  </a:cxn>
                  <a:cxn ang="0">
                    <a:pos x="3" y="5"/>
                  </a:cxn>
                  <a:cxn ang="0">
                    <a:pos x="3" y="6"/>
                  </a:cxn>
                  <a:cxn ang="0">
                    <a:pos x="4" y="5"/>
                  </a:cxn>
                  <a:cxn ang="0">
                    <a:pos x="5" y="5"/>
                  </a:cxn>
                  <a:cxn ang="0">
                    <a:pos x="6" y="5"/>
                  </a:cxn>
                  <a:cxn ang="0">
                    <a:pos x="7" y="6"/>
                  </a:cxn>
                  <a:cxn ang="0">
                    <a:pos x="6" y="8"/>
                  </a:cxn>
                  <a:cxn ang="0">
                    <a:pos x="8" y="8"/>
                  </a:cxn>
                  <a:cxn ang="0">
                    <a:pos x="9" y="8"/>
                  </a:cxn>
                  <a:cxn ang="0">
                    <a:pos x="10" y="9"/>
                  </a:cxn>
                  <a:cxn ang="0">
                    <a:pos x="11" y="9"/>
                  </a:cxn>
                  <a:cxn ang="0">
                    <a:pos x="12" y="9"/>
                  </a:cxn>
                  <a:cxn ang="0">
                    <a:pos x="12" y="11"/>
                  </a:cxn>
                  <a:cxn ang="0">
                    <a:pos x="10" y="11"/>
                  </a:cxn>
                  <a:cxn ang="0">
                    <a:pos x="11" y="12"/>
                  </a:cxn>
                  <a:cxn ang="0">
                    <a:pos x="13" y="12"/>
                  </a:cxn>
                  <a:cxn ang="0">
                    <a:pos x="14" y="13"/>
                  </a:cxn>
                  <a:cxn ang="0">
                    <a:pos x="16" y="15"/>
                  </a:cxn>
                  <a:cxn ang="0">
                    <a:pos x="14" y="15"/>
                  </a:cxn>
                  <a:cxn ang="0">
                    <a:pos x="17" y="16"/>
                  </a:cxn>
                  <a:cxn ang="0">
                    <a:pos x="18" y="16"/>
                  </a:cxn>
                  <a:cxn ang="0">
                    <a:pos x="19" y="16"/>
                  </a:cxn>
                  <a:cxn ang="0">
                    <a:pos x="18" y="16"/>
                  </a:cxn>
                  <a:cxn ang="0">
                    <a:pos x="18" y="17"/>
                  </a:cxn>
                  <a:cxn ang="0">
                    <a:pos x="20" y="18"/>
                  </a:cxn>
                  <a:cxn ang="0">
                    <a:pos x="21" y="17"/>
                  </a:cxn>
                  <a:cxn ang="0">
                    <a:pos x="20" y="18"/>
                  </a:cxn>
                </a:cxnLst>
                <a:rect l="0" t="0" r="r" b="b"/>
                <a:pathLst>
                  <a:path w="28" h="21">
                    <a:moveTo>
                      <a:pt x="20" y="18"/>
                    </a:moveTo>
                    <a:lnTo>
                      <a:pt x="20" y="19"/>
                    </a:lnTo>
                    <a:lnTo>
                      <a:pt x="21" y="20"/>
                    </a:lnTo>
                    <a:lnTo>
                      <a:pt x="22" y="19"/>
                    </a:lnTo>
                    <a:lnTo>
                      <a:pt x="23" y="20"/>
                    </a:lnTo>
                    <a:lnTo>
                      <a:pt x="23" y="20"/>
                    </a:lnTo>
                    <a:lnTo>
                      <a:pt x="27" y="21"/>
                    </a:lnTo>
                    <a:lnTo>
                      <a:pt x="28" y="20"/>
                    </a:lnTo>
                    <a:lnTo>
                      <a:pt x="28" y="20"/>
                    </a:lnTo>
                    <a:lnTo>
                      <a:pt x="28" y="20"/>
                    </a:lnTo>
                    <a:lnTo>
                      <a:pt x="28" y="19"/>
                    </a:lnTo>
                    <a:lnTo>
                      <a:pt x="27" y="19"/>
                    </a:lnTo>
                    <a:lnTo>
                      <a:pt x="25" y="15"/>
                    </a:lnTo>
                    <a:lnTo>
                      <a:pt x="24" y="13"/>
                    </a:lnTo>
                    <a:lnTo>
                      <a:pt x="23" y="13"/>
                    </a:lnTo>
                    <a:lnTo>
                      <a:pt x="23" y="12"/>
                    </a:lnTo>
                    <a:lnTo>
                      <a:pt x="22" y="12"/>
                    </a:lnTo>
                    <a:lnTo>
                      <a:pt x="21" y="12"/>
                    </a:lnTo>
                    <a:lnTo>
                      <a:pt x="19" y="11"/>
                    </a:lnTo>
                    <a:lnTo>
                      <a:pt x="19" y="10"/>
                    </a:lnTo>
                    <a:lnTo>
                      <a:pt x="19" y="10"/>
                    </a:lnTo>
                    <a:lnTo>
                      <a:pt x="19" y="9"/>
                    </a:lnTo>
                    <a:lnTo>
                      <a:pt x="16" y="6"/>
                    </a:lnTo>
                    <a:lnTo>
                      <a:pt x="16" y="5"/>
                    </a:lnTo>
                    <a:lnTo>
                      <a:pt x="16" y="5"/>
                    </a:lnTo>
                    <a:lnTo>
                      <a:pt x="15" y="5"/>
                    </a:lnTo>
                    <a:lnTo>
                      <a:pt x="6" y="2"/>
                    </a:lnTo>
                    <a:lnTo>
                      <a:pt x="5" y="1"/>
                    </a:lnTo>
                    <a:lnTo>
                      <a:pt x="2" y="0"/>
                    </a:lnTo>
                    <a:lnTo>
                      <a:pt x="1" y="0"/>
                    </a:lnTo>
                    <a:lnTo>
                      <a:pt x="0" y="1"/>
                    </a:lnTo>
                    <a:lnTo>
                      <a:pt x="0" y="1"/>
                    </a:lnTo>
                    <a:lnTo>
                      <a:pt x="0" y="2"/>
                    </a:lnTo>
                    <a:lnTo>
                      <a:pt x="1" y="2"/>
                    </a:lnTo>
                    <a:lnTo>
                      <a:pt x="2" y="2"/>
                    </a:lnTo>
                    <a:lnTo>
                      <a:pt x="3" y="2"/>
                    </a:lnTo>
                    <a:lnTo>
                      <a:pt x="3" y="2"/>
                    </a:lnTo>
                    <a:lnTo>
                      <a:pt x="5" y="2"/>
                    </a:lnTo>
                    <a:lnTo>
                      <a:pt x="5" y="4"/>
                    </a:lnTo>
                    <a:lnTo>
                      <a:pt x="5" y="4"/>
                    </a:lnTo>
                    <a:lnTo>
                      <a:pt x="5" y="4"/>
                    </a:lnTo>
                    <a:lnTo>
                      <a:pt x="5" y="4"/>
                    </a:lnTo>
                    <a:lnTo>
                      <a:pt x="4" y="3"/>
                    </a:lnTo>
                    <a:lnTo>
                      <a:pt x="3" y="3"/>
                    </a:lnTo>
                    <a:lnTo>
                      <a:pt x="3" y="3"/>
                    </a:lnTo>
                    <a:lnTo>
                      <a:pt x="3" y="4"/>
                    </a:lnTo>
                    <a:lnTo>
                      <a:pt x="3" y="5"/>
                    </a:lnTo>
                    <a:lnTo>
                      <a:pt x="3" y="5"/>
                    </a:lnTo>
                    <a:lnTo>
                      <a:pt x="3" y="6"/>
                    </a:lnTo>
                    <a:lnTo>
                      <a:pt x="3" y="6"/>
                    </a:lnTo>
                    <a:lnTo>
                      <a:pt x="4" y="6"/>
                    </a:lnTo>
                    <a:lnTo>
                      <a:pt x="4" y="5"/>
                    </a:lnTo>
                    <a:lnTo>
                      <a:pt x="5" y="6"/>
                    </a:lnTo>
                    <a:lnTo>
                      <a:pt x="5" y="5"/>
                    </a:lnTo>
                    <a:lnTo>
                      <a:pt x="6" y="7"/>
                    </a:lnTo>
                    <a:lnTo>
                      <a:pt x="6" y="5"/>
                    </a:lnTo>
                    <a:lnTo>
                      <a:pt x="7" y="6"/>
                    </a:lnTo>
                    <a:lnTo>
                      <a:pt x="7" y="6"/>
                    </a:lnTo>
                    <a:lnTo>
                      <a:pt x="7" y="7"/>
                    </a:lnTo>
                    <a:lnTo>
                      <a:pt x="6" y="8"/>
                    </a:lnTo>
                    <a:lnTo>
                      <a:pt x="7" y="9"/>
                    </a:lnTo>
                    <a:lnTo>
                      <a:pt x="8" y="8"/>
                    </a:lnTo>
                    <a:lnTo>
                      <a:pt x="9" y="8"/>
                    </a:lnTo>
                    <a:lnTo>
                      <a:pt x="9" y="8"/>
                    </a:lnTo>
                    <a:lnTo>
                      <a:pt x="10" y="9"/>
                    </a:lnTo>
                    <a:lnTo>
                      <a:pt x="10" y="9"/>
                    </a:lnTo>
                    <a:lnTo>
                      <a:pt x="11" y="9"/>
                    </a:lnTo>
                    <a:lnTo>
                      <a:pt x="11" y="9"/>
                    </a:lnTo>
                    <a:lnTo>
                      <a:pt x="11" y="10"/>
                    </a:lnTo>
                    <a:lnTo>
                      <a:pt x="12" y="9"/>
                    </a:lnTo>
                    <a:lnTo>
                      <a:pt x="13" y="10"/>
                    </a:lnTo>
                    <a:lnTo>
                      <a:pt x="12" y="11"/>
                    </a:lnTo>
                    <a:lnTo>
                      <a:pt x="11" y="11"/>
                    </a:lnTo>
                    <a:lnTo>
                      <a:pt x="10" y="11"/>
                    </a:lnTo>
                    <a:lnTo>
                      <a:pt x="10" y="12"/>
                    </a:lnTo>
                    <a:lnTo>
                      <a:pt x="11" y="12"/>
                    </a:lnTo>
                    <a:lnTo>
                      <a:pt x="12" y="12"/>
                    </a:lnTo>
                    <a:lnTo>
                      <a:pt x="13" y="12"/>
                    </a:lnTo>
                    <a:lnTo>
                      <a:pt x="13" y="13"/>
                    </a:lnTo>
                    <a:lnTo>
                      <a:pt x="14" y="13"/>
                    </a:lnTo>
                    <a:lnTo>
                      <a:pt x="16" y="14"/>
                    </a:lnTo>
                    <a:lnTo>
                      <a:pt x="16" y="15"/>
                    </a:lnTo>
                    <a:lnTo>
                      <a:pt x="15" y="15"/>
                    </a:lnTo>
                    <a:lnTo>
                      <a:pt x="14" y="15"/>
                    </a:lnTo>
                    <a:lnTo>
                      <a:pt x="16" y="16"/>
                    </a:lnTo>
                    <a:lnTo>
                      <a:pt x="17" y="16"/>
                    </a:lnTo>
                    <a:lnTo>
                      <a:pt x="17" y="16"/>
                    </a:lnTo>
                    <a:lnTo>
                      <a:pt x="18" y="16"/>
                    </a:lnTo>
                    <a:lnTo>
                      <a:pt x="19" y="16"/>
                    </a:lnTo>
                    <a:lnTo>
                      <a:pt x="19" y="16"/>
                    </a:lnTo>
                    <a:lnTo>
                      <a:pt x="19" y="16"/>
                    </a:lnTo>
                    <a:lnTo>
                      <a:pt x="18" y="16"/>
                    </a:lnTo>
                    <a:lnTo>
                      <a:pt x="18" y="17"/>
                    </a:lnTo>
                    <a:lnTo>
                      <a:pt x="18" y="17"/>
                    </a:lnTo>
                    <a:lnTo>
                      <a:pt x="20" y="18"/>
                    </a:lnTo>
                    <a:lnTo>
                      <a:pt x="20" y="18"/>
                    </a:lnTo>
                    <a:lnTo>
                      <a:pt x="21" y="17"/>
                    </a:lnTo>
                    <a:lnTo>
                      <a:pt x="21" y="17"/>
                    </a:lnTo>
                    <a:lnTo>
                      <a:pt x="21" y="18"/>
                    </a:lnTo>
                    <a:lnTo>
                      <a:pt x="20"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5" name="Freeform 586"/>
              <p:cNvSpPr>
                <a:spLocks/>
              </p:cNvSpPr>
              <p:nvPr/>
            </p:nvSpPr>
            <p:spPr bwMode="auto">
              <a:xfrm>
                <a:off x="3679" y="3551"/>
                <a:ext cx="1" cy="2"/>
              </a:xfrm>
              <a:custGeom>
                <a:avLst/>
                <a:gdLst/>
                <a:ahLst/>
                <a:cxnLst>
                  <a:cxn ang="0">
                    <a:pos x="0" y="0"/>
                  </a:cxn>
                  <a:cxn ang="0">
                    <a:pos x="0" y="0"/>
                  </a:cxn>
                  <a:cxn ang="0">
                    <a:pos x="0" y="1"/>
                  </a:cxn>
                  <a:cxn ang="0">
                    <a:pos x="0" y="1"/>
                  </a:cxn>
                  <a:cxn ang="0">
                    <a:pos x="1" y="2"/>
                  </a:cxn>
                  <a:cxn ang="0">
                    <a:pos x="1" y="0"/>
                  </a:cxn>
                  <a:cxn ang="0">
                    <a:pos x="0" y="0"/>
                  </a:cxn>
                </a:cxnLst>
                <a:rect l="0" t="0" r="r" b="b"/>
                <a:pathLst>
                  <a:path w="1" h="2">
                    <a:moveTo>
                      <a:pt x="0" y="0"/>
                    </a:moveTo>
                    <a:lnTo>
                      <a:pt x="0" y="0"/>
                    </a:lnTo>
                    <a:lnTo>
                      <a:pt x="0" y="1"/>
                    </a:lnTo>
                    <a:lnTo>
                      <a:pt x="0" y="1"/>
                    </a:lnTo>
                    <a:lnTo>
                      <a:pt x="1" y="2"/>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6" name="Freeform 587"/>
              <p:cNvSpPr>
                <a:spLocks/>
              </p:cNvSpPr>
              <p:nvPr/>
            </p:nvSpPr>
            <p:spPr bwMode="auto">
              <a:xfrm>
                <a:off x="3601" y="3341"/>
                <a:ext cx="2" cy="3"/>
              </a:xfrm>
              <a:custGeom>
                <a:avLst/>
                <a:gdLst/>
                <a:ahLst/>
                <a:cxnLst>
                  <a:cxn ang="0">
                    <a:pos x="2" y="1"/>
                  </a:cxn>
                  <a:cxn ang="0">
                    <a:pos x="1" y="1"/>
                  </a:cxn>
                  <a:cxn ang="0">
                    <a:pos x="1" y="1"/>
                  </a:cxn>
                  <a:cxn ang="0">
                    <a:pos x="0" y="0"/>
                  </a:cxn>
                  <a:cxn ang="0">
                    <a:pos x="0" y="1"/>
                  </a:cxn>
                  <a:cxn ang="0">
                    <a:pos x="0" y="2"/>
                  </a:cxn>
                  <a:cxn ang="0">
                    <a:pos x="2" y="3"/>
                  </a:cxn>
                  <a:cxn ang="0">
                    <a:pos x="2" y="3"/>
                  </a:cxn>
                  <a:cxn ang="0">
                    <a:pos x="2" y="3"/>
                  </a:cxn>
                  <a:cxn ang="0">
                    <a:pos x="2" y="2"/>
                  </a:cxn>
                  <a:cxn ang="0">
                    <a:pos x="2" y="1"/>
                  </a:cxn>
                </a:cxnLst>
                <a:rect l="0" t="0" r="r" b="b"/>
                <a:pathLst>
                  <a:path w="2" h="3">
                    <a:moveTo>
                      <a:pt x="2" y="1"/>
                    </a:moveTo>
                    <a:lnTo>
                      <a:pt x="1" y="1"/>
                    </a:lnTo>
                    <a:lnTo>
                      <a:pt x="1" y="1"/>
                    </a:lnTo>
                    <a:lnTo>
                      <a:pt x="0" y="0"/>
                    </a:lnTo>
                    <a:lnTo>
                      <a:pt x="0" y="1"/>
                    </a:lnTo>
                    <a:lnTo>
                      <a:pt x="0" y="2"/>
                    </a:lnTo>
                    <a:lnTo>
                      <a:pt x="2" y="3"/>
                    </a:lnTo>
                    <a:lnTo>
                      <a:pt x="2" y="3"/>
                    </a:lnTo>
                    <a:lnTo>
                      <a:pt x="2" y="3"/>
                    </a:lnTo>
                    <a:lnTo>
                      <a:pt x="2" y="2"/>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Freeform 588"/>
              <p:cNvSpPr>
                <a:spLocks/>
              </p:cNvSpPr>
              <p:nvPr/>
            </p:nvSpPr>
            <p:spPr bwMode="auto">
              <a:xfrm>
                <a:off x="5150" y="3431"/>
                <a:ext cx="4" cy="6"/>
              </a:xfrm>
              <a:custGeom>
                <a:avLst/>
                <a:gdLst/>
                <a:ahLst/>
                <a:cxnLst>
                  <a:cxn ang="0">
                    <a:pos x="4" y="1"/>
                  </a:cxn>
                  <a:cxn ang="0">
                    <a:pos x="4" y="0"/>
                  </a:cxn>
                  <a:cxn ang="0">
                    <a:pos x="4" y="0"/>
                  </a:cxn>
                  <a:cxn ang="0">
                    <a:pos x="0" y="4"/>
                  </a:cxn>
                  <a:cxn ang="0">
                    <a:pos x="0" y="6"/>
                  </a:cxn>
                  <a:cxn ang="0">
                    <a:pos x="0" y="5"/>
                  </a:cxn>
                  <a:cxn ang="0">
                    <a:pos x="4" y="1"/>
                  </a:cxn>
                  <a:cxn ang="0">
                    <a:pos x="4" y="1"/>
                  </a:cxn>
                </a:cxnLst>
                <a:rect l="0" t="0" r="r" b="b"/>
                <a:pathLst>
                  <a:path w="4" h="6">
                    <a:moveTo>
                      <a:pt x="4" y="1"/>
                    </a:moveTo>
                    <a:lnTo>
                      <a:pt x="4" y="0"/>
                    </a:lnTo>
                    <a:lnTo>
                      <a:pt x="4" y="0"/>
                    </a:lnTo>
                    <a:lnTo>
                      <a:pt x="0" y="4"/>
                    </a:lnTo>
                    <a:lnTo>
                      <a:pt x="0" y="6"/>
                    </a:lnTo>
                    <a:lnTo>
                      <a:pt x="0" y="5"/>
                    </a:lnTo>
                    <a:lnTo>
                      <a:pt x="4" y="1"/>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 name="Freeform 589"/>
              <p:cNvSpPr>
                <a:spLocks/>
              </p:cNvSpPr>
              <p:nvPr/>
            </p:nvSpPr>
            <p:spPr bwMode="auto">
              <a:xfrm>
                <a:off x="3695" y="3556"/>
                <a:ext cx="2" cy="2"/>
              </a:xfrm>
              <a:custGeom>
                <a:avLst/>
                <a:gdLst/>
                <a:ahLst/>
                <a:cxnLst>
                  <a:cxn ang="0">
                    <a:pos x="1" y="0"/>
                  </a:cxn>
                  <a:cxn ang="0">
                    <a:pos x="1" y="1"/>
                  </a:cxn>
                  <a:cxn ang="0">
                    <a:pos x="0" y="2"/>
                  </a:cxn>
                  <a:cxn ang="0">
                    <a:pos x="1" y="2"/>
                  </a:cxn>
                  <a:cxn ang="0">
                    <a:pos x="1" y="2"/>
                  </a:cxn>
                  <a:cxn ang="0">
                    <a:pos x="1" y="2"/>
                  </a:cxn>
                  <a:cxn ang="0">
                    <a:pos x="1" y="2"/>
                  </a:cxn>
                  <a:cxn ang="0">
                    <a:pos x="1" y="2"/>
                  </a:cxn>
                  <a:cxn ang="0">
                    <a:pos x="2" y="2"/>
                  </a:cxn>
                  <a:cxn ang="0">
                    <a:pos x="1" y="0"/>
                  </a:cxn>
                  <a:cxn ang="0">
                    <a:pos x="1" y="0"/>
                  </a:cxn>
                </a:cxnLst>
                <a:rect l="0" t="0" r="r" b="b"/>
                <a:pathLst>
                  <a:path w="2" h="2">
                    <a:moveTo>
                      <a:pt x="1" y="0"/>
                    </a:moveTo>
                    <a:lnTo>
                      <a:pt x="1" y="1"/>
                    </a:lnTo>
                    <a:lnTo>
                      <a:pt x="0" y="2"/>
                    </a:lnTo>
                    <a:lnTo>
                      <a:pt x="1" y="2"/>
                    </a:lnTo>
                    <a:lnTo>
                      <a:pt x="1" y="2"/>
                    </a:lnTo>
                    <a:lnTo>
                      <a:pt x="1" y="2"/>
                    </a:lnTo>
                    <a:lnTo>
                      <a:pt x="1" y="2"/>
                    </a:lnTo>
                    <a:lnTo>
                      <a:pt x="1" y="2"/>
                    </a:lnTo>
                    <a:lnTo>
                      <a:pt x="2" y="2"/>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9" name="Freeform 590"/>
              <p:cNvSpPr>
                <a:spLocks/>
              </p:cNvSpPr>
              <p:nvPr/>
            </p:nvSpPr>
            <p:spPr bwMode="auto">
              <a:xfrm>
                <a:off x="5103" y="3439"/>
                <a:ext cx="1" cy="2"/>
              </a:xfrm>
              <a:custGeom>
                <a:avLst/>
                <a:gdLst/>
                <a:ahLst/>
                <a:cxnLst>
                  <a:cxn ang="0">
                    <a:pos x="1" y="0"/>
                  </a:cxn>
                  <a:cxn ang="0">
                    <a:pos x="0" y="0"/>
                  </a:cxn>
                  <a:cxn ang="0">
                    <a:pos x="0" y="1"/>
                  </a:cxn>
                  <a:cxn ang="0">
                    <a:pos x="0" y="1"/>
                  </a:cxn>
                  <a:cxn ang="0">
                    <a:pos x="0" y="2"/>
                  </a:cxn>
                  <a:cxn ang="0">
                    <a:pos x="1" y="0"/>
                  </a:cxn>
                </a:cxnLst>
                <a:rect l="0" t="0" r="r" b="b"/>
                <a:pathLst>
                  <a:path w="1" h="2">
                    <a:moveTo>
                      <a:pt x="1" y="0"/>
                    </a:moveTo>
                    <a:lnTo>
                      <a:pt x="0" y="0"/>
                    </a:lnTo>
                    <a:lnTo>
                      <a:pt x="0" y="1"/>
                    </a:lnTo>
                    <a:lnTo>
                      <a:pt x="0" y="1"/>
                    </a:lnTo>
                    <a:lnTo>
                      <a:pt x="0" y="2"/>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0" name="Freeform 591"/>
              <p:cNvSpPr>
                <a:spLocks/>
              </p:cNvSpPr>
              <p:nvPr/>
            </p:nvSpPr>
            <p:spPr bwMode="auto">
              <a:xfrm>
                <a:off x="5106" y="3362"/>
                <a:ext cx="17" cy="72"/>
              </a:xfrm>
              <a:custGeom>
                <a:avLst/>
                <a:gdLst/>
                <a:ahLst/>
                <a:cxnLst>
                  <a:cxn ang="0">
                    <a:pos x="1" y="23"/>
                  </a:cxn>
                  <a:cxn ang="0">
                    <a:pos x="1" y="24"/>
                  </a:cxn>
                  <a:cxn ang="0">
                    <a:pos x="2" y="25"/>
                  </a:cxn>
                  <a:cxn ang="0">
                    <a:pos x="3" y="28"/>
                  </a:cxn>
                  <a:cxn ang="0">
                    <a:pos x="2" y="34"/>
                  </a:cxn>
                  <a:cxn ang="0">
                    <a:pos x="3" y="36"/>
                  </a:cxn>
                  <a:cxn ang="0">
                    <a:pos x="3" y="38"/>
                  </a:cxn>
                  <a:cxn ang="0">
                    <a:pos x="3" y="39"/>
                  </a:cxn>
                  <a:cxn ang="0">
                    <a:pos x="3" y="39"/>
                  </a:cxn>
                  <a:cxn ang="0">
                    <a:pos x="1" y="49"/>
                  </a:cxn>
                  <a:cxn ang="0">
                    <a:pos x="3" y="55"/>
                  </a:cxn>
                  <a:cxn ang="0">
                    <a:pos x="2" y="56"/>
                  </a:cxn>
                  <a:cxn ang="0">
                    <a:pos x="1" y="71"/>
                  </a:cxn>
                  <a:cxn ang="0">
                    <a:pos x="3" y="72"/>
                  </a:cxn>
                  <a:cxn ang="0">
                    <a:pos x="4" y="67"/>
                  </a:cxn>
                  <a:cxn ang="0">
                    <a:pos x="5" y="65"/>
                  </a:cxn>
                  <a:cxn ang="0">
                    <a:pos x="7" y="65"/>
                  </a:cxn>
                  <a:cxn ang="0">
                    <a:pos x="9" y="67"/>
                  </a:cxn>
                  <a:cxn ang="0">
                    <a:pos x="10" y="71"/>
                  </a:cxn>
                  <a:cxn ang="0">
                    <a:pos x="11" y="69"/>
                  </a:cxn>
                  <a:cxn ang="0">
                    <a:pos x="11" y="68"/>
                  </a:cxn>
                  <a:cxn ang="0">
                    <a:pos x="10" y="65"/>
                  </a:cxn>
                  <a:cxn ang="0">
                    <a:pos x="10" y="65"/>
                  </a:cxn>
                  <a:cxn ang="0">
                    <a:pos x="9" y="65"/>
                  </a:cxn>
                  <a:cxn ang="0">
                    <a:pos x="8" y="65"/>
                  </a:cxn>
                  <a:cxn ang="0">
                    <a:pos x="8" y="64"/>
                  </a:cxn>
                  <a:cxn ang="0">
                    <a:pos x="8" y="62"/>
                  </a:cxn>
                  <a:cxn ang="0">
                    <a:pos x="5" y="58"/>
                  </a:cxn>
                  <a:cxn ang="0">
                    <a:pos x="8" y="45"/>
                  </a:cxn>
                  <a:cxn ang="0">
                    <a:pos x="9" y="44"/>
                  </a:cxn>
                  <a:cxn ang="0">
                    <a:pos x="10" y="44"/>
                  </a:cxn>
                  <a:cxn ang="0">
                    <a:pos x="11" y="44"/>
                  </a:cxn>
                  <a:cxn ang="0">
                    <a:pos x="15" y="46"/>
                  </a:cxn>
                  <a:cxn ang="0">
                    <a:pos x="17" y="49"/>
                  </a:cxn>
                  <a:cxn ang="0">
                    <a:pos x="17" y="48"/>
                  </a:cxn>
                  <a:cxn ang="0">
                    <a:pos x="15" y="47"/>
                  </a:cxn>
                  <a:cxn ang="0">
                    <a:pos x="9" y="25"/>
                  </a:cxn>
                  <a:cxn ang="0">
                    <a:pos x="8" y="25"/>
                  </a:cxn>
                  <a:cxn ang="0">
                    <a:pos x="8" y="18"/>
                  </a:cxn>
                  <a:cxn ang="0">
                    <a:pos x="8" y="18"/>
                  </a:cxn>
                  <a:cxn ang="0">
                    <a:pos x="9" y="14"/>
                  </a:cxn>
                  <a:cxn ang="0">
                    <a:pos x="6" y="0"/>
                  </a:cxn>
                  <a:cxn ang="0">
                    <a:pos x="5" y="0"/>
                  </a:cxn>
                  <a:cxn ang="0">
                    <a:pos x="5" y="0"/>
                  </a:cxn>
                  <a:cxn ang="0">
                    <a:pos x="4" y="0"/>
                  </a:cxn>
                  <a:cxn ang="0">
                    <a:pos x="4" y="0"/>
                  </a:cxn>
                  <a:cxn ang="0">
                    <a:pos x="4" y="0"/>
                  </a:cxn>
                  <a:cxn ang="0">
                    <a:pos x="6" y="6"/>
                  </a:cxn>
                  <a:cxn ang="0">
                    <a:pos x="5" y="6"/>
                  </a:cxn>
                  <a:cxn ang="0">
                    <a:pos x="5" y="6"/>
                  </a:cxn>
                  <a:cxn ang="0">
                    <a:pos x="4" y="7"/>
                  </a:cxn>
                  <a:cxn ang="0">
                    <a:pos x="5" y="7"/>
                  </a:cxn>
                  <a:cxn ang="0">
                    <a:pos x="4" y="8"/>
                  </a:cxn>
                  <a:cxn ang="0">
                    <a:pos x="4" y="8"/>
                  </a:cxn>
                  <a:cxn ang="0">
                    <a:pos x="3" y="7"/>
                  </a:cxn>
                  <a:cxn ang="0">
                    <a:pos x="2" y="7"/>
                  </a:cxn>
                  <a:cxn ang="0">
                    <a:pos x="1" y="7"/>
                  </a:cxn>
                  <a:cxn ang="0">
                    <a:pos x="1" y="9"/>
                  </a:cxn>
                  <a:cxn ang="0">
                    <a:pos x="1" y="12"/>
                  </a:cxn>
                  <a:cxn ang="0">
                    <a:pos x="0" y="18"/>
                  </a:cxn>
                  <a:cxn ang="0">
                    <a:pos x="1" y="23"/>
                  </a:cxn>
                </a:cxnLst>
                <a:rect l="0" t="0" r="r" b="b"/>
                <a:pathLst>
                  <a:path w="17" h="72">
                    <a:moveTo>
                      <a:pt x="1" y="23"/>
                    </a:moveTo>
                    <a:lnTo>
                      <a:pt x="1" y="24"/>
                    </a:lnTo>
                    <a:lnTo>
                      <a:pt x="2" y="25"/>
                    </a:lnTo>
                    <a:lnTo>
                      <a:pt x="3" y="28"/>
                    </a:lnTo>
                    <a:lnTo>
                      <a:pt x="2" y="34"/>
                    </a:lnTo>
                    <a:lnTo>
                      <a:pt x="3" y="36"/>
                    </a:lnTo>
                    <a:lnTo>
                      <a:pt x="3" y="38"/>
                    </a:lnTo>
                    <a:lnTo>
                      <a:pt x="3" y="39"/>
                    </a:lnTo>
                    <a:lnTo>
                      <a:pt x="3" y="39"/>
                    </a:lnTo>
                    <a:lnTo>
                      <a:pt x="1" y="49"/>
                    </a:lnTo>
                    <a:lnTo>
                      <a:pt x="3" y="55"/>
                    </a:lnTo>
                    <a:lnTo>
                      <a:pt x="2" y="56"/>
                    </a:lnTo>
                    <a:lnTo>
                      <a:pt x="1" y="71"/>
                    </a:lnTo>
                    <a:lnTo>
                      <a:pt x="3" y="72"/>
                    </a:lnTo>
                    <a:lnTo>
                      <a:pt x="4" y="67"/>
                    </a:lnTo>
                    <a:lnTo>
                      <a:pt x="5" y="65"/>
                    </a:lnTo>
                    <a:lnTo>
                      <a:pt x="7" y="65"/>
                    </a:lnTo>
                    <a:lnTo>
                      <a:pt x="9" y="67"/>
                    </a:lnTo>
                    <a:lnTo>
                      <a:pt x="10" y="71"/>
                    </a:lnTo>
                    <a:lnTo>
                      <a:pt x="11" y="69"/>
                    </a:lnTo>
                    <a:lnTo>
                      <a:pt x="11" y="68"/>
                    </a:lnTo>
                    <a:lnTo>
                      <a:pt x="10" y="65"/>
                    </a:lnTo>
                    <a:lnTo>
                      <a:pt x="10" y="65"/>
                    </a:lnTo>
                    <a:lnTo>
                      <a:pt x="9" y="65"/>
                    </a:lnTo>
                    <a:lnTo>
                      <a:pt x="8" y="65"/>
                    </a:lnTo>
                    <a:lnTo>
                      <a:pt x="8" y="64"/>
                    </a:lnTo>
                    <a:lnTo>
                      <a:pt x="8" y="62"/>
                    </a:lnTo>
                    <a:lnTo>
                      <a:pt x="5" y="58"/>
                    </a:lnTo>
                    <a:lnTo>
                      <a:pt x="8" y="45"/>
                    </a:lnTo>
                    <a:lnTo>
                      <a:pt x="9" y="44"/>
                    </a:lnTo>
                    <a:lnTo>
                      <a:pt x="10" y="44"/>
                    </a:lnTo>
                    <a:lnTo>
                      <a:pt x="11" y="44"/>
                    </a:lnTo>
                    <a:lnTo>
                      <a:pt x="15" y="46"/>
                    </a:lnTo>
                    <a:lnTo>
                      <a:pt x="17" y="49"/>
                    </a:lnTo>
                    <a:lnTo>
                      <a:pt x="17" y="48"/>
                    </a:lnTo>
                    <a:lnTo>
                      <a:pt x="15" y="47"/>
                    </a:lnTo>
                    <a:lnTo>
                      <a:pt x="9" y="25"/>
                    </a:lnTo>
                    <a:lnTo>
                      <a:pt x="8" y="25"/>
                    </a:lnTo>
                    <a:lnTo>
                      <a:pt x="8" y="18"/>
                    </a:lnTo>
                    <a:lnTo>
                      <a:pt x="8" y="18"/>
                    </a:lnTo>
                    <a:lnTo>
                      <a:pt x="9" y="14"/>
                    </a:lnTo>
                    <a:lnTo>
                      <a:pt x="6" y="0"/>
                    </a:lnTo>
                    <a:lnTo>
                      <a:pt x="5" y="0"/>
                    </a:lnTo>
                    <a:lnTo>
                      <a:pt x="5" y="0"/>
                    </a:lnTo>
                    <a:lnTo>
                      <a:pt x="4" y="0"/>
                    </a:lnTo>
                    <a:lnTo>
                      <a:pt x="4" y="0"/>
                    </a:lnTo>
                    <a:lnTo>
                      <a:pt x="4" y="0"/>
                    </a:lnTo>
                    <a:lnTo>
                      <a:pt x="6" y="6"/>
                    </a:lnTo>
                    <a:lnTo>
                      <a:pt x="5" y="6"/>
                    </a:lnTo>
                    <a:lnTo>
                      <a:pt x="5" y="6"/>
                    </a:lnTo>
                    <a:lnTo>
                      <a:pt x="4" y="7"/>
                    </a:lnTo>
                    <a:lnTo>
                      <a:pt x="5" y="7"/>
                    </a:lnTo>
                    <a:lnTo>
                      <a:pt x="4" y="8"/>
                    </a:lnTo>
                    <a:lnTo>
                      <a:pt x="4" y="8"/>
                    </a:lnTo>
                    <a:lnTo>
                      <a:pt x="3" y="7"/>
                    </a:lnTo>
                    <a:lnTo>
                      <a:pt x="2" y="7"/>
                    </a:lnTo>
                    <a:lnTo>
                      <a:pt x="1" y="7"/>
                    </a:lnTo>
                    <a:lnTo>
                      <a:pt x="1" y="9"/>
                    </a:lnTo>
                    <a:lnTo>
                      <a:pt x="1" y="12"/>
                    </a:lnTo>
                    <a:lnTo>
                      <a:pt x="0" y="18"/>
                    </a:lnTo>
                    <a:lnTo>
                      <a:pt x="1"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1" name="Rectangle 592"/>
              <p:cNvSpPr>
                <a:spLocks noChangeArrowheads="1"/>
              </p:cNvSpPr>
              <p:nvPr/>
            </p:nvSpPr>
            <p:spPr bwMode="auto">
              <a:xfrm>
                <a:off x="3678" y="3523"/>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2" name="Freeform 593"/>
              <p:cNvSpPr>
                <a:spLocks/>
              </p:cNvSpPr>
              <p:nvPr/>
            </p:nvSpPr>
            <p:spPr bwMode="auto">
              <a:xfrm>
                <a:off x="3670" y="3519"/>
                <a:ext cx="3" cy="1"/>
              </a:xfrm>
              <a:custGeom>
                <a:avLst/>
                <a:gdLst/>
                <a:ahLst/>
                <a:cxnLst>
                  <a:cxn ang="0">
                    <a:pos x="0" y="0"/>
                  </a:cxn>
                  <a:cxn ang="0">
                    <a:pos x="0" y="1"/>
                  </a:cxn>
                  <a:cxn ang="0">
                    <a:pos x="1" y="1"/>
                  </a:cxn>
                  <a:cxn ang="0">
                    <a:pos x="3" y="1"/>
                  </a:cxn>
                  <a:cxn ang="0">
                    <a:pos x="3" y="0"/>
                  </a:cxn>
                  <a:cxn ang="0">
                    <a:pos x="1" y="1"/>
                  </a:cxn>
                  <a:cxn ang="0">
                    <a:pos x="0" y="0"/>
                  </a:cxn>
                </a:cxnLst>
                <a:rect l="0" t="0" r="r" b="b"/>
                <a:pathLst>
                  <a:path w="3" h="1">
                    <a:moveTo>
                      <a:pt x="0" y="0"/>
                    </a:moveTo>
                    <a:lnTo>
                      <a:pt x="0" y="1"/>
                    </a:lnTo>
                    <a:lnTo>
                      <a:pt x="1" y="1"/>
                    </a:lnTo>
                    <a:lnTo>
                      <a:pt x="3" y="1"/>
                    </a:lnTo>
                    <a:lnTo>
                      <a:pt x="3" y="0"/>
                    </a:lnTo>
                    <a:lnTo>
                      <a:pt x="1"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3" name="Freeform 594"/>
              <p:cNvSpPr>
                <a:spLocks/>
              </p:cNvSpPr>
              <p:nvPr/>
            </p:nvSpPr>
            <p:spPr bwMode="auto">
              <a:xfrm>
                <a:off x="3678" y="3523"/>
                <a:ext cx="1" cy="2"/>
              </a:xfrm>
              <a:custGeom>
                <a:avLst/>
                <a:gdLst/>
                <a:ahLst/>
                <a:cxnLst>
                  <a:cxn ang="0">
                    <a:pos x="0" y="1"/>
                  </a:cxn>
                  <a:cxn ang="0">
                    <a:pos x="1" y="2"/>
                  </a:cxn>
                  <a:cxn ang="0">
                    <a:pos x="1" y="2"/>
                  </a:cxn>
                  <a:cxn ang="0">
                    <a:pos x="1" y="1"/>
                  </a:cxn>
                  <a:cxn ang="0">
                    <a:pos x="1" y="1"/>
                  </a:cxn>
                  <a:cxn ang="0">
                    <a:pos x="0" y="1"/>
                  </a:cxn>
                  <a:cxn ang="0">
                    <a:pos x="0" y="0"/>
                  </a:cxn>
                  <a:cxn ang="0">
                    <a:pos x="0" y="1"/>
                  </a:cxn>
                  <a:cxn ang="0">
                    <a:pos x="0" y="1"/>
                  </a:cxn>
                </a:cxnLst>
                <a:rect l="0" t="0" r="r" b="b"/>
                <a:pathLst>
                  <a:path w="1" h="2">
                    <a:moveTo>
                      <a:pt x="0" y="1"/>
                    </a:moveTo>
                    <a:lnTo>
                      <a:pt x="1" y="2"/>
                    </a:lnTo>
                    <a:lnTo>
                      <a:pt x="1" y="2"/>
                    </a:lnTo>
                    <a:lnTo>
                      <a:pt x="1" y="1"/>
                    </a:lnTo>
                    <a:lnTo>
                      <a:pt x="1" y="1"/>
                    </a:lnTo>
                    <a:lnTo>
                      <a:pt x="0" y="1"/>
                    </a:lnTo>
                    <a:lnTo>
                      <a:pt x="0" y="0"/>
                    </a:lnTo>
                    <a:lnTo>
                      <a:pt x="0" y="1"/>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4" name="Freeform 595"/>
              <p:cNvSpPr>
                <a:spLocks/>
              </p:cNvSpPr>
              <p:nvPr/>
            </p:nvSpPr>
            <p:spPr bwMode="auto">
              <a:xfrm>
                <a:off x="3677" y="3526"/>
                <a:ext cx="2" cy="2"/>
              </a:xfrm>
              <a:custGeom>
                <a:avLst/>
                <a:gdLst/>
                <a:ahLst/>
                <a:cxnLst>
                  <a:cxn ang="0">
                    <a:pos x="1" y="1"/>
                  </a:cxn>
                  <a:cxn ang="0">
                    <a:pos x="0" y="0"/>
                  </a:cxn>
                  <a:cxn ang="0">
                    <a:pos x="0" y="0"/>
                  </a:cxn>
                  <a:cxn ang="0">
                    <a:pos x="0" y="0"/>
                  </a:cxn>
                  <a:cxn ang="0">
                    <a:pos x="0" y="0"/>
                  </a:cxn>
                  <a:cxn ang="0">
                    <a:pos x="1" y="2"/>
                  </a:cxn>
                  <a:cxn ang="0">
                    <a:pos x="2" y="2"/>
                  </a:cxn>
                  <a:cxn ang="0">
                    <a:pos x="1" y="1"/>
                  </a:cxn>
                  <a:cxn ang="0">
                    <a:pos x="1" y="1"/>
                  </a:cxn>
                </a:cxnLst>
                <a:rect l="0" t="0" r="r" b="b"/>
                <a:pathLst>
                  <a:path w="2" h="2">
                    <a:moveTo>
                      <a:pt x="1" y="1"/>
                    </a:moveTo>
                    <a:lnTo>
                      <a:pt x="0" y="0"/>
                    </a:lnTo>
                    <a:lnTo>
                      <a:pt x="0" y="0"/>
                    </a:lnTo>
                    <a:lnTo>
                      <a:pt x="0" y="0"/>
                    </a:lnTo>
                    <a:lnTo>
                      <a:pt x="0" y="0"/>
                    </a:lnTo>
                    <a:lnTo>
                      <a:pt x="1" y="2"/>
                    </a:lnTo>
                    <a:lnTo>
                      <a:pt x="2" y="2"/>
                    </a:lnTo>
                    <a:lnTo>
                      <a:pt x="1"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5" name="Freeform 596"/>
              <p:cNvSpPr>
                <a:spLocks/>
              </p:cNvSpPr>
              <p:nvPr/>
            </p:nvSpPr>
            <p:spPr bwMode="auto">
              <a:xfrm>
                <a:off x="5096" y="3438"/>
                <a:ext cx="33" cy="30"/>
              </a:xfrm>
              <a:custGeom>
                <a:avLst/>
                <a:gdLst/>
                <a:ahLst/>
                <a:cxnLst>
                  <a:cxn ang="0">
                    <a:pos x="1" y="21"/>
                  </a:cxn>
                  <a:cxn ang="0">
                    <a:pos x="0" y="24"/>
                  </a:cxn>
                  <a:cxn ang="0">
                    <a:pos x="1" y="29"/>
                  </a:cxn>
                  <a:cxn ang="0">
                    <a:pos x="2" y="30"/>
                  </a:cxn>
                  <a:cxn ang="0">
                    <a:pos x="3" y="29"/>
                  </a:cxn>
                  <a:cxn ang="0">
                    <a:pos x="7" y="28"/>
                  </a:cxn>
                  <a:cxn ang="0">
                    <a:pos x="6" y="26"/>
                  </a:cxn>
                  <a:cxn ang="0">
                    <a:pos x="3" y="23"/>
                  </a:cxn>
                  <a:cxn ang="0">
                    <a:pos x="5" y="22"/>
                  </a:cxn>
                  <a:cxn ang="0">
                    <a:pos x="7" y="23"/>
                  </a:cxn>
                  <a:cxn ang="0">
                    <a:pos x="10" y="22"/>
                  </a:cxn>
                  <a:cxn ang="0">
                    <a:pos x="18" y="26"/>
                  </a:cxn>
                  <a:cxn ang="0">
                    <a:pos x="20" y="24"/>
                  </a:cxn>
                  <a:cxn ang="0">
                    <a:pos x="24" y="19"/>
                  </a:cxn>
                  <a:cxn ang="0">
                    <a:pos x="27" y="19"/>
                  </a:cxn>
                  <a:cxn ang="0">
                    <a:pos x="29" y="18"/>
                  </a:cxn>
                  <a:cxn ang="0">
                    <a:pos x="32" y="16"/>
                  </a:cxn>
                  <a:cxn ang="0">
                    <a:pos x="32" y="16"/>
                  </a:cxn>
                  <a:cxn ang="0">
                    <a:pos x="30" y="15"/>
                  </a:cxn>
                  <a:cxn ang="0">
                    <a:pos x="29" y="12"/>
                  </a:cxn>
                  <a:cxn ang="0">
                    <a:pos x="30" y="9"/>
                  </a:cxn>
                  <a:cxn ang="0">
                    <a:pos x="27" y="11"/>
                  </a:cxn>
                  <a:cxn ang="0">
                    <a:pos x="25" y="11"/>
                  </a:cxn>
                  <a:cxn ang="0">
                    <a:pos x="22" y="10"/>
                  </a:cxn>
                  <a:cxn ang="0">
                    <a:pos x="12" y="1"/>
                  </a:cxn>
                  <a:cxn ang="0">
                    <a:pos x="11" y="0"/>
                  </a:cxn>
                  <a:cxn ang="0">
                    <a:pos x="10" y="1"/>
                  </a:cxn>
                  <a:cxn ang="0">
                    <a:pos x="11" y="5"/>
                  </a:cxn>
                  <a:cxn ang="0">
                    <a:pos x="8" y="13"/>
                  </a:cxn>
                  <a:cxn ang="0">
                    <a:pos x="8" y="17"/>
                  </a:cxn>
                  <a:cxn ang="0">
                    <a:pos x="3" y="16"/>
                  </a:cxn>
                  <a:cxn ang="0">
                    <a:pos x="3" y="18"/>
                  </a:cxn>
                  <a:cxn ang="0">
                    <a:pos x="2" y="20"/>
                  </a:cxn>
                </a:cxnLst>
                <a:rect l="0" t="0" r="r" b="b"/>
                <a:pathLst>
                  <a:path w="33" h="30">
                    <a:moveTo>
                      <a:pt x="2" y="20"/>
                    </a:moveTo>
                    <a:lnTo>
                      <a:pt x="1" y="21"/>
                    </a:lnTo>
                    <a:lnTo>
                      <a:pt x="0" y="22"/>
                    </a:lnTo>
                    <a:lnTo>
                      <a:pt x="0" y="24"/>
                    </a:lnTo>
                    <a:lnTo>
                      <a:pt x="2" y="26"/>
                    </a:lnTo>
                    <a:lnTo>
                      <a:pt x="1" y="29"/>
                    </a:lnTo>
                    <a:lnTo>
                      <a:pt x="1" y="30"/>
                    </a:lnTo>
                    <a:lnTo>
                      <a:pt x="2" y="30"/>
                    </a:lnTo>
                    <a:lnTo>
                      <a:pt x="3" y="29"/>
                    </a:lnTo>
                    <a:lnTo>
                      <a:pt x="3" y="29"/>
                    </a:lnTo>
                    <a:lnTo>
                      <a:pt x="5" y="28"/>
                    </a:lnTo>
                    <a:lnTo>
                      <a:pt x="7" y="28"/>
                    </a:lnTo>
                    <a:lnTo>
                      <a:pt x="7" y="27"/>
                    </a:lnTo>
                    <a:lnTo>
                      <a:pt x="6" y="26"/>
                    </a:lnTo>
                    <a:lnTo>
                      <a:pt x="3" y="25"/>
                    </a:lnTo>
                    <a:lnTo>
                      <a:pt x="3" y="23"/>
                    </a:lnTo>
                    <a:lnTo>
                      <a:pt x="3" y="22"/>
                    </a:lnTo>
                    <a:lnTo>
                      <a:pt x="5" y="22"/>
                    </a:lnTo>
                    <a:lnTo>
                      <a:pt x="7" y="23"/>
                    </a:lnTo>
                    <a:lnTo>
                      <a:pt x="7" y="23"/>
                    </a:lnTo>
                    <a:lnTo>
                      <a:pt x="8" y="22"/>
                    </a:lnTo>
                    <a:lnTo>
                      <a:pt x="10" y="22"/>
                    </a:lnTo>
                    <a:lnTo>
                      <a:pt x="11" y="22"/>
                    </a:lnTo>
                    <a:lnTo>
                      <a:pt x="18" y="26"/>
                    </a:lnTo>
                    <a:lnTo>
                      <a:pt x="19" y="26"/>
                    </a:lnTo>
                    <a:lnTo>
                      <a:pt x="20" y="24"/>
                    </a:lnTo>
                    <a:lnTo>
                      <a:pt x="22" y="20"/>
                    </a:lnTo>
                    <a:lnTo>
                      <a:pt x="24" y="19"/>
                    </a:lnTo>
                    <a:lnTo>
                      <a:pt x="25" y="18"/>
                    </a:lnTo>
                    <a:lnTo>
                      <a:pt x="27" y="19"/>
                    </a:lnTo>
                    <a:lnTo>
                      <a:pt x="28" y="18"/>
                    </a:lnTo>
                    <a:lnTo>
                      <a:pt x="29" y="18"/>
                    </a:lnTo>
                    <a:lnTo>
                      <a:pt x="29" y="18"/>
                    </a:lnTo>
                    <a:lnTo>
                      <a:pt x="32" y="16"/>
                    </a:lnTo>
                    <a:lnTo>
                      <a:pt x="33" y="15"/>
                    </a:lnTo>
                    <a:lnTo>
                      <a:pt x="32" y="16"/>
                    </a:lnTo>
                    <a:lnTo>
                      <a:pt x="30" y="16"/>
                    </a:lnTo>
                    <a:lnTo>
                      <a:pt x="30" y="15"/>
                    </a:lnTo>
                    <a:lnTo>
                      <a:pt x="29" y="14"/>
                    </a:lnTo>
                    <a:lnTo>
                      <a:pt x="29" y="12"/>
                    </a:lnTo>
                    <a:lnTo>
                      <a:pt x="30" y="9"/>
                    </a:lnTo>
                    <a:lnTo>
                      <a:pt x="30" y="9"/>
                    </a:lnTo>
                    <a:lnTo>
                      <a:pt x="29" y="11"/>
                    </a:lnTo>
                    <a:lnTo>
                      <a:pt x="27" y="11"/>
                    </a:lnTo>
                    <a:lnTo>
                      <a:pt x="26" y="11"/>
                    </a:lnTo>
                    <a:lnTo>
                      <a:pt x="25" y="11"/>
                    </a:lnTo>
                    <a:lnTo>
                      <a:pt x="25" y="11"/>
                    </a:lnTo>
                    <a:lnTo>
                      <a:pt x="22" y="10"/>
                    </a:lnTo>
                    <a:lnTo>
                      <a:pt x="18" y="7"/>
                    </a:lnTo>
                    <a:lnTo>
                      <a:pt x="12" y="1"/>
                    </a:lnTo>
                    <a:lnTo>
                      <a:pt x="12" y="0"/>
                    </a:lnTo>
                    <a:lnTo>
                      <a:pt x="11" y="0"/>
                    </a:lnTo>
                    <a:lnTo>
                      <a:pt x="11" y="0"/>
                    </a:lnTo>
                    <a:lnTo>
                      <a:pt x="10" y="1"/>
                    </a:lnTo>
                    <a:lnTo>
                      <a:pt x="10" y="2"/>
                    </a:lnTo>
                    <a:lnTo>
                      <a:pt x="11" y="5"/>
                    </a:lnTo>
                    <a:lnTo>
                      <a:pt x="9" y="12"/>
                    </a:lnTo>
                    <a:lnTo>
                      <a:pt x="8" y="13"/>
                    </a:lnTo>
                    <a:lnTo>
                      <a:pt x="9" y="15"/>
                    </a:lnTo>
                    <a:lnTo>
                      <a:pt x="8" y="17"/>
                    </a:lnTo>
                    <a:lnTo>
                      <a:pt x="6" y="17"/>
                    </a:lnTo>
                    <a:lnTo>
                      <a:pt x="3" y="16"/>
                    </a:lnTo>
                    <a:lnTo>
                      <a:pt x="3" y="17"/>
                    </a:lnTo>
                    <a:lnTo>
                      <a:pt x="3" y="18"/>
                    </a:lnTo>
                    <a:lnTo>
                      <a:pt x="3" y="19"/>
                    </a:lnTo>
                    <a:lnTo>
                      <a:pt x="2"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6" name="Freeform 597"/>
              <p:cNvSpPr>
                <a:spLocks/>
              </p:cNvSpPr>
              <p:nvPr/>
            </p:nvSpPr>
            <p:spPr bwMode="auto">
              <a:xfrm>
                <a:off x="3669" y="3519"/>
                <a:ext cx="1" cy="1"/>
              </a:xfrm>
              <a:custGeom>
                <a:avLst/>
                <a:gdLst/>
                <a:ahLst/>
                <a:cxnLst>
                  <a:cxn ang="0">
                    <a:pos x="0" y="0"/>
                  </a:cxn>
                  <a:cxn ang="0">
                    <a:pos x="0" y="1"/>
                  </a:cxn>
                  <a:cxn ang="0">
                    <a:pos x="0" y="1"/>
                  </a:cxn>
                  <a:cxn ang="0">
                    <a:pos x="0" y="1"/>
                  </a:cxn>
                  <a:cxn ang="0">
                    <a:pos x="0" y="1"/>
                  </a:cxn>
                  <a:cxn ang="0">
                    <a:pos x="0" y="1"/>
                  </a:cxn>
                  <a:cxn ang="0">
                    <a:pos x="0" y="1"/>
                  </a:cxn>
                  <a:cxn ang="0">
                    <a:pos x="0" y="0"/>
                  </a:cxn>
                </a:cxnLst>
                <a:rect l="0" t="0" r="r" b="b"/>
                <a:pathLst>
                  <a:path h="1">
                    <a:moveTo>
                      <a:pt x="0" y="0"/>
                    </a:moveTo>
                    <a:lnTo>
                      <a:pt x="0" y="1"/>
                    </a:lnTo>
                    <a:lnTo>
                      <a:pt x="0" y="1"/>
                    </a:lnTo>
                    <a:lnTo>
                      <a:pt x="0" y="1"/>
                    </a:lnTo>
                    <a:lnTo>
                      <a:pt x="0" y="1"/>
                    </a:lnTo>
                    <a:lnTo>
                      <a:pt x="0" y="1"/>
                    </a:lnTo>
                    <a:lnTo>
                      <a:pt x="0"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7" name="Freeform 598"/>
              <p:cNvSpPr>
                <a:spLocks/>
              </p:cNvSpPr>
              <p:nvPr/>
            </p:nvSpPr>
            <p:spPr bwMode="auto">
              <a:xfrm>
                <a:off x="3457" y="3342"/>
                <a:ext cx="1" cy="3"/>
              </a:xfrm>
              <a:custGeom>
                <a:avLst/>
                <a:gdLst/>
                <a:ahLst/>
                <a:cxnLst>
                  <a:cxn ang="0">
                    <a:pos x="1" y="0"/>
                  </a:cxn>
                  <a:cxn ang="0">
                    <a:pos x="0" y="0"/>
                  </a:cxn>
                  <a:cxn ang="0">
                    <a:pos x="0" y="1"/>
                  </a:cxn>
                  <a:cxn ang="0">
                    <a:pos x="0" y="1"/>
                  </a:cxn>
                  <a:cxn ang="0">
                    <a:pos x="0" y="3"/>
                  </a:cxn>
                  <a:cxn ang="0">
                    <a:pos x="0" y="3"/>
                  </a:cxn>
                  <a:cxn ang="0">
                    <a:pos x="1" y="2"/>
                  </a:cxn>
                  <a:cxn ang="0">
                    <a:pos x="1" y="1"/>
                  </a:cxn>
                  <a:cxn ang="0">
                    <a:pos x="1" y="1"/>
                  </a:cxn>
                  <a:cxn ang="0">
                    <a:pos x="1" y="0"/>
                  </a:cxn>
                </a:cxnLst>
                <a:rect l="0" t="0" r="r" b="b"/>
                <a:pathLst>
                  <a:path w="1" h="3">
                    <a:moveTo>
                      <a:pt x="1" y="0"/>
                    </a:moveTo>
                    <a:lnTo>
                      <a:pt x="0" y="0"/>
                    </a:lnTo>
                    <a:lnTo>
                      <a:pt x="0" y="1"/>
                    </a:lnTo>
                    <a:lnTo>
                      <a:pt x="0" y="1"/>
                    </a:lnTo>
                    <a:lnTo>
                      <a:pt x="0" y="3"/>
                    </a:lnTo>
                    <a:lnTo>
                      <a:pt x="0" y="3"/>
                    </a:lnTo>
                    <a:lnTo>
                      <a:pt x="1" y="2"/>
                    </a:lnTo>
                    <a:lnTo>
                      <a:pt x="1" y="1"/>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8" name="Freeform 599"/>
              <p:cNvSpPr>
                <a:spLocks/>
              </p:cNvSpPr>
              <p:nvPr/>
            </p:nvSpPr>
            <p:spPr bwMode="auto">
              <a:xfrm>
                <a:off x="3459" y="3598"/>
                <a:ext cx="3" cy="1"/>
              </a:xfrm>
              <a:custGeom>
                <a:avLst/>
                <a:gdLst/>
                <a:ahLst/>
                <a:cxnLst>
                  <a:cxn ang="0">
                    <a:pos x="0" y="0"/>
                  </a:cxn>
                  <a:cxn ang="0">
                    <a:pos x="0" y="0"/>
                  </a:cxn>
                  <a:cxn ang="0">
                    <a:pos x="0" y="0"/>
                  </a:cxn>
                  <a:cxn ang="0">
                    <a:pos x="0" y="0"/>
                  </a:cxn>
                  <a:cxn ang="0">
                    <a:pos x="0" y="0"/>
                  </a:cxn>
                  <a:cxn ang="0">
                    <a:pos x="1" y="1"/>
                  </a:cxn>
                  <a:cxn ang="0">
                    <a:pos x="3" y="1"/>
                  </a:cxn>
                  <a:cxn ang="0">
                    <a:pos x="3" y="1"/>
                  </a:cxn>
                  <a:cxn ang="0">
                    <a:pos x="1" y="0"/>
                  </a:cxn>
                  <a:cxn ang="0">
                    <a:pos x="0" y="0"/>
                  </a:cxn>
                </a:cxnLst>
                <a:rect l="0" t="0" r="r" b="b"/>
                <a:pathLst>
                  <a:path w="3" h="1">
                    <a:moveTo>
                      <a:pt x="0" y="0"/>
                    </a:moveTo>
                    <a:lnTo>
                      <a:pt x="0" y="0"/>
                    </a:lnTo>
                    <a:lnTo>
                      <a:pt x="0" y="0"/>
                    </a:lnTo>
                    <a:lnTo>
                      <a:pt x="0" y="0"/>
                    </a:lnTo>
                    <a:lnTo>
                      <a:pt x="0" y="0"/>
                    </a:lnTo>
                    <a:lnTo>
                      <a:pt x="1" y="1"/>
                    </a:lnTo>
                    <a:lnTo>
                      <a:pt x="3" y="1"/>
                    </a:lnTo>
                    <a:lnTo>
                      <a:pt x="3" y="1"/>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9" name="Freeform 600"/>
              <p:cNvSpPr>
                <a:spLocks/>
              </p:cNvSpPr>
              <p:nvPr/>
            </p:nvSpPr>
            <p:spPr bwMode="auto">
              <a:xfrm>
                <a:off x="3466" y="3602"/>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 name="Freeform 601"/>
              <p:cNvSpPr>
                <a:spLocks/>
              </p:cNvSpPr>
              <p:nvPr/>
            </p:nvSpPr>
            <p:spPr bwMode="auto">
              <a:xfrm>
                <a:off x="3464" y="3600"/>
                <a:ext cx="3" cy="1"/>
              </a:xfrm>
              <a:custGeom>
                <a:avLst/>
                <a:gdLst/>
                <a:ahLst/>
                <a:cxnLst>
                  <a:cxn ang="0">
                    <a:pos x="0" y="0"/>
                  </a:cxn>
                  <a:cxn ang="0">
                    <a:pos x="0" y="0"/>
                  </a:cxn>
                  <a:cxn ang="0">
                    <a:pos x="0" y="0"/>
                  </a:cxn>
                  <a:cxn ang="0">
                    <a:pos x="0" y="0"/>
                  </a:cxn>
                  <a:cxn ang="0">
                    <a:pos x="0" y="0"/>
                  </a:cxn>
                  <a:cxn ang="0">
                    <a:pos x="0" y="1"/>
                  </a:cxn>
                  <a:cxn ang="0">
                    <a:pos x="1" y="0"/>
                  </a:cxn>
                  <a:cxn ang="0">
                    <a:pos x="2" y="1"/>
                  </a:cxn>
                  <a:cxn ang="0">
                    <a:pos x="3" y="1"/>
                  </a:cxn>
                  <a:cxn ang="0">
                    <a:pos x="3" y="0"/>
                  </a:cxn>
                  <a:cxn ang="0">
                    <a:pos x="3" y="0"/>
                  </a:cxn>
                  <a:cxn ang="0">
                    <a:pos x="0" y="0"/>
                  </a:cxn>
                </a:cxnLst>
                <a:rect l="0" t="0" r="r" b="b"/>
                <a:pathLst>
                  <a:path w="3" h="1">
                    <a:moveTo>
                      <a:pt x="0" y="0"/>
                    </a:moveTo>
                    <a:lnTo>
                      <a:pt x="0" y="0"/>
                    </a:lnTo>
                    <a:lnTo>
                      <a:pt x="0" y="0"/>
                    </a:lnTo>
                    <a:lnTo>
                      <a:pt x="0" y="0"/>
                    </a:lnTo>
                    <a:lnTo>
                      <a:pt x="0" y="0"/>
                    </a:lnTo>
                    <a:lnTo>
                      <a:pt x="0" y="1"/>
                    </a:lnTo>
                    <a:lnTo>
                      <a:pt x="1" y="0"/>
                    </a:lnTo>
                    <a:lnTo>
                      <a:pt x="2" y="1"/>
                    </a:lnTo>
                    <a:lnTo>
                      <a:pt x="3" y="1"/>
                    </a:lnTo>
                    <a:lnTo>
                      <a:pt x="3" y="0"/>
                    </a:lnTo>
                    <a:lnTo>
                      <a:pt x="3"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1" name="Freeform 602"/>
              <p:cNvSpPr>
                <a:spLocks/>
              </p:cNvSpPr>
              <p:nvPr/>
            </p:nvSpPr>
            <p:spPr bwMode="auto">
              <a:xfrm>
                <a:off x="3593" y="3342"/>
                <a:ext cx="10" cy="16"/>
              </a:xfrm>
              <a:custGeom>
                <a:avLst/>
                <a:gdLst/>
                <a:ahLst/>
                <a:cxnLst>
                  <a:cxn ang="0">
                    <a:pos x="4" y="7"/>
                  </a:cxn>
                  <a:cxn ang="0">
                    <a:pos x="4" y="8"/>
                  </a:cxn>
                  <a:cxn ang="0">
                    <a:pos x="4" y="9"/>
                  </a:cxn>
                  <a:cxn ang="0">
                    <a:pos x="5" y="11"/>
                  </a:cxn>
                  <a:cxn ang="0">
                    <a:pos x="7" y="11"/>
                  </a:cxn>
                  <a:cxn ang="0">
                    <a:pos x="7" y="13"/>
                  </a:cxn>
                  <a:cxn ang="0">
                    <a:pos x="8" y="13"/>
                  </a:cxn>
                  <a:cxn ang="0">
                    <a:pos x="10" y="16"/>
                  </a:cxn>
                  <a:cxn ang="0">
                    <a:pos x="10" y="14"/>
                  </a:cxn>
                  <a:cxn ang="0">
                    <a:pos x="10" y="13"/>
                  </a:cxn>
                  <a:cxn ang="0">
                    <a:pos x="9" y="13"/>
                  </a:cxn>
                  <a:cxn ang="0">
                    <a:pos x="10" y="12"/>
                  </a:cxn>
                  <a:cxn ang="0">
                    <a:pos x="10" y="11"/>
                  </a:cxn>
                  <a:cxn ang="0">
                    <a:pos x="9" y="10"/>
                  </a:cxn>
                  <a:cxn ang="0">
                    <a:pos x="9" y="10"/>
                  </a:cxn>
                  <a:cxn ang="0">
                    <a:pos x="8" y="9"/>
                  </a:cxn>
                  <a:cxn ang="0">
                    <a:pos x="7" y="9"/>
                  </a:cxn>
                  <a:cxn ang="0">
                    <a:pos x="7" y="7"/>
                  </a:cxn>
                  <a:cxn ang="0">
                    <a:pos x="7" y="6"/>
                  </a:cxn>
                  <a:cxn ang="0">
                    <a:pos x="7" y="6"/>
                  </a:cxn>
                  <a:cxn ang="0">
                    <a:pos x="7" y="6"/>
                  </a:cxn>
                  <a:cxn ang="0">
                    <a:pos x="7" y="5"/>
                  </a:cxn>
                  <a:cxn ang="0">
                    <a:pos x="6" y="3"/>
                  </a:cxn>
                  <a:cxn ang="0">
                    <a:pos x="4" y="3"/>
                  </a:cxn>
                  <a:cxn ang="0">
                    <a:pos x="4" y="2"/>
                  </a:cxn>
                  <a:cxn ang="0">
                    <a:pos x="4" y="0"/>
                  </a:cxn>
                  <a:cxn ang="0">
                    <a:pos x="2" y="1"/>
                  </a:cxn>
                  <a:cxn ang="0">
                    <a:pos x="1" y="0"/>
                  </a:cxn>
                  <a:cxn ang="0">
                    <a:pos x="1" y="1"/>
                  </a:cxn>
                  <a:cxn ang="0">
                    <a:pos x="0" y="3"/>
                  </a:cxn>
                  <a:cxn ang="0">
                    <a:pos x="1" y="4"/>
                  </a:cxn>
                  <a:cxn ang="0">
                    <a:pos x="3" y="3"/>
                  </a:cxn>
                  <a:cxn ang="0">
                    <a:pos x="3" y="2"/>
                  </a:cxn>
                  <a:cxn ang="0">
                    <a:pos x="3" y="6"/>
                  </a:cxn>
                  <a:cxn ang="0">
                    <a:pos x="3" y="7"/>
                  </a:cxn>
                  <a:cxn ang="0">
                    <a:pos x="4" y="7"/>
                  </a:cxn>
                </a:cxnLst>
                <a:rect l="0" t="0" r="r" b="b"/>
                <a:pathLst>
                  <a:path w="10" h="16">
                    <a:moveTo>
                      <a:pt x="4" y="7"/>
                    </a:moveTo>
                    <a:lnTo>
                      <a:pt x="4" y="7"/>
                    </a:lnTo>
                    <a:lnTo>
                      <a:pt x="5" y="8"/>
                    </a:lnTo>
                    <a:lnTo>
                      <a:pt x="4" y="8"/>
                    </a:lnTo>
                    <a:lnTo>
                      <a:pt x="4" y="9"/>
                    </a:lnTo>
                    <a:lnTo>
                      <a:pt x="4" y="9"/>
                    </a:lnTo>
                    <a:lnTo>
                      <a:pt x="4" y="10"/>
                    </a:lnTo>
                    <a:lnTo>
                      <a:pt x="5" y="11"/>
                    </a:lnTo>
                    <a:lnTo>
                      <a:pt x="5" y="10"/>
                    </a:lnTo>
                    <a:lnTo>
                      <a:pt x="7" y="11"/>
                    </a:lnTo>
                    <a:lnTo>
                      <a:pt x="7" y="12"/>
                    </a:lnTo>
                    <a:lnTo>
                      <a:pt x="7" y="13"/>
                    </a:lnTo>
                    <a:lnTo>
                      <a:pt x="7" y="13"/>
                    </a:lnTo>
                    <a:lnTo>
                      <a:pt x="8" y="13"/>
                    </a:lnTo>
                    <a:lnTo>
                      <a:pt x="8" y="16"/>
                    </a:lnTo>
                    <a:lnTo>
                      <a:pt x="10" y="16"/>
                    </a:lnTo>
                    <a:lnTo>
                      <a:pt x="10" y="16"/>
                    </a:lnTo>
                    <a:lnTo>
                      <a:pt x="10" y="14"/>
                    </a:lnTo>
                    <a:lnTo>
                      <a:pt x="10" y="14"/>
                    </a:lnTo>
                    <a:lnTo>
                      <a:pt x="10" y="13"/>
                    </a:lnTo>
                    <a:lnTo>
                      <a:pt x="10" y="13"/>
                    </a:lnTo>
                    <a:lnTo>
                      <a:pt x="9" y="13"/>
                    </a:lnTo>
                    <a:lnTo>
                      <a:pt x="10" y="12"/>
                    </a:lnTo>
                    <a:lnTo>
                      <a:pt x="10" y="12"/>
                    </a:lnTo>
                    <a:lnTo>
                      <a:pt x="10" y="11"/>
                    </a:lnTo>
                    <a:lnTo>
                      <a:pt x="10" y="11"/>
                    </a:lnTo>
                    <a:lnTo>
                      <a:pt x="9" y="11"/>
                    </a:lnTo>
                    <a:lnTo>
                      <a:pt x="9" y="10"/>
                    </a:lnTo>
                    <a:lnTo>
                      <a:pt x="9" y="10"/>
                    </a:lnTo>
                    <a:lnTo>
                      <a:pt x="9" y="10"/>
                    </a:lnTo>
                    <a:lnTo>
                      <a:pt x="8" y="9"/>
                    </a:lnTo>
                    <a:lnTo>
                      <a:pt x="8" y="9"/>
                    </a:lnTo>
                    <a:lnTo>
                      <a:pt x="7" y="9"/>
                    </a:lnTo>
                    <a:lnTo>
                      <a:pt x="7" y="9"/>
                    </a:lnTo>
                    <a:lnTo>
                      <a:pt x="7" y="8"/>
                    </a:lnTo>
                    <a:lnTo>
                      <a:pt x="7" y="7"/>
                    </a:lnTo>
                    <a:lnTo>
                      <a:pt x="9" y="9"/>
                    </a:lnTo>
                    <a:lnTo>
                      <a:pt x="7" y="6"/>
                    </a:lnTo>
                    <a:lnTo>
                      <a:pt x="7" y="7"/>
                    </a:lnTo>
                    <a:lnTo>
                      <a:pt x="7" y="6"/>
                    </a:lnTo>
                    <a:lnTo>
                      <a:pt x="7" y="6"/>
                    </a:lnTo>
                    <a:lnTo>
                      <a:pt x="7" y="6"/>
                    </a:lnTo>
                    <a:lnTo>
                      <a:pt x="7" y="5"/>
                    </a:lnTo>
                    <a:lnTo>
                      <a:pt x="7" y="5"/>
                    </a:lnTo>
                    <a:lnTo>
                      <a:pt x="6" y="4"/>
                    </a:lnTo>
                    <a:lnTo>
                      <a:pt x="6" y="3"/>
                    </a:lnTo>
                    <a:lnTo>
                      <a:pt x="5" y="3"/>
                    </a:lnTo>
                    <a:lnTo>
                      <a:pt x="4" y="3"/>
                    </a:lnTo>
                    <a:lnTo>
                      <a:pt x="4" y="2"/>
                    </a:lnTo>
                    <a:lnTo>
                      <a:pt x="4" y="2"/>
                    </a:lnTo>
                    <a:lnTo>
                      <a:pt x="4" y="1"/>
                    </a:lnTo>
                    <a:lnTo>
                      <a:pt x="4" y="0"/>
                    </a:lnTo>
                    <a:lnTo>
                      <a:pt x="3" y="0"/>
                    </a:lnTo>
                    <a:lnTo>
                      <a:pt x="2" y="1"/>
                    </a:lnTo>
                    <a:lnTo>
                      <a:pt x="2" y="0"/>
                    </a:lnTo>
                    <a:lnTo>
                      <a:pt x="1" y="0"/>
                    </a:lnTo>
                    <a:lnTo>
                      <a:pt x="1" y="0"/>
                    </a:lnTo>
                    <a:lnTo>
                      <a:pt x="1" y="1"/>
                    </a:lnTo>
                    <a:lnTo>
                      <a:pt x="2" y="2"/>
                    </a:lnTo>
                    <a:lnTo>
                      <a:pt x="0" y="3"/>
                    </a:lnTo>
                    <a:lnTo>
                      <a:pt x="0" y="4"/>
                    </a:lnTo>
                    <a:lnTo>
                      <a:pt x="1" y="4"/>
                    </a:lnTo>
                    <a:lnTo>
                      <a:pt x="2" y="3"/>
                    </a:lnTo>
                    <a:lnTo>
                      <a:pt x="3" y="3"/>
                    </a:lnTo>
                    <a:lnTo>
                      <a:pt x="3" y="2"/>
                    </a:lnTo>
                    <a:lnTo>
                      <a:pt x="3" y="2"/>
                    </a:lnTo>
                    <a:lnTo>
                      <a:pt x="4" y="5"/>
                    </a:lnTo>
                    <a:lnTo>
                      <a:pt x="3" y="6"/>
                    </a:lnTo>
                    <a:lnTo>
                      <a:pt x="2" y="7"/>
                    </a:lnTo>
                    <a:lnTo>
                      <a:pt x="3" y="7"/>
                    </a:lnTo>
                    <a:lnTo>
                      <a:pt x="4" y="7"/>
                    </a:lnTo>
                    <a:lnTo>
                      <a:pt x="4"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2" name="Rectangle 603"/>
              <p:cNvSpPr>
                <a:spLocks noChangeArrowheads="1"/>
              </p:cNvSpPr>
              <p:nvPr/>
            </p:nvSpPr>
            <p:spPr bwMode="auto">
              <a:xfrm>
                <a:off x="3444" y="3351"/>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3" name="Freeform 604"/>
              <p:cNvSpPr>
                <a:spLocks/>
              </p:cNvSpPr>
              <p:nvPr/>
            </p:nvSpPr>
            <p:spPr bwMode="auto">
              <a:xfrm>
                <a:off x="3467" y="3601"/>
                <a:ext cx="4" cy="3"/>
              </a:xfrm>
              <a:custGeom>
                <a:avLst/>
                <a:gdLst/>
                <a:ahLst/>
                <a:cxnLst>
                  <a:cxn ang="0">
                    <a:pos x="2" y="1"/>
                  </a:cxn>
                  <a:cxn ang="0">
                    <a:pos x="2" y="1"/>
                  </a:cxn>
                  <a:cxn ang="0">
                    <a:pos x="1" y="0"/>
                  </a:cxn>
                  <a:cxn ang="0">
                    <a:pos x="1" y="0"/>
                  </a:cxn>
                  <a:cxn ang="0">
                    <a:pos x="0" y="1"/>
                  </a:cxn>
                  <a:cxn ang="0">
                    <a:pos x="1" y="1"/>
                  </a:cxn>
                  <a:cxn ang="0">
                    <a:pos x="2" y="1"/>
                  </a:cxn>
                  <a:cxn ang="0">
                    <a:pos x="3" y="2"/>
                  </a:cxn>
                  <a:cxn ang="0">
                    <a:pos x="3" y="3"/>
                  </a:cxn>
                  <a:cxn ang="0">
                    <a:pos x="3" y="3"/>
                  </a:cxn>
                  <a:cxn ang="0">
                    <a:pos x="4" y="2"/>
                  </a:cxn>
                  <a:cxn ang="0">
                    <a:pos x="4" y="1"/>
                  </a:cxn>
                  <a:cxn ang="0">
                    <a:pos x="3" y="1"/>
                  </a:cxn>
                  <a:cxn ang="0">
                    <a:pos x="2" y="1"/>
                  </a:cxn>
                </a:cxnLst>
                <a:rect l="0" t="0" r="r" b="b"/>
                <a:pathLst>
                  <a:path w="4" h="3">
                    <a:moveTo>
                      <a:pt x="2" y="1"/>
                    </a:moveTo>
                    <a:lnTo>
                      <a:pt x="2" y="1"/>
                    </a:lnTo>
                    <a:lnTo>
                      <a:pt x="1" y="0"/>
                    </a:lnTo>
                    <a:lnTo>
                      <a:pt x="1" y="0"/>
                    </a:lnTo>
                    <a:lnTo>
                      <a:pt x="0" y="1"/>
                    </a:lnTo>
                    <a:lnTo>
                      <a:pt x="1" y="1"/>
                    </a:lnTo>
                    <a:lnTo>
                      <a:pt x="2" y="1"/>
                    </a:lnTo>
                    <a:lnTo>
                      <a:pt x="3" y="2"/>
                    </a:lnTo>
                    <a:lnTo>
                      <a:pt x="3" y="3"/>
                    </a:lnTo>
                    <a:lnTo>
                      <a:pt x="3" y="3"/>
                    </a:lnTo>
                    <a:lnTo>
                      <a:pt x="4" y="2"/>
                    </a:lnTo>
                    <a:lnTo>
                      <a:pt x="4" y="1"/>
                    </a:lnTo>
                    <a:lnTo>
                      <a:pt x="3" y="1"/>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4" name="Freeform 605"/>
              <p:cNvSpPr>
                <a:spLocks/>
              </p:cNvSpPr>
              <p:nvPr/>
            </p:nvSpPr>
            <p:spPr bwMode="auto">
              <a:xfrm>
                <a:off x="3433" y="3360"/>
                <a:ext cx="1" cy="1"/>
              </a:xfrm>
              <a:custGeom>
                <a:avLst/>
                <a:gdLst/>
                <a:ahLst/>
                <a:cxnLst>
                  <a:cxn ang="0">
                    <a:pos x="0" y="0"/>
                  </a:cxn>
                  <a:cxn ang="0">
                    <a:pos x="0" y="0"/>
                  </a:cxn>
                  <a:cxn ang="0">
                    <a:pos x="0" y="1"/>
                  </a:cxn>
                  <a:cxn ang="0">
                    <a:pos x="1" y="1"/>
                  </a:cxn>
                  <a:cxn ang="0">
                    <a:pos x="1" y="1"/>
                  </a:cxn>
                  <a:cxn ang="0">
                    <a:pos x="1" y="0"/>
                  </a:cxn>
                  <a:cxn ang="0">
                    <a:pos x="0" y="0"/>
                  </a:cxn>
                </a:cxnLst>
                <a:rect l="0" t="0" r="r" b="b"/>
                <a:pathLst>
                  <a:path w="1" h="1">
                    <a:moveTo>
                      <a:pt x="0" y="0"/>
                    </a:moveTo>
                    <a:lnTo>
                      <a:pt x="0" y="0"/>
                    </a:lnTo>
                    <a:lnTo>
                      <a:pt x="0" y="1"/>
                    </a:lnTo>
                    <a:lnTo>
                      <a:pt x="1" y="1"/>
                    </a:lnTo>
                    <a:lnTo>
                      <a:pt x="1" y="1"/>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5" name="Freeform 606"/>
              <p:cNvSpPr>
                <a:spLocks/>
              </p:cNvSpPr>
              <p:nvPr/>
            </p:nvSpPr>
            <p:spPr bwMode="auto">
              <a:xfrm>
                <a:off x="3444" y="3351"/>
                <a:ext cx="2" cy="2"/>
              </a:xfrm>
              <a:custGeom>
                <a:avLst/>
                <a:gdLst/>
                <a:ahLst/>
                <a:cxnLst>
                  <a:cxn ang="0">
                    <a:pos x="1" y="0"/>
                  </a:cxn>
                  <a:cxn ang="0">
                    <a:pos x="1" y="0"/>
                  </a:cxn>
                  <a:cxn ang="0">
                    <a:pos x="1" y="0"/>
                  </a:cxn>
                  <a:cxn ang="0">
                    <a:pos x="1" y="0"/>
                  </a:cxn>
                  <a:cxn ang="0">
                    <a:pos x="1" y="0"/>
                  </a:cxn>
                  <a:cxn ang="0">
                    <a:pos x="0" y="1"/>
                  </a:cxn>
                  <a:cxn ang="0">
                    <a:pos x="0" y="0"/>
                  </a:cxn>
                  <a:cxn ang="0">
                    <a:pos x="0" y="0"/>
                  </a:cxn>
                  <a:cxn ang="0">
                    <a:pos x="0" y="0"/>
                  </a:cxn>
                  <a:cxn ang="0">
                    <a:pos x="0" y="2"/>
                  </a:cxn>
                  <a:cxn ang="0">
                    <a:pos x="1" y="2"/>
                  </a:cxn>
                  <a:cxn ang="0">
                    <a:pos x="1" y="2"/>
                  </a:cxn>
                  <a:cxn ang="0">
                    <a:pos x="2" y="2"/>
                  </a:cxn>
                  <a:cxn ang="0">
                    <a:pos x="1" y="1"/>
                  </a:cxn>
                  <a:cxn ang="0">
                    <a:pos x="1" y="0"/>
                  </a:cxn>
                </a:cxnLst>
                <a:rect l="0" t="0" r="r" b="b"/>
                <a:pathLst>
                  <a:path w="2" h="2">
                    <a:moveTo>
                      <a:pt x="1" y="0"/>
                    </a:moveTo>
                    <a:lnTo>
                      <a:pt x="1" y="0"/>
                    </a:lnTo>
                    <a:lnTo>
                      <a:pt x="1" y="0"/>
                    </a:lnTo>
                    <a:lnTo>
                      <a:pt x="1" y="0"/>
                    </a:lnTo>
                    <a:lnTo>
                      <a:pt x="1" y="0"/>
                    </a:lnTo>
                    <a:lnTo>
                      <a:pt x="0" y="1"/>
                    </a:lnTo>
                    <a:lnTo>
                      <a:pt x="0" y="0"/>
                    </a:lnTo>
                    <a:lnTo>
                      <a:pt x="0" y="0"/>
                    </a:lnTo>
                    <a:lnTo>
                      <a:pt x="0" y="0"/>
                    </a:lnTo>
                    <a:lnTo>
                      <a:pt x="0" y="2"/>
                    </a:lnTo>
                    <a:lnTo>
                      <a:pt x="1" y="2"/>
                    </a:lnTo>
                    <a:lnTo>
                      <a:pt x="1" y="2"/>
                    </a:lnTo>
                    <a:lnTo>
                      <a:pt x="2" y="2"/>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6" name="Freeform 607"/>
              <p:cNvSpPr>
                <a:spLocks/>
              </p:cNvSpPr>
              <p:nvPr/>
            </p:nvSpPr>
            <p:spPr bwMode="auto">
              <a:xfrm>
                <a:off x="3451" y="3594"/>
                <a:ext cx="2" cy="2"/>
              </a:xfrm>
              <a:custGeom>
                <a:avLst/>
                <a:gdLst/>
                <a:ahLst/>
                <a:cxnLst>
                  <a:cxn ang="0">
                    <a:pos x="1" y="0"/>
                  </a:cxn>
                  <a:cxn ang="0">
                    <a:pos x="0" y="0"/>
                  </a:cxn>
                  <a:cxn ang="0">
                    <a:pos x="0" y="1"/>
                  </a:cxn>
                  <a:cxn ang="0">
                    <a:pos x="0" y="1"/>
                  </a:cxn>
                  <a:cxn ang="0">
                    <a:pos x="0" y="1"/>
                  </a:cxn>
                  <a:cxn ang="0">
                    <a:pos x="0" y="2"/>
                  </a:cxn>
                  <a:cxn ang="0">
                    <a:pos x="0" y="2"/>
                  </a:cxn>
                  <a:cxn ang="0">
                    <a:pos x="2" y="1"/>
                  </a:cxn>
                  <a:cxn ang="0">
                    <a:pos x="2" y="1"/>
                  </a:cxn>
                  <a:cxn ang="0">
                    <a:pos x="1" y="0"/>
                  </a:cxn>
                  <a:cxn ang="0">
                    <a:pos x="1" y="0"/>
                  </a:cxn>
                </a:cxnLst>
                <a:rect l="0" t="0" r="r" b="b"/>
                <a:pathLst>
                  <a:path w="2" h="2">
                    <a:moveTo>
                      <a:pt x="1" y="0"/>
                    </a:moveTo>
                    <a:lnTo>
                      <a:pt x="0" y="0"/>
                    </a:lnTo>
                    <a:lnTo>
                      <a:pt x="0" y="1"/>
                    </a:lnTo>
                    <a:lnTo>
                      <a:pt x="0" y="1"/>
                    </a:lnTo>
                    <a:lnTo>
                      <a:pt x="0" y="1"/>
                    </a:lnTo>
                    <a:lnTo>
                      <a:pt x="0" y="2"/>
                    </a:lnTo>
                    <a:lnTo>
                      <a:pt x="0" y="2"/>
                    </a:lnTo>
                    <a:lnTo>
                      <a:pt x="2" y="1"/>
                    </a:lnTo>
                    <a:lnTo>
                      <a:pt x="2"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 name="Rectangle 608"/>
              <p:cNvSpPr>
                <a:spLocks noChangeArrowheads="1"/>
              </p:cNvSpPr>
              <p:nvPr/>
            </p:nvSpPr>
            <p:spPr bwMode="auto">
              <a:xfrm>
                <a:off x="3457" y="3342"/>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8" name="Freeform 609"/>
              <p:cNvSpPr>
                <a:spLocks/>
              </p:cNvSpPr>
              <p:nvPr/>
            </p:nvSpPr>
            <p:spPr bwMode="auto">
              <a:xfrm>
                <a:off x="3592" y="3334"/>
                <a:ext cx="5" cy="7"/>
              </a:xfrm>
              <a:custGeom>
                <a:avLst/>
                <a:gdLst/>
                <a:ahLst/>
                <a:cxnLst>
                  <a:cxn ang="0">
                    <a:pos x="1" y="2"/>
                  </a:cxn>
                  <a:cxn ang="0">
                    <a:pos x="1" y="2"/>
                  </a:cxn>
                  <a:cxn ang="0">
                    <a:pos x="2" y="7"/>
                  </a:cxn>
                  <a:cxn ang="0">
                    <a:pos x="3" y="6"/>
                  </a:cxn>
                  <a:cxn ang="0">
                    <a:pos x="4" y="6"/>
                  </a:cxn>
                  <a:cxn ang="0">
                    <a:pos x="5" y="6"/>
                  </a:cxn>
                  <a:cxn ang="0">
                    <a:pos x="5" y="6"/>
                  </a:cxn>
                  <a:cxn ang="0">
                    <a:pos x="5" y="6"/>
                  </a:cxn>
                  <a:cxn ang="0">
                    <a:pos x="4" y="4"/>
                  </a:cxn>
                  <a:cxn ang="0">
                    <a:pos x="4" y="3"/>
                  </a:cxn>
                  <a:cxn ang="0">
                    <a:pos x="4" y="3"/>
                  </a:cxn>
                  <a:cxn ang="0">
                    <a:pos x="5" y="3"/>
                  </a:cxn>
                  <a:cxn ang="0">
                    <a:pos x="5" y="5"/>
                  </a:cxn>
                  <a:cxn ang="0">
                    <a:pos x="5" y="5"/>
                  </a:cxn>
                  <a:cxn ang="0">
                    <a:pos x="5" y="2"/>
                  </a:cxn>
                  <a:cxn ang="0">
                    <a:pos x="5" y="2"/>
                  </a:cxn>
                  <a:cxn ang="0">
                    <a:pos x="5" y="2"/>
                  </a:cxn>
                  <a:cxn ang="0">
                    <a:pos x="1" y="0"/>
                  </a:cxn>
                  <a:cxn ang="0">
                    <a:pos x="0" y="1"/>
                  </a:cxn>
                  <a:cxn ang="0">
                    <a:pos x="0" y="1"/>
                  </a:cxn>
                  <a:cxn ang="0">
                    <a:pos x="1" y="2"/>
                  </a:cxn>
                  <a:cxn ang="0">
                    <a:pos x="1" y="2"/>
                  </a:cxn>
                  <a:cxn ang="0">
                    <a:pos x="1" y="2"/>
                  </a:cxn>
                  <a:cxn ang="0">
                    <a:pos x="1" y="2"/>
                  </a:cxn>
                  <a:cxn ang="0">
                    <a:pos x="1" y="2"/>
                  </a:cxn>
                  <a:cxn ang="0">
                    <a:pos x="1" y="2"/>
                  </a:cxn>
                  <a:cxn ang="0">
                    <a:pos x="1" y="2"/>
                  </a:cxn>
                  <a:cxn ang="0">
                    <a:pos x="1" y="2"/>
                  </a:cxn>
                </a:cxnLst>
                <a:rect l="0" t="0" r="r" b="b"/>
                <a:pathLst>
                  <a:path w="5" h="7">
                    <a:moveTo>
                      <a:pt x="1" y="2"/>
                    </a:moveTo>
                    <a:lnTo>
                      <a:pt x="1" y="2"/>
                    </a:lnTo>
                    <a:lnTo>
                      <a:pt x="2" y="7"/>
                    </a:lnTo>
                    <a:lnTo>
                      <a:pt x="3" y="6"/>
                    </a:lnTo>
                    <a:lnTo>
                      <a:pt x="4" y="6"/>
                    </a:lnTo>
                    <a:lnTo>
                      <a:pt x="5" y="6"/>
                    </a:lnTo>
                    <a:lnTo>
                      <a:pt x="5" y="6"/>
                    </a:lnTo>
                    <a:lnTo>
                      <a:pt x="5" y="6"/>
                    </a:lnTo>
                    <a:lnTo>
                      <a:pt x="4" y="4"/>
                    </a:lnTo>
                    <a:lnTo>
                      <a:pt x="4" y="3"/>
                    </a:lnTo>
                    <a:lnTo>
                      <a:pt x="4" y="3"/>
                    </a:lnTo>
                    <a:lnTo>
                      <a:pt x="5" y="3"/>
                    </a:lnTo>
                    <a:lnTo>
                      <a:pt x="5" y="5"/>
                    </a:lnTo>
                    <a:lnTo>
                      <a:pt x="5" y="5"/>
                    </a:lnTo>
                    <a:lnTo>
                      <a:pt x="5" y="2"/>
                    </a:lnTo>
                    <a:lnTo>
                      <a:pt x="5" y="2"/>
                    </a:lnTo>
                    <a:lnTo>
                      <a:pt x="5" y="2"/>
                    </a:lnTo>
                    <a:lnTo>
                      <a:pt x="1" y="0"/>
                    </a:lnTo>
                    <a:lnTo>
                      <a:pt x="0" y="1"/>
                    </a:lnTo>
                    <a:lnTo>
                      <a:pt x="0" y="1"/>
                    </a:lnTo>
                    <a:lnTo>
                      <a:pt x="1" y="2"/>
                    </a:lnTo>
                    <a:lnTo>
                      <a:pt x="1" y="2"/>
                    </a:lnTo>
                    <a:lnTo>
                      <a:pt x="1" y="2"/>
                    </a:lnTo>
                    <a:lnTo>
                      <a:pt x="1" y="2"/>
                    </a:lnTo>
                    <a:lnTo>
                      <a:pt x="1" y="2"/>
                    </a:lnTo>
                    <a:lnTo>
                      <a:pt x="1" y="2"/>
                    </a:lnTo>
                    <a:lnTo>
                      <a:pt x="1"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5" name="Freeform 611"/>
            <p:cNvSpPr>
              <a:spLocks/>
            </p:cNvSpPr>
            <p:nvPr/>
          </p:nvSpPr>
          <p:spPr bwMode="auto">
            <a:xfrm>
              <a:off x="5710238" y="5303838"/>
              <a:ext cx="3175" cy="3175"/>
            </a:xfrm>
            <a:custGeom>
              <a:avLst/>
              <a:gdLst/>
              <a:ahLst/>
              <a:cxnLst>
                <a:cxn ang="0">
                  <a:pos x="0" y="1"/>
                </a:cxn>
                <a:cxn ang="0">
                  <a:pos x="0" y="1"/>
                </a:cxn>
                <a:cxn ang="0">
                  <a:pos x="1" y="2"/>
                </a:cxn>
                <a:cxn ang="0">
                  <a:pos x="2" y="2"/>
                </a:cxn>
                <a:cxn ang="0">
                  <a:pos x="2" y="2"/>
                </a:cxn>
                <a:cxn ang="0">
                  <a:pos x="2" y="0"/>
                </a:cxn>
                <a:cxn ang="0">
                  <a:pos x="2" y="0"/>
                </a:cxn>
                <a:cxn ang="0">
                  <a:pos x="2" y="0"/>
                </a:cxn>
                <a:cxn ang="0">
                  <a:pos x="1" y="0"/>
                </a:cxn>
                <a:cxn ang="0">
                  <a:pos x="0" y="0"/>
                </a:cxn>
                <a:cxn ang="0">
                  <a:pos x="0" y="1"/>
                </a:cxn>
              </a:cxnLst>
              <a:rect l="0" t="0" r="r" b="b"/>
              <a:pathLst>
                <a:path w="2" h="2">
                  <a:moveTo>
                    <a:pt x="0" y="1"/>
                  </a:moveTo>
                  <a:lnTo>
                    <a:pt x="0" y="1"/>
                  </a:lnTo>
                  <a:lnTo>
                    <a:pt x="1" y="2"/>
                  </a:lnTo>
                  <a:lnTo>
                    <a:pt x="2" y="2"/>
                  </a:lnTo>
                  <a:lnTo>
                    <a:pt x="2" y="2"/>
                  </a:lnTo>
                  <a:lnTo>
                    <a:pt x="2" y="0"/>
                  </a:lnTo>
                  <a:lnTo>
                    <a:pt x="2" y="0"/>
                  </a:lnTo>
                  <a:lnTo>
                    <a:pt x="2" y="0"/>
                  </a:lnTo>
                  <a:lnTo>
                    <a:pt x="1"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612"/>
            <p:cNvSpPr>
              <a:spLocks/>
            </p:cNvSpPr>
            <p:nvPr/>
          </p:nvSpPr>
          <p:spPr bwMode="auto">
            <a:xfrm>
              <a:off x="5711826" y="5297488"/>
              <a:ext cx="3175" cy="4763"/>
            </a:xfrm>
            <a:custGeom>
              <a:avLst/>
              <a:gdLst/>
              <a:ahLst/>
              <a:cxnLst>
                <a:cxn ang="0">
                  <a:pos x="1" y="3"/>
                </a:cxn>
                <a:cxn ang="0">
                  <a:pos x="1" y="3"/>
                </a:cxn>
                <a:cxn ang="0">
                  <a:pos x="1" y="3"/>
                </a:cxn>
                <a:cxn ang="0">
                  <a:pos x="2" y="3"/>
                </a:cxn>
                <a:cxn ang="0">
                  <a:pos x="2" y="3"/>
                </a:cxn>
                <a:cxn ang="0">
                  <a:pos x="0" y="0"/>
                </a:cxn>
                <a:cxn ang="0">
                  <a:pos x="0" y="0"/>
                </a:cxn>
                <a:cxn ang="0">
                  <a:pos x="0" y="0"/>
                </a:cxn>
                <a:cxn ang="0">
                  <a:pos x="0" y="3"/>
                </a:cxn>
                <a:cxn ang="0">
                  <a:pos x="0" y="3"/>
                </a:cxn>
                <a:cxn ang="0">
                  <a:pos x="1" y="3"/>
                </a:cxn>
              </a:cxnLst>
              <a:rect l="0" t="0" r="r" b="b"/>
              <a:pathLst>
                <a:path w="2" h="3">
                  <a:moveTo>
                    <a:pt x="1" y="3"/>
                  </a:moveTo>
                  <a:lnTo>
                    <a:pt x="1" y="3"/>
                  </a:lnTo>
                  <a:lnTo>
                    <a:pt x="1" y="3"/>
                  </a:lnTo>
                  <a:lnTo>
                    <a:pt x="2" y="3"/>
                  </a:lnTo>
                  <a:lnTo>
                    <a:pt x="2" y="3"/>
                  </a:lnTo>
                  <a:lnTo>
                    <a:pt x="0" y="0"/>
                  </a:lnTo>
                  <a:lnTo>
                    <a:pt x="0" y="0"/>
                  </a:lnTo>
                  <a:lnTo>
                    <a:pt x="0" y="0"/>
                  </a:lnTo>
                  <a:lnTo>
                    <a:pt x="0" y="3"/>
                  </a:lnTo>
                  <a:lnTo>
                    <a:pt x="0" y="3"/>
                  </a:lnTo>
                  <a:lnTo>
                    <a:pt x="1"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613"/>
            <p:cNvSpPr>
              <a:spLocks/>
            </p:cNvSpPr>
            <p:nvPr/>
          </p:nvSpPr>
          <p:spPr bwMode="auto">
            <a:xfrm>
              <a:off x="5697538" y="5295900"/>
              <a:ext cx="6350" cy="12700"/>
            </a:xfrm>
            <a:custGeom>
              <a:avLst/>
              <a:gdLst/>
              <a:ahLst/>
              <a:cxnLst>
                <a:cxn ang="0">
                  <a:pos x="4" y="1"/>
                </a:cxn>
                <a:cxn ang="0">
                  <a:pos x="3" y="2"/>
                </a:cxn>
                <a:cxn ang="0">
                  <a:pos x="2" y="0"/>
                </a:cxn>
                <a:cxn ang="0">
                  <a:pos x="1" y="0"/>
                </a:cxn>
                <a:cxn ang="0">
                  <a:pos x="0" y="0"/>
                </a:cxn>
                <a:cxn ang="0">
                  <a:pos x="0" y="1"/>
                </a:cxn>
                <a:cxn ang="0">
                  <a:pos x="0" y="2"/>
                </a:cxn>
                <a:cxn ang="0">
                  <a:pos x="1" y="2"/>
                </a:cxn>
                <a:cxn ang="0">
                  <a:pos x="1" y="3"/>
                </a:cxn>
                <a:cxn ang="0">
                  <a:pos x="2" y="3"/>
                </a:cxn>
                <a:cxn ang="0">
                  <a:pos x="2" y="3"/>
                </a:cxn>
                <a:cxn ang="0">
                  <a:pos x="1" y="4"/>
                </a:cxn>
                <a:cxn ang="0">
                  <a:pos x="2" y="4"/>
                </a:cxn>
                <a:cxn ang="0">
                  <a:pos x="2" y="4"/>
                </a:cxn>
                <a:cxn ang="0">
                  <a:pos x="3" y="4"/>
                </a:cxn>
                <a:cxn ang="0">
                  <a:pos x="3" y="4"/>
                </a:cxn>
                <a:cxn ang="0">
                  <a:pos x="2" y="5"/>
                </a:cxn>
                <a:cxn ang="0">
                  <a:pos x="1" y="5"/>
                </a:cxn>
                <a:cxn ang="0">
                  <a:pos x="2" y="7"/>
                </a:cxn>
                <a:cxn ang="0">
                  <a:pos x="2" y="8"/>
                </a:cxn>
                <a:cxn ang="0">
                  <a:pos x="2" y="7"/>
                </a:cxn>
                <a:cxn ang="0">
                  <a:pos x="3" y="7"/>
                </a:cxn>
                <a:cxn ang="0">
                  <a:pos x="3" y="8"/>
                </a:cxn>
                <a:cxn ang="0">
                  <a:pos x="3" y="3"/>
                </a:cxn>
                <a:cxn ang="0">
                  <a:pos x="4" y="3"/>
                </a:cxn>
                <a:cxn ang="0">
                  <a:pos x="4" y="1"/>
                </a:cxn>
              </a:cxnLst>
              <a:rect l="0" t="0" r="r" b="b"/>
              <a:pathLst>
                <a:path w="4" h="8">
                  <a:moveTo>
                    <a:pt x="4" y="1"/>
                  </a:moveTo>
                  <a:lnTo>
                    <a:pt x="3" y="2"/>
                  </a:lnTo>
                  <a:lnTo>
                    <a:pt x="2" y="0"/>
                  </a:lnTo>
                  <a:lnTo>
                    <a:pt x="1" y="0"/>
                  </a:lnTo>
                  <a:lnTo>
                    <a:pt x="0" y="0"/>
                  </a:lnTo>
                  <a:lnTo>
                    <a:pt x="0" y="1"/>
                  </a:lnTo>
                  <a:lnTo>
                    <a:pt x="0" y="2"/>
                  </a:lnTo>
                  <a:lnTo>
                    <a:pt x="1" y="2"/>
                  </a:lnTo>
                  <a:lnTo>
                    <a:pt x="1" y="3"/>
                  </a:lnTo>
                  <a:lnTo>
                    <a:pt x="2" y="3"/>
                  </a:lnTo>
                  <a:lnTo>
                    <a:pt x="2" y="3"/>
                  </a:lnTo>
                  <a:lnTo>
                    <a:pt x="1" y="4"/>
                  </a:lnTo>
                  <a:lnTo>
                    <a:pt x="2" y="4"/>
                  </a:lnTo>
                  <a:lnTo>
                    <a:pt x="2" y="4"/>
                  </a:lnTo>
                  <a:lnTo>
                    <a:pt x="3" y="4"/>
                  </a:lnTo>
                  <a:lnTo>
                    <a:pt x="3" y="4"/>
                  </a:lnTo>
                  <a:lnTo>
                    <a:pt x="2" y="5"/>
                  </a:lnTo>
                  <a:lnTo>
                    <a:pt x="1" y="5"/>
                  </a:lnTo>
                  <a:lnTo>
                    <a:pt x="2" y="7"/>
                  </a:lnTo>
                  <a:lnTo>
                    <a:pt x="2" y="8"/>
                  </a:lnTo>
                  <a:lnTo>
                    <a:pt x="2" y="7"/>
                  </a:lnTo>
                  <a:lnTo>
                    <a:pt x="3" y="7"/>
                  </a:lnTo>
                  <a:lnTo>
                    <a:pt x="3" y="8"/>
                  </a:lnTo>
                  <a:lnTo>
                    <a:pt x="3" y="3"/>
                  </a:lnTo>
                  <a:lnTo>
                    <a:pt x="4" y="3"/>
                  </a:lnTo>
                  <a:lnTo>
                    <a:pt x="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Freeform 614"/>
            <p:cNvSpPr>
              <a:spLocks/>
            </p:cNvSpPr>
            <p:nvPr/>
          </p:nvSpPr>
          <p:spPr bwMode="auto">
            <a:xfrm>
              <a:off x="5519738" y="5302250"/>
              <a:ext cx="3175" cy="1588"/>
            </a:xfrm>
            <a:custGeom>
              <a:avLst/>
              <a:gdLst/>
              <a:ahLst/>
              <a:cxnLst>
                <a:cxn ang="0">
                  <a:pos x="1" y="0"/>
                </a:cxn>
                <a:cxn ang="0">
                  <a:pos x="0" y="1"/>
                </a:cxn>
                <a:cxn ang="0">
                  <a:pos x="1" y="1"/>
                </a:cxn>
                <a:cxn ang="0">
                  <a:pos x="2" y="0"/>
                </a:cxn>
                <a:cxn ang="0">
                  <a:pos x="2" y="0"/>
                </a:cxn>
                <a:cxn ang="0">
                  <a:pos x="2" y="0"/>
                </a:cxn>
                <a:cxn ang="0">
                  <a:pos x="1" y="0"/>
                </a:cxn>
              </a:cxnLst>
              <a:rect l="0" t="0" r="r" b="b"/>
              <a:pathLst>
                <a:path w="2" h="1">
                  <a:moveTo>
                    <a:pt x="1" y="0"/>
                  </a:moveTo>
                  <a:lnTo>
                    <a:pt x="0" y="1"/>
                  </a:lnTo>
                  <a:lnTo>
                    <a:pt x="1" y="1"/>
                  </a:lnTo>
                  <a:lnTo>
                    <a:pt x="2" y="0"/>
                  </a:lnTo>
                  <a:lnTo>
                    <a:pt x="2" y="0"/>
                  </a:lnTo>
                  <a:lnTo>
                    <a:pt x="2"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615"/>
            <p:cNvSpPr>
              <a:spLocks/>
            </p:cNvSpPr>
            <p:nvPr/>
          </p:nvSpPr>
          <p:spPr bwMode="auto">
            <a:xfrm>
              <a:off x="5688013" y="5286375"/>
              <a:ext cx="7938" cy="22225"/>
            </a:xfrm>
            <a:custGeom>
              <a:avLst/>
              <a:gdLst/>
              <a:ahLst/>
              <a:cxnLst>
                <a:cxn ang="0">
                  <a:pos x="5" y="8"/>
                </a:cxn>
                <a:cxn ang="0">
                  <a:pos x="5" y="6"/>
                </a:cxn>
                <a:cxn ang="0">
                  <a:pos x="5" y="6"/>
                </a:cxn>
                <a:cxn ang="0">
                  <a:pos x="5" y="6"/>
                </a:cxn>
                <a:cxn ang="0">
                  <a:pos x="5" y="5"/>
                </a:cxn>
                <a:cxn ang="0">
                  <a:pos x="4" y="5"/>
                </a:cxn>
                <a:cxn ang="0">
                  <a:pos x="4" y="6"/>
                </a:cxn>
                <a:cxn ang="0">
                  <a:pos x="4" y="4"/>
                </a:cxn>
                <a:cxn ang="0">
                  <a:pos x="4" y="3"/>
                </a:cxn>
                <a:cxn ang="0">
                  <a:pos x="4" y="3"/>
                </a:cxn>
                <a:cxn ang="0">
                  <a:pos x="3" y="3"/>
                </a:cxn>
                <a:cxn ang="0">
                  <a:pos x="3" y="2"/>
                </a:cxn>
                <a:cxn ang="0">
                  <a:pos x="3" y="2"/>
                </a:cxn>
                <a:cxn ang="0">
                  <a:pos x="2" y="1"/>
                </a:cxn>
                <a:cxn ang="0">
                  <a:pos x="1" y="1"/>
                </a:cxn>
                <a:cxn ang="0">
                  <a:pos x="1" y="0"/>
                </a:cxn>
                <a:cxn ang="0">
                  <a:pos x="0" y="0"/>
                </a:cxn>
                <a:cxn ang="0">
                  <a:pos x="0" y="1"/>
                </a:cxn>
                <a:cxn ang="0">
                  <a:pos x="0" y="2"/>
                </a:cxn>
                <a:cxn ang="0">
                  <a:pos x="0" y="2"/>
                </a:cxn>
                <a:cxn ang="0">
                  <a:pos x="0" y="3"/>
                </a:cxn>
                <a:cxn ang="0">
                  <a:pos x="1" y="3"/>
                </a:cxn>
                <a:cxn ang="0">
                  <a:pos x="2" y="4"/>
                </a:cxn>
                <a:cxn ang="0">
                  <a:pos x="2" y="5"/>
                </a:cxn>
                <a:cxn ang="0">
                  <a:pos x="2" y="6"/>
                </a:cxn>
                <a:cxn ang="0">
                  <a:pos x="2" y="6"/>
                </a:cxn>
                <a:cxn ang="0">
                  <a:pos x="2" y="6"/>
                </a:cxn>
                <a:cxn ang="0">
                  <a:pos x="2" y="6"/>
                </a:cxn>
                <a:cxn ang="0">
                  <a:pos x="2" y="6"/>
                </a:cxn>
                <a:cxn ang="0">
                  <a:pos x="2" y="7"/>
                </a:cxn>
                <a:cxn ang="0">
                  <a:pos x="3" y="7"/>
                </a:cxn>
                <a:cxn ang="0">
                  <a:pos x="3" y="8"/>
                </a:cxn>
                <a:cxn ang="0">
                  <a:pos x="3" y="8"/>
                </a:cxn>
                <a:cxn ang="0">
                  <a:pos x="3" y="8"/>
                </a:cxn>
                <a:cxn ang="0">
                  <a:pos x="3" y="8"/>
                </a:cxn>
                <a:cxn ang="0">
                  <a:pos x="4" y="7"/>
                </a:cxn>
                <a:cxn ang="0">
                  <a:pos x="4" y="8"/>
                </a:cxn>
                <a:cxn ang="0">
                  <a:pos x="3" y="9"/>
                </a:cxn>
                <a:cxn ang="0">
                  <a:pos x="3" y="10"/>
                </a:cxn>
                <a:cxn ang="0">
                  <a:pos x="4" y="12"/>
                </a:cxn>
                <a:cxn ang="0">
                  <a:pos x="4" y="12"/>
                </a:cxn>
                <a:cxn ang="0">
                  <a:pos x="4" y="14"/>
                </a:cxn>
                <a:cxn ang="0">
                  <a:pos x="5" y="14"/>
                </a:cxn>
                <a:cxn ang="0">
                  <a:pos x="5" y="13"/>
                </a:cxn>
                <a:cxn ang="0">
                  <a:pos x="5" y="8"/>
                </a:cxn>
                <a:cxn ang="0">
                  <a:pos x="5" y="8"/>
                </a:cxn>
              </a:cxnLst>
              <a:rect l="0" t="0" r="r" b="b"/>
              <a:pathLst>
                <a:path w="5" h="14">
                  <a:moveTo>
                    <a:pt x="5" y="8"/>
                  </a:moveTo>
                  <a:lnTo>
                    <a:pt x="5" y="6"/>
                  </a:lnTo>
                  <a:lnTo>
                    <a:pt x="5" y="6"/>
                  </a:lnTo>
                  <a:lnTo>
                    <a:pt x="5" y="6"/>
                  </a:lnTo>
                  <a:lnTo>
                    <a:pt x="5" y="5"/>
                  </a:lnTo>
                  <a:lnTo>
                    <a:pt x="4" y="5"/>
                  </a:lnTo>
                  <a:lnTo>
                    <a:pt x="4" y="6"/>
                  </a:lnTo>
                  <a:lnTo>
                    <a:pt x="4" y="4"/>
                  </a:lnTo>
                  <a:lnTo>
                    <a:pt x="4" y="3"/>
                  </a:lnTo>
                  <a:lnTo>
                    <a:pt x="4" y="3"/>
                  </a:lnTo>
                  <a:lnTo>
                    <a:pt x="3" y="3"/>
                  </a:lnTo>
                  <a:lnTo>
                    <a:pt x="3" y="2"/>
                  </a:lnTo>
                  <a:lnTo>
                    <a:pt x="3" y="2"/>
                  </a:lnTo>
                  <a:lnTo>
                    <a:pt x="2" y="1"/>
                  </a:lnTo>
                  <a:lnTo>
                    <a:pt x="1" y="1"/>
                  </a:lnTo>
                  <a:lnTo>
                    <a:pt x="1" y="0"/>
                  </a:lnTo>
                  <a:lnTo>
                    <a:pt x="0" y="0"/>
                  </a:lnTo>
                  <a:lnTo>
                    <a:pt x="0" y="1"/>
                  </a:lnTo>
                  <a:lnTo>
                    <a:pt x="0" y="2"/>
                  </a:lnTo>
                  <a:lnTo>
                    <a:pt x="0" y="2"/>
                  </a:lnTo>
                  <a:lnTo>
                    <a:pt x="0" y="3"/>
                  </a:lnTo>
                  <a:lnTo>
                    <a:pt x="1" y="3"/>
                  </a:lnTo>
                  <a:lnTo>
                    <a:pt x="2" y="4"/>
                  </a:lnTo>
                  <a:lnTo>
                    <a:pt x="2" y="5"/>
                  </a:lnTo>
                  <a:lnTo>
                    <a:pt x="2" y="6"/>
                  </a:lnTo>
                  <a:lnTo>
                    <a:pt x="2" y="6"/>
                  </a:lnTo>
                  <a:lnTo>
                    <a:pt x="2" y="6"/>
                  </a:lnTo>
                  <a:lnTo>
                    <a:pt x="2" y="6"/>
                  </a:lnTo>
                  <a:lnTo>
                    <a:pt x="2" y="6"/>
                  </a:lnTo>
                  <a:lnTo>
                    <a:pt x="2" y="7"/>
                  </a:lnTo>
                  <a:lnTo>
                    <a:pt x="3" y="7"/>
                  </a:lnTo>
                  <a:lnTo>
                    <a:pt x="3" y="8"/>
                  </a:lnTo>
                  <a:lnTo>
                    <a:pt x="3" y="8"/>
                  </a:lnTo>
                  <a:lnTo>
                    <a:pt x="3" y="8"/>
                  </a:lnTo>
                  <a:lnTo>
                    <a:pt x="3" y="8"/>
                  </a:lnTo>
                  <a:lnTo>
                    <a:pt x="4" y="7"/>
                  </a:lnTo>
                  <a:lnTo>
                    <a:pt x="4" y="8"/>
                  </a:lnTo>
                  <a:lnTo>
                    <a:pt x="3" y="9"/>
                  </a:lnTo>
                  <a:lnTo>
                    <a:pt x="3" y="10"/>
                  </a:lnTo>
                  <a:lnTo>
                    <a:pt x="4" y="12"/>
                  </a:lnTo>
                  <a:lnTo>
                    <a:pt x="4" y="12"/>
                  </a:lnTo>
                  <a:lnTo>
                    <a:pt x="4" y="14"/>
                  </a:lnTo>
                  <a:lnTo>
                    <a:pt x="5" y="14"/>
                  </a:lnTo>
                  <a:lnTo>
                    <a:pt x="5" y="13"/>
                  </a:lnTo>
                  <a:lnTo>
                    <a:pt x="5" y="8"/>
                  </a:lnTo>
                  <a:lnTo>
                    <a:pt x="5"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 name="Freeform 616"/>
            <p:cNvSpPr>
              <a:spLocks/>
            </p:cNvSpPr>
            <p:nvPr/>
          </p:nvSpPr>
          <p:spPr bwMode="auto">
            <a:xfrm>
              <a:off x="5524501" y="5302250"/>
              <a:ext cx="1588" cy="1588"/>
            </a:xfrm>
            <a:custGeom>
              <a:avLst/>
              <a:gdLst/>
              <a:ahLst/>
              <a:cxnLst>
                <a:cxn ang="0">
                  <a:pos x="0" y="0"/>
                </a:cxn>
                <a:cxn ang="0">
                  <a:pos x="0" y="0"/>
                </a:cxn>
                <a:cxn ang="0">
                  <a:pos x="0" y="0"/>
                </a:cxn>
                <a:cxn ang="0">
                  <a:pos x="1" y="0"/>
                </a:cxn>
                <a:cxn ang="0">
                  <a:pos x="1" y="0"/>
                </a:cxn>
                <a:cxn ang="0">
                  <a:pos x="0" y="0"/>
                </a:cxn>
                <a:cxn ang="0">
                  <a:pos x="0" y="0"/>
                </a:cxn>
              </a:cxnLst>
              <a:rect l="0" t="0" r="r" b="b"/>
              <a:pathLst>
                <a:path w="1">
                  <a:moveTo>
                    <a:pt x="0" y="0"/>
                  </a:moveTo>
                  <a:lnTo>
                    <a:pt x="0" y="0"/>
                  </a:lnTo>
                  <a:lnTo>
                    <a:pt x="0" y="0"/>
                  </a:lnTo>
                  <a:lnTo>
                    <a:pt x="1" y="0"/>
                  </a:lnTo>
                  <a:lnTo>
                    <a:pt x="1"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617"/>
            <p:cNvSpPr>
              <a:spLocks/>
            </p:cNvSpPr>
            <p:nvPr/>
          </p:nvSpPr>
          <p:spPr bwMode="auto">
            <a:xfrm>
              <a:off x="5510213" y="5724525"/>
              <a:ext cx="9525" cy="11113"/>
            </a:xfrm>
            <a:custGeom>
              <a:avLst/>
              <a:gdLst/>
              <a:ahLst/>
              <a:cxnLst>
                <a:cxn ang="0">
                  <a:pos x="6" y="3"/>
                </a:cxn>
                <a:cxn ang="0">
                  <a:pos x="6" y="3"/>
                </a:cxn>
                <a:cxn ang="0">
                  <a:pos x="5" y="2"/>
                </a:cxn>
                <a:cxn ang="0">
                  <a:pos x="5" y="1"/>
                </a:cxn>
                <a:cxn ang="0">
                  <a:pos x="2" y="0"/>
                </a:cxn>
                <a:cxn ang="0">
                  <a:pos x="2" y="0"/>
                </a:cxn>
                <a:cxn ang="0">
                  <a:pos x="2" y="0"/>
                </a:cxn>
                <a:cxn ang="0">
                  <a:pos x="1" y="0"/>
                </a:cxn>
                <a:cxn ang="0">
                  <a:pos x="1" y="0"/>
                </a:cxn>
                <a:cxn ang="0">
                  <a:pos x="1" y="0"/>
                </a:cxn>
                <a:cxn ang="0">
                  <a:pos x="1" y="0"/>
                </a:cxn>
                <a:cxn ang="0">
                  <a:pos x="1" y="1"/>
                </a:cxn>
                <a:cxn ang="0">
                  <a:pos x="0" y="3"/>
                </a:cxn>
                <a:cxn ang="0">
                  <a:pos x="1" y="6"/>
                </a:cxn>
                <a:cxn ang="0">
                  <a:pos x="2" y="7"/>
                </a:cxn>
                <a:cxn ang="0">
                  <a:pos x="2" y="7"/>
                </a:cxn>
                <a:cxn ang="0">
                  <a:pos x="2" y="7"/>
                </a:cxn>
                <a:cxn ang="0">
                  <a:pos x="3" y="7"/>
                </a:cxn>
                <a:cxn ang="0">
                  <a:pos x="4" y="5"/>
                </a:cxn>
                <a:cxn ang="0">
                  <a:pos x="5" y="5"/>
                </a:cxn>
                <a:cxn ang="0">
                  <a:pos x="6" y="5"/>
                </a:cxn>
                <a:cxn ang="0">
                  <a:pos x="6" y="4"/>
                </a:cxn>
                <a:cxn ang="0">
                  <a:pos x="6" y="3"/>
                </a:cxn>
                <a:cxn ang="0">
                  <a:pos x="6" y="3"/>
                </a:cxn>
              </a:cxnLst>
              <a:rect l="0" t="0" r="r" b="b"/>
              <a:pathLst>
                <a:path w="6" h="7">
                  <a:moveTo>
                    <a:pt x="6" y="3"/>
                  </a:moveTo>
                  <a:lnTo>
                    <a:pt x="6" y="3"/>
                  </a:lnTo>
                  <a:lnTo>
                    <a:pt x="5" y="2"/>
                  </a:lnTo>
                  <a:lnTo>
                    <a:pt x="5" y="1"/>
                  </a:lnTo>
                  <a:lnTo>
                    <a:pt x="2" y="0"/>
                  </a:lnTo>
                  <a:lnTo>
                    <a:pt x="2" y="0"/>
                  </a:lnTo>
                  <a:lnTo>
                    <a:pt x="2" y="0"/>
                  </a:lnTo>
                  <a:lnTo>
                    <a:pt x="1" y="0"/>
                  </a:lnTo>
                  <a:lnTo>
                    <a:pt x="1" y="0"/>
                  </a:lnTo>
                  <a:lnTo>
                    <a:pt x="1" y="0"/>
                  </a:lnTo>
                  <a:lnTo>
                    <a:pt x="1" y="0"/>
                  </a:lnTo>
                  <a:lnTo>
                    <a:pt x="1" y="1"/>
                  </a:lnTo>
                  <a:lnTo>
                    <a:pt x="0" y="3"/>
                  </a:lnTo>
                  <a:lnTo>
                    <a:pt x="1" y="6"/>
                  </a:lnTo>
                  <a:lnTo>
                    <a:pt x="2" y="7"/>
                  </a:lnTo>
                  <a:lnTo>
                    <a:pt x="2" y="7"/>
                  </a:lnTo>
                  <a:lnTo>
                    <a:pt x="2" y="7"/>
                  </a:lnTo>
                  <a:lnTo>
                    <a:pt x="3" y="7"/>
                  </a:lnTo>
                  <a:lnTo>
                    <a:pt x="4" y="5"/>
                  </a:lnTo>
                  <a:lnTo>
                    <a:pt x="5" y="5"/>
                  </a:lnTo>
                  <a:lnTo>
                    <a:pt x="6" y="5"/>
                  </a:lnTo>
                  <a:lnTo>
                    <a:pt x="6" y="4"/>
                  </a:lnTo>
                  <a:lnTo>
                    <a:pt x="6" y="3"/>
                  </a:lnTo>
                  <a:lnTo>
                    <a:pt x="6"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618"/>
            <p:cNvSpPr>
              <a:spLocks/>
            </p:cNvSpPr>
            <p:nvPr/>
          </p:nvSpPr>
          <p:spPr bwMode="auto">
            <a:xfrm>
              <a:off x="5532438" y="5291138"/>
              <a:ext cx="4763" cy="3175"/>
            </a:xfrm>
            <a:custGeom>
              <a:avLst/>
              <a:gdLst/>
              <a:ahLst/>
              <a:cxnLst>
                <a:cxn ang="0">
                  <a:pos x="2" y="0"/>
                </a:cxn>
                <a:cxn ang="0">
                  <a:pos x="1" y="0"/>
                </a:cxn>
                <a:cxn ang="0">
                  <a:pos x="1" y="0"/>
                </a:cxn>
                <a:cxn ang="0">
                  <a:pos x="0" y="1"/>
                </a:cxn>
                <a:cxn ang="0">
                  <a:pos x="1" y="2"/>
                </a:cxn>
                <a:cxn ang="0">
                  <a:pos x="2" y="1"/>
                </a:cxn>
                <a:cxn ang="0">
                  <a:pos x="3" y="0"/>
                </a:cxn>
                <a:cxn ang="0">
                  <a:pos x="3" y="0"/>
                </a:cxn>
                <a:cxn ang="0">
                  <a:pos x="2" y="0"/>
                </a:cxn>
              </a:cxnLst>
              <a:rect l="0" t="0" r="r" b="b"/>
              <a:pathLst>
                <a:path w="3" h="2">
                  <a:moveTo>
                    <a:pt x="2" y="0"/>
                  </a:moveTo>
                  <a:lnTo>
                    <a:pt x="1" y="0"/>
                  </a:lnTo>
                  <a:lnTo>
                    <a:pt x="1" y="0"/>
                  </a:lnTo>
                  <a:lnTo>
                    <a:pt x="0" y="1"/>
                  </a:lnTo>
                  <a:lnTo>
                    <a:pt x="1" y="2"/>
                  </a:lnTo>
                  <a:lnTo>
                    <a:pt x="2" y="1"/>
                  </a:lnTo>
                  <a:lnTo>
                    <a:pt x="3" y="0"/>
                  </a:lnTo>
                  <a:lnTo>
                    <a:pt x="3"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619"/>
            <p:cNvSpPr>
              <a:spLocks/>
            </p:cNvSpPr>
            <p:nvPr/>
          </p:nvSpPr>
          <p:spPr bwMode="auto">
            <a:xfrm>
              <a:off x="6332538" y="5807075"/>
              <a:ext cx="7938" cy="7938"/>
            </a:xfrm>
            <a:custGeom>
              <a:avLst/>
              <a:gdLst/>
              <a:ahLst/>
              <a:cxnLst>
                <a:cxn ang="0">
                  <a:pos x="5" y="1"/>
                </a:cxn>
                <a:cxn ang="0">
                  <a:pos x="5" y="0"/>
                </a:cxn>
                <a:cxn ang="0">
                  <a:pos x="2" y="1"/>
                </a:cxn>
                <a:cxn ang="0">
                  <a:pos x="2" y="1"/>
                </a:cxn>
                <a:cxn ang="0">
                  <a:pos x="1" y="1"/>
                </a:cxn>
                <a:cxn ang="0">
                  <a:pos x="1" y="2"/>
                </a:cxn>
                <a:cxn ang="0">
                  <a:pos x="2" y="2"/>
                </a:cxn>
                <a:cxn ang="0">
                  <a:pos x="2" y="2"/>
                </a:cxn>
                <a:cxn ang="0">
                  <a:pos x="3" y="2"/>
                </a:cxn>
                <a:cxn ang="0">
                  <a:pos x="2" y="3"/>
                </a:cxn>
                <a:cxn ang="0">
                  <a:pos x="2" y="4"/>
                </a:cxn>
                <a:cxn ang="0">
                  <a:pos x="0" y="4"/>
                </a:cxn>
                <a:cxn ang="0">
                  <a:pos x="0" y="5"/>
                </a:cxn>
                <a:cxn ang="0">
                  <a:pos x="4" y="4"/>
                </a:cxn>
                <a:cxn ang="0">
                  <a:pos x="5" y="4"/>
                </a:cxn>
                <a:cxn ang="0">
                  <a:pos x="5" y="3"/>
                </a:cxn>
                <a:cxn ang="0">
                  <a:pos x="5" y="2"/>
                </a:cxn>
                <a:cxn ang="0">
                  <a:pos x="5" y="2"/>
                </a:cxn>
                <a:cxn ang="0">
                  <a:pos x="5" y="1"/>
                </a:cxn>
                <a:cxn ang="0">
                  <a:pos x="5" y="1"/>
                </a:cxn>
              </a:cxnLst>
              <a:rect l="0" t="0" r="r" b="b"/>
              <a:pathLst>
                <a:path w="5" h="5">
                  <a:moveTo>
                    <a:pt x="5" y="1"/>
                  </a:moveTo>
                  <a:lnTo>
                    <a:pt x="5" y="0"/>
                  </a:lnTo>
                  <a:lnTo>
                    <a:pt x="2" y="1"/>
                  </a:lnTo>
                  <a:lnTo>
                    <a:pt x="2" y="1"/>
                  </a:lnTo>
                  <a:lnTo>
                    <a:pt x="1" y="1"/>
                  </a:lnTo>
                  <a:lnTo>
                    <a:pt x="1" y="2"/>
                  </a:lnTo>
                  <a:lnTo>
                    <a:pt x="2" y="2"/>
                  </a:lnTo>
                  <a:lnTo>
                    <a:pt x="2" y="2"/>
                  </a:lnTo>
                  <a:lnTo>
                    <a:pt x="3" y="2"/>
                  </a:lnTo>
                  <a:lnTo>
                    <a:pt x="2" y="3"/>
                  </a:lnTo>
                  <a:lnTo>
                    <a:pt x="2" y="4"/>
                  </a:lnTo>
                  <a:lnTo>
                    <a:pt x="0" y="4"/>
                  </a:lnTo>
                  <a:lnTo>
                    <a:pt x="0" y="5"/>
                  </a:lnTo>
                  <a:lnTo>
                    <a:pt x="4" y="4"/>
                  </a:lnTo>
                  <a:lnTo>
                    <a:pt x="5" y="4"/>
                  </a:lnTo>
                  <a:lnTo>
                    <a:pt x="5" y="3"/>
                  </a:lnTo>
                  <a:lnTo>
                    <a:pt x="5" y="2"/>
                  </a:lnTo>
                  <a:lnTo>
                    <a:pt x="5" y="2"/>
                  </a:lnTo>
                  <a:lnTo>
                    <a:pt x="5" y="1"/>
                  </a:lnTo>
                  <a:lnTo>
                    <a:pt x="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620"/>
            <p:cNvSpPr>
              <a:spLocks/>
            </p:cNvSpPr>
            <p:nvPr/>
          </p:nvSpPr>
          <p:spPr bwMode="auto">
            <a:xfrm>
              <a:off x="5403851" y="4983163"/>
              <a:ext cx="1163638" cy="1477963"/>
            </a:xfrm>
            <a:custGeom>
              <a:avLst/>
              <a:gdLst/>
              <a:ahLst/>
              <a:cxnLst>
                <a:cxn ang="0">
                  <a:pos x="647" y="588"/>
                </a:cxn>
                <a:cxn ang="0">
                  <a:pos x="591" y="529"/>
                </a:cxn>
                <a:cxn ang="0">
                  <a:pos x="531" y="518"/>
                </a:cxn>
                <a:cxn ang="0">
                  <a:pos x="465" y="515"/>
                </a:cxn>
                <a:cxn ang="0">
                  <a:pos x="423" y="473"/>
                </a:cxn>
                <a:cxn ang="0">
                  <a:pos x="395" y="416"/>
                </a:cxn>
                <a:cxn ang="0">
                  <a:pos x="436" y="404"/>
                </a:cxn>
                <a:cxn ang="0">
                  <a:pos x="481" y="390"/>
                </a:cxn>
                <a:cxn ang="0">
                  <a:pos x="506" y="358"/>
                </a:cxn>
                <a:cxn ang="0">
                  <a:pos x="517" y="342"/>
                </a:cxn>
                <a:cxn ang="0">
                  <a:pos x="549" y="307"/>
                </a:cxn>
                <a:cxn ang="0">
                  <a:pos x="582" y="303"/>
                </a:cxn>
                <a:cxn ang="0">
                  <a:pos x="559" y="261"/>
                </a:cxn>
                <a:cxn ang="0">
                  <a:pos x="597" y="230"/>
                </a:cxn>
                <a:cxn ang="0">
                  <a:pos x="585" y="200"/>
                </a:cxn>
                <a:cxn ang="0">
                  <a:pos x="570" y="161"/>
                </a:cxn>
                <a:cxn ang="0">
                  <a:pos x="535" y="164"/>
                </a:cxn>
                <a:cxn ang="0">
                  <a:pos x="495" y="143"/>
                </a:cxn>
                <a:cxn ang="0">
                  <a:pos x="493" y="240"/>
                </a:cxn>
                <a:cxn ang="0">
                  <a:pos x="443" y="206"/>
                </a:cxn>
                <a:cxn ang="0">
                  <a:pos x="424" y="124"/>
                </a:cxn>
                <a:cxn ang="0">
                  <a:pos x="430" y="93"/>
                </a:cxn>
                <a:cxn ang="0">
                  <a:pos x="474" y="56"/>
                </a:cxn>
                <a:cxn ang="0">
                  <a:pos x="439" y="58"/>
                </a:cxn>
                <a:cxn ang="0">
                  <a:pos x="410" y="4"/>
                </a:cxn>
                <a:cxn ang="0">
                  <a:pos x="409" y="50"/>
                </a:cxn>
                <a:cxn ang="0">
                  <a:pos x="385" y="66"/>
                </a:cxn>
                <a:cxn ang="0">
                  <a:pos x="341" y="49"/>
                </a:cxn>
                <a:cxn ang="0">
                  <a:pos x="335" y="76"/>
                </a:cxn>
                <a:cxn ang="0">
                  <a:pos x="291" y="61"/>
                </a:cxn>
                <a:cxn ang="0">
                  <a:pos x="240" y="33"/>
                </a:cxn>
                <a:cxn ang="0">
                  <a:pos x="196" y="45"/>
                </a:cxn>
                <a:cxn ang="0">
                  <a:pos x="174" y="50"/>
                </a:cxn>
                <a:cxn ang="0">
                  <a:pos x="84" y="20"/>
                </a:cxn>
                <a:cxn ang="0">
                  <a:pos x="45" y="26"/>
                </a:cxn>
                <a:cxn ang="0">
                  <a:pos x="32" y="76"/>
                </a:cxn>
                <a:cxn ang="0">
                  <a:pos x="24" y="89"/>
                </a:cxn>
                <a:cxn ang="0">
                  <a:pos x="41" y="108"/>
                </a:cxn>
                <a:cxn ang="0">
                  <a:pos x="18" y="154"/>
                </a:cxn>
                <a:cxn ang="0">
                  <a:pos x="44" y="177"/>
                </a:cxn>
                <a:cxn ang="0">
                  <a:pos x="26" y="215"/>
                </a:cxn>
                <a:cxn ang="0">
                  <a:pos x="62" y="196"/>
                </a:cxn>
                <a:cxn ang="0">
                  <a:pos x="101" y="149"/>
                </a:cxn>
                <a:cxn ang="0">
                  <a:pos x="109" y="161"/>
                </a:cxn>
                <a:cxn ang="0">
                  <a:pos x="138" y="164"/>
                </a:cxn>
                <a:cxn ang="0">
                  <a:pos x="174" y="179"/>
                </a:cxn>
                <a:cxn ang="0">
                  <a:pos x="190" y="190"/>
                </a:cxn>
                <a:cxn ang="0">
                  <a:pos x="207" y="215"/>
                </a:cxn>
                <a:cxn ang="0">
                  <a:pos x="222" y="249"/>
                </a:cxn>
                <a:cxn ang="0">
                  <a:pos x="251" y="268"/>
                </a:cxn>
                <a:cxn ang="0">
                  <a:pos x="243" y="314"/>
                </a:cxn>
                <a:cxn ang="0">
                  <a:pos x="287" y="401"/>
                </a:cxn>
                <a:cxn ang="0">
                  <a:pos x="316" y="438"/>
                </a:cxn>
                <a:cxn ang="0">
                  <a:pos x="320" y="425"/>
                </a:cxn>
                <a:cxn ang="0">
                  <a:pos x="386" y="490"/>
                </a:cxn>
                <a:cxn ang="0">
                  <a:pos x="476" y="534"/>
                </a:cxn>
                <a:cxn ang="0">
                  <a:pos x="486" y="592"/>
                </a:cxn>
                <a:cxn ang="0">
                  <a:pos x="521" y="817"/>
                </a:cxn>
                <a:cxn ang="0">
                  <a:pos x="522" y="865"/>
                </a:cxn>
                <a:cxn ang="0">
                  <a:pos x="518" y="890"/>
                </a:cxn>
                <a:cxn ang="0">
                  <a:pos x="534" y="931"/>
                </a:cxn>
                <a:cxn ang="0">
                  <a:pos x="572" y="841"/>
                </a:cxn>
                <a:cxn ang="0">
                  <a:pos x="639" y="765"/>
                </a:cxn>
              </a:cxnLst>
              <a:rect l="0" t="0" r="r" b="b"/>
              <a:pathLst>
                <a:path w="733" h="931">
                  <a:moveTo>
                    <a:pt x="730" y="608"/>
                  </a:moveTo>
                  <a:lnTo>
                    <a:pt x="730" y="607"/>
                  </a:lnTo>
                  <a:lnTo>
                    <a:pt x="724" y="607"/>
                  </a:lnTo>
                  <a:lnTo>
                    <a:pt x="723" y="607"/>
                  </a:lnTo>
                  <a:lnTo>
                    <a:pt x="723" y="607"/>
                  </a:lnTo>
                  <a:lnTo>
                    <a:pt x="723" y="606"/>
                  </a:lnTo>
                  <a:lnTo>
                    <a:pt x="722" y="606"/>
                  </a:lnTo>
                  <a:lnTo>
                    <a:pt x="706" y="595"/>
                  </a:lnTo>
                  <a:lnTo>
                    <a:pt x="696" y="595"/>
                  </a:lnTo>
                  <a:lnTo>
                    <a:pt x="688" y="593"/>
                  </a:lnTo>
                  <a:lnTo>
                    <a:pt x="687" y="593"/>
                  </a:lnTo>
                  <a:lnTo>
                    <a:pt x="686" y="593"/>
                  </a:lnTo>
                  <a:lnTo>
                    <a:pt x="686" y="592"/>
                  </a:lnTo>
                  <a:lnTo>
                    <a:pt x="682" y="594"/>
                  </a:lnTo>
                  <a:lnTo>
                    <a:pt x="681" y="594"/>
                  </a:lnTo>
                  <a:lnTo>
                    <a:pt x="681" y="594"/>
                  </a:lnTo>
                  <a:lnTo>
                    <a:pt x="681" y="593"/>
                  </a:lnTo>
                  <a:lnTo>
                    <a:pt x="682" y="592"/>
                  </a:lnTo>
                  <a:lnTo>
                    <a:pt x="682" y="591"/>
                  </a:lnTo>
                  <a:lnTo>
                    <a:pt x="682" y="591"/>
                  </a:lnTo>
                  <a:lnTo>
                    <a:pt x="681" y="591"/>
                  </a:lnTo>
                  <a:lnTo>
                    <a:pt x="680" y="591"/>
                  </a:lnTo>
                  <a:lnTo>
                    <a:pt x="680" y="591"/>
                  </a:lnTo>
                  <a:lnTo>
                    <a:pt x="680" y="591"/>
                  </a:lnTo>
                  <a:lnTo>
                    <a:pt x="680" y="591"/>
                  </a:lnTo>
                  <a:lnTo>
                    <a:pt x="680" y="591"/>
                  </a:lnTo>
                  <a:lnTo>
                    <a:pt x="681" y="589"/>
                  </a:lnTo>
                  <a:lnTo>
                    <a:pt x="680" y="588"/>
                  </a:lnTo>
                  <a:lnTo>
                    <a:pt x="679" y="587"/>
                  </a:lnTo>
                  <a:lnTo>
                    <a:pt x="678" y="587"/>
                  </a:lnTo>
                  <a:lnTo>
                    <a:pt x="678" y="587"/>
                  </a:lnTo>
                  <a:lnTo>
                    <a:pt x="677" y="588"/>
                  </a:lnTo>
                  <a:lnTo>
                    <a:pt x="676" y="588"/>
                  </a:lnTo>
                  <a:lnTo>
                    <a:pt x="676" y="587"/>
                  </a:lnTo>
                  <a:lnTo>
                    <a:pt x="676" y="587"/>
                  </a:lnTo>
                  <a:lnTo>
                    <a:pt x="675" y="586"/>
                  </a:lnTo>
                  <a:lnTo>
                    <a:pt x="674" y="586"/>
                  </a:lnTo>
                  <a:lnTo>
                    <a:pt x="673" y="585"/>
                  </a:lnTo>
                  <a:lnTo>
                    <a:pt x="672" y="585"/>
                  </a:lnTo>
                  <a:lnTo>
                    <a:pt x="672" y="584"/>
                  </a:lnTo>
                  <a:lnTo>
                    <a:pt x="670" y="584"/>
                  </a:lnTo>
                  <a:lnTo>
                    <a:pt x="665" y="583"/>
                  </a:lnTo>
                  <a:lnTo>
                    <a:pt x="662" y="583"/>
                  </a:lnTo>
                  <a:lnTo>
                    <a:pt x="661" y="583"/>
                  </a:lnTo>
                  <a:lnTo>
                    <a:pt x="661" y="584"/>
                  </a:lnTo>
                  <a:lnTo>
                    <a:pt x="661" y="585"/>
                  </a:lnTo>
                  <a:lnTo>
                    <a:pt x="659" y="587"/>
                  </a:lnTo>
                  <a:lnTo>
                    <a:pt x="657" y="587"/>
                  </a:lnTo>
                  <a:lnTo>
                    <a:pt x="657" y="588"/>
                  </a:lnTo>
                  <a:lnTo>
                    <a:pt x="655" y="591"/>
                  </a:lnTo>
                  <a:lnTo>
                    <a:pt x="655" y="591"/>
                  </a:lnTo>
                  <a:lnTo>
                    <a:pt x="655" y="591"/>
                  </a:lnTo>
                  <a:lnTo>
                    <a:pt x="655" y="592"/>
                  </a:lnTo>
                  <a:lnTo>
                    <a:pt x="654" y="592"/>
                  </a:lnTo>
                  <a:lnTo>
                    <a:pt x="654" y="592"/>
                  </a:lnTo>
                  <a:lnTo>
                    <a:pt x="654" y="591"/>
                  </a:lnTo>
                  <a:lnTo>
                    <a:pt x="654" y="589"/>
                  </a:lnTo>
                  <a:lnTo>
                    <a:pt x="654" y="589"/>
                  </a:lnTo>
                  <a:lnTo>
                    <a:pt x="654" y="589"/>
                  </a:lnTo>
                  <a:lnTo>
                    <a:pt x="653" y="590"/>
                  </a:lnTo>
                  <a:lnTo>
                    <a:pt x="649" y="589"/>
                  </a:lnTo>
                  <a:lnTo>
                    <a:pt x="649" y="590"/>
                  </a:lnTo>
                  <a:lnTo>
                    <a:pt x="648" y="590"/>
                  </a:lnTo>
                  <a:lnTo>
                    <a:pt x="648" y="589"/>
                  </a:lnTo>
                  <a:lnTo>
                    <a:pt x="647" y="589"/>
                  </a:lnTo>
                  <a:lnTo>
                    <a:pt x="646" y="590"/>
                  </a:lnTo>
                  <a:lnTo>
                    <a:pt x="645" y="590"/>
                  </a:lnTo>
                  <a:lnTo>
                    <a:pt x="643" y="589"/>
                  </a:lnTo>
                  <a:lnTo>
                    <a:pt x="643" y="589"/>
                  </a:lnTo>
                  <a:lnTo>
                    <a:pt x="643" y="590"/>
                  </a:lnTo>
                  <a:lnTo>
                    <a:pt x="643" y="591"/>
                  </a:lnTo>
                  <a:lnTo>
                    <a:pt x="643" y="591"/>
                  </a:lnTo>
                  <a:lnTo>
                    <a:pt x="643" y="591"/>
                  </a:lnTo>
                  <a:lnTo>
                    <a:pt x="643" y="590"/>
                  </a:lnTo>
                  <a:lnTo>
                    <a:pt x="643" y="589"/>
                  </a:lnTo>
                  <a:lnTo>
                    <a:pt x="643" y="589"/>
                  </a:lnTo>
                  <a:lnTo>
                    <a:pt x="644" y="589"/>
                  </a:lnTo>
                  <a:lnTo>
                    <a:pt x="645" y="589"/>
                  </a:lnTo>
                  <a:lnTo>
                    <a:pt x="646" y="589"/>
                  </a:lnTo>
                  <a:lnTo>
                    <a:pt x="646" y="589"/>
                  </a:lnTo>
                  <a:lnTo>
                    <a:pt x="647" y="588"/>
                  </a:lnTo>
                  <a:lnTo>
                    <a:pt x="647" y="588"/>
                  </a:lnTo>
                  <a:lnTo>
                    <a:pt x="647" y="586"/>
                  </a:lnTo>
                  <a:lnTo>
                    <a:pt x="647" y="586"/>
                  </a:lnTo>
                  <a:lnTo>
                    <a:pt x="646" y="586"/>
                  </a:lnTo>
                  <a:lnTo>
                    <a:pt x="646" y="586"/>
                  </a:lnTo>
                  <a:lnTo>
                    <a:pt x="646" y="585"/>
                  </a:lnTo>
                  <a:lnTo>
                    <a:pt x="646" y="585"/>
                  </a:lnTo>
                  <a:lnTo>
                    <a:pt x="646" y="584"/>
                  </a:lnTo>
                  <a:lnTo>
                    <a:pt x="646" y="584"/>
                  </a:lnTo>
                  <a:lnTo>
                    <a:pt x="646" y="584"/>
                  </a:lnTo>
                  <a:lnTo>
                    <a:pt x="646" y="583"/>
                  </a:lnTo>
                  <a:lnTo>
                    <a:pt x="646" y="583"/>
                  </a:lnTo>
                  <a:lnTo>
                    <a:pt x="646" y="583"/>
                  </a:lnTo>
                  <a:lnTo>
                    <a:pt x="646" y="583"/>
                  </a:lnTo>
                  <a:lnTo>
                    <a:pt x="645" y="584"/>
                  </a:lnTo>
                  <a:lnTo>
                    <a:pt x="645" y="585"/>
                  </a:lnTo>
                  <a:lnTo>
                    <a:pt x="643" y="585"/>
                  </a:lnTo>
                  <a:lnTo>
                    <a:pt x="643" y="585"/>
                  </a:lnTo>
                  <a:lnTo>
                    <a:pt x="643" y="583"/>
                  </a:lnTo>
                  <a:lnTo>
                    <a:pt x="643" y="582"/>
                  </a:lnTo>
                  <a:lnTo>
                    <a:pt x="643" y="581"/>
                  </a:lnTo>
                  <a:lnTo>
                    <a:pt x="649" y="575"/>
                  </a:lnTo>
                  <a:lnTo>
                    <a:pt x="650" y="574"/>
                  </a:lnTo>
                  <a:lnTo>
                    <a:pt x="650" y="573"/>
                  </a:lnTo>
                  <a:lnTo>
                    <a:pt x="651" y="570"/>
                  </a:lnTo>
                  <a:lnTo>
                    <a:pt x="651" y="570"/>
                  </a:lnTo>
                  <a:lnTo>
                    <a:pt x="650" y="569"/>
                  </a:lnTo>
                  <a:lnTo>
                    <a:pt x="650" y="569"/>
                  </a:lnTo>
                  <a:lnTo>
                    <a:pt x="648" y="569"/>
                  </a:lnTo>
                  <a:lnTo>
                    <a:pt x="647" y="565"/>
                  </a:lnTo>
                  <a:lnTo>
                    <a:pt x="647" y="565"/>
                  </a:lnTo>
                  <a:lnTo>
                    <a:pt x="645" y="558"/>
                  </a:lnTo>
                  <a:lnTo>
                    <a:pt x="643" y="556"/>
                  </a:lnTo>
                  <a:lnTo>
                    <a:pt x="643" y="556"/>
                  </a:lnTo>
                  <a:lnTo>
                    <a:pt x="643" y="556"/>
                  </a:lnTo>
                  <a:lnTo>
                    <a:pt x="643" y="557"/>
                  </a:lnTo>
                  <a:lnTo>
                    <a:pt x="642" y="557"/>
                  </a:lnTo>
                  <a:lnTo>
                    <a:pt x="638" y="562"/>
                  </a:lnTo>
                  <a:lnTo>
                    <a:pt x="642" y="557"/>
                  </a:lnTo>
                  <a:lnTo>
                    <a:pt x="642" y="557"/>
                  </a:lnTo>
                  <a:lnTo>
                    <a:pt x="642" y="555"/>
                  </a:lnTo>
                  <a:lnTo>
                    <a:pt x="638" y="552"/>
                  </a:lnTo>
                  <a:lnTo>
                    <a:pt x="630" y="548"/>
                  </a:lnTo>
                  <a:lnTo>
                    <a:pt x="629" y="548"/>
                  </a:lnTo>
                  <a:lnTo>
                    <a:pt x="629" y="548"/>
                  </a:lnTo>
                  <a:lnTo>
                    <a:pt x="628" y="549"/>
                  </a:lnTo>
                  <a:lnTo>
                    <a:pt x="628" y="547"/>
                  </a:lnTo>
                  <a:lnTo>
                    <a:pt x="628" y="547"/>
                  </a:lnTo>
                  <a:lnTo>
                    <a:pt x="623" y="547"/>
                  </a:lnTo>
                  <a:lnTo>
                    <a:pt x="623" y="547"/>
                  </a:lnTo>
                  <a:lnTo>
                    <a:pt x="615" y="547"/>
                  </a:lnTo>
                  <a:lnTo>
                    <a:pt x="613" y="547"/>
                  </a:lnTo>
                  <a:lnTo>
                    <a:pt x="613" y="547"/>
                  </a:lnTo>
                  <a:lnTo>
                    <a:pt x="612" y="547"/>
                  </a:lnTo>
                  <a:lnTo>
                    <a:pt x="612" y="547"/>
                  </a:lnTo>
                  <a:lnTo>
                    <a:pt x="611" y="547"/>
                  </a:lnTo>
                  <a:lnTo>
                    <a:pt x="610" y="545"/>
                  </a:lnTo>
                  <a:lnTo>
                    <a:pt x="610" y="544"/>
                  </a:lnTo>
                  <a:lnTo>
                    <a:pt x="608" y="543"/>
                  </a:lnTo>
                  <a:lnTo>
                    <a:pt x="607" y="542"/>
                  </a:lnTo>
                  <a:lnTo>
                    <a:pt x="606" y="542"/>
                  </a:lnTo>
                  <a:lnTo>
                    <a:pt x="604" y="542"/>
                  </a:lnTo>
                  <a:lnTo>
                    <a:pt x="603" y="541"/>
                  </a:lnTo>
                  <a:lnTo>
                    <a:pt x="603" y="539"/>
                  </a:lnTo>
                  <a:lnTo>
                    <a:pt x="598" y="533"/>
                  </a:lnTo>
                  <a:lnTo>
                    <a:pt x="597" y="533"/>
                  </a:lnTo>
                  <a:lnTo>
                    <a:pt x="597" y="533"/>
                  </a:lnTo>
                  <a:lnTo>
                    <a:pt x="596" y="533"/>
                  </a:lnTo>
                  <a:lnTo>
                    <a:pt x="596" y="533"/>
                  </a:lnTo>
                  <a:lnTo>
                    <a:pt x="595" y="532"/>
                  </a:lnTo>
                  <a:lnTo>
                    <a:pt x="593" y="532"/>
                  </a:lnTo>
                  <a:lnTo>
                    <a:pt x="592" y="532"/>
                  </a:lnTo>
                  <a:lnTo>
                    <a:pt x="592" y="532"/>
                  </a:lnTo>
                  <a:lnTo>
                    <a:pt x="592" y="532"/>
                  </a:lnTo>
                  <a:lnTo>
                    <a:pt x="590" y="532"/>
                  </a:lnTo>
                  <a:lnTo>
                    <a:pt x="590" y="532"/>
                  </a:lnTo>
                  <a:lnTo>
                    <a:pt x="590" y="532"/>
                  </a:lnTo>
                  <a:lnTo>
                    <a:pt x="591" y="532"/>
                  </a:lnTo>
                  <a:lnTo>
                    <a:pt x="591" y="532"/>
                  </a:lnTo>
                  <a:lnTo>
                    <a:pt x="592" y="531"/>
                  </a:lnTo>
                  <a:lnTo>
                    <a:pt x="592" y="531"/>
                  </a:lnTo>
                  <a:lnTo>
                    <a:pt x="592" y="531"/>
                  </a:lnTo>
                  <a:lnTo>
                    <a:pt x="591" y="529"/>
                  </a:lnTo>
                  <a:lnTo>
                    <a:pt x="590" y="528"/>
                  </a:lnTo>
                  <a:lnTo>
                    <a:pt x="590" y="528"/>
                  </a:lnTo>
                  <a:lnTo>
                    <a:pt x="589" y="527"/>
                  </a:lnTo>
                  <a:lnTo>
                    <a:pt x="585" y="525"/>
                  </a:lnTo>
                  <a:lnTo>
                    <a:pt x="583" y="525"/>
                  </a:lnTo>
                  <a:lnTo>
                    <a:pt x="582" y="525"/>
                  </a:lnTo>
                  <a:lnTo>
                    <a:pt x="582" y="524"/>
                  </a:lnTo>
                  <a:lnTo>
                    <a:pt x="581" y="523"/>
                  </a:lnTo>
                  <a:lnTo>
                    <a:pt x="581" y="523"/>
                  </a:lnTo>
                  <a:lnTo>
                    <a:pt x="581" y="522"/>
                  </a:lnTo>
                  <a:lnTo>
                    <a:pt x="579" y="522"/>
                  </a:lnTo>
                  <a:lnTo>
                    <a:pt x="579" y="521"/>
                  </a:lnTo>
                  <a:lnTo>
                    <a:pt x="580" y="521"/>
                  </a:lnTo>
                  <a:lnTo>
                    <a:pt x="581" y="521"/>
                  </a:lnTo>
                  <a:lnTo>
                    <a:pt x="582" y="521"/>
                  </a:lnTo>
                  <a:lnTo>
                    <a:pt x="583" y="521"/>
                  </a:lnTo>
                  <a:lnTo>
                    <a:pt x="583" y="521"/>
                  </a:lnTo>
                  <a:lnTo>
                    <a:pt x="584" y="521"/>
                  </a:lnTo>
                  <a:lnTo>
                    <a:pt x="585" y="520"/>
                  </a:lnTo>
                  <a:lnTo>
                    <a:pt x="585" y="520"/>
                  </a:lnTo>
                  <a:lnTo>
                    <a:pt x="573" y="520"/>
                  </a:lnTo>
                  <a:lnTo>
                    <a:pt x="572" y="521"/>
                  </a:lnTo>
                  <a:lnTo>
                    <a:pt x="572" y="521"/>
                  </a:lnTo>
                  <a:lnTo>
                    <a:pt x="573" y="521"/>
                  </a:lnTo>
                  <a:lnTo>
                    <a:pt x="575" y="521"/>
                  </a:lnTo>
                  <a:lnTo>
                    <a:pt x="575" y="521"/>
                  </a:lnTo>
                  <a:lnTo>
                    <a:pt x="574" y="521"/>
                  </a:lnTo>
                  <a:lnTo>
                    <a:pt x="572" y="521"/>
                  </a:lnTo>
                  <a:lnTo>
                    <a:pt x="570" y="522"/>
                  </a:lnTo>
                  <a:lnTo>
                    <a:pt x="566" y="523"/>
                  </a:lnTo>
                  <a:lnTo>
                    <a:pt x="563" y="522"/>
                  </a:lnTo>
                  <a:lnTo>
                    <a:pt x="563" y="521"/>
                  </a:lnTo>
                  <a:lnTo>
                    <a:pt x="563" y="521"/>
                  </a:lnTo>
                  <a:lnTo>
                    <a:pt x="563" y="521"/>
                  </a:lnTo>
                  <a:lnTo>
                    <a:pt x="562" y="521"/>
                  </a:lnTo>
                  <a:lnTo>
                    <a:pt x="552" y="521"/>
                  </a:lnTo>
                  <a:lnTo>
                    <a:pt x="551" y="521"/>
                  </a:lnTo>
                  <a:lnTo>
                    <a:pt x="550" y="518"/>
                  </a:lnTo>
                  <a:lnTo>
                    <a:pt x="549" y="517"/>
                  </a:lnTo>
                  <a:lnTo>
                    <a:pt x="543" y="516"/>
                  </a:lnTo>
                  <a:lnTo>
                    <a:pt x="542" y="514"/>
                  </a:lnTo>
                  <a:lnTo>
                    <a:pt x="542" y="514"/>
                  </a:lnTo>
                  <a:lnTo>
                    <a:pt x="541" y="512"/>
                  </a:lnTo>
                  <a:lnTo>
                    <a:pt x="541" y="512"/>
                  </a:lnTo>
                  <a:lnTo>
                    <a:pt x="541" y="511"/>
                  </a:lnTo>
                  <a:lnTo>
                    <a:pt x="541" y="511"/>
                  </a:lnTo>
                  <a:lnTo>
                    <a:pt x="540" y="512"/>
                  </a:lnTo>
                  <a:lnTo>
                    <a:pt x="539" y="514"/>
                  </a:lnTo>
                  <a:lnTo>
                    <a:pt x="539" y="514"/>
                  </a:lnTo>
                  <a:lnTo>
                    <a:pt x="539" y="514"/>
                  </a:lnTo>
                  <a:lnTo>
                    <a:pt x="540" y="514"/>
                  </a:lnTo>
                  <a:lnTo>
                    <a:pt x="541" y="514"/>
                  </a:lnTo>
                  <a:lnTo>
                    <a:pt x="541" y="515"/>
                  </a:lnTo>
                  <a:lnTo>
                    <a:pt x="541" y="515"/>
                  </a:lnTo>
                  <a:lnTo>
                    <a:pt x="541" y="516"/>
                  </a:lnTo>
                  <a:lnTo>
                    <a:pt x="536" y="517"/>
                  </a:lnTo>
                  <a:lnTo>
                    <a:pt x="534" y="518"/>
                  </a:lnTo>
                  <a:lnTo>
                    <a:pt x="534" y="518"/>
                  </a:lnTo>
                  <a:lnTo>
                    <a:pt x="533" y="518"/>
                  </a:lnTo>
                  <a:lnTo>
                    <a:pt x="533" y="519"/>
                  </a:lnTo>
                  <a:lnTo>
                    <a:pt x="533" y="519"/>
                  </a:lnTo>
                  <a:lnTo>
                    <a:pt x="533" y="521"/>
                  </a:lnTo>
                  <a:lnTo>
                    <a:pt x="534" y="525"/>
                  </a:lnTo>
                  <a:lnTo>
                    <a:pt x="534" y="528"/>
                  </a:lnTo>
                  <a:lnTo>
                    <a:pt x="534" y="528"/>
                  </a:lnTo>
                  <a:lnTo>
                    <a:pt x="534" y="528"/>
                  </a:lnTo>
                  <a:lnTo>
                    <a:pt x="534" y="529"/>
                  </a:lnTo>
                  <a:lnTo>
                    <a:pt x="533" y="529"/>
                  </a:lnTo>
                  <a:lnTo>
                    <a:pt x="532" y="529"/>
                  </a:lnTo>
                  <a:lnTo>
                    <a:pt x="531" y="529"/>
                  </a:lnTo>
                  <a:lnTo>
                    <a:pt x="531" y="528"/>
                  </a:lnTo>
                  <a:lnTo>
                    <a:pt x="530" y="527"/>
                  </a:lnTo>
                  <a:lnTo>
                    <a:pt x="530" y="526"/>
                  </a:lnTo>
                  <a:lnTo>
                    <a:pt x="530" y="525"/>
                  </a:lnTo>
                  <a:lnTo>
                    <a:pt x="530" y="524"/>
                  </a:lnTo>
                  <a:lnTo>
                    <a:pt x="530" y="523"/>
                  </a:lnTo>
                  <a:lnTo>
                    <a:pt x="531" y="521"/>
                  </a:lnTo>
                  <a:lnTo>
                    <a:pt x="532" y="519"/>
                  </a:lnTo>
                  <a:lnTo>
                    <a:pt x="531" y="519"/>
                  </a:lnTo>
                  <a:lnTo>
                    <a:pt x="531" y="519"/>
                  </a:lnTo>
                  <a:lnTo>
                    <a:pt x="531" y="518"/>
                  </a:lnTo>
                  <a:lnTo>
                    <a:pt x="531" y="518"/>
                  </a:lnTo>
                  <a:lnTo>
                    <a:pt x="530" y="517"/>
                  </a:lnTo>
                  <a:lnTo>
                    <a:pt x="530" y="515"/>
                  </a:lnTo>
                  <a:lnTo>
                    <a:pt x="532" y="514"/>
                  </a:lnTo>
                  <a:lnTo>
                    <a:pt x="533" y="514"/>
                  </a:lnTo>
                  <a:lnTo>
                    <a:pt x="534" y="513"/>
                  </a:lnTo>
                  <a:lnTo>
                    <a:pt x="534" y="513"/>
                  </a:lnTo>
                  <a:lnTo>
                    <a:pt x="534" y="511"/>
                  </a:lnTo>
                  <a:lnTo>
                    <a:pt x="533" y="511"/>
                  </a:lnTo>
                  <a:lnTo>
                    <a:pt x="531" y="510"/>
                  </a:lnTo>
                  <a:lnTo>
                    <a:pt x="530" y="511"/>
                  </a:lnTo>
                  <a:lnTo>
                    <a:pt x="530" y="510"/>
                  </a:lnTo>
                  <a:lnTo>
                    <a:pt x="530" y="511"/>
                  </a:lnTo>
                  <a:lnTo>
                    <a:pt x="530" y="512"/>
                  </a:lnTo>
                  <a:lnTo>
                    <a:pt x="530" y="512"/>
                  </a:lnTo>
                  <a:lnTo>
                    <a:pt x="529" y="511"/>
                  </a:lnTo>
                  <a:lnTo>
                    <a:pt x="529" y="512"/>
                  </a:lnTo>
                  <a:lnTo>
                    <a:pt x="529" y="513"/>
                  </a:lnTo>
                  <a:lnTo>
                    <a:pt x="528" y="514"/>
                  </a:lnTo>
                  <a:lnTo>
                    <a:pt x="520" y="517"/>
                  </a:lnTo>
                  <a:lnTo>
                    <a:pt x="517" y="517"/>
                  </a:lnTo>
                  <a:lnTo>
                    <a:pt x="517" y="517"/>
                  </a:lnTo>
                  <a:lnTo>
                    <a:pt x="516" y="519"/>
                  </a:lnTo>
                  <a:lnTo>
                    <a:pt x="516" y="520"/>
                  </a:lnTo>
                  <a:lnTo>
                    <a:pt x="516" y="520"/>
                  </a:lnTo>
                  <a:lnTo>
                    <a:pt x="516" y="518"/>
                  </a:lnTo>
                  <a:lnTo>
                    <a:pt x="516" y="518"/>
                  </a:lnTo>
                  <a:lnTo>
                    <a:pt x="513" y="518"/>
                  </a:lnTo>
                  <a:lnTo>
                    <a:pt x="512" y="518"/>
                  </a:lnTo>
                  <a:lnTo>
                    <a:pt x="510" y="521"/>
                  </a:lnTo>
                  <a:lnTo>
                    <a:pt x="509" y="521"/>
                  </a:lnTo>
                  <a:lnTo>
                    <a:pt x="509" y="526"/>
                  </a:lnTo>
                  <a:lnTo>
                    <a:pt x="508" y="527"/>
                  </a:lnTo>
                  <a:lnTo>
                    <a:pt x="507" y="527"/>
                  </a:lnTo>
                  <a:lnTo>
                    <a:pt x="506" y="528"/>
                  </a:lnTo>
                  <a:lnTo>
                    <a:pt x="505" y="530"/>
                  </a:lnTo>
                  <a:lnTo>
                    <a:pt x="503" y="532"/>
                  </a:lnTo>
                  <a:lnTo>
                    <a:pt x="502" y="532"/>
                  </a:lnTo>
                  <a:lnTo>
                    <a:pt x="502" y="532"/>
                  </a:lnTo>
                  <a:lnTo>
                    <a:pt x="503" y="532"/>
                  </a:lnTo>
                  <a:lnTo>
                    <a:pt x="503" y="534"/>
                  </a:lnTo>
                  <a:lnTo>
                    <a:pt x="503" y="535"/>
                  </a:lnTo>
                  <a:lnTo>
                    <a:pt x="503" y="535"/>
                  </a:lnTo>
                  <a:lnTo>
                    <a:pt x="502" y="535"/>
                  </a:lnTo>
                  <a:lnTo>
                    <a:pt x="500" y="532"/>
                  </a:lnTo>
                  <a:lnTo>
                    <a:pt x="495" y="528"/>
                  </a:lnTo>
                  <a:lnTo>
                    <a:pt x="495" y="528"/>
                  </a:lnTo>
                  <a:lnTo>
                    <a:pt x="488" y="526"/>
                  </a:lnTo>
                  <a:lnTo>
                    <a:pt x="487" y="526"/>
                  </a:lnTo>
                  <a:lnTo>
                    <a:pt x="487" y="526"/>
                  </a:lnTo>
                  <a:lnTo>
                    <a:pt x="487" y="527"/>
                  </a:lnTo>
                  <a:lnTo>
                    <a:pt x="487" y="528"/>
                  </a:lnTo>
                  <a:lnTo>
                    <a:pt x="487" y="529"/>
                  </a:lnTo>
                  <a:lnTo>
                    <a:pt x="486" y="529"/>
                  </a:lnTo>
                  <a:lnTo>
                    <a:pt x="485" y="529"/>
                  </a:lnTo>
                  <a:lnTo>
                    <a:pt x="485" y="528"/>
                  </a:lnTo>
                  <a:lnTo>
                    <a:pt x="485" y="528"/>
                  </a:lnTo>
                  <a:lnTo>
                    <a:pt x="484" y="528"/>
                  </a:lnTo>
                  <a:lnTo>
                    <a:pt x="483" y="529"/>
                  </a:lnTo>
                  <a:lnTo>
                    <a:pt x="481" y="529"/>
                  </a:lnTo>
                  <a:lnTo>
                    <a:pt x="480" y="529"/>
                  </a:lnTo>
                  <a:lnTo>
                    <a:pt x="479" y="530"/>
                  </a:lnTo>
                  <a:lnTo>
                    <a:pt x="479" y="530"/>
                  </a:lnTo>
                  <a:lnTo>
                    <a:pt x="478" y="530"/>
                  </a:lnTo>
                  <a:lnTo>
                    <a:pt x="476" y="529"/>
                  </a:lnTo>
                  <a:lnTo>
                    <a:pt x="473" y="529"/>
                  </a:lnTo>
                  <a:lnTo>
                    <a:pt x="473" y="529"/>
                  </a:lnTo>
                  <a:lnTo>
                    <a:pt x="473" y="529"/>
                  </a:lnTo>
                  <a:lnTo>
                    <a:pt x="472" y="528"/>
                  </a:lnTo>
                  <a:lnTo>
                    <a:pt x="472" y="527"/>
                  </a:lnTo>
                  <a:lnTo>
                    <a:pt x="472" y="527"/>
                  </a:lnTo>
                  <a:lnTo>
                    <a:pt x="472" y="526"/>
                  </a:lnTo>
                  <a:lnTo>
                    <a:pt x="471" y="526"/>
                  </a:lnTo>
                  <a:lnTo>
                    <a:pt x="471" y="526"/>
                  </a:lnTo>
                  <a:lnTo>
                    <a:pt x="466" y="521"/>
                  </a:lnTo>
                  <a:lnTo>
                    <a:pt x="465" y="519"/>
                  </a:lnTo>
                  <a:lnTo>
                    <a:pt x="465" y="519"/>
                  </a:lnTo>
                  <a:lnTo>
                    <a:pt x="462" y="519"/>
                  </a:lnTo>
                  <a:lnTo>
                    <a:pt x="465" y="519"/>
                  </a:lnTo>
                  <a:lnTo>
                    <a:pt x="465" y="518"/>
                  </a:lnTo>
                  <a:lnTo>
                    <a:pt x="465" y="517"/>
                  </a:lnTo>
                  <a:lnTo>
                    <a:pt x="464" y="516"/>
                  </a:lnTo>
                  <a:lnTo>
                    <a:pt x="465" y="515"/>
                  </a:lnTo>
                  <a:lnTo>
                    <a:pt x="467" y="496"/>
                  </a:lnTo>
                  <a:lnTo>
                    <a:pt x="466" y="496"/>
                  </a:lnTo>
                  <a:lnTo>
                    <a:pt x="467" y="496"/>
                  </a:lnTo>
                  <a:lnTo>
                    <a:pt x="467" y="496"/>
                  </a:lnTo>
                  <a:lnTo>
                    <a:pt x="467" y="495"/>
                  </a:lnTo>
                  <a:lnTo>
                    <a:pt x="466" y="494"/>
                  </a:lnTo>
                  <a:lnTo>
                    <a:pt x="464" y="493"/>
                  </a:lnTo>
                  <a:lnTo>
                    <a:pt x="463" y="492"/>
                  </a:lnTo>
                  <a:lnTo>
                    <a:pt x="461" y="492"/>
                  </a:lnTo>
                  <a:lnTo>
                    <a:pt x="459" y="491"/>
                  </a:lnTo>
                  <a:lnTo>
                    <a:pt x="458" y="491"/>
                  </a:lnTo>
                  <a:lnTo>
                    <a:pt x="457" y="490"/>
                  </a:lnTo>
                  <a:lnTo>
                    <a:pt x="456" y="491"/>
                  </a:lnTo>
                  <a:lnTo>
                    <a:pt x="454" y="491"/>
                  </a:lnTo>
                  <a:lnTo>
                    <a:pt x="454" y="491"/>
                  </a:lnTo>
                  <a:lnTo>
                    <a:pt x="454" y="490"/>
                  </a:lnTo>
                  <a:lnTo>
                    <a:pt x="452" y="490"/>
                  </a:lnTo>
                  <a:lnTo>
                    <a:pt x="452" y="491"/>
                  </a:lnTo>
                  <a:lnTo>
                    <a:pt x="439" y="492"/>
                  </a:lnTo>
                  <a:lnTo>
                    <a:pt x="439" y="492"/>
                  </a:lnTo>
                  <a:lnTo>
                    <a:pt x="436" y="495"/>
                  </a:lnTo>
                  <a:lnTo>
                    <a:pt x="439" y="492"/>
                  </a:lnTo>
                  <a:lnTo>
                    <a:pt x="439" y="492"/>
                  </a:lnTo>
                  <a:lnTo>
                    <a:pt x="439" y="492"/>
                  </a:lnTo>
                  <a:lnTo>
                    <a:pt x="439" y="492"/>
                  </a:lnTo>
                  <a:lnTo>
                    <a:pt x="439" y="492"/>
                  </a:lnTo>
                  <a:lnTo>
                    <a:pt x="439" y="491"/>
                  </a:lnTo>
                  <a:lnTo>
                    <a:pt x="439" y="491"/>
                  </a:lnTo>
                  <a:lnTo>
                    <a:pt x="438" y="492"/>
                  </a:lnTo>
                  <a:lnTo>
                    <a:pt x="437" y="492"/>
                  </a:lnTo>
                  <a:lnTo>
                    <a:pt x="436" y="491"/>
                  </a:lnTo>
                  <a:lnTo>
                    <a:pt x="436" y="491"/>
                  </a:lnTo>
                  <a:lnTo>
                    <a:pt x="436" y="491"/>
                  </a:lnTo>
                  <a:lnTo>
                    <a:pt x="436" y="491"/>
                  </a:lnTo>
                  <a:lnTo>
                    <a:pt x="436" y="491"/>
                  </a:lnTo>
                  <a:lnTo>
                    <a:pt x="436" y="490"/>
                  </a:lnTo>
                  <a:lnTo>
                    <a:pt x="436" y="489"/>
                  </a:lnTo>
                  <a:lnTo>
                    <a:pt x="436" y="489"/>
                  </a:lnTo>
                  <a:lnTo>
                    <a:pt x="439" y="487"/>
                  </a:lnTo>
                  <a:lnTo>
                    <a:pt x="439" y="486"/>
                  </a:lnTo>
                  <a:lnTo>
                    <a:pt x="439" y="486"/>
                  </a:lnTo>
                  <a:lnTo>
                    <a:pt x="439" y="480"/>
                  </a:lnTo>
                  <a:lnTo>
                    <a:pt x="440" y="478"/>
                  </a:lnTo>
                  <a:lnTo>
                    <a:pt x="440" y="478"/>
                  </a:lnTo>
                  <a:lnTo>
                    <a:pt x="440" y="477"/>
                  </a:lnTo>
                  <a:lnTo>
                    <a:pt x="439" y="476"/>
                  </a:lnTo>
                  <a:lnTo>
                    <a:pt x="439" y="476"/>
                  </a:lnTo>
                  <a:lnTo>
                    <a:pt x="439" y="475"/>
                  </a:lnTo>
                  <a:lnTo>
                    <a:pt x="440" y="474"/>
                  </a:lnTo>
                  <a:lnTo>
                    <a:pt x="441" y="474"/>
                  </a:lnTo>
                  <a:lnTo>
                    <a:pt x="440" y="475"/>
                  </a:lnTo>
                  <a:lnTo>
                    <a:pt x="441" y="476"/>
                  </a:lnTo>
                  <a:lnTo>
                    <a:pt x="442" y="476"/>
                  </a:lnTo>
                  <a:lnTo>
                    <a:pt x="441" y="478"/>
                  </a:lnTo>
                  <a:lnTo>
                    <a:pt x="442" y="478"/>
                  </a:lnTo>
                  <a:lnTo>
                    <a:pt x="442" y="478"/>
                  </a:lnTo>
                  <a:lnTo>
                    <a:pt x="443" y="471"/>
                  </a:lnTo>
                  <a:lnTo>
                    <a:pt x="443" y="470"/>
                  </a:lnTo>
                  <a:lnTo>
                    <a:pt x="443" y="470"/>
                  </a:lnTo>
                  <a:lnTo>
                    <a:pt x="444" y="470"/>
                  </a:lnTo>
                  <a:lnTo>
                    <a:pt x="444" y="469"/>
                  </a:lnTo>
                  <a:lnTo>
                    <a:pt x="443" y="469"/>
                  </a:lnTo>
                  <a:lnTo>
                    <a:pt x="444" y="467"/>
                  </a:lnTo>
                  <a:lnTo>
                    <a:pt x="444" y="466"/>
                  </a:lnTo>
                  <a:lnTo>
                    <a:pt x="445" y="464"/>
                  </a:lnTo>
                  <a:lnTo>
                    <a:pt x="447" y="462"/>
                  </a:lnTo>
                  <a:lnTo>
                    <a:pt x="447" y="460"/>
                  </a:lnTo>
                  <a:lnTo>
                    <a:pt x="447" y="459"/>
                  </a:lnTo>
                  <a:lnTo>
                    <a:pt x="447" y="458"/>
                  </a:lnTo>
                  <a:lnTo>
                    <a:pt x="443" y="458"/>
                  </a:lnTo>
                  <a:lnTo>
                    <a:pt x="443" y="459"/>
                  </a:lnTo>
                  <a:lnTo>
                    <a:pt x="443" y="458"/>
                  </a:lnTo>
                  <a:lnTo>
                    <a:pt x="440" y="457"/>
                  </a:lnTo>
                  <a:lnTo>
                    <a:pt x="437" y="458"/>
                  </a:lnTo>
                  <a:lnTo>
                    <a:pt x="436" y="459"/>
                  </a:lnTo>
                  <a:lnTo>
                    <a:pt x="429" y="459"/>
                  </a:lnTo>
                  <a:lnTo>
                    <a:pt x="429" y="460"/>
                  </a:lnTo>
                  <a:lnTo>
                    <a:pt x="427" y="467"/>
                  </a:lnTo>
                  <a:lnTo>
                    <a:pt x="426" y="469"/>
                  </a:lnTo>
                  <a:lnTo>
                    <a:pt x="425" y="471"/>
                  </a:lnTo>
                  <a:lnTo>
                    <a:pt x="425" y="472"/>
                  </a:lnTo>
                  <a:lnTo>
                    <a:pt x="423" y="473"/>
                  </a:lnTo>
                  <a:lnTo>
                    <a:pt x="423" y="474"/>
                  </a:lnTo>
                  <a:lnTo>
                    <a:pt x="421" y="476"/>
                  </a:lnTo>
                  <a:lnTo>
                    <a:pt x="421" y="476"/>
                  </a:lnTo>
                  <a:lnTo>
                    <a:pt x="420" y="476"/>
                  </a:lnTo>
                  <a:lnTo>
                    <a:pt x="420" y="475"/>
                  </a:lnTo>
                  <a:lnTo>
                    <a:pt x="419" y="474"/>
                  </a:lnTo>
                  <a:lnTo>
                    <a:pt x="418" y="474"/>
                  </a:lnTo>
                  <a:lnTo>
                    <a:pt x="417" y="474"/>
                  </a:lnTo>
                  <a:lnTo>
                    <a:pt x="413" y="476"/>
                  </a:lnTo>
                  <a:lnTo>
                    <a:pt x="412" y="476"/>
                  </a:lnTo>
                  <a:lnTo>
                    <a:pt x="409" y="476"/>
                  </a:lnTo>
                  <a:lnTo>
                    <a:pt x="407" y="478"/>
                  </a:lnTo>
                  <a:lnTo>
                    <a:pt x="406" y="478"/>
                  </a:lnTo>
                  <a:lnTo>
                    <a:pt x="404" y="477"/>
                  </a:lnTo>
                  <a:lnTo>
                    <a:pt x="403" y="475"/>
                  </a:lnTo>
                  <a:lnTo>
                    <a:pt x="403" y="474"/>
                  </a:lnTo>
                  <a:lnTo>
                    <a:pt x="403" y="475"/>
                  </a:lnTo>
                  <a:lnTo>
                    <a:pt x="401" y="475"/>
                  </a:lnTo>
                  <a:lnTo>
                    <a:pt x="399" y="474"/>
                  </a:lnTo>
                  <a:lnTo>
                    <a:pt x="397" y="472"/>
                  </a:lnTo>
                  <a:lnTo>
                    <a:pt x="396" y="472"/>
                  </a:lnTo>
                  <a:lnTo>
                    <a:pt x="396" y="471"/>
                  </a:lnTo>
                  <a:lnTo>
                    <a:pt x="394" y="467"/>
                  </a:lnTo>
                  <a:lnTo>
                    <a:pt x="392" y="464"/>
                  </a:lnTo>
                  <a:lnTo>
                    <a:pt x="390" y="460"/>
                  </a:lnTo>
                  <a:lnTo>
                    <a:pt x="391" y="459"/>
                  </a:lnTo>
                  <a:lnTo>
                    <a:pt x="391" y="459"/>
                  </a:lnTo>
                  <a:lnTo>
                    <a:pt x="391" y="458"/>
                  </a:lnTo>
                  <a:lnTo>
                    <a:pt x="389" y="456"/>
                  </a:lnTo>
                  <a:lnTo>
                    <a:pt x="388" y="454"/>
                  </a:lnTo>
                  <a:lnTo>
                    <a:pt x="389" y="446"/>
                  </a:lnTo>
                  <a:lnTo>
                    <a:pt x="389" y="445"/>
                  </a:lnTo>
                  <a:lnTo>
                    <a:pt x="388" y="445"/>
                  </a:lnTo>
                  <a:lnTo>
                    <a:pt x="388" y="440"/>
                  </a:lnTo>
                  <a:lnTo>
                    <a:pt x="388" y="440"/>
                  </a:lnTo>
                  <a:lnTo>
                    <a:pt x="388" y="439"/>
                  </a:lnTo>
                  <a:lnTo>
                    <a:pt x="388" y="438"/>
                  </a:lnTo>
                  <a:lnTo>
                    <a:pt x="389" y="438"/>
                  </a:lnTo>
                  <a:lnTo>
                    <a:pt x="389" y="435"/>
                  </a:lnTo>
                  <a:lnTo>
                    <a:pt x="389" y="435"/>
                  </a:lnTo>
                  <a:lnTo>
                    <a:pt x="390" y="435"/>
                  </a:lnTo>
                  <a:lnTo>
                    <a:pt x="391" y="435"/>
                  </a:lnTo>
                  <a:lnTo>
                    <a:pt x="392" y="434"/>
                  </a:lnTo>
                  <a:lnTo>
                    <a:pt x="392" y="433"/>
                  </a:lnTo>
                  <a:lnTo>
                    <a:pt x="392" y="433"/>
                  </a:lnTo>
                  <a:lnTo>
                    <a:pt x="392" y="434"/>
                  </a:lnTo>
                  <a:lnTo>
                    <a:pt x="391" y="434"/>
                  </a:lnTo>
                  <a:lnTo>
                    <a:pt x="391" y="434"/>
                  </a:lnTo>
                  <a:lnTo>
                    <a:pt x="391" y="434"/>
                  </a:lnTo>
                  <a:lnTo>
                    <a:pt x="391" y="434"/>
                  </a:lnTo>
                  <a:lnTo>
                    <a:pt x="392" y="432"/>
                  </a:lnTo>
                  <a:lnTo>
                    <a:pt x="392" y="432"/>
                  </a:lnTo>
                  <a:lnTo>
                    <a:pt x="391" y="431"/>
                  </a:lnTo>
                  <a:lnTo>
                    <a:pt x="390" y="430"/>
                  </a:lnTo>
                  <a:lnTo>
                    <a:pt x="390" y="430"/>
                  </a:lnTo>
                  <a:lnTo>
                    <a:pt x="389" y="426"/>
                  </a:lnTo>
                  <a:lnTo>
                    <a:pt x="390" y="426"/>
                  </a:lnTo>
                  <a:lnTo>
                    <a:pt x="390" y="424"/>
                  </a:lnTo>
                  <a:lnTo>
                    <a:pt x="390" y="424"/>
                  </a:lnTo>
                  <a:lnTo>
                    <a:pt x="389" y="424"/>
                  </a:lnTo>
                  <a:lnTo>
                    <a:pt x="389" y="424"/>
                  </a:lnTo>
                  <a:lnTo>
                    <a:pt x="389" y="423"/>
                  </a:lnTo>
                  <a:lnTo>
                    <a:pt x="390" y="423"/>
                  </a:lnTo>
                  <a:lnTo>
                    <a:pt x="390" y="424"/>
                  </a:lnTo>
                  <a:lnTo>
                    <a:pt x="391" y="423"/>
                  </a:lnTo>
                  <a:lnTo>
                    <a:pt x="391" y="422"/>
                  </a:lnTo>
                  <a:lnTo>
                    <a:pt x="390" y="420"/>
                  </a:lnTo>
                  <a:lnTo>
                    <a:pt x="392" y="420"/>
                  </a:lnTo>
                  <a:lnTo>
                    <a:pt x="392" y="419"/>
                  </a:lnTo>
                  <a:lnTo>
                    <a:pt x="392" y="419"/>
                  </a:lnTo>
                  <a:lnTo>
                    <a:pt x="392" y="419"/>
                  </a:lnTo>
                  <a:lnTo>
                    <a:pt x="392" y="419"/>
                  </a:lnTo>
                  <a:lnTo>
                    <a:pt x="392" y="418"/>
                  </a:lnTo>
                  <a:lnTo>
                    <a:pt x="392" y="418"/>
                  </a:lnTo>
                  <a:lnTo>
                    <a:pt x="393" y="417"/>
                  </a:lnTo>
                  <a:lnTo>
                    <a:pt x="393" y="417"/>
                  </a:lnTo>
                  <a:lnTo>
                    <a:pt x="394" y="417"/>
                  </a:lnTo>
                  <a:lnTo>
                    <a:pt x="395" y="417"/>
                  </a:lnTo>
                  <a:lnTo>
                    <a:pt x="395" y="416"/>
                  </a:lnTo>
                  <a:lnTo>
                    <a:pt x="395" y="416"/>
                  </a:lnTo>
                  <a:lnTo>
                    <a:pt x="395" y="416"/>
                  </a:lnTo>
                  <a:lnTo>
                    <a:pt x="395" y="416"/>
                  </a:lnTo>
                  <a:lnTo>
                    <a:pt x="395" y="415"/>
                  </a:lnTo>
                  <a:lnTo>
                    <a:pt x="396" y="415"/>
                  </a:lnTo>
                  <a:lnTo>
                    <a:pt x="396" y="416"/>
                  </a:lnTo>
                  <a:lnTo>
                    <a:pt x="396" y="416"/>
                  </a:lnTo>
                  <a:lnTo>
                    <a:pt x="396" y="415"/>
                  </a:lnTo>
                  <a:lnTo>
                    <a:pt x="396" y="415"/>
                  </a:lnTo>
                  <a:lnTo>
                    <a:pt x="396" y="415"/>
                  </a:lnTo>
                  <a:lnTo>
                    <a:pt x="396" y="416"/>
                  </a:lnTo>
                  <a:lnTo>
                    <a:pt x="396" y="416"/>
                  </a:lnTo>
                  <a:lnTo>
                    <a:pt x="396" y="415"/>
                  </a:lnTo>
                  <a:lnTo>
                    <a:pt x="397" y="415"/>
                  </a:lnTo>
                  <a:lnTo>
                    <a:pt x="397" y="415"/>
                  </a:lnTo>
                  <a:lnTo>
                    <a:pt x="397" y="416"/>
                  </a:lnTo>
                  <a:lnTo>
                    <a:pt x="399" y="415"/>
                  </a:lnTo>
                  <a:lnTo>
                    <a:pt x="399" y="415"/>
                  </a:lnTo>
                  <a:lnTo>
                    <a:pt x="399" y="415"/>
                  </a:lnTo>
                  <a:lnTo>
                    <a:pt x="396" y="416"/>
                  </a:lnTo>
                  <a:lnTo>
                    <a:pt x="396" y="416"/>
                  </a:lnTo>
                  <a:lnTo>
                    <a:pt x="397" y="416"/>
                  </a:lnTo>
                  <a:lnTo>
                    <a:pt x="402" y="413"/>
                  </a:lnTo>
                  <a:lnTo>
                    <a:pt x="403" y="412"/>
                  </a:lnTo>
                  <a:lnTo>
                    <a:pt x="403" y="408"/>
                  </a:lnTo>
                  <a:lnTo>
                    <a:pt x="403" y="408"/>
                  </a:lnTo>
                  <a:lnTo>
                    <a:pt x="403" y="408"/>
                  </a:lnTo>
                  <a:lnTo>
                    <a:pt x="403" y="408"/>
                  </a:lnTo>
                  <a:lnTo>
                    <a:pt x="404" y="409"/>
                  </a:lnTo>
                  <a:lnTo>
                    <a:pt x="404" y="409"/>
                  </a:lnTo>
                  <a:lnTo>
                    <a:pt x="404" y="409"/>
                  </a:lnTo>
                  <a:lnTo>
                    <a:pt x="403" y="410"/>
                  </a:lnTo>
                  <a:lnTo>
                    <a:pt x="404" y="410"/>
                  </a:lnTo>
                  <a:lnTo>
                    <a:pt x="407" y="408"/>
                  </a:lnTo>
                  <a:lnTo>
                    <a:pt x="412" y="408"/>
                  </a:lnTo>
                  <a:lnTo>
                    <a:pt x="418" y="409"/>
                  </a:lnTo>
                  <a:lnTo>
                    <a:pt x="418" y="408"/>
                  </a:lnTo>
                  <a:lnTo>
                    <a:pt x="418" y="408"/>
                  </a:lnTo>
                  <a:lnTo>
                    <a:pt x="418" y="408"/>
                  </a:lnTo>
                  <a:lnTo>
                    <a:pt x="419" y="408"/>
                  </a:lnTo>
                  <a:lnTo>
                    <a:pt x="421" y="408"/>
                  </a:lnTo>
                  <a:lnTo>
                    <a:pt x="421" y="409"/>
                  </a:lnTo>
                  <a:lnTo>
                    <a:pt x="422" y="409"/>
                  </a:lnTo>
                  <a:lnTo>
                    <a:pt x="424" y="411"/>
                  </a:lnTo>
                  <a:lnTo>
                    <a:pt x="425" y="411"/>
                  </a:lnTo>
                  <a:lnTo>
                    <a:pt x="425" y="412"/>
                  </a:lnTo>
                  <a:lnTo>
                    <a:pt x="425" y="412"/>
                  </a:lnTo>
                  <a:lnTo>
                    <a:pt x="427" y="412"/>
                  </a:lnTo>
                  <a:lnTo>
                    <a:pt x="427" y="412"/>
                  </a:lnTo>
                  <a:lnTo>
                    <a:pt x="428" y="412"/>
                  </a:lnTo>
                  <a:lnTo>
                    <a:pt x="429" y="412"/>
                  </a:lnTo>
                  <a:lnTo>
                    <a:pt x="430" y="411"/>
                  </a:lnTo>
                  <a:lnTo>
                    <a:pt x="430" y="411"/>
                  </a:lnTo>
                  <a:lnTo>
                    <a:pt x="430" y="410"/>
                  </a:lnTo>
                  <a:lnTo>
                    <a:pt x="430" y="410"/>
                  </a:lnTo>
                  <a:lnTo>
                    <a:pt x="431" y="410"/>
                  </a:lnTo>
                  <a:lnTo>
                    <a:pt x="432" y="411"/>
                  </a:lnTo>
                  <a:lnTo>
                    <a:pt x="432" y="411"/>
                  </a:lnTo>
                  <a:lnTo>
                    <a:pt x="433" y="412"/>
                  </a:lnTo>
                  <a:lnTo>
                    <a:pt x="435" y="412"/>
                  </a:lnTo>
                  <a:lnTo>
                    <a:pt x="435" y="412"/>
                  </a:lnTo>
                  <a:lnTo>
                    <a:pt x="434" y="411"/>
                  </a:lnTo>
                  <a:lnTo>
                    <a:pt x="432" y="410"/>
                  </a:lnTo>
                  <a:lnTo>
                    <a:pt x="432" y="409"/>
                  </a:lnTo>
                  <a:lnTo>
                    <a:pt x="432" y="409"/>
                  </a:lnTo>
                  <a:lnTo>
                    <a:pt x="432" y="408"/>
                  </a:lnTo>
                  <a:lnTo>
                    <a:pt x="433" y="408"/>
                  </a:lnTo>
                  <a:lnTo>
                    <a:pt x="434" y="406"/>
                  </a:lnTo>
                  <a:lnTo>
                    <a:pt x="433" y="405"/>
                  </a:lnTo>
                  <a:lnTo>
                    <a:pt x="433" y="405"/>
                  </a:lnTo>
                  <a:lnTo>
                    <a:pt x="432" y="406"/>
                  </a:lnTo>
                  <a:lnTo>
                    <a:pt x="432" y="407"/>
                  </a:lnTo>
                  <a:lnTo>
                    <a:pt x="431" y="407"/>
                  </a:lnTo>
                  <a:lnTo>
                    <a:pt x="431" y="405"/>
                  </a:lnTo>
                  <a:lnTo>
                    <a:pt x="431" y="405"/>
                  </a:lnTo>
                  <a:lnTo>
                    <a:pt x="430" y="405"/>
                  </a:lnTo>
                  <a:lnTo>
                    <a:pt x="429" y="406"/>
                  </a:lnTo>
                  <a:lnTo>
                    <a:pt x="429" y="406"/>
                  </a:lnTo>
                  <a:lnTo>
                    <a:pt x="428" y="405"/>
                  </a:lnTo>
                  <a:lnTo>
                    <a:pt x="428" y="405"/>
                  </a:lnTo>
                  <a:lnTo>
                    <a:pt x="429" y="404"/>
                  </a:lnTo>
                  <a:lnTo>
                    <a:pt x="432" y="405"/>
                  </a:lnTo>
                  <a:lnTo>
                    <a:pt x="433" y="405"/>
                  </a:lnTo>
                  <a:lnTo>
                    <a:pt x="435" y="405"/>
                  </a:lnTo>
                  <a:lnTo>
                    <a:pt x="436" y="404"/>
                  </a:lnTo>
                  <a:lnTo>
                    <a:pt x="439" y="404"/>
                  </a:lnTo>
                  <a:lnTo>
                    <a:pt x="440" y="404"/>
                  </a:lnTo>
                  <a:lnTo>
                    <a:pt x="441" y="401"/>
                  </a:lnTo>
                  <a:lnTo>
                    <a:pt x="441" y="404"/>
                  </a:lnTo>
                  <a:lnTo>
                    <a:pt x="441" y="405"/>
                  </a:lnTo>
                  <a:lnTo>
                    <a:pt x="441" y="405"/>
                  </a:lnTo>
                  <a:lnTo>
                    <a:pt x="444" y="404"/>
                  </a:lnTo>
                  <a:lnTo>
                    <a:pt x="445" y="403"/>
                  </a:lnTo>
                  <a:lnTo>
                    <a:pt x="446" y="403"/>
                  </a:lnTo>
                  <a:lnTo>
                    <a:pt x="447" y="403"/>
                  </a:lnTo>
                  <a:lnTo>
                    <a:pt x="447" y="403"/>
                  </a:lnTo>
                  <a:lnTo>
                    <a:pt x="447" y="403"/>
                  </a:lnTo>
                  <a:lnTo>
                    <a:pt x="446" y="404"/>
                  </a:lnTo>
                  <a:lnTo>
                    <a:pt x="450" y="403"/>
                  </a:lnTo>
                  <a:lnTo>
                    <a:pt x="450" y="404"/>
                  </a:lnTo>
                  <a:lnTo>
                    <a:pt x="450" y="404"/>
                  </a:lnTo>
                  <a:lnTo>
                    <a:pt x="450" y="404"/>
                  </a:lnTo>
                  <a:lnTo>
                    <a:pt x="450" y="404"/>
                  </a:lnTo>
                  <a:lnTo>
                    <a:pt x="454" y="406"/>
                  </a:lnTo>
                  <a:lnTo>
                    <a:pt x="456" y="408"/>
                  </a:lnTo>
                  <a:lnTo>
                    <a:pt x="456" y="408"/>
                  </a:lnTo>
                  <a:lnTo>
                    <a:pt x="459" y="408"/>
                  </a:lnTo>
                  <a:lnTo>
                    <a:pt x="460" y="407"/>
                  </a:lnTo>
                  <a:lnTo>
                    <a:pt x="461" y="407"/>
                  </a:lnTo>
                  <a:lnTo>
                    <a:pt x="461" y="407"/>
                  </a:lnTo>
                  <a:lnTo>
                    <a:pt x="461" y="406"/>
                  </a:lnTo>
                  <a:lnTo>
                    <a:pt x="461" y="406"/>
                  </a:lnTo>
                  <a:lnTo>
                    <a:pt x="463" y="406"/>
                  </a:lnTo>
                  <a:lnTo>
                    <a:pt x="464" y="406"/>
                  </a:lnTo>
                  <a:lnTo>
                    <a:pt x="465" y="408"/>
                  </a:lnTo>
                  <a:lnTo>
                    <a:pt x="466" y="408"/>
                  </a:lnTo>
                  <a:lnTo>
                    <a:pt x="466" y="409"/>
                  </a:lnTo>
                  <a:lnTo>
                    <a:pt x="467" y="409"/>
                  </a:lnTo>
                  <a:lnTo>
                    <a:pt x="468" y="411"/>
                  </a:lnTo>
                  <a:lnTo>
                    <a:pt x="469" y="412"/>
                  </a:lnTo>
                  <a:lnTo>
                    <a:pt x="470" y="412"/>
                  </a:lnTo>
                  <a:lnTo>
                    <a:pt x="470" y="420"/>
                  </a:lnTo>
                  <a:lnTo>
                    <a:pt x="470" y="420"/>
                  </a:lnTo>
                  <a:lnTo>
                    <a:pt x="470" y="420"/>
                  </a:lnTo>
                  <a:lnTo>
                    <a:pt x="470" y="419"/>
                  </a:lnTo>
                  <a:lnTo>
                    <a:pt x="471" y="419"/>
                  </a:lnTo>
                  <a:lnTo>
                    <a:pt x="471" y="419"/>
                  </a:lnTo>
                  <a:lnTo>
                    <a:pt x="471" y="422"/>
                  </a:lnTo>
                  <a:lnTo>
                    <a:pt x="471" y="423"/>
                  </a:lnTo>
                  <a:lnTo>
                    <a:pt x="472" y="426"/>
                  </a:lnTo>
                  <a:lnTo>
                    <a:pt x="473" y="426"/>
                  </a:lnTo>
                  <a:lnTo>
                    <a:pt x="474" y="426"/>
                  </a:lnTo>
                  <a:lnTo>
                    <a:pt x="474" y="427"/>
                  </a:lnTo>
                  <a:lnTo>
                    <a:pt x="474" y="427"/>
                  </a:lnTo>
                  <a:lnTo>
                    <a:pt x="475" y="427"/>
                  </a:lnTo>
                  <a:lnTo>
                    <a:pt x="474" y="428"/>
                  </a:lnTo>
                  <a:lnTo>
                    <a:pt x="474" y="428"/>
                  </a:lnTo>
                  <a:lnTo>
                    <a:pt x="476" y="431"/>
                  </a:lnTo>
                  <a:lnTo>
                    <a:pt x="476" y="432"/>
                  </a:lnTo>
                  <a:lnTo>
                    <a:pt x="477" y="432"/>
                  </a:lnTo>
                  <a:lnTo>
                    <a:pt x="477" y="433"/>
                  </a:lnTo>
                  <a:lnTo>
                    <a:pt x="479" y="435"/>
                  </a:lnTo>
                  <a:lnTo>
                    <a:pt x="479" y="436"/>
                  </a:lnTo>
                  <a:lnTo>
                    <a:pt x="479" y="436"/>
                  </a:lnTo>
                  <a:lnTo>
                    <a:pt x="479" y="437"/>
                  </a:lnTo>
                  <a:lnTo>
                    <a:pt x="481" y="437"/>
                  </a:lnTo>
                  <a:lnTo>
                    <a:pt x="483" y="436"/>
                  </a:lnTo>
                  <a:lnTo>
                    <a:pt x="483" y="436"/>
                  </a:lnTo>
                  <a:lnTo>
                    <a:pt x="483" y="435"/>
                  </a:lnTo>
                  <a:lnTo>
                    <a:pt x="483" y="435"/>
                  </a:lnTo>
                  <a:lnTo>
                    <a:pt x="484" y="431"/>
                  </a:lnTo>
                  <a:lnTo>
                    <a:pt x="484" y="426"/>
                  </a:lnTo>
                  <a:lnTo>
                    <a:pt x="482" y="418"/>
                  </a:lnTo>
                  <a:lnTo>
                    <a:pt x="482" y="416"/>
                  </a:lnTo>
                  <a:lnTo>
                    <a:pt x="476" y="402"/>
                  </a:lnTo>
                  <a:lnTo>
                    <a:pt x="477" y="402"/>
                  </a:lnTo>
                  <a:lnTo>
                    <a:pt x="477" y="401"/>
                  </a:lnTo>
                  <a:lnTo>
                    <a:pt x="480" y="394"/>
                  </a:lnTo>
                  <a:lnTo>
                    <a:pt x="480" y="394"/>
                  </a:lnTo>
                  <a:lnTo>
                    <a:pt x="480" y="393"/>
                  </a:lnTo>
                  <a:lnTo>
                    <a:pt x="480" y="393"/>
                  </a:lnTo>
                  <a:lnTo>
                    <a:pt x="481" y="392"/>
                  </a:lnTo>
                  <a:lnTo>
                    <a:pt x="482" y="392"/>
                  </a:lnTo>
                  <a:lnTo>
                    <a:pt x="482" y="392"/>
                  </a:lnTo>
                  <a:lnTo>
                    <a:pt x="481" y="390"/>
                  </a:lnTo>
                  <a:lnTo>
                    <a:pt x="481" y="390"/>
                  </a:lnTo>
                  <a:lnTo>
                    <a:pt x="481" y="390"/>
                  </a:lnTo>
                  <a:lnTo>
                    <a:pt x="484" y="390"/>
                  </a:lnTo>
                  <a:lnTo>
                    <a:pt x="485" y="390"/>
                  </a:lnTo>
                  <a:lnTo>
                    <a:pt x="487" y="388"/>
                  </a:lnTo>
                  <a:lnTo>
                    <a:pt x="487" y="388"/>
                  </a:lnTo>
                  <a:lnTo>
                    <a:pt x="488" y="388"/>
                  </a:lnTo>
                  <a:lnTo>
                    <a:pt x="488" y="387"/>
                  </a:lnTo>
                  <a:lnTo>
                    <a:pt x="489" y="387"/>
                  </a:lnTo>
                  <a:lnTo>
                    <a:pt x="490" y="387"/>
                  </a:lnTo>
                  <a:lnTo>
                    <a:pt x="490" y="386"/>
                  </a:lnTo>
                  <a:lnTo>
                    <a:pt x="490" y="385"/>
                  </a:lnTo>
                  <a:lnTo>
                    <a:pt x="490" y="384"/>
                  </a:lnTo>
                  <a:lnTo>
                    <a:pt x="492" y="383"/>
                  </a:lnTo>
                  <a:lnTo>
                    <a:pt x="493" y="382"/>
                  </a:lnTo>
                  <a:lnTo>
                    <a:pt x="493" y="382"/>
                  </a:lnTo>
                  <a:lnTo>
                    <a:pt x="495" y="381"/>
                  </a:lnTo>
                  <a:lnTo>
                    <a:pt x="497" y="380"/>
                  </a:lnTo>
                  <a:lnTo>
                    <a:pt x="497" y="379"/>
                  </a:lnTo>
                  <a:lnTo>
                    <a:pt x="499" y="378"/>
                  </a:lnTo>
                  <a:lnTo>
                    <a:pt x="501" y="376"/>
                  </a:lnTo>
                  <a:lnTo>
                    <a:pt x="504" y="376"/>
                  </a:lnTo>
                  <a:lnTo>
                    <a:pt x="505" y="376"/>
                  </a:lnTo>
                  <a:lnTo>
                    <a:pt x="505" y="375"/>
                  </a:lnTo>
                  <a:lnTo>
                    <a:pt x="505" y="374"/>
                  </a:lnTo>
                  <a:lnTo>
                    <a:pt x="505" y="374"/>
                  </a:lnTo>
                  <a:lnTo>
                    <a:pt x="504" y="374"/>
                  </a:lnTo>
                  <a:lnTo>
                    <a:pt x="504" y="375"/>
                  </a:lnTo>
                  <a:lnTo>
                    <a:pt x="504" y="374"/>
                  </a:lnTo>
                  <a:lnTo>
                    <a:pt x="504" y="374"/>
                  </a:lnTo>
                  <a:lnTo>
                    <a:pt x="505" y="373"/>
                  </a:lnTo>
                  <a:lnTo>
                    <a:pt x="505" y="372"/>
                  </a:lnTo>
                  <a:lnTo>
                    <a:pt x="505" y="372"/>
                  </a:lnTo>
                  <a:lnTo>
                    <a:pt x="505" y="372"/>
                  </a:lnTo>
                  <a:lnTo>
                    <a:pt x="503" y="371"/>
                  </a:lnTo>
                  <a:lnTo>
                    <a:pt x="505" y="371"/>
                  </a:lnTo>
                  <a:lnTo>
                    <a:pt x="505" y="371"/>
                  </a:lnTo>
                  <a:lnTo>
                    <a:pt x="505" y="372"/>
                  </a:lnTo>
                  <a:lnTo>
                    <a:pt x="505" y="372"/>
                  </a:lnTo>
                  <a:lnTo>
                    <a:pt x="506" y="372"/>
                  </a:lnTo>
                  <a:lnTo>
                    <a:pt x="507" y="372"/>
                  </a:lnTo>
                  <a:lnTo>
                    <a:pt x="508" y="372"/>
                  </a:lnTo>
                  <a:lnTo>
                    <a:pt x="508" y="370"/>
                  </a:lnTo>
                  <a:lnTo>
                    <a:pt x="509" y="370"/>
                  </a:lnTo>
                  <a:lnTo>
                    <a:pt x="509" y="368"/>
                  </a:lnTo>
                  <a:lnTo>
                    <a:pt x="508" y="368"/>
                  </a:lnTo>
                  <a:lnTo>
                    <a:pt x="508" y="368"/>
                  </a:lnTo>
                  <a:lnTo>
                    <a:pt x="508" y="369"/>
                  </a:lnTo>
                  <a:lnTo>
                    <a:pt x="508" y="369"/>
                  </a:lnTo>
                  <a:lnTo>
                    <a:pt x="507" y="368"/>
                  </a:lnTo>
                  <a:lnTo>
                    <a:pt x="507" y="368"/>
                  </a:lnTo>
                  <a:lnTo>
                    <a:pt x="505" y="368"/>
                  </a:lnTo>
                  <a:lnTo>
                    <a:pt x="504" y="368"/>
                  </a:lnTo>
                  <a:lnTo>
                    <a:pt x="504" y="365"/>
                  </a:lnTo>
                  <a:lnTo>
                    <a:pt x="504" y="365"/>
                  </a:lnTo>
                  <a:lnTo>
                    <a:pt x="505" y="367"/>
                  </a:lnTo>
                  <a:lnTo>
                    <a:pt x="505" y="367"/>
                  </a:lnTo>
                  <a:lnTo>
                    <a:pt x="505" y="367"/>
                  </a:lnTo>
                  <a:lnTo>
                    <a:pt x="507" y="366"/>
                  </a:lnTo>
                  <a:lnTo>
                    <a:pt x="507" y="366"/>
                  </a:lnTo>
                  <a:lnTo>
                    <a:pt x="507" y="366"/>
                  </a:lnTo>
                  <a:lnTo>
                    <a:pt x="508" y="366"/>
                  </a:lnTo>
                  <a:lnTo>
                    <a:pt x="508" y="366"/>
                  </a:lnTo>
                  <a:lnTo>
                    <a:pt x="508" y="367"/>
                  </a:lnTo>
                  <a:lnTo>
                    <a:pt x="508" y="367"/>
                  </a:lnTo>
                  <a:lnTo>
                    <a:pt x="508" y="366"/>
                  </a:lnTo>
                  <a:lnTo>
                    <a:pt x="508" y="365"/>
                  </a:lnTo>
                  <a:lnTo>
                    <a:pt x="508" y="365"/>
                  </a:lnTo>
                  <a:lnTo>
                    <a:pt x="508" y="365"/>
                  </a:lnTo>
                  <a:lnTo>
                    <a:pt x="508" y="363"/>
                  </a:lnTo>
                  <a:lnTo>
                    <a:pt x="508" y="361"/>
                  </a:lnTo>
                  <a:lnTo>
                    <a:pt x="506" y="361"/>
                  </a:lnTo>
                  <a:lnTo>
                    <a:pt x="506" y="361"/>
                  </a:lnTo>
                  <a:lnTo>
                    <a:pt x="506" y="361"/>
                  </a:lnTo>
                  <a:lnTo>
                    <a:pt x="505" y="361"/>
                  </a:lnTo>
                  <a:lnTo>
                    <a:pt x="505" y="360"/>
                  </a:lnTo>
                  <a:lnTo>
                    <a:pt x="506" y="360"/>
                  </a:lnTo>
                  <a:lnTo>
                    <a:pt x="506" y="360"/>
                  </a:lnTo>
                  <a:lnTo>
                    <a:pt x="506" y="359"/>
                  </a:lnTo>
                  <a:lnTo>
                    <a:pt x="505" y="359"/>
                  </a:lnTo>
                  <a:lnTo>
                    <a:pt x="505" y="358"/>
                  </a:lnTo>
                  <a:lnTo>
                    <a:pt x="505" y="358"/>
                  </a:lnTo>
                  <a:lnTo>
                    <a:pt x="506" y="358"/>
                  </a:lnTo>
                  <a:lnTo>
                    <a:pt x="506" y="358"/>
                  </a:lnTo>
                  <a:lnTo>
                    <a:pt x="506" y="357"/>
                  </a:lnTo>
                  <a:lnTo>
                    <a:pt x="505" y="357"/>
                  </a:lnTo>
                  <a:lnTo>
                    <a:pt x="505" y="356"/>
                  </a:lnTo>
                  <a:lnTo>
                    <a:pt x="505" y="356"/>
                  </a:lnTo>
                  <a:lnTo>
                    <a:pt x="506" y="354"/>
                  </a:lnTo>
                  <a:lnTo>
                    <a:pt x="506" y="354"/>
                  </a:lnTo>
                  <a:lnTo>
                    <a:pt x="505" y="354"/>
                  </a:lnTo>
                  <a:lnTo>
                    <a:pt x="503" y="352"/>
                  </a:lnTo>
                  <a:lnTo>
                    <a:pt x="502" y="351"/>
                  </a:lnTo>
                  <a:lnTo>
                    <a:pt x="501" y="350"/>
                  </a:lnTo>
                  <a:lnTo>
                    <a:pt x="500" y="350"/>
                  </a:lnTo>
                  <a:lnTo>
                    <a:pt x="500" y="350"/>
                  </a:lnTo>
                  <a:lnTo>
                    <a:pt x="501" y="350"/>
                  </a:lnTo>
                  <a:lnTo>
                    <a:pt x="501" y="350"/>
                  </a:lnTo>
                  <a:lnTo>
                    <a:pt x="501" y="350"/>
                  </a:lnTo>
                  <a:lnTo>
                    <a:pt x="501" y="350"/>
                  </a:lnTo>
                  <a:lnTo>
                    <a:pt x="501" y="350"/>
                  </a:lnTo>
                  <a:lnTo>
                    <a:pt x="503" y="351"/>
                  </a:lnTo>
                  <a:lnTo>
                    <a:pt x="503" y="351"/>
                  </a:lnTo>
                  <a:lnTo>
                    <a:pt x="504" y="351"/>
                  </a:lnTo>
                  <a:lnTo>
                    <a:pt x="505" y="352"/>
                  </a:lnTo>
                  <a:lnTo>
                    <a:pt x="505" y="352"/>
                  </a:lnTo>
                  <a:lnTo>
                    <a:pt x="505" y="353"/>
                  </a:lnTo>
                  <a:lnTo>
                    <a:pt x="505" y="351"/>
                  </a:lnTo>
                  <a:lnTo>
                    <a:pt x="505" y="350"/>
                  </a:lnTo>
                  <a:lnTo>
                    <a:pt x="505" y="350"/>
                  </a:lnTo>
                  <a:lnTo>
                    <a:pt x="505" y="350"/>
                  </a:lnTo>
                  <a:lnTo>
                    <a:pt x="505" y="349"/>
                  </a:lnTo>
                  <a:lnTo>
                    <a:pt x="505" y="346"/>
                  </a:lnTo>
                  <a:lnTo>
                    <a:pt x="505" y="345"/>
                  </a:lnTo>
                  <a:lnTo>
                    <a:pt x="507" y="343"/>
                  </a:lnTo>
                  <a:lnTo>
                    <a:pt x="508" y="343"/>
                  </a:lnTo>
                  <a:lnTo>
                    <a:pt x="508" y="343"/>
                  </a:lnTo>
                  <a:lnTo>
                    <a:pt x="508" y="343"/>
                  </a:lnTo>
                  <a:lnTo>
                    <a:pt x="508" y="343"/>
                  </a:lnTo>
                  <a:lnTo>
                    <a:pt x="508" y="343"/>
                  </a:lnTo>
                  <a:lnTo>
                    <a:pt x="508" y="344"/>
                  </a:lnTo>
                  <a:lnTo>
                    <a:pt x="507" y="344"/>
                  </a:lnTo>
                  <a:lnTo>
                    <a:pt x="507" y="345"/>
                  </a:lnTo>
                  <a:lnTo>
                    <a:pt x="507" y="345"/>
                  </a:lnTo>
                  <a:lnTo>
                    <a:pt x="507" y="346"/>
                  </a:lnTo>
                  <a:lnTo>
                    <a:pt x="507" y="347"/>
                  </a:lnTo>
                  <a:lnTo>
                    <a:pt x="506" y="347"/>
                  </a:lnTo>
                  <a:lnTo>
                    <a:pt x="506" y="347"/>
                  </a:lnTo>
                  <a:lnTo>
                    <a:pt x="507" y="347"/>
                  </a:lnTo>
                  <a:lnTo>
                    <a:pt x="507" y="347"/>
                  </a:lnTo>
                  <a:lnTo>
                    <a:pt x="507" y="349"/>
                  </a:lnTo>
                  <a:lnTo>
                    <a:pt x="506" y="350"/>
                  </a:lnTo>
                  <a:lnTo>
                    <a:pt x="506" y="350"/>
                  </a:lnTo>
                  <a:lnTo>
                    <a:pt x="506" y="350"/>
                  </a:lnTo>
                  <a:lnTo>
                    <a:pt x="506" y="350"/>
                  </a:lnTo>
                  <a:lnTo>
                    <a:pt x="507" y="351"/>
                  </a:lnTo>
                  <a:lnTo>
                    <a:pt x="508" y="351"/>
                  </a:lnTo>
                  <a:lnTo>
                    <a:pt x="508" y="352"/>
                  </a:lnTo>
                  <a:lnTo>
                    <a:pt x="508" y="353"/>
                  </a:lnTo>
                  <a:lnTo>
                    <a:pt x="508" y="354"/>
                  </a:lnTo>
                  <a:lnTo>
                    <a:pt x="508" y="354"/>
                  </a:lnTo>
                  <a:lnTo>
                    <a:pt x="509" y="354"/>
                  </a:lnTo>
                  <a:lnTo>
                    <a:pt x="509" y="354"/>
                  </a:lnTo>
                  <a:lnTo>
                    <a:pt x="508" y="354"/>
                  </a:lnTo>
                  <a:lnTo>
                    <a:pt x="508" y="357"/>
                  </a:lnTo>
                  <a:lnTo>
                    <a:pt x="508" y="359"/>
                  </a:lnTo>
                  <a:lnTo>
                    <a:pt x="508" y="359"/>
                  </a:lnTo>
                  <a:lnTo>
                    <a:pt x="508" y="359"/>
                  </a:lnTo>
                  <a:lnTo>
                    <a:pt x="508" y="359"/>
                  </a:lnTo>
                  <a:lnTo>
                    <a:pt x="512" y="354"/>
                  </a:lnTo>
                  <a:lnTo>
                    <a:pt x="512" y="352"/>
                  </a:lnTo>
                  <a:lnTo>
                    <a:pt x="512" y="351"/>
                  </a:lnTo>
                  <a:lnTo>
                    <a:pt x="512" y="350"/>
                  </a:lnTo>
                  <a:lnTo>
                    <a:pt x="513" y="350"/>
                  </a:lnTo>
                  <a:lnTo>
                    <a:pt x="510" y="343"/>
                  </a:lnTo>
                  <a:lnTo>
                    <a:pt x="510" y="343"/>
                  </a:lnTo>
                  <a:lnTo>
                    <a:pt x="511" y="344"/>
                  </a:lnTo>
                  <a:lnTo>
                    <a:pt x="512" y="344"/>
                  </a:lnTo>
                  <a:lnTo>
                    <a:pt x="512" y="345"/>
                  </a:lnTo>
                  <a:lnTo>
                    <a:pt x="514" y="345"/>
                  </a:lnTo>
                  <a:lnTo>
                    <a:pt x="514" y="347"/>
                  </a:lnTo>
                  <a:lnTo>
                    <a:pt x="514" y="347"/>
                  </a:lnTo>
                  <a:lnTo>
                    <a:pt x="516" y="343"/>
                  </a:lnTo>
                  <a:lnTo>
                    <a:pt x="516" y="343"/>
                  </a:lnTo>
                  <a:lnTo>
                    <a:pt x="517" y="342"/>
                  </a:lnTo>
                  <a:lnTo>
                    <a:pt x="517" y="342"/>
                  </a:lnTo>
                  <a:lnTo>
                    <a:pt x="518" y="340"/>
                  </a:lnTo>
                  <a:lnTo>
                    <a:pt x="518" y="339"/>
                  </a:lnTo>
                  <a:lnTo>
                    <a:pt x="518" y="339"/>
                  </a:lnTo>
                  <a:lnTo>
                    <a:pt x="519" y="339"/>
                  </a:lnTo>
                  <a:lnTo>
                    <a:pt x="519" y="338"/>
                  </a:lnTo>
                  <a:lnTo>
                    <a:pt x="519" y="337"/>
                  </a:lnTo>
                  <a:lnTo>
                    <a:pt x="518" y="336"/>
                  </a:lnTo>
                  <a:lnTo>
                    <a:pt x="517" y="336"/>
                  </a:lnTo>
                  <a:lnTo>
                    <a:pt x="517" y="336"/>
                  </a:lnTo>
                  <a:lnTo>
                    <a:pt x="517" y="336"/>
                  </a:lnTo>
                  <a:lnTo>
                    <a:pt x="519" y="333"/>
                  </a:lnTo>
                  <a:lnTo>
                    <a:pt x="519" y="333"/>
                  </a:lnTo>
                  <a:lnTo>
                    <a:pt x="520" y="332"/>
                  </a:lnTo>
                  <a:lnTo>
                    <a:pt x="523" y="331"/>
                  </a:lnTo>
                  <a:lnTo>
                    <a:pt x="524" y="330"/>
                  </a:lnTo>
                  <a:lnTo>
                    <a:pt x="525" y="330"/>
                  </a:lnTo>
                  <a:lnTo>
                    <a:pt x="527" y="330"/>
                  </a:lnTo>
                  <a:lnTo>
                    <a:pt x="532" y="329"/>
                  </a:lnTo>
                  <a:lnTo>
                    <a:pt x="533" y="328"/>
                  </a:lnTo>
                  <a:lnTo>
                    <a:pt x="534" y="327"/>
                  </a:lnTo>
                  <a:lnTo>
                    <a:pt x="534" y="327"/>
                  </a:lnTo>
                  <a:lnTo>
                    <a:pt x="534" y="327"/>
                  </a:lnTo>
                  <a:lnTo>
                    <a:pt x="534" y="328"/>
                  </a:lnTo>
                  <a:lnTo>
                    <a:pt x="534" y="328"/>
                  </a:lnTo>
                  <a:lnTo>
                    <a:pt x="535" y="328"/>
                  </a:lnTo>
                  <a:lnTo>
                    <a:pt x="537" y="327"/>
                  </a:lnTo>
                  <a:lnTo>
                    <a:pt x="537" y="328"/>
                  </a:lnTo>
                  <a:lnTo>
                    <a:pt x="537" y="328"/>
                  </a:lnTo>
                  <a:lnTo>
                    <a:pt x="538" y="328"/>
                  </a:lnTo>
                  <a:lnTo>
                    <a:pt x="539" y="328"/>
                  </a:lnTo>
                  <a:lnTo>
                    <a:pt x="540" y="328"/>
                  </a:lnTo>
                  <a:lnTo>
                    <a:pt x="541" y="327"/>
                  </a:lnTo>
                  <a:lnTo>
                    <a:pt x="541" y="327"/>
                  </a:lnTo>
                  <a:lnTo>
                    <a:pt x="541" y="325"/>
                  </a:lnTo>
                  <a:lnTo>
                    <a:pt x="541" y="325"/>
                  </a:lnTo>
                  <a:lnTo>
                    <a:pt x="541" y="325"/>
                  </a:lnTo>
                  <a:lnTo>
                    <a:pt x="541" y="326"/>
                  </a:lnTo>
                  <a:lnTo>
                    <a:pt x="541" y="327"/>
                  </a:lnTo>
                  <a:lnTo>
                    <a:pt x="540" y="327"/>
                  </a:lnTo>
                  <a:lnTo>
                    <a:pt x="537" y="326"/>
                  </a:lnTo>
                  <a:lnTo>
                    <a:pt x="537" y="325"/>
                  </a:lnTo>
                  <a:lnTo>
                    <a:pt x="537" y="325"/>
                  </a:lnTo>
                  <a:lnTo>
                    <a:pt x="537" y="324"/>
                  </a:lnTo>
                  <a:lnTo>
                    <a:pt x="537" y="323"/>
                  </a:lnTo>
                  <a:lnTo>
                    <a:pt x="535" y="323"/>
                  </a:lnTo>
                  <a:lnTo>
                    <a:pt x="535" y="322"/>
                  </a:lnTo>
                  <a:lnTo>
                    <a:pt x="535" y="322"/>
                  </a:lnTo>
                  <a:lnTo>
                    <a:pt x="536" y="321"/>
                  </a:lnTo>
                  <a:lnTo>
                    <a:pt x="536" y="321"/>
                  </a:lnTo>
                  <a:lnTo>
                    <a:pt x="536" y="321"/>
                  </a:lnTo>
                  <a:lnTo>
                    <a:pt x="537" y="321"/>
                  </a:lnTo>
                  <a:lnTo>
                    <a:pt x="536" y="318"/>
                  </a:lnTo>
                  <a:lnTo>
                    <a:pt x="536" y="317"/>
                  </a:lnTo>
                  <a:lnTo>
                    <a:pt x="537" y="315"/>
                  </a:lnTo>
                  <a:lnTo>
                    <a:pt x="539" y="314"/>
                  </a:lnTo>
                  <a:lnTo>
                    <a:pt x="540" y="312"/>
                  </a:lnTo>
                  <a:lnTo>
                    <a:pt x="541" y="311"/>
                  </a:lnTo>
                  <a:lnTo>
                    <a:pt x="541" y="311"/>
                  </a:lnTo>
                  <a:lnTo>
                    <a:pt x="541" y="311"/>
                  </a:lnTo>
                  <a:lnTo>
                    <a:pt x="541" y="312"/>
                  </a:lnTo>
                  <a:lnTo>
                    <a:pt x="542" y="312"/>
                  </a:lnTo>
                  <a:lnTo>
                    <a:pt x="542" y="311"/>
                  </a:lnTo>
                  <a:lnTo>
                    <a:pt x="542" y="310"/>
                  </a:lnTo>
                  <a:lnTo>
                    <a:pt x="543" y="310"/>
                  </a:lnTo>
                  <a:lnTo>
                    <a:pt x="543" y="311"/>
                  </a:lnTo>
                  <a:lnTo>
                    <a:pt x="543" y="311"/>
                  </a:lnTo>
                  <a:lnTo>
                    <a:pt x="544" y="310"/>
                  </a:lnTo>
                  <a:lnTo>
                    <a:pt x="545" y="310"/>
                  </a:lnTo>
                  <a:lnTo>
                    <a:pt x="545" y="310"/>
                  </a:lnTo>
                  <a:lnTo>
                    <a:pt x="545" y="310"/>
                  </a:lnTo>
                  <a:lnTo>
                    <a:pt x="545" y="310"/>
                  </a:lnTo>
                  <a:lnTo>
                    <a:pt x="546" y="309"/>
                  </a:lnTo>
                  <a:lnTo>
                    <a:pt x="546" y="308"/>
                  </a:lnTo>
                  <a:lnTo>
                    <a:pt x="546" y="307"/>
                  </a:lnTo>
                  <a:lnTo>
                    <a:pt x="547" y="307"/>
                  </a:lnTo>
                  <a:lnTo>
                    <a:pt x="547" y="306"/>
                  </a:lnTo>
                  <a:lnTo>
                    <a:pt x="548" y="306"/>
                  </a:lnTo>
                  <a:lnTo>
                    <a:pt x="548" y="306"/>
                  </a:lnTo>
                  <a:lnTo>
                    <a:pt x="548" y="307"/>
                  </a:lnTo>
                  <a:lnTo>
                    <a:pt x="548" y="307"/>
                  </a:lnTo>
                  <a:lnTo>
                    <a:pt x="548" y="307"/>
                  </a:lnTo>
                  <a:lnTo>
                    <a:pt x="549" y="307"/>
                  </a:lnTo>
                  <a:lnTo>
                    <a:pt x="550" y="308"/>
                  </a:lnTo>
                  <a:lnTo>
                    <a:pt x="550" y="308"/>
                  </a:lnTo>
                  <a:lnTo>
                    <a:pt x="551" y="307"/>
                  </a:lnTo>
                  <a:lnTo>
                    <a:pt x="552" y="307"/>
                  </a:lnTo>
                  <a:lnTo>
                    <a:pt x="552" y="307"/>
                  </a:lnTo>
                  <a:lnTo>
                    <a:pt x="552" y="307"/>
                  </a:lnTo>
                  <a:lnTo>
                    <a:pt x="552" y="306"/>
                  </a:lnTo>
                  <a:lnTo>
                    <a:pt x="555" y="306"/>
                  </a:lnTo>
                  <a:lnTo>
                    <a:pt x="555" y="305"/>
                  </a:lnTo>
                  <a:lnTo>
                    <a:pt x="556" y="305"/>
                  </a:lnTo>
                  <a:lnTo>
                    <a:pt x="556" y="305"/>
                  </a:lnTo>
                  <a:lnTo>
                    <a:pt x="556" y="305"/>
                  </a:lnTo>
                  <a:lnTo>
                    <a:pt x="557" y="304"/>
                  </a:lnTo>
                  <a:lnTo>
                    <a:pt x="557" y="303"/>
                  </a:lnTo>
                  <a:lnTo>
                    <a:pt x="557" y="303"/>
                  </a:lnTo>
                  <a:lnTo>
                    <a:pt x="556" y="303"/>
                  </a:lnTo>
                  <a:lnTo>
                    <a:pt x="556" y="303"/>
                  </a:lnTo>
                  <a:lnTo>
                    <a:pt x="557" y="303"/>
                  </a:lnTo>
                  <a:lnTo>
                    <a:pt x="557" y="301"/>
                  </a:lnTo>
                  <a:lnTo>
                    <a:pt x="558" y="301"/>
                  </a:lnTo>
                  <a:lnTo>
                    <a:pt x="559" y="301"/>
                  </a:lnTo>
                  <a:lnTo>
                    <a:pt x="561" y="301"/>
                  </a:lnTo>
                  <a:lnTo>
                    <a:pt x="563" y="299"/>
                  </a:lnTo>
                  <a:lnTo>
                    <a:pt x="563" y="300"/>
                  </a:lnTo>
                  <a:lnTo>
                    <a:pt x="564" y="300"/>
                  </a:lnTo>
                  <a:lnTo>
                    <a:pt x="569" y="297"/>
                  </a:lnTo>
                  <a:lnTo>
                    <a:pt x="570" y="296"/>
                  </a:lnTo>
                  <a:lnTo>
                    <a:pt x="570" y="295"/>
                  </a:lnTo>
                  <a:lnTo>
                    <a:pt x="571" y="296"/>
                  </a:lnTo>
                  <a:lnTo>
                    <a:pt x="572" y="296"/>
                  </a:lnTo>
                  <a:lnTo>
                    <a:pt x="569" y="298"/>
                  </a:lnTo>
                  <a:lnTo>
                    <a:pt x="570" y="299"/>
                  </a:lnTo>
                  <a:lnTo>
                    <a:pt x="570" y="299"/>
                  </a:lnTo>
                  <a:lnTo>
                    <a:pt x="572" y="299"/>
                  </a:lnTo>
                  <a:lnTo>
                    <a:pt x="574" y="299"/>
                  </a:lnTo>
                  <a:lnTo>
                    <a:pt x="577" y="299"/>
                  </a:lnTo>
                  <a:lnTo>
                    <a:pt x="577" y="299"/>
                  </a:lnTo>
                  <a:lnTo>
                    <a:pt x="575" y="299"/>
                  </a:lnTo>
                  <a:lnTo>
                    <a:pt x="574" y="300"/>
                  </a:lnTo>
                  <a:lnTo>
                    <a:pt x="573" y="301"/>
                  </a:lnTo>
                  <a:lnTo>
                    <a:pt x="572" y="301"/>
                  </a:lnTo>
                  <a:lnTo>
                    <a:pt x="572" y="300"/>
                  </a:lnTo>
                  <a:lnTo>
                    <a:pt x="571" y="299"/>
                  </a:lnTo>
                  <a:lnTo>
                    <a:pt x="565" y="303"/>
                  </a:lnTo>
                  <a:lnTo>
                    <a:pt x="565" y="304"/>
                  </a:lnTo>
                  <a:lnTo>
                    <a:pt x="564" y="305"/>
                  </a:lnTo>
                  <a:lnTo>
                    <a:pt x="563" y="304"/>
                  </a:lnTo>
                  <a:lnTo>
                    <a:pt x="562" y="306"/>
                  </a:lnTo>
                  <a:lnTo>
                    <a:pt x="562" y="307"/>
                  </a:lnTo>
                  <a:lnTo>
                    <a:pt x="563" y="306"/>
                  </a:lnTo>
                  <a:lnTo>
                    <a:pt x="563" y="305"/>
                  </a:lnTo>
                  <a:lnTo>
                    <a:pt x="563" y="307"/>
                  </a:lnTo>
                  <a:lnTo>
                    <a:pt x="562" y="308"/>
                  </a:lnTo>
                  <a:lnTo>
                    <a:pt x="563" y="311"/>
                  </a:lnTo>
                  <a:lnTo>
                    <a:pt x="563" y="311"/>
                  </a:lnTo>
                  <a:lnTo>
                    <a:pt x="564" y="312"/>
                  </a:lnTo>
                  <a:lnTo>
                    <a:pt x="564" y="314"/>
                  </a:lnTo>
                  <a:lnTo>
                    <a:pt x="566" y="314"/>
                  </a:lnTo>
                  <a:lnTo>
                    <a:pt x="566" y="314"/>
                  </a:lnTo>
                  <a:lnTo>
                    <a:pt x="566" y="313"/>
                  </a:lnTo>
                  <a:lnTo>
                    <a:pt x="566" y="312"/>
                  </a:lnTo>
                  <a:lnTo>
                    <a:pt x="567" y="312"/>
                  </a:lnTo>
                  <a:lnTo>
                    <a:pt x="568" y="312"/>
                  </a:lnTo>
                  <a:lnTo>
                    <a:pt x="569" y="311"/>
                  </a:lnTo>
                  <a:lnTo>
                    <a:pt x="570" y="310"/>
                  </a:lnTo>
                  <a:lnTo>
                    <a:pt x="571" y="308"/>
                  </a:lnTo>
                  <a:lnTo>
                    <a:pt x="572" y="307"/>
                  </a:lnTo>
                  <a:lnTo>
                    <a:pt x="573" y="306"/>
                  </a:lnTo>
                  <a:lnTo>
                    <a:pt x="573" y="305"/>
                  </a:lnTo>
                  <a:lnTo>
                    <a:pt x="574" y="306"/>
                  </a:lnTo>
                  <a:lnTo>
                    <a:pt x="574" y="305"/>
                  </a:lnTo>
                  <a:lnTo>
                    <a:pt x="574" y="305"/>
                  </a:lnTo>
                  <a:lnTo>
                    <a:pt x="575" y="306"/>
                  </a:lnTo>
                  <a:lnTo>
                    <a:pt x="576" y="306"/>
                  </a:lnTo>
                  <a:lnTo>
                    <a:pt x="576" y="306"/>
                  </a:lnTo>
                  <a:lnTo>
                    <a:pt x="576" y="304"/>
                  </a:lnTo>
                  <a:lnTo>
                    <a:pt x="577" y="305"/>
                  </a:lnTo>
                  <a:lnTo>
                    <a:pt x="579" y="304"/>
                  </a:lnTo>
                  <a:lnTo>
                    <a:pt x="579" y="304"/>
                  </a:lnTo>
                  <a:lnTo>
                    <a:pt x="580" y="304"/>
                  </a:lnTo>
                  <a:lnTo>
                    <a:pt x="581" y="303"/>
                  </a:lnTo>
                  <a:lnTo>
                    <a:pt x="582" y="303"/>
                  </a:lnTo>
                  <a:lnTo>
                    <a:pt x="582" y="303"/>
                  </a:lnTo>
                  <a:lnTo>
                    <a:pt x="583" y="303"/>
                  </a:lnTo>
                  <a:lnTo>
                    <a:pt x="587" y="300"/>
                  </a:lnTo>
                  <a:lnTo>
                    <a:pt x="588" y="300"/>
                  </a:lnTo>
                  <a:lnTo>
                    <a:pt x="588" y="300"/>
                  </a:lnTo>
                  <a:lnTo>
                    <a:pt x="589" y="300"/>
                  </a:lnTo>
                  <a:lnTo>
                    <a:pt x="590" y="299"/>
                  </a:lnTo>
                  <a:lnTo>
                    <a:pt x="590" y="299"/>
                  </a:lnTo>
                  <a:lnTo>
                    <a:pt x="588" y="299"/>
                  </a:lnTo>
                  <a:lnTo>
                    <a:pt x="588" y="299"/>
                  </a:lnTo>
                  <a:lnTo>
                    <a:pt x="589" y="298"/>
                  </a:lnTo>
                  <a:lnTo>
                    <a:pt x="588" y="297"/>
                  </a:lnTo>
                  <a:lnTo>
                    <a:pt x="587" y="297"/>
                  </a:lnTo>
                  <a:lnTo>
                    <a:pt x="586" y="297"/>
                  </a:lnTo>
                  <a:lnTo>
                    <a:pt x="585" y="297"/>
                  </a:lnTo>
                  <a:lnTo>
                    <a:pt x="585" y="296"/>
                  </a:lnTo>
                  <a:lnTo>
                    <a:pt x="585" y="295"/>
                  </a:lnTo>
                  <a:lnTo>
                    <a:pt x="583" y="296"/>
                  </a:lnTo>
                  <a:lnTo>
                    <a:pt x="581" y="297"/>
                  </a:lnTo>
                  <a:lnTo>
                    <a:pt x="581" y="296"/>
                  </a:lnTo>
                  <a:lnTo>
                    <a:pt x="574" y="295"/>
                  </a:lnTo>
                  <a:lnTo>
                    <a:pt x="574" y="294"/>
                  </a:lnTo>
                  <a:lnTo>
                    <a:pt x="575" y="293"/>
                  </a:lnTo>
                  <a:lnTo>
                    <a:pt x="574" y="293"/>
                  </a:lnTo>
                  <a:lnTo>
                    <a:pt x="573" y="292"/>
                  </a:lnTo>
                  <a:lnTo>
                    <a:pt x="571" y="292"/>
                  </a:lnTo>
                  <a:lnTo>
                    <a:pt x="571" y="292"/>
                  </a:lnTo>
                  <a:lnTo>
                    <a:pt x="570" y="291"/>
                  </a:lnTo>
                  <a:lnTo>
                    <a:pt x="569" y="288"/>
                  </a:lnTo>
                  <a:lnTo>
                    <a:pt x="569" y="285"/>
                  </a:lnTo>
                  <a:lnTo>
                    <a:pt x="567" y="285"/>
                  </a:lnTo>
                  <a:lnTo>
                    <a:pt x="566" y="285"/>
                  </a:lnTo>
                  <a:lnTo>
                    <a:pt x="566" y="285"/>
                  </a:lnTo>
                  <a:lnTo>
                    <a:pt x="568" y="284"/>
                  </a:lnTo>
                  <a:lnTo>
                    <a:pt x="570" y="281"/>
                  </a:lnTo>
                  <a:lnTo>
                    <a:pt x="570" y="280"/>
                  </a:lnTo>
                  <a:lnTo>
                    <a:pt x="569" y="280"/>
                  </a:lnTo>
                  <a:lnTo>
                    <a:pt x="568" y="280"/>
                  </a:lnTo>
                  <a:lnTo>
                    <a:pt x="568" y="279"/>
                  </a:lnTo>
                  <a:lnTo>
                    <a:pt x="567" y="279"/>
                  </a:lnTo>
                  <a:lnTo>
                    <a:pt x="565" y="281"/>
                  </a:lnTo>
                  <a:lnTo>
                    <a:pt x="564" y="280"/>
                  </a:lnTo>
                  <a:lnTo>
                    <a:pt x="563" y="279"/>
                  </a:lnTo>
                  <a:lnTo>
                    <a:pt x="561" y="277"/>
                  </a:lnTo>
                  <a:lnTo>
                    <a:pt x="559" y="277"/>
                  </a:lnTo>
                  <a:lnTo>
                    <a:pt x="560" y="277"/>
                  </a:lnTo>
                  <a:lnTo>
                    <a:pt x="563" y="277"/>
                  </a:lnTo>
                  <a:lnTo>
                    <a:pt x="565" y="277"/>
                  </a:lnTo>
                  <a:lnTo>
                    <a:pt x="567" y="277"/>
                  </a:lnTo>
                  <a:lnTo>
                    <a:pt x="572" y="274"/>
                  </a:lnTo>
                  <a:lnTo>
                    <a:pt x="572" y="272"/>
                  </a:lnTo>
                  <a:lnTo>
                    <a:pt x="571" y="271"/>
                  </a:lnTo>
                  <a:lnTo>
                    <a:pt x="572" y="271"/>
                  </a:lnTo>
                  <a:lnTo>
                    <a:pt x="573" y="271"/>
                  </a:lnTo>
                  <a:lnTo>
                    <a:pt x="572" y="270"/>
                  </a:lnTo>
                  <a:lnTo>
                    <a:pt x="568" y="268"/>
                  </a:lnTo>
                  <a:lnTo>
                    <a:pt x="563" y="267"/>
                  </a:lnTo>
                  <a:lnTo>
                    <a:pt x="549" y="273"/>
                  </a:lnTo>
                  <a:lnTo>
                    <a:pt x="548" y="274"/>
                  </a:lnTo>
                  <a:lnTo>
                    <a:pt x="547" y="275"/>
                  </a:lnTo>
                  <a:lnTo>
                    <a:pt x="537" y="286"/>
                  </a:lnTo>
                  <a:lnTo>
                    <a:pt x="537" y="286"/>
                  </a:lnTo>
                  <a:lnTo>
                    <a:pt x="537" y="286"/>
                  </a:lnTo>
                  <a:lnTo>
                    <a:pt x="536" y="287"/>
                  </a:lnTo>
                  <a:lnTo>
                    <a:pt x="534" y="288"/>
                  </a:lnTo>
                  <a:lnTo>
                    <a:pt x="534" y="287"/>
                  </a:lnTo>
                  <a:lnTo>
                    <a:pt x="539" y="282"/>
                  </a:lnTo>
                  <a:lnTo>
                    <a:pt x="540" y="282"/>
                  </a:lnTo>
                  <a:lnTo>
                    <a:pt x="542" y="278"/>
                  </a:lnTo>
                  <a:lnTo>
                    <a:pt x="541" y="277"/>
                  </a:lnTo>
                  <a:lnTo>
                    <a:pt x="543" y="277"/>
                  </a:lnTo>
                  <a:lnTo>
                    <a:pt x="544" y="275"/>
                  </a:lnTo>
                  <a:lnTo>
                    <a:pt x="547" y="271"/>
                  </a:lnTo>
                  <a:lnTo>
                    <a:pt x="548" y="270"/>
                  </a:lnTo>
                  <a:lnTo>
                    <a:pt x="549" y="269"/>
                  </a:lnTo>
                  <a:lnTo>
                    <a:pt x="549" y="268"/>
                  </a:lnTo>
                  <a:lnTo>
                    <a:pt x="550" y="268"/>
                  </a:lnTo>
                  <a:lnTo>
                    <a:pt x="552" y="267"/>
                  </a:lnTo>
                  <a:lnTo>
                    <a:pt x="556" y="267"/>
                  </a:lnTo>
                  <a:lnTo>
                    <a:pt x="556" y="266"/>
                  </a:lnTo>
                  <a:lnTo>
                    <a:pt x="557" y="263"/>
                  </a:lnTo>
                  <a:lnTo>
                    <a:pt x="559" y="261"/>
                  </a:lnTo>
                  <a:lnTo>
                    <a:pt x="559" y="260"/>
                  </a:lnTo>
                  <a:lnTo>
                    <a:pt x="560" y="260"/>
                  </a:lnTo>
                  <a:lnTo>
                    <a:pt x="560" y="259"/>
                  </a:lnTo>
                  <a:lnTo>
                    <a:pt x="561" y="259"/>
                  </a:lnTo>
                  <a:lnTo>
                    <a:pt x="563" y="259"/>
                  </a:lnTo>
                  <a:lnTo>
                    <a:pt x="563" y="259"/>
                  </a:lnTo>
                  <a:lnTo>
                    <a:pt x="568" y="259"/>
                  </a:lnTo>
                  <a:lnTo>
                    <a:pt x="571" y="259"/>
                  </a:lnTo>
                  <a:lnTo>
                    <a:pt x="577" y="259"/>
                  </a:lnTo>
                  <a:lnTo>
                    <a:pt x="579" y="259"/>
                  </a:lnTo>
                  <a:lnTo>
                    <a:pt x="585" y="259"/>
                  </a:lnTo>
                  <a:lnTo>
                    <a:pt x="586" y="259"/>
                  </a:lnTo>
                  <a:lnTo>
                    <a:pt x="586" y="260"/>
                  </a:lnTo>
                  <a:lnTo>
                    <a:pt x="587" y="260"/>
                  </a:lnTo>
                  <a:lnTo>
                    <a:pt x="592" y="259"/>
                  </a:lnTo>
                  <a:lnTo>
                    <a:pt x="594" y="259"/>
                  </a:lnTo>
                  <a:lnTo>
                    <a:pt x="594" y="258"/>
                  </a:lnTo>
                  <a:lnTo>
                    <a:pt x="595" y="258"/>
                  </a:lnTo>
                  <a:lnTo>
                    <a:pt x="595" y="259"/>
                  </a:lnTo>
                  <a:lnTo>
                    <a:pt x="595" y="259"/>
                  </a:lnTo>
                  <a:lnTo>
                    <a:pt x="595" y="259"/>
                  </a:lnTo>
                  <a:lnTo>
                    <a:pt x="596" y="259"/>
                  </a:lnTo>
                  <a:lnTo>
                    <a:pt x="598" y="257"/>
                  </a:lnTo>
                  <a:lnTo>
                    <a:pt x="599" y="256"/>
                  </a:lnTo>
                  <a:lnTo>
                    <a:pt x="602" y="252"/>
                  </a:lnTo>
                  <a:lnTo>
                    <a:pt x="603" y="252"/>
                  </a:lnTo>
                  <a:lnTo>
                    <a:pt x="603" y="251"/>
                  </a:lnTo>
                  <a:lnTo>
                    <a:pt x="604" y="250"/>
                  </a:lnTo>
                  <a:lnTo>
                    <a:pt x="607" y="249"/>
                  </a:lnTo>
                  <a:lnTo>
                    <a:pt x="609" y="248"/>
                  </a:lnTo>
                  <a:lnTo>
                    <a:pt x="613" y="248"/>
                  </a:lnTo>
                  <a:lnTo>
                    <a:pt x="613" y="248"/>
                  </a:lnTo>
                  <a:lnTo>
                    <a:pt x="614" y="248"/>
                  </a:lnTo>
                  <a:lnTo>
                    <a:pt x="616" y="246"/>
                  </a:lnTo>
                  <a:lnTo>
                    <a:pt x="617" y="245"/>
                  </a:lnTo>
                  <a:lnTo>
                    <a:pt x="620" y="242"/>
                  </a:lnTo>
                  <a:lnTo>
                    <a:pt x="617" y="240"/>
                  </a:lnTo>
                  <a:lnTo>
                    <a:pt x="620" y="241"/>
                  </a:lnTo>
                  <a:lnTo>
                    <a:pt x="619" y="239"/>
                  </a:lnTo>
                  <a:lnTo>
                    <a:pt x="617" y="239"/>
                  </a:lnTo>
                  <a:lnTo>
                    <a:pt x="618" y="238"/>
                  </a:lnTo>
                  <a:lnTo>
                    <a:pt x="619" y="238"/>
                  </a:lnTo>
                  <a:lnTo>
                    <a:pt x="618" y="237"/>
                  </a:lnTo>
                  <a:lnTo>
                    <a:pt x="618" y="237"/>
                  </a:lnTo>
                  <a:lnTo>
                    <a:pt x="618" y="236"/>
                  </a:lnTo>
                  <a:lnTo>
                    <a:pt x="618" y="234"/>
                  </a:lnTo>
                  <a:lnTo>
                    <a:pt x="617" y="234"/>
                  </a:lnTo>
                  <a:lnTo>
                    <a:pt x="617" y="234"/>
                  </a:lnTo>
                  <a:lnTo>
                    <a:pt x="616" y="234"/>
                  </a:lnTo>
                  <a:lnTo>
                    <a:pt x="618" y="234"/>
                  </a:lnTo>
                  <a:lnTo>
                    <a:pt x="619" y="234"/>
                  </a:lnTo>
                  <a:lnTo>
                    <a:pt x="619" y="234"/>
                  </a:lnTo>
                  <a:lnTo>
                    <a:pt x="619" y="233"/>
                  </a:lnTo>
                  <a:lnTo>
                    <a:pt x="619" y="233"/>
                  </a:lnTo>
                  <a:lnTo>
                    <a:pt x="619" y="232"/>
                  </a:lnTo>
                  <a:lnTo>
                    <a:pt x="618" y="231"/>
                  </a:lnTo>
                  <a:lnTo>
                    <a:pt x="617" y="230"/>
                  </a:lnTo>
                  <a:lnTo>
                    <a:pt x="618" y="230"/>
                  </a:lnTo>
                  <a:lnTo>
                    <a:pt x="618" y="230"/>
                  </a:lnTo>
                  <a:lnTo>
                    <a:pt x="614" y="228"/>
                  </a:lnTo>
                  <a:lnTo>
                    <a:pt x="615" y="228"/>
                  </a:lnTo>
                  <a:lnTo>
                    <a:pt x="614" y="227"/>
                  </a:lnTo>
                  <a:lnTo>
                    <a:pt x="613" y="228"/>
                  </a:lnTo>
                  <a:lnTo>
                    <a:pt x="612" y="228"/>
                  </a:lnTo>
                  <a:lnTo>
                    <a:pt x="610" y="231"/>
                  </a:lnTo>
                  <a:lnTo>
                    <a:pt x="610" y="231"/>
                  </a:lnTo>
                  <a:lnTo>
                    <a:pt x="610" y="229"/>
                  </a:lnTo>
                  <a:lnTo>
                    <a:pt x="611" y="227"/>
                  </a:lnTo>
                  <a:lnTo>
                    <a:pt x="610" y="226"/>
                  </a:lnTo>
                  <a:lnTo>
                    <a:pt x="611" y="224"/>
                  </a:lnTo>
                  <a:lnTo>
                    <a:pt x="610" y="224"/>
                  </a:lnTo>
                  <a:lnTo>
                    <a:pt x="606" y="223"/>
                  </a:lnTo>
                  <a:lnTo>
                    <a:pt x="604" y="224"/>
                  </a:lnTo>
                  <a:lnTo>
                    <a:pt x="606" y="224"/>
                  </a:lnTo>
                  <a:lnTo>
                    <a:pt x="608" y="225"/>
                  </a:lnTo>
                  <a:lnTo>
                    <a:pt x="607" y="225"/>
                  </a:lnTo>
                  <a:lnTo>
                    <a:pt x="606" y="225"/>
                  </a:lnTo>
                  <a:lnTo>
                    <a:pt x="603" y="226"/>
                  </a:lnTo>
                  <a:lnTo>
                    <a:pt x="602" y="226"/>
                  </a:lnTo>
                  <a:lnTo>
                    <a:pt x="601" y="227"/>
                  </a:lnTo>
                  <a:lnTo>
                    <a:pt x="599" y="228"/>
                  </a:lnTo>
                  <a:lnTo>
                    <a:pt x="597" y="230"/>
                  </a:lnTo>
                  <a:lnTo>
                    <a:pt x="596" y="231"/>
                  </a:lnTo>
                  <a:lnTo>
                    <a:pt x="594" y="233"/>
                  </a:lnTo>
                  <a:lnTo>
                    <a:pt x="594" y="230"/>
                  </a:lnTo>
                  <a:lnTo>
                    <a:pt x="592" y="229"/>
                  </a:lnTo>
                  <a:lnTo>
                    <a:pt x="592" y="229"/>
                  </a:lnTo>
                  <a:lnTo>
                    <a:pt x="590" y="228"/>
                  </a:lnTo>
                  <a:lnTo>
                    <a:pt x="590" y="227"/>
                  </a:lnTo>
                  <a:lnTo>
                    <a:pt x="591" y="227"/>
                  </a:lnTo>
                  <a:lnTo>
                    <a:pt x="592" y="227"/>
                  </a:lnTo>
                  <a:lnTo>
                    <a:pt x="592" y="228"/>
                  </a:lnTo>
                  <a:lnTo>
                    <a:pt x="593" y="229"/>
                  </a:lnTo>
                  <a:lnTo>
                    <a:pt x="595" y="229"/>
                  </a:lnTo>
                  <a:lnTo>
                    <a:pt x="596" y="226"/>
                  </a:lnTo>
                  <a:lnTo>
                    <a:pt x="598" y="226"/>
                  </a:lnTo>
                  <a:lnTo>
                    <a:pt x="603" y="225"/>
                  </a:lnTo>
                  <a:lnTo>
                    <a:pt x="602" y="224"/>
                  </a:lnTo>
                  <a:lnTo>
                    <a:pt x="599" y="226"/>
                  </a:lnTo>
                  <a:lnTo>
                    <a:pt x="598" y="226"/>
                  </a:lnTo>
                  <a:lnTo>
                    <a:pt x="599" y="225"/>
                  </a:lnTo>
                  <a:lnTo>
                    <a:pt x="603" y="224"/>
                  </a:lnTo>
                  <a:lnTo>
                    <a:pt x="605" y="223"/>
                  </a:lnTo>
                  <a:lnTo>
                    <a:pt x="605" y="223"/>
                  </a:lnTo>
                  <a:lnTo>
                    <a:pt x="607" y="222"/>
                  </a:lnTo>
                  <a:lnTo>
                    <a:pt x="607" y="222"/>
                  </a:lnTo>
                  <a:lnTo>
                    <a:pt x="608" y="222"/>
                  </a:lnTo>
                  <a:lnTo>
                    <a:pt x="609" y="222"/>
                  </a:lnTo>
                  <a:lnTo>
                    <a:pt x="610" y="222"/>
                  </a:lnTo>
                  <a:lnTo>
                    <a:pt x="610" y="221"/>
                  </a:lnTo>
                  <a:lnTo>
                    <a:pt x="610" y="220"/>
                  </a:lnTo>
                  <a:lnTo>
                    <a:pt x="610" y="219"/>
                  </a:lnTo>
                  <a:lnTo>
                    <a:pt x="609" y="219"/>
                  </a:lnTo>
                  <a:lnTo>
                    <a:pt x="608" y="219"/>
                  </a:lnTo>
                  <a:lnTo>
                    <a:pt x="607" y="219"/>
                  </a:lnTo>
                  <a:lnTo>
                    <a:pt x="607" y="218"/>
                  </a:lnTo>
                  <a:lnTo>
                    <a:pt x="606" y="216"/>
                  </a:lnTo>
                  <a:lnTo>
                    <a:pt x="606" y="217"/>
                  </a:lnTo>
                  <a:lnTo>
                    <a:pt x="606" y="218"/>
                  </a:lnTo>
                  <a:lnTo>
                    <a:pt x="605" y="219"/>
                  </a:lnTo>
                  <a:lnTo>
                    <a:pt x="603" y="217"/>
                  </a:lnTo>
                  <a:lnTo>
                    <a:pt x="602" y="217"/>
                  </a:lnTo>
                  <a:lnTo>
                    <a:pt x="601" y="215"/>
                  </a:lnTo>
                  <a:lnTo>
                    <a:pt x="600" y="215"/>
                  </a:lnTo>
                  <a:lnTo>
                    <a:pt x="600" y="215"/>
                  </a:lnTo>
                  <a:lnTo>
                    <a:pt x="600" y="214"/>
                  </a:lnTo>
                  <a:lnTo>
                    <a:pt x="597" y="217"/>
                  </a:lnTo>
                  <a:lnTo>
                    <a:pt x="599" y="214"/>
                  </a:lnTo>
                  <a:lnTo>
                    <a:pt x="597" y="214"/>
                  </a:lnTo>
                  <a:lnTo>
                    <a:pt x="597" y="213"/>
                  </a:lnTo>
                  <a:lnTo>
                    <a:pt x="596" y="213"/>
                  </a:lnTo>
                  <a:lnTo>
                    <a:pt x="595" y="214"/>
                  </a:lnTo>
                  <a:lnTo>
                    <a:pt x="595" y="213"/>
                  </a:lnTo>
                  <a:lnTo>
                    <a:pt x="593" y="214"/>
                  </a:lnTo>
                  <a:lnTo>
                    <a:pt x="593" y="213"/>
                  </a:lnTo>
                  <a:lnTo>
                    <a:pt x="594" y="212"/>
                  </a:lnTo>
                  <a:lnTo>
                    <a:pt x="594" y="211"/>
                  </a:lnTo>
                  <a:lnTo>
                    <a:pt x="593" y="211"/>
                  </a:lnTo>
                  <a:lnTo>
                    <a:pt x="594" y="210"/>
                  </a:lnTo>
                  <a:lnTo>
                    <a:pt x="594" y="209"/>
                  </a:lnTo>
                  <a:lnTo>
                    <a:pt x="593" y="209"/>
                  </a:lnTo>
                  <a:lnTo>
                    <a:pt x="592" y="209"/>
                  </a:lnTo>
                  <a:lnTo>
                    <a:pt x="592" y="208"/>
                  </a:lnTo>
                  <a:lnTo>
                    <a:pt x="592" y="208"/>
                  </a:lnTo>
                  <a:lnTo>
                    <a:pt x="592" y="208"/>
                  </a:lnTo>
                  <a:lnTo>
                    <a:pt x="588" y="208"/>
                  </a:lnTo>
                  <a:lnTo>
                    <a:pt x="589" y="207"/>
                  </a:lnTo>
                  <a:lnTo>
                    <a:pt x="588" y="206"/>
                  </a:lnTo>
                  <a:lnTo>
                    <a:pt x="588" y="205"/>
                  </a:lnTo>
                  <a:lnTo>
                    <a:pt x="585" y="205"/>
                  </a:lnTo>
                  <a:lnTo>
                    <a:pt x="585" y="204"/>
                  </a:lnTo>
                  <a:lnTo>
                    <a:pt x="586" y="204"/>
                  </a:lnTo>
                  <a:lnTo>
                    <a:pt x="586" y="203"/>
                  </a:lnTo>
                  <a:lnTo>
                    <a:pt x="585" y="202"/>
                  </a:lnTo>
                  <a:lnTo>
                    <a:pt x="585" y="202"/>
                  </a:lnTo>
                  <a:lnTo>
                    <a:pt x="585" y="201"/>
                  </a:lnTo>
                  <a:lnTo>
                    <a:pt x="586" y="201"/>
                  </a:lnTo>
                  <a:lnTo>
                    <a:pt x="586" y="201"/>
                  </a:lnTo>
                  <a:lnTo>
                    <a:pt x="580" y="200"/>
                  </a:lnTo>
                  <a:lnTo>
                    <a:pt x="584" y="200"/>
                  </a:lnTo>
                  <a:lnTo>
                    <a:pt x="584" y="199"/>
                  </a:lnTo>
                  <a:lnTo>
                    <a:pt x="582" y="199"/>
                  </a:lnTo>
                  <a:lnTo>
                    <a:pt x="582" y="198"/>
                  </a:lnTo>
                  <a:lnTo>
                    <a:pt x="585" y="200"/>
                  </a:lnTo>
                  <a:lnTo>
                    <a:pt x="586" y="200"/>
                  </a:lnTo>
                  <a:lnTo>
                    <a:pt x="586" y="198"/>
                  </a:lnTo>
                  <a:lnTo>
                    <a:pt x="588" y="196"/>
                  </a:lnTo>
                  <a:lnTo>
                    <a:pt x="588" y="195"/>
                  </a:lnTo>
                  <a:lnTo>
                    <a:pt x="585" y="194"/>
                  </a:lnTo>
                  <a:lnTo>
                    <a:pt x="586" y="194"/>
                  </a:lnTo>
                  <a:lnTo>
                    <a:pt x="585" y="192"/>
                  </a:lnTo>
                  <a:lnTo>
                    <a:pt x="582" y="192"/>
                  </a:lnTo>
                  <a:lnTo>
                    <a:pt x="582" y="192"/>
                  </a:lnTo>
                  <a:lnTo>
                    <a:pt x="584" y="192"/>
                  </a:lnTo>
                  <a:lnTo>
                    <a:pt x="585" y="190"/>
                  </a:lnTo>
                  <a:lnTo>
                    <a:pt x="585" y="190"/>
                  </a:lnTo>
                  <a:lnTo>
                    <a:pt x="585" y="189"/>
                  </a:lnTo>
                  <a:lnTo>
                    <a:pt x="583" y="187"/>
                  </a:lnTo>
                  <a:lnTo>
                    <a:pt x="583" y="187"/>
                  </a:lnTo>
                  <a:lnTo>
                    <a:pt x="582" y="187"/>
                  </a:lnTo>
                  <a:lnTo>
                    <a:pt x="581" y="187"/>
                  </a:lnTo>
                  <a:lnTo>
                    <a:pt x="581" y="186"/>
                  </a:lnTo>
                  <a:lnTo>
                    <a:pt x="582" y="186"/>
                  </a:lnTo>
                  <a:lnTo>
                    <a:pt x="582" y="186"/>
                  </a:lnTo>
                  <a:lnTo>
                    <a:pt x="581" y="185"/>
                  </a:lnTo>
                  <a:lnTo>
                    <a:pt x="581" y="185"/>
                  </a:lnTo>
                  <a:lnTo>
                    <a:pt x="580" y="185"/>
                  </a:lnTo>
                  <a:lnTo>
                    <a:pt x="579" y="186"/>
                  </a:lnTo>
                  <a:lnTo>
                    <a:pt x="578" y="186"/>
                  </a:lnTo>
                  <a:lnTo>
                    <a:pt x="579" y="184"/>
                  </a:lnTo>
                  <a:lnTo>
                    <a:pt x="581" y="184"/>
                  </a:lnTo>
                  <a:lnTo>
                    <a:pt x="581" y="183"/>
                  </a:lnTo>
                  <a:lnTo>
                    <a:pt x="581" y="183"/>
                  </a:lnTo>
                  <a:lnTo>
                    <a:pt x="581" y="183"/>
                  </a:lnTo>
                  <a:lnTo>
                    <a:pt x="581" y="183"/>
                  </a:lnTo>
                  <a:lnTo>
                    <a:pt x="581" y="181"/>
                  </a:lnTo>
                  <a:lnTo>
                    <a:pt x="577" y="181"/>
                  </a:lnTo>
                  <a:lnTo>
                    <a:pt x="576" y="181"/>
                  </a:lnTo>
                  <a:lnTo>
                    <a:pt x="576" y="180"/>
                  </a:lnTo>
                  <a:lnTo>
                    <a:pt x="577" y="180"/>
                  </a:lnTo>
                  <a:lnTo>
                    <a:pt x="577" y="181"/>
                  </a:lnTo>
                  <a:lnTo>
                    <a:pt x="580" y="180"/>
                  </a:lnTo>
                  <a:lnTo>
                    <a:pt x="580" y="179"/>
                  </a:lnTo>
                  <a:lnTo>
                    <a:pt x="579" y="179"/>
                  </a:lnTo>
                  <a:lnTo>
                    <a:pt x="579" y="179"/>
                  </a:lnTo>
                  <a:lnTo>
                    <a:pt x="579" y="178"/>
                  </a:lnTo>
                  <a:lnTo>
                    <a:pt x="578" y="178"/>
                  </a:lnTo>
                  <a:lnTo>
                    <a:pt x="577" y="178"/>
                  </a:lnTo>
                  <a:lnTo>
                    <a:pt x="577" y="177"/>
                  </a:lnTo>
                  <a:lnTo>
                    <a:pt x="577" y="176"/>
                  </a:lnTo>
                  <a:lnTo>
                    <a:pt x="577" y="176"/>
                  </a:lnTo>
                  <a:lnTo>
                    <a:pt x="578" y="175"/>
                  </a:lnTo>
                  <a:lnTo>
                    <a:pt x="577" y="175"/>
                  </a:lnTo>
                  <a:lnTo>
                    <a:pt x="576" y="175"/>
                  </a:lnTo>
                  <a:lnTo>
                    <a:pt x="574" y="175"/>
                  </a:lnTo>
                  <a:lnTo>
                    <a:pt x="574" y="175"/>
                  </a:lnTo>
                  <a:lnTo>
                    <a:pt x="573" y="175"/>
                  </a:lnTo>
                  <a:lnTo>
                    <a:pt x="572" y="176"/>
                  </a:lnTo>
                  <a:lnTo>
                    <a:pt x="573" y="175"/>
                  </a:lnTo>
                  <a:lnTo>
                    <a:pt x="574" y="175"/>
                  </a:lnTo>
                  <a:lnTo>
                    <a:pt x="576" y="175"/>
                  </a:lnTo>
                  <a:lnTo>
                    <a:pt x="577" y="174"/>
                  </a:lnTo>
                  <a:lnTo>
                    <a:pt x="577" y="173"/>
                  </a:lnTo>
                  <a:lnTo>
                    <a:pt x="577" y="173"/>
                  </a:lnTo>
                  <a:lnTo>
                    <a:pt x="576" y="173"/>
                  </a:lnTo>
                  <a:lnTo>
                    <a:pt x="576" y="172"/>
                  </a:lnTo>
                  <a:lnTo>
                    <a:pt x="575" y="172"/>
                  </a:lnTo>
                  <a:lnTo>
                    <a:pt x="575" y="172"/>
                  </a:lnTo>
                  <a:lnTo>
                    <a:pt x="574" y="172"/>
                  </a:lnTo>
                  <a:lnTo>
                    <a:pt x="574" y="172"/>
                  </a:lnTo>
                  <a:lnTo>
                    <a:pt x="575" y="170"/>
                  </a:lnTo>
                  <a:lnTo>
                    <a:pt x="574" y="169"/>
                  </a:lnTo>
                  <a:lnTo>
                    <a:pt x="573" y="170"/>
                  </a:lnTo>
                  <a:lnTo>
                    <a:pt x="573" y="169"/>
                  </a:lnTo>
                  <a:lnTo>
                    <a:pt x="574" y="168"/>
                  </a:lnTo>
                  <a:lnTo>
                    <a:pt x="572" y="168"/>
                  </a:lnTo>
                  <a:lnTo>
                    <a:pt x="572" y="166"/>
                  </a:lnTo>
                  <a:lnTo>
                    <a:pt x="572" y="166"/>
                  </a:lnTo>
                  <a:lnTo>
                    <a:pt x="571" y="166"/>
                  </a:lnTo>
                  <a:lnTo>
                    <a:pt x="571" y="166"/>
                  </a:lnTo>
                  <a:lnTo>
                    <a:pt x="571" y="164"/>
                  </a:lnTo>
                  <a:lnTo>
                    <a:pt x="571" y="164"/>
                  </a:lnTo>
                  <a:lnTo>
                    <a:pt x="571" y="163"/>
                  </a:lnTo>
                  <a:lnTo>
                    <a:pt x="570" y="163"/>
                  </a:lnTo>
                  <a:lnTo>
                    <a:pt x="571" y="162"/>
                  </a:lnTo>
                  <a:lnTo>
                    <a:pt x="570" y="161"/>
                  </a:lnTo>
                  <a:lnTo>
                    <a:pt x="570" y="161"/>
                  </a:lnTo>
                  <a:lnTo>
                    <a:pt x="569" y="161"/>
                  </a:lnTo>
                  <a:lnTo>
                    <a:pt x="568" y="163"/>
                  </a:lnTo>
                  <a:lnTo>
                    <a:pt x="568" y="163"/>
                  </a:lnTo>
                  <a:lnTo>
                    <a:pt x="567" y="164"/>
                  </a:lnTo>
                  <a:lnTo>
                    <a:pt x="566" y="164"/>
                  </a:lnTo>
                  <a:lnTo>
                    <a:pt x="565" y="168"/>
                  </a:lnTo>
                  <a:lnTo>
                    <a:pt x="566" y="171"/>
                  </a:lnTo>
                  <a:lnTo>
                    <a:pt x="566" y="171"/>
                  </a:lnTo>
                  <a:lnTo>
                    <a:pt x="566" y="172"/>
                  </a:lnTo>
                  <a:lnTo>
                    <a:pt x="565" y="172"/>
                  </a:lnTo>
                  <a:lnTo>
                    <a:pt x="565" y="173"/>
                  </a:lnTo>
                  <a:lnTo>
                    <a:pt x="564" y="172"/>
                  </a:lnTo>
                  <a:lnTo>
                    <a:pt x="565" y="174"/>
                  </a:lnTo>
                  <a:lnTo>
                    <a:pt x="564" y="175"/>
                  </a:lnTo>
                  <a:lnTo>
                    <a:pt x="563" y="175"/>
                  </a:lnTo>
                  <a:lnTo>
                    <a:pt x="563" y="176"/>
                  </a:lnTo>
                  <a:lnTo>
                    <a:pt x="563" y="176"/>
                  </a:lnTo>
                  <a:lnTo>
                    <a:pt x="563" y="177"/>
                  </a:lnTo>
                  <a:lnTo>
                    <a:pt x="563" y="177"/>
                  </a:lnTo>
                  <a:lnTo>
                    <a:pt x="562" y="176"/>
                  </a:lnTo>
                  <a:lnTo>
                    <a:pt x="563" y="179"/>
                  </a:lnTo>
                  <a:lnTo>
                    <a:pt x="562" y="182"/>
                  </a:lnTo>
                  <a:lnTo>
                    <a:pt x="563" y="180"/>
                  </a:lnTo>
                  <a:lnTo>
                    <a:pt x="562" y="179"/>
                  </a:lnTo>
                  <a:lnTo>
                    <a:pt x="561" y="179"/>
                  </a:lnTo>
                  <a:lnTo>
                    <a:pt x="560" y="177"/>
                  </a:lnTo>
                  <a:lnTo>
                    <a:pt x="559" y="179"/>
                  </a:lnTo>
                  <a:lnTo>
                    <a:pt x="559" y="181"/>
                  </a:lnTo>
                  <a:lnTo>
                    <a:pt x="556" y="182"/>
                  </a:lnTo>
                  <a:lnTo>
                    <a:pt x="553" y="183"/>
                  </a:lnTo>
                  <a:lnTo>
                    <a:pt x="553" y="185"/>
                  </a:lnTo>
                  <a:lnTo>
                    <a:pt x="552" y="185"/>
                  </a:lnTo>
                  <a:lnTo>
                    <a:pt x="552" y="183"/>
                  </a:lnTo>
                  <a:lnTo>
                    <a:pt x="552" y="183"/>
                  </a:lnTo>
                  <a:lnTo>
                    <a:pt x="552" y="182"/>
                  </a:lnTo>
                  <a:lnTo>
                    <a:pt x="552" y="183"/>
                  </a:lnTo>
                  <a:lnTo>
                    <a:pt x="552" y="180"/>
                  </a:lnTo>
                  <a:lnTo>
                    <a:pt x="551" y="181"/>
                  </a:lnTo>
                  <a:lnTo>
                    <a:pt x="549" y="185"/>
                  </a:lnTo>
                  <a:lnTo>
                    <a:pt x="545" y="188"/>
                  </a:lnTo>
                  <a:lnTo>
                    <a:pt x="549" y="185"/>
                  </a:lnTo>
                  <a:lnTo>
                    <a:pt x="550" y="182"/>
                  </a:lnTo>
                  <a:lnTo>
                    <a:pt x="550" y="180"/>
                  </a:lnTo>
                  <a:lnTo>
                    <a:pt x="549" y="179"/>
                  </a:lnTo>
                  <a:lnTo>
                    <a:pt x="548" y="177"/>
                  </a:lnTo>
                  <a:lnTo>
                    <a:pt x="548" y="177"/>
                  </a:lnTo>
                  <a:lnTo>
                    <a:pt x="544" y="177"/>
                  </a:lnTo>
                  <a:lnTo>
                    <a:pt x="541" y="179"/>
                  </a:lnTo>
                  <a:lnTo>
                    <a:pt x="541" y="179"/>
                  </a:lnTo>
                  <a:lnTo>
                    <a:pt x="539" y="179"/>
                  </a:lnTo>
                  <a:lnTo>
                    <a:pt x="539" y="178"/>
                  </a:lnTo>
                  <a:lnTo>
                    <a:pt x="541" y="178"/>
                  </a:lnTo>
                  <a:lnTo>
                    <a:pt x="541" y="177"/>
                  </a:lnTo>
                  <a:lnTo>
                    <a:pt x="541" y="175"/>
                  </a:lnTo>
                  <a:lnTo>
                    <a:pt x="541" y="175"/>
                  </a:lnTo>
                  <a:lnTo>
                    <a:pt x="542" y="176"/>
                  </a:lnTo>
                  <a:lnTo>
                    <a:pt x="542" y="177"/>
                  </a:lnTo>
                  <a:lnTo>
                    <a:pt x="544" y="175"/>
                  </a:lnTo>
                  <a:lnTo>
                    <a:pt x="544" y="175"/>
                  </a:lnTo>
                  <a:lnTo>
                    <a:pt x="545" y="176"/>
                  </a:lnTo>
                  <a:lnTo>
                    <a:pt x="545" y="175"/>
                  </a:lnTo>
                  <a:lnTo>
                    <a:pt x="545" y="175"/>
                  </a:lnTo>
                  <a:lnTo>
                    <a:pt x="545" y="175"/>
                  </a:lnTo>
                  <a:lnTo>
                    <a:pt x="543" y="175"/>
                  </a:lnTo>
                  <a:lnTo>
                    <a:pt x="543" y="174"/>
                  </a:lnTo>
                  <a:lnTo>
                    <a:pt x="545" y="173"/>
                  </a:lnTo>
                  <a:lnTo>
                    <a:pt x="545" y="172"/>
                  </a:lnTo>
                  <a:lnTo>
                    <a:pt x="544" y="172"/>
                  </a:lnTo>
                  <a:lnTo>
                    <a:pt x="542" y="172"/>
                  </a:lnTo>
                  <a:lnTo>
                    <a:pt x="542" y="172"/>
                  </a:lnTo>
                  <a:lnTo>
                    <a:pt x="544" y="169"/>
                  </a:lnTo>
                  <a:lnTo>
                    <a:pt x="543" y="168"/>
                  </a:lnTo>
                  <a:lnTo>
                    <a:pt x="544" y="168"/>
                  </a:lnTo>
                  <a:lnTo>
                    <a:pt x="543" y="167"/>
                  </a:lnTo>
                  <a:lnTo>
                    <a:pt x="542" y="166"/>
                  </a:lnTo>
                  <a:lnTo>
                    <a:pt x="541" y="165"/>
                  </a:lnTo>
                  <a:lnTo>
                    <a:pt x="537" y="166"/>
                  </a:lnTo>
                  <a:lnTo>
                    <a:pt x="535" y="164"/>
                  </a:lnTo>
                  <a:lnTo>
                    <a:pt x="534" y="164"/>
                  </a:lnTo>
                  <a:lnTo>
                    <a:pt x="534" y="164"/>
                  </a:lnTo>
                  <a:lnTo>
                    <a:pt x="535" y="164"/>
                  </a:lnTo>
                  <a:lnTo>
                    <a:pt x="536" y="164"/>
                  </a:lnTo>
                  <a:lnTo>
                    <a:pt x="541" y="165"/>
                  </a:lnTo>
                  <a:lnTo>
                    <a:pt x="542" y="164"/>
                  </a:lnTo>
                  <a:lnTo>
                    <a:pt x="542" y="164"/>
                  </a:lnTo>
                  <a:lnTo>
                    <a:pt x="544" y="164"/>
                  </a:lnTo>
                  <a:lnTo>
                    <a:pt x="543" y="162"/>
                  </a:lnTo>
                  <a:lnTo>
                    <a:pt x="542" y="161"/>
                  </a:lnTo>
                  <a:lnTo>
                    <a:pt x="542" y="161"/>
                  </a:lnTo>
                  <a:lnTo>
                    <a:pt x="542" y="160"/>
                  </a:lnTo>
                  <a:lnTo>
                    <a:pt x="542" y="159"/>
                  </a:lnTo>
                  <a:lnTo>
                    <a:pt x="542" y="157"/>
                  </a:lnTo>
                  <a:lnTo>
                    <a:pt x="543" y="157"/>
                  </a:lnTo>
                  <a:lnTo>
                    <a:pt x="544" y="156"/>
                  </a:lnTo>
                  <a:lnTo>
                    <a:pt x="544" y="156"/>
                  </a:lnTo>
                  <a:lnTo>
                    <a:pt x="544" y="155"/>
                  </a:lnTo>
                  <a:lnTo>
                    <a:pt x="542" y="153"/>
                  </a:lnTo>
                  <a:lnTo>
                    <a:pt x="541" y="154"/>
                  </a:lnTo>
                  <a:lnTo>
                    <a:pt x="541" y="154"/>
                  </a:lnTo>
                  <a:lnTo>
                    <a:pt x="540" y="155"/>
                  </a:lnTo>
                  <a:lnTo>
                    <a:pt x="539" y="155"/>
                  </a:lnTo>
                  <a:lnTo>
                    <a:pt x="539" y="154"/>
                  </a:lnTo>
                  <a:lnTo>
                    <a:pt x="539" y="154"/>
                  </a:lnTo>
                  <a:lnTo>
                    <a:pt x="538" y="153"/>
                  </a:lnTo>
                  <a:lnTo>
                    <a:pt x="537" y="154"/>
                  </a:lnTo>
                  <a:lnTo>
                    <a:pt x="536" y="153"/>
                  </a:lnTo>
                  <a:lnTo>
                    <a:pt x="535" y="154"/>
                  </a:lnTo>
                  <a:lnTo>
                    <a:pt x="534" y="153"/>
                  </a:lnTo>
                  <a:lnTo>
                    <a:pt x="534" y="152"/>
                  </a:lnTo>
                  <a:lnTo>
                    <a:pt x="534" y="152"/>
                  </a:lnTo>
                  <a:lnTo>
                    <a:pt x="531" y="152"/>
                  </a:lnTo>
                  <a:lnTo>
                    <a:pt x="531" y="152"/>
                  </a:lnTo>
                  <a:lnTo>
                    <a:pt x="532" y="151"/>
                  </a:lnTo>
                  <a:lnTo>
                    <a:pt x="530" y="151"/>
                  </a:lnTo>
                  <a:lnTo>
                    <a:pt x="530" y="150"/>
                  </a:lnTo>
                  <a:lnTo>
                    <a:pt x="530" y="149"/>
                  </a:lnTo>
                  <a:lnTo>
                    <a:pt x="530" y="148"/>
                  </a:lnTo>
                  <a:lnTo>
                    <a:pt x="531" y="148"/>
                  </a:lnTo>
                  <a:lnTo>
                    <a:pt x="531" y="147"/>
                  </a:lnTo>
                  <a:lnTo>
                    <a:pt x="531" y="146"/>
                  </a:lnTo>
                  <a:lnTo>
                    <a:pt x="530" y="146"/>
                  </a:lnTo>
                  <a:lnTo>
                    <a:pt x="530" y="146"/>
                  </a:lnTo>
                  <a:lnTo>
                    <a:pt x="529" y="147"/>
                  </a:lnTo>
                  <a:lnTo>
                    <a:pt x="528" y="147"/>
                  </a:lnTo>
                  <a:lnTo>
                    <a:pt x="528" y="146"/>
                  </a:lnTo>
                  <a:lnTo>
                    <a:pt x="529" y="146"/>
                  </a:lnTo>
                  <a:lnTo>
                    <a:pt x="528" y="146"/>
                  </a:lnTo>
                  <a:lnTo>
                    <a:pt x="528" y="145"/>
                  </a:lnTo>
                  <a:lnTo>
                    <a:pt x="528" y="143"/>
                  </a:lnTo>
                  <a:lnTo>
                    <a:pt x="527" y="143"/>
                  </a:lnTo>
                  <a:lnTo>
                    <a:pt x="527" y="143"/>
                  </a:lnTo>
                  <a:lnTo>
                    <a:pt x="527" y="144"/>
                  </a:lnTo>
                  <a:lnTo>
                    <a:pt x="526" y="144"/>
                  </a:lnTo>
                  <a:lnTo>
                    <a:pt x="525" y="144"/>
                  </a:lnTo>
                  <a:lnTo>
                    <a:pt x="525" y="144"/>
                  </a:lnTo>
                  <a:lnTo>
                    <a:pt x="526" y="142"/>
                  </a:lnTo>
                  <a:lnTo>
                    <a:pt x="526" y="141"/>
                  </a:lnTo>
                  <a:lnTo>
                    <a:pt x="526" y="140"/>
                  </a:lnTo>
                  <a:lnTo>
                    <a:pt x="525" y="140"/>
                  </a:lnTo>
                  <a:lnTo>
                    <a:pt x="523" y="139"/>
                  </a:lnTo>
                  <a:lnTo>
                    <a:pt x="523" y="139"/>
                  </a:lnTo>
                  <a:lnTo>
                    <a:pt x="519" y="137"/>
                  </a:lnTo>
                  <a:lnTo>
                    <a:pt x="518" y="138"/>
                  </a:lnTo>
                  <a:lnTo>
                    <a:pt x="515" y="139"/>
                  </a:lnTo>
                  <a:lnTo>
                    <a:pt x="514" y="139"/>
                  </a:lnTo>
                  <a:lnTo>
                    <a:pt x="514" y="140"/>
                  </a:lnTo>
                  <a:lnTo>
                    <a:pt x="512" y="140"/>
                  </a:lnTo>
                  <a:lnTo>
                    <a:pt x="512" y="139"/>
                  </a:lnTo>
                  <a:lnTo>
                    <a:pt x="512" y="139"/>
                  </a:lnTo>
                  <a:lnTo>
                    <a:pt x="510" y="139"/>
                  </a:lnTo>
                  <a:lnTo>
                    <a:pt x="509" y="139"/>
                  </a:lnTo>
                  <a:lnTo>
                    <a:pt x="509" y="139"/>
                  </a:lnTo>
                  <a:lnTo>
                    <a:pt x="509" y="139"/>
                  </a:lnTo>
                  <a:lnTo>
                    <a:pt x="506" y="138"/>
                  </a:lnTo>
                  <a:lnTo>
                    <a:pt x="506" y="137"/>
                  </a:lnTo>
                  <a:lnTo>
                    <a:pt x="505" y="137"/>
                  </a:lnTo>
                  <a:lnTo>
                    <a:pt x="500" y="136"/>
                  </a:lnTo>
                  <a:lnTo>
                    <a:pt x="499" y="136"/>
                  </a:lnTo>
                  <a:lnTo>
                    <a:pt x="499" y="135"/>
                  </a:lnTo>
                  <a:lnTo>
                    <a:pt x="498" y="135"/>
                  </a:lnTo>
                  <a:lnTo>
                    <a:pt x="496" y="139"/>
                  </a:lnTo>
                  <a:lnTo>
                    <a:pt x="495" y="139"/>
                  </a:lnTo>
                  <a:lnTo>
                    <a:pt x="495" y="143"/>
                  </a:lnTo>
                  <a:lnTo>
                    <a:pt x="495" y="143"/>
                  </a:lnTo>
                  <a:lnTo>
                    <a:pt x="496" y="145"/>
                  </a:lnTo>
                  <a:lnTo>
                    <a:pt x="497" y="146"/>
                  </a:lnTo>
                  <a:lnTo>
                    <a:pt x="497" y="146"/>
                  </a:lnTo>
                  <a:lnTo>
                    <a:pt x="498" y="146"/>
                  </a:lnTo>
                  <a:lnTo>
                    <a:pt x="499" y="146"/>
                  </a:lnTo>
                  <a:lnTo>
                    <a:pt x="499" y="146"/>
                  </a:lnTo>
                  <a:lnTo>
                    <a:pt x="499" y="147"/>
                  </a:lnTo>
                  <a:lnTo>
                    <a:pt x="498" y="147"/>
                  </a:lnTo>
                  <a:lnTo>
                    <a:pt x="498" y="148"/>
                  </a:lnTo>
                  <a:lnTo>
                    <a:pt x="497" y="149"/>
                  </a:lnTo>
                  <a:lnTo>
                    <a:pt x="497" y="150"/>
                  </a:lnTo>
                  <a:lnTo>
                    <a:pt x="497" y="150"/>
                  </a:lnTo>
                  <a:lnTo>
                    <a:pt x="497" y="151"/>
                  </a:lnTo>
                  <a:lnTo>
                    <a:pt x="496" y="153"/>
                  </a:lnTo>
                  <a:lnTo>
                    <a:pt x="495" y="154"/>
                  </a:lnTo>
                  <a:lnTo>
                    <a:pt x="495" y="156"/>
                  </a:lnTo>
                  <a:lnTo>
                    <a:pt x="496" y="157"/>
                  </a:lnTo>
                  <a:lnTo>
                    <a:pt x="497" y="157"/>
                  </a:lnTo>
                  <a:lnTo>
                    <a:pt x="497" y="157"/>
                  </a:lnTo>
                  <a:lnTo>
                    <a:pt x="498" y="157"/>
                  </a:lnTo>
                  <a:lnTo>
                    <a:pt x="499" y="157"/>
                  </a:lnTo>
                  <a:lnTo>
                    <a:pt x="499" y="157"/>
                  </a:lnTo>
                  <a:lnTo>
                    <a:pt x="497" y="157"/>
                  </a:lnTo>
                  <a:lnTo>
                    <a:pt x="497" y="158"/>
                  </a:lnTo>
                  <a:lnTo>
                    <a:pt x="497" y="158"/>
                  </a:lnTo>
                  <a:lnTo>
                    <a:pt x="497" y="161"/>
                  </a:lnTo>
                  <a:lnTo>
                    <a:pt x="498" y="162"/>
                  </a:lnTo>
                  <a:lnTo>
                    <a:pt x="498" y="162"/>
                  </a:lnTo>
                  <a:lnTo>
                    <a:pt x="499" y="163"/>
                  </a:lnTo>
                  <a:lnTo>
                    <a:pt x="499" y="164"/>
                  </a:lnTo>
                  <a:lnTo>
                    <a:pt x="498" y="164"/>
                  </a:lnTo>
                  <a:lnTo>
                    <a:pt x="497" y="164"/>
                  </a:lnTo>
                  <a:lnTo>
                    <a:pt x="497" y="165"/>
                  </a:lnTo>
                  <a:lnTo>
                    <a:pt x="500" y="165"/>
                  </a:lnTo>
                  <a:lnTo>
                    <a:pt x="501" y="165"/>
                  </a:lnTo>
                  <a:lnTo>
                    <a:pt x="500" y="167"/>
                  </a:lnTo>
                  <a:lnTo>
                    <a:pt x="500" y="167"/>
                  </a:lnTo>
                  <a:lnTo>
                    <a:pt x="499" y="168"/>
                  </a:lnTo>
                  <a:lnTo>
                    <a:pt x="500" y="169"/>
                  </a:lnTo>
                  <a:lnTo>
                    <a:pt x="501" y="169"/>
                  </a:lnTo>
                  <a:lnTo>
                    <a:pt x="499" y="170"/>
                  </a:lnTo>
                  <a:lnTo>
                    <a:pt x="499" y="169"/>
                  </a:lnTo>
                  <a:lnTo>
                    <a:pt x="497" y="169"/>
                  </a:lnTo>
                  <a:lnTo>
                    <a:pt x="497" y="170"/>
                  </a:lnTo>
                  <a:lnTo>
                    <a:pt x="497" y="172"/>
                  </a:lnTo>
                  <a:lnTo>
                    <a:pt x="497" y="172"/>
                  </a:lnTo>
                  <a:lnTo>
                    <a:pt x="497" y="173"/>
                  </a:lnTo>
                  <a:lnTo>
                    <a:pt x="496" y="173"/>
                  </a:lnTo>
                  <a:lnTo>
                    <a:pt x="496" y="174"/>
                  </a:lnTo>
                  <a:lnTo>
                    <a:pt x="494" y="174"/>
                  </a:lnTo>
                  <a:lnTo>
                    <a:pt x="493" y="175"/>
                  </a:lnTo>
                  <a:lnTo>
                    <a:pt x="492" y="175"/>
                  </a:lnTo>
                  <a:lnTo>
                    <a:pt x="492" y="175"/>
                  </a:lnTo>
                  <a:lnTo>
                    <a:pt x="492" y="178"/>
                  </a:lnTo>
                  <a:lnTo>
                    <a:pt x="492" y="178"/>
                  </a:lnTo>
                  <a:lnTo>
                    <a:pt x="492" y="179"/>
                  </a:lnTo>
                  <a:lnTo>
                    <a:pt x="498" y="183"/>
                  </a:lnTo>
                  <a:lnTo>
                    <a:pt x="499" y="183"/>
                  </a:lnTo>
                  <a:lnTo>
                    <a:pt x="502" y="196"/>
                  </a:lnTo>
                  <a:lnTo>
                    <a:pt x="502" y="197"/>
                  </a:lnTo>
                  <a:lnTo>
                    <a:pt x="503" y="204"/>
                  </a:lnTo>
                  <a:lnTo>
                    <a:pt x="504" y="204"/>
                  </a:lnTo>
                  <a:lnTo>
                    <a:pt x="505" y="201"/>
                  </a:lnTo>
                  <a:lnTo>
                    <a:pt x="505" y="201"/>
                  </a:lnTo>
                  <a:lnTo>
                    <a:pt x="505" y="204"/>
                  </a:lnTo>
                  <a:lnTo>
                    <a:pt x="506" y="204"/>
                  </a:lnTo>
                  <a:lnTo>
                    <a:pt x="506" y="205"/>
                  </a:lnTo>
                  <a:lnTo>
                    <a:pt x="505" y="205"/>
                  </a:lnTo>
                  <a:lnTo>
                    <a:pt x="504" y="205"/>
                  </a:lnTo>
                  <a:lnTo>
                    <a:pt x="503" y="205"/>
                  </a:lnTo>
                  <a:lnTo>
                    <a:pt x="503" y="205"/>
                  </a:lnTo>
                  <a:lnTo>
                    <a:pt x="498" y="212"/>
                  </a:lnTo>
                  <a:lnTo>
                    <a:pt x="487" y="220"/>
                  </a:lnTo>
                  <a:lnTo>
                    <a:pt x="488" y="221"/>
                  </a:lnTo>
                  <a:lnTo>
                    <a:pt x="491" y="227"/>
                  </a:lnTo>
                  <a:lnTo>
                    <a:pt x="492" y="237"/>
                  </a:lnTo>
                  <a:lnTo>
                    <a:pt x="492" y="237"/>
                  </a:lnTo>
                  <a:lnTo>
                    <a:pt x="492" y="237"/>
                  </a:lnTo>
                  <a:lnTo>
                    <a:pt x="492" y="237"/>
                  </a:lnTo>
                  <a:lnTo>
                    <a:pt x="493" y="239"/>
                  </a:lnTo>
                  <a:lnTo>
                    <a:pt x="493" y="240"/>
                  </a:lnTo>
                  <a:lnTo>
                    <a:pt x="494" y="241"/>
                  </a:lnTo>
                  <a:lnTo>
                    <a:pt x="494" y="241"/>
                  </a:lnTo>
                  <a:lnTo>
                    <a:pt x="495" y="242"/>
                  </a:lnTo>
                  <a:lnTo>
                    <a:pt x="497" y="241"/>
                  </a:lnTo>
                  <a:lnTo>
                    <a:pt x="497" y="242"/>
                  </a:lnTo>
                  <a:lnTo>
                    <a:pt x="496" y="242"/>
                  </a:lnTo>
                  <a:lnTo>
                    <a:pt x="494" y="242"/>
                  </a:lnTo>
                  <a:lnTo>
                    <a:pt x="494" y="243"/>
                  </a:lnTo>
                  <a:lnTo>
                    <a:pt x="493" y="245"/>
                  </a:lnTo>
                  <a:lnTo>
                    <a:pt x="492" y="245"/>
                  </a:lnTo>
                  <a:lnTo>
                    <a:pt x="492" y="245"/>
                  </a:lnTo>
                  <a:lnTo>
                    <a:pt x="490" y="245"/>
                  </a:lnTo>
                  <a:lnTo>
                    <a:pt x="490" y="246"/>
                  </a:lnTo>
                  <a:lnTo>
                    <a:pt x="492" y="248"/>
                  </a:lnTo>
                  <a:lnTo>
                    <a:pt x="493" y="248"/>
                  </a:lnTo>
                  <a:lnTo>
                    <a:pt x="493" y="249"/>
                  </a:lnTo>
                  <a:lnTo>
                    <a:pt x="492" y="249"/>
                  </a:lnTo>
                  <a:lnTo>
                    <a:pt x="492" y="250"/>
                  </a:lnTo>
                  <a:lnTo>
                    <a:pt x="491" y="251"/>
                  </a:lnTo>
                  <a:lnTo>
                    <a:pt x="491" y="251"/>
                  </a:lnTo>
                  <a:lnTo>
                    <a:pt x="490" y="248"/>
                  </a:lnTo>
                  <a:lnTo>
                    <a:pt x="490" y="248"/>
                  </a:lnTo>
                  <a:lnTo>
                    <a:pt x="490" y="248"/>
                  </a:lnTo>
                  <a:lnTo>
                    <a:pt x="489" y="247"/>
                  </a:lnTo>
                  <a:lnTo>
                    <a:pt x="488" y="248"/>
                  </a:lnTo>
                  <a:lnTo>
                    <a:pt x="488" y="248"/>
                  </a:lnTo>
                  <a:lnTo>
                    <a:pt x="487" y="248"/>
                  </a:lnTo>
                  <a:lnTo>
                    <a:pt x="487" y="249"/>
                  </a:lnTo>
                  <a:lnTo>
                    <a:pt x="487" y="252"/>
                  </a:lnTo>
                  <a:lnTo>
                    <a:pt x="487" y="252"/>
                  </a:lnTo>
                  <a:lnTo>
                    <a:pt x="485" y="251"/>
                  </a:lnTo>
                  <a:lnTo>
                    <a:pt x="484" y="251"/>
                  </a:lnTo>
                  <a:lnTo>
                    <a:pt x="483" y="250"/>
                  </a:lnTo>
                  <a:lnTo>
                    <a:pt x="483" y="250"/>
                  </a:lnTo>
                  <a:lnTo>
                    <a:pt x="479" y="252"/>
                  </a:lnTo>
                  <a:lnTo>
                    <a:pt x="482" y="250"/>
                  </a:lnTo>
                  <a:lnTo>
                    <a:pt x="483" y="249"/>
                  </a:lnTo>
                  <a:lnTo>
                    <a:pt x="482" y="246"/>
                  </a:lnTo>
                  <a:lnTo>
                    <a:pt x="478" y="243"/>
                  </a:lnTo>
                  <a:lnTo>
                    <a:pt x="477" y="243"/>
                  </a:lnTo>
                  <a:lnTo>
                    <a:pt x="473" y="244"/>
                  </a:lnTo>
                  <a:lnTo>
                    <a:pt x="473" y="244"/>
                  </a:lnTo>
                  <a:lnTo>
                    <a:pt x="476" y="241"/>
                  </a:lnTo>
                  <a:lnTo>
                    <a:pt x="477" y="241"/>
                  </a:lnTo>
                  <a:lnTo>
                    <a:pt x="477" y="241"/>
                  </a:lnTo>
                  <a:lnTo>
                    <a:pt x="476" y="239"/>
                  </a:lnTo>
                  <a:lnTo>
                    <a:pt x="476" y="238"/>
                  </a:lnTo>
                  <a:lnTo>
                    <a:pt x="475" y="238"/>
                  </a:lnTo>
                  <a:lnTo>
                    <a:pt x="474" y="237"/>
                  </a:lnTo>
                  <a:lnTo>
                    <a:pt x="473" y="236"/>
                  </a:lnTo>
                  <a:lnTo>
                    <a:pt x="473" y="236"/>
                  </a:lnTo>
                  <a:lnTo>
                    <a:pt x="472" y="235"/>
                  </a:lnTo>
                  <a:lnTo>
                    <a:pt x="472" y="234"/>
                  </a:lnTo>
                  <a:lnTo>
                    <a:pt x="473" y="233"/>
                  </a:lnTo>
                  <a:lnTo>
                    <a:pt x="473" y="226"/>
                  </a:lnTo>
                  <a:lnTo>
                    <a:pt x="472" y="225"/>
                  </a:lnTo>
                  <a:lnTo>
                    <a:pt x="472" y="218"/>
                  </a:lnTo>
                  <a:lnTo>
                    <a:pt x="472" y="215"/>
                  </a:lnTo>
                  <a:lnTo>
                    <a:pt x="472" y="215"/>
                  </a:lnTo>
                  <a:lnTo>
                    <a:pt x="471" y="215"/>
                  </a:lnTo>
                  <a:lnTo>
                    <a:pt x="470" y="215"/>
                  </a:lnTo>
                  <a:lnTo>
                    <a:pt x="469" y="215"/>
                  </a:lnTo>
                  <a:lnTo>
                    <a:pt x="468" y="214"/>
                  </a:lnTo>
                  <a:lnTo>
                    <a:pt x="468" y="214"/>
                  </a:lnTo>
                  <a:lnTo>
                    <a:pt x="467" y="214"/>
                  </a:lnTo>
                  <a:lnTo>
                    <a:pt x="456" y="214"/>
                  </a:lnTo>
                  <a:lnTo>
                    <a:pt x="454" y="218"/>
                  </a:lnTo>
                  <a:lnTo>
                    <a:pt x="456" y="213"/>
                  </a:lnTo>
                  <a:lnTo>
                    <a:pt x="456" y="212"/>
                  </a:lnTo>
                  <a:lnTo>
                    <a:pt x="454" y="212"/>
                  </a:lnTo>
                  <a:lnTo>
                    <a:pt x="454" y="211"/>
                  </a:lnTo>
                  <a:lnTo>
                    <a:pt x="453" y="210"/>
                  </a:lnTo>
                  <a:lnTo>
                    <a:pt x="448" y="208"/>
                  </a:lnTo>
                  <a:lnTo>
                    <a:pt x="447" y="208"/>
                  </a:lnTo>
                  <a:lnTo>
                    <a:pt x="447" y="208"/>
                  </a:lnTo>
                  <a:lnTo>
                    <a:pt x="446" y="208"/>
                  </a:lnTo>
                  <a:lnTo>
                    <a:pt x="445" y="208"/>
                  </a:lnTo>
                  <a:lnTo>
                    <a:pt x="444" y="207"/>
                  </a:lnTo>
                  <a:lnTo>
                    <a:pt x="444" y="207"/>
                  </a:lnTo>
                  <a:lnTo>
                    <a:pt x="443" y="207"/>
                  </a:lnTo>
                  <a:lnTo>
                    <a:pt x="443" y="207"/>
                  </a:lnTo>
                  <a:lnTo>
                    <a:pt x="443" y="206"/>
                  </a:lnTo>
                  <a:lnTo>
                    <a:pt x="440" y="202"/>
                  </a:lnTo>
                  <a:lnTo>
                    <a:pt x="435" y="198"/>
                  </a:lnTo>
                  <a:lnTo>
                    <a:pt x="432" y="198"/>
                  </a:lnTo>
                  <a:lnTo>
                    <a:pt x="429" y="197"/>
                  </a:lnTo>
                  <a:lnTo>
                    <a:pt x="428" y="196"/>
                  </a:lnTo>
                  <a:lnTo>
                    <a:pt x="426" y="194"/>
                  </a:lnTo>
                  <a:lnTo>
                    <a:pt x="424" y="194"/>
                  </a:lnTo>
                  <a:lnTo>
                    <a:pt x="418" y="197"/>
                  </a:lnTo>
                  <a:lnTo>
                    <a:pt x="417" y="197"/>
                  </a:lnTo>
                  <a:lnTo>
                    <a:pt x="417" y="197"/>
                  </a:lnTo>
                  <a:lnTo>
                    <a:pt x="415" y="197"/>
                  </a:lnTo>
                  <a:lnTo>
                    <a:pt x="415" y="197"/>
                  </a:lnTo>
                  <a:lnTo>
                    <a:pt x="416" y="196"/>
                  </a:lnTo>
                  <a:lnTo>
                    <a:pt x="417" y="195"/>
                  </a:lnTo>
                  <a:lnTo>
                    <a:pt x="417" y="192"/>
                  </a:lnTo>
                  <a:lnTo>
                    <a:pt x="415" y="190"/>
                  </a:lnTo>
                  <a:lnTo>
                    <a:pt x="415" y="186"/>
                  </a:lnTo>
                  <a:lnTo>
                    <a:pt x="414" y="182"/>
                  </a:lnTo>
                  <a:lnTo>
                    <a:pt x="413" y="179"/>
                  </a:lnTo>
                  <a:lnTo>
                    <a:pt x="413" y="179"/>
                  </a:lnTo>
                  <a:lnTo>
                    <a:pt x="412" y="178"/>
                  </a:lnTo>
                  <a:lnTo>
                    <a:pt x="411" y="179"/>
                  </a:lnTo>
                  <a:lnTo>
                    <a:pt x="410" y="179"/>
                  </a:lnTo>
                  <a:lnTo>
                    <a:pt x="410" y="178"/>
                  </a:lnTo>
                  <a:lnTo>
                    <a:pt x="407" y="178"/>
                  </a:lnTo>
                  <a:lnTo>
                    <a:pt x="407" y="179"/>
                  </a:lnTo>
                  <a:lnTo>
                    <a:pt x="407" y="180"/>
                  </a:lnTo>
                  <a:lnTo>
                    <a:pt x="407" y="181"/>
                  </a:lnTo>
                  <a:lnTo>
                    <a:pt x="407" y="178"/>
                  </a:lnTo>
                  <a:lnTo>
                    <a:pt x="406" y="179"/>
                  </a:lnTo>
                  <a:lnTo>
                    <a:pt x="406" y="179"/>
                  </a:lnTo>
                  <a:lnTo>
                    <a:pt x="405" y="178"/>
                  </a:lnTo>
                  <a:lnTo>
                    <a:pt x="403" y="175"/>
                  </a:lnTo>
                  <a:lnTo>
                    <a:pt x="403" y="175"/>
                  </a:lnTo>
                  <a:lnTo>
                    <a:pt x="403" y="174"/>
                  </a:lnTo>
                  <a:lnTo>
                    <a:pt x="404" y="160"/>
                  </a:lnTo>
                  <a:lnTo>
                    <a:pt x="404" y="159"/>
                  </a:lnTo>
                  <a:lnTo>
                    <a:pt x="405" y="159"/>
                  </a:lnTo>
                  <a:lnTo>
                    <a:pt x="406" y="158"/>
                  </a:lnTo>
                  <a:lnTo>
                    <a:pt x="405" y="156"/>
                  </a:lnTo>
                  <a:lnTo>
                    <a:pt x="407" y="155"/>
                  </a:lnTo>
                  <a:lnTo>
                    <a:pt x="407" y="152"/>
                  </a:lnTo>
                  <a:lnTo>
                    <a:pt x="407" y="151"/>
                  </a:lnTo>
                  <a:lnTo>
                    <a:pt x="405" y="150"/>
                  </a:lnTo>
                  <a:lnTo>
                    <a:pt x="406" y="149"/>
                  </a:lnTo>
                  <a:lnTo>
                    <a:pt x="408" y="149"/>
                  </a:lnTo>
                  <a:lnTo>
                    <a:pt x="410" y="146"/>
                  </a:lnTo>
                  <a:lnTo>
                    <a:pt x="412" y="145"/>
                  </a:lnTo>
                  <a:lnTo>
                    <a:pt x="411" y="144"/>
                  </a:lnTo>
                  <a:lnTo>
                    <a:pt x="411" y="143"/>
                  </a:lnTo>
                  <a:lnTo>
                    <a:pt x="413" y="143"/>
                  </a:lnTo>
                  <a:lnTo>
                    <a:pt x="413" y="143"/>
                  </a:lnTo>
                  <a:lnTo>
                    <a:pt x="413" y="142"/>
                  </a:lnTo>
                  <a:lnTo>
                    <a:pt x="413" y="141"/>
                  </a:lnTo>
                  <a:lnTo>
                    <a:pt x="414" y="141"/>
                  </a:lnTo>
                  <a:lnTo>
                    <a:pt x="414" y="140"/>
                  </a:lnTo>
                  <a:lnTo>
                    <a:pt x="414" y="139"/>
                  </a:lnTo>
                  <a:lnTo>
                    <a:pt x="416" y="142"/>
                  </a:lnTo>
                  <a:lnTo>
                    <a:pt x="415" y="138"/>
                  </a:lnTo>
                  <a:lnTo>
                    <a:pt x="416" y="135"/>
                  </a:lnTo>
                  <a:lnTo>
                    <a:pt x="417" y="135"/>
                  </a:lnTo>
                  <a:lnTo>
                    <a:pt x="418" y="135"/>
                  </a:lnTo>
                  <a:lnTo>
                    <a:pt x="419" y="135"/>
                  </a:lnTo>
                  <a:lnTo>
                    <a:pt x="419" y="135"/>
                  </a:lnTo>
                  <a:lnTo>
                    <a:pt x="418" y="135"/>
                  </a:lnTo>
                  <a:lnTo>
                    <a:pt x="417" y="133"/>
                  </a:lnTo>
                  <a:lnTo>
                    <a:pt x="417" y="132"/>
                  </a:lnTo>
                  <a:lnTo>
                    <a:pt x="418" y="133"/>
                  </a:lnTo>
                  <a:lnTo>
                    <a:pt x="419" y="132"/>
                  </a:lnTo>
                  <a:lnTo>
                    <a:pt x="422" y="133"/>
                  </a:lnTo>
                  <a:lnTo>
                    <a:pt x="423" y="132"/>
                  </a:lnTo>
                  <a:lnTo>
                    <a:pt x="424" y="132"/>
                  </a:lnTo>
                  <a:lnTo>
                    <a:pt x="426" y="132"/>
                  </a:lnTo>
                  <a:lnTo>
                    <a:pt x="427" y="131"/>
                  </a:lnTo>
                  <a:lnTo>
                    <a:pt x="427" y="130"/>
                  </a:lnTo>
                  <a:lnTo>
                    <a:pt x="427" y="129"/>
                  </a:lnTo>
                  <a:lnTo>
                    <a:pt x="426" y="126"/>
                  </a:lnTo>
                  <a:lnTo>
                    <a:pt x="425" y="125"/>
                  </a:lnTo>
                  <a:lnTo>
                    <a:pt x="425" y="124"/>
                  </a:lnTo>
                  <a:lnTo>
                    <a:pt x="425" y="124"/>
                  </a:lnTo>
                  <a:lnTo>
                    <a:pt x="425" y="124"/>
                  </a:lnTo>
                  <a:lnTo>
                    <a:pt x="424" y="124"/>
                  </a:lnTo>
                  <a:lnTo>
                    <a:pt x="423" y="124"/>
                  </a:lnTo>
                  <a:lnTo>
                    <a:pt x="421" y="123"/>
                  </a:lnTo>
                  <a:lnTo>
                    <a:pt x="421" y="122"/>
                  </a:lnTo>
                  <a:lnTo>
                    <a:pt x="421" y="121"/>
                  </a:lnTo>
                  <a:lnTo>
                    <a:pt x="419" y="122"/>
                  </a:lnTo>
                  <a:lnTo>
                    <a:pt x="418" y="122"/>
                  </a:lnTo>
                  <a:lnTo>
                    <a:pt x="418" y="124"/>
                  </a:lnTo>
                  <a:lnTo>
                    <a:pt x="418" y="123"/>
                  </a:lnTo>
                  <a:lnTo>
                    <a:pt x="418" y="122"/>
                  </a:lnTo>
                  <a:lnTo>
                    <a:pt x="419" y="122"/>
                  </a:lnTo>
                  <a:lnTo>
                    <a:pt x="418" y="121"/>
                  </a:lnTo>
                  <a:lnTo>
                    <a:pt x="417" y="121"/>
                  </a:lnTo>
                  <a:lnTo>
                    <a:pt x="416" y="121"/>
                  </a:lnTo>
                  <a:lnTo>
                    <a:pt x="416" y="121"/>
                  </a:lnTo>
                  <a:lnTo>
                    <a:pt x="416" y="121"/>
                  </a:lnTo>
                  <a:lnTo>
                    <a:pt x="413" y="120"/>
                  </a:lnTo>
                  <a:lnTo>
                    <a:pt x="412" y="119"/>
                  </a:lnTo>
                  <a:lnTo>
                    <a:pt x="412" y="119"/>
                  </a:lnTo>
                  <a:lnTo>
                    <a:pt x="412" y="120"/>
                  </a:lnTo>
                  <a:lnTo>
                    <a:pt x="411" y="120"/>
                  </a:lnTo>
                  <a:lnTo>
                    <a:pt x="410" y="120"/>
                  </a:lnTo>
                  <a:lnTo>
                    <a:pt x="410" y="119"/>
                  </a:lnTo>
                  <a:lnTo>
                    <a:pt x="411" y="117"/>
                  </a:lnTo>
                  <a:lnTo>
                    <a:pt x="416" y="120"/>
                  </a:lnTo>
                  <a:lnTo>
                    <a:pt x="416" y="120"/>
                  </a:lnTo>
                  <a:lnTo>
                    <a:pt x="418" y="121"/>
                  </a:lnTo>
                  <a:lnTo>
                    <a:pt x="419" y="121"/>
                  </a:lnTo>
                  <a:lnTo>
                    <a:pt x="420" y="121"/>
                  </a:lnTo>
                  <a:lnTo>
                    <a:pt x="420" y="121"/>
                  </a:lnTo>
                  <a:lnTo>
                    <a:pt x="421" y="121"/>
                  </a:lnTo>
                  <a:lnTo>
                    <a:pt x="421" y="120"/>
                  </a:lnTo>
                  <a:lnTo>
                    <a:pt x="422" y="121"/>
                  </a:lnTo>
                  <a:lnTo>
                    <a:pt x="422" y="121"/>
                  </a:lnTo>
                  <a:lnTo>
                    <a:pt x="424" y="122"/>
                  </a:lnTo>
                  <a:lnTo>
                    <a:pt x="425" y="123"/>
                  </a:lnTo>
                  <a:lnTo>
                    <a:pt x="425" y="123"/>
                  </a:lnTo>
                  <a:lnTo>
                    <a:pt x="426" y="124"/>
                  </a:lnTo>
                  <a:lnTo>
                    <a:pt x="427" y="124"/>
                  </a:lnTo>
                  <a:lnTo>
                    <a:pt x="427" y="124"/>
                  </a:lnTo>
                  <a:lnTo>
                    <a:pt x="428" y="124"/>
                  </a:lnTo>
                  <a:lnTo>
                    <a:pt x="429" y="124"/>
                  </a:lnTo>
                  <a:lnTo>
                    <a:pt x="429" y="123"/>
                  </a:lnTo>
                  <a:lnTo>
                    <a:pt x="429" y="123"/>
                  </a:lnTo>
                  <a:lnTo>
                    <a:pt x="431" y="120"/>
                  </a:lnTo>
                  <a:lnTo>
                    <a:pt x="430" y="120"/>
                  </a:lnTo>
                  <a:lnTo>
                    <a:pt x="430" y="118"/>
                  </a:lnTo>
                  <a:lnTo>
                    <a:pt x="431" y="119"/>
                  </a:lnTo>
                  <a:lnTo>
                    <a:pt x="432" y="119"/>
                  </a:lnTo>
                  <a:lnTo>
                    <a:pt x="432" y="118"/>
                  </a:lnTo>
                  <a:lnTo>
                    <a:pt x="431" y="117"/>
                  </a:lnTo>
                  <a:lnTo>
                    <a:pt x="431" y="117"/>
                  </a:lnTo>
                  <a:lnTo>
                    <a:pt x="431" y="116"/>
                  </a:lnTo>
                  <a:lnTo>
                    <a:pt x="432" y="116"/>
                  </a:lnTo>
                  <a:lnTo>
                    <a:pt x="432" y="117"/>
                  </a:lnTo>
                  <a:lnTo>
                    <a:pt x="432" y="117"/>
                  </a:lnTo>
                  <a:lnTo>
                    <a:pt x="433" y="117"/>
                  </a:lnTo>
                  <a:lnTo>
                    <a:pt x="433" y="117"/>
                  </a:lnTo>
                  <a:lnTo>
                    <a:pt x="433" y="117"/>
                  </a:lnTo>
                  <a:lnTo>
                    <a:pt x="436" y="118"/>
                  </a:lnTo>
                  <a:lnTo>
                    <a:pt x="436" y="117"/>
                  </a:lnTo>
                  <a:lnTo>
                    <a:pt x="438" y="118"/>
                  </a:lnTo>
                  <a:lnTo>
                    <a:pt x="439" y="117"/>
                  </a:lnTo>
                  <a:lnTo>
                    <a:pt x="440" y="116"/>
                  </a:lnTo>
                  <a:lnTo>
                    <a:pt x="441" y="116"/>
                  </a:lnTo>
                  <a:lnTo>
                    <a:pt x="443" y="113"/>
                  </a:lnTo>
                  <a:lnTo>
                    <a:pt x="443" y="111"/>
                  </a:lnTo>
                  <a:lnTo>
                    <a:pt x="443" y="111"/>
                  </a:lnTo>
                  <a:lnTo>
                    <a:pt x="444" y="109"/>
                  </a:lnTo>
                  <a:lnTo>
                    <a:pt x="445" y="109"/>
                  </a:lnTo>
                  <a:lnTo>
                    <a:pt x="446" y="106"/>
                  </a:lnTo>
                  <a:lnTo>
                    <a:pt x="447" y="106"/>
                  </a:lnTo>
                  <a:lnTo>
                    <a:pt x="447" y="106"/>
                  </a:lnTo>
                  <a:lnTo>
                    <a:pt x="447" y="105"/>
                  </a:lnTo>
                  <a:lnTo>
                    <a:pt x="447" y="103"/>
                  </a:lnTo>
                  <a:lnTo>
                    <a:pt x="447" y="103"/>
                  </a:lnTo>
                  <a:lnTo>
                    <a:pt x="447" y="102"/>
                  </a:lnTo>
                  <a:lnTo>
                    <a:pt x="442" y="102"/>
                  </a:lnTo>
                  <a:lnTo>
                    <a:pt x="441" y="102"/>
                  </a:lnTo>
                  <a:lnTo>
                    <a:pt x="436" y="101"/>
                  </a:lnTo>
                  <a:lnTo>
                    <a:pt x="432" y="95"/>
                  </a:lnTo>
                  <a:lnTo>
                    <a:pt x="429" y="95"/>
                  </a:lnTo>
                  <a:lnTo>
                    <a:pt x="430" y="93"/>
                  </a:lnTo>
                  <a:lnTo>
                    <a:pt x="432" y="94"/>
                  </a:lnTo>
                  <a:lnTo>
                    <a:pt x="432" y="93"/>
                  </a:lnTo>
                  <a:lnTo>
                    <a:pt x="433" y="93"/>
                  </a:lnTo>
                  <a:lnTo>
                    <a:pt x="436" y="95"/>
                  </a:lnTo>
                  <a:lnTo>
                    <a:pt x="437" y="96"/>
                  </a:lnTo>
                  <a:lnTo>
                    <a:pt x="437" y="96"/>
                  </a:lnTo>
                  <a:lnTo>
                    <a:pt x="440" y="99"/>
                  </a:lnTo>
                  <a:lnTo>
                    <a:pt x="441" y="101"/>
                  </a:lnTo>
                  <a:lnTo>
                    <a:pt x="446" y="100"/>
                  </a:lnTo>
                  <a:lnTo>
                    <a:pt x="447" y="99"/>
                  </a:lnTo>
                  <a:lnTo>
                    <a:pt x="447" y="98"/>
                  </a:lnTo>
                  <a:lnTo>
                    <a:pt x="448" y="97"/>
                  </a:lnTo>
                  <a:lnTo>
                    <a:pt x="449" y="96"/>
                  </a:lnTo>
                  <a:lnTo>
                    <a:pt x="450" y="95"/>
                  </a:lnTo>
                  <a:lnTo>
                    <a:pt x="450" y="93"/>
                  </a:lnTo>
                  <a:lnTo>
                    <a:pt x="451" y="92"/>
                  </a:lnTo>
                  <a:lnTo>
                    <a:pt x="452" y="92"/>
                  </a:lnTo>
                  <a:lnTo>
                    <a:pt x="452" y="92"/>
                  </a:lnTo>
                  <a:lnTo>
                    <a:pt x="452" y="91"/>
                  </a:lnTo>
                  <a:lnTo>
                    <a:pt x="452" y="89"/>
                  </a:lnTo>
                  <a:lnTo>
                    <a:pt x="452" y="88"/>
                  </a:lnTo>
                  <a:lnTo>
                    <a:pt x="450" y="88"/>
                  </a:lnTo>
                  <a:lnTo>
                    <a:pt x="449" y="87"/>
                  </a:lnTo>
                  <a:lnTo>
                    <a:pt x="448" y="86"/>
                  </a:lnTo>
                  <a:lnTo>
                    <a:pt x="449" y="86"/>
                  </a:lnTo>
                  <a:lnTo>
                    <a:pt x="449" y="85"/>
                  </a:lnTo>
                  <a:lnTo>
                    <a:pt x="450" y="84"/>
                  </a:lnTo>
                  <a:lnTo>
                    <a:pt x="452" y="85"/>
                  </a:lnTo>
                  <a:lnTo>
                    <a:pt x="453" y="85"/>
                  </a:lnTo>
                  <a:lnTo>
                    <a:pt x="453" y="85"/>
                  </a:lnTo>
                  <a:lnTo>
                    <a:pt x="455" y="84"/>
                  </a:lnTo>
                  <a:lnTo>
                    <a:pt x="456" y="84"/>
                  </a:lnTo>
                  <a:lnTo>
                    <a:pt x="457" y="88"/>
                  </a:lnTo>
                  <a:lnTo>
                    <a:pt x="458" y="88"/>
                  </a:lnTo>
                  <a:lnTo>
                    <a:pt x="458" y="88"/>
                  </a:lnTo>
                  <a:lnTo>
                    <a:pt x="459" y="88"/>
                  </a:lnTo>
                  <a:lnTo>
                    <a:pt x="461" y="89"/>
                  </a:lnTo>
                  <a:lnTo>
                    <a:pt x="461" y="87"/>
                  </a:lnTo>
                  <a:lnTo>
                    <a:pt x="461" y="87"/>
                  </a:lnTo>
                  <a:lnTo>
                    <a:pt x="461" y="87"/>
                  </a:lnTo>
                  <a:lnTo>
                    <a:pt x="462" y="88"/>
                  </a:lnTo>
                  <a:lnTo>
                    <a:pt x="463" y="89"/>
                  </a:lnTo>
                  <a:lnTo>
                    <a:pt x="465" y="89"/>
                  </a:lnTo>
                  <a:lnTo>
                    <a:pt x="465" y="89"/>
                  </a:lnTo>
                  <a:lnTo>
                    <a:pt x="465" y="89"/>
                  </a:lnTo>
                  <a:lnTo>
                    <a:pt x="464" y="87"/>
                  </a:lnTo>
                  <a:lnTo>
                    <a:pt x="464" y="86"/>
                  </a:lnTo>
                  <a:lnTo>
                    <a:pt x="463" y="84"/>
                  </a:lnTo>
                  <a:lnTo>
                    <a:pt x="462" y="83"/>
                  </a:lnTo>
                  <a:lnTo>
                    <a:pt x="463" y="82"/>
                  </a:lnTo>
                  <a:lnTo>
                    <a:pt x="464" y="84"/>
                  </a:lnTo>
                  <a:lnTo>
                    <a:pt x="466" y="85"/>
                  </a:lnTo>
                  <a:lnTo>
                    <a:pt x="466" y="86"/>
                  </a:lnTo>
                  <a:lnTo>
                    <a:pt x="467" y="87"/>
                  </a:lnTo>
                  <a:lnTo>
                    <a:pt x="468" y="87"/>
                  </a:lnTo>
                  <a:lnTo>
                    <a:pt x="468" y="85"/>
                  </a:lnTo>
                  <a:lnTo>
                    <a:pt x="469" y="84"/>
                  </a:lnTo>
                  <a:lnTo>
                    <a:pt x="471" y="84"/>
                  </a:lnTo>
                  <a:lnTo>
                    <a:pt x="474" y="81"/>
                  </a:lnTo>
                  <a:lnTo>
                    <a:pt x="474" y="80"/>
                  </a:lnTo>
                  <a:lnTo>
                    <a:pt x="474" y="79"/>
                  </a:lnTo>
                  <a:lnTo>
                    <a:pt x="476" y="77"/>
                  </a:lnTo>
                  <a:lnTo>
                    <a:pt x="478" y="77"/>
                  </a:lnTo>
                  <a:lnTo>
                    <a:pt x="478" y="76"/>
                  </a:lnTo>
                  <a:lnTo>
                    <a:pt x="478" y="75"/>
                  </a:lnTo>
                  <a:lnTo>
                    <a:pt x="478" y="74"/>
                  </a:lnTo>
                  <a:lnTo>
                    <a:pt x="478" y="73"/>
                  </a:lnTo>
                  <a:lnTo>
                    <a:pt x="478" y="72"/>
                  </a:lnTo>
                  <a:lnTo>
                    <a:pt x="478" y="71"/>
                  </a:lnTo>
                  <a:lnTo>
                    <a:pt x="474" y="66"/>
                  </a:lnTo>
                  <a:lnTo>
                    <a:pt x="474" y="62"/>
                  </a:lnTo>
                  <a:lnTo>
                    <a:pt x="475" y="61"/>
                  </a:lnTo>
                  <a:lnTo>
                    <a:pt x="472" y="62"/>
                  </a:lnTo>
                  <a:lnTo>
                    <a:pt x="472" y="60"/>
                  </a:lnTo>
                  <a:lnTo>
                    <a:pt x="472" y="60"/>
                  </a:lnTo>
                  <a:lnTo>
                    <a:pt x="472" y="59"/>
                  </a:lnTo>
                  <a:lnTo>
                    <a:pt x="472" y="59"/>
                  </a:lnTo>
                  <a:lnTo>
                    <a:pt x="471" y="57"/>
                  </a:lnTo>
                  <a:lnTo>
                    <a:pt x="472" y="56"/>
                  </a:lnTo>
                  <a:lnTo>
                    <a:pt x="473" y="57"/>
                  </a:lnTo>
                  <a:lnTo>
                    <a:pt x="473" y="56"/>
                  </a:lnTo>
                  <a:lnTo>
                    <a:pt x="474" y="56"/>
                  </a:lnTo>
                  <a:lnTo>
                    <a:pt x="474" y="57"/>
                  </a:lnTo>
                  <a:lnTo>
                    <a:pt x="475" y="58"/>
                  </a:lnTo>
                  <a:lnTo>
                    <a:pt x="476" y="56"/>
                  </a:lnTo>
                  <a:lnTo>
                    <a:pt x="476" y="56"/>
                  </a:lnTo>
                  <a:lnTo>
                    <a:pt x="478" y="55"/>
                  </a:lnTo>
                  <a:lnTo>
                    <a:pt x="478" y="55"/>
                  </a:lnTo>
                  <a:lnTo>
                    <a:pt x="479" y="53"/>
                  </a:lnTo>
                  <a:lnTo>
                    <a:pt x="478" y="52"/>
                  </a:lnTo>
                  <a:lnTo>
                    <a:pt x="475" y="51"/>
                  </a:lnTo>
                  <a:lnTo>
                    <a:pt x="476" y="50"/>
                  </a:lnTo>
                  <a:lnTo>
                    <a:pt x="477" y="48"/>
                  </a:lnTo>
                  <a:lnTo>
                    <a:pt x="478" y="48"/>
                  </a:lnTo>
                  <a:lnTo>
                    <a:pt x="478" y="46"/>
                  </a:lnTo>
                  <a:lnTo>
                    <a:pt x="476" y="46"/>
                  </a:lnTo>
                  <a:lnTo>
                    <a:pt x="476" y="45"/>
                  </a:lnTo>
                  <a:lnTo>
                    <a:pt x="473" y="45"/>
                  </a:lnTo>
                  <a:lnTo>
                    <a:pt x="472" y="45"/>
                  </a:lnTo>
                  <a:lnTo>
                    <a:pt x="473" y="44"/>
                  </a:lnTo>
                  <a:lnTo>
                    <a:pt x="471" y="42"/>
                  </a:lnTo>
                  <a:lnTo>
                    <a:pt x="470" y="41"/>
                  </a:lnTo>
                  <a:lnTo>
                    <a:pt x="472" y="41"/>
                  </a:lnTo>
                  <a:lnTo>
                    <a:pt x="471" y="39"/>
                  </a:lnTo>
                  <a:lnTo>
                    <a:pt x="471" y="38"/>
                  </a:lnTo>
                  <a:lnTo>
                    <a:pt x="470" y="38"/>
                  </a:lnTo>
                  <a:lnTo>
                    <a:pt x="468" y="39"/>
                  </a:lnTo>
                  <a:lnTo>
                    <a:pt x="468" y="38"/>
                  </a:lnTo>
                  <a:lnTo>
                    <a:pt x="465" y="38"/>
                  </a:lnTo>
                  <a:lnTo>
                    <a:pt x="463" y="37"/>
                  </a:lnTo>
                  <a:lnTo>
                    <a:pt x="462" y="36"/>
                  </a:lnTo>
                  <a:lnTo>
                    <a:pt x="461" y="36"/>
                  </a:lnTo>
                  <a:lnTo>
                    <a:pt x="458" y="36"/>
                  </a:lnTo>
                  <a:lnTo>
                    <a:pt x="458" y="37"/>
                  </a:lnTo>
                  <a:lnTo>
                    <a:pt x="455" y="36"/>
                  </a:lnTo>
                  <a:lnTo>
                    <a:pt x="455" y="38"/>
                  </a:lnTo>
                  <a:lnTo>
                    <a:pt x="455" y="39"/>
                  </a:lnTo>
                  <a:lnTo>
                    <a:pt x="455" y="41"/>
                  </a:lnTo>
                  <a:lnTo>
                    <a:pt x="455" y="41"/>
                  </a:lnTo>
                  <a:lnTo>
                    <a:pt x="455" y="43"/>
                  </a:lnTo>
                  <a:lnTo>
                    <a:pt x="455" y="44"/>
                  </a:lnTo>
                  <a:lnTo>
                    <a:pt x="455" y="44"/>
                  </a:lnTo>
                  <a:lnTo>
                    <a:pt x="456" y="46"/>
                  </a:lnTo>
                  <a:lnTo>
                    <a:pt x="457" y="47"/>
                  </a:lnTo>
                  <a:lnTo>
                    <a:pt x="458" y="47"/>
                  </a:lnTo>
                  <a:lnTo>
                    <a:pt x="458" y="48"/>
                  </a:lnTo>
                  <a:lnTo>
                    <a:pt x="459" y="48"/>
                  </a:lnTo>
                  <a:lnTo>
                    <a:pt x="460" y="49"/>
                  </a:lnTo>
                  <a:lnTo>
                    <a:pt x="458" y="49"/>
                  </a:lnTo>
                  <a:lnTo>
                    <a:pt x="458" y="49"/>
                  </a:lnTo>
                  <a:lnTo>
                    <a:pt x="458" y="50"/>
                  </a:lnTo>
                  <a:lnTo>
                    <a:pt x="458" y="50"/>
                  </a:lnTo>
                  <a:lnTo>
                    <a:pt x="458" y="50"/>
                  </a:lnTo>
                  <a:lnTo>
                    <a:pt x="457" y="51"/>
                  </a:lnTo>
                  <a:lnTo>
                    <a:pt x="458" y="52"/>
                  </a:lnTo>
                  <a:lnTo>
                    <a:pt x="459" y="52"/>
                  </a:lnTo>
                  <a:lnTo>
                    <a:pt x="459" y="52"/>
                  </a:lnTo>
                  <a:lnTo>
                    <a:pt x="458" y="52"/>
                  </a:lnTo>
                  <a:lnTo>
                    <a:pt x="457" y="52"/>
                  </a:lnTo>
                  <a:lnTo>
                    <a:pt x="456" y="53"/>
                  </a:lnTo>
                  <a:lnTo>
                    <a:pt x="455" y="52"/>
                  </a:lnTo>
                  <a:lnTo>
                    <a:pt x="455" y="53"/>
                  </a:lnTo>
                  <a:lnTo>
                    <a:pt x="454" y="53"/>
                  </a:lnTo>
                  <a:lnTo>
                    <a:pt x="454" y="54"/>
                  </a:lnTo>
                  <a:lnTo>
                    <a:pt x="454" y="59"/>
                  </a:lnTo>
                  <a:lnTo>
                    <a:pt x="453" y="59"/>
                  </a:lnTo>
                  <a:lnTo>
                    <a:pt x="453" y="61"/>
                  </a:lnTo>
                  <a:lnTo>
                    <a:pt x="451" y="64"/>
                  </a:lnTo>
                  <a:lnTo>
                    <a:pt x="450" y="66"/>
                  </a:lnTo>
                  <a:lnTo>
                    <a:pt x="449" y="68"/>
                  </a:lnTo>
                  <a:lnTo>
                    <a:pt x="449" y="73"/>
                  </a:lnTo>
                  <a:lnTo>
                    <a:pt x="448" y="72"/>
                  </a:lnTo>
                  <a:lnTo>
                    <a:pt x="448" y="72"/>
                  </a:lnTo>
                  <a:lnTo>
                    <a:pt x="447" y="73"/>
                  </a:lnTo>
                  <a:lnTo>
                    <a:pt x="447" y="72"/>
                  </a:lnTo>
                  <a:lnTo>
                    <a:pt x="447" y="73"/>
                  </a:lnTo>
                  <a:lnTo>
                    <a:pt x="446" y="74"/>
                  </a:lnTo>
                  <a:lnTo>
                    <a:pt x="445" y="75"/>
                  </a:lnTo>
                  <a:lnTo>
                    <a:pt x="444" y="74"/>
                  </a:lnTo>
                  <a:lnTo>
                    <a:pt x="443" y="73"/>
                  </a:lnTo>
                  <a:lnTo>
                    <a:pt x="439" y="64"/>
                  </a:lnTo>
                  <a:lnTo>
                    <a:pt x="439" y="62"/>
                  </a:lnTo>
                  <a:lnTo>
                    <a:pt x="439" y="60"/>
                  </a:lnTo>
                  <a:lnTo>
                    <a:pt x="439" y="58"/>
                  </a:lnTo>
                  <a:lnTo>
                    <a:pt x="439" y="59"/>
                  </a:lnTo>
                  <a:lnTo>
                    <a:pt x="440" y="60"/>
                  </a:lnTo>
                  <a:lnTo>
                    <a:pt x="441" y="60"/>
                  </a:lnTo>
                  <a:lnTo>
                    <a:pt x="442" y="59"/>
                  </a:lnTo>
                  <a:lnTo>
                    <a:pt x="440" y="51"/>
                  </a:lnTo>
                  <a:lnTo>
                    <a:pt x="437" y="48"/>
                  </a:lnTo>
                  <a:lnTo>
                    <a:pt x="436" y="47"/>
                  </a:lnTo>
                  <a:lnTo>
                    <a:pt x="436" y="44"/>
                  </a:lnTo>
                  <a:lnTo>
                    <a:pt x="434" y="44"/>
                  </a:lnTo>
                  <a:lnTo>
                    <a:pt x="433" y="45"/>
                  </a:lnTo>
                  <a:lnTo>
                    <a:pt x="432" y="47"/>
                  </a:lnTo>
                  <a:lnTo>
                    <a:pt x="431" y="48"/>
                  </a:lnTo>
                  <a:lnTo>
                    <a:pt x="431" y="53"/>
                  </a:lnTo>
                  <a:lnTo>
                    <a:pt x="431" y="53"/>
                  </a:lnTo>
                  <a:lnTo>
                    <a:pt x="430" y="55"/>
                  </a:lnTo>
                  <a:lnTo>
                    <a:pt x="430" y="56"/>
                  </a:lnTo>
                  <a:lnTo>
                    <a:pt x="429" y="59"/>
                  </a:lnTo>
                  <a:lnTo>
                    <a:pt x="427" y="56"/>
                  </a:lnTo>
                  <a:lnTo>
                    <a:pt x="428" y="52"/>
                  </a:lnTo>
                  <a:lnTo>
                    <a:pt x="427" y="50"/>
                  </a:lnTo>
                  <a:lnTo>
                    <a:pt x="427" y="50"/>
                  </a:lnTo>
                  <a:lnTo>
                    <a:pt x="426" y="48"/>
                  </a:lnTo>
                  <a:lnTo>
                    <a:pt x="426" y="47"/>
                  </a:lnTo>
                  <a:lnTo>
                    <a:pt x="425" y="47"/>
                  </a:lnTo>
                  <a:lnTo>
                    <a:pt x="422" y="44"/>
                  </a:lnTo>
                  <a:lnTo>
                    <a:pt x="423" y="44"/>
                  </a:lnTo>
                  <a:lnTo>
                    <a:pt x="424" y="43"/>
                  </a:lnTo>
                  <a:lnTo>
                    <a:pt x="425" y="44"/>
                  </a:lnTo>
                  <a:lnTo>
                    <a:pt x="425" y="44"/>
                  </a:lnTo>
                  <a:lnTo>
                    <a:pt x="425" y="42"/>
                  </a:lnTo>
                  <a:lnTo>
                    <a:pt x="425" y="41"/>
                  </a:lnTo>
                  <a:lnTo>
                    <a:pt x="425" y="41"/>
                  </a:lnTo>
                  <a:lnTo>
                    <a:pt x="424" y="41"/>
                  </a:lnTo>
                  <a:lnTo>
                    <a:pt x="424" y="41"/>
                  </a:lnTo>
                  <a:lnTo>
                    <a:pt x="423" y="41"/>
                  </a:lnTo>
                  <a:lnTo>
                    <a:pt x="422" y="41"/>
                  </a:lnTo>
                  <a:lnTo>
                    <a:pt x="423" y="40"/>
                  </a:lnTo>
                  <a:lnTo>
                    <a:pt x="423" y="39"/>
                  </a:lnTo>
                  <a:lnTo>
                    <a:pt x="422" y="39"/>
                  </a:lnTo>
                  <a:lnTo>
                    <a:pt x="421" y="41"/>
                  </a:lnTo>
                  <a:lnTo>
                    <a:pt x="420" y="41"/>
                  </a:lnTo>
                  <a:lnTo>
                    <a:pt x="418" y="41"/>
                  </a:lnTo>
                  <a:lnTo>
                    <a:pt x="418" y="38"/>
                  </a:lnTo>
                  <a:lnTo>
                    <a:pt x="415" y="38"/>
                  </a:lnTo>
                  <a:lnTo>
                    <a:pt x="415" y="38"/>
                  </a:lnTo>
                  <a:lnTo>
                    <a:pt x="415" y="37"/>
                  </a:lnTo>
                  <a:lnTo>
                    <a:pt x="416" y="37"/>
                  </a:lnTo>
                  <a:lnTo>
                    <a:pt x="416" y="36"/>
                  </a:lnTo>
                  <a:lnTo>
                    <a:pt x="417" y="36"/>
                  </a:lnTo>
                  <a:lnTo>
                    <a:pt x="418" y="35"/>
                  </a:lnTo>
                  <a:lnTo>
                    <a:pt x="418" y="35"/>
                  </a:lnTo>
                  <a:lnTo>
                    <a:pt x="419" y="33"/>
                  </a:lnTo>
                  <a:lnTo>
                    <a:pt x="418" y="32"/>
                  </a:lnTo>
                  <a:lnTo>
                    <a:pt x="417" y="32"/>
                  </a:lnTo>
                  <a:lnTo>
                    <a:pt x="417" y="32"/>
                  </a:lnTo>
                  <a:lnTo>
                    <a:pt x="417" y="31"/>
                  </a:lnTo>
                  <a:lnTo>
                    <a:pt x="417" y="30"/>
                  </a:lnTo>
                  <a:lnTo>
                    <a:pt x="417" y="30"/>
                  </a:lnTo>
                  <a:lnTo>
                    <a:pt x="418" y="30"/>
                  </a:lnTo>
                  <a:lnTo>
                    <a:pt x="420" y="31"/>
                  </a:lnTo>
                  <a:lnTo>
                    <a:pt x="421" y="31"/>
                  </a:lnTo>
                  <a:lnTo>
                    <a:pt x="421" y="30"/>
                  </a:lnTo>
                  <a:lnTo>
                    <a:pt x="421" y="30"/>
                  </a:lnTo>
                  <a:lnTo>
                    <a:pt x="421" y="28"/>
                  </a:lnTo>
                  <a:lnTo>
                    <a:pt x="420" y="27"/>
                  </a:lnTo>
                  <a:lnTo>
                    <a:pt x="420" y="28"/>
                  </a:lnTo>
                  <a:lnTo>
                    <a:pt x="419" y="29"/>
                  </a:lnTo>
                  <a:lnTo>
                    <a:pt x="419" y="29"/>
                  </a:lnTo>
                  <a:lnTo>
                    <a:pt x="418" y="26"/>
                  </a:lnTo>
                  <a:lnTo>
                    <a:pt x="418" y="25"/>
                  </a:lnTo>
                  <a:lnTo>
                    <a:pt x="418" y="23"/>
                  </a:lnTo>
                  <a:lnTo>
                    <a:pt x="417" y="22"/>
                  </a:lnTo>
                  <a:lnTo>
                    <a:pt x="415" y="22"/>
                  </a:lnTo>
                  <a:lnTo>
                    <a:pt x="415" y="20"/>
                  </a:lnTo>
                  <a:lnTo>
                    <a:pt x="414" y="20"/>
                  </a:lnTo>
                  <a:lnTo>
                    <a:pt x="414" y="19"/>
                  </a:lnTo>
                  <a:lnTo>
                    <a:pt x="414" y="19"/>
                  </a:lnTo>
                  <a:lnTo>
                    <a:pt x="414" y="12"/>
                  </a:lnTo>
                  <a:lnTo>
                    <a:pt x="411" y="8"/>
                  </a:lnTo>
                  <a:lnTo>
                    <a:pt x="410" y="8"/>
                  </a:lnTo>
                  <a:lnTo>
                    <a:pt x="410" y="6"/>
                  </a:lnTo>
                  <a:lnTo>
                    <a:pt x="410" y="4"/>
                  </a:lnTo>
                  <a:lnTo>
                    <a:pt x="408" y="4"/>
                  </a:lnTo>
                  <a:lnTo>
                    <a:pt x="407" y="3"/>
                  </a:lnTo>
                  <a:lnTo>
                    <a:pt x="407" y="4"/>
                  </a:lnTo>
                  <a:lnTo>
                    <a:pt x="406" y="5"/>
                  </a:lnTo>
                  <a:lnTo>
                    <a:pt x="406" y="3"/>
                  </a:lnTo>
                  <a:lnTo>
                    <a:pt x="405" y="4"/>
                  </a:lnTo>
                  <a:lnTo>
                    <a:pt x="405" y="3"/>
                  </a:lnTo>
                  <a:lnTo>
                    <a:pt x="405" y="2"/>
                  </a:lnTo>
                  <a:lnTo>
                    <a:pt x="405" y="2"/>
                  </a:lnTo>
                  <a:lnTo>
                    <a:pt x="406" y="1"/>
                  </a:lnTo>
                  <a:lnTo>
                    <a:pt x="404" y="0"/>
                  </a:lnTo>
                  <a:lnTo>
                    <a:pt x="403" y="1"/>
                  </a:lnTo>
                  <a:lnTo>
                    <a:pt x="403" y="0"/>
                  </a:lnTo>
                  <a:lnTo>
                    <a:pt x="402" y="1"/>
                  </a:lnTo>
                  <a:lnTo>
                    <a:pt x="400" y="4"/>
                  </a:lnTo>
                  <a:lnTo>
                    <a:pt x="398" y="7"/>
                  </a:lnTo>
                  <a:lnTo>
                    <a:pt x="399" y="8"/>
                  </a:lnTo>
                  <a:lnTo>
                    <a:pt x="399" y="8"/>
                  </a:lnTo>
                  <a:lnTo>
                    <a:pt x="399" y="8"/>
                  </a:lnTo>
                  <a:lnTo>
                    <a:pt x="400" y="11"/>
                  </a:lnTo>
                  <a:lnTo>
                    <a:pt x="399" y="12"/>
                  </a:lnTo>
                  <a:lnTo>
                    <a:pt x="399" y="12"/>
                  </a:lnTo>
                  <a:lnTo>
                    <a:pt x="397" y="10"/>
                  </a:lnTo>
                  <a:lnTo>
                    <a:pt x="396" y="11"/>
                  </a:lnTo>
                  <a:lnTo>
                    <a:pt x="396" y="12"/>
                  </a:lnTo>
                  <a:lnTo>
                    <a:pt x="396" y="12"/>
                  </a:lnTo>
                  <a:lnTo>
                    <a:pt x="396" y="12"/>
                  </a:lnTo>
                  <a:lnTo>
                    <a:pt x="396" y="12"/>
                  </a:lnTo>
                  <a:lnTo>
                    <a:pt x="396" y="15"/>
                  </a:lnTo>
                  <a:lnTo>
                    <a:pt x="396" y="15"/>
                  </a:lnTo>
                  <a:lnTo>
                    <a:pt x="395" y="17"/>
                  </a:lnTo>
                  <a:lnTo>
                    <a:pt x="395" y="19"/>
                  </a:lnTo>
                  <a:lnTo>
                    <a:pt x="396" y="20"/>
                  </a:lnTo>
                  <a:lnTo>
                    <a:pt x="396" y="22"/>
                  </a:lnTo>
                  <a:lnTo>
                    <a:pt x="397" y="22"/>
                  </a:lnTo>
                  <a:lnTo>
                    <a:pt x="397" y="24"/>
                  </a:lnTo>
                  <a:lnTo>
                    <a:pt x="396" y="24"/>
                  </a:lnTo>
                  <a:lnTo>
                    <a:pt x="396" y="24"/>
                  </a:lnTo>
                  <a:lnTo>
                    <a:pt x="396" y="24"/>
                  </a:lnTo>
                  <a:lnTo>
                    <a:pt x="395" y="26"/>
                  </a:lnTo>
                  <a:lnTo>
                    <a:pt x="395" y="26"/>
                  </a:lnTo>
                  <a:lnTo>
                    <a:pt x="394" y="26"/>
                  </a:lnTo>
                  <a:lnTo>
                    <a:pt x="394" y="32"/>
                  </a:lnTo>
                  <a:lnTo>
                    <a:pt x="395" y="33"/>
                  </a:lnTo>
                  <a:lnTo>
                    <a:pt x="395" y="33"/>
                  </a:lnTo>
                  <a:lnTo>
                    <a:pt x="397" y="35"/>
                  </a:lnTo>
                  <a:lnTo>
                    <a:pt x="396" y="35"/>
                  </a:lnTo>
                  <a:lnTo>
                    <a:pt x="397" y="36"/>
                  </a:lnTo>
                  <a:lnTo>
                    <a:pt x="398" y="37"/>
                  </a:lnTo>
                  <a:lnTo>
                    <a:pt x="401" y="37"/>
                  </a:lnTo>
                  <a:lnTo>
                    <a:pt x="401" y="37"/>
                  </a:lnTo>
                  <a:lnTo>
                    <a:pt x="401" y="38"/>
                  </a:lnTo>
                  <a:lnTo>
                    <a:pt x="403" y="39"/>
                  </a:lnTo>
                  <a:lnTo>
                    <a:pt x="403" y="40"/>
                  </a:lnTo>
                  <a:lnTo>
                    <a:pt x="403" y="40"/>
                  </a:lnTo>
                  <a:lnTo>
                    <a:pt x="404" y="40"/>
                  </a:lnTo>
                  <a:lnTo>
                    <a:pt x="404" y="39"/>
                  </a:lnTo>
                  <a:lnTo>
                    <a:pt x="404" y="39"/>
                  </a:lnTo>
                  <a:lnTo>
                    <a:pt x="406" y="42"/>
                  </a:lnTo>
                  <a:lnTo>
                    <a:pt x="407" y="42"/>
                  </a:lnTo>
                  <a:lnTo>
                    <a:pt x="409" y="41"/>
                  </a:lnTo>
                  <a:lnTo>
                    <a:pt x="410" y="41"/>
                  </a:lnTo>
                  <a:lnTo>
                    <a:pt x="410" y="43"/>
                  </a:lnTo>
                  <a:lnTo>
                    <a:pt x="410" y="44"/>
                  </a:lnTo>
                  <a:lnTo>
                    <a:pt x="409" y="46"/>
                  </a:lnTo>
                  <a:lnTo>
                    <a:pt x="409" y="45"/>
                  </a:lnTo>
                  <a:lnTo>
                    <a:pt x="409" y="44"/>
                  </a:lnTo>
                  <a:lnTo>
                    <a:pt x="409" y="42"/>
                  </a:lnTo>
                  <a:lnTo>
                    <a:pt x="409" y="43"/>
                  </a:lnTo>
                  <a:lnTo>
                    <a:pt x="407" y="44"/>
                  </a:lnTo>
                  <a:lnTo>
                    <a:pt x="407" y="45"/>
                  </a:lnTo>
                  <a:lnTo>
                    <a:pt x="406" y="47"/>
                  </a:lnTo>
                  <a:lnTo>
                    <a:pt x="407" y="46"/>
                  </a:lnTo>
                  <a:lnTo>
                    <a:pt x="407" y="48"/>
                  </a:lnTo>
                  <a:lnTo>
                    <a:pt x="406" y="49"/>
                  </a:lnTo>
                  <a:lnTo>
                    <a:pt x="405" y="49"/>
                  </a:lnTo>
                  <a:lnTo>
                    <a:pt x="405" y="50"/>
                  </a:lnTo>
                  <a:lnTo>
                    <a:pt x="404" y="52"/>
                  </a:lnTo>
                  <a:lnTo>
                    <a:pt x="404" y="53"/>
                  </a:lnTo>
                  <a:lnTo>
                    <a:pt x="406" y="53"/>
                  </a:lnTo>
                  <a:lnTo>
                    <a:pt x="407" y="52"/>
                  </a:lnTo>
                  <a:lnTo>
                    <a:pt x="409" y="50"/>
                  </a:lnTo>
                  <a:lnTo>
                    <a:pt x="408" y="51"/>
                  </a:lnTo>
                  <a:lnTo>
                    <a:pt x="407" y="51"/>
                  </a:lnTo>
                  <a:lnTo>
                    <a:pt x="407" y="50"/>
                  </a:lnTo>
                  <a:lnTo>
                    <a:pt x="408" y="49"/>
                  </a:lnTo>
                  <a:lnTo>
                    <a:pt x="408" y="48"/>
                  </a:lnTo>
                  <a:lnTo>
                    <a:pt x="409" y="49"/>
                  </a:lnTo>
                  <a:lnTo>
                    <a:pt x="410" y="55"/>
                  </a:lnTo>
                  <a:lnTo>
                    <a:pt x="410" y="55"/>
                  </a:lnTo>
                  <a:lnTo>
                    <a:pt x="410" y="55"/>
                  </a:lnTo>
                  <a:lnTo>
                    <a:pt x="407" y="58"/>
                  </a:lnTo>
                  <a:lnTo>
                    <a:pt x="407" y="59"/>
                  </a:lnTo>
                  <a:lnTo>
                    <a:pt x="407" y="60"/>
                  </a:lnTo>
                  <a:lnTo>
                    <a:pt x="405" y="61"/>
                  </a:lnTo>
                  <a:lnTo>
                    <a:pt x="404" y="62"/>
                  </a:lnTo>
                  <a:lnTo>
                    <a:pt x="403" y="63"/>
                  </a:lnTo>
                  <a:lnTo>
                    <a:pt x="403" y="62"/>
                  </a:lnTo>
                  <a:lnTo>
                    <a:pt x="401" y="62"/>
                  </a:lnTo>
                  <a:lnTo>
                    <a:pt x="401" y="62"/>
                  </a:lnTo>
                  <a:lnTo>
                    <a:pt x="401" y="62"/>
                  </a:lnTo>
                  <a:lnTo>
                    <a:pt x="400" y="62"/>
                  </a:lnTo>
                  <a:lnTo>
                    <a:pt x="399" y="62"/>
                  </a:lnTo>
                  <a:lnTo>
                    <a:pt x="399" y="62"/>
                  </a:lnTo>
                  <a:lnTo>
                    <a:pt x="399" y="63"/>
                  </a:lnTo>
                  <a:lnTo>
                    <a:pt x="399" y="64"/>
                  </a:lnTo>
                  <a:lnTo>
                    <a:pt x="399" y="67"/>
                  </a:lnTo>
                  <a:lnTo>
                    <a:pt x="400" y="69"/>
                  </a:lnTo>
                  <a:lnTo>
                    <a:pt x="401" y="70"/>
                  </a:lnTo>
                  <a:lnTo>
                    <a:pt x="401" y="71"/>
                  </a:lnTo>
                  <a:lnTo>
                    <a:pt x="401" y="73"/>
                  </a:lnTo>
                  <a:lnTo>
                    <a:pt x="401" y="75"/>
                  </a:lnTo>
                  <a:lnTo>
                    <a:pt x="399" y="74"/>
                  </a:lnTo>
                  <a:lnTo>
                    <a:pt x="399" y="73"/>
                  </a:lnTo>
                  <a:lnTo>
                    <a:pt x="399" y="73"/>
                  </a:lnTo>
                  <a:lnTo>
                    <a:pt x="399" y="72"/>
                  </a:lnTo>
                  <a:lnTo>
                    <a:pt x="399" y="73"/>
                  </a:lnTo>
                  <a:lnTo>
                    <a:pt x="399" y="72"/>
                  </a:lnTo>
                  <a:lnTo>
                    <a:pt x="397" y="73"/>
                  </a:lnTo>
                  <a:lnTo>
                    <a:pt x="397" y="71"/>
                  </a:lnTo>
                  <a:lnTo>
                    <a:pt x="396" y="71"/>
                  </a:lnTo>
                  <a:lnTo>
                    <a:pt x="395" y="70"/>
                  </a:lnTo>
                  <a:lnTo>
                    <a:pt x="397" y="69"/>
                  </a:lnTo>
                  <a:lnTo>
                    <a:pt x="396" y="67"/>
                  </a:lnTo>
                  <a:lnTo>
                    <a:pt x="396" y="65"/>
                  </a:lnTo>
                  <a:lnTo>
                    <a:pt x="397" y="64"/>
                  </a:lnTo>
                  <a:lnTo>
                    <a:pt x="397" y="60"/>
                  </a:lnTo>
                  <a:lnTo>
                    <a:pt x="397" y="60"/>
                  </a:lnTo>
                  <a:lnTo>
                    <a:pt x="395" y="62"/>
                  </a:lnTo>
                  <a:lnTo>
                    <a:pt x="395" y="63"/>
                  </a:lnTo>
                  <a:lnTo>
                    <a:pt x="394" y="62"/>
                  </a:lnTo>
                  <a:lnTo>
                    <a:pt x="393" y="63"/>
                  </a:lnTo>
                  <a:lnTo>
                    <a:pt x="393" y="62"/>
                  </a:lnTo>
                  <a:lnTo>
                    <a:pt x="393" y="62"/>
                  </a:lnTo>
                  <a:lnTo>
                    <a:pt x="394" y="61"/>
                  </a:lnTo>
                  <a:lnTo>
                    <a:pt x="394" y="59"/>
                  </a:lnTo>
                  <a:lnTo>
                    <a:pt x="394" y="59"/>
                  </a:lnTo>
                  <a:lnTo>
                    <a:pt x="392" y="59"/>
                  </a:lnTo>
                  <a:lnTo>
                    <a:pt x="392" y="59"/>
                  </a:lnTo>
                  <a:lnTo>
                    <a:pt x="392" y="59"/>
                  </a:lnTo>
                  <a:lnTo>
                    <a:pt x="391" y="58"/>
                  </a:lnTo>
                  <a:lnTo>
                    <a:pt x="390" y="56"/>
                  </a:lnTo>
                  <a:lnTo>
                    <a:pt x="389" y="56"/>
                  </a:lnTo>
                  <a:lnTo>
                    <a:pt x="389" y="58"/>
                  </a:lnTo>
                  <a:lnTo>
                    <a:pt x="389" y="56"/>
                  </a:lnTo>
                  <a:lnTo>
                    <a:pt x="388" y="55"/>
                  </a:lnTo>
                  <a:lnTo>
                    <a:pt x="387" y="55"/>
                  </a:lnTo>
                  <a:lnTo>
                    <a:pt x="386" y="55"/>
                  </a:lnTo>
                  <a:lnTo>
                    <a:pt x="388" y="58"/>
                  </a:lnTo>
                  <a:lnTo>
                    <a:pt x="388" y="58"/>
                  </a:lnTo>
                  <a:lnTo>
                    <a:pt x="385" y="59"/>
                  </a:lnTo>
                  <a:lnTo>
                    <a:pt x="385" y="58"/>
                  </a:lnTo>
                  <a:lnTo>
                    <a:pt x="384" y="58"/>
                  </a:lnTo>
                  <a:lnTo>
                    <a:pt x="384" y="58"/>
                  </a:lnTo>
                  <a:lnTo>
                    <a:pt x="384" y="59"/>
                  </a:lnTo>
                  <a:lnTo>
                    <a:pt x="383" y="58"/>
                  </a:lnTo>
                  <a:lnTo>
                    <a:pt x="382" y="58"/>
                  </a:lnTo>
                  <a:lnTo>
                    <a:pt x="383" y="59"/>
                  </a:lnTo>
                  <a:lnTo>
                    <a:pt x="383" y="60"/>
                  </a:lnTo>
                  <a:lnTo>
                    <a:pt x="385" y="61"/>
                  </a:lnTo>
                  <a:lnTo>
                    <a:pt x="385" y="62"/>
                  </a:lnTo>
                  <a:lnTo>
                    <a:pt x="384" y="62"/>
                  </a:lnTo>
                  <a:lnTo>
                    <a:pt x="385" y="64"/>
                  </a:lnTo>
                  <a:lnTo>
                    <a:pt x="385" y="66"/>
                  </a:lnTo>
                  <a:lnTo>
                    <a:pt x="386" y="66"/>
                  </a:lnTo>
                  <a:lnTo>
                    <a:pt x="386" y="65"/>
                  </a:lnTo>
                  <a:lnTo>
                    <a:pt x="387" y="64"/>
                  </a:lnTo>
                  <a:lnTo>
                    <a:pt x="389" y="64"/>
                  </a:lnTo>
                  <a:lnTo>
                    <a:pt x="389" y="64"/>
                  </a:lnTo>
                  <a:lnTo>
                    <a:pt x="389" y="65"/>
                  </a:lnTo>
                  <a:lnTo>
                    <a:pt x="390" y="65"/>
                  </a:lnTo>
                  <a:lnTo>
                    <a:pt x="390" y="64"/>
                  </a:lnTo>
                  <a:lnTo>
                    <a:pt x="391" y="64"/>
                  </a:lnTo>
                  <a:lnTo>
                    <a:pt x="391" y="68"/>
                  </a:lnTo>
                  <a:lnTo>
                    <a:pt x="390" y="69"/>
                  </a:lnTo>
                  <a:lnTo>
                    <a:pt x="389" y="70"/>
                  </a:lnTo>
                  <a:lnTo>
                    <a:pt x="388" y="69"/>
                  </a:lnTo>
                  <a:lnTo>
                    <a:pt x="387" y="68"/>
                  </a:lnTo>
                  <a:lnTo>
                    <a:pt x="386" y="67"/>
                  </a:lnTo>
                  <a:lnTo>
                    <a:pt x="385" y="67"/>
                  </a:lnTo>
                  <a:lnTo>
                    <a:pt x="385" y="66"/>
                  </a:lnTo>
                  <a:lnTo>
                    <a:pt x="385" y="64"/>
                  </a:lnTo>
                  <a:lnTo>
                    <a:pt x="384" y="64"/>
                  </a:lnTo>
                  <a:lnTo>
                    <a:pt x="383" y="62"/>
                  </a:lnTo>
                  <a:lnTo>
                    <a:pt x="383" y="62"/>
                  </a:lnTo>
                  <a:lnTo>
                    <a:pt x="382" y="62"/>
                  </a:lnTo>
                  <a:lnTo>
                    <a:pt x="382" y="63"/>
                  </a:lnTo>
                  <a:lnTo>
                    <a:pt x="382" y="64"/>
                  </a:lnTo>
                  <a:lnTo>
                    <a:pt x="383" y="65"/>
                  </a:lnTo>
                  <a:lnTo>
                    <a:pt x="383" y="66"/>
                  </a:lnTo>
                  <a:lnTo>
                    <a:pt x="384" y="67"/>
                  </a:lnTo>
                  <a:lnTo>
                    <a:pt x="382" y="67"/>
                  </a:lnTo>
                  <a:lnTo>
                    <a:pt x="381" y="67"/>
                  </a:lnTo>
                  <a:lnTo>
                    <a:pt x="381" y="67"/>
                  </a:lnTo>
                  <a:lnTo>
                    <a:pt x="380" y="67"/>
                  </a:lnTo>
                  <a:lnTo>
                    <a:pt x="379" y="67"/>
                  </a:lnTo>
                  <a:lnTo>
                    <a:pt x="378" y="66"/>
                  </a:lnTo>
                  <a:lnTo>
                    <a:pt x="377" y="66"/>
                  </a:lnTo>
                  <a:lnTo>
                    <a:pt x="374" y="66"/>
                  </a:lnTo>
                  <a:lnTo>
                    <a:pt x="372" y="67"/>
                  </a:lnTo>
                  <a:lnTo>
                    <a:pt x="370" y="67"/>
                  </a:lnTo>
                  <a:lnTo>
                    <a:pt x="368" y="67"/>
                  </a:lnTo>
                  <a:lnTo>
                    <a:pt x="367" y="68"/>
                  </a:lnTo>
                  <a:lnTo>
                    <a:pt x="365" y="67"/>
                  </a:lnTo>
                  <a:lnTo>
                    <a:pt x="365" y="67"/>
                  </a:lnTo>
                  <a:lnTo>
                    <a:pt x="364" y="67"/>
                  </a:lnTo>
                  <a:lnTo>
                    <a:pt x="364" y="67"/>
                  </a:lnTo>
                  <a:lnTo>
                    <a:pt x="363" y="67"/>
                  </a:lnTo>
                  <a:lnTo>
                    <a:pt x="363" y="68"/>
                  </a:lnTo>
                  <a:lnTo>
                    <a:pt x="363" y="68"/>
                  </a:lnTo>
                  <a:lnTo>
                    <a:pt x="361" y="67"/>
                  </a:lnTo>
                  <a:lnTo>
                    <a:pt x="360" y="67"/>
                  </a:lnTo>
                  <a:lnTo>
                    <a:pt x="360" y="65"/>
                  </a:lnTo>
                  <a:lnTo>
                    <a:pt x="357" y="63"/>
                  </a:lnTo>
                  <a:lnTo>
                    <a:pt x="357" y="62"/>
                  </a:lnTo>
                  <a:lnTo>
                    <a:pt x="356" y="61"/>
                  </a:lnTo>
                  <a:lnTo>
                    <a:pt x="356" y="62"/>
                  </a:lnTo>
                  <a:lnTo>
                    <a:pt x="355" y="62"/>
                  </a:lnTo>
                  <a:lnTo>
                    <a:pt x="354" y="62"/>
                  </a:lnTo>
                  <a:lnTo>
                    <a:pt x="354" y="63"/>
                  </a:lnTo>
                  <a:lnTo>
                    <a:pt x="353" y="62"/>
                  </a:lnTo>
                  <a:lnTo>
                    <a:pt x="352" y="63"/>
                  </a:lnTo>
                  <a:lnTo>
                    <a:pt x="351" y="62"/>
                  </a:lnTo>
                  <a:lnTo>
                    <a:pt x="350" y="62"/>
                  </a:lnTo>
                  <a:lnTo>
                    <a:pt x="349" y="62"/>
                  </a:lnTo>
                  <a:lnTo>
                    <a:pt x="349" y="60"/>
                  </a:lnTo>
                  <a:lnTo>
                    <a:pt x="349" y="60"/>
                  </a:lnTo>
                  <a:lnTo>
                    <a:pt x="347" y="59"/>
                  </a:lnTo>
                  <a:lnTo>
                    <a:pt x="346" y="59"/>
                  </a:lnTo>
                  <a:lnTo>
                    <a:pt x="346" y="58"/>
                  </a:lnTo>
                  <a:lnTo>
                    <a:pt x="345" y="58"/>
                  </a:lnTo>
                  <a:lnTo>
                    <a:pt x="345" y="57"/>
                  </a:lnTo>
                  <a:lnTo>
                    <a:pt x="344" y="57"/>
                  </a:lnTo>
                  <a:lnTo>
                    <a:pt x="344" y="56"/>
                  </a:lnTo>
                  <a:lnTo>
                    <a:pt x="345" y="56"/>
                  </a:lnTo>
                  <a:lnTo>
                    <a:pt x="345" y="56"/>
                  </a:lnTo>
                  <a:lnTo>
                    <a:pt x="345" y="55"/>
                  </a:lnTo>
                  <a:lnTo>
                    <a:pt x="345" y="55"/>
                  </a:lnTo>
                  <a:lnTo>
                    <a:pt x="345" y="54"/>
                  </a:lnTo>
                  <a:lnTo>
                    <a:pt x="344" y="53"/>
                  </a:lnTo>
                  <a:lnTo>
                    <a:pt x="345" y="52"/>
                  </a:lnTo>
                  <a:lnTo>
                    <a:pt x="343" y="52"/>
                  </a:lnTo>
                  <a:lnTo>
                    <a:pt x="343" y="50"/>
                  </a:lnTo>
                  <a:lnTo>
                    <a:pt x="342" y="50"/>
                  </a:lnTo>
                  <a:lnTo>
                    <a:pt x="341" y="49"/>
                  </a:lnTo>
                  <a:lnTo>
                    <a:pt x="341" y="49"/>
                  </a:lnTo>
                  <a:lnTo>
                    <a:pt x="340" y="50"/>
                  </a:lnTo>
                  <a:lnTo>
                    <a:pt x="338" y="49"/>
                  </a:lnTo>
                  <a:lnTo>
                    <a:pt x="338" y="51"/>
                  </a:lnTo>
                  <a:lnTo>
                    <a:pt x="337" y="51"/>
                  </a:lnTo>
                  <a:lnTo>
                    <a:pt x="336" y="52"/>
                  </a:lnTo>
                  <a:lnTo>
                    <a:pt x="332" y="53"/>
                  </a:lnTo>
                  <a:lnTo>
                    <a:pt x="329" y="54"/>
                  </a:lnTo>
                  <a:lnTo>
                    <a:pt x="328" y="55"/>
                  </a:lnTo>
                  <a:lnTo>
                    <a:pt x="327" y="56"/>
                  </a:lnTo>
                  <a:lnTo>
                    <a:pt x="327" y="57"/>
                  </a:lnTo>
                  <a:lnTo>
                    <a:pt x="327" y="58"/>
                  </a:lnTo>
                  <a:lnTo>
                    <a:pt x="327" y="59"/>
                  </a:lnTo>
                  <a:lnTo>
                    <a:pt x="327" y="59"/>
                  </a:lnTo>
                  <a:lnTo>
                    <a:pt x="328" y="59"/>
                  </a:lnTo>
                  <a:lnTo>
                    <a:pt x="327" y="60"/>
                  </a:lnTo>
                  <a:lnTo>
                    <a:pt x="329" y="60"/>
                  </a:lnTo>
                  <a:lnTo>
                    <a:pt x="328" y="61"/>
                  </a:lnTo>
                  <a:lnTo>
                    <a:pt x="329" y="60"/>
                  </a:lnTo>
                  <a:lnTo>
                    <a:pt x="329" y="61"/>
                  </a:lnTo>
                  <a:lnTo>
                    <a:pt x="331" y="61"/>
                  </a:lnTo>
                  <a:lnTo>
                    <a:pt x="331" y="61"/>
                  </a:lnTo>
                  <a:lnTo>
                    <a:pt x="331" y="62"/>
                  </a:lnTo>
                  <a:lnTo>
                    <a:pt x="332" y="61"/>
                  </a:lnTo>
                  <a:lnTo>
                    <a:pt x="333" y="61"/>
                  </a:lnTo>
                  <a:lnTo>
                    <a:pt x="332" y="60"/>
                  </a:lnTo>
                  <a:lnTo>
                    <a:pt x="332" y="60"/>
                  </a:lnTo>
                  <a:lnTo>
                    <a:pt x="331" y="59"/>
                  </a:lnTo>
                  <a:lnTo>
                    <a:pt x="331" y="59"/>
                  </a:lnTo>
                  <a:lnTo>
                    <a:pt x="332" y="59"/>
                  </a:lnTo>
                  <a:lnTo>
                    <a:pt x="334" y="58"/>
                  </a:lnTo>
                  <a:lnTo>
                    <a:pt x="334" y="59"/>
                  </a:lnTo>
                  <a:lnTo>
                    <a:pt x="335" y="59"/>
                  </a:lnTo>
                  <a:lnTo>
                    <a:pt x="335" y="59"/>
                  </a:lnTo>
                  <a:lnTo>
                    <a:pt x="336" y="58"/>
                  </a:lnTo>
                  <a:lnTo>
                    <a:pt x="336" y="58"/>
                  </a:lnTo>
                  <a:lnTo>
                    <a:pt x="338" y="58"/>
                  </a:lnTo>
                  <a:lnTo>
                    <a:pt x="338" y="59"/>
                  </a:lnTo>
                  <a:lnTo>
                    <a:pt x="338" y="58"/>
                  </a:lnTo>
                  <a:lnTo>
                    <a:pt x="338" y="59"/>
                  </a:lnTo>
                  <a:lnTo>
                    <a:pt x="338" y="59"/>
                  </a:lnTo>
                  <a:lnTo>
                    <a:pt x="338" y="59"/>
                  </a:lnTo>
                  <a:lnTo>
                    <a:pt x="338" y="57"/>
                  </a:lnTo>
                  <a:lnTo>
                    <a:pt x="338" y="58"/>
                  </a:lnTo>
                  <a:lnTo>
                    <a:pt x="338" y="56"/>
                  </a:lnTo>
                  <a:lnTo>
                    <a:pt x="339" y="55"/>
                  </a:lnTo>
                  <a:lnTo>
                    <a:pt x="338" y="55"/>
                  </a:lnTo>
                  <a:lnTo>
                    <a:pt x="341" y="53"/>
                  </a:lnTo>
                  <a:lnTo>
                    <a:pt x="341" y="54"/>
                  </a:lnTo>
                  <a:lnTo>
                    <a:pt x="342" y="53"/>
                  </a:lnTo>
                  <a:lnTo>
                    <a:pt x="342" y="55"/>
                  </a:lnTo>
                  <a:lnTo>
                    <a:pt x="341" y="55"/>
                  </a:lnTo>
                  <a:lnTo>
                    <a:pt x="342" y="55"/>
                  </a:lnTo>
                  <a:lnTo>
                    <a:pt x="341" y="56"/>
                  </a:lnTo>
                  <a:lnTo>
                    <a:pt x="341" y="57"/>
                  </a:lnTo>
                  <a:lnTo>
                    <a:pt x="341" y="58"/>
                  </a:lnTo>
                  <a:lnTo>
                    <a:pt x="340" y="59"/>
                  </a:lnTo>
                  <a:lnTo>
                    <a:pt x="340" y="58"/>
                  </a:lnTo>
                  <a:lnTo>
                    <a:pt x="339" y="59"/>
                  </a:lnTo>
                  <a:lnTo>
                    <a:pt x="340" y="60"/>
                  </a:lnTo>
                  <a:lnTo>
                    <a:pt x="338" y="60"/>
                  </a:lnTo>
                  <a:lnTo>
                    <a:pt x="338" y="60"/>
                  </a:lnTo>
                  <a:lnTo>
                    <a:pt x="338" y="62"/>
                  </a:lnTo>
                  <a:lnTo>
                    <a:pt x="335" y="62"/>
                  </a:lnTo>
                  <a:lnTo>
                    <a:pt x="335" y="61"/>
                  </a:lnTo>
                  <a:lnTo>
                    <a:pt x="335" y="62"/>
                  </a:lnTo>
                  <a:lnTo>
                    <a:pt x="334" y="62"/>
                  </a:lnTo>
                  <a:lnTo>
                    <a:pt x="333" y="62"/>
                  </a:lnTo>
                  <a:lnTo>
                    <a:pt x="332" y="64"/>
                  </a:lnTo>
                  <a:lnTo>
                    <a:pt x="333" y="64"/>
                  </a:lnTo>
                  <a:lnTo>
                    <a:pt x="332" y="65"/>
                  </a:lnTo>
                  <a:lnTo>
                    <a:pt x="332" y="66"/>
                  </a:lnTo>
                  <a:lnTo>
                    <a:pt x="331" y="65"/>
                  </a:lnTo>
                  <a:lnTo>
                    <a:pt x="331" y="67"/>
                  </a:lnTo>
                  <a:lnTo>
                    <a:pt x="331" y="68"/>
                  </a:lnTo>
                  <a:lnTo>
                    <a:pt x="332" y="69"/>
                  </a:lnTo>
                  <a:lnTo>
                    <a:pt x="332" y="70"/>
                  </a:lnTo>
                  <a:lnTo>
                    <a:pt x="333" y="70"/>
                  </a:lnTo>
                  <a:lnTo>
                    <a:pt x="333" y="71"/>
                  </a:lnTo>
                  <a:lnTo>
                    <a:pt x="332" y="72"/>
                  </a:lnTo>
                  <a:lnTo>
                    <a:pt x="334" y="76"/>
                  </a:lnTo>
                  <a:lnTo>
                    <a:pt x="335" y="76"/>
                  </a:lnTo>
                  <a:lnTo>
                    <a:pt x="335" y="76"/>
                  </a:lnTo>
                  <a:lnTo>
                    <a:pt x="334" y="77"/>
                  </a:lnTo>
                  <a:lnTo>
                    <a:pt x="335" y="79"/>
                  </a:lnTo>
                  <a:lnTo>
                    <a:pt x="334" y="79"/>
                  </a:lnTo>
                  <a:lnTo>
                    <a:pt x="334" y="80"/>
                  </a:lnTo>
                  <a:lnTo>
                    <a:pt x="333" y="79"/>
                  </a:lnTo>
                  <a:lnTo>
                    <a:pt x="332" y="79"/>
                  </a:lnTo>
                  <a:lnTo>
                    <a:pt x="332" y="81"/>
                  </a:lnTo>
                  <a:lnTo>
                    <a:pt x="331" y="81"/>
                  </a:lnTo>
                  <a:lnTo>
                    <a:pt x="329" y="77"/>
                  </a:lnTo>
                  <a:lnTo>
                    <a:pt x="329" y="77"/>
                  </a:lnTo>
                  <a:lnTo>
                    <a:pt x="329" y="77"/>
                  </a:lnTo>
                  <a:lnTo>
                    <a:pt x="331" y="77"/>
                  </a:lnTo>
                  <a:lnTo>
                    <a:pt x="331" y="77"/>
                  </a:lnTo>
                  <a:lnTo>
                    <a:pt x="332" y="76"/>
                  </a:lnTo>
                  <a:lnTo>
                    <a:pt x="331" y="73"/>
                  </a:lnTo>
                  <a:lnTo>
                    <a:pt x="330" y="73"/>
                  </a:lnTo>
                  <a:lnTo>
                    <a:pt x="329" y="71"/>
                  </a:lnTo>
                  <a:lnTo>
                    <a:pt x="328" y="72"/>
                  </a:lnTo>
                  <a:lnTo>
                    <a:pt x="327" y="72"/>
                  </a:lnTo>
                  <a:lnTo>
                    <a:pt x="327" y="71"/>
                  </a:lnTo>
                  <a:lnTo>
                    <a:pt x="328" y="70"/>
                  </a:lnTo>
                  <a:lnTo>
                    <a:pt x="327" y="70"/>
                  </a:lnTo>
                  <a:lnTo>
                    <a:pt x="327" y="69"/>
                  </a:lnTo>
                  <a:lnTo>
                    <a:pt x="327" y="69"/>
                  </a:lnTo>
                  <a:lnTo>
                    <a:pt x="327" y="70"/>
                  </a:lnTo>
                  <a:lnTo>
                    <a:pt x="327" y="72"/>
                  </a:lnTo>
                  <a:lnTo>
                    <a:pt x="327" y="71"/>
                  </a:lnTo>
                  <a:lnTo>
                    <a:pt x="327" y="72"/>
                  </a:lnTo>
                  <a:lnTo>
                    <a:pt x="326" y="71"/>
                  </a:lnTo>
                  <a:lnTo>
                    <a:pt x="326" y="70"/>
                  </a:lnTo>
                  <a:lnTo>
                    <a:pt x="326" y="69"/>
                  </a:lnTo>
                  <a:lnTo>
                    <a:pt x="326" y="69"/>
                  </a:lnTo>
                  <a:lnTo>
                    <a:pt x="326" y="68"/>
                  </a:lnTo>
                  <a:lnTo>
                    <a:pt x="326" y="67"/>
                  </a:lnTo>
                  <a:lnTo>
                    <a:pt x="323" y="67"/>
                  </a:lnTo>
                  <a:lnTo>
                    <a:pt x="323" y="67"/>
                  </a:lnTo>
                  <a:lnTo>
                    <a:pt x="321" y="67"/>
                  </a:lnTo>
                  <a:lnTo>
                    <a:pt x="322" y="67"/>
                  </a:lnTo>
                  <a:lnTo>
                    <a:pt x="322" y="66"/>
                  </a:lnTo>
                  <a:lnTo>
                    <a:pt x="321" y="65"/>
                  </a:lnTo>
                  <a:lnTo>
                    <a:pt x="320" y="65"/>
                  </a:lnTo>
                  <a:lnTo>
                    <a:pt x="320" y="65"/>
                  </a:lnTo>
                  <a:lnTo>
                    <a:pt x="320" y="64"/>
                  </a:lnTo>
                  <a:lnTo>
                    <a:pt x="320" y="63"/>
                  </a:lnTo>
                  <a:lnTo>
                    <a:pt x="319" y="64"/>
                  </a:lnTo>
                  <a:lnTo>
                    <a:pt x="318" y="64"/>
                  </a:lnTo>
                  <a:lnTo>
                    <a:pt x="317" y="65"/>
                  </a:lnTo>
                  <a:lnTo>
                    <a:pt x="316" y="66"/>
                  </a:lnTo>
                  <a:lnTo>
                    <a:pt x="315" y="67"/>
                  </a:lnTo>
                  <a:lnTo>
                    <a:pt x="314" y="67"/>
                  </a:lnTo>
                  <a:lnTo>
                    <a:pt x="314" y="65"/>
                  </a:lnTo>
                  <a:lnTo>
                    <a:pt x="312" y="66"/>
                  </a:lnTo>
                  <a:lnTo>
                    <a:pt x="312" y="67"/>
                  </a:lnTo>
                  <a:lnTo>
                    <a:pt x="312" y="67"/>
                  </a:lnTo>
                  <a:lnTo>
                    <a:pt x="312" y="67"/>
                  </a:lnTo>
                  <a:lnTo>
                    <a:pt x="310" y="67"/>
                  </a:lnTo>
                  <a:lnTo>
                    <a:pt x="310" y="66"/>
                  </a:lnTo>
                  <a:lnTo>
                    <a:pt x="309" y="67"/>
                  </a:lnTo>
                  <a:lnTo>
                    <a:pt x="310" y="68"/>
                  </a:lnTo>
                  <a:lnTo>
                    <a:pt x="309" y="68"/>
                  </a:lnTo>
                  <a:lnTo>
                    <a:pt x="309" y="67"/>
                  </a:lnTo>
                  <a:lnTo>
                    <a:pt x="307" y="67"/>
                  </a:lnTo>
                  <a:lnTo>
                    <a:pt x="307" y="68"/>
                  </a:lnTo>
                  <a:lnTo>
                    <a:pt x="305" y="68"/>
                  </a:lnTo>
                  <a:lnTo>
                    <a:pt x="303" y="67"/>
                  </a:lnTo>
                  <a:lnTo>
                    <a:pt x="304" y="67"/>
                  </a:lnTo>
                  <a:lnTo>
                    <a:pt x="301" y="68"/>
                  </a:lnTo>
                  <a:lnTo>
                    <a:pt x="300" y="67"/>
                  </a:lnTo>
                  <a:lnTo>
                    <a:pt x="298" y="67"/>
                  </a:lnTo>
                  <a:lnTo>
                    <a:pt x="297" y="67"/>
                  </a:lnTo>
                  <a:lnTo>
                    <a:pt x="296" y="67"/>
                  </a:lnTo>
                  <a:lnTo>
                    <a:pt x="295" y="66"/>
                  </a:lnTo>
                  <a:lnTo>
                    <a:pt x="294" y="66"/>
                  </a:lnTo>
                  <a:lnTo>
                    <a:pt x="294" y="67"/>
                  </a:lnTo>
                  <a:lnTo>
                    <a:pt x="291" y="65"/>
                  </a:lnTo>
                  <a:lnTo>
                    <a:pt x="291" y="65"/>
                  </a:lnTo>
                  <a:lnTo>
                    <a:pt x="291" y="65"/>
                  </a:lnTo>
                  <a:lnTo>
                    <a:pt x="290" y="65"/>
                  </a:lnTo>
                  <a:lnTo>
                    <a:pt x="289" y="64"/>
                  </a:lnTo>
                  <a:lnTo>
                    <a:pt x="291" y="63"/>
                  </a:lnTo>
                  <a:lnTo>
                    <a:pt x="291" y="62"/>
                  </a:lnTo>
                  <a:lnTo>
                    <a:pt x="291" y="61"/>
                  </a:lnTo>
                  <a:lnTo>
                    <a:pt x="291" y="61"/>
                  </a:lnTo>
                  <a:lnTo>
                    <a:pt x="293" y="61"/>
                  </a:lnTo>
                  <a:lnTo>
                    <a:pt x="294" y="60"/>
                  </a:lnTo>
                  <a:lnTo>
                    <a:pt x="292" y="59"/>
                  </a:lnTo>
                  <a:lnTo>
                    <a:pt x="294" y="59"/>
                  </a:lnTo>
                  <a:lnTo>
                    <a:pt x="295" y="59"/>
                  </a:lnTo>
                  <a:lnTo>
                    <a:pt x="296" y="60"/>
                  </a:lnTo>
                  <a:lnTo>
                    <a:pt x="297" y="60"/>
                  </a:lnTo>
                  <a:lnTo>
                    <a:pt x="297" y="59"/>
                  </a:lnTo>
                  <a:lnTo>
                    <a:pt x="298" y="59"/>
                  </a:lnTo>
                  <a:lnTo>
                    <a:pt x="298" y="59"/>
                  </a:lnTo>
                  <a:lnTo>
                    <a:pt x="298" y="58"/>
                  </a:lnTo>
                  <a:lnTo>
                    <a:pt x="298" y="57"/>
                  </a:lnTo>
                  <a:lnTo>
                    <a:pt x="297" y="58"/>
                  </a:lnTo>
                  <a:lnTo>
                    <a:pt x="297" y="55"/>
                  </a:lnTo>
                  <a:lnTo>
                    <a:pt x="295" y="53"/>
                  </a:lnTo>
                  <a:lnTo>
                    <a:pt x="294" y="52"/>
                  </a:lnTo>
                  <a:lnTo>
                    <a:pt x="294" y="51"/>
                  </a:lnTo>
                  <a:lnTo>
                    <a:pt x="292" y="52"/>
                  </a:lnTo>
                  <a:lnTo>
                    <a:pt x="292" y="51"/>
                  </a:lnTo>
                  <a:lnTo>
                    <a:pt x="291" y="50"/>
                  </a:lnTo>
                  <a:lnTo>
                    <a:pt x="291" y="49"/>
                  </a:lnTo>
                  <a:lnTo>
                    <a:pt x="288" y="48"/>
                  </a:lnTo>
                  <a:lnTo>
                    <a:pt x="288" y="49"/>
                  </a:lnTo>
                  <a:lnTo>
                    <a:pt x="287" y="49"/>
                  </a:lnTo>
                  <a:lnTo>
                    <a:pt x="287" y="48"/>
                  </a:lnTo>
                  <a:lnTo>
                    <a:pt x="286" y="49"/>
                  </a:lnTo>
                  <a:lnTo>
                    <a:pt x="287" y="51"/>
                  </a:lnTo>
                  <a:lnTo>
                    <a:pt x="287" y="52"/>
                  </a:lnTo>
                  <a:lnTo>
                    <a:pt x="286" y="50"/>
                  </a:lnTo>
                  <a:lnTo>
                    <a:pt x="285" y="51"/>
                  </a:lnTo>
                  <a:lnTo>
                    <a:pt x="282" y="50"/>
                  </a:lnTo>
                  <a:lnTo>
                    <a:pt x="282" y="50"/>
                  </a:lnTo>
                  <a:lnTo>
                    <a:pt x="280" y="50"/>
                  </a:lnTo>
                  <a:lnTo>
                    <a:pt x="280" y="49"/>
                  </a:lnTo>
                  <a:lnTo>
                    <a:pt x="278" y="49"/>
                  </a:lnTo>
                  <a:lnTo>
                    <a:pt x="276" y="48"/>
                  </a:lnTo>
                  <a:lnTo>
                    <a:pt x="274" y="48"/>
                  </a:lnTo>
                  <a:lnTo>
                    <a:pt x="272" y="46"/>
                  </a:lnTo>
                  <a:lnTo>
                    <a:pt x="272" y="45"/>
                  </a:lnTo>
                  <a:lnTo>
                    <a:pt x="271" y="44"/>
                  </a:lnTo>
                  <a:lnTo>
                    <a:pt x="270" y="45"/>
                  </a:lnTo>
                  <a:lnTo>
                    <a:pt x="269" y="44"/>
                  </a:lnTo>
                  <a:lnTo>
                    <a:pt x="267" y="44"/>
                  </a:lnTo>
                  <a:lnTo>
                    <a:pt x="266" y="44"/>
                  </a:lnTo>
                  <a:lnTo>
                    <a:pt x="265" y="43"/>
                  </a:lnTo>
                  <a:lnTo>
                    <a:pt x="262" y="42"/>
                  </a:lnTo>
                  <a:lnTo>
                    <a:pt x="261" y="39"/>
                  </a:lnTo>
                  <a:lnTo>
                    <a:pt x="258" y="37"/>
                  </a:lnTo>
                  <a:lnTo>
                    <a:pt x="255" y="36"/>
                  </a:lnTo>
                  <a:lnTo>
                    <a:pt x="253" y="37"/>
                  </a:lnTo>
                  <a:lnTo>
                    <a:pt x="253" y="36"/>
                  </a:lnTo>
                  <a:lnTo>
                    <a:pt x="252" y="36"/>
                  </a:lnTo>
                  <a:lnTo>
                    <a:pt x="251" y="36"/>
                  </a:lnTo>
                  <a:lnTo>
                    <a:pt x="251" y="36"/>
                  </a:lnTo>
                  <a:lnTo>
                    <a:pt x="249" y="36"/>
                  </a:lnTo>
                  <a:lnTo>
                    <a:pt x="248" y="36"/>
                  </a:lnTo>
                  <a:lnTo>
                    <a:pt x="247" y="41"/>
                  </a:lnTo>
                  <a:lnTo>
                    <a:pt x="247" y="41"/>
                  </a:lnTo>
                  <a:lnTo>
                    <a:pt x="246" y="43"/>
                  </a:lnTo>
                  <a:lnTo>
                    <a:pt x="245" y="43"/>
                  </a:lnTo>
                  <a:lnTo>
                    <a:pt x="243" y="43"/>
                  </a:lnTo>
                  <a:lnTo>
                    <a:pt x="243" y="43"/>
                  </a:lnTo>
                  <a:lnTo>
                    <a:pt x="242" y="44"/>
                  </a:lnTo>
                  <a:lnTo>
                    <a:pt x="240" y="43"/>
                  </a:lnTo>
                  <a:lnTo>
                    <a:pt x="240" y="43"/>
                  </a:lnTo>
                  <a:lnTo>
                    <a:pt x="240" y="41"/>
                  </a:lnTo>
                  <a:lnTo>
                    <a:pt x="240" y="43"/>
                  </a:lnTo>
                  <a:lnTo>
                    <a:pt x="243" y="37"/>
                  </a:lnTo>
                  <a:lnTo>
                    <a:pt x="242" y="37"/>
                  </a:lnTo>
                  <a:lnTo>
                    <a:pt x="241" y="38"/>
                  </a:lnTo>
                  <a:lnTo>
                    <a:pt x="240" y="37"/>
                  </a:lnTo>
                  <a:lnTo>
                    <a:pt x="240" y="37"/>
                  </a:lnTo>
                  <a:lnTo>
                    <a:pt x="241" y="32"/>
                  </a:lnTo>
                  <a:lnTo>
                    <a:pt x="240" y="31"/>
                  </a:lnTo>
                  <a:lnTo>
                    <a:pt x="240" y="31"/>
                  </a:lnTo>
                  <a:lnTo>
                    <a:pt x="239" y="31"/>
                  </a:lnTo>
                  <a:lnTo>
                    <a:pt x="240" y="32"/>
                  </a:lnTo>
                  <a:lnTo>
                    <a:pt x="240" y="32"/>
                  </a:lnTo>
                  <a:lnTo>
                    <a:pt x="240" y="33"/>
                  </a:lnTo>
                  <a:lnTo>
                    <a:pt x="240" y="33"/>
                  </a:lnTo>
                  <a:lnTo>
                    <a:pt x="240" y="33"/>
                  </a:lnTo>
                  <a:lnTo>
                    <a:pt x="239" y="33"/>
                  </a:lnTo>
                  <a:lnTo>
                    <a:pt x="239" y="32"/>
                  </a:lnTo>
                  <a:lnTo>
                    <a:pt x="237" y="33"/>
                  </a:lnTo>
                  <a:lnTo>
                    <a:pt x="237" y="32"/>
                  </a:lnTo>
                  <a:lnTo>
                    <a:pt x="236" y="33"/>
                  </a:lnTo>
                  <a:lnTo>
                    <a:pt x="236" y="34"/>
                  </a:lnTo>
                  <a:lnTo>
                    <a:pt x="237" y="34"/>
                  </a:lnTo>
                  <a:lnTo>
                    <a:pt x="237" y="33"/>
                  </a:lnTo>
                  <a:lnTo>
                    <a:pt x="238" y="33"/>
                  </a:lnTo>
                  <a:lnTo>
                    <a:pt x="239" y="33"/>
                  </a:lnTo>
                  <a:lnTo>
                    <a:pt x="238" y="34"/>
                  </a:lnTo>
                  <a:lnTo>
                    <a:pt x="236" y="37"/>
                  </a:lnTo>
                  <a:lnTo>
                    <a:pt x="236" y="36"/>
                  </a:lnTo>
                  <a:lnTo>
                    <a:pt x="236" y="37"/>
                  </a:lnTo>
                  <a:lnTo>
                    <a:pt x="237" y="37"/>
                  </a:lnTo>
                  <a:lnTo>
                    <a:pt x="237" y="37"/>
                  </a:lnTo>
                  <a:lnTo>
                    <a:pt x="236" y="38"/>
                  </a:lnTo>
                  <a:lnTo>
                    <a:pt x="235" y="39"/>
                  </a:lnTo>
                  <a:lnTo>
                    <a:pt x="236" y="41"/>
                  </a:lnTo>
                  <a:lnTo>
                    <a:pt x="236" y="41"/>
                  </a:lnTo>
                  <a:lnTo>
                    <a:pt x="236" y="41"/>
                  </a:lnTo>
                  <a:lnTo>
                    <a:pt x="234" y="41"/>
                  </a:lnTo>
                  <a:lnTo>
                    <a:pt x="234" y="42"/>
                  </a:lnTo>
                  <a:lnTo>
                    <a:pt x="236" y="41"/>
                  </a:lnTo>
                  <a:lnTo>
                    <a:pt x="236" y="42"/>
                  </a:lnTo>
                  <a:lnTo>
                    <a:pt x="236" y="43"/>
                  </a:lnTo>
                  <a:lnTo>
                    <a:pt x="236" y="43"/>
                  </a:lnTo>
                  <a:lnTo>
                    <a:pt x="235" y="43"/>
                  </a:lnTo>
                  <a:lnTo>
                    <a:pt x="235" y="43"/>
                  </a:lnTo>
                  <a:lnTo>
                    <a:pt x="232" y="43"/>
                  </a:lnTo>
                  <a:lnTo>
                    <a:pt x="232" y="43"/>
                  </a:lnTo>
                  <a:lnTo>
                    <a:pt x="230" y="41"/>
                  </a:lnTo>
                  <a:lnTo>
                    <a:pt x="230" y="41"/>
                  </a:lnTo>
                  <a:lnTo>
                    <a:pt x="229" y="40"/>
                  </a:lnTo>
                  <a:lnTo>
                    <a:pt x="229" y="39"/>
                  </a:lnTo>
                  <a:lnTo>
                    <a:pt x="225" y="33"/>
                  </a:lnTo>
                  <a:lnTo>
                    <a:pt x="225" y="30"/>
                  </a:lnTo>
                  <a:lnTo>
                    <a:pt x="225" y="28"/>
                  </a:lnTo>
                  <a:lnTo>
                    <a:pt x="222" y="25"/>
                  </a:lnTo>
                  <a:lnTo>
                    <a:pt x="221" y="24"/>
                  </a:lnTo>
                  <a:lnTo>
                    <a:pt x="220" y="26"/>
                  </a:lnTo>
                  <a:lnTo>
                    <a:pt x="220" y="26"/>
                  </a:lnTo>
                  <a:lnTo>
                    <a:pt x="221" y="26"/>
                  </a:lnTo>
                  <a:lnTo>
                    <a:pt x="221" y="26"/>
                  </a:lnTo>
                  <a:lnTo>
                    <a:pt x="221" y="28"/>
                  </a:lnTo>
                  <a:lnTo>
                    <a:pt x="221" y="28"/>
                  </a:lnTo>
                  <a:lnTo>
                    <a:pt x="222" y="29"/>
                  </a:lnTo>
                  <a:lnTo>
                    <a:pt x="223" y="30"/>
                  </a:lnTo>
                  <a:lnTo>
                    <a:pt x="222" y="30"/>
                  </a:lnTo>
                  <a:lnTo>
                    <a:pt x="219" y="31"/>
                  </a:lnTo>
                  <a:lnTo>
                    <a:pt x="219" y="32"/>
                  </a:lnTo>
                  <a:lnTo>
                    <a:pt x="219" y="33"/>
                  </a:lnTo>
                  <a:lnTo>
                    <a:pt x="219" y="33"/>
                  </a:lnTo>
                  <a:lnTo>
                    <a:pt x="217" y="37"/>
                  </a:lnTo>
                  <a:lnTo>
                    <a:pt x="214" y="37"/>
                  </a:lnTo>
                  <a:lnTo>
                    <a:pt x="215" y="35"/>
                  </a:lnTo>
                  <a:lnTo>
                    <a:pt x="216" y="36"/>
                  </a:lnTo>
                  <a:lnTo>
                    <a:pt x="216" y="33"/>
                  </a:lnTo>
                  <a:lnTo>
                    <a:pt x="214" y="35"/>
                  </a:lnTo>
                  <a:lnTo>
                    <a:pt x="211" y="36"/>
                  </a:lnTo>
                  <a:lnTo>
                    <a:pt x="211" y="37"/>
                  </a:lnTo>
                  <a:lnTo>
                    <a:pt x="208" y="38"/>
                  </a:lnTo>
                  <a:lnTo>
                    <a:pt x="207" y="39"/>
                  </a:lnTo>
                  <a:lnTo>
                    <a:pt x="204" y="46"/>
                  </a:lnTo>
                  <a:lnTo>
                    <a:pt x="204" y="42"/>
                  </a:lnTo>
                  <a:lnTo>
                    <a:pt x="204" y="41"/>
                  </a:lnTo>
                  <a:lnTo>
                    <a:pt x="203" y="41"/>
                  </a:lnTo>
                  <a:lnTo>
                    <a:pt x="202" y="44"/>
                  </a:lnTo>
                  <a:lnTo>
                    <a:pt x="202" y="42"/>
                  </a:lnTo>
                  <a:lnTo>
                    <a:pt x="201" y="44"/>
                  </a:lnTo>
                  <a:lnTo>
                    <a:pt x="201" y="42"/>
                  </a:lnTo>
                  <a:lnTo>
                    <a:pt x="201" y="42"/>
                  </a:lnTo>
                  <a:lnTo>
                    <a:pt x="200" y="43"/>
                  </a:lnTo>
                  <a:lnTo>
                    <a:pt x="200" y="43"/>
                  </a:lnTo>
                  <a:lnTo>
                    <a:pt x="200" y="44"/>
                  </a:lnTo>
                  <a:lnTo>
                    <a:pt x="198" y="46"/>
                  </a:lnTo>
                  <a:lnTo>
                    <a:pt x="196" y="47"/>
                  </a:lnTo>
                  <a:lnTo>
                    <a:pt x="194" y="48"/>
                  </a:lnTo>
                  <a:lnTo>
                    <a:pt x="193" y="48"/>
                  </a:lnTo>
                  <a:lnTo>
                    <a:pt x="194" y="47"/>
                  </a:lnTo>
                  <a:lnTo>
                    <a:pt x="195" y="45"/>
                  </a:lnTo>
                  <a:lnTo>
                    <a:pt x="196" y="45"/>
                  </a:lnTo>
                  <a:lnTo>
                    <a:pt x="196" y="46"/>
                  </a:lnTo>
                  <a:lnTo>
                    <a:pt x="196" y="44"/>
                  </a:lnTo>
                  <a:lnTo>
                    <a:pt x="197" y="44"/>
                  </a:lnTo>
                  <a:lnTo>
                    <a:pt x="197" y="44"/>
                  </a:lnTo>
                  <a:lnTo>
                    <a:pt x="199" y="42"/>
                  </a:lnTo>
                  <a:lnTo>
                    <a:pt x="198" y="43"/>
                  </a:lnTo>
                  <a:lnTo>
                    <a:pt x="199" y="41"/>
                  </a:lnTo>
                  <a:lnTo>
                    <a:pt x="200" y="41"/>
                  </a:lnTo>
                  <a:lnTo>
                    <a:pt x="203" y="40"/>
                  </a:lnTo>
                  <a:lnTo>
                    <a:pt x="204" y="40"/>
                  </a:lnTo>
                  <a:lnTo>
                    <a:pt x="206" y="38"/>
                  </a:lnTo>
                  <a:lnTo>
                    <a:pt x="207" y="37"/>
                  </a:lnTo>
                  <a:lnTo>
                    <a:pt x="208" y="36"/>
                  </a:lnTo>
                  <a:lnTo>
                    <a:pt x="212" y="33"/>
                  </a:lnTo>
                  <a:lnTo>
                    <a:pt x="213" y="32"/>
                  </a:lnTo>
                  <a:lnTo>
                    <a:pt x="213" y="32"/>
                  </a:lnTo>
                  <a:lnTo>
                    <a:pt x="213" y="30"/>
                  </a:lnTo>
                  <a:lnTo>
                    <a:pt x="212" y="30"/>
                  </a:lnTo>
                  <a:lnTo>
                    <a:pt x="211" y="29"/>
                  </a:lnTo>
                  <a:lnTo>
                    <a:pt x="211" y="30"/>
                  </a:lnTo>
                  <a:lnTo>
                    <a:pt x="211" y="30"/>
                  </a:lnTo>
                  <a:lnTo>
                    <a:pt x="211" y="31"/>
                  </a:lnTo>
                  <a:lnTo>
                    <a:pt x="209" y="32"/>
                  </a:lnTo>
                  <a:lnTo>
                    <a:pt x="209" y="31"/>
                  </a:lnTo>
                  <a:lnTo>
                    <a:pt x="208" y="31"/>
                  </a:lnTo>
                  <a:lnTo>
                    <a:pt x="207" y="30"/>
                  </a:lnTo>
                  <a:lnTo>
                    <a:pt x="207" y="31"/>
                  </a:lnTo>
                  <a:lnTo>
                    <a:pt x="205" y="32"/>
                  </a:lnTo>
                  <a:lnTo>
                    <a:pt x="205" y="33"/>
                  </a:lnTo>
                  <a:lnTo>
                    <a:pt x="204" y="33"/>
                  </a:lnTo>
                  <a:lnTo>
                    <a:pt x="203" y="34"/>
                  </a:lnTo>
                  <a:lnTo>
                    <a:pt x="202" y="33"/>
                  </a:lnTo>
                  <a:lnTo>
                    <a:pt x="202" y="35"/>
                  </a:lnTo>
                  <a:lnTo>
                    <a:pt x="200" y="37"/>
                  </a:lnTo>
                  <a:lnTo>
                    <a:pt x="199" y="37"/>
                  </a:lnTo>
                  <a:lnTo>
                    <a:pt x="199" y="37"/>
                  </a:lnTo>
                  <a:lnTo>
                    <a:pt x="198" y="37"/>
                  </a:lnTo>
                  <a:lnTo>
                    <a:pt x="196" y="37"/>
                  </a:lnTo>
                  <a:lnTo>
                    <a:pt x="196" y="37"/>
                  </a:lnTo>
                  <a:lnTo>
                    <a:pt x="196" y="37"/>
                  </a:lnTo>
                  <a:lnTo>
                    <a:pt x="195" y="38"/>
                  </a:lnTo>
                  <a:lnTo>
                    <a:pt x="195" y="39"/>
                  </a:lnTo>
                  <a:lnTo>
                    <a:pt x="195" y="39"/>
                  </a:lnTo>
                  <a:lnTo>
                    <a:pt x="194" y="38"/>
                  </a:lnTo>
                  <a:lnTo>
                    <a:pt x="193" y="39"/>
                  </a:lnTo>
                  <a:lnTo>
                    <a:pt x="193" y="41"/>
                  </a:lnTo>
                  <a:lnTo>
                    <a:pt x="193" y="42"/>
                  </a:lnTo>
                  <a:lnTo>
                    <a:pt x="192" y="43"/>
                  </a:lnTo>
                  <a:lnTo>
                    <a:pt x="189" y="43"/>
                  </a:lnTo>
                  <a:lnTo>
                    <a:pt x="189" y="44"/>
                  </a:lnTo>
                  <a:lnTo>
                    <a:pt x="189" y="44"/>
                  </a:lnTo>
                  <a:lnTo>
                    <a:pt x="188" y="44"/>
                  </a:lnTo>
                  <a:lnTo>
                    <a:pt x="186" y="46"/>
                  </a:lnTo>
                  <a:lnTo>
                    <a:pt x="185" y="47"/>
                  </a:lnTo>
                  <a:lnTo>
                    <a:pt x="185" y="48"/>
                  </a:lnTo>
                  <a:lnTo>
                    <a:pt x="185" y="48"/>
                  </a:lnTo>
                  <a:lnTo>
                    <a:pt x="186" y="52"/>
                  </a:lnTo>
                  <a:lnTo>
                    <a:pt x="187" y="53"/>
                  </a:lnTo>
                  <a:lnTo>
                    <a:pt x="187" y="55"/>
                  </a:lnTo>
                  <a:lnTo>
                    <a:pt x="187" y="55"/>
                  </a:lnTo>
                  <a:lnTo>
                    <a:pt x="186" y="55"/>
                  </a:lnTo>
                  <a:lnTo>
                    <a:pt x="185" y="53"/>
                  </a:lnTo>
                  <a:lnTo>
                    <a:pt x="185" y="52"/>
                  </a:lnTo>
                  <a:lnTo>
                    <a:pt x="184" y="52"/>
                  </a:lnTo>
                  <a:lnTo>
                    <a:pt x="184" y="51"/>
                  </a:lnTo>
                  <a:lnTo>
                    <a:pt x="182" y="51"/>
                  </a:lnTo>
                  <a:lnTo>
                    <a:pt x="182" y="51"/>
                  </a:lnTo>
                  <a:lnTo>
                    <a:pt x="180" y="50"/>
                  </a:lnTo>
                  <a:lnTo>
                    <a:pt x="179" y="50"/>
                  </a:lnTo>
                  <a:lnTo>
                    <a:pt x="180" y="51"/>
                  </a:lnTo>
                  <a:lnTo>
                    <a:pt x="180" y="52"/>
                  </a:lnTo>
                  <a:lnTo>
                    <a:pt x="182" y="53"/>
                  </a:lnTo>
                  <a:lnTo>
                    <a:pt x="182" y="54"/>
                  </a:lnTo>
                  <a:lnTo>
                    <a:pt x="181" y="54"/>
                  </a:lnTo>
                  <a:lnTo>
                    <a:pt x="181" y="54"/>
                  </a:lnTo>
                  <a:lnTo>
                    <a:pt x="177" y="51"/>
                  </a:lnTo>
                  <a:lnTo>
                    <a:pt x="177" y="51"/>
                  </a:lnTo>
                  <a:lnTo>
                    <a:pt x="176" y="50"/>
                  </a:lnTo>
                  <a:lnTo>
                    <a:pt x="174" y="49"/>
                  </a:lnTo>
                  <a:lnTo>
                    <a:pt x="174" y="50"/>
                  </a:lnTo>
                  <a:lnTo>
                    <a:pt x="174" y="51"/>
                  </a:lnTo>
                  <a:lnTo>
                    <a:pt x="174" y="50"/>
                  </a:lnTo>
                  <a:lnTo>
                    <a:pt x="173" y="51"/>
                  </a:lnTo>
                  <a:lnTo>
                    <a:pt x="172" y="51"/>
                  </a:lnTo>
                  <a:lnTo>
                    <a:pt x="169" y="49"/>
                  </a:lnTo>
                  <a:lnTo>
                    <a:pt x="168" y="49"/>
                  </a:lnTo>
                  <a:lnTo>
                    <a:pt x="167" y="48"/>
                  </a:lnTo>
                  <a:lnTo>
                    <a:pt x="167" y="48"/>
                  </a:lnTo>
                  <a:lnTo>
                    <a:pt x="164" y="46"/>
                  </a:lnTo>
                  <a:lnTo>
                    <a:pt x="164" y="44"/>
                  </a:lnTo>
                  <a:lnTo>
                    <a:pt x="164" y="45"/>
                  </a:lnTo>
                  <a:lnTo>
                    <a:pt x="164" y="45"/>
                  </a:lnTo>
                  <a:lnTo>
                    <a:pt x="163" y="45"/>
                  </a:lnTo>
                  <a:lnTo>
                    <a:pt x="159" y="40"/>
                  </a:lnTo>
                  <a:lnTo>
                    <a:pt x="156" y="40"/>
                  </a:lnTo>
                  <a:lnTo>
                    <a:pt x="156" y="39"/>
                  </a:lnTo>
                  <a:lnTo>
                    <a:pt x="152" y="38"/>
                  </a:lnTo>
                  <a:lnTo>
                    <a:pt x="149" y="37"/>
                  </a:lnTo>
                  <a:lnTo>
                    <a:pt x="149" y="37"/>
                  </a:lnTo>
                  <a:lnTo>
                    <a:pt x="149" y="37"/>
                  </a:lnTo>
                  <a:lnTo>
                    <a:pt x="149" y="37"/>
                  </a:lnTo>
                  <a:lnTo>
                    <a:pt x="149" y="38"/>
                  </a:lnTo>
                  <a:lnTo>
                    <a:pt x="148" y="39"/>
                  </a:lnTo>
                  <a:lnTo>
                    <a:pt x="147" y="38"/>
                  </a:lnTo>
                  <a:lnTo>
                    <a:pt x="146" y="37"/>
                  </a:lnTo>
                  <a:lnTo>
                    <a:pt x="144" y="36"/>
                  </a:lnTo>
                  <a:lnTo>
                    <a:pt x="143" y="35"/>
                  </a:lnTo>
                  <a:lnTo>
                    <a:pt x="142" y="34"/>
                  </a:lnTo>
                  <a:lnTo>
                    <a:pt x="142" y="33"/>
                  </a:lnTo>
                  <a:lnTo>
                    <a:pt x="141" y="33"/>
                  </a:lnTo>
                  <a:lnTo>
                    <a:pt x="138" y="31"/>
                  </a:lnTo>
                  <a:lnTo>
                    <a:pt x="137" y="31"/>
                  </a:lnTo>
                  <a:lnTo>
                    <a:pt x="136" y="31"/>
                  </a:lnTo>
                  <a:lnTo>
                    <a:pt x="136" y="31"/>
                  </a:lnTo>
                  <a:lnTo>
                    <a:pt x="136" y="32"/>
                  </a:lnTo>
                  <a:lnTo>
                    <a:pt x="135" y="33"/>
                  </a:lnTo>
                  <a:lnTo>
                    <a:pt x="134" y="32"/>
                  </a:lnTo>
                  <a:lnTo>
                    <a:pt x="134" y="31"/>
                  </a:lnTo>
                  <a:lnTo>
                    <a:pt x="134" y="32"/>
                  </a:lnTo>
                  <a:lnTo>
                    <a:pt x="131" y="32"/>
                  </a:lnTo>
                  <a:lnTo>
                    <a:pt x="131" y="33"/>
                  </a:lnTo>
                  <a:lnTo>
                    <a:pt x="130" y="33"/>
                  </a:lnTo>
                  <a:lnTo>
                    <a:pt x="129" y="33"/>
                  </a:lnTo>
                  <a:lnTo>
                    <a:pt x="128" y="33"/>
                  </a:lnTo>
                  <a:lnTo>
                    <a:pt x="127" y="33"/>
                  </a:lnTo>
                  <a:lnTo>
                    <a:pt x="126" y="33"/>
                  </a:lnTo>
                  <a:lnTo>
                    <a:pt x="126" y="33"/>
                  </a:lnTo>
                  <a:lnTo>
                    <a:pt x="126" y="32"/>
                  </a:lnTo>
                  <a:lnTo>
                    <a:pt x="124" y="32"/>
                  </a:lnTo>
                  <a:lnTo>
                    <a:pt x="123" y="31"/>
                  </a:lnTo>
                  <a:lnTo>
                    <a:pt x="122" y="30"/>
                  </a:lnTo>
                  <a:lnTo>
                    <a:pt x="116" y="30"/>
                  </a:lnTo>
                  <a:lnTo>
                    <a:pt x="113" y="29"/>
                  </a:lnTo>
                  <a:lnTo>
                    <a:pt x="112" y="29"/>
                  </a:lnTo>
                  <a:lnTo>
                    <a:pt x="111" y="28"/>
                  </a:lnTo>
                  <a:lnTo>
                    <a:pt x="109" y="27"/>
                  </a:lnTo>
                  <a:lnTo>
                    <a:pt x="108" y="27"/>
                  </a:lnTo>
                  <a:lnTo>
                    <a:pt x="108" y="26"/>
                  </a:lnTo>
                  <a:lnTo>
                    <a:pt x="104" y="25"/>
                  </a:lnTo>
                  <a:lnTo>
                    <a:pt x="102" y="25"/>
                  </a:lnTo>
                  <a:lnTo>
                    <a:pt x="101" y="26"/>
                  </a:lnTo>
                  <a:lnTo>
                    <a:pt x="98" y="26"/>
                  </a:lnTo>
                  <a:lnTo>
                    <a:pt x="98" y="26"/>
                  </a:lnTo>
                  <a:lnTo>
                    <a:pt x="99" y="26"/>
                  </a:lnTo>
                  <a:lnTo>
                    <a:pt x="98" y="25"/>
                  </a:lnTo>
                  <a:lnTo>
                    <a:pt x="98" y="25"/>
                  </a:lnTo>
                  <a:lnTo>
                    <a:pt x="97" y="25"/>
                  </a:lnTo>
                  <a:lnTo>
                    <a:pt x="94" y="26"/>
                  </a:lnTo>
                  <a:lnTo>
                    <a:pt x="91" y="26"/>
                  </a:lnTo>
                  <a:lnTo>
                    <a:pt x="91" y="25"/>
                  </a:lnTo>
                  <a:lnTo>
                    <a:pt x="91" y="24"/>
                  </a:lnTo>
                  <a:lnTo>
                    <a:pt x="87" y="24"/>
                  </a:lnTo>
                  <a:lnTo>
                    <a:pt x="87" y="24"/>
                  </a:lnTo>
                  <a:lnTo>
                    <a:pt x="89" y="23"/>
                  </a:lnTo>
                  <a:lnTo>
                    <a:pt x="89" y="22"/>
                  </a:lnTo>
                  <a:lnTo>
                    <a:pt x="87" y="22"/>
                  </a:lnTo>
                  <a:lnTo>
                    <a:pt x="87" y="22"/>
                  </a:lnTo>
                  <a:lnTo>
                    <a:pt x="88" y="21"/>
                  </a:lnTo>
                  <a:lnTo>
                    <a:pt x="88" y="19"/>
                  </a:lnTo>
                  <a:lnTo>
                    <a:pt x="87" y="19"/>
                  </a:lnTo>
                  <a:lnTo>
                    <a:pt x="85" y="19"/>
                  </a:lnTo>
                  <a:lnTo>
                    <a:pt x="85" y="20"/>
                  </a:lnTo>
                  <a:lnTo>
                    <a:pt x="85" y="20"/>
                  </a:lnTo>
                  <a:lnTo>
                    <a:pt x="84" y="20"/>
                  </a:lnTo>
                  <a:lnTo>
                    <a:pt x="84" y="19"/>
                  </a:lnTo>
                  <a:lnTo>
                    <a:pt x="83" y="18"/>
                  </a:lnTo>
                  <a:lnTo>
                    <a:pt x="82" y="18"/>
                  </a:lnTo>
                  <a:lnTo>
                    <a:pt x="81" y="18"/>
                  </a:lnTo>
                  <a:lnTo>
                    <a:pt x="80" y="19"/>
                  </a:lnTo>
                  <a:lnTo>
                    <a:pt x="79" y="19"/>
                  </a:lnTo>
                  <a:lnTo>
                    <a:pt x="78" y="19"/>
                  </a:lnTo>
                  <a:lnTo>
                    <a:pt x="77" y="20"/>
                  </a:lnTo>
                  <a:lnTo>
                    <a:pt x="76" y="20"/>
                  </a:lnTo>
                  <a:lnTo>
                    <a:pt x="76" y="19"/>
                  </a:lnTo>
                  <a:lnTo>
                    <a:pt x="75" y="19"/>
                  </a:lnTo>
                  <a:lnTo>
                    <a:pt x="74" y="19"/>
                  </a:lnTo>
                  <a:lnTo>
                    <a:pt x="75" y="18"/>
                  </a:lnTo>
                  <a:lnTo>
                    <a:pt x="74" y="15"/>
                  </a:lnTo>
                  <a:lnTo>
                    <a:pt x="72" y="15"/>
                  </a:lnTo>
                  <a:lnTo>
                    <a:pt x="72" y="15"/>
                  </a:lnTo>
                  <a:lnTo>
                    <a:pt x="72" y="15"/>
                  </a:lnTo>
                  <a:lnTo>
                    <a:pt x="72" y="16"/>
                  </a:lnTo>
                  <a:lnTo>
                    <a:pt x="71" y="16"/>
                  </a:lnTo>
                  <a:lnTo>
                    <a:pt x="70" y="16"/>
                  </a:lnTo>
                  <a:lnTo>
                    <a:pt x="70" y="18"/>
                  </a:lnTo>
                  <a:lnTo>
                    <a:pt x="71" y="19"/>
                  </a:lnTo>
                  <a:lnTo>
                    <a:pt x="71" y="21"/>
                  </a:lnTo>
                  <a:lnTo>
                    <a:pt x="70" y="21"/>
                  </a:lnTo>
                  <a:lnTo>
                    <a:pt x="70" y="20"/>
                  </a:lnTo>
                  <a:lnTo>
                    <a:pt x="69" y="19"/>
                  </a:lnTo>
                  <a:lnTo>
                    <a:pt x="69" y="20"/>
                  </a:lnTo>
                  <a:lnTo>
                    <a:pt x="69" y="19"/>
                  </a:lnTo>
                  <a:lnTo>
                    <a:pt x="68" y="20"/>
                  </a:lnTo>
                  <a:lnTo>
                    <a:pt x="66" y="19"/>
                  </a:lnTo>
                  <a:lnTo>
                    <a:pt x="66" y="19"/>
                  </a:lnTo>
                  <a:lnTo>
                    <a:pt x="65" y="19"/>
                  </a:lnTo>
                  <a:lnTo>
                    <a:pt x="66" y="17"/>
                  </a:lnTo>
                  <a:lnTo>
                    <a:pt x="66" y="18"/>
                  </a:lnTo>
                  <a:lnTo>
                    <a:pt x="68" y="17"/>
                  </a:lnTo>
                  <a:lnTo>
                    <a:pt x="69" y="15"/>
                  </a:lnTo>
                  <a:lnTo>
                    <a:pt x="69" y="15"/>
                  </a:lnTo>
                  <a:lnTo>
                    <a:pt x="69" y="14"/>
                  </a:lnTo>
                  <a:lnTo>
                    <a:pt x="69" y="13"/>
                  </a:lnTo>
                  <a:lnTo>
                    <a:pt x="66" y="14"/>
                  </a:lnTo>
                  <a:lnTo>
                    <a:pt x="66" y="14"/>
                  </a:lnTo>
                  <a:lnTo>
                    <a:pt x="66" y="12"/>
                  </a:lnTo>
                  <a:lnTo>
                    <a:pt x="66" y="12"/>
                  </a:lnTo>
                  <a:lnTo>
                    <a:pt x="65" y="12"/>
                  </a:lnTo>
                  <a:lnTo>
                    <a:pt x="64" y="12"/>
                  </a:lnTo>
                  <a:lnTo>
                    <a:pt x="63" y="11"/>
                  </a:lnTo>
                  <a:lnTo>
                    <a:pt x="62" y="12"/>
                  </a:lnTo>
                  <a:lnTo>
                    <a:pt x="62" y="12"/>
                  </a:lnTo>
                  <a:lnTo>
                    <a:pt x="62" y="12"/>
                  </a:lnTo>
                  <a:lnTo>
                    <a:pt x="62" y="13"/>
                  </a:lnTo>
                  <a:lnTo>
                    <a:pt x="62" y="13"/>
                  </a:lnTo>
                  <a:lnTo>
                    <a:pt x="62" y="14"/>
                  </a:lnTo>
                  <a:lnTo>
                    <a:pt x="62" y="15"/>
                  </a:lnTo>
                  <a:lnTo>
                    <a:pt x="61" y="14"/>
                  </a:lnTo>
                  <a:lnTo>
                    <a:pt x="60" y="15"/>
                  </a:lnTo>
                  <a:lnTo>
                    <a:pt x="58" y="17"/>
                  </a:lnTo>
                  <a:lnTo>
                    <a:pt x="56" y="19"/>
                  </a:lnTo>
                  <a:lnTo>
                    <a:pt x="54" y="19"/>
                  </a:lnTo>
                  <a:lnTo>
                    <a:pt x="54" y="20"/>
                  </a:lnTo>
                  <a:lnTo>
                    <a:pt x="51" y="20"/>
                  </a:lnTo>
                  <a:lnTo>
                    <a:pt x="50" y="20"/>
                  </a:lnTo>
                  <a:lnTo>
                    <a:pt x="50" y="20"/>
                  </a:lnTo>
                  <a:lnTo>
                    <a:pt x="49" y="21"/>
                  </a:lnTo>
                  <a:lnTo>
                    <a:pt x="49" y="22"/>
                  </a:lnTo>
                  <a:lnTo>
                    <a:pt x="47" y="21"/>
                  </a:lnTo>
                  <a:lnTo>
                    <a:pt x="48" y="20"/>
                  </a:lnTo>
                  <a:lnTo>
                    <a:pt x="48" y="19"/>
                  </a:lnTo>
                  <a:lnTo>
                    <a:pt x="50" y="19"/>
                  </a:lnTo>
                  <a:lnTo>
                    <a:pt x="51" y="18"/>
                  </a:lnTo>
                  <a:lnTo>
                    <a:pt x="47" y="19"/>
                  </a:lnTo>
                  <a:lnTo>
                    <a:pt x="46" y="21"/>
                  </a:lnTo>
                  <a:lnTo>
                    <a:pt x="45" y="22"/>
                  </a:lnTo>
                  <a:lnTo>
                    <a:pt x="45" y="22"/>
                  </a:lnTo>
                  <a:lnTo>
                    <a:pt x="44" y="22"/>
                  </a:lnTo>
                  <a:lnTo>
                    <a:pt x="45" y="23"/>
                  </a:lnTo>
                  <a:lnTo>
                    <a:pt x="46" y="23"/>
                  </a:lnTo>
                  <a:lnTo>
                    <a:pt x="46" y="25"/>
                  </a:lnTo>
                  <a:lnTo>
                    <a:pt x="47" y="25"/>
                  </a:lnTo>
                  <a:lnTo>
                    <a:pt x="47" y="25"/>
                  </a:lnTo>
                  <a:lnTo>
                    <a:pt x="47" y="26"/>
                  </a:lnTo>
                  <a:lnTo>
                    <a:pt x="46" y="25"/>
                  </a:lnTo>
                  <a:lnTo>
                    <a:pt x="45" y="26"/>
                  </a:lnTo>
                  <a:lnTo>
                    <a:pt x="46" y="27"/>
                  </a:lnTo>
                  <a:lnTo>
                    <a:pt x="46" y="28"/>
                  </a:lnTo>
                  <a:lnTo>
                    <a:pt x="45" y="29"/>
                  </a:lnTo>
                  <a:lnTo>
                    <a:pt x="44" y="28"/>
                  </a:lnTo>
                  <a:lnTo>
                    <a:pt x="44" y="27"/>
                  </a:lnTo>
                  <a:lnTo>
                    <a:pt x="44" y="28"/>
                  </a:lnTo>
                  <a:lnTo>
                    <a:pt x="44" y="26"/>
                  </a:lnTo>
                  <a:lnTo>
                    <a:pt x="44" y="26"/>
                  </a:lnTo>
                  <a:lnTo>
                    <a:pt x="45" y="25"/>
                  </a:lnTo>
                  <a:lnTo>
                    <a:pt x="44" y="24"/>
                  </a:lnTo>
                  <a:lnTo>
                    <a:pt x="44" y="23"/>
                  </a:lnTo>
                  <a:lnTo>
                    <a:pt x="41" y="26"/>
                  </a:lnTo>
                  <a:lnTo>
                    <a:pt x="41" y="26"/>
                  </a:lnTo>
                  <a:lnTo>
                    <a:pt x="42" y="26"/>
                  </a:lnTo>
                  <a:lnTo>
                    <a:pt x="41" y="26"/>
                  </a:lnTo>
                  <a:lnTo>
                    <a:pt x="37" y="30"/>
                  </a:lnTo>
                  <a:lnTo>
                    <a:pt x="35" y="30"/>
                  </a:lnTo>
                  <a:lnTo>
                    <a:pt x="34" y="31"/>
                  </a:lnTo>
                  <a:lnTo>
                    <a:pt x="34" y="30"/>
                  </a:lnTo>
                  <a:lnTo>
                    <a:pt x="34" y="29"/>
                  </a:lnTo>
                  <a:lnTo>
                    <a:pt x="35" y="29"/>
                  </a:lnTo>
                  <a:lnTo>
                    <a:pt x="34" y="28"/>
                  </a:lnTo>
                  <a:lnTo>
                    <a:pt x="33" y="31"/>
                  </a:lnTo>
                  <a:lnTo>
                    <a:pt x="33" y="32"/>
                  </a:lnTo>
                  <a:lnTo>
                    <a:pt x="34" y="33"/>
                  </a:lnTo>
                  <a:lnTo>
                    <a:pt x="36" y="34"/>
                  </a:lnTo>
                  <a:lnTo>
                    <a:pt x="36" y="35"/>
                  </a:lnTo>
                  <a:lnTo>
                    <a:pt x="33" y="33"/>
                  </a:lnTo>
                  <a:lnTo>
                    <a:pt x="33" y="33"/>
                  </a:lnTo>
                  <a:lnTo>
                    <a:pt x="32" y="33"/>
                  </a:lnTo>
                  <a:lnTo>
                    <a:pt x="29" y="36"/>
                  </a:lnTo>
                  <a:lnTo>
                    <a:pt x="29" y="37"/>
                  </a:lnTo>
                  <a:lnTo>
                    <a:pt x="32" y="37"/>
                  </a:lnTo>
                  <a:lnTo>
                    <a:pt x="32" y="37"/>
                  </a:lnTo>
                  <a:lnTo>
                    <a:pt x="29" y="37"/>
                  </a:lnTo>
                  <a:lnTo>
                    <a:pt x="29" y="37"/>
                  </a:lnTo>
                  <a:lnTo>
                    <a:pt x="28" y="37"/>
                  </a:lnTo>
                  <a:lnTo>
                    <a:pt x="29" y="39"/>
                  </a:lnTo>
                  <a:lnTo>
                    <a:pt x="30" y="40"/>
                  </a:lnTo>
                  <a:lnTo>
                    <a:pt x="30" y="41"/>
                  </a:lnTo>
                  <a:lnTo>
                    <a:pt x="28" y="39"/>
                  </a:lnTo>
                  <a:lnTo>
                    <a:pt x="29" y="40"/>
                  </a:lnTo>
                  <a:lnTo>
                    <a:pt x="28" y="43"/>
                  </a:lnTo>
                  <a:lnTo>
                    <a:pt x="27" y="43"/>
                  </a:lnTo>
                  <a:lnTo>
                    <a:pt x="27" y="41"/>
                  </a:lnTo>
                  <a:lnTo>
                    <a:pt x="26" y="47"/>
                  </a:lnTo>
                  <a:lnTo>
                    <a:pt x="23" y="49"/>
                  </a:lnTo>
                  <a:lnTo>
                    <a:pt x="13" y="51"/>
                  </a:lnTo>
                  <a:lnTo>
                    <a:pt x="12" y="51"/>
                  </a:lnTo>
                  <a:lnTo>
                    <a:pt x="13" y="51"/>
                  </a:lnTo>
                  <a:lnTo>
                    <a:pt x="13" y="50"/>
                  </a:lnTo>
                  <a:lnTo>
                    <a:pt x="11" y="51"/>
                  </a:lnTo>
                  <a:lnTo>
                    <a:pt x="10" y="56"/>
                  </a:lnTo>
                  <a:lnTo>
                    <a:pt x="11" y="56"/>
                  </a:lnTo>
                  <a:lnTo>
                    <a:pt x="11" y="56"/>
                  </a:lnTo>
                  <a:lnTo>
                    <a:pt x="11" y="57"/>
                  </a:lnTo>
                  <a:lnTo>
                    <a:pt x="9" y="58"/>
                  </a:lnTo>
                  <a:lnTo>
                    <a:pt x="9" y="58"/>
                  </a:lnTo>
                  <a:lnTo>
                    <a:pt x="8" y="58"/>
                  </a:lnTo>
                  <a:lnTo>
                    <a:pt x="9" y="58"/>
                  </a:lnTo>
                  <a:lnTo>
                    <a:pt x="9" y="56"/>
                  </a:lnTo>
                  <a:lnTo>
                    <a:pt x="7" y="58"/>
                  </a:lnTo>
                  <a:lnTo>
                    <a:pt x="7" y="59"/>
                  </a:lnTo>
                  <a:lnTo>
                    <a:pt x="11" y="60"/>
                  </a:lnTo>
                  <a:lnTo>
                    <a:pt x="12" y="62"/>
                  </a:lnTo>
                  <a:lnTo>
                    <a:pt x="15" y="63"/>
                  </a:lnTo>
                  <a:lnTo>
                    <a:pt x="15" y="64"/>
                  </a:lnTo>
                  <a:lnTo>
                    <a:pt x="22" y="70"/>
                  </a:lnTo>
                  <a:lnTo>
                    <a:pt x="22" y="70"/>
                  </a:lnTo>
                  <a:lnTo>
                    <a:pt x="23" y="71"/>
                  </a:lnTo>
                  <a:lnTo>
                    <a:pt x="24" y="73"/>
                  </a:lnTo>
                  <a:lnTo>
                    <a:pt x="25" y="73"/>
                  </a:lnTo>
                  <a:lnTo>
                    <a:pt x="24" y="74"/>
                  </a:lnTo>
                  <a:lnTo>
                    <a:pt x="25" y="77"/>
                  </a:lnTo>
                  <a:lnTo>
                    <a:pt x="29" y="79"/>
                  </a:lnTo>
                  <a:lnTo>
                    <a:pt x="29" y="78"/>
                  </a:lnTo>
                  <a:lnTo>
                    <a:pt x="29" y="77"/>
                  </a:lnTo>
                  <a:lnTo>
                    <a:pt x="29" y="77"/>
                  </a:lnTo>
                  <a:lnTo>
                    <a:pt x="31" y="77"/>
                  </a:lnTo>
                  <a:lnTo>
                    <a:pt x="31" y="77"/>
                  </a:lnTo>
                  <a:lnTo>
                    <a:pt x="31" y="76"/>
                  </a:lnTo>
                  <a:lnTo>
                    <a:pt x="32" y="76"/>
                  </a:lnTo>
                  <a:lnTo>
                    <a:pt x="32" y="76"/>
                  </a:lnTo>
                  <a:lnTo>
                    <a:pt x="31" y="78"/>
                  </a:lnTo>
                  <a:lnTo>
                    <a:pt x="31" y="79"/>
                  </a:lnTo>
                  <a:lnTo>
                    <a:pt x="33" y="78"/>
                  </a:lnTo>
                  <a:lnTo>
                    <a:pt x="34" y="77"/>
                  </a:lnTo>
                  <a:lnTo>
                    <a:pt x="35" y="77"/>
                  </a:lnTo>
                  <a:lnTo>
                    <a:pt x="36" y="78"/>
                  </a:lnTo>
                  <a:lnTo>
                    <a:pt x="36" y="79"/>
                  </a:lnTo>
                  <a:lnTo>
                    <a:pt x="36" y="79"/>
                  </a:lnTo>
                  <a:lnTo>
                    <a:pt x="35" y="80"/>
                  </a:lnTo>
                  <a:lnTo>
                    <a:pt x="35" y="81"/>
                  </a:lnTo>
                  <a:lnTo>
                    <a:pt x="36" y="84"/>
                  </a:lnTo>
                  <a:lnTo>
                    <a:pt x="37" y="84"/>
                  </a:lnTo>
                  <a:lnTo>
                    <a:pt x="38" y="84"/>
                  </a:lnTo>
                  <a:lnTo>
                    <a:pt x="38" y="83"/>
                  </a:lnTo>
                  <a:lnTo>
                    <a:pt x="38" y="82"/>
                  </a:lnTo>
                  <a:lnTo>
                    <a:pt x="38" y="84"/>
                  </a:lnTo>
                  <a:lnTo>
                    <a:pt x="38" y="84"/>
                  </a:lnTo>
                  <a:lnTo>
                    <a:pt x="39" y="83"/>
                  </a:lnTo>
                  <a:lnTo>
                    <a:pt x="40" y="83"/>
                  </a:lnTo>
                  <a:lnTo>
                    <a:pt x="42" y="84"/>
                  </a:lnTo>
                  <a:lnTo>
                    <a:pt x="43" y="84"/>
                  </a:lnTo>
                  <a:lnTo>
                    <a:pt x="44" y="83"/>
                  </a:lnTo>
                  <a:lnTo>
                    <a:pt x="45" y="83"/>
                  </a:lnTo>
                  <a:lnTo>
                    <a:pt x="46" y="82"/>
                  </a:lnTo>
                  <a:lnTo>
                    <a:pt x="47" y="83"/>
                  </a:lnTo>
                  <a:lnTo>
                    <a:pt x="47" y="83"/>
                  </a:lnTo>
                  <a:lnTo>
                    <a:pt x="44" y="84"/>
                  </a:lnTo>
                  <a:lnTo>
                    <a:pt x="44" y="85"/>
                  </a:lnTo>
                  <a:lnTo>
                    <a:pt x="44" y="85"/>
                  </a:lnTo>
                  <a:lnTo>
                    <a:pt x="44" y="84"/>
                  </a:lnTo>
                  <a:lnTo>
                    <a:pt x="47" y="84"/>
                  </a:lnTo>
                  <a:lnTo>
                    <a:pt x="47" y="84"/>
                  </a:lnTo>
                  <a:lnTo>
                    <a:pt x="47" y="85"/>
                  </a:lnTo>
                  <a:lnTo>
                    <a:pt x="47" y="85"/>
                  </a:lnTo>
                  <a:lnTo>
                    <a:pt x="44" y="86"/>
                  </a:lnTo>
                  <a:lnTo>
                    <a:pt x="44" y="86"/>
                  </a:lnTo>
                  <a:lnTo>
                    <a:pt x="44" y="87"/>
                  </a:lnTo>
                  <a:lnTo>
                    <a:pt x="41" y="87"/>
                  </a:lnTo>
                  <a:lnTo>
                    <a:pt x="40" y="87"/>
                  </a:lnTo>
                  <a:lnTo>
                    <a:pt x="40" y="86"/>
                  </a:lnTo>
                  <a:lnTo>
                    <a:pt x="40" y="86"/>
                  </a:lnTo>
                  <a:lnTo>
                    <a:pt x="40" y="85"/>
                  </a:lnTo>
                  <a:lnTo>
                    <a:pt x="39" y="85"/>
                  </a:lnTo>
                  <a:lnTo>
                    <a:pt x="38" y="84"/>
                  </a:lnTo>
                  <a:lnTo>
                    <a:pt x="38" y="84"/>
                  </a:lnTo>
                  <a:lnTo>
                    <a:pt x="37" y="85"/>
                  </a:lnTo>
                  <a:lnTo>
                    <a:pt x="36" y="85"/>
                  </a:lnTo>
                  <a:lnTo>
                    <a:pt x="34" y="84"/>
                  </a:lnTo>
                  <a:lnTo>
                    <a:pt x="33" y="83"/>
                  </a:lnTo>
                  <a:lnTo>
                    <a:pt x="35" y="85"/>
                  </a:lnTo>
                  <a:lnTo>
                    <a:pt x="34" y="87"/>
                  </a:lnTo>
                  <a:lnTo>
                    <a:pt x="34" y="88"/>
                  </a:lnTo>
                  <a:lnTo>
                    <a:pt x="35" y="88"/>
                  </a:lnTo>
                  <a:lnTo>
                    <a:pt x="35" y="88"/>
                  </a:lnTo>
                  <a:lnTo>
                    <a:pt x="35" y="86"/>
                  </a:lnTo>
                  <a:lnTo>
                    <a:pt x="39" y="88"/>
                  </a:lnTo>
                  <a:lnTo>
                    <a:pt x="40" y="88"/>
                  </a:lnTo>
                  <a:lnTo>
                    <a:pt x="40" y="89"/>
                  </a:lnTo>
                  <a:lnTo>
                    <a:pt x="39" y="90"/>
                  </a:lnTo>
                  <a:lnTo>
                    <a:pt x="39" y="90"/>
                  </a:lnTo>
                  <a:lnTo>
                    <a:pt x="39" y="89"/>
                  </a:lnTo>
                  <a:lnTo>
                    <a:pt x="36" y="88"/>
                  </a:lnTo>
                  <a:lnTo>
                    <a:pt x="36" y="92"/>
                  </a:lnTo>
                  <a:lnTo>
                    <a:pt x="36" y="92"/>
                  </a:lnTo>
                  <a:lnTo>
                    <a:pt x="35" y="92"/>
                  </a:lnTo>
                  <a:lnTo>
                    <a:pt x="34" y="92"/>
                  </a:lnTo>
                  <a:lnTo>
                    <a:pt x="34" y="92"/>
                  </a:lnTo>
                  <a:lnTo>
                    <a:pt x="33" y="91"/>
                  </a:lnTo>
                  <a:lnTo>
                    <a:pt x="33" y="92"/>
                  </a:lnTo>
                  <a:lnTo>
                    <a:pt x="33" y="92"/>
                  </a:lnTo>
                  <a:lnTo>
                    <a:pt x="32" y="91"/>
                  </a:lnTo>
                  <a:lnTo>
                    <a:pt x="30" y="92"/>
                  </a:lnTo>
                  <a:lnTo>
                    <a:pt x="30" y="91"/>
                  </a:lnTo>
                  <a:lnTo>
                    <a:pt x="30" y="92"/>
                  </a:lnTo>
                  <a:lnTo>
                    <a:pt x="30" y="91"/>
                  </a:lnTo>
                  <a:lnTo>
                    <a:pt x="29" y="91"/>
                  </a:lnTo>
                  <a:lnTo>
                    <a:pt x="29" y="92"/>
                  </a:lnTo>
                  <a:lnTo>
                    <a:pt x="29" y="91"/>
                  </a:lnTo>
                  <a:lnTo>
                    <a:pt x="25" y="91"/>
                  </a:lnTo>
                  <a:lnTo>
                    <a:pt x="24" y="90"/>
                  </a:lnTo>
                  <a:lnTo>
                    <a:pt x="24" y="89"/>
                  </a:lnTo>
                  <a:lnTo>
                    <a:pt x="22" y="89"/>
                  </a:lnTo>
                  <a:lnTo>
                    <a:pt x="24" y="88"/>
                  </a:lnTo>
                  <a:lnTo>
                    <a:pt x="24" y="87"/>
                  </a:lnTo>
                  <a:lnTo>
                    <a:pt x="24" y="85"/>
                  </a:lnTo>
                  <a:lnTo>
                    <a:pt x="24" y="84"/>
                  </a:lnTo>
                  <a:lnTo>
                    <a:pt x="23" y="84"/>
                  </a:lnTo>
                  <a:lnTo>
                    <a:pt x="23" y="84"/>
                  </a:lnTo>
                  <a:lnTo>
                    <a:pt x="25" y="84"/>
                  </a:lnTo>
                  <a:lnTo>
                    <a:pt x="19" y="84"/>
                  </a:lnTo>
                  <a:lnTo>
                    <a:pt x="18" y="86"/>
                  </a:lnTo>
                  <a:lnTo>
                    <a:pt x="16" y="86"/>
                  </a:lnTo>
                  <a:lnTo>
                    <a:pt x="15" y="86"/>
                  </a:lnTo>
                  <a:lnTo>
                    <a:pt x="15" y="86"/>
                  </a:lnTo>
                  <a:lnTo>
                    <a:pt x="13" y="88"/>
                  </a:lnTo>
                  <a:lnTo>
                    <a:pt x="14" y="89"/>
                  </a:lnTo>
                  <a:lnTo>
                    <a:pt x="15" y="90"/>
                  </a:lnTo>
                  <a:lnTo>
                    <a:pt x="14" y="90"/>
                  </a:lnTo>
                  <a:lnTo>
                    <a:pt x="11" y="91"/>
                  </a:lnTo>
                  <a:lnTo>
                    <a:pt x="11" y="90"/>
                  </a:lnTo>
                  <a:lnTo>
                    <a:pt x="11" y="89"/>
                  </a:lnTo>
                  <a:lnTo>
                    <a:pt x="8" y="92"/>
                  </a:lnTo>
                  <a:lnTo>
                    <a:pt x="7" y="92"/>
                  </a:lnTo>
                  <a:lnTo>
                    <a:pt x="7" y="92"/>
                  </a:lnTo>
                  <a:lnTo>
                    <a:pt x="7" y="92"/>
                  </a:lnTo>
                  <a:lnTo>
                    <a:pt x="7" y="93"/>
                  </a:lnTo>
                  <a:lnTo>
                    <a:pt x="5" y="94"/>
                  </a:lnTo>
                  <a:lnTo>
                    <a:pt x="5" y="93"/>
                  </a:lnTo>
                  <a:lnTo>
                    <a:pt x="4" y="94"/>
                  </a:lnTo>
                  <a:lnTo>
                    <a:pt x="4" y="95"/>
                  </a:lnTo>
                  <a:lnTo>
                    <a:pt x="4" y="95"/>
                  </a:lnTo>
                  <a:lnTo>
                    <a:pt x="4" y="95"/>
                  </a:lnTo>
                  <a:lnTo>
                    <a:pt x="1" y="97"/>
                  </a:lnTo>
                  <a:lnTo>
                    <a:pt x="0" y="97"/>
                  </a:lnTo>
                  <a:lnTo>
                    <a:pt x="1" y="95"/>
                  </a:lnTo>
                  <a:lnTo>
                    <a:pt x="0" y="96"/>
                  </a:lnTo>
                  <a:lnTo>
                    <a:pt x="0" y="97"/>
                  </a:lnTo>
                  <a:lnTo>
                    <a:pt x="4" y="100"/>
                  </a:lnTo>
                  <a:lnTo>
                    <a:pt x="7" y="101"/>
                  </a:lnTo>
                  <a:lnTo>
                    <a:pt x="7" y="101"/>
                  </a:lnTo>
                  <a:lnTo>
                    <a:pt x="7" y="100"/>
                  </a:lnTo>
                  <a:lnTo>
                    <a:pt x="11" y="102"/>
                  </a:lnTo>
                  <a:lnTo>
                    <a:pt x="9" y="102"/>
                  </a:lnTo>
                  <a:lnTo>
                    <a:pt x="8" y="103"/>
                  </a:lnTo>
                  <a:lnTo>
                    <a:pt x="7" y="103"/>
                  </a:lnTo>
                  <a:lnTo>
                    <a:pt x="7" y="103"/>
                  </a:lnTo>
                  <a:lnTo>
                    <a:pt x="7" y="102"/>
                  </a:lnTo>
                  <a:lnTo>
                    <a:pt x="7" y="103"/>
                  </a:lnTo>
                  <a:lnTo>
                    <a:pt x="8" y="105"/>
                  </a:lnTo>
                  <a:lnTo>
                    <a:pt x="9" y="106"/>
                  </a:lnTo>
                  <a:lnTo>
                    <a:pt x="9" y="106"/>
                  </a:lnTo>
                  <a:lnTo>
                    <a:pt x="9" y="109"/>
                  </a:lnTo>
                  <a:lnTo>
                    <a:pt x="10" y="110"/>
                  </a:lnTo>
                  <a:lnTo>
                    <a:pt x="11" y="110"/>
                  </a:lnTo>
                  <a:lnTo>
                    <a:pt x="11" y="111"/>
                  </a:lnTo>
                  <a:lnTo>
                    <a:pt x="15" y="112"/>
                  </a:lnTo>
                  <a:lnTo>
                    <a:pt x="16" y="112"/>
                  </a:lnTo>
                  <a:lnTo>
                    <a:pt x="18" y="113"/>
                  </a:lnTo>
                  <a:lnTo>
                    <a:pt x="22" y="111"/>
                  </a:lnTo>
                  <a:lnTo>
                    <a:pt x="23" y="111"/>
                  </a:lnTo>
                  <a:lnTo>
                    <a:pt x="25" y="110"/>
                  </a:lnTo>
                  <a:lnTo>
                    <a:pt x="26" y="112"/>
                  </a:lnTo>
                  <a:lnTo>
                    <a:pt x="28" y="113"/>
                  </a:lnTo>
                  <a:lnTo>
                    <a:pt x="28" y="113"/>
                  </a:lnTo>
                  <a:lnTo>
                    <a:pt x="28" y="112"/>
                  </a:lnTo>
                  <a:lnTo>
                    <a:pt x="27" y="111"/>
                  </a:lnTo>
                  <a:lnTo>
                    <a:pt x="26" y="110"/>
                  </a:lnTo>
                  <a:lnTo>
                    <a:pt x="26" y="110"/>
                  </a:lnTo>
                  <a:lnTo>
                    <a:pt x="28" y="110"/>
                  </a:lnTo>
                  <a:lnTo>
                    <a:pt x="29" y="111"/>
                  </a:lnTo>
                  <a:lnTo>
                    <a:pt x="29" y="112"/>
                  </a:lnTo>
                  <a:lnTo>
                    <a:pt x="29" y="114"/>
                  </a:lnTo>
                  <a:lnTo>
                    <a:pt x="30" y="114"/>
                  </a:lnTo>
                  <a:lnTo>
                    <a:pt x="32" y="111"/>
                  </a:lnTo>
                  <a:lnTo>
                    <a:pt x="33" y="110"/>
                  </a:lnTo>
                  <a:lnTo>
                    <a:pt x="36" y="108"/>
                  </a:lnTo>
                  <a:lnTo>
                    <a:pt x="36" y="108"/>
                  </a:lnTo>
                  <a:lnTo>
                    <a:pt x="36" y="108"/>
                  </a:lnTo>
                  <a:lnTo>
                    <a:pt x="37" y="108"/>
                  </a:lnTo>
                  <a:lnTo>
                    <a:pt x="38" y="107"/>
                  </a:lnTo>
                  <a:lnTo>
                    <a:pt x="40" y="106"/>
                  </a:lnTo>
                  <a:lnTo>
                    <a:pt x="40" y="108"/>
                  </a:lnTo>
                  <a:lnTo>
                    <a:pt x="41" y="108"/>
                  </a:lnTo>
                  <a:lnTo>
                    <a:pt x="41" y="110"/>
                  </a:lnTo>
                  <a:lnTo>
                    <a:pt x="40" y="112"/>
                  </a:lnTo>
                  <a:lnTo>
                    <a:pt x="39" y="112"/>
                  </a:lnTo>
                  <a:lnTo>
                    <a:pt x="38" y="111"/>
                  </a:lnTo>
                  <a:lnTo>
                    <a:pt x="36" y="111"/>
                  </a:lnTo>
                  <a:lnTo>
                    <a:pt x="36" y="113"/>
                  </a:lnTo>
                  <a:lnTo>
                    <a:pt x="37" y="113"/>
                  </a:lnTo>
                  <a:lnTo>
                    <a:pt x="37" y="113"/>
                  </a:lnTo>
                  <a:lnTo>
                    <a:pt x="39" y="113"/>
                  </a:lnTo>
                  <a:lnTo>
                    <a:pt x="40" y="117"/>
                  </a:lnTo>
                  <a:lnTo>
                    <a:pt x="40" y="117"/>
                  </a:lnTo>
                  <a:lnTo>
                    <a:pt x="40" y="117"/>
                  </a:lnTo>
                  <a:lnTo>
                    <a:pt x="40" y="118"/>
                  </a:lnTo>
                  <a:lnTo>
                    <a:pt x="40" y="120"/>
                  </a:lnTo>
                  <a:lnTo>
                    <a:pt x="40" y="121"/>
                  </a:lnTo>
                  <a:lnTo>
                    <a:pt x="39" y="124"/>
                  </a:lnTo>
                  <a:lnTo>
                    <a:pt x="38" y="124"/>
                  </a:lnTo>
                  <a:lnTo>
                    <a:pt x="37" y="124"/>
                  </a:lnTo>
                  <a:lnTo>
                    <a:pt x="36" y="124"/>
                  </a:lnTo>
                  <a:lnTo>
                    <a:pt x="36" y="125"/>
                  </a:lnTo>
                  <a:lnTo>
                    <a:pt x="35" y="125"/>
                  </a:lnTo>
                  <a:lnTo>
                    <a:pt x="33" y="126"/>
                  </a:lnTo>
                  <a:lnTo>
                    <a:pt x="33" y="126"/>
                  </a:lnTo>
                  <a:lnTo>
                    <a:pt x="33" y="124"/>
                  </a:lnTo>
                  <a:lnTo>
                    <a:pt x="33" y="124"/>
                  </a:lnTo>
                  <a:lnTo>
                    <a:pt x="33" y="124"/>
                  </a:lnTo>
                  <a:lnTo>
                    <a:pt x="29" y="130"/>
                  </a:lnTo>
                  <a:lnTo>
                    <a:pt x="27" y="130"/>
                  </a:lnTo>
                  <a:lnTo>
                    <a:pt x="26" y="130"/>
                  </a:lnTo>
                  <a:lnTo>
                    <a:pt x="26" y="129"/>
                  </a:lnTo>
                  <a:lnTo>
                    <a:pt x="24" y="130"/>
                  </a:lnTo>
                  <a:lnTo>
                    <a:pt x="22" y="131"/>
                  </a:lnTo>
                  <a:lnTo>
                    <a:pt x="22" y="132"/>
                  </a:lnTo>
                  <a:lnTo>
                    <a:pt x="22" y="132"/>
                  </a:lnTo>
                  <a:lnTo>
                    <a:pt x="22" y="132"/>
                  </a:lnTo>
                  <a:lnTo>
                    <a:pt x="22" y="133"/>
                  </a:lnTo>
                  <a:lnTo>
                    <a:pt x="22" y="134"/>
                  </a:lnTo>
                  <a:lnTo>
                    <a:pt x="20" y="133"/>
                  </a:lnTo>
                  <a:lnTo>
                    <a:pt x="19" y="134"/>
                  </a:lnTo>
                  <a:lnTo>
                    <a:pt x="18" y="135"/>
                  </a:lnTo>
                  <a:lnTo>
                    <a:pt x="18" y="136"/>
                  </a:lnTo>
                  <a:lnTo>
                    <a:pt x="17" y="135"/>
                  </a:lnTo>
                  <a:lnTo>
                    <a:pt x="17" y="135"/>
                  </a:lnTo>
                  <a:lnTo>
                    <a:pt x="15" y="138"/>
                  </a:lnTo>
                  <a:lnTo>
                    <a:pt x="15" y="138"/>
                  </a:lnTo>
                  <a:lnTo>
                    <a:pt x="14" y="139"/>
                  </a:lnTo>
                  <a:lnTo>
                    <a:pt x="13" y="142"/>
                  </a:lnTo>
                  <a:lnTo>
                    <a:pt x="13" y="143"/>
                  </a:lnTo>
                  <a:lnTo>
                    <a:pt x="13" y="144"/>
                  </a:lnTo>
                  <a:lnTo>
                    <a:pt x="12" y="144"/>
                  </a:lnTo>
                  <a:lnTo>
                    <a:pt x="11" y="144"/>
                  </a:lnTo>
                  <a:lnTo>
                    <a:pt x="11" y="144"/>
                  </a:lnTo>
                  <a:lnTo>
                    <a:pt x="11" y="145"/>
                  </a:lnTo>
                  <a:lnTo>
                    <a:pt x="12" y="146"/>
                  </a:lnTo>
                  <a:lnTo>
                    <a:pt x="11" y="146"/>
                  </a:lnTo>
                  <a:lnTo>
                    <a:pt x="11" y="146"/>
                  </a:lnTo>
                  <a:lnTo>
                    <a:pt x="11" y="148"/>
                  </a:lnTo>
                  <a:lnTo>
                    <a:pt x="11" y="148"/>
                  </a:lnTo>
                  <a:lnTo>
                    <a:pt x="13" y="147"/>
                  </a:lnTo>
                  <a:lnTo>
                    <a:pt x="14" y="147"/>
                  </a:lnTo>
                  <a:lnTo>
                    <a:pt x="14" y="146"/>
                  </a:lnTo>
                  <a:lnTo>
                    <a:pt x="16" y="146"/>
                  </a:lnTo>
                  <a:lnTo>
                    <a:pt x="16" y="146"/>
                  </a:lnTo>
                  <a:lnTo>
                    <a:pt x="15" y="147"/>
                  </a:lnTo>
                  <a:lnTo>
                    <a:pt x="16" y="147"/>
                  </a:lnTo>
                  <a:lnTo>
                    <a:pt x="14" y="147"/>
                  </a:lnTo>
                  <a:lnTo>
                    <a:pt x="13" y="148"/>
                  </a:lnTo>
                  <a:lnTo>
                    <a:pt x="12" y="149"/>
                  </a:lnTo>
                  <a:lnTo>
                    <a:pt x="12" y="150"/>
                  </a:lnTo>
                  <a:lnTo>
                    <a:pt x="14" y="150"/>
                  </a:lnTo>
                  <a:lnTo>
                    <a:pt x="15" y="149"/>
                  </a:lnTo>
                  <a:lnTo>
                    <a:pt x="15" y="150"/>
                  </a:lnTo>
                  <a:lnTo>
                    <a:pt x="15" y="150"/>
                  </a:lnTo>
                  <a:lnTo>
                    <a:pt x="15" y="150"/>
                  </a:lnTo>
                  <a:lnTo>
                    <a:pt x="15" y="152"/>
                  </a:lnTo>
                  <a:lnTo>
                    <a:pt x="15" y="153"/>
                  </a:lnTo>
                  <a:lnTo>
                    <a:pt x="15" y="154"/>
                  </a:lnTo>
                  <a:lnTo>
                    <a:pt x="16" y="154"/>
                  </a:lnTo>
                  <a:lnTo>
                    <a:pt x="16" y="154"/>
                  </a:lnTo>
                  <a:lnTo>
                    <a:pt x="17" y="154"/>
                  </a:lnTo>
                  <a:lnTo>
                    <a:pt x="18" y="153"/>
                  </a:lnTo>
                  <a:lnTo>
                    <a:pt x="18" y="154"/>
                  </a:lnTo>
                  <a:lnTo>
                    <a:pt x="18" y="154"/>
                  </a:lnTo>
                  <a:lnTo>
                    <a:pt x="19" y="154"/>
                  </a:lnTo>
                  <a:lnTo>
                    <a:pt x="18" y="155"/>
                  </a:lnTo>
                  <a:lnTo>
                    <a:pt x="22" y="156"/>
                  </a:lnTo>
                  <a:lnTo>
                    <a:pt x="23" y="155"/>
                  </a:lnTo>
                  <a:lnTo>
                    <a:pt x="24" y="155"/>
                  </a:lnTo>
                  <a:lnTo>
                    <a:pt x="25" y="157"/>
                  </a:lnTo>
                  <a:lnTo>
                    <a:pt x="24" y="157"/>
                  </a:lnTo>
                  <a:lnTo>
                    <a:pt x="22" y="157"/>
                  </a:lnTo>
                  <a:lnTo>
                    <a:pt x="20" y="161"/>
                  </a:lnTo>
                  <a:lnTo>
                    <a:pt x="20" y="162"/>
                  </a:lnTo>
                  <a:lnTo>
                    <a:pt x="20" y="163"/>
                  </a:lnTo>
                  <a:lnTo>
                    <a:pt x="21" y="164"/>
                  </a:lnTo>
                  <a:lnTo>
                    <a:pt x="21" y="164"/>
                  </a:lnTo>
                  <a:lnTo>
                    <a:pt x="22" y="164"/>
                  </a:lnTo>
                  <a:lnTo>
                    <a:pt x="22" y="164"/>
                  </a:lnTo>
                  <a:lnTo>
                    <a:pt x="23" y="164"/>
                  </a:lnTo>
                  <a:lnTo>
                    <a:pt x="22" y="165"/>
                  </a:lnTo>
                  <a:lnTo>
                    <a:pt x="22" y="165"/>
                  </a:lnTo>
                  <a:lnTo>
                    <a:pt x="24" y="165"/>
                  </a:lnTo>
                  <a:lnTo>
                    <a:pt x="24" y="165"/>
                  </a:lnTo>
                  <a:lnTo>
                    <a:pt x="22" y="165"/>
                  </a:lnTo>
                  <a:lnTo>
                    <a:pt x="22" y="166"/>
                  </a:lnTo>
                  <a:lnTo>
                    <a:pt x="22" y="167"/>
                  </a:lnTo>
                  <a:lnTo>
                    <a:pt x="23" y="168"/>
                  </a:lnTo>
                  <a:lnTo>
                    <a:pt x="24" y="168"/>
                  </a:lnTo>
                  <a:lnTo>
                    <a:pt x="25" y="168"/>
                  </a:lnTo>
                  <a:lnTo>
                    <a:pt x="25" y="168"/>
                  </a:lnTo>
                  <a:lnTo>
                    <a:pt x="26" y="168"/>
                  </a:lnTo>
                  <a:lnTo>
                    <a:pt x="26" y="168"/>
                  </a:lnTo>
                  <a:lnTo>
                    <a:pt x="27" y="168"/>
                  </a:lnTo>
                  <a:lnTo>
                    <a:pt x="28" y="168"/>
                  </a:lnTo>
                  <a:lnTo>
                    <a:pt x="28" y="168"/>
                  </a:lnTo>
                  <a:lnTo>
                    <a:pt x="30" y="165"/>
                  </a:lnTo>
                  <a:lnTo>
                    <a:pt x="31" y="164"/>
                  </a:lnTo>
                  <a:lnTo>
                    <a:pt x="32" y="163"/>
                  </a:lnTo>
                  <a:lnTo>
                    <a:pt x="32" y="163"/>
                  </a:lnTo>
                  <a:lnTo>
                    <a:pt x="31" y="162"/>
                  </a:lnTo>
                  <a:lnTo>
                    <a:pt x="30" y="161"/>
                  </a:lnTo>
                  <a:lnTo>
                    <a:pt x="32" y="158"/>
                  </a:lnTo>
                  <a:lnTo>
                    <a:pt x="33" y="157"/>
                  </a:lnTo>
                  <a:lnTo>
                    <a:pt x="34" y="156"/>
                  </a:lnTo>
                  <a:lnTo>
                    <a:pt x="35" y="156"/>
                  </a:lnTo>
                  <a:lnTo>
                    <a:pt x="36" y="156"/>
                  </a:lnTo>
                  <a:lnTo>
                    <a:pt x="32" y="161"/>
                  </a:lnTo>
                  <a:lnTo>
                    <a:pt x="31" y="161"/>
                  </a:lnTo>
                  <a:lnTo>
                    <a:pt x="32" y="162"/>
                  </a:lnTo>
                  <a:lnTo>
                    <a:pt x="32" y="162"/>
                  </a:lnTo>
                  <a:lnTo>
                    <a:pt x="33" y="164"/>
                  </a:lnTo>
                  <a:lnTo>
                    <a:pt x="35" y="170"/>
                  </a:lnTo>
                  <a:lnTo>
                    <a:pt x="35" y="171"/>
                  </a:lnTo>
                  <a:lnTo>
                    <a:pt x="34" y="172"/>
                  </a:lnTo>
                  <a:lnTo>
                    <a:pt x="34" y="172"/>
                  </a:lnTo>
                  <a:lnTo>
                    <a:pt x="33" y="172"/>
                  </a:lnTo>
                  <a:lnTo>
                    <a:pt x="33" y="173"/>
                  </a:lnTo>
                  <a:lnTo>
                    <a:pt x="34" y="175"/>
                  </a:lnTo>
                  <a:lnTo>
                    <a:pt x="35" y="174"/>
                  </a:lnTo>
                  <a:lnTo>
                    <a:pt x="36" y="174"/>
                  </a:lnTo>
                  <a:lnTo>
                    <a:pt x="36" y="175"/>
                  </a:lnTo>
                  <a:lnTo>
                    <a:pt x="36" y="175"/>
                  </a:lnTo>
                  <a:lnTo>
                    <a:pt x="35" y="175"/>
                  </a:lnTo>
                  <a:lnTo>
                    <a:pt x="35" y="177"/>
                  </a:lnTo>
                  <a:lnTo>
                    <a:pt x="36" y="177"/>
                  </a:lnTo>
                  <a:lnTo>
                    <a:pt x="36" y="178"/>
                  </a:lnTo>
                  <a:lnTo>
                    <a:pt x="36" y="178"/>
                  </a:lnTo>
                  <a:lnTo>
                    <a:pt x="34" y="179"/>
                  </a:lnTo>
                  <a:lnTo>
                    <a:pt x="33" y="179"/>
                  </a:lnTo>
                  <a:lnTo>
                    <a:pt x="33" y="179"/>
                  </a:lnTo>
                  <a:lnTo>
                    <a:pt x="35" y="179"/>
                  </a:lnTo>
                  <a:lnTo>
                    <a:pt x="36" y="179"/>
                  </a:lnTo>
                  <a:lnTo>
                    <a:pt x="37" y="178"/>
                  </a:lnTo>
                  <a:lnTo>
                    <a:pt x="38" y="178"/>
                  </a:lnTo>
                  <a:lnTo>
                    <a:pt x="39" y="176"/>
                  </a:lnTo>
                  <a:lnTo>
                    <a:pt x="40" y="176"/>
                  </a:lnTo>
                  <a:lnTo>
                    <a:pt x="42" y="175"/>
                  </a:lnTo>
                  <a:lnTo>
                    <a:pt x="43" y="172"/>
                  </a:lnTo>
                  <a:lnTo>
                    <a:pt x="44" y="175"/>
                  </a:lnTo>
                  <a:lnTo>
                    <a:pt x="43" y="175"/>
                  </a:lnTo>
                  <a:lnTo>
                    <a:pt x="43" y="175"/>
                  </a:lnTo>
                  <a:lnTo>
                    <a:pt x="43" y="176"/>
                  </a:lnTo>
                  <a:lnTo>
                    <a:pt x="44" y="177"/>
                  </a:lnTo>
                  <a:lnTo>
                    <a:pt x="44" y="177"/>
                  </a:lnTo>
                  <a:lnTo>
                    <a:pt x="44" y="177"/>
                  </a:lnTo>
                  <a:lnTo>
                    <a:pt x="45" y="178"/>
                  </a:lnTo>
                  <a:lnTo>
                    <a:pt x="46" y="177"/>
                  </a:lnTo>
                  <a:lnTo>
                    <a:pt x="46" y="176"/>
                  </a:lnTo>
                  <a:lnTo>
                    <a:pt x="47" y="176"/>
                  </a:lnTo>
                  <a:lnTo>
                    <a:pt x="47" y="177"/>
                  </a:lnTo>
                  <a:lnTo>
                    <a:pt x="47" y="177"/>
                  </a:lnTo>
                  <a:lnTo>
                    <a:pt x="47" y="178"/>
                  </a:lnTo>
                  <a:lnTo>
                    <a:pt x="50" y="182"/>
                  </a:lnTo>
                  <a:lnTo>
                    <a:pt x="50" y="182"/>
                  </a:lnTo>
                  <a:lnTo>
                    <a:pt x="51" y="182"/>
                  </a:lnTo>
                  <a:lnTo>
                    <a:pt x="51" y="181"/>
                  </a:lnTo>
                  <a:lnTo>
                    <a:pt x="51" y="179"/>
                  </a:lnTo>
                  <a:lnTo>
                    <a:pt x="51" y="179"/>
                  </a:lnTo>
                  <a:lnTo>
                    <a:pt x="51" y="177"/>
                  </a:lnTo>
                  <a:lnTo>
                    <a:pt x="52" y="176"/>
                  </a:lnTo>
                  <a:lnTo>
                    <a:pt x="53" y="175"/>
                  </a:lnTo>
                  <a:lnTo>
                    <a:pt x="53" y="175"/>
                  </a:lnTo>
                  <a:lnTo>
                    <a:pt x="53" y="176"/>
                  </a:lnTo>
                  <a:lnTo>
                    <a:pt x="53" y="178"/>
                  </a:lnTo>
                  <a:lnTo>
                    <a:pt x="55" y="179"/>
                  </a:lnTo>
                  <a:lnTo>
                    <a:pt x="55" y="179"/>
                  </a:lnTo>
                  <a:lnTo>
                    <a:pt x="59" y="177"/>
                  </a:lnTo>
                  <a:lnTo>
                    <a:pt x="61" y="175"/>
                  </a:lnTo>
                  <a:lnTo>
                    <a:pt x="62" y="175"/>
                  </a:lnTo>
                  <a:lnTo>
                    <a:pt x="62" y="175"/>
                  </a:lnTo>
                  <a:lnTo>
                    <a:pt x="61" y="177"/>
                  </a:lnTo>
                  <a:lnTo>
                    <a:pt x="60" y="178"/>
                  </a:lnTo>
                  <a:lnTo>
                    <a:pt x="61" y="178"/>
                  </a:lnTo>
                  <a:lnTo>
                    <a:pt x="61" y="178"/>
                  </a:lnTo>
                  <a:lnTo>
                    <a:pt x="60" y="179"/>
                  </a:lnTo>
                  <a:lnTo>
                    <a:pt x="58" y="180"/>
                  </a:lnTo>
                  <a:lnTo>
                    <a:pt x="58" y="183"/>
                  </a:lnTo>
                  <a:lnTo>
                    <a:pt x="59" y="183"/>
                  </a:lnTo>
                  <a:lnTo>
                    <a:pt x="58" y="185"/>
                  </a:lnTo>
                  <a:lnTo>
                    <a:pt x="57" y="190"/>
                  </a:lnTo>
                  <a:lnTo>
                    <a:pt x="55" y="193"/>
                  </a:lnTo>
                  <a:lnTo>
                    <a:pt x="55" y="193"/>
                  </a:lnTo>
                  <a:lnTo>
                    <a:pt x="55" y="193"/>
                  </a:lnTo>
                  <a:lnTo>
                    <a:pt x="55" y="194"/>
                  </a:lnTo>
                  <a:lnTo>
                    <a:pt x="53" y="195"/>
                  </a:lnTo>
                  <a:lnTo>
                    <a:pt x="53" y="195"/>
                  </a:lnTo>
                  <a:lnTo>
                    <a:pt x="51" y="198"/>
                  </a:lnTo>
                  <a:lnTo>
                    <a:pt x="51" y="198"/>
                  </a:lnTo>
                  <a:lnTo>
                    <a:pt x="51" y="198"/>
                  </a:lnTo>
                  <a:lnTo>
                    <a:pt x="50" y="198"/>
                  </a:lnTo>
                  <a:lnTo>
                    <a:pt x="49" y="199"/>
                  </a:lnTo>
                  <a:lnTo>
                    <a:pt x="47" y="200"/>
                  </a:lnTo>
                  <a:lnTo>
                    <a:pt x="46" y="201"/>
                  </a:lnTo>
                  <a:lnTo>
                    <a:pt x="45" y="201"/>
                  </a:lnTo>
                  <a:lnTo>
                    <a:pt x="42" y="205"/>
                  </a:lnTo>
                  <a:lnTo>
                    <a:pt x="41" y="207"/>
                  </a:lnTo>
                  <a:lnTo>
                    <a:pt x="41" y="207"/>
                  </a:lnTo>
                  <a:lnTo>
                    <a:pt x="43" y="208"/>
                  </a:lnTo>
                  <a:lnTo>
                    <a:pt x="43" y="208"/>
                  </a:lnTo>
                  <a:lnTo>
                    <a:pt x="42" y="208"/>
                  </a:lnTo>
                  <a:lnTo>
                    <a:pt x="41" y="208"/>
                  </a:lnTo>
                  <a:lnTo>
                    <a:pt x="40" y="207"/>
                  </a:lnTo>
                  <a:lnTo>
                    <a:pt x="40" y="208"/>
                  </a:lnTo>
                  <a:lnTo>
                    <a:pt x="40" y="208"/>
                  </a:lnTo>
                  <a:lnTo>
                    <a:pt x="40" y="208"/>
                  </a:lnTo>
                  <a:lnTo>
                    <a:pt x="40" y="207"/>
                  </a:lnTo>
                  <a:lnTo>
                    <a:pt x="40" y="206"/>
                  </a:lnTo>
                  <a:lnTo>
                    <a:pt x="40" y="206"/>
                  </a:lnTo>
                  <a:lnTo>
                    <a:pt x="39" y="206"/>
                  </a:lnTo>
                  <a:lnTo>
                    <a:pt x="38" y="206"/>
                  </a:lnTo>
                  <a:lnTo>
                    <a:pt x="37" y="206"/>
                  </a:lnTo>
                  <a:lnTo>
                    <a:pt x="31" y="210"/>
                  </a:lnTo>
                  <a:lnTo>
                    <a:pt x="31" y="211"/>
                  </a:lnTo>
                  <a:lnTo>
                    <a:pt x="30" y="211"/>
                  </a:lnTo>
                  <a:lnTo>
                    <a:pt x="30" y="212"/>
                  </a:lnTo>
                  <a:lnTo>
                    <a:pt x="30" y="212"/>
                  </a:lnTo>
                  <a:lnTo>
                    <a:pt x="29" y="213"/>
                  </a:lnTo>
                  <a:lnTo>
                    <a:pt x="29" y="213"/>
                  </a:lnTo>
                  <a:lnTo>
                    <a:pt x="29" y="214"/>
                  </a:lnTo>
                  <a:lnTo>
                    <a:pt x="28" y="213"/>
                  </a:lnTo>
                  <a:lnTo>
                    <a:pt x="28" y="213"/>
                  </a:lnTo>
                  <a:lnTo>
                    <a:pt x="27" y="214"/>
                  </a:lnTo>
                  <a:lnTo>
                    <a:pt x="26" y="215"/>
                  </a:lnTo>
                  <a:lnTo>
                    <a:pt x="26" y="215"/>
                  </a:lnTo>
                  <a:lnTo>
                    <a:pt x="26" y="215"/>
                  </a:lnTo>
                  <a:lnTo>
                    <a:pt x="26" y="215"/>
                  </a:lnTo>
                  <a:lnTo>
                    <a:pt x="26" y="215"/>
                  </a:lnTo>
                  <a:lnTo>
                    <a:pt x="26" y="216"/>
                  </a:lnTo>
                  <a:lnTo>
                    <a:pt x="26" y="217"/>
                  </a:lnTo>
                  <a:lnTo>
                    <a:pt x="26" y="217"/>
                  </a:lnTo>
                  <a:lnTo>
                    <a:pt x="27" y="217"/>
                  </a:lnTo>
                  <a:lnTo>
                    <a:pt x="27" y="216"/>
                  </a:lnTo>
                  <a:lnTo>
                    <a:pt x="27" y="215"/>
                  </a:lnTo>
                  <a:lnTo>
                    <a:pt x="28" y="215"/>
                  </a:lnTo>
                  <a:lnTo>
                    <a:pt x="28" y="215"/>
                  </a:lnTo>
                  <a:lnTo>
                    <a:pt x="29" y="216"/>
                  </a:lnTo>
                  <a:lnTo>
                    <a:pt x="30" y="215"/>
                  </a:lnTo>
                  <a:lnTo>
                    <a:pt x="30" y="214"/>
                  </a:lnTo>
                  <a:lnTo>
                    <a:pt x="30" y="213"/>
                  </a:lnTo>
                  <a:lnTo>
                    <a:pt x="31" y="214"/>
                  </a:lnTo>
                  <a:lnTo>
                    <a:pt x="31" y="215"/>
                  </a:lnTo>
                  <a:lnTo>
                    <a:pt x="31" y="215"/>
                  </a:lnTo>
                  <a:lnTo>
                    <a:pt x="32" y="215"/>
                  </a:lnTo>
                  <a:lnTo>
                    <a:pt x="32" y="215"/>
                  </a:lnTo>
                  <a:lnTo>
                    <a:pt x="33" y="215"/>
                  </a:lnTo>
                  <a:lnTo>
                    <a:pt x="33" y="215"/>
                  </a:lnTo>
                  <a:lnTo>
                    <a:pt x="33" y="215"/>
                  </a:lnTo>
                  <a:lnTo>
                    <a:pt x="33" y="215"/>
                  </a:lnTo>
                  <a:lnTo>
                    <a:pt x="34" y="214"/>
                  </a:lnTo>
                  <a:lnTo>
                    <a:pt x="34" y="213"/>
                  </a:lnTo>
                  <a:lnTo>
                    <a:pt x="35" y="210"/>
                  </a:lnTo>
                  <a:lnTo>
                    <a:pt x="36" y="210"/>
                  </a:lnTo>
                  <a:lnTo>
                    <a:pt x="36" y="210"/>
                  </a:lnTo>
                  <a:lnTo>
                    <a:pt x="36" y="211"/>
                  </a:lnTo>
                  <a:lnTo>
                    <a:pt x="36" y="212"/>
                  </a:lnTo>
                  <a:lnTo>
                    <a:pt x="36" y="212"/>
                  </a:lnTo>
                  <a:lnTo>
                    <a:pt x="38" y="212"/>
                  </a:lnTo>
                  <a:lnTo>
                    <a:pt x="39" y="211"/>
                  </a:lnTo>
                  <a:lnTo>
                    <a:pt x="40" y="212"/>
                  </a:lnTo>
                  <a:lnTo>
                    <a:pt x="40" y="211"/>
                  </a:lnTo>
                  <a:lnTo>
                    <a:pt x="40" y="211"/>
                  </a:lnTo>
                  <a:lnTo>
                    <a:pt x="41" y="210"/>
                  </a:lnTo>
                  <a:lnTo>
                    <a:pt x="42" y="211"/>
                  </a:lnTo>
                  <a:lnTo>
                    <a:pt x="42" y="210"/>
                  </a:lnTo>
                  <a:lnTo>
                    <a:pt x="42" y="209"/>
                  </a:lnTo>
                  <a:lnTo>
                    <a:pt x="43" y="209"/>
                  </a:lnTo>
                  <a:lnTo>
                    <a:pt x="44" y="209"/>
                  </a:lnTo>
                  <a:lnTo>
                    <a:pt x="44" y="208"/>
                  </a:lnTo>
                  <a:lnTo>
                    <a:pt x="44" y="208"/>
                  </a:lnTo>
                  <a:lnTo>
                    <a:pt x="45" y="208"/>
                  </a:lnTo>
                  <a:lnTo>
                    <a:pt x="45" y="208"/>
                  </a:lnTo>
                  <a:lnTo>
                    <a:pt x="46" y="208"/>
                  </a:lnTo>
                  <a:lnTo>
                    <a:pt x="47" y="208"/>
                  </a:lnTo>
                  <a:lnTo>
                    <a:pt x="46" y="210"/>
                  </a:lnTo>
                  <a:lnTo>
                    <a:pt x="47" y="211"/>
                  </a:lnTo>
                  <a:lnTo>
                    <a:pt x="47" y="207"/>
                  </a:lnTo>
                  <a:lnTo>
                    <a:pt x="47" y="208"/>
                  </a:lnTo>
                  <a:lnTo>
                    <a:pt x="50" y="207"/>
                  </a:lnTo>
                  <a:lnTo>
                    <a:pt x="51" y="206"/>
                  </a:lnTo>
                  <a:lnTo>
                    <a:pt x="51" y="206"/>
                  </a:lnTo>
                  <a:lnTo>
                    <a:pt x="52" y="206"/>
                  </a:lnTo>
                  <a:lnTo>
                    <a:pt x="52" y="204"/>
                  </a:lnTo>
                  <a:lnTo>
                    <a:pt x="51" y="204"/>
                  </a:lnTo>
                  <a:lnTo>
                    <a:pt x="50" y="203"/>
                  </a:lnTo>
                  <a:lnTo>
                    <a:pt x="50" y="202"/>
                  </a:lnTo>
                  <a:lnTo>
                    <a:pt x="49" y="201"/>
                  </a:lnTo>
                  <a:lnTo>
                    <a:pt x="50" y="201"/>
                  </a:lnTo>
                  <a:lnTo>
                    <a:pt x="51" y="203"/>
                  </a:lnTo>
                  <a:lnTo>
                    <a:pt x="51" y="203"/>
                  </a:lnTo>
                  <a:lnTo>
                    <a:pt x="53" y="202"/>
                  </a:lnTo>
                  <a:lnTo>
                    <a:pt x="55" y="201"/>
                  </a:lnTo>
                  <a:lnTo>
                    <a:pt x="56" y="201"/>
                  </a:lnTo>
                  <a:lnTo>
                    <a:pt x="56" y="201"/>
                  </a:lnTo>
                  <a:lnTo>
                    <a:pt x="56" y="201"/>
                  </a:lnTo>
                  <a:lnTo>
                    <a:pt x="55" y="201"/>
                  </a:lnTo>
                  <a:lnTo>
                    <a:pt x="55" y="201"/>
                  </a:lnTo>
                  <a:lnTo>
                    <a:pt x="57" y="200"/>
                  </a:lnTo>
                  <a:lnTo>
                    <a:pt x="58" y="200"/>
                  </a:lnTo>
                  <a:lnTo>
                    <a:pt x="58" y="200"/>
                  </a:lnTo>
                  <a:lnTo>
                    <a:pt x="58" y="199"/>
                  </a:lnTo>
                  <a:lnTo>
                    <a:pt x="58" y="198"/>
                  </a:lnTo>
                  <a:lnTo>
                    <a:pt x="58" y="197"/>
                  </a:lnTo>
                  <a:lnTo>
                    <a:pt x="60" y="198"/>
                  </a:lnTo>
                  <a:lnTo>
                    <a:pt x="62" y="197"/>
                  </a:lnTo>
                  <a:lnTo>
                    <a:pt x="62" y="197"/>
                  </a:lnTo>
                  <a:lnTo>
                    <a:pt x="62" y="197"/>
                  </a:lnTo>
                  <a:lnTo>
                    <a:pt x="62" y="197"/>
                  </a:lnTo>
                  <a:lnTo>
                    <a:pt x="62" y="196"/>
                  </a:lnTo>
                  <a:lnTo>
                    <a:pt x="63" y="197"/>
                  </a:lnTo>
                  <a:lnTo>
                    <a:pt x="63" y="196"/>
                  </a:lnTo>
                  <a:lnTo>
                    <a:pt x="64" y="196"/>
                  </a:lnTo>
                  <a:lnTo>
                    <a:pt x="64" y="194"/>
                  </a:lnTo>
                  <a:lnTo>
                    <a:pt x="65" y="194"/>
                  </a:lnTo>
                  <a:lnTo>
                    <a:pt x="64" y="194"/>
                  </a:lnTo>
                  <a:lnTo>
                    <a:pt x="63" y="193"/>
                  </a:lnTo>
                  <a:lnTo>
                    <a:pt x="64" y="193"/>
                  </a:lnTo>
                  <a:lnTo>
                    <a:pt x="66" y="191"/>
                  </a:lnTo>
                  <a:lnTo>
                    <a:pt x="66" y="192"/>
                  </a:lnTo>
                  <a:lnTo>
                    <a:pt x="66" y="190"/>
                  </a:lnTo>
                  <a:lnTo>
                    <a:pt x="68" y="190"/>
                  </a:lnTo>
                  <a:lnTo>
                    <a:pt x="68" y="190"/>
                  </a:lnTo>
                  <a:lnTo>
                    <a:pt x="68" y="190"/>
                  </a:lnTo>
                  <a:lnTo>
                    <a:pt x="68" y="189"/>
                  </a:lnTo>
                  <a:lnTo>
                    <a:pt x="69" y="189"/>
                  </a:lnTo>
                  <a:lnTo>
                    <a:pt x="69" y="189"/>
                  </a:lnTo>
                  <a:lnTo>
                    <a:pt x="70" y="188"/>
                  </a:lnTo>
                  <a:lnTo>
                    <a:pt x="71" y="188"/>
                  </a:lnTo>
                  <a:lnTo>
                    <a:pt x="72" y="186"/>
                  </a:lnTo>
                  <a:lnTo>
                    <a:pt x="72" y="186"/>
                  </a:lnTo>
                  <a:lnTo>
                    <a:pt x="74" y="186"/>
                  </a:lnTo>
                  <a:lnTo>
                    <a:pt x="75" y="185"/>
                  </a:lnTo>
                  <a:lnTo>
                    <a:pt x="76" y="185"/>
                  </a:lnTo>
                  <a:lnTo>
                    <a:pt x="76" y="184"/>
                  </a:lnTo>
                  <a:lnTo>
                    <a:pt x="76" y="183"/>
                  </a:lnTo>
                  <a:lnTo>
                    <a:pt x="76" y="183"/>
                  </a:lnTo>
                  <a:lnTo>
                    <a:pt x="77" y="183"/>
                  </a:lnTo>
                  <a:lnTo>
                    <a:pt x="77" y="182"/>
                  </a:lnTo>
                  <a:lnTo>
                    <a:pt x="77" y="181"/>
                  </a:lnTo>
                  <a:lnTo>
                    <a:pt x="77" y="181"/>
                  </a:lnTo>
                  <a:lnTo>
                    <a:pt x="78" y="181"/>
                  </a:lnTo>
                  <a:lnTo>
                    <a:pt x="78" y="179"/>
                  </a:lnTo>
                  <a:lnTo>
                    <a:pt x="80" y="179"/>
                  </a:lnTo>
                  <a:lnTo>
                    <a:pt x="81" y="179"/>
                  </a:lnTo>
                  <a:lnTo>
                    <a:pt x="81" y="177"/>
                  </a:lnTo>
                  <a:lnTo>
                    <a:pt x="80" y="176"/>
                  </a:lnTo>
                  <a:lnTo>
                    <a:pt x="79" y="175"/>
                  </a:lnTo>
                  <a:lnTo>
                    <a:pt x="79" y="175"/>
                  </a:lnTo>
                  <a:lnTo>
                    <a:pt x="78" y="175"/>
                  </a:lnTo>
                  <a:lnTo>
                    <a:pt x="76" y="175"/>
                  </a:lnTo>
                  <a:lnTo>
                    <a:pt x="76" y="175"/>
                  </a:lnTo>
                  <a:lnTo>
                    <a:pt x="77" y="172"/>
                  </a:lnTo>
                  <a:lnTo>
                    <a:pt x="78" y="172"/>
                  </a:lnTo>
                  <a:lnTo>
                    <a:pt x="79" y="171"/>
                  </a:lnTo>
                  <a:lnTo>
                    <a:pt x="79" y="170"/>
                  </a:lnTo>
                  <a:lnTo>
                    <a:pt x="80" y="170"/>
                  </a:lnTo>
                  <a:lnTo>
                    <a:pt x="80" y="169"/>
                  </a:lnTo>
                  <a:lnTo>
                    <a:pt x="80" y="168"/>
                  </a:lnTo>
                  <a:lnTo>
                    <a:pt x="80" y="168"/>
                  </a:lnTo>
                  <a:lnTo>
                    <a:pt x="80" y="168"/>
                  </a:lnTo>
                  <a:lnTo>
                    <a:pt x="81" y="168"/>
                  </a:lnTo>
                  <a:lnTo>
                    <a:pt x="81" y="168"/>
                  </a:lnTo>
                  <a:lnTo>
                    <a:pt x="82" y="168"/>
                  </a:lnTo>
                  <a:lnTo>
                    <a:pt x="83" y="168"/>
                  </a:lnTo>
                  <a:lnTo>
                    <a:pt x="83" y="167"/>
                  </a:lnTo>
                  <a:lnTo>
                    <a:pt x="82" y="166"/>
                  </a:lnTo>
                  <a:lnTo>
                    <a:pt x="83" y="166"/>
                  </a:lnTo>
                  <a:lnTo>
                    <a:pt x="84" y="166"/>
                  </a:lnTo>
                  <a:lnTo>
                    <a:pt x="85" y="164"/>
                  </a:lnTo>
                  <a:lnTo>
                    <a:pt x="85" y="164"/>
                  </a:lnTo>
                  <a:lnTo>
                    <a:pt x="84" y="164"/>
                  </a:lnTo>
                  <a:lnTo>
                    <a:pt x="83" y="161"/>
                  </a:lnTo>
                  <a:lnTo>
                    <a:pt x="84" y="161"/>
                  </a:lnTo>
                  <a:lnTo>
                    <a:pt x="84" y="162"/>
                  </a:lnTo>
                  <a:lnTo>
                    <a:pt x="85" y="162"/>
                  </a:lnTo>
                  <a:lnTo>
                    <a:pt x="87" y="161"/>
                  </a:lnTo>
                  <a:lnTo>
                    <a:pt x="87" y="158"/>
                  </a:lnTo>
                  <a:lnTo>
                    <a:pt x="90" y="156"/>
                  </a:lnTo>
                  <a:lnTo>
                    <a:pt x="90" y="154"/>
                  </a:lnTo>
                  <a:lnTo>
                    <a:pt x="93" y="153"/>
                  </a:lnTo>
                  <a:lnTo>
                    <a:pt x="95" y="150"/>
                  </a:lnTo>
                  <a:lnTo>
                    <a:pt x="95" y="150"/>
                  </a:lnTo>
                  <a:lnTo>
                    <a:pt x="95" y="149"/>
                  </a:lnTo>
                  <a:lnTo>
                    <a:pt x="98" y="139"/>
                  </a:lnTo>
                  <a:lnTo>
                    <a:pt x="98" y="139"/>
                  </a:lnTo>
                  <a:lnTo>
                    <a:pt x="98" y="144"/>
                  </a:lnTo>
                  <a:lnTo>
                    <a:pt x="97" y="148"/>
                  </a:lnTo>
                  <a:lnTo>
                    <a:pt x="96" y="150"/>
                  </a:lnTo>
                  <a:lnTo>
                    <a:pt x="97" y="151"/>
                  </a:lnTo>
                  <a:lnTo>
                    <a:pt x="99" y="151"/>
                  </a:lnTo>
                  <a:lnTo>
                    <a:pt x="101" y="149"/>
                  </a:lnTo>
                  <a:lnTo>
                    <a:pt x="102" y="148"/>
                  </a:lnTo>
                  <a:lnTo>
                    <a:pt x="103" y="148"/>
                  </a:lnTo>
                  <a:lnTo>
                    <a:pt x="102" y="149"/>
                  </a:lnTo>
                  <a:lnTo>
                    <a:pt x="102" y="149"/>
                  </a:lnTo>
                  <a:lnTo>
                    <a:pt x="101" y="150"/>
                  </a:lnTo>
                  <a:lnTo>
                    <a:pt x="100" y="151"/>
                  </a:lnTo>
                  <a:lnTo>
                    <a:pt x="99" y="151"/>
                  </a:lnTo>
                  <a:lnTo>
                    <a:pt x="99" y="153"/>
                  </a:lnTo>
                  <a:lnTo>
                    <a:pt x="100" y="154"/>
                  </a:lnTo>
                  <a:lnTo>
                    <a:pt x="105" y="155"/>
                  </a:lnTo>
                  <a:lnTo>
                    <a:pt x="101" y="154"/>
                  </a:lnTo>
                  <a:lnTo>
                    <a:pt x="99" y="155"/>
                  </a:lnTo>
                  <a:lnTo>
                    <a:pt x="98" y="155"/>
                  </a:lnTo>
                  <a:lnTo>
                    <a:pt x="98" y="154"/>
                  </a:lnTo>
                  <a:lnTo>
                    <a:pt x="97" y="154"/>
                  </a:lnTo>
                  <a:lnTo>
                    <a:pt x="92" y="157"/>
                  </a:lnTo>
                  <a:lnTo>
                    <a:pt x="92" y="157"/>
                  </a:lnTo>
                  <a:lnTo>
                    <a:pt x="92" y="160"/>
                  </a:lnTo>
                  <a:lnTo>
                    <a:pt x="92" y="162"/>
                  </a:lnTo>
                  <a:lnTo>
                    <a:pt x="91" y="163"/>
                  </a:lnTo>
                  <a:lnTo>
                    <a:pt x="91" y="164"/>
                  </a:lnTo>
                  <a:lnTo>
                    <a:pt x="91" y="164"/>
                  </a:lnTo>
                  <a:lnTo>
                    <a:pt x="90" y="165"/>
                  </a:lnTo>
                  <a:lnTo>
                    <a:pt x="90" y="167"/>
                  </a:lnTo>
                  <a:lnTo>
                    <a:pt x="89" y="168"/>
                  </a:lnTo>
                  <a:lnTo>
                    <a:pt x="90" y="168"/>
                  </a:lnTo>
                  <a:lnTo>
                    <a:pt x="91" y="169"/>
                  </a:lnTo>
                  <a:lnTo>
                    <a:pt x="94" y="167"/>
                  </a:lnTo>
                  <a:lnTo>
                    <a:pt x="95" y="168"/>
                  </a:lnTo>
                  <a:lnTo>
                    <a:pt x="93" y="169"/>
                  </a:lnTo>
                  <a:lnTo>
                    <a:pt x="92" y="170"/>
                  </a:lnTo>
                  <a:lnTo>
                    <a:pt x="92" y="170"/>
                  </a:lnTo>
                  <a:lnTo>
                    <a:pt x="92" y="171"/>
                  </a:lnTo>
                  <a:lnTo>
                    <a:pt x="92" y="171"/>
                  </a:lnTo>
                  <a:lnTo>
                    <a:pt x="91" y="171"/>
                  </a:lnTo>
                  <a:lnTo>
                    <a:pt x="91" y="171"/>
                  </a:lnTo>
                  <a:lnTo>
                    <a:pt x="91" y="171"/>
                  </a:lnTo>
                  <a:lnTo>
                    <a:pt x="91" y="172"/>
                  </a:lnTo>
                  <a:lnTo>
                    <a:pt x="90" y="171"/>
                  </a:lnTo>
                  <a:lnTo>
                    <a:pt x="89" y="172"/>
                  </a:lnTo>
                  <a:lnTo>
                    <a:pt x="90" y="172"/>
                  </a:lnTo>
                  <a:lnTo>
                    <a:pt x="89" y="172"/>
                  </a:lnTo>
                  <a:lnTo>
                    <a:pt x="89" y="173"/>
                  </a:lnTo>
                  <a:lnTo>
                    <a:pt x="90" y="173"/>
                  </a:lnTo>
                  <a:lnTo>
                    <a:pt x="90" y="174"/>
                  </a:lnTo>
                  <a:lnTo>
                    <a:pt x="91" y="173"/>
                  </a:lnTo>
                  <a:lnTo>
                    <a:pt x="93" y="173"/>
                  </a:lnTo>
                  <a:lnTo>
                    <a:pt x="93" y="172"/>
                  </a:lnTo>
                  <a:lnTo>
                    <a:pt x="93" y="172"/>
                  </a:lnTo>
                  <a:lnTo>
                    <a:pt x="94" y="172"/>
                  </a:lnTo>
                  <a:lnTo>
                    <a:pt x="95" y="173"/>
                  </a:lnTo>
                  <a:lnTo>
                    <a:pt x="96" y="170"/>
                  </a:lnTo>
                  <a:lnTo>
                    <a:pt x="97" y="170"/>
                  </a:lnTo>
                  <a:lnTo>
                    <a:pt x="98" y="169"/>
                  </a:lnTo>
                  <a:lnTo>
                    <a:pt x="98" y="172"/>
                  </a:lnTo>
                  <a:lnTo>
                    <a:pt x="98" y="170"/>
                  </a:lnTo>
                  <a:lnTo>
                    <a:pt x="98" y="168"/>
                  </a:lnTo>
                  <a:lnTo>
                    <a:pt x="100" y="168"/>
                  </a:lnTo>
                  <a:lnTo>
                    <a:pt x="101" y="168"/>
                  </a:lnTo>
                  <a:lnTo>
                    <a:pt x="101" y="168"/>
                  </a:lnTo>
                  <a:lnTo>
                    <a:pt x="101" y="166"/>
                  </a:lnTo>
                  <a:lnTo>
                    <a:pt x="101" y="166"/>
                  </a:lnTo>
                  <a:lnTo>
                    <a:pt x="101" y="165"/>
                  </a:lnTo>
                  <a:lnTo>
                    <a:pt x="102" y="168"/>
                  </a:lnTo>
                  <a:lnTo>
                    <a:pt x="102" y="165"/>
                  </a:lnTo>
                  <a:lnTo>
                    <a:pt x="102" y="164"/>
                  </a:lnTo>
                  <a:lnTo>
                    <a:pt x="102" y="164"/>
                  </a:lnTo>
                  <a:lnTo>
                    <a:pt x="103" y="165"/>
                  </a:lnTo>
                  <a:lnTo>
                    <a:pt x="103" y="164"/>
                  </a:lnTo>
                  <a:lnTo>
                    <a:pt x="104" y="164"/>
                  </a:lnTo>
                  <a:lnTo>
                    <a:pt x="105" y="165"/>
                  </a:lnTo>
                  <a:lnTo>
                    <a:pt x="106" y="165"/>
                  </a:lnTo>
                  <a:lnTo>
                    <a:pt x="107" y="164"/>
                  </a:lnTo>
                  <a:lnTo>
                    <a:pt x="108" y="164"/>
                  </a:lnTo>
                  <a:lnTo>
                    <a:pt x="108" y="163"/>
                  </a:lnTo>
                  <a:lnTo>
                    <a:pt x="109" y="164"/>
                  </a:lnTo>
                  <a:lnTo>
                    <a:pt x="109" y="163"/>
                  </a:lnTo>
                  <a:lnTo>
                    <a:pt x="109" y="162"/>
                  </a:lnTo>
                  <a:lnTo>
                    <a:pt x="109" y="162"/>
                  </a:lnTo>
                  <a:lnTo>
                    <a:pt x="109" y="162"/>
                  </a:lnTo>
                  <a:lnTo>
                    <a:pt x="108" y="162"/>
                  </a:lnTo>
                  <a:lnTo>
                    <a:pt x="109" y="161"/>
                  </a:lnTo>
                  <a:lnTo>
                    <a:pt x="109" y="160"/>
                  </a:lnTo>
                  <a:lnTo>
                    <a:pt x="110" y="160"/>
                  </a:lnTo>
                  <a:lnTo>
                    <a:pt x="110" y="159"/>
                  </a:lnTo>
                  <a:lnTo>
                    <a:pt x="109" y="158"/>
                  </a:lnTo>
                  <a:lnTo>
                    <a:pt x="109" y="159"/>
                  </a:lnTo>
                  <a:lnTo>
                    <a:pt x="108" y="159"/>
                  </a:lnTo>
                  <a:lnTo>
                    <a:pt x="107" y="160"/>
                  </a:lnTo>
                  <a:lnTo>
                    <a:pt x="107" y="159"/>
                  </a:lnTo>
                  <a:lnTo>
                    <a:pt x="108" y="158"/>
                  </a:lnTo>
                  <a:lnTo>
                    <a:pt x="109" y="157"/>
                  </a:lnTo>
                  <a:lnTo>
                    <a:pt x="109" y="157"/>
                  </a:lnTo>
                  <a:lnTo>
                    <a:pt x="108" y="157"/>
                  </a:lnTo>
                  <a:lnTo>
                    <a:pt x="108" y="157"/>
                  </a:lnTo>
                  <a:lnTo>
                    <a:pt x="107" y="157"/>
                  </a:lnTo>
                  <a:lnTo>
                    <a:pt x="107" y="156"/>
                  </a:lnTo>
                  <a:lnTo>
                    <a:pt x="107" y="156"/>
                  </a:lnTo>
                  <a:lnTo>
                    <a:pt x="107" y="155"/>
                  </a:lnTo>
                  <a:lnTo>
                    <a:pt x="109" y="155"/>
                  </a:lnTo>
                  <a:lnTo>
                    <a:pt x="109" y="154"/>
                  </a:lnTo>
                  <a:lnTo>
                    <a:pt x="108" y="154"/>
                  </a:lnTo>
                  <a:lnTo>
                    <a:pt x="109" y="153"/>
                  </a:lnTo>
                  <a:lnTo>
                    <a:pt x="109" y="152"/>
                  </a:lnTo>
                  <a:lnTo>
                    <a:pt x="109" y="153"/>
                  </a:lnTo>
                  <a:lnTo>
                    <a:pt x="110" y="153"/>
                  </a:lnTo>
                  <a:lnTo>
                    <a:pt x="110" y="152"/>
                  </a:lnTo>
                  <a:lnTo>
                    <a:pt x="112" y="150"/>
                  </a:lnTo>
                  <a:lnTo>
                    <a:pt x="112" y="152"/>
                  </a:lnTo>
                  <a:lnTo>
                    <a:pt x="110" y="154"/>
                  </a:lnTo>
                  <a:lnTo>
                    <a:pt x="111" y="155"/>
                  </a:lnTo>
                  <a:lnTo>
                    <a:pt x="112" y="155"/>
                  </a:lnTo>
                  <a:lnTo>
                    <a:pt x="112" y="154"/>
                  </a:lnTo>
                  <a:lnTo>
                    <a:pt x="113" y="152"/>
                  </a:lnTo>
                  <a:lnTo>
                    <a:pt x="113" y="154"/>
                  </a:lnTo>
                  <a:lnTo>
                    <a:pt x="113" y="154"/>
                  </a:lnTo>
                  <a:lnTo>
                    <a:pt x="115" y="154"/>
                  </a:lnTo>
                  <a:lnTo>
                    <a:pt x="116" y="154"/>
                  </a:lnTo>
                  <a:lnTo>
                    <a:pt x="116" y="154"/>
                  </a:lnTo>
                  <a:lnTo>
                    <a:pt x="117" y="153"/>
                  </a:lnTo>
                  <a:lnTo>
                    <a:pt x="119" y="152"/>
                  </a:lnTo>
                  <a:lnTo>
                    <a:pt x="120" y="152"/>
                  </a:lnTo>
                  <a:lnTo>
                    <a:pt x="120" y="153"/>
                  </a:lnTo>
                  <a:lnTo>
                    <a:pt x="118" y="153"/>
                  </a:lnTo>
                  <a:lnTo>
                    <a:pt x="118" y="155"/>
                  </a:lnTo>
                  <a:lnTo>
                    <a:pt x="118" y="156"/>
                  </a:lnTo>
                  <a:lnTo>
                    <a:pt x="120" y="155"/>
                  </a:lnTo>
                  <a:lnTo>
                    <a:pt x="120" y="156"/>
                  </a:lnTo>
                  <a:lnTo>
                    <a:pt x="117" y="157"/>
                  </a:lnTo>
                  <a:lnTo>
                    <a:pt x="119" y="157"/>
                  </a:lnTo>
                  <a:lnTo>
                    <a:pt x="120" y="156"/>
                  </a:lnTo>
                  <a:lnTo>
                    <a:pt x="121" y="156"/>
                  </a:lnTo>
                  <a:lnTo>
                    <a:pt x="120" y="157"/>
                  </a:lnTo>
                  <a:lnTo>
                    <a:pt x="121" y="157"/>
                  </a:lnTo>
                  <a:lnTo>
                    <a:pt x="122" y="157"/>
                  </a:lnTo>
                  <a:lnTo>
                    <a:pt x="123" y="157"/>
                  </a:lnTo>
                  <a:lnTo>
                    <a:pt x="123" y="157"/>
                  </a:lnTo>
                  <a:lnTo>
                    <a:pt x="122" y="159"/>
                  </a:lnTo>
                  <a:lnTo>
                    <a:pt x="123" y="159"/>
                  </a:lnTo>
                  <a:lnTo>
                    <a:pt x="124" y="161"/>
                  </a:lnTo>
                  <a:lnTo>
                    <a:pt x="125" y="161"/>
                  </a:lnTo>
                  <a:lnTo>
                    <a:pt x="126" y="161"/>
                  </a:lnTo>
                  <a:lnTo>
                    <a:pt x="126" y="161"/>
                  </a:lnTo>
                  <a:lnTo>
                    <a:pt x="126" y="161"/>
                  </a:lnTo>
                  <a:lnTo>
                    <a:pt x="126" y="160"/>
                  </a:lnTo>
                  <a:lnTo>
                    <a:pt x="127" y="160"/>
                  </a:lnTo>
                  <a:lnTo>
                    <a:pt x="127" y="160"/>
                  </a:lnTo>
                  <a:lnTo>
                    <a:pt x="127" y="160"/>
                  </a:lnTo>
                  <a:lnTo>
                    <a:pt x="127" y="161"/>
                  </a:lnTo>
                  <a:lnTo>
                    <a:pt x="127" y="161"/>
                  </a:lnTo>
                  <a:lnTo>
                    <a:pt x="129" y="162"/>
                  </a:lnTo>
                  <a:lnTo>
                    <a:pt x="129" y="163"/>
                  </a:lnTo>
                  <a:lnTo>
                    <a:pt x="130" y="163"/>
                  </a:lnTo>
                  <a:lnTo>
                    <a:pt x="130" y="162"/>
                  </a:lnTo>
                  <a:lnTo>
                    <a:pt x="131" y="163"/>
                  </a:lnTo>
                  <a:lnTo>
                    <a:pt x="131" y="163"/>
                  </a:lnTo>
                  <a:lnTo>
                    <a:pt x="131" y="163"/>
                  </a:lnTo>
                  <a:lnTo>
                    <a:pt x="132" y="164"/>
                  </a:lnTo>
                  <a:lnTo>
                    <a:pt x="132" y="164"/>
                  </a:lnTo>
                  <a:lnTo>
                    <a:pt x="132" y="164"/>
                  </a:lnTo>
                  <a:lnTo>
                    <a:pt x="133" y="165"/>
                  </a:lnTo>
                  <a:lnTo>
                    <a:pt x="134" y="164"/>
                  </a:lnTo>
                  <a:lnTo>
                    <a:pt x="138" y="164"/>
                  </a:lnTo>
                  <a:lnTo>
                    <a:pt x="138" y="164"/>
                  </a:lnTo>
                  <a:lnTo>
                    <a:pt x="139" y="164"/>
                  </a:lnTo>
                  <a:lnTo>
                    <a:pt x="139" y="164"/>
                  </a:lnTo>
                  <a:lnTo>
                    <a:pt x="141" y="164"/>
                  </a:lnTo>
                  <a:lnTo>
                    <a:pt x="142" y="164"/>
                  </a:lnTo>
                  <a:lnTo>
                    <a:pt x="145" y="165"/>
                  </a:lnTo>
                  <a:lnTo>
                    <a:pt x="147" y="164"/>
                  </a:lnTo>
                  <a:lnTo>
                    <a:pt x="147" y="165"/>
                  </a:lnTo>
                  <a:lnTo>
                    <a:pt x="147" y="165"/>
                  </a:lnTo>
                  <a:lnTo>
                    <a:pt x="147" y="165"/>
                  </a:lnTo>
                  <a:lnTo>
                    <a:pt x="146" y="166"/>
                  </a:lnTo>
                  <a:lnTo>
                    <a:pt x="149" y="167"/>
                  </a:lnTo>
                  <a:lnTo>
                    <a:pt x="153" y="168"/>
                  </a:lnTo>
                  <a:lnTo>
                    <a:pt x="155" y="167"/>
                  </a:lnTo>
                  <a:lnTo>
                    <a:pt x="156" y="165"/>
                  </a:lnTo>
                  <a:lnTo>
                    <a:pt x="156" y="164"/>
                  </a:lnTo>
                  <a:lnTo>
                    <a:pt x="157" y="164"/>
                  </a:lnTo>
                  <a:lnTo>
                    <a:pt x="159" y="166"/>
                  </a:lnTo>
                  <a:lnTo>
                    <a:pt x="160" y="166"/>
                  </a:lnTo>
                  <a:lnTo>
                    <a:pt x="160" y="167"/>
                  </a:lnTo>
                  <a:lnTo>
                    <a:pt x="159" y="167"/>
                  </a:lnTo>
                  <a:lnTo>
                    <a:pt x="159" y="169"/>
                  </a:lnTo>
                  <a:lnTo>
                    <a:pt x="159" y="170"/>
                  </a:lnTo>
                  <a:lnTo>
                    <a:pt x="158" y="169"/>
                  </a:lnTo>
                  <a:lnTo>
                    <a:pt x="158" y="167"/>
                  </a:lnTo>
                  <a:lnTo>
                    <a:pt x="158" y="167"/>
                  </a:lnTo>
                  <a:lnTo>
                    <a:pt x="158" y="166"/>
                  </a:lnTo>
                  <a:lnTo>
                    <a:pt x="158" y="165"/>
                  </a:lnTo>
                  <a:lnTo>
                    <a:pt x="157" y="165"/>
                  </a:lnTo>
                  <a:lnTo>
                    <a:pt x="157" y="165"/>
                  </a:lnTo>
                  <a:lnTo>
                    <a:pt x="157" y="166"/>
                  </a:lnTo>
                  <a:lnTo>
                    <a:pt x="157" y="168"/>
                  </a:lnTo>
                  <a:lnTo>
                    <a:pt x="157" y="168"/>
                  </a:lnTo>
                  <a:lnTo>
                    <a:pt x="157" y="168"/>
                  </a:lnTo>
                  <a:lnTo>
                    <a:pt x="156" y="169"/>
                  </a:lnTo>
                  <a:lnTo>
                    <a:pt x="156" y="169"/>
                  </a:lnTo>
                  <a:lnTo>
                    <a:pt x="156" y="170"/>
                  </a:lnTo>
                  <a:lnTo>
                    <a:pt x="156" y="171"/>
                  </a:lnTo>
                  <a:lnTo>
                    <a:pt x="157" y="171"/>
                  </a:lnTo>
                  <a:lnTo>
                    <a:pt x="157" y="172"/>
                  </a:lnTo>
                  <a:lnTo>
                    <a:pt x="158" y="172"/>
                  </a:lnTo>
                  <a:lnTo>
                    <a:pt x="159" y="172"/>
                  </a:lnTo>
                  <a:lnTo>
                    <a:pt x="159" y="172"/>
                  </a:lnTo>
                  <a:lnTo>
                    <a:pt x="159" y="172"/>
                  </a:lnTo>
                  <a:lnTo>
                    <a:pt x="160" y="173"/>
                  </a:lnTo>
                  <a:lnTo>
                    <a:pt x="162" y="174"/>
                  </a:lnTo>
                  <a:lnTo>
                    <a:pt x="162" y="174"/>
                  </a:lnTo>
                  <a:lnTo>
                    <a:pt x="163" y="173"/>
                  </a:lnTo>
                  <a:lnTo>
                    <a:pt x="164" y="174"/>
                  </a:lnTo>
                  <a:lnTo>
                    <a:pt x="164" y="173"/>
                  </a:lnTo>
                  <a:lnTo>
                    <a:pt x="164" y="172"/>
                  </a:lnTo>
                  <a:lnTo>
                    <a:pt x="164" y="172"/>
                  </a:lnTo>
                  <a:lnTo>
                    <a:pt x="164" y="172"/>
                  </a:lnTo>
                  <a:lnTo>
                    <a:pt x="164" y="172"/>
                  </a:lnTo>
                  <a:lnTo>
                    <a:pt x="164" y="171"/>
                  </a:lnTo>
                  <a:lnTo>
                    <a:pt x="165" y="170"/>
                  </a:lnTo>
                  <a:lnTo>
                    <a:pt x="166" y="171"/>
                  </a:lnTo>
                  <a:lnTo>
                    <a:pt x="167" y="170"/>
                  </a:lnTo>
                  <a:lnTo>
                    <a:pt x="165" y="169"/>
                  </a:lnTo>
                  <a:lnTo>
                    <a:pt x="167" y="170"/>
                  </a:lnTo>
                  <a:lnTo>
                    <a:pt x="167" y="170"/>
                  </a:lnTo>
                  <a:lnTo>
                    <a:pt x="165" y="172"/>
                  </a:lnTo>
                  <a:lnTo>
                    <a:pt x="165" y="172"/>
                  </a:lnTo>
                  <a:lnTo>
                    <a:pt x="164" y="175"/>
                  </a:lnTo>
                  <a:lnTo>
                    <a:pt x="164" y="175"/>
                  </a:lnTo>
                  <a:lnTo>
                    <a:pt x="167" y="179"/>
                  </a:lnTo>
                  <a:lnTo>
                    <a:pt x="167" y="179"/>
                  </a:lnTo>
                  <a:lnTo>
                    <a:pt x="168" y="179"/>
                  </a:lnTo>
                  <a:lnTo>
                    <a:pt x="167" y="180"/>
                  </a:lnTo>
                  <a:lnTo>
                    <a:pt x="169" y="181"/>
                  </a:lnTo>
                  <a:lnTo>
                    <a:pt x="170" y="182"/>
                  </a:lnTo>
                  <a:lnTo>
                    <a:pt x="171" y="182"/>
                  </a:lnTo>
                  <a:lnTo>
                    <a:pt x="173" y="183"/>
                  </a:lnTo>
                  <a:lnTo>
                    <a:pt x="174" y="183"/>
                  </a:lnTo>
                  <a:lnTo>
                    <a:pt x="174" y="183"/>
                  </a:lnTo>
                  <a:lnTo>
                    <a:pt x="174" y="183"/>
                  </a:lnTo>
                  <a:lnTo>
                    <a:pt x="175" y="183"/>
                  </a:lnTo>
                  <a:lnTo>
                    <a:pt x="176" y="183"/>
                  </a:lnTo>
                  <a:lnTo>
                    <a:pt x="176" y="181"/>
                  </a:lnTo>
                  <a:lnTo>
                    <a:pt x="175" y="179"/>
                  </a:lnTo>
                  <a:lnTo>
                    <a:pt x="174" y="179"/>
                  </a:lnTo>
                  <a:lnTo>
                    <a:pt x="174" y="179"/>
                  </a:lnTo>
                  <a:lnTo>
                    <a:pt x="174" y="179"/>
                  </a:lnTo>
                  <a:lnTo>
                    <a:pt x="174" y="179"/>
                  </a:lnTo>
                  <a:lnTo>
                    <a:pt x="173" y="178"/>
                  </a:lnTo>
                  <a:lnTo>
                    <a:pt x="173" y="178"/>
                  </a:lnTo>
                  <a:lnTo>
                    <a:pt x="173" y="178"/>
                  </a:lnTo>
                  <a:lnTo>
                    <a:pt x="172" y="177"/>
                  </a:lnTo>
                  <a:lnTo>
                    <a:pt x="171" y="177"/>
                  </a:lnTo>
                  <a:lnTo>
                    <a:pt x="171" y="176"/>
                  </a:lnTo>
                  <a:lnTo>
                    <a:pt x="171" y="176"/>
                  </a:lnTo>
                  <a:lnTo>
                    <a:pt x="172" y="176"/>
                  </a:lnTo>
                  <a:lnTo>
                    <a:pt x="171" y="175"/>
                  </a:lnTo>
                  <a:lnTo>
                    <a:pt x="173" y="176"/>
                  </a:lnTo>
                  <a:lnTo>
                    <a:pt x="173" y="176"/>
                  </a:lnTo>
                  <a:lnTo>
                    <a:pt x="173" y="175"/>
                  </a:lnTo>
                  <a:lnTo>
                    <a:pt x="174" y="176"/>
                  </a:lnTo>
                  <a:lnTo>
                    <a:pt x="174" y="177"/>
                  </a:lnTo>
                  <a:lnTo>
                    <a:pt x="175" y="178"/>
                  </a:lnTo>
                  <a:lnTo>
                    <a:pt x="175" y="178"/>
                  </a:lnTo>
                  <a:lnTo>
                    <a:pt x="176" y="176"/>
                  </a:lnTo>
                  <a:lnTo>
                    <a:pt x="176" y="176"/>
                  </a:lnTo>
                  <a:lnTo>
                    <a:pt x="177" y="177"/>
                  </a:lnTo>
                  <a:lnTo>
                    <a:pt x="176" y="177"/>
                  </a:lnTo>
                  <a:lnTo>
                    <a:pt x="177" y="179"/>
                  </a:lnTo>
                  <a:lnTo>
                    <a:pt x="177" y="179"/>
                  </a:lnTo>
                  <a:lnTo>
                    <a:pt x="178" y="180"/>
                  </a:lnTo>
                  <a:lnTo>
                    <a:pt x="178" y="180"/>
                  </a:lnTo>
                  <a:lnTo>
                    <a:pt x="178" y="182"/>
                  </a:lnTo>
                  <a:lnTo>
                    <a:pt x="179" y="182"/>
                  </a:lnTo>
                  <a:lnTo>
                    <a:pt x="179" y="181"/>
                  </a:lnTo>
                  <a:lnTo>
                    <a:pt x="180" y="182"/>
                  </a:lnTo>
                  <a:lnTo>
                    <a:pt x="180" y="184"/>
                  </a:lnTo>
                  <a:lnTo>
                    <a:pt x="181" y="184"/>
                  </a:lnTo>
                  <a:lnTo>
                    <a:pt x="182" y="183"/>
                  </a:lnTo>
                  <a:lnTo>
                    <a:pt x="180" y="176"/>
                  </a:lnTo>
                  <a:lnTo>
                    <a:pt x="180" y="175"/>
                  </a:lnTo>
                  <a:lnTo>
                    <a:pt x="179" y="174"/>
                  </a:lnTo>
                  <a:lnTo>
                    <a:pt x="180" y="174"/>
                  </a:lnTo>
                  <a:lnTo>
                    <a:pt x="180" y="174"/>
                  </a:lnTo>
                  <a:lnTo>
                    <a:pt x="179" y="172"/>
                  </a:lnTo>
                  <a:lnTo>
                    <a:pt x="180" y="172"/>
                  </a:lnTo>
                  <a:lnTo>
                    <a:pt x="182" y="178"/>
                  </a:lnTo>
                  <a:lnTo>
                    <a:pt x="182" y="178"/>
                  </a:lnTo>
                  <a:lnTo>
                    <a:pt x="182" y="179"/>
                  </a:lnTo>
                  <a:lnTo>
                    <a:pt x="182" y="179"/>
                  </a:lnTo>
                  <a:lnTo>
                    <a:pt x="183" y="182"/>
                  </a:lnTo>
                  <a:lnTo>
                    <a:pt x="185" y="183"/>
                  </a:lnTo>
                  <a:lnTo>
                    <a:pt x="186" y="184"/>
                  </a:lnTo>
                  <a:lnTo>
                    <a:pt x="187" y="183"/>
                  </a:lnTo>
                  <a:lnTo>
                    <a:pt x="187" y="183"/>
                  </a:lnTo>
                  <a:lnTo>
                    <a:pt x="187" y="184"/>
                  </a:lnTo>
                  <a:lnTo>
                    <a:pt x="187" y="185"/>
                  </a:lnTo>
                  <a:lnTo>
                    <a:pt x="188" y="186"/>
                  </a:lnTo>
                  <a:lnTo>
                    <a:pt x="189" y="186"/>
                  </a:lnTo>
                  <a:lnTo>
                    <a:pt x="189" y="186"/>
                  </a:lnTo>
                  <a:lnTo>
                    <a:pt x="189" y="185"/>
                  </a:lnTo>
                  <a:lnTo>
                    <a:pt x="189" y="184"/>
                  </a:lnTo>
                  <a:lnTo>
                    <a:pt x="190" y="184"/>
                  </a:lnTo>
                  <a:lnTo>
                    <a:pt x="189" y="186"/>
                  </a:lnTo>
                  <a:lnTo>
                    <a:pt x="189" y="186"/>
                  </a:lnTo>
                  <a:lnTo>
                    <a:pt x="190" y="185"/>
                  </a:lnTo>
                  <a:lnTo>
                    <a:pt x="191" y="186"/>
                  </a:lnTo>
                  <a:lnTo>
                    <a:pt x="189" y="186"/>
                  </a:lnTo>
                  <a:lnTo>
                    <a:pt x="189" y="186"/>
                  </a:lnTo>
                  <a:lnTo>
                    <a:pt x="189" y="187"/>
                  </a:lnTo>
                  <a:lnTo>
                    <a:pt x="189" y="188"/>
                  </a:lnTo>
                  <a:lnTo>
                    <a:pt x="190" y="188"/>
                  </a:lnTo>
                  <a:lnTo>
                    <a:pt x="190" y="187"/>
                  </a:lnTo>
                  <a:lnTo>
                    <a:pt x="192" y="187"/>
                  </a:lnTo>
                  <a:lnTo>
                    <a:pt x="193" y="187"/>
                  </a:lnTo>
                  <a:lnTo>
                    <a:pt x="192" y="187"/>
                  </a:lnTo>
                  <a:lnTo>
                    <a:pt x="191" y="187"/>
                  </a:lnTo>
                  <a:lnTo>
                    <a:pt x="190" y="188"/>
                  </a:lnTo>
                  <a:lnTo>
                    <a:pt x="191" y="188"/>
                  </a:lnTo>
                  <a:lnTo>
                    <a:pt x="192" y="190"/>
                  </a:lnTo>
                  <a:lnTo>
                    <a:pt x="192" y="190"/>
                  </a:lnTo>
                  <a:lnTo>
                    <a:pt x="192" y="190"/>
                  </a:lnTo>
                  <a:lnTo>
                    <a:pt x="193" y="190"/>
                  </a:lnTo>
                  <a:lnTo>
                    <a:pt x="193" y="190"/>
                  </a:lnTo>
                  <a:lnTo>
                    <a:pt x="193" y="191"/>
                  </a:lnTo>
                  <a:lnTo>
                    <a:pt x="193" y="191"/>
                  </a:lnTo>
                  <a:lnTo>
                    <a:pt x="193" y="191"/>
                  </a:lnTo>
                  <a:lnTo>
                    <a:pt x="193" y="190"/>
                  </a:lnTo>
                  <a:lnTo>
                    <a:pt x="190" y="190"/>
                  </a:lnTo>
                  <a:lnTo>
                    <a:pt x="190" y="190"/>
                  </a:lnTo>
                  <a:lnTo>
                    <a:pt x="190" y="190"/>
                  </a:lnTo>
                  <a:lnTo>
                    <a:pt x="191" y="190"/>
                  </a:lnTo>
                  <a:lnTo>
                    <a:pt x="191" y="190"/>
                  </a:lnTo>
                  <a:lnTo>
                    <a:pt x="191" y="191"/>
                  </a:lnTo>
                  <a:lnTo>
                    <a:pt x="191" y="192"/>
                  </a:lnTo>
                  <a:lnTo>
                    <a:pt x="191" y="192"/>
                  </a:lnTo>
                  <a:lnTo>
                    <a:pt x="191" y="192"/>
                  </a:lnTo>
                  <a:lnTo>
                    <a:pt x="191" y="193"/>
                  </a:lnTo>
                  <a:lnTo>
                    <a:pt x="191" y="193"/>
                  </a:lnTo>
                  <a:lnTo>
                    <a:pt x="192" y="193"/>
                  </a:lnTo>
                  <a:lnTo>
                    <a:pt x="193" y="193"/>
                  </a:lnTo>
                  <a:lnTo>
                    <a:pt x="193" y="194"/>
                  </a:lnTo>
                  <a:lnTo>
                    <a:pt x="191" y="194"/>
                  </a:lnTo>
                  <a:lnTo>
                    <a:pt x="191" y="194"/>
                  </a:lnTo>
                  <a:lnTo>
                    <a:pt x="191" y="194"/>
                  </a:lnTo>
                  <a:lnTo>
                    <a:pt x="192" y="195"/>
                  </a:lnTo>
                  <a:lnTo>
                    <a:pt x="192" y="195"/>
                  </a:lnTo>
                  <a:lnTo>
                    <a:pt x="192" y="195"/>
                  </a:lnTo>
                  <a:lnTo>
                    <a:pt x="193" y="195"/>
                  </a:lnTo>
                  <a:lnTo>
                    <a:pt x="193" y="195"/>
                  </a:lnTo>
                  <a:lnTo>
                    <a:pt x="193" y="195"/>
                  </a:lnTo>
                  <a:lnTo>
                    <a:pt x="193" y="196"/>
                  </a:lnTo>
                  <a:lnTo>
                    <a:pt x="193" y="196"/>
                  </a:lnTo>
                  <a:lnTo>
                    <a:pt x="194" y="195"/>
                  </a:lnTo>
                  <a:lnTo>
                    <a:pt x="194" y="195"/>
                  </a:lnTo>
                  <a:lnTo>
                    <a:pt x="194" y="196"/>
                  </a:lnTo>
                  <a:lnTo>
                    <a:pt x="195" y="197"/>
                  </a:lnTo>
                  <a:lnTo>
                    <a:pt x="193" y="196"/>
                  </a:lnTo>
                  <a:lnTo>
                    <a:pt x="193" y="197"/>
                  </a:lnTo>
                  <a:lnTo>
                    <a:pt x="195" y="198"/>
                  </a:lnTo>
                  <a:lnTo>
                    <a:pt x="196" y="198"/>
                  </a:lnTo>
                  <a:lnTo>
                    <a:pt x="196" y="198"/>
                  </a:lnTo>
                  <a:lnTo>
                    <a:pt x="196" y="199"/>
                  </a:lnTo>
                  <a:lnTo>
                    <a:pt x="196" y="199"/>
                  </a:lnTo>
                  <a:lnTo>
                    <a:pt x="197" y="200"/>
                  </a:lnTo>
                  <a:lnTo>
                    <a:pt x="197" y="201"/>
                  </a:lnTo>
                  <a:lnTo>
                    <a:pt x="198" y="202"/>
                  </a:lnTo>
                  <a:lnTo>
                    <a:pt x="199" y="203"/>
                  </a:lnTo>
                  <a:lnTo>
                    <a:pt x="200" y="204"/>
                  </a:lnTo>
                  <a:lnTo>
                    <a:pt x="201" y="205"/>
                  </a:lnTo>
                  <a:lnTo>
                    <a:pt x="201" y="205"/>
                  </a:lnTo>
                  <a:lnTo>
                    <a:pt x="200" y="205"/>
                  </a:lnTo>
                  <a:lnTo>
                    <a:pt x="199" y="205"/>
                  </a:lnTo>
                  <a:lnTo>
                    <a:pt x="199" y="206"/>
                  </a:lnTo>
                  <a:lnTo>
                    <a:pt x="199" y="208"/>
                  </a:lnTo>
                  <a:lnTo>
                    <a:pt x="198" y="208"/>
                  </a:lnTo>
                  <a:lnTo>
                    <a:pt x="198" y="208"/>
                  </a:lnTo>
                  <a:lnTo>
                    <a:pt x="197" y="209"/>
                  </a:lnTo>
                  <a:lnTo>
                    <a:pt x="198" y="210"/>
                  </a:lnTo>
                  <a:lnTo>
                    <a:pt x="199" y="211"/>
                  </a:lnTo>
                  <a:lnTo>
                    <a:pt x="199" y="211"/>
                  </a:lnTo>
                  <a:lnTo>
                    <a:pt x="199" y="210"/>
                  </a:lnTo>
                  <a:lnTo>
                    <a:pt x="200" y="210"/>
                  </a:lnTo>
                  <a:lnTo>
                    <a:pt x="200" y="209"/>
                  </a:lnTo>
                  <a:lnTo>
                    <a:pt x="200" y="209"/>
                  </a:lnTo>
                  <a:lnTo>
                    <a:pt x="200" y="208"/>
                  </a:lnTo>
                  <a:lnTo>
                    <a:pt x="200" y="208"/>
                  </a:lnTo>
                  <a:lnTo>
                    <a:pt x="200" y="208"/>
                  </a:lnTo>
                  <a:lnTo>
                    <a:pt x="200" y="207"/>
                  </a:lnTo>
                  <a:lnTo>
                    <a:pt x="201" y="207"/>
                  </a:lnTo>
                  <a:lnTo>
                    <a:pt x="202" y="207"/>
                  </a:lnTo>
                  <a:lnTo>
                    <a:pt x="202" y="207"/>
                  </a:lnTo>
                  <a:lnTo>
                    <a:pt x="203" y="206"/>
                  </a:lnTo>
                  <a:lnTo>
                    <a:pt x="203" y="205"/>
                  </a:lnTo>
                  <a:lnTo>
                    <a:pt x="203" y="205"/>
                  </a:lnTo>
                  <a:lnTo>
                    <a:pt x="204" y="206"/>
                  </a:lnTo>
                  <a:lnTo>
                    <a:pt x="203" y="206"/>
                  </a:lnTo>
                  <a:lnTo>
                    <a:pt x="203" y="207"/>
                  </a:lnTo>
                  <a:lnTo>
                    <a:pt x="203" y="207"/>
                  </a:lnTo>
                  <a:lnTo>
                    <a:pt x="204" y="208"/>
                  </a:lnTo>
                  <a:lnTo>
                    <a:pt x="205" y="209"/>
                  </a:lnTo>
                  <a:lnTo>
                    <a:pt x="205" y="210"/>
                  </a:lnTo>
                  <a:lnTo>
                    <a:pt x="205" y="211"/>
                  </a:lnTo>
                  <a:lnTo>
                    <a:pt x="205" y="213"/>
                  </a:lnTo>
                  <a:lnTo>
                    <a:pt x="206" y="213"/>
                  </a:lnTo>
                  <a:lnTo>
                    <a:pt x="206" y="213"/>
                  </a:lnTo>
                  <a:lnTo>
                    <a:pt x="206" y="213"/>
                  </a:lnTo>
                  <a:lnTo>
                    <a:pt x="207" y="213"/>
                  </a:lnTo>
                  <a:lnTo>
                    <a:pt x="207" y="215"/>
                  </a:lnTo>
                  <a:lnTo>
                    <a:pt x="207" y="215"/>
                  </a:lnTo>
                  <a:lnTo>
                    <a:pt x="207" y="215"/>
                  </a:lnTo>
                  <a:lnTo>
                    <a:pt x="206" y="215"/>
                  </a:lnTo>
                  <a:lnTo>
                    <a:pt x="206" y="215"/>
                  </a:lnTo>
                  <a:lnTo>
                    <a:pt x="205" y="215"/>
                  </a:lnTo>
                  <a:lnTo>
                    <a:pt x="205" y="215"/>
                  </a:lnTo>
                  <a:lnTo>
                    <a:pt x="205" y="218"/>
                  </a:lnTo>
                  <a:lnTo>
                    <a:pt x="205" y="219"/>
                  </a:lnTo>
                  <a:lnTo>
                    <a:pt x="206" y="217"/>
                  </a:lnTo>
                  <a:lnTo>
                    <a:pt x="206" y="218"/>
                  </a:lnTo>
                  <a:lnTo>
                    <a:pt x="207" y="218"/>
                  </a:lnTo>
                  <a:lnTo>
                    <a:pt x="207" y="218"/>
                  </a:lnTo>
                  <a:lnTo>
                    <a:pt x="207" y="217"/>
                  </a:lnTo>
                  <a:lnTo>
                    <a:pt x="209" y="215"/>
                  </a:lnTo>
                  <a:lnTo>
                    <a:pt x="210" y="215"/>
                  </a:lnTo>
                  <a:lnTo>
                    <a:pt x="210" y="215"/>
                  </a:lnTo>
                  <a:lnTo>
                    <a:pt x="210" y="216"/>
                  </a:lnTo>
                  <a:lnTo>
                    <a:pt x="210" y="217"/>
                  </a:lnTo>
                  <a:lnTo>
                    <a:pt x="210" y="217"/>
                  </a:lnTo>
                  <a:lnTo>
                    <a:pt x="209" y="218"/>
                  </a:lnTo>
                  <a:lnTo>
                    <a:pt x="209" y="219"/>
                  </a:lnTo>
                  <a:lnTo>
                    <a:pt x="210" y="219"/>
                  </a:lnTo>
                  <a:lnTo>
                    <a:pt x="210" y="219"/>
                  </a:lnTo>
                  <a:lnTo>
                    <a:pt x="209" y="219"/>
                  </a:lnTo>
                  <a:lnTo>
                    <a:pt x="208" y="219"/>
                  </a:lnTo>
                  <a:lnTo>
                    <a:pt x="208" y="220"/>
                  </a:lnTo>
                  <a:lnTo>
                    <a:pt x="207" y="220"/>
                  </a:lnTo>
                  <a:lnTo>
                    <a:pt x="207" y="222"/>
                  </a:lnTo>
                  <a:lnTo>
                    <a:pt x="208" y="222"/>
                  </a:lnTo>
                  <a:lnTo>
                    <a:pt x="209" y="223"/>
                  </a:lnTo>
                  <a:lnTo>
                    <a:pt x="209" y="223"/>
                  </a:lnTo>
                  <a:lnTo>
                    <a:pt x="211" y="223"/>
                  </a:lnTo>
                  <a:lnTo>
                    <a:pt x="211" y="224"/>
                  </a:lnTo>
                  <a:lnTo>
                    <a:pt x="210" y="224"/>
                  </a:lnTo>
                  <a:lnTo>
                    <a:pt x="210" y="225"/>
                  </a:lnTo>
                  <a:lnTo>
                    <a:pt x="210" y="226"/>
                  </a:lnTo>
                  <a:lnTo>
                    <a:pt x="210" y="226"/>
                  </a:lnTo>
                  <a:lnTo>
                    <a:pt x="211" y="228"/>
                  </a:lnTo>
                  <a:lnTo>
                    <a:pt x="212" y="229"/>
                  </a:lnTo>
                  <a:lnTo>
                    <a:pt x="214" y="230"/>
                  </a:lnTo>
                  <a:lnTo>
                    <a:pt x="214" y="230"/>
                  </a:lnTo>
                  <a:lnTo>
                    <a:pt x="214" y="231"/>
                  </a:lnTo>
                  <a:lnTo>
                    <a:pt x="214" y="231"/>
                  </a:lnTo>
                  <a:lnTo>
                    <a:pt x="214" y="230"/>
                  </a:lnTo>
                  <a:lnTo>
                    <a:pt x="215" y="230"/>
                  </a:lnTo>
                  <a:lnTo>
                    <a:pt x="215" y="230"/>
                  </a:lnTo>
                  <a:lnTo>
                    <a:pt x="215" y="231"/>
                  </a:lnTo>
                  <a:lnTo>
                    <a:pt x="215" y="234"/>
                  </a:lnTo>
                  <a:lnTo>
                    <a:pt x="214" y="235"/>
                  </a:lnTo>
                  <a:lnTo>
                    <a:pt x="215" y="236"/>
                  </a:lnTo>
                  <a:lnTo>
                    <a:pt x="215" y="236"/>
                  </a:lnTo>
                  <a:lnTo>
                    <a:pt x="216" y="237"/>
                  </a:lnTo>
                  <a:lnTo>
                    <a:pt x="217" y="237"/>
                  </a:lnTo>
                  <a:lnTo>
                    <a:pt x="217" y="239"/>
                  </a:lnTo>
                  <a:lnTo>
                    <a:pt x="217" y="239"/>
                  </a:lnTo>
                  <a:lnTo>
                    <a:pt x="218" y="239"/>
                  </a:lnTo>
                  <a:lnTo>
                    <a:pt x="219" y="239"/>
                  </a:lnTo>
                  <a:lnTo>
                    <a:pt x="220" y="239"/>
                  </a:lnTo>
                  <a:lnTo>
                    <a:pt x="220" y="240"/>
                  </a:lnTo>
                  <a:lnTo>
                    <a:pt x="220" y="240"/>
                  </a:lnTo>
                  <a:lnTo>
                    <a:pt x="220" y="240"/>
                  </a:lnTo>
                  <a:lnTo>
                    <a:pt x="219" y="241"/>
                  </a:lnTo>
                  <a:lnTo>
                    <a:pt x="221" y="241"/>
                  </a:lnTo>
                  <a:lnTo>
                    <a:pt x="222" y="240"/>
                  </a:lnTo>
                  <a:lnTo>
                    <a:pt x="222" y="241"/>
                  </a:lnTo>
                  <a:lnTo>
                    <a:pt x="222" y="241"/>
                  </a:lnTo>
                  <a:lnTo>
                    <a:pt x="222" y="241"/>
                  </a:lnTo>
                  <a:lnTo>
                    <a:pt x="222" y="242"/>
                  </a:lnTo>
                  <a:lnTo>
                    <a:pt x="222" y="244"/>
                  </a:lnTo>
                  <a:lnTo>
                    <a:pt x="222" y="244"/>
                  </a:lnTo>
                  <a:lnTo>
                    <a:pt x="222" y="244"/>
                  </a:lnTo>
                  <a:lnTo>
                    <a:pt x="222" y="247"/>
                  </a:lnTo>
                  <a:lnTo>
                    <a:pt x="222" y="247"/>
                  </a:lnTo>
                  <a:lnTo>
                    <a:pt x="222" y="248"/>
                  </a:lnTo>
                  <a:lnTo>
                    <a:pt x="223" y="247"/>
                  </a:lnTo>
                  <a:lnTo>
                    <a:pt x="224" y="246"/>
                  </a:lnTo>
                  <a:lnTo>
                    <a:pt x="225" y="247"/>
                  </a:lnTo>
                  <a:lnTo>
                    <a:pt x="224" y="248"/>
                  </a:lnTo>
                  <a:lnTo>
                    <a:pt x="224" y="248"/>
                  </a:lnTo>
                  <a:lnTo>
                    <a:pt x="225" y="248"/>
                  </a:lnTo>
                  <a:lnTo>
                    <a:pt x="225" y="248"/>
                  </a:lnTo>
                  <a:lnTo>
                    <a:pt x="224" y="248"/>
                  </a:lnTo>
                  <a:lnTo>
                    <a:pt x="223" y="249"/>
                  </a:lnTo>
                  <a:lnTo>
                    <a:pt x="222" y="249"/>
                  </a:lnTo>
                  <a:lnTo>
                    <a:pt x="224" y="249"/>
                  </a:lnTo>
                  <a:lnTo>
                    <a:pt x="224" y="249"/>
                  </a:lnTo>
                  <a:lnTo>
                    <a:pt x="225" y="250"/>
                  </a:lnTo>
                  <a:lnTo>
                    <a:pt x="224" y="250"/>
                  </a:lnTo>
                  <a:lnTo>
                    <a:pt x="223" y="250"/>
                  </a:lnTo>
                  <a:lnTo>
                    <a:pt x="222" y="251"/>
                  </a:lnTo>
                  <a:lnTo>
                    <a:pt x="222" y="251"/>
                  </a:lnTo>
                  <a:lnTo>
                    <a:pt x="223" y="252"/>
                  </a:lnTo>
                  <a:lnTo>
                    <a:pt x="224" y="252"/>
                  </a:lnTo>
                  <a:lnTo>
                    <a:pt x="226" y="254"/>
                  </a:lnTo>
                  <a:lnTo>
                    <a:pt x="226" y="254"/>
                  </a:lnTo>
                  <a:lnTo>
                    <a:pt x="226" y="253"/>
                  </a:lnTo>
                  <a:lnTo>
                    <a:pt x="226" y="253"/>
                  </a:lnTo>
                  <a:lnTo>
                    <a:pt x="228" y="253"/>
                  </a:lnTo>
                  <a:lnTo>
                    <a:pt x="229" y="253"/>
                  </a:lnTo>
                  <a:lnTo>
                    <a:pt x="229" y="252"/>
                  </a:lnTo>
                  <a:lnTo>
                    <a:pt x="231" y="253"/>
                  </a:lnTo>
                  <a:lnTo>
                    <a:pt x="231" y="253"/>
                  </a:lnTo>
                  <a:lnTo>
                    <a:pt x="231" y="254"/>
                  </a:lnTo>
                  <a:lnTo>
                    <a:pt x="230" y="254"/>
                  </a:lnTo>
                  <a:lnTo>
                    <a:pt x="230" y="254"/>
                  </a:lnTo>
                  <a:lnTo>
                    <a:pt x="231" y="254"/>
                  </a:lnTo>
                  <a:lnTo>
                    <a:pt x="232" y="255"/>
                  </a:lnTo>
                  <a:lnTo>
                    <a:pt x="231" y="256"/>
                  </a:lnTo>
                  <a:lnTo>
                    <a:pt x="232" y="256"/>
                  </a:lnTo>
                  <a:lnTo>
                    <a:pt x="232" y="256"/>
                  </a:lnTo>
                  <a:lnTo>
                    <a:pt x="229" y="256"/>
                  </a:lnTo>
                  <a:lnTo>
                    <a:pt x="230" y="257"/>
                  </a:lnTo>
                  <a:lnTo>
                    <a:pt x="233" y="257"/>
                  </a:lnTo>
                  <a:lnTo>
                    <a:pt x="233" y="257"/>
                  </a:lnTo>
                  <a:lnTo>
                    <a:pt x="234" y="257"/>
                  </a:lnTo>
                  <a:lnTo>
                    <a:pt x="234" y="256"/>
                  </a:lnTo>
                  <a:lnTo>
                    <a:pt x="235" y="257"/>
                  </a:lnTo>
                  <a:lnTo>
                    <a:pt x="235" y="257"/>
                  </a:lnTo>
                  <a:lnTo>
                    <a:pt x="236" y="257"/>
                  </a:lnTo>
                  <a:lnTo>
                    <a:pt x="237" y="256"/>
                  </a:lnTo>
                  <a:lnTo>
                    <a:pt x="237" y="256"/>
                  </a:lnTo>
                  <a:lnTo>
                    <a:pt x="238" y="258"/>
                  </a:lnTo>
                  <a:lnTo>
                    <a:pt x="238" y="258"/>
                  </a:lnTo>
                  <a:lnTo>
                    <a:pt x="239" y="258"/>
                  </a:lnTo>
                  <a:lnTo>
                    <a:pt x="240" y="258"/>
                  </a:lnTo>
                  <a:lnTo>
                    <a:pt x="240" y="258"/>
                  </a:lnTo>
                  <a:lnTo>
                    <a:pt x="240" y="259"/>
                  </a:lnTo>
                  <a:lnTo>
                    <a:pt x="240" y="259"/>
                  </a:lnTo>
                  <a:lnTo>
                    <a:pt x="240" y="259"/>
                  </a:lnTo>
                  <a:lnTo>
                    <a:pt x="240" y="260"/>
                  </a:lnTo>
                  <a:lnTo>
                    <a:pt x="239" y="261"/>
                  </a:lnTo>
                  <a:lnTo>
                    <a:pt x="239" y="261"/>
                  </a:lnTo>
                  <a:lnTo>
                    <a:pt x="241" y="263"/>
                  </a:lnTo>
                  <a:lnTo>
                    <a:pt x="242" y="263"/>
                  </a:lnTo>
                  <a:lnTo>
                    <a:pt x="243" y="263"/>
                  </a:lnTo>
                  <a:lnTo>
                    <a:pt x="243" y="262"/>
                  </a:lnTo>
                  <a:lnTo>
                    <a:pt x="243" y="263"/>
                  </a:lnTo>
                  <a:lnTo>
                    <a:pt x="243" y="262"/>
                  </a:lnTo>
                  <a:lnTo>
                    <a:pt x="243" y="261"/>
                  </a:lnTo>
                  <a:lnTo>
                    <a:pt x="243" y="261"/>
                  </a:lnTo>
                  <a:lnTo>
                    <a:pt x="243" y="262"/>
                  </a:lnTo>
                  <a:lnTo>
                    <a:pt x="244" y="263"/>
                  </a:lnTo>
                  <a:lnTo>
                    <a:pt x="244" y="263"/>
                  </a:lnTo>
                  <a:lnTo>
                    <a:pt x="244" y="263"/>
                  </a:lnTo>
                  <a:lnTo>
                    <a:pt x="244" y="263"/>
                  </a:lnTo>
                  <a:lnTo>
                    <a:pt x="244" y="264"/>
                  </a:lnTo>
                  <a:lnTo>
                    <a:pt x="245" y="264"/>
                  </a:lnTo>
                  <a:lnTo>
                    <a:pt x="245" y="265"/>
                  </a:lnTo>
                  <a:lnTo>
                    <a:pt x="245" y="265"/>
                  </a:lnTo>
                  <a:lnTo>
                    <a:pt x="245" y="266"/>
                  </a:lnTo>
                  <a:lnTo>
                    <a:pt x="246" y="266"/>
                  </a:lnTo>
                  <a:lnTo>
                    <a:pt x="247" y="265"/>
                  </a:lnTo>
                  <a:lnTo>
                    <a:pt x="247" y="264"/>
                  </a:lnTo>
                  <a:lnTo>
                    <a:pt x="247" y="263"/>
                  </a:lnTo>
                  <a:lnTo>
                    <a:pt x="248" y="264"/>
                  </a:lnTo>
                  <a:lnTo>
                    <a:pt x="247" y="266"/>
                  </a:lnTo>
                  <a:lnTo>
                    <a:pt x="247" y="266"/>
                  </a:lnTo>
                  <a:lnTo>
                    <a:pt x="247" y="266"/>
                  </a:lnTo>
                  <a:lnTo>
                    <a:pt x="247" y="267"/>
                  </a:lnTo>
                  <a:lnTo>
                    <a:pt x="247" y="267"/>
                  </a:lnTo>
                  <a:lnTo>
                    <a:pt x="248" y="267"/>
                  </a:lnTo>
                  <a:lnTo>
                    <a:pt x="249" y="268"/>
                  </a:lnTo>
                  <a:lnTo>
                    <a:pt x="251" y="267"/>
                  </a:lnTo>
                  <a:lnTo>
                    <a:pt x="251" y="267"/>
                  </a:lnTo>
                  <a:lnTo>
                    <a:pt x="251" y="268"/>
                  </a:lnTo>
                  <a:lnTo>
                    <a:pt x="251" y="268"/>
                  </a:lnTo>
                  <a:lnTo>
                    <a:pt x="251" y="268"/>
                  </a:lnTo>
                  <a:lnTo>
                    <a:pt x="250" y="268"/>
                  </a:lnTo>
                  <a:lnTo>
                    <a:pt x="249" y="269"/>
                  </a:lnTo>
                  <a:lnTo>
                    <a:pt x="248" y="269"/>
                  </a:lnTo>
                  <a:lnTo>
                    <a:pt x="249" y="270"/>
                  </a:lnTo>
                  <a:lnTo>
                    <a:pt x="249" y="269"/>
                  </a:lnTo>
                  <a:lnTo>
                    <a:pt x="250" y="270"/>
                  </a:lnTo>
                  <a:lnTo>
                    <a:pt x="250" y="270"/>
                  </a:lnTo>
                  <a:lnTo>
                    <a:pt x="251" y="271"/>
                  </a:lnTo>
                  <a:lnTo>
                    <a:pt x="251" y="271"/>
                  </a:lnTo>
                  <a:lnTo>
                    <a:pt x="251" y="271"/>
                  </a:lnTo>
                  <a:lnTo>
                    <a:pt x="252" y="272"/>
                  </a:lnTo>
                  <a:lnTo>
                    <a:pt x="253" y="272"/>
                  </a:lnTo>
                  <a:lnTo>
                    <a:pt x="253" y="273"/>
                  </a:lnTo>
                  <a:lnTo>
                    <a:pt x="252" y="272"/>
                  </a:lnTo>
                  <a:lnTo>
                    <a:pt x="252" y="272"/>
                  </a:lnTo>
                  <a:lnTo>
                    <a:pt x="252" y="274"/>
                  </a:lnTo>
                  <a:lnTo>
                    <a:pt x="251" y="274"/>
                  </a:lnTo>
                  <a:lnTo>
                    <a:pt x="251" y="274"/>
                  </a:lnTo>
                  <a:lnTo>
                    <a:pt x="251" y="274"/>
                  </a:lnTo>
                  <a:lnTo>
                    <a:pt x="252" y="275"/>
                  </a:lnTo>
                  <a:lnTo>
                    <a:pt x="253" y="277"/>
                  </a:lnTo>
                  <a:lnTo>
                    <a:pt x="253" y="280"/>
                  </a:lnTo>
                  <a:lnTo>
                    <a:pt x="252" y="280"/>
                  </a:lnTo>
                  <a:lnTo>
                    <a:pt x="252" y="279"/>
                  </a:lnTo>
                  <a:lnTo>
                    <a:pt x="252" y="279"/>
                  </a:lnTo>
                  <a:lnTo>
                    <a:pt x="251" y="279"/>
                  </a:lnTo>
                  <a:lnTo>
                    <a:pt x="251" y="281"/>
                  </a:lnTo>
                  <a:lnTo>
                    <a:pt x="250" y="281"/>
                  </a:lnTo>
                  <a:lnTo>
                    <a:pt x="249" y="282"/>
                  </a:lnTo>
                  <a:lnTo>
                    <a:pt x="250" y="282"/>
                  </a:lnTo>
                  <a:lnTo>
                    <a:pt x="250" y="283"/>
                  </a:lnTo>
                  <a:lnTo>
                    <a:pt x="249" y="283"/>
                  </a:lnTo>
                  <a:lnTo>
                    <a:pt x="249" y="281"/>
                  </a:lnTo>
                  <a:lnTo>
                    <a:pt x="250" y="279"/>
                  </a:lnTo>
                  <a:lnTo>
                    <a:pt x="251" y="279"/>
                  </a:lnTo>
                  <a:lnTo>
                    <a:pt x="251" y="279"/>
                  </a:lnTo>
                  <a:lnTo>
                    <a:pt x="251" y="277"/>
                  </a:lnTo>
                  <a:lnTo>
                    <a:pt x="251" y="277"/>
                  </a:lnTo>
                  <a:lnTo>
                    <a:pt x="249" y="277"/>
                  </a:lnTo>
                  <a:lnTo>
                    <a:pt x="248" y="277"/>
                  </a:lnTo>
                  <a:lnTo>
                    <a:pt x="244" y="277"/>
                  </a:lnTo>
                  <a:lnTo>
                    <a:pt x="240" y="274"/>
                  </a:lnTo>
                  <a:lnTo>
                    <a:pt x="240" y="275"/>
                  </a:lnTo>
                  <a:lnTo>
                    <a:pt x="240" y="276"/>
                  </a:lnTo>
                  <a:lnTo>
                    <a:pt x="240" y="277"/>
                  </a:lnTo>
                  <a:lnTo>
                    <a:pt x="240" y="279"/>
                  </a:lnTo>
                  <a:lnTo>
                    <a:pt x="241" y="280"/>
                  </a:lnTo>
                  <a:lnTo>
                    <a:pt x="243" y="286"/>
                  </a:lnTo>
                  <a:lnTo>
                    <a:pt x="243" y="286"/>
                  </a:lnTo>
                  <a:lnTo>
                    <a:pt x="243" y="285"/>
                  </a:lnTo>
                  <a:lnTo>
                    <a:pt x="243" y="286"/>
                  </a:lnTo>
                  <a:lnTo>
                    <a:pt x="243" y="287"/>
                  </a:lnTo>
                  <a:lnTo>
                    <a:pt x="243" y="287"/>
                  </a:lnTo>
                  <a:lnTo>
                    <a:pt x="243" y="288"/>
                  </a:lnTo>
                  <a:lnTo>
                    <a:pt x="243" y="288"/>
                  </a:lnTo>
                  <a:lnTo>
                    <a:pt x="243" y="288"/>
                  </a:lnTo>
                  <a:lnTo>
                    <a:pt x="244" y="288"/>
                  </a:lnTo>
                  <a:lnTo>
                    <a:pt x="244" y="288"/>
                  </a:lnTo>
                  <a:lnTo>
                    <a:pt x="244" y="290"/>
                  </a:lnTo>
                  <a:lnTo>
                    <a:pt x="244" y="291"/>
                  </a:lnTo>
                  <a:lnTo>
                    <a:pt x="243" y="291"/>
                  </a:lnTo>
                  <a:lnTo>
                    <a:pt x="243" y="289"/>
                  </a:lnTo>
                  <a:lnTo>
                    <a:pt x="243" y="289"/>
                  </a:lnTo>
                  <a:lnTo>
                    <a:pt x="243" y="291"/>
                  </a:lnTo>
                  <a:lnTo>
                    <a:pt x="243" y="292"/>
                  </a:lnTo>
                  <a:lnTo>
                    <a:pt x="244" y="292"/>
                  </a:lnTo>
                  <a:lnTo>
                    <a:pt x="247" y="292"/>
                  </a:lnTo>
                  <a:lnTo>
                    <a:pt x="247" y="292"/>
                  </a:lnTo>
                  <a:lnTo>
                    <a:pt x="247" y="293"/>
                  </a:lnTo>
                  <a:lnTo>
                    <a:pt x="247" y="292"/>
                  </a:lnTo>
                  <a:lnTo>
                    <a:pt x="244" y="293"/>
                  </a:lnTo>
                  <a:lnTo>
                    <a:pt x="244" y="293"/>
                  </a:lnTo>
                  <a:lnTo>
                    <a:pt x="243" y="296"/>
                  </a:lnTo>
                  <a:lnTo>
                    <a:pt x="244" y="296"/>
                  </a:lnTo>
                  <a:lnTo>
                    <a:pt x="244" y="297"/>
                  </a:lnTo>
                  <a:lnTo>
                    <a:pt x="244" y="298"/>
                  </a:lnTo>
                  <a:lnTo>
                    <a:pt x="243" y="299"/>
                  </a:lnTo>
                  <a:lnTo>
                    <a:pt x="243" y="314"/>
                  </a:lnTo>
                  <a:lnTo>
                    <a:pt x="243" y="314"/>
                  </a:lnTo>
                  <a:lnTo>
                    <a:pt x="243" y="314"/>
                  </a:lnTo>
                  <a:lnTo>
                    <a:pt x="243" y="314"/>
                  </a:lnTo>
                  <a:lnTo>
                    <a:pt x="242" y="314"/>
                  </a:lnTo>
                  <a:lnTo>
                    <a:pt x="241" y="316"/>
                  </a:lnTo>
                  <a:lnTo>
                    <a:pt x="241" y="318"/>
                  </a:lnTo>
                  <a:lnTo>
                    <a:pt x="243" y="329"/>
                  </a:lnTo>
                  <a:lnTo>
                    <a:pt x="243" y="333"/>
                  </a:lnTo>
                  <a:lnTo>
                    <a:pt x="242" y="336"/>
                  </a:lnTo>
                  <a:lnTo>
                    <a:pt x="242" y="337"/>
                  </a:lnTo>
                  <a:lnTo>
                    <a:pt x="243" y="338"/>
                  </a:lnTo>
                  <a:lnTo>
                    <a:pt x="245" y="342"/>
                  </a:lnTo>
                  <a:lnTo>
                    <a:pt x="245" y="342"/>
                  </a:lnTo>
                  <a:lnTo>
                    <a:pt x="245" y="343"/>
                  </a:lnTo>
                  <a:lnTo>
                    <a:pt x="246" y="347"/>
                  </a:lnTo>
                  <a:lnTo>
                    <a:pt x="249" y="351"/>
                  </a:lnTo>
                  <a:lnTo>
                    <a:pt x="249" y="352"/>
                  </a:lnTo>
                  <a:lnTo>
                    <a:pt x="249" y="353"/>
                  </a:lnTo>
                  <a:lnTo>
                    <a:pt x="250" y="353"/>
                  </a:lnTo>
                  <a:lnTo>
                    <a:pt x="251" y="354"/>
                  </a:lnTo>
                  <a:lnTo>
                    <a:pt x="251" y="354"/>
                  </a:lnTo>
                  <a:lnTo>
                    <a:pt x="251" y="354"/>
                  </a:lnTo>
                  <a:lnTo>
                    <a:pt x="251" y="354"/>
                  </a:lnTo>
                  <a:lnTo>
                    <a:pt x="252" y="354"/>
                  </a:lnTo>
                  <a:lnTo>
                    <a:pt x="252" y="354"/>
                  </a:lnTo>
                  <a:lnTo>
                    <a:pt x="252" y="352"/>
                  </a:lnTo>
                  <a:lnTo>
                    <a:pt x="253" y="352"/>
                  </a:lnTo>
                  <a:lnTo>
                    <a:pt x="254" y="353"/>
                  </a:lnTo>
                  <a:lnTo>
                    <a:pt x="254" y="354"/>
                  </a:lnTo>
                  <a:lnTo>
                    <a:pt x="253" y="354"/>
                  </a:lnTo>
                  <a:lnTo>
                    <a:pt x="253" y="354"/>
                  </a:lnTo>
                  <a:lnTo>
                    <a:pt x="253" y="354"/>
                  </a:lnTo>
                  <a:lnTo>
                    <a:pt x="254" y="357"/>
                  </a:lnTo>
                  <a:lnTo>
                    <a:pt x="254" y="357"/>
                  </a:lnTo>
                  <a:lnTo>
                    <a:pt x="253" y="356"/>
                  </a:lnTo>
                  <a:lnTo>
                    <a:pt x="252" y="355"/>
                  </a:lnTo>
                  <a:lnTo>
                    <a:pt x="252" y="355"/>
                  </a:lnTo>
                  <a:lnTo>
                    <a:pt x="252" y="356"/>
                  </a:lnTo>
                  <a:lnTo>
                    <a:pt x="253" y="359"/>
                  </a:lnTo>
                  <a:lnTo>
                    <a:pt x="254" y="361"/>
                  </a:lnTo>
                  <a:lnTo>
                    <a:pt x="255" y="361"/>
                  </a:lnTo>
                  <a:lnTo>
                    <a:pt x="255" y="361"/>
                  </a:lnTo>
                  <a:lnTo>
                    <a:pt x="255" y="363"/>
                  </a:lnTo>
                  <a:lnTo>
                    <a:pt x="255" y="363"/>
                  </a:lnTo>
                  <a:lnTo>
                    <a:pt x="255" y="365"/>
                  </a:lnTo>
                  <a:lnTo>
                    <a:pt x="260" y="371"/>
                  </a:lnTo>
                  <a:lnTo>
                    <a:pt x="261" y="371"/>
                  </a:lnTo>
                  <a:lnTo>
                    <a:pt x="261" y="372"/>
                  </a:lnTo>
                  <a:lnTo>
                    <a:pt x="262" y="372"/>
                  </a:lnTo>
                  <a:lnTo>
                    <a:pt x="262" y="373"/>
                  </a:lnTo>
                  <a:lnTo>
                    <a:pt x="262" y="374"/>
                  </a:lnTo>
                  <a:lnTo>
                    <a:pt x="262" y="374"/>
                  </a:lnTo>
                  <a:lnTo>
                    <a:pt x="262" y="376"/>
                  </a:lnTo>
                  <a:lnTo>
                    <a:pt x="262" y="377"/>
                  </a:lnTo>
                  <a:lnTo>
                    <a:pt x="265" y="378"/>
                  </a:lnTo>
                  <a:lnTo>
                    <a:pt x="266" y="378"/>
                  </a:lnTo>
                  <a:lnTo>
                    <a:pt x="267" y="378"/>
                  </a:lnTo>
                  <a:lnTo>
                    <a:pt x="268" y="378"/>
                  </a:lnTo>
                  <a:lnTo>
                    <a:pt x="269" y="379"/>
                  </a:lnTo>
                  <a:lnTo>
                    <a:pt x="270" y="379"/>
                  </a:lnTo>
                  <a:lnTo>
                    <a:pt x="272" y="380"/>
                  </a:lnTo>
                  <a:lnTo>
                    <a:pt x="272" y="381"/>
                  </a:lnTo>
                  <a:lnTo>
                    <a:pt x="272" y="380"/>
                  </a:lnTo>
                  <a:lnTo>
                    <a:pt x="273" y="380"/>
                  </a:lnTo>
                  <a:lnTo>
                    <a:pt x="274" y="381"/>
                  </a:lnTo>
                  <a:lnTo>
                    <a:pt x="275" y="382"/>
                  </a:lnTo>
                  <a:lnTo>
                    <a:pt x="275" y="383"/>
                  </a:lnTo>
                  <a:lnTo>
                    <a:pt x="276" y="383"/>
                  </a:lnTo>
                  <a:lnTo>
                    <a:pt x="280" y="387"/>
                  </a:lnTo>
                  <a:lnTo>
                    <a:pt x="281" y="387"/>
                  </a:lnTo>
                  <a:lnTo>
                    <a:pt x="281" y="390"/>
                  </a:lnTo>
                  <a:lnTo>
                    <a:pt x="282" y="391"/>
                  </a:lnTo>
                  <a:lnTo>
                    <a:pt x="282" y="392"/>
                  </a:lnTo>
                  <a:lnTo>
                    <a:pt x="283" y="393"/>
                  </a:lnTo>
                  <a:lnTo>
                    <a:pt x="283" y="394"/>
                  </a:lnTo>
                  <a:lnTo>
                    <a:pt x="283" y="394"/>
                  </a:lnTo>
                  <a:lnTo>
                    <a:pt x="283" y="394"/>
                  </a:lnTo>
                  <a:lnTo>
                    <a:pt x="284" y="394"/>
                  </a:lnTo>
                  <a:lnTo>
                    <a:pt x="284" y="395"/>
                  </a:lnTo>
                  <a:lnTo>
                    <a:pt x="284" y="397"/>
                  </a:lnTo>
                  <a:lnTo>
                    <a:pt x="287" y="400"/>
                  </a:lnTo>
                  <a:lnTo>
                    <a:pt x="287" y="401"/>
                  </a:lnTo>
                  <a:lnTo>
                    <a:pt x="287" y="401"/>
                  </a:lnTo>
                  <a:lnTo>
                    <a:pt x="287" y="401"/>
                  </a:lnTo>
                  <a:lnTo>
                    <a:pt x="287" y="401"/>
                  </a:lnTo>
                  <a:lnTo>
                    <a:pt x="287" y="403"/>
                  </a:lnTo>
                  <a:lnTo>
                    <a:pt x="287" y="404"/>
                  </a:lnTo>
                  <a:lnTo>
                    <a:pt x="288" y="405"/>
                  </a:lnTo>
                  <a:lnTo>
                    <a:pt x="288" y="404"/>
                  </a:lnTo>
                  <a:lnTo>
                    <a:pt x="288" y="404"/>
                  </a:lnTo>
                  <a:lnTo>
                    <a:pt x="290" y="408"/>
                  </a:lnTo>
                  <a:lnTo>
                    <a:pt x="290" y="408"/>
                  </a:lnTo>
                  <a:lnTo>
                    <a:pt x="291" y="408"/>
                  </a:lnTo>
                  <a:lnTo>
                    <a:pt x="291" y="409"/>
                  </a:lnTo>
                  <a:lnTo>
                    <a:pt x="292" y="409"/>
                  </a:lnTo>
                  <a:lnTo>
                    <a:pt x="293" y="410"/>
                  </a:lnTo>
                  <a:lnTo>
                    <a:pt x="294" y="410"/>
                  </a:lnTo>
                  <a:lnTo>
                    <a:pt x="294" y="412"/>
                  </a:lnTo>
                  <a:lnTo>
                    <a:pt x="295" y="412"/>
                  </a:lnTo>
                  <a:lnTo>
                    <a:pt x="296" y="414"/>
                  </a:lnTo>
                  <a:lnTo>
                    <a:pt x="296" y="414"/>
                  </a:lnTo>
                  <a:lnTo>
                    <a:pt x="298" y="416"/>
                  </a:lnTo>
                  <a:lnTo>
                    <a:pt x="298" y="418"/>
                  </a:lnTo>
                  <a:lnTo>
                    <a:pt x="298" y="418"/>
                  </a:lnTo>
                  <a:lnTo>
                    <a:pt x="298" y="419"/>
                  </a:lnTo>
                  <a:lnTo>
                    <a:pt x="298" y="419"/>
                  </a:lnTo>
                  <a:lnTo>
                    <a:pt x="298" y="419"/>
                  </a:lnTo>
                  <a:lnTo>
                    <a:pt x="298" y="419"/>
                  </a:lnTo>
                  <a:lnTo>
                    <a:pt x="298" y="420"/>
                  </a:lnTo>
                  <a:lnTo>
                    <a:pt x="298" y="420"/>
                  </a:lnTo>
                  <a:lnTo>
                    <a:pt x="298" y="420"/>
                  </a:lnTo>
                  <a:lnTo>
                    <a:pt x="298" y="420"/>
                  </a:lnTo>
                  <a:lnTo>
                    <a:pt x="295" y="421"/>
                  </a:lnTo>
                  <a:lnTo>
                    <a:pt x="294" y="420"/>
                  </a:lnTo>
                  <a:lnTo>
                    <a:pt x="294" y="421"/>
                  </a:lnTo>
                  <a:lnTo>
                    <a:pt x="294" y="421"/>
                  </a:lnTo>
                  <a:lnTo>
                    <a:pt x="294" y="421"/>
                  </a:lnTo>
                  <a:lnTo>
                    <a:pt x="295" y="422"/>
                  </a:lnTo>
                  <a:lnTo>
                    <a:pt x="296" y="423"/>
                  </a:lnTo>
                  <a:lnTo>
                    <a:pt x="296" y="423"/>
                  </a:lnTo>
                  <a:lnTo>
                    <a:pt x="297" y="424"/>
                  </a:lnTo>
                  <a:lnTo>
                    <a:pt x="297" y="424"/>
                  </a:lnTo>
                  <a:lnTo>
                    <a:pt x="298" y="424"/>
                  </a:lnTo>
                  <a:lnTo>
                    <a:pt x="298" y="425"/>
                  </a:lnTo>
                  <a:lnTo>
                    <a:pt x="298" y="425"/>
                  </a:lnTo>
                  <a:lnTo>
                    <a:pt x="300" y="426"/>
                  </a:lnTo>
                  <a:lnTo>
                    <a:pt x="301" y="427"/>
                  </a:lnTo>
                  <a:lnTo>
                    <a:pt x="301" y="427"/>
                  </a:lnTo>
                  <a:lnTo>
                    <a:pt x="302" y="427"/>
                  </a:lnTo>
                  <a:lnTo>
                    <a:pt x="304" y="426"/>
                  </a:lnTo>
                  <a:lnTo>
                    <a:pt x="304" y="427"/>
                  </a:lnTo>
                  <a:lnTo>
                    <a:pt x="304" y="427"/>
                  </a:lnTo>
                  <a:lnTo>
                    <a:pt x="305" y="429"/>
                  </a:lnTo>
                  <a:lnTo>
                    <a:pt x="307" y="430"/>
                  </a:lnTo>
                  <a:lnTo>
                    <a:pt x="308" y="430"/>
                  </a:lnTo>
                  <a:lnTo>
                    <a:pt x="309" y="433"/>
                  </a:lnTo>
                  <a:lnTo>
                    <a:pt x="309" y="436"/>
                  </a:lnTo>
                  <a:lnTo>
                    <a:pt x="309" y="438"/>
                  </a:lnTo>
                  <a:lnTo>
                    <a:pt x="309" y="439"/>
                  </a:lnTo>
                  <a:lnTo>
                    <a:pt x="309" y="439"/>
                  </a:lnTo>
                  <a:lnTo>
                    <a:pt x="309" y="438"/>
                  </a:lnTo>
                  <a:lnTo>
                    <a:pt x="309" y="439"/>
                  </a:lnTo>
                  <a:lnTo>
                    <a:pt x="310" y="439"/>
                  </a:lnTo>
                  <a:lnTo>
                    <a:pt x="311" y="439"/>
                  </a:lnTo>
                  <a:lnTo>
                    <a:pt x="311" y="440"/>
                  </a:lnTo>
                  <a:lnTo>
                    <a:pt x="311" y="441"/>
                  </a:lnTo>
                  <a:lnTo>
                    <a:pt x="312" y="441"/>
                  </a:lnTo>
                  <a:lnTo>
                    <a:pt x="312" y="441"/>
                  </a:lnTo>
                  <a:lnTo>
                    <a:pt x="317" y="445"/>
                  </a:lnTo>
                  <a:lnTo>
                    <a:pt x="318" y="446"/>
                  </a:lnTo>
                  <a:lnTo>
                    <a:pt x="320" y="447"/>
                  </a:lnTo>
                  <a:lnTo>
                    <a:pt x="320" y="449"/>
                  </a:lnTo>
                  <a:lnTo>
                    <a:pt x="321" y="450"/>
                  </a:lnTo>
                  <a:lnTo>
                    <a:pt x="321" y="450"/>
                  </a:lnTo>
                  <a:lnTo>
                    <a:pt x="322" y="450"/>
                  </a:lnTo>
                  <a:lnTo>
                    <a:pt x="323" y="449"/>
                  </a:lnTo>
                  <a:lnTo>
                    <a:pt x="323" y="448"/>
                  </a:lnTo>
                  <a:lnTo>
                    <a:pt x="323" y="447"/>
                  </a:lnTo>
                  <a:lnTo>
                    <a:pt x="323" y="447"/>
                  </a:lnTo>
                  <a:lnTo>
                    <a:pt x="322" y="445"/>
                  </a:lnTo>
                  <a:lnTo>
                    <a:pt x="322" y="444"/>
                  </a:lnTo>
                  <a:lnTo>
                    <a:pt x="320" y="442"/>
                  </a:lnTo>
                  <a:lnTo>
                    <a:pt x="319" y="443"/>
                  </a:lnTo>
                  <a:lnTo>
                    <a:pt x="318" y="442"/>
                  </a:lnTo>
                  <a:lnTo>
                    <a:pt x="317" y="441"/>
                  </a:lnTo>
                  <a:lnTo>
                    <a:pt x="316" y="441"/>
                  </a:lnTo>
                  <a:lnTo>
                    <a:pt x="316" y="438"/>
                  </a:lnTo>
                  <a:lnTo>
                    <a:pt x="316" y="437"/>
                  </a:lnTo>
                  <a:lnTo>
                    <a:pt x="316" y="437"/>
                  </a:lnTo>
                  <a:lnTo>
                    <a:pt x="316" y="434"/>
                  </a:lnTo>
                  <a:lnTo>
                    <a:pt x="315" y="434"/>
                  </a:lnTo>
                  <a:lnTo>
                    <a:pt x="314" y="433"/>
                  </a:lnTo>
                  <a:lnTo>
                    <a:pt x="313" y="430"/>
                  </a:lnTo>
                  <a:lnTo>
                    <a:pt x="313" y="430"/>
                  </a:lnTo>
                  <a:lnTo>
                    <a:pt x="312" y="427"/>
                  </a:lnTo>
                  <a:lnTo>
                    <a:pt x="312" y="427"/>
                  </a:lnTo>
                  <a:lnTo>
                    <a:pt x="311" y="427"/>
                  </a:lnTo>
                  <a:lnTo>
                    <a:pt x="311" y="428"/>
                  </a:lnTo>
                  <a:lnTo>
                    <a:pt x="312" y="428"/>
                  </a:lnTo>
                  <a:lnTo>
                    <a:pt x="311" y="428"/>
                  </a:lnTo>
                  <a:lnTo>
                    <a:pt x="311" y="427"/>
                  </a:lnTo>
                  <a:lnTo>
                    <a:pt x="311" y="427"/>
                  </a:lnTo>
                  <a:lnTo>
                    <a:pt x="310" y="426"/>
                  </a:lnTo>
                  <a:lnTo>
                    <a:pt x="310" y="425"/>
                  </a:lnTo>
                  <a:lnTo>
                    <a:pt x="309" y="425"/>
                  </a:lnTo>
                  <a:lnTo>
                    <a:pt x="309" y="424"/>
                  </a:lnTo>
                  <a:lnTo>
                    <a:pt x="309" y="423"/>
                  </a:lnTo>
                  <a:lnTo>
                    <a:pt x="308" y="423"/>
                  </a:lnTo>
                  <a:lnTo>
                    <a:pt x="306" y="420"/>
                  </a:lnTo>
                  <a:lnTo>
                    <a:pt x="305" y="417"/>
                  </a:lnTo>
                  <a:lnTo>
                    <a:pt x="305" y="417"/>
                  </a:lnTo>
                  <a:lnTo>
                    <a:pt x="305" y="416"/>
                  </a:lnTo>
                  <a:lnTo>
                    <a:pt x="305" y="416"/>
                  </a:lnTo>
                  <a:lnTo>
                    <a:pt x="305" y="416"/>
                  </a:lnTo>
                  <a:lnTo>
                    <a:pt x="304" y="416"/>
                  </a:lnTo>
                  <a:lnTo>
                    <a:pt x="303" y="414"/>
                  </a:lnTo>
                  <a:lnTo>
                    <a:pt x="303" y="414"/>
                  </a:lnTo>
                  <a:lnTo>
                    <a:pt x="303" y="414"/>
                  </a:lnTo>
                  <a:lnTo>
                    <a:pt x="302" y="414"/>
                  </a:lnTo>
                  <a:lnTo>
                    <a:pt x="301" y="414"/>
                  </a:lnTo>
                  <a:lnTo>
                    <a:pt x="301" y="412"/>
                  </a:lnTo>
                  <a:lnTo>
                    <a:pt x="301" y="412"/>
                  </a:lnTo>
                  <a:lnTo>
                    <a:pt x="298" y="409"/>
                  </a:lnTo>
                  <a:lnTo>
                    <a:pt x="298" y="408"/>
                  </a:lnTo>
                  <a:lnTo>
                    <a:pt x="298" y="408"/>
                  </a:lnTo>
                  <a:lnTo>
                    <a:pt x="297" y="408"/>
                  </a:lnTo>
                  <a:lnTo>
                    <a:pt x="296" y="406"/>
                  </a:lnTo>
                  <a:lnTo>
                    <a:pt x="295" y="401"/>
                  </a:lnTo>
                  <a:lnTo>
                    <a:pt x="294" y="400"/>
                  </a:lnTo>
                  <a:lnTo>
                    <a:pt x="294" y="397"/>
                  </a:lnTo>
                  <a:lnTo>
                    <a:pt x="294" y="396"/>
                  </a:lnTo>
                  <a:lnTo>
                    <a:pt x="294" y="395"/>
                  </a:lnTo>
                  <a:lnTo>
                    <a:pt x="295" y="395"/>
                  </a:lnTo>
                  <a:lnTo>
                    <a:pt x="296" y="396"/>
                  </a:lnTo>
                  <a:lnTo>
                    <a:pt x="297" y="396"/>
                  </a:lnTo>
                  <a:lnTo>
                    <a:pt x="297" y="397"/>
                  </a:lnTo>
                  <a:lnTo>
                    <a:pt x="298" y="398"/>
                  </a:lnTo>
                  <a:lnTo>
                    <a:pt x="300" y="397"/>
                  </a:lnTo>
                  <a:lnTo>
                    <a:pt x="301" y="398"/>
                  </a:lnTo>
                  <a:lnTo>
                    <a:pt x="301" y="398"/>
                  </a:lnTo>
                  <a:lnTo>
                    <a:pt x="303" y="399"/>
                  </a:lnTo>
                  <a:lnTo>
                    <a:pt x="303" y="399"/>
                  </a:lnTo>
                  <a:lnTo>
                    <a:pt x="304" y="400"/>
                  </a:lnTo>
                  <a:lnTo>
                    <a:pt x="304" y="402"/>
                  </a:lnTo>
                  <a:lnTo>
                    <a:pt x="305" y="404"/>
                  </a:lnTo>
                  <a:lnTo>
                    <a:pt x="305" y="405"/>
                  </a:lnTo>
                  <a:lnTo>
                    <a:pt x="305" y="405"/>
                  </a:lnTo>
                  <a:lnTo>
                    <a:pt x="305" y="407"/>
                  </a:lnTo>
                  <a:lnTo>
                    <a:pt x="306" y="408"/>
                  </a:lnTo>
                  <a:lnTo>
                    <a:pt x="306" y="408"/>
                  </a:lnTo>
                  <a:lnTo>
                    <a:pt x="307" y="408"/>
                  </a:lnTo>
                  <a:lnTo>
                    <a:pt x="307" y="410"/>
                  </a:lnTo>
                  <a:lnTo>
                    <a:pt x="308" y="411"/>
                  </a:lnTo>
                  <a:lnTo>
                    <a:pt x="309" y="412"/>
                  </a:lnTo>
                  <a:lnTo>
                    <a:pt x="309" y="413"/>
                  </a:lnTo>
                  <a:lnTo>
                    <a:pt x="310" y="414"/>
                  </a:lnTo>
                  <a:lnTo>
                    <a:pt x="310" y="416"/>
                  </a:lnTo>
                  <a:lnTo>
                    <a:pt x="312" y="416"/>
                  </a:lnTo>
                  <a:lnTo>
                    <a:pt x="312" y="417"/>
                  </a:lnTo>
                  <a:lnTo>
                    <a:pt x="314" y="419"/>
                  </a:lnTo>
                  <a:lnTo>
                    <a:pt x="315" y="419"/>
                  </a:lnTo>
                  <a:lnTo>
                    <a:pt x="317" y="420"/>
                  </a:lnTo>
                  <a:lnTo>
                    <a:pt x="317" y="420"/>
                  </a:lnTo>
                  <a:lnTo>
                    <a:pt x="317" y="422"/>
                  </a:lnTo>
                  <a:lnTo>
                    <a:pt x="317" y="422"/>
                  </a:lnTo>
                  <a:lnTo>
                    <a:pt x="317" y="423"/>
                  </a:lnTo>
                  <a:lnTo>
                    <a:pt x="317" y="423"/>
                  </a:lnTo>
                  <a:lnTo>
                    <a:pt x="319" y="424"/>
                  </a:lnTo>
                  <a:lnTo>
                    <a:pt x="320" y="425"/>
                  </a:lnTo>
                  <a:lnTo>
                    <a:pt x="322" y="427"/>
                  </a:lnTo>
                  <a:lnTo>
                    <a:pt x="322" y="427"/>
                  </a:lnTo>
                  <a:lnTo>
                    <a:pt x="322" y="427"/>
                  </a:lnTo>
                  <a:lnTo>
                    <a:pt x="323" y="427"/>
                  </a:lnTo>
                  <a:lnTo>
                    <a:pt x="324" y="428"/>
                  </a:lnTo>
                  <a:lnTo>
                    <a:pt x="325" y="429"/>
                  </a:lnTo>
                  <a:lnTo>
                    <a:pt x="325" y="430"/>
                  </a:lnTo>
                  <a:lnTo>
                    <a:pt x="325" y="430"/>
                  </a:lnTo>
                  <a:lnTo>
                    <a:pt x="325" y="430"/>
                  </a:lnTo>
                  <a:lnTo>
                    <a:pt x="324" y="431"/>
                  </a:lnTo>
                  <a:lnTo>
                    <a:pt x="324" y="433"/>
                  </a:lnTo>
                  <a:lnTo>
                    <a:pt x="324" y="434"/>
                  </a:lnTo>
                  <a:lnTo>
                    <a:pt x="325" y="434"/>
                  </a:lnTo>
                  <a:lnTo>
                    <a:pt x="326" y="434"/>
                  </a:lnTo>
                  <a:lnTo>
                    <a:pt x="327" y="434"/>
                  </a:lnTo>
                  <a:lnTo>
                    <a:pt x="327" y="434"/>
                  </a:lnTo>
                  <a:lnTo>
                    <a:pt x="327" y="435"/>
                  </a:lnTo>
                  <a:lnTo>
                    <a:pt x="327" y="435"/>
                  </a:lnTo>
                  <a:lnTo>
                    <a:pt x="329" y="437"/>
                  </a:lnTo>
                  <a:lnTo>
                    <a:pt x="330" y="437"/>
                  </a:lnTo>
                  <a:lnTo>
                    <a:pt x="331" y="436"/>
                  </a:lnTo>
                  <a:lnTo>
                    <a:pt x="332" y="438"/>
                  </a:lnTo>
                  <a:lnTo>
                    <a:pt x="332" y="440"/>
                  </a:lnTo>
                  <a:lnTo>
                    <a:pt x="332" y="441"/>
                  </a:lnTo>
                  <a:lnTo>
                    <a:pt x="338" y="445"/>
                  </a:lnTo>
                  <a:lnTo>
                    <a:pt x="338" y="445"/>
                  </a:lnTo>
                  <a:lnTo>
                    <a:pt x="338" y="446"/>
                  </a:lnTo>
                  <a:lnTo>
                    <a:pt x="338" y="446"/>
                  </a:lnTo>
                  <a:lnTo>
                    <a:pt x="339" y="446"/>
                  </a:lnTo>
                  <a:lnTo>
                    <a:pt x="340" y="449"/>
                  </a:lnTo>
                  <a:lnTo>
                    <a:pt x="345" y="452"/>
                  </a:lnTo>
                  <a:lnTo>
                    <a:pt x="345" y="453"/>
                  </a:lnTo>
                  <a:lnTo>
                    <a:pt x="345" y="453"/>
                  </a:lnTo>
                  <a:lnTo>
                    <a:pt x="345" y="454"/>
                  </a:lnTo>
                  <a:lnTo>
                    <a:pt x="345" y="456"/>
                  </a:lnTo>
                  <a:lnTo>
                    <a:pt x="346" y="457"/>
                  </a:lnTo>
                  <a:lnTo>
                    <a:pt x="346" y="458"/>
                  </a:lnTo>
                  <a:lnTo>
                    <a:pt x="347" y="459"/>
                  </a:lnTo>
                  <a:lnTo>
                    <a:pt x="347" y="460"/>
                  </a:lnTo>
                  <a:lnTo>
                    <a:pt x="347" y="461"/>
                  </a:lnTo>
                  <a:lnTo>
                    <a:pt x="347" y="461"/>
                  </a:lnTo>
                  <a:lnTo>
                    <a:pt x="346" y="463"/>
                  </a:lnTo>
                  <a:lnTo>
                    <a:pt x="346" y="463"/>
                  </a:lnTo>
                  <a:lnTo>
                    <a:pt x="346" y="463"/>
                  </a:lnTo>
                  <a:lnTo>
                    <a:pt x="347" y="463"/>
                  </a:lnTo>
                  <a:lnTo>
                    <a:pt x="347" y="464"/>
                  </a:lnTo>
                  <a:lnTo>
                    <a:pt x="345" y="465"/>
                  </a:lnTo>
                  <a:lnTo>
                    <a:pt x="345" y="465"/>
                  </a:lnTo>
                  <a:lnTo>
                    <a:pt x="345" y="466"/>
                  </a:lnTo>
                  <a:lnTo>
                    <a:pt x="346" y="469"/>
                  </a:lnTo>
                  <a:lnTo>
                    <a:pt x="350" y="472"/>
                  </a:lnTo>
                  <a:lnTo>
                    <a:pt x="352" y="473"/>
                  </a:lnTo>
                  <a:lnTo>
                    <a:pt x="352" y="473"/>
                  </a:lnTo>
                  <a:lnTo>
                    <a:pt x="354" y="474"/>
                  </a:lnTo>
                  <a:lnTo>
                    <a:pt x="355" y="474"/>
                  </a:lnTo>
                  <a:lnTo>
                    <a:pt x="356" y="475"/>
                  </a:lnTo>
                  <a:lnTo>
                    <a:pt x="356" y="475"/>
                  </a:lnTo>
                  <a:lnTo>
                    <a:pt x="356" y="476"/>
                  </a:lnTo>
                  <a:lnTo>
                    <a:pt x="356" y="476"/>
                  </a:lnTo>
                  <a:lnTo>
                    <a:pt x="356" y="476"/>
                  </a:lnTo>
                  <a:lnTo>
                    <a:pt x="356" y="476"/>
                  </a:lnTo>
                  <a:lnTo>
                    <a:pt x="356" y="477"/>
                  </a:lnTo>
                  <a:lnTo>
                    <a:pt x="357" y="477"/>
                  </a:lnTo>
                  <a:lnTo>
                    <a:pt x="359" y="478"/>
                  </a:lnTo>
                  <a:lnTo>
                    <a:pt x="359" y="478"/>
                  </a:lnTo>
                  <a:lnTo>
                    <a:pt x="360" y="478"/>
                  </a:lnTo>
                  <a:lnTo>
                    <a:pt x="360" y="478"/>
                  </a:lnTo>
                  <a:lnTo>
                    <a:pt x="364" y="479"/>
                  </a:lnTo>
                  <a:lnTo>
                    <a:pt x="365" y="479"/>
                  </a:lnTo>
                  <a:lnTo>
                    <a:pt x="367" y="480"/>
                  </a:lnTo>
                  <a:lnTo>
                    <a:pt x="367" y="481"/>
                  </a:lnTo>
                  <a:lnTo>
                    <a:pt x="367" y="481"/>
                  </a:lnTo>
                  <a:lnTo>
                    <a:pt x="367" y="481"/>
                  </a:lnTo>
                  <a:lnTo>
                    <a:pt x="368" y="481"/>
                  </a:lnTo>
                  <a:lnTo>
                    <a:pt x="370" y="482"/>
                  </a:lnTo>
                  <a:lnTo>
                    <a:pt x="370" y="483"/>
                  </a:lnTo>
                  <a:lnTo>
                    <a:pt x="370" y="484"/>
                  </a:lnTo>
                  <a:lnTo>
                    <a:pt x="371" y="483"/>
                  </a:lnTo>
                  <a:lnTo>
                    <a:pt x="381" y="487"/>
                  </a:lnTo>
                  <a:lnTo>
                    <a:pt x="382" y="487"/>
                  </a:lnTo>
                  <a:lnTo>
                    <a:pt x="386" y="489"/>
                  </a:lnTo>
                  <a:lnTo>
                    <a:pt x="386" y="490"/>
                  </a:lnTo>
                  <a:lnTo>
                    <a:pt x="387" y="490"/>
                  </a:lnTo>
                  <a:lnTo>
                    <a:pt x="388" y="490"/>
                  </a:lnTo>
                  <a:lnTo>
                    <a:pt x="394" y="492"/>
                  </a:lnTo>
                  <a:lnTo>
                    <a:pt x="394" y="492"/>
                  </a:lnTo>
                  <a:lnTo>
                    <a:pt x="395" y="492"/>
                  </a:lnTo>
                  <a:lnTo>
                    <a:pt x="397" y="492"/>
                  </a:lnTo>
                  <a:lnTo>
                    <a:pt x="397" y="492"/>
                  </a:lnTo>
                  <a:lnTo>
                    <a:pt x="398" y="492"/>
                  </a:lnTo>
                  <a:lnTo>
                    <a:pt x="400" y="491"/>
                  </a:lnTo>
                  <a:lnTo>
                    <a:pt x="402" y="489"/>
                  </a:lnTo>
                  <a:lnTo>
                    <a:pt x="403" y="489"/>
                  </a:lnTo>
                  <a:lnTo>
                    <a:pt x="405" y="489"/>
                  </a:lnTo>
                  <a:lnTo>
                    <a:pt x="410" y="492"/>
                  </a:lnTo>
                  <a:lnTo>
                    <a:pt x="418" y="498"/>
                  </a:lnTo>
                  <a:lnTo>
                    <a:pt x="418" y="499"/>
                  </a:lnTo>
                  <a:lnTo>
                    <a:pt x="419" y="499"/>
                  </a:lnTo>
                  <a:lnTo>
                    <a:pt x="419" y="499"/>
                  </a:lnTo>
                  <a:lnTo>
                    <a:pt x="420" y="500"/>
                  </a:lnTo>
                  <a:lnTo>
                    <a:pt x="420" y="500"/>
                  </a:lnTo>
                  <a:lnTo>
                    <a:pt x="423" y="502"/>
                  </a:lnTo>
                  <a:lnTo>
                    <a:pt x="429" y="503"/>
                  </a:lnTo>
                  <a:lnTo>
                    <a:pt x="430" y="503"/>
                  </a:lnTo>
                  <a:lnTo>
                    <a:pt x="438" y="506"/>
                  </a:lnTo>
                  <a:lnTo>
                    <a:pt x="440" y="506"/>
                  </a:lnTo>
                  <a:lnTo>
                    <a:pt x="442" y="505"/>
                  </a:lnTo>
                  <a:lnTo>
                    <a:pt x="443" y="505"/>
                  </a:lnTo>
                  <a:lnTo>
                    <a:pt x="443" y="505"/>
                  </a:lnTo>
                  <a:lnTo>
                    <a:pt x="444" y="505"/>
                  </a:lnTo>
                  <a:lnTo>
                    <a:pt x="444" y="506"/>
                  </a:lnTo>
                  <a:lnTo>
                    <a:pt x="444" y="506"/>
                  </a:lnTo>
                  <a:lnTo>
                    <a:pt x="445" y="507"/>
                  </a:lnTo>
                  <a:lnTo>
                    <a:pt x="445" y="507"/>
                  </a:lnTo>
                  <a:lnTo>
                    <a:pt x="443" y="507"/>
                  </a:lnTo>
                  <a:lnTo>
                    <a:pt x="443" y="507"/>
                  </a:lnTo>
                  <a:lnTo>
                    <a:pt x="443" y="508"/>
                  </a:lnTo>
                  <a:lnTo>
                    <a:pt x="453" y="517"/>
                  </a:lnTo>
                  <a:lnTo>
                    <a:pt x="454" y="518"/>
                  </a:lnTo>
                  <a:lnTo>
                    <a:pt x="454" y="518"/>
                  </a:lnTo>
                  <a:lnTo>
                    <a:pt x="454" y="518"/>
                  </a:lnTo>
                  <a:lnTo>
                    <a:pt x="454" y="518"/>
                  </a:lnTo>
                  <a:lnTo>
                    <a:pt x="454" y="518"/>
                  </a:lnTo>
                  <a:lnTo>
                    <a:pt x="454" y="518"/>
                  </a:lnTo>
                  <a:lnTo>
                    <a:pt x="453" y="518"/>
                  </a:lnTo>
                  <a:lnTo>
                    <a:pt x="453" y="519"/>
                  </a:lnTo>
                  <a:lnTo>
                    <a:pt x="454" y="519"/>
                  </a:lnTo>
                  <a:lnTo>
                    <a:pt x="454" y="521"/>
                  </a:lnTo>
                  <a:lnTo>
                    <a:pt x="453" y="521"/>
                  </a:lnTo>
                  <a:lnTo>
                    <a:pt x="453" y="521"/>
                  </a:lnTo>
                  <a:lnTo>
                    <a:pt x="454" y="523"/>
                  </a:lnTo>
                  <a:lnTo>
                    <a:pt x="454" y="525"/>
                  </a:lnTo>
                  <a:lnTo>
                    <a:pt x="455" y="525"/>
                  </a:lnTo>
                  <a:lnTo>
                    <a:pt x="458" y="526"/>
                  </a:lnTo>
                  <a:lnTo>
                    <a:pt x="458" y="526"/>
                  </a:lnTo>
                  <a:lnTo>
                    <a:pt x="458" y="525"/>
                  </a:lnTo>
                  <a:lnTo>
                    <a:pt x="458" y="525"/>
                  </a:lnTo>
                  <a:lnTo>
                    <a:pt x="457" y="524"/>
                  </a:lnTo>
                  <a:lnTo>
                    <a:pt x="457" y="524"/>
                  </a:lnTo>
                  <a:lnTo>
                    <a:pt x="458" y="523"/>
                  </a:lnTo>
                  <a:lnTo>
                    <a:pt x="458" y="523"/>
                  </a:lnTo>
                  <a:lnTo>
                    <a:pt x="459" y="524"/>
                  </a:lnTo>
                  <a:lnTo>
                    <a:pt x="460" y="525"/>
                  </a:lnTo>
                  <a:lnTo>
                    <a:pt x="461" y="526"/>
                  </a:lnTo>
                  <a:lnTo>
                    <a:pt x="461" y="526"/>
                  </a:lnTo>
                  <a:lnTo>
                    <a:pt x="463" y="528"/>
                  </a:lnTo>
                  <a:lnTo>
                    <a:pt x="465" y="529"/>
                  </a:lnTo>
                  <a:lnTo>
                    <a:pt x="465" y="532"/>
                  </a:lnTo>
                  <a:lnTo>
                    <a:pt x="465" y="532"/>
                  </a:lnTo>
                  <a:lnTo>
                    <a:pt x="466" y="532"/>
                  </a:lnTo>
                  <a:lnTo>
                    <a:pt x="467" y="532"/>
                  </a:lnTo>
                  <a:lnTo>
                    <a:pt x="467" y="532"/>
                  </a:lnTo>
                  <a:lnTo>
                    <a:pt x="467" y="531"/>
                  </a:lnTo>
                  <a:lnTo>
                    <a:pt x="467" y="531"/>
                  </a:lnTo>
                  <a:lnTo>
                    <a:pt x="468" y="531"/>
                  </a:lnTo>
                  <a:lnTo>
                    <a:pt x="468" y="532"/>
                  </a:lnTo>
                  <a:lnTo>
                    <a:pt x="468" y="533"/>
                  </a:lnTo>
                  <a:lnTo>
                    <a:pt x="468" y="533"/>
                  </a:lnTo>
                  <a:lnTo>
                    <a:pt x="468" y="533"/>
                  </a:lnTo>
                  <a:lnTo>
                    <a:pt x="469" y="534"/>
                  </a:lnTo>
                  <a:lnTo>
                    <a:pt x="469" y="534"/>
                  </a:lnTo>
                  <a:lnTo>
                    <a:pt x="470" y="533"/>
                  </a:lnTo>
                  <a:lnTo>
                    <a:pt x="470" y="533"/>
                  </a:lnTo>
                  <a:lnTo>
                    <a:pt x="476" y="534"/>
                  </a:lnTo>
                  <a:lnTo>
                    <a:pt x="476" y="534"/>
                  </a:lnTo>
                  <a:lnTo>
                    <a:pt x="478" y="537"/>
                  </a:lnTo>
                  <a:lnTo>
                    <a:pt x="479" y="537"/>
                  </a:lnTo>
                  <a:lnTo>
                    <a:pt x="479" y="536"/>
                  </a:lnTo>
                  <a:lnTo>
                    <a:pt x="479" y="536"/>
                  </a:lnTo>
                  <a:lnTo>
                    <a:pt x="480" y="540"/>
                  </a:lnTo>
                  <a:lnTo>
                    <a:pt x="480" y="540"/>
                  </a:lnTo>
                  <a:lnTo>
                    <a:pt x="483" y="540"/>
                  </a:lnTo>
                  <a:lnTo>
                    <a:pt x="485" y="538"/>
                  </a:lnTo>
                  <a:lnTo>
                    <a:pt x="484" y="537"/>
                  </a:lnTo>
                  <a:lnTo>
                    <a:pt x="483" y="536"/>
                  </a:lnTo>
                  <a:lnTo>
                    <a:pt x="483" y="535"/>
                  </a:lnTo>
                  <a:lnTo>
                    <a:pt x="483" y="535"/>
                  </a:lnTo>
                  <a:lnTo>
                    <a:pt x="483" y="534"/>
                  </a:lnTo>
                  <a:lnTo>
                    <a:pt x="484" y="533"/>
                  </a:lnTo>
                  <a:lnTo>
                    <a:pt x="485" y="533"/>
                  </a:lnTo>
                  <a:lnTo>
                    <a:pt x="486" y="532"/>
                  </a:lnTo>
                  <a:lnTo>
                    <a:pt x="488" y="530"/>
                  </a:lnTo>
                  <a:lnTo>
                    <a:pt x="489" y="529"/>
                  </a:lnTo>
                  <a:lnTo>
                    <a:pt x="490" y="529"/>
                  </a:lnTo>
                  <a:lnTo>
                    <a:pt x="493" y="532"/>
                  </a:lnTo>
                  <a:lnTo>
                    <a:pt x="494" y="532"/>
                  </a:lnTo>
                  <a:lnTo>
                    <a:pt x="495" y="532"/>
                  </a:lnTo>
                  <a:lnTo>
                    <a:pt x="495" y="532"/>
                  </a:lnTo>
                  <a:lnTo>
                    <a:pt x="496" y="532"/>
                  </a:lnTo>
                  <a:lnTo>
                    <a:pt x="496" y="533"/>
                  </a:lnTo>
                  <a:lnTo>
                    <a:pt x="496" y="533"/>
                  </a:lnTo>
                  <a:lnTo>
                    <a:pt x="494" y="534"/>
                  </a:lnTo>
                  <a:lnTo>
                    <a:pt x="494" y="536"/>
                  </a:lnTo>
                  <a:lnTo>
                    <a:pt x="494" y="536"/>
                  </a:lnTo>
                  <a:lnTo>
                    <a:pt x="496" y="538"/>
                  </a:lnTo>
                  <a:lnTo>
                    <a:pt x="497" y="539"/>
                  </a:lnTo>
                  <a:lnTo>
                    <a:pt x="498" y="542"/>
                  </a:lnTo>
                  <a:lnTo>
                    <a:pt x="499" y="543"/>
                  </a:lnTo>
                  <a:lnTo>
                    <a:pt x="500" y="543"/>
                  </a:lnTo>
                  <a:lnTo>
                    <a:pt x="500" y="547"/>
                  </a:lnTo>
                  <a:lnTo>
                    <a:pt x="499" y="548"/>
                  </a:lnTo>
                  <a:lnTo>
                    <a:pt x="499" y="549"/>
                  </a:lnTo>
                  <a:lnTo>
                    <a:pt x="500" y="554"/>
                  </a:lnTo>
                  <a:lnTo>
                    <a:pt x="499" y="557"/>
                  </a:lnTo>
                  <a:lnTo>
                    <a:pt x="499" y="558"/>
                  </a:lnTo>
                  <a:lnTo>
                    <a:pt x="500" y="558"/>
                  </a:lnTo>
                  <a:lnTo>
                    <a:pt x="501" y="558"/>
                  </a:lnTo>
                  <a:lnTo>
                    <a:pt x="502" y="558"/>
                  </a:lnTo>
                  <a:lnTo>
                    <a:pt x="502" y="558"/>
                  </a:lnTo>
                  <a:lnTo>
                    <a:pt x="502" y="558"/>
                  </a:lnTo>
                  <a:lnTo>
                    <a:pt x="499" y="561"/>
                  </a:lnTo>
                  <a:lnTo>
                    <a:pt x="498" y="564"/>
                  </a:lnTo>
                  <a:lnTo>
                    <a:pt x="497" y="564"/>
                  </a:lnTo>
                  <a:lnTo>
                    <a:pt x="497" y="565"/>
                  </a:lnTo>
                  <a:lnTo>
                    <a:pt x="495" y="565"/>
                  </a:lnTo>
                  <a:lnTo>
                    <a:pt x="494" y="565"/>
                  </a:lnTo>
                  <a:lnTo>
                    <a:pt x="493" y="568"/>
                  </a:lnTo>
                  <a:lnTo>
                    <a:pt x="493" y="569"/>
                  </a:lnTo>
                  <a:lnTo>
                    <a:pt x="493" y="569"/>
                  </a:lnTo>
                  <a:lnTo>
                    <a:pt x="492" y="569"/>
                  </a:lnTo>
                  <a:lnTo>
                    <a:pt x="491" y="569"/>
                  </a:lnTo>
                  <a:lnTo>
                    <a:pt x="491" y="570"/>
                  </a:lnTo>
                  <a:lnTo>
                    <a:pt x="491" y="571"/>
                  </a:lnTo>
                  <a:lnTo>
                    <a:pt x="491" y="572"/>
                  </a:lnTo>
                  <a:lnTo>
                    <a:pt x="491" y="572"/>
                  </a:lnTo>
                  <a:lnTo>
                    <a:pt x="491" y="572"/>
                  </a:lnTo>
                  <a:lnTo>
                    <a:pt x="491" y="572"/>
                  </a:lnTo>
                  <a:lnTo>
                    <a:pt x="490" y="572"/>
                  </a:lnTo>
                  <a:lnTo>
                    <a:pt x="489" y="573"/>
                  </a:lnTo>
                  <a:lnTo>
                    <a:pt x="488" y="574"/>
                  </a:lnTo>
                  <a:lnTo>
                    <a:pt x="487" y="575"/>
                  </a:lnTo>
                  <a:lnTo>
                    <a:pt x="485" y="575"/>
                  </a:lnTo>
                  <a:lnTo>
                    <a:pt x="485" y="575"/>
                  </a:lnTo>
                  <a:lnTo>
                    <a:pt x="485" y="578"/>
                  </a:lnTo>
                  <a:lnTo>
                    <a:pt x="483" y="580"/>
                  </a:lnTo>
                  <a:lnTo>
                    <a:pt x="483" y="583"/>
                  </a:lnTo>
                  <a:lnTo>
                    <a:pt x="483" y="583"/>
                  </a:lnTo>
                  <a:lnTo>
                    <a:pt x="481" y="584"/>
                  </a:lnTo>
                  <a:lnTo>
                    <a:pt x="481" y="585"/>
                  </a:lnTo>
                  <a:lnTo>
                    <a:pt x="481" y="591"/>
                  </a:lnTo>
                  <a:lnTo>
                    <a:pt x="482" y="592"/>
                  </a:lnTo>
                  <a:lnTo>
                    <a:pt x="483" y="593"/>
                  </a:lnTo>
                  <a:lnTo>
                    <a:pt x="483" y="594"/>
                  </a:lnTo>
                  <a:lnTo>
                    <a:pt x="483" y="594"/>
                  </a:lnTo>
                  <a:lnTo>
                    <a:pt x="486" y="591"/>
                  </a:lnTo>
                  <a:lnTo>
                    <a:pt x="486" y="592"/>
                  </a:lnTo>
                  <a:lnTo>
                    <a:pt x="487" y="593"/>
                  </a:lnTo>
                  <a:lnTo>
                    <a:pt x="487" y="593"/>
                  </a:lnTo>
                  <a:lnTo>
                    <a:pt x="486" y="596"/>
                  </a:lnTo>
                  <a:lnTo>
                    <a:pt x="485" y="597"/>
                  </a:lnTo>
                  <a:lnTo>
                    <a:pt x="483" y="598"/>
                  </a:lnTo>
                  <a:lnTo>
                    <a:pt x="479" y="602"/>
                  </a:lnTo>
                  <a:lnTo>
                    <a:pt x="478" y="604"/>
                  </a:lnTo>
                  <a:lnTo>
                    <a:pt x="479" y="605"/>
                  </a:lnTo>
                  <a:lnTo>
                    <a:pt x="479" y="606"/>
                  </a:lnTo>
                  <a:lnTo>
                    <a:pt x="479" y="608"/>
                  </a:lnTo>
                  <a:lnTo>
                    <a:pt x="480" y="609"/>
                  </a:lnTo>
                  <a:lnTo>
                    <a:pt x="480" y="609"/>
                  </a:lnTo>
                  <a:lnTo>
                    <a:pt x="480" y="610"/>
                  </a:lnTo>
                  <a:lnTo>
                    <a:pt x="479" y="611"/>
                  </a:lnTo>
                  <a:lnTo>
                    <a:pt x="479" y="612"/>
                  </a:lnTo>
                  <a:lnTo>
                    <a:pt x="486" y="616"/>
                  </a:lnTo>
                  <a:lnTo>
                    <a:pt x="487" y="617"/>
                  </a:lnTo>
                  <a:lnTo>
                    <a:pt x="487" y="617"/>
                  </a:lnTo>
                  <a:lnTo>
                    <a:pt x="487" y="618"/>
                  </a:lnTo>
                  <a:lnTo>
                    <a:pt x="488" y="622"/>
                  </a:lnTo>
                  <a:lnTo>
                    <a:pt x="491" y="625"/>
                  </a:lnTo>
                  <a:lnTo>
                    <a:pt x="498" y="642"/>
                  </a:lnTo>
                  <a:lnTo>
                    <a:pt x="499" y="643"/>
                  </a:lnTo>
                  <a:lnTo>
                    <a:pt x="505" y="652"/>
                  </a:lnTo>
                  <a:lnTo>
                    <a:pt x="506" y="655"/>
                  </a:lnTo>
                  <a:lnTo>
                    <a:pt x="505" y="656"/>
                  </a:lnTo>
                  <a:lnTo>
                    <a:pt x="505" y="656"/>
                  </a:lnTo>
                  <a:lnTo>
                    <a:pt x="505" y="657"/>
                  </a:lnTo>
                  <a:lnTo>
                    <a:pt x="512" y="664"/>
                  </a:lnTo>
                  <a:lnTo>
                    <a:pt x="527" y="672"/>
                  </a:lnTo>
                  <a:lnTo>
                    <a:pt x="527" y="672"/>
                  </a:lnTo>
                  <a:lnTo>
                    <a:pt x="527" y="672"/>
                  </a:lnTo>
                  <a:lnTo>
                    <a:pt x="537" y="680"/>
                  </a:lnTo>
                  <a:lnTo>
                    <a:pt x="537" y="680"/>
                  </a:lnTo>
                  <a:lnTo>
                    <a:pt x="537" y="680"/>
                  </a:lnTo>
                  <a:lnTo>
                    <a:pt x="540" y="699"/>
                  </a:lnTo>
                  <a:lnTo>
                    <a:pt x="538" y="707"/>
                  </a:lnTo>
                  <a:lnTo>
                    <a:pt x="538" y="708"/>
                  </a:lnTo>
                  <a:lnTo>
                    <a:pt x="537" y="708"/>
                  </a:lnTo>
                  <a:lnTo>
                    <a:pt x="537" y="709"/>
                  </a:lnTo>
                  <a:lnTo>
                    <a:pt x="537" y="711"/>
                  </a:lnTo>
                  <a:lnTo>
                    <a:pt x="537" y="711"/>
                  </a:lnTo>
                  <a:lnTo>
                    <a:pt x="537" y="711"/>
                  </a:lnTo>
                  <a:lnTo>
                    <a:pt x="537" y="723"/>
                  </a:lnTo>
                  <a:lnTo>
                    <a:pt x="537" y="723"/>
                  </a:lnTo>
                  <a:lnTo>
                    <a:pt x="536" y="725"/>
                  </a:lnTo>
                  <a:lnTo>
                    <a:pt x="537" y="728"/>
                  </a:lnTo>
                  <a:lnTo>
                    <a:pt x="536" y="733"/>
                  </a:lnTo>
                  <a:lnTo>
                    <a:pt x="535" y="734"/>
                  </a:lnTo>
                  <a:lnTo>
                    <a:pt x="535" y="736"/>
                  </a:lnTo>
                  <a:lnTo>
                    <a:pt x="534" y="737"/>
                  </a:lnTo>
                  <a:lnTo>
                    <a:pt x="533" y="743"/>
                  </a:lnTo>
                  <a:lnTo>
                    <a:pt x="531" y="745"/>
                  </a:lnTo>
                  <a:lnTo>
                    <a:pt x="531" y="746"/>
                  </a:lnTo>
                  <a:lnTo>
                    <a:pt x="533" y="751"/>
                  </a:lnTo>
                  <a:lnTo>
                    <a:pt x="532" y="752"/>
                  </a:lnTo>
                  <a:lnTo>
                    <a:pt x="531" y="753"/>
                  </a:lnTo>
                  <a:lnTo>
                    <a:pt x="532" y="769"/>
                  </a:lnTo>
                  <a:lnTo>
                    <a:pt x="531" y="772"/>
                  </a:lnTo>
                  <a:lnTo>
                    <a:pt x="531" y="776"/>
                  </a:lnTo>
                  <a:lnTo>
                    <a:pt x="530" y="776"/>
                  </a:lnTo>
                  <a:lnTo>
                    <a:pt x="530" y="780"/>
                  </a:lnTo>
                  <a:lnTo>
                    <a:pt x="530" y="780"/>
                  </a:lnTo>
                  <a:lnTo>
                    <a:pt x="530" y="780"/>
                  </a:lnTo>
                  <a:lnTo>
                    <a:pt x="524" y="795"/>
                  </a:lnTo>
                  <a:lnTo>
                    <a:pt x="523" y="795"/>
                  </a:lnTo>
                  <a:lnTo>
                    <a:pt x="523" y="795"/>
                  </a:lnTo>
                  <a:lnTo>
                    <a:pt x="523" y="795"/>
                  </a:lnTo>
                  <a:lnTo>
                    <a:pt x="523" y="798"/>
                  </a:lnTo>
                  <a:lnTo>
                    <a:pt x="522" y="799"/>
                  </a:lnTo>
                  <a:lnTo>
                    <a:pt x="521" y="798"/>
                  </a:lnTo>
                  <a:lnTo>
                    <a:pt x="520" y="799"/>
                  </a:lnTo>
                  <a:lnTo>
                    <a:pt x="520" y="803"/>
                  </a:lnTo>
                  <a:lnTo>
                    <a:pt x="521" y="805"/>
                  </a:lnTo>
                  <a:lnTo>
                    <a:pt x="521" y="808"/>
                  </a:lnTo>
                  <a:lnTo>
                    <a:pt x="521" y="808"/>
                  </a:lnTo>
                  <a:lnTo>
                    <a:pt x="520" y="809"/>
                  </a:lnTo>
                  <a:lnTo>
                    <a:pt x="521" y="810"/>
                  </a:lnTo>
                  <a:lnTo>
                    <a:pt x="522" y="815"/>
                  </a:lnTo>
                  <a:lnTo>
                    <a:pt x="522" y="816"/>
                  </a:lnTo>
                  <a:lnTo>
                    <a:pt x="521" y="816"/>
                  </a:lnTo>
                  <a:lnTo>
                    <a:pt x="521" y="817"/>
                  </a:lnTo>
                  <a:lnTo>
                    <a:pt x="520" y="818"/>
                  </a:lnTo>
                  <a:lnTo>
                    <a:pt x="519" y="829"/>
                  </a:lnTo>
                  <a:lnTo>
                    <a:pt x="519" y="830"/>
                  </a:lnTo>
                  <a:lnTo>
                    <a:pt x="520" y="830"/>
                  </a:lnTo>
                  <a:lnTo>
                    <a:pt x="520" y="831"/>
                  </a:lnTo>
                  <a:lnTo>
                    <a:pt x="520" y="831"/>
                  </a:lnTo>
                  <a:lnTo>
                    <a:pt x="522" y="831"/>
                  </a:lnTo>
                  <a:lnTo>
                    <a:pt x="523" y="831"/>
                  </a:lnTo>
                  <a:lnTo>
                    <a:pt x="523" y="831"/>
                  </a:lnTo>
                  <a:lnTo>
                    <a:pt x="523" y="830"/>
                  </a:lnTo>
                  <a:lnTo>
                    <a:pt x="524" y="830"/>
                  </a:lnTo>
                  <a:lnTo>
                    <a:pt x="525" y="830"/>
                  </a:lnTo>
                  <a:lnTo>
                    <a:pt x="526" y="831"/>
                  </a:lnTo>
                  <a:lnTo>
                    <a:pt x="527" y="831"/>
                  </a:lnTo>
                  <a:lnTo>
                    <a:pt x="527" y="831"/>
                  </a:lnTo>
                  <a:lnTo>
                    <a:pt x="527" y="831"/>
                  </a:lnTo>
                  <a:lnTo>
                    <a:pt x="527" y="831"/>
                  </a:lnTo>
                  <a:lnTo>
                    <a:pt x="527" y="831"/>
                  </a:lnTo>
                  <a:lnTo>
                    <a:pt x="527" y="831"/>
                  </a:lnTo>
                  <a:lnTo>
                    <a:pt x="526" y="832"/>
                  </a:lnTo>
                  <a:lnTo>
                    <a:pt x="525" y="833"/>
                  </a:lnTo>
                  <a:lnTo>
                    <a:pt x="526" y="833"/>
                  </a:lnTo>
                  <a:lnTo>
                    <a:pt x="527" y="833"/>
                  </a:lnTo>
                  <a:lnTo>
                    <a:pt x="527" y="837"/>
                  </a:lnTo>
                  <a:lnTo>
                    <a:pt x="527" y="835"/>
                  </a:lnTo>
                  <a:lnTo>
                    <a:pt x="526" y="835"/>
                  </a:lnTo>
                  <a:lnTo>
                    <a:pt x="526" y="836"/>
                  </a:lnTo>
                  <a:lnTo>
                    <a:pt x="526" y="837"/>
                  </a:lnTo>
                  <a:lnTo>
                    <a:pt x="527" y="838"/>
                  </a:lnTo>
                  <a:lnTo>
                    <a:pt x="526" y="838"/>
                  </a:lnTo>
                  <a:lnTo>
                    <a:pt x="525" y="838"/>
                  </a:lnTo>
                  <a:lnTo>
                    <a:pt x="525" y="841"/>
                  </a:lnTo>
                  <a:lnTo>
                    <a:pt x="525" y="842"/>
                  </a:lnTo>
                  <a:lnTo>
                    <a:pt x="524" y="843"/>
                  </a:lnTo>
                  <a:lnTo>
                    <a:pt x="524" y="843"/>
                  </a:lnTo>
                  <a:lnTo>
                    <a:pt x="524" y="844"/>
                  </a:lnTo>
                  <a:lnTo>
                    <a:pt x="524" y="845"/>
                  </a:lnTo>
                  <a:lnTo>
                    <a:pt x="524" y="845"/>
                  </a:lnTo>
                  <a:lnTo>
                    <a:pt x="524" y="846"/>
                  </a:lnTo>
                  <a:lnTo>
                    <a:pt x="524" y="846"/>
                  </a:lnTo>
                  <a:lnTo>
                    <a:pt x="524" y="847"/>
                  </a:lnTo>
                  <a:lnTo>
                    <a:pt x="523" y="849"/>
                  </a:lnTo>
                  <a:lnTo>
                    <a:pt x="523" y="849"/>
                  </a:lnTo>
                  <a:lnTo>
                    <a:pt x="523" y="849"/>
                  </a:lnTo>
                  <a:lnTo>
                    <a:pt x="523" y="849"/>
                  </a:lnTo>
                  <a:lnTo>
                    <a:pt x="523" y="849"/>
                  </a:lnTo>
                  <a:lnTo>
                    <a:pt x="523" y="850"/>
                  </a:lnTo>
                  <a:lnTo>
                    <a:pt x="523" y="850"/>
                  </a:lnTo>
                  <a:lnTo>
                    <a:pt x="525" y="851"/>
                  </a:lnTo>
                  <a:lnTo>
                    <a:pt x="525" y="852"/>
                  </a:lnTo>
                  <a:lnTo>
                    <a:pt x="526" y="852"/>
                  </a:lnTo>
                  <a:lnTo>
                    <a:pt x="526" y="854"/>
                  </a:lnTo>
                  <a:lnTo>
                    <a:pt x="526" y="855"/>
                  </a:lnTo>
                  <a:lnTo>
                    <a:pt x="524" y="856"/>
                  </a:lnTo>
                  <a:lnTo>
                    <a:pt x="523" y="856"/>
                  </a:lnTo>
                  <a:lnTo>
                    <a:pt x="523" y="856"/>
                  </a:lnTo>
                  <a:lnTo>
                    <a:pt x="522" y="856"/>
                  </a:lnTo>
                  <a:lnTo>
                    <a:pt x="522" y="858"/>
                  </a:lnTo>
                  <a:lnTo>
                    <a:pt x="523" y="858"/>
                  </a:lnTo>
                  <a:lnTo>
                    <a:pt x="524" y="859"/>
                  </a:lnTo>
                  <a:lnTo>
                    <a:pt x="525" y="859"/>
                  </a:lnTo>
                  <a:lnTo>
                    <a:pt x="525" y="860"/>
                  </a:lnTo>
                  <a:lnTo>
                    <a:pt x="524" y="860"/>
                  </a:lnTo>
                  <a:lnTo>
                    <a:pt x="523" y="859"/>
                  </a:lnTo>
                  <a:lnTo>
                    <a:pt x="522" y="859"/>
                  </a:lnTo>
                  <a:lnTo>
                    <a:pt x="521" y="860"/>
                  </a:lnTo>
                  <a:lnTo>
                    <a:pt x="521" y="860"/>
                  </a:lnTo>
                  <a:lnTo>
                    <a:pt x="523" y="860"/>
                  </a:lnTo>
                  <a:lnTo>
                    <a:pt x="523" y="860"/>
                  </a:lnTo>
                  <a:lnTo>
                    <a:pt x="523" y="860"/>
                  </a:lnTo>
                  <a:lnTo>
                    <a:pt x="523" y="860"/>
                  </a:lnTo>
                  <a:lnTo>
                    <a:pt x="522" y="861"/>
                  </a:lnTo>
                  <a:lnTo>
                    <a:pt x="522" y="862"/>
                  </a:lnTo>
                  <a:lnTo>
                    <a:pt x="523" y="862"/>
                  </a:lnTo>
                  <a:lnTo>
                    <a:pt x="521" y="862"/>
                  </a:lnTo>
                  <a:lnTo>
                    <a:pt x="521" y="862"/>
                  </a:lnTo>
                  <a:lnTo>
                    <a:pt x="521" y="863"/>
                  </a:lnTo>
                  <a:lnTo>
                    <a:pt x="520" y="865"/>
                  </a:lnTo>
                  <a:lnTo>
                    <a:pt x="522" y="863"/>
                  </a:lnTo>
                  <a:lnTo>
                    <a:pt x="523" y="863"/>
                  </a:lnTo>
                  <a:lnTo>
                    <a:pt x="523" y="864"/>
                  </a:lnTo>
                  <a:lnTo>
                    <a:pt x="522" y="865"/>
                  </a:lnTo>
                  <a:lnTo>
                    <a:pt x="522" y="866"/>
                  </a:lnTo>
                  <a:lnTo>
                    <a:pt x="521" y="866"/>
                  </a:lnTo>
                  <a:lnTo>
                    <a:pt x="520" y="867"/>
                  </a:lnTo>
                  <a:lnTo>
                    <a:pt x="519" y="867"/>
                  </a:lnTo>
                  <a:lnTo>
                    <a:pt x="519" y="868"/>
                  </a:lnTo>
                  <a:lnTo>
                    <a:pt x="519" y="866"/>
                  </a:lnTo>
                  <a:lnTo>
                    <a:pt x="519" y="866"/>
                  </a:lnTo>
                  <a:lnTo>
                    <a:pt x="519" y="867"/>
                  </a:lnTo>
                  <a:lnTo>
                    <a:pt x="518" y="867"/>
                  </a:lnTo>
                  <a:lnTo>
                    <a:pt x="517" y="866"/>
                  </a:lnTo>
                  <a:lnTo>
                    <a:pt x="518" y="865"/>
                  </a:lnTo>
                  <a:lnTo>
                    <a:pt x="518" y="864"/>
                  </a:lnTo>
                  <a:lnTo>
                    <a:pt x="518" y="864"/>
                  </a:lnTo>
                  <a:lnTo>
                    <a:pt x="517" y="864"/>
                  </a:lnTo>
                  <a:lnTo>
                    <a:pt x="518" y="864"/>
                  </a:lnTo>
                  <a:lnTo>
                    <a:pt x="516" y="863"/>
                  </a:lnTo>
                  <a:lnTo>
                    <a:pt x="516" y="863"/>
                  </a:lnTo>
                  <a:lnTo>
                    <a:pt x="516" y="863"/>
                  </a:lnTo>
                  <a:lnTo>
                    <a:pt x="515" y="863"/>
                  </a:lnTo>
                  <a:lnTo>
                    <a:pt x="512" y="863"/>
                  </a:lnTo>
                  <a:lnTo>
                    <a:pt x="512" y="864"/>
                  </a:lnTo>
                  <a:lnTo>
                    <a:pt x="513" y="864"/>
                  </a:lnTo>
                  <a:lnTo>
                    <a:pt x="513" y="864"/>
                  </a:lnTo>
                  <a:lnTo>
                    <a:pt x="514" y="864"/>
                  </a:lnTo>
                  <a:lnTo>
                    <a:pt x="514" y="864"/>
                  </a:lnTo>
                  <a:lnTo>
                    <a:pt x="514" y="865"/>
                  </a:lnTo>
                  <a:lnTo>
                    <a:pt x="513" y="866"/>
                  </a:lnTo>
                  <a:lnTo>
                    <a:pt x="512" y="866"/>
                  </a:lnTo>
                  <a:lnTo>
                    <a:pt x="512" y="867"/>
                  </a:lnTo>
                  <a:lnTo>
                    <a:pt x="510" y="868"/>
                  </a:lnTo>
                  <a:lnTo>
                    <a:pt x="510" y="870"/>
                  </a:lnTo>
                  <a:lnTo>
                    <a:pt x="510" y="871"/>
                  </a:lnTo>
                  <a:lnTo>
                    <a:pt x="511" y="871"/>
                  </a:lnTo>
                  <a:lnTo>
                    <a:pt x="511" y="871"/>
                  </a:lnTo>
                  <a:lnTo>
                    <a:pt x="511" y="870"/>
                  </a:lnTo>
                  <a:lnTo>
                    <a:pt x="511" y="869"/>
                  </a:lnTo>
                  <a:lnTo>
                    <a:pt x="512" y="868"/>
                  </a:lnTo>
                  <a:lnTo>
                    <a:pt x="513" y="870"/>
                  </a:lnTo>
                  <a:lnTo>
                    <a:pt x="515" y="870"/>
                  </a:lnTo>
                  <a:lnTo>
                    <a:pt x="516" y="870"/>
                  </a:lnTo>
                  <a:lnTo>
                    <a:pt x="516" y="869"/>
                  </a:lnTo>
                  <a:lnTo>
                    <a:pt x="516" y="869"/>
                  </a:lnTo>
                  <a:lnTo>
                    <a:pt x="518" y="871"/>
                  </a:lnTo>
                  <a:lnTo>
                    <a:pt x="518" y="871"/>
                  </a:lnTo>
                  <a:lnTo>
                    <a:pt x="519" y="871"/>
                  </a:lnTo>
                  <a:lnTo>
                    <a:pt x="518" y="872"/>
                  </a:lnTo>
                  <a:lnTo>
                    <a:pt x="518" y="873"/>
                  </a:lnTo>
                  <a:lnTo>
                    <a:pt x="516" y="874"/>
                  </a:lnTo>
                  <a:lnTo>
                    <a:pt x="516" y="875"/>
                  </a:lnTo>
                  <a:lnTo>
                    <a:pt x="516" y="875"/>
                  </a:lnTo>
                  <a:lnTo>
                    <a:pt x="518" y="876"/>
                  </a:lnTo>
                  <a:lnTo>
                    <a:pt x="518" y="877"/>
                  </a:lnTo>
                  <a:lnTo>
                    <a:pt x="517" y="878"/>
                  </a:lnTo>
                  <a:lnTo>
                    <a:pt x="518" y="878"/>
                  </a:lnTo>
                  <a:lnTo>
                    <a:pt x="519" y="878"/>
                  </a:lnTo>
                  <a:lnTo>
                    <a:pt x="519" y="877"/>
                  </a:lnTo>
                  <a:lnTo>
                    <a:pt x="521" y="881"/>
                  </a:lnTo>
                  <a:lnTo>
                    <a:pt x="522" y="882"/>
                  </a:lnTo>
                  <a:lnTo>
                    <a:pt x="521" y="882"/>
                  </a:lnTo>
                  <a:lnTo>
                    <a:pt x="519" y="880"/>
                  </a:lnTo>
                  <a:lnTo>
                    <a:pt x="518" y="880"/>
                  </a:lnTo>
                  <a:lnTo>
                    <a:pt x="517" y="880"/>
                  </a:lnTo>
                  <a:lnTo>
                    <a:pt x="517" y="882"/>
                  </a:lnTo>
                  <a:lnTo>
                    <a:pt x="516" y="879"/>
                  </a:lnTo>
                  <a:lnTo>
                    <a:pt x="516" y="879"/>
                  </a:lnTo>
                  <a:lnTo>
                    <a:pt x="516" y="882"/>
                  </a:lnTo>
                  <a:lnTo>
                    <a:pt x="516" y="882"/>
                  </a:lnTo>
                  <a:lnTo>
                    <a:pt x="516" y="883"/>
                  </a:lnTo>
                  <a:lnTo>
                    <a:pt x="516" y="884"/>
                  </a:lnTo>
                  <a:lnTo>
                    <a:pt x="519" y="883"/>
                  </a:lnTo>
                  <a:lnTo>
                    <a:pt x="519" y="882"/>
                  </a:lnTo>
                  <a:lnTo>
                    <a:pt x="519" y="885"/>
                  </a:lnTo>
                  <a:lnTo>
                    <a:pt x="519" y="884"/>
                  </a:lnTo>
                  <a:lnTo>
                    <a:pt x="517" y="884"/>
                  </a:lnTo>
                  <a:lnTo>
                    <a:pt x="517" y="885"/>
                  </a:lnTo>
                  <a:lnTo>
                    <a:pt x="518" y="886"/>
                  </a:lnTo>
                  <a:lnTo>
                    <a:pt x="517" y="886"/>
                  </a:lnTo>
                  <a:lnTo>
                    <a:pt x="517" y="886"/>
                  </a:lnTo>
                  <a:lnTo>
                    <a:pt x="517" y="892"/>
                  </a:lnTo>
                  <a:lnTo>
                    <a:pt x="518" y="892"/>
                  </a:lnTo>
                  <a:lnTo>
                    <a:pt x="518" y="891"/>
                  </a:lnTo>
                  <a:lnTo>
                    <a:pt x="518" y="890"/>
                  </a:lnTo>
                  <a:lnTo>
                    <a:pt x="519" y="889"/>
                  </a:lnTo>
                  <a:lnTo>
                    <a:pt x="519" y="889"/>
                  </a:lnTo>
                  <a:lnTo>
                    <a:pt x="519" y="892"/>
                  </a:lnTo>
                  <a:lnTo>
                    <a:pt x="519" y="893"/>
                  </a:lnTo>
                  <a:lnTo>
                    <a:pt x="519" y="893"/>
                  </a:lnTo>
                  <a:lnTo>
                    <a:pt x="519" y="893"/>
                  </a:lnTo>
                  <a:lnTo>
                    <a:pt x="519" y="893"/>
                  </a:lnTo>
                  <a:lnTo>
                    <a:pt x="519" y="893"/>
                  </a:lnTo>
                  <a:lnTo>
                    <a:pt x="517" y="894"/>
                  </a:lnTo>
                  <a:lnTo>
                    <a:pt x="517" y="894"/>
                  </a:lnTo>
                  <a:lnTo>
                    <a:pt x="517" y="895"/>
                  </a:lnTo>
                  <a:lnTo>
                    <a:pt x="516" y="896"/>
                  </a:lnTo>
                  <a:lnTo>
                    <a:pt x="516" y="898"/>
                  </a:lnTo>
                  <a:lnTo>
                    <a:pt x="516" y="900"/>
                  </a:lnTo>
                  <a:lnTo>
                    <a:pt x="517" y="900"/>
                  </a:lnTo>
                  <a:lnTo>
                    <a:pt x="519" y="900"/>
                  </a:lnTo>
                  <a:lnTo>
                    <a:pt x="519" y="901"/>
                  </a:lnTo>
                  <a:lnTo>
                    <a:pt x="519" y="901"/>
                  </a:lnTo>
                  <a:lnTo>
                    <a:pt x="518" y="901"/>
                  </a:lnTo>
                  <a:lnTo>
                    <a:pt x="518" y="901"/>
                  </a:lnTo>
                  <a:lnTo>
                    <a:pt x="518" y="903"/>
                  </a:lnTo>
                  <a:lnTo>
                    <a:pt x="519" y="903"/>
                  </a:lnTo>
                  <a:lnTo>
                    <a:pt x="519" y="903"/>
                  </a:lnTo>
                  <a:lnTo>
                    <a:pt x="519" y="903"/>
                  </a:lnTo>
                  <a:lnTo>
                    <a:pt x="520" y="903"/>
                  </a:lnTo>
                  <a:lnTo>
                    <a:pt x="520" y="904"/>
                  </a:lnTo>
                  <a:lnTo>
                    <a:pt x="519" y="904"/>
                  </a:lnTo>
                  <a:lnTo>
                    <a:pt x="518" y="904"/>
                  </a:lnTo>
                  <a:lnTo>
                    <a:pt x="518" y="905"/>
                  </a:lnTo>
                  <a:lnTo>
                    <a:pt x="518" y="906"/>
                  </a:lnTo>
                  <a:lnTo>
                    <a:pt x="520" y="909"/>
                  </a:lnTo>
                  <a:lnTo>
                    <a:pt x="521" y="911"/>
                  </a:lnTo>
                  <a:lnTo>
                    <a:pt x="521" y="913"/>
                  </a:lnTo>
                  <a:lnTo>
                    <a:pt x="521" y="915"/>
                  </a:lnTo>
                  <a:lnTo>
                    <a:pt x="522" y="915"/>
                  </a:lnTo>
                  <a:lnTo>
                    <a:pt x="523" y="915"/>
                  </a:lnTo>
                  <a:lnTo>
                    <a:pt x="523" y="912"/>
                  </a:lnTo>
                  <a:lnTo>
                    <a:pt x="523" y="914"/>
                  </a:lnTo>
                  <a:lnTo>
                    <a:pt x="523" y="914"/>
                  </a:lnTo>
                  <a:lnTo>
                    <a:pt x="524" y="913"/>
                  </a:lnTo>
                  <a:lnTo>
                    <a:pt x="523" y="911"/>
                  </a:lnTo>
                  <a:lnTo>
                    <a:pt x="523" y="911"/>
                  </a:lnTo>
                  <a:lnTo>
                    <a:pt x="524" y="912"/>
                  </a:lnTo>
                  <a:lnTo>
                    <a:pt x="525" y="912"/>
                  </a:lnTo>
                  <a:lnTo>
                    <a:pt x="526" y="912"/>
                  </a:lnTo>
                  <a:lnTo>
                    <a:pt x="526" y="911"/>
                  </a:lnTo>
                  <a:lnTo>
                    <a:pt x="523" y="909"/>
                  </a:lnTo>
                  <a:lnTo>
                    <a:pt x="523" y="909"/>
                  </a:lnTo>
                  <a:lnTo>
                    <a:pt x="524" y="910"/>
                  </a:lnTo>
                  <a:lnTo>
                    <a:pt x="527" y="912"/>
                  </a:lnTo>
                  <a:lnTo>
                    <a:pt x="527" y="914"/>
                  </a:lnTo>
                  <a:lnTo>
                    <a:pt x="526" y="914"/>
                  </a:lnTo>
                  <a:lnTo>
                    <a:pt x="527" y="915"/>
                  </a:lnTo>
                  <a:lnTo>
                    <a:pt x="527" y="916"/>
                  </a:lnTo>
                  <a:lnTo>
                    <a:pt x="527" y="918"/>
                  </a:lnTo>
                  <a:lnTo>
                    <a:pt x="526" y="918"/>
                  </a:lnTo>
                  <a:lnTo>
                    <a:pt x="525" y="918"/>
                  </a:lnTo>
                  <a:lnTo>
                    <a:pt x="525" y="919"/>
                  </a:lnTo>
                  <a:lnTo>
                    <a:pt x="527" y="918"/>
                  </a:lnTo>
                  <a:lnTo>
                    <a:pt x="527" y="919"/>
                  </a:lnTo>
                  <a:lnTo>
                    <a:pt x="527" y="920"/>
                  </a:lnTo>
                  <a:lnTo>
                    <a:pt x="527" y="919"/>
                  </a:lnTo>
                  <a:lnTo>
                    <a:pt x="529" y="918"/>
                  </a:lnTo>
                  <a:lnTo>
                    <a:pt x="532" y="919"/>
                  </a:lnTo>
                  <a:lnTo>
                    <a:pt x="534" y="921"/>
                  </a:lnTo>
                  <a:lnTo>
                    <a:pt x="534" y="922"/>
                  </a:lnTo>
                  <a:lnTo>
                    <a:pt x="534" y="924"/>
                  </a:lnTo>
                  <a:lnTo>
                    <a:pt x="532" y="925"/>
                  </a:lnTo>
                  <a:lnTo>
                    <a:pt x="530" y="926"/>
                  </a:lnTo>
                  <a:lnTo>
                    <a:pt x="530" y="926"/>
                  </a:lnTo>
                  <a:lnTo>
                    <a:pt x="530" y="926"/>
                  </a:lnTo>
                  <a:lnTo>
                    <a:pt x="529" y="927"/>
                  </a:lnTo>
                  <a:lnTo>
                    <a:pt x="529" y="926"/>
                  </a:lnTo>
                  <a:lnTo>
                    <a:pt x="529" y="926"/>
                  </a:lnTo>
                  <a:lnTo>
                    <a:pt x="528" y="926"/>
                  </a:lnTo>
                  <a:lnTo>
                    <a:pt x="528" y="927"/>
                  </a:lnTo>
                  <a:lnTo>
                    <a:pt x="528" y="928"/>
                  </a:lnTo>
                  <a:lnTo>
                    <a:pt x="530" y="929"/>
                  </a:lnTo>
                  <a:lnTo>
                    <a:pt x="531" y="930"/>
                  </a:lnTo>
                  <a:lnTo>
                    <a:pt x="532" y="930"/>
                  </a:lnTo>
                  <a:lnTo>
                    <a:pt x="534" y="931"/>
                  </a:lnTo>
                  <a:lnTo>
                    <a:pt x="534" y="931"/>
                  </a:lnTo>
                  <a:lnTo>
                    <a:pt x="534" y="930"/>
                  </a:lnTo>
                  <a:lnTo>
                    <a:pt x="535" y="929"/>
                  </a:lnTo>
                  <a:lnTo>
                    <a:pt x="536" y="921"/>
                  </a:lnTo>
                  <a:lnTo>
                    <a:pt x="537" y="920"/>
                  </a:lnTo>
                  <a:lnTo>
                    <a:pt x="538" y="920"/>
                  </a:lnTo>
                  <a:lnTo>
                    <a:pt x="539" y="920"/>
                  </a:lnTo>
                  <a:lnTo>
                    <a:pt x="541" y="918"/>
                  </a:lnTo>
                  <a:lnTo>
                    <a:pt x="542" y="918"/>
                  </a:lnTo>
                  <a:lnTo>
                    <a:pt x="543" y="918"/>
                  </a:lnTo>
                  <a:lnTo>
                    <a:pt x="543" y="917"/>
                  </a:lnTo>
                  <a:lnTo>
                    <a:pt x="545" y="916"/>
                  </a:lnTo>
                  <a:lnTo>
                    <a:pt x="545" y="916"/>
                  </a:lnTo>
                  <a:lnTo>
                    <a:pt x="547" y="917"/>
                  </a:lnTo>
                  <a:lnTo>
                    <a:pt x="549" y="917"/>
                  </a:lnTo>
                  <a:lnTo>
                    <a:pt x="549" y="917"/>
                  </a:lnTo>
                  <a:lnTo>
                    <a:pt x="549" y="917"/>
                  </a:lnTo>
                  <a:lnTo>
                    <a:pt x="548" y="917"/>
                  </a:lnTo>
                  <a:lnTo>
                    <a:pt x="548" y="916"/>
                  </a:lnTo>
                  <a:lnTo>
                    <a:pt x="541" y="915"/>
                  </a:lnTo>
                  <a:lnTo>
                    <a:pt x="536" y="915"/>
                  </a:lnTo>
                  <a:lnTo>
                    <a:pt x="541" y="915"/>
                  </a:lnTo>
                  <a:lnTo>
                    <a:pt x="548" y="916"/>
                  </a:lnTo>
                  <a:lnTo>
                    <a:pt x="548" y="917"/>
                  </a:lnTo>
                  <a:lnTo>
                    <a:pt x="549" y="917"/>
                  </a:lnTo>
                  <a:lnTo>
                    <a:pt x="549" y="917"/>
                  </a:lnTo>
                  <a:lnTo>
                    <a:pt x="546" y="911"/>
                  </a:lnTo>
                  <a:lnTo>
                    <a:pt x="545" y="911"/>
                  </a:lnTo>
                  <a:lnTo>
                    <a:pt x="545" y="911"/>
                  </a:lnTo>
                  <a:lnTo>
                    <a:pt x="544" y="911"/>
                  </a:lnTo>
                  <a:lnTo>
                    <a:pt x="545" y="910"/>
                  </a:lnTo>
                  <a:lnTo>
                    <a:pt x="545" y="910"/>
                  </a:lnTo>
                  <a:lnTo>
                    <a:pt x="546" y="910"/>
                  </a:lnTo>
                  <a:lnTo>
                    <a:pt x="545" y="905"/>
                  </a:lnTo>
                  <a:lnTo>
                    <a:pt x="545" y="906"/>
                  </a:lnTo>
                  <a:lnTo>
                    <a:pt x="544" y="906"/>
                  </a:lnTo>
                  <a:lnTo>
                    <a:pt x="545" y="904"/>
                  </a:lnTo>
                  <a:lnTo>
                    <a:pt x="545" y="900"/>
                  </a:lnTo>
                  <a:lnTo>
                    <a:pt x="549" y="898"/>
                  </a:lnTo>
                  <a:lnTo>
                    <a:pt x="549" y="897"/>
                  </a:lnTo>
                  <a:lnTo>
                    <a:pt x="548" y="897"/>
                  </a:lnTo>
                  <a:lnTo>
                    <a:pt x="548" y="896"/>
                  </a:lnTo>
                  <a:lnTo>
                    <a:pt x="548" y="894"/>
                  </a:lnTo>
                  <a:lnTo>
                    <a:pt x="548" y="896"/>
                  </a:lnTo>
                  <a:lnTo>
                    <a:pt x="549" y="897"/>
                  </a:lnTo>
                  <a:lnTo>
                    <a:pt x="551" y="897"/>
                  </a:lnTo>
                  <a:lnTo>
                    <a:pt x="552" y="897"/>
                  </a:lnTo>
                  <a:lnTo>
                    <a:pt x="552" y="896"/>
                  </a:lnTo>
                  <a:lnTo>
                    <a:pt x="554" y="891"/>
                  </a:lnTo>
                  <a:lnTo>
                    <a:pt x="552" y="891"/>
                  </a:lnTo>
                  <a:lnTo>
                    <a:pt x="554" y="888"/>
                  </a:lnTo>
                  <a:lnTo>
                    <a:pt x="562" y="881"/>
                  </a:lnTo>
                  <a:lnTo>
                    <a:pt x="563" y="881"/>
                  </a:lnTo>
                  <a:lnTo>
                    <a:pt x="563" y="880"/>
                  </a:lnTo>
                  <a:lnTo>
                    <a:pt x="563" y="879"/>
                  </a:lnTo>
                  <a:lnTo>
                    <a:pt x="563" y="878"/>
                  </a:lnTo>
                  <a:lnTo>
                    <a:pt x="563" y="877"/>
                  </a:lnTo>
                  <a:lnTo>
                    <a:pt x="564" y="876"/>
                  </a:lnTo>
                  <a:lnTo>
                    <a:pt x="564" y="873"/>
                  </a:lnTo>
                  <a:lnTo>
                    <a:pt x="563" y="872"/>
                  </a:lnTo>
                  <a:lnTo>
                    <a:pt x="561" y="873"/>
                  </a:lnTo>
                  <a:lnTo>
                    <a:pt x="559" y="871"/>
                  </a:lnTo>
                  <a:lnTo>
                    <a:pt x="556" y="868"/>
                  </a:lnTo>
                  <a:lnTo>
                    <a:pt x="554" y="865"/>
                  </a:lnTo>
                  <a:lnTo>
                    <a:pt x="554" y="864"/>
                  </a:lnTo>
                  <a:lnTo>
                    <a:pt x="558" y="858"/>
                  </a:lnTo>
                  <a:lnTo>
                    <a:pt x="559" y="857"/>
                  </a:lnTo>
                  <a:lnTo>
                    <a:pt x="559" y="857"/>
                  </a:lnTo>
                  <a:lnTo>
                    <a:pt x="560" y="856"/>
                  </a:lnTo>
                  <a:lnTo>
                    <a:pt x="562" y="856"/>
                  </a:lnTo>
                  <a:lnTo>
                    <a:pt x="565" y="856"/>
                  </a:lnTo>
                  <a:lnTo>
                    <a:pt x="565" y="856"/>
                  </a:lnTo>
                  <a:lnTo>
                    <a:pt x="564" y="854"/>
                  </a:lnTo>
                  <a:lnTo>
                    <a:pt x="565" y="853"/>
                  </a:lnTo>
                  <a:lnTo>
                    <a:pt x="566" y="853"/>
                  </a:lnTo>
                  <a:lnTo>
                    <a:pt x="566" y="852"/>
                  </a:lnTo>
                  <a:lnTo>
                    <a:pt x="566" y="851"/>
                  </a:lnTo>
                  <a:lnTo>
                    <a:pt x="567" y="848"/>
                  </a:lnTo>
                  <a:lnTo>
                    <a:pt x="566" y="846"/>
                  </a:lnTo>
                  <a:lnTo>
                    <a:pt x="566" y="845"/>
                  </a:lnTo>
                  <a:lnTo>
                    <a:pt x="568" y="842"/>
                  </a:lnTo>
                  <a:lnTo>
                    <a:pt x="572" y="841"/>
                  </a:lnTo>
                  <a:lnTo>
                    <a:pt x="572" y="841"/>
                  </a:lnTo>
                  <a:lnTo>
                    <a:pt x="568" y="839"/>
                  </a:lnTo>
                  <a:lnTo>
                    <a:pt x="568" y="838"/>
                  </a:lnTo>
                  <a:lnTo>
                    <a:pt x="568" y="838"/>
                  </a:lnTo>
                  <a:lnTo>
                    <a:pt x="569" y="838"/>
                  </a:lnTo>
                  <a:lnTo>
                    <a:pt x="570" y="837"/>
                  </a:lnTo>
                  <a:lnTo>
                    <a:pt x="570" y="837"/>
                  </a:lnTo>
                  <a:lnTo>
                    <a:pt x="571" y="837"/>
                  </a:lnTo>
                  <a:lnTo>
                    <a:pt x="572" y="838"/>
                  </a:lnTo>
                  <a:lnTo>
                    <a:pt x="572" y="839"/>
                  </a:lnTo>
                  <a:lnTo>
                    <a:pt x="573" y="839"/>
                  </a:lnTo>
                  <a:lnTo>
                    <a:pt x="574" y="839"/>
                  </a:lnTo>
                  <a:lnTo>
                    <a:pt x="575" y="839"/>
                  </a:lnTo>
                  <a:lnTo>
                    <a:pt x="576" y="838"/>
                  </a:lnTo>
                  <a:lnTo>
                    <a:pt x="576" y="838"/>
                  </a:lnTo>
                  <a:lnTo>
                    <a:pt x="575" y="835"/>
                  </a:lnTo>
                  <a:lnTo>
                    <a:pt x="574" y="834"/>
                  </a:lnTo>
                  <a:lnTo>
                    <a:pt x="574" y="835"/>
                  </a:lnTo>
                  <a:lnTo>
                    <a:pt x="572" y="835"/>
                  </a:lnTo>
                  <a:lnTo>
                    <a:pt x="573" y="835"/>
                  </a:lnTo>
                  <a:lnTo>
                    <a:pt x="573" y="836"/>
                  </a:lnTo>
                  <a:lnTo>
                    <a:pt x="570" y="836"/>
                  </a:lnTo>
                  <a:lnTo>
                    <a:pt x="570" y="836"/>
                  </a:lnTo>
                  <a:lnTo>
                    <a:pt x="570" y="835"/>
                  </a:lnTo>
                  <a:lnTo>
                    <a:pt x="569" y="835"/>
                  </a:lnTo>
                  <a:lnTo>
                    <a:pt x="568" y="834"/>
                  </a:lnTo>
                  <a:lnTo>
                    <a:pt x="567" y="829"/>
                  </a:lnTo>
                  <a:lnTo>
                    <a:pt x="567" y="827"/>
                  </a:lnTo>
                  <a:lnTo>
                    <a:pt x="567" y="824"/>
                  </a:lnTo>
                  <a:lnTo>
                    <a:pt x="568" y="824"/>
                  </a:lnTo>
                  <a:lnTo>
                    <a:pt x="569" y="824"/>
                  </a:lnTo>
                  <a:lnTo>
                    <a:pt x="574" y="827"/>
                  </a:lnTo>
                  <a:lnTo>
                    <a:pt x="578" y="827"/>
                  </a:lnTo>
                  <a:lnTo>
                    <a:pt x="580" y="826"/>
                  </a:lnTo>
                  <a:lnTo>
                    <a:pt x="581" y="825"/>
                  </a:lnTo>
                  <a:lnTo>
                    <a:pt x="582" y="824"/>
                  </a:lnTo>
                  <a:lnTo>
                    <a:pt x="583" y="823"/>
                  </a:lnTo>
                  <a:lnTo>
                    <a:pt x="582" y="820"/>
                  </a:lnTo>
                  <a:lnTo>
                    <a:pt x="583" y="817"/>
                  </a:lnTo>
                  <a:lnTo>
                    <a:pt x="583" y="817"/>
                  </a:lnTo>
                  <a:lnTo>
                    <a:pt x="584" y="817"/>
                  </a:lnTo>
                  <a:lnTo>
                    <a:pt x="584" y="815"/>
                  </a:lnTo>
                  <a:lnTo>
                    <a:pt x="584" y="814"/>
                  </a:lnTo>
                  <a:lnTo>
                    <a:pt x="583" y="813"/>
                  </a:lnTo>
                  <a:lnTo>
                    <a:pt x="582" y="810"/>
                  </a:lnTo>
                  <a:lnTo>
                    <a:pt x="583" y="809"/>
                  </a:lnTo>
                  <a:lnTo>
                    <a:pt x="584" y="811"/>
                  </a:lnTo>
                  <a:lnTo>
                    <a:pt x="590" y="811"/>
                  </a:lnTo>
                  <a:lnTo>
                    <a:pt x="592" y="811"/>
                  </a:lnTo>
                  <a:lnTo>
                    <a:pt x="607" y="806"/>
                  </a:lnTo>
                  <a:lnTo>
                    <a:pt x="609" y="805"/>
                  </a:lnTo>
                  <a:lnTo>
                    <a:pt x="609" y="803"/>
                  </a:lnTo>
                  <a:lnTo>
                    <a:pt x="614" y="797"/>
                  </a:lnTo>
                  <a:lnTo>
                    <a:pt x="614" y="793"/>
                  </a:lnTo>
                  <a:lnTo>
                    <a:pt x="613" y="793"/>
                  </a:lnTo>
                  <a:lnTo>
                    <a:pt x="611" y="792"/>
                  </a:lnTo>
                  <a:lnTo>
                    <a:pt x="610" y="791"/>
                  </a:lnTo>
                  <a:lnTo>
                    <a:pt x="610" y="790"/>
                  </a:lnTo>
                  <a:lnTo>
                    <a:pt x="610" y="787"/>
                  </a:lnTo>
                  <a:lnTo>
                    <a:pt x="610" y="786"/>
                  </a:lnTo>
                  <a:lnTo>
                    <a:pt x="604" y="781"/>
                  </a:lnTo>
                  <a:lnTo>
                    <a:pt x="603" y="779"/>
                  </a:lnTo>
                  <a:lnTo>
                    <a:pt x="603" y="779"/>
                  </a:lnTo>
                  <a:lnTo>
                    <a:pt x="604" y="777"/>
                  </a:lnTo>
                  <a:lnTo>
                    <a:pt x="605" y="777"/>
                  </a:lnTo>
                  <a:lnTo>
                    <a:pt x="606" y="779"/>
                  </a:lnTo>
                  <a:lnTo>
                    <a:pt x="606" y="780"/>
                  </a:lnTo>
                  <a:lnTo>
                    <a:pt x="610" y="780"/>
                  </a:lnTo>
                  <a:lnTo>
                    <a:pt x="616" y="783"/>
                  </a:lnTo>
                  <a:lnTo>
                    <a:pt x="620" y="783"/>
                  </a:lnTo>
                  <a:lnTo>
                    <a:pt x="624" y="784"/>
                  </a:lnTo>
                  <a:lnTo>
                    <a:pt x="626" y="782"/>
                  </a:lnTo>
                  <a:lnTo>
                    <a:pt x="629" y="780"/>
                  </a:lnTo>
                  <a:lnTo>
                    <a:pt x="629" y="779"/>
                  </a:lnTo>
                  <a:lnTo>
                    <a:pt x="631" y="777"/>
                  </a:lnTo>
                  <a:lnTo>
                    <a:pt x="631" y="776"/>
                  </a:lnTo>
                  <a:lnTo>
                    <a:pt x="632" y="776"/>
                  </a:lnTo>
                  <a:lnTo>
                    <a:pt x="632" y="775"/>
                  </a:lnTo>
                  <a:lnTo>
                    <a:pt x="632" y="775"/>
                  </a:lnTo>
                  <a:lnTo>
                    <a:pt x="634" y="773"/>
                  </a:lnTo>
                  <a:lnTo>
                    <a:pt x="636" y="769"/>
                  </a:lnTo>
                  <a:lnTo>
                    <a:pt x="637" y="767"/>
                  </a:lnTo>
                  <a:lnTo>
                    <a:pt x="639" y="765"/>
                  </a:lnTo>
                  <a:lnTo>
                    <a:pt x="644" y="762"/>
                  </a:lnTo>
                  <a:lnTo>
                    <a:pt x="654" y="744"/>
                  </a:lnTo>
                  <a:lnTo>
                    <a:pt x="657" y="743"/>
                  </a:lnTo>
                  <a:lnTo>
                    <a:pt x="657" y="741"/>
                  </a:lnTo>
                  <a:lnTo>
                    <a:pt x="657" y="740"/>
                  </a:lnTo>
                  <a:lnTo>
                    <a:pt x="658" y="735"/>
                  </a:lnTo>
                  <a:lnTo>
                    <a:pt x="658" y="734"/>
                  </a:lnTo>
                  <a:lnTo>
                    <a:pt x="659" y="734"/>
                  </a:lnTo>
                  <a:lnTo>
                    <a:pt x="659" y="734"/>
                  </a:lnTo>
                  <a:lnTo>
                    <a:pt x="659" y="733"/>
                  </a:lnTo>
                  <a:lnTo>
                    <a:pt x="658" y="733"/>
                  </a:lnTo>
                  <a:lnTo>
                    <a:pt x="658" y="731"/>
                  </a:lnTo>
                  <a:lnTo>
                    <a:pt x="657" y="730"/>
                  </a:lnTo>
                  <a:lnTo>
                    <a:pt x="657" y="729"/>
                  </a:lnTo>
                  <a:lnTo>
                    <a:pt x="657" y="728"/>
                  </a:lnTo>
                  <a:lnTo>
                    <a:pt x="657" y="727"/>
                  </a:lnTo>
                  <a:lnTo>
                    <a:pt x="657" y="727"/>
                  </a:lnTo>
                  <a:lnTo>
                    <a:pt x="658" y="725"/>
                  </a:lnTo>
                  <a:lnTo>
                    <a:pt x="663" y="719"/>
                  </a:lnTo>
                  <a:lnTo>
                    <a:pt x="663" y="719"/>
                  </a:lnTo>
                  <a:lnTo>
                    <a:pt x="670" y="714"/>
                  </a:lnTo>
                  <a:lnTo>
                    <a:pt x="671" y="714"/>
                  </a:lnTo>
                  <a:lnTo>
                    <a:pt x="672" y="714"/>
                  </a:lnTo>
                  <a:lnTo>
                    <a:pt x="672" y="713"/>
                  </a:lnTo>
                  <a:lnTo>
                    <a:pt x="675" y="712"/>
                  </a:lnTo>
                  <a:lnTo>
                    <a:pt x="676" y="711"/>
                  </a:lnTo>
                  <a:lnTo>
                    <a:pt x="676" y="711"/>
                  </a:lnTo>
                  <a:lnTo>
                    <a:pt x="677" y="711"/>
                  </a:lnTo>
                  <a:lnTo>
                    <a:pt x="679" y="710"/>
                  </a:lnTo>
                  <a:lnTo>
                    <a:pt x="680" y="710"/>
                  </a:lnTo>
                  <a:lnTo>
                    <a:pt x="680" y="710"/>
                  </a:lnTo>
                  <a:lnTo>
                    <a:pt x="680" y="709"/>
                  </a:lnTo>
                  <a:lnTo>
                    <a:pt x="679" y="709"/>
                  </a:lnTo>
                  <a:lnTo>
                    <a:pt x="679" y="709"/>
                  </a:lnTo>
                  <a:lnTo>
                    <a:pt x="680" y="708"/>
                  </a:lnTo>
                  <a:lnTo>
                    <a:pt x="681" y="708"/>
                  </a:lnTo>
                  <a:lnTo>
                    <a:pt x="681" y="708"/>
                  </a:lnTo>
                  <a:lnTo>
                    <a:pt x="681" y="708"/>
                  </a:lnTo>
                  <a:lnTo>
                    <a:pt x="682" y="708"/>
                  </a:lnTo>
                  <a:lnTo>
                    <a:pt x="684" y="707"/>
                  </a:lnTo>
                  <a:lnTo>
                    <a:pt x="684" y="707"/>
                  </a:lnTo>
                  <a:lnTo>
                    <a:pt x="685" y="708"/>
                  </a:lnTo>
                  <a:lnTo>
                    <a:pt x="686" y="708"/>
                  </a:lnTo>
                  <a:lnTo>
                    <a:pt x="687" y="707"/>
                  </a:lnTo>
                  <a:lnTo>
                    <a:pt x="688" y="707"/>
                  </a:lnTo>
                  <a:lnTo>
                    <a:pt x="689" y="707"/>
                  </a:lnTo>
                  <a:lnTo>
                    <a:pt x="693" y="707"/>
                  </a:lnTo>
                  <a:lnTo>
                    <a:pt x="694" y="705"/>
                  </a:lnTo>
                  <a:lnTo>
                    <a:pt x="699" y="702"/>
                  </a:lnTo>
                  <a:lnTo>
                    <a:pt x="700" y="698"/>
                  </a:lnTo>
                  <a:lnTo>
                    <a:pt x="707" y="688"/>
                  </a:lnTo>
                  <a:lnTo>
                    <a:pt x="708" y="680"/>
                  </a:lnTo>
                  <a:lnTo>
                    <a:pt x="709" y="678"/>
                  </a:lnTo>
                  <a:lnTo>
                    <a:pt x="712" y="652"/>
                  </a:lnTo>
                  <a:lnTo>
                    <a:pt x="712" y="652"/>
                  </a:lnTo>
                  <a:lnTo>
                    <a:pt x="712" y="650"/>
                  </a:lnTo>
                  <a:lnTo>
                    <a:pt x="713" y="650"/>
                  </a:lnTo>
                  <a:lnTo>
                    <a:pt x="714" y="651"/>
                  </a:lnTo>
                  <a:lnTo>
                    <a:pt x="714" y="650"/>
                  </a:lnTo>
                  <a:lnTo>
                    <a:pt x="716" y="648"/>
                  </a:lnTo>
                  <a:lnTo>
                    <a:pt x="720" y="641"/>
                  </a:lnTo>
                  <a:lnTo>
                    <a:pt x="732" y="627"/>
                  </a:lnTo>
                  <a:lnTo>
                    <a:pt x="732" y="627"/>
                  </a:lnTo>
                  <a:lnTo>
                    <a:pt x="733" y="616"/>
                  </a:lnTo>
                  <a:lnTo>
                    <a:pt x="732" y="610"/>
                  </a:lnTo>
                  <a:lnTo>
                    <a:pt x="730" y="60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621"/>
            <p:cNvSpPr>
              <a:spLocks/>
            </p:cNvSpPr>
            <p:nvPr/>
          </p:nvSpPr>
          <p:spPr bwMode="auto">
            <a:xfrm>
              <a:off x="6088063" y="5776913"/>
              <a:ext cx="3175" cy="3175"/>
            </a:xfrm>
            <a:custGeom>
              <a:avLst/>
              <a:gdLst/>
              <a:ahLst/>
              <a:cxnLst>
                <a:cxn ang="0">
                  <a:pos x="1" y="0"/>
                </a:cxn>
                <a:cxn ang="0">
                  <a:pos x="1" y="1"/>
                </a:cxn>
                <a:cxn ang="0">
                  <a:pos x="1" y="1"/>
                </a:cxn>
                <a:cxn ang="0">
                  <a:pos x="0" y="2"/>
                </a:cxn>
                <a:cxn ang="0">
                  <a:pos x="1" y="1"/>
                </a:cxn>
                <a:cxn ang="0">
                  <a:pos x="1" y="1"/>
                </a:cxn>
                <a:cxn ang="0">
                  <a:pos x="1" y="0"/>
                </a:cxn>
                <a:cxn ang="0">
                  <a:pos x="2" y="0"/>
                </a:cxn>
                <a:cxn ang="0">
                  <a:pos x="1" y="0"/>
                </a:cxn>
              </a:cxnLst>
              <a:rect l="0" t="0" r="r" b="b"/>
              <a:pathLst>
                <a:path w="2" h="2">
                  <a:moveTo>
                    <a:pt x="1" y="0"/>
                  </a:moveTo>
                  <a:lnTo>
                    <a:pt x="1" y="1"/>
                  </a:lnTo>
                  <a:lnTo>
                    <a:pt x="1" y="1"/>
                  </a:lnTo>
                  <a:lnTo>
                    <a:pt x="0" y="2"/>
                  </a:lnTo>
                  <a:lnTo>
                    <a:pt x="1" y="1"/>
                  </a:lnTo>
                  <a:lnTo>
                    <a:pt x="1" y="1"/>
                  </a:lnTo>
                  <a:lnTo>
                    <a:pt x="1" y="0"/>
                  </a:lnTo>
                  <a:lnTo>
                    <a:pt x="2"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622"/>
            <p:cNvSpPr>
              <a:spLocks/>
            </p:cNvSpPr>
            <p:nvPr/>
          </p:nvSpPr>
          <p:spPr bwMode="auto">
            <a:xfrm>
              <a:off x="6091238" y="5772150"/>
              <a:ext cx="3175" cy="4763"/>
            </a:xfrm>
            <a:custGeom>
              <a:avLst/>
              <a:gdLst/>
              <a:ahLst/>
              <a:cxnLst>
                <a:cxn ang="0">
                  <a:pos x="2" y="1"/>
                </a:cxn>
                <a:cxn ang="0">
                  <a:pos x="1" y="2"/>
                </a:cxn>
                <a:cxn ang="0">
                  <a:pos x="0" y="2"/>
                </a:cxn>
                <a:cxn ang="0">
                  <a:pos x="0" y="2"/>
                </a:cxn>
                <a:cxn ang="0">
                  <a:pos x="0" y="3"/>
                </a:cxn>
                <a:cxn ang="0">
                  <a:pos x="0" y="2"/>
                </a:cxn>
                <a:cxn ang="0">
                  <a:pos x="0" y="2"/>
                </a:cxn>
                <a:cxn ang="0">
                  <a:pos x="1" y="2"/>
                </a:cxn>
                <a:cxn ang="0">
                  <a:pos x="2" y="1"/>
                </a:cxn>
                <a:cxn ang="0">
                  <a:pos x="2" y="0"/>
                </a:cxn>
                <a:cxn ang="0">
                  <a:pos x="2" y="0"/>
                </a:cxn>
                <a:cxn ang="0">
                  <a:pos x="2" y="0"/>
                </a:cxn>
                <a:cxn ang="0">
                  <a:pos x="2" y="1"/>
                </a:cxn>
              </a:cxnLst>
              <a:rect l="0" t="0" r="r" b="b"/>
              <a:pathLst>
                <a:path w="2" h="3">
                  <a:moveTo>
                    <a:pt x="2" y="1"/>
                  </a:moveTo>
                  <a:lnTo>
                    <a:pt x="1" y="2"/>
                  </a:lnTo>
                  <a:lnTo>
                    <a:pt x="0" y="2"/>
                  </a:lnTo>
                  <a:lnTo>
                    <a:pt x="0" y="2"/>
                  </a:lnTo>
                  <a:lnTo>
                    <a:pt x="0" y="3"/>
                  </a:lnTo>
                  <a:lnTo>
                    <a:pt x="0" y="2"/>
                  </a:lnTo>
                  <a:lnTo>
                    <a:pt x="0" y="2"/>
                  </a:lnTo>
                  <a:lnTo>
                    <a:pt x="1" y="2"/>
                  </a:lnTo>
                  <a:lnTo>
                    <a:pt x="2" y="1"/>
                  </a:lnTo>
                  <a:lnTo>
                    <a:pt x="2" y="0"/>
                  </a:lnTo>
                  <a:lnTo>
                    <a:pt x="2" y="0"/>
                  </a:lnTo>
                  <a:lnTo>
                    <a:pt x="2" y="0"/>
                  </a:lnTo>
                  <a:lnTo>
                    <a:pt x="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623"/>
            <p:cNvSpPr>
              <a:spLocks/>
            </p:cNvSpPr>
            <p:nvPr/>
          </p:nvSpPr>
          <p:spPr bwMode="auto">
            <a:xfrm>
              <a:off x="6094413" y="5768975"/>
              <a:ext cx="1588" cy="1588"/>
            </a:xfrm>
            <a:custGeom>
              <a:avLst/>
              <a:gdLst/>
              <a:ahLst/>
              <a:cxnLst>
                <a:cxn ang="0">
                  <a:pos x="1" y="1"/>
                </a:cxn>
                <a:cxn ang="0">
                  <a:pos x="0" y="1"/>
                </a:cxn>
                <a:cxn ang="0">
                  <a:pos x="1" y="1"/>
                </a:cxn>
                <a:cxn ang="0">
                  <a:pos x="1" y="0"/>
                </a:cxn>
                <a:cxn ang="0">
                  <a:pos x="1" y="1"/>
                </a:cxn>
              </a:cxnLst>
              <a:rect l="0" t="0" r="r" b="b"/>
              <a:pathLst>
                <a:path w="1" h="1">
                  <a:moveTo>
                    <a:pt x="1" y="1"/>
                  </a:moveTo>
                  <a:lnTo>
                    <a:pt x="0" y="1"/>
                  </a:lnTo>
                  <a:lnTo>
                    <a:pt x="1" y="1"/>
                  </a:lnTo>
                  <a:lnTo>
                    <a:pt x="1" y="0"/>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624"/>
            <p:cNvSpPr>
              <a:spLocks/>
            </p:cNvSpPr>
            <p:nvPr/>
          </p:nvSpPr>
          <p:spPr bwMode="auto">
            <a:xfrm>
              <a:off x="7947026" y="5791200"/>
              <a:ext cx="1588" cy="1588"/>
            </a:xfrm>
            <a:custGeom>
              <a:avLst/>
              <a:gdLst/>
              <a:ahLst/>
              <a:cxnLst>
                <a:cxn ang="0">
                  <a:pos x="1" y="1"/>
                </a:cxn>
                <a:cxn ang="0">
                  <a:pos x="1" y="0"/>
                </a:cxn>
                <a:cxn ang="0">
                  <a:pos x="0" y="0"/>
                </a:cxn>
                <a:cxn ang="0">
                  <a:pos x="1" y="1"/>
                </a:cxn>
                <a:cxn ang="0">
                  <a:pos x="1" y="1"/>
                </a:cxn>
                <a:cxn ang="0">
                  <a:pos x="1" y="1"/>
                </a:cxn>
              </a:cxnLst>
              <a:rect l="0" t="0" r="r" b="b"/>
              <a:pathLst>
                <a:path w="1" h="1">
                  <a:moveTo>
                    <a:pt x="1" y="1"/>
                  </a:moveTo>
                  <a:lnTo>
                    <a:pt x="1" y="0"/>
                  </a:lnTo>
                  <a:lnTo>
                    <a:pt x="0" y="0"/>
                  </a:lnTo>
                  <a:lnTo>
                    <a:pt x="1" y="1"/>
                  </a:lnTo>
                  <a:lnTo>
                    <a:pt x="1"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625"/>
            <p:cNvSpPr>
              <a:spLocks/>
            </p:cNvSpPr>
            <p:nvPr/>
          </p:nvSpPr>
          <p:spPr bwMode="auto">
            <a:xfrm>
              <a:off x="7937501" y="5792788"/>
              <a:ext cx="1588" cy="1588"/>
            </a:xfrm>
            <a:custGeom>
              <a:avLst/>
              <a:gdLst/>
              <a:ahLst/>
              <a:cxnLst>
                <a:cxn ang="0">
                  <a:pos x="1" y="0"/>
                </a:cxn>
                <a:cxn ang="0">
                  <a:pos x="1" y="0"/>
                </a:cxn>
                <a:cxn ang="0">
                  <a:pos x="1" y="0"/>
                </a:cxn>
                <a:cxn ang="0">
                  <a:pos x="0" y="0"/>
                </a:cxn>
                <a:cxn ang="0">
                  <a:pos x="0" y="0"/>
                </a:cxn>
                <a:cxn ang="0">
                  <a:pos x="0" y="0"/>
                </a:cxn>
                <a:cxn ang="0">
                  <a:pos x="1" y="1"/>
                </a:cxn>
                <a:cxn ang="0">
                  <a:pos x="1" y="0"/>
                </a:cxn>
              </a:cxnLst>
              <a:rect l="0" t="0" r="r" b="b"/>
              <a:pathLst>
                <a:path w="1" h="1">
                  <a:moveTo>
                    <a:pt x="1" y="0"/>
                  </a:moveTo>
                  <a:lnTo>
                    <a:pt x="1" y="0"/>
                  </a:lnTo>
                  <a:lnTo>
                    <a:pt x="1" y="0"/>
                  </a:lnTo>
                  <a:lnTo>
                    <a:pt x="0" y="0"/>
                  </a:lnTo>
                  <a:lnTo>
                    <a:pt x="0" y="0"/>
                  </a:lnTo>
                  <a:lnTo>
                    <a:pt x="0" y="0"/>
                  </a:lnTo>
                  <a:lnTo>
                    <a:pt x="1" y="1"/>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Freeform 626"/>
            <p:cNvSpPr>
              <a:spLocks/>
            </p:cNvSpPr>
            <p:nvPr/>
          </p:nvSpPr>
          <p:spPr bwMode="auto">
            <a:xfrm>
              <a:off x="7943851" y="5792788"/>
              <a:ext cx="7938" cy="6350"/>
            </a:xfrm>
            <a:custGeom>
              <a:avLst/>
              <a:gdLst/>
              <a:ahLst/>
              <a:cxnLst>
                <a:cxn ang="0">
                  <a:pos x="1" y="0"/>
                </a:cxn>
                <a:cxn ang="0">
                  <a:pos x="1" y="0"/>
                </a:cxn>
                <a:cxn ang="0">
                  <a:pos x="1" y="0"/>
                </a:cxn>
                <a:cxn ang="0">
                  <a:pos x="1" y="0"/>
                </a:cxn>
                <a:cxn ang="0">
                  <a:pos x="0" y="3"/>
                </a:cxn>
                <a:cxn ang="0">
                  <a:pos x="1" y="3"/>
                </a:cxn>
                <a:cxn ang="0">
                  <a:pos x="1" y="2"/>
                </a:cxn>
                <a:cxn ang="0">
                  <a:pos x="1" y="2"/>
                </a:cxn>
                <a:cxn ang="0">
                  <a:pos x="2" y="2"/>
                </a:cxn>
                <a:cxn ang="0">
                  <a:pos x="3" y="3"/>
                </a:cxn>
                <a:cxn ang="0">
                  <a:pos x="4" y="4"/>
                </a:cxn>
                <a:cxn ang="0">
                  <a:pos x="5" y="4"/>
                </a:cxn>
                <a:cxn ang="0">
                  <a:pos x="5" y="3"/>
                </a:cxn>
                <a:cxn ang="0">
                  <a:pos x="5" y="3"/>
                </a:cxn>
                <a:cxn ang="0">
                  <a:pos x="1" y="0"/>
                </a:cxn>
                <a:cxn ang="0">
                  <a:pos x="1" y="0"/>
                </a:cxn>
              </a:cxnLst>
              <a:rect l="0" t="0" r="r" b="b"/>
              <a:pathLst>
                <a:path w="5" h="4">
                  <a:moveTo>
                    <a:pt x="1" y="0"/>
                  </a:moveTo>
                  <a:lnTo>
                    <a:pt x="1" y="0"/>
                  </a:lnTo>
                  <a:lnTo>
                    <a:pt x="1" y="0"/>
                  </a:lnTo>
                  <a:lnTo>
                    <a:pt x="1" y="0"/>
                  </a:lnTo>
                  <a:lnTo>
                    <a:pt x="0" y="3"/>
                  </a:lnTo>
                  <a:lnTo>
                    <a:pt x="1" y="3"/>
                  </a:lnTo>
                  <a:lnTo>
                    <a:pt x="1" y="2"/>
                  </a:lnTo>
                  <a:lnTo>
                    <a:pt x="1" y="2"/>
                  </a:lnTo>
                  <a:lnTo>
                    <a:pt x="2" y="2"/>
                  </a:lnTo>
                  <a:lnTo>
                    <a:pt x="3" y="3"/>
                  </a:lnTo>
                  <a:lnTo>
                    <a:pt x="4" y="4"/>
                  </a:lnTo>
                  <a:lnTo>
                    <a:pt x="5" y="4"/>
                  </a:lnTo>
                  <a:lnTo>
                    <a:pt x="5" y="3"/>
                  </a:lnTo>
                  <a:lnTo>
                    <a:pt x="5" y="3"/>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627"/>
            <p:cNvSpPr>
              <a:spLocks/>
            </p:cNvSpPr>
            <p:nvPr/>
          </p:nvSpPr>
          <p:spPr bwMode="auto">
            <a:xfrm>
              <a:off x="7932738" y="5799138"/>
              <a:ext cx="9525" cy="11113"/>
            </a:xfrm>
            <a:custGeom>
              <a:avLst/>
              <a:gdLst/>
              <a:ahLst/>
              <a:cxnLst>
                <a:cxn ang="0">
                  <a:pos x="2" y="0"/>
                </a:cxn>
                <a:cxn ang="0">
                  <a:pos x="1" y="0"/>
                </a:cxn>
                <a:cxn ang="0">
                  <a:pos x="1" y="0"/>
                </a:cxn>
                <a:cxn ang="0">
                  <a:pos x="0" y="0"/>
                </a:cxn>
                <a:cxn ang="0">
                  <a:pos x="0" y="0"/>
                </a:cxn>
                <a:cxn ang="0">
                  <a:pos x="1" y="0"/>
                </a:cxn>
                <a:cxn ang="0">
                  <a:pos x="1" y="7"/>
                </a:cxn>
                <a:cxn ang="0">
                  <a:pos x="1" y="7"/>
                </a:cxn>
                <a:cxn ang="0">
                  <a:pos x="4" y="6"/>
                </a:cxn>
                <a:cxn ang="0">
                  <a:pos x="6" y="4"/>
                </a:cxn>
                <a:cxn ang="0">
                  <a:pos x="6" y="3"/>
                </a:cxn>
                <a:cxn ang="0">
                  <a:pos x="6" y="1"/>
                </a:cxn>
                <a:cxn ang="0">
                  <a:pos x="6" y="1"/>
                </a:cxn>
                <a:cxn ang="0">
                  <a:pos x="5" y="2"/>
                </a:cxn>
                <a:cxn ang="0">
                  <a:pos x="4" y="1"/>
                </a:cxn>
                <a:cxn ang="0">
                  <a:pos x="3" y="1"/>
                </a:cxn>
                <a:cxn ang="0">
                  <a:pos x="2" y="0"/>
                </a:cxn>
              </a:cxnLst>
              <a:rect l="0" t="0" r="r" b="b"/>
              <a:pathLst>
                <a:path w="6" h="7">
                  <a:moveTo>
                    <a:pt x="2" y="0"/>
                  </a:moveTo>
                  <a:lnTo>
                    <a:pt x="1" y="0"/>
                  </a:lnTo>
                  <a:lnTo>
                    <a:pt x="1" y="0"/>
                  </a:lnTo>
                  <a:lnTo>
                    <a:pt x="0" y="0"/>
                  </a:lnTo>
                  <a:lnTo>
                    <a:pt x="0" y="0"/>
                  </a:lnTo>
                  <a:lnTo>
                    <a:pt x="1" y="0"/>
                  </a:lnTo>
                  <a:lnTo>
                    <a:pt x="1" y="7"/>
                  </a:lnTo>
                  <a:lnTo>
                    <a:pt x="1" y="7"/>
                  </a:lnTo>
                  <a:lnTo>
                    <a:pt x="4" y="6"/>
                  </a:lnTo>
                  <a:lnTo>
                    <a:pt x="6" y="4"/>
                  </a:lnTo>
                  <a:lnTo>
                    <a:pt x="6" y="3"/>
                  </a:lnTo>
                  <a:lnTo>
                    <a:pt x="6" y="1"/>
                  </a:lnTo>
                  <a:lnTo>
                    <a:pt x="6" y="1"/>
                  </a:lnTo>
                  <a:lnTo>
                    <a:pt x="5" y="2"/>
                  </a:lnTo>
                  <a:lnTo>
                    <a:pt x="4" y="1"/>
                  </a:lnTo>
                  <a:lnTo>
                    <a:pt x="3"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628"/>
            <p:cNvSpPr>
              <a:spLocks/>
            </p:cNvSpPr>
            <p:nvPr/>
          </p:nvSpPr>
          <p:spPr bwMode="auto">
            <a:xfrm>
              <a:off x="7937501" y="5805488"/>
              <a:ext cx="7938" cy="17463"/>
            </a:xfrm>
            <a:custGeom>
              <a:avLst/>
              <a:gdLst/>
              <a:ahLst/>
              <a:cxnLst>
                <a:cxn ang="0">
                  <a:pos x="5" y="4"/>
                </a:cxn>
                <a:cxn ang="0">
                  <a:pos x="5" y="3"/>
                </a:cxn>
                <a:cxn ang="0">
                  <a:pos x="5" y="3"/>
                </a:cxn>
                <a:cxn ang="0">
                  <a:pos x="5" y="1"/>
                </a:cxn>
                <a:cxn ang="0">
                  <a:pos x="4" y="0"/>
                </a:cxn>
                <a:cxn ang="0">
                  <a:pos x="2" y="1"/>
                </a:cxn>
                <a:cxn ang="0">
                  <a:pos x="2" y="1"/>
                </a:cxn>
                <a:cxn ang="0">
                  <a:pos x="1" y="3"/>
                </a:cxn>
                <a:cxn ang="0">
                  <a:pos x="1" y="5"/>
                </a:cxn>
                <a:cxn ang="0">
                  <a:pos x="1" y="6"/>
                </a:cxn>
                <a:cxn ang="0">
                  <a:pos x="0" y="6"/>
                </a:cxn>
                <a:cxn ang="0">
                  <a:pos x="0" y="7"/>
                </a:cxn>
                <a:cxn ang="0">
                  <a:pos x="0" y="8"/>
                </a:cxn>
                <a:cxn ang="0">
                  <a:pos x="1" y="9"/>
                </a:cxn>
                <a:cxn ang="0">
                  <a:pos x="1" y="10"/>
                </a:cxn>
                <a:cxn ang="0">
                  <a:pos x="2" y="10"/>
                </a:cxn>
                <a:cxn ang="0">
                  <a:pos x="3" y="11"/>
                </a:cxn>
                <a:cxn ang="0">
                  <a:pos x="4" y="11"/>
                </a:cxn>
                <a:cxn ang="0">
                  <a:pos x="4" y="10"/>
                </a:cxn>
                <a:cxn ang="0">
                  <a:pos x="4" y="10"/>
                </a:cxn>
                <a:cxn ang="0">
                  <a:pos x="4" y="9"/>
                </a:cxn>
                <a:cxn ang="0">
                  <a:pos x="4" y="7"/>
                </a:cxn>
                <a:cxn ang="0">
                  <a:pos x="5" y="4"/>
                </a:cxn>
              </a:cxnLst>
              <a:rect l="0" t="0" r="r" b="b"/>
              <a:pathLst>
                <a:path w="5" h="11">
                  <a:moveTo>
                    <a:pt x="5" y="4"/>
                  </a:moveTo>
                  <a:lnTo>
                    <a:pt x="5" y="3"/>
                  </a:lnTo>
                  <a:lnTo>
                    <a:pt x="5" y="3"/>
                  </a:lnTo>
                  <a:lnTo>
                    <a:pt x="5" y="1"/>
                  </a:lnTo>
                  <a:lnTo>
                    <a:pt x="4" y="0"/>
                  </a:lnTo>
                  <a:lnTo>
                    <a:pt x="2" y="1"/>
                  </a:lnTo>
                  <a:lnTo>
                    <a:pt x="2" y="1"/>
                  </a:lnTo>
                  <a:lnTo>
                    <a:pt x="1" y="3"/>
                  </a:lnTo>
                  <a:lnTo>
                    <a:pt x="1" y="5"/>
                  </a:lnTo>
                  <a:lnTo>
                    <a:pt x="1" y="6"/>
                  </a:lnTo>
                  <a:lnTo>
                    <a:pt x="0" y="6"/>
                  </a:lnTo>
                  <a:lnTo>
                    <a:pt x="0" y="7"/>
                  </a:lnTo>
                  <a:lnTo>
                    <a:pt x="0" y="8"/>
                  </a:lnTo>
                  <a:lnTo>
                    <a:pt x="1" y="9"/>
                  </a:lnTo>
                  <a:lnTo>
                    <a:pt x="1" y="10"/>
                  </a:lnTo>
                  <a:lnTo>
                    <a:pt x="2" y="10"/>
                  </a:lnTo>
                  <a:lnTo>
                    <a:pt x="3" y="11"/>
                  </a:lnTo>
                  <a:lnTo>
                    <a:pt x="4" y="11"/>
                  </a:lnTo>
                  <a:lnTo>
                    <a:pt x="4" y="10"/>
                  </a:lnTo>
                  <a:lnTo>
                    <a:pt x="4" y="10"/>
                  </a:lnTo>
                  <a:lnTo>
                    <a:pt x="4" y="9"/>
                  </a:lnTo>
                  <a:lnTo>
                    <a:pt x="4" y="7"/>
                  </a:lnTo>
                  <a:lnTo>
                    <a:pt x="5"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629"/>
            <p:cNvSpPr>
              <a:spLocks/>
            </p:cNvSpPr>
            <p:nvPr/>
          </p:nvSpPr>
          <p:spPr bwMode="auto">
            <a:xfrm>
              <a:off x="7934326" y="5791200"/>
              <a:ext cx="1588" cy="4763"/>
            </a:xfrm>
            <a:custGeom>
              <a:avLst/>
              <a:gdLst/>
              <a:ahLst/>
              <a:cxnLst>
                <a:cxn ang="0">
                  <a:pos x="0" y="0"/>
                </a:cxn>
                <a:cxn ang="0">
                  <a:pos x="0" y="0"/>
                </a:cxn>
                <a:cxn ang="0">
                  <a:pos x="0" y="1"/>
                </a:cxn>
                <a:cxn ang="0">
                  <a:pos x="0" y="2"/>
                </a:cxn>
                <a:cxn ang="0">
                  <a:pos x="0" y="3"/>
                </a:cxn>
                <a:cxn ang="0">
                  <a:pos x="0" y="2"/>
                </a:cxn>
                <a:cxn ang="0">
                  <a:pos x="0" y="0"/>
                </a:cxn>
              </a:cxnLst>
              <a:rect l="0" t="0" r="r" b="b"/>
              <a:pathLst>
                <a:path h="3">
                  <a:moveTo>
                    <a:pt x="0" y="0"/>
                  </a:moveTo>
                  <a:lnTo>
                    <a:pt x="0" y="0"/>
                  </a:lnTo>
                  <a:lnTo>
                    <a:pt x="0" y="1"/>
                  </a:lnTo>
                  <a:lnTo>
                    <a:pt x="0" y="2"/>
                  </a:lnTo>
                  <a:lnTo>
                    <a:pt x="0" y="3"/>
                  </a:lnTo>
                  <a:lnTo>
                    <a:pt x="0" y="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Freeform 630"/>
            <p:cNvSpPr>
              <a:spLocks/>
            </p:cNvSpPr>
            <p:nvPr/>
          </p:nvSpPr>
          <p:spPr bwMode="auto">
            <a:xfrm>
              <a:off x="8075613" y="5541963"/>
              <a:ext cx="1588" cy="4763"/>
            </a:xfrm>
            <a:custGeom>
              <a:avLst/>
              <a:gdLst/>
              <a:ahLst/>
              <a:cxnLst>
                <a:cxn ang="0">
                  <a:pos x="1" y="0"/>
                </a:cxn>
                <a:cxn ang="0">
                  <a:pos x="0" y="2"/>
                </a:cxn>
                <a:cxn ang="0">
                  <a:pos x="1" y="3"/>
                </a:cxn>
                <a:cxn ang="0">
                  <a:pos x="1" y="3"/>
                </a:cxn>
                <a:cxn ang="0">
                  <a:pos x="1" y="1"/>
                </a:cxn>
                <a:cxn ang="0">
                  <a:pos x="1" y="1"/>
                </a:cxn>
                <a:cxn ang="0">
                  <a:pos x="1" y="0"/>
                </a:cxn>
                <a:cxn ang="0">
                  <a:pos x="1" y="0"/>
                </a:cxn>
              </a:cxnLst>
              <a:rect l="0" t="0" r="r" b="b"/>
              <a:pathLst>
                <a:path w="1" h="3">
                  <a:moveTo>
                    <a:pt x="1" y="0"/>
                  </a:moveTo>
                  <a:lnTo>
                    <a:pt x="0" y="2"/>
                  </a:lnTo>
                  <a:lnTo>
                    <a:pt x="1" y="3"/>
                  </a:lnTo>
                  <a:lnTo>
                    <a:pt x="1" y="3"/>
                  </a:lnTo>
                  <a:lnTo>
                    <a:pt x="1" y="1"/>
                  </a:lnTo>
                  <a:lnTo>
                    <a:pt x="1"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631"/>
            <p:cNvSpPr>
              <a:spLocks/>
            </p:cNvSpPr>
            <p:nvPr/>
          </p:nvSpPr>
          <p:spPr bwMode="auto">
            <a:xfrm>
              <a:off x="7942263" y="5788025"/>
              <a:ext cx="3175" cy="3175"/>
            </a:xfrm>
            <a:custGeom>
              <a:avLst/>
              <a:gdLst/>
              <a:ahLst/>
              <a:cxnLst>
                <a:cxn ang="0">
                  <a:pos x="2" y="0"/>
                </a:cxn>
                <a:cxn ang="0">
                  <a:pos x="1" y="0"/>
                </a:cxn>
                <a:cxn ang="0">
                  <a:pos x="0" y="0"/>
                </a:cxn>
                <a:cxn ang="0">
                  <a:pos x="0" y="0"/>
                </a:cxn>
                <a:cxn ang="0">
                  <a:pos x="0" y="0"/>
                </a:cxn>
                <a:cxn ang="0">
                  <a:pos x="0" y="0"/>
                </a:cxn>
                <a:cxn ang="0">
                  <a:pos x="1" y="1"/>
                </a:cxn>
                <a:cxn ang="0">
                  <a:pos x="2" y="1"/>
                </a:cxn>
                <a:cxn ang="0">
                  <a:pos x="2" y="2"/>
                </a:cxn>
                <a:cxn ang="0">
                  <a:pos x="2" y="1"/>
                </a:cxn>
                <a:cxn ang="0">
                  <a:pos x="2" y="0"/>
                </a:cxn>
              </a:cxnLst>
              <a:rect l="0" t="0" r="r" b="b"/>
              <a:pathLst>
                <a:path w="2" h="2">
                  <a:moveTo>
                    <a:pt x="2" y="0"/>
                  </a:moveTo>
                  <a:lnTo>
                    <a:pt x="1" y="0"/>
                  </a:lnTo>
                  <a:lnTo>
                    <a:pt x="0" y="0"/>
                  </a:lnTo>
                  <a:lnTo>
                    <a:pt x="0" y="0"/>
                  </a:lnTo>
                  <a:lnTo>
                    <a:pt x="0" y="0"/>
                  </a:lnTo>
                  <a:lnTo>
                    <a:pt x="0" y="0"/>
                  </a:lnTo>
                  <a:lnTo>
                    <a:pt x="1" y="1"/>
                  </a:lnTo>
                  <a:lnTo>
                    <a:pt x="2" y="1"/>
                  </a:lnTo>
                  <a:lnTo>
                    <a:pt x="2" y="2"/>
                  </a:lnTo>
                  <a:lnTo>
                    <a:pt x="2" y="1"/>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632"/>
            <p:cNvSpPr>
              <a:spLocks/>
            </p:cNvSpPr>
            <p:nvPr/>
          </p:nvSpPr>
          <p:spPr bwMode="auto">
            <a:xfrm>
              <a:off x="7945438" y="5803900"/>
              <a:ext cx="6350" cy="15875"/>
            </a:xfrm>
            <a:custGeom>
              <a:avLst/>
              <a:gdLst/>
              <a:ahLst/>
              <a:cxnLst>
                <a:cxn ang="0">
                  <a:pos x="0" y="9"/>
                </a:cxn>
                <a:cxn ang="0">
                  <a:pos x="2" y="6"/>
                </a:cxn>
                <a:cxn ang="0">
                  <a:pos x="4" y="4"/>
                </a:cxn>
                <a:cxn ang="0">
                  <a:pos x="4" y="0"/>
                </a:cxn>
                <a:cxn ang="0">
                  <a:pos x="4" y="0"/>
                </a:cxn>
                <a:cxn ang="0">
                  <a:pos x="3" y="1"/>
                </a:cxn>
                <a:cxn ang="0">
                  <a:pos x="0" y="8"/>
                </a:cxn>
                <a:cxn ang="0">
                  <a:pos x="0" y="10"/>
                </a:cxn>
                <a:cxn ang="0">
                  <a:pos x="0" y="9"/>
                </a:cxn>
              </a:cxnLst>
              <a:rect l="0" t="0" r="r" b="b"/>
              <a:pathLst>
                <a:path w="4" h="10">
                  <a:moveTo>
                    <a:pt x="0" y="9"/>
                  </a:moveTo>
                  <a:lnTo>
                    <a:pt x="2" y="6"/>
                  </a:lnTo>
                  <a:lnTo>
                    <a:pt x="4" y="4"/>
                  </a:lnTo>
                  <a:lnTo>
                    <a:pt x="4" y="0"/>
                  </a:lnTo>
                  <a:lnTo>
                    <a:pt x="4" y="0"/>
                  </a:lnTo>
                  <a:lnTo>
                    <a:pt x="3" y="1"/>
                  </a:lnTo>
                  <a:lnTo>
                    <a:pt x="0" y="8"/>
                  </a:lnTo>
                  <a:lnTo>
                    <a:pt x="0" y="10"/>
                  </a:lnTo>
                  <a:lnTo>
                    <a:pt x="0"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633"/>
            <p:cNvSpPr>
              <a:spLocks/>
            </p:cNvSpPr>
            <p:nvPr/>
          </p:nvSpPr>
          <p:spPr bwMode="auto">
            <a:xfrm>
              <a:off x="7931151" y="5783263"/>
              <a:ext cx="3175" cy="3175"/>
            </a:xfrm>
            <a:custGeom>
              <a:avLst/>
              <a:gdLst/>
              <a:ahLst/>
              <a:cxnLst>
                <a:cxn ang="0">
                  <a:pos x="2" y="0"/>
                </a:cxn>
                <a:cxn ang="0">
                  <a:pos x="1" y="0"/>
                </a:cxn>
                <a:cxn ang="0">
                  <a:pos x="0" y="1"/>
                </a:cxn>
                <a:cxn ang="0">
                  <a:pos x="1" y="1"/>
                </a:cxn>
                <a:cxn ang="0">
                  <a:pos x="1" y="2"/>
                </a:cxn>
                <a:cxn ang="0">
                  <a:pos x="2" y="2"/>
                </a:cxn>
                <a:cxn ang="0">
                  <a:pos x="2" y="1"/>
                </a:cxn>
                <a:cxn ang="0">
                  <a:pos x="2" y="0"/>
                </a:cxn>
                <a:cxn ang="0">
                  <a:pos x="2" y="0"/>
                </a:cxn>
              </a:cxnLst>
              <a:rect l="0" t="0" r="r" b="b"/>
              <a:pathLst>
                <a:path w="2" h="2">
                  <a:moveTo>
                    <a:pt x="2" y="0"/>
                  </a:moveTo>
                  <a:lnTo>
                    <a:pt x="1" y="0"/>
                  </a:lnTo>
                  <a:lnTo>
                    <a:pt x="0" y="1"/>
                  </a:lnTo>
                  <a:lnTo>
                    <a:pt x="1" y="1"/>
                  </a:lnTo>
                  <a:lnTo>
                    <a:pt x="1" y="2"/>
                  </a:lnTo>
                  <a:lnTo>
                    <a:pt x="2" y="2"/>
                  </a:lnTo>
                  <a:lnTo>
                    <a:pt x="2" y="1"/>
                  </a:lnTo>
                  <a:lnTo>
                    <a:pt x="2"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634"/>
            <p:cNvSpPr>
              <a:spLocks/>
            </p:cNvSpPr>
            <p:nvPr/>
          </p:nvSpPr>
          <p:spPr bwMode="auto">
            <a:xfrm>
              <a:off x="7969251" y="5592763"/>
              <a:ext cx="6350" cy="4763"/>
            </a:xfrm>
            <a:custGeom>
              <a:avLst/>
              <a:gdLst/>
              <a:ahLst/>
              <a:cxnLst>
                <a:cxn ang="0">
                  <a:pos x="3" y="0"/>
                </a:cxn>
                <a:cxn ang="0">
                  <a:pos x="1" y="1"/>
                </a:cxn>
                <a:cxn ang="0">
                  <a:pos x="0" y="2"/>
                </a:cxn>
                <a:cxn ang="0">
                  <a:pos x="0" y="3"/>
                </a:cxn>
                <a:cxn ang="0">
                  <a:pos x="3" y="2"/>
                </a:cxn>
                <a:cxn ang="0">
                  <a:pos x="4" y="1"/>
                </a:cxn>
                <a:cxn ang="0">
                  <a:pos x="4" y="0"/>
                </a:cxn>
                <a:cxn ang="0">
                  <a:pos x="3" y="0"/>
                </a:cxn>
              </a:cxnLst>
              <a:rect l="0" t="0" r="r" b="b"/>
              <a:pathLst>
                <a:path w="4" h="3">
                  <a:moveTo>
                    <a:pt x="3" y="0"/>
                  </a:moveTo>
                  <a:lnTo>
                    <a:pt x="1" y="1"/>
                  </a:lnTo>
                  <a:lnTo>
                    <a:pt x="0" y="2"/>
                  </a:lnTo>
                  <a:lnTo>
                    <a:pt x="0" y="3"/>
                  </a:lnTo>
                  <a:lnTo>
                    <a:pt x="3" y="2"/>
                  </a:lnTo>
                  <a:lnTo>
                    <a:pt x="4" y="1"/>
                  </a:lnTo>
                  <a:lnTo>
                    <a:pt x="4" y="0"/>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635"/>
            <p:cNvSpPr>
              <a:spLocks/>
            </p:cNvSpPr>
            <p:nvPr/>
          </p:nvSpPr>
          <p:spPr bwMode="auto">
            <a:xfrm>
              <a:off x="6334126" y="5795963"/>
              <a:ext cx="1588" cy="1588"/>
            </a:xfrm>
            <a:custGeom>
              <a:avLst/>
              <a:gdLst/>
              <a:ahLst/>
              <a:cxnLst>
                <a:cxn ang="0">
                  <a:pos x="0" y="1"/>
                </a:cxn>
                <a:cxn ang="0">
                  <a:pos x="1" y="0"/>
                </a:cxn>
                <a:cxn ang="0">
                  <a:pos x="1" y="0"/>
                </a:cxn>
                <a:cxn ang="0">
                  <a:pos x="0" y="0"/>
                </a:cxn>
                <a:cxn ang="0">
                  <a:pos x="0" y="1"/>
                </a:cxn>
              </a:cxnLst>
              <a:rect l="0" t="0" r="r" b="b"/>
              <a:pathLst>
                <a:path w="1" h="1">
                  <a:moveTo>
                    <a:pt x="0" y="1"/>
                  </a:moveTo>
                  <a:lnTo>
                    <a:pt x="1" y="0"/>
                  </a:lnTo>
                  <a:lnTo>
                    <a:pt x="1"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636"/>
            <p:cNvSpPr>
              <a:spLocks/>
            </p:cNvSpPr>
            <p:nvPr/>
          </p:nvSpPr>
          <p:spPr bwMode="auto">
            <a:xfrm>
              <a:off x="6337301" y="5764213"/>
              <a:ext cx="1588" cy="4763"/>
            </a:xfrm>
            <a:custGeom>
              <a:avLst/>
              <a:gdLst/>
              <a:ahLst/>
              <a:cxnLst>
                <a:cxn ang="0">
                  <a:pos x="0" y="2"/>
                </a:cxn>
                <a:cxn ang="0">
                  <a:pos x="0" y="3"/>
                </a:cxn>
                <a:cxn ang="0">
                  <a:pos x="0" y="3"/>
                </a:cxn>
                <a:cxn ang="0">
                  <a:pos x="0" y="2"/>
                </a:cxn>
                <a:cxn ang="0">
                  <a:pos x="0" y="0"/>
                </a:cxn>
                <a:cxn ang="0">
                  <a:pos x="0" y="0"/>
                </a:cxn>
                <a:cxn ang="0">
                  <a:pos x="0" y="0"/>
                </a:cxn>
                <a:cxn ang="0">
                  <a:pos x="0" y="2"/>
                </a:cxn>
              </a:cxnLst>
              <a:rect l="0" t="0" r="r" b="b"/>
              <a:pathLst>
                <a:path h="3">
                  <a:moveTo>
                    <a:pt x="0" y="2"/>
                  </a:moveTo>
                  <a:lnTo>
                    <a:pt x="0" y="3"/>
                  </a:lnTo>
                  <a:lnTo>
                    <a:pt x="0" y="3"/>
                  </a:lnTo>
                  <a:lnTo>
                    <a:pt x="0" y="2"/>
                  </a:lnTo>
                  <a:lnTo>
                    <a:pt x="0" y="0"/>
                  </a:lnTo>
                  <a:lnTo>
                    <a:pt x="0" y="0"/>
                  </a:lnTo>
                  <a:lnTo>
                    <a:pt x="0" y="0"/>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637"/>
            <p:cNvSpPr>
              <a:spLocks/>
            </p:cNvSpPr>
            <p:nvPr/>
          </p:nvSpPr>
          <p:spPr bwMode="auto">
            <a:xfrm>
              <a:off x="6338888" y="5784850"/>
              <a:ext cx="1588" cy="3175"/>
            </a:xfrm>
            <a:custGeom>
              <a:avLst/>
              <a:gdLst/>
              <a:ahLst/>
              <a:cxnLst>
                <a:cxn ang="0">
                  <a:pos x="0" y="1"/>
                </a:cxn>
                <a:cxn ang="0">
                  <a:pos x="0" y="2"/>
                </a:cxn>
                <a:cxn ang="0">
                  <a:pos x="1" y="2"/>
                </a:cxn>
                <a:cxn ang="0">
                  <a:pos x="1" y="0"/>
                </a:cxn>
                <a:cxn ang="0">
                  <a:pos x="0" y="1"/>
                </a:cxn>
              </a:cxnLst>
              <a:rect l="0" t="0" r="r" b="b"/>
              <a:pathLst>
                <a:path w="1" h="2">
                  <a:moveTo>
                    <a:pt x="0" y="1"/>
                  </a:moveTo>
                  <a:lnTo>
                    <a:pt x="0" y="2"/>
                  </a:lnTo>
                  <a:lnTo>
                    <a:pt x="1" y="2"/>
                  </a:lnTo>
                  <a:lnTo>
                    <a:pt x="1"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 name="Freeform 638"/>
            <p:cNvSpPr>
              <a:spLocks/>
            </p:cNvSpPr>
            <p:nvPr/>
          </p:nvSpPr>
          <p:spPr bwMode="auto">
            <a:xfrm>
              <a:off x="6332538" y="5751513"/>
              <a:ext cx="1588" cy="1588"/>
            </a:xfrm>
            <a:custGeom>
              <a:avLst/>
              <a:gdLst/>
              <a:ahLst/>
              <a:cxnLst>
                <a:cxn ang="0">
                  <a:pos x="0" y="0"/>
                </a:cxn>
                <a:cxn ang="0">
                  <a:pos x="0" y="0"/>
                </a:cxn>
                <a:cxn ang="0">
                  <a:pos x="0" y="1"/>
                </a:cxn>
                <a:cxn ang="0">
                  <a:pos x="0" y="1"/>
                </a:cxn>
                <a:cxn ang="0">
                  <a:pos x="1" y="0"/>
                </a:cxn>
                <a:cxn ang="0">
                  <a:pos x="1" y="0"/>
                </a:cxn>
                <a:cxn ang="0">
                  <a:pos x="0" y="0"/>
                </a:cxn>
                <a:cxn ang="0">
                  <a:pos x="0" y="0"/>
                </a:cxn>
              </a:cxnLst>
              <a:rect l="0" t="0" r="r" b="b"/>
              <a:pathLst>
                <a:path w="1" h="1">
                  <a:moveTo>
                    <a:pt x="0" y="0"/>
                  </a:moveTo>
                  <a:lnTo>
                    <a:pt x="0" y="0"/>
                  </a:lnTo>
                  <a:lnTo>
                    <a:pt x="0" y="1"/>
                  </a:lnTo>
                  <a:lnTo>
                    <a:pt x="0" y="1"/>
                  </a:lnTo>
                  <a:lnTo>
                    <a:pt x="1" y="0"/>
                  </a:lnTo>
                  <a:lnTo>
                    <a:pt x="1"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639"/>
            <p:cNvSpPr>
              <a:spLocks/>
            </p:cNvSpPr>
            <p:nvPr/>
          </p:nvSpPr>
          <p:spPr bwMode="auto">
            <a:xfrm>
              <a:off x="6332538" y="5756275"/>
              <a:ext cx="4763" cy="4763"/>
            </a:xfrm>
            <a:custGeom>
              <a:avLst/>
              <a:gdLst/>
              <a:ahLst/>
              <a:cxnLst>
                <a:cxn ang="0">
                  <a:pos x="3" y="1"/>
                </a:cxn>
                <a:cxn ang="0">
                  <a:pos x="3" y="0"/>
                </a:cxn>
                <a:cxn ang="0">
                  <a:pos x="2" y="0"/>
                </a:cxn>
                <a:cxn ang="0">
                  <a:pos x="2" y="2"/>
                </a:cxn>
                <a:cxn ang="0">
                  <a:pos x="1" y="1"/>
                </a:cxn>
                <a:cxn ang="0">
                  <a:pos x="0" y="2"/>
                </a:cxn>
                <a:cxn ang="0">
                  <a:pos x="0" y="3"/>
                </a:cxn>
                <a:cxn ang="0">
                  <a:pos x="1" y="3"/>
                </a:cxn>
                <a:cxn ang="0">
                  <a:pos x="2" y="2"/>
                </a:cxn>
                <a:cxn ang="0">
                  <a:pos x="2" y="2"/>
                </a:cxn>
                <a:cxn ang="0">
                  <a:pos x="3" y="2"/>
                </a:cxn>
                <a:cxn ang="0">
                  <a:pos x="3" y="2"/>
                </a:cxn>
                <a:cxn ang="0">
                  <a:pos x="3" y="2"/>
                </a:cxn>
                <a:cxn ang="0">
                  <a:pos x="3" y="1"/>
                </a:cxn>
              </a:cxnLst>
              <a:rect l="0" t="0" r="r" b="b"/>
              <a:pathLst>
                <a:path w="3" h="3">
                  <a:moveTo>
                    <a:pt x="3" y="1"/>
                  </a:moveTo>
                  <a:lnTo>
                    <a:pt x="3" y="0"/>
                  </a:lnTo>
                  <a:lnTo>
                    <a:pt x="2" y="0"/>
                  </a:lnTo>
                  <a:lnTo>
                    <a:pt x="2" y="2"/>
                  </a:lnTo>
                  <a:lnTo>
                    <a:pt x="1" y="1"/>
                  </a:lnTo>
                  <a:lnTo>
                    <a:pt x="0" y="2"/>
                  </a:lnTo>
                  <a:lnTo>
                    <a:pt x="0" y="3"/>
                  </a:lnTo>
                  <a:lnTo>
                    <a:pt x="1" y="3"/>
                  </a:lnTo>
                  <a:lnTo>
                    <a:pt x="2" y="2"/>
                  </a:lnTo>
                  <a:lnTo>
                    <a:pt x="2" y="2"/>
                  </a:lnTo>
                  <a:lnTo>
                    <a:pt x="3" y="2"/>
                  </a:lnTo>
                  <a:lnTo>
                    <a:pt x="3" y="2"/>
                  </a:lnTo>
                  <a:lnTo>
                    <a:pt x="3" y="2"/>
                  </a:ln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 name="Freeform 640"/>
            <p:cNvSpPr>
              <a:spLocks/>
            </p:cNvSpPr>
            <p:nvPr/>
          </p:nvSpPr>
          <p:spPr bwMode="auto">
            <a:xfrm>
              <a:off x="5881688" y="5634038"/>
              <a:ext cx="4763" cy="4763"/>
            </a:xfrm>
            <a:custGeom>
              <a:avLst/>
              <a:gdLst/>
              <a:ahLst/>
              <a:cxnLst>
                <a:cxn ang="0">
                  <a:pos x="2" y="2"/>
                </a:cxn>
                <a:cxn ang="0">
                  <a:pos x="2" y="2"/>
                </a:cxn>
                <a:cxn ang="0">
                  <a:pos x="0" y="0"/>
                </a:cxn>
                <a:cxn ang="0">
                  <a:pos x="0" y="0"/>
                </a:cxn>
                <a:cxn ang="0">
                  <a:pos x="0" y="0"/>
                </a:cxn>
                <a:cxn ang="0">
                  <a:pos x="2" y="3"/>
                </a:cxn>
                <a:cxn ang="0">
                  <a:pos x="3" y="3"/>
                </a:cxn>
                <a:cxn ang="0">
                  <a:pos x="3" y="2"/>
                </a:cxn>
                <a:cxn ang="0">
                  <a:pos x="2" y="2"/>
                </a:cxn>
                <a:cxn ang="0">
                  <a:pos x="2" y="2"/>
                </a:cxn>
              </a:cxnLst>
              <a:rect l="0" t="0" r="r" b="b"/>
              <a:pathLst>
                <a:path w="3" h="3">
                  <a:moveTo>
                    <a:pt x="2" y="2"/>
                  </a:moveTo>
                  <a:lnTo>
                    <a:pt x="2" y="2"/>
                  </a:lnTo>
                  <a:lnTo>
                    <a:pt x="0" y="0"/>
                  </a:lnTo>
                  <a:lnTo>
                    <a:pt x="0" y="0"/>
                  </a:lnTo>
                  <a:lnTo>
                    <a:pt x="0" y="0"/>
                  </a:lnTo>
                  <a:lnTo>
                    <a:pt x="2" y="3"/>
                  </a:lnTo>
                  <a:lnTo>
                    <a:pt x="3" y="3"/>
                  </a:lnTo>
                  <a:lnTo>
                    <a:pt x="3" y="2"/>
                  </a:lnTo>
                  <a:lnTo>
                    <a:pt x="2" y="2"/>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641"/>
            <p:cNvSpPr>
              <a:spLocks/>
            </p:cNvSpPr>
            <p:nvPr/>
          </p:nvSpPr>
          <p:spPr bwMode="auto">
            <a:xfrm>
              <a:off x="5891213" y="5637213"/>
              <a:ext cx="3175" cy="4763"/>
            </a:xfrm>
            <a:custGeom>
              <a:avLst/>
              <a:gdLst/>
              <a:ahLst/>
              <a:cxnLst>
                <a:cxn ang="0">
                  <a:pos x="1" y="0"/>
                </a:cxn>
                <a:cxn ang="0">
                  <a:pos x="0" y="0"/>
                </a:cxn>
                <a:cxn ang="0">
                  <a:pos x="0" y="1"/>
                </a:cxn>
                <a:cxn ang="0">
                  <a:pos x="0" y="2"/>
                </a:cxn>
                <a:cxn ang="0">
                  <a:pos x="0" y="2"/>
                </a:cxn>
                <a:cxn ang="0">
                  <a:pos x="1" y="3"/>
                </a:cxn>
                <a:cxn ang="0">
                  <a:pos x="2" y="3"/>
                </a:cxn>
                <a:cxn ang="0">
                  <a:pos x="2" y="1"/>
                </a:cxn>
                <a:cxn ang="0">
                  <a:pos x="1" y="0"/>
                </a:cxn>
                <a:cxn ang="0">
                  <a:pos x="1" y="0"/>
                </a:cxn>
              </a:cxnLst>
              <a:rect l="0" t="0" r="r" b="b"/>
              <a:pathLst>
                <a:path w="2" h="3">
                  <a:moveTo>
                    <a:pt x="1" y="0"/>
                  </a:moveTo>
                  <a:lnTo>
                    <a:pt x="0" y="0"/>
                  </a:lnTo>
                  <a:lnTo>
                    <a:pt x="0" y="1"/>
                  </a:lnTo>
                  <a:lnTo>
                    <a:pt x="0" y="2"/>
                  </a:lnTo>
                  <a:lnTo>
                    <a:pt x="0" y="2"/>
                  </a:lnTo>
                  <a:lnTo>
                    <a:pt x="1" y="3"/>
                  </a:lnTo>
                  <a:lnTo>
                    <a:pt x="2" y="3"/>
                  </a:lnTo>
                  <a:lnTo>
                    <a:pt x="2" y="1"/>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 name="Freeform 642"/>
            <p:cNvSpPr>
              <a:spLocks/>
            </p:cNvSpPr>
            <p:nvPr/>
          </p:nvSpPr>
          <p:spPr bwMode="auto">
            <a:xfrm>
              <a:off x="6342063" y="5802313"/>
              <a:ext cx="1588" cy="3175"/>
            </a:xfrm>
            <a:custGeom>
              <a:avLst/>
              <a:gdLst/>
              <a:ahLst/>
              <a:cxnLst>
                <a:cxn ang="0">
                  <a:pos x="0" y="2"/>
                </a:cxn>
                <a:cxn ang="0">
                  <a:pos x="1" y="2"/>
                </a:cxn>
                <a:cxn ang="0">
                  <a:pos x="1" y="2"/>
                </a:cxn>
                <a:cxn ang="0">
                  <a:pos x="1" y="1"/>
                </a:cxn>
                <a:cxn ang="0">
                  <a:pos x="1" y="0"/>
                </a:cxn>
                <a:cxn ang="0">
                  <a:pos x="1" y="1"/>
                </a:cxn>
                <a:cxn ang="0">
                  <a:pos x="1" y="1"/>
                </a:cxn>
                <a:cxn ang="0">
                  <a:pos x="0" y="2"/>
                </a:cxn>
              </a:cxnLst>
              <a:rect l="0" t="0" r="r" b="b"/>
              <a:pathLst>
                <a:path w="1" h="2">
                  <a:moveTo>
                    <a:pt x="0" y="2"/>
                  </a:moveTo>
                  <a:lnTo>
                    <a:pt x="1" y="2"/>
                  </a:lnTo>
                  <a:lnTo>
                    <a:pt x="1" y="2"/>
                  </a:lnTo>
                  <a:lnTo>
                    <a:pt x="1" y="1"/>
                  </a:lnTo>
                  <a:lnTo>
                    <a:pt x="1" y="0"/>
                  </a:lnTo>
                  <a:lnTo>
                    <a:pt x="1" y="1"/>
                  </a:lnTo>
                  <a:lnTo>
                    <a:pt x="1" y="1"/>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643"/>
            <p:cNvSpPr>
              <a:spLocks/>
            </p:cNvSpPr>
            <p:nvPr/>
          </p:nvSpPr>
          <p:spPr bwMode="auto">
            <a:xfrm>
              <a:off x="6340476" y="5778500"/>
              <a:ext cx="1588" cy="3175"/>
            </a:xfrm>
            <a:custGeom>
              <a:avLst/>
              <a:gdLst/>
              <a:ahLst/>
              <a:cxnLst>
                <a:cxn ang="0">
                  <a:pos x="1" y="2"/>
                </a:cxn>
                <a:cxn ang="0">
                  <a:pos x="1" y="1"/>
                </a:cxn>
                <a:cxn ang="0">
                  <a:pos x="0" y="0"/>
                </a:cxn>
                <a:cxn ang="0">
                  <a:pos x="0" y="2"/>
                </a:cxn>
                <a:cxn ang="0">
                  <a:pos x="0" y="2"/>
                </a:cxn>
                <a:cxn ang="0">
                  <a:pos x="1" y="2"/>
                </a:cxn>
              </a:cxnLst>
              <a:rect l="0" t="0" r="r" b="b"/>
              <a:pathLst>
                <a:path w="1" h="2">
                  <a:moveTo>
                    <a:pt x="1" y="2"/>
                  </a:moveTo>
                  <a:lnTo>
                    <a:pt x="1" y="1"/>
                  </a:lnTo>
                  <a:lnTo>
                    <a:pt x="0" y="0"/>
                  </a:lnTo>
                  <a:lnTo>
                    <a:pt x="0" y="2"/>
                  </a:lnTo>
                  <a:lnTo>
                    <a:pt x="0" y="2"/>
                  </a:lnTo>
                  <a:lnTo>
                    <a:pt x="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Freeform 644"/>
            <p:cNvSpPr>
              <a:spLocks/>
            </p:cNvSpPr>
            <p:nvPr/>
          </p:nvSpPr>
          <p:spPr bwMode="auto">
            <a:xfrm>
              <a:off x="7939088" y="5808663"/>
              <a:ext cx="1588" cy="1588"/>
            </a:xfrm>
            <a:custGeom>
              <a:avLst/>
              <a:gdLst/>
              <a:ahLst/>
              <a:cxnLst>
                <a:cxn ang="0">
                  <a:pos x="0" y="0"/>
                </a:cxn>
                <a:cxn ang="0">
                  <a:pos x="0" y="0"/>
                </a:cxn>
                <a:cxn ang="0">
                  <a:pos x="0" y="1"/>
                </a:cxn>
                <a:cxn ang="0">
                  <a:pos x="0" y="1"/>
                </a:cxn>
                <a:cxn ang="0">
                  <a:pos x="0" y="1"/>
                </a:cxn>
                <a:cxn ang="0">
                  <a:pos x="0" y="1"/>
                </a:cxn>
                <a:cxn ang="0">
                  <a:pos x="0" y="1"/>
                </a:cxn>
                <a:cxn ang="0">
                  <a:pos x="0" y="0"/>
                </a:cxn>
              </a:cxnLst>
              <a:rect l="0" t="0" r="r" b="b"/>
              <a:pathLst>
                <a:path h="1">
                  <a:moveTo>
                    <a:pt x="0" y="0"/>
                  </a:moveTo>
                  <a:lnTo>
                    <a:pt x="0" y="0"/>
                  </a:lnTo>
                  <a:lnTo>
                    <a:pt x="0" y="1"/>
                  </a:lnTo>
                  <a:lnTo>
                    <a:pt x="0" y="1"/>
                  </a:lnTo>
                  <a:lnTo>
                    <a:pt x="0" y="1"/>
                  </a:lnTo>
                  <a:lnTo>
                    <a:pt x="0" y="1"/>
                  </a:lnTo>
                  <a:lnTo>
                    <a:pt x="0"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645"/>
            <p:cNvSpPr>
              <a:spLocks/>
            </p:cNvSpPr>
            <p:nvPr/>
          </p:nvSpPr>
          <p:spPr bwMode="auto">
            <a:xfrm>
              <a:off x="7994651" y="5597525"/>
              <a:ext cx="1588" cy="3175"/>
            </a:xfrm>
            <a:custGeom>
              <a:avLst/>
              <a:gdLst/>
              <a:ahLst/>
              <a:cxnLst>
                <a:cxn ang="0">
                  <a:pos x="1" y="0"/>
                </a:cxn>
                <a:cxn ang="0">
                  <a:pos x="0" y="1"/>
                </a:cxn>
                <a:cxn ang="0">
                  <a:pos x="1" y="2"/>
                </a:cxn>
                <a:cxn ang="0">
                  <a:pos x="1" y="1"/>
                </a:cxn>
                <a:cxn ang="0">
                  <a:pos x="1" y="0"/>
                </a:cxn>
                <a:cxn ang="0">
                  <a:pos x="1" y="0"/>
                </a:cxn>
                <a:cxn ang="0">
                  <a:pos x="1" y="0"/>
                </a:cxn>
              </a:cxnLst>
              <a:rect l="0" t="0" r="r" b="b"/>
              <a:pathLst>
                <a:path w="1" h="2">
                  <a:moveTo>
                    <a:pt x="1" y="0"/>
                  </a:moveTo>
                  <a:lnTo>
                    <a:pt x="0" y="1"/>
                  </a:lnTo>
                  <a:lnTo>
                    <a:pt x="1" y="2"/>
                  </a:lnTo>
                  <a:lnTo>
                    <a:pt x="1" y="1"/>
                  </a:lnTo>
                  <a:lnTo>
                    <a:pt x="1" y="0"/>
                  </a:lnTo>
                  <a:lnTo>
                    <a:pt x="1" y="0"/>
                  </a:ln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 name="Freeform 646"/>
            <p:cNvSpPr>
              <a:spLocks/>
            </p:cNvSpPr>
            <p:nvPr/>
          </p:nvSpPr>
          <p:spPr bwMode="auto">
            <a:xfrm>
              <a:off x="7997826" y="5580063"/>
              <a:ext cx="1588" cy="4763"/>
            </a:xfrm>
            <a:custGeom>
              <a:avLst/>
              <a:gdLst/>
              <a:ahLst/>
              <a:cxnLst>
                <a:cxn ang="0">
                  <a:pos x="0" y="2"/>
                </a:cxn>
                <a:cxn ang="0">
                  <a:pos x="0" y="1"/>
                </a:cxn>
                <a:cxn ang="0">
                  <a:pos x="0" y="0"/>
                </a:cxn>
                <a:cxn ang="0">
                  <a:pos x="0" y="1"/>
                </a:cxn>
                <a:cxn ang="0">
                  <a:pos x="0" y="2"/>
                </a:cxn>
                <a:cxn ang="0">
                  <a:pos x="0" y="3"/>
                </a:cxn>
                <a:cxn ang="0">
                  <a:pos x="0" y="2"/>
                </a:cxn>
              </a:cxnLst>
              <a:rect l="0" t="0" r="r" b="b"/>
              <a:pathLst>
                <a:path h="3">
                  <a:moveTo>
                    <a:pt x="0" y="2"/>
                  </a:moveTo>
                  <a:lnTo>
                    <a:pt x="0" y="1"/>
                  </a:lnTo>
                  <a:lnTo>
                    <a:pt x="0" y="0"/>
                  </a:lnTo>
                  <a:lnTo>
                    <a:pt x="0" y="1"/>
                  </a:lnTo>
                  <a:lnTo>
                    <a:pt x="0" y="2"/>
                  </a:lnTo>
                  <a:lnTo>
                    <a:pt x="0" y="3"/>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647"/>
            <p:cNvSpPr>
              <a:spLocks/>
            </p:cNvSpPr>
            <p:nvPr/>
          </p:nvSpPr>
          <p:spPr bwMode="auto">
            <a:xfrm>
              <a:off x="7996238" y="5584825"/>
              <a:ext cx="1588" cy="1588"/>
            </a:xfrm>
            <a:custGeom>
              <a:avLst/>
              <a:gdLst/>
              <a:ahLst/>
              <a:cxnLst>
                <a:cxn ang="0">
                  <a:pos x="0" y="0"/>
                </a:cxn>
                <a:cxn ang="0">
                  <a:pos x="0" y="1"/>
                </a:cxn>
                <a:cxn ang="0">
                  <a:pos x="1" y="0"/>
                </a:cxn>
                <a:cxn ang="0">
                  <a:pos x="1" y="0"/>
                </a:cxn>
                <a:cxn ang="0">
                  <a:pos x="0" y="0"/>
                </a:cxn>
              </a:cxnLst>
              <a:rect l="0" t="0" r="r" b="b"/>
              <a:pathLst>
                <a:path w="1" h="1">
                  <a:moveTo>
                    <a:pt x="0" y="0"/>
                  </a:moveTo>
                  <a:lnTo>
                    <a:pt x="0" y="1"/>
                  </a:lnTo>
                  <a:lnTo>
                    <a:pt x="1"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 name="Freeform 648"/>
            <p:cNvSpPr>
              <a:spLocks/>
            </p:cNvSpPr>
            <p:nvPr/>
          </p:nvSpPr>
          <p:spPr bwMode="auto">
            <a:xfrm>
              <a:off x="7915276" y="5794375"/>
              <a:ext cx="1588" cy="3175"/>
            </a:xfrm>
            <a:custGeom>
              <a:avLst/>
              <a:gdLst/>
              <a:ahLst/>
              <a:cxnLst>
                <a:cxn ang="0">
                  <a:pos x="1" y="1"/>
                </a:cxn>
                <a:cxn ang="0">
                  <a:pos x="1" y="1"/>
                </a:cxn>
                <a:cxn ang="0">
                  <a:pos x="1" y="1"/>
                </a:cxn>
                <a:cxn ang="0">
                  <a:pos x="0" y="0"/>
                </a:cxn>
                <a:cxn ang="0">
                  <a:pos x="1" y="1"/>
                </a:cxn>
                <a:cxn ang="0">
                  <a:pos x="1" y="2"/>
                </a:cxn>
                <a:cxn ang="0">
                  <a:pos x="1" y="2"/>
                </a:cxn>
                <a:cxn ang="0">
                  <a:pos x="1" y="1"/>
                </a:cxn>
              </a:cxnLst>
              <a:rect l="0" t="0" r="r" b="b"/>
              <a:pathLst>
                <a:path w="1" h="2">
                  <a:moveTo>
                    <a:pt x="1" y="1"/>
                  </a:moveTo>
                  <a:lnTo>
                    <a:pt x="1" y="1"/>
                  </a:lnTo>
                  <a:lnTo>
                    <a:pt x="1" y="1"/>
                  </a:lnTo>
                  <a:lnTo>
                    <a:pt x="0" y="0"/>
                  </a:lnTo>
                  <a:lnTo>
                    <a:pt x="1" y="1"/>
                  </a:lnTo>
                  <a:lnTo>
                    <a:pt x="1" y="2"/>
                  </a:lnTo>
                  <a:lnTo>
                    <a:pt x="1" y="2"/>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649"/>
            <p:cNvSpPr>
              <a:spLocks/>
            </p:cNvSpPr>
            <p:nvPr/>
          </p:nvSpPr>
          <p:spPr bwMode="auto">
            <a:xfrm>
              <a:off x="7997826" y="5643563"/>
              <a:ext cx="1588" cy="3175"/>
            </a:xfrm>
            <a:custGeom>
              <a:avLst/>
              <a:gdLst/>
              <a:ahLst/>
              <a:cxnLst>
                <a:cxn ang="0">
                  <a:pos x="0" y="1"/>
                </a:cxn>
                <a:cxn ang="0">
                  <a:pos x="0" y="2"/>
                </a:cxn>
                <a:cxn ang="0">
                  <a:pos x="0" y="2"/>
                </a:cxn>
                <a:cxn ang="0">
                  <a:pos x="0" y="2"/>
                </a:cxn>
                <a:cxn ang="0">
                  <a:pos x="0" y="2"/>
                </a:cxn>
                <a:cxn ang="0">
                  <a:pos x="0" y="1"/>
                </a:cxn>
                <a:cxn ang="0">
                  <a:pos x="1" y="0"/>
                </a:cxn>
                <a:cxn ang="0">
                  <a:pos x="1" y="0"/>
                </a:cxn>
                <a:cxn ang="0">
                  <a:pos x="1" y="0"/>
                </a:cxn>
                <a:cxn ang="0">
                  <a:pos x="0" y="0"/>
                </a:cxn>
                <a:cxn ang="0">
                  <a:pos x="0" y="0"/>
                </a:cxn>
                <a:cxn ang="0">
                  <a:pos x="0" y="1"/>
                </a:cxn>
              </a:cxnLst>
              <a:rect l="0" t="0" r="r" b="b"/>
              <a:pathLst>
                <a:path w="1" h="2">
                  <a:moveTo>
                    <a:pt x="0" y="1"/>
                  </a:moveTo>
                  <a:lnTo>
                    <a:pt x="0" y="2"/>
                  </a:lnTo>
                  <a:lnTo>
                    <a:pt x="0" y="2"/>
                  </a:lnTo>
                  <a:lnTo>
                    <a:pt x="0" y="2"/>
                  </a:lnTo>
                  <a:lnTo>
                    <a:pt x="0" y="2"/>
                  </a:lnTo>
                  <a:lnTo>
                    <a:pt x="0" y="1"/>
                  </a:lnTo>
                  <a:lnTo>
                    <a:pt x="1" y="0"/>
                  </a:lnTo>
                  <a:lnTo>
                    <a:pt x="1" y="0"/>
                  </a:lnTo>
                  <a:lnTo>
                    <a:pt x="1" y="0"/>
                  </a:lnTo>
                  <a:lnTo>
                    <a:pt x="0" y="0"/>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650"/>
            <p:cNvSpPr>
              <a:spLocks/>
            </p:cNvSpPr>
            <p:nvPr/>
          </p:nvSpPr>
          <p:spPr bwMode="auto">
            <a:xfrm>
              <a:off x="7983538" y="5659438"/>
              <a:ext cx="3175" cy="6350"/>
            </a:xfrm>
            <a:custGeom>
              <a:avLst/>
              <a:gdLst/>
              <a:ahLst/>
              <a:cxnLst>
                <a:cxn ang="0">
                  <a:pos x="0" y="4"/>
                </a:cxn>
                <a:cxn ang="0">
                  <a:pos x="1" y="3"/>
                </a:cxn>
                <a:cxn ang="0">
                  <a:pos x="1" y="3"/>
                </a:cxn>
                <a:cxn ang="0">
                  <a:pos x="1" y="2"/>
                </a:cxn>
                <a:cxn ang="0">
                  <a:pos x="2" y="2"/>
                </a:cxn>
                <a:cxn ang="0">
                  <a:pos x="2" y="1"/>
                </a:cxn>
                <a:cxn ang="0">
                  <a:pos x="2" y="0"/>
                </a:cxn>
                <a:cxn ang="0">
                  <a:pos x="2" y="1"/>
                </a:cxn>
                <a:cxn ang="0">
                  <a:pos x="1" y="1"/>
                </a:cxn>
                <a:cxn ang="0">
                  <a:pos x="1" y="1"/>
                </a:cxn>
                <a:cxn ang="0">
                  <a:pos x="1" y="2"/>
                </a:cxn>
                <a:cxn ang="0">
                  <a:pos x="0" y="2"/>
                </a:cxn>
                <a:cxn ang="0">
                  <a:pos x="0" y="3"/>
                </a:cxn>
                <a:cxn ang="0">
                  <a:pos x="0" y="4"/>
                </a:cxn>
                <a:cxn ang="0">
                  <a:pos x="0" y="4"/>
                </a:cxn>
                <a:cxn ang="0">
                  <a:pos x="0" y="4"/>
                </a:cxn>
                <a:cxn ang="0">
                  <a:pos x="0" y="4"/>
                </a:cxn>
              </a:cxnLst>
              <a:rect l="0" t="0" r="r" b="b"/>
              <a:pathLst>
                <a:path w="2" h="4">
                  <a:moveTo>
                    <a:pt x="0" y="4"/>
                  </a:moveTo>
                  <a:lnTo>
                    <a:pt x="1" y="3"/>
                  </a:lnTo>
                  <a:lnTo>
                    <a:pt x="1" y="3"/>
                  </a:lnTo>
                  <a:lnTo>
                    <a:pt x="1" y="2"/>
                  </a:lnTo>
                  <a:lnTo>
                    <a:pt x="2" y="2"/>
                  </a:lnTo>
                  <a:lnTo>
                    <a:pt x="2" y="1"/>
                  </a:lnTo>
                  <a:lnTo>
                    <a:pt x="2" y="0"/>
                  </a:lnTo>
                  <a:lnTo>
                    <a:pt x="2" y="1"/>
                  </a:lnTo>
                  <a:lnTo>
                    <a:pt x="1" y="1"/>
                  </a:lnTo>
                  <a:lnTo>
                    <a:pt x="1" y="1"/>
                  </a:lnTo>
                  <a:lnTo>
                    <a:pt x="1" y="2"/>
                  </a:lnTo>
                  <a:lnTo>
                    <a:pt x="0" y="2"/>
                  </a:lnTo>
                  <a:lnTo>
                    <a:pt x="0" y="3"/>
                  </a:lnTo>
                  <a:lnTo>
                    <a:pt x="0" y="4"/>
                  </a:lnTo>
                  <a:lnTo>
                    <a:pt x="0" y="4"/>
                  </a:lnTo>
                  <a:lnTo>
                    <a:pt x="0" y="4"/>
                  </a:lnTo>
                  <a:lnTo>
                    <a:pt x="0"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651"/>
            <p:cNvSpPr>
              <a:spLocks/>
            </p:cNvSpPr>
            <p:nvPr/>
          </p:nvSpPr>
          <p:spPr bwMode="auto">
            <a:xfrm>
              <a:off x="8010526" y="5549900"/>
              <a:ext cx="1588" cy="1588"/>
            </a:xfrm>
            <a:custGeom>
              <a:avLst/>
              <a:gdLst/>
              <a:ahLst/>
              <a:cxnLst>
                <a:cxn ang="0">
                  <a:pos x="0" y="0"/>
                </a:cxn>
                <a:cxn ang="0">
                  <a:pos x="0" y="0"/>
                </a:cxn>
                <a:cxn ang="0">
                  <a:pos x="0" y="0"/>
                </a:cxn>
                <a:cxn ang="0">
                  <a:pos x="0" y="0"/>
                </a:cxn>
                <a:cxn ang="0">
                  <a:pos x="1" y="0"/>
                </a:cxn>
                <a:cxn ang="0">
                  <a:pos x="0" y="0"/>
                </a:cxn>
              </a:cxnLst>
              <a:rect l="0" t="0" r="r" b="b"/>
              <a:pathLst>
                <a:path w="1">
                  <a:moveTo>
                    <a:pt x="0" y="0"/>
                  </a:moveTo>
                  <a:lnTo>
                    <a:pt x="0" y="0"/>
                  </a:lnTo>
                  <a:lnTo>
                    <a:pt x="0" y="0"/>
                  </a:lnTo>
                  <a:lnTo>
                    <a:pt x="0" y="0"/>
                  </a:lnTo>
                  <a:lnTo>
                    <a:pt x="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652"/>
            <p:cNvSpPr>
              <a:spLocks/>
            </p:cNvSpPr>
            <p:nvPr/>
          </p:nvSpPr>
          <p:spPr bwMode="auto">
            <a:xfrm>
              <a:off x="8012113" y="5505450"/>
              <a:ext cx="96838" cy="87313"/>
            </a:xfrm>
            <a:custGeom>
              <a:avLst/>
              <a:gdLst/>
              <a:ahLst/>
              <a:cxnLst>
                <a:cxn ang="0">
                  <a:pos x="9" y="43"/>
                </a:cxn>
                <a:cxn ang="0">
                  <a:pos x="6" y="47"/>
                </a:cxn>
                <a:cxn ang="0">
                  <a:pos x="0" y="52"/>
                </a:cxn>
                <a:cxn ang="0">
                  <a:pos x="3" y="52"/>
                </a:cxn>
                <a:cxn ang="0">
                  <a:pos x="7" y="52"/>
                </a:cxn>
                <a:cxn ang="0">
                  <a:pos x="9" y="50"/>
                </a:cxn>
                <a:cxn ang="0">
                  <a:pos x="19" y="47"/>
                </a:cxn>
                <a:cxn ang="0">
                  <a:pos x="24" y="47"/>
                </a:cxn>
                <a:cxn ang="0">
                  <a:pos x="23" y="50"/>
                </a:cxn>
                <a:cxn ang="0">
                  <a:pos x="24" y="54"/>
                </a:cxn>
                <a:cxn ang="0">
                  <a:pos x="27" y="54"/>
                </a:cxn>
                <a:cxn ang="0">
                  <a:pos x="31" y="50"/>
                </a:cxn>
                <a:cxn ang="0">
                  <a:pos x="33" y="49"/>
                </a:cxn>
                <a:cxn ang="0">
                  <a:pos x="33" y="45"/>
                </a:cxn>
                <a:cxn ang="0">
                  <a:pos x="34" y="47"/>
                </a:cxn>
                <a:cxn ang="0">
                  <a:pos x="34" y="47"/>
                </a:cxn>
                <a:cxn ang="0">
                  <a:pos x="40" y="48"/>
                </a:cxn>
                <a:cxn ang="0">
                  <a:pos x="43" y="46"/>
                </a:cxn>
                <a:cxn ang="0">
                  <a:pos x="45" y="47"/>
                </a:cxn>
                <a:cxn ang="0">
                  <a:pos x="48" y="43"/>
                </a:cxn>
                <a:cxn ang="0">
                  <a:pos x="50" y="41"/>
                </a:cxn>
                <a:cxn ang="0">
                  <a:pos x="49" y="45"/>
                </a:cxn>
                <a:cxn ang="0">
                  <a:pos x="53" y="41"/>
                </a:cxn>
                <a:cxn ang="0">
                  <a:pos x="53" y="39"/>
                </a:cxn>
                <a:cxn ang="0">
                  <a:pos x="56" y="32"/>
                </a:cxn>
                <a:cxn ang="0">
                  <a:pos x="57" y="22"/>
                </a:cxn>
                <a:cxn ang="0">
                  <a:pos x="60" y="18"/>
                </a:cxn>
                <a:cxn ang="0">
                  <a:pos x="61" y="16"/>
                </a:cxn>
                <a:cxn ang="0">
                  <a:pos x="58" y="5"/>
                </a:cxn>
                <a:cxn ang="0">
                  <a:pos x="56" y="0"/>
                </a:cxn>
                <a:cxn ang="0">
                  <a:pos x="54" y="1"/>
                </a:cxn>
                <a:cxn ang="0">
                  <a:pos x="56" y="1"/>
                </a:cxn>
                <a:cxn ang="0">
                  <a:pos x="56" y="4"/>
                </a:cxn>
                <a:cxn ang="0">
                  <a:pos x="53" y="4"/>
                </a:cxn>
                <a:cxn ang="0">
                  <a:pos x="52" y="3"/>
                </a:cxn>
                <a:cxn ang="0">
                  <a:pos x="50" y="5"/>
                </a:cxn>
                <a:cxn ang="0">
                  <a:pos x="49" y="11"/>
                </a:cxn>
                <a:cxn ang="0">
                  <a:pos x="46" y="25"/>
                </a:cxn>
                <a:cxn ang="0">
                  <a:pos x="42" y="28"/>
                </a:cxn>
                <a:cxn ang="0">
                  <a:pos x="35" y="33"/>
                </a:cxn>
                <a:cxn ang="0">
                  <a:pos x="34" y="32"/>
                </a:cxn>
                <a:cxn ang="0">
                  <a:pos x="34" y="30"/>
                </a:cxn>
                <a:cxn ang="0">
                  <a:pos x="34" y="28"/>
                </a:cxn>
                <a:cxn ang="0">
                  <a:pos x="31" y="34"/>
                </a:cxn>
                <a:cxn ang="0">
                  <a:pos x="27" y="42"/>
                </a:cxn>
                <a:cxn ang="0">
                  <a:pos x="23" y="40"/>
                </a:cxn>
              </a:cxnLst>
              <a:rect l="0" t="0" r="r" b="b"/>
              <a:pathLst>
                <a:path w="61" h="55">
                  <a:moveTo>
                    <a:pt x="13" y="42"/>
                  </a:moveTo>
                  <a:lnTo>
                    <a:pt x="12" y="41"/>
                  </a:lnTo>
                  <a:lnTo>
                    <a:pt x="9" y="43"/>
                  </a:lnTo>
                  <a:lnTo>
                    <a:pt x="9" y="44"/>
                  </a:lnTo>
                  <a:lnTo>
                    <a:pt x="7" y="45"/>
                  </a:lnTo>
                  <a:lnTo>
                    <a:pt x="6" y="47"/>
                  </a:lnTo>
                  <a:lnTo>
                    <a:pt x="2" y="49"/>
                  </a:lnTo>
                  <a:lnTo>
                    <a:pt x="0" y="50"/>
                  </a:lnTo>
                  <a:lnTo>
                    <a:pt x="0" y="52"/>
                  </a:lnTo>
                  <a:lnTo>
                    <a:pt x="1" y="52"/>
                  </a:lnTo>
                  <a:lnTo>
                    <a:pt x="2" y="52"/>
                  </a:lnTo>
                  <a:lnTo>
                    <a:pt x="3" y="52"/>
                  </a:lnTo>
                  <a:lnTo>
                    <a:pt x="4" y="51"/>
                  </a:lnTo>
                  <a:lnTo>
                    <a:pt x="6" y="53"/>
                  </a:lnTo>
                  <a:lnTo>
                    <a:pt x="7" y="52"/>
                  </a:lnTo>
                  <a:lnTo>
                    <a:pt x="8" y="50"/>
                  </a:lnTo>
                  <a:lnTo>
                    <a:pt x="9" y="50"/>
                  </a:lnTo>
                  <a:lnTo>
                    <a:pt x="9" y="50"/>
                  </a:lnTo>
                  <a:lnTo>
                    <a:pt x="16" y="48"/>
                  </a:lnTo>
                  <a:lnTo>
                    <a:pt x="16" y="49"/>
                  </a:lnTo>
                  <a:lnTo>
                    <a:pt x="19" y="47"/>
                  </a:lnTo>
                  <a:lnTo>
                    <a:pt x="20" y="47"/>
                  </a:lnTo>
                  <a:lnTo>
                    <a:pt x="23" y="47"/>
                  </a:lnTo>
                  <a:lnTo>
                    <a:pt x="24" y="47"/>
                  </a:lnTo>
                  <a:lnTo>
                    <a:pt x="25" y="47"/>
                  </a:lnTo>
                  <a:lnTo>
                    <a:pt x="25" y="48"/>
                  </a:lnTo>
                  <a:lnTo>
                    <a:pt x="23" y="50"/>
                  </a:lnTo>
                  <a:lnTo>
                    <a:pt x="23" y="52"/>
                  </a:lnTo>
                  <a:lnTo>
                    <a:pt x="23" y="53"/>
                  </a:lnTo>
                  <a:lnTo>
                    <a:pt x="24" y="54"/>
                  </a:lnTo>
                  <a:lnTo>
                    <a:pt x="25" y="54"/>
                  </a:lnTo>
                  <a:lnTo>
                    <a:pt x="27" y="55"/>
                  </a:lnTo>
                  <a:lnTo>
                    <a:pt x="27" y="54"/>
                  </a:lnTo>
                  <a:lnTo>
                    <a:pt x="30" y="50"/>
                  </a:lnTo>
                  <a:lnTo>
                    <a:pt x="31" y="50"/>
                  </a:lnTo>
                  <a:lnTo>
                    <a:pt x="31" y="50"/>
                  </a:lnTo>
                  <a:lnTo>
                    <a:pt x="32" y="50"/>
                  </a:lnTo>
                  <a:lnTo>
                    <a:pt x="33" y="50"/>
                  </a:lnTo>
                  <a:lnTo>
                    <a:pt x="33" y="49"/>
                  </a:lnTo>
                  <a:lnTo>
                    <a:pt x="31" y="47"/>
                  </a:lnTo>
                  <a:lnTo>
                    <a:pt x="32" y="45"/>
                  </a:lnTo>
                  <a:lnTo>
                    <a:pt x="33" y="45"/>
                  </a:lnTo>
                  <a:lnTo>
                    <a:pt x="33" y="47"/>
                  </a:lnTo>
                  <a:lnTo>
                    <a:pt x="33" y="47"/>
                  </a:lnTo>
                  <a:lnTo>
                    <a:pt x="34" y="47"/>
                  </a:lnTo>
                  <a:lnTo>
                    <a:pt x="34" y="47"/>
                  </a:lnTo>
                  <a:lnTo>
                    <a:pt x="35" y="47"/>
                  </a:lnTo>
                  <a:lnTo>
                    <a:pt x="34" y="47"/>
                  </a:lnTo>
                  <a:lnTo>
                    <a:pt x="34" y="48"/>
                  </a:lnTo>
                  <a:lnTo>
                    <a:pt x="35" y="47"/>
                  </a:lnTo>
                  <a:lnTo>
                    <a:pt x="40" y="48"/>
                  </a:lnTo>
                  <a:lnTo>
                    <a:pt x="43" y="45"/>
                  </a:lnTo>
                  <a:lnTo>
                    <a:pt x="44" y="45"/>
                  </a:lnTo>
                  <a:lnTo>
                    <a:pt x="43" y="46"/>
                  </a:lnTo>
                  <a:lnTo>
                    <a:pt x="44" y="47"/>
                  </a:lnTo>
                  <a:lnTo>
                    <a:pt x="45" y="47"/>
                  </a:lnTo>
                  <a:lnTo>
                    <a:pt x="45" y="47"/>
                  </a:lnTo>
                  <a:lnTo>
                    <a:pt x="45" y="44"/>
                  </a:lnTo>
                  <a:lnTo>
                    <a:pt x="46" y="43"/>
                  </a:lnTo>
                  <a:lnTo>
                    <a:pt x="48" y="43"/>
                  </a:lnTo>
                  <a:lnTo>
                    <a:pt x="49" y="44"/>
                  </a:lnTo>
                  <a:lnTo>
                    <a:pt x="49" y="41"/>
                  </a:lnTo>
                  <a:lnTo>
                    <a:pt x="50" y="41"/>
                  </a:lnTo>
                  <a:lnTo>
                    <a:pt x="50" y="42"/>
                  </a:lnTo>
                  <a:lnTo>
                    <a:pt x="49" y="43"/>
                  </a:lnTo>
                  <a:lnTo>
                    <a:pt x="49" y="45"/>
                  </a:lnTo>
                  <a:lnTo>
                    <a:pt x="49" y="46"/>
                  </a:lnTo>
                  <a:lnTo>
                    <a:pt x="52" y="44"/>
                  </a:lnTo>
                  <a:lnTo>
                    <a:pt x="53" y="41"/>
                  </a:lnTo>
                  <a:lnTo>
                    <a:pt x="55" y="40"/>
                  </a:lnTo>
                  <a:lnTo>
                    <a:pt x="54" y="39"/>
                  </a:lnTo>
                  <a:lnTo>
                    <a:pt x="53" y="39"/>
                  </a:lnTo>
                  <a:lnTo>
                    <a:pt x="54" y="35"/>
                  </a:lnTo>
                  <a:lnTo>
                    <a:pt x="55" y="32"/>
                  </a:lnTo>
                  <a:lnTo>
                    <a:pt x="56" y="32"/>
                  </a:lnTo>
                  <a:lnTo>
                    <a:pt x="56" y="25"/>
                  </a:lnTo>
                  <a:lnTo>
                    <a:pt x="56" y="23"/>
                  </a:lnTo>
                  <a:lnTo>
                    <a:pt x="57" y="22"/>
                  </a:lnTo>
                  <a:lnTo>
                    <a:pt x="59" y="22"/>
                  </a:lnTo>
                  <a:lnTo>
                    <a:pt x="59" y="21"/>
                  </a:lnTo>
                  <a:lnTo>
                    <a:pt x="60" y="18"/>
                  </a:lnTo>
                  <a:lnTo>
                    <a:pt x="60" y="18"/>
                  </a:lnTo>
                  <a:lnTo>
                    <a:pt x="60" y="17"/>
                  </a:lnTo>
                  <a:lnTo>
                    <a:pt x="61" y="16"/>
                  </a:lnTo>
                  <a:lnTo>
                    <a:pt x="61" y="15"/>
                  </a:lnTo>
                  <a:lnTo>
                    <a:pt x="61" y="14"/>
                  </a:lnTo>
                  <a:lnTo>
                    <a:pt x="58" y="5"/>
                  </a:lnTo>
                  <a:lnTo>
                    <a:pt x="58" y="1"/>
                  </a:lnTo>
                  <a:lnTo>
                    <a:pt x="58" y="0"/>
                  </a:lnTo>
                  <a:lnTo>
                    <a:pt x="56" y="0"/>
                  </a:lnTo>
                  <a:lnTo>
                    <a:pt x="55" y="0"/>
                  </a:lnTo>
                  <a:lnTo>
                    <a:pt x="55" y="0"/>
                  </a:lnTo>
                  <a:lnTo>
                    <a:pt x="54" y="1"/>
                  </a:lnTo>
                  <a:lnTo>
                    <a:pt x="55" y="3"/>
                  </a:lnTo>
                  <a:lnTo>
                    <a:pt x="56" y="2"/>
                  </a:lnTo>
                  <a:lnTo>
                    <a:pt x="56" y="1"/>
                  </a:lnTo>
                  <a:lnTo>
                    <a:pt x="56" y="3"/>
                  </a:lnTo>
                  <a:lnTo>
                    <a:pt x="56" y="4"/>
                  </a:lnTo>
                  <a:lnTo>
                    <a:pt x="56" y="4"/>
                  </a:lnTo>
                  <a:lnTo>
                    <a:pt x="55" y="3"/>
                  </a:lnTo>
                  <a:lnTo>
                    <a:pt x="54" y="5"/>
                  </a:lnTo>
                  <a:lnTo>
                    <a:pt x="53" y="4"/>
                  </a:lnTo>
                  <a:lnTo>
                    <a:pt x="53" y="3"/>
                  </a:lnTo>
                  <a:lnTo>
                    <a:pt x="52" y="2"/>
                  </a:lnTo>
                  <a:lnTo>
                    <a:pt x="52" y="3"/>
                  </a:lnTo>
                  <a:lnTo>
                    <a:pt x="52" y="3"/>
                  </a:lnTo>
                  <a:lnTo>
                    <a:pt x="51" y="5"/>
                  </a:lnTo>
                  <a:lnTo>
                    <a:pt x="50" y="5"/>
                  </a:lnTo>
                  <a:lnTo>
                    <a:pt x="50" y="6"/>
                  </a:lnTo>
                  <a:lnTo>
                    <a:pt x="50" y="9"/>
                  </a:lnTo>
                  <a:lnTo>
                    <a:pt x="49" y="11"/>
                  </a:lnTo>
                  <a:lnTo>
                    <a:pt x="49" y="11"/>
                  </a:lnTo>
                  <a:lnTo>
                    <a:pt x="50" y="12"/>
                  </a:lnTo>
                  <a:lnTo>
                    <a:pt x="46" y="25"/>
                  </a:lnTo>
                  <a:lnTo>
                    <a:pt x="45" y="25"/>
                  </a:lnTo>
                  <a:lnTo>
                    <a:pt x="44" y="25"/>
                  </a:lnTo>
                  <a:lnTo>
                    <a:pt x="42" y="28"/>
                  </a:lnTo>
                  <a:lnTo>
                    <a:pt x="39" y="31"/>
                  </a:lnTo>
                  <a:lnTo>
                    <a:pt x="36" y="32"/>
                  </a:lnTo>
                  <a:lnTo>
                    <a:pt x="35" y="33"/>
                  </a:lnTo>
                  <a:lnTo>
                    <a:pt x="34" y="33"/>
                  </a:lnTo>
                  <a:lnTo>
                    <a:pt x="34" y="33"/>
                  </a:lnTo>
                  <a:lnTo>
                    <a:pt x="34" y="32"/>
                  </a:lnTo>
                  <a:lnTo>
                    <a:pt x="33" y="31"/>
                  </a:lnTo>
                  <a:lnTo>
                    <a:pt x="33" y="31"/>
                  </a:lnTo>
                  <a:lnTo>
                    <a:pt x="34" y="30"/>
                  </a:lnTo>
                  <a:lnTo>
                    <a:pt x="35" y="29"/>
                  </a:lnTo>
                  <a:lnTo>
                    <a:pt x="35" y="28"/>
                  </a:lnTo>
                  <a:lnTo>
                    <a:pt x="34" y="28"/>
                  </a:lnTo>
                  <a:lnTo>
                    <a:pt x="32" y="29"/>
                  </a:lnTo>
                  <a:lnTo>
                    <a:pt x="32" y="32"/>
                  </a:lnTo>
                  <a:lnTo>
                    <a:pt x="31" y="34"/>
                  </a:lnTo>
                  <a:lnTo>
                    <a:pt x="28" y="37"/>
                  </a:lnTo>
                  <a:lnTo>
                    <a:pt x="28" y="40"/>
                  </a:lnTo>
                  <a:lnTo>
                    <a:pt x="27" y="42"/>
                  </a:lnTo>
                  <a:lnTo>
                    <a:pt x="26" y="42"/>
                  </a:lnTo>
                  <a:lnTo>
                    <a:pt x="23" y="41"/>
                  </a:lnTo>
                  <a:lnTo>
                    <a:pt x="23" y="40"/>
                  </a:lnTo>
                  <a:lnTo>
                    <a:pt x="13" y="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653"/>
            <p:cNvSpPr>
              <a:spLocks/>
            </p:cNvSpPr>
            <p:nvPr/>
          </p:nvSpPr>
          <p:spPr bwMode="auto">
            <a:xfrm>
              <a:off x="8001001" y="5589588"/>
              <a:ext cx="1588" cy="1588"/>
            </a:xfrm>
            <a:custGeom>
              <a:avLst/>
              <a:gdLst/>
              <a:ahLst/>
              <a:cxnLst>
                <a:cxn ang="0">
                  <a:pos x="0" y="0"/>
                </a:cxn>
                <a:cxn ang="0">
                  <a:pos x="0" y="0"/>
                </a:cxn>
                <a:cxn ang="0">
                  <a:pos x="0" y="1"/>
                </a:cxn>
                <a:cxn ang="0">
                  <a:pos x="1" y="1"/>
                </a:cxn>
                <a:cxn ang="0">
                  <a:pos x="0" y="0"/>
                </a:cxn>
              </a:cxnLst>
              <a:rect l="0" t="0" r="r" b="b"/>
              <a:pathLst>
                <a:path w="1" h="1">
                  <a:moveTo>
                    <a:pt x="0" y="0"/>
                  </a:moveTo>
                  <a:lnTo>
                    <a:pt x="0" y="0"/>
                  </a:lnTo>
                  <a:lnTo>
                    <a:pt x="0" y="1"/>
                  </a:lnTo>
                  <a:lnTo>
                    <a:pt x="1"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654"/>
            <p:cNvSpPr>
              <a:spLocks/>
            </p:cNvSpPr>
            <p:nvPr/>
          </p:nvSpPr>
          <p:spPr bwMode="auto">
            <a:xfrm>
              <a:off x="8001001" y="5588000"/>
              <a:ext cx="19050" cy="30163"/>
            </a:xfrm>
            <a:custGeom>
              <a:avLst/>
              <a:gdLst/>
              <a:ahLst/>
              <a:cxnLst>
                <a:cxn ang="0">
                  <a:pos x="1" y="6"/>
                </a:cxn>
                <a:cxn ang="0">
                  <a:pos x="1" y="7"/>
                </a:cxn>
                <a:cxn ang="0">
                  <a:pos x="1" y="6"/>
                </a:cxn>
                <a:cxn ang="0">
                  <a:pos x="0" y="6"/>
                </a:cxn>
                <a:cxn ang="0">
                  <a:pos x="1" y="9"/>
                </a:cxn>
                <a:cxn ang="0">
                  <a:pos x="1" y="9"/>
                </a:cxn>
                <a:cxn ang="0">
                  <a:pos x="2" y="8"/>
                </a:cxn>
                <a:cxn ang="0">
                  <a:pos x="3" y="9"/>
                </a:cxn>
                <a:cxn ang="0">
                  <a:pos x="4" y="8"/>
                </a:cxn>
                <a:cxn ang="0">
                  <a:pos x="3" y="7"/>
                </a:cxn>
                <a:cxn ang="0">
                  <a:pos x="3" y="7"/>
                </a:cxn>
                <a:cxn ang="0">
                  <a:pos x="3" y="6"/>
                </a:cxn>
                <a:cxn ang="0">
                  <a:pos x="3" y="6"/>
                </a:cxn>
                <a:cxn ang="0">
                  <a:pos x="5" y="8"/>
                </a:cxn>
                <a:cxn ang="0">
                  <a:pos x="5" y="9"/>
                </a:cxn>
                <a:cxn ang="0">
                  <a:pos x="5" y="9"/>
                </a:cxn>
                <a:cxn ang="0">
                  <a:pos x="5" y="10"/>
                </a:cxn>
                <a:cxn ang="0">
                  <a:pos x="5" y="12"/>
                </a:cxn>
                <a:cxn ang="0">
                  <a:pos x="4" y="12"/>
                </a:cxn>
                <a:cxn ang="0">
                  <a:pos x="3" y="13"/>
                </a:cxn>
                <a:cxn ang="0">
                  <a:pos x="3" y="17"/>
                </a:cxn>
                <a:cxn ang="0">
                  <a:pos x="3" y="17"/>
                </a:cxn>
                <a:cxn ang="0">
                  <a:pos x="4" y="18"/>
                </a:cxn>
                <a:cxn ang="0">
                  <a:pos x="5" y="18"/>
                </a:cxn>
                <a:cxn ang="0">
                  <a:pos x="5" y="17"/>
                </a:cxn>
                <a:cxn ang="0">
                  <a:pos x="5" y="16"/>
                </a:cxn>
                <a:cxn ang="0">
                  <a:pos x="5" y="15"/>
                </a:cxn>
                <a:cxn ang="0">
                  <a:pos x="6" y="15"/>
                </a:cxn>
                <a:cxn ang="0">
                  <a:pos x="5" y="16"/>
                </a:cxn>
                <a:cxn ang="0">
                  <a:pos x="6" y="19"/>
                </a:cxn>
                <a:cxn ang="0">
                  <a:pos x="7" y="19"/>
                </a:cxn>
                <a:cxn ang="0">
                  <a:pos x="8" y="18"/>
                </a:cxn>
                <a:cxn ang="0">
                  <a:pos x="8" y="17"/>
                </a:cxn>
                <a:cxn ang="0">
                  <a:pos x="8" y="17"/>
                </a:cxn>
                <a:cxn ang="0">
                  <a:pos x="8" y="17"/>
                </a:cxn>
                <a:cxn ang="0">
                  <a:pos x="12" y="7"/>
                </a:cxn>
                <a:cxn ang="0">
                  <a:pos x="12" y="6"/>
                </a:cxn>
                <a:cxn ang="0">
                  <a:pos x="12" y="5"/>
                </a:cxn>
                <a:cxn ang="0">
                  <a:pos x="11" y="5"/>
                </a:cxn>
                <a:cxn ang="0">
                  <a:pos x="10" y="4"/>
                </a:cxn>
                <a:cxn ang="0">
                  <a:pos x="11" y="3"/>
                </a:cxn>
                <a:cxn ang="0">
                  <a:pos x="11" y="2"/>
                </a:cxn>
                <a:cxn ang="0">
                  <a:pos x="10" y="2"/>
                </a:cxn>
                <a:cxn ang="0">
                  <a:pos x="8" y="2"/>
                </a:cxn>
                <a:cxn ang="0">
                  <a:pos x="7" y="1"/>
                </a:cxn>
                <a:cxn ang="0">
                  <a:pos x="7" y="1"/>
                </a:cxn>
                <a:cxn ang="0">
                  <a:pos x="6" y="1"/>
                </a:cxn>
                <a:cxn ang="0">
                  <a:pos x="6" y="0"/>
                </a:cxn>
                <a:cxn ang="0">
                  <a:pos x="6" y="0"/>
                </a:cxn>
                <a:cxn ang="0">
                  <a:pos x="5" y="1"/>
                </a:cxn>
                <a:cxn ang="0">
                  <a:pos x="5" y="2"/>
                </a:cxn>
                <a:cxn ang="0">
                  <a:pos x="4" y="2"/>
                </a:cxn>
                <a:cxn ang="0">
                  <a:pos x="3" y="2"/>
                </a:cxn>
                <a:cxn ang="0">
                  <a:pos x="2" y="3"/>
                </a:cxn>
                <a:cxn ang="0">
                  <a:pos x="1" y="3"/>
                </a:cxn>
                <a:cxn ang="0">
                  <a:pos x="1" y="3"/>
                </a:cxn>
                <a:cxn ang="0">
                  <a:pos x="1" y="4"/>
                </a:cxn>
                <a:cxn ang="0">
                  <a:pos x="0" y="5"/>
                </a:cxn>
                <a:cxn ang="0">
                  <a:pos x="1" y="6"/>
                </a:cxn>
              </a:cxnLst>
              <a:rect l="0" t="0" r="r" b="b"/>
              <a:pathLst>
                <a:path w="12" h="19">
                  <a:moveTo>
                    <a:pt x="1" y="6"/>
                  </a:moveTo>
                  <a:lnTo>
                    <a:pt x="1" y="7"/>
                  </a:lnTo>
                  <a:lnTo>
                    <a:pt x="1" y="6"/>
                  </a:lnTo>
                  <a:lnTo>
                    <a:pt x="0" y="6"/>
                  </a:lnTo>
                  <a:lnTo>
                    <a:pt x="1" y="9"/>
                  </a:lnTo>
                  <a:lnTo>
                    <a:pt x="1" y="9"/>
                  </a:lnTo>
                  <a:lnTo>
                    <a:pt x="2" y="8"/>
                  </a:lnTo>
                  <a:lnTo>
                    <a:pt x="3" y="9"/>
                  </a:lnTo>
                  <a:lnTo>
                    <a:pt x="4" y="8"/>
                  </a:lnTo>
                  <a:lnTo>
                    <a:pt x="3" y="7"/>
                  </a:lnTo>
                  <a:lnTo>
                    <a:pt x="3" y="7"/>
                  </a:lnTo>
                  <a:lnTo>
                    <a:pt x="3" y="6"/>
                  </a:lnTo>
                  <a:lnTo>
                    <a:pt x="3" y="6"/>
                  </a:lnTo>
                  <a:lnTo>
                    <a:pt x="5" y="8"/>
                  </a:lnTo>
                  <a:lnTo>
                    <a:pt x="5" y="9"/>
                  </a:lnTo>
                  <a:lnTo>
                    <a:pt x="5" y="9"/>
                  </a:lnTo>
                  <a:lnTo>
                    <a:pt x="5" y="10"/>
                  </a:lnTo>
                  <a:lnTo>
                    <a:pt x="5" y="12"/>
                  </a:lnTo>
                  <a:lnTo>
                    <a:pt x="4" y="12"/>
                  </a:lnTo>
                  <a:lnTo>
                    <a:pt x="3" y="13"/>
                  </a:lnTo>
                  <a:lnTo>
                    <a:pt x="3" y="17"/>
                  </a:lnTo>
                  <a:lnTo>
                    <a:pt x="3" y="17"/>
                  </a:lnTo>
                  <a:lnTo>
                    <a:pt x="4" y="18"/>
                  </a:lnTo>
                  <a:lnTo>
                    <a:pt x="5" y="18"/>
                  </a:lnTo>
                  <a:lnTo>
                    <a:pt x="5" y="17"/>
                  </a:lnTo>
                  <a:lnTo>
                    <a:pt x="5" y="16"/>
                  </a:lnTo>
                  <a:lnTo>
                    <a:pt x="5" y="15"/>
                  </a:lnTo>
                  <a:lnTo>
                    <a:pt x="6" y="15"/>
                  </a:lnTo>
                  <a:lnTo>
                    <a:pt x="5" y="16"/>
                  </a:lnTo>
                  <a:lnTo>
                    <a:pt x="6" y="19"/>
                  </a:lnTo>
                  <a:lnTo>
                    <a:pt x="7" y="19"/>
                  </a:lnTo>
                  <a:lnTo>
                    <a:pt x="8" y="18"/>
                  </a:lnTo>
                  <a:lnTo>
                    <a:pt x="8" y="17"/>
                  </a:lnTo>
                  <a:lnTo>
                    <a:pt x="8" y="17"/>
                  </a:lnTo>
                  <a:lnTo>
                    <a:pt x="8" y="17"/>
                  </a:lnTo>
                  <a:lnTo>
                    <a:pt x="12" y="7"/>
                  </a:lnTo>
                  <a:lnTo>
                    <a:pt x="12" y="6"/>
                  </a:lnTo>
                  <a:lnTo>
                    <a:pt x="12" y="5"/>
                  </a:lnTo>
                  <a:lnTo>
                    <a:pt x="11" y="5"/>
                  </a:lnTo>
                  <a:lnTo>
                    <a:pt x="10" y="4"/>
                  </a:lnTo>
                  <a:lnTo>
                    <a:pt x="11" y="3"/>
                  </a:lnTo>
                  <a:lnTo>
                    <a:pt x="11" y="2"/>
                  </a:lnTo>
                  <a:lnTo>
                    <a:pt x="10" y="2"/>
                  </a:lnTo>
                  <a:lnTo>
                    <a:pt x="8" y="2"/>
                  </a:lnTo>
                  <a:lnTo>
                    <a:pt x="7" y="1"/>
                  </a:lnTo>
                  <a:lnTo>
                    <a:pt x="7" y="1"/>
                  </a:lnTo>
                  <a:lnTo>
                    <a:pt x="6" y="1"/>
                  </a:lnTo>
                  <a:lnTo>
                    <a:pt x="6" y="0"/>
                  </a:lnTo>
                  <a:lnTo>
                    <a:pt x="6" y="0"/>
                  </a:lnTo>
                  <a:lnTo>
                    <a:pt x="5" y="1"/>
                  </a:lnTo>
                  <a:lnTo>
                    <a:pt x="5" y="2"/>
                  </a:lnTo>
                  <a:lnTo>
                    <a:pt x="4" y="2"/>
                  </a:lnTo>
                  <a:lnTo>
                    <a:pt x="3" y="2"/>
                  </a:lnTo>
                  <a:lnTo>
                    <a:pt x="2" y="3"/>
                  </a:lnTo>
                  <a:lnTo>
                    <a:pt x="1" y="3"/>
                  </a:lnTo>
                  <a:lnTo>
                    <a:pt x="1" y="3"/>
                  </a:lnTo>
                  <a:lnTo>
                    <a:pt x="1" y="4"/>
                  </a:lnTo>
                  <a:lnTo>
                    <a:pt x="0" y="5"/>
                  </a:lnTo>
                  <a:lnTo>
                    <a:pt x="1"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655"/>
            <p:cNvSpPr>
              <a:spLocks/>
            </p:cNvSpPr>
            <p:nvPr/>
          </p:nvSpPr>
          <p:spPr bwMode="auto">
            <a:xfrm>
              <a:off x="6342063" y="6424613"/>
              <a:ext cx="14288" cy="12700"/>
            </a:xfrm>
            <a:custGeom>
              <a:avLst/>
              <a:gdLst/>
              <a:ahLst/>
              <a:cxnLst>
                <a:cxn ang="0">
                  <a:pos x="8" y="3"/>
                </a:cxn>
                <a:cxn ang="0">
                  <a:pos x="8" y="3"/>
                </a:cxn>
                <a:cxn ang="0">
                  <a:pos x="9" y="2"/>
                </a:cxn>
                <a:cxn ang="0">
                  <a:pos x="9" y="1"/>
                </a:cxn>
                <a:cxn ang="0">
                  <a:pos x="9" y="1"/>
                </a:cxn>
                <a:cxn ang="0">
                  <a:pos x="8" y="0"/>
                </a:cxn>
                <a:cxn ang="0">
                  <a:pos x="8" y="0"/>
                </a:cxn>
                <a:cxn ang="0">
                  <a:pos x="8" y="1"/>
                </a:cxn>
                <a:cxn ang="0">
                  <a:pos x="8" y="1"/>
                </a:cxn>
                <a:cxn ang="0">
                  <a:pos x="5" y="1"/>
                </a:cxn>
                <a:cxn ang="0">
                  <a:pos x="4" y="1"/>
                </a:cxn>
                <a:cxn ang="0">
                  <a:pos x="3" y="1"/>
                </a:cxn>
                <a:cxn ang="0">
                  <a:pos x="1" y="0"/>
                </a:cxn>
                <a:cxn ang="0">
                  <a:pos x="2" y="1"/>
                </a:cxn>
                <a:cxn ang="0">
                  <a:pos x="2" y="1"/>
                </a:cxn>
                <a:cxn ang="0">
                  <a:pos x="3" y="1"/>
                </a:cxn>
                <a:cxn ang="0">
                  <a:pos x="3" y="2"/>
                </a:cxn>
                <a:cxn ang="0">
                  <a:pos x="2" y="2"/>
                </a:cxn>
                <a:cxn ang="0">
                  <a:pos x="2" y="2"/>
                </a:cxn>
                <a:cxn ang="0">
                  <a:pos x="3" y="2"/>
                </a:cxn>
                <a:cxn ang="0">
                  <a:pos x="4" y="3"/>
                </a:cxn>
                <a:cxn ang="0">
                  <a:pos x="4" y="3"/>
                </a:cxn>
                <a:cxn ang="0">
                  <a:pos x="3" y="4"/>
                </a:cxn>
                <a:cxn ang="0">
                  <a:pos x="2" y="4"/>
                </a:cxn>
                <a:cxn ang="0">
                  <a:pos x="2" y="5"/>
                </a:cxn>
                <a:cxn ang="0">
                  <a:pos x="2" y="6"/>
                </a:cxn>
                <a:cxn ang="0">
                  <a:pos x="3" y="6"/>
                </a:cxn>
                <a:cxn ang="0">
                  <a:pos x="2" y="6"/>
                </a:cxn>
                <a:cxn ang="0">
                  <a:pos x="1" y="6"/>
                </a:cxn>
                <a:cxn ang="0">
                  <a:pos x="1" y="6"/>
                </a:cxn>
                <a:cxn ang="0">
                  <a:pos x="1" y="7"/>
                </a:cxn>
                <a:cxn ang="0">
                  <a:pos x="0" y="7"/>
                </a:cxn>
                <a:cxn ang="0">
                  <a:pos x="0" y="7"/>
                </a:cxn>
                <a:cxn ang="0">
                  <a:pos x="1" y="7"/>
                </a:cxn>
                <a:cxn ang="0">
                  <a:pos x="1" y="7"/>
                </a:cxn>
                <a:cxn ang="0">
                  <a:pos x="1" y="7"/>
                </a:cxn>
                <a:cxn ang="0">
                  <a:pos x="1" y="7"/>
                </a:cxn>
                <a:cxn ang="0">
                  <a:pos x="1" y="7"/>
                </a:cxn>
                <a:cxn ang="0">
                  <a:pos x="1" y="8"/>
                </a:cxn>
                <a:cxn ang="0">
                  <a:pos x="3" y="7"/>
                </a:cxn>
                <a:cxn ang="0">
                  <a:pos x="3" y="7"/>
                </a:cxn>
                <a:cxn ang="0">
                  <a:pos x="4" y="7"/>
                </a:cxn>
                <a:cxn ang="0">
                  <a:pos x="4" y="6"/>
                </a:cxn>
                <a:cxn ang="0">
                  <a:pos x="4" y="6"/>
                </a:cxn>
                <a:cxn ang="0">
                  <a:pos x="4" y="7"/>
                </a:cxn>
                <a:cxn ang="0">
                  <a:pos x="4" y="6"/>
                </a:cxn>
                <a:cxn ang="0">
                  <a:pos x="5" y="6"/>
                </a:cxn>
                <a:cxn ang="0">
                  <a:pos x="6" y="6"/>
                </a:cxn>
                <a:cxn ang="0">
                  <a:pos x="6" y="5"/>
                </a:cxn>
                <a:cxn ang="0">
                  <a:pos x="7" y="4"/>
                </a:cxn>
                <a:cxn ang="0">
                  <a:pos x="8" y="3"/>
                </a:cxn>
              </a:cxnLst>
              <a:rect l="0" t="0" r="r" b="b"/>
              <a:pathLst>
                <a:path w="9" h="8">
                  <a:moveTo>
                    <a:pt x="8" y="3"/>
                  </a:moveTo>
                  <a:lnTo>
                    <a:pt x="8" y="3"/>
                  </a:lnTo>
                  <a:lnTo>
                    <a:pt x="9" y="2"/>
                  </a:lnTo>
                  <a:lnTo>
                    <a:pt x="9" y="1"/>
                  </a:lnTo>
                  <a:lnTo>
                    <a:pt x="9" y="1"/>
                  </a:lnTo>
                  <a:lnTo>
                    <a:pt x="8" y="0"/>
                  </a:lnTo>
                  <a:lnTo>
                    <a:pt x="8" y="0"/>
                  </a:lnTo>
                  <a:lnTo>
                    <a:pt x="8" y="1"/>
                  </a:lnTo>
                  <a:lnTo>
                    <a:pt x="8" y="1"/>
                  </a:lnTo>
                  <a:lnTo>
                    <a:pt x="5" y="1"/>
                  </a:lnTo>
                  <a:lnTo>
                    <a:pt x="4" y="1"/>
                  </a:lnTo>
                  <a:lnTo>
                    <a:pt x="3" y="1"/>
                  </a:lnTo>
                  <a:lnTo>
                    <a:pt x="1" y="0"/>
                  </a:lnTo>
                  <a:lnTo>
                    <a:pt x="2" y="1"/>
                  </a:lnTo>
                  <a:lnTo>
                    <a:pt x="2" y="1"/>
                  </a:lnTo>
                  <a:lnTo>
                    <a:pt x="3" y="1"/>
                  </a:lnTo>
                  <a:lnTo>
                    <a:pt x="3" y="2"/>
                  </a:lnTo>
                  <a:lnTo>
                    <a:pt x="2" y="2"/>
                  </a:lnTo>
                  <a:lnTo>
                    <a:pt x="2" y="2"/>
                  </a:lnTo>
                  <a:lnTo>
                    <a:pt x="3" y="2"/>
                  </a:lnTo>
                  <a:lnTo>
                    <a:pt x="4" y="3"/>
                  </a:lnTo>
                  <a:lnTo>
                    <a:pt x="4" y="3"/>
                  </a:lnTo>
                  <a:lnTo>
                    <a:pt x="3" y="4"/>
                  </a:lnTo>
                  <a:lnTo>
                    <a:pt x="2" y="4"/>
                  </a:lnTo>
                  <a:lnTo>
                    <a:pt x="2" y="5"/>
                  </a:lnTo>
                  <a:lnTo>
                    <a:pt x="2" y="6"/>
                  </a:lnTo>
                  <a:lnTo>
                    <a:pt x="3" y="6"/>
                  </a:lnTo>
                  <a:lnTo>
                    <a:pt x="2" y="6"/>
                  </a:lnTo>
                  <a:lnTo>
                    <a:pt x="1" y="6"/>
                  </a:lnTo>
                  <a:lnTo>
                    <a:pt x="1" y="6"/>
                  </a:lnTo>
                  <a:lnTo>
                    <a:pt x="1" y="7"/>
                  </a:lnTo>
                  <a:lnTo>
                    <a:pt x="0" y="7"/>
                  </a:lnTo>
                  <a:lnTo>
                    <a:pt x="0" y="7"/>
                  </a:lnTo>
                  <a:lnTo>
                    <a:pt x="1" y="7"/>
                  </a:lnTo>
                  <a:lnTo>
                    <a:pt x="1" y="7"/>
                  </a:lnTo>
                  <a:lnTo>
                    <a:pt x="1" y="7"/>
                  </a:lnTo>
                  <a:lnTo>
                    <a:pt x="1" y="7"/>
                  </a:lnTo>
                  <a:lnTo>
                    <a:pt x="1" y="7"/>
                  </a:lnTo>
                  <a:lnTo>
                    <a:pt x="1" y="8"/>
                  </a:lnTo>
                  <a:lnTo>
                    <a:pt x="3" y="7"/>
                  </a:lnTo>
                  <a:lnTo>
                    <a:pt x="3" y="7"/>
                  </a:lnTo>
                  <a:lnTo>
                    <a:pt x="4" y="7"/>
                  </a:lnTo>
                  <a:lnTo>
                    <a:pt x="4" y="6"/>
                  </a:lnTo>
                  <a:lnTo>
                    <a:pt x="4" y="6"/>
                  </a:lnTo>
                  <a:lnTo>
                    <a:pt x="4" y="7"/>
                  </a:lnTo>
                  <a:lnTo>
                    <a:pt x="4" y="6"/>
                  </a:lnTo>
                  <a:lnTo>
                    <a:pt x="5" y="6"/>
                  </a:lnTo>
                  <a:lnTo>
                    <a:pt x="6" y="6"/>
                  </a:lnTo>
                  <a:lnTo>
                    <a:pt x="6" y="5"/>
                  </a:lnTo>
                  <a:lnTo>
                    <a:pt x="7" y="4"/>
                  </a:lnTo>
                  <a:lnTo>
                    <a:pt x="8"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Freeform 656"/>
            <p:cNvSpPr>
              <a:spLocks/>
            </p:cNvSpPr>
            <p:nvPr/>
          </p:nvSpPr>
          <p:spPr bwMode="auto">
            <a:xfrm>
              <a:off x="7964488" y="5810250"/>
              <a:ext cx="1588" cy="6350"/>
            </a:xfrm>
            <a:custGeom>
              <a:avLst/>
              <a:gdLst/>
              <a:ahLst/>
              <a:cxnLst>
                <a:cxn ang="0">
                  <a:pos x="0" y="3"/>
                </a:cxn>
                <a:cxn ang="0">
                  <a:pos x="1" y="4"/>
                </a:cxn>
                <a:cxn ang="0">
                  <a:pos x="1" y="4"/>
                </a:cxn>
                <a:cxn ang="0">
                  <a:pos x="1" y="0"/>
                </a:cxn>
                <a:cxn ang="0">
                  <a:pos x="0" y="0"/>
                </a:cxn>
                <a:cxn ang="0">
                  <a:pos x="0" y="1"/>
                </a:cxn>
                <a:cxn ang="0">
                  <a:pos x="0" y="2"/>
                </a:cxn>
                <a:cxn ang="0">
                  <a:pos x="0" y="3"/>
                </a:cxn>
                <a:cxn ang="0">
                  <a:pos x="0" y="3"/>
                </a:cxn>
              </a:cxnLst>
              <a:rect l="0" t="0" r="r" b="b"/>
              <a:pathLst>
                <a:path w="1" h="4">
                  <a:moveTo>
                    <a:pt x="0" y="3"/>
                  </a:moveTo>
                  <a:lnTo>
                    <a:pt x="1" y="4"/>
                  </a:lnTo>
                  <a:lnTo>
                    <a:pt x="1" y="4"/>
                  </a:lnTo>
                  <a:lnTo>
                    <a:pt x="1" y="0"/>
                  </a:lnTo>
                  <a:lnTo>
                    <a:pt x="0" y="0"/>
                  </a:lnTo>
                  <a:lnTo>
                    <a:pt x="0" y="1"/>
                  </a:lnTo>
                  <a:lnTo>
                    <a:pt x="0" y="2"/>
                  </a:lnTo>
                  <a:lnTo>
                    <a:pt x="0" y="3"/>
                  </a:lnTo>
                  <a:lnTo>
                    <a:pt x="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657"/>
            <p:cNvSpPr>
              <a:spLocks/>
            </p:cNvSpPr>
            <p:nvPr/>
          </p:nvSpPr>
          <p:spPr bwMode="auto">
            <a:xfrm>
              <a:off x="6353176" y="6423025"/>
              <a:ext cx="15875" cy="15875"/>
            </a:xfrm>
            <a:custGeom>
              <a:avLst/>
              <a:gdLst/>
              <a:ahLst/>
              <a:cxnLst>
                <a:cxn ang="0">
                  <a:pos x="9" y="3"/>
                </a:cxn>
                <a:cxn ang="0">
                  <a:pos x="9" y="3"/>
                </a:cxn>
                <a:cxn ang="0">
                  <a:pos x="10" y="3"/>
                </a:cxn>
                <a:cxn ang="0">
                  <a:pos x="10" y="3"/>
                </a:cxn>
                <a:cxn ang="0">
                  <a:pos x="9" y="2"/>
                </a:cxn>
                <a:cxn ang="0">
                  <a:pos x="8" y="2"/>
                </a:cxn>
                <a:cxn ang="0">
                  <a:pos x="7" y="2"/>
                </a:cxn>
                <a:cxn ang="0">
                  <a:pos x="6" y="0"/>
                </a:cxn>
                <a:cxn ang="0">
                  <a:pos x="5" y="1"/>
                </a:cxn>
                <a:cxn ang="0">
                  <a:pos x="5" y="0"/>
                </a:cxn>
                <a:cxn ang="0">
                  <a:pos x="4" y="1"/>
                </a:cxn>
                <a:cxn ang="0">
                  <a:pos x="4" y="2"/>
                </a:cxn>
                <a:cxn ang="0">
                  <a:pos x="3" y="2"/>
                </a:cxn>
                <a:cxn ang="0">
                  <a:pos x="3" y="2"/>
                </a:cxn>
                <a:cxn ang="0">
                  <a:pos x="3" y="5"/>
                </a:cxn>
                <a:cxn ang="0">
                  <a:pos x="3" y="5"/>
                </a:cxn>
                <a:cxn ang="0">
                  <a:pos x="3" y="4"/>
                </a:cxn>
                <a:cxn ang="0">
                  <a:pos x="2" y="4"/>
                </a:cxn>
                <a:cxn ang="0">
                  <a:pos x="1" y="5"/>
                </a:cxn>
                <a:cxn ang="0">
                  <a:pos x="1" y="5"/>
                </a:cxn>
                <a:cxn ang="0">
                  <a:pos x="1" y="5"/>
                </a:cxn>
                <a:cxn ang="0">
                  <a:pos x="0" y="5"/>
                </a:cxn>
                <a:cxn ang="0">
                  <a:pos x="0" y="8"/>
                </a:cxn>
                <a:cxn ang="0">
                  <a:pos x="0" y="8"/>
                </a:cxn>
                <a:cxn ang="0">
                  <a:pos x="1" y="10"/>
                </a:cxn>
                <a:cxn ang="0">
                  <a:pos x="1" y="10"/>
                </a:cxn>
                <a:cxn ang="0">
                  <a:pos x="1" y="8"/>
                </a:cxn>
                <a:cxn ang="0">
                  <a:pos x="2" y="9"/>
                </a:cxn>
                <a:cxn ang="0">
                  <a:pos x="4" y="9"/>
                </a:cxn>
                <a:cxn ang="0">
                  <a:pos x="3" y="8"/>
                </a:cxn>
                <a:cxn ang="0">
                  <a:pos x="3" y="8"/>
                </a:cxn>
                <a:cxn ang="0">
                  <a:pos x="3" y="8"/>
                </a:cxn>
                <a:cxn ang="0">
                  <a:pos x="3" y="8"/>
                </a:cxn>
                <a:cxn ang="0">
                  <a:pos x="4" y="8"/>
                </a:cxn>
                <a:cxn ang="0">
                  <a:pos x="5" y="8"/>
                </a:cxn>
                <a:cxn ang="0">
                  <a:pos x="5" y="8"/>
                </a:cxn>
                <a:cxn ang="0">
                  <a:pos x="5" y="8"/>
                </a:cxn>
                <a:cxn ang="0">
                  <a:pos x="4" y="6"/>
                </a:cxn>
                <a:cxn ang="0">
                  <a:pos x="4" y="6"/>
                </a:cxn>
                <a:cxn ang="0">
                  <a:pos x="7" y="6"/>
                </a:cxn>
                <a:cxn ang="0">
                  <a:pos x="8" y="5"/>
                </a:cxn>
                <a:cxn ang="0">
                  <a:pos x="8" y="4"/>
                </a:cxn>
                <a:cxn ang="0">
                  <a:pos x="9" y="4"/>
                </a:cxn>
                <a:cxn ang="0">
                  <a:pos x="10" y="4"/>
                </a:cxn>
                <a:cxn ang="0">
                  <a:pos x="10" y="4"/>
                </a:cxn>
                <a:cxn ang="0">
                  <a:pos x="10" y="4"/>
                </a:cxn>
                <a:cxn ang="0">
                  <a:pos x="9" y="3"/>
                </a:cxn>
              </a:cxnLst>
              <a:rect l="0" t="0" r="r" b="b"/>
              <a:pathLst>
                <a:path w="10" h="10">
                  <a:moveTo>
                    <a:pt x="9" y="3"/>
                  </a:moveTo>
                  <a:lnTo>
                    <a:pt x="9" y="3"/>
                  </a:lnTo>
                  <a:lnTo>
                    <a:pt x="10" y="3"/>
                  </a:lnTo>
                  <a:lnTo>
                    <a:pt x="10" y="3"/>
                  </a:lnTo>
                  <a:lnTo>
                    <a:pt x="9" y="2"/>
                  </a:lnTo>
                  <a:lnTo>
                    <a:pt x="8" y="2"/>
                  </a:lnTo>
                  <a:lnTo>
                    <a:pt x="7" y="2"/>
                  </a:lnTo>
                  <a:lnTo>
                    <a:pt x="6" y="0"/>
                  </a:lnTo>
                  <a:lnTo>
                    <a:pt x="5" y="1"/>
                  </a:lnTo>
                  <a:lnTo>
                    <a:pt x="5" y="0"/>
                  </a:lnTo>
                  <a:lnTo>
                    <a:pt x="4" y="1"/>
                  </a:lnTo>
                  <a:lnTo>
                    <a:pt x="4" y="2"/>
                  </a:lnTo>
                  <a:lnTo>
                    <a:pt x="3" y="2"/>
                  </a:lnTo>
                  <a:lnTo>
                    <a:pt x="3" y="2"/>
                  </a:lnTo>
                  <a:lnTo>
                    <a:pt x="3" y="5"/>
                  </a:lnTo>
                  <a:lnTo>
                    <a:pt x="3" y="5"/>
                  </a:lnTo>
                  <a:lnTo>
                    <a:pt x="3" y="4"/>
                  </a:lnTo>
                  <a:lnTo>
                    <a:pt x="2" y="4"/>
                  </a:lnTo>
                  <a:lnTo>
                    <a:pt x="1" y="5"/>
                  </a:lnTo>
                  <a:lnTo>
                    <a:pt x="1" y="5"/>
                  </a:lnTo>
                  <a:lnTo>
                    <a:pt x="1" y="5"/>
                  </a:lnTo>
                  <a:lnTo>
                    <a:pt x="0" y="5"/>
                  </a:lnTo>
                  <a:lnTo>
                    <a:pt x="0" y="8"/>
                  </a:lnTo>
                  <a:lnTo>
                    <a:pt x="0" y="8"/>
                  </a:lnTo>
                  <a:lnTo>
                    <a:pt x="1" y="10"/>
                  </a:lnTo>
                  <a:lnTo>
                    <a:pt x="1" y="10"/>
                  </a:lnTo>
                  <a:lnTo>
                    <a:pt x="1" y="8"/>
                  </a:lnTo>
                  <a:lnTo>
                    <a:pt x="2" y="9"/>
                  </a:lnTo>
                  <a:lnTo>
                    <a:pt x="4" y="9"/>
                  </a:lnTo>
                  <a:lnTo>
                    <a:pt x="3" y="8"/>
                  </a:lnTo>
                  <a:lnTo>
                    <a:pt x="3" y="8"/>
                  </a:lnTo>
                  <a:lnTo>
                    <a:pt x="3" y="8"/>
                  </a:lnTo>
                  <a:lnTo>
                    <a:pt x="3" y="8"/>
                  </a:lnTo>
                  <a:lnTo>
                    <a:pt x="4" y="8"/>
                  </a:lnTo>
                  <a:lnTo>
                    <a:pt x="5" y="8"/>
                  </a:lnTo>
                  <a:lnTo>
                    <a:pt x="5" y="8"/>
                  </a:lnTo>
                  <a:lnTo>
                    <a:pt x="5" y="8"/>
                  </a:lnTo>
                  <a:lnTo>
                    <a:pt x="4" y="6"/>
                  </a:lnTo>
                  <a:lnTo>
                    <a:pt x="4" y="6"/>
                  </a:lnTo>
                  <a:lnTo>
                    <a:pt x="7" y="6"/>
                  </a:lnTo>
                  <a:lnTo>
                    <a:pt x="8" y="5"/>
                  </a:lnTo>
                  <a:lnTo>
                    <a:pt x="8" y="4"/>
                  </a:lnTo>
                  <a:lnTo>
                    <a:pt x="9" y="4"/>
                  </a:lnTo>
                  <a:lnTo>
                    <a:pt x="10" y="4"/>
                  </a:lnTo>
                  <a:lnTo>
                    <a:pt x="10" y="4"/>
                  </a:lnTo>
                  <a:lnTo>
                    <a:pt x="10" y="4"/>
                  </a:lnTo>
                  <a:lnTo>
                    <a:pt x="9"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Freeform 658"/>
            <p:cNvSpPr>
              <a:spLocks/>
            </p:cNvSpPr>
            <p:nvPr/>
          </p:nvSpPr>
          <p:spPr bwMode="auto">
            <a:xfrm>
              <a:off x="7954963" y="5799138"/>
              <a:ext cx="1588" cy="1588"/>
            </a:xfrm>
            <a:custGeom>
              <a:avLst/>
              <a:gdLst/>
              <a:ahLst/>
              <a:cxnLst>
                <a:cxn ang="0">
                  <a:pos x="0" y="0"/>
                </a:cxn>
                <a:cxn ang="0">
                  <a:pos x="0" y="0"/>
                </a:cxn>
                <a:cxn ang="0">
                  <a:pos x="0" y="0"/>
                </a:cxn>
                <a:cxn ang="0">
                  <a:pos x="0" y="1"/>
                </a:cxn>
                <a:cxn ang="0">
                  <a:pos x="0" y="1"/>
                </a:cxn>
                <a:cxn ang="0">
                  <a:pos x="1" y="1"/>
                </a:cxn>
                <a:cxn ang="0">
                  <a:pos x="1" y="1"/>
                </a:cxn>
                <a:cxn ang="0">
                  <a:pos x="0" y="0"/>
                </a:cxn>
              </a:cxnLst>
              <a:rect l="0" t="0" r="r" b="b"/>
              <a:pathLst>
                <a:path w="1" h="1">
                  <a:moveTo>
                    <a:pt x="0" y="0"/>
                  </a:moveTo>
                  <a:lnTo>
                    <a:pt x="0" y="0"/>
                  </a:lnTo>
                  <a:lnTo>
                    <a:pt x="0" y="0"/>
                  </a:lnTo>
                  <a:lnTo>
                    <a:pt x="0" y="1"/>
                  </a:lnTo>
                  <a:lnTo>
                    <a:pt x="0" y="1"/>
                  </a:lnTo>
                  <a:lnTo>
                    <a:pt x="1" y="1"/>
                  </a:lnTo>
                  <a:lnTo>
                    <a:pt x="1" y="1"/>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659"/>
            <p:cNvSpPr>
              <a:spLocks/>
            </p:cNvSpPr>
            <p:nvPr/>
          </p:nvSpPr>
          <p:spPr bwMode="auto">
            <a:xfrm>
              <a:off x="7953376" y="5800725"/>
              <a:ext cx="9525" cy="14288"/>
            </a:xfrm>
            <a:custGeom>
              <a:avLst/>
              <a:gdLst/>
              <a:ahLst/>
              <a:cxnLst>
                <a:cxn ang="0">
                  <a:pos x="0" y="1"/>
                </a:cxn>
                <a:cxn ang="0">
                  <a:pos x="0" y="2"/>
                </a:cxn>
                <a:cxn ang="0">
                  <a:pos x="1" y="4"/>
                </a:cxn>
                <a:cxn ang="0">
                  <a:pos x="2" y="3"/>
                </a:cxn>
                <a:cxn ang="0">
                  <a:pos x="2" y="5"/>
                </a:cxn>
                <a:cxn ang="0">
                  <a:pos x="2" y="7"/>
                </a:cxn>
                <a:cxn ang="0">
                  <a:pos x="3" y="8"/>
                </a:cxn>
                <a:cxn ang="0">
                  <a:pos x="4" y="9"/>
                </a:cxn>
                <a:cxn ang="0">
                  <a:pos x="4" y="7"/>
                </a:cxn>
                <a:cxn ang="0">
                  <a:pos x="5" y="8"/>
                </a:cxn>
                <a:cxn ang="0">
                  <a:pos x="6" y="7"/>
                </a:cxn>
                <a:cxn ang="0">
                  <a:pos x="4" y="5"/>
                </a:cxn>
                <a:cxn ang="0">
                  <a:pos x="4" y="3"/>
                </a:cxn>
                <a:cxn ang="0">
                  <a:pos x="3" y="1"/>
                </a:cxn>
                <a:cxn ang="0">
                  <a:pos x="2" y="2"/>
                </a:cxn>
                <a:cxn ang="0">
                  <a:pos x="1" y="1"/>
                </a:cxn>
                <a:cxn ang="0">
                  <a:pos x="1" y="2"/>
                </a:cxn>
                <a:cxn ang="0">
                  <a:pos x="0" y="1"/>
                </a:cxn>
                <a:cxn ang="0">
                  <a:pos x="0" y="0"/>
                </a:cxn>
                <a:cxn ang="0">
                  <a:pos x="0" y="1"/>
                </a:cxn>
              </a:cxnLst>
              <a:rect l="0" t="0" r="r" b="b"/>
              <a:pathLst>
                <a:path w="6" h="9">
                  <a:moveTo>
                    <a:pt x="0" y="1"/>
                  </a:moveTo>
                  <a:lnTo>
                    <a:pt x="0" y="2"/>
                  </a:lnTo>
                  <a:lnTo>
                    <a:pt x="1" y="4"/>
                  </a:lnTo>
                  <a:lnTo>
                    <a:pt x="2" y="3"/>
                  </a:lnTo>
                  <a:lnTo>
                    <a:pt x="2" y="5"/>
                  </a:lnTo>
                  <a:lnTo>
                    <a:pt x="2" y="7"/>
                  </a:lnTo>
                  <a:lnTo>
                    <a:pt x="3" y="8"/>
                  </a:lnTo>
                  <a:lnTo>
                    <a:pt x="4" y="9"/>
                  </a:lnTo>
                  <a:lnTo>
                    <a:pt x="4" y="7"/>
                  </a:lnTo>
                  <a:lnTo>
                    <a:pt x="5" y="8"/>
                  </a:lnTo>
                  <a:lnTo>
                    <a:pt x="6" y="7"/>
                  </a:lnTo>
                  <a:lnTo>
                    <a:pt x="4" y="5"/>
                  </a:lnTo>
                  <a:lnTo>
                    <a:pt x="4" y="3"/>
                  </a:lnTo>
                  <a:lnTo>
                    <a:pt x="3" y="1"/>
                  </a:lnTo>
                  <a:lnTo>
                    <a:pt x="2" y="2"/>
                  </a:lnTo>
                  <a:lnTo>
                    <a:pt x="1" y="1"/>
                  </a:lnTo>
                  <a:lnTo>
                    <a:pt x="1" y="2"/>
                  </a:lnTo>
                  <a:lnTo>
                    <a:pt x="0" y="1"/>
                  </a:lnTo>
                  <a:lnTo>
                    <a:pt x="0" y="0"/>
                  </a:ln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660"/>
            <p:cNvSpPr>
              <a:spLocks/>
            </p:cNvSpPr>
            <p:nvPr/>
          </p:nvSpPr>
          <p:spPr bwMode="auto">
            <a:xfrm>
              <a:off x="7950201" y="5813425"/>
              <a:ext cx="6350" cy="4763"/>
            </a:xfrm>
            <a:custGeom>
              <a:avLst/>
              <a:gdLst/>
              <a:ahLst/>
              <a:cxnLst>
                <a:cxn ang="0">
                  <a:pos x="0" y="2"/>
                </a:cxn>
                <a:cxn ang="0">
                  <a:pos x="0" y="2"/>
                </a:cxn>
                <a:cxn ang="0">
                  <a:pos x="0" y="2"/>
                </a:cxn>
                <a:cxn ang="0">
                  <a:pos x="0" y="2"/>
                </a:cxn>
                <a:cxn ang="0">
                  <a:pos x="1" y="3"/>
                </a:cxn>
                <a:cxn ang="0">
                  <a:pos x="2" y="3"/>
                </a:cxn>
                <a:cxn ang="0">
                  <a:pos x="3" y="2"/>
                </a:cxn>
                <a:cxn ang="0">
                  <a:pos x="4" y="2"/>
                </a:cxn>
                <a:cxn ang="0">
                  <a:pos x="4" y="2"/>
                </a:cxn>
                <a:cxn ang="0">
                  <a:pos x="4" y="2"/>
                </a:cxn>
                <a:cxn ang="0">
                  <a:pos x="4" y="0"/>
                </a:cxn>
                <a:cxn ang="0">
                  <a:pos x="3" y="0"/>
                </a:cxn>
                <a:cxn ang="0">
                  <a:pos x="1" y="0"/>
                </a:cxn>
                <a:cxn ang="0">
                  <a:pos x="0" y="2"/>
                </a:cxn>
              </a:cxnLst>
              <a:rect l="0" t="0" r="r" b="b"/>
              <a:pathLst>
                <a:path w="4" h="3">
                  <a:moveTo>
                    <a:pt x="0" y="2"/>
                  </a:moveTo>
                  <a:lnTo>
                    <a:pt x="0" y="2"/>
                  </a:lnTo>
                  <a:lnTo>
                    <a:pt x="0" y="2"/>
                  </a:lnTo>
                  <a:lnTo>
                    <a:pt x="0" y="2"/>
                  </a:lnTo>
                  <a:lnTo>
                    <a:pt x="1" y="3"/>
                  </a:lnTo>
                  <a:lnTo>
                    <a:pt x="2" y="3"/>
                  </a:lnTo>
                  <a:lnTo>
                    <a:pt x="3" y="2"/>
                  </a:lnTo>
                  <a:lnTo>
                    <a:pt x="4" y="2"/>
                  </a:lnTo>
                  <a:lnTo>
                    <a:pt x="4" y="2"/>
                  </a:lnTo>
                  <a:lnTo>
                    <a:pt x="4" y="2"/>
                  </a:lnTo>
                  <a:lnTo>
                    <a:pt x="4" y="0"/>
                  </a:lnTo>
                  <a:lnTo>
                    <a:pt x="3" y="0"/>
                  </a:lnTo>
                  <a:lnTo>
                    <a:pt x="1" y="0"/>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661"/>
            <p:cNvSpPr>
              <a:spLocks/>
            </p:cNvSpPr>
            <p:nvPr/>
          </p:nvSpPr>
          <p:spPr bwMode="auto">
            <a:xfrm>
              <a:off x="7915276" y="5797550"/>
              <a:ext cx="1588" cy="1588"/>
            </a:xfrm>
            <a:custGeom>
              <a:avLst/>
              <a:gdLst/>
              <a:ahLst/>
              <a:cxnLst>
                <a:cxn ang="0">
                  <a:pos x="1" y="1"/>
                </a:cxn>
                <a:cxn ang="0">
                  <a:pos x="1" y="1"/>
                </a:cxn>
                <a:cxn ang="0">
                  <a:pos x="1" y="1"/>
                </a:cxn>
                <a:cxn ang="0">
                  <a:pos x="1" y="1"/>
                </a:cxn>
                <a:cxn ang="0">
                  <a:pos x="0" y="0"/>
                </a:cxn>
                <a:cxn ang="0">
                  <a:pos x="0" y="1"/>
                </a:cxn>
                <a:cxn ang="0">
                  <a:pos x="0" y="1"/>
                </a:cxn>
                <a:cxn ang="0">
                  <a:pos x="1" y="1"/>
                </a:cxn>
              </a:cxnLst>
              <a:rect l="0" t="0" r="r" b="b"/>
              <a:pathLst>
                <a:path w="1" h="1">
                  <a:moveTo>
                    <a:pt x="1" y="1"/>
                  </a:moveTo>
                  <a:lnTo>
                    <a:pt x="1" y="1"/>
                  </a:lnTo>
                  <a:lnTo>
                    <a:pt x="1" y="1"/>
                  </a:lnTo>
                  <a:lnTo>
                    <a:pt x="1" y="1"/>
                  </a:lnTo>
                  <a:lnTo>
                    <a:pt x="0" y="0"/>
                  </a:lnTo>
                  <a:lnTo>
                    <a:pt x="0" y="1"/>
                  </a:lnTo>
                  <a:lnTo>
                    <a:pt x="0" y="1"/>
                  </a:lnTo>
                  <a:lnTo>
                    <a:pt x="1"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Rectangle 662"/>
            <p:cNvSpPr>
              <a:spLocks noChangeArrowheads="1"/>
            </p:cNvSpPr>
            <p:nvPr/>
          </p:nvSpPr>
          <p:spPr bwMode="auto">
            <a:xfrm>
              <a:off x="7915276" y="5794375"/>
              <a:ext cx="1588" cy="1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663"/>
            <p:cNvSpPr>
              <a:spLocks/>
            </p:cNvSpPr>
            <p:nvPr/>
          </p:nvSpPr>
          <p:spPr bwMode="auto">
            <a:xfrm>
              <a:off x="7918451" y="5783263"/>
              <a:ext cx="11113" cy="11113"/>
            </a:xfrm>
            <a:custGeom>
              <a:avLst/>
              <a:gdLst/>
              <a:ahLst/>
              <a:cxnLst>
                <a:cxn ang="0">
                  <a:pos x="6" y="6"/>
                </a:cxn>
                <a:cxn ang="0">
                  <a:pos x="7" y="6"/>
                </a:cxn>
                <a:cxn ang="0">
                  <a:pos x="6" y="2"/>
                </a:cxn>
                <a:cxn ang="0">
                  <a:pos x="6" y="2"/>
                </a:cxn>
                <a:cxn ang="0">
                  <a:pos x="5" y="1"/>
                </a:cxn>
                <a:cxn ang="0">
                  <a:pos x="0" y="0"/>
                </a:cxn>
                <a:cxn ang="0">
                  <a:pos x="0" y="1"/>
                </a:cxn>
                <a:cxn ang="0">
                  <a:pos x="1" y="1"/>
                </a:cxn>
                <a:cxn ang="0">
                  <a:pos x="1" y="1"/>
                </a:cxn>
                <a:cxn ang="0">
                  <a:pos x="2" y="2"/>
                </a:cxn>
                <a:cxn ang="0">
                  <a:pos x="2" y="2"/>
                </a:cxn>
                <a:cxn ang="0">
                  <a:pos x="2" y="3"/>
                </a:cxn>
                <a:cxn ang="0">
                  <a:pos x="2" y="4"/>
                </a:cxn>
                <a:cxn ang="0">
                  <a:pos x="4" y="6"/>
                </a:cxn>
                <a:cxn ang="0">
                  <a:pos x="5" y="6"/>
                </a:cxn>
                <a:cxn ang="0">
                  <a:pos x="5" y="7"/>
                </a:cxn>
                <a:cxn ang="0">
                  <a:pos x="6" y="6"/>
                </a:cxn>
                <a:cxn ang="0">
                  <a:pos x="6" y="6"/>
                </a:cxn>
              </a:cxnLst>
              <a:rect l="0" t="0" r="r" b="b"/>
              <a:pathLst>
                <a:path w="7" h="7">
                  <a:moveTo>
                    <a:pt x="6" y="6"/>
                  </a:moveTo>
                  <a:lnTo>
                    <a:pt x="7" y="6"/>
                  </a:lnTo>
                  <a:lnTo>
                    <a:pt x="6" y="2"/>
                  </a:lnTo>
                  <a:lnTo>
                    <a:pt x="6" y="2"/>
                  </a:lnTo>
                  <a:lnTo>
                    <a:pt x="5" y="1"/>
                  </a:lnTo>
                  <a:lnTo>
                    <a:pt x="0" y="0"/>
                  </a:lnTo>
                  <a:lnTo>
                    <a:pt x="0" y="1"/>
                  </a:lnTo>
                  <a:lnTo>
                    <a:pt x="1" y="1"/>
                  </a:lnTo>
                  <a:lnTo>
                    <a:pt x="1" y="1"/>
                  </a:lnTo>
                  <a:lnTo>
                    <a:pt x="2" y="2"/>
                  </a:lnTo>
                  <a:lnTo>
                    <a:pt x="2" y="2"/>
                  </a:lnTo>
                  <a:lnTo>
                    <a:pt x="2" y="3"/>
                  </a:lnTo>
                  <a:lnTo>
                    <a:pt x="2" y="4"/>
                  </a:lnTo>
                  <a:lnTo>
                    <a:pt x="4" y="6"/>
                  </a:lnTo>
                  <a:lnTo>
                    <a:pt x="5" y="6"/>
                  </a:lnTo>
                  <a:lnTo>
                    <a:pt x="5" y="7"/>
                  </a:lnTo>
                  <a:lnTo>
                    <a:pt x="6" y="6"/>
                  </a:lnTo>
                  <a:lnTo>
                    <a:pt x="6"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Freeform 664"/>
            <p:cNvSpPr>
              <a:spLocks/>
            </p:cNvSpPr>
            <p:nvPr/>
          </p:nvSpPr>
          <p:spPr bwMode="auto">
            <a:xfrm>
              <a:off x="7951788" y="5683250"/>
              <a:ext cx="1588" cy="1588"/>
            </a:xfrm>
            <a:custGeom>
              <a:avLst/>
              <a:gdLst/>
              <a:ahLst/>
              <a:cxnLst>
                <a:cxn ang="0">
                  <a:pos x="0" y="0"/>
                </a:cxn>
                <a:cxn ang="0">
                  <a:pos x="0" y="0"/>
                </a:cxn>
                <a:cxn ang="0">
                  <a:pos x="0" y="0"/>
                </a:cxn>
                <a:cxn ang="0">
                  <a:pos x="0" y="0"/>
                </a:cxn>
                <a:cxn ang="0">
                  <a:pos x="0" y="0"/>
                </a:cxn>
                <a:cxn ang="0">
                  <a:pos x="1" y="0"/>
                </a:cxn>
                <a:cxn ang="0">
                  <a:pos x="0" y="0"/>
                </a:cxn>
                <a:cxn ang="0">
                  <a:pos x="0" y="0"/>
                </a:cxn>
              </a:cxnLst>
              <a:rect l="0" t="0" r="r" b="b"/>
              <a:pathLst>
                <a:path w="1">
                  <a:moveTo>
                    <a:pt x="0" y="0"/>
                  </a:moveTo>
                  <a:lnTo>
                    <a:pt x="0" y="0"/>
                  </a:lnTo>
                  <a:lnTo>
                    <a:pt x="0" y="0"/>
                  </a:lnTo>
                  <a:lnTo>
                    <a:pt x="0" y="0"/>
                  </a:lnTo>
                  <a:lnTo>
                    <a:pt x="0" y="0"/>
                  </a:lnTo>
                  <a:lnTo>
                    <a:pt x="1"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96" name="Oval 95"/>
          <p:cNvSpPr/>
          <p:nvPr/>
        </p:nvSpPr>
        <p:spPr>
          <a:xfrm>
            <a:off x="611635" y="788548"/>
            <a:ext cx="5405520" cy="5406928"/>
          </a:xfrm>
          <a:prstGeom prst="ellipse">
            <a:avLst/>
          </a:prstGeom>
          <a:solidFill>
            <a:schemeClr val="tx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dirty="0" smtClean="0"/>
          </a:p>
        </p:txBody>
      </p:sp>
      <p:sp>
        <p:nvSpPr>
          <p:cNvPr id="101" name="Oval 100"/>
          <p:cNvSpPr/>
          <p:nvPr/>
        </p:nvSpPr>
        <p:spPr>
          <a:xfrm>
            <a:off x="4120426" y="1488380"/>
            <a:ext cx="4006220" cy="4007264"/>
          </a:xfrm>
          <a:prstGeom prst="ellipse">
            <a:avLst/>
          </a:prstGeom>
          <a:solidFill>
            <a:schemeClr val="accent5">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dirty="0" smtClean="0"/>
          </a:p>
        </p:txBody>
      </p:sp>
      <p:sp>
        <p:nvSpPr>
          <p:cNvPr id="102" name="Oval 101"/>
          <p:cNvSpPr/>
          <p:nvPr/>
        </p:nvSpPr>
        <p:spPr>
          <a:xfrm>
            <a:off x="7528160" y="2085684"/>
            <a:ext cx="2811929" cy="2812661"/>
          </a:xfrm>
          <a:prstGeom prst="ellipse">
            <a:avLst/>
          </a:prstGeom>
          <a:solidFill>
            <a:schemeClr val="accent6">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dirty="0" smtClean="0"/>
          </a:p>
        </p:txBody>
      </p:sp>
      <p:sp>
        <p:nvSpPr>
          <p:cNvPr id="3" name="Oval 2"/>
          <p:cNvSpPr/>
          <p:nvPr/>
        </p:nvSpPr>
        <p:spPr>
          <a:xfrm>
            <a:off x="2493625" y="2689436"/>
            <a:ext cx="1617856" cy="1618277"/>
          </a:xfrm>
          <a:prstGeom prst="ellipse">
            <a:avLst/>
          </a:prstGeom>
          <a:solidFill>
            <a:srgbClr val="2052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dirty="0" smtClean="0"/>
          </a:p>
        </p:txBody>
      </p:sp>
      <p:sp>
        <p:nvSpPr>
          <p:cNvPr id="84" name="Oval 83"/>
          <p:cNvSpPr/>
          <p:nvPr/>
        </p:nvSpPr>
        <p:spPr>
          <a:xfrm>
            <a:off x="5304214" y="2689436"/>
            <a:ext cx="1617856" cy="1618277"/>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dirty="0" smtClean="0"/>
          </a:p>
        </p:txBody>
      </p:sp>
      <p:sp>
        <p:nvSpPr>
          <p:cNvPr id="85" name="Oval 84"/>
          <p:cNvSpPr/>
          <p:nvPr/>
        </p:nvSpPr>
        <p:spPr>
          <a:xfrm>
            <a:off x="8114804" y="2689436"/>
            <a:ext cx="1617856" cy="1618277"/>
          </a:xfrm>
          <a:prstGeom prst="ellipse">
            <a:avLst/>
          </a:prstGeom>
          <a:solidFill>
            <a:srgbClr val="4CA9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dirty="0" smtClean="0"/>
          </a:p>
        </p:txBody>
      </p:sp>
      <p:sp>
        <p:nvSpPr>
          <p:cNvPr id="113" name="Rectangle 112"/>
          <p:cNvSpPr/>
          <p:nvPr/>
        </p:nvSpPr>
        <p:spPr>
          <a:xfrm>
            <a:off x="0" y="0"/>
            <a:ext cx="12188825" cy="24162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dirty="0" smtClean="0"/>
          </a:p>
        </p:txBody>
      </p:sp>
      <p:sp>
        <p:nvSpPr>
          <p:cNvPr id="104" name="Rectangle 103"/>
          <p:cNvSpPr/>
          <p:nvPr/>
        </p:nvSpPr>
        <p:spPr>
          <a:xfrm>
            <a:off x="7970" y="4763799"/>
            <a:ext cx="12188825" cy="20942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a:endParaRPr lang="en-US" dirty="0" smtClean="0"/>
          </a:p>
        </p:txBody>
      </p:sp>
      <p:sp>
        <p:nvSpPr>
          <p:cNvPr id="8" name="Title 7"/>
          <p:cNvSpPr>
            <a:spLocks noGrp="1"/>
          </p:cNvSpPr>
          <p:nvPr>
            <p:ph type="title"/>
          </p:nvPr>
        </p:nvSpPr>
        <p:spPr>
          <a:xfrm>
            <a:off x="601546" y="635213"/>
            <a:ext cx="11124420" cy="975783"/>
          </a:xfrm>
        </p:spPr>
        <p:txBody>
          <a:bodyPr/>
          <a:lstStyle/>
          <a:p>
            <a:pPr algn="ctr"/>
            <a:r>
              <a:rPr lang="en-US" sz="3700" dirty="0"/>
              <a:t>Indoor Location Accuracy Continuum</a:t>
            </a:r>
          </a:p>
        </p:txBody>
      </p:sp>
      <p:sp>
        <p:nvSpPr>
          <p:cNvPr id="114" name="Rectangle 113"/>
          <p:cNvSpPr/>
          <p:nvPr/>
        </p:nvSpPr>
        <p:spPr>
          <a:xfrm>
            <a:off x="2797106" y="1963911"/>
            <a:ext cx="951493" cy="400071"/>
          </a:xfrm>
          <a:prstGeom prst="rect">
            <a:avLst/>
          </a:prstGeom>
        </p:spPr>
        <p:txBody>
          <a:bodyPr wrap="none" lIns="121883" tIns="60941" rIns="121883" bIns="60941">
            <a:spAutoFit/>
          </a:bodyPr>
          <a:lstStyle/>
          <a:p>
            <a:pPr algn="ctr"/>
            <a:r>
              <a:rPr lang="en-US" dirty="0" smtClean="0">
                <a:solidFill>
                  <a:schemeClr val="tx2"/>
                </a:solidFill>
              </a:rPr>
              <a:t>GOOD</a:t>
            </a:r>
            <a:endParaRPr lang="en-US" dirty="0">
              <a:solidFill>
                <a:schemeClr val="tx2"/>
              </a:solidFill>
            </a:endParaRPr>
          </a:p>
        </p:txBody>
      </p:sp>
      <p:sp>
        <p:nvSpPr>
          <p:cNvPr id="115" name="Rectangle 114"/>
          <p:cNvSpPr/>
          <p:nvPr/>
        </p:nvSpPr>
        <p:spPr>
          <a:xfrm>
            <a:off x="5518011" y="1936887"/>
            <a:ext cx="1156740" cy="400071"/>
          </a:xfrm>
          <a:prstGeom prst="rect">
            <a:avLst/>
          </a:prstGeom>
        </p:spPr>
        <p:txBody>
          <a:bodyPr wrap="none" lIns="121883" tIns="60941" rIns="121883" bIns="60941">
            <a:spAutoFit/>
          </a:bodyPr>
          <a:lstStyle/>
          <a:p>
            <a:pPr algn="ctr"/>
            <a:r>
              <a:rPr lang="en-US" dirty="0" smtClean="0">
                <a:solidFill>
                  <a:schemeClr val="accent5"/>
                </a:solidFill>
              </a:rPr>
              <a:t>BETTER</a:t>
            </a:r>
            <a:endParaRPr lang="en-US" dirty="0">
              <a:solidFill>
                <a:schemeClr val="accent5"/>
              </a:solidFill>
            </a:endParaRPr>
          </a:p>
        </p:txBody>
      </p:sp>
      <p:sp>
        <p:nvSpPr>
          <p:cNvPr id="116" name="Rectangle 115"/>
          <p:cNvSpPr/>
          <p:nvPr/>
        </p:nvSpPr>
        <p:spPr>
          <a:xfrm>
            <a:off x="8496350" y="1949920"/>
            <a:ext cx="848876" cy="400071"/>
          </a:xfrm>
          <a:prstGeom prst="rect">
            <a:avLst/>
          </a:prstGeom>
        </p:spPr>
        <p:txBody>
          <a:bodyPr wrap="none" lIns="121883" tIns="60941" rIns="121883" bIns="60941">
            <a:spAutoFit/>
          </a:bodyPr>
          <a:lstStyle/>
          <a:p>
            <a:pPr algn="ctr"/>
            <a:r>
              <a:rPr lang="en-US" dirty="0" smtClean="0">
                <a:solidFill>
                  <a:schemeClr val="accent6"/>
                </a:solidFill>
              </a:rPr>
              <a:t>BEST</a:t>
            </a:r>
            <a:endParaRPr lang="en-US" dirty="0">
              <a:solidFill>
                <a:schemeClr val="accent6"/>
              </a:solidFill>
            </a:endParaRPr>
          </a:p>
        </p:txBody>
      </p:sp>
      <p:grpSp>
        <p:nvGrpSpPr>
          <p:cNvPr id="4" name="Group 3"/>
          <p:cNvGrpSpPr/>
          <p:nvPr/>
        </p:nvGrpSpPr>
        <p:grpSpPr>
          <a:xfrm>
            <a:off x="3" y="4684846"/>
            <a:ext cx="12196795" cy="556388"/>
            <a:chOff x="-1" y="3513633"/>
            <a:chExt cx="9149979" cy="417291"/>
          </a:xfrm>
          <a:solidFill>
            <a:srgbClr val="20529F"/>
          </a:solidFill>
        </p:grpSpPr>
        <p:sp>
          <p:nvSpPr>
            <p:cNvPr id="107" name="Rectangle 106"/>
            <p:cNvSpPr/>
            <p:nvPr/>
          </p:nvSpPr>
          <p:spPr>
            <a:xfrm>
              <a:off x="-1" y="3513633"/>
              <a:ext cx="9149979" cy="41729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0" name="Rectangle 109"/>
            <p:cNvSpPr/>
            <p:nvPr/>
          </p:nvSpPr>
          <p:spPr>
            <a:xfrm>
              <a:off x="3151150" y="3570535"/>
              <a:ext cx="2784179" cy="311624"/>
            </a:xfrm>
            <a:prstGeom prst="rect">
              <a:avLst/>
            </a:prstGeom>
            <a:grpFill/>
          </p:spPr>
          <p:txBody>
            <a:bodyPr wrap="none">
              <a:spAutoFit/>
            </a:bodyPr>
            <a:lstStyle/>
            <a:p>
              <a:pPr algn="ctr"/>
              <a:r>
                <a:rPr lang="en-US" sz="2100" dirty="0">
                  <a:solidFill>
                    <a:schemeClr val="bg1"/>
                  </a:solidFill>
                </a:rPr>
                <a:t>Greater Location </a:t>
              </a:r>
              <a:r>
                <a:rPr lang="en-US" sz="2100" b="1" dirty="0">
                  <a:solidFill>
                    <a:schemeClr val="bg1"/>
                  </a:solidFill>
                </a:rPr>
                <a:t>Granularity</a:t>
              </a:r>
            </a:p>
          </p:txBody>
        </p:sp>
      </p:grpSp>
      <p:grpSp>
        <p:nvGrpSpPr>
          <p:cNvPr id="5" name="Group 4"/>
          <p:cNvGrpSpPr/>
          <p:nvPr/>
        </p:nvGrpSpPr>
        <p:grpSpPr>
          <a:xfrm>
            <a:off x="3" y="5232275"/>
            <a:ext cx="12196795" cy="556388"/>
            <a:chOff x="-1" y="3924205"/>
            <a:chExt cx="9149979" cy="417291"/>
          </a:xfrm>
        </p:grpSpPr>
        <p:sp>
          <p:nvSpPr>
            <p:cNvPr id="785" name="Rectangle 784"/>
            <p:cNvSpPr/>
            <p:nvPr/>
          </p:nvSpPr>
          <p:spPr>
            <a:xfrm>
              <a:off x="-1" y="3924205"/>
              <a:ext cx="9149979" cy="417291"/>
            </a:xfrm>
            <a:prstGeom prst="rect">
              <a:avLst/>
            </a:prstGeom>
            <a:gradFill flip="none" rotWithShape="1">
              <a:gsLst>
                <a:gs pos="34000">
                  <a:schemeClr val="accent5"/>
                </a:gs>
                <a:gs pos="0">
                  <a:schemeClr val="tx2"/>
                </a:gs>
                <a:gs pos="67000">
                  <a:schemeClr val="accent6"/>
                </a:gs>
                <a:gs pos="100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3" name="Rectangle 782"/>
            <p:cNvSpPr/>
            <p:nvPr/>
          </p:nvSpPr>
          <p:spPr>
            <a:xfrm>
              <a:off x="3329170" y="3958232"/>
              <a:ext cx="2485666" cy="311624"/>
            </a:xfrm>
            <a:prstGeom prst="rect">
              <a:avLst/>
            </a:prstGeom>
          </p:spPr>
          <p:txBody>
            <a:bodyPr wrap="none">
              <a:spAutoFit/>
            </a:bodyPr>
            <a:lstStyle/>
            <a:p>
              <a:pPr algn="ctr"/>
              <a:r>
                <a:rPr lang="en-US" sz="2100" dirty="0">
                  <a:solidFill>
                    <a:schemeClr val="bg1"/>
                  </a:solidFill>
                </a:rPr>
                <a:t>Increased Business </a:t>
              </a:r>
              <a:r>
                <a:rPr lang="en-US" sz="2100" b="1" dirty="0">
                  <a:solidFill>
                    <a:schemeClr val="bg1"/>
                  </a:solidFill>
                </a:rPr>
                <a:t>Value</a:t>
              </a:r>
            </a:p>
          </p:txBody>
        </p:sp>
      </p:grpSp>
      <p:sp>
        <p:nvSpPr>
          <p:cNvPr id="795" name="Isosceles Triangle 794"/>
          <p:cNvSpPr/>
          <p:nvPr/>
        </p:nvSpPr>
        <p:spPr>
          <a:xfrm rot="5400000">
            <a:off x="9796109" y="5148253"/>
            <a:ext cx="405136" cy="21640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609265"/>
            <a:endParaRPr lang="en-US" sz="1700" dirty="0">
              <a:solidFill>
                <a:srgbClr val="676767"/>
              </a:solidFill>
            </a:endParaRPr>
          </a:p>
        </p:txBody>
      </p:sp>
      <p:sp>
        <p:nvSpPr>
          <p:cNvPr id="796" name="Isosceles Triangle 795"/>
          <p:cNvSpPr/>
          <p:nvPr/>
        </p:nvSpPr>
        <p:spPr>
          <a:xfrm rot="5400000">
            <a:off x="9448446" y="5148253"/>
            <a:ext cx="405136" cy="21640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609265"/>
            <a:endParaRPr lang="en-US" sz="1700" dirty="0">
              <a:solidFill>
                <a:srgbClr val="676767"/>
              </a:solidFill>
            </a:endParaRPr>
          </a:p>
        </p:txBody>
      </p:sp>
      <p:sp>
        <p:nvSpPr>
          <p:cNvPr id="797" name="Isosceles Triangle 796"/>
          <p:cNvSpPr/>
          <p:nvPr/>
        </p:nvSpPr>
        <p:spPr>
          <a:xfrm rot="5400000">
            <a:off x="9100783" y="5148253"/>
            <a:ext cx="405136" cy="21640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609265"/>
            <a:endParaRPr lang="en-US" sz="1700" dirty="0">
              <a:solidFill>
                <a:srgbClr val="676767"/>
              </a:solidFill>
            </a:endParaRPr>
          </a:p>
        </p:txBody>
      </p:sp>
      <p:sp>
        <p:nvSpPr>
          <p:cNvPr id="799" name="Isosceles Triangle 798"/>
          <p:cNvSpPr/>
          <p:nvPr/>
        </p:nvSpPr>
        <p:spPr>
          <a:xfrm rot="5400000">
            <a:off x="2682880" y="5124073"/>
            <a:ext cx="405136" cy="21640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609265"/>
            <a:endParaRPr lang="en-US" sz="1700" dirty="0">
              <a:solidFill>
                <a:srgbClr val="676767"/>
              </a:solidFill>
            </a:endParaRPr>
          </a:p>
        </p:txBody>
      </p:sp>
      <p:sp>
        <p:nvSpPr>
          <p:cNvPr id="800" name="Isosceles Triangle 799"/>
          <p:cNvSpPr/>
          <p:nvPr/>
        </p:nvSpPr>
        <p:spPr>
          <a:xfrm rot="5400000">
            <a:off x="2335218" y="5124073"/>
            <a:ext cx="405136" cy="21640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609265"/>
            <a:endParaRPr lang="en-US" sz="1700" dirty="0">
              <a:solidFill>
                <a:srgbClr val="676767"/>
              </a:solidFill>
            </a:endParaRPr>
          </a:p>
        </p:txBody>
      </p:sp>
      <p:sp>
        <p:nvSpPr>
          <p:cNvPr id="801" name="Isosceles Triangle 800"/>
          <p:cNvSpPr/>
          <p:nvPr/>
        </p:nvSpPr>
        <p:spPr>
          <a:xfrm rot="5400000">
            <a:off x="1987555" y="5124073"/>
            <a:ext cx="405136" cy="21640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609265"/>
            <a:endParaRPr lang="en-US" sz="1700" dirty="0">
              <a:solidFill>
                <a:srgbClr val="676767"/>
              </a:solidFill>
            </a:endParaRPr>
          </a:p>
        </p:txBody>
      </p:sp>
      <p:grpSp>
        <p:nvGrpSpPr>
          <p:cNvPr id="108" name="Group 74"/>
          <p:cNvGrpSpPr>
            <a:grpSpLocks noChangeAspect="1"/>
          </p:cNvGrpSpPr>
          <p:nvPr/>
        </p:nvGrpSpPr>
        <p:grpSpPr bwMode="auto">
          <a:xfrm>
            <a:off x="2697640" y="2908483"/>
            <a:ext cx="1197413" cy="1197725"/>
            <a:chOff x="1025" y="-232"/>
            <a:chExt cx="3706" cy="3706"/>
          </a:xfrm>
          <a:solidFill>
            <a:schemeClr val="bg1"/>
          </a:solidFill>
        </p:grpSpPr>
        <p:sp>
          <p:nvSpPr>
            <p:cNvPr id="118" name="Freeform 75"/>
            <p:cNvSpPr>
              <a:spLocks/>
            </p:cNvSpPr>
            <p:nvPr/>
          </p:nvSpPr>
          <p:spPr bwMode="auto">
            <a:xfrm>
              <a:off x="1599" y="1119"/>
              <a:ext cx="536" cy="910"/>
            </a:xfrm>
            <a:custGeom>
              <a:avLst/>
              <a:gdLst>
                <a:gd name="T0" fmla="*/ 227 w 227"/>
                <a:gd name="T1" fmla="*/ 385 h 385"/>
                <a:gd name="T2" fmla="*/ 202 w 227"/>
                <a:gd name="T3" fmla="*/ 96 h 385"/>
                <a:gd name="T4" fmla="*/ 94 w 227"/>
                <a:gd name="T5" fmla="*/ 0 h 385"/>
                <a:gd name="T6" fmla="*/ 0 w 227"/>
                <a:gd name="T7" fmla="*/ 17 h 385"/>
                <a:gd name="T8" fmla="*/ 67 w 227"/>
                <a:gd name="T9" fmla="*/ 332 h 385"/>
                <a:gd name="T10" fmla="*/ 178 w 227"/>
                <a:gd name="T11" fmla="*/ 369 h 385"/>
                <a:gd name="T12" fmla="*/ 227 w 227"/>
                <a:gd name="T13" fmla="*/ 385 h 385"/>
              </a:gdLst>
              <a:ahLst/>
              <a:cxnLst>
                <a:cxn ang="0">
                  <a:pos x="T0" y="T1"/>
                </a:cxn>
                <a:cxn ang="0">
                  <a:pos x="T2" y="T3"/>
                </a:cxn>
                <a:cxn ang="0">
                  <a:pos x="T4" y="T5"/>
                </a:cxn>
                <a:cxn ang="0">
                  <a:pos x="T6" y="T7"/>
                </a:cxn>
                <a:cxn ang="0">
                  <a:pos x="T8" y="T9"/>
                </a:cxn>
                <a:cxn ang="0">
                  <a:pos x="T10" y="T11"/>
                </a:cxn>
                <a:cxn ang="0">
                  <a:pos x="T12" y="T13"/>
                </a:cxn>
              </a:cxnLst>
              <a:rect l="0" t="0" r="r" b="b"/>
              <a:pathLst>
                <a:path w="227" h="385">
                  <a:moveTo>
                    <a:pt x="227" y="385"/>
                  </a:moveTo>
                  <a:cubicBezTo>
                    <a:pt x="202" y="96"/>
                    <a:pt x="202" y="96"/>
                    <a:pt x="202" y="96"/>
                  </a:cubicBezTo>
                  <a:cubicBezTo>
                    <a:pt x="152" y="85"/>
                    <a:pt x="111" y="48"/>
                    <a:pt x="94" y="0"/>
                  </a:cubicBezTo>
                  <a:cubicBezTo>
                    <a:pt x="0" y="17"/>
                    <a:pt x="0" y="17"/>
                    <a:pt x="0" y="17"/>
                  </a:cubicBezTo>
                  <a:cubicBezTo>
                    <a:pt x="67" y="332"/>
                    <a:pt x="67" y="332"/>
                    <a:pt x="67" y="332"/>
                  </a:cubicBezTo>
                  <a:cubicBezTo>
                    <a:pt x="104" y="344"/>
                    <a:pt x="141" y="356"/>
                    <a:pt x="178" y="369"/>
                  </a:cubicBezTo>
                  <a:cubicBezTo>
                    <a:pt x="194" y="374"/>
                    <a:pt x="210" y="380"/>
                    <a:pt x="227" y="38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76"/>
            <p:cNvSpPr>
              <a:spLocks/>
            </p:cNvSpPr>
            <p:nvPr/>
          </p:nvSpPr>
          <p:spPr bwMode="auto">
            <a:xfrm>
              <a:off x="2978" y="834"/>
              <a:ext cx="751" cy="446"/>
            </a:xfrm>
            <a:custGeom>
              <a:avLst/>
              <a:gdLst>
                <a:gd name="T0" fmla="*/ 69 w 751"/>
                <a:gd name="T1" fmla="*/ 446 h 446"/>
                <a:gd name="T2" fmla="*/ 751 w 751"/>
                <a:gd name="T3" fmla="*/ 328 h 446"/>
                <a:gd name="T4" fmla="*/ 652 w 751"/>
                <a:gd name="T5" fmla="*/ 0 h 446"/>
                <a:gd name="T6" fmla="*/ 0 w 751"/>
                <a:gd name="T7" fmla="*/ 115 h 446"/>
                <a:gd name="T8" fmla="*/ 69 w 751"/>
                <a:gd name="T9" fmla="*/ 446 h 446"/>
              </a:gdLst>
              <a:ahLst/>
              <a:cxnLst>
                <a:cxn ang="0">
                  <a:pos x="T0" y="T1"/>
                </a:cxn>
                <a:cxn ang="0">
                  <a:pos x="T2" y="T3"/>
                </a:cxn>
                <a:cxn ang="0">
                  <a:pos x="T4" y="T5"/>
                </a:cxn>
                <a:cxn ang="0">
                  <a:pos x="T6" y="T7"/>
                </a:cxn>
                <a:cxn ang="0">
                  <a:pos x="T8" y="T9"/>
                </a:cxn>
              </a:cxnLst>
              <a:rect l="0" t="0" r="r" b="b"/>
              <a:pathLst>
                <a:path w="751" h="446">
                  <a:moveTo>
                    <a:pt x="69" y="446"/>
                  </a:moveTo>
                  <a:lnTo>
                    <a:pt x="751" y="328"/>
                  </a:lnTo>
                  <a:lnTo>
                    <a:pt x="652" y="0"/>
                  </a:lnTo>
                  <a:lnTo>
                    <a:pt x="0" y="115"/>
                  </a:lnTo>
                  <a:lnTo>
                    <a:pt x="69" y="4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77"/>
            <p:cNvSpPr>
              <a:spLocks/>
            </p:cNvSpPr>
            <p:nvPr/>
          </p:nvSpPr>
          <p:spPr bwMode="auto">
            <a:xfrm>
              <a:off x="1797" y="2085"/>
              <a:ext cx="373" cy="537"/>
            </a:xfrm>
            <a:custGeom>
              <a:avLst/>
              <a:gdLst>
                <a:gd name="T0" fmla="*/ 72 w 158"/>
                <a:gd name="T1" fmla="*/ 24 h 227"/>
                <a:gd name="T2" fmla="*/ 0 w 158"/>
                <a:gd name="T3" fmla="*/ 0 h 227"/>
                <a:gd name="T4" fmla="*/ 35 w 158"/>
                <a:gd name="T5" fmla="*/ 160 h 227"/>
                <a:gd name="T6" fmla="*/ 158 w 158"/>
                <a:gd name="T7" fmla="*/ 227 h 227"/>
                <a:gd name="T8" fmla="*/ 148 w 158"/>
                <a:gd name="T9" fmla="*/ 50 h 227"/>
                <a:gd name="T10" fmla="*/ 72 w 158"/>
                <a:gd name="T11" fmla="*/ 24 h 227"/>
              </a:gdLst>
              <a:ahLst/>
              <a:cxnLst>
                <a:cxn ang="0">
                  <a:pos x="T0" y="T1"/>
                </a:cxn>
                <a:cxn ang="0">
                  <a:pos x="T2" y="T3"/>
                </a:cxn>
                <a:cxn ang="0">
                  <a:pos x="T4" y="T5"/>
                </a:cxn>
                <a:cxn ang="0">
                  <a:pos x="T6" y="T7"/>
                </a:cxn>
                <a:cxn ang="0">
                  <a:pos x="T8" y="T9"/>
                </a:cxn>
                <a:cxn ang="0">
                  <a:pos x="T10" y="T11"/>
                </a:cxn>
              </a:cxnLst>
              <a:rect l="0" t="0" r="r" b="b"/>
              <a:pathLst>
                <a:path w="158" h="227">
                  <a:moveTo>
                    <a:pt x="72" y="24"/>
                  </a:moveTo>
                  <a:cubicBezTo>
                    <a:pt x="48" y="16"/>
                    <a:pt x="24" y="8"/>
                    <a:pt x="0" y="0"/>
                  </a:cubicBezTo>
                  <a:cubicBezTo>
                    <a:pt x="35" y="160"/>
                    <a:pt x="35" y="160"/>
                    <a:pt x="35" y="160"/>
                  </a:cubicBezTo>
                  <a:cubicBezTo>
                    <a:pt x="76" y="181"/>
                    <a:pt x="117" y="204"/>
                    <a:pt x="158" y="227"/>
                  </a:cubicBezTo>
                  <a:cubicBezTo>
                    <a:pt x="148" y="50"/>
                    <a:pt x="148" y="50"/>
                    <a:pt x="148" y="50"/>
                  </a:cubicBezTo>
                  <a:cubicBezTo>
                    <a:pt x="123" y="41"/>
                    <a:pt x="97" y="33"/>
                    <a:pt x="72"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9" name="Oval 78"/>
            <p:cNvSpPr>
              <a:spLocks noChangeArrowheads="1"/>
            </p:cNvSpPr>
            <p:nvPr/>
          </p:nvSpPr>
          <p:spPr bwMode="auto">
            <a:xfrm>
              <a:off x="1962" y="819"/>
              <a:ext cx="378" cy="37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1" name="Freeform 79"/>
            <p:cNvSpPr>
              <a:spLocks/>
            </p:cNvSpPr>
            <p:nvPr/>
          </p:nvSpPr>
          <p:spPr bwMode="auto">
            <a:xfrm>
              <a:off x="2189" y="345"/>
              <a:ext cx="1394" cy="529"/>
            </a:xfrm>
            <a:custGeom>
              <a:avLst/>
              <a:gdLst>
                <a:gd name="T0" fmla="*/ 121 w 590"/>
                <a:gd name="T1" fmla="*/ 224 h 224"/>
                <a:gd name="T2" fmla="*/ 590 w 590"/>
                <a:gd name="T3" fmla="*/ 141 h 224"/>
                <a:gd name="T4" fmla="*/ 549 w 590"/>
                <a:gd name="T5" fmla="*/ 10 h 224"/>
                <a:gd name="T6" fmla="*/ 0 w 590"/>
                <a:gd name="T7" fmla="*/ 0 h 224"/>
                <a:gd name="T8" fmla="*/ 9 w 590"/>
                <a:gd name="T9" fmla="*/ 135 h 224"/>
                <a:gd name="T10" fmla="*/ 121 w 590"/>
                <a:gd name="T11" fmla="*/ 224 h 224"/>
              </a:gdLst>
              <a:ahLst/>
              <a:cxnLst>
                <a:cxn ang="0">
                  <a:pos x="T0" y="T1"/>
                </a:cxn>
                <a:cxn ang="0">
                  <a:pos x="T2" y="T3"/>
                </a:cxn>
                <a:cxn ang="0">
                  <a:pos x="T4" y="T5"/>
                </a:cxn>
                <a:cxn ang="0">
                  <a:pos x="T6" y="T7"/>
                </a:cxn>
                <a:cxn ang="0">
                  <a:pos x="T8" y="T9"/>
                </a:cxn>
                <a:cxn ang="0">
                  <a:pos x="T10" y="T11"/>
                </a:cxn>
              </a:cxnLst>
              <a:rect l="0" t="0" r="r" b="b"/>
              <a:pathLst>
                <a:path w="590" h="224">
                  <a:moveTo>
                    <a:pt x="121" y="224"/>
                  </a:moveTo>
                  <a:cubicBezTo>
                    <a:pt x="590" y="141"/>
                    <a:pt x="590" y="141"/>
                    <a:pt x="590" y="141"/>
                  </a:cubicBezTo>
                  <a:cubicBezTo>
                    <a:pt x="549" y="10"/>
                    <a:pt x="549" y="10"/>
                    <a:pt x="549" y="10"/>
                  </a:cubicBezTo>
                  <a:cubicBezTo>
                    <a:pt x="0" y="0"/>
                    <a:pt x="0" y="0"/>
                    <a:pt x="0" y="0"/>
                  </a:cubicBezTo>
                  <a:cubicBezTo>
                    <a:pt x="9" y="135"/>
                    <a:pt x="9" y="135"/>
                    <a:pt x="9" y="135"/>
                  </a:cubicBezTo>
                  <a:cubicBezTo>
                    <a:pt x="60" y="144"/>
                    <a:pt x="102" y="178"/>
                    <a:pt x="121" y="2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2" name="Freeform 80"/>
            <p:cNvSpPr>
              <a:spLocks/>
            </p:cNvSpPr>
            <p:nvPr/>
          </p:nvSpPr>
          <p:spPr bwMode="auto">
            <a:xfrm>
              <a:off x="2997" y="2442"/>
              <a:ext cx="489" cy="624"/>
            </a:xfrm>
            <a:custGeom>
              <a:avLst/>
              <a:gdLst>
                <a:gd name="T0" fmla="*/ 129 w 207"/>
                <a:gd name="T1" fmla="*/ 8 h 264"/>
                <a:gd name="T2" fmla="*/ 4 w 207"/>
                <a:gd name="T3" fmla="*/ 0 h 264"/>
                <a:gd name="T4" fmla="*/ 0 w 207"/>
                <a:gd name="T5" fmla="*/ 241 h 264"/>
                <a:gd name="T6" fmla="*/ 207 w 207"/>
                <a:gd name="T7" fmla="*/ 260 h 264"/>
                <a:gd name="T8" fmla="*/ 159 w 207"/>
                <a:gd name="T9" fmla="*/ 8 h 264"/>
                <a:gd name="T10" fmla="*/ 129 w 207"/>
                <a:gd name="T11" fmla="*/ 8 h 264"/>
              </a:gdLst>
              <a:ahLst/>
              <a:cxnLst>
                <a:cxn ang="0">
                  <a:pos x="T0" y="T1"/>
                </a:cxn>
                <a:cxn ang="0">
                  <a:pos x="T2" y="T3"/>
                </a:cxn>
                <a:cxn ang="0">
                  <a:pos x="T4" y="T5"/>
                </a:cxn>
                <a:cxn ang="0">
                  <a:pos x="T6" y="T7"/>
                </a:cxn>
                <a:cxn ang="0">
                  <a:pos x="T8" y="T9"/>
                </a:cxn>
                <a:cxn ang="0">
                  <a:pos x="T10" y="T11"/>
                </a:cxn>
              </a:cxnLst>
              <a:rect l="0" t="0" r="r" b="b"/>
              <a:pathLst>
                <a:path w="207" h="264">
                  <a:moveTo>
                    <a:pt x="129" y="8"/>
                  </a:moveTo>
                  <a:cubicBezTo>
                    <a:pt x="88" y="8"/>
                    <a:pt x="46" y="6"/>
                    <a:pt x="4" y="0"/>
                  </a:cubicBezTo>
                  <a:cubicBezTo>
                    <a:pt x="0" y="241"/>
                    <a:pt x="0" y="241"/>
                    <a:pt x="0" y="241"/>
                  </a:cubicBezTo>
                  <a:cubicBezTo>
                    <a:pt x="65" y="259"/>
                    <a:pt x="137" y="264"/>
                    <a:pt x="207" y="260"/>
                  </a:cubicBezTo>
                  <a:cubicBezTo>
                    <a:pt x="159" y="8"/>
                    <a:pt x="159" y="8"/>
                    <a:pt x="159" y="8"/>
                  </a:cubicBezTo>
                  <a:cubicBezTo>
                    <a:pt x="149" y="8"/>
                    <a:pt x="139" y="8"/>
                    <a:pt x="129"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6" name="Freeform 81"/>
            <p:cNvSpPr>
              <a:spLocks/>
            </p:cNvSpPr>
            <p:nvPr/>
          </p:nvSpPr>
          <p:spPr bwMode="auto">
            <a:xfrm>
              <a:off x="2274" y="1741"/>
              <a:ext cx="1706" cy="600"/>
            </a:xfrm>
            <a:custGeom>
              <a:avLst/>
              <a:gdLst>
                <a:gd name="T0" fmla="*/ 0 w 722"/>
                <a:gd name="T1" fmla="*/ 20 h 254"/>
                <a:gd name="T2" fmla="*/ 11 w 722"/>
                <a:gd name="T3" fmla="*/ 146 h 254"/>
                <a:gd name="T4" fmla="*/ 261 w 722"/>
                <a:gd name="T5" fmla="*/ 219 h 254"/>
                <a:gd name="T6" fmla="*/ 722 w 722"/>
                <a:gd name="T7" fmla="*/ 202 h 254"/>
                <a:gd name="T8" fmla="*/ 685 w 722"/>
                <a:gd name="T9" fmla="*/ 0 h 254"/>
                <a:gd name="T10" fmla="*/ 0 w 722"/>
                <a:gd name="T11" fmla="*/ 20 h 254"/>
              </a:gdLst>
              <a:ahLst/>
              <a:cxnLst>
                <a:cxn ang="0">
                  <a:pos x="T0" y="T1"/>
                </a:cxn>
                <a:cxn ang="0">
                  <a:pos x="T2" y="T3"/>
                </a:cxn>
                <a:cxn ang="0">
                  <a:pos x="T4" y="T5"/>
                </a:cxn>
                <a:cxn ang="0">
                  <a:pos x="T6" y="T7"/>
                </a:cxn>
                <a:cxn ang="0">
                  <a:pos x="T8" y="T9"/>
                </a:cxn>
                <a:cxn ang="0">
                  <a:pos x="T10" y="T11"/>
                </a:cxn>
              </a:cxnLst>
              <a:rect l="0" t="0" r="r" b="b"/>
              <a:pathLst>
                <a:path w="722" h="254">
                  <a:moveTo>
                    <a:pt x="0" y="20"/>
                  </a:moveTo>
                  <a:cubicBezTo>
                    <a:pt x="11" y="146"/>
                    <a:pt x="11" y="146"/>
                    <a:pt x="11" y="146"/>
                  </a:cubicBezTo>
                  <a:cubicBezTo>
                    <a:pt x="97" y="174"/>
                    <a:pt x="182" y="200"/>
                    <a:pt x="261" y="219"/>
                  </a:cubicBezTo>
                  <a:cubicBezTo>
                    <a:pt x="412" y="254"/>
                    <a:pt x="581" y="235"/>
                    <a:pt x="722" y="202"/>
                  </a:cubicBezTo>
                  <a:cubicBezTo>
                    <a:pt x="685" y="0"/>
                    <a:pt x="685" y="0"/>
                    <a:pt x="685" y="0"/>
                  </a:cubicBezTo>
                  <a:lnTo>
                    <a:pt x="0"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7" name="Freeform 82"/>
            <p:cNvSpPr>
              <a:spLocks/>
            </p:cNvSpPr>
            <p:nvPr/>
          </p:nvSpPr>
          <p:spPr bwMode="auto">
            <a:xfrm>
              <a:off x="2310" y="2258"/>
              <a:ext cx="536" cy="699"/>
            </a:xfrm>
            <a:custGeom>
              <a:avLst/>
              <a:gdLst>
                <a:gd name="T0" fmla="*/ 11 w 227"/>
                <a:gd name="T1" fmla="*/ 193 h 296"/>
                <a:gd name="T2" fmla="*/ 223 w 227"/>
                <a:gd name="T3" fmla="*/ 296 h 296"/>
                <a:gd name="T4" fmla="*/ 227 w 227"/>
                <a:gd name="T5" fmla="*/ 65 h 296"/>
                <a:gd name="T6" fmla="*/ 0 w 227"/>
                <a:gd name="T7" fmla="*/ 0 h 296"/>
                <a:gd name="T8" fmla="*/ 11 w 227"/>
                <a:gd name="T9" fmla="*/ 193 h 296"/>
              </a:gdLst>
              <a:ahLst/>
              <a:cxnLst>
                <a:cxn ang="0">
                  <a:pos x="T0" y="T1"/>
                </a:cxn>
                <a:cxn ang="0">
                  <a:pos x="T2" y="T3"/>
                </a:cxn>
                <a:cxn ang="0">
                  <a:pos x="T4" y="T5"/>
                </a:cxn>
                <a:cxn ang="0">
                  <a:pos x="T6" y="T7"/>
                </a:cxn>
                <a:cxn ang="0">
                  <a:pos x="T8" y="T9"/>
                </a:cxn>
              </a:cxnLst>
              <a:rect l="0" t="0" r="r" b="b"/>
              <a:pathLst>
                <a:path w="227" h="296">
                  <a:moveTo>
                    <a:pt x="11" y="193"/>
                  </a:moveTo>
                  <a:cubicBezTo>
                    <a:pt x="83" y="233"/>
                    <a:pt x="153" y="269"/>
                    <a:pt x="223" y="296"/>
                  </a:cubicBezTo>
                  <a:cubicBezTo>
                    <a:pt x="227" y="65"/>
                    <a:pt x="227" y="65"/>
                    <a:pt x="227" y="65"/>
                  </a:cubicBezTo>
                  <a:cubicBezTo>
                    <a:pt x="155" y="48"/>
                    <a:pt x="78" y="25"/>
                    <a:pt x="0" y="0"/>
                  </a:cubicBezTo>
                  <a:lnTo>
                    <a:pt x="11" y="19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9" name="Freeform 83"/>
            <p:cNvSpPr>
              <a:spLocks/>
            </p:cNvSpPr>
            <p:nvPr/>
          </p:nvSpPr>
          <p:spPr bwMode="auto">
            <a:xfrm>
              <a:off x="3080" y="1318"/>
              <a:ext cx="772" cy="286"/>
            </a:xfrm>
            <a:custGeom>
              <a:avLst/>
              <a:gdLst>
                <a:gd name="T0" fmla="*/ 33 w 772"/>
                <a:gd name="T1" fmla="*/ 286 h 286"/>
                <a:gd name="T2" fmla="*/ 772 w 772"/>
                <a:gd name="T3" fmla="*/ 262 h 286"/>
                <a:gd name="T4" fmla="*/ 694 w 772"/>
                <a:gd name="T5" fmla="*/ 0 h 286"/>
                <a:gd name="T6" fmla="*/ 0 w 772"/>
                <a:gd name="T7" fmla="*/ 120 h 286"/>
                <a:gd name="T8" fmla="*/ 33 w 772"/>
                <a:gd name="T9" fmla="*/ 286 h 286"/>
              </a:gdLst>
              <a:ahLst/>
              <a:cxnLst>
                <a:cxn ang="0">
                  <a:pos x="T0" y="T1"/>
                </a:cxn>
                <a:cxn ang="0">
                  <a:pos x="T2" y="T3"/>
                </a:cxn>
                <a:cxn ang="0">
                  <a:pos x="T4" y="T5"/>
                </a:cxn>
                <a:cxn ang="0">
                  <a:pos x="T6" y="T7"/>
                </a:cxn>
                <a:cxn ang="0">
                  <a:pos x="T8" y="T9"/>
                </a:cxn>
              </a:cxnLst>
              <a:rect l="0" t="0" r="r" b="b"/>
              <a:pathLst>
                <a:path w="772" h="286">
                  <a:moveTo>
                    <a:pt x="33" y="286"/>
                  </a:moveTo>
                  <a:lnTo>
                    <a:pt x="772" y="262"/>
                  </a:lnTo>
                  <a:lnTo>
                    <a:pt x="694" y="0"/>
                  </a:lnTo>
                  <a:lnTo>
                    <a:pt x="0" y="120"/>
                  </a:lnTo>
                  <a:lnTo>
                    <a:pt x="33" y="2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1" name="Freeform 84"/>
            <p:cNvSpPr>
              <a:spLocks/>
            </p:cNvSpPr>
            <p:nvPr/>
          </p:nvSpPr>
          <p:spPr bwMode="auto">
            <a:xfrm>
              <a:off x="2258" y="1467"/>
              <a:ext cx="692" cy="163"/>
            </a:xfrm>
            <a:custGeom>
              <a:avLst/>
              <a:gdLst>
                <a:gd name="T0" fmla="*/ 663 w 692"/>
                <a:gd name="T1" fmla="*/ 0 h 163"/>
                <a:gd name="T2" fmla="*/ 0 w 692"/>
                <a:gd name="T3" fmla="*/ 113 h 163"/>
                <a:gd name="T4" fmla="*/ 4 w 692"/>
                <a:gd name="T5" fmla="*/ 163 h 163"/>
                <a:gd name="T6" fmla="*/ 692 w 692"/>
                <a:gd name="T7" fmla="*/ 141 h 163"/>
                <a:gd name="T8" fmla="*/ 663 w 692"/>
                <a:gd name="T9" fmla="*/ 0 h 163"/>
              </a:gdLst>
              <a:ahLst/>
              <a:cxnLst>
                <a:cxn ang="0">
                  <a:pos x="T0" y="T1"/>
                </a:cxn>
                <a:cxn ang="0">
                  <a:pos x="T2" y="T3"/>
                </a:cxn>
                <a:cxn ang="0">
                  <a:pos x="T4" y="T5"/>
                </a:cxn>
                <a:cxn ang="0">
                  <a:pos x="T6" y="T7"/>
                </a:cxn>
                <a:cxn ang="0">
                  <a:pos x="T8" y="T9"/>
                </a:cxn>
              </a:cxnLst>
              <a:rect l="0" t="0" r="r" b="b"/>
              <a:pathLst>
                <a:path w="692" h="163">
                  <a:moveTo>
                    <a:pt x="663" y="0"/>
                  </a:moveTo>
                  <a:lnTo>
                    <a:pt x="0" y="113"/>
                  </a:lnTo>
                  <a:lnTo>
                    <a:pt x="4" y="163"/>
                  </a:lnTo>
                  <a:lnTo>
                    <a:pt x="692" y="141"/>
                  </a:lnTo>
                  <a:lnTo>
                    <a:pt x="66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8" name="Freeform 85"/>
            <p:cNvSpPr>
              <a:spLocks/>
            </p:cNvSpPr>
            <p:nvPr/>
          </p:nvSpPr>
          <p:spPr bwMode="auto">
            <a:xfrm>
              <a:off x="2239" y="978"/>
              <a:ext cx="649" cy="441"/>
            </a:xfrm>
            <a:custGeom>
              <a:avLst/>
              <a:gdLst>
                <a:gd name="T0" fmla="*/ 246 w 275"/>
                <a:gd name="T1" fmla="*/ 0 h 187"/>
                <a:gd name="T2" fmla="*/ 110 w 275"/>
                <a:gd name="T3" fmla="*/ 24 h 187"/>
                <a:gd name="T4" fmla="*/ 0 w 275"/>
                <a:gd name="T5" fmla="*/ 155 h 187"/>
                <a:gd name="T6" fmla="*/ 2 w 275"/>
                <a:gd name="T7" fmla="*/ 187 h 187"/>
                <a:gd name="T8" fmla="*/ 275 w 275"/>
                <a:gd name="T9" fmla="*/ 140 h 187"/>
                <a:gd name="T10" fmla="*/ 246 w 275"/>
                <a:gd name="T11" fmla="*/ 0 h 187"/>
              </a:gdLst>
              <a:ahLst/>
              <a:cxnLst>
                <a:cxn ang="0">
                  <a:pos x="T0" y="T1"/>
                </a:cxn>
                <a:cxn ang="0">
                  <a:pos x="T2" y="T3"/>
                </a:cxn>
                <a:cxn ang="0">
                  <a:pos x="T4" y="T5"/>
                </a:cxn>
                <a:cxn ang="0">
                  <a:pos x="T6" y="T7"/>
                </a:cxn>
                <a:cxn ang="0">
                  <a:pos x="T8" y="T9"/>
                </a:cxn>
                <a:cxn ang="0">
                  <a:pos x="T10" y="T11"/>
                </a:cxn>
              </a:cxnLst>
              <a:rect l="0" t="0" r="r" b="b"/>
              <a:pathLst>
                <a:path w="275" h="187">
                  <a:moveTo>
                    <a:pt x="246" y="0"/>
                  </a:moveTo>
                  <a:cubicBezTo>
                    <a:pt x="110" y="24"/>
                    <a:pt x="110" y="24"/>
                    <a:pt x="110" y="24"/>
                  </a:cubicBezTo>
                  <a:cubicBezTo>
                    <a:pt x="105" y="87"/>
                    <a:pt x="60" y="140"/>
                    <a:pt x="0" y="155"/>
                  </a:cubicBezTo>
                  <a:cubicBezTo>
                    <a:pt x="2" y="187"/>
                    <a:pt x="2" y="187"/>
                    <a:pt x="2" y="187"/>
                  </a:cubicBezTo>
                  <a:cubicBezTo>
                    <a:pt x="275" y="140"/>
                    <a:pt x="275" y="140"/>
                    <a:pt x="275" y="140"/>
                  </a:cubicBezTo>
                  <a:lnTo>
                    <a:pt x="24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2" name="Freeform 86"/>
            <p:cNvSpPr>
              <a:spLocks noEditPoints="1"/>
            </p:cNvSpPr>
            <p:nvPr/>
          </p:nvSpPr>
          <p:spPr bwMode="auto">
            <a:xfrm>
              <a:off x="1025" y="-232"/>
              <a:ext cx="3706" cy="3706"/>
            </a:xfrm>
            <a:custGeom>
              <a:avLst/>
              <a:gdLst>
                <a:gd name="T0" fmla="*/ 0 w 1569"/>
                <a:gd name="T1" fmla="*/ 784 h 1569"/>
                <a:gd name="T2" fmla="*/ 1569 w 1569"/>
                <a:gd name="T3" fmla="*/ 784 h 1569"/>
                <a:gd name="T4" fmla="*/ 777 w 1569"/>
                <a:gd name="T5" fmla="*/ 1510 h 1569"/>
                <a:gd name="T6" fmla="*/ 551 w 1569"/>
                <a:gd name="T7" fmla="*/ 1474 h 1569"/>
                <a:gd name="T8" fmla="*/ 487 w 1569"/>
                <a:gd name="T9" fmla="*/ 1378 h 1569"/>
                <a:gd name="T10" fmla="*/ 351 w 1569"/>
                <a:gd name="T11" fmla="*/ 1303 h 1569"/>
                <a:gd name="T12" fmla="*/ 279 w 1569"/>
                <a:gd name="T13" fmla="*/ 1309 h 1569"/>
                <a:gd name="T14" fmla="*/ 210 w 1569"/>
                <a:gd name="T15" fmla="*/ 1232 h 1569"/>
                <a:gd name="T16" fmla="*/ 450 w 1569"/>
                <a:gd name="T17" fmla="*/ 1312 h 1569"/>
                <a:gd name="T18" fmla="*/ 929 w 1569"/>
                <a:gd name="T19" fmla="*/ 1498 h 1569"/>
                <a:gd name="T20" fmla="*/ 777 w 1569"/>
                <a:gd name="T21" fmla="*/ 1510 h 1569"/>
                <a:gd name="T22" fmla="*/ 1259 w 1569"/>
                <a:gd name="T23" fmla="*/ 1104 h 1569"/>
                <a:gd name="T24" fmla="*/ 1062 w 1569"/>
                <a:gd name="T25" fmla="*/ 1136 h 1569"/>
                <a:gd name="T26" fmla="*/ 1221 w 1569"/>
                <a:gd name="T27" fmla="*/ 1367 h 1569"/>
                <a:gd name="T28" fmla="*/ 809 w 1569"/>
                <a:gd name="T29" fmla="*/ 1407 h 1569"/>
                <a:gd name="T30" fmla="*/ 120 w 1569"/>
                <a:gd name="T31" fmla="*/ 1084 h 1569"/>
                <a:gd name="T32" fmla="*/ 284 w 1569"/>
                <a:gd name="T33" fmla="*/ 1103 h 1569"/>
                <a:gd name="T34" fmla="*/ 65 w 1569"/>
                <a:gd name="T35" fmla="*/ 903 h 1569"/>
                <a:gd name="T36" fmla="*/ 74 w 1569"/>
                <a:gd name="T37" fmla="*/ 835 h 1569"/>
                <a:gd name="T38" fmla="*/ 56 w 1569"/>
                <a:gd name="T39" fmla="*/ 784 h 1569"/>
                <a:gd name="T40" fmla="*/ 154 w 1569"/>
                <a:gd name="T41" fmla="*/ 855 h 1569"/>
                <a:gd name="T42" fmla="*/ 177 w 1569"/>
                <a:gd name="T43" fmla="*/ 605 h 1569"/>
                <a:gd name="T44" fmla="*/ 92 w 1569"/>
                <a:gd name="T45" fmla="*/ 557 h 1569"/>
                <a:gd name="T46" fmla="*/ 141 w 1569"/>
                <a:gd name="T47" fmla="*/ 442 h 1569"/>
                <a:gd name="T48" fmla="*/ 228 w 1569"/>
                <a:gd name="T49" fmla="*/ 523 h 1569"/>
                <a:gd name="T50" fmla="*/ 435 w 1569"/>
                <a:gd name="T51" fmla="*/ 383 h 1569"/>
                <a:gd name="T52" fmla="*/ 419 w 1569"/>
                <a:gd name="T53" fmla="*/ 154 h 1569"/>
                <a:gd name="T54" fmla="*/ 488 w 1569"/>
                <a:gd name="T55" fmla="*/ 176 h 1569"/>
                <a:gd name="T56" fmla="*/ 1008 w 1569"/>
                <a:gd name="T57" fmla="*/ 91 h 1569"/>
                <a:gd name="T58" fmla="*/ 1095 w 1569"/>
                <a:gd name="T59" fmla="*/ 187 h 1569"/>
                <a:gd name="T60" fmla="*/ 1288 w 1569"/>
                <a:gd name="T61" fmla="*/ 258 h 1569"/>
                <a:gd name="T62" fmla="*/ 1151 w 1569"/>
                <a:gd name="T63" fmla="*/ 373 h 1569"/>
                <a:gd name="T64" fmla="*/ 1401 w 1569"/>
                <a:gd name="T65" fmla="*/ 398 h 1569"/>
                <a:gd name="T66" fmla="*/ 1212 w 1569"/>
                <a:gd name="T67" fmla="*/ 578 h 1569"/>
                <a:gd name="T68" fmla="*/ 1489 w 1569"/>
                <a:gd name="T69" fmla="*/ 599 h 1569"/>
                <a:gd name="T70" fmla="*/ 1268 w 1569"/>
                <a:gd name="T71" fmla="*/ 765 h 1569"/>
                <a:gd name="T72" fmla="*/ 1513 w 1569"/>
                <a:gd name="T73" fmla="*/ 784 h 1569"/>
                <a:gd name="T74" fmla="*/ 1283 w 1569"/>
                <a:gd name="T75" fmla="*/ 833 h 1569"/>
                <a:gd name="T76" fmla="*/ 1492 w 1569"/>
                <a:gd name="T77" fmla="*/ 957 h 1569"/>
                <a:gd name="T78" fmla="*/ 1326 w 1569"/>
                <a:gd name="T79" fmla="*/ 1087 h 1569"/>
                <a:gd name="T80" fmla="*/ 1271 w 1569"/>
                <a:gd name="T81" fmla="*/ 1326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9" h="1569">
                  <a:moveTo>
                    <a:pt x="784" y="0"/>
                  </a:moveTo>
                  <a:cubicBezTo>
                    <a:pt x="352" y="0"/>
                    <a:pt x="0" y="352"/>
                    <a:pt x="0" y="784"/>
                  </a:cubicBezTo>
                  <a:cubicBezTo>
                    <a:pt x="0" y="1217"/>
                    <a:pt x="352" y="1569"/>
                    <a:pt x="784" y="1569"/>
                  </a:cubicBezTo>
                  <a:cubicBezTo>
                    <a:pt x="1217" y="1569"/>
                    <a:pt x="1569" y="1217"/>
                    <a:pt x="1569" y="784"/>
                  </a:cubicBezTo>
                  <a:cubicBezTo>
                    <a:pt x="1569" y="352"/>
                    <a:pt x="1217" y="0"/>
                    <a:pt x="784" y="0"/>
                  </a:cubicBezTo>
                  <a:close/>
                  <a:moveTo>
                    <a:pt x="777" y="1510"/>
                  </a:moveTo>
                  <a:cubicBezTo>
                    <a:pt x="701" y="1487"/>
                    <a:pt x="627" y="1452"/>
                    <a:pt x="554" y="1414"/>
                  </a:cubicBezTo>
                  <a:cubicBezTo>
                    <a:pt x="551" y="1474"/>
                    <a:pt x="551" y="1474"/>
                    <a:pt x="551" y="1474"/>
                  </a:cubicBezTo>
                  <a:cubicBezTo>
                    <a:pt x="528" y="1467"/>
                    <a:pt x="506" y="1458"/>
                    <a:pt x="484" y="1448"/>
                  </a:cubicBezTo>
                  <a:cubicBezTo>
                    <a:pt x="487" y="1378"/>
                    <a:pt x="487" y="1378"/>
                    <a:pt x="487" y="1378"/>
                  </a:cubicBezTo>
                  <a:cubicBezTo>
                    <a:pt x="468" y="1368"/>
                    <a:pt x="449" y="1357"/>
                    <a:pt x="430" y="1347"/>
                  </a:cubicBezTo>
                  <a:cubicBezTo>
                    <a:pt x="404" y="1332"/>
                    <a:pt x="377" y="1317"/>
                    <a:pt x="351" y="1303"/>
                  </a:cubicBezTo>
                  <a:cubicBezTo>
                    <a:pt x="336" y="1358"/>
                    <a:pt x="336" y="1358"/>
                    <a:pt x="336" y="1358"/>
                  </a:cubicBezTo>
                  <a:cubicBezTo>
                    <a:pt x="316" y="1343"/>
                    <a:pt x="297" y="1326"/>
                    <a:pt x="279" y="1309"/>
                  </a:cubicBezTo>
                  <a:cubicBezTo>
                    <a:pt x="290" y="1270"/>
                    <a:pt x="290" y="1270"/>
                    <a:pt x="290" y="1270"/>
                  </a:cubicBezTo>
                  <a:cubicBezTo>
                    <a:pt x="263" y="1257"/>
                    <a:pt x="237" y="1244"/>
                    <a:pt x="210" y="1232"/>
                  </a:cubicBezTo>
                  <a:cubicBezTo>
                    <a:pt x="195" y="1213"/>
                    <a:pt x="181" y="1193"/>
                    <a:pt x="168" y="1172"/>
                  </a:cubicBezTo>
                  <a:cubicBezTo>
                    <a:pt x="264" y="1208"/>
                    <a:pt x="358" y="1260"/>
                    <a:pt x="450" y="1312"/>
                  </a:cubicBezTo>
                  <a:cubicBezTo>
                    <a:pt x="560" y="1373"/>
                    <a:pt x="674" y="1437"/>
                    <a:pt x="789" y="1472"/>
                  </a:cubicBezTo>
                  <a:cubicBezTo>
                    <a:pt x="835" y="1486"/>
                    <a:pt x="882" y="1494"/>
                    <a:pt x="929" y="1498"/>
                  </a:cubicBezTo>
                  <a:cubicBezTo>
                    <a:pt x="883" y="1508"/>
                    <a:pt x="835" y="1513"/>
                    <a:pt x="786" y="1513"/>
                  </a:cubicBezTo>
                  <a:cubicBezTo>
                    <a:pt x="783" y="1512"/>
                    <a:pt x="780" y="1511"/>
                    <a:pt x="777" y="1510"/>
                  </a:cubicBezTo>
                  <a:close/>
                  <a:moveTo>
                    <a:pt x="1271" y="1326"/>
                  </a:moveTo>
                  <a:cubicBezTo>
                    <a:pt x="1259" y="1104"/>
                    <a:pt x="1259" y="1104"/>
                    <a:pt x="1259" y="1104"/>
                  </a:cubicBezTo>
                  <a:cubicBezTo>
                    <a:pt x="1257" y="1105"/>
                    <a:pt x="1256" y="1105"/>
                    <a:pt x="1255" y="1105"/>
                  </a:cubicBezTo>
                  <a:cubicBezTo>
                    <a:pt x="1200" y="1118"/>
                    <a:pt x="1134" y="1130"/>
                    <a:pt x="1062" y="1136"/>
                  </a:cubicBezTo>
                  <a:cubicBezTo>
                    <a:pt x="1110" y="1386"/>
                    <a:pt x="1110" y="1386"/>
                    <a:pt x="1110" y="1386"/>
                  </a:cubicBezTo>
                  <a:cubicBezTo>
                    <a:pt x="1148" y="1381"/>
                    <a:pt x="1186" y="1375"/>
                    <a:pt x="1221" y="1367"/>
                  </a:cubicBezTo>
                  <a:cubicBezTo>
                    <a:pt x="1193" y="1388"/>
                    <a:pt x="1164" y="1407"/>
                    <a:pt x="1133" y="1424"/>
                  </a:cubicBezTo>
                  <a:cubicBezTo>
                    <a:pt x="1027" y="1439"/>
                    <a:pt x="913" y="1439"/>
                    <a:pt x="809" y="1407"/>
                  </a:cubicBezTo>
                  <a:cubicBezTo>
                    <a:pt x="700" y="1374"/>
                    <a:pt x="595" y="1315"/>
                    <a:pt x="483" y="1253"/>
                  </a:cubicBezTo>
                  <a:cubicBezTo>
                    <a:pt x="366" y="1187"/>
                    <a:pt x="246" y="1121"/>
                    <a:pt x="120" y="1084"/>
                  </a:cubicBezTo>
                  <a:cubicBezTo>
                    <a:pt x="113" y="1069"/>
                    <a:pt x="107" y="1053"/>
                    <a:pt x="101" y="1037"/>
                  </a:cubicBezTo>
                  <a:cubicBezTo>
                    <a:pt x="164" y="1053"/>
                    <a:pt x="224" y="1076"/>
                    <a:pt x="284" y="1103"/>
                  </a:cubicBezTo>
                  <a:cubicBezTo>
                    <a:pt x="252" y="956"/>
                    <a:pt x="252" y="956"/>
                    <a:pt x="252" y="956"/>
                  </a:cubicBezTo>
                  <a:cubicBezTo>
                    <a:pt x="186" y="935"/>
                    <a:pt x="123" y="916"/>
                    <a:pt x="65" y="903"/>
                  </a:cubicBezTo>
                  <a:cubicBezTo>
                    <a:pt x="62" y="879"/>
                    <a:pt x="59" y="855"/>
                    <a:pt x="57" y="831"/>
                  </a:cubicBezTo>
                  <a:cubicBezTo>
                    <a:pt x="63" y="832"/>
                    <a:pt x="68" y="834"/>
                    <a:pt x="74" y="835"/>
                  </a:cubicBezTo>
                  <a:cubicBezTo>
                    <a:pt x="56" y="787"/>
                    <a:pt x="56" y="787"/>
                    <a:pt x="56" y="787"/>
                  </a:cubicBezTo>
                  <a:cubicBezTo>
                    <a:pt x="56" y="786"/>
                    <a:pt x="56" y="785"/>
                    <a:pt x="56" y="784"/>
                  </a:cubicBezTo>
                  <a:cubicBezTo>
                    <a:pt x="56" y="733"/>
                    <a:pt x="61" y="683"/>
                    <a:pt x="71" y="635"/>
                  </a:cubicBezTo>
                  <a:cubicBezTo>
                    <a:pt x="154" y="855"/>
                    <a:pt x="154" y="855"/>
                    <a:pt x="154" y="855"/>
                  </a:cubicBezTo>
                  <a:cubicBezTo>
                    <a:pt x="181" y="863"/>
                    <a:pt x="208" y="871"/>
                    <a:pt x="236" y="879"/>
                  </a:cubicBezTo>
                  <a:cubicBezTo>
                    <a:pt x="177" y="605"/>
                    <a:pt x="177" y="605"/>
                    <a:pt x="177" y="605"/>
                  </a:cubicBezTo>
                  <a:cubicBezTo>
                    <a:pt x="71" y="633"/>
                    <a:pt x="71" y="633"/>
                    <a:pt x="71" y="633"/>
                  </a:cubicBezTo>
                  <a:cubicBezTo>
                    <a:pt x="77" y="608"/>
                    <a:pt x="84" y="582"/>
                    <a:pt x="92" y="557"/>
                  </a:cubicBezTo>
                  <a:cubicBezTo>
                    <a:pt x="162" y="538"/>
                    <a:pt x="162" y="538"/>
                    <a:pt x="162" y="538"/>
                  </a:cubicBezTo>
                  <a:cubicBezTo>
                    <a:pt x="141" y="442"/>
                    <a:pt x="141" y="442"/>
                    <a:pt x="141" y="442"/>
                  </a:cubicBezTo>
                  <a:cubicBezTo>
                    <a:pt x="157" y="413"/>
                    <a:pt x="174" y="385"/>
                    <a:pt x="193" y="359"/>
                  </a:cubicBezTo>
                  <a:cubicBezTo>
                    <a:pt x="228" y="523"/>
                    <a:pt x="228" y="523"/>
                    <a:pt x="228" y="523"/>
                  </a:cubicBezTo>
                  <a:cubicBezTo>
                    <a:pt x="331" y="504"/>
                    <a:pt x="331" y="504"/>
                    <a:pt x="331" y="504"/>
                  </a:cubicBezTo>
                  <a:cubicBezTo>
                    <a:pt x="339" y="447"/>
                    <a:pt x="380" y="399"/>
                    <a:pt x="435" y="383"/>
                  </a:cubicBezTo>
                  <a:cubicBezTo>
                    <a:pt x="423" y="215"/>
                    <a:pt x="423" y="215"/>
                    <a:pt x="423" y="215"/>
                  </a:cubicBezTo>
                  <a:cubicBezTo>
                    <a:pt x="419" y="154"/>
                    <a:pt x="419" y="154"/>
                    <a:pt x="419" y="154"/>
                  </a:cubicBezTo>
                  <a:cubicBezTo>
                    <a:pt x="440" y="142"/>
                    <a:pt x="462" y="130"/>
                    <a:pt x="485" y="120"/>
                  </a:cubicBezTo>
                  <a:cubicBezTo>
                    <a:pt x="488" y="176"/>
                    <a:pt x="488" y="176"/>
                    <a:pt x="488" y="176"/>
                  </a:cubicBezTo>
                  <a:cubicBezTo>
                    <a:pt x="1026" y="186"/>
                    <a:pt x="1026" y="186"/>
                    <a:pt x="1026" y="186"/>
                  </a:cubicBezTo>
                  <a:cubicBezTo>
                    <a:pt x="1008" y="91"/>
                    <a:pt x="1008" y="91"/>
                    <a:pt x="1008" y="91"/>
                  </a:cubicBezTo>
                  <a:cubicBezTo>
                    <a:pt x="1034" y="99"/>
                    <a:pt x="1059" y="109"/>
                    <a:pt x="1083" y="120"/>
                  </a:cubicBezTo>
                  <a:cubicBezTo>
                    <a:pt x="1095" y="187"/>
                    <a:pt x="1095" y="187"/>
                    <a:pt x="1095" y="187"/>
                  </a:cubicBezTo>
                  <a:cubicBezTo>
                    <a:pt x="1204" y="189"/>
                    <a:pt x="1204" y="189"/>
                    <a:pt x="1204" y="189"/>
                  </a:cubicBezTo>
                  <a:cubicBezTo>
                    <a:pt x="1233" y="210"/>
                    <a:pt x="1262" y="233"/>
                    <a:pt x="1288" y="258"/>
                  </a:cubicBezTo>
                  <a:cubicBezTo>
                    <a:pt x="1114" y="255"/>
                    <a:pt x="1114" y="255"/>
                    <a:pt x="1114" y="255"/>
                  </a:cubicBezTo>
                  <a:cubicBezTo>
                    <a:pt x="1151" y="373"/>
                    <a:pt x="1151" y="373"/>
                    <a:pt x="1151" y="373"/>
                  </a:cubicBezTo>
                  <a:cubicBezTo>
                    <a:pt x="1358" y="336"/>
                    <a:pt x="1358" y="336"/>
                    <a:pt x="1358" y="336"/>
                  </a:cubicBezTo>
                  <a:cubicBezTo>
                    <a:pt x="1374" y="356"/>
                    <a:pt x="1388" y="376"/>
                    <a:pt x="1401" y="398"/>
                  </a:cubicBezTo>
                  <a:cubicBezTo>
                    <a:pt x="1171" y="439"/>
                    <a:pt x="1171" y="439"/>
                    <a:pt x="1171" y="439"/>
                  </a:cubicBezTo>
                  <a:cubicBezTo>
                    <a:pt x="1212" y="578"/>
                    <a:pt x="1212" y="578"/>
                    <a:pt x="1212" y="578"/>
                  </a:cubicBezTo>
                  <a:cubicBezTo>
                    <a:pt x="1468" y="534"/>
                    <a:pt x="1468" y="534"/>
                    <a:pt x="1468" y="534"/>
                  </a:cubicBezTo>
                  <a:cubicBezTo>
                    <a:pt x="1476" y="555"/>
                    <a:pt x="1483" y="577"/>
                    <a:pt x="1489" y="599"/>
                  </a:cubicBezTo>
                  <a:cubicBezTo>
                    <a:pt x="1232" y="644"/>
                    <a:pt x="1232" y="644"/>
                    <a:pt x="1232" y="644"/>
                  </a:cubicBezTo>
                  <a:cubicBezTo>
                    <a:pt x="1268" y="765"/>
                    <a:pt x="1268" y="765"/>
                    <a:pt x="1268" y="765"/>
                  </a:cubicBezTo>
                  <a:cubicBezTo>
                    <a:pt x="1512" y="758"/>
                    <a:pt x="1512" y="758"/>
                    <a:pt x="1512" y="758"/>
                  </a:cubicBezTo>
                  <a:cubicBezTo>
                    <a:pt x="1513" y="766"/>
                    <a:pt x="1513" y="775"/>
                    <a:pt x="1513" y="784"/>
                  </a:cubicBezTo>
                  <a:cubicBezTo>
                    <a:pt x="1513" y="798"/>
                    <a:pt x="1512" y="812"/>
                    <a:pt x="1512" y="826"/>
                  </a:cubicBezTo>
                  <a:cubicBezTo>
                    <a:pt x="1283" y="833"/>
                    <a:pt x="1283" y="833"/>
                    <a:pt x="1283" y="833"/>
                  </a:cubicBezTo>
                  <a:cubicBezTo>
                    <a:pt x="1317" y="1019"/>
                    <a:pt x="1317" y="1019"/>
                    <a:pt x="1317" y="1019"/>
                  </a:cubicBezTo>
                  <a:cubicBezTo>
                    <a:pt x="1390" y="998"/>
                    <a:pt x="1452" y="975"/>
                    <a:pt x="1492" y="957"/>
                  </a:cubicBezTo>
                  <a:cubicBezTo>
                    <a:pt x="1485" y="986"/>
                    <a:pt x="1476" y="1014"/>
                    <a:pt x="1466" y="1041"/>
                  </a:cubicBezTo>
                  <a:cubicBezTo>
                    <a:pt x="1427" y="1056"/>
                    <a:pt x="1379" y="1073"/>
                    <a:pt x="1326" y="1087"/>
                  </a:cubicBezTo>
                  <a:cubicBezTo>
                    <a:pt x="1333" y="1262"/>
                    <a:pt x="1333" y="1262"/>
                    <a:pt x="1333" y="1262"/>
                  </a:cubicBezTo>
                  <a:cubicBezTo>
                    <a:pt x="1314" y="1285"/>
                    <a:pt x="1293" y="1306"/>
                    <a:pt x="1271" y="13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03" name="Group 90"/>
          <p:cNvGrpSpPr>
            <a:grpSpLocks noChangeAspect="1"/>
          </p:cNvGrpSpPr>
          <p:nvPr/>
        </p:nvGrpSpPr>
        <p:grpSpPr bwMode="auto">
          <a:xfrm>
            <a:off x="5516386" y="2892044"/>
            <a:ext cx="1197413" cy="1197725"/>
            <a:chOff x="1121" y="-136"/>
            <a:chExt cx="3706" cy="3706"/>
          </a:xfrm>
          <a:solidFill>
            <a:schemeClr val="bg1"/>
          </a:solidFill>
        </p:grpSpPr>
        <p:sp>
          <p:nvSpPr>
            <p:cNvPr id="805" name="Freeform 91"/>
            <p:cNvSpPr>
              <a:spLocks/>
            </p:cNvSpPr>
            <p:nvPr/>
          </p:nvSpPr>
          <p:spPr bwMode="auto">
            <a:xfrm>
              <a:off x="1470" y="1000"/>
              <a:ext cx="702" cy="1193"/>
            </a:xfrm>
            <a:custGeom>
              <a:avLst/>
              <a:gdLst>
                <a:gd name="T0" fmla="*/ 297 w 297"/>
                <a:gd name="T1" fmla="*/ 505 h 505"/>
                <a:gd name="T2" fmla="*/ 265 w 297"/>
                <a:gd name="T3" fmla="*/ 126 h 505"/>
                <a:gd name="T4" fmla="*/ 124 w 297"/>
                <a:gd name="T5" fmla="*/ 0 h 505"/>
                <a:gd name="T6" fmla="*/ 0 w 297"/>
                <a:gd name="T7" fmla="*/ 22 h 505"/>
                <a:gd name="T8" fmla="*/ 88 w 297"/>
                <a:gd name="T9" fmla="*/ 434 h 505"/>
                <a:gd name="T10" fmla="*/ 233 w 297"/>
                <a:gd name="T11" fmla="*/ 483 h 505"/>
                <a:gd name="T12" fmla="*/ 297 w 297"/>
                <a:gd name="T13" fmla="*/ 505 h 505"/>
              </a:gdLst>
              <a:ahLst/>
              <a:cxnLst>
                <a:cxn ang="0">
                  <a:pos x="T0" y="T1"/>
                </a:cxn>
                <a:cxn ang="0">
                  <a:pos x="T2" y="T3"/>
                </a:cxn>
                <a:cxn ang="0">
                  <a:pos x="T4" y="T5"/>
                </a:cxn>
                <a:cxn ang="0">
                  <a:pos x="T6" y="T7"/>
                </a:cxn>
                <a:cxn ang="0">
                  <a:pos x="T8" y="T9"/>
                </a:cxn>
                <a:cxn ang="0">
                  <a:pos x="T10" y="T11"/>
                </a:cxn>
                <a:cxn ang="0">
                  <a:pos x="T12" y="T13"/>
                </a:cxn>
              </a:cxnLst>
              <a:rect l="0" t="0" r="r" b="b"/>
              <a:pathLst>
                <a:path w="297" h="505">
                  <a:moveTo>
                    <a:pt x="297" y="505"/>
                  </a:moveTo>
                  <a:cubicBezTo>
                    <a:pt x="265" y="126"/>
                    <a:pt x="265" y="126"/>
                    <a:pt x="265" y="126"/>
                  </a:cubicBezTo>
                  <a:cubicBezTo>
                    <a:pt x="199" y="112"/>
                    <a:pt x="146" y="63"/>
                    <a:pt x="124" y="0"/>
                  </a:cubicBezTo>
                  <a:cubicBezTo>
                    <a:pt x="0" y="22"/>
                    <a:pt x="0" y="22"/>
                    <a:pt x="0" y="22"/>
                  </a:cubicBezTo>
                  <a:cubicBezTo>
                    <a:pt x="88" y="434"/>
                    <a:pt x="88" y="434"/>
                    <a:pt x="88" y="434"/>
                  </a:cubicBezTo>
                  <a:cubicBezTo>
                    <a:pt x="136" y="450"/>
                    <a:pt x="184" y="466"/>
                    <a:pt x="233" y="483"/>
                  </a:cubicBezTo>
                  <a:cubicBezTo>
                    <a:pt x="255" y="490"/>
                    <a:pt x="276" y="498"/>
                    <a:pt x="297" y="50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6" name="Freeform 92"/>
            <p:cNvSpPr>
              <a:spLocks/>
            </p:cNvSpPr>
            <p:nvPr/>
          </p:nvSpPr>
          <p:spPr bwMode="auto">
            <a:xfrm>
              <a:off x="3280" y="623"/>
              <a:ext cx="982" cy="588"/>
            </a:xfrm>
            <a:custGeom>
              <a:avLst/>
              <a:gdLst>
                <a:gd name="T0" fmla="*/ 982 w 982"/>
                <a:gd name="T1" fmla="*/ 432 h 588"/>
                <a:gd name="T2" fmla="*/ 855 w 982"/>
                <a:gd name="T3" fmla="*/ 0 h 588"/>
                <a:gd name="T4" fmla="*/ 0 w 982"/>
                <a:gd name="T5" fmla="*/ 153 h 588"/>
                <a:gd name="T6" fmla="*/ 89 w 982"/>
                <a:gd name="T7" fmla="*/ 588 h 588"/>
                <a:gd name="T8" fmla="*/ 982 w 982"/>
                <a:gd name="T9" fmla="*/ 432 h 588"/>
              </a:gdLst>
              <a:ahLst/>
              <a:cxnLst>
                <a:cxn ang="0">
                  <a:pos x="T0" y="T1"/>
                </a:cxn>
                <a:cxn ang="0">
                  <a:pos x="T2" y="T3"/>
                </a:cxn>
                <a:cxn ang="0">
                  <a:pos x="T4" y="T5"/>
                </a:cxn>
                <a:cxn ang="0">
                  <a:pos x="T6" y="T7"/>
                </a:cxn>
                <a:cxn ang="0">
                  <a:pos x="T8" y="T9"/>
                </a:cxn>
              </a:cxnLst>
              <a:rect l="0" t="0" r="r" b="b"/>
              <a:pathLst>
                <a:path w="982" h="588">
                  <a:moveTo>
                    <a:pt x="982" y="432"/>
                  </a:moveTo>
                  <a:lnTo>
                    <a:pt x="855" y="0"/>
                  </a:lnTo>
                  <a:lnTo>
                    <a:pt x="0" y="153"/>
                  </a:lnTo>
                  <a:lnTo>
                    <a:pt x="89" y="588"/>
                  </a:lnTo>
                  <a:lnTo>
                    <a:pt x="982" y="4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7" name="Freeform 93"/>
            <p:cNvSpPr>
              <a:spLocks/>
            </p:cNvSpPr>
            <p:nvPr/>
          </p:nvSpPr>
          <p:spPr bwMode="auto">
            <a:xfrm>
              <a:off x="1730" y="2266"/>
              <a:ext cx="489" cy="702"/>
            </a:xfrm>
            <a:custGeom>
              <a:avLst/>
              <a:gdLst>
                <a:gd name="T0" fmla="*/ 95 w 207"/>
                <a:gd name="T1" fmla="*/ 32 h 297"/>
                <a:gd name="T2" fmla="*/ 0 w 207"/>
                <a:gd name="T3" fmla="*/ 0 h 297"/>
                <a:gd name="T4" fmla="*/ 45 w 207"/>
                <a:gd name="T5" fmla="*/ 210 h 297"/>
                <a:gd name="T6" fmla="*/ 207 w 207"/>
                <a:gd name="T7" fmla="*/ 297 h 297"/>
                <a:gd name="T8" fmla="*/ 194 w 207"/>
                <a:gd name="T9" fmla="*/ 65 h 297"/>
                <a:gd name="T10" fmla="*/ 95 w 207"/>
                <a:gd name="T11" fmla="*/ 32 h 297"/>
              </a:gdLst>
              <a:ahLst/>
              <a:cxnLst>
                <a:cxn ang="0">
                  <a:pos x="T0" y="T1"/>
                </a:cxn>
                <a:cxn ang="0">
                  <a:pos x="T2" y="T3"/>
                </a:cxn>
                <a:cxn ang="0">
                  <a:pos x="T4" y="T5"/>
                </a:cxn>
                <a:cxn ang="0">
                  <a:pos x="T6" y="T7"/>
                </a:cxn>
                <a:cxn ang="0">
                  <a:pos x="T8" y="T9"/>
                </a:cxn>
                <a:cxn ang="0">
                  <a:pos x="T10" y="T11"/>
                </a:cxn>
              </a:cxnLst>
              <a:rect l="0" t="0" r="r" b="b"/>
              <a:pathLst>
                <a:path w="207" h="297">
                  <a:moveTo>
                    <a:pt x="95" y="32"/>
                  </a:moveTo>
                  <a:cubicBezTo>
                    <a:pt x="63" y="21"/>
                    <a:pt x="32" y="10"/>
                    <a:pt x="0" y="0"/>
                  </a:cubicBezTo>
                  <a:cubicBezTo>
                    <a:pt x="45" y="210"/>
                    <a:pt x="45" y="210"/>
                    <a:pt x="45" y="210"/>
                  </a:cubicBezTo>
                  <a:cubicBezTo>
                    <a:pt x="100" y="238"/>
                    <a:pt x="154" y="267"/>
                    <a:pt x="207" y="297"/>
                  </a:cubicBezTo>
                  <a:cubicBezTo>
                    <a:pt x="194" y="65"/>
                    <a:pt x="194" y="65"/>
                    <a:pt x="194" y="65"/>
                  </a:cubicBezTo>
                  <a:cubicBezTo>
                    <a:pt x="161" y="54"/>
                    <a:pt x="128" y="43"/>
                    <a:pt x="95"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8" name="Oval 94"/>
            <p:cNvSpPr>
              <a:spLocks noChangeArrowheads="1"/>
            </p:cNvSpPr>
            <p:nvPr/>
          </p:nvSpPr>
          <p:spPr bwMode="auto">
            <a:xfrm>
              <a:off x="1947" y="606"/>
              <a:ext cx="494" cy="491"/>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9" name="Freeform 95"/>
            <p:cNvSpPr>
              <a:spLocks/>
            </p:cNvSpPr>
            <p:nvPr/>
          </p:nvSpPr>
          <p:spPr bwMode="auto">
            <a:xfrm>
              <a:off x="2403" y="2491"/>
              <a:ext cx="704" cy="919"/>
            </a:xfrm>
            <a:custGeom>
              <a:avLst/>
              <a:gdLst>
                <a:gd name="T0" fmla="*/ 14 w 298"/>
                <a:gd name="T1" fmla="*/ 253 h 389"/>
                <a:gd name="T2" fmla="*/ 292 w 298"/>
                <a:gd name="T3" fmla="*/ 389 h 389"/>
                <a:gd name="T4" fmla="*/ 298 w 298"/>
                <a:gd name="T5" fmla="*/ 86 h 389"/>
                <a:gd name="T6" fmla="*/ 0 w 298"/>
                <a:gd name="T7" fmla="*/ 0 h 389"/>
                <a:gd name="T8" fmla="*/ 14 w 298"/>
                <a:gd name="T9" fmla="*/ 253 h 389"/>
              </a:gdLst>
              <a:ahLst/>
              <a:cxnLst>
                <a:cxn ang="0">
                  <a:pos x="T0" y="T1"/>
                </a:cxn>
                <a:cxn ang="0">
                  <a:pos x="T2" y="T3"/>
                </a:cxn>
                <a:cxn ang="0">
                  <a:pos x="T4" y="T5"/>
                </a:cxn>
                <a:cxn ang="0">
                  <a:pos x="T6" y="T7"/>
                </a:cxn>
                <a:cxn ang="0">
                  <a:pos x="T8" y="T9"/>
                </a:cxn>
              </a:cxnLst>
              <a:rect l="0" t="0" r="r" b="b"/>
              <a:pathLst>
                <a:path w="298" h="389">
                  <a:moveTo>
                    <a:pt x="14" y="253"/>
                  </a:moveTo>
                  <a:cubicBezTo>
                    <a:pt x="109" y="306"/>
                    <a:pt x="200" y="354"/>
                    <a:pt x="292" y="389"/>
                  </a:cubicBezTo>
                  <a:cubicBezTo>
                    <a:pt x="298" y="86"/>
                    <a:pt x="298" y="86"/>
                    <a:pt x="298" y="86"/>
                  </a:cubicBezTo>
                  <a:cubicBezTo>
                    <a:pt x="203" y="64"/>
                    <a:pt x="102" y="34"/>
                    <a:pt x="0" y="0"/>
                  </a:cubicBezTo>
                  <a:lnTo>
                    <a:pt x="14" y="25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0" name="Freeform 96"/>
            <p:cNvSpPr>
              <a:spLocks/>
            </p:cNvSpPr>
            <p:nvPr/>
          </p:nvSpPr>
          <p:spPr bwMode="auto">
            <a:xfrm>
              <a:off x="3412" y="1258"/>
              <a:ext cx="1013" cy="375"/>
            </a:xfrm>
            <a:custGeom>
              <a:avLst/>
              <a:gdLst>
                <a:gd name="T0" fmla="*/ 42 w 1013"/>
                <a:gd name="T1" fmla="*/ 375 h 375"/>
                <a:gd name="T2" fmla="*/ 1013 w 1013"/>
                <a:gd name="T3" fmla="*/ 345 h 375"/>
                <a:gd name="T4" fmla="*/ 912 w 1013"/>
                <a:gd name="T5" fmla="*/ 0 h 375"/>
                <a:gd name="T6" fmla="*/ 0 w 1013"/>
                <a:gd name="T7" fmla="*/ 158 h 375"/>
                <a:gd name="T8" fmla="*/ 42 w 1013"/>
                <a:gd name="T9" fmla="*/ 375 h 375"/>
              </a:gdLst>
              <a:ahLst/>
              <a:cxnLst>
                <a:cxn ang="0">
                  <a:pos x="T0" y="T1"/>
                </a:cxn>
                <a:cxn ang="0">
                  <a:pos x="T2" y="T3"/>
                </a:cxn>
                <a:cxn ang="0">
                  <a:pos x="T4" y="T5"/>
                </a:cxn>
                <a:cxn ang="0">
                  <a:pos x="T6" y="T7"/>
                </a:cxn>
                <a:cxn ang="0">
                  <a:pos x="T8" y="T9"/>
                </a:cxn>
              </a:cxnLst>
              <a:rect l="0" t="0" r="r" b="b"/>
              <a:pathLst>
                <a:path w="1013" h="375">
                  <a:moveTo>
                    <a:pt x="42" y="375"/>
                  </a:moveTo>
                  <a:lnTo>
                    <a:pt x="1013" y="345"/>
                  </a:lnTo>
                  <a:lnTo>
                    <a:pt x="912" y="0"/>
                  </a:lnTo>
                  <a:lnTo>
                    <a:pt x="0" y="158"/>
                  </a:lnTo>
                  <a:lnTo>
                    <a:pt x="42" y="3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1" name="Freeform 97"/>
            <p:cNvSpPr>
              <a:spLocks/>
            </p:cNvSpPr>
            <p:nvPr/>
          </p:nvSpPr>
          <p:spPr bwMode="auto">
            <a:xfrm>
              <a:off x="2335" y="1454"/>
              <a:ext cx="907" cy="213"/>
            </a:xfrm>
            <a:custGeom>
              <a:avLst/>
              <a:gdLst>
                <a:gd name="T0" fmla="*/ 869 w 907"/>
                <a:gd name="T1" fmla="*/ 0 h 213"/>
                <a:gd name="T2" fmla="*/ 0 w 907"/>
                <a:gd name="T3" fmla="*/ 151 h 213"/>
                <a:gd name="T4" fmla="*/ 4 w 907"/>
                <a:gd name="T5" fmla="*/ 213 h 213"/>
                <a:gd name="T6" fmla="*/ 907 w 907"/>
                <a:gd name="T7" fmla="*/ 187 h 213"/>
                <a:gd name="T8" fmla="*/ 869 w 907"/>
                <a:gd name="T9" fmla="*/ 0 h 213"/>
              </a:gdLst>
              <a:ahLst/>
              <a:cxnLst>
                <a:cxn ang="0">
                  <a:pos x="T0" y="T1"/>
                </a:cxn>
                <a:cxn ang="0">
                  <a:pos x="T2" y="T3"/>
                </a:cxn>
                <a:cxn ang="0">
                  <a:pos x="T4" y="T5"/>
                </a:cxn>
                <a:cxn ang="0">
                  <a:pos x="T6" y="T7"/>
                </a:cxn>
                <a:cxn ang="0">
                  <a:pos x="T8" y="T9"/>
                </a:cxn>
              </a:cxnLst>
              <a:rect l="0" t="0" r="r" b="b"/>
              <a:pathLst>
                <a:path w="907" h="213">
                  <a:moveTo>
                    <a:pt x="869" y="0"/>
                  </a:moveTo>
                  <a:lnTo>
                    <a:pt x="0" y="151"/>
                  </a:lnTo>
                  <a:lnTo>
                    <a:pt x="4" y="213"/>
                  </a:lnTo>
                  <a:lnTo>
                    <a:pt x="907" y="187"/>
                  </a:lnTo>
                  <a:lnTo>
                    <a:pt x="86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2" name="Freeform 98"/>
            <p:cNvSpPr>
              <a:spLocks/>
            </p:cNvSpPr>
            <p:nvPr/>
          </p:nvSpPr>
          <p:spPr bwMode="auto">
            <a:xfrm>
              <a:off x="2309" y="812"/>
              <a:ext cx="852" cy="581"/>
            </a:xfrm>
            <a:custGeom>
              <a:avLst/>
              <a:gdLst>
                <a:gd name="T0" fmla="*/ 323 w 361"/>
                <a:gd name="T1" fmla="*/ 0 h 246"/>
                <a:gd name="T2" fmla="*/ 145 w 361"/>
                <a:gd name="T3" fmla="*/ 32 h 246"/>
                <a:gd name="T4" fmla="*/ 0 w 361"/>
                <a:gd name="T5" fmla="*/ 205 h 246"/>
                <a:gd name="T6" fmla="*/ 3 w 361"/>
                <a:gd name="T7" fmla="*/ 246 h 246"/>
                <a:gd name="T8" fmla="*/ 361 w 361"/>
                <a:gd name="T9" fmla="*/ 184 h 246"/>
                <a:gd name="T10" fmla="*/ 323 w 361"/>
                <a:gd name="T11" fmla="*/ 0 h 246"/>
              </a:gdLst>
              <a:ahLst/>
              <a:cxnLst>
                <a:cxn ang="0">
                  <a:pos x="T0" y="T1"/>
                </a:cxn>
                <a:cxn ang="0">
                  <a:pos x="T2" y="T3"/>
                </a:cxn>
                <a:cxn ang="0">
                  <a:pos x="T4" y="T5"/>
                </a:cxn>
                <a:cxn ang="0">
                  <a:pos x="T6" y="T7"/>
                </a:cxn>
                <a:cxn ang="0">
                  <a:pos x="T8" y="T9"/>
                </a:cxn>
                <a:cxn ang="0">
                  <a:pos x="T10" y="T11"/>
                </a:cxn>
              </a:cxnLst>
              <a:rect l="0" t="0" r="r" b="b"/>
              <a:pathLst>
                <a:path w="361" h="246">
                  <a:moveTo>
                    <a:pt x="323" y="0"/>
                  </a:moveTo>
                  <a:cubicBezTo>
                    <a:pt x="145" y="32"/>
                    <a:pt x="145" y="32"/>
                    <a:pt x="145" y="32"/>
                  </a:cubicBezTo>
                  <a:cubicBezTo>
                    <a:pt x="138" y="115"/>
                    <a:pt x="79" y="184"/>
                    <a:pt x="0" y="205"/>
                  </a:cubicBezTo>
                  <a:cubicBezTo>
                    <a:pt x="3" y="246"/>
                    <a:pt x="3" y="246"/>
                    <a:pt x="3" y="246"/>
                  </a:cubicBezTo>
                  <a:cubicBezTo>
                    <a:pt x="361" y="184"/>
                    <a:pt x="361" y="184"/>
                    <a:pt x="361" y="184"/>
                  </a:cubicBezTo>
                  <a:lnTo>
                    <a:pt x="32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3" name="Freeform 99"/>
            <p:cNvSpPr>
              <a:spLocks noEditPoints="1"/>
            </p:cNvSpPr>
            <p:nvPr/>
          </p:nvSpPr>
          <p:spPr bwMode="auto">
            <a:xfrm>
              <a:off x="1121" y="-136"/>
              <a:ext cx="3706" cy="3706"/>
            </a:xfrm>
            <a:custGeom>
              <a:avLst/>
              <a:gdLst>
                <a:gd name="T0" fmla="*/ 785 w 1569"/>
                <a:gd name="T1" fmla="*/ 0 h 1569"/>
                <a:gd name="T2" fmla="*/ 0 w 1569"/>
                <a:gd name="T3" fmla="*/ 784 h 1569"/>
                <a:gd name="T4" fmla="*/ 785 w 1569"/>
                <a:gd name="T5" fmla="*/ 1569 h 1569"/>
                <a:gd name="T6" fmla="*/ 1569 w 1569"/>
                <a:gd name="T7" fmla="*/ 784 h 1569"/>
                <a:gd name="T8" fmla="*/ 785 w 1569"/>
                <a:gd name="T9" fmla="*/ 0 h 1569"/>
                <a:gd name="T10" fmla="*/ 822 w 1569"/>
                <a:gd name="T11" fmla="*/ 57 h 1569"/>
                <a:gd name="T12" fmla="*/ 777 w 1569"/>
                <a:gd name="T13" fmla="*/ 56 h 1569"/>
                <a:gd name="T14" fmla="*/ 785 w 1569"/>
                <a:gd name="T15" fmla="*/ 56 h 1569"/>
                <a:gd name="T16" fmla="*/ 822 w 1569"/>
                <a:gd name="T17" fmla="*/ 57 h 1569"/>
                <a:gd name="T18" fmla="*/ 723 w 1569"/>
                <a:gd name="T19" fmla="*/ 1510 h 1569"/>
                <a:gd name="T20" fmla="*/ 463 w 1569"/>
                <a:gd name="T21" fmla="*/ 1373 h 1569"/>
                <a:gd name="T22" fmla="*/ 220 w 1569"/>
                <a:gd name="T23" fmla="*/ 1244 h 1569"/>
                <a:gd name="T24" fmla="*/ 160 w 1569"/>
                <a:gd name="T25" fmla="*/ 1159 h 1569"/>
                <a:gd name="T26" fmla="*/ 201 w 1569"/>
                <a:gd name="T27" fmla="*/ 1177 h 1569"/>
                <a:gd name="T28" fmla="*/ 160 w 1569"/>
                <a:gd name="T29" fmla="*/ 984 h 1569"/>
                <a:gd name="T30" fmla="*/ 77 w 1569"/>
                <a:gd name="T31" fmla="*/ 958 h 1569"/>
                <a:gd name="T32" fmla="*/ 60 w 1569"/>
                <a:gd name="T33" fmla="*/ 860 h 1569"/>
                <a:gd name="T34" fmla="*/ 138 w 1569"/>
                <a:gd name="T35" fmla="*/ 884 h 1569"/>
                <a:gd name="T36" fmla="*/ 79 w 1569"/>
                <a:gd name="T37" fmla="*/ 606 h 1569"/>
                <a:gd name="T38" fmla="*/ 160 w 1569"/>
                <a:gd name="T39" fmla="*/ 411 h 1569"/>
                <a:gd name="T40" fmla="*/ 263 w 1569"/>
                <a:gd name="T41" fmla="*/ 392 h 1569"/>
                <a:gd name="T42" fmla="*/ 399 w 1569"/>
                <a:gd name="T43" fmla="*/ 233 h 1569"/>
                <a:gd name="T44" fmla="*/ 395 w 1569"/>
                <a:gd name="T45" fmla="*/ 169 h 1569"/>
                <a:gd name="T46" fmla="*/ 481 w 1569"/>
                <a:gd name="T47" fmla="*/ 122 h 1569"/>
                <a:gd name="T48" fmla="*/ 488 w 1569"/>
                <a:gd name="T49" fmla="*/ 228 h 1569"/>
                <a:gd name="T50" fmla="*/ 634 w 1569"/>
                <a:gd name="T51" fmla="*/ 345 h 1569"/>
                <a:gd name="T52" fmla="*/ 1250 w 1569"/>
                <a:gd name="T53" fmla="*/ 235 h 1569"/>
                <a:gd name="T54" fmla="*/ 1245 w 1569"/>
                <a:gd name="T55" fmla="*/ 220 h 1569"/>
                <a:gd name="T56" fmla="*/ 1383 w 1569"/>
                <a:gd name="T57" fmla="*/ 369 h 1569"/>
                <a:gd name="T58" fmla="*/ 1419 w 1569"/>
                <a:gd name="T59" fmla="*/ 489 h 1569"/>
                <a:gd name="T60" fmla="*/ 1449 w 1569"/>
                <a:gd name="T61" fmla="*/ 484 h 1569"/>
                <a:gd name="T62" fmla="*/ 1481 w 1569"/>
                <a:gd name="T63" fmla="*/ 569 h 1569"/>
                <a:gd name="T64" fmla="*/ 1444 w 1569"/>
                <a:gd name="T65" fmla="*/ 575 h 1569"/>
                <a:gd name="T66" fmla="*/ 1491 w 1569"/>
                <a:gd name="T67" fmla="*/ 734 h 1569"/>
                <a:gd name="T68" fmla="*/ 1512 w 1569"/>
                <a:gd name="T69" fmla="*/ 733 h 1569"/>
                <a:gd name="T70" fmla="*/ 1513 w 1569"/>
                <a:gd name="T71" fmla="*/ 784 h 1569"/>
                <a:gd name="T72" fmla="*/ 1512 w 1569"/>
                <a:gd name="T73" fmla="*/ 822 h 1569"/>
                <a:gd name="T74" fmla="*/ 1512 w 1569"/>
                <a:gd name="T75" fmla="*/ 822 h 1569"/>
                <a:gd name="T76" fmla="*/ 1512 w 1569"/>
                <a:gd name="T77" fmla="*/ 826 h 1569"/>
                <a:gd name="T78" fmla="*/ 1462 w 1569"/>
                <a:gd name="T79" fmla="*/ 1053 h 1569"/>
                <a:gd name="T80" fmla="*/ 1421 w 1569"/>
                <a:gd name="T81" fmla="*/ 825 h 1569"/>
                <a:gd name="T82" fmla="*/ 523 w 1569"/>
                <a:gd name="T83" fmla="*/ 852 h 1569"/>
                <a:gd name="T84" fmla="*/ 537 w 1569"/>
                <a:gd name="T85" fmla="*/ 1017 h 1569"/>
                <a:gd name="T86" fmla="*/ 865 w 1569"/>
                <a:gd name="T87" fmla="*/ 1112 h 1569"/>
                <a:gd name="T88" fmla="*/ 1444 w 1569"/>
                <a:gd name="T89" fmla="*/ 1096 h 1569"/>
                <a:gd name="T90" fmla="*/ 1384 w 1569"/>
                <a:gd name="T91" fmla="*/ 1198 h 1569"/>
                <a:gd name="T92" fmla="*/ 1222 w 1569"/>
                <a:gd name="T93" fmla="*/ 1220 h 1569"/>
                <a:gd name="T94" fmla="*/ 1247 w 1569"/>
                <a:gd name="T95" fmla="*/ 1348 h 1569"/>
                <a:gd name="T96" fmla="*/ 1167 w 1569"/>
                <a:gd name="T97" fmla="*/ 1405 h 1569"/>
                <a:gd name="T98" fmla="*/ 1132 w 1569"/>
                <a:gd name="T99" fmla="*/ 1225 h 1569"/>
                <a:gd name="T100" fmla="*/ 1094 w 1569"/>
                <a:gd name="T101" fmla="*/ 1226 h 1569"/>
                <a:gd name="T102" fmla="*/ 930 w 1569"/>
                <a:gd name="T103" fmla="*/ 1215 h 1569"/>
                <a:gd name="T104" fmla="*/ 924 w 1569"/>
                <a:gd name="T105" fmla="*/ 1499 h 1569"/>
                <a:gd name="T106" fmla="*/ 785 w 1569"/>
                <a:gd name="T107" fmla="*/ 1513 h 1569"/>
                <a:gd name="T108" fmla="*/ 723 w 1569"/>
                <a:gd name="T109" fmla="*/ 1510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9" h="1569">
                  <a:moveTo>
                    <a:pt x="785" y="0"/>
                  </a:moveTo>
                  <a:cubicBezTo>
                    <a:pt x="352" y="0"/>
                    <a:pt x="0" y="352"/>
                    <a:pt x="0" y="784"/>
                  </a:cubicBezTo>
                  <a:cubicBezTo>
                    <a:pt x="0" y="1217"/>
                    <a:pt x="352" y="1569"/>
                    <a:pt x="785" y="1569"/>
                  </a:cubicBezTo>
                  <a:cubicBezTo>
                    <a:pt x="1218" y="1569"/>
                    <a:pt x="1569" y="1217"/>
                    <a:pt x="1569" y="784"/>
                  </a:cubicBezTo>
                  <a:cubicBezTo>
                    <a:pt x="1569" y="352"/>
                    <a:pt x="1218" y="0"/>
                    <a:pt x="785" y="0"/>
                  </a:cubicBezTo>
                  <a:close/>
                  <a:moveTo>
                    <a:pt x="822" y="57"/>
                  </a:moveTo>
                  <a:cubicBezTo>
                    <a:pt x="777" y="56"/>
                    <a:pt x="777" y="56"/>
                    <a:pt x="777" y="56"/>
                  </a:cubicBezTo>
                  <a:cubicBezTo>
                    <a:pt x="779" y="56"/>
                    <a:pt x="782" y="56"/>
                    <a:pt x="785" y="56"/>
                  </a:cubicBezTo>
                  <a:cubicBezTo>
                    <a:pt x="798" y="56"/>
                    <a:pt x="810" y="56"/>
                    <a:pt x="822" y="57"/>
                  </a:cubicBezTo>
                  <a:close/>
                  <a:moveTo>
                    <a:pt x="723" y="1510"/>
                  </a:moveTo>
                  <a:cubicBezTo>
                    <a:pt x="638" y="1470"/>
                    <a:pt x="552" y="1422"/>
                    <a:pt x="463" y="1373"/>
                  </a:cubicBezTo>
                  <a:cubicBezTo>
                    <a:pt x="383" y="1328"/>
                    <a:pt x="302" y="1283"/>
                    <a:pt x="220" y="1244"/>
                  </a:cubicBezTo>
                  <a:cubicBezTo>
                    <a:pt x="198" y="1217"/>
                    <a:pt x="178" y="1188"/>
                    <a:pt x="160" y="1159"/>
                  </a:cubicBezTo>
                  <a:cubicBezTo>
                    <a:pt x="174" y="1165"/>
                    <a:pt x="188" y="1171"/>
                    <a:pt x="201" y="1177"/>
                  </a:cubicBezTo>
                  <a:cubicBezTo>
                    <a:pt x="160" y="984"/>
                    <a:pt x="160" y="984"/>
                    <a:pt x="160" y="984"/>
                  </a:cubicBezTo>
                  <a:cubicBezTo>
                    <a:pt x="132" y="975"/>
                    <a:pt x="105" y="966"/>
                    <a:pt x="77" y="958"/>
                  </a:cubicBezTo>
                  <a:cubicBezTo>
                    <a:pt x="70" y="926"/>
                    <a:pt x="64" y="894"/>
                    <a:pt x="60" y="860"/>
                  </a:cubicBezTo>
                  <a:cubicBezTo>
                    <a:pt x="86" y="867"/>
                    <a:pt x="112" y="875"/>
                    <a:pt x="138" y="884"/>
                  </a:cubicBezTo>
                  <a:cubicBezTo>
                    <a:pt x="79" y="606"/>
                    <a:pt x="79" y="606"/>
                    <a:pt x="79" y="606"/>
                  </a:cubicBezTo>
                  <a:cubicBezTo>
                    <a:pt x="96" y="536"/>
                    <a:pt x="124" y="471"/>
                    <a:pt x="160" y="411"/>
                  </a:cubicBezTo>
                  <a:cubicBezTo>
                    <a:pt x="263" y="392"/>
                    <a:pt x="263" y="392"/>
                    <a:pt x="263" y="392"/>
                  </a:cubicBezTo>
                  <a:cubicBezTo>
                    <a:pt x="273" y="316"/>
                    <a:pt x="328" y="254"/>
                    <a:pt x="399" y="233"/>
                  </a:cubicBezTo>
                  <a:cubicBezTo>
                    <a:pt x="395" y="169"/>
                    <a:pt x="395" y="169"/>
                    <a:pt x="395" y="169"/>
                  </a:cubicBezTo>
                  <a:cubicBezTo>
                    <a:pt x="422" y="152"/>
                    <a:pt x="451" y="136"/>
                    <a:pt x="481" y="122"/>
                  </a:cubicBezTo>
                  <a:cubicBezTo>
                    <a:pt x="488" y="228"/>
                    <a:pt x="488" y="228"/>
                    <a:pt x="488" y="228"/>
                  </a:cubicBezTo>
                  <a:cubicBezTo>
                    <a:pt x="554" y="239"/>
                    <a:pt x="609" y="284"/>
                    <a:pt x="634" y="345"/>
                  </a:cubicBezTo>
                  <a:cubicBezTo>
                    <a:pt x="1250" y="235"/>
                    <a:pt x="1250" y="235"/>
                    <a:pt x="1250" y="235"/>
                  </a:cubicBezTo>
                  <a:cubicBezTo>
                    <a:pt x="1245" y="220"/>
                    <a:pt x="1245" y="220"/>
                    <a:pt x="1245" y="220"/>
                  </a:cubicBezTo>
                  <a:cubicBezTo>
                    <a:pt x="1297" y="263"/>
                    <a:pt x="1344" y="313"/>
                    <a:pt x="1383" y="369"/>
                  </a:cubicBezTo>
                  <a:cubicBezTo>
                    <a:pt x="1419" y="489"/>
                    <a:pt x="1419" y="489"/>
                    <a:pt x="1419" y="489"/>
                  </a:cubicBezTo>
                  <a:cubicBezTo>
                    <a:pt x="1449" y="484"/>
                    <a:pt x="1449" y="484"/>
                    <a:pt x="1449" y="484"/>
                  </a:cubicBezTo>
                  <a:cubicBezTo>
                    <a:pt x="1461" y="511"/>
                    <a:pt x="1472" y="540"/>
                    <a:pt x="1481" y="569"/>
                  </a:cubicBezTo>
                  <a:cubicBezTo>
                    <a:pt x="1444" y="575"/>
                    <a:pt x="1444" y="575"/>
                    <a:pt x="1444" y="575"/>
                  </a:cubicBezTo>
                  <a:cubicBezTo>
                    <a:pt x="1491" y="734"/>
                    <a:pt x="1491" y="734"/>
                    <a:pt x="1491" y="734"/>
                  </a:cubicBezTo>
                  <a:cubicBezTo>
                    <a:pt x="1512" y="733"/>
                    <a:pt x="1512" y="733"/>
                    <a:pt x="1512" y="733"/>
                  </a:cubicBezTo>
                  <a:cubicBezTo>
                    <a:pt x="1513" y="750"/>
                    <a:pt x="1513" y="767"/>
                    <a:pt x="1513" y="784"/>
                  </a:cubicBezTo>
                  <a:cubicBezTo>
                    <a:pt x="1513" y="797"/>
                    <a:pt x="1513" y="810"/>
                    <a:pt x="1512" y="822"/>
                  </a:cubicBezTo>
                  <a:cubicBezTo>
                    <a:pt x="1512" y="822"/>
                    <a:pt x="1512" y="822"/>
                    <a:pt x="1512" y="822"/>
                  </a:cubicBezTo>
                  <a:cubicBezTo>
                    <a:pt x="1512" y="826"/>
                    <a:pt x="1512" y="826"/>
                    <a:pt x="1512" y="826"/>
                  </a:cubicBezTo>
                  <a:cubicBezTo>
                    <a:pt x="1508" y="906"/>
                    <a:pt x="1490" y="982"/>
                    <a:pt x="1462" y="1053"/>
                  </a:cubicBezTo>
                  <a:cubicBezTo>
                    <a:pt x="1421" y="825"/>
                    <a:pt x="1421" y="825"/>
                    <a:pt x="1421" y="825"/>
                  </a:cubicBezTo>
                  <a:cubicBezTo>
                    <a:pt x="523" y="852"/>
                    <a:pt x="523" y="852"/>
                    <a:pt x="523" y="852"/>
                  </a:cubicBezTo>
                  <a:cubicBezTo>
                    <a:pt x="537" y="1017"/>
                    <a:pt x="537" y="1017"/>
                    <a:pt x="537" y="1017"/>
                  </a:cubicBezTo>
                  <a:cubicBezTo>
                    <a:pt x="650" y="1054"/>
                    <a:pt x="761" y="1088"/>
                    <a:pt x="865" y="1112"/>
                  </a:cubicBezTo>
                  <a:cubicBezTo>
                    <a:pt x="1053" y="1156"/>
                    <a:pt x="1265" y="1135"/>
                    <a:pt x="1444" y="1096"/>
                  </a:cubicBezTo>
                  <a:cubicBezTo>
                    <a:pt x="1426" y="1132"/>
                    <a:pt x="1406" y="1166"/>
                    <a:pt x="1384" y="1198"/>
                  </a:cubicBezTo>
                  <a:cubicBezTo>
                    <a:pt x="1334" y="1207"/>
                    <a:pt x="1279" y="1215"/>
                    <a:pt x="1222" y="1220"/>
                  </a:cubicBezTo>
                  <a:cubicBezTo>
                    <a:pt x="1247" y="1348"/>
                    <a:pt x="1247" y="1348"/>
                    <a:pt x="1247" y="1348"/>
                  </a:cubicBezTo>
                  <a:cubicBezTo>
                    <a:pt x="1221" y="1368"/>
                    <a:pt x="1195" y="1387"/>
                    <a:pt x="1167" y="1405"/>
                  </a:cubicBezTo>
                  <a:cubicBezTo>
                    <a:pt x="1132" y="1225"/>
                    <a:pt x="1132" y="1225"/>
                    <a:pt x="1132" y="1225"/>
                  </a:cubicBezTo>
                  <a:cubicBezTo>
                    <a:pt x="1119" y="1226"/>
                    <a:pt x="1107" y="1226"/>
                    <a:pt x="1094" y="1226"/>
                  </a:cubicBezTo>
                  <a:cubicBezTo>
                    <a:pt x="1040" y="1226"/>
                    <a:pt x="984" y="1223"/>
                    <a:pt x="930" y="1215"/>
                  </a:cubicBezTo>
                  <a:cubicBezTo>
                    <a:pt x="924" y="1499"/>
                    <a:pt x="924" y="1499"/>
                    <a:pt x="924" y="1499"/>
                  </a:cubicBezTo>
                  <a:cubicBezTo>
                    <a:pt x="879" y="1508"/>
                    <a:pt x="833" y="1513"/>
                    <a:pt x="785" y="1513"/>
                  </a:cubicBezTo>
                  <a:cubicBezTo>
                    <a:pt x="764" y="1513"/>
                    <a:pt x="744" y="1512"/>
                    <a:pt x="723" y="15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4" name="Group 103"/>
          <p:cNvGrpSpPr>
            <a:grpSpLocks noChangeAspect="1"/>
          </p:cNvGrpSpPr>
          <p:nvPr/>
        </p:nvGrpSpPr>
        <p:grpSpPr bwMode="auto">
          <a:xfrm>
            <a:off x="8314914" y="2907952"/>
            <a:ext cx="1197413" cy="1197725"/>
            <a:chOff x="1123" y="-136"/>
            <a:chExt cx="3706" cy="3706"/>
          </a:xfrm>
          <a:solidFill>
            <a:schemeClr val="bg1"/>
          </a:solidFill>
        </p:grpSpPr>
        <p:sp>
          <p:nvSpPr>
            <p:cNvPr id="816" name="Freeform 104"/>
            <p:cNvSpPr>
              <a:spLocks/>
            </p:cNvSpPr>
            <p:nvPr/>
          </p:nvSpPr>
          <p:spPr bwMode="auto">
            <a:xfrm>
              <a:off x="2042" y="1343"/>
              <a:ext cx="1462" cy="345"/>
            </a:xfrm>
            <a:custGeom>
              <a:avLst/>
              <a:gdLst>
                <a:gd name="T0" fmla="*/ 0 w 1462"/>
                <a:gd name="T1" fmla="*/ 243 h 345"/>
                <a:gd name="T2" fmla="*/ 9 w 1462"/>
                <a:gd name="T3" fmla="*/ 345 h 345"/>
                <a:gd name="T4" fmla="*/ 1462 w 1462"/>
                <a:gd name="T5" fmla="*/ 300 h 345"/>
                <a:gd name="T6" fmla="*/ 1400 w 1462"/>
                <a:gd name="T7" fmla="*/ 0 h 345"/>
                <a:gd name="T8" fmla="*/ 0 w 1462"/>
                <a:gd name="T9" fmla="*/ 243 h 345"/>
              </a:gdLst>
              <a:ahLst/>
              <a:cxnLst>
                <a:cxn ang="0">
                  <a:pos x="T0" y="T1"/>
                </a:cxn>
                <a:cxn ang="0">
                  <a:pos x="T2" y="T3"/>
                </a:cxn>
                <a:cxn ang="0">
                  <a:pos x="T4" y="T5"/>
                </a:cxn>
                <a:cxn ang="0">
                  <a:pos x="T6" y="T7"/>
                </a:cxn>
                <a:cxn ang="0">
                  <a:pos x="T8" y="T9"/>
                </a:cxn>
              </a:cxnLst>
              <a:rect l="0" t="0" r="r" b="b"/>
              <a:pathLst>
                <a:path w="1462" h="345">
                  <a:moveTo>
                    <a:pt x="0" y="243"/>
                  </a:moveTo>
                  <a:lnTo>
                    <a:pt x="9" y="345"/>
                  </a:lnTo>
                  <a:lnTo>
                    <a:pt x="1462" y="300"/>
                  </a:lnTo>
                  <a:lnTo>
                    <a:pt x="1400" y="0"/>
                  </a:lnTo>
                  <a:lnTo>
                    <a:pt x="0" y="2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7" name="Freeform 105"/>
            <p:cNvSpPr>
              <a:spLocks/>
            </p:cNvSpPr>
            <p:nvPr/>
          </p:nvSpPr>
          <p:spPr bwMode="auto">
            <a:xfrm>
              <a:off x="1999" y="311"/>
              <a:ext cx="1375" cy="935"/>
            </a:xfrm>
            <a:custGeom>
              <a:avLst/>
              <a:gdLst>
                <a:gd name="T0" fmla="*/ 520 w 582"/>
                <a:gd name="T1" fmla="*/ 0 h 396"/>
                <a:gd name="T2" fmla="*/ 234 w 582"/>
                <a:gd name="T3" fmla="*/ 51 h 396"/>
                <a:gd name="T4" fmla="*/ 0 w 582"/>
                <a:gd name="T5" fmla="*/ 329 h 396"/>
                <a:gd name="T6" fmla="*/ 6 w 582"/>
                <a:gd name="T7" fmla="*/ 396 h 396"/>
                <a:gd name="T8" fmla="*/ 582 w 582"/>
                <a:gd name="T9" fmla="*/ 296 h 396"/>
                <a:gd name="T10" fmla="*/ 520 w 582"/>
                <a:gd name="T11" fmla="*/ 0 h 396"/>
              </a:gdLst>
              <a:ahLst/>
              <a:cxnLst>
                <a:cxn ang="0">
                  <a:pos x="T0" y="T1"/>
                </a:cxn>
                <a:cxn ang="0">
                  <a:pos x="T2" y="T3"/>
                </a:cxn>
                <a:cxn ang="0">
                  <a:pos x="T4" y="T5"/>
                </a:cxn>
                <a:cxn ang="0">
                  <a:pos x="T6" y="T7"/>
                </a:cxn>
                <a:cxn ang="0">
                  <a:pos x="T8" y="T9"/>
                </a:cxn>
                <a:cxn ang="0">
                  <a:pos x="T10" y="T11"/>
                </a:cxn>
              </a:cxnLst>
              <a:rect l="0" t="0" r="r" b="b"/>
              <a:pathLst>
                <a:path w="582" h="396">
                  <a:moveTo>
                    <a:pt x="520" y="0"/>
                  </a:moveTo>
                  <a:cubicBezTo>
                    <a:pt x="234" y="51"/>
                    <a:pt x="234" y="51"/>
                    <a:pt x="234" y="51"/>
                  </a:cubicBezTo>
                  <a:cubicBezTo>
                    <a:pt x="223" y="185"/>
                    <a:pt x="127" y="296"/>
                    <a:pt x="0" y="329"/>
                  </a:cubicBezTo>
                  <a:cubicBezTo>
                    <a:pt x="6" y="396"/>
                    <a:pt x="6" y="396"/>
                    <a:pt x="6" y="396"/>
                  </a:cubicBezTo>
                  <a:cubicBezTo>
                    <a:pt x="582" y="296"/>
                    <a:pt x="582" y="296"/>
                    <a:pt x="582" y="296"/>
                  </a:cubicBezTo>
                  <a:lnTo>
                    <a:pt x="5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8" name="Freeform 106"/>
            <p:cNvSpPr>
              <a:spLocks noEditPoints="1"/>
            </p:cNvSpPr>
            <p:nvPr/>
          </p:nvSpPr>
          <p:spPr bwMode="auto">
            <a:xfrm>
              <a:off x="1123" y="-136"/>
              <a:ext cx="3706" cy="3706"/>
            </a:xfrm>
            <a:custGeom>
              <a:avLst/>
              <a:gdLst>
                <a:gd name="T0" fmla="*/ 785 w 1569"/>
                <a:gd name="T1" fmla="*/ 0 h 1569"/>
                <a:gd name="T2" fmla="*/ 0 w 1569"/>
                <a:gd name="T3" fmla="*/ 784 h 1569"/>
                <a:gd name="T4" fmla="*/ 785 w 1569"/>
                <a:gd name="T5" fmla="*/ 1569 h 1569"/>
                <a:gd name="T6" fmla="*/ 1569 w 1569"/>
                <a:gd name="T7" fmla="*/ 784 h 1569"/>
                <a:gd name="T8" fmla="*/ 785 w 1569"/>
                <a:gd name="T9" fmla="*/ 0 h 1569"/>
                <a:gd name="T10" fmla="*/ 1513 w 1569"/>
                <a:gd name="T11" fmla="*/ 784 h 1569"/>
                <a:gd name="T12" fmla="*/ 1507 w 1569"/>
                <a:gd name="T13" fmla="*/ 881 h 1569"/>
                <a:gd name="T14" fmla="*/ 405 w 1569"/>
                <a:gd name="T15" fmla="*/ 915 h 1569"/>
                <a:gd name="T16" fmla="*/ 427 w 1569"/>
                <a:gd name="T17" fmla="*/ 1179 h 1569"/>
                <a:gd name="T18" fmla="*/ 954 w 1569"/>
                <a:gd name="T19" fmla="*/ 1334 h 1569"/>
                <a:gd name="T20" fmla="*/ 1217 w 1569"/>
                <a:gd name="T21" fmla="*/ 1370 h 1569"/>
                <a:gd name="T22" fmla="*/ 915 w 1569"/>
                <a:gd name="T23" fmla="*/ 1501 h 1569"/>
                <a:gd name="T24" fmla="*/ 916 w 1569"/>
                <a:gd name="T25" fmla="*/ 1472 h 1569"/>
                <a:gd name="T26" fmla="*/ 437 w 1569"/>
                <a:gd name="T27" fmla="*/ 1334 h 1569"/>
                <a:gd name="T28" fmla="*/ 442 w 1569"/>
                <a:gd name="T29" fmla="*/ 1427 h 1569"/>
                <a:gd name="T30" fmla="*/ 292 w 1569"/>
                <a:gd name="T31" fmla="*/ 1321 h 1569"/>
                <a:gd name="T32" fmla="*/ 290 w 1569"/>
                <a:gd name="T33" fmla="*/ 1285 h 1569"/>
                <a:gd name="T34" fmla="*/ 241 w 1569"/>
                <a:gd name="T35" fmla="*/ 1268 h 1569"/>
                <a:gd name="T36" fmla="*/ 117 w 1569"/>
                <a:gd name="T37" fmla="*/ 1075 h 1569"/>
                <a:gd name="T38" fmla="*/ 176 w 1569"/>
                <a:gd name="T39" fmla="*/ 1095 h 1569"/>
                <a:gd name="T40" fmla="*/ 279 w 1569"/>
                <a:gd name="T41" fmla="*/ 1130 h 1569"/>
                <a:gd name="T42" fmla="*/ 228 w 1569"/>
                <a:gd name="T43" fmla="*/ 520 h 1569"/>
                <a:gd name="T44" fmla="*/ 124 w 1569"/>
                <a:gd name="T45" fmla="*/ 477 h 1569"/>
                <a:gd name="T46" fmla="*/ 198 w 1569"/>
                <a:gd name="T47" fmla="*/ 353 h 1569"/>
                <a:gd name="T48" fmla="*/ 294 w 1569"/>
                <a:gd name="T49" fmla="*/ 384 h 1569"/>
                <a:gd name="T50" fmla="*/ 462 w 1569"/>
                <a:gd name="T51" fmla="*/ 216 h 1569"/>
                <a:gd name="T52" fmla="*/ 444 w 1569"/>
                <a:gd name="T53" fmla="*/ 140 h 1569"/>
                <a:gd name="T54" fmla="*/ 577 w 1569"/>
                <a:gd name="T55" fmla="*/ 86 h 1569"/>
                <a:gd name="T56" fmla="*/ 582 w 1569"/>
                <a:gd name="T57" fmla="*/ 98 h 1569"/>
                <a:gd name="T58" fmla="*/ 817 w 1569"/>
                <a:gd name="T59" fmla="*/ 57 h 1569"/>
                <a:gd name="T60" fmla="*/ 1135 w 1569"/>
                <a:gd name="T61" fmla="*/ 146 h 1569"/>
                <a:gd name="T62" fmla="*/ 1033 w 1569"/>
                <a:gd name="T63" fmla="*/ 164 h 1569"/>
                <a:gd name="T64" fmla="*/ 1094 w 1569"/>
                <a:gd name="T65" fmla="*/ 461 h 1569"/>
                <a:gd name="T66" fmla="*/ 1407 w 1569"/>
                <a:gd name="T67" fmla="*/ 406 h 1569"/>
                <a:gd name="T68" fmla="*/ 1471 w 1569"/>
                <a:gd name="T69" fmla="*/ 541 h 1569"/>
                <a:gd name="T70" fmla="*/ 1123 w 1569"/>
                <a:gd name="T71" fmla="*/ 601 h 1569"/>
                <a:gd name="T72" fmla="*/ 1153 w 1569"/>
                <a:gd name="T73" fmla="*/ 749 h 1569"/>
                <a:gd name="T74" fmla="*/ 1512 w 1569"/>
                <a:gd name="T75" fmla="*/ 738 h 1569"/>
                <a:gd name="T76" fmla="*/ 1513 w 1569"/>
                <a:gd name="T77" fmla="*/ 784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69" h="1569">
                  <a:moveTo>
                    <a:pt x="785" y="0"/>
                  </a:moveTo>
                  <a:cubicBezTo>
                    <a:pt x="352" y="0"/>
                    <a:pt x="0" y="352"/>
                    <a:pt x="0" y="784"/>
                  </a:cubicBezTo>
                  <a:cubicBezTo>
                    <a:pt x="0" y="1217"/>
                    <a:pt x="352" y="1569"/>
                    <a:pt x="785" y="1569"/>
                  </a:cubicBezTo>
                  <a:cubicBezTo>
                    <a:pt x="1217" y="1569"/>
                    <a:pt x="1569" y="1217"/>
                    <a:pt x="1569" y="784"/>
                  </a:cubicBezTo>
                  <a:cubicBezTo>
                    <a:pt x="1569" y="352"/>
                    <a:pt x="1217" y="0"/>
                    <a:pt x="785" y="0"/>
                  </a:cubicBezTo>
                  <a:close/>
                  <a:moveTo>
                    <a:pt x="1513" y="784"/>
                  </a:moveTo>
                  <a:cubicBezTo>
                    <a:pt x="1513" y="817"/>
                    <a:pt x="1511" y="850"/>
                    <a:pt x="1507" y="881"/>
                  </a:cubicBezTo>
                  <a:cubicBezTo>
                    <a:pt x="405" y="915"/>
                    <a:pt x="405" y="915"/>
                    <a:pt x="405" y="915"/>
                  </a:cubicBezTo>
                  <a:cubicBezTo>
                    <a:pt x="427" y="1179"/>
                    <a:pt x="427" y="1179"/>
                    <a:pt x="427" y="1179"/>
                  </a:cubicBezTo>
                  <a:cubicBezTo>
                    <a:pt x="608" y="1239"/>
                    <a:pt x="788" y="1295"/>
                    <a:pt x="954" y="1334"/>
                  </a:cubicBezTo>
                  <a:cubicBezTo>
                    <a:pt x="1040" y="1354"/>
                    <a:pt x="1128" y="1365"/>
                    <a:pt x="1217" y="1370"/>
                  </a:cubicBezTo>
                  <a:cubicBezTo>
                    <a:pt x="1129" y="1435"/>
                    <a:pt x="1027" y="1481"/>
                    <a:pt x="915" y="1501"/>
                  </a:cubicBezTo>
                  <a:cubicBezTo>
                    <a:pt x="916" y="1472"/>
                    <a:pt x="916" y="1472"/>
                    <a:pt x="916" y="1472"/>
                  </a:cubicBezTo>
                  <a:cubicBezTo>
                    <a:pt x="762" y="1436"/>
                    <a:pt x="600" y="1387"/>
                    <a:pt x="437" y="1334"/>
                  </a:cubicBezTo>
                  <a:cubicBezTo>
                    <a:pt x="442" y="1427"/>
                    <a:pt x="442" y="1427"/>
                    <a:pt x="442" y="1427"/>
                  </a:cubicBezTo>
                  <a:cubicBezTo>
                    <a:pt x="387" y="1398"/>
                    <a:pt x="337" y="1362"/>
                    <a:pt x="292" y="1321"/>
                  </a:cubicBezTo>
                  <a:cubicBezTo>
                    <a:pt x="290" y="1285"/>
                    <a:pt x="290" y="1285"/>
                    <a:pt x="290" y="1285"/>
                  </a:cubicBezTo>
                  <a:cubicBezTo>
                    <a:pt x="274" y="1280"/>
                    <a:pt x="257" y="1274"/>
                    <a:pt x="241" y="1268"/>
                  </a:cubicBezTo>
                  <a:cubicBezTo>
                    <a:pt x="190" y="1211"/>
                    <a:pt x="148" y="1146"/>
                    <a:pt x="117" y="1075"/>
                  </a:cubicBezTo>
                  <a:cubicBezTo>
                    <a:pt x="136" y="1081"/>
                    <a:pt x="156" y="1088"/>
                    <a:pt x="176" y="1095"/>
                  </a:cubicBezTo>
                  <a:cubicBezTo>
                    <a:pt x="210" y="1107"/>
                    <a:pt x="244" y="1118"/>
                    <a:pt x="279" y="1130"/>
                  </a:cubicBezTo>
                  <a:cubicBezTo>
                    <a:pt x="228" y="520"/>
                    <a:pt x="228" y="520"/>
                    <a:pt x="228" y="520"/>
                  </a:cubicBezTo>
                  <a:cubicBezTo>
                    <a:pt x="190" y="512"/>
                    <a:pt x="155" y="497"/>
                    <a:pt x="124" y="477"/>
                  </a:cubicBezTo>
                  <a:cubicBezTo>
                    <a:pt x="145" y="433"/>
                    <a:pt x="169" y="392"/>
                    <a:pt x="198" y="353"/>
                  </a:cubicBezTo>
                  <a:cubicBezTo>
                    <a:pt x="225" y="373"/>
                    <a:pt x="258" y="384"/>
                    <a:pt x="294" y="384"/>
                  </a:cubicBezTo>
                  <a:cubicBezTo>
                    <a:pt x="387" y="384"/>
                    <a:pt x="462" y="309"/>
                    <a:pt x="462" y="216"/>
                  </a:cubicBezTo>
                  <a:cubicBezTo>
                    <a:pt x="462" y="189"/>
                    <a:pt x="456" y="163"/>
                    <a:pt x="444" y="140"/>
                  </a:cubicBezTo>
                  <a:cubicBezTo>
                    <a:pt x="486" y="118"/>
                    <a:pt x="531" y="100"/>
                    <a:pt x="577" y="86"/>
                  </a:cubicBezTo>
                  <a:cubicBezTo>
                    <a:pt x="579" y="90"/>
                    <a:pt x="581" y="94"/>
                    <a:pt x="582" y="98"/>
                  </a:cubicBezTo>
                  <a:cubicBezTo>
                    <a:pt x="817" y="57"/>
                    <a:pt x="817" y="57"/>
                    <a:pt x="817" y="57"/>
                  </a:cubicBezTo>
                  <a:cubicBezTo>
                    <a:pt x="932" y="62"/>
                    <a:pt x="1040" y="93"/>
                    <a:pt x="1135" y="146"/>
                  </a:cubicBezTo>
                  <a:cubicBezTo>
                    <a:pt x="1033" y="164"/>
                    <a:pt x="1033" y="164"/>
                    <a:pt x="1033" y="164"/>
                  </a:cubicBezTo>
                  <a:cubicBezTo>
                    <a:pt x="1094" y="461"/>
                    <a:pt x="1094" y="461"/>
                    <a:pt x="1094" y="461"/>
                  </a:cubicBezTo>
                  <a:cubicBezTo>
                    <a:pt x="1407" y="406"/>
                    <a:pt x="1407" y="406"/>
                    <a:pt x="1407" y="406"/>
                  </a:cubicBezTo>
                  <a:cubicBezTo>
                    <a:pt x="1433" y="449"/>
                    <a:pt x="1455" y="494"/>
                    <a:pt x="1471" y="541"/>
                  </a:cubicBezTo>
                  <a:cubicBezTo>
                    <a:pt x="1123" y="601"/>
                    <a:pt x="1123" y="601"/>
                    <a:pt x="1123" y="601"/>
                  </a:cubicBezTo>
                  <a:cubicBezTo>
                    <a:pt x="1153" y="749"/>
                    <a:pt x="1153" y="749"/>
                    <a:pt x="1153" y="749"/>
                  </a:cubicBezTo>
                  <a:cubicBezTo>
                    <a:pt x="1512" y="738"/>
                    <a:pt x="1512" y="738"/>
                    <a:pt x="1512" y="738"/>
                  </a:cubicBezTo>
                  <a:cubicBezTo>
                    <a:pt x="1513" y="753"/>
                    <a:pt x="1513" y="769"/>
                    <a:pt x="1513" y="78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59564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fill="hold" grpId="1" nodeType="withEffect">
                                  <p:stCondLst>
                                    <p:cond delay="0"/>
                                  </p:stCondLst>
                                  <p:childTnLst>
                                    <p:animScale>
                                      <p:cBhvr>
                                        <p:cTn id="9" dur="10" fill="hold"/>
                                        <p:tgtEl>
                                          <p:spTgt spid="3"/>
                                        </p:tgtEl>
                                      </p:cBhvr>
                                      <p:by x="150000" y="150000"/>
                                    </p:animScale>
                                  </p:childTnLst>
                                </p:cTn>
                              </p:par>
                              <p:par>
                                <p:cTn id="10" presetID="6" presetClass="emph" presetSubtype="0" decel="100000" fill="hold" grpId="2" nodeType="withEffect">
                                  <p:stCondLst>
                                    <p:cond delay="10"/>
                                  </p:stCondLst>
                                  <p:childTnLst>
                                    <p:animScale>
                                      <p:cBhvr>
                                        <p:cTn id="11" dur="1000" fill="hold"/>
                                        <p:tgtEl>
                                          <p:spTgt spid="3"/>
                                        </p:tgtEl>
                                      </p:cBhvr>
                                      <p:by x="66670" y="66670"/>
                                    </p:animScale>
                                  </p:childTnLst>
                                </p:cTn>
                              </p:par>
                              <p:par>
                                <p:cTn id="12" presetID="10" presetClass="entr" presetSubtype="0" fill="hold" grpId="0" nodeType="withEffect">
                                  <p:stCondLst>
                                    <p:cond delay="510"/>
                                  </p:stCondLst>
                                  <p:childTnLst>
                                    <p:set>
                                      <p:cBhvr>
                                        <p:cTn id="13" dur="1" fill="hold">
                                          <p:stCondLst>
                                            <p:cond delay="0"/>
                                          </p:stCondLst>
                                        </p:cTn>
                                        <p:tgtEl>
                                          <p:spTgt spid="96"/>
                                        </p:tgtEl>
                                        <p:attrNameLst>
                                          <p:attrName>style.visibility</p:attrName>
                                        </p:attrNameLst>
                                      </p:cBhvr>
                                      <p:to>
                                        <p:strVal val="visible"/>
                                      </p:to>
                                    </p:set>
                                    <p:animEffect transition="in" filter="fade">
                                      <p:cBhvr>
                                        <p:cTn id="14" dur="250"/>
                                        <p:tgtEl>
                                          <p:spTgt spid="96"/>
                                        </p:tgtEl>
                                      </p:cBhvr>
                                    </p:animEffect>
                                  </p:childTnLst>
                                </p:cTn>
                              </p:par>
                              <p:par>
                                <p:cTn id="15" presetID="6" presetClass="emph" presetSubtype="0" fill="hold" grpId="1" nodeType="withEffect">
                                  <p:stCondLst>
                                    <p:cond delay="500"/>
                                  </p:stCondLst>
                                  <p:childTnLst>
                                    <p:animScale>
                                      <p:cBhvr>
                                        <p:cTn id="16" dur="10" fill="hold"/>
                                        <p:tgtEl>
                                          <p:spTgt spid="96"/>
                                        </p:tgtEl>
                                      </p:cBhvr>
                                      <p:by x="1000" y="1000"/>
                                    </p:animScale>
                                  </p:childTnLst>
                                </p:cTn>
                              </p:par>
                              <p:par>
                                <p:cTn id="17" presetID="6" presetClass="emph" presetSubtype="0" decel="100000" fill="hold" grpId="2" nodeType="withEffect">
                                  <p:stCondLst>
                                    <p:cond delay="510"/>
                                  </p:stCondLst>
                                  <p:childTnLst>
                                    <p:animScale>
                                      <p:cBhvr>
                                        <p:cTn id="18" dur="750" fill="hold"/>
                                        <p:tgtEl>
                                          <p:spTgt spid="96"/>
                                        </p:tgtEl>
                                      </p:cBhvr>
                                      <p:by x="9999000" y="9999000"/>
                                    </p:animScale>
                                  </p:childTnLst>
                                </p:cTn>
                              </p:par>
                              <p:par>
                                <p:cTn id="19" presetID="10" presetClass="entr" presetSubtype="0" fill="hold" grpId="0" nodeType="withEffect">
                                  <p:stCondLst>
                                    <p:cond delay="76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6" presetClass="emph" presetSubtype="0" fill="hold" grpId="1" nodeType="withEffect">
                                  <p:stCondLst>
                                    <p:cond delay="750"/>
                                  </p:stCondLst>
                                  <p:childTnLst>
                                    <p:animScale>
                                      <p:cBhvr>
                                        <p:cTn id="23" dur="10" fill="hold"/>
                                        <p:tgtEl>
                                          <p:spTgt spid="84"/>
                                        </p:tgtEl>
                                      </p:cBhvr>
                                      <p:by x="150000" y="150000"/>
                                    </p:animScale>
                                  </p:childTnLst>
                                </p:cTn>
                              </p:par>
                              <p:par>
                                <p:cTn id="24" presetID="6" presetClass="emph" presetSubtype="0" decel="100000" fill="hold" grpId="2" nodeType="withEffect">
                                  <p:stCondLst>
                                    <p:cond delay="760"/>
                                  </p:stCondLst>
                                  <p:childTnLst>
                                    <p:animScale>
                                      <p:cBhvr>
                                        <p:cTn id="25" dur="1000" fill="hold"/>
                                        <p:tgtEl>
                                          <p:spTgt spid="84"/>
                                        </p:tgtEl>
                                      </p:cBhvr>
                                      <p:by x="66670" y="66670"/>
                                    </p:animScale>
                                  </p:childTnLst>
                                </p:cTn>
                              </p:par>
                              <p:par>
                                <p:cTn id="26" presetID="10" presetClass="entr" presetSubtype="0" fill="hold" nodeType="withEffect">
                                  <p:stCondLst>
                                    <p:cond delay="760"/>
                                  </p:stCondLst>
                                  <p:childTnLst>
                                    <p:set>
                                      <p:cBhvr>
                                        <p:cTn id="27" dur="1" fill="hold">
                                          <p:stCondLst>
                                            <p:cond delay="0"/>
                                          </p:stCondLst>
                                        </p:cTn>
                                        <p:tgtEl>
                                          <p:spTgt spid="803"/>
                                        </p:tgtEl>
                                        <p:attrNameLst>
                                          <p:attrName>style.visibility</p:attrName>
                                        </p:attrNameLst>
                                      </p:cBhvr>
                                      <p:to>
                                        <p:strVal val="visible"/>
                                      </p:to>
                                    </p:set>
                                    <p:animEffect transition="in" filter="fade">
                                      <p:cBhvr>
                                        <p:cTn id="28" dur="500"/>
                                        <p:tgtEl>
                                          <p:spTgt spid="803"/>
                                        </p:tgtEl>
                                      </p:cBhvr>
                                    </p:animEffect>
                                  </p:childTnLst>
                                </p:cTn>
                              </p:par>
                              <p:par>
                                <p:cTn id="29" presetID="10" presetClass="entr" presetSubtype="0" fill="hold" grpId="0" nodeType="withEffect">
                                  <p:stCondLst>
                                    <p:cond delay="126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250"/>
                                        <p:tgtEl>
                                          <p:spTgt spid="101"/>
                                        </p:tgtEl>
                                      </p:cBhvr>
                                    </p:animEffect>
                                  </p:childTnLst>
                                </p:cTn>
                              </p:par>
                              <p:par>
                                <p:cTn id="32" presetID="6" presetClass="emph" presetSubtype="0" fill="hold" grpId="1" nodeType="withEffect">
                                  <p:stCondLst>
                                    <p:cond delay="1250"/>
                                  </p:stCondLst>
                                  <p:childTnLst>
                                    <p:animScale>
                                      <p:cBhvr>
                                        <p:cTn id="33" dur="10" fill="hold"/>
                                        <p:tgtEl>
                                          <p:spTgt spid="101"/>
                                        </p:tgtEl>
                                      </p:cBhvr>
                                      <p:by x="1000" y="1000"/>
                                    </p:animScale>
                                  </p:childTnLst>
                                </p:cTn>
                              </p:par>
                              <p:par>
                                <p:cTn id="34" presetID="6" presetClass="emph" presetSubtype="0" decel="100000" fill="hold" grpId="2" nodeType="withEffect">
                                  <p:stCondLst>
                                    <p:cond delay="1260"/>
                                  </p:stCondLst>
                                  <p:childTnLst>
                                    <p:animScale>
                                      <p:cBhvr>
                                        <p:cTn id="35" dur="750" fill="hold"/>
                                        <p:tgtEl>
                                          <p:spTgt spid="101"/>
                                        </p:tgtEl>
                                      </p:cBhvr>
                                      <p:by x="9999000" y="9999000"/>
                                    </p:animScale>
                                  </p:childTnLst>
                                </p:cTn>
                              </p:par>
                              <p:par>
                                <p:cTn id="36" presetID="10" presetClass="entr" presetSubtype="0" fill="hold" grpId="0" nodeType="withEffect">
                                  <p:stCondLst>
                                    <p:cond delay="1560"/>
                                  </p:stCondLst>
                                  <p:childTnLst>
                                    <p:set>
                                      <p:cBhvr>
                                        <p:cTn id="37" dur="1" fill="hold">
                                          <p:stCondLst>
                                            <p:cond delay="0"/>
                                          </p:stCondLst>
                                        </p:cTn>
                                        <p:tgtEl>
                                          <p:spTgt spid="85"/>
                                        </p:tgtEl>
                                        <p:attrNameLst>
                                          <p:attrName>style.visibility</p:attrName>
                                        </p:attrNameLst>
                                      </p:cBhvr>
                                      <p:to>
                                        <p:strVal val="visible"/>
                                      </p:to>
                                    </p:set>
                                    <p:animEffect transition="in" filter="fade">
                                      <p:cBhvr>
                                        <p:cTn id="38" dur="500"/>
                                        <p:tgtEl>
                                          <p:spTgt spid="85"/>
                                        </p:tgtEl>
                                      </p:cBhvr>
                                    </p:animEffect>
                                  </p:childTnLst>
                                </p:cTn>
                              </p:par>
                              <p:par>
                                <p:cTn id="39" presetID="6" presetClass="emph" presetSubtype="0" fill="hold" grpId="1" nodeType="withEffect">
                                  <p:stCondLst>
                                    <p:cond delay="1500"/>
                                  </p:stCondLst>
                                  <p:childTnLst>
                                    <p:animScale>
                                      <p:cBhvr>
                                        <p:cTn id="40" dur="10" fill="hold"/>
                                        <p:tgtEl>
                                          <p:spTgt spid="85"/>
                                        </p:tgtEl>
                                      </p:cBhvr>
                                      <p:by x="150000" y="150000"/>
                                    </p:animScale>
                                  </p:childTnLst>
                                </p:cTn>
                              </p:par>
                              <p:par>
                                <p:cTn id="41" presetID="6" presetClass="emph" presetSubtype="0" decel="100000" fill="hold" grpId="2" nodeType="withEffect">
                                  <p:stCondLst>
                                    <p:cond delay="1560"/>
                                  </p:stCondLst>
                                  <p:childTnLst>
                                    <p:animScale>
                                      <p:cBhvr>
                                        <p:cTn id="42" dur="1000" fill="hold"/>
                                        <p:tgtEl>
                                          <p:spTgt spid="85"/>
                                        </p:tgtEl>
                                      </p:cBhvr>
                                      <p:by x="66670" y="66670"/>
                                    </p:animScale>
                                  </p:childTnLst>
                                </p:cTn>
                              </p:par>
                              <p:par>
                                <p:cTn id="43" presetID="10" presetClass="entr" presetSubtype="0" fill="hold" nodeType="withEffect">
                                  <p:stCondLst>
                                    <p:cond delay="1560"/>
                                  </p:stCondLst>
                                  <p:childTnLst>
                                    <p:set>
                                      <p:cBhvr>
                                        <p:cTn id="44" dur="1" fill="hold">
                                          <p:stCondLst>
                                            <p:cond delay="0"/>
                                          </p:stCondLst>
                                        </p:cTn>
                                        <p:tgtEl>
                                          <p:spTgt spid="814"/>
                                        </p:tgtEl>
                                        <p:attrNameLst>
                                          <p:attrName>style.visibility</p:attrName>
                                        </p:attrNameLst>
                                      </p:cBhvr>
                                      <p:to>
                                        <p:strVal val="visible"/>
                                      </p:to>
                                    </p:set>
                                    <p:animEffect transition="in" filter="fade">
                                      <p:cBhvr>
                                        <p:cTn id="45" dur="500"/>
                                        <p:tgtEl>
                                          <p:spTgt spid="814"/>
                                        </p:tgtEl>
                                      </p:cBhvr>
                                    </p:animEffect>
                                  </p:childTnLst>
                                </p:cTn>
                              </p:par>
                              <p:par>
                                <p:cTn id="46" presetID="10" presetClass="entr" presetSubtype="0" fill="hold" grpId="0" nodeType="withEffect">
                                  <p:stCondLst>
                                    <p:cond delay="2010"/>
                                  </p:stCondLst>
                                  <p:childTnLst>
                                    <p:set>
                                      <p:cBhvr>
                                        <p:cTn id="47" dur="1" fill="hold">
                                          <p:stCondLst>
                                            <p:cond delay="0"/>
                                          </p:stCondLst>
                                        </p:cTn>
                                        <p:tgtEl>
                                          <p:spTgt spid="102"/>
                                        </p:tgtEl>
                                        <p:attrNameLst>
                                          <p:attrName>style.visibility</p:attrName>
                                        </p:attrNameLst>
                                      </p:cBhvr>
                                      <p:to>
                                        <p:strVal val="visible"/>
                                      </p:to>
                                    </p:set>
                                    <p:animEffect transition="in" filter="fade">
                                      <p:cBhvr>
                                        <p:cTn id="48" dur="250"/>
                                        <p:tgtEl>
                                          <p:spTgt spid="102"/>
                                        </p:tgtEl>
                                      </p:cBhvr>
                                    </p:animEffect>
                                  </p:childTnLst>
                                </p:cTn>
                              </p:par>
                              <p:par>
                                <p:cTn id="49" presetID="6" presetClass="emph" presetSubtype="0" fill="hold" grpId="1" nodeType="withEffect">
                                  <p:stCondLst>
                                    <p:cond delay="2000"/>
                                  </p:stCondLst>
                                  <p:childTnLst>
                                    <p:animScale>
                                      <p:cBhvr>
                                        <p:cTn id="50" dur="10" fill="hold"/>
                                        <p:tgtEl>
                                          <p:spTgt spid="102"/>
                                        </p:tgtEl>
                                      </p:cBhvr>
                                      <p:by x="1000" y="1000"/>
                                    </p:animScale>
                                  </p:childTnLst>
                                </p:cTn>
                              </p:par>
                              <p:par>
                                <p:cTn id="51" presetID="6" presetClass="emph" presetSubtype="0" decel="100000" fill="hold" grpId="2" nodeType="withEffect">
                                  <p:stCondLst>
                                    <p:cond delay="2010"/>
                                  </p:stCondLst>
                                  <p:childTnLst>
                                    <p:animScale>
                                      <p:cBhvr>
                                        <p:cTn id="52" dur="750" fill="hold"/>
                                        <p:tgtEl>
                                          <p:spTgt spid="102"/>
                                        </p:tgtEl>
                                      </p:cBhvr>
                                      <p:by x="9999000" y="9999000"/>
                                    </p:animScale>
                                  </p:childTnLst>
                                </p:cTn>
                              </p:par>
                              <p:par>
                                <p:cTn id="53" presetID="10" presetClass="entr" presetSubtype="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fade">
                                      <p:cBhvr>
                                        <p:cTn id="55" dur="500"/>
                                        <p:tgtEl>
                                          <p:spTgt spid="114"/>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500"/>
                                        <p:tgtEl>
                                          <p:spTgt spid="115"/>
                                        </p:tgtEl>
                                      </p:cBhvr>
                                    </p:animEffect>
                                  </p:childTnLst>
                                </p:cTn>
                              </p:par>
                              <p:par>
                                <p:cTn id="59" presetID="10" presetClass="entr" presetSubtype="0" fill="hold" grpId="0" nodeType="withEffect">
                                  <p:stCondLst>
                                    <p:cond delay="1500"/>
                                  </p:stCondLst>
                                  <p:childTnLst>
                                    <p:set>
                                      <p:cBhvr>
                                        <p:cTn id="60" dur="1" fill="hold">
                                          <p:stCondLst>
                                            <p:cond delay="0"/>
                                          </p:stCondLst>
                                        </p:cTn>
                                        <p:tgtEl>
                                          <p:spTgt spid="116"/>
                                        </p:tgtEl>
                                        <p:attrNameLst>
                                          <p:attrName>style.visibility</p:attrName>
                                        </p:attrNameLst>
                                      </p:cBhvr>
                                      <p:to>
                                        <p:strVal val="visible"/>
                                      </p:to>
                                    </p:set>
                                    <p:animEffect transition="in" filter="fade">
                                      <p:cBhvr>
                                        <p:cTn id="61" dur="500"/>
                                        <p:tgtEl>
                                          <p:spTgt spid="116"/>
                                        </p:tgtEl>
                                      </p:cBhvr>
                                    </p:animEffect>
                                  </p:childTnLst>
                                </p:cTn>
                              </p:par>
                              <p:par>
                                <p:cTn id="62" presetID="22" presetClass="entr" presetSubtype="8"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2750"/>
                                        <p:tgtEl>
                                          <p:spTgt spid="4"/>
                                        </p:tgtEl>
                                      </p:cBhvr>
                                    </p:animEffect>
                                  </p:childTnLst>
                                </p:cTn>
                              </p:par>
                              <p:par>
                                <p:cTn id="65" presetID="10" presetClass="entr" presetSubtype="0" fill="hold" nodeType="withEffect">
                                  <p:stCondLst>
                                    <p:cond delay="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1250"/>
                                        <p:tgtEl>
                                          <p:spTgt spid="121"/>
                                        </p:tgtEl>
                                      </p:cBhvr>
                                    </p:animEffect>
                                  </p:childTnLst>
                                </p:cTn>
                              </p:par>
                            </p:childTnLst>
                          </p:cTn>
                        </p:par>
                        <p:par>
                          <p:cTn id="68" fill="hold">
                            <p:stCondLst>
                              <p:cond delay="2760"/>
                            </p:stCondLst>
                            <p:childTnLst>
                              <p:par>
                                <p:cTn id="69" presetID="10" presetClass="entr" presetSubtype="0"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250"/>
                                        <p:tgtEl>
                                          <p:spTgt spid="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01"/>
                                        </p:tgtEl>
                                        <p:attrNameLst>
                                          <p:attrName>style.visibility</p:attrName>
                                        </p:attrNameLst>
                                      </p:cBhvr>
                                      <p:to>
                                        <p:strVal val="visible"/>
                                      </p:to>
                                    </p:set>
                                    <p:animEffect transition="in" filter="fade">
                                      <p:cBhvr>
                                        <p:cTn id="74" dur="500"/>
                                        <p:tgtEl>
                                          <p:spTgt spid="801"/>
                                        </p:tgtEl>
                                      </p:cBhvr>
                                    </p:animEffect>
                                  </p:childTnLst>
                                </p:cTn>
                              </p:par>
                              <p:par>
                                <p:cTn id="75" presetID="63" presetClass="path" presetSubtype="0" decel="100000" fill="hold" grpId="1" nodeType="withEffect">
                                  <p:stCondLst>
                                    <p:cond delay="0"/>
                                  </p:stCondLst>
                                  <p:childTnLst>
                                    <p:animMotion origin="layout" path="M -0.01823 4.49105E-6 L 0 4.49105E-6 " pathEditMode="relative" rAng="0" ptsTypes="AA">
                                      <p:cBhvr>
                                        <p:cTn id="76" dur="500" fill="hold"/>
                                        <p:tgtEl>
                                          <p:spTgt spid="801"/>
                                        </p:tgtEl>
                                        <p:attrNameLst>
                                          <p:attrName>ppt_x</p:attrName>
                                          <p:attrName>ppt_y</p:attrName>
                                        </p:attrNameLst>
                                      </p:cBhvr>
                                      <p:rCtr x="903" y="0"/>
                                    </p:animMotion>
                                  </p:childTnLst>
                                </p:cTn>
                              </p:par>
                              <p:par>
                                <p:cTn id="77" presetID="10" presetClass="entr" presetSubtype="0" fill="hold" grpId="0" nodeType="withEffect">
                                  <p:stCondLst>
                                    <p:cond delay="100"/>
                                  </p:stCondLst>
                                  <p:childTnLst>
                                    <p:set>
                                      <p:cBhvr>
                                        <p:cTn id="78" dur="1" fill="hold">
                                          <p:stCondLst>
                                            <p:cond delay="0"/>
                                          </p:stCondLst>
                                        </p:cTn>
                                        <p:tgtEl>
                                          <p:spTgt spid="800"/>
                                        </p:tgtEl>
                                        <p:attrNameLst>
                                          <p:attrName>style.visibility</p:attrName>
                                        </p:attrNameLst>
                                      </p:cBhvr>
                                      <p:to>
                                        <p:strVal val="visible"/>
                                      </p:to>
                                    </p:set>
                                    <p:animEffect transition="in" filter="fade">
                                      <p:cBhvr>
                                        <p:cTn id="79" dur="500"/>
                                        <p:tgtEl>
                                          <p:spTgt spid="800"/>
                                        </p:tgtEl>
                                      </p:cBhvr>
                                    </p:animEffect>
                                  </p:childTnLst>
                                </p:cTn>
                              </p:par>
                              <p:par>
                                <p:cTn id="80" presetID="63" presetClass="path" presetSubtype="0" decel="100000" fill="hold" grpId="1" nodeType="withEffect">
                                  <p:stCondLst>
                                    <p:cond delay="100"/>
                                  </p:stCondLst>
                                  <p:childTnLst>
                                    <p:animMotion origin="layout" path="M -0.01823 4.49105E-6 L 0 4.49105E-6 " pathEditMode="relative" rAng="0" ptsTypes="AA">
                                      <p:cBhvr>
                                        <p:cTn id="81" dur="500" fill="hold"/>
                                        <p:tgtEl>
                                          <p:spTgt spid="800"/>
                                        </p:tgtEl>
                                        <p:attrNameLst>
                                          <p:attrName>ppt_x</p:attrName>
                                          <p:attrName>ppt_y</p:attrName>
                                        </p:attrNameLst>
                                      </p:cBhvr>
                                      <p:rCtr x="903" y="0"/>
                                    </p:animMotion>
                                  </p:childTnLst>
                                </p:cTn>
                              </p:par>
                              <p:par>
                                <p:cTn id="82" presetID="10" presetClass="entr" presetSubtype="0" fill="hold" grpId="0" nodeType="withEffect">
                                  <p:stCondLst>
                                    <p:cond delay="200"/>
                                  </p:stCondLst>
                                  <p:childTnLst>
                                    <p:set>
                                      <p:cBhvr>
                                        <p:cTn id="83" dur="1" fill="hold">
                                          <p:stCondLst>
                                            <p:cond delay="0"/>
                                          </p:stCondLst>
                                        </p:cTn>
                                        <p:tgtEl>
                                          <p:spTgt spid="799"/>
                                        </p:tgtEl>
                                        <p:attrNameLst>
                                          <p:attrName>style.visibility</p:attrName>
                                        </p:attrNameLst>
                                      </p:cBhvr>
                                      <p:to>
                                        <p:strVal val="visible"/>
                                      </p:to>
                                    </p:set>
                                    <p:animEffect transition="in" filter="fade">
                                      <p:cBhvr>
                                        <p:cTn id="84" dur="500"/>
                                        <p:tgtEl>
                                          <p:spTgt spid="799"/>
                                        </p:tgtEl>
                                      </p:cBhvr>
                                    </p:animEffect>
                                  </p:childTnLst>
                                </p:cTn>
                              </p:par>
                              <p:par>
                                <p:cTn id="85" presetID="63" presetClass="path" presetSubtype="0" decel="100000" fill="hold" grpId="1" nodeType="withEffect">
                                  <p:stCondLst>
                                    <p:cond delay="200"/>
                                  </p:stCondLst>
                                  <p:childTnLst>
                                    <p:animMotion origin="layout" path="M -0.01823 4.49105E-6 L 0 4.49105E-6 " pathEditMode="relative" rAng="0" ptsTypes="AA">
                                      <p:cBhvr>
                                        <p:cTn id="86" dur="500" fill="hold"/>
                                        <p:tgtEl>
                                          <p:spTgt spid="799"/>
                                        </p:tgtEl>
                                        <p:attrNameLst>
                                          <p:attrName>ppt_x</p:attrName>
                                          <p:attrName>ppt_y</p:attrName>
                                        </p:attrNameLst>
                                      </p:cBhvr>
                                      <p:rCtr x="903" y="0"/>
                                    </p:animMotion>
                                  </p:childTnLst>
                                </p:cTn>
                              </p:par>
                              <p:par>
                                <p:cTn id="87" presetID="10" presetClass="entr" presetSubtype="0" fill="hold" grpId="0" nodeType="withEffect">
                                  <p:stCondLst>
                                    <p:cond delay="300"/>
                                  </p:stCondLst>
                                  <p:childTnLst>
                                    <p:set>
                                      <p:cBhvr>
                                        <p:cTn id="88" dur="1" fill="hold">
                                          <p:stCondLst>
                                            <p:cond delay="0"/>
                                          </p:stCondLst>
                                        </p:cTn>
                                        <p:tgtEl>
                                          <p:spTgt spid="797"/>
                                        </p:tgtEl>
                                        <p:attrNameLst>
                                          <p:attrName>style.visibility</p:attrName>
                                        </p:attrNameLst>
                                      </p:cBhvr>
                                      <p:to>
                                        <p:strVal val="visible"/>
                                      </p:to>
                                    </p:set>
                                    <p:animEffect transition="in" filter="fade">
                                      <p:cBhvr>
                                        <p:cTn id="89" dur="500"/>
                                        <p:tgtEl>
                                          <p:spTgt spid="797"/>
                                        </p:tgtEl>
                                      </p:cBhvr>
                                    </p:animEffect>
                                  </p:childTnLst>
                                </p:cTn>
                              </p:par>
                              <p:par>
                                <p:cTn id="90" presetID="63" presetClass="path" presetSubtype="0" decel="100000" fill="hold" grpId="1" nodeType="withEffect">
                                  <p:stCondLst>
                                    <p:cond delay="300"/>
                                  </p:stCondLst>
                                  <p:childTnLst>
                                    <p:animMotion origin="layout" path="M -0.01823 4.49105E-6 L 0 4.49105E-6 " pathEditMode="relative" rAng="0" ptsTypes="AA">
                                      <p:cBhvr>
                                        <p:cTn id="91" dur="500" fill="hold"/>
                                        <p:tgtEl>
                                          <p:spTgt spid="797"/>
                                        </p:tgtEl>
                                        <p:attrNameLst>
                                          <p:attrName>ppt_x</p:attrName>
                                          <p:attrName>ppt_y</p:attrName>
                                        </p:attrNameLst>
                                      </p:cBhvr>
                                      <p:rCtr x="903" y="0"/>
                                    </p:animMotion>
                                  </p:childTnLst>
                                </p:cTn>
                              </p:par>
                              <p:par>
                                <p:cTn id="92" presetID="10" presetClass="entr" presetSubtype="0" fill="hold" grpId="0" nodeType="withEffect">
                                  <p:stCondLst>
                                    <p:cond delay="400"/>
                                  </p:stCondLst>
                                  <p:childTnLst>
                                    <p:set>
                                      <p:cBhvr>
                                        <p:cTn id="93" dur="1" fill="hold">
                                          <p:stCondLst>
                                            <p:cond delay="0"/>
                                          </p:stCondLst>
                                        </p:cTn>
                                        <p:tgtEl>
                                          <p:spTgt spid="796"/>
                                        </p:tgtEl>
                                        <p:attrNameLst>
                                          <p:attrName>style.visibility</p:attrName>
                                        </p:attrNameLst>
                                      </p:cBhvr>
                                      <p:to>
                                        <p:strVal val="visible"/>
                                      </p:to>
                                    </p:set>
                                    <p:animEffect transition="in" filter="fade">
                                      <p:cBhvr>
                                        <p:cTn id="94" dur="500"/>
                                        <p:tgtEl>
                                          <p:spTgt spid="796"/>
                                        </p:tgtEl>
                                      </p:cBhvr>
                                    </p:animEffect>
                                  </p:childTnLst>
                                </p:cTn>
                              </p:par>
                              <p:par>
                                <p:cTn id="95" presetID="63" presetClass="path" presetSubtype="0" decel="100000" fill="hold" grpId="1" nodeType="withEffect">
                                  <p:stCondLst>
                                    <p:cond delay="400"/>
                                  </p:stCondLst>
                                  <p:childTnLst>
                                    <p:animMotion origin="layout" path="M -0.01823 4.49105E-6 L 0 4.49105E-6 " pathEditMode="relative" rAng="0" ptsTypes="AA">
                                      <p:cBhvr>
                                        <p:cTn id="96" dur="500" fill="hold"/>
                                        <p:tgtEl>
                                          <p:spTgt spid="796"/>
                                        </p:tgtEl>
                                        <p:attrNameLst>
                                          <p:attrName>ppt_x</p:attrName>
                                          <p:attrName>ppt_y</p:attrName>
                                        </p:attrNameLst>
                                      </p:cBhvr>
                                      <p:rCtr x="903" y="0"/>
                                    </p:animMotion>
                                  </p:childTnLst>
                                </p:cTn>
                              </p:par>
                              <p:par>
                                <p:cTn id="97" presetID="10" presetClass="entr" presetSubtype="0" fill="hold" grpId="0" nodeType="withEffect">
                                  <p:stCondLst>
                                    <p:cond delay="500"/>
                                  </p:stCondLst>
                                  <p:childTnLst>
                                    <p:set>
                                      <p:cBhvr>
                                        <p:cTn id="98" dur="1" fill="hold">
                                          <p:stCondLst>
                                            <p:cond delay="0"/>
                                          </p:stCondLst>
                                        </p:cTn>
                                        <p:tgtEl>
                                          <p:spTgt spid="795"/>
                                        </p:tgtEl>
                                        <p:attrNameLst>
                                          <p:attrName>style.visibility</p:attrName>
                                        </p:attrNameLst>
                                      </p:cBhvr>
                                      <p:to>
                                        <p:strVal val="visible"/>
                                      </p:to>
                                    </p:set>
                                    <p:animEffect transition="in" filter="fade">
                                      <p:cBhvr>
                                        <p:cTn id="99" dur="500"/>
                                        <p:tgtEl>
                                          <p:spTgt spid="795"/>
                                        </p:tgtEl>
                                      </p:cBhvr>
                                    </p:animEffect>
                                  </p:childTnLst>
                                </p:cTn>
                              </p:par>
                              <p:par>
                                <p:cTn id="100" presetID="63" presetClass="path" presetSubtype="0" decel="100000" fill="hold" grpId="1" nodeType="withEffect">
                                  <p:stCondLst>
                                    <p:cond delay="500"/>
                                  </p:stCondLst>
                                  <p:childTnLst>
                                    <p:animMotion origin="layout" path="M -0.01823 4.49105E-6 L 0 4.49105E-6 " pathEditMode="relative" rAng="0" ptsTypes="AA">
                                      <p:cBhvr>
                                        <p:cTn id="101" dur="500" fill="hold"/>
                                        <p:tgtEl>
                                          <p:spTgt spid="795"/>
                                        </p:tgtEl>
                                        <p:attrNameLst>
                                          <p:attrName>ppt_x</p:attrName>
                                          <p:attrName>ppt_y</p:attrName>
                                        </p:attrNameLst>
                                      </p:cBhvr>
                                      <p:rCtr x="90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6" grpId="1" animBg="1"/>
      <p:bldP spid="96" grpId="2" animBg="1"/>
      <p:bldP spid="101" grpId="0" animBg="1"/>
      <p:bldP spid="101" grpId="1" animBg="1"/>
      <p:bldP spid="101" grpId="2" animBg="1"/>
      <p:bldP spid="102" grpId="0" animBg="1"/>
      <p:bldP spid="102" grpId="1" animBg="1"/>
      <p:bldP spid="102" grpId="2" animBg="1"/>
      <p:bldP spid="3" grpId="0" animBg="1"/>
      <p:bldP spid="3" grpId="1" animBg="1"/>
      <p:bldP spid="3" grpId="2" animBg="1"/>
      <p:bldP spid="84" grpId="0" animBg="1"/>
      <p:bldP spid="84" grpId="1" animBg="1"/>
      <p:bldP spid="84" grpId="2" animBg="1"/>
      <p:bldP spid="85" grpId="0" animBg="1"/>
      <p:bldP spid="85" grpId="1" animBg="1"/>
      <p:bldP spid="85" grpId="2" animBg="1"/>
      <p:bldP spid="114" grpId="0"/>
      <p:bldP spid="115" grpId="0"/>
      <p:bldP spid="116" grpId="0"/>
      <p:bldP spid="795" grpId="0" animBg="1"/>
      <p:bldP spid="795" grpId="1" animBg="1"/>
      <p:bldP spid="796" grpId="0" animBg="1"/>
      <p:bldP spid="796" grpId="1" animBg="1"/>
      <p:bldP spid="797" grpId="0" animBg="1"/>
      <p:bldP spid="797" grpId="1" animBg="1"/>
      <p:bldP spid="799" grpId="0" animBg="1"/>
      <p:bldP spid="799" grpId="1" animBg="1"/>
      <p:bldP spid="800" grpId="0" animBg="1"/>
      <p:bldP spid="800" grpId="1" animBg="1"/>
      <p:bldP spid="801" grpId="0" animBg="1"/>
      <p:bldP spid="80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882" t="16182" r="2141" b="1993"/>
          <a:stretch/>
        </p:blipFill>
        <p:spPr>
          <a:xfrm>
            <a:off x="0" y="0"/>
            <a:ext cx="12188825" cy="6858000"/>
          </a:xfrm>
          <a:prstGeom prst="rect">
            <a:avLst/>
          </a:prstGeom>
        </p:spPr>
      </p:pic>
      <p:sp>
        <p:nvSpPr>
          <p:cNvPr id="46" name="Rectangle 45"/>
          <p:cNvSpPr/>
          <p:nvPr/>
        </p:nvSpPr>
        <p:spPr>
          <a:xfrm>
            <a:off x="2" y="1"/>
            <a:ext cx="12196795" cy="1990531"/>
          </a:xfrm>
          <a:prstGeom prst="rect">
            <a:avLst/>
          </a:prstGeom>
          <a:gradFill>
            <a:gsLst>
              <a:gs pos="0">
                <a:schemeClr val="bg1">
                  <a:alpha val="0"/>
                </a:schemeClr>
              </a:gs>
              <a:gs pos="53000">
                <a:srgbClr val="FFFFFF">
                  <a:alpha val="6300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endParaRPr lang="en-US" dirty="0"/>
          </a:p>
        </p:txBody>
      </p:sp>
      <p:sp>
        <p:nvSpPr>
          <p:cNvPr id="2" name="Title 1"/>
          <p:cNvSpPr>
            <a:spLocks noGrp="1"/>
          </p:cNvSpPr>
          <p:nvPr>
            <p:ph type="title"/>
          </p:nvPr>
        </p:nvSpPr>
        <p:spPr>
          <a:noFill/>
          <a:ln>
            <a:noFill/>
          </a:ln>
        </p:spPr>
        <p:txBody>
          <a:bodyPr vert="horz" wrap="square" lIns="121872" tIns="60936" rIns="121872" bIns="60936" numCol="1" anchor="t" anchorCtr="0" compatLnSpc="1">
            <a:prstTxWarp prst="textNoShape">
              <a:avLst/>
            </a:prstTxWarp>
          </a:bodyPr>
          <a:lstStyle/>
          <a:p>
            <a:r>
              <a:rPr lang="en-US" sz="3700" dirty="0">
                <a:solidFill>
                  <a:schemeClr val="tx1">
                    <a:lumMod val="75000"/>
                  </a:schemeClr>
                </a:solidFill>
              </a:rPr>
              <a:t>High Accuracy Location</a:t>
            </a:r>
          </a:p>
        </p:txBody>
      </p:sp>
      <p:grpSp>
        <p:nvGrpSpPr>
          <p:cNvPr id="12" name="Group 11"/>
          <p:cNvGrpSpPr/>
          <p:nvPr/>
        </p:nvGrpSpPr>
        <p:grpSpPr>
          <a:xfrm>
            <a:off x="4224971" y="3790521"/>
            <a:ext cx="3738889" cy="507831"/>
            <a:chOff x="3182216" y="2734426"/>
            <a:chExt cx="2804897" cy="380873"/>
          </a:xfrm>
        </p:grpSpPr>
        <p:sp>
          <p:nvSpPr>
            <p:cNvPr id="11" name="Rectangle 10"/>
            <p:cNvSpPr/>
            <p:nvPr/>
          </p:nvSpPr>
          <p:spPr>
            <a:xfrm>
              <a:off x="3571399" y="2734426"/>
              <a:ext cx="2001206" cy="380873"/>
            </a:xfrm>
            <a:prstGeom prst="rect">
              <a:avLst/>
            </a:prstGeom>
          </p:spPr>
          <p:txBody>
            <a:bodyPr wrap="none">
              <a:spAutoFit/>
            </a:bodyPr>
            <a:lstStyle/>
            <a:p>
              <a:pPr algn="ctr"/>
              <a:r>
                <a:rPr lang="en-US" sz="2700" dirty="0">
                  <a:solidFill>
                    <a:schemeClr val="bg1"/>
                  </a:solidFill>
                </a:rPr>
                <a:t>Closing the Gap</a:t>
              </a:r>
            </a:p>
          </p:txBody>
        </p:sp>
        <p:grpSp>
          <p:nvGrpSpPr>
            <p:cNvPr id="4" name="Group 3"/>
            <p:cNvGrpSpPr/>
            <p:nvPr/>
          </p:nvGrpSpPr>
          <p:grpSpPr>
            <a:xfrm>
              <a:off x="3182216" y="2796929"/>
              <a:ext cx="423164" cy="303852"/>
              <a:chOff x="2629991" y="1288957"/>
              <a:chExt cx="423164" cy="303852"/>
            </a:xfrm>
          </p:grpSpPr>
          <p:sp>
            <p:nvSpPr>
              <p:cNvPr id="13" name="Isosceles Triangle 12"/>
              <p:cNvSpPr/>
              <p:nvPr/>
            </p:nvSpPr>
            <p:spPr>
              <a:xfrm rot="5400000">
                <a:off x="2820055" y="1359708"/>
                <a:ext cx="303852" cy="16234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609265"/>
                <a:endParaRPr lang="en-US" sz="1700" dirty="0">
                  <a:solidFill>
                    <a:schemeClr val="accent4"/>
                  </a:solidFill>
                </a:endParaRPr>
              </a:p>
            </p:txBody>
          </p:sp>
          <p:sp>
            <p:nvSpPr>
              <p:cNvPr id="15" name="Isosceles Triangle 14"/>
              <p:cNvSpPr/>
              <p:nvPr/>
            </p:nvSpPr>
            <p:spPr>
              <a:xfrm rot="5400000">
                <a:off x="2559240" y="1359708"/>
                <a:ext cx="303852" cy="16234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609265"/>
                <a:endParaRPr lang="en-US" sz="1700" dirty="0">
                  <a:solidFill>
                    <a:schemeClr val="accent4"/>
                  </a:solidFill>
                </a:endParaRPr>
              </a:p>
            </p:txBody>
          </p:sp>
        </p:grpSp>
        <p:grpSp>
          <p:nvGrpSpPr>
            <p:cNvPr id="3" name="Group 2"/>
            <p:cNvGrpSpPr/>
            <p:nvPr/>
          </p:nvGrpSpPr>
          <p:grpSpPr>
            <a:xfrm>
              <a:off x="5563949" y="2796929"/>
              <a:ext cx="423164" cy="303852"/>
              <a:chOff x="5303134" y="1288958"/>
              <a:chExt cx="423164" cy="303852"/>
            </a:xfrm>
          </p:grpSpPr>
          <p:sp>
            <p:nvSpPr>
              <p:cNvPr id="18" name="Isosceles Triangle 17"/>
              <p:cNvSpPr/>
              <p:nvPr/>
            </p:nvSpPr>
            <p:spPr>
              <a:xfrm rot="16200000">
                <a:off x="5493198" y="1359709"/>
                <a:ext cx="303852" cy="16234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609265"/>
                <a:endParaRPr lang="en-US" sz="1700" dirty="0">
                  <a:solidFill>
                    <a:schemeClr val="accent4"/>
                  </a:solidFill>
                </a:endParaRPr>
              </a:p>
            </p:txBody>
          </p:sp>
          <p:sp>
            <p:nvSpPr>
              <p:cNvPr id="19" name="Isosceles Triangle 18"/>
              <p:cNvSpPr/>
              <p:nvPr/>
            </p:nvSpPr>
            <p:spPr>
              <a:xfrm rot="16200000">
                <a:off x="5232383" y="1359709"/>
                <a:ext cx="303852" cy="16234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609265"/>
                <a:endParaRPr lang="en-US" sz="1700" dirty="0">
                  <a:solidFill>
                    <a:schemeClr val="accent4"/>
                  </a:solidFill>
                </a:endParaRPr>
              </a:p>
            </p:txBody>
          </p:sp>
        </p:grpSp>
      </p:grpSp>
      <p:grpSp>
        <p:nvGrpSpPr>
          <p:cNvPr id="7" name="Group 6"/>
          <p:cNvGrpSpPr/>
          <p:nvPr/>
        </p:nvGrpSpPr>
        <p:grpSpPr>
          <a:xfrm>
            <a:off x="828611" y="1467389"/>
            <a:ext cx="3252659" cy="4252848"/>
            <a:chOff x="1080656" y="960541"/>
            <a:chExt cx="2440130" cy="3189636"/>
          </a:xfrm>
        </p:grpSpPr>
        <p:sp>
          <p:nvSpPr>
            <p:cNvPr id="6" name="Oval 5"/>
            <p:cNvSpPr/>
            <p:nvPr/>
          </p:nvSpPr>
          <p:spPr>
            <a:xfrm>
              <a:off x="1080656" y="1710047"/>
              <a:ext cx="2440130" cy="2440130"/>
            </a:xfrm>
            <a:prstGeom prst="ellipse">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p:nvGrpSpPr>
          <p:grpSpPr>
            <a:xfrm>
              <a:off x="1807215" y="960541"/>
              <a:ext cx="987012" cy="987012"/>
              <a:chOff x="3961038" y="908460"/>
              <a:chExt cx="1162687" cy="1162687"/>
            </a:xfrm>
          </p:grpSpPr>
          <p:sp>
            <p:nvSpPr>
              <p:cNvPr id="48" name="Teardrop 47"/>
              <p:cNvSpPr/>
              <p:nvPr/>
            </p:nvSpPr>
            <p:spPr>
              <a:xfrm rot="8100000">
                <a:off x="3961038" y="908460"/>
                <a:ext cx="1162687" cy="1162687"/>
              </a:xfrm>
              <a:prstGeom prst="teardrop">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p:nvPr/>
            </p:nvGrpSpPr>
            <p:grpSpPr>
              <a:xfrm>
                <a:off x="4223320" y="1198920"/>
                <a:ext cx="582139" cy="515685"/>
                <a:chOff x="1594054" y="929444"/>
                <a:chExt cx="511314" cy="435654"/>
              </a:xfrm>
              <a:solidFill>
                <a:schemeClr val="bg1"/>
              </a:solidFill>
            </p:grpSpPr>
            <p:sp>
              <p:nvSpPr>
                <p:cNvPr id="35" name="Rounded Rectangle 34"/>
                <p:cNvSpPr/>
                <p:nvPr/>
              </p:nvSpPr>
              <p:spPr>
                <a:xfrm>
                  <a:off x="1594054" y="1197410"/>
                  <a:ext cx="64489" cy="167688"/>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6" name="Rounded Rectangle 35"/>
                <p:cNvSpPr/>
                <p:nvPr/>
              </p:nvSpPr>
              <p:spPr>
                <a:xfrm>
                  <a:off x="1705760" y="1130515"/>
                  <a:ext cx="64489" cy="234583"/>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7" name="Rounded Rectangle 36"/>
                <p:cNvSpPr/>
                <p:nvPr/>
              </p:nvSpPr>
              <p:spPr>
                <a:xfrm>
                  <a:off x="1817466" y="1063491"/>
                  <a:ext cx="64489" cy="30160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8" name="Rounded Rectangle 37"/>
                <p:cNvSpPr/>
                <p:nvPr/>
              </p:nvSpPr>
              <p:spPr>
                <a:xfrm>
                  <a:off x="1929173" y="996468"/>
                  <a:ext cx="64489" cy="368630"/>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9" name="Rounded Rectangle 38"/>
                <p:cNvSpPr/>
                <p:nvPr/>
              </p:nvSpPr>
              <p:spPr>
                <a:xfrm>
                  <a:off x="2040879" y="929444"/>
                  <a:ext cx="64489" cy="435654"/>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grpSp>
        </p:grpSp>
        <p:sp>
          <p:nvSpPr>
            <p:cNvPr id="20" name="Rectangle 19"/>
            <p:cNvSpPr/>
            <p:nvPr/>
          </p:nvSpPr>
          <p:spPr>
            <a:xfrm>
              <a:off x="1787541" y="2783041"/>
              <a:ext cx="1026361" cy="587340"/>
            </a:xfrm>
            <a:prstGeom prst="rect">
              <a:avLst/>
            </a:prstGeom>
          </p:spPr>
          <p:txBody>
            <a:bodyPr wrap="square">
              <a:spAutoFit/>
            </a:bodyPr>
            <a:lstStyle/>
            <a:p>
              <a:pPr algn="ctr">
                <a:spcAft>
                  <a:spcPts val="600"/>
                </a:spcAft>
              </a:pPr>
              <a:r>
                <a:rPr lang="en-US" sz="1900" dirty="0">
                  <a:solidFill>
                    <a:schemeClr val="tx1">
                      <a:lumMod val="75000"/>
                    </a:schemeClr>
                  </a:solidFill>
                </a:rPr>
                <a:t>Wi-Fi</a:t>
              </a:r>
            </a:p>
            <a:p>
              <a:pPr algn="ctr">
                <a:spcAft>
                  <a:spcPts val="600"/>
                </a:spcAft>
              </a:pPr>
              <a:r>
                <a:rPr lang="en-US" sz="1900" dirty="0">
                  <a:solidFill>
                    <a:schemeClr val="tx1">
                      <a:lumMod val="75000"/>
                    </a:schemeClr>
                  </a:solidFill>
                </a:rPr>
                <a:t>BLE</a:t>
              </a:r>
            </a:p>
          </p:txBody>
        </p:sp>
        <p:sp>
          <p:nvSpPr>
            <p:cNvPr id="4397089" name="Text Box 33"/>
            <p:cNvSpPr txBox="1">
              <a:spLocks noChangeArrowheads="1"/>
            </p:cNvSpPr>
            <p:nvPr/>
          </p:nvSpPr>
          <p:spPr bwMode="auto">
            <a:xfrm>
              <a:off x="1164867" y="2241221"/>
              <a:ext cx="2271709" cy="601436"/>
            </a:xfrm>
            <a:prstGeom prst="rect">
              <a:avLst/>
            </a:prstGeom>
            <a:noFill/>
            <a:ln w="9525" algn="ctr">
              <a:noFill/>
              <a:miter lim="800000"/>
              <a:headEnd/>
              <a:tailEnd/>
            </a:ln>
            <a:effectLst/>
          </p:spPr>
          <p:txBody>
            <a:bodyPr lIns="0" tIns="0" rIns="0" bIns="0">
              <a:noAutofit/>
            </a:bodyPr>
            <a:lstStyle/>
            <a:p>
              <a:pPr algn="ctr">
                <a:spcAft>
                  <a:spcPts val="1200"/>
                </a:spcAft>
              </a:pPr>
              <a:r>
                <a:rPr lang="en-US" sz="2100" dirty="0">
                  <a:solidFill>
                    <a:schemeClr val="accent1"/>
                  </a:solidFill>
                  <a:latin typeface="+mj-lt"/>
                </a:rPr>
                <a:t>Technology </a:t>
              </a:r>
              <a:br>
                <a:rPr lang="en-US" sz="2100" dirty="0">
                  <a:solidFill>
                    <a:schemeClr val="accent1"/>
                  </a:solidFill>
                  <a:latin typeface="+mj-lt"/>
                </a:rPr>
              </a:br>
              <a:r>
                <a:rPr lang="en-US" sz="2100" dirty="0">
                  <a:solidFill>
                    <a:schemeClr val="accent1"/>
                  </a:solidFill>
                  <a:latin typeface="+mj-lt"/>
                </a:rPr>
                <a:t>Preferences</a:t>
              </a:r>
            </a:p>
          </p:txBody>
        </p:sp>
      </p:grpSp>
      <p:grpSp>
        <p:nvGrpSpPr>
          <p:cNvPr id="8" name="Group 7"/>
          <p:cNvGrpSpPr/>
          <p:nvPr/>
        </p:nvGrpSpPr>
        <p:grpSpPr>
          <a:xfrm>
            <a:off x="8178018" y="1467389"/>
            <a:ext cx="3252659" cy="4252848"/>
            <a:chOff x="5759534" y="960541"/>
            <a:chExt cx="2440130" cy="3189636"/>
          </a:xfrm>
        </p:grpSpPr>
        <p:sp>
          <p:nvSpPr>
            <p:cNvPr id="42" name="Oval 41"/>
            <p:cNvSpPr/>
            <p:nvPr/>
          </p:nvSpPr>
          <p:spPr>
            <a:xfrm>
              <a:off x="5759534" y="1710047"/>
              <a:ext cx="2440130" cy="2440130"/>
            </a:xfrm>
            <a:prstGeom prst="ellipse">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p:cNvGrpSpPr/>
            <p:nvPr/>
          </p:nvGrpSpPr>
          <p:grpSpPr>
            <a:xfrm>
              <a:off x="6486093" y="960541"/>
              <a:ext cx="987012" cy="987012"/>
              <a:chOff x="5440131" y="759165"/>
              <a:chExt cx="1302262" cy="1302262"/>
            </a:xfrm>
          </p:grpSpPr>
          <p:sp>
            <p:nvSpPr>
              <p:cNvPr id="45" name="Teardrop 44"/>
              <p:cNvSpPr/>
              <p:nvPr/>
            </p:nvSpPr>
            <p:spPr>
              <a:xfrm rot="8100000">
                <a:off x="5440131" y="759165"/>
                <a:ext cx="1302262" cy="1302262"/>
              </a:xfrm>
              <a:prstGeom prst="teardrop">
                <a:avLst/>
              </a:prstGeom>
              <a:solidFill>
                <a:schemeClr val="accent2"/>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a:spLocks noEditPoints="1"/>
              </p:cNvSpPr>
              <p:nvPr/>
            </p:nvSpPr>
            <p:spPr bwMode="auto">
              <a:xfrm>
                <a:off x="5743987" y="1043323"/>
                <a:ext cx="767125" cy="660179"/>
              </a:xfrm>
              <a:custGeom>
                <a:avLst/>
                <a:gdLst>
                  <a:gd name="T0" fmla="*/ 920 w 1112"/>
                  <a:gd name="T1" fmla="*/ 453 h 946"/>
                  <a:gd name="T2" fmla="*/ 533 w 1112"/>
                  <a:gd name="T3" fmla="*/ 798 h 946"/>
                  <a:gd name="T4" fmla="*/ 315 w 1112"/>
                  <a:gd name="T5" fmla="*/ 730 h 946"/>
                  <a:gd name="T6" fmla="*/ 297 w 1112"/>
                  <a:gd name="T7" fmla="*/ 715 h 946"/>
                  <a:gd name="T8" fmla="*/ 89 w 1112"/>
                  <a:gd name="T9" fmla="*/ 926 h 946"/>
                  <a:gd name="T10" fmla="*/ 19 w 1112"/>
                  <a:gd name="T11" fmla="*/ 926 h 946"/>
                  <a:gd name="T12" fmla="*/ 19 w 1112"/>
                  <a:gd name="T13" fmla="*/ 854 h 946"/>
                  <a:gd name="T14" fmla="*/ 226 w 1112"/>
                  <a:gd name="T15" fmla="*/ 643 h 946"/>
                  <a:gd name="T16" fmla="*/ 210 w 1112"/>
                  <a:gd name="T17" fmla="*/ 622 h 946"/>
                  <a:gd name="T18" fmla="*/ 143 w 1112"/>
                  <a:gd name="T19" fmla="*/ 399 h 946"/>
                  <a:gd name="T20" fmla="*/ 533 w 1112"/>
                  <a:gd name="T21" fmla="*/ 0 h 946"/>
                  <a:gd name="T22" fmla="*/ 914 w 1112"/>
                  <a:gd name="T23" fmla="*/ 313 h 946"/>
                  <a:gd name="T24" fmla="*/ 847 w 1112"/>
                  <a:gd name="T25" fmla="*/ 313 h 946"/>
                  <a:gd name="T26" fmla="*/ 533 w 1112"/>
                  <a:gd name="T27" fmla="*/ 66 h 946"/>
                  <a:gd name="T28" fmla="*/ 208 w 1112"/>
                  <a:gd name="T29" fmla="*/ 399 h 946"/>
                  <a:gd name="T30" fmla="*/ 533 w 1112"/>
                  <a:gd name="T31" fmla="*/ 731 h 946"/>
                  <a:gd name="T32" fmla="*/ 854 w 1112"/>
                  <a:gd name="T33" fmla="*/ 453 h 946"/>
                  <a:gd name="T34" fmla="*/ 920 w 1112"/>
                  <a:gd name="T35" fmla="*/ 453 h 946"/>
                  <a:gd name="T36" fmla="*/ 754 w 1112"/>
                  <a:gd name="T37" fmla="*/ 413 h 946"/>
                  <a:gd name="T38" fmla="*/ 1082 w 1112"/>
                  <a:gd name="T39" fmla="*/ 413 h 946"/>
                  <a:gd name="T40" fmla="*/ 1112 w 1112"/>
                  <a:gd name="T41" fmla="*/ 383 h 946"/>
                  <a:gd name="T42" fmla="*/ 1082 w 1112"/>
                  <a:gd name="T43" fmla="*/ 353 h 946"/>
                  <a:gd name="T44" fmla="*/ 714 w 1112"/>
                  <a:gd name="T45" fmla="*/ 353 h 946"/>
                  <a:gd name="T46" fmla="*/ 675 w 1112"/>
                  <a:gd name="T47" fmla="*/ 452 h 946"/>
                  <a:gd name="T48" fmla="*/ 529 w 1112"/>
                  <a:gd name="T49" fmla="*/ 156 h 946"/>
                  <a:gd name="T50" fmla="*/ 429 w 1112"/>
                  <a:gd name="T51" fmla="*/ 425 h 946"/>
                  <a:gd name="T52" fmla="*/ 334 w 1112"/>
                  <a:gd name="T53" fmla="*/ 425 h 946"/>
                  <a:gd name="T54" fmla="*/ 304 w 1112"/>
                  <a:gd name="T55" fmla="*/ 455 h 946"/>
                  <a:gd name="T56" fmla="*/ 334 w 1112"/>
                  <a:gd name="T57" fmla="*/ 485 h 946"/>
                  <a:gd name="T58" fmla="*/ 471 w 1112"/>
                  <a:gd name="T59" fmla="*/ 485 h 946"/>
                  <a:gd name="T60" fmla="*/ 537 w 1112"/>
                  <a:gd name="T61" fmla="*/ 307 h 946"/>
                  <a:gd name="T62" fmla="*/ 681 w 1112"/>
                  <a:gd name="T63" fmla="*/ 600 h 946"/>
                  <a:gd name="T64" fmla="*/ 754 w 1112"/>
                  <a:gd name="T65" fmla="*/ 41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2" h="946">
                    <a:moveTo>
                      <a:pt x="920" y="453"/>
                    </a:moveTo>
                    <a:cubicBezTo>
                      <a:pt x="894" y="648"/>
                      <a:pt x="731" y="798"/>
                      <a:pt x="533" y="798"/>
                    </a:cubicBezTo>
                    <a:cubicBezTo>
                      <a:pt x="452" y="798"/>
                      <a:pt x="377" y="773"/>
                      <a:pt x="315" y="730"/>
                    </a:cubicBezTo>
                    <a:cubicBezTo>
                      <a:pt x="297" y="715"/>
                      <a:pt x="297" y="715"/>
                      <a:pt x="297" y="715"/>
                    </a:cubicBezTo>
                    <a:cubicBezTo>
                      <a:pt x="89" y="926"/>
                      <a:pt x="89" y="926"/>
                      <a:pt x="89" y="926"/>
                    </a:cubicBezTo>
                    <a:cubicBezTo>
                      <a:pt x="70" y="946"/>
                      <a:pt x="38" y="946"/>
                      <a:pt x="19" y="926"/>
                    </a:cubicBezTo>
                    <a:cubicBezTo>
                      <a:pt x="0" y="906"/>
                      <a:pt x="0" y="874"/>
                      <a:pt x="19" y="854"/>
                    </a:cubicBezTo>
                    <a:cubicBezTo>
                      <a:pt x="226" y="643"/>
                      <a:pt x="226" y="643"/>
                      <a:pt x="226" y="643"/>
                    </a:cubicBezTo>
                    <a:cubicBezTo>
                      <a:pt x="210" y="622"/>
                      <a:pt x="210" y="622"/>
                      <a:pt x="210" y="622"/>
                    </a:cubicBezTo>
                    <a:cubicBezTo>
                      <a:pt x="168" y="558"/>
                      <a:pt x="143" y="482"/>
                      <a:pt x="143" y="399"/>
                    </a:cubicBezTo>
                    <a:cubicBezTo>
                      <a:pt x="143" y="178"/>
                      <a:pt x="318" y="0"/>
                      <a:pt x="533" y="0"/>
                    </a:cubicBezTo>
                    <a:cubicBezTo>
                      <a:pt x="720" y="0"/>
                      <a:pt x="876" y="134"/>
                      <a:pt x="914" y="313"/>
                    </a:cubicBezTo>
                    <a:cubicBezTo>
                      <a:pt x="847" y="313"/>
                      <a:pt x="847" y="313"/>
                      <a:pt x="847" y="313"/>
                    </a:cubicBezTo>
                    <a:cubicBezTo>
                      <a:pt x="810" y="171"/>
                      <a:pt x="684" y="66"/>
                      <a:pt x="533" y="66"/>
                    </a:cubicBezTo>
                    <a:cubicBezTo>
                      <a:pt x="354" y="66"/>
                      <a:pt x="208" y="215"/>
                      <a:pt x="208" y="399"/>
                    </a:cubicBezTo>
                    <a:cubicBezTo>
                      <a:pt x="208" y="583"/>
                      <a:pt x="354" y="731"/>
                      <a:pt x="533" y="731"/>
                    </a:cubicBezTo>
                    <a:cubicBezTo>
                      <a:pt x="695" y="731"/>
                      <a:pt x="828" y="611"/>
                      <a:pt x="854" y="453"/>
                    </a:cubicBezTo>
                    <a:lnTo>
                      <a:pt x="920" y="453"/>
                    </a:lnTo>
                    <a:close/>
                    <a:moveTo>
                      <a:pt x="754" y="413"/>
                    </a:moveTo>
                    <a:cubicBezTo>
                      <a:pt x="1082" y="413"/>
                      <a:pt x="1082" y="413"/>
                      <a:pt x="1082" y="413"/>
                    </a:cubicBezTo>
                    <a:cubicBezTo>
                      <a:pt x="1099" y="413"/>
                      <a:pt x="1112" y="400"/>
                      <a:pt x="1112" y="383"/>
                    </a:cubicBezTo>
                    <a:cubicBezTo>
                      <a:pt x="1112" y="366"/>
                      <a:pt x="1099" y="353"/>
                      <a:pt x="1082" y="353"/>
                    </a:cubicBezTo>
                    <a:cubicBezTo>
                      <a:pt x="714" y="353"/>
                      <a:pt x="714" y="353"/>
                      <a:pt x="714" y="353"/>
                    </a:cubicBezTo>
                    <a:cubicBezTo>
                      <a:pt x="675" y="452"/>
                      <a:pt x="675" y="452"/>
                      <a:pt x="675" y="452"/>
                    </a:cubicBezTo>
                    <a:cubicBezTo>
                      <a:pt x="529" y="156"/>
                      <a:pt x="529" y="156"/>
                      <a:pt x="529" y="156"/>
                    </a:cubicBezTo>
                    <a:cubicBezTo>
                      <a:pt x="429" y="425"/>
                      <a:pt x="429" y="425"/>
                      <a:pt x="429" y="425"/>
                    </a:cubicBezTo>
                    <a:cubicBezTo>
                      <a:pt x="334" y="425"/>
                      <a:pt x="334" y="425"/>
                      <a:pt x="334" y="425"/>
                    </a:cubicBezTo>
                    <a:cubicBezTo>
                      <a:pt x="317" y="425"/>
                      <a:pt x="304" y="438"/>
                      <a:pt x="304" y="455"/>
                    </a:cubicBezTo>
                    <a:cubicBezTo>
                      <a:pt x="304" y="472"/>
                      <a:pt x="317" y="485"/>
                      <a:pt x="334" y="485"/>
                    </a:cubicBezTo>
                    <a:cubicBezTo>
                      <a:pt x="471" y="485"/>
                      <a:pt x="471" y="485"/>
                      <a:pt x="471" y="485"/>
                    </a:cubicBezTo>
                    <a:cubicBezTo>
                      <a:pt x="537" y="307"/>
                      <a:pt x="537" y="307"/>
                      <a:pt x="537" y="307"/>
                    </a:cubicBezTo>
                    <a:cubicBezTo>
                      <a:pt x="681" y="600"/>
                      <a:pt x="681" y="600"/>
                      <a:pt x="681" y="600"/>
                    </a:cubicBezTo>
                    <a:lnTo>
                      <a:pt x="754" y="4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kern="1200"/>
              </a:p>
            </p:txBody>
          </p:sp>
        </p:grpSp>
        <p:sp>
          <p:nvSpPr>
            <p:cNvPr id="14" name="Text Box 33"/>
            <p:cNvSpPr txBox="1">
              <a:spLocks noChangeArrowheads="1"/>
            </p:cNvSpPr>
            <p:nvPr/>
          </p:nvSpPr>
          <p:spPr bwMode="auto">
            <a:xfrm>
              <a:off x="5941013" y="2783041"/>
              <a:ext cx="2077172" cy="1043038"/>
            </a:xfrm>
            <a:prstGeom prst="rect">
              <a:avLst/>
            </a:prstGeom>
            <a:noFill/>
            <a:ln w="9525" algn="ctr">
              <a:noFill/>
              <a:miter lim="800000"/>
              <a:headEnd/>
              <a:tailEnd/>
            </a:ln>
            <a:effectLst/>
          </p:spPr>
          <p:txBody>
            <a:bodyPr lIns="0" tIns="0" rIns="0" bIns="0">
              <a:noAutofit/>
            </a:bodyPr>
            <a:lstStyle/>
            <a:p>
              <a:pPr algn="ctr">
                <a:spcAft>
                  <a:spcPts val="600"/>
                </a:spcAft>
              </a:pPr>
              <a:r>
                <a:rPr lang="en-US" sz="1900" dirty="0">
                  <a:solidFill>
                    <a:schemeClr val="tx1">
                      <a:lumMod val="75000"/>
                    </a:schemeClr>
                  </a:solidFill>
                </a:rPr>
                <a:t>Navigation/</a:t>
              </a:r>
              <a:r>
                <a:rPr lang="en-US" sz="1900" dirty="0" err="1">
                  <a:solidFill>
                    <a:schemeClr val="tx1">
                      <a:lumMod val="75000"/>
                    </a:schemeClr>
                  </a:solidFill>
                </a:rPr>
                <a:t>Wayfinding</a:t>
              </a:r>
              <a:endParaRPr lang="en-US" sz="1900" dirty="0">
                <a:solidFill>
                  <a:schemeClr val="tx1">
                    <a:lumMod val="75000"/>
                  </a:schemeClr>
                </a:solidFill>
              </a:endParaRPr>
            </a:p>
            <a:p>
              <a:pPr algn="ctr">
                <a:spcAft>
                  <a:spcPts val="600"/>
                </a:spcAft>
              </a:pPr>
              <a:r>
                <a:rPr lang="en-US" sz="1900" dirty="0">
                  <a:solidFill>
                    <a:schemeClr val="tx1">
                      <a:lumMod val="75000"/>
                    </a:schemeClr>
                  </a:solidFill>
                </a:rPr>
                <a:t>Proximity Marketing</a:t>
              </a:r>
            </a:p>
            <a:p>
              <a:pPr algn="ctr">
                <a:spcAft>
                  <a:spcPts val="600"/>
                </a:spcAft>
              </a:pPr>
              <a:r>
                <a:rPr lang="en-US" sz="1900" dirty="0">
                  <a:solidFill>
                    <a:schemeClr val="tx1">
                      <a:lumMod val="75000"/>
                    </a:schemeClr>
                  </a:solidFill>
                </a:rPr>
                <a:t>Analytics</a:t>
              </a:r>
            </a:p>
            <a:p>
              <a:pPr algn="ctr">
                <a:spcAft>
                  <a:spcPts val="600"/>
                </a:spcAft>
              </a:pPr>
              <a:r>
                <a:rPr lang="en-US" sz="1900" dirty="0">
                  <a:solidFill>
                    <a:schemeClr val="tx1">
                      <a:lumMod val="75000"/>
                    </a:schemeClr>
                  </a:solidFill>
                </a:rPr>
                <a:t>Space Utilization</a:t>
              </a:r>
            </a:p>
          </p:txBody>
        </p:sp>
        <p:sp>
          <p:nvSpPr>
            <p:cNvPr id="21" name="Rectangle 20"/>
            <p:cNvSpPr/>
            <p:nvPr/>
          </p:nvSpPr>
          <p:spPr>
            <a:xfrm>
              <a:off x="5948567" y="2241221"/>
              <a:ext cx="2062065" cy="646331"/>
            </a:xfrm>
            <a:prstGeom prst="rect">
              <a:avLst/>
            </a:prstGeom>
            <a:noFill/>
            <a:ln w="9525" algn="ctr">
              <a:noFill/>
              <a:miter lim="800000"/>
              <a:headEnd/>
              <a:tailEnd/>
            </a:ln>
            <a:effectLst/>
          </p:spPr>
          <p:txBody>
            <a:bodyPr lIns="0" tIns="0" rIns="0" bIns="0">
              <a:noAutofit/>
            </a:bodyPr>
            <a:lstStyle/>
            <a:p>
              <a:pPr algn="ctr">
                <a:spcAft>
                  <a:spcPts val="1200"/>
                </a:spcAft>
              </a:pPr>
              <a:r>
                <a:rPr lang="en-US" sz="2100" dirty="0">
                  <a:solidFill>
                    <a:schemeClr val="tx1">
                      <a:lumMod val="75000"/>
                    </a:schemeClr>
                  </a:solidFill>
                  <a:latin typeface="+mj-lt"/>
                </a:rPr>
                <a:t>Use Case </a:t>
              </a:r>
              <a:br>
                <a:rPr lang="en-US" sz="2100" dirty="0">
                  <a:solidFill>
                    <a:schemeClr val="tx1">
                      <a:lumMod val="75000"/>
                    </a:schemeClr>
                  </a:solidFill>
                  <a:latin typeface="+mj-lt"/>
                </a:rPr>
              </a:br>
              <a:r>
                <a:rPr lang="en-US" sz="2100" dirty="0">
                  <a:solidFill>
                    <a:schemeClr val="tx1">
                      <a:lumMod val="75000"/>
                    </a:schemeClr>
                  </a:solidFill>
                  <a:latin typeface="+mj-lt"/>
                </a:rPr>
                <a:t>Preferences</a:t>
              </a:r>
            </a:p>
          </p:txBody>
        </p:sp>
      </p:grpSp>
      <p:sp>
        <p:nvSpPr>
          <p:cNvPr id="41" name="Rectangle 7"/>
          <p:cNvSpPr>
            <a:spLocks noChangeArrowheads="1"/>
          </p:cNvSpPr>
          <p:nvPr/>
        </p:nvSpPr>
        <p:spPr bwMode="ltGray">
          <a:xfrm>
            <a:off x="11362597" y="6323879"/>
            <a:ext cx="279866" cy="206021"/>
          </a:xfrm>
          <a:prstGeom prst="rect">
            <a:avLst/>
          </a:prstGeom>
          <a:noFill/>
          <a:ln w="9525" algn="ctr">
            <a:noFill/>
            <a:miter lim="800000"/>
            <a:headEnd/>
            <a:tailEnd/>
          </a:ln>
          <a:effectLst/>
        </p:spPr>
        <p:txBody>
          <a:bodyPr wrap="none" lIns="82096" tIns="41047" rIns="82096" bIns="41047" anchor="b">
            <a:spAutoFit/>
          </a:bodyPr>
          <a:lstStyle/>
          <a:p>
            <a:pPr algn="r" defTabSz="814149" fontAlgn="auto">
              <a:spcBef>
                <a:spcPts val="0"/>
              </a:spcBef>
              <a:spcAft>
                <a:spcPts val="0"/>
              </a:spcAft>
              <a:defRPr/>
            </a:pPr>
            <a:fld id="{6A1E46DC-7EF6-4EA2-B285-14272867D133}" type="slidenum">
              <a:rPr lang="en-US" sz="800">
                <a:solidFill>
                  <a:schemeClr val="bg1">
                    <a:alpha val="25000"/>
                  </a:schemeClr>
                </a:solidFill>
                <a:cs typeface="CiscoSans Thin"/>
              </a:rPr>
              <a:pPr algn="r" defTabSz="814149" fontAlgn="auto">
                <a:spcBef>
                  <a:spcPts val="0"/>
                </a:spcBef>
                <a:spcAft>
                  <a:spcPts val="0"/>
                </a:spcAft>
                <a:defRPr/>
              </a:pPr>
              <a:t>9</a:t>
            </a:fld>
            <a:endParaRPr lang="en-US" sz="800" dirty="0">
              <a:solidFill>
                <a:schemeClr val="bg1">
                  <a:alpha val="25000"/>
                </a:schemeClr>
              </a:solidFill>
              <a:cs typeface="CiscoSans Thin"/>
            </a:endParaRPr>
          </a:p>
        </p:txBody>
      </p:sp>
      <p:sp>
        <p:nvSpPr>
          <p:cNvPr id="47" name="Rectangle 4"/>
          <p:cNvSpPr>
            <a:spLocks noChangeArrowheads="1"/>
          </p:cNvSpPr>
          <p:nvPr/>
        </p:nvSpPr>
        <p:spPr bwMode="ltGray">
          <a:xfrm>
            <a:off x="7821308" y="6322204"/>
            <a:ext cx="3543101" cy="206024"/>
          </a:xfrm>
          <a:prstGeom prst="rect">
            <a:avLst/>
          </a:prstGeom>
          <a:noFill/>
          <a:ln w="9525">
            <a:noFill/>
            <a:miter lim="800000"/>
            <a:headEnd/>
            <a:tailEnd/>
          </a:ln>
          <a:effectLst/>
        </p:spPr>
        <p:txBody>
          <a:bodyPr lIns="82096" tIns="41047" rIns="82096" bIns="41047" anchor="b">
            <a:spAutoFit/>
          </a:bodyPr>
          <a:lstStyle/>
          <a:p>
            <a:pPr defTabSz="814149" fontAlgn="auto">
              <a:spcBef>
                <a:spcPts val="0"/>
              </a:spcBef>
              <a:spcAft>
                <a:spcPts val="0"/>
              </a:spcAft>
              <a:defRPr/>
            </a:pPr>
            <a:r>
              <a:rPr lang="en-US" sz="800" dirty="0">
                <a:solidFill>
                  <a:schemeClr val="bg1">
                    <a:alpha val="60000"/>
                  </a:schemeClr>
                </a:solidFill>
                <a:latin typeface="+mn-lt"/>
                <a:ea typeface="+mn-ea"/>
                <a:cs typeface="CiscoSans Thin"/>
              </a:rPr>
              <a:t>© 2016  Cisco and/or its affiliates. All rights reserved.   Cisco Confidential</a:t>
            </a:r>
          </a:p>
        </p:txBody>
      </p:sp>
      <p:pic>
        <p:nvPicPr>
          <p:cNvPr id="49" name="Picture 2"/>
          <p:cNvPicPr>
            <a:picLocks noChangeAspect="1" noChangeArrowheads="1"/>
          </p:cNvPicPr>
          <p:nvPr/>
        </p:nvPicPr>
        <p:blipFill>
          <a:blip r:embed="rId4" cstate="screen">
            <a:alphaModFix amt="60000"/>
            <a:biLevel thresh="25000"/>
            <a:extLst>
              <a:ext uri="{28A0092B-C50C-407E-A947-70E740481C1C}">
                <a14:useLocalDpi xmlns:a14="http://schemas.microsoft.com/office/drawing/2010/main"/>
              </a:ext>
            </a:extLst>
          </a:blip>
          <a:stretch>
            <a:fillRect/>
          </a:stretch>
        </p:blipFill>
        <p:spPr bwMode="auto">
          <a:xfrm>
            <a:off x="636739" y="6167967"/>
            <a:ext cx="565426" cy="35348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16123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5b8564053617a2afc733bcbbbdc2bb16ce14090"/>
</p:tagLst>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solidFill>
          <a:schemeClr val="bg1"/>
        </a:solidFill>
        <a:ln>
          <a:solidFill>
            <a:schemeClr val="tx2"/>
          </a:solidFill>
        </a:ln>
        <a:effectLst/>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39859</TotalTime>
  <Words>2633</Words>
  <Application>Microsoft Macintosh PowerPoint</Application>
  <PresentationFormat>Custom</PresentationFormat>
  <Paragraphs>371</Paragraphs>
  <Slides>25</Slides>
  <Notes>13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Apple Chancery</vt:lpstr>
      <vt:lpstr>Apple LiGothic Medium</vt:lpstr>
      <vt:lpstr>Broadway</vt:lpstr>
      <vt:lpstr>Calibri</vt:lpstr>
      <vt:lpstr>Ciscolight</vt:lpstr>
      <vt:lpstr>CiscoSans</vt:lpstr>
      <vt:lpstr>CiscoSans ExtraLight</vt:lpstr>
      <vt:lpstr>CiscoSans Thin</vt:lpstr>
      <vt:lpstr>CiscoSansTT Light</vt:lpstr>
      <vt:lpstr>Gill Sans Light</vt:lpstr>
      <vt:lpstr>ＭＳ Ｐゴシック</vt:lpstr>
      <vt:lpstr>Times New Roman</vt:lpstr>
      <vt:lpstr>Wingdings</vt:lpstr>
      <vt:lpstr>Arial</vt:lpstr>
      <vt:lpstr>Blue theme 2014 16x9</vt:lpstr>
      <vt:lpstr>Gain Insights and Innovate  with Location Services</vt:lpstr>
      <vt:lpstr>PowerPoint Presentation</vt:lpstr>
      <vt:lpstr>Customers Demand a Rich Mobile Experience</vt:lpstr>
      <vt:lpstr>DNA—Transforming Business through the Network</vt:lpstr>
      <vt:lpstr>Imagine the Possibilities</vt:lpstr>
      <vt:lpstr>Introducing Cisco  Connected Mobile Experiences (CMX)</vt:lpstr>
      <vt:lpstr>Drive Insights &amp; Experiences with Cisco CMX</vt:lpstr>
      <vt:lpstr>Indoor Location Accuracy Continuum</vt:lpstr>
      <vt:lpstr>High Accuracy Location</vt:lpstr>
      <vt:lpstr>Understand How People Interact in the Location</vt:lpstr>
      <vt:lpstr>Gain Business Insights Through Analytics</vt:lpstr>
      <vt:lpstr>Enable Location-Specific Guest Access</vt:lpstr>
      <vt:lpstr>Engage Consumers Using Location Services</vt:lpstr>
      <vt:lpstr>How the Connected Mobile Experience Works</vt:lpstr>
      <vt:lpstr>CMX 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Cisco Systems</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Connected Mobile Experiences Cloud (CMX Cloud) BDM Presentation</dc:title>
  <cp:lastModifiedBy>Johny Blackhorse</cp:lastModifiedBy>
  <cp:revision>4477</cp:revision>
  <cp:lastPrinted>2015-09-02T20:23:37Z</cp:lastPrinted>
  <dcterms:created xsi:type="dcterms:W3CDTF">2014-11-19T00:28:01Z</dcterms:created>
  <dcterms:modified xsi:type="dcterms:W3CDTF">2017-11-29T08:06:48Z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chitectures">
    <vt:lpwstr/>
  </property>
  <property fmtid="{D5CDD505-2E9C-101B-9397-08002B2CF9AE}" pid="3" name="country">
    <vt:lpwstr>US</vt:lpwstr>
  </property>
  <property fmtid="{D5CDD505-2E9C-101B-9397-08002B2CF9AE}" pid="4" name="sesecurity">
    <vt:lpwstr>Cisco Confidential</vt:lpwstr>
  </property>
  <property fmtid="{D5CDD505-2E9C-101B-9397-08002B2CF9AE}" pid="5" name="publishDate">
    <vt:lpwstr>2016-12-02 11:53:14</vt:lpwstr>
  </property>
  <property fmtid="{D5CDD505-2E9C-101B-9397-08002B2CF9AE}" pid="6" name="language">
    <vt:lpwstr>en</vt:lpwstr>
  </property>
  <property fmtid="{D5CDD505-2E9C-101B-9397-08002B2CF9AE}" pid="7" name="pid">
    <vt:lpwstr/>
  </property>
  <property fmtid="{D5CDD505-2E9C-101B-9397-08002B2CF9AE}" pid="8" name="mimeType">
    <vt:lpwstr>application/vnd.openxmlformats-officedocument.presentationml.presentation</vt:lpwstr>
  </property>
  <property fmtid="{D5CDD505-2E9C-101B-9397-08002B2CF9AE}" pid="9" name="revisionFlag">
    <vt:lpwstr>no</vt:lpwstr>
  </property>
  <property fmtid="{D5CDD505-2E9C-101B-9397-08002B2CF9AE}" pid="10" name="contentArchive">
    <vt:lpwstr/>
  </property>
  <property fmtid="{D5CDD505-2E9C-101B-9397-08002B2CF9AE}" pid="11" name="bizEntity">
    <vt:lpwstr/>
  </property>
  <property fmtid="{D5CDD505-2E9C-101B-9397-08002B2CF9AE}" pid="12" name="contentLastModified">
    <vt:lpwstr>2016-12-02T19:48:56.000+0000</vt:lpwstr>
  </property>
  <property fmtid="{D5CDD505-2E9C-101B-9397-08002B2CF9AE}" pid="13" name="fileDuration">
    <vt:lpwstr/>
  </property>
  <property fmtid="{D5CDD505-2E9C-101B-9397-08002B2CF9AE}" pid="14" name="routeMarket">
    <vt:lpwstr/>
  </property>
  <property fmtid="{D5CDD505-2E9C-101B-9397-08002B2CF9AE}" pid="15" name="viewAble">
    <vt:lpwstr>Desktop and Mobile</vt:lpwstr>
  </property>
  <property fmtid="{D5CDD505-2E9C-101B-9397-08002B2CF9AE}" pid="16" name="targetSalesMotion">
    <vt:lpwstr/>
  </property>
  <property fmtid="{D5CDD505-2E9C-101B-9397-08002B2CF9AE}" pid="17" name="solutions">
    <vt:lpwstr>NetworkingSolutions:Solutions</vt:lpwstr>
  </property>
  <property fmtid="{D5CDD505-2E9C-101B-9397-08002B2CF9AE}" pid="18" name="secondaryConcept">
    <vt:lpwstr/>
  </property>
  <property fmtid="{D5CDD505-2E9C-101B-9397-08002B2CF9AE}" pid="19" name="targetSystem">
    <vt:lpwstr>WEM</vt:lpwstr>
  </property>
  <property fmtid="{D5CDD505-2E9C-101B-9397-08002B2CF9AE}" pid="20" name="targetCountry">
    <vt:lpwstr/>
  </property>
  <property fmtid="{D5CDD505-2E9C-101B-9397-08002B2CF9AE}" pid="21" name="marketIndustryTrend">
    <vt:lpwstr/>
  </property>
  <property fmtid="{D5CDD505-2E9C-101B-9397-08002B2CF9AE}" pid="22" name="machineConcepts">
    <vt:lpwstr>Mobility Services, Cisco Connected Mobile Experiences, Sports And Entertainment, Enterprise Networks, CIO Thought Leadership, Programs For Enterprise, Campus, Value, Customer Experience, Connected Mobile Experiences, Grow Your Business, Integrated Technol</vt:lpwstr>
  </property>
  <property fmtid="{D5CDD505-2E9C-101B-9397-08002B2CF9AE}" pid="23" name="lastVerifiedDate">
    <vt:lpwstr/>
  </property>
  <property fmtid="{D5CDD505-2E9C-101B-9397-08002B2CF9AE}" pid="24" name="sysAlfPubVer">
    <vt:lpwstr>6</vt:lpwstr>
  </property>
  <property fmtid="{D5CDD505-2E9C-101B-9397-08002B2CF9AE}" pid="25" name="fileSize">
    <vt:lpwstr/>
  </property>
  <property fmtid="{D5CDD505-2E9C-101B-9397-08002B2CF9AE}" pid="26" name="targetPersona">
    <vt:lpwstr/>
  </property>
  <property fmtid="{D5CDD505-2E9C-101B-9397-08002B2CF9AE}" pid="27" name="buyerType">
    <vt:lpwstr/>
  </property>
  <property fmtid="{D5CDD505-2E9C-101B-9397-08002B2CF9AE}" pid="28" name="competitive">
    <vt:lpwstr/>
  </property>
  <property fmtid="{D5CDD505-2E9C-101B-9397-08002B2CF9AE}" pid="29" name="autoPlay">
    <vt:lpwstr>No</vt:lpwstr>
  </property>
  <property fmtid="{D5CDD505-2E9C-101B-9397-08002B2CF9AE}" pid="30" name="offeringCategory">
    <vt:lpwstr>Solutions</vt:lpwstr>
  </property>
  <property fmtid="{D5CDD505-2E9C-101B-9397-08002B2CF9AE}" pid="31" name="authors">
    <vt:lpwstr>Jolene Tam</vt:lpwstr>
  </property>
  <property fmtid="{D5CDD505-2E9C-101B-9397-08002B2CF9AE}" pid="32" name="deliveryMethod">
    <vt:lpwstr/>
  </property>
  <property fmtid="{D5CDD505-2E9C-101B-9397-08002B2CF9AE}" pid="33" name="fireWall">
    <vt:lpwstr>No</vt:lpwstr>
  </property>
  <property fmtid="{D5CDD505-2E9C-101B-9397-08002B2CF9AE}" pid="34" name="concept">
    <vt:lpwstr>Island of Content</vt:lpwstr>
  </property>
  <property fmtid="{D5CDD505-2E9C-101B-9397-08002B2CF9AE}" pid="35" name="primaryConcept">
    <vt:lpwstr>NetworkingSolutions:Solutions</vt:lpwstr>
  </property>
  <property fmtid="{D5CDD505-2E9C-101B-9397-08002B2CF9AE}" pid="36" name="description">
    <vt:lpwstr>Cisco Connected Mobile Experiences Cloud (CMX Cloud) BDM Presentation</vt:lpwstr>
  </property>
  <property fmtid="{D5CDD505-2E9C-101B-9397-08002B2CF9AE}" pid="37" name="title">
    <vt:lpwstr>Cisco Connected Mobile Experiences Cloud (CMX Cloud) BDM Presentation</vt:lpwstr>
  </property>
  <property fmtid="{D5CDD505-2E9C-101B-9397-08002B2CF9AE}" pid="38" name="products">
    <vt:lpwstr/>
  </property>
  <property fmtid="{D5CDD505-2E9C-101B-9397-08002B2CF9AE}" pid="39" name="industryType">
    <vt:lpwstr/>
  </property>
  <property fmtid="{D5CDD505-2E9C-101B-9397-08002B2CF9AE}" pid="40" name="wemDestFolderPath">
    <vt:lpwstr>/content/dam/en/us/solutions/collateral/enterprise-networks/connected-mobile-experiences</vt:lpwstr>
  </property>
  <property fmtid="{D5CDD505-2E9C-101B-9397-08002B2CF9AE}" pid="41" name="certified">
    <vt:lpwstr>certified</vt:lpwstr>
  </property>
  <property fmtid="{D5CDD505-2E9C-101B-9397-08002B2CF9AE}" pid="42" name="alfrescoDocVersion">
    <vt:lpwstr>2.0</vt:lpwstr>
  </property>
  <property fmtid="{D5CDD505-2E9C-101B-9397-08002B2CF9AE}" pid="43" name="subBizEntity">
    <vt:lpwstr/>
  </property>
  <property fmtid="{D5CDD505-2E9C-101B-9397-08002B2CF9AE}" pid="44" name="createDate">
    <vt:lpwstr>2016-01-14 09:17:16</vt:lpwstr>
  </property>
  <property fmtid="{D5CDD505-2E9C-101B-9397-08002B2CF9AE}" pid="45" name="expirationDate">
    <vt:lpwstr>2017-06-29 00:00:00</vt:lpwstr>
  </property>
  <property fmtid="{D5CDD505-2E9C-101B-9397-08002B2CF9AE}" pid="46" name="marketSegment">
    <vt:lpwstr/>
  </property>
  <property fmtid="{D5CDD505-2E9C-101B-9397-08002B2CF9AE}" pid="47" name="alfrescoTraceID">
    <vt:lpwstr>workspace://SpacesStore/dcf8e8b2-cd83-4d76-8cab-e6de5ea19582</vt:lpwstr>
  </property>
  <property fmtid="{D5CDD505-2E9C-101B-9397-08002B2CF9AE}" pid="48" name="accessLevel">
    <vt:lpwstr>Partner; Select Partner; Premier Partner; Silver Partner; Gold Partner; Employee</vt:lpwstr>
  </property>
  <property fmtid="{D5CDD505-2E9C-101B-9397-08002B2CF9AE}" pid="49" name="roleBasedDevelopment">
    <vt:lpwstr/>
  </property>
  <property fmtid="{D5CDD505-2E9C-101B-9397-08002B2CF9AE}" pid="50" name="iocontentsource">
    <vt:lpwstr>Sales</vt:lpwstr>
  </property>
  <property fmtid="{D5CDD505-2E9C-101B-9397-08002B2CF9AE}" pid="51" name="docType">
    <vt:lpwstr>Networking Solutions Sales Resource</vt:lpwstr>
  </property>
  <property fmtid="{D5CDD505-2E9C-101B-9397-08002B2CF9AE}" pid="52" name="contentSubcategory">
    <vt:lpwstr>Presentations</vt:lpwstr>
  </property>
  <property fmtid="{D5CDD505-2E9C-101B-9397-08002B2CF9AE}" pid="53" name="services">
    <vt:lpwstr/>
  </property>
  <property fmtid="{D5CDD505-2E9C-101B-9397-08002B2CF9AE}" pid="54" name="contentCategory">
    <vt:lpwstr>Collateral</vt:lpwstr>
  </property>
  <property fmtid="{D5CDD505-2E9C-101B-9397-08002B2CF9AE}" pid="55" name="downLoadable">
    <vt:lpwstr>Yes</vt:lpwstr>
  </property>
  <property fmtid="{D5CDD505-2E9C-101B-9397-08002B2CF9AE}" pid="56" name="acquisitions">
    <vt:lpwstr/>
  </property>
  <property fmtid="{D5CDD505-2E9C-101B-9397-08002B2CF9AE}" pid="57" name="seTags">
    <vt:lpwstr>CMX, Connected Mobile Experiences, bdm</vt:lpwstr>
  </property>
</Properties>
</file>