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257" r:id="rId3"/>
    <p:sldId id="260" r:id="rId4"/>
    <p:sldId id="270" r:id="rId5"/>
    <p:sldId id="276" r:id="rId6"/>
    <p:sldId id="262" r:id="rId7"/>
    <p:sldId id="272" r:id="rId8"/>
    <p:sldId id="273" r:id="rId9"/>
    <p:sldId id="274" r:id="rId10"/>
    <p:sldId id="271" r:id="rId11"/>
    <p:sldId id="265" r:id="rId12"/>
    <p:sldId id="275" r:id="rId13"/>
    <p:sldId id="266" r:id="rId14"/>
    <p:sldId id="277" r:id="rId15"/>
  </p:sldIdLst>
  <p:sldSz cx="9144000" cy="5143500" type="screen16x9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70578F"/>
    <a:srgbClr val="7C609E"/>
    <a:srgbClr val="3333CC"/>
    <a:srgbClr val="003366"/>
    <a:srgbClr val="000099"/>
    <a:srgbClr val="0017C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40" autoAdjust="0"/>
    <p:restoredTop sz="94660"/>
  </p:normalViewPr>
  <p:slideViewPr>
    <p:cSldViewPr>
      <p:cViewPr>
        <p:scale>
          <a:sx n="100" d="100"/>
          <a:sy n="100" d="100"/>
        </p:scale>
        <p:origin x="-1968" y="-9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98E1CD-9607-4269-8013-42EB9FA38ABE}" type="datetimeFigureOut">
              <a:rPr lang="hu-HU" smtClean="0"/>
              <a:pPr/>
              <a:t>2017. 11. 28.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EE861F-8D44-4F6E-BD02-F0915A5EBB22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E861F-8D44-4F6E-BD02-F0915A5EBB22}" type="slidenum">
              <a:rPr lang="hu-HU" smtClean="0"/>
              <a:pPr/>
              <a:t>13</a:t>
            </a:fld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E861F-8D44-4F6E-BD02-F0915A5EBB22}" type="slidenum">
              <a:rPr lang="hu-HU" smtClean="0"/>
              <a:pPr/>
              <a:t>14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534F1-634C-4CCC-B513-71F357FBC948}" type="datetimeFigureOut">
              <a:rPr lang="hu-HU" smtClean="0"/>
              <a:pPr/>
              <a:t>2017. 11. 28.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707F0-84DF-4002-81EC-17085EDB563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534F1-634C-4CCC-B513-71F357FBC948}" type="datetimeFigureOut">
              <a:rPr lang="hu-HU" smtClean="0"/>
              <a:pPr/>
              <a:t>2017. 11. 28.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707F0-84DF-4002-81EC-17085EDB563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534F1-634C-4CCC-B513-71F357FBC948}" type="datetimeFigureOut">
              <a:rPr lang="hu-HU" smtClean="0"/>
              <a:pPr/>
              <a:t>2017. 11. 28.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707F0-84DF-4002-81EC-17085EDB563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534F1-634C-4CCC-B513-71F357FBC948}" type="datetimeFigureOut">
              <a:rPr lang="hu-HU" smtClean="0"/>
              <a:pPr/>
              <a:t>2017. 11. 28.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707F0-84DF-4002-81EC-17085EDB563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534F1-634C-4CCC-B513-71F357FBC948}" type="datetimeFigureOut">
              <a:rPr lang="hu-HU" smtClean="0"/>
              <a:pPr/>
              <a:t>2017. 11. 28.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707F0-84DF-4002-81EC-17085EDB563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534F1-634C-4CCC-B513-71F357FBC948}" type="datetimeFigureOut">
              <a:rPr lang="hu-HU" smtClean="0"/>
              <a:pPr/>
              <a:t>2017. 11. 28.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707F0-84DF-4002-81EC-17085EDB563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534F1-634C-4CCC-B513-71F357FBC948}" type="datetimeFigureOut">
              <a:rPr lang="hu-HU" smtClean="0"/>
              <a:pPr/>
              <a:t>2017. 11. 28.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707F0-84DF-4002-81EC-17085EDB563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534F1-634C-4CCC-B513-71F357FBC948}" type="datetimeFigureOut">
              <a:rPr lang="hu-HU" smtClean="0"/>
              <a:pPr/>
              <a:t>2017. 11. 28.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707F0-84DF-4002-81EC-17085EDB563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534F1-634C-4CCC-B513-71F357FBC948}" type="datetimeFigureOut">
              <a:rPr lang="hu-HU" smtClean="0"/>
              <a:pPr/>
              <a:t>2017. 11. 28.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707F0-84DF-4002-81EC-17085EDB563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534F1-634C-4CCC-B513-71F357FBC948}" type="datetimeFigureOut">
              <a:rPr lang="hu-HU" smtClean="0"/>
              <a:pPr/>
              <a:t>2017. 11. 28.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707F0-84DF-4002-81EC-17085EDB563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534F1-634C-4CCC-B513-71F357FBC948}" type="datetimeFigureOut">
              <a:rPr lang="hu-HU" smtClean="0"/>
              <a:pPr/>
              <a:t>2017. 11. 28.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707F0-84DF-4002-81EC-17085EDB563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534F1-634C-4CCC-B513-71F357FBC948}" type="datetimeFigureOut">
              <a:rPr lang="hu-HU" smtClean="0"/>
              <a:pPr/>
              <a:t>2017. 11. 28.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7707F0-84DF-4002-81EC-17085EDB563D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Pelyhe\Desktop\VRrehab\Dem&#243;%20vide&#243;k\flight-drones.mp4" TargetMode="Externa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776262" y="3268270"/>
            <a:ext cx="7572428" cy="889406"/>
          </a:xfrm>
        </p:spPr>
        <p:txBody>
          <a:bodyPr>
            <a:normAutofit fontScale="77500" lnSpcReduction="20000"/>
          </a:bodyPr>
          <a:lstStyle/>
          <a:p>
            <a:pPr>
              <a:spcAft>
                <a:spcPts val="1200"/>
              </a:spcAft>
            </a:pPr>
            <a:r>
              <a:rPr lang="hu-HU" sz="1900" dirty="0">
                <a:solidFill>
                  <a:schemeClr val="tx1"/>
                </a:solidFill>
                <a:latin typeface="AvantGarde LT Book" pitchFamily="2" charset="0"/>
              </a:rPr>
              <a:t>Pap Andrea            </a:t>
            </a:r>
            <a:r>
              <a:rPr lang="hu-HU" sz="1900" dirty="0" smtClean="0">
                <a:solidFill>
                  <a:schemeClr val="tx1"/>
                </a:solidFill>
                <a:latin typeface="AvantGarde LT Book" pitchFamily="2" charset="0"/>
              </a:rPr>
              <a:t>Pelyhe </a:t>
            </a:r>
            <a:r>
              <a:rPr lang="hu-HU" sz="1900" dirty="0">
                <a:solidFill>
                  <a:schemeClr val="tx1"/>
                </a:solidFill>
                <a:latin typeface="AvantGarde LT Book" pitchFamily="2" charset="0"/>
              </a:rPr>
              <a:t>Ádám</a:t>
            </a:r>
            <a:endParaRPr lang="hu-HU" sz="1800" b="1" dirty="0">
              <a:solidFill>
                <a:schemeClr val="tx1"/>
              </a:solidFill>
              <a:latin typeface="AvantGarde LT Book" pitchFamily="2" charset="0"/>
            </a:endParaRPr>
          </a:p>
          <a:p>
            <a:r>
              <a:rPr lang="hu-HU" sz="1800" b="1" dirty="0" smtClean="0">
                <a:solidFill>
                  <a:schemeClr val="tx1"/>
                </a:solidFill>
                <a:latin typeface="AvantGarde LT Book" pitchFamily="2" charset="0"/>
              </a:rPr>
              <a:t>HWSW Mobile!</a:t>
            </a:r>
            <a:endParaRPr lang="hu-HU" sz="1800" b="1" dirty="0">
              <a:solidFill>
                <a:schemeClr val="tx1"/>
              </a:solidFill>
              <a:latin typeface="AvantGarde LT Book" pitchFamily="2" charset="0"/>
            </a:endParaRPr>
          </a:p>
          <a:p>
            <a:r>
              <a:rPr lang="hu-HU" sz="1800" dirty="0" smtClean="0">
                <a:solidFill>
                  <a:schemeClr val="tx1"/>
                </a:solidFill>
                <a:latin typeface="AvantGarde LT Book" pitchFamily="2" charset="0"/>
              </a:rPr>
              <a:t>2017.11.29.</a:t>
            </a:r>
            <a:endParaRPr lang="hu-HU" sz="1800" dirty="0">
              <a:solidFill>
                <a:schemeClr val="tx1"/>
              </a:solidFill>
              <a:latin typeface="AvantGarde LT Book" pitchFamily="2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683568" y="987574"/>
            <a:ext cx="7929618" cy="218521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hu-HU" sz="9600" b="1" dirty="0" err="1" smtClean="0">
                <a:latin typeface="AvantGarde LT Medium" pitchFamily="2" charset="0"/>
              </a:rPr>
              <a:t>VR</a:t>
            </a:r>
            <a:r>
              <a:rPr lang="hu-HU" sz="9600" dirty="0" err="1" smtClean="0">
                <a:latin typeface="AvantGarde LT Book" pitchFamily="2" charset="0"/>
              </a:rPr>
              <a:t>rehab</a:t>
            </a:r>
            <a:endParaRPr lang="hu-HU" sz="9600" dirty="0" smtClean="0">
              <a:latin typeface="AvantGarde LT Book" pitchFamily="2" charset="0"/>
            </a:endParaRPr>
          </a:p>
          <a:p>
            <a:pPr algn="ctr"/>
            <a:r>
              <a:rPr lang="hu-HU" sz="4000" b="1" dirty="0" smtClean="0">
                <a:latin typeface="AvantGarde LT Book" pitchFamily="2" charset="0"/>
              </a:rPr>
              <a:t>VR használata a testedzésben</a:t>
            </a:r>
            <a:endParaRPr lang="hu-HU" sz="4000" b="1" dirty="0">
              <a:latin typeface="AvantGarde LT Book" pitchFamily="2" charset="0"/>
            </a:endParaRPr>
          </a:p>
        </p:txBody>
      </p:sp>
      <p:sp>
        <p:nvSpPr>
          <p:cNvPr id="10" name="Folyamatábra: Döntés 9"/>
          <p:cNvSpPr/>
          <p:nvPr/>
        </p:nvSpPr>
        <p:spPr>
          <a:xfrm flipV="1">
            <a:off x="714348" y="4179106"/>
            <a:ext cx="7572428" cy="34289"/>
          </a:xfrm>
          <a:prstGeom prst="flowChartDecision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Folyamatábra: Döntés 10"/>
          <p:cNvSpPr/>
          <p:nvPr/>
        </p:nvSpPr>
        <p:spPr>
          <a:xfrm flipV="1">
            <a:off x="785786" y="3107536"/>
            <a:ext cx="7572428" cy="34289"/>
          </a:xfrm>
          <a:prstGeom prst="flowChartDecision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7" name="Kép 6" descr="vrrehab-logo-50x50--nezoke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700441" cy="720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91D6AD3-E66B-43C9-9DDF-0717DA4EC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5979"/>
            <a:ext cx="9144000" cy="857250"/>
          </a:xfrm>
        </p:spPr>
        <p:txBody>
          <a:bodyPr>
            <a:normAutofit/>
          </a:bodyPr>
          <a:lstStyle/>
          <a:p>
            <a:r>
              <a:rPr lang="hu-HU" b="1" dirty="0" smtClean="0">
                <a:latin typeface="AvantGarde LT Medium" pitchFamily="2" charset="0"/>
              </a:rPr>
              <a:t>VR</a:t>
            </a:r>
            <a:r>
              <a:rPr lang="hu-HU" dirty="0" smtClean="0">
                <a:latin typeface="AvantGarde LT Medium" pitchFamily="2" charset="0"/>
              </a:rPr>
              <a:t> </a:t>
            </a:r>
            <a:r>
              <a:rPr lang="hu-HU" dirty="0" smtClean="0">
                <a:latin typeface="AvantGarde LT Medium" pitchFamily="2" charset="0"/>
              </a:rPr>
              <a:t>lehetőségek </a:t>
            </a:r>
            <a:r>
              <a:rPr lang="hu-HU" dirty="0" smtClean="0">
                <a:latin typeface="AvantGarde LT Medium" pitchFamily="2" charset="0"/>
              </a:rPr>
              <a:t>mozgásfejlesztésre</a:t>
            </a:r>
            <a:endParaRPr lang="en-US" dirty="0">
              <a:latin typeface="AvantGarde LT Medium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DC337A7-D290-4CD8-9987-32BE2D2C2E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348" y="1339445"/>
            <a:ext cx="7715304" cy="3394472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hu-HU" sz="1400" dirty="0" smtClean="0">
                <a:latin typeface="AvantGarde LT Book" pitchFamily="2" charset="0"/>
              </a:rPr>
              <a:t>Jelenleg </a:t>
            </a:r>
            <a:r>
              <a:rPr lang="hu-HU" sz="1400" dirty="0" err="1" smtClean="0">
                <a:latin typeface="AvantGarde LT Book" pitchFamily="2" charset="0"/>
              </a:rPr>
              <a:t>fitness</a:t>
            </a:r>
            <a:r>
              <a:rPr lang="hu-HU" sz="1400" dirty="0" smtClean="0">
                <a:latin typeface="AvantGarde LT Book" pitchFamily="2" charset="0"/>
              </a:rPr>
              <a:t>, élmény fejlesztések folynak, például:</a:t>
            </a:r>
          </a:p>
          <a:p>
            <a:pPr>
              <a:spcAft>
                <a:spcPts val="1200"/>
              </a:spcAft>
              <a:buNone/>
            </a:pPr>
            <a:r>
              <a:rPr lang="hu-HU" sz="1400" dirty="0" smtClean="0">
                <a:latin typeface="AvantGarde LT Book" pitchFamily="2" charset="0"/>
              </a:rPr>
              <a:t>	</a:t>
            </a:r>
            <a:r>
              <a:rPr lang="hu-HU" sz="1400" dirty="0" err="1" smtClean="0">
                <a:latin typeface="AvantGarde LT Book" pitchFamily="2" charset="0"/>
              </a:rPr>
              <a:t>VIRZoom</a:t>
            </a:r>
            <a:r>
              <a:rPr lang="hu-HU" sz="1400" dirty="0" smtClean="0">
                <a:latin typeface="AvantGarde LT Book" pitchFamily="2" charset="0"/>
              </a:rPr>
              <a:t>, </a:t>
            </a:r>
            <a:r>
              <a:rPr lang="hu-HU" sz="1400" dirty="0" err="1" smtClean="0">
                <a:latin typeface="AvantGarde LT Book" pitchFamily="2" charset="0"/>
              </a:rPr>
              <a:t>Omni</a:t>
            </a:r>
            <a:r>
              <a:rPr lang="hu-HU" sz="1400" dirty="0" smtClean="0">
                <a:latin typeface="AvantGarde LT Book" pitchFamily="2" charset="0"/>
              </a:rPr>
              <a:t>, </a:t>
            </a:r>
            <a:r>
              <a:rPr lang="hu-HU" sz="1400" dirty="0" err="1" smtClean="0">
                <a:latin typeface="AvantGarde LT Book" pitchFamily="2" charset="0"/>
              </a:rPr>
              <a:t>Void</a:t>
            </a:r>
            <a:r>
              <a:rPr lang="hu-HU" sz="1400" dirty="0" smtClean="0">
                <a:latin typeface="AvantGarde LT Book" pitchFamily="2" charset="0"/>
              </a:rPr>
              <a:t>, </a:t>
            </a:r>
            <a:r>
              <a:rPr lang="hu-HU" sz="1400" dirty="0" err="1" smtClean="0">
                <a:latin typeface="AvantGarde LT Book" pitchFamily="2" charset="0"/>
              </a:rPr>
              <a:t>Zero</a:t>
            </a:r>
            <a:r>
              <a:rPr lang="hu-HU" sz="1400" dirty="0" smtClean="0">
                <a:latin typeface="AvantGarde LT Book" pitchFamily="2" charset="0"/>
              </a:rPr>
              <a:t> </a:t>
            </a:r>
            <a:r>
              <a:rPr lang="hu-HU" sz="1400" dirty="0" err="1" smtClean="0">
                <a:latin typeface="AvantGarde LT Book" pitchFamily="2" charset="0"/>
              </a:rPr>
              <a:t>Latency</a:t>
            </a:r>
            <a:endParaRPr lang="hu-HU" sz="1400" dirty="0" smtClean="0">
              <a:latin typeface="AvantGarde LT Book" pitchFamily="2" charset="0"/>
            </a:endParaRPr>
          </a:p>
          <a:p>
            <a:pPr>
              <a:spcAft>
                <a:spcPts val="1200"/>
              </a:spcAft>
              <a:buNone/>
            </a:pPr>
            <a:endParaRPr lang="hu-HU" sz="1400" dirty="0" smtClean="0">
              <a:latin typeface="AvantGarde LT Book" pitchFamily="2" charset="0"/>
            </a:endParaRPr>
          </a:p>
          <a:p>
            <a:pPr>
              <a:spcAft>
                <a:spcPts val="1200"/>
              </a:spcAft>
              <a:buNone/>
            </a:pPr>
            <a:endParaRPr lang="hu-HU" sz="1400" dirty="0" smtClean="0">
              <a:latin typeface="AvantGarde LT Book" pitchFamily="2" charset="0"/>
            </a:endParaRPr>
          </a:p>
          <a:p>
            <a:pPr>
              <a:spcAft>
                <a:spcPts val="1200"/>
              </a:spcAft>
              <a:buNone/>
            </a:pPr>
            <a:endParaRPr lang="hu-HU" sz="1400" dirty="0" smtClean="0">
              <a:latin typeface="AvantGarde LT Book" pitchFamily="2" charset="0"/>
            </a:endParaRPr>
          </a:p>
          <a:p>
            <a:pPr>
              <a:spcAft>
                <a:spcPts val="1200"/>
              </a:spcAft>
              <a:buNone/>
            </a:pPr>
            <a:endParaRPr lang="hu-HU" sz="1400" dirty="0" smtClean="0">
              <a:latin typeface="AvantGarde LT Book" pitchFamily="2" charset="0"/>
            </a:endParaRPr>
          </a:p>
          <a:p>
            <a:pPr>
              <a:spcAft>
                <a:spcPts val="1200"/>
              </a:spcAft>
              <a:buNone/>
            </a:pPr>
            <a:endParaRPr lang="hu-HU" sz="1400" dirty="0" smtClean="0">
              <a:latin typeface="AvantGarde LT Book" pitchFamily="2" charset="0"/>
            </a:endParaRPr>
          </a:p>
          <a:p>
            <a:pPr>
              <a:spcAft>
                <a:spcPts val="1200"/>
              </a:spcAft>
            </a:pPr>
            <a:r>
              <a:rPr lang="hu-HU" sz="1400" dirty="0" smtClean="0">
                <a:latin typeface="AvantGarde LT Book" pitchFamily="2" charset="0"/>
              </a:rPr>
              <a:t>Gyógytornában még kezdetleges fejlesztések</a:t>
            </a:r>
          </a:p>
        </p:txBody>
      </p:sp>
      <p:sp>
        <p:nvSpPr>
          <p:cNvPr id="4" name="Folyamatábra: Döntés 3"/>
          <p:cNvSpPr/>
          <p:nvPr/>
        </p:nvSpPr>
        <p:spPr>
          <a:xfrm flipV="1">
            <a:off x="785786" y="930106"/>
            <a:ext cx="7572428" cy="34289"/>
          </a:xfrm>
          <a:prstGeom prst="flowChartDecision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5" name="Kép 4" descr="virzoom-life-fitness-bik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139702"/>
            <a:ext cx="2428305" cy="1850137"/>
          </a:xfrm>
          <a:prstGeom prst="rect">
            <a:avLst/>
          </a:prstGeom>
        </p:spPr>
      </p:pic>
      <p:pic>
        <p:nvPicPr>
          <p:cNvPr id="6" name="Kép 5" descr="screens_feature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3808" y="2139702"/>
            <a:ext cx="2467200" cy="1850400"/>
          </a:xfrm>
          <a:prstGeom prst="rect">
            <a:avLst/>
          </a:prstGeom>
        </p:spPr>
      </p:pic>
      <p:pic>
        <p:nvPicPr>
          <p:cNvPr id="8" name="Kép 7" descr="zero-latenc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52120" y="2139702"/>
            <a:ext cx="3289600" cy="1850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598689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55576" y="0"/>
            <a:ext cx="7772400" cy="1102519"/>
          </a:xfrm>
        </p:spPr>
        <p:txBody>
          <a:bodyPr>
            <a:normAutofit/>
          </a:bodyPr>
          <a:lstStyle/>
          <a:p>
            <a:r>
              <a:rPr lang="hu-HU" sz="4000" dirty="0" smtClean="0">
                <a:latin typeface="AvantGarde LT Medium" pitchFamily="2" charset="0"/>
              </a:rPr>
              <a:t>Egyedi eszköz létrehozása</a:t>
            </a:r>
            <a:endParaRPr lang="hu-HU" sz="4000" dirty="0">
              <a:latin typeface="AvantGarde LT Medium" pitchFamily="2" charset="0"/>
            </a:endParaRPr>
          </a:p>
        </p:txBody>
      </p:sp>
      <p:sp>
        <p:nvSpPr>
          <p:cNvPr id="5" name="Folyamatábra: Döntés 4"/>
          <p:cNvSpPr/>
          <p:nvPr/>
        </p:nvSpPr>
        <p:spPr>
          <a:xfrm flipV="1">
            <a:off x="785786" y="930106"/>
            <a:ext cx="7572428" cy="34289"/>
          </a:xfrm>
          <a:prstGeom prst="flowChartDecision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Alcím 2"/>
          <p:cNvSpPr>
            <a:spLocks noGrp="1"/>
          </p:cNvSpPr>
          <p:nvPr>
            <p:ph type="subTitle" idx="1"/>
          </p:nvPr>
        </p:nvSpPr>
        <p:spPr>
          <a:xfrm>
            <a:off x="2393141" y="1326620"/>
            <a:ext cx="4357718" cy="3120378"/>
          </a:xfrm>
        </p:spPr>
        <p:txBody>
          <a:bodyPr>
            <a:noAutofit/>
          </a:bodyPr>
          <a:lstStyle/>
          <a:p>
            <a:pPr marL="342900" indent="-342900" algn="l">
              <a:spcAft>
                <a:spcPts val="600"/>
              </a:spcAft>
              <a:buFont typeface="Wingdings" pitchFamily="2" charset="2"/>
              <a:buChar char="§"/>
            </a:pPr>
            <a:r>
              <a:rPr lang="hu-HU" sz="1900" dirty="0" smtClean="0">
                <a:solidFill>
                  <a:schemeClr val="tx1"/>
                </a:solidFill>
                <a:latin typeface="AvantGarde LT Book" pitchFamily="2" charset="0"/>
              </a:rPr>
              <a:t>Kortól független</a:t>
            </a:r>
          </a:p>
          <a:p>
            <a:pPr marL="342900" indent="-342900" algn="l">
              <a:spcAft>
                <a:spcPts val="600"/>
              </a:spcAft>
              <a:buFont typeface="Wingdings" pitchFamily="2" charset="2"/>
              <a:buChar char="§"/>
            </a:pPr>
            <a:r>
              <a:rPr lang="hu-HU" sz="1900" dirty="0" smtClean="0">
                <a:solidFill>
                  <a:schemeClr val="tx1"/>
                </a:solidFill>
                <a:latin typeface="AvantGarde LT Book" pitchFamily="2" charset="0"/>
              </a:rPr>
              <a:t>Végtaghiánnyal is használható</a:t>
            </a:r>
          </a:p>
          <a:p>
            <a:pPr marL="342900" indent="-342900" algn="l">
              <a:spcAft>
                <a:spcPts val="600"/>
              </a:spcAft>
              <a:buFont typeface="Wingdings" pitchFamily="2" charset="2"/>
              <a:buChar char="§"/>
            </a:pPr>
            <a:r>
              <a:rPr lang="hu-HU" sz="1900" dirty="0" smtClean="0">
                <a:solidFill>
                  <a:schemeClr val="tx1"/>
                </a:solidFill>
                <a:latin typeface="AvantGarde LT Book" pitchFamily="2" charset="0"/>
              </a:rPr>
              <a:t>Mobilis</a:t>
            </a:r>
          </a:p>
          <a:p>
            <a:pPr marL="342900" indent="-342900" algn="l">
              <a:spcAft>
                <a:spcPts val="600"/>
              </a:spcAft>
              <a:buFont typeface="Wingdings" pitchFamily="2" charset="2"/>
              <a:buChar char="§"/>
            </a:pPr>
            <a:r>
              <a:rPr lang="hu-HU" sz="1900" dirty="0" smtClean="0">
                <a:solidFill>
                  <a:schemeClr val="tx1"/>
                </a:solidFill>
                <a:latin typeface="AvantGarde LT Book" pitchFamily="2" charset="0"/>
              </a:rPr>
              <a:t>Terápiás tervbe beépíthető</a:t>
            </a:r>
          </a:p>
          <a:p>
            <a:pPr marL="342900" indent="-342900" algn="l">
              <a:spcAft>
                <a:spcPts val="600"/>
              </a:spcAft>
              <a:buFont typeface="Wingdings" pitchFamily="2" charset="2"/>
              <a:buChar char="§"/>
            </a:pPr>
            <a:r>
              <a:rPr lang="hu-HU" sz="1900" dirty="0" smtClean="0">
                <a:solidFill>
                  <a:schemeClr val="tx1"/>
                </a:solidFill>
                <a:latin typeface="AvantGarde LT Book" pitchFamily="2" charset="0"/>
              </a:rPr>
              <a:t>Használható </a:t>
            </a:r>
            <a:r>
              <a:rPr lang="hu-HU" sz="1900" dirty="0" err="1" smtClean="0">
                <a:solidFill>
                  <a:schemeClr val="tx1"/>
                </a:solidFill>
                <a:latin typeface="AvantGarde LT Book" pitchFamily="2" charset="0"/>
              </a:rPr>
              <a:t>VR-ral</a:t>
            </a:r>
            <a:r>
              <a:rPr lang="hu-HU" sz="1900" dirty="0" smtClean="0">
                <a:solidFill>
                  <a:schemeClr val="tx1"/>
                </a:solidFill>
                <a:latin typeface="AvantGarde LT Book" pitchFamily="2" charset="0"/>
              </a:rPr>
              <a:t> vagy kivetítővel</a:t>
            </a:r>
          </a:p>
          <a:p>
            <a:pPr marL="342900" indent="-342900" algn="l">
              <a:spcAft>
                <a:spcPts val="600"/>
              </a:spcAft>
              <a:buFont typeface="Wingdings" pitchFamily="2" charset="2"/>
              <a:buChar char="§"/>
            </a:pPr>
            <a:r>
              <a:rPr lang="hu-HU" sz="1900" dirty="0" smtClean="0">
                <a:solidFill>
                  <a:schemeClr val="tx1"/>
                </a:solidFill>
                <a:latin typeface="AvantGarde LT Book" pitchFamily="2" charset="0"/>
              </a:rPr>
              <a:t>Könnyen tisztántartható</a:t>
            </a:r>
          </a:p>
          <a:p>
            <a:pPr marL="342900" indent="-342900" algn="l">
              <a:spcAft>
                <a:spcPts val="600"/>
              </a:spcAft>
              <a:buFont typeface="Wingdings" pitchFamily="2" charset="2"/>
              <a:buChar char="§"/>
            </a:pPr>
            <a:endParaRPr lang="hu-HU" sz="1900" dirty="0">
              <a:solidFill>
                <a:srgbClr val="70578F"/>
              </a:solidFill>
              <a:latin typeface="AvantGarde LT Book" pitchFamily="2" charset="0"/>
            </a:endParaRPr>
          </a:p>
        </p:txBody>
      </p:sp>
      <p:pic>
        <p:nvPicPr>
          <p:cNvPr id="6" name="Kép 5" descr="vrrehab-logo-50x50--nezoke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700441" cy="720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55576" y="0"/>
            <a:ext cx="7772400" cy="1102519"/>
          </a:xfrm>
        </p:spPr>
        <p:txBody>
          <a:bodyPr>
            <a:normAutofit/>
          </a:bodyPr>
          <a:lstStyle/>
          <a:p>
            <a:r>
              <a:rPr lang="hu-HU" sz="4000" dirty="0" smtClean="0">
                <a:latin typeface="AvantGarde LT Medium" pitchFamily="2" charset="0"/>
              </a:rPr>
              <a:t>Egyedi szoftver létrehozása</a:t>
            </a:r>
            <a:endParaRPr lang="hu-HU" sz="4000" dirty="0">
              <a:latin typeface="AvantGarde LT Medium" pitchFamily="2" charset="0"/>
            </a:endParaRPr>
          </a:p>
        </p:txBody>
      </p:sp>
      <p:sp>
        <p:nvSpPr>
          <p:cNvPr id="5" name="Folyamatábra: Döntés 4"/>
          <p:cNvSpPr/>
          <p:nvPr/>
        </p:nvSpPr>
        <p:spPr>
          <a:xfrm flipV="1">
            <a:off x="785786" y="930106"/>
            <a:ext cx="7572428" cy="34289"/>
          </a:xfrm>
          <a:prstGeom prst="flowChartDecision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Alcím 2"/>
          <p:cNvSpPr>
            <a:spLocks noGrp="1"/>
          </p:cNvSpPr>
          <p:nvPr>
            <p:ph type="subTitle" idx="1"/>
          </p:nvPr>
        </p:nvSpPr>
        <p:spPr>
          <a:xfrm>
            <a:off x="590946" y="1326620"/>
            <a:ext cx="5709246" cy="3120378"/>
          </a:xfrm>
        </p:spPr>
        <p:txBody>
          <a:bodyPr>
            <a:noAutofit/>
          </a:bodyPr>
          <a:lstStyle/>
          <a:p>
            <a:pPr marL="342900" indent="-342900" algn="l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hu-HU" sz="1900" dirty="0" smtClean="0">
                <a:solidFill>
                  <a:schemeClr val="tx1"/>
                </a:solidFill>
                <a:latin typeface="AvantGarde LT Book" pitchFamily="2" charset="0"/>
              </a:rPr>
              <a:t>Egyénr</a:t>
            </a:r>
            <a:r>
              <a:rPr lang="hu-HU" sz="1900" dirty="0" smtClean="0">
                <a:solidFill>
                  <a:schemeClr val="tx1"/>
                </a:solidFill>
                <a:latin typeface="AvantGarde LT Book" pitchFamily="2" charset="0"/>
              </a:rPr>
              <a:t>e szabható programok</a:t>
            </a:r>
          </a:p>
          <a:p>
            <a:pPr marL="342900" indent="-342900" algn="l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hu-HU" sz="1900" dirty="0" smtClean="0">
                <a:solidFill>
                  <a:schemeClr val="tx1"/>
                </a:solidFill>
                <a:latin typeface="AvantGarde LT Book" pitchFamily="2" charset="0"/>
              </a:rPr>
              <a:t>Felépíthető program fejlődés szerint</a:t>
            </a:r>
          </a:p>
          <a:p>
            <a:pPr marL="342900" indent="-342900" algn="l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hu-HU" sz="1900" dirty="0" smtClean="0">
                <a:solidFill>
                  <a:schemeClr val="tx1"/>
                </a:solidFill>
                <a:latin typeface="AvantGarde LT Book" pitchFamily="2" charset="0"/>
              </a:rPr>
              <a:t>Statisztikát jegyez (dátum, teljesítmény, pulzus…)</a:t>
            </a:r>
          </a:p>
          <a:p>
            <a:pPr marL="342900" indent="-342900" algn="l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hu-HU" sz="1900" dirty="0" smtClean="0">
                <a:solidFill>
                  <a:schemeClr val="tx1"/>
                </a:solidFill>
                <a:latin typeface="AvantGarde LT Book" pitchFamily="2" charset="0"/>
              </a:rPr>
              <a:t>Kiértékelhető</a:t>
            </a:r>
          </a:p>
          <a:p>
            <a:pPr marL="342900" indent="-342900" algn="l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hu-HU" sz="1900" dirty="0" smtClean="0">
                <a:solidFill>
                  <a:schemeClr val="tx1"/>
                </a:solidFill>
                <a:latin typeface="AvantGarde LT Book" pitchFamily="2" charset="0"/>
              </a:rPr>
              <a:t>Egyénileg használható</a:t>
            </a:r>
          </a:p>
          <a:p>
            <a:pPr marL="342900" indent="-342900" algn="l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hu-HU" sz="1900" dirty="0" smtClean="0">
                <a:solidFill>
                  <a:schemeClr val="tx1"/>
                </a:solidFill>
                <a:latin typeface="AvantGarde LT Book" pitchFamily="2" charset="0"/>
              </a:rPr>
              <a:t>Inspiráló, izgalmas, változatos környezet</a:t>
            </a:r>
          </a:p>
          <a:p>
            <a:pPr marL="342900" indent="-342900" algn="l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hu-HU" sz="1900" dirty="0" smtClean="0">
                <a:solidFill>
                  <a:schemeClr val="tx1"/>
                </a:solidFill>
                <a:latin typeface="AvantGarde LT Book" pitchFamily="2" charset="0"/>
              </a:rPr>
              <a:t>Bővülő VR szemüveg kínálat = új lehetőségek</a:t>
            </a:r>
          </a:p>
          <a:p>
            <a:pPr marL="342900" indent="-342900" algn="l">
              <a:spcAft>
                <a:spcPts val="600"/>
              </a:spcAft>
              <a:buFont typeface="Wingdings" pitchFamily="2" charset="2"/>
              <a:buChar char="§"/>
            </a:pPr>
            <a:endParaRPr lang="hu-HU" sz="1900" dirty="0">
              <a:solidFill>
                <a:srgbClr val="70578F"/>
              </a:solidFill>
              <a:latin typeface="AvantGarde LT Book" pitchFamily="2" charset="0"/>
            </a:endParaRPr>
          </a:p>
        </p:txBody>
      </p:sp>
      <p:pic>
        <p:nvPicPr>
          <p:cNvPr id="6" name="Kép 5" descr="vrrehab-logo-50x50--nezoke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700441" cy="720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55576" y="0"/>
            <a:ext cx="7772400" cy="1102519"/>
          </a:xfrm>
        </p:spPr>
        <p:txBody>
          <a:bodyPr>
            <a:normAutofit/>
          </a:bodyPr>
          <a:lstStyle/>
          <a:p>
            <a:r>
              <a:rPr lang="hu-HU" sz="4000" dirty="0" smtClean="0">
                <a:latin typeface="AvantGarde LT Medium" pitchFamily="2" charset="0"/>
              </a:rPr>
              <a:t>Kapcsolat</a:t>
            </a:r>
            <a:endParaRPr lang="hu-HU" sz="4000" dirty="0">
              <a:latin typeface="AvantGarde LT Medium" pitchFamily="2" charset="0"/>
            </a:endParaRPr>
          </a:p>
        </p:txBody>
      </p:sp>
      <p:sp>
        <p:nvSpPr>
          <p:cNvPr id="6" name="Folyamatábra: Döntés 5"/>
          <p:cNvSpPr/>
          <p:nvPr/>
        </p:nvSpPr>
        <p:spPr>
          <a:xfrm flipV="1">
            <a:off x="785786" y="964396"/>
            <a:ext cx="7572428" cy="34289"/>
          </a:xfrm>
          <a:prstGeom prst="flowChartDecision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0" y="1048256"/>
            <a:ext cx="9144000" cy="304698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hu-HU" sz="3200" dirty="0" err="1" smtClean="0"/>
              <a:t>www.vrrehab.hu</a:t>
            </a:r>
            <a:endParaRPr lang="hu-HU" sz="3200" dirty="0" smtClean="0"/>
          </a:p>
          <a:p>
            <a:pPr algn="ctr"/>
            <a:r>
              <a:rPr lang="hu-HU" sz="3200" dirty="0" err="1" smtClean="0"/>
              <a:t>info</a:t>
            </a:r>
            <a:r>
              <a:rPr lang="hu-HU" sz="3200" dirty="0" smtClean="0"/>
              <a:t>@</a:t>
            </a:r>
            <a:r>
              <a:rPr lang="hu-HU" sz="3200" dirty="0" err="1" smtClean="0"/>
              <a:t>vrrehab.hu</a:t>
            </a:r>
            <a:endParaRPr lang="hu-HU" sz="3200" dirty="0" smtClean="0"/>
          </a:p>
          <a:p>
            <a:pPr algn="ctr"/>
            <a:r>
              <a:rPr lang="hu-HU" sz="3200" dirty="0" smtClean="0"/>
              <a:t>06-30-274-88-27</a:t>
            </a:r>
          </a:p>
          <a:p>
            <a:pPr algn="ctr"/>
            <a:r>
              <a:rPr lang="hu-HU" sz="3200" dirty="0" err="1" smtClean="0"/>
              <a:t>www.facebook.com</a:t>
            </a:r>
            <a:r>
              <a:rPr lang="hu-HU" sz="3200" dirty="0" smtClean="0"/>
              <a:t>/</a:t>
            </a:r>
            <a:r>
              <a:rPr lang="hu-HU" sz="3200" dirty="0" err="1" smtClean="0"/>
              <a:t>vrrehab</a:t>
            </a:r>
            <a:endParaRPr lang="hu-HU" sz="3200" dirty="0" smtClean="0"/>
          </a:p>
          <a:p>
            <a:pPr algn="ctr"/>
            <a:r>
              <a:rPr lang="hu-HU" sz="3200" dirty="0" err="1" smtClean="0"/>
              <a:t>www.instagram.com</a:t>
            </a:r>
            <a:r>
              <a:rPr lang="hu-HU" sz="3200" dirty="0" smtClean="0"/>
              <a:t>/</a:t>
            </a:r>
            <a:r>
              <a:rPr lang="hu-HU" sz="3200" dirty="0" err="1" smtClean="0"/>
              <a:t>vrrehab.clinic</a:t>
            </a:r>
            <a:endParaRPr lang="hu-HU" sz="3200" dirty="0" smtClean="0"/>
          </a:p>
          <a:p>
            <a:pPr algn="ctr"/>
            <a:r>
              <a:rPr lang="hu-HU" sz="3200" dirty="0" smtClean="0"/>
              <a:t>http://</a:t>
            </a:r>
            <a:r>
              <a:rPr lang="hu-HU" sz="3200" dirty="0" smtClean="0"/>
              <a:t>vimeo.com/user65669509</a:t>
            </a:r>
            <a:endParaRPr lang="hu-HU" sz="3200" dirty="0"/>
          </a:p>
        </p:txBody>
      </p:sp>
      <p:pic>
        <p:nvPicPr>
          <p:cNvPr id="9" name="Kép 8" descr="vrrehab-logo-50x50--nezoke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" y="0"/>
            <a:ext cx="700441" cy="720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 descr="VRREHAB_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792"/>
            <a:ext cx="9144000" cy="5137915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4040981"/>
            <a:ext cx="7772400" cy="1102519"/>
          </a:xfrm>
        </p:spPr>
        <p:txBody>
          <a:bodyPr>
            <a:normAutofit/>
          </a:bodyPr>
          <a:lstStyle/>
          <a:p>
            <a:r>
              <a:rPr lang="hu-HU" sz="4000" b="1" dirty="0" smtClean="0">
                <a:solidFill>
                  <a:schemeClr val="bg1"/>
                </a:solidFill>
                <a:latin typeface="AvantGarde LT Medium" pitchFamily="2" charset="0"/>
              </a:rPr>
              <a:t>Köszönjük a figyelmet!</a:t>
            </a:r>
            <a:endParaRPr lang="hu-HU" sz="4000" b="1" dirty="0">
              <a:solidFill>
                <a:schemeClr val="bg1"/>
              </a:solidFill>
              <a:latin typeface="AvantGarde LT Medium" pitchFamily="2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55576" y="107139"/>
            <a:ext cx="7772400" cy="1102519"/>
          </a:xfrm>
        </p:spPr>
        <p:txBody>
          <a:bodyPr>
            <a:normAutofit/>
          </a:bodyPr>
          <a:lstStyle/>
          <a:p>
            <a:r>
              <a:rPr lang="hu-HU" sz="4000" dirty="0" smtClean="0">
                <a:latin typeface="AvantGarde LT Medium" pitchFamily="2" charset="0"/>
              </a:rPr>
              <a:t>A </a:t>
            </a:r>
            <a:r>
              <a:rPr lang="hu-HU" sz="4000" b="1" dirty="0" err="1" smtClean="0">
                <a:latin typeface="AvantGarde LT Medium" pitchFamily="2" charset="0"/>
              </a:rPr>
              <a:t>VR</a:t>
            </a:r>
            <a:r>
              <a:rPr lang="hu-HU" sz="4000" dirty="0" err="1" smtClean="0">
                <a:latin typeface="AvantGarde LT Medium" pitchFamily="2" charset="0"/>
              </a:rPr>
              <a:t>rehab</a:t>
            </a:r>
            <a:r>
              <a:rPr lang="hu-HU" sz="4000" dirty="0" smtClean="0">
                <a:latin typeface="AvantGarde LT Medium" pitchFamily="2" charset="0"/>
              </a:rPr>
              <a:t> története</a:t>
            </a:r>
            <a:endParaRPr lang="hu-HU" sz="4000" dirty="0">
              <a:latin typeface="AvantGarde LT Medium" pitchFamily="2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857224" y="1071552"/>
            <a:ext cx="7358114" cy="4071948"/>
          </a:xfrm>
        </p:spPr>
        <p:txBody>
          <a:bodyPr>
            <a:noAutofit/>
          </a:bodyPr>
          <a:lstStyle/>
          <a:p>
            <a:pPr marL="457200" indent="-457200" algn="l">
              <a:lnSpc>
                <a:spcPct val="170000"/>
              </a:lnSpc>
              <a:buFont typeface="Arial" pitchFamily="34" charset="0"/>
              <a:buChar char="•"/>
            </a:pPr>
            <a:r>
              <a:rPr lang="hu-HU" sz="1400" dirty="0" smtClean="0">
                <a:solidFill>
                  <a:schemeClr val="tx1"/>
                </a:solidFill>
                <a:latin typeface="AvantGarde LT Book" pitchFamily="2" charset="0"/>
              </a:rPr>
              <a:t>Két különböző szakmai múlt találkozása</a:t>
            </a:r>
          </a:p>
          <a:p>
            <a:pPr marL="457200" indent="-457200" algn="l">
              <a:lnSpc>
                <a:spcPct val="170000"/>
              </a:lnSpc>
              <a:buFont typeface="Arial" pitchFamily="34" charset="0"/>
              <a:buChar char="•"/>
            </a:pPr>
            <a:r>
              <a:rPr lang="hu-HU" sz="1400" dirty="0" smtClean="0">
                <a:solidFill>
                  <a:schemeClr val="tx1"/>
                </a:solidFill>
                <a:latin typeface="AvantGarde LT Book" pitchFamily="2" charset="0"/>
              </a:rPr>
              <a:t>Pap Andrea-&gt;</a:t>
            </a:r>
            <a:r>
              <a:rPr lang="hu-HU" sz="1400" dirty="0" err="1" smtClean="0">
                <a:solidFill>
                  <a:schemeClr val="tx1"/>
                </a:solidFill>
                <a:latin typeface="AvantGarde LT Book" pitchFamily="2" charset="0"/>
              </a:rPr>
              <a:t>Fizióterápia</a:t>
            </a:r>
            <a:endParaRPr lang="hu-HU" sz="1400" dirty="0" smtClean="0">
              <a:solidFill>
                <a:schemeClr val="tx1"/>
              </a:solidFill>
              <a:latin typeface="AvantGarde LT Book" pitchFamily="2" charset="0"/>
            </a:endParaRPr>
          </a:p>
          <a:p>
            <a:pPr marL="457200" indent="-457200" algn="l">
              <a:lnSpc>
                <a:spcPct val="170000"/>
              </a:lnSpc>
              <a:buFont typeface="Arial" pitchFamily="34" charset="0"/>
              <a:buChar char="•"/>
            </a:pPr>
            <a:r>
              <a:rPr lang="hu-HU" sz="1400" dirty="0" smtClean="0">
                <a:solidFill>
                  <a:schemeClr val="tx1"/>
                </a:solidFill>
                <a:latin typeface="AvantGarde LT Book" pitchFamily="2" charset="0"/>
              </a:rPr>
              <a:t>Pelyhe Ádám-&gt; Szabadidő és szórakoztatás</a:t>
            </a:r>
          </a:p>
          <a:p>
            <a:pPr marL="457200" indent="-457200" algn="l">
              <a:lnSpc>
                <a:spcPct val="150000"/>
              </a:lnSpc>
              <a:buFont typeface="Arial" pitchFamily="34" charset="0"/>
              <a:buChar char="•"/>
            </a:pPr>
            <a:r>
              <a:rPr lang="hu-HU" sz="1400" dirty="0" smtClean="0">
                <a:solidFill>
                  <a:schemeClr val="tx1"/>
                </a:solidFill>
                <a:latin typeface="AvantGarde LT Book" pitchFamily="2" charset="0"/>
              </a:rPr>
              <a:t>2016. december: ötlet megszületése</a:t>
            </a:r>
          </a:p>
          <a:p>
            <a:pPr marL="457200" indent="-457200" algn="l">
              <a:lnSpc>
                <a:spcPct val="170000"/>
              </a:lnSpc>
              <a:buFont typeface="Arial" pitchFamily="34" charset="0"/>
              <a:buChar char="•"/>
            </a:pPr>
            <a:r>
              <a:rPr lang="hu-HU" sz="1400" dirty="0" smtClean="0">
                <a:solidFill>
                  <a:schemeClr val="tx1"/>
                </a:solidFill>
                <a:latin typeface="AvantGarde LT Book" pitchFamily="2" charset="0"/>
              </a:rPr>
              <a:t>2017. április: ICAROS megvásárlása</a:t>
            </a:r>
          </a:p>
          <a:p>
            <a:pPr marL="457200" indent="-457200" algn="l">
              <a:lnSpc>
                <a:spcPct val="170000"/>
              </a:lnSpc>
              <a:buFont typeface="Arial" pitchFamily="34" charset="0"/>
              <a:buChar char="•"/>
            </a:pPr>
            <a:r>
              <a:rPr lang="hu-HU" sz="1400" dirty="0" smtClean="0">
                <a:solidFill>
                  <a:schemeClr val="tx1"/>
                </a:solidFill>
                <a:latin typeface="AvantGarde LT Book" pitchFamily="2" charset="0"/>
              </a:rPr>
              <a:t>2017. május: </a:t>
            </a:r>
            <a:r>
              <a:rPr lang="hu-HU" sz="1400" b="1" dirty="0" err="1" smtClean="0">
                <a:solidFill>
                  <a:schemeClr val="tx1"/>
                </a:solidFill>
                <a:latin typeface="AvantGarde LT Book" pitchFamily="2" charset="0"/>
              </a:rPr>
              <a:t>VR</a:t>
            </a:r>
            <a:r>
              <a:rPr lang="hu-HU" sz="1400" dirty="0" err="1" smtClean="0">
                <a:solidFill>
                  <a:schemeClr val="tx1"/>
                </a:solidFill>
                <a:latin typeface="AvantGarde LT Book" pitchFamily="2" charset="0"/>
              </a:rPr>
              <a:t>rehab</a:t>
            </a:r>
            <a:r>
              <a:rPr lang="hu-HU" sz="1400" dirty="0" smtClean="0">
                <a:solidFill>
                  <a:schemeClr val="tx1"/>
                </a:solidFill>
                <a:latin typeface="AvantGarde LT Book" pitchFamily="2" charset="0"/>
              </a:rPr>
              <a:t> tanulmányainak megkezdése</a:t>
            </a:r>
          </a:p>
          <a:p>
            <a:pPr marL="457200" indent="-457200" algn="l">
              <a:lnSpc>
                <a:spcPct val="170000"/>
              </a:lnSpc>
              <a:buFont typeface="Arial" pitchFamily="34" charset="0"/>
              <a:buChar char="•"/>
            </a:pPr>
            <a:r>
              <a:rPr lang="hu-HU" sz="1400" b="1" dirty="0" err="1" smtClean="0">
                <a:solidFill>
                  <a:schemeClr val="tx1"/>
                </a:solidFill>
                <a:latin typeface="AvantGarde LT Book" pitchFamily="2" charset="0"/>
              </a:rPr>
              <a:t>VR</a:t>
            </a:r>
            <a:r>
              <a:rPr lang="hu-HU" sz="1400" dirty="0" err="1" smtClean="0">
                <a:solidFill>
                  <a:schemeClr val="tx1"/>
                </a:solidFill>
                <a:latin typeface="AvantGarde LT Book" pitchFamily="2" charset="0"/>
              </a:rPr>
              <a:t>rehab</a:t>
            </a:r>
            <a:r>
              <a:rPr lang="hu-HU" sz="1400" dirty="0" smtClean="0">
                <a:solidFill>
                  <a:schemeClr val="tx1"/>
                </a:solidFill>
                <a:latin typeface="AvantGarde LT Book" pitchFamily="2" charset="0"/>
              </a:rPr>
              <a:t> az élményszerzésben</a:t>
            </a:r>
          </a:p>
          <a:p>
            <a:pPr marL="457200" indent="-457200" algn="l">
              <a:lnSpc>
                <a:spcPct val="170000"/>
              </a:lnSpc>
              <a:buFont typeface="Arial" pitchFamily="34" charset="0"/>
              <a:buChar char="•"/>
            </a:pPr>
            <a:r>
              <a:rPr lang="hu-HU" sz="1400" dirty="0" smtClean="0">
                <a:solidFill>
                  <a:schemeClr val="tx1"/>
                </a:solidFill>
                <a:latin typeface="AvantGarde LT Book" pitchFamily="2" charset="0"/>
              </a:rPr>
              <a:t>További tanulmányok folyamatban rehabilitáció és mozgásfejlesztés témában</a:t>
            </a:r>
          </a:p>
          <a:p>
            <a:pPr marL="457200" indent="-457200" algn="l">
              <a:lnSpc>
                <a:spcPct val="170000"/>
              </a:lnSpc>
              <a:buFont typeface="Arial" pitchFamily="34" charset="0"/>
              <a:buChar char="•"/>
            </a:pPr>
            <a:r>
              <a:rPr lang="hu-HU" sz="1400" dirty="0" smtClean="0">
                <a:solidFill>
                  <a:schemeClr val="tx1"/>
                </a:solidFill>
                <a:latin typeface="AvantGarde LT Book" pitchFamily="2" charset="0"/>
              </a:rPr>
              <a:t>Saját </a:t>
            </a:r>
            <a:r>
              <a:rPr lang="hu-HU" sz="1400" dirty="0" smtClean="0">
                <a:solidFill>
                  <a:schemeClr val="tx1"/>
                </a:solidFill>
                <a:latin typeface="AvantGarde LT Book" pitchFamily="2" charset="0"/>
              </a:rPr>
              <a:t>szoftverfejlesztések</a:t>
            </a:r>
          </a:p>
          <a:p>
            <a:pPr marL="457200" indent="-457200" algn="l">
              <a:lnSpc>
                <a:spcPct val="170000"/>
              </a:lnSpc>
              <a:buFont typeface="Arial" pitchFamily="34" charset="0"/>
              <a:buChar char="•"/>
            </a:pPr>
            <a:r>
              <a:rPr lang="hu-HU" sz="1400" dirty="0" smtClean="0">
                <a:solidFill>
                  <a:schemeClr val="tx1"/>
                </a:solidFill>
                <a:latin typeface="AvantGarde LT Book" pitchFamily="2" charset="0"/>
              </a:rPr>
              <a:t>Célja a modern technológia használata mozgásfejlesztésre</a:t>
            </a:r>
            <a:endParaRPr lang="hu-HU" sz="1400" dirty="0">
              <a:solidFill>
                <a:schemeClr val="tx1"/>
              </a:solidFill>
              <a:latin typeface="AvantGarde LT Book" pitchFamily="2" charset="0"/>
            </a:endParaRPr>
          </a:p>
        </p:txBody>
      </p:sp>
      <p:sp>
        <p:nvSpPr>
          <p:cNvPr id="6" name="Folyamatábra: Döntés 5"/>
          <p:cNvSpPr/>
          <p:nvPr/>
        </p:nvSpPr>
        <p:spPr>
          <a:xfrm flipV="1">
            <a:off x="785786" y="964396"/>
            <a:ext cx="7572428" cy="34289"/>
          </a:xfrm>
          <a:prstGeom prst="flowChartDecision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tx1"/>
              </a:solidFill>
            </a:endParaRPr>
          </a:p>
        </p:txBody>
      </p:sp>
      <p:pic>
        <p:nvPicPr>
          <p:cNvPr id="7" name="Kép 6" descr="vrrehab-logo-50x50--nezoke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700441" cy="720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55576" y="107139"/>
            <a:ext cx="7772400" cy="1102519"/>
          </a:xfrm>
        </p:spPr>
        <p:txBody>
          <a:bodyPr>
            <a:normAutofit/>
          </a:bodyPr>
          <a:lstStyle/>
          <a:p>
            <a:r>
              <a:rPr lang="hu-HU" sz="4000" dirty="0" smtClean="0">
                <a:latin typeface="AvantGarde LT Medium" pitchFamily="2" charset="0"/>
                <a:cs typeface="Arial" panose="020B0604020202020204" pitchFamily="34" charset="0"/>
              </a:rPr>
              <a:t>VR használata mozgásfejlesztésre</a:t>
            </a:r>
            <a:endParaRPr lang="hu-HU" sz="4000" dirty="0">
              <a:latin typeface="AvantGarde LT Medium" pitchFamily="2" charset="0"/>
              <a:cs typeface="Arial" panose="020B0604020202020204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714348" y="1446602"/>
            <a:ext cx="7643866" cy="2636889"/>
          </a:xfrm>
        </p:spPr>
        <p:txBody>
          <a:bodyPr>
            <a:noAutofit/>
          </a:bodyPr>
          <a:lstStyle/>
          <a:p>
            <a:pPr marL="342900" indent="-342900" algn="l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§"/>
            </a:pPr>
            <a:r>
              <a:rPr lang="hu-HU" sz="1400" dirty="0" smtClean="0">
                <a:solidFill>
                  <a:schemeClr val="tx1"/>
                </a:solidFill>
                <a:latin typeface="AvantGarde LT Book" pitchFamily="2" charset="0"/>
              </a:rPr>
              <a:t>Szemen keresztül beérkező ingerek</a:t>
            </a:r>
          </a:p>
          <a:p>
            <a:pPr marL="342900" indent="-342900" algn="l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§"/>
            </a:pPr>
            <a:r>
              <a:rPr lang="hu-HU" sz="1400" dirty="0" smtClean="0">
                <a:solidFill>
                  <a:schemeClr val="tx1"/>
                </a:solidFill>
                <a:latin typeface="AvantGarde LT Book" pitchFamily="2" charset="0"/>
              </a:rPr>
              <a:t>VR hatása a reflexkörre</a:t>
            </a:r>
            <a:endParaRPr lang="en-US" sz="1400" dirty="0" smtClean="0">
              <a:solidFill>
                <a:schemeClr val="tx1"/>
              </a:solidFill>
              <a:latin typeface="AvantGarde LT Book" pitchFamily="2" charset="0"/>
            </a:endParaRPr>
          </a:p>
          <a:p>
            <a:pPr marL="342900" indent="-342900" algn="l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§"/>
            </a:pPr>
            <a:r>
              <a:rPr lang="hu-HU" sz="1400" dirty="0" smtClean="0">
                <a:solidFill>
                  <a:schemeClr val="tx1"/>
                </a:solidFill>
                <a:latin typeface="AvantGarde LT Book" pitchFamily="2" charset="0"/>
              </a:rPr>
              <a:t>VR hatása az idegrendszerre</a:t>
            </a:r>
          </a:p>
          <a:p>
            <a:pPr marL="342900" indent="-342900" algn="l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§"/>
            </a:pPr>
            <a:r>
              <a:rPr lang="hu-HU" sz="1400" dirty="0" smtClean="0">
                <a:solidFill>
                  <a:schemeClr val="tx1"/>
                </a:solidFill>
                <a:latin typeface="AvantGarde LT Book" pitchFamily="2" charset="0"/>
              </a:rPr>
              <a:t>Virtuális tér többet ad a mozgásfejlesztéshez</a:t>
            </a:r>
          </a:p>
          <a:p>
            <a:pPr marL="342900" indent="-342900" algn="l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§"/>
            </a:pPr>
            <a:r>
              <a:rPr lang="hu-HU" sz="1400" dirty="0" smtClean="0">
                <a:solidFill>
                  <a:schemeClr val="tx1"/>
                </a:solidFill>
                <a:latin typeface="AvantGarde LT Book" pitchFamily="2" charset="0"/>
              </a:rPr>
              <a:t>Világszerte használt VR mozgásterápia és aktív mozgás</a:t>
            </a:r>
            <a:endParaRPr lang="en-US" sz="1400" dirty="0" smtClean="0">
              <a:solidFill>
                <a:schemeClr val="tx1"/>
              </a:solidFill>
              <a:latin typeface="AvantGarde LT Book" pitchFamily="2" charset="0"/>
            </a:endParaRPr>
          </a:p>
          <a:p>
            <a:pPr marL="342900" indent="-342900" algn="l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hu-HU" sz="1400" dirty="0" err="1" smtClean="0">
                <a:solidFill>
                  <a:schemeClr val="tx1"/>
                </a:solidFill>
                <a:latin typeface="AvantGarde LT Book" pitchFamily="2" charset="0"/>
              </a:rPr>
              <a:t>Motion</a:t>
            </a:r>
            <a:r>
              <a:rPr lang="hu-HU" sz="1400" dirty="0" smtClean="0">
                <a:solidFill>
                  <a:schemeClr val="tx1"/>
                </a:solidFill>
                <a:latin typeface="AvantGarde LT Book" pitchFamily="2" charset="0"/>
              </a:rPr>
              <a:t> </a:t>
            </a:r>
            <a:r>
              <a:rPr lang="hu-HU" sz="1400" dirty="0" err="1" smtClean="0">
                <a:solidFill>
                  <a:schemeClr val="tx1"/>
                </a:solidFill>
                <a:latin typeface="AvantGarde LT Book" pitchFamily="2" charset="0"/>
              </a:rPr>
              <a:t>sickness</a:t>
            </a:r>
            <a:r>
              <a:rPr lang="hu-HU" sz="1400" dirty="0" smtClean="0">
                <a:solidFill>
                  <a:schemeClr val="tx1"/>
                </a:solidFill>
                <a:latin typeface="AvantGarde LT Book" pitchFamily="2" charset="0"/>
              </a:rPr>
              <a:t> – </a:t>
            </a:r>
            <a:r>
              <a:rPr lang="hu-HU" sz="1400" dirty="0" smtClean="0">
                <a:solidFill>
                  <a:schemeClr val="tx1"/>
                </a:solidFill>
              </a:rPr>
              <a:t>Csak az érző neuronok kapnak ingert, a mozgató neuronok nem.</a:t>
            </a:r>
            <a:endParaRPr lang="en-US" sz="1400" dirty="0">
              <a:solidFill>
                <a:schemeClr val="tx1"/>
              </a:solidFill>
              <a:latin typeface="AvantGarde LT Book" pitchFamily="2" charset="0"/>
            </a:endParaRPr>
          </a:p>
        </p:txBody>
      </p:sp>
      <p:sp>
        <p:nvSpPr>
          <p:cNvPr id="4" name="Folyamatábra: Döntés 3"/>
          <p:cNvSpPr/>
          <p:nvPr/>
        </p:nvSpPr>
        <p:spPr>
          <a:xfrm flipV="1">
            <a:off x="785786" y="964396"/>
            <a:ext cx="7572428" cy="34289"/>
          </a:xfrm>
          <a:prstGeom prst="flowChartDecision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6" name="Kép 5" descr="vrrehab-logo-50x50--nezoke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700441" cy="720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44024C2-59F5-46BF-80EC-B2A2D912D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4000" dirty="0" smtClean="0">
                <a:latin typeface="AvantGarde LT Medium" pitchFamily="2" charset="0"/>
              </a:rPr>
              <a:t>Gyógytorna és az aktív VR kapcsolata</a:t>
            </a:r>
            <a:endParaRPr lang="en-US" sz="4000" dirty="0">
              <a:latin typeface="AvantGarde LT Medium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4E0D82F-5D12-4DC6-87EF-876796370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915566"/>
            <a:ext cx="8496944" cy="3394472"/>
          </a:xfrm>
        </p:spPr>
        <p:txBody>
          <a:bodyPr>
            <a:normAutofit/>
          </a:bodyPr>
          <a:lstStyle/>
          <a:p>
            <a:pPr algn="ctr">
              <a:spcAft>
                <a:spcPts val="1200"/>
              </a:spcAft>
              <a:buNone/>
            </a:pPr>
            <a:r>
              <a:rPr lang="hu-HU" sz="2000" dirty="0" smtClean="0">
                <a:latin typeface="AvantGarde LT Book" pitchFamily="2" charset="0"/>
              </a:rPr>
              <a:t>Gyógytorna eszközös lehetőségei</a:t>
            </a:r>
          </a:p>
          <a:p>
            <a:pPr>
              <a:spcAft>
                <a:spcPts val="1200"/>
              </a:spcAft>
              <a:buNone/>
            </a:pPr>
            <a:endParaRPr lang="hu-HU" sz="2400" dirty="0" smtClean="0">
              <a:latin typeface="AvantGarde LT Book" pitchFamily="2" charset="0"/>
            </a:endParaRPr>
          </a:p>
        </p:txBody>
      </p:sp>
      <p:sp>
        <p:nvSpPr>
          <p:cNvPr id="4" name="Folyamatábra: Döntés 3"/>
          <p:cNvSpPr/>
          <p:nvPr/>
        </p:nvSpPr>
        <p:spPr>
          <a:xfrm flipV="1">
            <a:off x="785786" y="964396"/>
            <a:ext cx="7572428" cy="34289"/>
          </a:xfrm>
          <a:prstGeom prst="flowChartDecision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5" name="Kép 4" descr="DSC0869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1419622"/>
            <a:ext cx="6541249" cy="351039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7" name="Kép 6" descr="vrrehab-logo-50x50--nezoke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" y="0"/>
            <a:ext cx="700441" cy="72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870279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44024C2-59F5-46BF-80EC-B2A2D912D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4000" dirty="0" smtClean="0">
                <a:latin typeface="AvantGarde LT Medium" pitchFamily="2" charset="0"/>
              </a:rPr>
              <a:t>Gyógytorna és az aktív VR kapcsolata</a:t>
            </a:r>
            <a:endParaRPr lang="en-US" sz="4000" dirty="0">
              <a:latin typeface="AvantGarde LT Medium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4E0D82F-5D12-4DC6-87EF-876796370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910" y="1393024"/>
            <a:ext cx="7643866" cy="339447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hu-HU" sz="1400" dirty="0" smtClean="0">
                <a:latin typeface="AvantGarde LT Book" pitchFamily="2" charset="0"/>
              </a:rPr>
              <a:t>Amit a szem lát a test elhiszi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hu-HU" sz="1400" dirty="0" smtClean="0">
                <a:latin typeface="AvantGarde LT Book" pitchFamily="2" charset="0"/>
              </a:rPr>
              <a:t>Legmagasabb szintű rehabilitáció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hu-HU" sz="1400" dirty="0" smtClean="0">
                <a:latin typeface="AvantGarde LT Book" pitchFamily="2" charset="0"/>
              </a:rPr>
              <a:t>Neurológia hatások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hu-HU" sz="1400" dirty="0" smtClean="0">
                <a:latin typeface="AvantGarde LT Book" pitchFamily="2" charset="0"/>
              </a:rPr>
              <a:t>Izmot érő </a:t>
            </a:r>
            <a:r>
              <a:rPr lang="hu-HU" sz="1400" dirty="0" smtClean="0">
                <a:latin typeface="AvantGarde LT Book" pitchFamily="2" charset="0"/>
              </a:rPr>
              <a:t>hatások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hu-HU" sz="1400" dirty="0" smtClean="0">
                <a:latin typeface="AvantGarde LT Book" pitchFamily="2" charset="0"/>
              </a:rPr>
              <a:t>Új élmények</a:t>
            </a:r>
            <a:endParaRPr lang="en-US" sz="1400" dirty="0">
              <a:latin typeface="AvantGarde LT Book" pitchFamily="2" charset="0"/>
            </a:endParaRPr>
          </a:p>
        </p:txBody>
      </p:sp>
      <p:sp>
        <p:nvSpPr>
          <p:cNvPr id="4" name="Folyamatábra: Döntés 3"/>
          <p:cNvSpPr/>
          <p:nvPr/>
        </p:nvSpPr>
        <p:spPr>
          <a:xfrm flipV="1">
            <a:off x="785786" y="964396"/>
            <a:ext cx="7572428" cy="34289"/>
          </a:xfrm>
          <a:prstGeom prst="flowChartDecision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5" name="Kép 4" descr="Trexler Erik-Vrrehab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1383618"/>
            <a:ext cx="2448272" cy="253828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" name="Kép 5" descr="vrrehab-logo-50x50--nezoke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" y="0"/>
            <a:ext cx="700441" cy="72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870279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55576" y="0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hu-HU" sz="3100" dirty="0" smtClean="0">
                <a:latin typeface="AvantGarde LT Medium" pitchFamily="2" charset="0"/>
              </a:rPr>
              <a:t>Elsődleges eszközünk:</a:t>
            </a:r>
            <a:r>
              <a:rPr lang="hu-HU" sz="4000" dirty="0" smtClean="0">
                <a:latin typeface="AvantGarde LT Medium" pitchFamily="2" charset="0"/>
              </a:rPr>
              <a:t/>
            </a:r>
            <a:br>
              <a:rPr lang="hu-HU" sz="4000" dirty="0" smtClean="0">
                <a:latin typeface="AvantGarde LT Medium" pitchFamily="2" charset="0"/>
              </a:rPr>
            </a:br>
            <a:r>
              <a:rPr lang="hu-HU" sz="4000" dirty="0" smtClean="0">
                <a:latin typeface="AvantGarde LT Medium" pitchFamily="2" charset="0"/>
              </a:rPr>
              <a:t>ICAROS</a:t>
            </a:r>
            <a:endParaRPr lang="hu-HU" sz="4000" dirty="0">
              <a:latin typeface="AvantGarde LT Medium" pitchFamily="2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714348" y="1102519"/>
            <a:ext cx="8072494" cy="1844281"/>
          </a:xfrm>
        </p:spPr>
        <p:txBody>
          <a:bodyPr>
            <a:noAutofit/>
          </a:bodyPr>
          <a:lstStyle/>
          <a:p>
            <a:pPr marL="342900" indent="-342900" algn="l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hu-HU" sz="1400" dirty="0" smtClean="0">
                <a:solidFill>
                  <a:schemeClr val="tx1"/>
                </a:solidFill>
                <a:latin typeface="AvantGarde LT Book" pitchFamily="2" charset="0"/>
              </a:rPr>
              <a:t>Német fejlesztés</a:t>
            </a:r>
          </a:p>
          <a:p>
            <a:pPr marL="342900" indent="-342900" algn="l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hu-HU" sz="1400" dirty="0" smtClean="0">
                <a:solidFill>
                  <a:schemeClr val="tx1"/>
                </a:solidFill>
                <a:latin typeface="AvantGarde LT Book" pitchFamily="2" charset="0"/>
              </a:rPr>
              <a:t>Aktív virtuális valóság</a:t>
            </a:r>
          </a:p>
          <a:p>
            <a:pPr marL="342900" indent="-342900" algn="l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hu-HU" sz="1400" dirty="0" smtClean="0">
                <a:solidFill>
                  <a:schemeClr val="tx1"/>
                </a:solidFill>
                <a:latin typeface="AvantGarde LT Book" pitchFamily="2" charset="0"/>
              </a:rPr>
              <a:t>Alapvetően </a:t>
            </a:r>
            <a:r>
              <a:rPr lang="hu-HU" sz="1400" dirty="0" err="1" smtClean="0">
                <a:solidFill>
                  <a:schemeClr val="tx1"/>
                </a:solidFill>
                <a:latin typeface="AvantGarde LT Book" pitchFamily="2" charset="0"/>
              </a:rPr>
              <a:t>fitness</a:t>
            </a:r>
            <a:r>
              <a:rPr lang="hu-HU" sz="1400" dirty="0" smtClean="0">
                <a:solidFill>
                  <a:schemeClr val="tx1"/>
                </a:solidFill>
                <a:latin typeface="AvantGarde LT Book" pitchFamily="2" charset="0"/>
              </a:rPr>
              <a:t> </a:t>
            </a:r>
            <a:r>
              <a:rPr lang="hu-HU" sz="1400" dirty="0" smtClean="0">
                <a:solidFill>
                  <a:schemeClr val="tx1"/>
                </a:solidFill>
                <a:latin typeface="AvantGarde LT Book" pitchFamily="2" charset="0"/>
              </a:rPr>
              <a:t>gép</a:t>
            </a:r>
          </a:p>
          <a:p>
            <a:pPr marL="342900" indent="-342900" algn="l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hu-HU" sz="1400" dirty="0" err="1" smtClean="0">
                <a:solidFill>
                  <a:schemeClr val="tx1"/>
                </a:solidFill>
                <a:latin typeface="AvantGarde LT Book" pitchFamily="2" charset="0"/>
              </a:rPr>
              <a:t>Oculus</a:t>
            </a:r>
            <a:r>
              <a:rPr lang="hu-HU" sz="1400" dirty="0" smtClean="0">
                <a:solidFill>
                  <a:schemeClr val="tx1"/>
                </a:solidFill>
                <a:latin typeface="AvantGarde LT Book" pitchFamily="2" charset="0"/>
              </a:rPr>
              <a:t>/</a:t>
            </a:r>
            <a:r>
              <a:rPr lang="hu-HU" sz="1400" dirty="0" err="1" smtClean="0">
                <a:solidFill>
                  <a:schemeClr val="tx1"/>
                </a:solidFill>
                <a:latin typeface="AvantGarde LT Book" pitchFamily="2" charset="0"/>
              </a:rPr>
              <a:t>Vive</a:t>
            </a:r>
            <a:r>
              <a:rPr lang="hu-HU" sz="1400" dirty="0" smtClean="0">
                <a:solidFill>
                  <a:schemeClr val="tx1"/>
                </a:solidFill>
                <a:latin typeface="AvantGarde LT Book" pitchFamily="2" charset="0"/>
              </a:rPr>
              <a:t>/</a:t>
            </a:r>
            <a:r>
              <a:rPr lang="hu-HU" sz="1400" dirty="0" err="1" smtClean="0">
                <a:solidFill>
                  <a:schemeClr val="tx1"/>
                </a:solidFill>
                <a:latin typeface="AvantGarde LT Book" pitchFamily="2" charset="0"/>
              </a:rPr>
              <a:t>GearVR</a:t>
            </a:r>
            <a:r>
              <a:rPr lang="hu-HU" sz="1400" dirty="0" smtClean="0">
                <a:solidFill>
                  <a:schemeClr val="tx1"/>
                </a:solidFill>
                <a:latin typeface="AvantGarde LT Book" pitchFamily="2" charset="0"/>
              </a:rPr>
              <a:t> kompatibilitás</a:t>
            </a:r>
          </a:p>
          <a:p>
            <a:pPr marL="342900" indent="-342900" algn="l">
              <a:spcAft>
                <a:spcPts val="600"/>
              </a:spcAft>
              <a:buFont typeface="Wingdings" pitchFamily="2" charset="2"/>
              <a:buChar char="§"/>
            </a:pPr>
            <a:endParaRPr lang="hu-HU" sz="1900" dirty="0" smtClean="0">
              <a:solidFill>
                <a:schemeClr val="tx1"/>
              </a:solidFill>
              <a:latin typeface="AvantGarde LT Book" pitchFamily="2" charset="0"/>
            </a:endParaRPr>
          </a:p>
        </p:txBody>
      </p:sp>
      <p:sp>
        <p:nvSpPr>
          <p:cNvPr id="5" name="Folyamatábra: Döntés 4"/>
          <p:cNvSpPr/>
          <p:nvPr/>
        </p:nvSpPr>
        <p:spPr>
          <a:xfrm flipV="1">
            <a:off x="785786" y="964396"/>
            <a:ext cx="7572428" cy="34289"/>
          </a:xfrm>
          <a:prstGeom prst="flowChartDecision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6" name="Kép 5" descr="icarosside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75656" y="2715766"/>
            <a:ext cx="6244121" cy="2731803"/>
          </a:xfrm>
          <a:prstGeom prst="rect">
            <a:avLst/>
          </a:prstGeom>
        </p:spPr>
      </p:pic>
      <p:pic>
        <p:nvPicPr>
          <p:cNvPr id="7" name="Kép 6" descr="vrrehab-logo-50x50--nezoke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" y="0"/>
            <a:ext cx="700441" cy="720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55576" y="0"/>
            <a:ext cx="7772400" cy="1102519"/>
          </a:xfrm>
        </p:spPr>
        <p:txBody>
          <a:bodyPr>
            <a:normAutofit/>
          </a:bodyPr>
          <a:lstStyle/>
          <a:p>
            <a:r>
              <a:rPr lang="hu-HU" sz="4000" dirty="0" smtClean="0">
                <a:latin typeface="AvantGarde LT Medium" pitchFamily="2" charset="0"/>
              </a:rPr>
              <a:t>ICAROS </a:t>
            </a:r>
            <a:r>
              <a:rPr lang="hu-HU" sz="4000" dirty="0" err="1" smtClean="0">
                <a:latin typeface="AvantGarde LT Medium" pitchFamily="2" charset="0"/>
              </a:rPr>
              <a:t>plank</a:t>
            </a:r>
            <a:r>
              <a:rPr lang="hu-HU" sz="4000" dirty="0" smtClean="0">
                <a:latin typeface="AvantGarde LT Medium" pitchFamily="2" charset="0"/>
              </a:rPr>
              <a:t> </a:t>
            </a:r>
            <a:r>
              <a:rPr lang="hu-HU" sz="4000" dirty="0" smtClean="0">
                <a:latin typeface="AvantGarde LT Medium" pitchFamily="2" charset="0"/>
              </a:rPr>
              <a:t>helyzet</a:t>
            </a:r>
            <a:endParaRPr lang="hu-HU" sz="4000" dirty="0">
              <a:latin typeface="AvantGarde LT Medium" pitchFamily="2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714348" y="1102519"/>
            <a:ext cx="8072494" cy="1844281"/>
          </a:xfrm>
        </p:spPr>
        <p:txBody>
          <a:bodyPr>
            <a:noAutofit/>
          </a:bodyPr>
          <a:lstStyle/>
          <a:p>
            <a:pPr marL="342900" indent="-342900" algn="l">
              <a:spcAft>
                <a:spcPts val="600"/>
              </a:spcAft>
              <a:buFont typeface="Wingdings" pitchFamily="2" charset="2"/>
              <a:buChar char="§"/>
            </a:pPr>
            <a:endParaRPr lang="hu-HU" sz="1900" dirty="0" smtClean="0">
              <a:solidFill>
                <a:schemeClr val="tx1"/>
              </a:solidFill>
              <a:latin typeface="AvantGarde LT Book" pitchFamily="2" charset="0"/>
            </a:endParaRPr>
          </a:p>
        </p:txBody>
      </p:sp>
      <p:sp>
        <p:nvSpPr>
          <p:cNvPr id="5" name="Folyamatábra: Döntés 4"/>
          <p:cNvSpPr/>
          <p:nvPr/>
        </p:nvSpPr>
        <p:spPr>
          <a:xfrm flipV="1">
            <a:off x="785786" y="964396"/>
            <a:ext cx="7572428" cy="34289"/>
          </a:xfrm>
          <a:prstGeom prst="flowChartDecision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8" name="flight-drones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52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55576" y="0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hu-HU" sz="4000" dirty="0" smtClean="0">
                <a:latin typeface="AvantGarde LT Medium" pitchFamily="2" charset="0"/>
              </a:rPr>
              <a:t/>
            </a:r>
            <a:br>
              <a:rPr lang="hu-HU" sz="4000" dirty="0" smtClean="0">
                <a:latin typeface="AvantGarde LT Medium" pitchFamily="2" charset="0"/>
              </a:rPr>
            </a:br>
            <a:r>
              <a:rPr lang="hu-HU" sz="4000" dirty="0" smtClean="0">
                <a:latin typeface="AvantGarde LT Medium" pitchFamily="2" charset="0"/>
              </a:rPr>
              <a:t>ICAROS</a:t>
            </a:r>
            <a:endParaRPr lang="hu-HU" sz="4000" dirty="0">
              <a:latin typeface="AvantGarde LT Medium" pitchFamily="2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714348" y="1102519"/>
            <a:ext cx="8072494" cy="1844281"/>
          </a:xfrm>
        </p:spPr>
        <p:txBody>
          <a:bodyPr>
            <a:noAutofit/>
          </a:bodyPr>
          <a:lstStyle/>
          <a:p>
            <a:pPr marL="342900" indent="-342900" algn="l">
              <a:spcAft>
                <a:spcPts val="600"/>
              </a:spcAft>
              <a:buFont typeface="Wingdings" pitchFamily="2" charset="2"/>
              <a:buChar char="§"/>
            </a:pPr>
            <a:endParaRPr lang="hu-HU" sz="1900" dirty="0" smtClean="0">
              <a:solidFill>
                <a:schemeClr val="tx1"/>
              </a:solidFill>
              <a:latin typeface="AvantGarde LT Book" pitchFamily="2" charset="0"/>
            </a:endParaRPr>
          </a:p>
        </p:txBody>
      </p:sp>
      <p:sp>
        <p:nvSpPr>
          <p:cNvPr id="5" name="Folyamatábra: Döntés 4"/>
          <p:cNvSpPr/>
          <p:nvPr/>
        </p:nvSpPr>
        <p:spPr>
          <a:xfrm flipV="1">
            <a:off x="785786" y="964396"/>
            <a:ext cx="7572428" cy="34289"/>
          </a:xfrm>
          <a:prstGeom prst="flowChartDecision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7" name="Kép 6" descr="Slider-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5" y="0"/>
            <a:ext cx="8986850" cy="51435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55576" y="0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hu-HU" sz="4000" dirty="0" smtClean="0">
                <a:latin typeface="AvantGarde LT Medium" pitchFamily="2" charset="0"/>
              </a:rPr>
              <a:t/>
            </a:r>
            <a:br>
              <a:rPr lang="hu-HU" sz="4000" dirty="0" smtClean="0">
                <a:latin typeface="AvantGarde LT Medium" pitchFamily="2" charset="0"/>
              </a:rPr>
            </a:br>
            <a:r>
              <a:rPr lang="hu-HU" sz="4000" dirty="0" smtClean="0">
                <a:latin typeface="AvantGarde LT Medium" pitchFamily="2" charset="0"/>
              </a:rPr>
              <a:t>ICAROS</a:t>
            </a:r>
            <a:endParaRPr lang="hu-HU" sz="4000" dirty="0">
              <a:latin typeface="AvantGarde LT Medium" pitchFamily="2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714348" y="1102519"/>
            <a:ext cx="8072494" cy="1844281"/>
          </a:xfrm>
        </p:spPr>
        <p:txBody>
          <a:bodyPr>
            <a:noAutofit/>
          </a:bodyPr>
          <a:lstStyle/>
          <a:p>
            <a:pPr marL="342900" indent="-342900" algn="l">
              <a:spcAft>
                <a:spcPts val="600"/>
              </a:spcAft>
              <a:buFont typeface="Wingdings" pitchFamily="2" charset="2"/>
              <a:buChar char="§"/>
            </a:pPr>
            <a:endParaRPr lang="hu-HU" sz="1900" dirty="0" smtClean="0">
              <a:solidFill>
                <a:schemeClr val="tx1"/>
              </a:solidFill>
              <a:latin typeface="AvantGarde LT Book" pitchFamily="2" charset="0"/>
            </a:endParaRPr>
          </a:p>
        </p:txBody>
      </p:sp>
      <p:sp>
        <p:nvSpPr>
          <p:cNvPr id="5" name="Folyamatábra: Döntés 4"/>
          <p:cNvSpPr/>
          <p:nvPr/>
        </p:nvSpPr>
        <p:spPr>
          <a:xfrm flipV="1">
            <a:off x="785786" y="964396"/>
            <a:ext cx="7572428" cy="34289"/>
          </a:xfrm>
          <a:prstGeom prst="flowChartDecision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6" name="Kép 5" descr="Slider-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5" y="0"/>
            <a:ext cx="8986850" cy="51435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3773</TotalTime>
  <Words>240</Words>
  <Application>Microsoft Office PowerPoint</Application>
  <PresentationFormat>Diavetítés a képernyőre (16:9 oldalarány)</PresentationFormat>
  <Paragraphs>73</Paragraphs>
  <Slides>14</Slides>
  <Notes>2</Notes>
  <HiddenSlides>0</HiddenSlides>
  <MMClips>1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15" baseType="lpstr">
      <vt:lpstr>Office-téma</vt:lpstr>
      <vt:lpstr>1. dia</vt:lpstr>
      <vt:lpstr>A VRrehab története</vt:lpstr>
      <vt:lpstr>VR használata mozgásfejlesztésre</vt:lpstr>
      <vt:lpstr>Gyógytorna és az aktív VR kapcsolata</vt:lpstr>
      <vt:lpstr>Gyógytorna és az aktív VR kapcsolata</vt:lpstr>
      <vt:lpstr>Elsődleges eszközünk: ICAROS</vt:lpstr>
      <vt:lpstr>ICAROS plank helyzet</vt:lpstr>
      <vt:lpstr> ICAROS</vt:lpstr>
      <vt:lpstr> ICAROS</vt:lpstr>
      <vt:lpstr>VR lehetőségek mozgásfejlesztésre</vt:lpstr>
      <vt:lpstr>Egyedi eszköz létrehozása</vt:lpstr>
      <vt:lpstr>Egyedi szoftver létrehozása</vt:lpstr>
      <vt:lpstr>Kapcsolat</vt:lpstr>
      <vt:lpstr>Köszönjük a figyelmet!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VRrehab</dc:title>
  <dc:creator>Pelyhe Adam</dc:creator>
  <cp:lastModifiedBy>Pelyhe Adam</cp:lastModifiedBy>
  <cp:revision>75</cp:revision>
  <dcterms:created xsi:type="dcterms:W3CDTF">2017-06-12T21:03:59Z</dcterms:created>
  <dcterms:modified xsi:type="dcterms:W3CDTF">2017-11-28T01:16:05Z</dcterms:modified>
</cp:coreProperties>
</file>