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85D7AFBA-C080-46EB-951C-5B16D0BB1B50}">
  <a:tblStyle styleId="{85D7AFBA-C080-46EB-951C-5B16D0BB1B5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Üdvözlök mindenkit az XY előadáson, melynek témája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Tetszik az embereknek, akkor mit fejlesszünk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Szeretném bemutatni a VR Math alkalmazásunkat, ami egy...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Én Mészáros Kornél vagyok,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&lt;background&gt;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 VR Math projecten jelenleg technológiai vezető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Hol kezdődött? Proto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BETT Show - British Educational Training and Technology Show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BETT - van feladat feature? Jöjjön vissza holnap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BETT Show - British Educational Training and Technology Show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Tetszik az embereknek, akkor mit fejlesszünk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2.png"/><Relationship Id="rId5" Type="http://schemas.openxmlformats.org/officeDocument/2006/relationships/image" Target="../media/image2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2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26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3.png"/><Relationship Id="rId8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5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jpg"/><Relationship Id="rId4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31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kornelmeszaros.com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15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4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png"/><Relationship Id="rId4" Type="http://schemas.openxmlformats.org/officeDocument/2006/relationships/image" Target="../media/image17.png"/><Relationship Id="rId5" Type="http://schemas.openxmlformats.org/officeDocument/2006/relationships/image" Target="../media/image41.png"/><Relationship Id="rId6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609600" y="744575"/>
            <a:ext cx="7924800" cy="2052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3200">
                <a:solidFill>
                  <a:srgbClr val="FFFFFF"/>
                </a:solidFill>
              </a:rPr>
              <a:t>KÜLÖNBÖZŐ VALÓSÁGOK TALÁLKOZÁSA MATEK ÓRÁN</a:t>
            </a:r>
          </a:p>
        </p:txBody>
      </p:sp>
      <p:pic>
        <p:nvPicPr>
          <p:cNvPr id="55" name="Shape 55"/>
          <p:cNvPicPr preferRelativeResize="0"/>
          <p:nvPr/>
        </p:nvPicPr>
        <p:blipFill rotWithShape="1">
          <a:blip r:embed="rId4">
            <a:alphaModFix/>
          </a:blip>
          <a:srcRect b="0" l="0" r="63378" t="0"/>
          <a:stretch/>
        </p:blipFill>
        <p:spPr>
          <a:xfrm>
            <a:off x="609600" y="3381725"/>
            <a:ext cx="381599" cy="32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6400" y="3441025"/>
            <a:ext cx="1431200" cy="2111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>
            <p:ph idx="4294967295" type="body"/>
          </p:nvPr>
        </p:nvSpPr>
        <p:spPr>
          <a:xfrm>
            <a:off x="5984275" y="3293350"/>
            <a:ext cx="2550000" cy="1383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b="1" lang="en" sz="1400">
                <a:solidFill>
                  <a:srgbClr val="FFFFFF"/>
                </a:solidFill>
              </a:rPr>
              <a:t>MÉSZÁROS KORNÉL</a:t>
            </a:r>
            <a:br>
              <a:rPr lang="en" sz="1400">
                <a:solidFill>
                  <a:srgbClr val="FFFFFF"/>
                </a:solidFill>
              </a:rPr>
            </a:br>
            <a:r>
              <a:rPr lang="en" sz="1400" u="sng">
                <a:solidFill>
                  <a:srgbClr val="FFFFFF"/>
                </a:solidFill>
              </a:rPr>
              <a:t>kornelmeszaros.com</a:t>
            </a:r>
            <a:br>
              <a:rPr lang="en" sz="1400">
                <a:solidFill>
                  <a:srgbClr val="FFFFFF"/>
                </a:solidFill>
              </a:rPr>
            </a:br>
            <a:r>
              <a:rPr lang="en" sz="1400">
                <a:solidFill>
                  <a:srgbClr val="FFFFFF"/>
                </a:solidFill>
              </a:rPr>
              <a:t>CTO @ VR MATH</a:t>
            </a:r>
            <a:br>
              <a:rPr lang="en" sz="1400">
                <a:solidFill>
                  <a:srgbClr val="FFFFFF"/>
                </a:solidFill>
              </a:rPr>
            </a:br>
            <a:r>
              <a:rPr lang="en" sz="1400" u="sng">
                <a:solidFill>
                  <a:srgbClr val="FFFFFF"/>
                </a:solidFill>
              </a:rPr>
              <a:t>vrmath.co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914400" rtl="0">
              <a:spcBef>
                <a:spcPts val="0"/>
              </a:spcBef>
              <a:buNone/>
            </a:pPr>
            <a:r>
              <a:rPr lang="en"/>
              <a:t>  Fejlesztési célok</a:t>
            </a:r>
          </a:p>
        </p:txBody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311700" y="1462500"/>
            <a:ext cx="8520600" cy="22185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>
                <a:solidFill>
                  <a:srgbClr val="000000"/>
                </a:solidFill>
              </a:rPr>
              <a:t>MINDENT (IS)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7375" y="2126100"/>
            <a:ext cx="2449275" cy="89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200" y="211725"/>
            <a:ext cx="4193477" cy="23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7400" y="211725"/>
            <a:ext cx="4193477" cy="23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838" y="2715526"/>
            <a:ext cx="3024197" cy="2268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2047" y="2715525"/>
            <a:ext cx="3024200" cy="226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5" y="0"/>
            <a:ext cx="9144000" cy="514093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/>
          <p:nvPr/>
        </p:nvSpPr>
        <p:spPr>
          <a:xfrm>
            <a:off x="4639650" y="4226775"/>
            <a:ext cx="4504500" cy="91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4486275" y="4260450"/>
            <a:ext cx="2241000" cy="1847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>
                <a:solidFill>
                  <a:srgbClr val="FFFFFF"/>
                </a:solidFill>
              </a:rPr>
              <a:t>Gaze input</a:t>
            </a:r>
          </a:p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SzPts val="1800"/>
              <a:buChar char="-"/>
            </a:pPr>
            <a:r>
              <a:rPr lang="en">
                <a:solidFill>
                  <a:srgbClr val="FFFFFF"/>
                </a:solidFill>
              </a:rPr>
              <a:t>Forgatás, zoom</a:t>
            </a:r>
          </a:p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615225" y="4260450"/>
            <a:ext cx="2921400" cy="1847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>
                <a:solidFill>
                  <a:srgbClr val="FFFFFF"/>
                </a:solidFill>
              </a:rPr>
              <a:t>Kijelölés módok</a:t>
            </a:r>
          </a:p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SzPts val="1800"/>
              <a:buChar char="-"/>
            </a:pPr>
            <a:r>
              <a:rPr lang="en">
                <a:solidFill>
                  <a:srgbClr val="FFFFFF"/>
                </a:solidFill>
              </a:rPr>
              <a:t>Feladatmegoldás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87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0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914400" rtl="0">
              <a:spcBef>
                <a:spcPts val="0"/>
              </a:spcBef>
              <a:buNone/>
            </a:pPr>
            <a:r>
              <a:rPr lang="en"/>
              <a:t>  Augmented Reality (Kiterjesztett valóság)</a:t>
            </a:r>
          </a:p>
        </p:txBody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311700" y="1685875"/>
            <a:ext cx="4172100" cy="2987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lang="en">
                <a:solidFill>
                  <a:srgbClr val="000000"/>
                </a:solidFill>
              </a:rPr>
              <a:t>Fake AR</a:t>
            </a: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Pokemon GO</a:t>
            </a: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360 + kamerakép</a:t>
            </a:r>
            <a:br>
              <a:rPr lang="en">
                <a:solidFill>
                  <a:srgbClr val="000000"/>
                </a:solidFill>
              </a:rPr>
            </a:b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Marker alapú</a:t>
            </a: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Vuforia</a:t>
            </a:r>
            <a:br>
              <a:rPr lang="en">
                <a:solidFill>
                  <a:srgbClr val="000000"/>
                </a:solidFill>
              </a:rPr>
            </a:b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Plane detection</a:t>
            </a: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ARKit</a:t>
            </a: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ARCore</a:t>
            </a:r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1425" y="1538025"/>
            <a:ext cx="4355400" cy="3135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		  Összesítés</a:t>
            </a:r>
          </a:p>
        </p:txBody>
      </p:sp>
      <p:graphicFrame>
        <p:nvGraphicFramePr>
          <p:cNvPr id="190" name="Shape 190"/>
          <p:cNvGraphicFramePr/>
          <p:nvPr/>
        </p:nvGraphicFramePr>
        <p:xfrm>
          <a:off x="311750" y="1619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{85D7AFBA-C080-46EB-951C-5B16D0BB1B50}</a:tableStyleId>
              </a:tblPr>
              <a:tblGrid>
                <a:gridCol w="618975"/>
                <a:gridCol w="982850"/>
                <a:gridCol w="935625"/>
                <a:gridCol w="769400"/>
                <a:gridCol w="982850"/>
                <a:gridCol w="1261025"/>
                <a:gridCol w="1149050"/>
                <a:gridCol w="1820850"/>
              </a:tblGrid>
              <a:tr h="8292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Forgatás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Kijelölés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Zoom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Fókusz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Kijelölés, mód váltás,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f</a:t>
                      </a:r>
                      <a:r>
                        <a:rPr b="1" lang="en"/>
                        <a:t>eladat, help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Háttér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Felhasználó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kamera</a:t>
                      </a:r>
                    </a:p>
                  </a:txBody>
                  <a:tcPr marT="91425" marB="91425" marR="91425" marL="91425"/>
                </a:tc>
              </a:tr>
              <a:tr h="5458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2D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Touch drag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Tap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Pinch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Tap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2D UI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Statikus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Statikus</a:t>
                      </a:r>
                    </a:p>
                  </a:txBody>
                  <a:tcPr marT="91425" marB="91425" marR="91425" marL="91425"/>
                </a:tc>
              </a:tr>
              <a:tr h="5458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AR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Repülés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Tap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Pinch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Tap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2D UI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Kamerakép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Szabad pozíció, Szabad forgás</a:t>
                      </a:r>
                    </a:p>
                  </a:txBody>
                  <a:tcPr marT="91425" marB="91425" marR="91425" marL="91425"/>
                </a:tc>
              </a:tr>
              <a:tr h="5458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360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Touch drag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Tap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Gomb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Ránézés (tap)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2D UI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3D art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Fix pozíció,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Szabad forgás</a:t>
                      </a:r>
                    </a:p>
                  </a:txBody>
                  <a:tcPr marT="91425" marB="91425" marR="91425" marL="91425"/>
                </a:tc>
              </a:tr>
              <a:tr h="5458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VR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Gomb, 30°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Nézés, Gomb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Gomb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Ránézés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3D UI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3D art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Fix pozíció,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Szabad forgás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91" name="Shape 191"/>
          <p:cNvSpPr txBox="1"/>
          <p:nvPr>
            <p:ph type="title"/>
          </p:nvPr>
        </p:nvSpPr>
        <p:spPr>
          <a:xfrm>
            <a:off x="1453200" y="980775"/>
            <a:ext cx="1899600" cy="473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/>
              <a:t>(prefabs, subscenes)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13024" y="0"/>
            <a:ext cx="1316732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8400" y="602600"/>
            <a:ext cx="2486025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075" y="1291750"/>
            <a:ext cx="632325" cy="63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075" y="2159825"/>
            <a:ext cx="632325" cy="63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0075" y="3027900"/>
            <a:ext cx="632325" cy="63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0075" y="3895975"/>
            <a:ext cx="632325" cy="6323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/>
          <p:nvPr>
            <p:ph idx="1" type="body"/>
          </p:nvPr>
        </p:nvSpPr>
        <p:spPr>
          <a:xfrm>
            <a:off x="1503000" y="3983525"/>
            <a:ext cx="5833200" cy="45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Statisztikák</a:t>
            </a:r>
          </a:p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1503000" y="3115450"/>
            <a:ext cx="5833200" cy="45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Virtual Reality</a:t>
            </a:r>
          </a:p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1503000" y="1379313"/>
            <a:ext cx="5833200" cy="45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Virtuális osztályterem</a:t>
            </a:r>
          </a:p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1503000" y="2247388"/>
            <a:ext cx="5833200" cy="45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Geometria, feladatok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476" y="0"/>
            <a:ext cx="5333050" cy="71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3825" y="4550450"/>
            <a:ext cx="1052800" cy="31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3825" y="4137585"/>
            <a:ext cx="1052800" cy="315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1181" y="0"/>
            <a:ext cx="98263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idx="1" type="body"/>
          </p:nvPr>
        </p:nvSpPr>
        <p:spPr>
          <a:xfrm>
            <a:off x="609600" y="609598"/>
            <a:ext cx="3495900" cy="816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Köszönöm a figyelmet!</a:t>
            </a:r>
          </a:p>
        </p:txBody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09600" y="2597725"/>
            <a:ext cx="3005100" cy="2016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400">
                <a:solidFill>
                  <a:srgbClr val="FFFFFF"/>
                </a:solidFill>
              </a:rPr>
              <a:t>MÉSZÁROS KORNÉL</a:t>
            </a:r>
            <a:br>
              <a:rPr lang="en" sz="1400">
                <a:solidFill>
                  <a:srgbClr val="FFFFFF"/>
                </a:solidFill>
              </a:rPr>
            </a:br>
            <a:r>
              <a:rPr lang="en" sz="1400" u="sng">
                <a:solidFill>
                  <a:srgbClr val="FFFFFF"/>
                </a:solidFill>
              </a:rPr>
              <a:t>k</a:t>
            </a:r>
            <a:r>
              <a:rPr lang="en" sz="1400" u="sng">
                <a:solidFill>
                  <a:srgbClr val="FFFFFF"/>
                </a:solidFill>
              </a:rPr>
              <a:t>ornelmeszaros.com</a:t>
            </a:r>
            <a:br>
              <a:rPr lang="en" sz="1400" u="sng">
                <a:solidFill>
                  <a:srgbClr val="FFFFFF"/>
                </a:solidFill>
              </a:rPr>
            </a:br>
            <a:r>
              <a:rPr lang="en" sz="1400">
                <a:solidFill>
                  <a:srgbClr val="FFFFFF"/>
                </a:solidFill>
              </a:rPr>
              <a:t>contact@kornelmeszaros.com</a:t>
            </a:r>
          </a:p>
          <a:p>
            <a:pPr lvl="0" rtl="0">
              <a:spcBef>
                <a:spcPts val="0"/>
              </a:spcBef>
              <a:buNone/>
            </a:pPr>
            <a:br>
              <a:rPr lang="en" sz="1400">
                <a:solidFill>
                  <a:srgbClr val="FFFFFF"/>
                </a:solidFill>
              </a:rPr>
            </a:br>
            <a:r>
              <a:rPr lang="en" sz="1400">
                <a:solidFill>
                  <a:srgbClr val="FFFFFF"/>
                </a:solidFill>
              </a:rPr>
              <a:t>CTO @ VR MATH</a:t>
            </a:r>
            <a:br>
              <a:rPr lang="en" sz="1400">
                <a:solidFill>
                  <a:srgbClr val="FFFFFF"/>
                </a:solidFill>
              </a:rPr>
            </a:br>
            <a:r>
              <a:rPr lang="en" sz="1400" u="sng">
                <a:solidFill>
                  <a:srgbClr val="FFFFFF"/>
                </a:solidFill>
              </a:rPr>
              <a:t>vrmath.co</a:t>
            </a:r>
          </a:p>
        </p:txBody>
      </p:sp>
      <p:pic>
        <p:nvPicPr>
          <p:cNvPr id="210" name="Shape 210"/>
          <p:cNvPicPr preferRelativeResize="0"/>
          <p:nvPr/>
        </p:nvPicPr>
        <p:blipFill rotWithShape="1">
          <a:blip r:embed="rId4">
            <a:alphaModFix/>
          </a:blip>
          <a:srcRect b="0" l="0" r="63810" t="0"/>
          <a:stretch/>
        </p:blipFill>
        <p:spPr>
          <a:xfrm>
            <a:off x="7927400" y="609600"/>
            <a:ext cx="607000" cy="53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idx="1" type="body"/>
          </p:nvPr>
        </p:nvSpPr>
        <p:spPr>
          <a:xfrm>
            <a:off x="311700" y="1533475"/>
            <a:ext cx="5093100" cy="2987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M</a:t>
            </a:r>
            <a:r>
              <a:rPr lang="en">
                <a:solidFill>
                  <a:srgbClr val="000000"/>
                </a:solidFill>
              </a:rPr>
              <a:t>obilapp- és játékfejlesztés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Virtual Reality, Augmented Reality</a:t>
            </a:r>
          </a:p>
          <a:p>
            <a:pPr indent="-342900" lvl="0" marL="457200" rtl="0">
              <a:spcBef>
                <a:spcPts val="0"/>
              </a:spcBef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Unity, Unreal Engine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http://kornelmeszaros.com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0"/>
              </a:spcBef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CTO @ VR Math</a:t>
            </a:r>
          </a:p>
        </p:txBody>
      </p:sp>
      <p:pic>
        <p:nvPicPr>
          <p:cNvPr id="77" name="Shape 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4350" y="4107375"/>
            <a:ext cx="545500" cy="5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2400" y="4107375"/>
            <a:ext cx="545500" cy="5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3375" y="3350950"/>
            <a:ext cx="545500" cy="5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2400" y="3350950"/>
            <a:ext cx="545500" cy="5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34350" y="3350950"/>
            <a:ext cx="545500" cy="5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43375" y="4107375"/>
            <a:ext cx="545500" cy="5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43375" y="2594525"/>
            <a:ext cx="545500" cy="5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59625" y="4107375"/>
            <a:ext cx="545500" cy="5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91538" y="667151"/>
            <a:ext cx="1454525" cy="14545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914400" rtl="0">
              <a:spcBef>
                <a:spcPts val="0"/>
              </a:spcBef>
              <a:buNone/>
            </a:pPr>
            <a:r>
              <a:rPr lang="en"/>
              <a:t>  </a:t>
            </a:r>
            <a:r>
              <a:rPr lang="en"/>
              <a:t>Mészáros Kornél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48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5625" y="308925"/>
            <a:ext cx="2937476" cy="4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600" y="359850"/>
            <a:ext cx="4876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vr cardboard png"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000" y="2148875"/>
            <a:ext cx="3103799" cy="200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0791" y="0"/>
            <a:ext cx="289322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3600" y="359850"/>
            <a:ext cx="4876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vr cardboard png" id="114" name="Shape 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000" y="2148875"/>
            <a:ext cx="3103799" cy="20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>
            <p:ph idx="1" type="body"/>
          </p:nvPr>
        </p:nvSpPr>
        <p:spPr>
          <a:xfrm>
            <a:off x="3222000" y="4735300"/>
            <a:ext cx="2724000" cy="4083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@kornel_meszaros</a:t>
            </a:r>
          </a:p>
        </p:txBody>
      </p:sp>
      <p:pic>
        <p:nvPicPr>
          <p:cNvPr descr="Image result for twitter png" id="116" name="Shape 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60150" y="4659100"/>
            <a:ext cx="389450" cy="31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914400">
              <a:spcBef>
                <a:spcPts val="0"/>
              </a:spcBef>
              <a:buNone/>
            </a:pPr>
            <a:r>
              <a:rPr lang="en"/>
              <a:t>  F</a:t>
            </a:r>
            <a:r>
              <a:rPr lang="en"/>
              <a:t>ejlesztési célok</a:t>
            </a:r>
          </a:p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311700" y="1685875"/>
            <a:ext cx="4172100" cy="2987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Iskola, tanár, diák kezelés</a:t>
            </a:r>
            <a:br>
              <a:rPr lang="en">
                <a:solidFill>
                  <a:srgbClr val="000000"/>
                </a:solidFill>
              </a:rPr>
            </a:b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Valós idejű osztályterem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Real-time database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Tanár órát vezet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Feladatok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Diákok válaszolnak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Statisztikák</a:t>
            </a:r>
            <a:br>
              <a:rPr lang="en">
                <a:solidFill>
                  <a:srgbClr val="000000"/>
                </a:solidFill>
              </a:rPr>
            </a:br>
          </a:p>
          <a:p>
            <a:pPr indent="-342900" lvl="0" marL="457200" rtl="0">
              <a:spcBef>
                <a:spcPts val="0"/>
              </a:spcBef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App 2D UI</a:t>
            </a:r>
          </a:p>
        </p:txBody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4676775" y="1685875"/>
            <a:ext cx="4172100" cy="2987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“Szituációk”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Alakzat darabszám: 0 / 1 / 2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Alakzatok poz.: mellett, egymásban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Feladatok</a:t>
            </a:r>
            <a:br>
              <a:rPr lang="en">
                <a:solidFill>
                  <a:srgbClr val="000000"/>
                </a:solidFill>
              </a:rPr>
            </a:b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Viewer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VR, mint fő platform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360, akinek nincs Cardboardja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2D, aki nem akarja/tudja forgatni az eszközt</a:t>
            </a:r>
          </a:p>
          <a:p>
            <a:pPr indent="-317500" lvl="1" marL="914400" rtl="0">
              <a:spcBef>
                <a:spcPts val="0"/>
              </a:spcBef>
              <a:buClr>
                <a:srgbClr val="000000"/>
              </a:buClr>
              <a:buSzPts val="1400"/>
              <a:buChar char="-"/>
            </a:pPr>
            <a:r>
              <a:rPr lang="en">
                <a:solidFill>
                  <a:srgbClr val="000000"/>
                </a:solidFill>
              </a:rPr>
              <a:t>AR, akkor már miért ne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914400" rtl="0">
              <a:spcBef>
                <a:spcPts val="0"/>
              </a:spcBef>
              <a:buNone/>
            </a:pPr>
            <a:r>
              <a:rPr lang="en"/>
              <a:t>  Fejlesztési célok</a:t>
            </a:r>
          </a:p>
        </p:txBody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311700" y="1462500"/>
            <a:ext cx="8520600" cy="22185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>
                <a:solidFill>
                  <a:srgbClr val="000000"/>
                </a:solidFill>
              </a:rPr>
              <a:t>MINDENT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