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Lst>
  <p:notesMasterIdLst>
    <p:notesMasterId r:id="rId14"/>
  </p:notesMasterIdLst>
  <p:sldIdLst>
    <p:sldId id="256" r:id="rId3"/>
    <p:sldId id="279" r:id="rId4"/>
    <p:sldId id="276" r:id="rId5"/>
    <p:sldId id="274" r:id="rId6"/>
    <p:sldId id="284" r:id="rId7"/>
    <p:sldId id="285" r:id="rId8"/>
    <p:sldId id="278" r:id="rId9"/>
    <p:sldId id="286" r:id="rId10"/>
    <p:sldId id="288" r:id="rId11"/>
    <p:sldId id="269" r:id="rId12"/>
    <p:sldId id="287"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1pPr>
    <a:lvl2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2pPr>
    <a:lvl3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3pPr>
    <a:lvl4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4pPr>
    <a:lvl5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5pPr>
    <a:lvl6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6pPr>
    <a:lvl7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7pPr>
    <a:lvl8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8pPr>
    <a:lvl9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CAF7"/>
    <a:srgbClr val="FF7171"/>
    <a:srgbClr val="8CDCA1"/>
    <a:srgbClr val="1293DC"/>
    <a:srgbClr val="B1C2D2"/>
    <a:srgbClr val="F6FBFF"/>
    <a:srgbClr val="FE918C"/>
    <a:srgbClr val="FF4C43"/>
    <a:srgbClr val="FF928D"/>
    <a:srgbClr val="9A5C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2E8"/>
          </a:solidFill>
        </a:fill>
      </a:tcStyle>
    </a:wholeTbl>
    <a:band2H>
      <a:tcTxStyle/>
      <a:tcStyle>
        <a:tcBdr/>
        <a:fill>
          <a:solidFill>
            <a:srgbClr val="E6EA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2E7CB"/>
          </a:solidFill>
        </a:fill>
      </a:tcStyle>
    </a:wholeTbl>
    <a:band2H>
      <a:tcTxStyle/>
      <a:tcStyle>
        <a:tcBdr/>
        <a:fill>
          <a:solidFill>
            <a:srgbClr val="F8F4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CDDE"/>
          </a:solidFill>
        </a:fill>
      </a:tcStyle>
    </a:wholeTbl>
    <a:band2H>
      <a:tcTxStyle/>
      <a:tcStyle>
        <a:tcBdr/>
        <a:fill>
          <a:solidFill>
            <a:srgbClr val="EBE8E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5940675A-B579-460E-94D1-54222C63F5DA}" styleName="Nincs stílus, csak rács">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357" autoAdjust="0"/>
  </p:normalViewPr>
  <p:slideViewPr>
    <p:cSldViewPr snapToGrid="0">
      <p:cViewPr varScale="1">
        <p:scale>
          <a:sx n="53" d="100"/>
          <a:sy n="53" d="100"/>
        </p:scale>
        <p:origin x="156"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5" name="Shape 125"/>
          <p:cNvSpPr>
            <a:spLocks noGrp="1" noRot="1" noChangeAspect="1"/>
          </p:cNvSpPr>
          <p:nvPr>
            <p:ph type="sldImg"/>
          </p:nvPr>
        </p:nvSpPr>
        <p:spPr>
          <a:xfrm>
            <a:off x="1143000" y="685800"/>
            <a:ext cx="4572000" cy="3429000"/>
          </a:xfrm>
          <a:prstGeom prst="rect">
            <a:avLst/>
          </a:prstGeom>
        </p:spPr>
        <p:txBody>
          <a:bodyPr/>
          <a:lstStyle/>
          <a:p>
            <a:endParaRPr/>
          </a:p>
        </p:txBody>
      </p:sp>
      <p:sp>
        <p:nvSpPr>
          <p:cNvPr id="126" name="Shape 12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85200080"/>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5502275" y="379413"/>
            <a:ext cx="3363913" cy="1893887"/>
          </a:xfrm>
        </p:spPr>
      </p:sp>
      <p:sp>
        <p:nvSpPr>
          <p:cNvPr id="3" name="Jegyzetek helye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Mi z mit még ki lehet olvasni ebből azon kívül </a:t>
            </a:r>
            <a:r>
              <a:rPr lang="hu-HU" sz="1200" kern="1200" dirty="0" err="1">
                <a:solidFill>
                  <a:schemeClr val="tx1"/>
                </a:solidFill>
                <a:effectLst/>
                <a:latin typeface="+mn-lt"/>
                <a:ea typeface="+mn-ea"/>
                <a:cs typeface="+mn-cs"/>
              </a:rPr>
              <a:t>hgoy</a:t>
            </a:r>
            <a:r>
              <a:rPr lang="hu-HU" sz="1200" kern="1200" dirty="0">
                <a:solidFill>
                  <a:schemeClr val="tx1"/>
                </a:solidFill>
                <a:effectLst/>
                <a:latin typeface="+mn-lt"/>
                <a:ea typeface="+mn-ea"/>
                <a:cs typeface="+mn-cs"/>
              </a:rPr>
              <a:t> gyorsan növekednek</a:t>
            </a:r>
            <a:r>
              <a:rPr lang="hu-HU" sz="1200" kern="1200" baseline="0" dirty="0">
                <a:solidFill>
                  <a:schemeClr val="tx1"/>
                </a:solidFill>
                <a:effectLst/>
                <a:latin typeface="+mn-lt"/>
                <a:ea typeface="+mn-ea"/>
                <a:cs typeface="+mn-cs"/>
              </a:rPr>
              <a:t> a dolgok.</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Hwre</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fokuszálnununk</a:t>
            </a:r>
            <a:r>
              <a:rPr lang="hu-HU" sz="1200" kern="1200" dirty="0">
                <a:solidFill>
                  <a:schemeClr val="tx1"/>
                </a:solidFill>
                <a:effectLst/>
                <a:latin typeface="+mn-lt"/>
                <a:ea typeface="+mn-ea"/>
                <a:cs typeface="+mn-cs"/>
              </a:rPr>
              <a:t>. Szoftveren kell legyen a </a:t>
            </a:r>
            <a:r>
              <a:rPr lang="hu-HU" sz="1200" kern="1200" dirty="0" err="1">
                <a:solidFill>
                  <a:schemeClr val="tx1"/>
                </a:solidFill>
                <a:effectLst/>
                <a:latin typeface="+mn-lt"/>
                <a:ea typeface="+mn-ea"/>
                <a:cs typeface="+mn-cs"/>
              </a:rPr>
              <a:t>hangsuly</a:t>
            </a:r>
            <a:r>
              <a:rPr lang="hu-HU" sz="12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err="1">
                <a:solidFill>
                  <a:schemeClr val="tx1"/>
                </a:solidFill>
                <a:effectLst/>
                <a:latin typeface="+mn-lt"/>
                <a:ea typeface="+mn-ea"/>
                <a:cs typeface="+mn-cs"/>
              </a:rPr>
              <a:t>hazánkaban</a:t>
            </a:r>
            <a:r>
              <a:rPr lang="hu-HU" sz="1200" kern="1200" dirty="0">
                <a:solidFill>
                  <a:schemeClr val="tx1"/>
                </a:solidFill>
                <a:effectLst/>
                <a:latin typeface="+mn-lt"/>
                <a:ea typeface="+mn-ea"/>
                <a:cs typeface="+mn-cs"/>
              </a:rPr>
              <a:t> B2C piacon ne vágjunk bele </a:t>
            </a:r>
            <a:r>
              <a:rPr lang="hu-HU" sz="1200" kern="1200" dirty="0" err="1">
                <a:solidFill>
                  <a:schemeClr val="tx1"/>
                </a:solidFill>
                <a:effectLst/>
                <a:latin typeface="+mn-lt"/>
                <a:ea typeface="+mn-ea"/>
                <a:cs typeface="+mn-cs"/>
              </a:rPr>
              <a:t>Hwbe</a:t>
            </a:r>
            <a:r>
              <a:rPr lang="hu-HU" sz="1200" kern="1200" baseline="0" dirty="0">
                <a:solidFill>
                  <a:schemeClr val="tx1"/>
                </a:solidFill>
                <a:effectLst/>
                <a:latin typeface="+mn-lt"/>
                <a:ea typeface="+mn-ea"/>
                <a:cs typeface="+mn-cs"/>
              </a:rPr>
              <a:t> annyira </a:t>
            </a:r>
            <a:r>
              <a:rPr lang="hu-HU" sz="1200" kern="1200" baseline="0" dirty="0" err="1">
                <a:solidFill>
                  <a:schemeClr val="tx1"/>
                </a:solidFill>
                <a:effectLst/>
                <a:latin typeface="+mn-lt"/>
                <a:ea typeface="+mn-ea"/>
                <a:cs typeface="+mn-cs"/>
              </a:rPr>
              <a:t>szabaon</a:t>
            </a:r>
            <a:r>
              <a:rPr lang="hu-HU" sz="1200" kern="1200" baseline="0" dirty="0">
                <a:solidFill>
                  <a:schemeClr val="tx1"/>
                </a:solidFill>
                <a:effectLst/>
                <a:latin typeface="+mn-lt"/>
                <a:ea typeface="+mn-ea"/>
                <a:cs typeface="+mn-cs"/>
              </a:rPr>
              <a:t> mint </a:t>
            </a:r>
            <a:r>
              <a:rPr lang="hu-HU" sz="1200" kern="1200" baseline="0" dirty="0" err="1">
                <a:solidFill>
                  <a:schemeClr val="tx1"/>
                </a:solidFill>
                <a:effectLst/>
                <a:latin typeface="+mn-lt"/>
                <a:ea typeface="+mn-ea"/>
                <a:cs typeface="+mn-cs"/>
              </a:rPr>
              <a:t>Swbe</a:t>
            </a:r>
            <a:r>
              <a:rPr lang="hu-HU" sz="1200" kern="1200" baseline="0" dirty="0">
                <a:solidFill>
                  <a:schemeClr val="tx1"/>
                </a:solidFill>
                <a:effectLst/>
                <a:latin typeface="+mn-lt"/>
                <a:ea typeface="+mn-ea"/>
                <a:cs typeface="+mn-cs"/>
              </a:rPr>
              <a:t>,  körültekintőbbnek:</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sz="1200" kern="1200" baseline="0" dirty="0">
                <a:solidFill>
                  <a:schemeClr val="tx1"/>
                </a:solidFill>
                <a:effectLst/>
                <a:latin typeface="+mn-lt"/>
                <a:ea typeface="+mn-ea"/>
                <a:cs typeface="+mn-cs"/>
              </a:rPr>
              <a:t>HW gyártás jobban </a:t>
            </a:r>
            <a:r>
              <a:rPr lang="hu-HU" sz="1200" kern="1200" baseline="0" dirty="0" err="1">
                <a:solidFill>
                  <a:schemeClr val="tx1"/>
                </a:solidFill>
                <a:effectLst/>
                <a:latin typeface="+mn-lt"/>
                <a:ea typeface="+mn-ea"/>
                <a:cs typeface="+mn-cs"/>
              </a:rPr>
              <a:t>centralizálódik</a:t>
            </a:r>
            <a:r>
              <a:rPr lang="hu-HU" sz="1200" kern="1200" baseline="0" dirty="0">
                <a:solidFill>
                  <a:schemeClr val="tx1"/>
                </a:solidFill>
                <a:effectLst/>
                <a:latin typeface="+mn-lt"/>
                <a:ea typeface="+mn-ea"/>
                <a:cs typeface="+mn-cs"/>
              </a:rPr>
              <a:t> mint SW</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sz="1200" kern="1200" baseline="0" dirty="0">
                <a:solidFill>
                  <a:schemeClr val="tx1"/>
                </a:solidFill>
                <a:effectLst/>
                <a:latin typeface="+mn-lt"/>
                <a:ea typeface="+mn-ea"/>
                <a:cs typeface="+mn-cs"/>
              </a:rPr>
              <a:t>Itthonról nehéz ugrani a kicsi piac miatt -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hu-HU" sz="1200" kern="1200" baseline="0" dirty="0" err="1">
                <a:solidFill>
                  <a:schemeClr val="tx1"/>
                </a:solidFill>
                <a:effectLst/>
                <a:latin typeface="+mn-lt"/>
                <a:ea typeface="+mn-ea"/>
                <a:cs typeface="+mn-cs"/>
              </a:rPr>
              <a:t>Nagságrendekkel</a:t>
            </a:r>
            <a:r>
              <a:rPr lang="hu-HU" sz="1200" kern="1200" baseline="0" dirty="0">
                <a:solidFill>
                  <a:schemeClr val="tx1"/>
                </a:solidFill>
                <a:effectLst/>
                <a:latin typeface="+mn-lt"/>
                <a:ea typeface="+mn-ea"/>
                <a:cs typeface="+mn-cs"/>
              </a:rPr>
              <a:t> nagyobb </a:t>
            </a:r>
            <a:r>
              <a:rPr lang="hu-HU" sz="1200" kern="1200" baseline="0" dirty="0" err="1">
                <a:solidFill>
                  <a:schemeClr val="tx1"/>
                </a:solidFill>
                <a:effectLst/>
                <a:latin typeface="+mn-lt"/>
                <a:ea typeface="+mn-ea"/>
                <a:cs typeface="+mn-cs"/>
              </a:rPr>
              <a:t>finanszirozási</a:t>
            </a:r>
            <a:r>
              <a:rPr lang="hu-HU" sz="1200" kern="1200" baseline="0" dirty="0">
                <a:solidFill>
                  <a:schemeClr val="tx1"/>
                </a:solidFill>
                <a:effectLst/>
                <a:latin typeface="+mn-lt"/>
                <a:ea typeface="+mn-ea"/>
                <a:cs typeface="+mn-cs"/>
              </a:rPr>
              <a:t> igény ami itthon </a:t>
            </a:r>
            <a:r>
              <a:rPr lang="hu-HU" sz="1200" kern="1200" baseline="0" dirty="0" err="1">
                <a:solidFill>
                  <a:schemeClr val="tx1"/>
                </a:solidFill>
                <a:effectLst/>
                <a:latin typeface="+mn-lt"/>
                <a:ea typeface="+mn-ea"/>
                <a:cs typeface="+mn-cs"/>
              </a:rPr>
              <a:t>korlátoztoo</a:t>
            </a:r>
            <a:endParaRPr lang="hu-HU"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1200" kern="1200" dirty="0">
                <a:solidFill>
                  <a:schemeClr val="tx1"/>
                </a:solidFill>
                <a:effectLst/>
                <a:latin typeface="+mn-lt"/>
                <a:ea typeface="+mn-ea"/>
                <a:cs typeface="+mn-cs"/>
              </a:rPr>
              <a:t>Ezt a </a:t>
            </a:r>
            <a:r>
              <a:rPr lang="hu-HU" sz="1200" kern="1200" dirty="0" err="1">
                <a:solidFill>
                  <a:schemeClr val="tx1"/>
                </a:solidFill>
                <a:effectLst/>
                <a:latin typeface="+mn-lt"/>
                <a:ea typeface="+mn-ea"/>
                <a:cs typeface="+mn-cs"/>
              </a:rPr>
              <a:t>sebsseéget</a:t>
            </a:r>
            <a:r>
              <a:rPr lang="hu-HU" sz="1200" kern="1200" dirty="0">
                <a:solidFill>
                  <a:schemeClr val="tx1"/>
                </a:solidFill>
                <a:effectLst/>
                <a:latin typeface="+mn-lt"/>
                <a:ea typeface="+mn-ea"/>
                <a:cs typeface="+mn-cs"/>
              </a:rPr>
              <a:t> összeraktuk azzal hogy van új világtrend. </a:t>
            </a:r>
            <a:r>
              <a:rPr lang="hu-HU" sz="1200" kern="1200" dirty="0" err="1">
                <a:solidFill>
                  <a:schemeClr val="tx1"/>
                </a:solidFill>
                <a:effectLst/>
                <a:latin typeface="+mn-lt"/>
                <a:ea typeface="+mn-ea"/>
                <a:cs typeface="+mn-cs"/>
              </a:rPr>
              <a:t>Next</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slide</a:t>
            </a:r>
            <a:endParaRPr lang="hu-HU" sz="1200" kern="1200" dirty="0">
              <a:solidFill>
                <a:schemeClr val="tx1"/>
              </a:solidFill>
              <a:effectLst/>
              <a:latin typeface="+mn-lt"/>
              <a:ea typeface="+mn-ea"/>
              <a:cs typeface="+mn-cs"/>
            </a:endParaRPr>
          </a:p>
          <a:p>
            <a:endParaRPr lang="hu-HU" dirty="0"/>
          </a:p>
          <a:p>
            <a:endParaRPr lang="hu-HU" dirty="0"/>
          </a:p>
        </p:txBody>
      </p:sp>
      <p:sp>
        <p:nvSpPr>
          <p:cNvPr id="4" name="Dia számának hely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765C1C-354A-4D86-BF29-2C8DF529907D}" type="slidenum">
              <a:rPr kumimoji="0" lang="hu-H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hu-H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8557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381000" y="685800"/>
            <a:ext cx="6096000" cy="3429000"/>
          </a:xfrm>
          <a:prstGeom prst="rect">
            <a:avLst/>
          </a:prstGeom>
        </p:spPr>
        <p:txBody>
          <a:bodyPr/>
          <a:lstStyle/>
          <a:p>
            <a:endParaRPr/>
          </a:p>
        </p:txBody>
      </p:sp>
      <p:sp>
        <p:nvSpPr>
          <p:cNvPr id="149" name="Shape 149"/>
          <p:cNvSpPr>
            <a:spLocks noGrp="1"/>
          </p:cNvSpPr>
          <p:nvPr>
            <p:ph type="body" sz="quarter" idx="1"/>
          </p:nvPr>
        </p:nvSpPr>
        <p:spPr>
          <a:prstGeom prst="rect">
            <a:avLst/>
          </a:prstGeom>
        </p:spPr>
        <p:txBody>
          <a:bodyPr/>
          <a:lstStyle/>
          <a:p>
            <a:r>
              <a:rPr lang="hu-HU" sz="1200" kern="1200" dirty="0">
                <a:solidFill>
                  <a:schemeClr val="tx1"/>
                </a:solidFill>
                <a:effectLst/>
                <a:latin typeface="+mj-lt"/>
                <a:ea typeface="+mj-ea"/>
                <a:cs typeface="+mj-cs"/>
                <a:sym typeface="Calibri"/>
              </a:rPr>
              <a:t>In a few years time we will have shoes, eyewear, furniture, prostethics perfectly fitting our body shape and personal tastes. </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b="0" kern="1200" dirty="0">
                <a:solidFill>
                  <a:schemeClr val="tx1"/>
                </a:solidFill>
                <a:effectLst/>
                <a:latin typeface="+mj-lt"/>
                <a:ea typeface="+mj-ea"/>
                <a:cs typeface="+mj-cs"/>
                <a:sym typeface="Calibri"/>
              </a:rPr>
              <a:t>To help you understand, let me tell you a story. </a:t>
            </a:r>
          </a:p>
          <a:p>
            <a:pPr marL="0" marR="0" indent="0" algn="l" defTabSz="914400" rtl="0" eaLnBrk="1" fontAlgn="auto" latinLnBrk="0" hangingPunct="1">
              <a:lnSpc>
                <a:spcPct val="100000"/>
              </a:lnSpc>
              <a:spcBef>
                <a:spcPts val="0"/>
              </a:spcBef>
              <a:spcAft>
                <a:spcPts val="0"/>
              </a:spcAft>
              <a:buClrTx/>
              <a:buSzTx/>
              <a:buFontTx/>
              <a:buNone/>
              <a:tabLst/>
              <a:defRPr/>
            </a:pPr>
            <a:r>
              <a:rPr lang="hu-HU" sz="1200" b="0" i="0" u="none" strike="noStrike" kern="1200" dirty="0">
                <a:solidFill>
                  <a:schemeClr val="tx1"/>
                </a:solidFill>
                <a:effectLst/>
                <a:latin typeface="+mj-lt"/>
                <a:ea typeface="+mj-ea"/>
                <a:cs typeface="+mj-cs"/>
                <a:sym typeface="Calibri"/>
              </a:rPr>
              <a:t>I</a:t>
            </a:r>
            <a:r>
              <a:rPr lang="en-US" sz="1200" b="0" i="0" u="none" strike="noStrike" kern="1200" baseline="0" dirty="0">
                <a:solidFill>
                  <a:schemeClr val="tx1"/>
                </a:solidFill>
                <a:effectLst/>
                <a:latin typeface="+mj-lt"/>
                <a:ea typeface="+mj-ea"/>
                <a:cs typeface="+mj-cs"/>
                <a:sym typeface="Calibri"/>
              </a:rPr>
              <a:t> needed to replace the doorknob </a:t>
            </a:r>
            <a:r>
              <a:rPr lang="hu-HU" sz="1200" b="0" i="0" u="none" strike="noStrike" kern="1200" baseline="0" dirty="0">
                <a:solidFill>
                  <a:schemeClr val="tx1"/>
                </a:solidFill>
                <a:effectLst/>
                <a:latin typeface="+mj-lt"/>
                <a:ea typeface="+mj-ea"/>
                <a:cs typeface="+mj-cs"/>
                <a:sym typeface="Calibri"/>
              </a:rPr>
              <a:t>i</a:t>
            </a:r>
            <a:r>
              <a:rPr lang="en-US" sz="1200" b="0" i="0" u="none" strike="noStrike" kern="1200" baseline="0" dirty="0">
                <a:solidFill>
                  <a:schemeClr val="tx1"/>
                </a:solidFill>
                <a:effectLst/>
                <a:latin typeface="+mj-lt"/>
                <a:ea typeface="+mj-ea"/>
                <a:cs typeface="+mj-cs"/>
                <a:sym typeface="Calibri"/>
              </a:rPr>
              <a:t>n my daughter’s room</a:t>
            </a:r>
            <a:r>
              <a:rPr lang="hu-HU" sz="1200" b="0" i="0" u="none" strike="noStrike" kern="1200" baseline="0" dirty="0">
                <a:solidFill>
                  <a:schemeClr val="tx1"/>
                </a:solidFill>
                <a:effectLst/>
                <a:latin typeface="+mj-lt"/>
                <a:ea typeface="+mj-ea"/>
                <a:cs typeface="+mj-cs"/>
                <a:sym typeface="Calibri"/>
              </a:rPr>
              <a:t>. I</a:t>
            </a:r>
            <a:r>
              <a:rPr lang="en-US" sz="1200" b="0" i="0" u="none" strike="noStrike" kern="1200" baseline="0" dirty="0">
                <a:solidFill>
                  <a:schemeClr val="tx1"/>
                </a:solidFill>
                <a:effectLst/>
                <a:latin typeface="+mj-lt"/>
                <a:ea typeface="+mj-ea"/>
                <a:cs typeface="+mj-cs"/>
                <a:sym typeface="Calibri"/>
              </a:rPr>
              <a:t> wanted to do something special, and because of Leopoly, </a:t>
            </a:r>
            <a:r>
              <a:rPr lang="hu-HU" sz="1200" b="0" i="0" u="none" strike="noStrike" kern="1200" baseline="0" dirty="0">
                <a:solidFill>
                  <a:schemeClr val="tx1"/>
                </a:solidFill>
                <a:effectLst/>
                <a:latin typeface="+mj-lt"/>
                <a:ea typeface="+mj-ea"/>
                <a:cs typeface="+mj-cs"/>
                <a:sym typeface="Calibri"/>
              </a:rPr>
              <a:t>I</a:t>
            </a:r>
            <a:r>
              <a:rPr lang="en-US" sz="1200" b="0" i="0" u="none" strike="noStrike" kern="1200" baseline="0" dirty="0">
                <a:solidFill>
                  <a:schemeClr val="tx1"/>
                </a:solidFill>
                <a:effectLst/>
                <a:latin typeface="+mj-lt"/>
                <a:ea typeface="+mj-ea"/>
                <a:cs typeface="+mj-cs"/>
                <a:sym typeface="Calibri"/>
              </a:rPr>
              <a:t> was able to go online, customize</a:t>
            </a:r>
            <a:r>
              <a:rPr lang="hu-HU" sz="1200" b="0" i="0" u="none" strike="noStrike" kern="1200" baseline="0" dirty="0">
                <a:solidFill>
                  <a:schemeClr val="tx1"/>
                </a:solidFill>
                <a:effectLst/>
                <a:latin typeface="+mj-lt"/>
                <a:ea typeface="+mj-ea"/>
                <a:cs typeface="+mj-cs"/>
                <a:sym typeface="Calibri"/>
              </a:rPr>
              <a:t> the</a:t>
            </a:r>
            <a:r>
              <a:rPr lang="en-US" sz="1200" b="0" i="0" u="none" strike="noStrike" kern="1200" baseline="0" dirty="0">
                <a:solidFill>
                  <a:schemeClr val="tx1"/>
                </a:solidFill>
                <a:effectLst/>
                <a:latin typeface="+mj-lt"/>
                <a:ea typeface="+mj-ea"/>
                <a:cs typeface="+mj-cs"/>
                <a:sym typeface="Calibri"/>
              </a:rPr>
              <a:t> shape, color, and material for a new knob, and even engrave a personal message, all in seconds.  </a:t>
            </a:r>
            <a:r>
              <a:rPr lang="hu-HU" sz="1200" b="0" i="0" u="none" strike="noStrike" kern="1200" baseline="0" dirty="0">
                <a:solidFill>
                  <a:schemeClr val="tx1"/>
                </a:solidFill>
                <a:effectLst/>
                <a:latin typeface="+mj-lt"/>
                <a:ea typeface="+mj-ea"/>
                <a:cs typeface="+mj-cs"/>
                <a:sym typeface="Calibri"/>
              </a:rPr>
              <a:t>I</a:t>
            </a:r>
            <a:r>
              <a:rPr lang="en-US" sz="1200" b="0" i="0" u="none" strike="noStrike" kern="1200" baseline="0" dirty="0">
                <a:solidFill>
                  <a:schemeClr val="tx1"/>
                </a:solidFill>
                <a:effectLst/>
                <a:latin typeface="+mj-lt"/>
                <a:ea typeface="+mj-ea"/>
                <a:cs typeface="+mj-cs"/>
                <a:sym typeface="Calibri"/>
              </a:rPr>
              <a:t>t was 3d printed and delivered in 2 days, providing delight for </a:t>
            </a:r>
            <a:r>
              <a:rPr lang="hu-HU" sz="1200" b="0" i="0" u="none" strike="noStrike" kern="1200" baseline="0" dirty="0">
                <a:solidFill>
                  <a:schemeClr val="tx1"/>
                </a:solidFill>
                <a:effectLst/>
                <a:latin typeface="+mj-lt"/>
                <a:ea typeface="+mj-ea"/>
                <a:cs typeface="+mj-cs"/>
                <a:sym typeface="Calibri"/>
              </a:rPr>
              <a:t>my</a:t>
            </a:r>
            <a:r>
              <a:rPr lang="en-US" sz="1200" b="0" i="0" u="none" strike="noStrike" kern="1200" baseline="0" dirty="0">
                <a:solidFill>
                  <a:schemeClr val="tx1"/>
                </a:solidFill>
                <a:effectLst/>
                <a:latin typeface="+mj-lt"/>
                <a:ea typeface="+mj-ea"/>
                <a:cs typeface="+mj-cs"/>
                <a:sym typeface="Calibri"/>
              </a:rPr>
              <a:t> daughter</a:t>
            </a:r>
            <a:r>
              <a:rPr lang="hu-HU" sz="1200" b="0" i="0" u="none" strike="noStrike" kern="1200" baseline="0" dirty="0">
                <a:solidFill>
                  <a:schemeClr val="tx1"/>
                </a:solidFill>
                <a:effectLst/>
                <a:latin typeface="+mj-lt"/>
                <a:ea typeface="+mj-ea"/>
                <a:cs typeface="+mj-cs"/>
                <a:sym typeface="Calibri"/>
              </a:rPr>
              <a:t> and to be honest even more to her mother</a:t>
            </a:r>
            <a:r>
              <a:rPr lang="en-US" sz="1200" b="0" i="0" u="none" strike="noStrike" kern="1200" baseline="0" dirty="0">
                <a:solidFill>
                  <a:schemeClr val="tx1"/>
                </a:solidFill>
                <a:effectLst/>
                <a:latin typeface="+mj-lt"/>
                <a:ea typeface="+mj-ea"/>
                <a:cs typeface="+mj-cs"/>
                <a:sym typeface="Calibri"/>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effectLst/>
              <a:latin typeface="+mj-lt"/>
              <a:ea typeface="+mj-ea"/>
              <a:cs typeface="+mj-cs"/>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1200" b="0" i="0" u="none" strike="noStrike" kern="1200" baseline="0" dirty="0">
                <a:solidFill>
                  <a:schemeClr val="tx1"/>
                </a:solidFill>
                <a:effectLst/>
                <a:latin typeface="+mj-lt"/>
                <a:ea typeface="+mj-ea"/>
                <a:cs typeface="+mj-cs"/>
                <a:sym typeface="Calibri"/>
              </a:rPr>
              <a:t>T</a:t>
            </a:r>
            <a:r>
              <a:rPr lang="en-US" sz="1200" b="0" i="0" u="none" strike="noStrike" kern="1200" baseline="0" dirty="0">
                <a:solidFill>
                  <a:schemeClr val="tx1"/>
                </a:solidFill>
                <a:effectLst/>
                <a:latin typeface="+mj-lt"/>
                <a:ea typeface="+mj-ea"/>
                <a:cs typeface="+mj-cs"/>
                <a:sym typeface="Calibri"/>
              </a:rPr>
              <a:t>his is</a:t>
            </a:r>
            <a:r>
              <a:rPr lang="hu-HU" sz="1200" b="0" i="0" u="none" strike="noStrike" kern="1200" baseline="0" dirty="0">
                <a:solidFill>
                  <a:schemeClr val="tx1"/>
                </a:solidFill>
                <a:effectLst/>
                <a:latin typeface="+mj-lt"/>
                <a:ea typeface="+mj-ea"/>
                <a:cs typeface="+mj-cs"/>
                <a:sym typeface="Calibri"/>
              </a:rPr>
              <a:t> just a doorknob but this is </a:t>
            </a:r>
            <a:r>
              <a:rPr lang="en-US" sz="1200" b="0" i="0" u="none" strike="noStrike" kern="1200" baseline="0" dirty="0">
                <a:solidFill>
                  <a:schemeClr val="tx1"/>
                </a:solidFill>
                <a:effectLst/>
                <a:latin typeface="+mj-lt"/>
                <a:ea typeface="+mj-ea"/>
                <a:cs typeface="+mj-cs"/>
                <a:sym typeface="Calibri"/>
              </a:rPr>
              <a:t>the future for m</a:t>
            </a:r>
            <a:r>
              <a:rPr lang="hu-HU" sz="1200" b="0" i="0" u="none" strike="noStrike" kern="1200" baseline="0" dirty="0">
                <a:solidFill>
                  <a:schemeClr val="tx1"/>
                </a:solidFill>
                <a:effectLst/>
                <a:latin typeface="+mj-lt"/>
                <a:ea typeface="+mj-ea"/>
                <a:cs typeface="+mj-cs"/>
                <a:sym typeface="Calibri"/>
              </a:rPr>
              <a:t>ost </a:t>
            </a:r>
            <a:r>
              <a:rPr lang="en-US" sz="1200" b="0" i="0" u="none" strike="noStrike" kern="1200" baseline="0" dirty="0">
                <a:solidFill>
                  <a:schemeClr val="tx1"/>
                </a:solidFill>
                <a:effectLst/>
                <a:latin typeface="+mj-lt"/>
                <a:ea typeface="+mj-ea"/>
                <a:cs typeface="+mj-cs"/>
                <a:sym typeface="Calibri"/>
              </a:rPr>
              <a:t>products</a:t>
            </a:r>
            <a:r>
              <a:rPr lang="hu-HU" sz="1200" b="0" i="0" u="none" strike="noStrike" kern="1200" baseline="0" dirty="0">
                <a:solidFill>
                  <a:schemeClr val="tx1"/>
                </a:solidFill>
                <a:effectLst/>
                <a:latin typeface="+mj-lt"/>
                <a:ea typeface="+mj-ea"/>
                <a:cs typeface="+mj-cs"/>
                <a:sym typeface="Calibri"/>
              </a:rPr>
              <a:t>. </a:t>
            </a:r>
            <a:endParaRPr lang="en-US" sz="1200" b="0" i="0" u="none" strike="noStrike" kern="1200" baseline="0" dirty="0">
              <a:solidFill>
                <a:schemeClr val="tx1"/>
              </a:solidFill>
              <a:effectLst/>
              <a:latin typeface="+mj-lt"/>
              <a:ea typeface="+mj-ea"/>
              <a:cs typeface="+mj-cs"/>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dirty="0">
              <a:effectLst/>
              <a:latin typeface="+mj-lt"/>
              <a:ea typeface="+mj-ea"/>
              <a:cs typeface="+mj-cs"/>
              <a:sym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1200" b="0" kern="1200" dirty="0">
                <a:solidFill>
                  <a:schemeClr val="tx1"/>
                </a:solidFill>
                <a:effectLst/>
                <a:latin typeface="+mj-lt"/>
                <a:ea typeface="+mj-ea"/>
                <a:cs typeface="+mj-cs"/>
                <a:sym typeface="Calibri"/>
              </a:rPr>
              <a:t>This is the new era of digital manufacturing and mass customization</a:t>
            </a:r>
            <a:r>
              <a:rPr lang="en-US" sz="1200" b="0" kern="1200" dirty="0">
                <a:solidFill>
                  <a:schemeClr val="tx1"/>
                </a:solidFill>
                <a:effectLst/>
                <a:latin typeface="+mj-lt"/>
                <a:ea typeface="+mj-ea"/>
                <a:cs typeface="+mj-cs"/>
                <a:sym typeface="Calibri"/>
              </a:rPr>
              <a:t>. </a:t>
            </a:r>
            <a:r>
              <a:rPr lang="hu-HU" sz="1200" b="0" kern="1200" dirty="0">
                <a:solidFill>
                  <a:schemeClr val="tx1"/>
                </a:solidFill>
                <a:effectLst/>
                <a:latin typeface="+mj-lt"/>
                <a:ea typeface="+mj-ea"/>
                <a:cs typeface="+mj-cs"/>
                <a:sym typeface="Calibri"/>
              </a:rPr>
              <a:t> </a:t>
            </a:r>
          </a:p>
          <a:p>
            <a:endParaRPr dirty="0"/>
          </a:p>
        </p:txBody>
      </p:sp>
    </p:spTree>
    <p:extLst>
      <p:ext uri="{BB962C8B-B14F-4D97-AF65-F5344CB8AC3E}">
        <p14:creationId xmlns:p14="http://schemas.microsoft.com/office/powerpoint/2010/main" val="2744160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381000" y="685800"/>
            <a:ext cx="6096000" cy="3429000"/>
          </a:xfrm>
          <a:prstGeom prst="rect">
            <a:avLst/>
          </a:prstGeom>
        </p:spPr>
        <p:txBody>
          <a:bodyPr/>
          <a:lstStyle/>
          <a:p>
            <a:endParaRPr/>
          </a:p>
        </p:txBody>
      </p:sp>
      <p:sp>
        <p:nvSpPr>
          <p:cNvPr id="148" name="Shape 148"/>
          <p:cNvSpPr>
            <a:spLocks noGrp="1"/>
          </p:cNvSpPr>
          <p:nvPr>
            <p:ph type="body" sz="quarter" idx="1"/>
          </p:nvPr>
        </p:nvSpPr>
        <p:spPr>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dirty="0">
                <a:solidFill>
                  <a:schemeClr val="tx1"/>
                </a:solidFill>
                <a:effectLst/>
                <a:latin typeface="+mj-lt"/>
                <a:ea typeface="+mj-ea"/>
                <a:cs typeface="+mj-cs"/>
                <a:sym typeface="Helvetica Neue"/>
              </a:rPr>
              <a:t>And this new wave of digitization is led by 3D technologies, scanning for digitization, printing for manufacturing, AR and VR for visualization and other reasons. </a:t>
            </a:r>
            <a:endParaRPr lang="hu-HU" sz="2400" kern="1200" dirty="0">
              <a:solidFill>
                <a:schemeClr val="tx1"/>
              </a:solidFill>
              <a:effectLst/>
              <a:latin typeface="+mj-lt"/>
              <a:ea typeface="+mj-ea"/>
              <a:cs typeface="+mj-cs"/>
              <a:sym typeface="Helvetica Neue"/>
            </a:endParaRPr>
          </a:p>
          <a:p>
            <a:pPr marL="0" marR="0" indent="0" algn="l" defTabSz="914400" rtl="0" eaLnBrk="1" fontAlgn="auto" latinLnBrk="0" hangingPunct="1">
              <a:lnSpc>
                <a:spcPct val="100000"/>
              </a:lnSpc>
              <a:spcBef>
                <a:spcPts val="0"/>
              </a:spcBef>
              <a:spcAft>
                <a:spcPts val="0"/>
              </a:spcAft>
              <a:buClrTx/>
              <a:buSzTx/>
              <a:buFontTx/>
              <a:buNone/>
              <a:tabLst/>
              <a:defRPr/>
            </a:pPr>
            <a:r>
              <a:rPr lang="hu-HU" sz="2400" kern="1200" dirty="0" err="1">
                <a:solidFill>
                  <a:schemeClr val="tx1"/>
                </a:solidFill>
                <a:effectLst/>
                <a:latin typeface="+mj-lt"/>
                <a:ea typeface="+mj-ea"/>
                <a:cs typeface="+mj-cs"/>
                <a:sym typeface="Helvetica Neue"/>
              </a:rPr>
              <a:t>There</a:t>
            </a:r>
            <a:r>
              <a:rPr lang="hu-HU" sz="2400" kern="1200" dirty="0">
                <a:solidFill>
                  <a:schemeClr val="tx1"/>
                </a:solidFill>
                <a:effectLst/>
                <a:latin typeface="+mj-lt"/>
                <a:ea typeface="+mj-ea"/>
                <a:cs typeface="+mj-cs"/>
                <a:sym typeface="Helvetica Neue"/>
              </a:rPr>
              <a:t> </a:t>
            </a:r>
            <a:r>
              <a:rPr lang="hu-HU" sz="2400" kern="1200" dirty="0" err="1">
                <a:solidFill>
                  <a:schemeClr val="tx1"/>
                </a:solidFill>
                <a:effectLst/>
                <a:latin typeface="+mj-lt"/>
                <a:ea typeface="+mj-ea"/>
                <a:cs typeface="+mj-cs"/>
                <a:sym typeface="Helvetica Neue"/>
              </a:rPr>
              <a:t>are</a:t>
            </a:r>
            <a:r>
              <a:rPr lang="hu-HU" sz="2400" kern="1200" dirty="0">
                <a:solidFill>
                  <a:schemeClr val="tx1"/>
                </a:solidFill>
                <a:effectLst/>
                <a:latin typeface="+mj-lt"/>
                <a:ea typeface="+mj-ea"/>
                <a:cs typeface="+mj-cs"/>
                <a:sym typeface="Helvetica Neue"/>
              </a:rPr>
              <a:t> </a:t>
            </a:r>
            <a:r>
              <a:rPr lang="hu-HU" sz="2400" kern="1200" dirty="0" err="1">
                <a:solidFill>
                  <a:schemeClr val="tx1"/>
                </a:solidFill>
                <a:effectLst/>
                <a:latin typeface="+mj-lt"/>
                <a:ea typeface="+mj-ea"/>
                <a:cs typeface="+mj-cs"/>
                <a:sym typeface="Helvetica Neue"/>
              </a:rPr>
              <a:t>two</a:t>
            </a:r>
            <a:r>
              <a:rPr lang="hu-HU" sz="2400" kern="1200" dirty="0">
                <a:solidFill>
                  <a:schemeClr val="tx1"/>
                </a:solidFill>
                <a:effectLst/>
                <a:latin typeface="+mj-lt"/>
                <a:ea typeface="+mj-ea"/>
                <a:cs typeface="+mj-cs"/>
                <a:sym typeface="Helvetica Neue"/>
              </a:rPr>
              <a:t> </a:t>
            </a:r>
            <a:r>
              <a:rPr lang="hu-HU" sz="2400" kern="1200" dirty="0" err="1">
                <a:solidFill>
                  <a:schemeClr val="tx1"/>
                </a:solidFill>
                <a:effectLst/>
                <a:latin typeface="+mj-lt"/>
                <a:ea typeface="+mj-ea"/>
                <a:cs typeface="+mj-cs"/>
                <a:sym typeface="Helvetica Neue"/>
              </a:rPr>
              <a:t>technology</a:t>
            </a:r>
            <a:r>
              <a:rPr lang="hu-HU" sz="2400" kern="1200" dirty="0">
                <a:solidFill>
                  <a:schemeClr val="tx1"/>
                </a:solidFill>
                <a:effectLst/>
                <a:latin typeface="+mj-lt"/>
                <a:ea typeface="+mj-ea"/>
                <a:cs typeface="+mj-cs"/>
                <a:sym typeface="Helvetica Neue"/>
              </a:rPr>
              <a:t> </a:t>
            </a:r>
            <a:r>
              <a:rPr lang="hu-HU" sz="2400" kern="1200" dirty="0" err="1">
                <a:solidFill>
                  <a:schemeClr val="tx1"/>
                </a:solidFill>
                <a:effectLst/>
                <a:latin typeface="+mj-lt"/>
                <a:ea typeface="+mj-ea"/>
                <a:cs typeface="+mj-cs"/>
                <a:sym typeface="Helvetica Neue"/>
              </a:rPr>
              <a:t>trends</a:t>
            </a:r>
            <a:r>
              <a:rPr lang="hu-HU" sz="2400" kern="1200" dirty="0">
                <a:solidFill>
                  <a:schemeClr val="tx1"/>
                </a:solidFill>
                <a:effectLst/>
                <a:latin typeface="+mj-lt"/>
                <a:ea typeface="+mj-ea"/>
                <a:cs typeface="+mj-cs"/>
                <a:sym typeface="Helvetica Neue"/>
              </a:rPr>
              <a:t> </a:t>
            </a:r>
            <a:r>
              <a:rPr lang="hu-HU" sz="2400" kern="1200" dirty="0" err="1">
                <a:solidFill>
                  <a:schemeClr val="tx1"/>
                </a:solidFill>
                <a:effectLst/>
                <a:latin typeface="+mj-lt"/>
                <a:ea typeface="+mj-ea"/>
                <a:cs typeface="+mj-cs"/>
                <a:sym typeface="Helvetica Neue"/>
              </a:rPr>
              <a:t>transforming</a:t>
            </a:r>
            <a:r>
              <a:rPr lang="hu-HU" sz="2400" kern="1200" dirty="0">
                <a:solidFill>
                  <a:schemeClr val="tx1"/>
                </a:solidFill>
                <a:effectLst/>
                <a:latin typeface="+mj-lt"/>
                <a:ea typeface="+mj-ea"/>
                <a:cs typeface="+mj-cs"/>
                <a:sym typeface="Helvetica Neue"/>
              </a:rPr>
              <a:t> </a:t>
            </a:r>
            <a:r>
              <a:rPr lang="hu-HU" sz="2400" kern="1200" dirty="0" err="1">
                <a:solidFill>
                  <a:schemeClr val="tx1"/>
                </a:solidFill>
                <a:effectLst/>
                <a:latin typeface="+mj-lt"/>
                <a:ea typeface="+mj-ea"/>
                <a:cs typeface="+mj-cs"/>
                <a:sym typeface="Helvetica Neue"/>
              </a:rPr>
              <a:t>our</a:t>
            </a:r>
            <a:r>
              <a:rPr lang="hu-HU" sz="2400" kern="1200" dirty="0">
                <a:solidFill>
                  <a:schemeClr val="tx1"/>
                </a:solidFill>
                <a:effectLst/>
                <a:latin typeface="+mj-lt"/>
                <a:ea typeface="+mj-ea"/>
                <a:cs typeface="+mj-cs"/>
                <a:sym typeface="Helvetica Neue"/>
              </a:rPr>
              <a:t> </a:t>
            </a:r>
            <a:r>
              <a:rPr lang="hu-HU" sz="2400" kern="1200" dirty="0" err="1">
                <a:solidFill>
                  <a:schemeClr val="tx1"/>
                </a:solidFill>
                <a:effectLst/>
                <a:latin typeface="+mj-lt"/>
                <a:ea typeface="+mj-ea"/>
                <a:cs typeface="+mj-cs"/>
                <a:sym typeface="Helvetica Neue"/>
              </a:rPr>
              <a:t>digital</a:t>
            </a:r>
            <a:r>
              <a:rPr lang="hu-HU" sz="2400" kern="1200" dirty="0">
                <a:solidFill>
                  <a:schemeClr val="tx1"/>
                </a:solidFill>
                <a:effectLst/>
                <a:latin typeface="+mj-lt"/>
                <a:ea typeface="+mj-ea"/>
                <a:cs typeface="+mj-cs"/>
                <a:sym typeface="Helvetica Neue"/>
              </a:rPr>
              <a:t> </a:t>
            </a:r>
            <a:r>
              <a:rPr lang="hu-HU" sz="2400" kern="1200" dirty="0" err="1">
                <a:solidFill>
                  <a:schemeClr val="tx1"/>
                </a:solidFill>
                <a:effectLst/>
                <a:latin typeface="+mj-lt"/>
                <a:ea typeface="+mj-ea"/>
                <a:cs typeface="+mj-cs"/>
                <a:sym typeface="Helvetica Neue"/>
              </a:rPr>
              <a:t>landscape</a:t>
            </a:r>
            <a:r>
              <a:rPr lang="hu-HU" sz="2400" kern="1200" dirty="0">
                <a:solidFill>
                  <a:schemeClr val="tx1"/>
                </a:solidFill>
                <a:effectLst/>
                <a:latin typeface="+mj-lt"/>
                <a:ea typeface="+mj-ea"/>
                <a:cs typeface="+mj-cs"/>
                <a:sym typeface="Helvetica Neue"/>
              </a:rPr>
              <a:t>.</a:t>
            </a:r>
            <a:endParaRPr lang="en-US" sz="2400" kern="1200" dirty="0">
              <a:solidFill>
                <a:schemeClr val="tx1"/>
              </a:solidFill>
              <a:effectLst/>
              <a:latin typeface="+mj-lt"/>
              <a:ea typeface="+mj-ea"/>
              <a:cs typeface="+mj-cs"/>
              <a:sym typeface="Helvetica Neue"/>
            </a:endParaRPr>
          </a:p>
        </p:txBody>
      </p:sp>
    </p:spTree>
    <p:extLst>
      <p:ext uri="{BB962C8B-B14F-4D97-AF65-F5344CB8AC3E}">
        <p14:creationId xmlns:p14="http://schemas.microsoft.com/office/powerpoint/2010/main" val="3059052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xfrm>
            <a:off x="381000" y="685800"/>
            <a:ext cx="6096000" cy="3429000"/>
          </a:xfrm>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pPr algn="l" defTabSz="457200">
              <a:defRPr sz="2400">
                <a:solidFill>
                  <a:srgbClr val="335F86"/>
                </a:solidFill>
              </a:defRPr>
            </a:pPr>
            <a:r>
              <a:rPr lang="en-US" sz="2400" dirty="0">
                <a:solidFill>
                  <a:schemeClr val="accent1"/>
                </a:solidFill>
                <a:latin typeface="Museo Sans 300" panose="02000000000000000000" pitchFamily="50" charset="-18"/>
              </a:rPr>
              <a:t>AR/VR has the most significant added value in the following cases or situations</a:t>
            </a:r>
            <a:r>
              <a:rPr lang="hu-HU" sz="2400" dirty="0">
                <a:solidFill>
                  <a:schemeClr val="accent1"/>
                </a:solidFill>
                <a:latin typeface="Museo Sans 300" panose="02000000000000000000" pitchFamily="50" charset="-18"/>
              </a:rPr>
              <a:t> </a:t>
            </a:r>
            <a:r>
              <a:rPr lang="hu-HU" sz="2400" dirty="0" err="1">
                <a:solidFill>
                  <a:schemeClr val="accent1"/>
                </a:solidFill>
                <a:latin typeface="Museo Sans 300" panose="02000000000000000000" pitchFamily="50" charset="-18"/>
              </a:rPr>
              <a:t>where</a:t>
            </a:r>
            <a:endParaRPr lang="hu-HU" sz="2400" dirty="0">
              <a:solidFill>
                <a:schemeClr val="accent1"/>
              </a:solidFill>
              <a:latin typeface="Museo Sans 300" panose="02000000000000000000" pitchFamily="50" charset="-18"/>
            </a:endParaRPr>
          </a:p>
          <a:p>
            <a:pPr algn="l" defTabSz="457200">
              <a:defRPr sz="2400">
                <a:solidFill>
                  <a:srgbClr val="335F86"/>
                </a:solidFill>
              </a:defRPr>
            </a:pPr>
            <a:endParaRPr lang="en-US" sz="2400" dirty="0">
              <a:solidFill>
                <a:schemeClr val="accent1"/>
              </a:solidFill>
              <a:latin typeface="Museo Sans 100" panose="02000000000000000000" pitchFamily="50" charset="-18"/>
            </a:endParaRPr>
          </a:p>
          <a:p>
            <a:pPr marL="342900" indent="-342900" algn="l" defTabSz="457200">
              <a:buFont typeface="Arial" panose="020B0604020202020204" pitchFamily="34" charset="0"/>
              <a:buChar char="•"/>
              <a:defRPr sz="2400">
                <a:solidFill>
                  <a:srgbClr val="335F86"/>
                </a:solidFill>
              </a:defRPr>
            </a:pPr>
            <a:r>
              <a:rPr lang="en-US" sz="2400" b="1" dirty="0">
                <a:solidFill>
                  <a:schemeClr val="accent1"/>
                </a:solidFill>
                <a:latin typeface="Museo Sans 100" panose="02000000000000000000" pitchFamily="50" charset="-18"/>
              </a:rPr>
              <a:t>True</a:t>
            </a:r>
            <a:r>
              <a:rPr lang="hu-HU" sz="2400" b="1" dirty="0">
                <a:solidFill>
                  <a:schemeClr val="accent1"/>
                </a:solidFill>
                <a:latin typeface="Museo Sans 100" panose="02000000000000000000" pitchFamily="50" charset="-18"/>
              </a:rPr>
              <a:t> </a:t>
            </a:r>
            <a:r>
              <a:rPr lang="en-US" sz="2400" b="1" dirty="0">
                <a:solidFill>
                  <a:schemeClr val="accent1"/>
                </a:solidFill>
                <a:latin typeface="Museo Sans 100" panose="02000000000000000000" pitchFamily="50" charset="-18"/>
              </a:rPr>
              <a:t>physical objects </a:t>
            </a:r>
            <a:r>
              <a:rPr lang="en-US" sz="2400" dirty="0">
                <a:solidFill>
                  <a:schemeClr val="accent1"/>
                </a:solidFill>
                <a:latin typeface="Museo Sans 100" panose="02000000000000000000" pitchFamily="50" charset="-18"/>
              </a:rPr>
              <a:t>or situations are needed, but </a:t>
            </a:r>
            <a:r>
              <a:rPr lang="en-US" sz="2400" b="1" dirty="0">
                <a:solidFill>
                  <a:schemeClr val="accent1"/>
                </a:solidFill>
                <a:latin typeface="Museo Sans 100" panose="02000000000000000000" pitchFamily="50" charset="-18"/>
              </a:rPr>
              <a:t>can’t be presented</a:t>
            </a:r>
            <a:r>
              <a:rPr lang="en-US" sz="2400" dirty="0">
                <a:solidFill>
                  <a:schemeClr val="accent1"/>
                </a:solidFill>
                <a:latin typeface="Museo Sans 100" panose="02000000000000000000" pitchFamily="50" charset="-18"/>
              </a:rPr>
              <a:t>. Presenting certain real-life objects would be: expensive, dangerous, impossible </a:t>
            </a:r>
          </a:p>
          <a:p>
            <a:pPr marL="342900" indent="-342900" algn="l" defTabSz="457200">
              <a:buFont typeface="Arial" panose="020B0604020202020204" pitchFamily="34" charset="0"/>
              <a:buChar char="•"/>
              <a:defRPr sz="2400">
                <a:solidFill>
                  <a:srgbClr val="335F86"/>
                </a:solidFill>
              </a:defRPr>
            </a:pPr>
            <a:r>
              <a:rPr lang="hu-HU" sz="2400" dirty="0">
                <a:solidFill>
                  <a:schemeClr val="accent1"/>
                </a:solidFill>
                <a:latin typeface="Museo Sans 100" panose="02000000000000000000" pitchFamily="50" charset="-18"/>
              </a:rPr>
              <a:t>3D </a:t>
            </a:r>
            <a:r>
              <a:rPr lang="en-US" sz="2400" dirty="0">
                <a:solidFill>
                  <a:schemeClr val="accent1"/>
                </a:solidFill>
                <a:latin typeface="Museo Sans 100" panose="02000000000000000000" pitchFamily="50" charset="-18"/>
              </a:rPr>
              <a:t>visualization is cru</a:t>
            </a:r>
            <a:r>
              <a:rPr lang="hu-HU" sz="2400" dirty="0">
                <a:solidFill>
                  <a:schemeClr val="accent1"/>
                </a:solidFill>
                <a:latin typeface="Museo Sans 100" panose="02000000000000000000" pitchFamily="50" charset="-18"/>
              </a:rPr>
              <a:t>c</a:t>
            </a:r>
            <a:r>
              <a:rPr lang="en-US" sz="2400" dirty="0" err="1">
                <a:solidFill>
                  <a:schemeClr val="accent1"/>
                </a:solidFill>
                <a:latin typeface="Museo Sans 100" panose="02000000000000000000" pitchFamily="50" charset="-18"/>
              </a:rPr>
              <a:t>ial</a:t>
            </a:r>
            <a:r>
              <a:rPr lang="en-US" sz="2400" dirty="0">
                <a:solidFill>
                  <a:schemeClr val="accent1"/>
                </a:solidFill>
                <a:latin typeface="Museo Sans 100" panose="02000000000000000000" pitchFamily="50" charset="-18"/>
              </a:rPr>
              <a:t> to achieve </a:t>
            </a:r>
            <a:r>
              <a:rPr lang="en-US" sz="2400" b="1" dirty="0">
                <a:solidFill>
                  <a:schemeClr val="accent1"/>
                </a:solidFill>
                <a:latin typeface="Museo Sans 100" panose="02000000000000000000" pitchFamily="50" charset="-18"/>
              </a:rPr>
              <a:t>effective knowledge transfer </a:t>
            </a:r>
          </a:p>
          <a:p>
            <a:pPr marL="342900" indent="-342900" algn="l" defTabSz="457200">
              <a:buFont typeface="Arial" panose="020B0604020202020204" pitchFamily="34" charset="0"/>
              <a:buChar char="•"/>
              <a:defRPr sz="2400">
                <a:solidFill>
                  <a:srgbClr val="335F86"/>
                </a:solidFill>
              </a:defRPr>
            </a:pPr>
            <a:r>
              <a:rPr lang="en-US" sz="2400" b="1" dirty="0">
                <a:solidFill>
                  <a:schemeClr val="accent1"/>
                </a:solidFill>
                <a:latin typeface="Museo Sans 100" panose="02000000000000000000" pitchFamily="50" charset="-18"/>
              </a:rPr>
              <a:t>Spatial</a:t>
            </a:r>
            <a:r>
              <a:rPr lang="hu-HU" sz="2400" b="1" dirty="0">
                <a:solidFill>
                  <a:schemeClr val="accent1"/>
                </a:solidFill>
                <a:latin typeface="Museo Sans 100" panose="02000000000000000000" pitchFamily="50" charset="-18"/>
              </a:rPr>
              <a:t> </a:t>
            </a:r>
            <a:r>
              <a:rPr lang="en-US" sz="2400" b="1" dirty="0">
                <a:solidFill>
                  <a:schemeClr val="accent1"/>
                </a:solidFill>
                <a:latin typeface="Museo Sans 100" panose="02000000000000000000" pitchFamily="50" charset="-18"/>
              </a:rPr>
              <a:t>thinking and interactions </a:t>
            </a:r>
            <a:r>
              <a:rPr lang="en-US" sz="2400" dirty="0">
                <a:solidFill>
                  <a:schemeClr val="accent1"/>
                </a:solidFill>
                <a:latin typeface="Museo Sans 100" panose="02000000000000000000" pitchFamily="50" charset="-18"/>
              </a:rPr>
              <a:t>can speed up processes or improve</a:t>
            </a:r>
            <a:r>
              <a:rPr lang="hu-HU" sz="2400" dirty="0">
                <a:solidFill>
                  <a:schemeClr val="accent1"/>
                </a:solidFill>
                <a:latin typeface="Museo Sans 100" panose="02000000000000000000" pitchFamily="50" charset="-18"/>
              </a:rPr>
              <a:t> </a:t>
            </a:r>
            <a:r>
              <a:rPr lang="en-US" sz="2400" b="1" dirty="0">
                <a:solidFill>
                  <a:schemeClr val="accent1"/>
                </a:solidFill>
                <a:latin typeface="Museo Sans 100" panose="02000000000000000000" pitchFamily="50" charset="-18"/>
              </a:rPr>
              <a:t>user</a:t>
            </a:r>
            <a:r>
              <a:rPr lang="hu-HU" sz="2400" b="1" dirty="0">
                <a:solidFill>
                  <a:schemeClr val="accent1"/>
                </a:solidFill>
                <a:latin typeface="Museo Sans 100" panose="02000000000000000000" pitchFamily="50" charset="-18"/>
              </a:rPr>
              <a:t> </a:t>
            </a:r>
            <a:r>
              <a:rPr lang="en-US" sz="2400" b="1" dirty="0">
                <a:solidFill>
                  <a:schemeClr val="accent1"/>
                </a:solidFill>
                <a:latin typeface="Museo Sans 100" panose="02000000000000000000" pitchFamily="50" charset="-18"/>
              </a:rPr>
              <a:t>experiences</a:t>
            </a:r>
            <a:r>
              <a:rPr lang="hu-HU" sz="2400" b="1" dirty="0">
                <a:solidFill>
                  <a:schemeClr val="accent1"/>
                </a:solidFill>
                <a:latin typeface="Museo Sans 100" panose="02000000000000000000" pitchFamily="50" charset="-18"/>
              </a:rPr>
              <a:t> </a:t>
            </a:r>
            <a:r>
              <a:rPr lang="en-US" sz="2400" dirty="0">
                <a:solidFill>
                  <a:schemeClr val="accent1"/>
                </a:solidFill>
                <a:latin typeface="Museo Sans 100" panose="02000000000000000000" pitchFamily="50" charset="-18"/>
              </a:rPr>
              <a:t>or </a:t>
            </a:r>
            <a:r>
              <a:rPr lang="en-US" sz="2400" b="1" dirty="0">
                <a:solidFill>
                  <a:schemeClr val="accent1"/>
                </a:solidFill>
                <a:latin typeface="Museo Sans 100" panose="02000000000000000000" pitchFamily="50" charset="-18"/>
              </a:rPr>
              <a:t>enhance</a:t>
            </a:r>
            <a:r>
              <a:rPr lang="hu-HU" sz="2400" b="1" dirty="0">
                <a:solidFill>
                  <a:schemeClr val="accent1"/>
                </a:solidFill>
                <a:latin typeface="Museo Sans 100" panose="02000000000000000000" pitchFamily="50" charset="-18"/>
              </a:rPr>
              <a:t> </a:t>
            </a:r>
            <a:r>
              <a:rPr lang="en-US" sz="2400" b="1" dirty="0">
                <a:solidFill>
                  <a:schemeClr val="accent1"/>
                </a:solidFill>
                <a:latin typeface="Museo Sans 100" panose="02000000000000000000" pitchFamily="50" charset="-18"/>
              </a:rPr>
              <a:t>workflows</a:t>
            </a:r>
            <a:r>
              <a:rPr lang="hu-HU" sz="2400" b="1" dirty="0">
                <a:solidFill>
                  <a:schemeClr val="accent1"/>
                </a:solidFill>
                <a:latin typeface="Museo Sans 100" panose="02000000000000000000" pitchFamily="50" charset="-18"/>
              </a:rPr>
              <a:t> </a:t>
            </a:r>
            <a:r>
              <a:rPr lang="en-US" sz="2400" dirty="0">
                <a:solidFill>
                  <a:schemeClr val="accent1"/>
                </a:solidFill>
                <a:latin typeface="Museo Sans 100" panose="02000000000000000000" pitchFamily="50" charset="-18"/>
              </a:rPr>
              <a:t>or </a:t>
            </a:r>
            <a:r>
              <a:rPr lang="en-US" sz="2400" b="1" dirty="0">
                <a:solidFill>
                  <a:schemeClr val="accent1"/>
                </a:solidFill>
                <a:latin typeface="Museo Sans 100" panose="02000000000000000000" pitchFamily="50" charset="-18"/>
              </a:rPr>
              <a:t>boost collaborations</a:t>
            </a:r>
          </a:p>
          <a:p>
            <a:pPr marL="342900" indent="-342900" algn="l" defTabSz="457200">
              <a:buFont typeface="Arial" panose="020B0604020202020204" pitchFamily="34" charset="0"/>
              <a:buChar char="•"/>
              <a:defRPr sz="2400">
                <a:solidFill>
                  <a:srgbClr val="335F86"/>
                </a:solidFill>
              </a:defRPr>
            </a:pPr>
            <a:r>
              <a:rPr lang="hu-HU" sz="2400" dirty="0">
                <a:solidFill>
                  <a:schemeClr val="accent1"/>
                </a:solidFill>
                <a:latin typeface="Museo Sans 100" panose="02000000000000000000" pitchFamily="50" charset="-18"/>
              </a:rPr>
              <a:t>I</a:t>
            </a:r>
            <a:r>
              <a:rPr lang="en-US" sz="2400" dirty="0" err="1">
                <a:solidFill>
                  <a:schemeClr val="accent1"/>
                </a:solidFill>
                <a:latin typeface="Museo Sans 100" panose="02000000000000000000" pitchFamily="50" charset="-18"/>
              </a:rPr>
              <a:t>mmersion</a:t>
            </a:r>
            <a:r>
              <a:rPr lang="en-US" sz="2400" dirty="0">
                <a:solidFill>
                  <a:schemeClr val="accent1"/>
                </a:solidFill>
                <a:latin typeface="Museo Sans 100" panose="02000000000000000000" pitchFamily="50" charset="-18"/>
              </a:rPr>
              <a:t> means </a:t>
            </a:r>
            <a:r>
              <a:rPr lang="en-US" sz="2400" b="1" dirty="0">
                <a:solidFill>
                  <a:schemeClr val="accent1"/>
                </a:solidFill>
                <a:latin typeface="Museo Sans 100" panose="02000000000000000000" pitchFamily="50" charset="-18"/>
              </a:rPr>
              <a:t>better, more engaging experience or more effective communication</a:t>
            </a:r>
            <a:endParaRPr lang="hu-HU" sz="2400" b="1" dirty="0">
              <a:solidFill>
                <a:schemeClr val="accent1"/>
              </a:solidFill>
              <a:latin typeface="Museo Sans 100" panose="02000000000000000000" pitchFamily="50" charset="-18"/>
            </a:endParaRPr>
          </a:p>
          <a:p>
            <a:pPr marL="342900" indent="-342900" algn="l" defTabSz="457200">
              <a:buFont typeface="Arial" panose="020B0604020202020204" pitchFamily="34" charset="0"/>
              <a:buChar char="•"/>
              <a:defRPr sz="2400">
                <a:solidFill>
                  <a:srgbClr val="335F86"/>
                </a:solidFill>
              </a:defRPr>
            </a:pPr>
            <a:r>
              <a:rPr lang="en-US" sz="2400" dirty="0">
                <a:solidFill>
                  <a:schemeClr val="accent1"/>
                </a:solidFill>
                <a:latin typeface="Museo Sans 100" panose="02000000000000000000" pitchFamily="50" charset="-18"/>
              </a:rPr>
              <a:t>Big amounts of </a:t>
            </a:r>
            <a:r>
              <a:rPr lang="en-US" sz="2400" b="1" dirty="0">
                <a:solidFill>
                  <a:schemeClr val="accent1"/>
                </a:solidFill>
                <a:latin typeface="Museo Sans 100" panose="02000000000000000000" pitchFamily="50" charset="-18"/>
              </a:rPr>
              <a:t>data</a:t>
            </a:r>
            <a:r>
              <a:rPr lang="en-US" sz="2400" dirty="0">
                <a:solidFill>
                  <a:schemeClr val="accent1"/>
                </a:solidFill>
                <a:latin typeface="Museo Sans 100" panose="02000000000000000000" pitchFamily="50" charset="-18"/>
              </a:rPr>
              <a:t> has to be </a:t>
            </a:r>
            <a:r>
              <a:rPr lang="en-US" sz="2400" b="1" dirty="0">
                <a:solidFill>
                  <a:schemeClr val="accent1"/>
                </a:solidFill>
                <a:latin typeface="Museo Sans 100" panose="02000000000000000000" pitchFamily="50" charset="-18"/>
              </a:rPr>
              <a:t>structured</a:t>
            </a:r>
            <a:r>
              <a:rPr lang="en-US" sz="2400" dirty="0">
                <a:solidFill>
                  <a:schemeClr val="accent1"/>
                </a:solidFill>
                <a:latin typeface="Museo Sans 100" panose="02000000000000000000" pitchFamily="50" charset="-18"/>
              </a:rPr>
              <a:t> in a consistent and transparent way</a:t>
            </a:r>
          </a:p>
          <a:p>
            <a:pPr rtl="0"/>
            <a:endParaRPr lang="hu-HU" sz="2200" b="1" i="0" u="none" strike="noStrike" dirty="0">
              <a:effectLst/>
              <a:latin typeface="+mj-lt"/>
              <a:ea typeface="+mj-ea"/>
              <a:cs typeface="+mj-cs"/>
              <a:sym typeface="Helvetica Neue"/>
            </a:endParaRPr>
          </a:p>
          <a:p>
            <a:pPr rtl="0"/>
            <a:r>
              <a:rPr lang="hu-HU" sz="2200" b="1" i="0" u="none" strike="noStrike" dirty="0">
                <a:effectLst/>
                <a:latin typeface="+mj-lt"/>
                <a:ea typeface="+mj-ea"/>
                <a:cs typeface="+mj-cs"/>
                <a:sym typeface="Helvetica Neue"/>
              </a:rPr>
              <a:t>********************************************************************************************</a:t>
            </a:r>
          </a:p>
          <a:p>
            <a:pPr rtl="0"/>
            <a:endParaRPr lang="hu-HU" sz="2200" b="1" i="0" u="none" strike="noStrike" dirty="0">
              <a:effectLst/>
              <a:latin typeface="+mj-lt"/>
              <a:ea typeface="+mj-ea"/>
              <a:cs typeface="+mj-cs"/>
              <a:sym typeface="Helvetica Neue"/>
            </a:endParaRPr>
          </a:p>
          <a:p>
            <a:pPr rtl="0"/>
            <a:r>
              <a:rPr lang="en-US" sz="2200" b="1" i="0" u="none" strike="noStrike" dirty="0">
                <a:effectLst/>
                <a:latin typeface="+mj-lt"/>
                <a:ea typeface="+mj-ea"/>
                <a:cs typeface="+mj-cs"/>
                <a:sym typeface="Helvetica Neue"/>
              </a:rPr>
              <a:t>Entertainment (Gaming, Movies)</a:t>
            </a:r>
            <a:endParaRPr lang="en-US" b="0" dirty="0">
              <a:effectLst/>
            </a:endParaRPr>
          </a:p>
          <a:p>
            <a:pPr marL="342900" indent="-342900" rtl="0">
              <a:buFont typeface="Arial" panose="020B0604020202020204" pitchFamily="34" charset="0"/>
              <a:buChar char="•"/>
            </a:pPr>
            <a:r>
              <a:rPr lang="en-US" sz="2200" b="0" i="0" u="none" strike="noStrike" dirty="0">
                <a:effectLst/>
                <a:latin typeface="+mj-lt"/>
                <a:ea typeface="+mj-ea"/>
                <a:cs typeface="+mj-cs"/>
                <a:sym typeface="Helvetica Neue"/>
              </a:rPr>
              <a:t>VR gaming compared to flat screen gaming is like “being part of the virtual world” versus “observing the virtual world through a window”.  </a:t>
            </a:r>
            <a:endParaRPr lang="hu-HU" sz="2200" b="0" i="0" u="none" strike="noStrike" dirty="0">
              <a:effectLst/>
              <a:latin typeface="+mj-lt"/>
              <a:ea typeface="+mj-ea"/>
              <a:cs typeface="+mj-cs"/>
              <a:sym typeface="Helvetica Neue"/>
            </a:endParaRPr>
          </a:p>
          <a:p>
            <a:pPr marL="342900" indent="-342900" rtl="0">
              <a:buFont typeface="Arial" panose="020B0604020202020204" pitchFamily="34" charset="0"/>
              <a:buChar char="•"/>
            </a:pPr>
            <a:r>
              <a:rPr lang="en-US" sz="2200" b="0" i="0" u="none" strike="noStrike" dirty="0">
                <a:effectLst/>
                <a:latin typeface="+mj-lt"/>
                <a:ea typeface="+mj-ea"/>
                <a:cs typeface="+mj-cs"/>
                <a:sym typeface="Helvetica Neue"/>
              </a:rPr>
              <a:t>A well-polished VR game allows users to actually feel the true size of the objects and the significance of the actions performed by the characters. </a:t>
            </a:r>
            <a:endParaRPr lang="hu-HU" sz="2200" b="0" i="0" u="none" strike="noStrike" dirty="0">
              <a:effectLst/>
              <a:latin typeface="+mj-lt"/>
              <a:ea typeface="+mj-ea"/>
              <a:cs typeface="+mj-cs"/>
              <a:sym typeface="Helvetica Neue"/>
            </a:endParaRPr>
          </a:p>
          <a:p>
            <a:pPr marL="342900" indent="-342900" rtl="0">
              <a:buFont typeface="Arial" panose="020B0604020202020204" pitchFamily="34" charset="0"/>
              <a:buChar char="•"/>
            </a:pPr>
            <a:r>
              <a:rPr lang="en-US" sz="2200" b="0" i="0" u="none" strike="noStrike" dirty="0">
                <a:effectLst/>
                <a:latin typeface="+mj-lt"/>
                <a:ea typeface="+mj-ea"/>
                <a:cs typeface="+mj-cs"/>
                <a:sym typeface="Helvetica Neue"/>
              </a:rPr>
              <a:t>It broadens the audience’s perspective and provides the ability to observe anything from any angle at any moment. </a:t>
            </a:r>
            <a:endParaRPr lang="hu-HU" sz="2200" b="0" i="0" u="none" strike="noStrike" dirty="0">
              <a:effectLst/>
              <a:latin typeface="+mj-lt"/>
              <a:ea typeface="+mj-ea"/>
              <a:cs typeface="+mj-cs"/>
              <a:sym typeface="Helvetica Neue"/>
            </a:endParaRPr>
          </a:p>
          <a:p>
            <a:pPr marL="342900" indent="-342900" rtl="0">
              <a:buFont typeface="Arial" panose="020B0604020202020204" pitchFamily="34" charset="0"/>
              <a:buChar char="•"/>
            </a:pPr>
            <a:r>
              <a:rPr lang="en-US" sz="2200" b="0" i="0" u="none" strike="noStrike" dirty="0">
                <a:effectLst/>
                <a:latin typeface="+mj-lt"/>
                <a:ea typeface="+mj-ea"/>
                <a:cs typeface="+mj-cs"/>
                <a:sym typeface="Helvetica Neue"/>
              </a:rPr>
              <a:t>Thanks to the progressively evolving motion tracking systems and input solutions, in a foreseeable future, game interactions can be close to realistic.</a:t>
            </a:r>
            <a:endParaRPr lang="en-US" b="0" dirty="0">
              <a:effectLst/>
            </a:endParaRPr>
          </a:p>
          <a:p>
            <a:pPr rtl="0"/>
            <a:endParaRPr lang="hu-HU" sz="2200" b="1" i="0" u="none" strike="noStrike" dirty="0">
              <a:effectLst/>
              <a:latin typeface="+mj-lt"/>
              <a:ea typeface="+mj-ea"/>
              <a:cs typeface="+mj-cs"/>
              <a:sym typeface="Helvetica Neue"/>
            </a:endParaRPr>
          </a:p>
          <a:p>
            <a:pPr rtl="0"/>
            <a:r>
              <a:rPr lang="en-US" sz="2200" b="1" i="0" u="none" strike="noStrike" dirty="0">
                <a:effectLst/>
                <a:latin typeface="+mj-lt"/>
                <a:ea typeface="+mj-ea"/>
                <a:cs typeface="+mj-cs"/>
                <a:sym typeface="Helvetica Neue"/>
              </a:rPr>
              <a:t>Advantages of VR in 3D modeling</a:t>
            </a:r>
            <a:endParaRPr lang="hu-HU" b="0" dirty="0">
              <a:effectLst/>
            </a:endParaRPr>
          </a:p>
          <a:p>
            <a:pPr marL="0" indent="0" rtl="0">
              <a:buFont typeface="Arial" panose="020B0604020202020204" pitchFamily="34" charset="0"/>
              <a:buNone/>
            </a:pPr>
            <a:r>
              <a:rPr lang="hu-HU" b="0" dirty="0">
                <a:effectLst/>
              </a:rPr>
              <a:t>BŐVEBBEN</a:t>
            </a:r>
            <a:r>
              <a:rPr lang="hu-HU" b="0" baseline="0" dirty="0">
                <a:effectLst/>
              </a:rPr>
              <a:t> A KÖVETKEZŐ SLIDEON</a:t>
            </a:r>
          </a:p>
          <a:p>
            <a:pPr marL="342900" indent="-342900" rtl="0">
              <a:buFont typeface="Arial" panose="020B0604020202020204" pitchFamily="34" charset="0"/>
              <a:buChar char="•"/>
            </a:pPr>
            <a:r>
              <a:rPr lang="en-US" sz="2200" b="0" i="0" u="none" strike="noStrike" dirty="0">
                <a:effectLst/>
                <a:latin typeface="+mj-lt"/>
                <a:ea typeface="+mj-ea"/>
                <a:cs typeface="+mj-cs"/>
                <a:sym typeface="Helvetica Neue"/>
              </a:rPr>
              <a:t>3D input devices, while having the ability to </a:t>
            </a:r>
            <a:endParaRPr lang="hu-HU" sz="2200" b="0" i="0" u="none" strike="noStrike" dirty="0">
              <a:effectLst/>
              <a:latin typeface="+mj-lt"/>
              <a:ea typeface="+mj-ea"/>
              <a:cs typeface="+mj-cs"/>
              <a:sym typeface="Helvetica Neue"/>
            </a:endParaRPr>
          </a:p>
          <a:p>
            <a:pPr marL="342900" indent="-342900" rtl="0">
              <a:buFont typeface="Arial" panose="020B0604020202020204" pitchFamily="34" charset="0"/>
              <a:buChar char="•"/>
            </a:pPr>
            <a:r>
              <a:rPr lang="en-US" sz="2200" b="0" i="0" u="none" strike="noStrike" dirty="0">
                <a:effectLst/>
                <a:latin typeface="+mj-lt"/>
                <a:ea typeface="+mj-ea"/>
                <a:cs typeface="+mj-cs"/>
                <a:sym typeface="Helvetica Neue"/>
              </a:rPr>
              <a:t>change their perspective at any time, just like if they were working in the real world. </a:t>
            </a:r>
            <a:endParaRPr lang="hu-HU" sz="2200" b="0" i="0" u="none" strike="noStrike" dirty="0">
              <a:effectLst/>
              <a:latin typeface="+mj-lt"/>
              <a:ea typeface="+mj-ea"/>
              <a:cs typeface="+mj-cs"/>
              <a:sym typeface="Helvetica Neue"/>
            </a:endParaRPr>
          </a:p>
          <a:p>
            <a:pPr marL="342900" indent="-342900" rtl="0">
              <a:buFont typeface="Arial" panose="020B0604020202020204" pitchFamily="34" charset="0"/>
              <a:buChar char="•"/>
            </a:pPr>
            <a:r>
              <a:rPr lang="en-US" sz="2200" b="0" i="0" u="none" strike="noStrike" dirty="0">
                <a:effectLst/>
                <a:latin typeface="+mj-lt"/>
                <a:ea typeface="+mj-ea"/>
                <a:cs typeface="+mj-cs"/>
                <a:sym typeface="Helvetica Neue"/>
              </a:rPr>
              <a:t>They can manipulate the object freely in the desired direction with optimal intensity and ease. </a:t>
            </a:r>
            <a:endParaRPr lang="en-US" b="0" dirty="0">
              <a:effectLst/>
            </a:endParaRPr>
          </a:p>
          <a:p>
            <a:pPr rtl="0"/>
            <a:endParaRPr lang="en-US" b="0" dirty="0">
              <a:effectLst/>
            </a:endParaRPr>
          </a:p>
          <a:p>
            <a:pPr rtl="0"/>
            <a:r>
              <a:rPr lang="en-US" sz="2200" b="1" i="0" u="none" strike="noStrike" dirty="0">
                <a:effectLst/>
                <a:latin typeface="+mj-lt"/>
                <a:ea typeface="+mj-ea"/>
                <a:cs typeface="+mj-cs"/>
                <a:sym typeface="Helvetica Neue"/>
              </a:rPr>
              <a:t>Advantages of VR in general training and education</a:t>
            </a:r>
            <a:endParaRPr lang="en-US" b="0" dirty="0">
              <a:effectLst/>
            </a:endParaRPr>
          </a:p>
          <a:p>
            <a:pPr marL="342900" indent="-342900" rtl="0">
              <a:buFont typeface="Arial" panose="020B0604020202020204" pitchFamily="34" charset="0"/>
              <a:buChar char="•"/>
            </a:pPr>
            <a:r>
              <a:rPr lang="en-US" sz="2200" b="0" i="0" u="none" strike="noStrike" dirty="0">
                <a:effectLst/>
                <a:latin typeface="+mj-lt"/>
                <a:ea typeface="+mj-ea"/>
                <a:cs typeface="+mj-cs"/>
                <a:sym typeface="Helvetica Neue"/>
              </a:rPr>
              <a:t>Visualization and experience are the essence of effective knowledge transfer.</a:t>
            </a:r>
            <a:r>
              <a:rPr lang="hu-HU" sz="2200" b="0" i="0" u="none" strike="noStrike" baseline="0" dirty="0">
                <a:effectLst/>
                <a:latin typeface="+mj-lt"/>
                <a:ea typeface="+mj-ea"/>
                <a:cs typeface="+mj-cs"/>
                <a:sym typeface="Helvetica Neue"/>
              </a:rPr>
              <a:t> -&gt; </a:t>
            </a:r>
            <a:r>
              <a:rPr lang="en-US" sz="2200" b="0" i="0" u="none" strike="noStrike" dirty="0">
                <a:effectLst/>
                <a:latin typeface="+mj-lt"/>
                <a:ea typeface="+mj-ea"/>
                <a:cs typeface="+mj-cs"/>
                <a:sym typeface="Helvetica Neue"/>
              </a:rPr>
              <a:t>AR/VR technologies are capable of visualizing and simulating procedures, objects, situations in a realistic way. </a:t>
            </a:r>
            <a:endParaRPr lang="hu-HU" sz="2200" b="0" i="0" u="none" strike="noStrike" dirty="0">
              <a:effectLst/>
              <a:latin typeface="+mj-lt"/>
              <a:ea typeface="+mj-ea"/>
              <a:cs typeface="+mj-cs"/>
              <a:sym typeface="Helvetica Neue"/>
            </a:endParaRPr>
          </a:p>
          <a:p>
            <a:pPr marL="342900" indent="-342900" rtl="0">
              <a:buFont typeface="Arial" panose="020B0604020202020204" pitchFamily="34" charset="0"/>
              <a:buChar char="•"/>
            </a:pPr>
            <a:r>
              <a:rPr lang="en-US" sz="2200" b="0" i="0" u="none" strike="noStrike" dirty="0">
                <a:effectLst/>
                <a:latin typeface="+mj-lt"/>
                <a:ea typeface="+mj-ea"/>
                <a:cs typeface="+mj-cs"/>
                <a:sym typeface="Helvetica Neue"/>
              </a:rPr>
              <a:t>This is a great advantage  when experiencing or viewing/observing something is expensive, problematic, dangerous, or impossible. </a:t>
            </a:r>
            <a:endParaRPr lang="en-US" b="0" dirty="0">
              <a:effectLst/>
            </a:endParaRPr>
          </a:p>
          <a:p>
            <a:pPr marL="342900" indent="-342900" rtl="0">
              <a:buFont typeface="Arial" panose="020B0604020202020204" pitchFamily="34" charset="0"/>
              <a:buChar char="•"/>
            </a:pPr>
            <a:r>
              <a:rPr lang="en-US" sz="2200" b="0" i="0" u="none" strike="noStrike" dirty="0">
                <a:effectLst/>
                <a:latin typeface="+mj-lt"/>
                <a:ea typeface="+mj-ea"/>
                <a:cs typeface="+mj-cs"/>
                <a:sym typeface="Helvetica Neue"/>
              </a:rPr>
              <a:t>Examples: simulations in safety critical industries, surgery simulation and training in AR/VR, learning about anatomy or chemistry, user manuals etc.</a:t>
            </a:r>
            <a:endParaRPr lang="en-US" b="0" dirty="0">
              <a:effectLst/>
            </a:endParaRPr>
          </a:p>
          <a:p>
            <a:pPr rtl="0"/>
            <a:br>
              <a:rPr lang="en-US" b="0" dirty="0">
                <a:effectLst/>
              </a:rPr>
            </a:br>
            <a:r>
              <a:rPr lang="en-US" sz="2200" b="1" i="0" u="none" strike="noStrike" dirty="0">
                <a:effectLst/>
                <a:latin typeface="+mj-lt"/>
                <a:ea typeface="+mj-ea"/>
                <a:cs typeface="+mj-cs"/>
                <a:sym typeface="Helvetica Neue"/>
              </a:rPr>
              <a:t>Advantages of VR in general communication, presentation</a:t>
            </a:r>
            <a:br>
              <a:rPr lang="en-US" b="0" dirty="0">
                <a:effectLst/>
              </a:rPr>
            </a:br>
            <a:r>
              <a:rPr lang="en-US" sz="2200" b="0" i="0" u="none" strike="noStrike" dirty="0">
                <a:effectLst/>
                <a:latin typeface="+mj-lt"/>
                <a:ea typeface="+mj-ea"/>
                <a:cs typeface="+mj-cs"/>
                <a:sym typeface="Helvetica Neue"/>
              </a:rPr>
              <a:t>These technologies enable people to experience products, services, environments anywhere any time for an affordable cost. This can come in handy in the following fields:</a:t>
            </a:r>
            <a:endParaRPr lang="en-US" b="0" dirty="0">
              <a:effectLst/>
            </a:endParaRPr>
          </a:p>
          <a:p>
            <a:pPr marL="342900" indent="-342900" rtl="0" fontAlgn="base">
              <a:buFont typeface="Arial" panose="020B0604020202020204" pitchFamily="34" charset="0"/>
              <a:buChar char="•"/>
            </a:pPr>
            <a:r>
              <a:rPr lang="en-US" sz="2200" b="0" i="0" u="none" strike="noStrike" dirty="0">
                <a:effectLst/>
                <a:latin typeface="+mj-lt"/>
                <a:ea typeface="+mj-ea"/>
                <a:cs typeface="+mj-cs"/>
                <a:sym typeface="Helvetica Neue"/>
              </a:rPr>
              <a:t>Fashion: AR changing room, visualizing wearables on customers</a:t>
            </a:r>
          </a:p>
          <a:p>
            <a:pPr marL="342900" indent="-342900" rtl="0" fontAlgn="base">
              <a:buFont typeface="Arial" panose="020B0604020202020204" pitchFamily="34" charset="0"/>
              <a:buChar char="•"/>
            </a:pPr>
            <a:r>
              <a:rPr lang="en-US" sz="2200" b="0" i="0" u="none" strike="noStrike" dirty="0">
                <a:effectLst/>
                <a:latin typeface="+mj-lt"/>
                <a:ea typeface="+mj-ea"/>
                <a:cs typeface="+mj-cs"/>
                <a:sym typeface="Helvetica Neue"/>
              </a:rPr>
              <a:t>Product design: Presenting prototypes and ideas in AR/VR </a:t>
            </a:r>
          </a:p>
          <a:p>
            <a:pPr marL="342900" indent="-342900" rtl="0" fontAlgn="base">
              <a:buFont typeface="Arial" panose="020B0604020202020204" pitchFamily="34" charset="0"/>
              <a:buChar char="•"/>
            </a:pPr>
            <a:r>
              <a:rPr lang="en-US" sz="2200" b="0" i="0" u="none" strike="noStrike" dirty="0">
                <a:effectLst/>
                <a:latin typeface="+mj-lt"/>
                <a:ea typeface="+mj-ea"/>
                <a:cs typeface="+mj-cs"/>
                <a:sym typeface="Helvetica Neue"/>
              </a:rPr>
              <a:t>Tourism: Experiencing locations, available programs</a:t>
            </a:r>
          </a:p>
          <a:p>
            <a:pPr marL="342900" indent="-342900" rtl="0" fontAlgn="base">
              <a:buFont typeface="Arial" panose="020B0604020202020204" pitchFamily="34" charset="0"/>
              <a:buChar char="•"/>
            </a:pPr>
            <a:r>
              <a:rPr lang="en-US" sz="2200" b="0" i="0" u="none" strike="noStrike" dirty="0">
                <a:effectLst/>
                <a:latin typeface="+mj-lt"/>
                <a:ea typeface="+mj-ea"/>
                <a:cs typeface="+mj-cs"/>
                <a:sym typeface="Helvetica Neue"/>
              </a:rPr>
              <a:t>Sales/Marketing: Immersive advertisements, user behavior analysis (eye tracking and recognizing facial expressions), experiencing products and services</a:t>
            </a:r>
          </a:p>
          <a:p>
            <a:pPr marL="342900" indent="-342900" rtl="0" fontAlgn="base">
              <a:buFont typeface="Arial" panose="020B0604020202020204" pitchFamily="34" charset="0"/>
              <a:buChar char="•"/>
            </a:pPr>
            <a:r>
              <a:rPr lang="en-US" sz="2200" b="0" i="0" u="none" strike="noStrike" dirty="0">
                <a:effectLst/>
                <a:latin typeface="+mj-lt"/>
                <a:ea typeface="+mj-ea"/>
                <a:cs typeface="+mj-cs"/>
                <a:sym typeface="Helvetica Neue"/>
              </a:rPr>
              <a:t>Remote support: pointing/highlighting physical objects and placing information, annotation, instructions etc. at the right physical place (car/household/IT repair etc.) with the help of augmented reality</a:t>
            </a:r>
            <a:endParaRPr lang="hu-HU" sz="2200" b="0" i="0" u="none" strike="noStrike" dirty="0">
              <a:effectLst/>
              <a:latin typeface="+mj-lt"/>
              <a:ea typeface="+mj-ea"/>
              <a:cs typeface="+mj-cs"/>
              <a:sym typeface="Helvetica Neue"/>
            </a:endParaRPr>
          </a:p>
          <a:p>
            <a:pPr marL="342900" indent="-342900" rtl="0" fontAlgn="base">
              <a:buFont typeface="Arial" panose="020B0604020202020204" pitchFamily="34" charset="0"/>
              <a:buChar char="•"/>
            </a:pPr>
            <a:r>
              <a:rPr lang="en-US" sz="2200" b="0" i="0" u="none" strike="noStrike" noProof="0" dirty="0">
                <a:effectLst/>
                <a:latin typeface="+mj-lt"/>
                <a:ea typeface="+mj-ea"/>
                <a:cs typeface="+mj-cs"/>
                <a:sym typeface="Helvetica Neue"/>
              </a:rPr>
              <a:t>Personal chatting with your loved ones</a:t>
            </a:r>
          </a:p>
        </p:txBody>
      </p:sp>
    </p:spTree>
    <p:extLst>
      <p:ext uri="{BB962C8B-B14F-4D97-AF65-F5344CB8AC3E}">
        <p14:creationId xmlns:p14="http://schemas.microsoft.com/office/powerpoint/2010/main" val="193854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xfrm>
            <a:off x="381000" y="685800"/>
            <a:ext cx="6096000" cy="3429000"/>
          </a:xfrm>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pPr rtl="0"/>
            <a:r>
              <a:rPr lang="en-US" sz="2200" b="1" i="0" u="none" strike="noStrike" dirty="0">
                <a:effectLst/>
                <a:latin typeface="+mj-lt"/>
                <a:ea typeface="+mj-ea"/>
                <a:cs typeface="+mj-cs"/>
                <a:sym typeface="Helvetica Neue"/>
              </a:rPr>
              <a:t>Advantages of VR in 3D modeling</a:t>
            </a:r>
            <a:endParaRPr lang="en-US" sz="2800" b="0" dirty="0">
              <a:effectLst/>
            </a:endParaRPr>
          </a:p>
          <a:p>
            <a:pPr rtl="0"/>
            <a:br>
              <a:rPr lang="en-US" sz="2800" b="0" dirty="0">
                <a:effectLst/>
              </a:rPr>
            </a:br>
            <a:r>
              <a:rPr lang="hu-HU" sz="2800" b="0" dirty="0">
                <a:effectLst/>
              </a:rPr>
              <a:t>1.,2.:</a:t>
            </a:r>
            <a:r>
              <a:rPr lang="en-US" sz="2200" b="0" i="0" u="none" strike="noStrike" dirty="0">
                <a:effectLst/>
                <a:latin typeface="+mj-lt"/>
                <a:ea typeface="+mj-ea"/>
                <a:cs typeface="+mj-cs"/>
                <a:sym typeface="Helvetica Neue"/>
              </a:rPr>
              <a:t>AR/VR enables 3D designers, sculptors, animators and artists to work on 3D objects, in environments with 3D input devices, while having the ability to change their perspective at any time, just like if they were working in the real world. </a:t>
            </a:r>
            <a:endParaRPr lang="hu-HU" sz="2200" b="0" i="0" u="none" strike="noStrike" dirty="0">
              <a:effectLst/>
              <a:latin typeface="+mj-lt"/>
              <a:ea typeface="+mj-ea"/>
              <a:cs typeface="+mj-cs"/>
              <a:sym typeface="Helvetica Neue"/>
            </a:endParaRPr>
          </a:p>
          <a:p>
            <a:pPr rtl="0"/>
            <a:r>
              <a:rPr lang="hu-HU" sz="2200" b="0" i="0" u="none" strike="noStrike" dirty="0">
                <a:effectLst/>
                <a:latin typeface="+mj-lt"/>
                <a:ea typeface="+mj-ea"/>
                <a:cs typeface="+mj-cs"/>
                <a:sym typeface="Helvetica Neue"/>
              </a:rPr>
              <a:t>3.:_</a:t>
            </a:r>
            <a:r>
              <a:rPr lang="en-US" sz="2200" b="0" i="0" u="none" strike="noStrike" dirty="0">
                <a:effectLst/>
                <a:latin typeface="+mj-lt"/>
                <a:ea typeface="+mj-ea"/>
                <a:cs typeface="+mj-cs"/>
                <a:sym typeface="Helvetica Neue"/>
              </a:rPr>
              <a:t>They can manipulate the object freely in the desired direction with optimal intensity and ease. </a:t>
            </a:r>
            <a:endParaRPr lang="en-US" sz="2800" b="0" dirty="0">
              <a:effectLst/>
            </a:endParaRPr>
          </a:p>
          <a:p>
            <a:pPr rtl="0"/>
            <a:r>
              <a:rPr lang="hu-HU" sz="2200" b="0" i="0" u="none" strike="noStrike" dirty="0">
                <a:effectLst/>
                <a:latin typeface="+mj-lt"/>
                <a:ea typeface="+mj-ea"/>
                <a:cs typeface="+mj-cs"/>
                <a:sym typeface="Helvetica Neue"/>
              </a:rPr>
              <a:t>4.:</a:t>
            </a:r>
            <a:r>
              <a:rPr lang="en-US" sz="2200" b="0" i="0" u="none" strike="noStrike" dirty="0">
                <a:effectLst/>
                <a:latin typeface="+mj-lt"/>
                <a:ea typeface="+mj-ea"/>
                <a:cs typeface="+mj-cs"/>
                <a:sym typeface="Helvetica Neue"/>
              </a:rPr>
              <a:t>Virtual reality  is a game changer for design because it offers an actual experience rather than a sketching tool. The errors associated with distorted representations can be reduced since the experience is always three dimensional, interactive, and rendered in real time. </a:t>
            </a:r>
            <a:endParaRPr lang="hu-HU" sz="2200" b="0" i="0" u="none" strike="noStrike" dirty="0">
              <a:effectLst/>
              <a:latin typeface="+mj-lt"/>
              <a:ea typeface="+mj-ea"/>
              <a:cs typeface="+mj-cs"/>
              <a:sym typeface="Helvetica Neue"/>
            </a:endParaRPr>
          </a:p>
          <a:p>
            <a:pPr rtl="0"/>
            <a:r>
              <a:rPr lang="hu-HU" sz="2200" b="0" i="0" u="none" strike="noStrike" dirty="0">
                <a:effectLst/>
                <a:latin typeface="+mj-lt"/>
                <a:ea typeface="+mj-ea"/>
                <a:cs typeface="+mj-cs"/>
                <a:sym typeface="Helvetica Neue"/>
              </a:rPr>
              <a:t>5:</a:t>
            </a:r>
            <a:r>
              <a:rPr lang="en-US" sz="2200" b="0" i="0" u="none" strike="noStrike" dirty="0">
                <a:effectLst/>
                <a:latin typeface="+mj-lt"/>
                <a:ea typeface="+mj-ea"/>
                <a:cs typeface="+mj-cs"/>
                <a:sym typeface="Helvetica Neue"/>
              </a:rPr>
              <a:t>Advances in augmented- and virtual reality have also opened the door for multiple users, designers, decision-makers to simultaneously observe and work on the same design or concept. </a:t>
            </a:r>
            <a:endParaRPr lang="hu-HU" sz="2200" b="0" i="0" u="none" strike="noStrike" dirty="0">
              <a:effectLst/>
              <a:latin typeface="+mj-lt"/>
              <a:ea typeface="+mj-ea"/>
              <a:cs typeface="+mj-cs"/>
              <a:sym typeface="Helvetica Neue"/>
            </a:endParaRPr>
          </a:p>
          <a:p>
            <a:pPr rtl="0"/>
            <a:r>
              <a:rPr lang="hu-HU" sz="2200" b="0" i="0" u="none" strike="noStrike" dirty="0">
                <a:effectLst/>
                <a:latin typeface="+mj-lt"/>
                <a:ea typeface="+mj-ea"/>
                <a:cs typeface="+mj-cs"/>
                <a:sym typeface="Helvetica Neue"/>
              </a:rPr>
              <a:t>6.:</a:t>
            </a:r>
            <a:r>
              <a:rPr lang="en-US" sz="2200" b="0" i="0" u="none" strike="noStrike" dirty="0">
                <a:effectLst/>
                <a:latin typeface="+mj-lt"/>
                <a:ea typeface="+mj-ea"/>
                <a:cs typeface="+mj-cs"/>
                <a:sym typeface="Helvetica Neue"/>
              </a:rPr>
              <a:t>Testing the designs, comparing variations (size/colors etc.), rearranging complex structures will be easier than ever.</a:t>
            </a:r>
            <a:endParaRPr lang="en-US" sz="2800" b="0" dirty="0">
              <a:effectLst/>
            </a:endParaRPr>
          </a:p>
          <a:p>
            <a:pPr rtl="0"/>
            <a:r>
              <a:rPr lang="hu-HU" sz="2200" b="0" i="0" u="none" strike="noStrike" dirty="0">
                <a:effectLst/>
                <a:latin typeface="+mj-lt"/>
                <a:ea typeface="+mj-ea"/>
                <a:cs typeface="+mj-cs"/>
                <a:sym typeface="Helvetica Neue"/>
              </a:rPr>
              <a:t>7.: </a:t>
            </a:r>
            <a:r>
              <a:rPr lang="en-US" sz="2200" b="0" i="0" u="none" strike="noStrike" dirty="0">
                <a:effectLst/>
                <a:latin typeface="+mj-lt"/>
                <a:ea typeface="+mj-ea"/>
                <a:cs typeface="+mj-cs"/>
                <a:sym typeface="Helvetica Neue"/>
              </a:rPr>
              <a:t>Building physical prototypes and mock-ups, when possessing these technologies, will make no sense after a while. </a:t>
            </a:r>
            <a:endParaRPr lang="hu-HU" sz="2200" b="0" i="0" u="none" strike="noStrike" dirty="0">
              <a:effectLst/>
              <a:latin typeface="+mj-lt"/>
              <a:ea typeface="+mj-ea"/>
              <a:cs typeface="+mj-cs"/>
              <a:sym typeface="Helvetica Neue"/>
            </a:endParaRPr>
          </a:p>
          <a:p>
            <a:br>
              <a:rPr lang="en-US" sz="2800" dirty="0"/>
            </a:br>
            <a:endParaRPr lang="en-US" sz="2800" dirty="0"/>
          </a:p>
        </p:txBody>
      </p:sp>
    </p:spTree>
    <p:extLst>
      <p:ext uri="{BB962C8B-B14F-4D97-AF65-F5344CB8AC3E}">
        <p14:creationId xmlns:p14="http://schemas.microsoft.com/office/powerpoint/2010/main" val="2352630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a:xfrm>
            <a:off x="381000" y="685800"/>
            <a:ext cx="6096000" cy="3429000"/>
          </a:xfrm>
        </p:spPr>
      </p:sp>
      <p:sp>
        <p:nvSpPr>
          <p:cNvPr id="3" name="Jegyzetek helye 2"/>
          <p:cNvSpPr>
            <a:spLocks noGrp="1"/>
          </p:cNvSpPr>
          <p:nvPr>
            <p:ph type="body" idx="1"/>
          </p:nvPr>
        </p:nvSpPr>
        <p:spPr/>
        <p:txBody>
          <a:bodyPr/>
          <a:lstStyle/>
          <a:p>
            <a:pPr marL="0" marR="0" lvl="0" indent="0" algn="l" defTabSz="825500" rtl="0" eaLnBrk="1" fontAlgn="auto" latinLnBrk="0" hangingPunct="0">
              <a:lnSpc>
                <a:spcPct val="100000"/>
              </a:lnSpc>
              <a:spcBef>
                <a:spcPts val="0"/>
              </a:spcBef>
              <a:spcAft>
                <a:spcPts val="0"/>
              </a:spcAft>
              <a:buClrTx/>
              <a:buSzTx/>
              <a:buFont typeface="Arial" panose="020B0604020202020204" pitchFamily="34" charset="0"/>
              <a:buNone/>
              <a:tabLst/>
              <a:defRPr/>
            </a:pPr>
            <a:r>
              <a:rPr kumimoji="0" lang="en-US" sz="3600" b="1" i="0" u="none" strike="noStrike" kern="0" cap="none" spc="0" normalizeH="0" baseline="0" noProof="0" dirty="0">
                <a:ln>
                  <a:noFill/>
                </a:ln>
                <a:solidFill>
                  <a:srgbClr val="0365C0"/>
                </a:solidFill>
                <a:effectLst/>
                <a:uLnTx/>
                <a:uFillTx/>
                <a:latin typeface="Helvetica"/>
                <a:cs typeface="Helvetica"/>
                <a:sym typeface="Helvetica"/>
              </a:rPr>
              <a:t>Polygon control</a:t>
            </a:r>
            <a:r>
              <a:rPr kumimoji="0" lang="en-US" sz="3600" b="0" i="0" u="none" strike="noStrike" kern="0" cap="none" spc="0" normalizeH="0" baseline="0" noProof="0" dirty="0">
                <a:ln>
                  <a:noFill/>
                </a:ln>
                <a:solidFill>
                  <a:srgbClr val="0365C0"/>
                </a:solidFill>
                <a:effectLst/>
                <a:uLnTx/>
                <a:uFillTx/>
                <a:latin typeface="Helvetica"/>
                <a:cs typeface="Helvetica"/>
                <a:sym typeface="Helvetica"/>
              </a:rPr>
              <a:t>: Users will be able to optimize their advanced polygon count</a:t>
            </a:r>
          </a:p>
          <a:p>
            <a:pPr marL="0" marR="0" lvl="0" indent="0" algn="l" defTabSz="825500" rtl="0" eaLnBrk="1" fontAlgn="auto" latinLnBrk="0" hangingPunct="0">
              <a:lnSpc>
                <a:spcPct val="100000"/>
              </a:lnSpc>
              <a:spcBef>
                <a:spcPts val="0"/>
              </a:spcBef>
              <a:spcAft>
                <a:spcPts val="0"/>
              </a:spcAft>
              <a:buClrTx/>
              <a:buSzTx/>
              <a:buFont typeface="Arial" panose="020B0604020202020204" pitchFamily="34" charset="0"/>
              <a:buNone/>
              <a:tabLst/>
              <a:defRPr/>
            </a:pPr>
            <a:r>
              <a:rPr kumimoji="0" lang="en-US" sz="3600" b="1" i="0" u="none" strike="noStrike" kern="0" cap="none" spc="0" normalizeH="0" baseline="0" noProof="0" dirty="0">
                <a:ln>
                  <a:noFill/>
                </a:ln>
                <a:solidFill>
                  <a:srgbClr val="0365C0"/>
                </a:solidFill>
                <a:effectLst/>
                <a:uLnTx/>
                <a:uFillTx/>
                <a:latin typeface="Helvetica"/>
                <a:cs typeface="Helvetica"/>
                <a:sym typeface="Helvetica"/>
              </a:rPr>
              <a:t>Adjustable Painting Resolution</a:t>
            </a:r>
            <a:r>
              <a:rPr kumimoji="0" lang="en-US" sz="3600" b="0" i="0" u="none" strike="noStrike" kern="0" cap="none" spc="0" normalizeH="0" baseline="0" noProof="0" dirty="0">
                <a:ln>
                  <a:noFill/>
                </a:ln>
                <a:solidFill>
                  <a:srgbClr val="0365C0"/>
                </a:solidFill>
                <a:effectLst/>
                <a:uLnTx/>
                <a:uFillTx/>
                <a:latin typeface="Helvetica"/>
                <a:cs typeface="Helvetica"/>
                <a:sym typeface="Helvetica"/>
              </a:rPr>
              <a:t>: You are free to set your own painting resolution.</a:t>
            </a:r>
          </a:p>
          <a:p>
            <a:pPr marL="0" marR="0" lvl="0" indent="0" algn="l" defTabSz="825500" rtl="0" eaLnBrk="1" fontAlgn="auto" latinLnBrk="0" hangingPunct="0">
              <a:lnSpc>
                <a:spcPct val="100000"/>
              </a:lnSpc>
              <a:spcBef>
                <a:spcPts val="0"/>
              </a:spcBef>
              <a:spcAft>
                <a:spcPts val="0"/>
              </a:spcAft>
              <a:buClrTx/>
              <a:buSzTx/>
              <a:buFont typeface="Arial" panose="020B0604020202020204" pitchFamily="34" charset="0"/>
              <a:buNone/>
              <a:tabLst/>
              <a:defRPr/>
            </a:pPr>
            <a:r>
              <a:rPr kumimoji="0" lang="en-US" sz="3600" b="1" i="0" u="none" strike="noStrike" kern="0" cap="none" spc="0" normalizeH="0" baseline="0" noProof="0" dirty="0">
                <a:ln>
                  <a:noFill/>
                </a:ln>
                <a:solidFill>
                  <a:srgbClr val="0365C0"/>
                </a:solidFill>
                <a:effectLst/>
                <a:uLnTx/>
                <a:uFillTx/>
                <a:latin typeface="Helvetica"/>
                <a:cs typeface="Helvetica"/>
                <a:sym typeface="Helvetica"/>
              </a:rPr>
              <a:t>Adjustable Sculpting</a:t>
            </a:r>
            <a:r>
              <a:rPr kumimoji="0" lang="en-US" sz="3600" b="0" i="0" u="none" strike="noStrike" kern="0" cap="none" spc="0" normalizeH="0" baseline="0" noProof="0" dirty="0">
                <a:ln>
                  <a:noFill/>
                </a:ln>
                <a:solidFill>
                  <a:srgbClr val="0365C0"/>
                </a:solidFill>
                <a:effectLst/>
                <a:uLnTx/>
                <a:uFillTx/>
                <a:latin typeface="Helvetica"/>
                <a:cs typeface="Helvetica"/>
                <a:sym typeface="Helvetica"/>
              </a:rPr>
              <a:t>: More freedom for the users</a:t>
            </a:r>
          </a:p>
          <a:p>
            <a:pPr marL="0" marR="0" lvl="0" indent="0" algn="l" defTabSz="825500" rtl="0" eaLnBrk="1" fontAlgn="auto" latinLnBrk="0" hangingPunct="0">
              <a:lnSpc>
                <a:spcPct val="100000"/>
              </a:lnSpc>
              <a:spcBef>
                <a:spcPts val="0"/>
              </a:spcBef>
              <a:spcAft>
                <a:spcPts val="0"/>
              </a:spcAft>
              <a:buClrTx/>
              <a:buSzTx/>
              <a:buFont typeface="Arial" panose="020B0604020202020204" pitchFamily="34" charset="0"/>
              <a:buNone/>
              <a:tabLst/>
              <a:defRPr/>
            </a:pPr>
            <a:r>
              <a:rPr kumimoji="0" lang="en-US" sz="3600" b="1" i="0" u="none" strike="noStrike" kern="0" cap="none" spc="0" normalizeH="0" baseline="0" noProof="0" dirty="0">
                <a:ln>
                  <a:noFill/>
                </a:ln>
                <a:solidFill>
                  <a:srgbClr val="0365C0"/>
                </a:solidFill>
                <a:effectLst/>
                <a:uLnTx/>
                <a:uFillTx/>
                <a:latin typeface="Helvetica"/>
                <a:cs typeface="Helvetica"/>
                <a:sym typeface="Helvetica"/>
              </a:rPr>
              <a:t>Sculpt in the Air</a:t>
            </a:r>
            <a:r>
              <a:rPr kumimoji="0" lang="en-US" sz="3600" b="0" i="0" u="none" strike="noStrike" kern="0" cap="none" spc="0" normalizeH="0" baseline="0" noProof="0" dirty="0">
                <a:ln>
                  <a:noFill/>
                </a:ln>
                <a:solidFill>
                  <a:srgbClr val="0365C0"/>
                </a:solidFill>
                <a:effectLst/>
                <a:uLnTx/>
                <a:uFillTx/>
                <a:latin typeface="Helvetica"/>
                <a:cs typeface="Helvetica"/>
                <a:sym typeface="Helvetica"/>
              </a:rPr>
              <a:t>: Add material anywhere and everywhere</a:t>
            </a:r>
          </a:p>
          <a:p>
            <a:pPr marL="0" marR="0" lvl="0" indent="0" algn="l" defTabSz="825500" rtl="0" eaLnBrk="1" fontAlgn="auto" latinLnBrk="0" hangingPunct="0">
              <a:lnSpc>
                <a:spcPct val="100000"/>
              </a:lnSpc>
              <a:spcBef>
                <a:spcPts val="0"/>
              </a:spcBef>
              <a:spcAft>
                <a:spcPts val="0"/>
              </a:spcAft>
              <a:buClrTx/>
              <a:buSzTx/>
              <a:buFont typeface="Arial" panose="020B0604020202020204" pitchFamily="34" charset="0"/>
              <a:buNone/>
              <a:tabLst/>
              <a:defRPr/>
            </a:pPr>
            <a:r>
              <a:rPr kumimoji="0" lang="en-US" sz="3600" b="1" i="0" u="none" strike="noStrike" kern="0" cap="none" spc="0" normalizeH="0" baseline="0" noProof="0" dirty="0">
                <a:ln>
                  <a:noFill/>
                </a:ln>
                <a:solidFill>
                  <a:srgbClr val="0365C0"/>
                </a:solidFill>
                <a:effectLst/>
                <a:uLnTx/>
                <a:uFillTx/>
                <a:latin typeface="Helvetica"/>
                <a:cs typeface="Helvetica"/>
                <a:sym typeface="Helvetica"/>
              </a:rPr>
              <a:t>Multi-player</a:t>
            </a:r>
            <a:r>
              <a:rPr kumimoji="0" lang="en-US" sz="3600" b="0" i="0" u="none" strike="noStrike" kern="0" cap="none" spc="0" normalizeH="0" baseline="0" noProof="0" dirty="0">
                <a:ln>
                  <a:noFill/>
                </a:ln>
                <a:solidFill>
                  <a:srgbClr val="0365C0"/>
                </a:solidFill>
                <a:effectLst/>
                <a:uLnTx/>
                <a:uFillTx/>
                <a:latin typeface="Helvetica"/>
                <a:cs typeface="Helvetica"/>
                <a:sym typeface="Helvetica"/>
              </a:rPr>
              <a:t>: Collaborate in real time in your own virtual space</a:t>
            </a:r>
          </a:p>
          <a:p>
            <a:pPr marL="0" marR="0" lvl="0" indent="0" algn="l" defTabSz="825500" rtl="0" eaLnBrk="1" fontAlgn="auto" latinLnBrk="0" hangingPunct="0">
              <a:lnSpc>
                <a:spcPct val="100000"/>
              </a:lnSpc>
              <a:spcBef>
                <a:spcPts val="0"/>
              </a:spcBef>
              <a:spcAft>
                <a:spcPts val="0"/>
              </a:spcAft>
              <a:buClrTx/>
              <a:buSzTx/>
              <a:buFont typeface="Arial" panose="020B0604020202020204" pitchFamily="34" charset="0"/>
              <a:buNone/>
              <a:tabLst/>
              <a:defRPr/>
            </a:pPr>
            <a:r>
              <a:rPr kumimoji="0" lang="en-US" sz="3600" b="1" i="0" u="none" strike="noStrike" kern="0" cap="none" spc="0" normalizeH="0" baseline="0" noProof="0" dirty="0">
                <a:ln>
                  <a:noFill/>
                </a:ln>
                <a:solidFill>
                  <a:srgbClr val="0365C0"/>
                </a:solidFill>
                <a:effectLst/>
                <a:uLnTx/>
                <a:uFillTx/>
                <a:latin typeface="Helvetica"/>
                <a:cs typeface="Helvetica"/>
                <a:sym typeface="Helvetica"/>
              </a:rPr>
              <a:t>Object Mix and Scene Handling</a:t>
            </a:r>
            <a:endParaRPr kumimoji="0" lang="hu-HU" sz="3600" b="1" i="0" u="none" strike="noStrike" kern="0" cap="none" spc="0" normalizeH="0" baseline="0" noProof="0" dirty="0">
              <a:ln>
                <a:noFill/>
              </a:ln>
              <a:solidFill>
                <a:srgbClr val="0365C0"/>
              </a:solidFill>
              <a:effectLst/>
              <a:uLnTx/>
              <a:uFillTx/>
              <a:latin typeface="Helvetica"/>
              <a:cs typeface="Helvetica"/>
              <a:sym typeface="Helvetica"/>
            </a:endParaRPr>
          </a:p>
          <a:p>
            <a:pPr marL="0" marR="0" lvl="0" indent="0" algn="l" defTabSz="825500" rtl="0" eaLnBrk="1" fontAlgn="auto" latinLnBrk="0" hangingPunct="0">
              <a:lnSpc>
                <a:spcPct val="100000"/>
              </a:lnSpc>
              <a:spcBef>
                <a:spcPts val="0"/>
              </a:spcBef>
              <a:spcAft>
                <a:spcPts val="0"/>
              </a:spcAft>
              <a:buClrTx/>
              <a:buSzTx/>
              <a:buFont typeface="Arial" panose="020B0604020202020204" pitchFamily="34" charset="0"/>
              <a:buNone/>
              <a:tabLst/>
              <a:defRPr/>
            </a:pPr>
            <a:r>
              <a:rPr kumimoji="0" lang="hu-HU" sz="3600" b="1" i="0" u="none" strike="noStrike" kern="0" cap="none" spc="0" normalizeH="0" baseline="0" noProof="0" dirty="0">
                <a:ln>
                  <a:noFill/>
                </a:ln>
                <a:solidFill>
                  <a:srgbClr val="0365C0"/>
                </a:solidFill>
                <a:effectLst/>
                <a:uLnTx/>
                <a:uFillTx/>
                <a:latin typeface="Helvetica"/>
                <a:cs typeface="Helvetica"/>
                <a:sym typeface="Helvetica"/>
              </a:rPr>
              <a:t>Multiplatform</a:t>
            </a:r>
          </a:p>
          <a:p>
            <a:endParaRPr lang="en-US" dirty="0"/>
          </a:p>
        </p:txBody>
      </p:sp>
    </p:spTree>
    <p:extLst>
      <p:ext uri="{BB962C8B-B14F-4D97-AF65-F5344CB8AC3E}">
        <p14:creationId xmlns:p14="http://schemas.microsoft.com/office/powerpoint/2010/main" val="2704392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xfrm>
            <a:off x="381000" y="685800"/>
            <a:ext cx="6096000" cy="3429000"/>
          </a:xfrm>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pPr rtl="0"/>
            <a:endParaRPr lang="en-US" sz="2800" dirty="0"/>
          </a:p>
        </p:txBody>
      </p:sp>
    </p:spTree>
    <p:extLst>
      <p:ext uri="{BB962C8B-B14F-4D97-AF65-F5344CB8AC3E}">
        <p14:creationId xmlns:p14="http://schemas.microsoft.com/office/powerpoint/2010/main" val="7393254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xfrm>
            <a:off x="381000" y="685800"/>
            <a:ext cx="6096000" cy="3429000"/>
          </a:xfrm>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pPr rtl="0"/>
            <a:endParaRPr lang="en-US" sz="2800" dirty="0"/>
          </a:p>
        </p:txBody>
      </p:sp>
    </p:spTree>
    <p:extLst>
      <p:ext uri="{BB962C8B-B14F-4D97-AF65-F5344CB8AC3E}">
        <p14:creationId xmlns:p14="http://schemas.microsoft.com/office/powerpoint/2010/main" val="3707486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xfrm>
            <a:off x="381000" y="685800"/>
            <a:ext cx="6096000" cy="3429000"/>
          </a:xfrm>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pPr rtl="0"/>
            <a:endParaRPr lang="en-US" sz="2800" dirty="0"/>
          </a:p>
        </p:txBody>
      </p:sp>
    </p:spTree>
    <p:extLst>
      <p:ext uri="{BB962C8B-B14F-4D97-AF65-F5344CB8AC3E}">
        <p14:creationId xmlns:p14="http://schemas.microsoft.com/office/powerpoint/2010/main" val="209818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Shape 11"/>
          <p:cNvSpPr>
            <a:spLocks noGrp="1"/>
          </p:cNvSpPr>
          <p:nvPr>
            <p:ph type="title"/>
          </p:nvPr>
        </p:nvSpPr>
        <p:spPr>
          <a:xfrm>
            <a:off x="1778000" y="2298700"/>
            <a:ext cx="20828000" cy="4648200"/>
          </a:xfrm>
          <a:prstGeom prst="rect">
            <a:avLst/>
          </a:prstGeom>
        </p:spPr>
        <p:txBody>
          <a:bodyPr anchor="b"/>
          <a:lstStyle/>
          <a:p>
            <a:r>
              <a:t>Title Text</a:t>
            </a:r>
          </a:p>
        </p:txBody>
      </p:sp>
      <p:sp>
        <p:nvSpPr>
          <p:cNvPr id="12" name="Shape 12"/>
          <p:cNvSpPr>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Shape 93"/>
          <p:cNvSpPr>
            <a:spLocks noGrp="1"/>
          </p:cNvSpPr>
          <p:nvPr>
            <p:ph type="body" sz="quarter" idx="1"/>
          </p:nvPr>
        </p:nvSpPr>
        <p:spPr>
          <a:xfrm>
            <a:off x="2387600" y="8953500"/>
            <a:ext cx="19621500" cy="685800"/>
          </a:xfrm>
          <a:prstGeom prst="rect">
            <a:avLst/>
          </a:prstGeom>
        </p:spPr>
        <p:txBody>
          <a:bodyPr anchor="t"/>
          <a:lstStyle>
            <a:lvl1pPr marL="0" indent="0" algn="ctr">
              <a:spcBef>
                <a:spcPts val="0"/>
              </a:spcBef>
              <a:buSzTx/>
              <a:buNone/>
              <a:defRPr sz="3800">
                <a:latin typeface="+mn-lt"/>
                <a:ea typeface="+mn-ea"/>
                <a:cs typeface="+mn-cs"/>
                <a:sym typeface="Helvetica"/>
              </a:defRPr>
            </a:lvl1pPr>
            <a:lvl2pPr marL="1099037" indent="-464038" algn="ctr">
              <a:spcBef>
                <a:spcPts val="0"/>
              </a:spcBef>
              <a:defRPr sz="3800">
                <a:latin typeface="+mn-lt"/>
                <a:ea typeface="+mn-ea"/>
                <a:cs typeface="+mn-cs"/>
                <a:sym typeface="Helvetica"/>
              </a:defRPr>
            </a:lvl2pPr>
            <a:lvl3pPr marL="1734037" indent="-464037" algn="ctr">
              <a:spcBef>
                <a:spcPts val="0"/>
              </a:spcBef>
              <a:defRPr sz="3800">
                <a:latin typeface="+mn-lt"/>
                <a:ea typeface="+mn-ea"/>
                <a:cs typeface="+mn-cs"/>
                <a:sym typeface="Helvetica"/>
              </a:defRPr>
            </a:lvl3pPr>
            <a:lvl4pPr marL="2369037" indent="-464037" algn="ctr">
              <a:spcBef>
                <a:spcPts val="0"/>
              </a:spcBef>
              <a:defRPr sz="3800">
                <a:latin typeface="+mn-lt"/>
                <a:ea typeface="+mn-ea"/>
                <a:cs typeface="+mn-cs"/>
                <a:sym typeface="Helvetica"/>
              </a:defRPr>
            </a:lvl4pPr>
            <a:lvl5pPr marL="3004037" indent="-464037" algn="ctr">
              <a:spcBef>
                <a:spcPts val="0"/>
              </a:spcBef>
              <a:defRPr sz="3800">
                <a:latin typeface="+mn-lt"/>
                <a:ea typeface="+mn-ea"/>
                <a:cs typeface="+mn-cs"/>
                <a:sym typeface="Helvetica"/>
              </a:defRPr>
            </a:lvl5pPr>
          </a:lstStyle>
          <a:p>
            <a:r>
              <a:t>Body Level One</a:t>
            </a:r>
          </a:p>
          <a:p>
            <a:pPr lvl="1"/>
            <a:r>
              <a:t>Body Level Two</a:t>
            </a:r>
          </a:p>
          <a:p>
            <a:pPr lvl="2"/>
            <a:r>
              <a:t>Body Level Three</a:t>
            </a:r>
          </a:p>
          <a:p>
            <a:pPr lvl="3"/>
            <a:r>
              <a:t>Body Level Four</a:t>
            </a:r>
          </a:p>
          <a:p>
            <a:pPr lvl="4"/>
            <a:r>
              <a:t>Body Level Five</a:t>
            </a:r>
          </a:p>
        </p:txBody>
      </p:sp>
      <p:sp>
        <p:nvSpPr>
          <p:cNvPr id="94" name="Shape 94"/>
          <p:cNvSpPr>
            <a:spLocks noGrp="1"/>
          </p:cNvSpPr>
          <p:nvPr>
            <p:ph type="body" sz="quarter" idx="13"/>
          </p:nvPr>
        </p:nvSpPr>
        <p:spPr>
          <a:xfrm>
            <a:off x="2387600" y="6045200"/>
            <a:ext cx="19621500" cy="889000"/>
          </a:xfrm>
          <a:prstGeom prst="rect">
            <a:avLst/>
          </a:prstGeom>
        </p:spPr>
        <p:txBody>
          <a:bodyPr/>
          <a:lstStyle/>
          <a:p>
            <a:endParaRPr/>
          </a:p>
        </p:txBody>
      </p:sp>
      <p:sp>
        <p:nvSpPr>
          <p:cNvPr id="95" name="Shape 9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Shape 102"/>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hape 11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u-HU"/>
          </a:p>
        </p:txBody>
      </p:sp>
      <p:sp>
        <p:nvSpPr>
          <p:cNvPr id="4" name="Date Placeholder 3"/>
          <p:cNvSpPr>
            <a:spLocks noGrp="1"/>
          </p:cNvSpPr>
          <p:nvPr>
            <p:ph type="dt" sz="half" idx="10"/>
          </p:nvPr>
        </p:nvSpPr>
        <p:spPr/>
        <p:txBody>
          <a:bodyPr/>
          <a:lstStyle/>
          <a:p>
            <a:fld id="{6B832DC5-BAA9-4C62-A064-82576BC48F6F}" type="datetime1">
              <a:rPr lang="hu-HU" smtClean="0"/>
              <a:t>2017. nov.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a:xfrm>
            <a:off x="11941192" y="13081000"/>
            <a:ext cx="488916" cy="471924"/>
          </a:xfrm>
        </p:spPr>
        <p:txBody>
          <a:bodyPr/>
          <a:lstStyle/>
          <a:p>
            <a:fld id="{C5B96733-D63A-49B9-A8D6-D2AA97AEE6CD}" type="slidenum">
              <a:rPr lang="hu-HU" smtClean="0"/>
              <a:t>‹#›</a:t>
            </a:fld>
            <a:endParaRPr lang="hu-HU"/>
          </a:p>
        </p:txBody>
      </p:sp>
    </p:spTree>
    <p:extLst>
      <p:ext uri="{BB962C8B-B14F-4D97-AF65-F5344CB8AC3E}">
        <p14:creationId xmlns:p14="http://schemas.microsoft.com/office/powerpoint/2010/main" val="14149049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244726"/>
            <a:ext cx="20726400" cy="4775200"/>
          </a:xfrm>
        </p:spPr>
        <p:txBody>
          <a:bodyPr anchor="b"/>
          <a:lstStyle>
            <a:lvl1pPr algn="ctr">
              <a:defRPr sz="12000"/>
            </a:lvl1pPr>
          </a:lstStyle>
          <a:p>
            <a:r>
              <a:rPr lang="hu-HU"/>
              <a:t>Mintacím szerkesztése</a:t>
            </a:r>
            <a:endParaRPr lang="en-US" dirty="0"/>
          </a:p>
        </p:txBody>
      </p:sp>
      <p:sp>
        <p:nvSpPr>
          <p:cNvPr id="3" name="Subtitle 2"/>
          <p:cNvSpPr>
            <a:spLocks noGrp="1"/>
          </p:cNvSpPr>
          <p:nvPr>
            <p:ph type="subTitle" idx="1"/>
          </p:nvPr>
        </p:nvSpPr>
        <p:spPr>
          <a:xfrm>
            <a:off x="3048000" y="7204076"/>
            <a:ext cx="18288000" cy="3311524"/>
          </a:xfr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hu-HU"/>
              <a:t>Kattintson ide az alcím mintájának szerkesztéséhez</a:t>
            </a:r>
            <a:endParaRPr lang="en-US" dirty="0"/>
          </a:p>
        </p:txBody>
      </p:sp>
      <p:sp>
        <p:nvSpPr>
          <p:cNvPr id="4" name="Date Placeholder 3"/>
          <p:cNvSpPr>
            <a:spLocks noGrp="1"/>
          </p:cNvSpPr>
          <p:nvPr>
            <p:ph type="dt" sz="half" idx="10"/>
          </p:nvPr>
        </p:nvSpPr>
        <p:spPr/>
        <p:txBody>
          <a:bodyPr/>
          <a:lstStyle/>
          <a:p>
            <a:fld id="{42CCC782-6DAB-4112-A143-9B3DD8FB76B6}" type="datetimeFigureOut">
              <a:rPr lang="hu-HU" smtClean="0"/>
              <a:t>2017. nov.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4190689-F271-4F1C-AA78-644D34E6A76E}" type="slidenum">
              <a:rPr lang="hu-HU" smtClean="0"/>
              <a:t>‹#›</a:t>
            </a:fld>
            <a:endParaRPr lang="hu-HU"/>
          </a:p>
        </p:txBody>
      </p:sp>
    </p:spTree>
    <p:extLst>
      <p:ext uri="{BB962C8B-B14F-4D97-AF65-F5344CB8AC3E}">
        <p14:creationId xmlns:p14="http://schemas.microsoft.com/office/powerpoint/2010/main" val="41288294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2CCC782-6DAB-4112-A143-9B3DD8FB76B6}" type="datetimeFigureOut">
              <a:rPr lang="hu-HU" smtClean="0"/>
              <a:t>2017. nov.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4190689-F271-4F1C-AA78-644D34E6A76E}" type="slidenum">
              <a:rPr lang="hu-HU" smtClean="0"/>
              <a:t>‹#›</a:t>
            </a:fld>
            <a:endParaRPr lang="hu-HU"/>
          </a:p>
        </p:txBody>
      </p:sp>
    </p:spTree>
    <p:extLst>
      <p:ext uri="{BB962C8B-B14F-4D97-AF65-F5344CB8AC3E}">
        <p14:creationId xmlns:p14="http://schemas.microsoft.com/office/powerpoint/2010/main" val="4025425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Title 1"/>
          <p:cNvSpPr>
            <a:spLocks noGrp="1"/>
          </p:cNvSpPr>
          <p:nvPr>
            <p:ph type="title"/>
          </p:nvPr>
        </p:nvSpPr>
        <p:spPr>
          <a:xfrm>
            <a:off x="1663703" y="3419481"/>
            <a:ext cx="21031200" cy="5705474"/>
          </a:xfrm>
        </p:spPr>
        <p:txBody>
          <a:bodyPr anchor="b"/>
          <a:lstStyle>
            <a:lvl1pPr>
              <a:defRPr sz="12000"/>
            </a:lvl1pPr>
          </a:lstStyle>
          <a:p>
            <a:r>
              <a:rPr lang="hu-HU"/>
              <a:t>Mintacím szerkesztése</a:t>
            </a:r>
            <a:endParaRPr lang="en-US" dirty="0"/>
          </a:p>
        </p:txBody>
      </p:sp>
      <p:sp>
        <p:nvSpPr>
          <p:cNvPr id="3" name="Text Placeholder 2"/>
          <p:cNvSpPr>
            <a:spLocks noGrp="1"/>
          </p:cNvSpPr>
          <p:nvPr>
            <p:ph type="body" idx="1"/>
          </p:nvPr>
        </p:nvSpPr>
        <p:spPr>
          <a:xfrm>
            <a:off x="1663703" y="9178931"/>
            <a:ext cx="21031200" cy="3000374"/>
          </a:xfrm>
        </p:spPr>
        <p:txBody>
          <a:bodyPr/>
          <a:lstStyle>
            <a:lvl1pPr marL="0" indent="0">
              <a:buNone/>
              <a:defRPr sz="4800">
                <a:solidFill>
                  <a:schemeClr val="tx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hu-HU"/>
              <a:t>Mintaszöveg szerkesztése</a:t>
            </a:r>
          </a:p>
        </p:txBody>
      </p:sp>
      <p:sp>
        <p:nvSpPr>
          <p:cNvPr id="4" name="Date Placeholder 3"/>
          <p:cNvSpPr>
            <a:spLocks noGrp="1"/>
          </p:cNvSpPr>
          <p:nvPr>
            <p:ph type="dt" sz="half" idx="10"/>
          </p:nvPr>
        </p:nvSpPr>
        <p:spPr/>
        <p:txBody>
          <a:bodyPr/>
          <a:lstStyle/>
          <a:p>
            <a:fld id="{42CCC782-6DAB-4112-A143-9B3DD8FB76B6}" type="datetimeFigureOut">
              <a:rPr lang="hu-HU" smtClean="0"/>
              <a:t>2017. nov.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4190689-F271-4F1C-AA78-644D34E6A76E}" type="slidenum">
              <a:rPr lang="hu-HU" smtClean="0"/>
              <a:t>‹#›</a:t>
            </a:fld>
            <a:endParaRPr lang="hu-HU"/>
          </a:p>
        </p:txBody>
      </p:sp>
    </p:spTree>
    <p:extLst>
      <p:ext uri="{BB962C8B-B14F-4D97-AF65-F5344CB8AC3E}">
        <p14:creationId xmlns:p14="http://schemas.microsoft.com/office/powerpoint/2010/main" val="2763508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Content Placeholder 2"/>
          <p:cNvSpPr>
            <a:spLocks noGrp="1"/>
          </p:cNvSpPr>
          <p:nvPr>
            <p:ph sz="half" idx="1"/>
          </p:nvPr>
        </p:nvSpPr>
        <p:spPr>
          <a:xfrm>
            <a:off x="1676401" y="3651250"/>
            <a:ext cx="10363200" cy="870267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Content Placeholder 3"/>
          <p:cNvSpPr>
            <a:spLocks noGrp="1"/>
          </p:cNvSpPr>
          <p:nvPr>
            <p:ph sz="half" idx="2"/>
          </p:nvPr>
        </p:nvSpPr>
        <p:spPr>
          <a:xfrm>
            <a:off x="12344401" y="3651250"/>
            <a:ext cx="10363200" cy="870267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Date Placeholder 4"/>
          <p:cNvSpPr>
            <a:spLocks noGrp="1"/>
          </p:cNvSpPr>
          <p:nvPr>
            <p:ph type="dt" sz="half" idx="10"/>
          </p:nvPr>
        </p:nvSpPr>
        <p:spPr/>
        <p:txBody>
          <a:bodyPr/>
          <a:lstStyle/>
          <a:p>
            <a:fld id="{42CCC782-6DAB-4112-A143-9B3DD8FB76B6}" type="datetimeFigureOut">
              <a:rPr lang="hu-HU" smtClean="0"/>
              <a:t>2017. nov. 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4190689-F271-4F1C-AA78-644D34E6A76E}" type="slidenum">
              <a:rPr lang="hu-HU" smtClean="0"/>
              <a:t>‹#›</a:t>
            </a:fld>
            <a:endParaRPr lang="hu-HU"/>
          </a:p>
        </p:txBody>
      </p:sp>
    </p:spTree>
    <p:extLst>
      <p:ext uri="{BB962C8B-B14F-4D97-AF65-F5344CB8AC3E}">
        <p14:creationId xmlns:p14="http://schemas.microsoft.com/office/powerpoint/2010/main" val="3372924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Title 1"/>
          <p:cNvSpPr>
            <a:spLocks noGrp="1"/>
          </p:cNvSpPr>
          <p:nvPr>
            <p:ph type="title"/>
          </p:nvPr>
        </p:nvSpPr>
        <p:spPr>
          <a:xfrm>
            <a:off x="1679578" y="730255"/>
            <a:ext cx="21031200" cy="2651126"/>
          </a:xfrm>
        </p:spPr>
        <p:txBody>
          <a:bodyPr/>
          <a:lstStyle/>
          <a:p>
            <a:r>
              <a:rPr lang="hu-HU"/>
              <a:t>Mintacím szerkesztése</a:t>
            </a:r>
            <a:endParaRPr lang="en-US" dirty="0"/>
          </a:p>
        </p:txBody>
      </p:sp>
      <p:sp>
        <p:nvSpPr>
          <p:cNvPr id="3" name="Text Placeholder 2"/>
          <p:cNvSpPr>
            <a:spLocks noGrp="1"/>
          </p:cNvSpPr>
          <p:nvPr>
            <p:ph type="body" idx="1"/>
          </p:nvPr>
        </p:nvSpPr>
        <p:spPr>
          <a:xfrm>
            <a:off x="1679579" y="3362326"/>
            <a:ext cx="10315574"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hu-HU"/>
              <a:t>Mintaszöveg szerkesztése</a:t>
            </a:r>
          </a:p>
        </p:txBody>
      </p:sp>
      <p:sp>
        <p:nvSpPr>
          <p:cNvPr id="4" name="Content Placeholder 3"/>
          <p:cNvSpPr>
            <a:spLocks noGrp="1"/>
          </p:cNvSpPr>
          <p:nvPr>
            <p:ph sz="half" idx="2"/>
          </p:nvPr>
        </p:nvSpPr>
        <p:spPr>
          <a:xfrm>
            <a:off x="1679579" y="5010150"/>
            <a:ext cx="10315574" cy="736917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5" name="Text Placeholder 4"/>
          <p:cNvSpPr>
            <a:spLocks noGrp="1"/>
          </p:cNvSpPr>
          <p:nvPr>
            <p:ph type="body" sz="quarter" idx="3"/>
          </p:nvPr>
        </p:nvSpPr>
        <p:spPr>
          <a:xfrm>
            <a:off x="12344401" y="3362326"/>
            <a:ext cx="10366375" cy="1647824"/>
          </a:xfr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hu-HU"/>
              <a:t>Mintaszöveg szerkesztése</a:t>
            </a:r>
          </a:p>
        </p:txBody>
      </p:sp>
      <p:sp>
        <p:nvSpPr>
          <p:cNvPr id="6" name="Content Placeholder 5"/>
          <p:cNvSpPr>
            <a:spLocks noGrp="1"/>
          </p:cNvSpPr>
          <p:nvPr>
            <p:ph sz="quarter" idx="4"/>
          </p:nvPr>
        </p:nvSpPr>
        <p:spPr>
          <a:xfrm>
            <a:off x="12344401" y="5010150"/>
            <a:ext cx="10366375" cy="7369176"/>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Date Placeholder 6"/>
          <p:cNvSpPr>
            <a:spLocks noGrp="1"/>
          </p:cNvSpPr>
          <p:nvPr>
            <p:ph type="dt" sz="half" idx="10"/>
          </p:nvPr>
        </p:nvSpPr>
        <p:spPr/>
        <p:txBody>
          <a:bodyPr/>
          <a:lstStyle/>
          <a:p>
            <a:fld id="{42CCC782-6DAB-4112-A143-9B3DD8FB76B6}" type="datetimeFigureOut">
              <a:rPr lang="hu-HU" smtClean="0"/>
              <a:t>2017. nov. 27.</a:t>
            </a:fld>
            <a:endParaRPr lang="hu-HU"/>
          </a:p>
        </p:txBody>
      </p:sp>
      <p:sp>
        <p:nvSpPr>
          <p:cNvPr id="8" name="Footer Placeholder 7"/>
          <p:cNvSpPr>
            <a:spLocks noGrp="1"/>
          </p:cNvSpPr>
          <p:nvPr>
            <p:ph type="ftr" sz="quarter" idx="11"/>
          </p:nvPr>
        </p:nvSpPr>
        <p:spPr/>
        <p:txBody>
          <a:bodyPr/>
          <a:lstStyle/>
          <a:p>
            <a:endParaRPr lang="hu-HU"/>
          </a:p>
        </p:txBody>
      </p:sp>
      <p:sp>
        <p:nvSpPr>
          <p:cNvPr id="9" name="Slide Number Placeholder 8"/>
          <p:cNvSpPr>
            <a:spLocks noGrp="1"/>
          </p:cNvSpPr>
          <p:nvPr>
            <p:ph type="sldNum" sz="quarter" idx="12"/>
          </p:nvPr>
        </p:nvSpPr>
        <p:spPr/>
        <p:txBody>
          <a:bodyPr/>
          <a:lstStyle/>
          <a:p>
            <a:fld id="{F4190689-F271-4F1C-AA78-644D34E6A76E}" type="slidenum">
              <a:rPr lang="hu-HU" smtClean="0"/>
              <a:t>‹#›</a:t>
            </a:fld>
            <a:endParaRPr lang="hu-HU"/>
          </a:p>
        </p:txBody>
      </p:sp>
    </p:spTree>
    <p:extLst>
      <p:ext uri="{BB962C8B-B14F-4D97-AF65-F5344CB8AC3E}">
        <p14:creationId xmlns:p14="http://schemas.microsoft.com/office/powerpoint/2010/main" val="206761088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Date Placeholder 2"/>
          <p:cNvSpPr>
            <a:spLocks noGrp="1"/>
          </p:cNvSpPr>
          <p:nvPr>
            <p:ph type="dt" sz="half" idx="10"/>
          </p:nvPr>
        </p:nvSpPr>
        <p:spPr/>
        <p:txBody>
          <a:bodyPr/>
          <a:lstStyle/>
          <a:p>
            <a:fld id="{42CCC782-6DAB-4112-A143-9B3DD8FB76B6}" type="datetimeFigureOut">
              <a:rPr lang="hu-HU" smtClean="0"/>
              <a:t>2017. nov. 27.</a:t>
            </a:fld>
            <a:endParaRPr lang="hu-HU"/>
          </a:p>
        </p:txBody>
      </p:sp>
      <p:sp>
        <p:nvSpPr>
          <p:cNvPr id="4" name="Footer Placeholder 3"/>
          <p:cNvSpPr>
            <a:spLocks noGrp="1"/>
          </p:cNvSpPr>
          <p:nvPr>
            <p:ph type="ftr" sz="quarter" idx="11"/>
          </p:nvPr>
        </p:nvSpPr>
        <p:spPr/>
        <p:txBody>
          <a:bodyPr/>
          <a:lstStyle/>
          <a:p>
            <a:endParaRPr lang="hu-HU"/>
          </a:p>
        </p:txBody>
      </p:sp>
      <p:sp>
        <p:nvSpPr>
          <p:cNvPr id="5" name="Slide Number Placeholder 4"/>
          <p:cNvSpPr>
            <a:spLocks noGrp="1"/>
          </p:cNvSpPr>
          <p:nvPr>
            <p:ph type="sldNum" sz="quarter" idx="12"/>
          </p:nvPr>
        </p:nvSpPr>
        <p:spPr/>
        <p:txBody>
          <a:bodyPr/>
          <a:lstStyle/>
          <a:p>
            <a:fld id="{F4190689-F271-4F1C-AA78-644D34E6A76E}" type="slidenum">
              <a:rPr lang="hu-HU" smtClean="0"/>
              <a:t>‹#›</a:t>
            </a:fld>
            <a:endParaRPr lang="hu-HU"/>
          </a:p>
        </p:txBody>
      </p:sp>
    </p:spTree>
    <p:extLst>
      <p:ext uri="{BB962C8B-B14F-4D97-AF65-F5344CB8AC3E}">
        <p14:creationId xmlns:p14="http://schemas.microsoft.com/office/powerpoint/2010/main" val="3621540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Shape 20"/>
          <p:cNvSpPr>
            <a:spLocks noGrp="1"/>
          </p:cNvSpPr>
          <p:nvPr>
            <p:ph type="pic" idx="13"/>
          </p:nvPr>
        </p:nvSpPr>
        <p:spPr>
          <a:xfrm>
            <a:off x="3125966" y="673100"/>
            <a:ext cx="18135605" cy="8737600"/>
          </a:xfrm>
          <a:prstGeom prst="rect">
            <a:avLst/>
          </a:prstGeom>
        </p:spPr>
        <p:txBody>
          <a:bodyPr lIns="91439" tIns="45719" rIns="91439" bIns="45719" anchor="t">
            <a:noAutofit/>
          </a:bodyPr>
          <a:lstStyle/>
          <a:p>
            <a:endParaRPr/>
          </a:p>
        </p:txBody>
      </p:sp>
      <p:sp>
        <p:nvSpPr>
          <p:cNvPr id="21" name="Shape 21"/>
          <p:cNvSpPr>
            <a:spLocks noGrp="1"/>
          </p:cNvSpPr>
          <p:nvPr>
            <p:ph type="title"/>
          </p:nvPr>
        </p:nvSpPr>
        <p:spPr>
          <a:xfrm>
            <a:off x="635000" y="9448800"/>
            <a:ext cx="23114000" cy="2006600"/>
          </a:xfrm>
          <a:prstGeom prst="rect">
            <a:avLst/>
          </a:prstGeom>
        </p:spPr>
        <p:txBody>
          <a:bodyPr anchor="b"/>
          <a:lstStyle/>
          <a:p>
            <a:r>
              <a:t>Title Text</a:t>
            </a:r>
          </a:p>
        </p:txBody>
      </p:sp>
      <p:sp>
        <p:nvSpPr>
          <p:cNvPr id="22" name="Shape 22"/>
          <p:cNvSpPr>
            <a:spLocks noGrp="1"/>
          </p:cNvSpPr>
          <p:nvPr>
            <p:ph type="body" sz="quarter" idx="1"/>
          </p:nvPr>
        </p:nvSpPr>
        <p:spPr>
          <a:xfrm>
            <a:off x="635000" y="11518900"/>
            <a:ext cx="23114000" cy="15875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23" name="Shape 2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CC782-6DAB-4112-A143-9B3DD8FB76B6}" type="datetimeFigureOut">
              <a:rPr lang="hu-HU" smtClean="0"/>
              <a:t>2017. nov. 27.</a:t>
            </a:fld>
            <a:endParaRPr lang="hu-HU"/>
          </a:p>
        </p:txBody>
      </p:sp>
      <p:sp>
        <p:nvSpPr>
          <p:cNvPr id="3" name="Footer Placeholder 2"/>
          <p:cNvSpPr>
            <a:spLocks noGrp="1"/>
          </p:cNvSpPr>
          <p:nvPr>
            <p:ph type="ftr" sz="quarter" idx="11"/>
          </p:nvPr>
        </p:nvSpPr>
        <p:spPr/>
        <p:txBody>
          <a:bodyPr/>
          <a:lstStyle/>
          <a:p>
            <a:endParaRPr lang="hu-HU"/>
          </a:p>
        </p:txBody>
      </p:sp>
      <p:sp>
        <p:nvSpPr>
          <p:cNvPr id="4" name="Slide Number Placeholder 3"/>
          <p:cNvSpPr>
            <a:spLocks noGrp="1"/>
          </p:cNvSpPr>
          <p:nvPr>
            <p:ph type="sldNum" sz="quarter" idx="12"/>
          </p:nvPr>
        </p:nvSpPr>
        <p:spPr/>
        <p:txBody>
          <a:bodyPr/>
          <a:lstStyle/>
          <a:p>
            <a:fld id="{F4190689-F271-4F1C-AA78-644D34E6A76E}" type="slidenum">
              <a:rPr lang="hu-HU" smtClean="0"/>
              <a:t>‹#›</a:t>
            </a:fld>
            <a:endParaRPr lang="hu-HU"/>
          </a:p>
        </p:txBody>
      </p:sp>
    </p:spTree>
    <p:extLst>
      <p:ext uri="{BB962C8B-B14F-4D97-AF65-F5344CB8AC3E}">
        <p14:creationId xmlns:p14="http://schemas.microsoft.com/office/powerpoint/2010/main" val="41353520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679578" y="914400"/>
            <a:ext cx="7864475" cy="3200400"/>
          </a:xfrm>
        </p:spPr>
        <p:txBody>
          <a:bodyPr anchor="b"/>
          <a:lstStyle>
            <a:lvl1pPr>
              <a:defRPr sz="6400"/>
            </a:lvl1pPr>
          </a:lstStyle>
          <a:p>
            <a:r>
              <a:rPr lang="hu-HU"/>
              <a:t>Mintacím szerkesztése</a:t>
            </a:r>
            <a:endParaRPr lang="en-US" dirty="0"/>
          </a:p>
        </p:txBody>
      </p:sp>
      <p:sp>
        <p:nvSpPr>
          <p:cNvPr id="3" name="Content Placeholder 2"/>
          <p:cNvSpPr>
            <a:spLocks noGrp="1"/>
          </p:cNvSpPr>
          <p:nvPr>
            <p:ph idx="1"/>
          </p:nvPr>
        </p:nvSpPr>
        <p:spPr>
          <a:xfrm>
            <a:off x="10366377" y="1974855"/>
            <a:ext cx="12344401"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Text Placeholder 3"/>
          <p:cNvSpPr>
            <a:spLocks noGrp="1"/>
          </p:cNvSpPr>
          <p:nvPr>
            <p:ph type="body" sz="half" idx="2"/>
          </p:nvPr>
        </p:nvSpPr>
        <p:spPr>
          <a:xfrm>
            <a:off x="1679578" y="4114800"/>
            <a:ext cx="7864475"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hu-HU"/>
              <a:t>Mintaszöveg szerkesztése</a:t>
            </a:r>
          </a:p>
        </p:txBody>
      </p:sp>
      <p:sp>
        <p:nvSpPr>
          <p:cNvPr id="5" name="Date Placeholder 4"/>
          <p:cNvSpPr>
            <a:spLocks noGrp="1"/>
          </p:cNvSpPr>
          <p:nvPr>
            <p:ph type="dt" sz="half" idx="10"/>
          </p:nvPr>
        </p:nvSpPr>
        <p:spPr/>
        <p:txBody>
          <a:bodyPr/>
          <a:lstStyle/>
          <a:p>
            <a:fld id="{42CCC782-6DAB-4112-A143-9B3DD8FB76B6}" type="datetimeFigureOut">
              <a:rPr lang="hu-HU" smtClean="0"/>
              <a:t>2017. nov. 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4190689-F271-4F1C-AA78-644D34E6A76E}" type="slidenum">
              <a:rPr lang="hu-HU" smtClean="0"/>
              <a:t>‹#›</a:t>
            </a:fld>
            <a:endParaRPr lang="hu-HU"/>
          </a:p>
        </p:txBody>
      </p:sp>
    </p:spTree>
    <p:extLst>
      <p:ext uri="{BB962C8B-B14F-4D97-AF65-F5344CB8AC3E}">
        <p14:creationId xmlns:p14="http://schemas.microsoft.com/office/powerpoint/2010/main" val="1057867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Title 1"/>
          <p:cNvSpPr>
            <a:spLocks noGrp="1"/>
          </p:cNvSpPr>
          <p:nvPr>
            <p:ph type="title"/>
          </p:nvPr>
        </p:nvSpPr>
        <p:spPr>
          <a:xfrm>
            <a:off x="1679578" y="914400"/>
            <a:ext cx="7864475" cy="3200400"/>
          </a:xfrm>
        </p:spPr>
        <p:txBody>
          <a:bodyPr anchor="b"/>
          <a:lstStyle>
            <a:lvl1pPr>
              <a:defRPr sz="6400"/>
            </a:lvl1pPr>
          </a:lstStyle>
          <a:p>
            <a:r>
              <a:rPr lang="hu-HU"/>
              <a:t>Mintacím szerkesztése</a:t>
            </a:r>
            <a:endParaRPr lang="en-US" dirty="0"/>
          </a:p>
        </p:txBody>
      </p:sp>
      <p:sp>
        <p:nvSpPr>
          <p:cNvPr id="3" name="Picture Placeholder 2"/>
          <p:cNvSpPr>
            <a:spLocks noGrp="1" noChangeAspect="1"/>
          </p:cNvSpPr>
          <p:nvPr>
            <p:ph type="pic" idx="1"/>
          </p:nvPr>
        </p:nvSpPr>
        <p:spPr>
          <a:xfrm>
            <a:off x="10366377" y="1974855"/>
            <a:ext cx="12344401" cy="9747250"/>
          </a:xfrm>
        </p:spPr>
        <p:txBody>
          <a:bodyPr anchor="t"/>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r>
              <a:rPr lang="hu-HU"/>
              <a:t>Kép beszúrásához kattintson az ikonra</a:t>
            </a:r>
            <a:endParaRPr lang="en-US" dirty="0"/>
          </a:p>
        </p:txBody>
      </p:sp>
      <p:sp>
        <p:nvSpPr>
          <p:cNvPr id="4" name="Text Placeholder 3"/>
          <p:cNvSpPr>
            <a:spLocks noGrp="1"/>
          </p:cNvSpPr>
          <p:nvPr>
            <p:ph type="body" sz="half" idx="2"/>
          </p:nvPr>
        </p:nvSpPr>
        <p:spPr>
          <a:xfrm>
            <a:off x="1679578" y="4114800"/>
            <a:ext cx="7864475" cy="7623176"/>
          </a:xfr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hu-HU"/>
              <a:t>Mintaszöveg szerkesztése</a:t>
            </a:r>
          </a:p>
        </p:txBody>
      </p:sp>
      <p:sp>
        <p:nvSpPr>
          <p:cNvPr id="5" name="Date Placeholder 4"/>
          <p:cNvSpPr>
            <a:spLocks noGrp="1"/>
          </p:cNvSpPr>
          <p:nvPr>
            <p:ph type="dt" sz="half" idx="10"/>
          </p:nvPr>
        </p:nvSpPr>
        <p:spPr/>
        <p:txBody>
          <a:bodyPr/>
          <a:lstStyle/>
          <a:p>
            <a:fld id="{42CCC782-6DAB-4112-A143-9B3DD8FB76B6}" type="datetimeFigureOut">
              <a:rPr lang="hu-HU" smtClean="0"/>
              <a:t>2017. nov. 27.</a:t>
            </a:fld>
            <a:endParaRPr lang="hu-HU"/>
          </a:p>
        </p:txBody>
      </p:sp>
      <p:sp>
        <p:nvSpPr>
          <p:cNvPr id="6" name="Footer Placeholder 5"/>
          <p:cNvSpPr>
            <a:spLocks noGrp="1"/>
          </p:cNvSpPr>
          <p:nvPr>
            <p:ph type="ftr" sz="quarter" idx="11"/>
          </p:nvPr>
        </p:nvSpPr>
        <p:spPr/>
        <p:txBody>
          <a:bodyPr/>
          <a:lstStyle/>
          <a:p>
            <a:endParaRPr lang="hu-HU"/>
          </a:p>
        </p:txBody>
      </p:sp>
      <p:sp>
        <p:nvSpPr>
          <p:cNvPr id="7" name="Slide Number Placeholder 6"/>
          <p:cNvSpPr>
            <a:spLocks noGrp="1"/>
          </p:cNvSpPr>
          <p:nvPr>
            <p:ph type="sldNum" sz="quarter" idx="12"/>
          </p:nvPr>
        </p:nvSpPr>
        <p:spPr/>
        <p:txBody>
          <a:bodyPr/>
          <a:lstStyle/>
          <a:p>
            <a:fld id="{F4190689-F271-4F1C-AA78-644D34E6A76E}" type="slidenum">
              <a:rPr lang="hu-HU" smtClean="0"/>
              <a:t>‹#›</a:t>
            </a:fld>
            <a:endParaRPr lang="hu-HU"/>
          </a:p>
        </p:txBody>
      </p:sp>
    </p:spTree>
    <p:extLst>
      <p:ext uri="{BB962C8B-B14F-4D97-AF65-F5344CB8AC3E}">
        <p14:creationId xmlns:p14="http://schemas.microsoft.com/office/powerpoint/2010/main" val="1443256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Mintacím szerkesztése</a:t>
            </a:r>
            <a:endParaRPr lang="en-US" dirty="0"/>
          </a:p>
        </p:txBody>
      </p:sp>
      <p:sp>
        <p:nvSpPr>
          <p:cNvPr id="3" name="Vertical Text Placeholder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2CCC782-6DAB-4112-A143-9B3DD8FB76B6}" type="datetimeFigureOut">
              <a:rPr lang="hu-HU" smtClean="0"/>
              <a:t>2017. nov.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4190689-F271-4F1C-AA78-644D34E6A76E}" type="slidenum">
              <a:rPr lang="hu-HU" smtClean="0"/>
              <a:t>‹#›</a:t>
            </a:fld>
            <a:endParaRPr lang="hu-HU"/>
          </a:p>
        </p:txBody>
      </p:sp>
    </p:spTree>
    <p:extLst>
      <p:ext uri="{BB962C8B-B14F-4D97-AF65-F5344CB8AC3E}">
        <p14:creationId xmlns:p14="http://schemas.microsoft.com/office/powerpoint/2010/main" val="1161023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3" y="730250"/>
            <a:ext cx="5257799" cy="11623676"/>
          </a:xfrm>
        </p:spPr>
        <p:txBody>
          <a:bodyPr vert="eaVert"/>
          <a:lstStyle/>
          <a:p>
            <a:r>
              <a:rPr lang="hu-HU"/>
              <a:t>Mintacím szerkesztése</a:t>
            </a:r>
            <a:endParaRPr lang="en-US" dirty="0"/>
          </a:p>
        </p:txBody>
      </p:sp>
      <p:sp>
        <p:nvSpPr>
          <p:cNvPr id="3" name="Vertical Text Placeholder 2"/>
          <p:cNvSpPr>
            <a:spLocks noGrp="1"/>
          </p:cNvSpPr>
          <p:nvPr>
            <p:ph type="body" orient="vert" idx="1"/>
          </p:nvPr>
        </p:nvSpPr>
        <p:spPr>
          <a:xfrm>
            <a:off x="1676402" y="730250"/>
            <a:ext cx="15468601" cy="11623676"/>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10"/>
          </p:nvPr>
        </p:nvSpPr>
        <p:spPr/>
        <p:txBody>
          <a:bodyPr/>
          <a:lstStyle/>
          <a:p>
            <a:fld id="{42CCC782-6DAB-4112-A143-9B3DD8FB76B6}" type="datetimeFigureOut">
              <a:rPr lang="hu-HU" smtClean="0"/>
              <a:t>2017. nov. 27.</a:t>
            </a:fld>
            <a:endParaRPr lang="hu-HU"/>
          </a:p>
        </p:txBody>
      </p:sp>
      <p:sp>
        <p:nvSpPr>
          <p:cNvPr id="5" name="Footer Placeholder 4"/>
          <p:cNvSpPr>
            <a:spLocks noGrp="1"/>
          </p:cNvSpPr>
          <p:nvPr>
            <p:ph type="ftr" sz="quarter" idx="11"/>
          </p:nvPr>
        </p:nvSpPr>
        <p:spPr/>
        <p:txBody>
          <a:bodyPr/>
          <a:lstStyle/>
          <a:p>
            <a:endParaRPr lang="hu-HU"/>
          </a:p>
        </p:txBody>
      </p:sp>
      <p:sp>
        <p:nvSpPr>
          <p:cNvPr id="6" name="Slide Number Placeholder 5"/>
          <p:cNvSpPr>
            <a:spLocks noGrp="1"/>
          </p:cNvSpPr>
          <p:nvPr>
            <p:ph type="sldNum" sz="quarter" idx="12"/>
          </p:nvPr>
        </p:nvSpPr>
        <p:spPr/>
        <p:txBody>
          <a:bodyPr/>
          <a:lstStyle/>
          <a:p>
            <a:fld id="{F4190689-F271-4F1C-AA78-644D34E6A76E}" type="slidenum">
              <a:rPr lang="hu-HU" smtClean="0"/>
              <a:t>‹#›</a:t>
            </a:fld>
            <a:endParaRPr lang="hu-HU"/>
          </a:p>
        </p:txBody>
      </p:sp>
    </p:spTree>
    <p:extLst>
      <p:ext uri="{BB962C8B-B14F-4D97-AF65-F5344CB8AC3E}">
        <p14:creationId xmlns:p14="http://schemas.microsoft.com/office/powerpoint/2010/main" val="36051396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2 tartalomrész">
    <p:spTree>
      <p:nvGrpSpPr>
        <p:cNvPr id="1" name=""/>
        <p:cNvGrpSpPr/>
        <p:nvPr/>
      </p:nvGrpSpPr>
      <p:grpSpPr>
        <a:xfrm>
          <a:off x="0" y="0"/>
          <a:ext cx="0" cy="0"/>
          <a:chOff x="0" y="0"/>
          <a:chExt cx="0" cy="0"/>
        </a:xfrm>
      </p:grpSpPr>
      <p:sp>
        <p:nvSpPr>
          <p:cNvPr id="20" name="Szövegdoboz 19"/>
          <p:cNvSpPr txBox="1"/>
          <p:nvPr userDrawn="1"/>
        </p:nvSpPr>
        <p:spPr>
          <a:xfrm>
            <a:off x="3305318" y="12991101"/>
            <a:ext cx="8124089" cy="523220"/>
          </a:xfrm>
          <a:prstGeom prst="rect">
            <a:avLst/>
          </a:prstGeom>
          <a:noFill/>
        </p:spPr>
        <p:txBody>
          <a:bodyPr wrap="square" rtlCol="0">
            <a:spAutoFit/>
          </a:bodyPr>
          <a:lstStyle/>
          <a:p>
            <a:r>
              <a:rPr lang="hu-HU" sz="2800" dirty="0">
                <a:solidFill>
                  <a:srgbClr val="44BAC6"/>
                </a:solidFill>
                <a:latin typeface="Arial" panose="020B0604020202020204" pitchFamily="34" charset="0"/>
                <a:cs typeface="Arial" panose="020B0604020202020204" pitchFamily="34" charset="0"/>
              </a:rPr>
              <a:t>THE </a:t>
            </a:r>
            <a:r>
              <a:rPr lang="hu-HU" sz="2800" dirty="0">
                <a:solidFill>
                  <a:schemeClr val="bg1"/>
                </a:solidFill>
                <a:latin typeface="Arial" panose="020B0604020202020204" pitchFamily="34" charset="0"/>
                <a:cs typeface="Arial" panose="020B0604020202020204" pitchFamily="34" charset="0"/>
              </a:rPr>
              <a:t>3D</a:t>
            </a:r>
            <a:r>
              <a:rPr lang="hu-HU" sz="2800" dirty="0">
                <a:solidFill>
                  <a:srgbClr val="44BAC6"/>
                </a:solidFill>
                <a:latin typeface="Arial" panose="020B0604020202020204" pitchFamily="34" charset="0"/>
                <a:cs typeface="Arial" panose="020B0604020202020204" pitchFamily="34" charset="0"/>
              </a:rPr>
              <a:t> CONTENT FACTORY</a:t>
            </a:r>
          </a:p>
        </p:txBody>
      </p:sp>
      <p:sp>
        <p:nvSpPr>
          <p:cNvPr id="2" name="Title 1"/>
          <p:cNvSpPr>
            <a:spLocks noGrp="1"/>
          </p:cNvSpPr>
          <p:nvPr>
            <p:ph type="title" hasCustomPrompt="1"/>
          </p:nvPr>
        </p:nvSpPr>
        <p:spPr>
          <a:xfrm>
            <a:off x="773614" y="468103"/>
            <a:ext cx="22677900" cy="1186298"/>
          </a:xfrm>
        </p:spPr>
        <p:txBody>
          <a:bodyPr>
            <a:normAutofit/>
          </a:bodyPr>
          <a:lstStyle>
            <a:lvl1pPr>
              <a:lnSpc>
                <a:spcPct val="120000"/>
              </a:lnSpc>
              <a:defRPr sz="3600" baseline="0">
                <a:solidFill>
                  <a:schemeClr val="tx1">
                    <a:lumMod val="75000"/>
                    <a:lumOff val="25000"/>
                  </a:schemeClr>
                </a:solidFill>
                <a:latin typeface="Century Gothic" panose="020B0502020202020204" pitchFamily="34" charset="0"/>
              </a:defRPr>
            </a:lvl1pPr>
          </a:lstStyle>
          <a:p>
            <a:r>
              <a:rPr lang="hu-HU" dirty="0"/>
              <a:t>Action </a:t>
            </a:r>
            <a:r>
              <a:rPr lang="hu-HU" dirty="0" err="1"/>
              <a:t>title</a:t>
            </a:r>
            <a:endParaRPr lang="en-US" dirty="0"/>
          </a:p>
        </p:txBody>
      </p:sp>
      <p:sp>
        <p:nvSpPr>
          <p:cNvPr id="3" name="Content Placeholder 2"/>
          <p:cNvSpPr>
            <a:spLocks noGrp="1"/>
          </p:cNvSpPr>
          <p:nvPr>
            <p:ph sz="half" idx="1"/>
          </p:nvPr>
        </p:nvSpPr>
        <p:spPr>
          <a:xfrm>
            <a:off x="1676401" y="3651250"/>
            <a:ext cx="10363200" cy="8702676"/>
          </a:xfrm>
        </p:spPr>
        <p:txBody>
          <a:bodyPr>
            <a:normAutofit/>
          </a:bodyPr>
          <a:lstStyle>
            <a:lvl1pPr>
              <a:defRPr sz="2400">
                <a:solidFill>
                  <a:schemeClr val="tx1">
                    <a:lumMod val="75000"/>
                    <a:lumOff val="25000"/>
                  </a:schemeClr>
                </a:solidFill>
                <a:latin typeface="Century Gothic" panose="020B0502020202020204" pitchFamily="34" charset="0"/>
              </a:defRPr>
            </a:lvl1pPr>
            <a:lvl2pPr>
              <a:defRPr sz="2400">
                <a:solidFill>
                  <a:schemeClr val="tx1">
                    <a:lumMod val="75000"/>
                    <a:lumOff val="25000"/>
                  </a:schemeClr>
                </a:solidFill>
                <a:latin typeface="Century Gothic" panose="020B0502020202020204" pitchFamily="34" charset="0"/>
              </a:defRPr>
            </a:lvl2pPr>
            <a:lvl3pPr>
              <a:defRPr sz="2400">
                <a:solidFill>
                  <a:schemeClr val="tx1">
                    <a:lumMod val="75000"/>
                    <a:lumOff val="25000"/>
                  </a:schemeClr>
                </a:solidFill>
                <a:latin typeface="Century Gothic" panose="020B0502020202020204" pitchFamily="34" charset="0"/>
              </a:defRPr>
            </a:lvl3pPr>
            <a:lvl4pPr>
              <a:defRPr sz="2400">
                <a:solidFill>
                  <a:schemeClr val="tx1">
                    <a:lumMod val="75000"/>
                    <a:lumOff val="25000"/>
                  </a:schemeClr>
                </a:solidFill>
                <a:latin typeface="Century Gothic" panose="020B0502020202020204" pitchFamily="34" charset="0"/>
              </a:defRPr>
            </a:lvl4pPr>
            <a:lvl5pPr>
              <a:defRPr sz="2400">
                <a:solidFill>
                  <a:schemeClr val="tx1">
                    <a:lumMod val="75000"/>
                    <a:lumOff val="25000"/>
                  </a:schemeClr>
                </a:solidFill>
                <a:latin typeface="Century Gothic" panose="020B0502020202020204" pitchFamily="34"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4" name="Content Placeholder 3"/>
          <p:cNvSpPr>
            <a:spLocks noGrp="1"/>
          </p:cNvSpPr>
          <p:nvPr>
            <p:ph sz="half" idx="2"/>
          </p:nvPr>
        </p:nvSpPr>
        <p:spPr>
          <a:xfrm>
            <a:off x="12344401" y="3651250"/>
            <a:ext cx="10363200" cy="8702676"/>
          </a:xfrm>
        </p:spPr>
        <p:txBody>
          <a:bodyPr>
            <a:normAutofit/>
          </a:bodyPr>
          <a:lstStyle>
            <a:lvl1pPr>
              <a:defRPr sz="2400">
                <a:solidFill>
                  <a:schemeClr val="tx1">
                    <a:lumMod val="75000"/>
                    <a:lumOff val="25000"/>
                  </a:schemeClr>
                </a:solidFill>
                <a:latin typeface="Century Gothic" panose="020B0502020202020204" pitchFamily="34" charset="0"/>
              </a:defRPr>
            </a:lvl1pPr>
            <a:lvl2pPr>
              <a:defRPr sz="2400">
                <a:solidFill>
                  <a:schemeClr val="tx1">
                    <a:lumMod val="75000"/>
                    <a:lumOff val="25000"/>
                  </a:schemeClr>
                </a:solidFill>
                <a:latin typeface="Century Gothic" panose="020B0502020202020204" pitchFamily="34" charset="0"/>
              </a:defRPr>
            </a:lvl2pPr>
            <a:lvl3pPr>
              <a:defRPr sz="2400">
                <a:solidFill>
                  <a:schemeClr val="tx1">
                    <a:lumMod val="75000"/>
                    <a:lumOff val="25000"/>
                  </a:schemeClr>
                </a:solidFill>
                <a:latin typeface="Century Gothic" panose="020B0502020202020204" pitchFamily="34" charset="0"/>
              </a:defRPr>
            </a:lvl3pPr>
            <a:lvl4pPr>
              <a:defRPr sz="2400">
                <a:solidFill>
                  <a:schemeClr val="tx1">
                    <a:lumMod val="75000"/>
                    <a:lumOff val="25000"/>
                  </a:schemeClr>
                </a:solidFill>
                <a:latin typeface="Century Gothic" panose="020B0502020202020204" pitchFamily="34" charset="0"/>
              </a:defRPr>
            </a:lvl4pPr>
            <a:lvl5pPr>
              <a:defRPr sz="2400">
                <a:solidFill>
                  <a:schemeClr val="tx1">
                    <a:lumMod val="75000"/>
                    <a:lumOff val="25000"/>
                  </a:schemeClr>
                </a:solidFill>
                <a:latin typeface="Century Gothic" panose="020B0502020202020204" pitchFamily="34" charset="0"/>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Slide Number Placeholder 6"/>
          <p:cNvSpPr>
            <a:spLocks noGrp="1"/>
          </p:cNvSpPr>
          <p:nvPr>
            <p:ph type="sldNum" sz="quarter" idx="12"/>
          </p:nvPr>
        </p:nvSpPr>
        <p:spPr>
          <a:xfrm>
            <a:off x="18332007" y="12933751"/>
            <a:ext cx="5486400" cy="730250"/>
          </a:xfrm>
        </p:spPr>
        <p:txBody>
          <a:bodyPr/>
          <a:lstStyle>
            <a:lvl1pPr>
              <a:defRPr>
                <a:solidFill>
                  <a:srgbClr val="44BAC6"/>
                </a:solidFill>
                <a:latin typeface="Century Gothic" panose="020B0502020202020204" pitchFamily="34" charset="0"/>
              </a:defRPr>
            </a:lvl1pPr>
          </a:lstStyle>
          <a:p>
            <a:r>
              <a:rPr lang="hu-HU" dirty="0" err="1"/>
              <a:t>page</a:t>
            </a:r>
            <a:r>
              <a:rPr lang="hu-HU" dirty="0"/>
              <a:t> </a:t>
            </a:r>
            <a:fld id="{FEA48936-EA8C-4DE7-BBAF-875BE29EBB6A}" type="slidenum">
              <a:rPr lang="hu-HU" smtClean="0"/>
              <a:pPr/>
              <a:t>‹#›</a:t>
            </a:fld>
            <a:endParaRPr lang="hu-HU" dirty="0"/>
          </a:p>
        </p:txBody>
      </p:sp>
      <p:sp>
        <p:nvSpPr>
          <p:cNvPr id="8" name="Téglalap 7"/>
          <p:cNvSpPr/>
          <p:nvPr userDrawn="1"/>
        </p:nvSpPr>
        <p:spPr>
          <a:xfrm>
            <a:off x="4501500" y="13065862"/>
            <a:ext cx="609706" cy="466028"/>
          </a:xfrm>
          <a:prstGeom prst="rect">
            <a:avLst/>
          </a:prstGeom>
          <a:solidFill>
            <a:srgbClr val="44B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000" dirty="0"/>
          </a:p>
        </p:txBody>
      </p:sp>
      <p:sp>
        <p:nvSpPr>
          <p:cNvPr id="9" name="Téglalap 8"/>
          <p:cNvSpPr/>
          <p:nvPr userDrawn="1"/>
        </p:nvSpPr>
        <p:spPr>
          <a:xfrm>
            <a:off x="1" y="1236589"/>
            <a:ext cx="15936687" cy="715474"/>
          </a:xfrm>
          <a:prstGeom prst="rect">
            <a:avLst/>
          </a:prstGeom>
          <a:solidFill>
            <a:srgbClr val="02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000" dirty="0"/>
          </a:p>
        </p:txBody>
      </p:sp>
      <p:sp>
        <p:nvSpPr>
          <p:cNvPr id="10" name="Rombusz 9"/>
          <p:cNvSpPr/>
          <p:nvPr userDrawn="1"/>
        </p:nvSpPr>
        <p:spPr>
          <a:xfrm>
            <a:off x="773614" y="1361936"/>
            <a:ext cx="1455781" cy="1165780"/>
          </a:xfrm>
          <a:prstGeom prst="diamond">
            <a:avLst/>
          </a:prstGeom>
          <a:solidFill>
            <a:srgbClr val="02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000" dirty="0"/>
          </a:p>
        </p:txBody>
      </p:sp>
      <p:sp>
        <p:nvSpPr>
          <p:cNvPr id="17" name="Téglalap 16"/>
          <p:cNvSpPr/>
          <p:nvPr userDrawn="1"/>
        </p:nvSpPr>
        <p:spPr>
          <a:xfrm>
            <a:off x="3" y="12782551"/>
            <a:ext cx="24383998" cy="91438"/>
          </a:xfrm>
          <a:prstGeom prst="rect">
            <a:avLst/>
          </a:prstGeom>
          <a:solidFill>
            <a:srgbClr val="02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000" dirty="0"/>
          </a:p>
        </p:txBody>
      </p:sp>
      <p:pic>
        <p:nvPicPr>
          <p:cNvPr id="18" name="Kép 1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40166" y="13100828"/>
            <a:ext cx="2925068" cy="396104"/>
          </a:xfrm>
          <a:prstGeom prst="rect">
            <a:avLst/>
          </a:prstGeom>
        </p:spPr>
      </p:pic>
      <p:sp>
        <p:nvSpPr>
          <p:cNvPr id="49" name="Szöveg helye 48"/>
          <p:cNvSpPr>
            <a:spLocks noGrp="1"/>
          </p:cNvSpPr>
          <p:nvPr>
            <p:ph type="body" sz="quarter" idx="13" hasCustomPrompt="1"/>
          </p:nvPr>
        </p:nvSpPr>
        <p:spPr>
          <a:xfrm>
            <a:off x="610680" y="1187222"/>
            <a:ext cx="14642718" cy="901700"/>
          </a:xfrm>
        </p:spPr>
        <p:txBody>
          <a:bodyPr anchor="ctr">
            <a:normAutofit/>
          </a:bodyPr>
          <a:lstStyle>
            <a:lvl1pPr marL="0" indent="0">
              <a:buNone/>
              <a:defRPr sz="3200" b="1">
                <a:solidFill>
                  <a:schemeClr val="bg1"/>
                </a:solidFill>
                <a:latin typeface="Century Gothic" panose="020B0502020202020204" pitchFamily="34" charset="0"/>
              </a:defRPr>
            </a:lvl1pPr>
            <a:lvl5pPr marL="3657600" indent="0" algn="l">
              <a:buFont typeface="Arial" panose="020B0604020202020204" pitchFamily="34" charset="0"/>
              <a:buNone/>
              <a:defRPr/>
            </a:lvl5pPr>
          </a:lstStyle>
          <a:p>
            <a:pPr lvl="0"/>
            <a:r>
              <a:rPr lang="hu-HU" dirty="0"/>
              <a:t>SUBTITLE</a:t>
            </a:r>
          </a:p>
        </p:txBody>
      </p:sp>
    </p:spTree>
    <p:extLst>
      <p:ext uri="{BB962C8B-B14F-4D97-AF65-F5344CB8AC3E}">
        <p14:creationId xmlns:p14="http://schemas.microsoft.com/office/powerpoint/2010/main" val="2450208623"/>
      </p:ext>
    </p:extLst>
  </p:cSld>
  <p:clrMapOvr>
    <a:masterClrMapping/>
  </p:clrMapOvr>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2 tartalomrész">
    <p:spTree>
      <p:nvGrpSpPr>
        <p:cNvPr id="1" name=""/>
        <p:cNvGrpSpPr/>
        <p:nvPr/>
      </p:nvGrpSpPr>
      <p:grpSpPr>
        <a:xfrm>
          <a:off x="0" y="0"/>
          <a:ext cx="0" cy="0"/>
          <a:chOff x="0" y="0"/>
          <a:chExt cx="0" cy="0"/>
        </a:xfrm>
      </p:grpSpPr>
      <p:sp>
        <p:nvSpPr>
          <p:cNvPr id="20" name="Szövegdoboz 19"/>
          <p:cNvSpPr txBox="1"/>
          <p:nvPr userDrawn="1"/>
        </p:nvSpPr>
        <p:spPr>
          <a:xfrm>
            <a:off x="3305318" y="12991101"/>
            <a:ext cx="8124089" cy="523220"/>
          </a:xfrm>
          <a:prstGeom prst="rect">
            <a:avLst/>
          </a:prstGeom>
          <a:noFill/>
        </p:spPr>
        <p:txBody>
          <a:bodyPr wrap="square" rtlCol="0">
            <a:spAutoFit/>
          </a:bodyPr>
          <a:lstStyle/>
          <a:p>
            <a:r>
              <a:rPr lang="hu-HU" sz="2800" dirty="0">
                <a:solidFill>
                  <a:srgbClr val="44BAC6"/>
                </a:solidFill>
                <a:latin typeface="Arial" panose="020B0604020202020204" pitchFamily="34" charset="0"/>
                <a:cs typeface="Arial" panose="020B0604020202020204" pitchFamily="34" charset="0"/>
              </a:rPr>
              <a:t>THE </a:t>
            </a:r>
            <a:r>
              <a:rPr lang="hu-HU" sz="2800" dirty="0">
                <a:solidFill>
                  <a:schemeClr val="bg1"/>
                </a:solidFill>
                <a:latin typeface="Arial" panose="020B0604020202020204" pitchFamily="34" charset="0"/>
                <a:cs typeface="Arial" panose="020B0604020202020204" pitchFamily="34" charset="0"/>
              </a:rPr>
              <a:t>3D</a:t>
            </a:r>
            <a:r>
              <a:rPr lang="hu-HU" sz="2800" dirty="0">
                <a:solidFill>
                  <a:srgbClr val="44BAC6"/>
                </a:solidFill>
                <a:latin typeface="Arial" panose="020B0604020202020204" pitchFamily="34" charset="0"/>
                <a:cs typeface="Arial" panose="020B0604020202020204" pitchFamily="34" charset="0"/>
              </a:rPr>
              <a:t> CONTENT FACTORY</a:t>
            </a:r>
          </a:p>
        </p:txBody>
      </p:sp>
      <p:sp>
        <p:nvSpPr>
          <p:cNvPr id="2" name="Title 1"/>
          <p:cNvSpPr>
            <a:spLocks noGrp="1"/>
          </p:cNvSpPr>
          <p:nvPr>
            <p:ph type="title" hasCustomPrompt="1"/>
          </p:nvPr>
        </p:nvSpPr>
        <p:spPr>
          <a:xfrm>
            <a:off x="773614" y="468103"/>
            <a:ext cx="22677900" cy="1186298"/>
          </a:xfrm>
        </p:spPr>
        <p:txBody>
          <a:bodyPr>
            <a:normAutofit/>
          </a:bodyPr>
          <a:lstStyle>
            <a:lvl1pPr>
              <a:lnSpc>
                <a:spcPct val="120000"/>
              </a:lnSpc>
              <a:defRPr sz="3600" baseline="0">
                <a:solidFill>
                  <a:schemeClr val="tx1">
                    <a:lumMod val="75000"/>
                    <a:lumOff val="25000"/>
                  </a:schemeClr>
                </a:solidFill>
                <a:latin typeface="Century Gothic" panose="020B0502020202020204" pitchFamily="34" charset="0"/>
              </a:defRPr>
            </a:lvl1pPr>
          </a:lstStyle>
          <a:p>
            <a:r>
              <a:rPr lang="hu-HU" dirty="0"/>
              <a:t>Action </a:t>
            </a:r>
            <a:r>
              <a:rPr lang="hu-HU" dirty="0" err="1"/>
              <a:t>title</a:t>
            </a:r>
            <a:endParaRPr lang="en-US" dirty="0"/>
          </a:p>
        </p:txBody>
      </p:sp>
      <p:sp>
        <p:nvSpPr>
          <p:cNvPr id="3" name="Content Placeholder 2"/>
          <p:cNvSpPr>
            <a:spLocks noGrp="1"/>
          </p:cNvSpPr>
          <p:nvPr>
            <p:ph sz="half" idx="1"/>
          </p:nvPr>
        </p:nvSpPr>
        <p:spPr>
          <a:xfrm>
            <a:off x="1676401" y="3651250"/>
            <a:ext cx="10363200" cy="8702676"/>
          </a:xfrm>
        </p:spPr>
        <p:txBody>
          <a:bodyPr>
            <a:normAutofit/>
          </a:bodyPr>
          <a:lstStyle>
            <a:lvl1pPr>
              <a:defRPr sz="2400">
                <a:solidFill>
                  <a:schemeClr val="tx1">
                    <a:lumMod val="75000"/>
                    <a:lumOff val="25000"/>
                  </a:schemeClr>
                </a:solidFill>
                <a:latin typeface="Century Gothic" panose="020B0502020202020204" pitchFamily="34" charset="0"/>
              </a:defRPr>
            </a:lvl1pPr>
            <a:lvl2pPr>
              <a:defRPr sz="2400">
                <a:solidFill>
                  <a:schemeClr val="tx1">
                    <a:lumMod val="75000"/>
                    <a:lumOff val="25000"/>
                  </a:schemeClr>
                </a:solidFill>
                <a:latin typeface="Century Gothic" panose="020B0502020202020204" pitchFamily="34" charset="0"/>
              </a:defRPr>
            </a:lvl2pPr>
            <a:lvl3pPr>
              <a:defRPr sz="2400">
                <a:solidFill>
                  <a:schemeClr val="tx1">
                    <a:lumMod val="75000"/>
                    <a:lumOff val="25000"/>
                  </a:schemeClr>
                </a:solidFill>
                <a:latin typeface="Century Gothic" panose="020B0502020202020204" pitchFamily="34" charset="0"/>
              </a:defRPr>
            </a:lvl3pPr>
            <a:lvl4pPr>
              <a:defRPr sz="2400">
                <a:solidFill>
                  <a:schemeClr val="tx1">
                    <a:lumMod val="75000"/>
                    <a:lumOff val="25000"/>
                  </a:schemeClr>
                </a:solidFill>
                <a:latin typeface="Century Gothic" panose="020B0502020202020204" pitchFamily="34" charset="0"/>
              </a:defRPr>
            </a:lvl4pPr>
            <a:lvl5pPr>
              <a:defRPr sz="2400">
                <a:solidFill>
                  <a:schemeClr val="tx1">
                    <a:lumMod val="75000"/>
                    <a:lumOff val="25000"/>
                  </a:schemeClr>
                </a:solidFill>
                <a:latin typeface="Century Gothic" panose="020B0502020202020204" pitchFamily="34"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4" name="Content Placeholder 3"/>
          <p:cNvSpPr>
            <a:spLocks noGrp="1"/>
          </p:cNvSpPr>
          <p:nvPr>
            <p:ph sz="half" idx="2"/>
          </p:nvPr>
        </p:nvSpPr>
        <p:spPr>
          <a:xfrm>
            <a:off x="12344401" y="3651250"/>
            <a:ext cx="10363200" cy="8702676"/>
          </a:xfrm>
        </p:spPr>
        <p:txBody>
          <a:bodyPr>
            <a:normAutofit/>
          </a:bodyPr>
          <a:lstStyle>
            <a:lvl1pPr>
              <a:defRPr sz="2400">
                <a:solidFill>
                  <a:schemeClr val="tx1">
                    <a:lumMod val="75000"/>
                    <a:lumOff val="25000"/>
                  </a:schemeClr>
                </a:solidFill>
                <a:latin typeface="Century Gothic" panose="020B0502020202020204" pitchFamily="34" charset="0"/>
              </a:defRPr>
            </a:lvl1pPr>
            <a:lvl2pPr>
              <a:defRPr sz="2400">
                <a:solidFill>
                  <a:schemeClr val="tx1">
                    <a:lumMod val="75000"/>
                    <a:lumOff val="25000"/>
                  </a:schemeClr>
                </a:solidFill>
                <a:latin typeface="Century Gothic" panose="020B0502020202020204" pitchFamily="34" charset="0"/>
              </a:defRPr>
            </a:lvl2pPr>
            <a:lvl3pPr>
              <a:defRPr sz="2400">
                <a:solidFill>
                  <a:schemeClr val="tx1">
                    <a:lumMod val="75000"/>
                    <a:lumOff val="25000"/>
                  </a:schemeClr>
                </a:solidFill>
                <a:latin typeface="Century Gothic" panose="020B0502020202020204" pitchFamily="34" charset="0"/>
              </a:defRPr>
            </a:lvl3pPr>
            <a:lvl4pPr>
              <a:defRPr sz="2400">
                <a:solidFill>
                  <a:schemeClr val="tx1">
                    <a:lumMod val="75000"/>
                    <a:lumOff val="25000"/>
                  </a:schemeClr>
                </a:solidFill>
                <a:latin typeface="Century Gothic" panose="020B0502020202020204" pitchFamily="34" charset="0"/>
              </a:defRPr>
            </a:lvl4pPr>
            <a:lvl5pPr>
              <a:defRPr sz="2400">
                <a:solidFill>
                  <a:schemeClr val="tx1">
                    <a:lumMod val="75000"/>
                    <a:lumOff val="25000"/>
                  </a:schemeClr>
                </a:solidFill>
                <a:latin typeface="Century Gothic" panose="020B0502020202020204" pitchFamily="34" charset="0"/>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Slide Number Placeholder 6"/>
          <p:cNvSpPr>
            <a:spLocks noGrp="1"/>
          </p:cNvSpPr>
          <p:nvPr>
            <p:ph type="sldNum" sz="quarter" idx="12"/>
          </p:nvPr>
        </p:nvSpPr>
        <p:spPr>
          <a:xfrm>
            <a:off x="18332007" y="12933751"/>
            <a:ext cx="5486400" cy="730250"/>
          </a:xfrm>
        </p:spPr>
        <p:txBody>
          <a:bodyPr/>
          <a:lstStyle>
            <a:lvl1pPr>
              <a:defRPr>
                <a:solidFill>
                  <a:srgbClr val="44BAC6"/>
                </a:solidFill>
                <a:latin typeface="Century Gothic" panose="020B0502020202020204" pitchFamily="34" charset="0"/>
              </a:defRPr>
            </a:lvl1pPr>
          </a:lstStyle>
          <a:p>
            <a:r>
              <a:rPr lang="hu-HU" dirty="0" err="1"/>
              <a:t>page</a:t>
            </a:r>
            <a:r>
              <a:rPr lang="hu-HU" dirty="0"/>
              <a:t> </a:t>
            </a:r>
            <a:fld id="{FEA48936-EA8C-4DE7-BBAF-875BE29EBB6A}" type="slidenum">
              <a:rPr lang="hu-HU" smtClean="0"/>
              <a:pPr/>
              <a:t>‹#›</a:t>
            </a:fld>
            <a:endParaRPr lang="hu-HU" dirty="0"/>
          </a:p>
        </p:txBody>
      </p:sp>
      <p:sp>
        <p:nvSpPr>
          <p:cNvPr id="8" name="Téglalap 7"/>
          <p:cNvSpPr/>
          <p:nvPr userDrawn="1"/>
        </p:nvSpPr>
        <p:spPr>
          <a:xfrm>
            <a:off x="4501500" y="13065862"/>
            <a:ext cx="609706" cy="466028"/>
          </a:xfrm>
          <a:prstGeom prst="rect">
            <a:avLst/>
          </a:prstGeom>
          <a:solidFill>
            <a:srgbClr val="44B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000" dirty="0"/>
          </a:p>
        </p:txBody>
      </p:sp>
      <p:sp>
        <p:nvSpPr>
          <p:cNvPr id="9" name="Téglalap 8"/>
          <p:cNvSpPr/>
          <p:nvPr userDrawn="1"/>
        </p:nvSpPr>
        <p:spPr>
          <a:xfrm>
            <a:off x="1" y="1236589"/>
            <a:ext cx="15936687" cy="715474"/>
          </a:xfrm>
          <a:prstGeom prst="rect">
            <a:avLst/>
          </a:prstGeom>
          <a:solidFill>
            <a:srgbClr val="02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000" dirty="0"/>
          </a:p>
        </p:txBody>
      </p:sp>
      <p:sp>
        <p:nvSpPr>
          <p:cNvPr id="10" name="Rombusz 9"/>
          <p:cNvSpPr/>
          <p:nvPr userDrawn="1"/>
        </p:nvSpPr>
        <p:spPr>
          <a:xfrm>
            <a:off x="773614" y="1361936"/>
            <a:ext cx="1455781" cy="1165780"/>
          </a:xfrm>
          <a:prstGeom prst="diamond">
            <a:avLst/>
          </a:prstGeom>
          <a:solidFill>
            <a:srgbClr val="02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000" dirty="0"/>
          </a:p>
        </p:txBody>
      </p:sp>
      <p:sp>
        <p:nvSpPr>
          <p:cNvPr id="17" name="Téglalap 16"/>
          <p:cNvSpPr/>
          <p:nvPr userDrawn="1"/>
        </p:nvSpPr>
        <p:spPr>
          <a:xfrm>
            <a:off x="3" y="12782551"/>
            <a:ext cx="24383998" cy="91438"/>
          </a:xfrm>
          <a:prstGeom prst="rect">
            <a:avLst/>
          </a:prstGeom>
          <a:solidFill>
            <a:srgbClr val="02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000" dirty="0"/>
          </a:p>
        </p:txBody>
      </p:sp>
      <p:pic>
        <p:nvPicPr>
          <p:cNvPr id="18" name="Kép 1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40166" y="13100828"/>
            <a:ext cx="2925068" cy="396104"/>
          </a:xfrm>
          <a:prstGeom prst="rect">
            <a:avLst/>
          </a:prstGeom>
        </p:spPr>
      </p:pic>
      <p:sp>
        <p:nvSpPr>
          <p:cNvPr id="49" name="Szöveg helye 48"/>
          <p:cNvSpPr>
            <a:spLocks noGrp="1"/>
          </p:cNvSpPr>
          <p:nvPr>
            <p:ph type="body" sz="quarter" idx="13" hasCustomPrompt="1"/>
          </p:nvPr>
        </p:nvSpPr>
        <p:spPr>
          <a:xfrm>
            <a:off x="610680" y="1187222"/>
            <a:ext cx="14642718" cy="901700"/>
          </a:xfrm>
        </p:spPr>
        <p:txBody>
          <a:bodyPr anchor="ctr">
            <a:normAutofit/>
          </a:bodyPr>
          <a:lstStyle>
            <a:lvl1pPr marL="0" indent="0">
              <a:buNone/>
              <a:defRPr sz="3200" b="1">
                <a:solidFill>
                  <a:schemeClr val="bg1"/>
                </a:solidFill>
                <a:latin typeface="Century Gothic" panose="020B0502020202020204" pitchFamily="34" charset="0"/>
              </a:defRPr>
            </a:lvl1pPr>
            <a:lvl5pPr marL="3657600" indent="0" algn="l">
              <a:buFont typeface="Arial" panose="020B0604020202020204" pitchFamily="34" charset="0"/>
              <a:buNone/>
              <a:defRPr/>
            </a:lvl5pPr>
          </a:lstStyle>
          <a:p>
            <a:pPr lvl="0"/>
            <a:r>
              <a:rPr lang="hu-HU" dirty="0"/>
              <a:t>SUBTITLE</a:t>
            </a:r>
          </a:p>
        </p:txBody>
      </p:sp>
    </p:spTree>
    <p:extLst>
      <p:ext uri="{BB962C8B-B14F-4D97-AF65-F5344CB8AC3E}">
        <p14:creationId xmlns:p14="http://schemas.microsoft.com/office/powerpoint/2010/main" val="2389571996"/>
      </p:ext>
    </p:extLst>
  </p:cSld>
  <p:clrMapOvr>
    <a:masterClrMapping/>
  </p:clrMapOvr>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2 tartalomrész">
    <p:spTree>
      <p:nvGrpSpPr>
        <p:cNvPr id="1" name=""/>
        <p:cNvGrpSpPr/>
        <p:nvPr/>
      </p:nvGrpSpPr>
      <p:grpSpPr>
        <a:xfrm>
          <a:off x="0" y="0"/>
          <a:ext cx="0" cy="0"/>
          <a:chOff x="0" y="0"/>
          <a:chExt cx="0" cy="0"/>
        </a:xfrm>
      </p:grpSpPr>
      <p:sp>
        <p:nvSpPr>
          <p:cNvPr id="20" name="Szövegdoboz 19"/>
          <p:cNvSpPr txBox="1"/>
          <p:nvPr userDrawn="1"/>
        </p:nvSpPr>
        <p:spPr>
          <a:xfrm>
            <a:off x="3305318" y="12991101"/>
            <a:ext cx="8124089" cy="523220"/>
          </a:xfrm>
          <a:prstGeom prst="rect">
            <a:avLst/>
          </a:prstGeom>
          <a:noFill/>
        </p:spPr>
        <p:txBody>
          <a:bodyPr wrap="square" rtlCol="0">
            <a:spAutoFit/>
          </a:bodyPr>
          <a:lstStyle/>
          <a:p>
            <a:r>
              <a:rPr lang="hu-HU" sz="2800" dirty="0">
                <a:solidFill>
                  <a:srgbClr val="44BAC6"/>
                </a:solidFill>
                <a:latin typeface="Arial" panose="020B0604020202020204" pitchFamily="34" charset="0"/>
                <a:cs typeface="Arial" panose="020B0604020202020204" pitchFamily="34" charset="0"/>
              </a:rPr>
              <a:t>THE </a:t>
            </a:r>
            <a:r>
              <a:rPr lang="hu-HU" sz="2800" dirty="0">
                <a:solidFill>
                  <a:schemeClr val="bg1"/>
                </a:solidFill>
                <a:latin typeface="Arial" panose="020B0604020202020204" pitchFamily="34" charset="0"/>
                <a:cs typeface="Arial" panose="020B0604020202020204" pitchFamily="34" charset="0"/>
              </a:rPr>
              <a:t>3D</a:t>
            </a:r>
            <a:r>
              <a:rPr lang="hu-HU" sz="2800" dirty="0">
                <a:solidFill>
                  <a:srgbClr val="44BAC6"/>
                </a:solidFill>
                <a:latin typeface="Arial" panose="020B0604020202020204" pitchFamily="34" charset="0"/>
                <a:cs typeface="Arial" panose="020B0604020202020204" pitchFamily="34" charset="0"/>
              </a:rPr>
              <a:t> CONTENT FACTORY</a:t>
            </a:r>
          </a:p>
        </p:txBody>
      </p:sp>
      <p:sp>
        <p:nvSpPr>
          <p:cNvPr id="2" name="Title 1"/>
          <p:cNvSpPr>
            <a:spLocks noGrp="1"/>
          </p:cNvSpPr>
          <p:nvPr>
            <p:ph type="title" hasCustomPrompt="1"/>
          </p:nvPr>
        </p:nvSpPr>
        <p:spPr>
          <a:xfrm>
            <a:off x="773614" y="468103"/>
            <a:ext cx="22677900" cy="1186298"/>
          </a:xfrm>
        </p:spPr>
        <p:txBody>
          <a:bodyPr>
            <a:normAutofit/>
          </a:bodyPr>
          <a:lstStyle>
            <a:lvl1pPr>
              <a:lnSpc>
                <a:spcPct val="120000"/>
              </a:lnSpc>
              <a:defRPr sz="3600" baseline="0">
                <a:solidFill>
                  <a:schemeClr val="tx1">
                    <a:lumMod val="75000"/>
                    <a:lumOff val="25000"/>
                  </a:schemeClr>
                </a:solidFill>
                <a:latin typeface="Century Gothic" panose="020B0502020202020204" pitchFamily="34" charset="0"/>
              </a:defRPr>
            </a:lvl1pPr>
          </a:lstStyle>
          <a:p>
            <a:r>
              <a:rPr lang="hu-HU" dirty="0"/>
              <a:t>Action </a:t>
            </a:r>
            <a:r>
              <a:rPr lang="hu-HU" dirty="0" err="1"/>
              <a:t>title</a:t>
            </a:r>
            <a:endParaRPr lang="en-US" dirty="0"/>
          </a:p>
        </p:txBody>
      </p:sp>
      <p:sp>
        <p:nvSpPr>
          <p:cNvPr id="3" name="Content Placeholder 2"/>
          <p:cNvSpPr>
            <a:spLocks noGrp="1"/>
          </p:cNvSpPr>
          <p:nvPr>
            <p:ph sz="half" idx="1"/>
          </p:nvPr>
        </p:nvSpPr>
        <p:spPr>
          <a:xfrm>
            <a:off x="1676401" y="3651250"/>
            <a:ext cx="10363200" cy="8702676"/>
          </a:xfrm>
        </p:spPr>
        <p:txBody>
          <a:bodyPr>
            <a:normAutofit/>
          </a:bodyPr>
          <a:lstStyle>
            <a:lvl1pPr>
              <a:defRPr sz="2400">
                <a:solidFill>
                  <a:schemeClr val="tx1">
                    <a:lumMod val="75000"/>
                    <a:lumOff val="25000"/>
                  </a:schemeClr>
                </a:solidFill>
                <a:latin typeface="Century Gothic" panose="020B0502020202020204" pitchFamily="34" charset="0"/>
              </a:defRPr>
            </a:lvl1pPr>
            <a:lvl2pPr>
              <a:defRPr sz="2400">
                <a:solidFill>
                  <a:schemeClr val="tx1">
                    <a:lumMod val="75000"/>
                    <a:lumOff val="25000"/>
                  </a:schemeClr>
                </a:solidFill>
                <a:latin typeface="Century Gothic" panose="020B0502020202020204" pitchFamily="34" charset="0"/>
              </a:defRPr>
            </a:lvl2pPr>
            <a:lvl3pPr>
              <a:defRPr sz="2400">
                <a:solidFill>
                  <a:schemeClr val="tx1">
                    <a:lumMod val="75000"/>
                    <a:lumOff val="25000"/>
                  </a:schemeClr>
                </a:solidFill>
                <a:latin typeface="Century Gothic" panose="020B0502020202020204" pitchFamily="34" charset="0"/>
              </a:defRPr>
            </a:lvl3pPr>
            <a:lvl4pPr>
              <a:defRPr sz="2400">
                <a:solidFill>
                  <a:schemeClr val="tx1">
                    <a:lumMod val="75000"/>
                    <a:lumOff val="25000"/>
                  </a:schemeClr>
                </a:solidFill>
                <a:latin typeface="Century Gothic" panose="020B0502020202020204" pitchFamily="34" charset="0"/>
              </a:defRPr>
            </a:lvl4pPr>
            <a:lvl5pPr>
              <a:defRPr sz="2400">
                <a:solidFill>
                  <a:schemeClr val="tx1">
                    <a:lumMod val="75000"/>
                    <a:lumOff val="25000"/>
                  </a:schemeClr>
                </a:solidFill>
                <a:latin typeface="Century Gothic" panose="020B0502020202020204" pitchFamily="34"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4" name="Content Placeholder 3"/>
          <p:cNvSpPr>
            <a:spLocks noGrp="1"/>
          </p:cNvSpPr>
          <p:nvPr>
            <p:ph sz="half" idx="2"/>
          </p:nvPr>
        </p:nvSpPr>
        <p:spPr>
          <a:xfrm>
            <a:off x="12344401" y="3651250"/>
            <a:ext cx="10363200" cy="8702676"/>
          </a:xfrm>
        </p:spPr>
        <p:txBody>
          <a:bodyPr>
            <a:normAutofit/>
          </a:bodyPr>
          <a:lstStyle>
            <a:lvl1pPr>
              <a:defRPr sz="2400">
                <a:solidFill>
                  <a:schemeClr val="tx1">
                    <a:lumMod val="75000"/>
                    <a:lumOff val="25000"/>
                  </a:schemeClr>
                </a:solidFill>
                <a:latin typeface="Century Gothic" panose="020B0502020202020204" pitchFamily="34" charset="0"/>
              </a:defRPr>
            </a:lvl1pPr>
            <a:lvl2pPr>
              <a:defRPr sz="2400">
                <a:solidFill>
                  <a:schemeClr val="tx1">
                    <a:lumMod val="75000"/>
                    <a:lumOff val="25000"/>
                  </a:schemeClr>
                </a:solidFill>
                <a:latin typeface="Century Gothic" panose="020B0502020202020204" pitchFamily="34" charset="0"/>
              </a:defRPr>
            </a:lvl2pPr>
            <a:lvl3pPr>
              <a:defRPr sz="2400">
                <a:solidFill>
                  <a:schemeClr val="tx1">
                    <a:lumMod val="75000"/>
                    <a:lumOff val="25000"/>
                  </a:schemeClr>
                </a:solidFill>
                <a:latin typeface="Century Gothic" panose="020B0502020202020204" pitchFamily="34" charset="0"/>
              </a:defRPr>
            </a:lvl3pPr>
            <a:lvl4pPr>
              <a:defRPr sz="2400">
                <a:solidFill>
                  <a:schemeClr val="tx1">
                    <a:lumMod val="75000"/>
                    <a:lumOff val="25000"/>
                  </a:schemeClr>
                </a:solidFill>
                <a:latin typeface="Century Gothic" panose="020B0502020202020204" pitchFamily="34" charset="0"/>
              </a:defRPr>
            </a:lvl4pPr>
            <a:lvl5pPr>
              <a:defRPr sz="2400">
                <a:solidFill>
                  <a:schemeClr val="tx1">
                    <a:lumMod val="75000"/>
                    <a:lumOff val="25000"/>
                  </a:schemeClr>
                </a:solidFill>
                <a:latin typeface="Century Gothic" panose="020B0502020202020204" pitchFamily="34" charset="0"/>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Slide Number Placeholder 6"/>
          <p:cNvSpPr>
            <a:spLocks noGrp="1"/>
          </p:cNvSpPr>
          <p:nvPr>
            <p:ph type="sldNum" sz="quarter" idx="12"/>
          </p:nvPr>
        </p:nvSpPr>
        <p:spPr>
          <a:xfrm>
            <a:off x="18332007" y="12933751"/>
            <a:ext cx="5486400" cy="730250"/>
          </a:xfrm>
        </p:spPr>
        <p:txBody>
          <a:bodyPr/>
          <a:lstStyle>
            <a:lvl1pPr>
              <a:defRPr>
                <a:solidFill>
                  <a:srgbClr val="44BAC6"/>
                </a:solidFill>
                <a:latin typeface="Century Gothic" panose="020B0502020202020204" pitchFamily="34" charset="0"/>
              </a:defRPr>
            </a:lvl1pPr>
          </a:lstStyle>
          <a:p>
            <a:r>
              <a:rPr lang="hu-HU" dirty="0" err="1"/>
              <a:t>page</a:t>
            </a:r>
            <a:r>
              <a:rPr lang="hu-HU" dirty="0"/>
              <a:t> </a:t>
            </a:r>
            <a:fld id="{FEA48936-EA8C-4DE7-BBAF-875BE29EBB6A}" type="slidenum">
              <a:rPr lang="hu-HU" smtClean="0"/>
              <a:pPr/>
              <a:t>‹#›</a:t>
            </a:fld>
            <a:endParaRPr lang="hu-HU" dirty="0"/>
          </a:p>
        </p:txBody>
      </p:sp>
      <p:sp>
        <p:nvSpPr>
          <p:cNvPr id="8" name="Téglalap 7"/>
          <p:cNvSpPr/>
          <p:nvPr userDrawn="1"/>
        </p:nvSpPr>
        <p:spPr>
          <a:xfrm>
            <a:off x="4501500" y="13065862"/>
            <a:ext cx="609706" cy="466028"/>
          </a:xfrm>
          <a:prstGeom prst="rect">
            <a:avLst/>
          </a:prstGeom>
          <a:solidFill>
            <a:srgbClr val="44B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000" dirty="0"/>
          </a:p>
        </p:txBody>
      </p:sp>
      <p:sp>
        <p:nvSpPr>
          <p:cNvPr id="9" name="Téglalap 8"/>
          <p:cNvSpPr/>
          <p:nvPr userDrawn="1"/>
        </p:nvSpPr>
        <p:spPr>
          <a:xfrm>
            <a:off x="1" y="1236589"/>
            <a:ext cx="15936687" cy="715474"/>
          </a:xfrm>
          <a:prstGeom prst="rect">
            <a:avLst/>
          </a:prstGeom>
          <a:solidFill>
            <a:srgbClr val="02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000" dirty="0"/>
          </a:p>
        </p:txBody>
      </p:sp>
      <p:sp>
        <p:nvSpPr>
          <p:cNvPr id="10" name="Rombusz 9"/>
          <p:cNvSpPr/>
          <p:nvPr userDrawn="1"/>
        </p:nvSpPr>
        <p:spPr>
          <a:xfrm>
            <a:off x="773614" y="1361936"/>
            <a:ext cx="1455781" cy="1165780"/>
          </a:xfrm>
          <a:prstGeom prst="diamond">
            <a:avLst/>
          </a:prstGeom>
          <a:solidFill>
            <a:srgbClr val="02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000" dirty="0"/>
          </a:p>
        </p:txBody>
      </p:sp>
      <p:sp>
        <p:nvSpPr>
          <p:cNvPr id="17" name="Téglalap 16"/>
          <p:cNvSpPr/>
          <p:nvPr userDrawn="1"/>
        </p:nvSpPr>
        <p:spPr>
          <a:xfrm>
            <a:off x="3" y="12782551"/>
            <a:ext cx="24383998" cy="91438"/>
          </a:xfrm>
          <a:prstGeom prst="rect">
            <a:avLst/>
          </a:prstGeom>
          <a:solidFill>
            <a:srgbClr val="02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000" dirty="0"/>
          </a:p>
        </p:txBody>
      </p:sp>
      <p:pic>
        <p:nvPicPr>
          <p:cNvPr id="18" name="Kép 1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40166" y="13100828"/>
            <a:ext cx="2925068" cy="396104"/>
          </a:xfrm>
          <a:prstGeom prst="rect">
            <a:avLst/>
          </a:prstGeom>
        </p:spPr>
      </p:pic>
      <p:sp>
        <p:nvSpPr>
          <p:cNvPr id="49" name="Szöveg helye 48"/>
          <p:cNvSpPr>
            <a:spLocks noGrp="1"/>
          </p:cNvSpPr>
          <p:nvPr>
            <p:ph type="body" sz="quarter" idx="13" hasCustomPrompt="1"/>
          </p:nvPr>
        </p:nvSpPr>
        <p:spPr>
          <a:xfrm>
            <a:off x="610680" y="1187222"/>
            <a:ext cx="14642718" cy="901700"/>
          </a:xfrm>
        </p:spPr>
        <p:txBody>
          <a:bodyPr anchor="ctr">
            <a:normAutofit/>
          </a:bodyPr>
          <a:lstStyle>
            <a:lvl1pPr marL="0" indent="0">
              <a:buNone/>
              <a:defRPr sz="3200" b="1">
                <a:solidFill>
                  <a:schemeClr val="bg1"/>
                </a:solidFill>
                <a:latin typeface="Century Gothic" panose="020B0502020202020204" pitchFamily="34" charset="0"/>
              </a:defRPr>
            </a:lvl1pPr>
            <a:lvl5pPr marL="3657600" indent="0" algn="l">
              <a:buFont typeface="Arial" panose="020B0604020202020204" pitchFamily="34" charset="0"/>
              <a:buNone/>
              <a:defRPr/>
            </a:lvl5pPr>
          </a:lstStyle>
          <a:p>
            <a:pPr lvl="0"/>
            <a:r>
              <a:rPr lang="hu-HU" dirty="0"/>
              <a:t>SUBTITLE</a:t>
            </a:r>
          </a:p>
        </p:txBody>
      </p:sp>
    </p:spTree>
    <p:extLst>
      <p:ext uri="{BB962C8B-B14F-4D97-AF65-F5344CB8AC3E}">
        <p14:creationId xmlns:p14="http://schemas.microsoft.com/office/powerpoint/2010/main" val="838470443"/>
      </p:ext>
    </p:extLst>
  </p:cSld>
  <p:clrMapOvr>
    <a:masterClrMapping/>
  </p:clrMapOvr>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7_2 tartalomrész">
    <p:spTree>
      <p:nvGrpSpPr>
        <p:cNvPr id="1" name=""/>
        <p:cNvGrpSpPr/>
        <p:nvPr/>
      </p:nvGrpSpPr>
      <p:grpSpPr>
        <a:xfrm>
          <a:off x="0" y="0"/>
          <a:ext cx="0" cy="0"/>
          <a:chOff x="0" y="0"/>
          <a:chExt cx="0" cy="0"/>
        </a:xfrm>
      </p:grpSpPr>
      <p:sp>
        <p:nvSpPr>
          <p:cNvPr id="20" name="Szövegdoboz 19"/>
          <p:cNvSpPr txBox="1"/>
          <p:nvPr userDrawn="1"/>
        </p:nvSpPr>
        <p:spPr>
          <a:xfrm>
            <a:off x="3305318" y="12991101"/>
            <a:ext cx="8124089" cy="523220"/>
          </a:xfrm>
          <a:prstGeom prst="rect">
            <a:avLst/>
          </a:prstGeom>
          <a:noFill/>
        </p:spPr>
        <p:txBody>
          <a:bodyPr wrap="square" rtlCol="0">
            <a:spAutoFit/>
          </a:bodyPr>
          <a:lstStyle/>
          <a:p>
            <a:r>
              <a:rPr lang="hu-HU" sz="2800" dirty="0">
                <a:solidFill>
                  <a:srgbClr val="44BAC6"/>
                </a:solidFill>
                <a:latin typeface="Arial" panose="020B0604020202020204" pitchFamily="34" charset="0"/>
                <a:cs typeface="Arial" panose="020B0604020202020204" pitchFamily="34" charset="0"/>
              </a:rPr>
              <a:t>THE </a:t>
            </a:r>
            <a:r>
              <a:rPr lang="hu-HU" sz="2800" dirty="0">
                <a:solidFill>
                  <a:schemeClr val="bg1"/>
                </a:solidFill>
                <a:latin typeface="Arial" panose="020B0604020202020204" pitchFamily="34" charset="0"/>
                <a:cs typeface="Arial" panose="020B0604020202020204" pitchFamily="34" charset="0"/>
              </a:rPr>
              <a:t>3D</a:t>
            </a:r>
            <a:r>
              <a:rPr lang="hu-HU" sz="2800" dirty="0">
                <a:solidFill>
                  <a:srgbClr val="44BAC6"/>
                </a:solidFill>
                <a:latin typeface="Arial" panose="020B0604020202020204" pitchFamily="34" charset="0"/>
                <a:cs typeface="Arial" panose="020B0604020202020204" pitchFamily="34" charset="0"/>
              </a:rPr>
              <a:t> CONTENT FACTORY</a:t>
            </a:r>
          </a:p>
        </p:txBody>
      </p:sp>
      <p:sp>
        <p:nvSpPr>
          <p:cNvPr id="2" name="Title 1"/>
          <p:cNvSpPr>
            <a:spLocks noGrp="1"/>
          </p:cNvSpPr>
          <p:nvPr>
            <p:ph type="title" hasCustomPrompt="1"/>
          </p:nvPr>
        </p:nvSpPr>
        <p:spPr>
          <a:xfrm>
            <a:off x="773614" y="468103"/>
            <a:ext cx="22677900" cy="1186298"/>
          </a:xfrm>
        </p:spPr>
        <p:txBody>
          <a:bodyPr>
            <a:normAutofit/>
          </a:bodyPr>
          <a:lstStyle>
            <a:lvl1pPr>
              <a:lnSpc>
                <a:spcPct val="120000"/>
              </a:lnSpc>
              <a:defRPr sz="3600" baseline="0">
                <a:solidFill>
                  <a:schemeClr val="tx1">
                    <a:lumMod val="75000"/>
                    <a:lumOff val="25000"/>
                  </a:schemeClr>
                </a:solidFill>
                <a:latin typeface="Century Gothic" panose="020B0502020202020204" pitchFamily="34" charset="0"/>
              </a:defRPr>
            </a:lvl1pPr>
          </a:lstStyle>
          <a:p>
            <a:r>
              <a:rPr lang="hu-HU" dirty="0"/>
              <a:t>Action </a:t>
            </a:r>
            <a:r>
              <a:rPr lang="hu-HU" dirty="0" err="1"/>
              <a:t>title</a:t>
            </a:r>
            <a:endParaRPr lang="en-US" dirty="0"/>
          </a:p>
        </p:txBody>
      </p:sp>
      <p:sp>
        <p:nvSpPr>
          <p:cNvPr id="3" name="Content Placeholder 2"/>
          <p:cNvSpPr>
            <a:spLocks noGrp="1"/>
          </p:cNvSpPr>
          <p:nvPr>
            <p:ph sz="half" idx="1"/>
          </p:nvPr>
        </p:nvSpPr>
        <p:spPr>
          <a:xfrm>
            <a:off x="1676401" y="3651250"/>
            <a:ext cx="10363200" cy="8702676"/>
          </a:xfrm>
        </p:spPr>
        <p:txBody>
          <a:bodyPr>
            <a:normAutofit/>
          </a:bodyPr>
          <a:lstStyle>
            <a:lvl1pPr>
              <a:defRPr sz="2400">
                <a:solidFill>
                  <a:schemeClr val="tx1">
                    <a:lumMod val="75000"/>
                    <a:lumOff val="25000"/>
                  </a:schemeClr>
                </a:solidFill>
                <a:latin typeface="Century Gothic" panose="020B0502020202020204" pitchFamily="34" charset="0"/>
              </a:defRPr>
            </a:lvl1pPr>
            <a:lvl2pPr>
              <a:defRPr sz="2400">
                <a:solidFill>
                  <a:schemeClr val="tx1">
                    <a:lumMod val="75000"/>
                    <a:lumOff val="25000"/>
                  </a:schemeClr>
                </a:solidFill>
                <a:latin typeface="Century Gothic" panose="020B0502020202020204" pitchFamily="34" charset="0"/>
              </a:defRPr>
            </a:lvl2pPr>
            <a:lvl3pPr>
              <a:defRPr sz="2400">
                <a:solidFill>
                  <a:schemeClr val="tx1">
                    <a:lumMod val="75000"/>
                    <a:lumOff val="25000"/>
                  </a:schemeClr>
                </a:solidFill>
                <a:latin typeface="Century Gothic" panose="020B0502020202020204" pitchFamily="34" charset="0"/>
              </a:defRPr>
            </a:lvl3pPr>
            <a:lvl4pPr>
              <a:defRPr sz="2400">
                <a:solidFill>
                  <a:schemeClr val="tx1">
                    <a:lumMod val="75000"/>
                    <a:lumOff val="25000"/>
                  </a:schemeClr>
                </a:solidFill>
                <a:latin typeface="Century Gothic" panose="020B0502020202020204" pitchFamily="34" charset="0"/>
              </a:defRPr>
            </a:lvl4pPr>
            <a:lvl5pPr>
              <a:defRPr sz="2400">
                <a:solidFill>
                  <a:schemeClr val="tx1">
                    <a:lumMod val="75000"/>
                    <a:lumOff val="25000"/>
                  </a:schemeClr>
                </a:solidFill>
                <a:latin typeface="Century Gothic" panose="020B0502020202020204" pitchFamily="34" charset="0"/>
              </a:defRPr>
            </a:lvl5p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endParaRPr lang="en-US" dirty="0"/>
          </a:p>
        </p:txBody>
      </p:sp>
      <p:sp>
        <p:nvSpPr>
          <p:cNvPr id="4" name="Content Placeholder 3"/>
          <p:cNvSpPr>
            <a:spLocks noGrp="1"/>
          </p:cNvSpPr>
          <p:nvPr>
            <p:ph sz="half" idx="2"/>
          </p:nvPr>
        </p:nvSpPr>
        <p:spPr>
          <a:xfrm>
            <a:off x="12344401" y="3651250"/>
            <a:ext cx="10363200" cy="8702676"/>
          </a:xfrm>
        </p:spPr>
        <p:txBody>
          <a:bodyPr>
            <a:normAutofit/>
          </a:bodyPr>
          <a:lstStyle>
            <a:lvl1pPr>
              <a:defRPr sz="2400">
                <a:solidFill>
                  <a:schemeClr val="tx1">
                    <a:lumMod val="75000"/>
                    <a:lumOff val="25000"/>
                  </a:schemeClr>
                </a:solidFill>
                <a:latin typeface="Century Gothic" panose="020B0502020202020204" pitchFamily="34" charset="0"/>
              </a:defRPr>
            </a:lvl1pPr>
            <a:lvl2pPr>
              <a:defRPr sz="2400">
                <a:solidFill>
                  <a:schemeClr val="tx1">
                    <a:lumMod val="75000"/>
                    <a:lumOff val="25000"/>
                  </a:schemeClr>
                </a:solidFill>
                <a:latin typeface="Century Gothic" panose="020B0502020202020204" pitchFamily="34" charset="0"/>
              </a:defRPr>
            </a:lvl2pPr>
            <a:lvl3pPr>
              <a:defRPr sz="2400">
                <a:solidFill>
                  <a:schemeClr val="tx1">
                    <a:lumMod val="75000"/>
                    <a:lumOff val="25000"/>
                  </a:schemeClr>
                </a:solidFill>
                <a:latin typeface="Century Gothic" panose="020B0502020202020204" pitchFamily="34" charset="0"/>
              </a:defRPr>
            </a:lvl3pPr>
            <a:lvl4pPr>
              <a:defRPr sz="2400">
                <a:solidFill>
                  <a:schemeClr val="tx1">
                    <a:lumMod val="75000"/>
                    <a:lumOff val="25000"/>
                  </a:schemeClr>
                </a:solidFill>
                <a:latin typeface="Century Gothic" panose="020B0502020202020204" pitchFamily="34" charset="0"/>
              </a:defRPr>
            </a:lvl4pPr>
            <a:lvl5pPr>
              <a:defRPr sz="2400">
                <a:solidFill>
                  <a:schemeClr val="tx1">
                    <a:lumMod val="75000"/>
                    <a:lumOff val="25000"/>
                  </a:schemeClr>
                </a:solidFill>
                <a:latin typeface="Century Gothic" panose="020B0502020202020204" pitchFamily="34" charset="0"/>
              </a:defRPr>
            </a:lvl5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7" name="Slide Number Placeholder 6"/>
          <p:cNvSpPr>
            <a:spLocks noGrp="1"/>
          </p:cNvSpPr>
          <p:nvPr>
            <p:ph type="sldNum" sz="quarter" idx="12"/>
          </p:nvPr>
        </p:nvSpPr>
        <p:spPr>
          <a:xfrm>
            <a:off x="18332007" y="12933751"/>
            <a:ext cx="5486400" cy="730250"/>
          </a:xfrm>
        </p:spPr>
        <p:txBody>
          <a:bodyPr/>
          <a:lstStyle>
            <a:lvl1pPr>
              <a:defRPr>
                <a:solidFill>
                  <a:srgbClr val="44BAC6"/>
                </a:solidFill>
                <a:latin typeface="Century Gothic" panose="020B0502020202020204" pitchFamily="34" charset="0"/>
              </a:defRPr>
            </a:lvl1pPr>
          </a:lstStyle>
          <a:p>
            <a:r>
              <a:rPr lang="hu-HU" dirty="0" err="1"/>
              <a:t>page</a:t>
            </a:r>
            <a:r>
              <a:rPr lang="hu-HU" dirty="0"/>
              <a:t> </a:t>
            </a:r>
            <a:fld id="{FEA48936-EA8C-4DE7-BBAF-875BE29EBB6A}" type="slidenum">
              <a:rPr lang="hu-HU" smtClean="0"/>
              <a:pPr/>
              <a:t>‹#›</a:t>
            </a:fld>
            <a:endParaRPr lang="hu-HU" dirty="0"/>
          </a:p>
        </p:txBody>
      </p:sp>
      <p:sp>
        <p:nvSpPr>
          <p:cNvPr id="8" name="Téglalap 7"/>
          <p:cNvSpPr/>
          <p:nvPr userDrawn="1"/>
        </p:nvSpPr>
        <p:spPr>
          <a:xfrm>
            <a:off x="4501500" y="13065862"/>
            <a:ext cx="609706" cy="466028"/>
          </a:xfrm>
          <a:prstGeom prst="rect">
            <a:avLst/>
          </a:prstGeom>
          <a:solidFill>
            <a:srgbClr val="44BA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000" dirty="0"/>
          </a:p>
        </p:txBody>
      </p:sp>
      <p:sp>
        <p:nvSpPr>
          <p:cNvPr id="9" name="Téglalap 8"/>
          <p:cNvSpPr/>
          <p:nvPr userDrawn="1"/>
        </p:nvSpPr>
        <p:spPr>
          <a:xfrm>
            <a:off x="1" y="1236589"/>
            <a:ext cx="15936687" cy="715474"/>
          </a:xfrm>
          <a:prstGeom prst="rect">
            <a:avLst/>
          </a:prstGeom>
          <a:solidFill>
            <a:srgbClr val="02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000" dirty="0"/>
          </a:p>
        </p:txBody>
      </p:sp>
      <p:sp>
        <p:nvSpPr>
          <p:cNvPr id="10" name="Rombusz 9"/>
          <p:cNvSpPr/>
          <p:nvPr userDrawn="1"/>
        </p:nvSpPr>
        <p:spPr>
          <a:xfrm>
            <a:off x="773614" y="1361936"/>
            <a:ext cx="1455781" cy="1165780"/>
          </a:xfrm>
          <a:prstGeom prst="diamond">
            <a:avLst/>
          </a:prstGeom>
          <a:solidFill>
            <a:srgbClr val="02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000" dirty="0"/>
          </a:p>
        </p:txBody>
      </p:sp>
      <p:sp>
        <p:nvSpPr>
          <p:cNvPr id="17" name="Téglalap 16"/>
          <p:cNvSpPr/>
          <p:nvPr userDrawn="1"/>
        </p:nvSpPr>
        <p:spPr>
          <a:xfrm>
            <a:off x="3" y="12782551"/>
            <a:ext cx="24383998" cy="91438"/>
          </a:xfrm>
          <a:prstGeom prst="rect">
            <a:avLst/>
          </a:prstGeom>
          <a:solidFill>
            <a:srgbClr val="02CF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sz="10000" dirty="0"/>
          </a:p>
        </p:txBody>
      </p:sp>
      <p:pic>
        <p:nvPicPr>
          <p:cNvPr id="18" name="Kép 1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240166" y="13100828"/>
            <a:ext cx="2925068" cy="396104"/>
          </a:xfrm>
          <a:prstGeom prst="rect">
            <a:avLst/>
          </a:prstGeom>
        </p:spPr>
      </p:pic>
      <p:sp>
        <p:nvSpPr>
          <p:cNvPr id="49" name="Szöveg helye 48"/>
          <p:cNvSpPr>
            <a:spLocks noGrp="1"/>
          </p:cNvSpPr>
          <p:nvPr>
            <p:ph type="body" sz="quarter" idx="13" hasCustomPrompt="1"/>
          </p:nvPr>
        </p:nvSpPr>
        <p:spPr>
          <a:xfrm>
            <a:off x="610680" y="1187222"/>
            <a:ext cx="14642718" cy="901700"/>
          </a:xfrm>
        </p:spPr>
        <p:txBody>
          <a:bodyPr anchor="ctr">
            <a:normAutofit/>
          </a:bodyPr>
          <a:lstStyle>
            <a:lvl1pPr marL="0" indent="0">
              <a:buNone/>
              <a:defRPr sz="3200" b="1">
                <a:solidFill>
                  <a:schemeClr val="bg1"/>
                </a:solidFill>
                <a:latin typeface="Century Gothic" panose="020B0502020202020204" pitchFamily="34" charset="0"/>
              </a:defRPr>
            </a:lvl1pPr>
            <a:lvl5pPr marL="3657600" indent="0" algn="l">
              <a:buFont typeface="Arial" panose="020B0604020202020204" pitchFamily="34" charset="0"/>
              <a:buNone/>
              <a:defRPr/>
            </a:lvl5pPr>
          </a:lstStyle>
          <a:p>
            <a:pPr lvl="0"/>
            <a:r>
              <a:rPr lang="hu-HU" dirty="0"/>
              <a:t>SUBTITLE</a:t>
            </a:r>
          </a:p>
        </p:txBody>
      </p:sp>
    </p:spTree>
    <p:extLst>
      <p:ext uri="{BB962C8B-B14F-4D97-AF65-F5344CB8AC3E}">
        <p14:creationId xmlns:p14="http://schemas.microsoft.com/office/powerpoint/2010/main" val="4056070671"/>
      </p:ext>
    </p:extLst>
  </p:cSld>
  <p:clrMapOvr>
    <a:masterClrMapping/>
  </p:clrMapOvr>
  <p:extLst mod="1">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Shape 30"/>
          <p:cNvSpPr>
            <a:spLocks noGrp="1"/>
          </p:cNvSpPr>
          <p:nvPr>
            <p:ph type="title"/>
          </p:nvPr>
        </p:nvSpPr>
        <p:spPr>
          <a:xfrm>
            <a:off x="1778000" y="4533900"/>
            <a:ext cx="20828000" cy="4648200"/>
          </a:xfrm>
          <a:prstGeom prst="rect">
            <a:avLst/>
          </a:prstGeom>
        </p:spPr>
        <p:txBody>
          <a:bodyPr/>
          <a:lstStyle/>
          <a:p>
            <a:r>
              <a:t>Title Text</a:t>
            </a: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Shape 38"/>
          <p:cNvSpPr>
            <a:spLocks noGrp="1"/>
          </p:cNvSpPr>
          <p:nvPr>
            <p:ph type="pic" sz="half" idx="13"/>
          </p:nvPr>
        </p:nvSpPr>
        <p:spPr>
          <a:xfrm>
            <a:off x="13165979" y="1104900"/>
            <a:ext cx="9525003" cy="11506200"/>
          </a:xfrm>
          <a:prstGeom prst="rect">
            <a:avLst/>
          </a:prstGeom>
        </p:spPr>
        <p:txBody>
          <a:bodyPr lIns="91439" tIns="45719" rIns="91439" bIns="45719" anchor="t">
            <a:noAutofit/>
          </a:bodyPr>
          <a:lstStyle/>
          <a:p>
            <a:endParaRPr/>
          </a:p>
        </p:txBody>
      </p:sp>
      <p:sp>
        <p:nvSpPr>
          <p:cNvPr id="39" name="Shape 39"/>
          <p:cNvSpPr>
            <a:spLocks noGrp="1"/>
          </p:cNvSpPr>
          <p:nvPr>
            <p:ph type="title"/>
          </p:nvPr>
        </p:nvSpPr>
        <p:spPr>
          <a:xfrm>
            <a:off x="1651000" y="1104900"/>
            <a:ext cx="10223500" cy="5613400"/>
          </a:xfrm>
          <a:prstGeom prst="rect">
            <a:avLst/>
          </a:prstGeom>
        </p:spPr>
        <p:txBody>
          <a:bodyPr anchor="b"/>
          <a:lstStyle>
            <a:lvl1pPr>
              <a:defRPr sz="8400"/>
            </a:lvl1pPr>
          </a:lstStyle>
          <a:p>
            <a:r>
              <a:t>Title Text</a:t>
            </a:r>
          </a:p>
        </p:txBody>
      </p:sp>
      <p:sp>
        <p:nvSpPr>
          <p:cNvPr id="40" name="Shape 40"/>
          <p:cNvSpPr>
            <a:spLocks noGrp="1"/>
          </p:cNvSpPr>
          <p:nvPr>
            <p:ph type="body" sz="quarter" idx="1"/>
          </p:nvPr>
        </p:nvSpPr>
        <p:spPr>
          <a:xfrm>
            <a:off x="1651000" y="6845300"/>
            <a:ext cx="10223500" cy="5765800"/>
          </a:xfrm>
          <a:prstGeom prst="rect">
            <a:avLst/>
          </a:prstGeom>
        </p:spPr>
        <p:txBody>
          <a:bodyPr anchor="t"/>
          <a:lstStyle>
            <a:lvl1pPr marL="0" indent="0" algn="ctr">
              <a:spcBef>
                <a:spcPts val="0"/>
              </a:spcBef>
              <a:buSzTx/>
              <a:buNone/>
              <a:defRPr sz="4400"/>
            </a:lvl1pPr>
            <a:lvl2pPr marL="0" indent="0" algn="ctr">
              <a:spcBef>
                <a:spcPts val="0"/>
              </a:spcBef>
              <a:buSzTx/>
              <a:buNone/>
              <a:defRPr sz="4400"/>
            </a:lvl2pPr>
            <a:lvl3pPr marL="0" indent="0" algn="ctr">
              <a:spcBef>
                <a:spcPts val="0"/>
              </a:spcBef>
              <a:buSzTx/>
              <a:buNone/>
              <a:defRPr sz="4400"/>
            </a:lvl3pPr>
            <a:lvl4pPr marL="0" indent="0" algn="ctr">
              <a:spcBef>
                <a:spcPts val="0"/>
              </a:spcBef>
              <a:buSzTx/>
              <a:buNone/>
              <a:defRPr sz="4400"/>
            </a:lvl4pPr>
            <a:lvl5pPr marL="0" indent="0" algn="ctr">
              <a:spcBef>
                <a:spcPts val="0"/>
              </a:spcBef>
              <a:buSzTx/>
              <a:buNone/>
              <a:defRPr sz="4400"/>
            </a:lvl5pPr>
          </a:lstStyle>
          <a:p>
            <a:r>
              <a:t>Body Level One</a:t>
            </a:r>
          </a:p>
          <a:p>
            <a:pPr lvl="1"/>
            <a:r>
              <a:t>Body Level Two</a:t>
            </a:r>
          </a:p>
          <a:p>
            <a:pPr lvl="2"/>
            <a:r>
              <a:t>Body Level Three</a:t>
            </a:r>
          </a:p>
          <a:p>
            <a:pPr lvl="3"/>
            <a:r>
              <a:t>Body Level Four</a:t>
            </a:r>
          </a:p>
          <a:p>
            <a:pPr lvl="4"/>
            <a:r>
              <a:t>Body Level Five</a:t>
            </a:r>
          </a:p>
        </p:txBody>
      </p:sp>
      <p:sp>
        <p:nvSpPr>
          <p:cNvPr id="41" name="Shape 4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Shape 48"/>
          <p:cNvSpPr>
            <a:spLocks noGrp="1"/>
          </p:cNvSpPr>
          <p:nvPr>
            <p:ph type="title"/>
          </p:nvPr>
        </p:nvSpPr>
        <p:spPr>
          <a:prstGeom prst="rect">
            <a:avLst/>
          </a:prstGeom>
        </p:spPr>
        <p:txBody>
          <a:bodyPr/>
          <a:lstStyle/>
          <a:p>
            <a:r>
              <a:t>Title Text</a:t>
            </a:r>
          </a:p>
        </p:txBody>
      </p:sp>
      <p:sp>
        <p:nvSpPr>
          <p:cNvPr id="49" name="Shape 4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Shape 56"/>
          <p:cNvSpPr>
            <a:spLocks noGrp="1"/>
          </p:cNvSpPr>
          <p:nvPr>
            <p:ph type="title"/>
          </p:nvPr>
        </p:nvSpPr>
        <p:spPr>
          <a:prstGeom prst="rect">
            <a:avLst/>
          </a:prstGeom>
        </p:spPr>
        <p:txBody>
          <a:bodyPr/>
          <a:lstStyle/>
          <a:p>
            <a:r>
              <a:t>Title Text</a:t>
            </a:r>
          </a:p>
        </p:txBody>
      </p:sp>
      <p:sp>
        <p:nvSpPr>
          <p:cNvPr id="57" name="Shape 57"/>
          <p:cNvSpPr>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Shape 65"/>
          <p:cNvSpPr>
            <a:spLocks noGrp="1"/>
          </p:cNvSpPr>
          <p:nvPr>
            <p:ph type="pic" sz="half" idx="13"/>
          </p:nvPr>
        </p:nvSpPr>
        <p:spPr>
          <a:xfrm>
            <a:off x="13169900" y="3238500"/>
            <a:ext cx="9525000" cy="9207500"/>
          </a:xfrm>
          <a:prstGeom prst="rect">
            <a:avLst/>
          </a:prstGeom>
        </p:spPr>
        <p:txBody>
          <a:bodyPr lIns="91439" tIns="45719" rIns="91439" bIns="45719" anchor="t">
            <a:noAutofit/>
          </a:bodyPr>
          <a:lstStyle/>
          <a:p>
            <a:endParaRPr/>
          </a:p>
        </p:txBody>
      </p:sp>
      <p:sp>
        <p:nvSpPr>
          <p:cNvPr id="66" name="Shape 66"/>
          <p:cNvSpPr>
            <a:spLocks noGrp="1"/>
          </p:cNvSpPr>
          <p:nvPr>
            <p:ph type="title"/>
          </p:nvPr>
        </p:nvSpPr>
        <p:spPr>
          <a:prstGeom prst="rect">
            <a:avLst/>
          </a:prstGeom>
        </p:spPr>
        <p:txBody>
          <a:bodyPr/>
          <a:lstStyle/>
          <a:p>
            <a:r>
              <a:t>Title Text</a:t>
            </a:r>
          </a:p>
        </p:txBody>
      </p:sp>
      <p:sp>
        <p:nvSpPr>
          <p:cNvPr id="67" name="Shape 67"/>
          <p:cNvSpPr>
            <a:spLocks noGrp="1"/>
          </p:cNvSpPr>
          <p:nvPr>
            <p:ph type="body" sz="half" idx="1"/>
          </p:nvPr>
        </p:nvSpPr>
        <p:spPr>
          <a:xfrm>
            <a:off x="1689100" y="3238500"/>
            <a:ext cx="10007600" cy="9207500"/>
          </a:xfrm>
          <a:prstGeom prst="rect">
            <a:avLst/>
          </a:prstGeom>
        </p:spPr>
        <p:txBody>
          <a:bodyPr/>
          <a:lstStyle>
            <a:lvl1pPr marL="558800" indent="-558800">
              <a:spcBef>
                <a:spcPts val="4500"/>
              </a:spcBef>
              <a:defRPr sz="4500"/>
            </a:lvl1pPr>
            <a:lvl2pPr marL="1117600" indent="-558800">
              <a:spcBef>
                <a:spcPts val="4500"/>
              </a:spcBef>
              <a:defRPr sz="4500"/>
            </a:lvl2pPr>
            <a:lvl3pPr marL="1676400" indent="-558800">
              <a:spcBef>
                <a:spcPts val="4500"/>
              </a:spcBef>
              <a:defRPr sz="4500"/>
            </a:lvl3pPr>
            <a:lvl4pPr marL="2235200" indent="-558800">
              <a:spcBef>
                <a:spcPts val="4500"/>
              </a:spcBef>
              <a:defRPr sz="4500"/>
            </a:lvl4pPr>
            <a:lvl5pPr marL="2794000" indent="-558800">
              <a:spcBef>
                <a:spcPts val="4500"/>
              </a:spcBef>
              <a:defRPr sz="4500"/>
            </a:lvl5pPr>
          </a:lstStyle>
          <a:p>
            <a:r>
              <a:t>Body Level One</a:t>
            </a:r>
          </a:p>
          <a:p>
            <a:pPr lvl="1"/>
            <a:r>
              <a:t>Body Level Two</a:t>
            </a:r>
          </a:p>
          <a:p>
            <a:pPr lvl="2"/>
            <a:r>
              <a:t>Body Level Three</a:t>
            </a:r>
          </a:p>
          <a:p>
            <a:pPr lvl="3"/>
            <a:r>
              <a:t>Body Level Four</a:t>
            </a:r>
          </a:p>
          <a:p>
            <a:pPr lvl="4"/>
            <a:r>
              <a:t>Body Level Five</a:t>
            </a:r>
          </a:p>
        </p:txBody>
      </p:sp>
      <p:sp>
        <p:nvSpPr>
          <p:cNvPr id="68" name="Shape 6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Shape 75"/>
          <p:cNvSpPr>
            <a:spLocks noGrp="1"/>
          </p:cNvSpPr>
          <p:nvPr>
            <p:ph type="body" idx="1"/>
          </p:nvPr>
        </p:nvSpPr>
        <p:spPr>
          <a:xfrm>
            <a:off x="1689100" y="1778000"/>
            <a:ext cx="21005800" cy="101473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hape 7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Shape 83"/>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84" name="Shape 84"/>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85" name="Shape 85"/>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86" name="Shape 8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image" Target="../media/image1.jpg"/><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1689100" y="3238500"/>
            <a:ext cx="21005800" cy="9207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defRPr sz="2400">
                <a:latin typeface="Helvetica Light"/>
                <a:ea typeface="Helvetica Light"/>
                <a:cs typeface="Helvetica Light"/>
                <a:sym typeface="Helvetica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ransition spd="med"/>
  <p:txStyles>
    <p:titleStyle>
      <a:lvl1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1pPr>
      <a:lvl2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2pPr>
      <a:lvl3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3pPr>
      <a:lvl4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4pPr>
      <a:lvl5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5pPr>
      <a:lvl6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6pPr>
      <a:lvl7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7pPr>
      <a:lvl8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8pPr>
      <a:lvl9pPr marL="0" marR="0" indent="0" algn="ctr" defTabSz="825500" rtl="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Helvetica Light"/>
          <a:ea typeface="Helvetica Light"/>
          <a:cs typeface="Helvetica Light"/>
          <a:sym typeface="Helvetica Light"/>
        </a:defRPr>
      </a:lvl9pPr>
    </p:titleStyle>
    <p:bodyStyle>
      <a:lvl1pPr marL="63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1pPr>
      <a:lvl2pPr marL="127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2pPr>
      <a:lvl3pPr marL="190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3pPr>
      <a:lvl4pPr marL="254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4pPr>
      <a:lvl5pPr marL="317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5pPr>
      <a:lvl6pPr marL="381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6pPr>
      <a:lvl7pPr marL="444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7pPr>
      <a:lvl8pPr marL="5080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8pPr>
      <a:lvl9pPr marL="5715000" marR="0" indent="-635000" algn="l" defTabSz="825500" rtl="0" latinLnBrk="0">
        <a:lnSpc>
          <a:spcPct val="100000"/>
        </a:lnSpc>
        <a:spcBef>
          <a:spcPts val="5900"/>
        </a:spcBef>
        <a:spcAft>
          <a:spcPts val="0"/>
        </a:spcAft>
        <a:buClrTx/>
        <a:buSzPct val="75000"/>
        <a:buFontTx/>
        <a:buChar char="•"/>
        <a:tabLst/>
        <a:defRPr sz="5200" b="0" i="0" u="none" strike="noStrike" cap="none" spc="0" baseline="0">
          <a:ln>
            <a:noFill/>
          </a:ln>
          <a:solidFill>
            <a:srgbClr val="000000"/>
          </a:solidFill>
          <a:uFillTx/>
          <a:latin typeface="Helvetica Light"/>
          <a:ea typeface="Helvetica Light"/>
          <a:cs typeface="Helvetica Light"/>
          <a:sym typeface="Helvetica Light"/>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402" y="730255"/>
            <a:ext cx="21031200" cy="2651126"/>
          </a:xfrm>
          <a:prstGeom prst="rect">
            <a:avLst/>
          </a:prstGeom>
        </p:spPr>
        <p:txBody>
          <a:bodyPr vert="horz" lIns="91440" tIns="45720" rIns="91440" bIns="45720" rtlCol="0" anchor="ctr">
            <a:normAutofit/>
          </a:bodyPr>
          <a:lstStyle/>
          <a:p>
            <a:r>
              <a:rPr lang="hu-HU"/>
              <a:t>Mintacím szerkesztése</a:t>
            </a:r>
            <a:endParaRPr lang="en-US" dirty="0"/>
          </a:p>
        </p:txBody>
      </p:sp>
      <p:sp>
        <p:nvSpPr>
          <p:cNvPr id="3" name="Text Placeholder 2"/>
          <p:cNvSpPr>
            <a:spLocks noGrp="1"/>
          </p:cNvSpPr>
          <p:nvPr>
            <p:ph type="body" idx="1"/>
          </p:nvPr>
        </p:nvSpPr>
        <p:spPr>
          <a:xfrm>
            <a:off x="1676402" y="3651250"/>
            <a:ext cx="21031200" cy="8702676"/>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dirty="0"/>
          </a:p>
        </p:txBody>
      </p:sp>
      <p:sp>
        <p:nvSpPr>
          <p:cNvPr id="4" name="Date Placeholder 3"/>
          <p:cNvSpPr>
            <a:spLocks noGrp="1"/>
          </p:cNvSpPr>
          <p:nvPr>
            <p:ph type="dt" sz="half" idx="2"/>
          </p:nvPr>
        </p:nvSpPr>
        <p:spPr>
          <a:xfrm>
            <a:off x="1676401" y="12712705"/>
            <a:ext cx="5486400"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42CCC782-6DAB-4112-A143-9B3DD8FB76B6}" type="datetimeFigureOut">
              <a:rPr lang="hu-HU" smtClean="0"/>
              <a:t>2017. nov. 27.</a:t>
            </a:fld>
            <a:endParaRPr lang="hu-HU"/>
          </a:p>
        </p:txBody>
      </p:sp>
      <p:sp>
        <p:nvSpPr>
          <p:cNvPr id="5" name="Footer Placeholder 4"/>
          <p:cNvSpPr>
            <a:spLocks noGrp="1"/>
          </p:cNvSpPr>
          <p:nvPr>
            <p:ph type="ftr" sz="quarter" idx="3"/>
          </p:nvPr>
        </p:nvSpPr>
        <p:spPr>
          <a:xfrm>
            <a:off x="8077202" y="12712705"/>
            <a:ext cx="8229600"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hu-HU"/>
          </a:p>
        </p:txBody>
      </p:sp>
      <p:sp>
        <p:nvSpPr>
          <p:cNvPr id="6" name="Slide Number Placeholder 5"/>
          <p:cNvSpPr>
            <a:spLocks noGrp="1"/>
          </p:cNvSpPr>
          <p:nvPr>
            <p:ph type="sldNum" sz="quarter" idx="4"/>
          </p:nvPr>
        </p:nvSpPr>
        <p:spPr>
          <a:xfrm>
            <a:off x="17221201" y="12712705"/>
            <a:ext cx="5486400"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F4190689-F271-4F1C-AA78-644D34E6A76E}" type="slidenum">
              <a:rPr lang="hu-HU" smtClean="0"/>
              <a:t>‹#›</a:t>
            </a:fld>
            <a:endParaRPr lang="hu-HU"/>
          </a:p>
        </p:txBody>
      </p:sp>
    </p:spTree>
    <p:extLst>
      <p:ext uri="{BB962C8B-B14F-4D97-AF65-F5344CB8AC3E}">
        <p14:creationId xmlns:p14="http://schemas.microsoft.com/office/powerpoint/2010/main" val="3756586766"/>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Ls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video" Target="https://www.youtube.com/embed/A0mls2malIk" TargetMode="Externa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ép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93970" cy="13716000"/>
          </a:xfrm>
          <a:prstGeom prst="rect">
            <a:avLst/>
          </a:prstGeom>
        </p:spPr>
      </p:pic>
      <p:pic>
        <p:nvPicPr>
          <p:cNvPr id="129" name="image1.png" descr="imag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5805" y="4142628"/>
            <a:ext cx="12347107" cy="1765641"/>
          </a:xfrm>
          <a:prstGeom prst="rect">
            <a:avLst/>
          </a:prstGeom>
          <a:ln w="12700">
            <a:miter lim="400000"/>
          </a:ln>
        </p:spPr>
      </p:pic>
      <p:sp>
        <p:nvSpPr>
          <p:cNvPr id="130" name="Shape 130" descr="Shape 117"/>
          <p:cNvSpPr/>
          <p:nvPr/>
        </p:nvSpPr>
        <p:spPr>
          <a:xfrm>
            <a:off x="7252366" y="6844031"/>
            <a:ext cx="10612989" cy="729426"/>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777240">
              <a:lnSpc>
                <a:spcPct val="90000"/>
              </a:lnSpc>
              <a:spcBef>
                <a:spcPts val="800"/>
              </a:spcBef>
              <a:defRPr sz="4600" b="1">
                <a:solidFill>
                  <a:srgbClr val="187CCE"/>
                </a:solidFill>
              </a:defRPr>
            </a:lvl1pPr>
          </a:lstStyle>
          <a:p>
            <a:r>
              <a:rPr dirty="0">
                <a:solidFill>
                  <a:schemeClr val="bg2">
                    <a:lumMod val="75000"/>
                  </a:schemeClr>
                </a:solidFill>
                <a:latin typeface="Museo Sans 300" panose="02000000000000000000" pitchFamily="50" charset="-18"/>
              </a:rPr>
              <a:t>VR Design Software</a:t>
            </a:r>
          </a:p>
        </p:txBody>
      </p:sp>
      <p:sp>
        <p:nvSpPr>
          <p:cNvPr id="131" name="Shape 131" descr="Shape 122"/>
          <p:cNvSpPr/>
          <p:nvPr/>
        </p:nvSpPr>
        <p:spPr>
          <a:xfrm>
            <a:off x="5025375" y="8028492"/>
            <a:ext cx="15408836" cy="141223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914400">
              <a:defRPr sz="4300">
                <a:solidFill>
                  <a:srgbClr val="187CCE"/>
                </a:solidFill>
              </a:defRPr>
            </a:lvl1pPr>
            <a:lvl2pPr indent="457200" defTabSz="914400">
              <a:defRPr sz="4300">
                <a:solidFill>
                  <a:srgbClr val="187CCE"/>
                </a:solidFill>
              </a:defRPr>
            </a:lvl2pPr>
          </a:lstStyle>
          <a:p>
            <a:r>
              <a:rPr dirty="0">
                <a:solidFill>
                  <a:schemeClr val="bg2">
                    <a:lumMod val="75000"/>
                  </a:schemeClr>
                </a:solidFill>
                <a:latin typeface="Museo Sans 100" panose="02000000000000000000" pitchFamily="50" charset="-18"/>
              </a:rPr>
              <a:t>For</a:t>
            </a:r>
          </a:p>
          <a:p>
            <a:pPr lvl="1"/>
            <a:r>
              <a:rPr dirty="0">
                <a:solidFill>
                  <a:schemeClr val="bg2">
                    <a:lumMod val="75000"/>
                  </a:schemeClr>
                </a:solidFill>
                <a:latin typeface="Museo Sans 100" panose="02000000000000000000" pitchFamily="50" charset="-18"/>
              </a:rPr>
              <a:t>Product and Character Creation, Presentation and Training</a:t>
            </a:r>
          </a:p>
        </p:txBody>
      </p:sp>
      <p:sp>
        <p:nvSpPr>
          <p:cNvPr id="6" name="Rectangle 3">
            <a:extLst>
              <a:ext uri="{FF2B5EF4-FFF2-40B4-BE49-F238E27FC236}">
                <a16:creationId xmlns:a16="http://schemas.microsoft.com/office/drawing/2014/main" id="{BEBC7D9D-CFE0-4758-949C-7AF6CEAC2A4A}"/>
              </a:ext>
            </a:extLst>
          </p:cNvPr>
          <p:cNvSpPr/>
          <p:nvPr/>
        </p:nvSpPr>
        <p:spPr>
          <a:xfrm>
            <a:off x="17068801" y="11887205"/>
            <a:ext cx="6820666" cy="1384995"/>
          </a:xfrm>
          <a:prstGeom prst="rect">
            <a:avLst/>
          </a:prstGeom>
        </p:spPr>
        <p:txBody>
          <a:bodyPr wrap="square">
            <a:spAutoFit/>
          </a:bodyPr>
          <a:lstStyle/>
          <a:p>
            <a:pPr algn="ctr"/>
            <a:r>
              <a:rPr lang="hu-HU" sz="3200" cap="all" dirty="0" err="1">
                <a:solidFill>
                  <a:schemeClr val="bg2">
                    <a:lumMod val="75000"/>
                  </a:schemeClr>
                </a:solidFill>
                <a:latin typeface="Museo Sans 100" panose="02000000000000000000" pitchFamily="50" charset="-18"/>
              </a:rPr>
              <a:t>Zoltan</a:t>
            </a:r>
            <a:r>
              <a:rPr lang="hu-HU" sz="3200" cap="all" dirty="0">
                <a:solidFill>
                  <a:schemeClr val="bg2">
                    <a:lumMod val="75000"/>
                  </a:schemeClr>
                </a:solidFill>
                <a:latin typeface="Museo Sans 100" panose="02000000000000000000" pitchFamily="50" charset="-18"/>
              </a:rPr>
              <a:t> </a:t>
            </a:r>
            <a:r>
              <a:rPr lang="hu-HU" sz="3200" cap="all" dirty="0" err="1">
                <a:solidFill>
                  <a:schemeClr val="bg2">
                    <a:lumMod val="75000"/>
                  </a:schemeClr>
                </a:solidFill>
                <a:latin typeface="Museo Sans 100" panose="02000000000000000000" pitchFamily="50" charset="-18"/>
              </a:rPr>
              <a:t>Karpati</a:t>
            </a:r>
            <a:endParaRPr lang="hu-HU" sz="3200" cap="all" dirty="0">
              <a:solidFill>
                <a:schemeClr val="bg2">
                  <a:lumMod val="75000"/>
                </a:schemeClr>
              </a:solidFill>
              <a:latin typeface="Museo Sans 100" panose="02000000000000000000" pitchFamily="50" charset="-18"/>
            </a:endParaRPr>
          </a:p>
          <a:p>
            <a:pPr algn="ctr"/>
            <a:r>
              <a:rPr lang="hu-HU" sz="2800" cap="all" dirty="0">
                <a:solidFill>
                  <a:schemeClr val="bg2">
                    <a:lumMod val="75000"/>
                  </a:schemeClr>
                </a:solidFill>
                <a:latin typeface="Museo Sans 100" panose="02000000000000000000" pitchFamily="50" charset="-18"/>
              </a:rPr>
              <a:t>Co-</a:t>
            </a:r>
            <a:r>
              <a:rPr lang="hu-HU" sz="2800" cap="all" dirty="0" err="1">
                <a:solidFill>
                  <a:schemeClr val="bg2">
                    <a:lumMod val="75000"/>
                  </a:schemeClr>
                </a:solidFill>
                <a:latin typeface="Museo Sans 100" panose="02000000000000000000" pitchFamily="50" charset="-18"/>
              </a:rPr>
              <a:t>founder</a:t>
            </a:r>
            <a:endParaRPr lang="hu-HU" sz="2800" cap="all" dirty="0">
              <a:solidFill>
                <a:schemeClr val="bg2">
                  <a:lumMod val="75000"/>
                </a:schemeClr>
              </a:solidFill>
              <a:latin typeface="Museo Sans 100" panose="02000000000000000000" pitchFamily="50" charset="-18"/>
            </a:endParaRPr>
          </a:p>
          <a:p>
            <a:pPr algn="ctr"/>
            <a:r>
              <a:rPr lang="hu-HU" sz="2400" cap="all" dirty="0">
                <a:solidFill>
                  <a:schemeClr val="bg2">
                    <a:lumMod val="75000"/>
                  </a:schemeClr>
                </a:solidFill>
                <a:latin typeface="Museo Sans 100" panose="02000000000000000000" pitchFamily="50" charset="-18"/>
              </a:rPr>
              <a:t>ZOLI@leopoly.com</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93970" cy="13716000"/>
          </a:xfrm>
          <a:prstGeom prst="rect">
            <a:avLst/>
          </a:prstGeom>
        </p:spPr>
      </p:pic>
      <p:pic>
        <p:nvPicPr>
          <p:cNvPr id="437" name="image1.png" descr="image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3997" y="6082334"/>
            <a:ext cx="7296004" cy="1043332"/>
          </a:xfrm>
          <a:prstGeom prst="rect">
            <a:avLst/>
          </a:prstGeom>
          <a:ln w="12700">
            <a:miter lim="400000"/>
          </a:ln>
        </p:spPr>
      </p:pic>
      <p:sp>
        <p:nvSpPr>
          <p:cNvPr id="438" name="Shape 438" descr="Shape 117"/>
          <p:cNvSpPr/>
          <p:nvPr/>
        </p:nvSpPr>
        <p:spPr>
          <a:xfrm>
            <a:off x="9652965" y="5116529"/>
            <a:ext cx="5078070" cy="646327"/>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lvl1pPr defTabSz="777240">
              <a:lnSpc>
                <a:spcPct val="90000"/>
              </a:lnSpc>
              <a:spcBef>
                <a:spcPts val="800"/>
              </a:spcBef>
              <a:defRPr sz="4000" cap="all">
                <a:solidFill>
                  <a:srgbClr val="187CCE"/>
                </a:solidFill>
              </a:defRPr>
            </a:lvl1pPr>
          </a:lstStyle>
          <a:p>
            <a:r>
              <a:rPr dirty="0">
                <a:solidFill>
                  <a:schemeClr val="bg2">
                    <a:lumMod val="75000"/>
                  </a:schemeClr>
                </a:solidFill>
                <a:latin typeface="Museo Sans 100" panose="02000000000000000000" pitchFamily="50" charset="-18"/>
              </a:rPr>
              <a:t>Thank you!</a:t>
            </a:r>
          </a:p>
        </p:txBody>
      </p:sp>
      <p:sp>
        <p:nvSpPr>
          <p:cNvPr id="439" name="Shape 439"/>
          <p:cNvSpPr/>
          <p:nvPr/>
        </p:nvSpPr>
        <p:spPr>
          <a:xfrm>
            <a:off x="9648311" y="5916996"/>
            <a:ext cx="5087381" cy="1"/>
          </a:xfrm>
          <a:prstGeom prst="line">
            <a:avLst/>
          </a:prstGeom>
          <a:ln w="25400">
            <a:solidFill>
              <a:srgbClr val="63CBDD">
                <a:alpha val="40563"/>
              </a:srgbClr>
            </a:solidFill>
            <a:miter lim="400000"/>
          </a:ln>
        </p:spPr>
        <p:txBody>
          <a:bodyPr lIns="45718" tIns="45718" rIns="45718" bIns="45718"/>
          <a:lstStyle/>
          <a:p>
            <a:endParaRPr>
              <a:solidFill>
                <a:schemeClr val="accent1"/>
              </a:solidFill>
            </a:endParaRPr>
          </a:p>
        </p:txBody>
      </p:sp>
      <p:sp>
        <p:nvSpPr>
          <p:cNvPr id="6" name="Rectangle 3">
            <a:extLst>
              <a:ext uri="{FF2B5EF4-FFF2-40B4-BE49-F238E27FC236}">
                <a16:creationId xmlns:a16="http://schemas.microsoft.com/office/drawing/2014/main" id="{FBE39A63-2BC2-4D23-B4BD-EEC405539AA1}"/>
              </a:ext>
            </a:extLst>
          </p:cNvPr>
          <p:cNvSpPr/>
          <p:nvPr/>
        </p:nvSpPr>
        <p:spPr>
          <a:xfrm>
            <a:off x="17068801" y="11887205"/>
            <a:ext cx="6820666" cy="1384995"/>
          </a:xfrm>
          <a:prstGeom prst="rect">
            <a:avLst/>
          </a:prstGeom>
        </p:spPr>
        <p:txBody>
          <a:bodyPr wrap="square">
            <a:spAutoFit/>
          </a:bodyPr>
          <a:lstStyle/>
          <a:p>
            <a:pPr algn="ctr"/>
            <a:r>
              <a:rPr lang="hu-HU" sz="3200" cap="all" dirty="0" err="1">
                <a:solidFill>
                  <a:schemeClr val="bg2">
                    <a:lumMod val="75000"/>
                  </a:schemeClr>
                </a:solidFill>
                <a:latin typeface="Museo Sans 100" panose="02000000000000000000" pitchFamily="50" charset="-18"/>
              </a:rPr>
              <a:t>Zoltan</a:t>
            </a:r>
            <a:r>
              <a:rPr lang="hu-HU" sz="3200" cap="all" dirty="0">
                <a:solidFill>
                  <a:schemeClr val="bg2">
                    <a:lumMod val="75000"/>
                  </a:schemeClr>
                </a:solidFill>
                <a:latin typeface="Museo Sans 100" panose="02000000000000000000" pitchFamily="50" charset="-18"/>
              </a:rPr>
              <a:t> </a:t>
            </a:r>
            <a:r>
              <a:rPr lang="hu-HU" sz="3200" cap="all" dirty="0" err="1">
                <a:solidFill>
                  <a:schemeClr val="bg2">
                    <a:lumMod val="75000"/>
                  </a:schemeClr>
                </a:solidFill>
                <a:latin typeface="Museo Sans 100" panose="02000000000000000000" pitchFamily="50" charset="-18"/>
              </a:rPr>
              <a:t>Karpati</a:t>
            </a:r>
            <a:endParaRPr lang="hu-HU" sz="3200" cap="all" dirty="0">
              <a:solidFill>
                <a:schemeClr val="bg2">
                  <a:lumMod val="75000"/>
                </a:schemeClr>
              </a:solidFill>
              <a:latin typeface="Museo Sans 100" panose="02000000000000000000" pitchFamily="50" charset="-18"/>
            </a:endParaRPr>
          </a:p>
          <a:p>
            <a:pPr algn="ctr"/>
            <a:r>
              <a:rPr lang="hu-HU" sz="2800" cap="all" dirty="0">
                <a:solidFill>
                  <a:schemeClr val="bg2">
                    <a:lumMod val="75000"/>
                  </a:schemeClr>
                </a:solidFill>
                <a:latin typeface="Museo Sans 100" panose="02000000000000000000" pitchFamily="50" charset="-18"/>
              </a:rPr>
              <a:t>Co-</a:t>
            </a:r>
            <a:r>
              <a:rPr lang="hu-HU" sz="2800" cap="all" dirty="0" err="1">
                <a:solidFill>
                  <a:schemeClr val="bg2">
                    <a:lumMod val="75000"/>
                  </a:schemeClr>
                </a:solidFill>
                <a:latin typeface="Museo Sans 100" panose="02000000000000000000" pitchFamily="50" charset="-18"/>
              </a:rPr>
              <a:t>founder</a:t>
            </a:r>
            <a:endParaRPr lang="hu-HU" sz="2800" cap="all" dirty="0">
              <a:solidFill>
                <a:schemeClr val="bg2">
                  <a:lumMod val="75000"/>
                </a:schemeClr>
              </a:solidFill>
              <a:latin typeface="Museo Sans 100" panose="02000000000000000000" pitchFamily="50" charset="-18"/>
            </a:endParaRPr>
          </a:p>
          <a:p>
            <a:pPr algn="ctr"/>
            <a:r>
              <a:rPr lang="hu-HU" sz="2400" cap="all" dirty="0">
                <a:solidFill>
                  <a:schemeClr val="bg2">
                    <a:lumMod val="75000"/>
                  </a:schemeClr>
                </a:solidFill>
                <a:latin typeface="Museo Sans 100" panose="02000000000000000000" pitchFamily="50" charset="-18"/>
              </a:rPr>
              <a:t>ZOLI@leopoly.com</a:t>
            </a:r>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 name="image1.png" descr="image1.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1198693" y="471944"/>
            <a:ext cx="1986633" cy="362466"/>
          </a:xfrm>
          <a:prstGeom prst="rect">
            <a:avLst/>
          </a:prstGeom>
          <a:ln w="12700">
            <a:miter lim="400000"/>
          </a:ln>
        </p:spPr>
      </p:pic>
      <p:sp>
        <p:nvSpPr>
          <p:cNvPr id="232" name="Shape 232" descr="TextBox 20"/>
          <p:cNvSpPr/>
          <p:nvPr/>
        </p:nvSpPr>
        <p:spPr>
          <a:xfrm>
            <a:off x="2420269" y="1335037"/>
            <a:ext cx="17556848" cy="7078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914400">
              <a:defRPr sz="4000" b="1" cap="all">
                <a:solidFill>
                  <a:srgbClr val="3784D3"/>
                </a:solidFill>
              </a:defRPr>
            </a:pPr>
            <a:r>
              <a:rPr lang="en-US" dirty="0">
                <a:solidFill>
                  <a:schemeClr val="accent1"/>
                </a:solidFill>
              </a:rPr>
              <a:t> </a:t>
            </a:r>
            <a:r>
              <a:rPr lang="en-US" dirty="0" err="1">
                <a:solidFill>
                  <a:schemeClr val="accent1"/>
                </a:solidFill>
              </a:rPr>
              <a:t>ShapeLab</a:t>
            </a:r>
            <a:r>
              <a:rPr lang="en-US" dirty="0">
                <a:solidFill>
                  <a:schemeClr val="accent1"/>
                </a:solidFill>
              </a:rPr>
              <a:t> -  Engine</a:t>
            </a:r>
          </a:p>
        </p:txBody>
      </p:sp>
      <p:sp>
        <p:nvSpPr>
          <p:cNvPr id="233" name="Shape 233" descr="Rectangle 12"/>
          <p:cNvSpPr/>
          <p:nvPr/>
        </p:nvSpPr>
        <p:spPr>
          <a:xfrm rot="21599081">
            <a:off x="570839" y="642580"/>
            <a:ext cx="10361308" cy="21082"/>
          </a:xfrm>
          <a:prstGeom prst="rect">
            <a:avLst/>
          </a:prstGeom>
          <a:gradFill>
            <a:gsLst>
              <a:gs pos="25000">
                <a:srgbClr val="3099E1"/>
              </a:gs>
              <a:gs pos="80983">
                <a:srgbClr val="5ECADB"/>
              </a:gs>
            </a:gsLst>
          </a:gradFill>
          <a:ln w="12700">
            <a:miter lim="400000"/>
          </a:ln>
        </p:spPr>
        <p:txBody>
          <a:bodyPr lIns="50800" tIns="50800" rIns="50800" bIns="50800" anchor="ctr"/>
          <a:lstStyle/>
          <a:p>
            <a:pPr defTabSz="914400">
              <a:defRPr sz="3200" b="1">
                <a:solidFill>
                  <a:srgbClr val="FFFFFF"/>
                </a:solidFill>
                <a:latin typeface="Calibri"/>
                <a:ea typeface="Calibri"/>
                <a:cs typeface="Calibri"/>
                <a:sym typeface="Calibri"/>
              </a:defRPr>
            </a:pPr>
            <a:endParaRPr lang="en-US">
              <a:solidFill>
                <a:schemeClr val="accent1"/>
              </a:solidFill>
            </a:endParaRPr>
          </a:p>
        </p:txBody>
      </p:sp>
      <p:sp>
        <p:nvSpPr>
          <p:cNvPr id="234" name="Shape 234" descr="Rectangle 12"/>
          <p:cNvSpPr/>
          <p:nvPr/>
        </p:nvSpPr>
        <p:spPr>
          <a:xfrm rot="21599081">
            <a:off x="13451853" y="642580"/>
            <a:ext cx="10361309" cy="21082"/>
          </a:xfrm>
          <a:prstGeom prst="rect">
            <a:avLst/>
          </a:prstGeom>
          <a:gradFill>
            <a:gsLst>
              <a:gs pos="0">
                <a:srgbClr val="5ECADB"/>
              </a:gs>
              <a:gs pos="100000">
                <a:srgbClr val="3099E1"/>
              </a:gs>
            </a:gsLst>
          </a:gradFill>
          <a:ln w="12700">
            <a:miter lim="400000"/>
          </a:ln>
        </p:spPr>
        <p:txBody>
          <a:bodyPr lIns="50800" tIns="50800" rIns="50800" bIns="50800" anchor="ctr"/>
          <a:lstStyle/>
          <a:p>
            <a:pPr defTabSz="914400">
              <a:defRPr sz="3200" b="1">
                <a:solidFill>
                  <a:srgbClr val="FFFFFF"/>
                </a:solidFill>
                <a:latin typeface="Calibri"/>
                <a:ea typeface="Calibri"/>
                <a:cs typeface="Calibri"/>
                <a:sym typeface="Calibri"/>
              </a:defRPr>
            </a:pPr>
            <a:endParaRPr lang="en-US">
              <a:solidFill>
                <a:schemeClr val="accent1"/>
              </a:solidFill>
            </a:endParaRPr>
          </a:p>
        </p:txBody>
      </p:sp>
      <p:sp>
        <p:nvSpPr>
          <p:cNvPr id="32" name="Shape 244"/>
          <p:cNvSpPr/>
          <p:nvPr/>
        </p:nvSpPr>
        <p:spPr>
          <a:xfrm>
            <a:off x="840315" y="4588714"/>
            <a:ext cx="2321053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57200">
              <a:defRPr sz="2400">
                <a:solidFill>
                  <a:srgbClr val="335F86"/>
                </a:solidFill>
              </a:defRPr>
            </a:pPr>
            <a:endParaRPr lang="en-US" sz="2800">
              <a:solidFill>
                <a:schemeClr val="accent1"/>
              </a:solidFill>
            </a:endParaRPr>
          </a:p>
        </p:txBody>
      </p:sp>
      <p:sp>
        <p:nvSpPr>
          <p:cNvPr id="13" name="Shape 244"/>
          <p:cNvSpPr/>
          <p:nvPr/>
        </p:nvSpPr>
        <p:spPr>
          <a:xfrm>
            <a:off x="847434" y="2353582"/>
            <a:ext cx="10358378" cy="570412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57200">
              <a:defRPr sz="2400">
                <a:solidFill>
                  <a:srgbClr val="335F86"/>
                </a:solidFill>
              </a:defRPr>
            </a:pPr>
            <a:r>
              <a:rPr lang="en-US" sz="2800" b="1" dirty="0">
                <a:solidFill>
                  <a:schemeClr val="accent1"/>
                </a:solidFill>
              </a:rPr>
              <a:t>Leopoly </a:t>
            </a:r>
            <a:r>
              <a:rPr lang="hu-HU" sz="2800" b="1" dirty="0" err="1">
                <a:solidFill>
                  <a:schemeClr val="accent1"/>
                </a:solidFill>
              </a:rPr>
              <a:t>Engine</a:t>
            </a:r>
            <a:br>
              <a:rPr lang="en-US" sz="2800" b="1" dirty="0">
                <a:solidFill>
                  <a:schemeClr val="accent1"/>
                </a:solidFill>
              </a:rPr>
            </a:br>
            <a:endParaRPr lang="en-US" sz="2800" b="1" dirty="0">
              <a:solidFill>
                <a:schemeClr val="accent1"/>
              </a:solidFill>
            </a:endParaRPr>
          </a:p>
          <a:p>
            <a:pPr marL="457200" indent="-457200" algn="l" defTabSz="457200">
              <a:buFont typeface="Arial" panose="020B0604020202020204" pitchFamily="34" charset="0"/>
              <a:buChar char="•"/>
              <a:defRPr sz="2400">
                <a:solidFill>
                  <a:srgbClr val="335F86"/>
                </a:solidFill>
              </a:defRPr>
            </a:pPr>
            <a:r>
              <a:rPr lang="en-US" sz="2800" dirty="0">
                <a:solidFill>
                  <a:schemeClr val="accent1"/>
                </a:solidFill>
              </a:rPr>
              <a:t>C++</a:t>
            </a:r>
          </a:p>
          <a:p>
            <a:pPr marL="457200" indent="-457200" algn="l" defTabSz="457200">
              <a:buFont typeface="Arial" panose="020B0604020202020204" pitchFamily="34" charset="0"/>
              <a:buChar char="•"/>
              <a:defRPr sz="2400">
                <a:solidFill>
                  <a:srgbClr val="335F86"/>
                </a:solidFill>
              </a:defRPr>
            </a:pPr>
            <a:r>
              <a:rPr lang="en-US" sz="2800" dirty="0">
                <a:solidFill>
                  <a:schemeClr val="accent1"/>
                </a:solidFill>
              </a:rPr>
              <a:t>UI (buttons, sliders, etc.)</a:t>
            </a:r>
          </a:p>
          <a:p>
            <a:pPr marL="457200" indent="-457200" algn="l" defTabSz="457200">
              <a:buFont typeface="Arial" panose="020B0604020202020204" pitchFamily="34" charset="0"/>
              <a:buChar char="•"/>
              <a:defRPr sz="2400">
                <a:solidFill>
                  <a:srgbClr val="335F86"/>
                </a:solidFill>
              </a:defRPr>
            </a:pPr>
            <a:r>
              <a:rPr lang="en-US" sz="2800" dirty="0">
                <a:solidFill>
                  <a:schemeClr val="accent1"/>
                </a:solidFill>
              </a:rPr>
              <a:t>Input handling (implement and support all HW)</a:t>
            </a:r>
          </a:p>
          <a:p>
            <a:pPr marL="457200" indent="-457200" algn="l" defTabSz="457200">
              <a:buFont typeface="Arial" panose="020B0604020202020204" pitchFamily="34" charset="0"/>
              <a:buChar char="•"/>
              <a:defRPr sz="2400">
                <a:solidFill>
                  <a:srgbClr val="335F86"/>
                </a:solidFill>
              </a:defRPr>
            </a:pPr>
            <a:r>
              <a:rPr lang="en-US" sz="2800" dirty="0">
                <a:solidFill>
                  <a:schemeClr val="accent1"/>
                </a:solidFill>
              </a:rPr>
              <a:t>Sounds</a:t>
            </a:r>
          </a:p>
          <a:p>
            <a:pPr marL="457200" indent="-457200" algn="l" defTabSz="457200">
              <a:buFont typeface="Arial" panose="020B0604020202020204" pitchFamily="34" charset="0"/>
              <a:buChar char="•"/>
              <a:defRPr sz="2400">
                <a:solidFill>
                  <a:srgbClr val="335F86"/>
                </a:solidFill>
              </a:defRPr>
            </a:pPr>
            <a:r>
              <a:rPr lang="en-US" sz="2800" dirty="0">
                <a:solidFill>
                  <a:schemeClr val="accent1"/>
                </a:solidFill>
              </a:rPr>
              <a:t>Render</a:t>
            </a:r>
          </a:p>
          <a:p>
            <a:pPr marL="457200" indent="-457200" algn="l" defTabSz="457200">
              <a:buFont typeface="Arial" panose="020B0604020202020204" pitchFamily="34" charset="0"/>
              <a:buChar char="•"/>
              <a:defRPr sz="2400">
                <a:solidFill>
                  <a:srgbClr val="335F86"/>
                </a:solidFill>
              </a:defRPr>
            </a:pPr>
            <a:r>
              <a:rPr lang="en-US" sz="2800" dirty="0">
                <a:solidFill>
                  <a:schemeClr val="accent1"/>
                </a:solidFill>
              </a:rPr>
              <a:t>3rd party modules (12+ different): </a:t>
            </a:r>
            <a:r>
              <a:rPr lang="en-US" sz="2800" dirty="0" err="1">
                <a:solidFill>
                  <a:schemeClr val="accent1"/>
                </a:solidFill>
              </a:rPr>
              <a:t>Json</a:t>
            </a:r>
            <a:r>
              <a:rPr lang="en-US" sz="2800" dirty="0">
                <a:solidFill>
                  <a:schemeClr val="accent1"/>
                </a:solidFill>
              </a:rPr>
              <a:t>, XML, open JL, open SDL, CURL, </a:t>
            </a:r>
            <a:r>
              <a:rPr lang="en-US" sz="2800" dirty="0" err="1">
                <a:solidFill>
                  <a:schemeClr val="accent1"/>
                </a:solidFill>
              </a:rPr>
              <a:t>OpenVR</a:t>
            </a:r>
            <a:r>
              <a:rPr lang="en-US" sz="2800" dirty="0">
                <a:solidFill>
                  <a:schemeClr val="accent1"/>
                </a:solidFill>
              </a:rPr>
              <a:t>  </a:t>
            </a:r>
          </a:p>
          <a:p>
            <a:pPr marL="457200" indent="-457200" algn="l" defTabSz="457200">
              <a:buFont typeface="Arial" panose="020B0604020202020204" pitchFamily="34" charset="0"/>
              <a:buChar char="•"/>
              <a:defRPr sz="2400">
                <a:solidFill>
                  <a:srgbClr val="335F86"/>
                </a:solidFill>
              </a:defRPr>
            </a:pPr>
            <a:endParaRPr lang="en-US" sz="2800" dirty="0">
              <a:solidFill>
                <a:schemeClr val="accent1"/>
              </a:solidFill>
            </a:endParaRPr>
          </a:p>
          <a:p>
            <a:pPr marL="457200" indent="-457200" algn="l" defTabSz="457200">
              <a:buFont typeface="Arial" panose="020B0604020202020204" pitchFamily="34" charset="0"/>
              <a:buChar char="•"/>
              <a:defRPr sz="2400">
                <a:solidFill>
                  <a:srgbClr val="335F86"/>
                </a:solidFill>
              </a:defRPr>
            </a:pPr>
            <a:endParaRPr lang="en-US" sz="2800" dirty="0">
              <a:solidFill>
                <a:schemeClr val="accent1"/>
              </a:solidFill>
            </a:endParaRPr>
          </a:p>
          <a:p>
            <a:pPr marL="457200" indent="-457200" algn="l" defTabSz="457200">
              <a:buFont typeface="Arial" panose="020B0604020202020204" pitchFamily="34" charset="0"/>
              <a:buChar char="•"/>
              <a:defRPr sz="2400">
                <a:solidFill>
                  <a:srgbClr val="335F86"/>
                </a:solidFill>
              </a:defRPr>
            </a:pPr>
            <a:endParaRPr lang="en-US" sz="2800" dirty="0">
              <a:solidFill>
                <a:schemeClr val="accent1"/>
              </a:solidFill>
            </a:endParaRPr>
          </a:p>
          <a:p>
            <a:pPr marL="457200" indent="-457200" algn="l" defTabSz="457200">
              <a:buFont typeface="Arial" panose="020B0604020202020204" pitchFamily="34" charset="0"/>
              <a:buChar char="•"/>
              <a:defRPr sz="2400">
                <a:solidFill>
                  <a:srgbClr val="335F86"/>
                </a:solidFill>
              </a:defRPr>
            </a:pPr>
            <a:endParaRPr lang="en-US" sz="2800" dirty="0">
              <a:solidFill>
                <a:schemeClr val="accent1"/>
              </a:solidFill>
            </a:endParaRPr>
          </a:p>
        </p:txBody>
      </p:sp>
      <p:sp>
        <p:nvSpPr>
          <p:cNvPr id="14" name="Shape 244"/>
          <p:cNvSpPr/>
          <p:nvPr/>
        </p:nvSpPr>
        <p:spPr>
          <a:xfrm>
            <a:off x="12683917" y="2300704"/>
            <a:ext cx="11129248" cy="699678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57200">
              <a:defRPr sz="2400">
                <a:solidFill>
                  <a:srgbClr val="335F86"/>
                </a:solidFill>
              </a:defRPr>
            </a:pPr>
            <a:r>
              <a:rPr lang="en-US" sz="2800" b="1" dirty="0">
                <a:solidFill>
                  <a:schemeClr val="accent1"/>
                </a:solidFill>
              </a:rPr>
              <a:t>3rd party + Leopoly Engines</a:t>
            </a:r>
          </a:p>
          <a:p>
            <a:pPr marL="457200" indent="-457200" algn="l" defTabSz="457200">
              <a:buFont typeface="Arial" panose="020B0604020202020204" pitchFamily="34" charset="0"/>
              <a:buChar char="•"/>
              <a:defRPr sz="2400">
                <a:solidFill>
                  <a:srgbClr val="335F86"/>
                </a:solidFill>
              </a:defRPr>
            </a:pPr>
            <a:endParaRPr lang="en-US" sz="2800" dirty="0">
              <a:solidFill>
                <a:schemeClr val="accent1"/>
              </a:solidFill>
            </a:endParaRPr>
          </a:p>
          <a:p>
            <a:pPr marL="457200" indent="-457200" algn="l" defTabSz="457200">
              <a:buFont typeface="Arial" panose="020B0604020202020204" pitchFamily="34" charset="0"/>
              <a:buChar char="•"/>
              <a:defRPr sz="2400">
                <a:solidFill>
                  <a:srgbClr val="335F86"/>
                </a:solidFill>
              </a:defRPr>
            </a:pPr>
            <a:r>
              <a:rPr lang="en-US" sz="2800" dirty="0">
                <a:solidFill>
                  <a:schemeClr val="accent1"/>
                </a:solidFill>
              </a:rPr>
              <a:t>Evaluation:</a:t>
            </a:r>
          </a:p>
          <a:p>
            <a:pPr marL="893763" lvl="7" indent="-536575" algn="l" defTabSz="457200">
              <a:buFont typeface="Courier New" panose="02070309020205020404" pitchFamily="49" charset="0"/>
              <a:buChar char="o"/>
              <a:defRPr sz="2400">
                <a:solidFill>
                  <a:srgbClr val="335F86"/>
                </a:solidFill>
              </a:defRPr>
            </a:pPr>
            <a:r>
              <a:rPr lang="en-US" sz="2800" dirty="0">
                <a:solidFill>
                  <a:schemeClr val="accent1"/>
                </a:solidFill>
              </a:rPr>
              <a:t>Unreal vs. Unity</a:t>
            </a:r>
          </a:p>
          <a:p>
            <a:pPr marL="893763" lvl="7" indent="-536575" algn="l" defTabSz="457200">
              <a:buFont typeface="Courier New" panose="02070309020205020404" pitchFamily="49" charset="0"/>
              <a:buChar char="o"/>
              <a:defRPr sz="2400">
                <a:solidFill>
                  <a:srgbClr val="335F86"/>
                </a:solidFill>
              </a:defRPr>
            </a:pPr>
            <a:r>
              <a:rPr lang="en-US" sz="2800" dirty="0" err="1">
                <a:solidFill>
                  <a:schemeClr val="accent1"/>
                </a:solidFill>
              </a:rPr>
              <a:t>Licencing</a:t>
            </a:r>
            <a:r>
              <a:rPr lang="en-US" sz="2800" dirty="0">
                <a:solidFill>
                  <a:schemeClr val="accent1"/>
                </a:solidFill>
              </a:rPr>
              <a:t> method, experiences, market penetration,</a:t>
            </a:r>
            <a:r>
              <a:rPr lang="hu-HU" sz="2800" dirty="0">
                <a:solidFill>
                  <a:schemeClr val="accent1"/>
                </a:solidFill>
              </a:rPr>
              <a:t> </a:t>
            </a:r>
            <a:r>
              <a:rPr lang="hu-HU" sz="2800" dirty="0" err="1">
                <a:solidFill>
                  <a:schemeClr val="accent1"/>
                </a:solidFill>
              </a:rPr>
              <a:t>target</a:t>
            </a:r>
            <a:r>
              <a:rPr lang="hu-HU" sz="2800" dirty="0">
                <a:solidFill>
                  <a:schemeClr val="accent1"/>
                </a:solidFill>
              </a:rPr>
              <a:t> </a:t>
            </a:r>
            <a:r>
              <a:rPr lang="hu-HU" sz="2800" dirty="0" err="1">
                <a:solidFill>
                  <a:schemeClr val="accent1"/>
                </a:solidFill>
              </a:rPr>
              <a:t>platforms</a:t>
            </a:r>
            <a:r>
              <a:rPr lang="hu-HU" sz="2800" dirty="0">
                <a:solidFill>
                  <a:schemeClr val="accent1"/>
                </a:solidFill>
              </a:rPr>
              <a:t>,</a:t>
            </a:r>
            <a:r>
              <a:rPr lang="en-US" sz="2800" dirty="0">
                <a:solidFill>
                  <a:schemeClr val="accent1"/>
                </a:solidFill>
              </a:rPr>
              <a:t> performance, script language, graphics</a:t>
            </a:r>
            <a:r>
              <a:rPr lang="hu-HU" sz="2800" dirty="0">
                <a:solidFill>
                  <a:schemeClr val="accent1"/>
                </a:solidFill>
              </a:rPr>
              <a:t>, </a:t>
            </a:r>
            <a:endParaRPr lang="en-US" sz="2800" dirty="0">
              <a:solidFill>
                <a:schemeClr val="accent1"/>
              </a:solidFill>
            </a:endParaRPr>
          </a:p>
          <a:p>
            <a:pPr marL="457200" lvl="6" indent="-457200" algn="l" defTabSz="457200">
              <a:buFont typeface="Arial" panose="020B0604020202020204" pitchFamily="34" charset="0"/>
              <a:buChar char="•"/>
              <a:defRPr sz="2400">
                <a:solidFill>
                  <a:srgbClr val="335F86"/>
                </a:solidFill>
              </a:defRPr>
            </a:pPr>
            <a:r>
              <a:rPr lang="en-US" sz="2800" dirty="0" err="1">
                <a:solidFill>
                  <a:schemeClr val="accent1"/>
                </a:solidFill>
              </a:rPr>
              <a:t>SculptLib</a:t>
            </a:r>
            <a:r>
              <a:rPr lang="en-US" sz="2800" dirty="0">
                <a:solidFill>
                  <a:schemeClr val="accent1"/>
                </a:solidFill>
              </a:rPr>
              <a:t>:</a:t>
            </a:r>
          </a:p>
          <a:p>
            <a:pPr marL="893763" lvl="6" indent="-536575" algn="l" defTabSz="457200">
              <a:buFont typeface="Courier New" panose="02070309020205020404" pitchFamily="49" charset="0"/>
              <a:buChar char="o"/>
              <a:defRPr sz="2400">
                <a:solidFill>
                  <a:srgbClr val="335F86"/>
                </a:solidFill>
              </a:defRPr>
            </a:pPr>
            <a:r>
              <a:rPr lang="en-US" sz="2800" dirty="0">
                <a:solidFill>
                  <a:schemeClr val="accent1"/>
                </a:solidFill>
              </a:rPr>
              <a:t>Packaged all of our key competencies, features</a:t>
            </a:r>
          </a:p>
          <a:p>
            <a:pPr marL="893763" lvl="6" indent="-536575" algn="l" defTabSz="457200">
              <a:buFont typeface="Courier New" panose="02070309020205020404" pitchFamily="49" charset="0"/>
              <a:buChar char="o"/>
              <a:defRPr sz="2400">
                <a:solidFill>
                  <a:srgbClr val="335F86"/>
                </a:solidFill>
              </a:defRPr>
            </a:pPr>
            <a:r>
              <a:rPr lang="en-US" sz="2800" dirty="0">
                <a:solidFill>
                  <a:schemeClr val="accent1"/>
                </a:solidFill>
              </a:rPr>
              <a:t>Plug-in module, native </a:t>
            </a:r>
            <a:r>
              <a:rPr lang="en-US" sz="2800" dirty="0" err="1">
                <a:solidFill>
                  <a:schemeClr val="accent1"/>
                </a:solidFill>
              </a:rPr>
              <a:t>dll</a:t>
            </a:r>
            <a:endParaRPr lang="en-US" sz="2800" dirty="0">
              <a:solidFill>
                <a:schemeClr val="accent1"/>
              </a:solidFill>
            </a:endParaRPr>
          </a:p>
          <a:p>
            <a:pPr marL="893763" lvl="6" indent="-536575" algn="l" defTabSz="457200">
              <a:buFont typeface="Courier New" panose="02070309020205020404" pitchFamily="49" charset="0"/>
              <a:buChar char="o"/>
              <a:defRPr sz="2400">
                <a:solidFill>
                  <a:srgbClr val="335F86"/>
                </a:solidFill>
              </a:defRPr>
            </a:pPr>
            <a:r>
              <a:rPr lang="en-US" sz="2800" dirty="0">
                <a:solidFill>
                  <a:schemeClr val="accent1"/>
                </a:solidFill>
              </a:rPr>
              <a:t>Platform: windows, </a:t>
            </a:r>
            <a:r>
              <a:rPr lang="en-US" sz="2800" dirty="0" err="1">
                <a:solidFill>
                  <a:schemeClr val="accent1"/>
                </a:solidFill>
              </a:rPr>
              <a:t>webGL</a:t>
            </a:r>
            <a:r>
              <a:rPr lang="en-US" sz="2800" dirty="0">
                <a:solidFill>
                  <a:schemeClr val="accent1"/>
                </a:solidFill>
              </a:rPr>
              <a:t>, web AS</a:t>
            </a:r>
            <a:r>
              <a:rPr lang="hu-HU" sz="2800" dirty="0">
                <a:solidFill>
                  <a:schemeClr val="accent1"/>
                </a:solidFill>
              </a:rPr>
              <a:t>M</a:t>
            </a:r>
            <a:endParaRPr lang="en-US" sz="2800" dirty="0">
              <a:solidFill>
                <a:schemeClr val="accent1"/>
              </a:solidFill>
            </a:endParaRPr>
          </a:p>
          <a:p>
            <a:pPr marL="457200" lvl="6" indent="-457200" algn="l" defTabSz="457200">
              <a:buFont typeface="Courier New" panose="02070309020205020404" pitchFamily="49" charset="0"/>
              <a:buChar char="o"/>
              <a:defRPr sz="2400">
                <a:solidFill>
                  <a:srgbClr val="335F86"/>
                </a:solidFill>
              </a:defRPr>
            </a:pPr>
            <a:endParaRPr lang="en-US" sz="2800" dirty="0">
              <a:solidFill>
                <a:schemeClr val="accent1"/>
              </a:solidFill>
            </a:endParaRPr>
          </a:p>
          <a:p>
            <a:pPr marL="457200" lvl="6" indent="-457200" algn="l" defTabSz="457200">
              <a:buFont typeface="Courier New" panose="02070309020205020404" pitchFamily="49" charset="0"/>
              <a:buChar char="o"/>
              <a:defRPr sz="2400">
                <a:solidFill>
                  <a:srgbClr val="335F86"/>
                </a:solidFill>
              </a:defRPr>
            </a:pPr>
            <a:endParaRPr lang="en-US" sz="2800" dirty="0">
              <a:solidFill>
                <a:schemeClr val="accent1"/>
              </a:solidFill>
            </a:endParaRPr>
          </a:p>
          <a:p>
            <a:pPr marL="457200" lvl="3" indent="-457200" algn="l" defTabSz="457200">
              <a:buFont typeface="Arial" panose="020B0604020202020204" pitchFamily="34" charset="0"/>
              <a:buChar char="•"/>
              <a:defRPr sz="2400">
                <a:solidFill>
                  <a:srgbClr val="335F86"/>
                </a:solidFill>
              </a:defRPr>
            </a:pPr>
            <a:endParaRPr lang="en-US" sz="2800" dirty="0">
              <a:solidFill>
                <a:schemeClr val="accent1"/>
              </a:solidFill>
            </a:endParaRPr>
          </a:p>
          <a:p>
            <a:pPr marL="457200" indent="-457200" algn="l" defTabSz="457200">
              <a:buFont typeface="Arial" panose="020B0604020202020204" pitchFamily="34" charset="0"/>
              <a:buChar char="•"/>
              <a:defRPr sz="2400">
                <a:solidFill>
                  <a:srgbClr val="335F86"/>
                </a:solidFill>
              </a:defRPr>
            </a:pPr>
            <a:endParaRPr lang="en-US" sz="2800" dirty="0">
              <a:solidFill>
                <a:schemeClr val="accent1"/>
              </a:solidFill>
            </a:endParaRPr>
          </a:p>
          <a:p>
            <a:pPr marL="457200" indent="-457200" algn="l" defTabSz="457200">
              <a:buFont typeface="Arial" panose="020B0604020202020204" pitchFamily="34" charset="0"/>
              <a:buChar char="•"/>
              <a:defRPr sz="2400">
                <a:solidFill>
                  <a:srgbClr val="335F86"/>
                </a:solidFill>
              </a:defRPr>
            </a:pPr>
            <a:endParaRPr lang="en-US" sz="2800" dirty="0">
              <a:solidFill>
                <a:schemeClr val="accent1"/>
              </a:solidFill>
            </a:endParaRPr>
          </a:p>
          <a:p>
            <a:pPr marL="457200" indent="-457200" algn="l" defTabSz="457200">
              <a:buFont typeface="Arial" panose="020B0604020202020204" pitchFamily="34" charset="0"/>
              <a:buChar char="•"/>
              <a:defRPr sz="2400">
                <a:solidFill>
                  <a:srgbClr val="335F86"/>
                </a:solidFill>
              </a:defRPr>
            </a:pPr>
            <a:endParaRPr lang="en-US" sz="2800" dirty="0">
              <a:solidFill>
                <a:schemeClr val="accent1"/>
              </a:solidFill>
            </a:endParaRPr>
          </a:p>
        </p:txBody>
      </p:sp>
      <p:sp>
        <p:nvSpPr>
          <p:cNvPr id="4" name="Szövegdoboz 3">
            <a:extLst>
              <a:ext uri="{FF2B5EF4-FFF2-40B4-BE49-F238E27FC236}">
                <a16:creationId xmlns:a16="http://schemas.microsoft.com/office/drawing/2014/main" id="{048F5AEC-66B5-4011-8C1F-C40B427D9C86}"/>
              </a:ext>
            </a:extLst>
          </p:cNvPr>
          <p:cNvSpPr txBox="1"/>
          <p:nvPr/>
        </p:nvSpPr>
        <p:spPr>
          <a:xfrm>
            <a:off x="946931" y="9159634"/>
            <a:ext cx="22490137" cy="35496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2" spcCol="38100" rtlCol="0" anchor="ctr">
            <a:spAutoFit/>
          </a:bodyPr>
          <a:lstStyle/>
          <a:p>
            <a:pPr marL="357188" marR="0" indent="-357188" algn="l" defTabSz="825500" rtl="0" fontAlgn="auto" latinLnBrk="0" hangingPunct="0">
              <a:lnSpc>
                <a:spcPct val="100000"/>
              </a:lnSpc>
              <a:spcBef>
                <a:spcPts val="0"/>
              </a:spcBef>
              <a:spcAft>
                <a:spcPts val="0"/>
              </a:spcAft>
              <a:buClrTx/>
              <a:buSzTx/>
              <a:buFont typeface="Helvetica" panose="020B0604020202020204" pitchFamily="34" charset="0"/>
              <a:buChar char="+"/>
              <a:tabLst/>
            </a:pPr>
            <a:r>
              <a:rPr lang="en-US" sz="2800" dirty="0">
                <a:solidFill>
                  <a:schemeClr val="accent1"/>
                </a:solidFill>
              </a:rPr>
              <a:t>Everything on your hands</a:t>
            </a:r>
          </a:p>
          <a:p>
            <a:pPr marL="357188" marR="0" indent="-357188" algn="l" defTabSz="825500" rtl="0" fontAlgn="auto" latinLnBrk="0" hangingPunct="0">
              <a:lnSpc>
                <a:spcPct val="100000"/>
              </a:lnSpc>
              <a:spcBef>
                <a:spcPts val="0"/>
              </a:spcBef>
              <a:spcAft>
                <a:spcPts val="0"/>
              </a:spcAft>
              <a:buClrTx/>
              <a:buSzTx/>
              <a:buFont typeface="Helvetica" panose="020B0604020202020204" pitchFamily="34" charset="0"/>
              <a:buChar char="+"/>
              <a:tabLst/>
            </a:pPr>
            <a:r>
              <a:rPr lang="en-US" sz="2800" dirty="0">
                <a:solidFill>
                  <a:schemeClr val="accent1"/>
                </a:solidFill>
              </a:rPr>
              <a:t>No boundaries</a:t>
            </a:r>
          </a:p>
          <a:p>
            <a:pPr marL="258763" marR="0" indent="-258763" algn="l" defTabSz="825500" rtl="0" fontAlgn="auto" latinLnBrk="0" hangingPunct="0">
              <a:lnSpc>
                <a:spcPct val="100000"/>
              </a:lnSpc>
              <a:spcBef>
                <a:spcPts val="0"/>
              </a:spcBef>
              <a:spcAft>
                <a:spcPts val="0"/>
              </a:spcAft>
              <a:buClrTx/>
              <a:buSzTx/>
              <a:buFont typeface="Helvetica" panose="020B0604020202020204" pitchFamily="34" charset="0"/>
              <a:buChar char="̶"/>
              <a:tabLst/>
            </a:pPr>
            <a:r>
              <a:rPr lang="en-US" sz="2800" dirty="0">
                <a:solidFill>
                  <a:schemeClr val="accent1"/>
                </a:solidFill>
              </a:rPr>
              <a:t>Slower implementation</a:t>
            </a:r>
          </a:p>
          <a:p>
            <a:pPr marL="258763" marR="0" indent="-258763" algn="l" defTabSz="825500" rtl="0" fontAlgn="auto" latinLnBrk="0" hangingPunct="0">
              <a:lnSpc>
                <a:spcPct val="100000"/>
              </a:lnSpc>
              <a:spcBef>
                <a:spcPts val="0"/>
              </a:spcBef>
              <a:spcAft>
                <a:spcPts val="0"/>
              </a:spcAft>
              <a:buClrTx/>
              <a:buSzTx/>
              <a:buFont typeface="Helvetica" panose="020B0604020202020204" pitchFamily="34" charset="0"/>
              <a:buChar char="̶"/>
              <a:tabLst/>
            </a:pPr>
            <a:r>
              <a:rPr lang="en-US" sz="2800" dirty="0">
                <a:solidFill>
                  <a:schemeClr val="accent1"/>
                </a:solidFill>
              </a:rPr>
              <a:t>More, wider competencies, HR resource needed</a:t>
            </a:r>
          </a:p>
          <a:p>
            <a:pPr marL="258763" marR="0" indent="-258763" algn="l" defTabSz="825500" rtl="0" fontAlgn="auto" latinLnBrk="0" hangingPunct="0">
              <a:lnSpc>
                <a:spcPct val="100000"/>
              </a:lnSpc>
              <a:spcBef>
                <a:spcPts val="0"/>
              </a:spcBef>
              <a:spcAft>
                <a:spcPts val="0"/>
              </a:spcAft>
              <a:buClrTx/>
              <a:buSzTx/>
              <a:buFont typeface="Helvetica" panose="020B0604020202020204" pitchFamily="34" charset="0"/>
              <a:buChar char="̶"/>
              <a:tabLst/>
            </a:pPr>
            <a:r>
              <a:rPr lang="en-US" sz="2800" dirty="0">
                <a:solidFill>
                  <a:schemeClr val="accent1"/>
                </a:solidFill>
              </a:rPr>
              <a:t>Tool development needed</a:t>
            </a:r>
          </a:p>
          <a:p>
            <a:pPr marL="258763" marR="0" indent="-258763" algn="l" defTabSz="825500" rtl="0" fontAlgn="auto" latinLnBrk="0" hangingPunct="0">
              <a:lnSpc>
                <a:spcPct val="100000"/>
              </a:lnSpc>
              <a:spcBef>
                <a:spcPts val="0"/>
              </a:spcBef>
              <a:spcAft>
                <a:spcPts val="0"/>
              </a:spcAft>
              <a:buClrTx/>
              <a:buSzTx/>
              <a:buFont typeface="Helvetica" panose="020B0604020202020204" pitchFamily="34" charset="0"/>
              <a:buChar char="̶"/>
              <a:tabLst/>
            </a:pPr>
            <a:r>
              <a:rPr lang="en-US" sz="2800" dirty="0">
                <a:solidFill>
                  <a:schemeClr val="accent1"/>
                </a:solidFill>
              </a:rPr>
              <a:t>Maintenance</a:t>
            </a:r>
            <a:endParaRPr lang="hu-HU" sz="2800" dirty="0">
              <a:solidFill>
                <a:schemeClr val="accent1"/>
              </a:solidFill>
            </a:endParaRPr>
          </a:p>
          <a:p>
            <a:pPr marL="258763" marR="0" indent="-258763" algn="l" defTabSz="825500" rtl="0" fontAlgn="auto" latinLnBrk="0" hangingPunct="0">
              <a:lnSpc>
                <a:spcPct val="100000"/>
              </a:lnSpc>
              <a:spcBef>
                <a:spcPts val="0"/>
              </a:spcBef>
              <a:spcAft>
                <a:spcPts val="0"/>
              </a:spcAft>
              <a:buClrTx/>
              <a:buSzTx/>
              <a:buFont typeface="Helvetica" panose="020B0604020202020204" pitchFamily="34" charset="0"/>
              <a:buChar char="̶"/>
              <a:tabLst/>
            </a:pPr>
            <a:endParaRPr lang="hu-HU" sz="2800" dirty="0">
              <a:solidFill>
                <a:schemeClr val="accent1"/>
              </a:solidFill>
            </a:endParaRPr>
          </a:p>
          <a:p>
            <a:pPr marL="258763" marR="0" indent="-258763" algn="l" defTabSz="825500" rtl="0" fontAlgn="auto" latinLnBrk="0" hangingPunct="0">
              <a:lnSpc>
                <a:spcPct val="100000"/>
              </a:lnSpc>
              <a:spcBef>
                <a:spcPts val="0"/>
              </a:spcBef>
              <a:spcAft>
                <a:spcPts val="0"/>
              </a:spcAft>
              <a:buClrTx/>
              <a:buSzTx/>
              <a:buFont typeface="Helvetica" panose="020B0604020202020204" pitchFamily="34" charset="0"/>
              <a:buChar char="̶"/>
              <a:tabLst/>
            </a:pPr>
            <a:endParaRPr lang="en-US" sz="2800" dirty="0">
              <a:solidFill>
                <a:schemeClr val="accent1"/>
              </a:solidFill>
            </a:endParaRPr>
          </a:p>
          <a:p>
            <a:pPr marL="357188" indent="-357188" algn="l">
              <a:buFont typeface="Helvetica" panose="020B0604020202020204" pitchFamily="34" charset="0"/>
              <a:buChar char="+"/>
            </a:pPr>
            <a:r>
              <a:rPr lang="en-US" sz="2800" dirty="0">
                <a:solidFill>
                  <a:schemeClr val="accent1"/>
                </a:solidFill>
              </a:rPr>
              <a:t>Faster implementation</a:t>
            </a:r>
          </a:p>
          <a:p>
            <a:pPr marL="357188" indent="-357188" algn="l">
              <a:buFont typeface="Helvetica" panose="020B0604020202020204" pitchFamily="34" charset="0"/>
              <a:buChar char="+"/>
            </a:pPr>
            <a:r>
              <a:rPr lang="en-US" sz="2800" dirty="0">
                <a:solidFill>
                  <a:schemeClr val="accent1"/>
                </a:solidFill>
              </a:rPr>
              <a:t>Less HR resource needed</a:t>
            </a:r>
          </a:p>
          <a:p>
            <a:pPr marL="357188" indent="-357188" algn="l">
              <a:buFont typeface="Helvetica" panose="020B0604020202020204" pitchFamily="34" charset="0"/>
              <a:buChar char="+"/>
            </a:pPr>
            <a:r>
              <a:rPr lang="en-US" sz="2800" dirty="0">
                <a:solidFill>
                  <a:schemeClr val="accent1"/>
                </a:solidFill>
              </a:rPr>
              <a:t>Faster respond for the market requirements</a:t>
            </a:r>
          </a:p>
          <a:p>
            <a:pPr marL="357188" indent="-357188" algn="l">
              <a:buFont typeface="Helvetica" panose="020B0604020202020204" pitchFamily="34" charset="0"/>
              <a:buChar char="+"/>
            </a:pPr>
            <a:r>
              <a:rPr lang="en-US" sz="2800" dirty="0">
                <a:solidFill>
                  <a:schemeClr val="accent1"/>
                </a:solidFill>
              </a:rPr>
              <a:t>Test process (HW + platform)</a:t>
            </a:r>
          </a:p>
          <a:p>
            <a:pPr marL="357188" indent="-357188" algn="l">
              <a:buFont typeface="Helvetica" panose="020B0604020202020204" pitchFamily="34" charset="0"/>
              <a:buChar char="+"/>
            </a:pPr>
            <a:r>
              <a:rPr lang="en-US" sz="2800" dirty="0">
                <a:solidFill>
                  <a:schemeClr val="accent1"/>
                </a:solidFill>
              </a:rPr>
              <a:t>Team work, processes</a:t>
            </a:r>
          </a:p>
          <a:p>
            <a:pPr marL="258763" indent="-258763" algn="l">
              <a:buFont typeface="Helvetica" panose="020B0604020202020204" pitchFamily="34" charset="0"/>
              <a:buChar char="̶"/>
            </a:pPr>
            <a:r>
              <a:rPr lang="en-US" sz="2800" dirty="0">
                <a:solidFill>
                  <a:schemeClr val="accent1"/>
                </a:solidFill>
              </a:rPr>
              <a:t>Dependency form a 3rd party engine</a:t>
            </a:r>
          </a:p>
          <a:p>
            <a:pPr marL="258763" indent="-258763" algn="l">
              <a:buFont typeface="Helvetica" panose="020B0604020202020204" pitchFamily="34" charset="0"/>
              <a:buChar char="̶"/>
            </a:pPr>
            <a:r>
              <a:rPr lang="en-US" sz="2800" dirty="0">
                <a:solidFill>
                  <a:schemeClr val="accent1"/>
                </a:solidFill>
              </a:rPr>
              <a:t>Support, implementation for the niche markets</a:t>
            </a:r>
            <a:endParaRPr lang="hu-HU" sz="2800" dirty="0">
              <a:solidFill>
                <a:schemeClr val="accent1"/>
              </a:solidFill>
            </a:endParaRPr>
          </a:p>
          <a:p>
            <a:pPr marL="258763" indent="-258763" algn="l">
              <a:buFont typeface="Helvetica" panose="020B0604020202020204" pitchFamily="34" charset="0"/>
              <a:buChar char="̶"/>
            </a:pPr>
            <a:endParaRPr lang="en-US" sz="2800" dirty="0">
              <a:solidFill>
                <a:schemeClr val="accent1"/>
              </a:solidFill>
            </a:endParaRPr>
          </a:p>
        </p:txBody>
      </p:sp>
      <p:sp>
        <p:nvSpPr>
          <p:cNvPr id="5" name="Szövegdoboz 4">
            <a:extLst>
              <a:ext uri="{FF2B5EF4-FFF2-40B4-BE49-F238E27FC236}">
                <a16:creationId xmlns:a16="http://schemas.microsoft.com/office/drawing/2014/main" id="{08173183-0EF8-4989-BD73-F5445B980FD0}"/>
              </a:ext>
            </a:extLst>
          </p:cNvPr>
          <p:cNvSpPr txBox="1"/>
          <p:nvPr/>
        </p:nvSpPr>
        <p:spPr>
          <a:xfrm>
            <a:off x="847434" y="8315492"/>
            <a:ext cx="4512366"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00000"/>
              </a:lnSpc>
              <a:spcBef>
                <a:spcPts val="0"/>
              </a:spcBef>
              <a:spcAft>
                <a:spcPts val="0"/>
              </a:spcAft>
              <a:buClrTx/>
              <a:buSzTx/>
              <a:buFontTx/>
              <a:buNone/>
              <a:tabLst/>
            </a:pPr>
            <a:r>
              <a:rPr lang="en-US" sz="2800" b="1" dirty="0">
                <a:solidFill>
                  <a:schemeClr val="accent1"/>
                </a:solidFill>
              </a:rPr>
              <a:t>Pro/Contra</a:t>
            </a:r>
          </a:p>
        </p:txBody>
      </p:sp>
    </p:spTree>
    <p:extLst>
      <p:ext uri="{BB962C8B-B14F-4D97-AF65-F5344CB8AC3E}">
        <p14:creationId xmlns:p14="http://schemas.microsoft.com/office/powerpoint/2010/main" val="19789827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animBg="1"/>
      <p:bldP spid="13" grpId="0" animBg="1"/>
      <p:bldP spid="14" grpId="0" animBg="1"/>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ép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93970" cy="13716000"/>
          </a:xfrm>
          <a:prstGeom prst="rect">
            <a:avLst/>
          </a:prstGeom>
        </p:spPr>
      </p:pic>
      <p:pic>
        <p:nvPicPr>
          <p:cNvPr id="37890" name="Picture 2" descr="http://1.bp.blogspot.com/-c5iO9lfwyDQ/UhJn9pCWdiI/AAAAAAAACcs/qdJDLegx0Es/s1600/Handy6.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314111" y="4313045"/>
            <a:ext cx="21218429" cy="8808264"/>
          </a:xfrm>
          <a:prstGeom prst="rect">
            <a:avLst/>
          </a:prstGeom>
          <a:ln>
            <a:noFill/>
          </a:ln>
          <a:effectLst>
            <a:outerShdw blurRad="190500" algn="tl" rotWithShape="0">
              <a:srgbClr val="000000">
                <a:alpha val="70000"/>
              </a:srgbClr>
            </a:outerShdw>
          </a:effectLst>
        </p:spPr>
      </p:pic>
      <p:pic>
        <p:nvPicPr>
          <p:cNvPr id="10" name="Picture 6" descr="http://www.iconsdb.com/icons/download/black/phone-47-256.png"/>
          <p:cNvPicPr>
            <a:picLocks noChangeAspect="1" noChangeArrowheads="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74998" y="1047067"/>
            <a:ext cx="1812471" cy="1860112"/>
          </a:xfrm>
          <a:prstGeom prst="rect">
            <a:avLst/>
          </a:prstGeom>
          <a:ln>
            <a:noFill/>
          </a:ln>
          <a:effectLst>
            <a:outerShdw blurRad="190500" algn="tl" rotWithShape="0">
              <a:srgbClr val="000000">
                <a:alpha val="70000"/>
              </a:srgbClr>
            </a:outerShdw>
          </a:effectLst>
        </p:spPr>
      </p:pic>
      <p:sp>
        <p:nvSpPr>
          <p:cNvPr id="11" name="Szövegdoboz 10"/>
          <p:cNvSpPr txBox="1"/>
          <p:nvPr/>
        </p:nvSpPr>
        <p:spPr>
          <a:xfrm>
            <a:off x="3150990" y="3034845"/>
            <a:ext cx="1860488" cy="584775"/>
          </a:xfrm>
          <a:prstGeom prst="rect">
            <a:avLst/>
          </a:prstGeom>
          <a:noFill/>
        </p:spPr>
        <p:txBody>
          <a:bodyPr wrap="square" rtlCol="0">
            <a:spAutoFit/>
          </a:bodyPr>
          <a:lstStyle/>
          <a:p>
            <a:pPr defTabSz="1828800" hangingPunct="1"/>
            <a:r>
              <a:rPr lang="hu-HU" sz="3200" b="1" kern="1200" dirty="0">
                <a:solidFill>
                  <a:schemeClr val="tx1">
                    <a:lumMod val="85000"/>
                    <a:lumOff val="15000"/>
                  </a:schemeClr>
                </a:solidFill>
                <a:latin typeface="Museo Sans 100" panose="02000000000000000000" pitchFamily="50" charset="-18"/>
              </a:rPr>
              <a:t>75 </a:t>
            </a:r>
            <a:r>
              <a:rPr lang="hu-HU" sz="3200" b="1" kern="1200" dirty="0" err="1">
                <a:solidFill>
                  <a:schemeClr val="tx1">
                    <a:lumMod val="85000"/>
                    <a:lumOff val="15000"/>
                  </a:schemeClr>
                </a:solidFill>
                <a:latin typeface="Museo Sans 100" panose="02000000000000000000" pitchFamily="50" charset="-18"/>
              </a:rPr>
              <a:t>yrs</a:t>
            </a:r>
            <a:endParaRPr lang="hu-HU" sz="3200" b="1" kern="1200" dirty="0">
              <a:solidFill>
                <a:schemeClr val="tx1">
                  <a:lumMod val="85000"/>
                  <a:lumOff val="15000"/>
                </a:schemeClr>
              </a:solidFill>
              <a:latin typeface="Museo Sans 100" panose="02000000000000000000" pitchFamily="50" charset="-18"/>
            </a:endParaRPr>
          </a:p>
        </p:txBody>
      </p:sp>
      <p:pic>
        <p:nvPicPr>
          <p:cNvPr id="13" name="Picture 4" descr="http://www.clker.com/cliparts/l/i/L/g/d/e/talk-radio-microphone-hi.png"/>
          <p:cNvPicPr>
            <a:picLocks noChangeAspect="1" noChangeArrowheads="1"/>
          </p:cNvPicPr>
          <p:nvPr/>
        </p:nvPicPr>
        <p:blipFill>
          <a:blip r:embed="rId6" cstate="screen">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98904" y="1414892"/>
            <a:ext cx="836526" cy="1249069"/>
          </a:xfrm>
          <a:prstGeom prst="rect">
            <a:avLst/>
          </a:prstGeom>
          <a:ln>
            <a:noFill/>
          </a:ln>
          <a:effectLst>
            <a:outerShdw blurRad="190500" algn="tl" rotWithShape="0">
              <a:srgbClr val="000000">
                <a:alpha val="70000"/>
              </a:srgbClr>
            </a:outerShdw>
          </a:effectLst>
        </p:spPr>
      </p:pic>
      <p:sp>
        <p:nvSpPr>
          <p:cNvPr id="14" name="Szövegdoboz 13"/>
          <p:cNvSpPr txBox="1"/>
          <p:nvPr/>
        </p:nvSpPr>
        <p:spPr>
          <a:xfrm>
            <a:off x="6332089" y="3034846"/>
            <a:ext cx="2370156" cy="584775"/>
          </a:xfrm>
          <a:prstGeom prst="rect">
            <a:avLst/>
          </a:prstGeom>
          <a:noFill/>
        </p:spPr>
        <p:txBody>
          <a:bodyPr wrap="square" rtlCol="0">
            <a:spAutoFit/>
          </a:bodyPr>
          <a:lstStyle/>
          <a:p>
            <a:pPr defTabSz="1828800" hangingPunct="1"/>
            <a:r>
              <a:rPr lang="hu-HU" sz="3200" b="1" kern="1200" dirty="0">
                <a:solidFill>
                  <a:schemeClr val="tx1">
                    <a:lumMod val="85000"/>
                    <a:lumOff val="15000"/>
                  </a:schemeClr>
                </a:solidFill>
                <a:latin typeface="Museo Sans 100" panose="02000000000000000000" pitchFamily="50" charset="-18"/>
              </a:rPr>
              <a:t>38 </a:t>
            </a:r>
            <a:r>
              <a:rPr lang="hu-HU" sz="3200" b="1" kern="1200" dirty="0" err="1">
                <a:solidFill>
                  <a:schemeClr val="tx1">
                    <a:lumMod val="85000"/>
                    <a:lumOff val="15000"/>
                  </a:schemeClr>
                </a:solidFill>
                <a:latin typeface="Museo Sans 100" panose="02000000000000000000" pitchFamily="50" charset="-18"/>
              </a:rPr>
              <a:t>yrs</a:t>
            </a:r>
            <a:endParaRPr lang="hu-HU" sz="3200" b="1" kern="1200" dirty="0">
              <a:solidFill>
                <a:schemeClr val="tx1">
                  <a:lumMod val="85000"/>
                  <a:lumOff val="15000"/>
                </a:schemeClr>
              </a:solidFill>
              <a:latin typeface="Museo Sans 100" panose="02000000000000000000" pitchFamily="50" charset="-18"/>
            </a:endParaRPr>
          </a:p>
        </p:txBody>
      </p:sp>
      <p:sp>
        <p:nvSpPr>
          <p:cNvPr id="19" name="Szövegdoboz 18"/>
          <p:cNvSpPr txBox="1"/>
          <p:nvPr/>
        </p:nvSpPr>
        <p:spPr>
          <a:xfrm>
            <a:off x="13701359" y="3034846"/>
            <a:ext cx="2810926" cy="584775"/>
          </a:xfrm>
          <a:prstGeom prst="rect">
            <a:avLst/>
          </a:prstGeom>
          <a:noFill/>
        </p:spPr>
        <p:txBody>
          <a:bodyPr wrap="square" rtlCol="0">
            <a:spAutoFit/>
          </a:bodyPr>
          <a:lstStyle/>
          <a:p>
            <a:pPr defTabSz="1828800" hangingPunct="1"/>
            <a:r>
              <a:rPr lang="hu-HU" sz="3200" b="1" kern="1200" dirty="0">
                <a:solidFill>
                  <a:schemeClr val="tx1">
                    <a:lumMod val="85000"/>
                    <a:lumOff val="15000"/>
                  </a:schemeClr>
                </a:solidFill>
                <a:latin typeface="Museo Sans 100" panose="02000000000000000000" pitchFamily="50" charset="-18"/>
              </a:rPr>
              <a:t>4 </a:t>
            </a:r>
            <a:r>
              <a:rPr lang="hu-HU" sz="3200" b="1" kern="1200" dirty="0" err="1">
                <a:solidFill>
                  <a:schemeClr val="tx1">
                    <a:lumMod val="85000"/>
                    <a:lumOff val="15000"/>
                  </a:schemeClr>
                </a:solidFill>
                <a:latin typeface="Museo Sans 100" panose="02000000000000000000" pitchFamily="50" charset="-18"/>
              </a:rPr>
              <a:t>yrs</a:t>
            </a:r>
            <a:endParaRPr lang="hu-HU" sz="3200" b="1" kern="1200" dirty="0">
              <a:solidFill>
                <a:schemeClr val="tx1">
                  <a:lumMod val="85000"/>
                  <a:lumOff val="15000"/>
                </a:schemeClr>
              </a:solidFill>
              <a:latin typeface="Museo Sans 100" panose="02000000000000000000" pitchFamily="50" charset="-18"/>
            </a:endParaRPr>
          </a:p>
        </p:txBody>
      </p:sp>
      <p:pic>
        <p:nvPicPr>
          <p:cNvPr id="20" name="Picture 20" descr="http://etc-mysitemyway.s3.amazonaws.com/icons/legacy-previews/icons/glossy-black-icons-business/080795-glossy-black-icon-business-globe.png"/>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4468173" y="1259436"/>
            <a:ext cx="1517515" cy="1435066"/>
          </a:xfrm>
          <a:prstGeom prst="rect">
            <a:avLst/>
          </a:prstGeom>
          <a:ln>
            <a:noFill/>
          </a:ln>
          <a:effectLst>
            <a:outerShdw blurRad="190500" algn="tl" rotWithShape="0">
              <a:srgbClr val="000000">
                <a:alpha val="70000"/>
              </a:srgbClr>
            </a:outerShdw>
          </a:effectLst>
        </p:spPr>
      </p:pic>
      <p:pic>
        <p:nvPicPr>
          <p:cNvPr id="22" name="Picture 2" descr="http://1.bp.blogspot.com/-wE9QSiyYqhE/UQqgfU4cIsI/AAAAAAAADS4/fpls9RoQIig/s1600/Angry+Birds+png4.png"/>
          <p:cNvPicPr>
            <a:picLocks noChangeAspect="1" noChangeArrowheads="1"/>
          </p:cNvPicPr>
          <p:nvPr/>
        </p:nvPicPr>
        <p:blipFill>
          <a:blip r:embed="rId8" cstate="screen">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256769" y="1485297"/>
            <a:ext cx="1394209" cy="1267872"/>
          </a:xfrm>
          <a:prstGeom prst="rect">
            <a:avLst/>
          </a:prstGeom>
          <a:ln>
            <a:noFill/>
          </a:ln>
          <a:effectLst>
            <a:outerShdw blurRad="190500" algn="tl" rotWithShape="0">
              <a:srgbClr val="000000">
                <a:alpha val="70000"/>
              </a:srgbClr>
            </a:outerShdw>
          </a:effectLst>
        </p:spPr>
      </p:pic>
      <p:sp>
        <p:nvSpPr>
          <p:cNvPr id="23" name="Szövegdoboz 22"/>
          <p:cNvSpPr txBox="1"/>
          <p:nvPr/>
        </p:nvSpPr>
        <p:spPr>
          <a:xfrm>
            <a:off x="17699086" y="3034845"/>
            <a:ext cx="2509576" cy="584775"/>
          </a:xfrm>
          <a:prstGeom prst="rect">
            <a:avLst/>
          </a:prstGeom>
          <a:noFill/>
        </p:spPr>
        <p:txBody>
          <a:bodyPr wrap="square" rtlCol="0">
            <a:spAutoFit/>
          </a:bodyPr>
          <a:lstStyle/>
          <a:p>
            <a:pPr defTabSz="1828800" hangingPunct="1"/>
            <a:r>
              <a:rPr lang="hu-HU" sz="3200" b="1" kern="1200" dirty="0">
                <a:solidFill>
                  <a:schemeClr val="tx1">
                    <a:lumMod val="85000"/>
                    <a:lumOff val="15000"/>
                  </a:schemeClr>
                </a:solidFill>
                <a:latin typeface="Museo Sans 100" panose="02000000000000000000" pitchFamily="50" charset="-18"/>
              </a:rPr>
              <a:t>35 </a:t>
            </a:r>
            <a:r>
              <a:rPr lang="hu-HU" sz="3200" b="1" kern="1200" dirty="0" err="1">
                <a:solidFill>
                  <a:schemeClr val="tx1">
                    <a:lumMod val="85000"/>
                    <a:lumOff val="15000"/>
                  </a:schemeClr>
                </a:solidFill>
                <a:latin typeface="Museo Sans 100" panose="02000000000000000000" pitchFamily="50" charset="-18"/>
              </a:rPr>
              <a:t>days</a:t>
            </a:r>
            <a:endParaRPr lang="hu-HU" sz="3200" b="1" kern="1200" dirty="0">
              <a:solidFill>
                <a:schemeClr val="tx1">
                  <a:lumMod val="85000"/>
                  <a:lumOff val="15000"/>
                </a:schemeClr>
              </a:solidFill>
              <a:latin typeface="Museo Sans 100" panose="02000000000000000000" pitchFamily="50" charset="-18"/>
            </a:endParaRPr>
          </a:p>
        </p:txBody>
      </p:sp>
      <p:sp>
        <p:nvSpPr>
          <p:cNvPr id="27" name="Cím 1"/>
          <p:cNvSpPr>
            <a:spLocks noGrp="1"/>
          </p:cNvSpPr>
          <p:nvPr>
            <p:ph type="title"/>
          </p:nvPr>
        </p:nvSpPr>
        <p:spPr>
          <a:xfrm>
            <a:off x="1804569" y="3680684"/>
            <a:ext cx="11994097" cy="3225046"/>
          </a:xfrm>
        </p:spPr>
        <p:txBody>
          <a:bodyPr>
            <a:noAutofit/>
          </a:bodyPr>
          <a:lstStyle/>
          <a:p>
            <a:r>
              <a:rPr lang="en-US" sz="6600" b="1" dirty="0">
                <a:solidFill>
                  <a:schemeClr val="bg1"/>
                </a:solidFill>
                <a:effectLst>
                  <a:outerShdw blurRad="38100" dist="38100" dir="2700000" algn="tl">
                    <a:srgbClr val="000000">
                      <a:alpha val="43137"/>
                    </a:srgbClr>
                  </a:outerShdw>
                </a:effectLst>
                <a:latin typeface="Museo Sans 300" panose="02000000000000000000" pitchFamily="50" charset="-18"/>
                <a:cs typeface="Handwriting - Dakota"/>
              </a:rPr>
              <a:t>To reach 50 million people</a:t>
            </a:r>
            <a:endParaRPr lang="hu-HU" sz="6600" b="1" dirty="0">
              <a:solidFill>
                <a:schemeClr val="bg1"/>
              </a:solidFill>
              <a:effectLst>
                <a:outerShdw blurRad="38100" dist="38100" dir="2700000" algn="tl">
                  <a:srgbClr val="000000">
                    <a:alpha val="43137"/>
                  </a:srgbClr>
                </a:outerShdw>
              </a:effectLst>
              <a:latin typeface="Museo Sans 300" panose="02000000000000000000" pitchFamily="50" charset="-18"/>
              <a:cs typeface="Handwriting - Dakota"/>
            </a:endParaRPr>
          </a:p>
        </p:txBody>
      </p:sp>
      <p:sp>
        <p:nvSpPr>
          <p:cNvPr id="2" name="AutoShape 2" descr="data:image/jpeg;base64,/9j/4AAQSkZJRgABAQAAAQABAAD/2wCEAAkGBxQPDhAUEA8PFRUWFBcWFBUYFBAVFxQWFRQXFhUUFBQYHCgkGBolHBQUIj0hJSkrLjAuGCAzOzMsNygxLisBCgoKBQUFDgUFDisZExkrKysrKysrKysrKysrKysrKysrKysrKysrKysrKysrKysrKysrKysrKysrKysrKysrK//AABEIAM0A9gMBIgACEQEDEQH/xAAcAAEAAgMBAQEAAAAAAAAAAAAABwgEBQYBAgP/xABNEAACAQMBBQUCCQgFCgcAAAABAgMABBEFBgcSITETQVFhcSKBFCMyQlJicpGhCDNTgoOSscEVQ2OiwiQlNHOTssPR0uIXJlRVo7PT/8QAFAEBAAAAAAAAAAAAAAAAAAAAAP/EABQRAQAAAAAAAAAAAAAAAAAAAAD/2gAMAwEAAhEDEQA/AJxpSlApSlApSlApSlApSlApSlB8TShFZnYKqgliTgAAZJJ7hUEbZb3bm8uPgujKwDNwLKF4ppTn+qU/IXzxnv5VJW90P/QOodnnPZrnH0O0TtPdwcVRd+TdaI15eyMoLxxIEP0Q7Nx4/dAzQfdpuUv7wCW/v1SQjo3aXDjydiwAPoTWbFuh1KwHFp2rAMOfDmWEH1ALKfeKnGlBDFjvMv8ASpFh16yfhPIXCKoJ8/Z9iTx9kg+VStoWuQX8IltZklQ94PNTjPC6nmreRrI1CwjuYmjniSSNhhkdQyn3Goa2n3eXWjTNfaFLLwLzkt8lmCjmQFP51Pqn2h1Ge4JupXA7tt5cOrqI5AsV0Blo8+zIB1eInqPFTzHn1rvqBSlKBSlKBSlKBSlKBSlKBSlKBSlKBSlKBSlKBSlKBX5zzLGpZ2VVAyWYgADxJPSvi9ulhikkkOEjRnc+CqCWP3Cqwa7tDfbTaikEXEEdyIYOIiNFHPtJcdSAMlufgPCgmnWd7ul2pIFw0zDuhQuD6OcKfvrnH37xOcW+m3ch82QH7lDVu9k9z9hZIpnjF1Lj2mlGYwe8JD0x9rJrvra0jiULFHGijoFVVA9wFBEk+9y4lRkbZ67ZGBVgWlwysMEH4nwNRhsRtLLoWpCV4JVjcFJImDKxjJB9nixllwD945Zq2NY99YxzoUmijkQ8irqrqfUEUGNoWtQX0CzWsySRt3g8wfosvVW8jWxqLtc3YSWsjXOg3L2s3VoOI9jJ15c846nk2V+z1rU6fvlns5fg+tWDxyLyZ4xg4zybs2OCPrK2D3CgmelaDZ3bKy1ED4LdxO30CSkg/Ztg+/GK39BFG83doZXN9peY7pD2jIns9qw58cf0ZPwb167zddt6uqwmObCXcIxMmOHjAOO1UHz5Edx9RXdVE29bZuSynTWNOHDLCwNyijlImcFyB15HDeIOe7NBLVK1WzGux6jZw3MJ9mRc470YcmRvMHIra0CleV7QKUpQKUpQKUpQKUpQKUpQKUpQKUpQKUpQararT2utPvIEI4pYJI1z04nQgZ95FVn3abQromrM95DKAEeCQAe3ExZSW4T1xwYx1wT6Va2ub2n2FsdTPFdWyl8Y7VSUk5dAXXqPI5oPz07eHplwAU1G2Ge537I/dJit1DrNu4ylzbt6Sxn+BqI9pdzem2cEtxLf3cMaDJ4uxf0VQFBJPQDrUGmLjlKwrI2WIjXGXYE+yCF6t06UF1VvIz0lj/eX/nQ3afpE/eX/AJ1WrZ7cxqN0FaVY7ZT+lYl8eIjXJHoxFd5pG4S2TBuryeU94QJEp8jniOPQiglmG7jc4SSNj4BlJ+4GsHaDZ221CLs7u3jlXuyMMvmjjmp9DWNs5sdZad/olpEjYx2mC0hB6gyNk48s4rfUERahuGtmfitry5h55AYJIFPdwn2T+NdxsZs/c2CNHcak92mBwccQVk/acbFh5GulpQK+Jog6srAFWBDA8wQRggjwxX1XtBAn9Iy7H6rJEUeTT7g9oi5yyjkCUJ+evIEHqOHyqadB1yC/gWa1mSRD3g81P0XXqreRr8NqtmbfVLcw3UfEucqwOHjb6SN3H8D31B+tbutT0KU3GlzyyRjmWj5SBefKWHmJB6ZHkKCxNKhbY3fkjER6pF2bdO3jDFP2kfMr6rn0FTDY3sdxGskMiSIwyrqQykeRFBkUpSgUpSgUpSgUpSgUpSgUpSgUpSgUpSgVr9d1mGxtpJ7lwkaDJPeT3Ko72J5AVmTzLGjM7BVUFmYnAAAyST3DFVv242hn2n1OO1sVYwoxEQOQGxya5l+iuOmeg8zigwNodevdqdRSGCNuAE9jCD7Ea9DNM3TOOrd2cDrznDd/u8t9IjBAElyR8ZOQM8+qxj5i/ie/yzdg9i4NHthHEA0jYM0xADSN/JRk4Xu9SSemoFKUoFKUoFKUoFKUoFKUoOK213Z2WqcTtH2M5/rowASf7Rej+/n5ioeMWqbI3QPy7d2544jBMPA/o5MD15fOFWWrHv7KO4ieOaNJI3GGRgCCPMGg0exO2ltq8HHbth1x2sLEccZ8x3r4MOXv5V0lV5242CudAnF/pUkvYqcnHN4ATzV/pxHpk+/xMn7tN4MWsQ4bhjuUHxsWeRHIdpHnqmT06g8vAkO3pSlApSlApSlApSlApSlApSlApSuG3u7X/wBF6c3ZtiebMcOMZXl7cv6oP3laCO99e3rXUx06yYlA3DOU5mWTOBCuOqg9fE8u7nIu6rYZdIs8yAG5lAaZuXs94hU+C/icnwxHe4PYztpTqFwuVRituDz4pPny8/o9AfHPhU+UClKUClKUClKUClKUClKUClKUClKUHzIgYEMAQRggjIIPUEd4qvu8fY2XQbyPUdMLJDxgkDJ7B2PyGHfE3Tn448KsJX4X1mk8TxSoro6lXUjIZSMEGg0ewm1kerWSTx4VvkzR5yY5B1XzB6g+Bro6rzZ9pslr/A7E2Vxy4ufOIk8LH68ZPPyJ+lVhEYMAQQQRkEdCD0IoPqlKUClKUClKUClKUClazaLXYNPtnnuZAiL97HuRB85j4V+OyW0cWqWcdzBnhbIZT8pHHykbzH4gg99BuCcdarHtRdybS7QrFAx7Li7KE8yqwoSZJvf7Tfuiph3z7SfANIlCNiW4PYxkdQGB7RhjphMjPiwrmvyetl+xtpL6RfbmzHFkdIlPtMPtMPuQeNBK2k6dHaW8UEK8McaBEHkPE95PXPiay6UoFKUoFKUoFKV+V1cLFG7yMFRFLMx6KqjJJ8sCg5Deft2ui28TKiyTSOAkZJA4FIMjEjoMcvVh1wazditubXV4uKB+GQD4yFsCRPPHzl+sPw6VWfeBtQ2q6hLOchM8EKn5kS/JHqebHzY1pLC9kt5UlhkeORDlXUlWB8iKC7VKhjYHfWkgWHVMRv0Fwo9hv9ao+QfMcvSpitrlJUV43V1YZVlIZSD3gjkaD9aUpQKUrwmg9rnNsttLXSYeO5k9sg9nCuDJIR4DuH1jyri942+CKz44LApNP0aTrFEe/p+cbyHId/TFV+1PUZbqVpbiV5JGOWdiST5eQ8hyFBO17dJtboU7JEqXds7MkYPEVPMqoJxkOgK+HEue6tnuH2pN5p5tpWzLa4UZ6tCfzZ/VwV9AvjUPbqNqv6L1ONnbEMvxU/gFY+zJ+q2Dnw4vGux1D/y/tcsi+zb3RyfAR3DYcZ8FkHFjwAoJ/pXgNe0ClKUClKUCvmQkKSBk4OBnGT4Z7qiXfdt/Pp729vZS9nKwMsrgIxCZKomGBHMhj+qPGuX2f373MZC3ttFMv00+Kf1I5q33Cg47eVtHeX1/IL5GhMTFUt+6Ef4ieR4+/ljlitpuc21/oy+7OZsW05CyZJxG/RJf5HyOe6u22l1XRtpYR/lK2t2o+KeZRGfKOR/kuufrZGcjvBhXV9LktJ3hmUBlPcQysO5kYcmU+IoJQ30TvqWv21jEc8AjiHLOJJyHdvQKY/3TU96XYJbW8MMQwkSKiD6qqAM+fKq+bhdPa81iS5mZnNvDniYljxuBFHknwQP9wqxtApSlApSlApSlArjd6uiXl/prQWLRgswMqsxUyIvPs1boMnHXHTFdlSgpVq+kT2cpjuYJInHzXUjPmD0YeY5VhVcraqwtprSb4bDFJEiM54wDwhVJJU9VOB1GDVb9mN115qdiLq2aAAu6rG7MpITA4lOCOvEOePk0HC1u9mtrbzTXzaXLoM5ZPlRt9qNuXv6+dZer7AajaZM1hcYHzkXtV9SY84HrXNMMEgjBHUUE/wCyW/OGXhTUYjC3TtU4niJ8SnNk/vVLGnajFcxiSCaOVD0ZGVh94qk9bDRtbuLKTjtbiWJu8oxAPky9GHkaC3m0W0Vtp0Jlu50jXuB5s5+iiDmx9Kr3vB3tXGpcUNtxW9seRAPxso/tGHyV+qPeTXBapqk13KZLiaWVz852LH0Geg8hyr8IIWkYKiMzHkqqCST4ADrQfnXoFSFs3ud1G84WljW2jPzpc8ePKIc8+TcNYdzof9CbRW0UrB0juLdw7KAHjZlJbhycY9oeq0HV7u9zLXCpPqfHHGRlbcZWRx3GU9Yx9Ue16V0H5QWgKdMtZo1x8GcR9TyikXhHM9cMsY99S+K5zeRYfCdGv48ZPYO6j60Y7RfxQUH57tNa+HaRZzMcv2fZyHvLxHgYn14c++uoqGvybdT4ra9tyT8XIkq+kqlWA98Q++ploFKUoFKUoKpbzorq51e9me1ugvalEJilx2cfsIVJGMELn31xbDBwRg1eGtbrMltDC8t2IVjUZZnVSoycDOR4kD30FL6VNe1W8PRQWFto9vcv+kaCKFPvK8Z+4VE2uaqLqQMtra24GcJCjKvM558TEk0E6fk42HBp11MRzkn4c+KxIMfi71LlR9uJjxoNufpSTH/5WX/DUg0ClKUClKUClKUClKUHDb6dQNvoN3wnBk4Ih6SOA4/dDVst2VsItE05VGAbdHPrIONvxY1o9/Fo0mhSlQT2csTtj6PFwH/fB91bXdTqaXOiWJjP5uJYXHerxAKQfuB9GFB1cjhVLMcAAknwA5k1A+0W9ywuZysmixXEIbAlkMYkI6caqUPD6cX3VOt3B2kToSQHVlJ8OIEZH31BNjuBm7Y9vfQiIHkY1cyMvmrYCH3tQdFBur0jVbWO5sjPCkg4lKOWAOSGVkk4sEEEYB7qjLePu+TRuH/OEUrOfZh4CkvDz9ogEgLyxk4yegqUNr9uLXZ20Sw05VedE4QueJYc+0XmI6uSxbh88nAxmDFtb3VJ5JViurqRjmR1R5Dk+JAwo8ByHhQdJfbL2mmWNjdXjy3T3SCSK3jPYIF4VLdrMQxOONRhQOffU4bqGs5tNjnsrGO2yWR1GGbiQ4OZT7TjpzNQhtFd3Y0i2tL7SJk+Dg9jdMkyFAzZKnK8JBGBjPzQaztg9fvrxIdMsLm2skAJLkkSyknLkOckuckhU4eQ8qCwur69bWYBurqCHPTjkVSfQE5PuqBN+es2OoSWs9ldRyyKGikAWQHgzxI2WABAJf8AeFd3p+5G0zx3lxd3Uh5uzPwBj3nllvvatsNz+kf+ib/b3X/XQdFsXq3w3TbOfIzJChb7YHC4/eDVtL2IPFIp6MjKfepFYmgaJDYW6wWqFIlJKqWd8cR4jzck9STWfJ0PoaCun5Od2V1WePuktmPvSRCPwLVY2qzbgj/n1f8AUS/yqzNApSlApSlArG1KxS5glhlUMkiFHXxVhg1k0oKmvu6vG1WexhiLtG3OQ+ygjbmkrt3ArjlzOcgZxXdbbbtbfSdnpnHxtxxw8cxHQGQKVjX5i+16nv8AATsFGScDJ6nxx0rkN79t2ug348EV/wDZyI/+Ggwtxp/8v2v2pv8A73rvqjbcBdB9EVQecc8qnyyQ/wDjqSaBSlKBSlKBSlKBSlKDG1KxS5glhlXKSIyOPFWGD/Gq0aMur6XeXllpZmfE3C5SJJFyvyWJdSsZKkZ6dw7qtBXyqgdAB3+899BD2nbJbQ3YBu9XNsD81SC4z4iLhX+9X4bVbCxafZvPqWu6nIAMBQ+DK5HKNFdm5nB9BknkKlfaLXIdPtZLi4fhRB72J6Io72J7qjDZHSJto7z+ktSXFrGxFnanJU4Py2HeOXM/OI8Bghy+7PdM1/i5vxJHbk5jiJIknB+czciqefU92Bg1YDTtPitoljgiSONeSooCge4d/nWSBXtB8soIIIBB6jqDUe7YbpLS9zJbD4JcZ4g8YwhYcwWjGADn5y4PrUiUoIY03b2/0KZbXXYXkiPKO6T2iR48XLtQPc4781LWk6rDeQrLbTJLG3RlOR5g+B8jzrzWdIhvYHhuYkkjYc1YfcQeqkeI51BWv6Be7KXXwqwkeSzZsOrZKgE8o7hR+Egx4cs8wsHWPqM3ZwSueiozH9VSf5VpdidroNXtRNAcMOUsRI4om8D4g9x7/vFY+9LURbaJfvnBMJjX1l+LGP36CEPyf1/z4vlBL/hH86szVePycLLi1G6l7o7fh98kikfhGasPQKUpQKUpQKUpQK1e1Fh8JsLuEdZIJEHqyED8cVtKUEGfk2asAb21JHMLOg9PYkP4xVOdVh+EnZ/amQ9IlnPEMYBt5/a5ePCrg+qVZyNwwBUggjII6EHmCDQfVKUoFKUoFKUoFKUoFKV5QV53kawda2gg09ZOG3inWHryLkgTSeZHtKPTzNWAsrVIYo44lVURQiKOQVVGAB7qq/oewV1rM99JbS26mO4YN2jyKxLMzArwofA9cV2llsttNZqFhvVcDoDOko9B2y8hQTnSq76xvN1rTZuxu2szIOZXhgcj7XZN7J8jg18Wu+3VH+Ta2knjww3B/hJQWLpUCpvi1b/2qI+kN3/1Vlxb5NQXnJorEd+Bcp+JU0E31+VzbrKjJIqsjAqysAQwPIgg9RUT2O/a3yBdWN3Ce8rwSAffwn8K7/Z7bKy1AD4LdxO36MnhkHrG2D78UEO67pMmyerw3dsXNjM/C68zhTzaFvEge0p6+z5HO6/KI1xTYWUMb5E79tkHk0aJ7PuJkB/VqRdv9KS80q8ikA/Mu6n6LxqXRh6FRVT576e9+CwszSGNBBAvfhnJVR4nL49AB3UE8fk66T2WnT3BHOebAPikIwP7zSfdUs1qdlNHFhYW1suPio1Un6TYy7e9ix99bagUpSgUpSgUpSgUpSghT8onZgukN/GvyAIZ/sk5ic+jEr+stbDcRtsLm2FjO3xsC/Ek4+MhHRR5p09MeBqUtRsUuYZIZlDRyKUdT3qwwaqntds/cbP6mAjuvC3aW04+coPI9McQ6Ff5GgtrSuJ3abwYtYgAYql0g+Niz1x/WR+KH8Dy8Ce2oFKUoFKUoFKUoFKUoIW2ptLrZnUJ7+xiEtncnNxEc4jcknmRzUcTMQ3QcRB7s6P/AMRdQ1+7js7aaCwSXkSGPERjmO1xksR0Chc9M1YKWIOpV1DKRgggEEHqCD1FQpt7uXPE1xpB4SDxG3LYweuYH7jn5pPoRyFB2uyu6ywsQGeIXM3VpZgHy3XKxn2V5+p8zXbRRKgwqhR4AAD7hUKbG73ZLR/gmuRSo6Hh7Yowdf8AXp1P2lHPlyPWpi0zVYbuMSW08UqH5yMrD0OOh8qDLr5mlVFZnYKqglmJAAA5kknoK1G0u1VrpsZe7uETl7KZzI/kkY5n+FQfrW1N7tVeLZ2atDbZyy5+YD+duGHcM8kHLOOpwaDda5O+12pLbWpZLC2bilnxzdjkcS57yMhR4EsfCuk1Tcnp8kY+D9vbyD5MiyM/MdCyuT38+RWuz2S2bh0u0jt7dfZXmzH5Ujn5TsfE/gAB3VrN4G3UGj25ZyHmYHsoAfaY/Sb6KDvP3ZNBA+0O0eqaTLd6dLfvIgUxknEmUlQMCjv7SHhYcs8s1udwWyZubw3ki/FW5xHno05HL91Tn1K1xmm2N1r+qEZ4pp3LyPg8Ma8ssfBVGAB6Dvq1ezmiRafaQ28Awka4zyyx6s7fWJyaDZ0pSgUpSgUpSgUpSgUpSgVotsdloNVtGguF843GOKJ+51/5d4re0oKibQ6BeaDfLxF0dW4oJ0yFcD5yN78FT44PI85h3e75IboJDqJSGbkBL0il+1+jb15eY6VJOu6JBfwNDdRLJG3ceoPcysOasPEVX7bvc5c2RaWy47mDrwgZmjHmg+WPNefkOtBZFWBAIOQeh8a9qpuyO8W+0ohI5eOIHBglyyjxC96Hkehx5Gpl2Z31WN1wrc8drIcZ4/aiJ8pF6D7QFBJtKx7K9jnQPDLHIh6MjK6n0ZTiv3oPaUpQKUpQKUpQabaPZe11GPgu7dJMfJbo6fYkHMffUU61uMkjdn0y/K+CS8SkeQmj6j1X31N9eZoK32W5LUpp/wDKJII1J9qUyGUnzVRzY+pFThsdsnbaRbdlbr15yytjjkIHymPcOvLoK121m8yw00MHmEso5djCVds+DHPCnvOfI1A+3O8+71Xij4uwtz/UoT7Q/tX6v6ch5UEobwt8kVrxw6dwTTdDL1ijP1f0jenLzPSoTsLK81q+4V7SeeU5Z2JIUd7u3zUHLy6Adwrd7Cbs7vVSr8Jht++Z1PtD+yX5/r08+6rHbI7KW2lW4itY8dOOQ4MkjD5zt/Ich3Cgwt32xEOj23AmHlfBmmxguR0A8EGeQ9/U11VKUClKUClKUClKUClKUClKUClKUClKUHJbW7urHVOJpoeCU/10eEkz9buf9YGod2m3IXtvlrN0uk+jyjlA+yxwfcfdVj6UFMmF5pk3P4XayftYWOD7sj8OddTpW+HVLcYNwkw7hLGrf3l4WPvNWdu7OOZCksccinqrqrA+41xur7qNLuMn4GIj4xO8f90ez+FBHtlv/lGO206JvEpM6fgyt/Gt5b7/AG0I+MsrtfsmF/4stfjqO4O3wTDfXKfbSOT/AHeGuI1ndb8GJ/y3ix/YY/4hoJJj37acesN8P2cR/hJX3/46ab+jvf8AZR//AKVBk2zfCcdt/c/7q+7fZjjP57H6n/dQTdJv204dIr4/s4h/GSsC73+2oB7KyumPdxtEg95BauF0rdZ8IP8Ap3D+wz/xBXZaduDgIBm1CdvsRxp/EtQaTU9/d04xb2dvF5uzyn3Y4R+FcRq+22pak3BLd3D8RwIoxwKc/N7OMDi9+annS9zmlwYLQyzEd8srHPqqcKn7q7PS9Ft7ReG2toIh9REXPqQOdBWnZvdHqN7gvCLaM49ub2TjyiHtZ9QPWpg2Q3P2NjwvMPhUw58UgAjU/Vh5j97iqRaUHijAwK9pSgUpSgUpSgUpSg//2Q=="/>
          <p:cNvSpPr>
            <a:spLocks noChangeAspect="1" noChangeArrowheads="1"/>
          </p:cNvSpPr>
          <p:nvPr/>
        </p:nvSpPr>
        <p:spPr bwMode="auto">
          <a:xfrm>
            <a:off x="3805836" y="5956498"/>
            <a:ext cx="5090168" cy="3817636"/>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137160" tIns="68580" rIns="137160" bIns="68580" numCol="1" anchor="t" anchorCtr="0" compatLnSpc="1">
            <a:prstTxWarp prst="textNoShape">
              <a:avLst/>
            </a:prstTxWarp>
          </a:bodyPr>
          <a:lstStyle/>
          <a:p>
            <a:pPr algn="l" defTabSz="1828800" hangingPunct="1"/>
            <a:endParaRPr lang="hu-HU" sz="2700" kern="1200">
              <a:solidFill>
                <a:prstClr val="black"/>
              </a:solidFill>
              <a:latin typeface="Calibri" panose="020F0502020204030204"/>
            </a:endParaRPr>
          </a:p>
        </p:txBody>
      </p:sp>
      <p:sp>
        <p:nvSpPr>
          <p:cNvPr id="17" name="Szövegdoboz 16"/>
          <p:cNvSpPr txBox="1"/>
          <p:nvPr/>
        </p:nvSpPr>
        <p:spPr>
          <a:xfrm>
            <a:off x="9755232" y="3034846"/>
            <a:ext cx="2759328" cy="584775"/>
          </a:xfrm>
          <a:prstGeom prst="rect">
            <a:avLst/>
          </a:prstGeom>
          <a:noFill/>
        </p:spPr>
        <p:txBody>
          <a:bodyPr wrap="square" rtlCol="0">
            <a:spAutoFit/>
          </a:bodyPr>
          <a:lstStyle/>
          <a:p>
            <a:pPr defTabSz="1828800" hangingPunct="1"/>
            <a:r>
              <a:rPr lang="hu-HU" sz="3200" b="1" kern="1200" dirty="0">
                <a:solidFill>
                  <a:schemeClr val="tx1">
                    <a:lumMod val="85000"/>
                    <a:lumOff val="15000"/>
                  </a:schemeClr>
                </a:solidFill>
                <a:latin typeface="Museo Sans 100" panose="02000000000000000000" pitchFamily="50" charset="-18"/>
              </a:rPr>
              <a:t>13 </a:t>
            </a:r>
            <a:r>
              <a:rPr lang="hu-HU" sz="3200" b="1" kern="1200" dirty="0" err="1">
                <a:solidFill>
                  <a:schemeClr val="tx1">
                    <a:lumMod val="85000"/>
                    <a:lumOff val="15000"/>
                  </a:schemeClr>
                </a:solidFill>
                <a:latin typeface="Museo Sans 100" panose="02000000000000000000" pitchFamily="50" charset="-18"/>
              </a:rPr>
              <a:t>yrs</a:t>
            </a:r>
            <a:endParaRPr lang="hu-HU" sz="3200" b="1" kern="1200" dirty="0">
              <a:solidFill>
                <a:schemeClr val="tx1">
                  <a:lumMod val="85000"/>
                  <a:lumOff val="15000"/>
                </a:schemeClr>
              </a:solidFill>
              <a:latin typeface="Museo Sans 100" panose="02000000000000000000" pitchFamily="50" charset="-18"/>
            </a:endParaRPr>
          </a:p>
        </p:txBody>
      </p:sp>
      <p:pic>
        <p:nvPicPr>
          <p:cNvPr id="1028" name="Picture 4" descr="http://icons.iconarchive.com/icons/visualpharm/icons8-metro-style/512/House-and-Appliances-Tv-icon.png"/>
          <p:cNvPicPr>
            <a:picLocks noChangeAspect="1" noChangeArrowheads="1"/>
          </p:cNvPicPr>
          <p:nvPr/>
        </p:nvPicPr>
        <p:blipFill>
          <a:blip r:embed="rId9" cstate="screen">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90368" y="1259436"/>
            <a:ext cx="1489055" cy="13642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01241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2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P spid="19" grpId="0"/>
      <p:bldP spid="23" grpId="0"/>
      <p:bldP spid="27"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 name="image13.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996" y="-172686"/>
            <a:ext cx="24997992" cy="14061372"/>
          </a:xfrm>
          <a:prstGeom prst="rect">
            <a:avLst/>
          </a:prstGeom>
          <a:ln w="12700">
            <a:miter lim="400000"/>
          </a:ln>
        </p:spPr>
      </p:pic>
    </p:spTree>
    <p:extLst>
      <p:ext uri="{BB962C8B-B14F-4D97-AF65-F5344CB8AC3E}">
        <p14:creationId xmlns:p14="http://schemas.microsoft.com/office/powerpoint/2010/main" val="1011654737"/>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Kép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93970" cy="13716000"/>
          </a:xfrm>
          <a:prstGeom prst="rect">
            <a:avLst/>
          </a:prstGeom>
        </p:spPr>
      </p:pic>
      <p:sp>
        <p:nvSpPr>
          <p:cNvPr id="141" name="Shape 141"/>
          <p:cNvSpPr/>
          <p:nvPr/>
        </p:nvSpPr>
        <p:spPr>
          <a:xfrm>
            <a:off x="1142875" y="3034246"/>
            <a:ext cx="22098250" cy="1415764"/>
          </a:xfrm>
          <a:prstGeom prst="rect">
            <a:avLst/>
          </a:prstGeom>
          <a:ln w="12700">
            <a:miter lim="400000"/>
          </a:ln>
          <a:extLst>
            <a:ext uri="{C572A759-6A51-4108-AA02-DFA0A04FC94B}">
              <ma14:wrappingTextBoxFlag xmlns:ma14="http://schemas.microsoft.com/office/mac/drawingml/2011/main" xmlns="" val="1"/>
            </a:ext>
          </a:extLst>
        </p:spPr>
        <p:txBody>
          <a:bodyPr wrap="square" lIns="91436" tIns="91436" rIns="91436" bIns="91436">
            <a:spAutoFit/>
          </a:bodyPr>
          <a:lstStyle>
            <a:lvl1pPr algn="ctr">
              <a:defRPr sz="3200" b="1">
                <a:solidFill>
                  <a:srgbClr val="84B4DF"/>
                </a:solidFill>
                <a:latin typeface="Helvetica Neue"/>
                <a:ea typeface="Helvetica Neue"/>
                <a:cs typeface="Helvetica Neue"/>
                <a:sym typeface="Helvetica Neue"/>
              </a:defRPr>
            </a:lvl1pPr>
          </a:lstStyle>
          <a:p>
            <a:r>
              <a:rPr lang="en-US" sz="4000" b="0" dirty="0">
                <a:solidFill>
                  <a:schemeClr val="tx1">
                    <a:lumMod val="85000"/>
                    <a:lumOff val="15000"/>
                  </a:schemeClr>
                </a:solidFill>
                <a:latin typeface="Museo Sans 100" panose="02000000000000000000" pitchFamily="50" charset="-18"/>
              </a:rPr>
              <a:t>DRIVEN BY </a:t>
            </a:r>
          </a:p>
          <a:p>
            <a:r>
              <a:rPr lang="en-US" sz="4000" b="0" dirty="0">
                <a:solidFill>
                  <a:schemeClr val="tx1">
                    <a:lumMod val="85000"/>
                    <a:lumOff val="15000"/>
                  </a:schemeClr>
                </a:solidFill>
                <a:latin typeface="Museo Sans 100" panose="02000000000000000000" pitchFamily="50" charset="-18"/>
              </a:rPr>
              <a:t>3D, AR &amp; VR TECHNOLOGIES   </a:t>
            </a:r>
          </a:p>
        </p:txBody>
      </p:sp>
      <p:pic>
        <p:nvPicPr>
          <p:cNvPr id="13" name="Picture 2" descr="https://lh4.googleusercontent.com/eGv2WqS6j_m2o45C5QLEs2_AEpSl4wC5HNB3OKNVcpeKjPaHHLZUJm68ek_yE95omz70FMZJbu6EfbGI2edTozJUaWip9kLQMaBYsW8hwXYS8tKxmq4wRwm2fIOZDc25YfPFYiWPH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5189" y="6196948"/>
            <a:ext cx="8071176" cy="64800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71617" y="1267657"/>
            <a:ext cx="25527234" cy="923330"/>
          </a:xfrm>
          <a:prstGeom prst="rect">
            <a:avLst/>
          </a:prstGeom>
          <a:noFill/>
        </p:spPr>
        <p:txBody>
          <a:bodyPr wrap="square" rtlCol="0">
            <a:spAutoFit/>
          </a:bodyPr>
          <a:lstStyle/>
          <a:p>
            <a:r>
              <a:rPr lang="en-US" sz="5400" dirty="0">
                <a:solidFill>
                  <a:schemeClr val="tx1">
                    <a:lumMod val="85000"/>
                    <a:lumOff val="15000"/>
                  </a:schemeClr>
                </a:solidFill>
                <a:latin typeface="Museo Sans 300" panose="02000000000000000000" pitchFamily="50" charset="-18"/>
              </a:rPr>
              <a:t>Technology trends - 3D digitization</a:t>
            </a:r>
            <a:endParaRPr lang="en-US" sz="4800" dirty="0">
              <a:solidFill>
                <a:schemeClr val="tx1">
                  <a:lumMod val="85000"/>
                  <a:lumOff val="15000"/>
                </a:schemeClr>
              </a:solidFill>
              <a:latin typeface="Museo Sans 300" panose="02000000000000000000" pitchFamily="50" charset="-18"/>
            </a:endParaRPr>
          </a:p>
        </p:txBody>
      </p:sp>
      <p:pic>
        <p:nvPicPr>
          <p:cNvPr id="1028" name="Picture 4" descr="Képtalálat a következőre: „3d printing market growth”"/>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a:stretch/>
        </p:blipFill>
        <p:spPr bwMode="auto">
          <a:xfrm>
            <a:off x="1182058" y="6223842"/>
            <a:ext cx="9750092" cy="6480000"/>
          </a:xfrm>
          <a:prstGeom prst="rect">
            <a:avLst/>
          </a:prstGeom>
          <a:noFill/>
          <a:extLst>
            <a:ext uri="{909E8E84-426E-40DD-AFC4-6F175D3DCCD1}">
              <a14:hiddenFill xmlns:a14="http://schemas.microsoft.com/office/drawing/2010/main">
                <a:solidFill>
                  <a:srgbClr val="FFFFFF"/>
                </a:solidFill>
              </a14:hiddenFill>
            </a:ext>
          </a:extLst>
        </p:spPr>
      </p:pic>
      <p:pic>
        <p:nvPicPr>
          <p:cNvPr id="10" name="Kép 9"/>
          <p:cNvPicPr>
            <a:picLocks noChangeAspect="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9893220" y="3213411"/>
            <a:ext cx="1590590" cy="1430816"/>
          </a:xfrm>
          <a:prstGeom prst="rect">
            <a:avLst/>
          </a:prstGeom>
        </p:spPr>
      </p:pic>
      <p:pic>
        <p:nvPicPr>
          <p:cNvPr id="11" name="Kép 10"/>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365280" y="3184795"/>
            <a:ext cx="1396756" cy="1488048"/>
          </a:xfrm>
          <a:prstGeom prst="rect">
            <a:avLst/>
          </a:prstGeom>
        </p:spPr>
      </p:pic>
      <p:pic>
        <p:nvPicPr>
          <p:cNvPr id="12" name="Kép 11"/>
          <p:cNvPicPr>
            <a:picLocks noChangeAspect="1"/>
          </p:cNvPicPr>
          <p:nvPr/>
        </p:nvPicPr>
        <p:blipFill>
          <a:blip r:embed="rId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5501070" y="3184795"/>
            <a:ext cx="1386624" cy="1488048"/>
          </a:xfrm>
          <a:prstGeom prst="rect">
            <a:avLst/>
          </a:prstGeom>
        </p:spPr>
      </p:pic>
      <p:pic>
        <p:nvPicPr>
          <p:cNvPr id="15" name="Kép 14"/>
          <p:cNvPicPr>
            <a:picLocks noChangeAspect="1"/>
          </p:cNvPicPr>
          <p:nvPr/>
        </p:nvPicPr>
        <p:blipFill>
          <a:blip r:embed="rId9"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134467" y="3213411"/>
            <a:ext cx="1540510" cy="1430816"/>
          </a:xfrm>
          <a:prstGeom prst="rect">
            <a:avLst/>
          </a:prstGeom>
        </p:spPr>
      </p:pic>
      <p:sp>
        <p:nvSpPr>
          <p:cNvPr id="22" name="Szövegdoboz 21"/>
          <p:cNvSpPr txBox="1"/>
          <p:nvPr/>
        </p:nvSpPr>
        <p:spPr>
          <a:xfrm>
            <a:off x="2042221" y="5101413"/>
            <a:ext cx="2223566" cy="707886"/>
          </a:xfrm>
          <a:prstGeom prst="rect">
            <a:avLst/>
          </a:prstGeom>
          <a:noFill/>
          <a:ln>
            <a:noFill/>
          </a:ln>
        </p:spPr>
        <p:txBody>
          <a:bodyPr wrap="square" rtlCol="0">
            <a:spAutoFit/>
          </a:bodyPr>
          <a:lstStyle/>
          <a:p>
            <a:pPr algn="ctr"/>
            <a:r>
              <a:rPr lang="en-US" sz="4000" dirty="0">
                <a:solidFill>
                  <a:schemeClr val="accent1">
                    <a:lumMod val="75000"/>
                  </a:schemeClr>
                </a:solidFill>
                <a:latin typeface="Museo Sans 100" panose="02000000000000000000" pitchFamily="50" charset="-18"/>
              </a:rPr>
              <a:t>3D print</a:t>
            </a:r>
          </a:p>
        </p:txBody>
      </p:sp>
      <p:sp>
        <p:nvSpPr>
          <p:cNvPr id="30" name="Szövegdoboz 29"/>
          <p:cNvSpPr txBox="1"/>
          <p:nvPr/>
        </p:nvSpPr>
        <p:spPr>
          <a:xfrm>
            <a:off x="5163481" y="5101413"/>
            <a:ext cx="2223566" cy="707886"/>
          </a:xfrm>
          <a:prstGeom prst="rect">
            <a:avLst/>
          </a:prstGeom>
          <a:noFill/>
          <a:ln>
            <a:noFill/>
          </a:ln>
        </p:spPr>
        <p:txBody>
          <a:bodyPr wrap="square" rtlCol="0">
            <a:spAutoFit/>
          </a:bodyPr>
          <a:lstStyle/>
          <a:p>
            <a:pPr algn="ctr"/>
            <a:r>
              <a:rPr lang="en-US" sz="4000" dirty="0">
                <a:solidFill>
                  <a:schemeClr val="accent1">
                    <a:lumMod val="75000"/>
                  </a:schemeClr>
                </a:solidFill>
                <a:latin typeface="Museo Sans 100" panose="02000000000000000000" pitchFamily="50" charset="-18"/>
              </a:rPr>
              <a:t>3D scan</a:t>
            </a:r>
          </a:p>
        </p:txBody>
      </p:sp>
      <p:sp>
        <p:nvSpPr>
          <p:cNvPr id="31" name="Szövegdoboz 30"/>
          <p:cNvSpPr txBox="1"/>
          <p:nvPr/>
        </p:nvSpPr>
        <p:spPr>
          <a:xfrm>
            <a:off x="16857211" y="5101413"/>
            <a:ext cx="2223566" cy="707886"/>
          </a:xfrm>
          <a:prstGeom prst="rect">
            <a:avLst/>
          </a:prstGeom>
          <a:noFill/>
          <a:ln>
            <a:noFill/>
          </a:ln>
        </p:spPr>
        <p:txBody>
          <a:bodyPr wrap="square" rtlCol="0">
            <a:spAutoFit/>
          </a:bodyPr>
          <a:lstStyle/>
          <a:p>
            <a:pPr algn="ctr"/>
            <a:r>
              <a:rPr lang="en-US" sz="4000" dirty="0">
                <a:solidFill>
                  <a:schemeClr val="accent1">
                    <a:lumMod val="75000"/>
                  </a:schemeClr>
                </a:solidFill>
                <a:latin typeface="Museo Sans 100" panose="02000000000000000000" pitchFamily="50" charset="-18"/>
              </a:rPr>
              <a:t>VR</a:t>
            </a:r>
          </a:p>
        </p:txBody>
      </p:sp>
      <p:sp>
        <p:nvSpPr>
          <p:cNvPr id="32" name="Szövegdoboz 31"/>
          <p:cNvSpPr txBox="1"/>
          <p:nvPr/>
        </p:nvSpPr>
        <p:spPr>
          <a:xfrm>
            <a:off x="19513881" y="5101413"/>
            <a:ext cx="2223566" cy="707886"/>
          </a:xfrm>
          <a:prstGeom prst="rect">
            <a:avLst/>
          </a:prstGeom>
          <a:noFill/>
          <a:ln>
            <a:noFill/>
          </a:ln>
        </p:spPr>
        <p:txBody>
          <a:bodyPr wrap="square" rtlCol="0">
            <a:spAutoFit/>
          </a:bodyPr>
          <a:lstStyle/>
          <a:p>
            <a:pPr algn="ctr"/>
            <a:r>
              <a:rPr lang="en-US" sz="4000" dirty="0">
                <a:solidFill>
                  <a:schemeClr val="accent1">
                    <a:lumMod val="75000"/>
                  </a:schemeClr>
                </a:solidFill>
                <a:latin typeface="Museo Sans 100" panose="02000000000000000000" pitchFamily="50" charset="-18"/>
              </a:rPr>
              <a:t>AR</a:t>
            </a:r>
          </a:p>
        </p:txBody>
      </p:sp>
      <p:pic>
        <p:nvPicPr>
          <p:cNvPr id="23" name="image1.png" descr="image1.png">
            <a:extLst>
              <a:ext uri="{FF2B5EF4-FFF2-40B4-BE49-F238E27FC236}">
                <a16:creationId xmlns:a16="http://schemas.microsoft.com/office/drawing/2014/main" id="{691B6010-7A4F-4E5E-9D45-C09F417DB3ED}"/>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11198693" y="471944"/>
            <a:ext cx="1986633" cy="362466"/>
          </a:xfrm>
          <a:prstGeom prst="rect">
            <a:avLst/>
          </a:prstGeom>
          <a:ln w="12700">
            <a:miter lim="400000"/>
          </a:ln>
        </p:spPr>
      </p:pic>
      <p:sp>
        <p:nvSpPr>
          <p:cNvPr id="24" name="Shape 233" descr="Rectangle 12">
            <a:extLst>
              <a:ext uri="{FF2B5EF4-FFF2-40B4-BE49-F238E27FC236}">
                <a16:creationId xmlns:a16="http://schemas.microsoft.com/office/drawing/2014/main" id="{EB9C3370-F51F-418F-9ABC-20D77D8DE18A}"/>
              </a:ext>
            </a:extLst>
          </p:cNvPr>
          <p:cNvSpPr/>
          <p:nvPr/>
        </p:nvSpPr>
        <p:spPr>
          <a:xfrm rot="21599081">
            <a:off x="570839" y="642580"/>
            <a:ext cx="10361308" cy="21082"/>
          </a:xfrm>
          <a:prstGeom prst="rect">
            <a:avLst/>
          </a:prstGeom>
          <a:gradFill>
            <a:gsLst>
              <a:gs pos="25000">
                <a:srgbClr val="3099E1"/>
              </a:gs>
              <a:gs pos="80983">
                <a:srgbClr val="5ECADB"/>
              </a:gs>
            </a:gsLst>
          </a:gradFill>
          <a:ln w="12700">
            <a:miter lim="400000"/>
          </a:ln>
        </p:spPr>
        <p:txBody>
          <a:bodyPr lIns="50800" tIns="50800" rIns="50800" bIns="50800" anchor="ctr"/>
          <a:lstStyle/>
          <a:p>
            <a:pPr defTabSz="914400">
              <a:defRPr sz="3200" b="1">
                <a:solidFill>
                  <a:srgbClr val="FFFFFF"/>
                </a:solidFill>
                <a:latin typeface="Calibri"/>
                <a:ea typeface="Calibri"/>
                <a:cs typeface="Calibri"/>
                <a:sym typeface="Calibri"/>
              </a:defRPr>
            </a:pPr>
            <a:endParaRPr>
              <a:solidFill>
                <a:schemeClr val="accent1"/>
              </a:solidFill>
            </a:endParaRPr>
          </a:p>
        </p:txBody>
      </p:sp>
      <p:sp>
        <p:nvSpPr>
          <p:cNvPr id="25" name="Shape 234" descr="Rectangle 12">
            <a:extLst>
              <a:ext uri="{FF2B5EF4-FFF2-40B4-BE49-F238E27FC236}">
                <a16:creationId xmlns:a16="http://schemas.microsoft.com/office/drawing/2014/main" id="{91CF7A5D-2EAC-47E9-AF77-A9532D16A590}"/>
              </a:ext>
            </a:extLst>
          </p:cNvPr>
          <p:cNvSpPr/>
          <p:nvPr/>
        </p:nvSpPr>
        <p:spPr>
          <a:xfrm rot="21599081">
            <a:off x="13451853" y="642580"/>
            <a:ext cx="10361309" cy="21082"/>
          </a:xfrm>
          <a:prstGeom prst="rect">
            <a:avLst/>
          </a:prstGeom>
          <a:gradFill>
            <a:gsLst>
              <a:gs pos="0">
                <a:srgbClr val="5ECADB"/>
              </a:gs>
              <a:gs pos="100000">
                <a:srgbClr val="3099E1"/>
              </a:gs>
            </a:gsLst>
          </a:gradFill>
          <a:ln w="12700">
            <a:miter lim="400000"/>
          </a:ln>
        </p:spPr>
        <p:txBody>
          <a:bodyPr lIns="50800" tIns="50800" rIns="50800" bIns="50800" anchor="ctr"/>
          <a:lstStyle/>
          <a:p>
            <a:pPr defTabSz="914400">
              <a:defRPr sz="3200" b="1">
                <a:solidFill>
                  <a:srgbClr val="FFFFFF"/>
                </a:solidFill>
                <a:latin typeface="Calibri"/>
                <a:ea typeface="Calibri"/>
                <a:cs typeface="Calibri"/>
                <a:sym typeface="Calibri"/>
              </a:defRPr>
            </a:pPr>
            <a:endParaRPr>
              <a:solidFill>
                <a:schemeClr val="accent1"/>
              </a:solidFill>
            </a:endParaRPr>
          </a:p>
        </p:txBody>
      </p:sp>
    </p:spTree>
    <p:extLst>
      <p:ext uri="{BB962C8B-B14F-4D97-AF65-F5344CB8AC3E}">
        <p14:creationId xmlns:p14="http://schemas.microsoft.com/office/powerpoint/2010/main" val="17457837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Kép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93970" cy="13716000"/>
          </a:xfrm>
          <a:prstGeom prst="rect">
            <a:avLst/>
          </a:prstGeom>
        </p:spPr>
      </p:pic>
      <p:pic>
        <p:nvPicPr>
          <p:cNvPr id="231" name="image1.png" descr="image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1198693" y="471944"/>
            <a:ext cx="1986633" cy="362466"/>
          </a:xfrm>
          <a:prstGeom prst="rect">
            <a:avLst/>
          </a:prstGeom>
          <a:ln w="12700">
            <a:miter lim="400000"/>
          </a:ln>
        </p:spPr>
      </p:pic>
      <p:sp>
        <p:nvSpPr>
          <p:cNvPr id="232" name="Shape 232" descr="TextBox 20"/>
          <p:cNvSpPr/>
          <p:nvPr/>
        </p:nvSpPr>
        <p:spPr>
          <a:xfrm>
            <a:off x="3413576" y="1429058"/>
            <a:ext cx="17556848" cy="7078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914400">
              <a:defRPr sz="4000" b="1" cap="all">
                <a:solidFill>
                  <a:srgbClr val="3784D3"/>
                </a:solidFill>
              </a:defRPr>
            </a:pPr>
            <a:r>
              <a:rPr dirty="0">
                <a:solidFill>
                  <a:schemeClr val="tx1">
                    <a:lumMod val="85000"/>
                    <a:lumOff val="15000"/>
                  </a:schemeClr>
                </a:solidFill>
              </a:rPr>
              <a:t>  </a:t>
            </a:r>
            <a:r>
              <a:rPr lang="hu-HU" dirty="0" err="1">
                <a:solidFill>
                  <a:schemeClr val="tx1">
                    <a:lumMod val="85000"/>
                    <a:lumOff val="15000"/>
                  </a:schemeClr>
                </a:solidFill>
                <a:latin typeface="Museo Sans 300" panose="02000000000000000000" pitchFamily="50" charset="-18"/>
              </a:rPr>
              <a:t>Advantages</a:t>
            </a:r>
            <a:r>
              <a:rPr lang="hu-HU" dirty="0">
                <a:solidFill>
                  <a:schemeClr val="tx1">
                    <a:lumMod val="85000"/>
                    <a:lumOff val="15000"/>
                  </a:schemeClr>
                </a:solidFill>
                <a:latin typeface="Museo Sans 300" panose="02000000000000000000" pitchFamily="50" charset="-18"/>
              </a:rPr>
              <a:t> of </a:t>
            </a:r>
            <a:r>
              <a:rPr lang="hu-HU" dirty="0" err="1">
                <a:solidFill>
                  <a:schemeClr val="tx1">
                    <a:lumMod val="85000"/>
                    <a:lumOff val="15000"/>
                  </a:schemeClr>
                </a:solidFill>
                <a:latin typeface="Museo Sans 300" panose="02000000000000000000" pitchFamily="50" charset="-18"/>
              </a:rPr>
              <a:t>vr</a:t>
            </a:r>
            <a:endParaRPr dirty="0">
              <a:solidFill>
                <a:schemeClr val="tx1">
                  <a:lumMod val="85000"/>
                  <a:lumOff val="15000"/>
                </a:schemeClr>
              </a:solidFill>
              <a:latin typeface="Museo Sans 300" panose="02000000000000000000" pitchFamily="50" charset="-18"/>
            </a:endParaRPr>
          </a:p>
        </p:txBody>
      </p:sp>
      <p:sp>
        <p:nvSpPr>
          <p:cNvPr id="233" name="Shape 233" descr="Rectangle 12"/>
          <p:cNvSpPr/>
          <p:nvPr/>
        </p:nvSpPr>
        <p:spPr>
          <a:xfrm rot="21599081">
            <a:off x="570839" y="642580"/>
            <a:ext cx="10361308" cy="21082"/>
          </a:xfrm>
          <a:prstGeom prst="rect">
            <a:avLst/>
          </a:prstGeom>
          <a:gradFill>
            <a:gsLst>
              <a:gs pos="25000">
                <a:srgbClr val="3099E1"/>
              </a:gs>
              <a:gs pos="80983">
                <a:srgbClr val="5ECADB"/>
              </a:gs>
            </a:gsLst>
          </a:gradFill>
          <a:ln w="12700">
            <a:miter lim="400000"/>
          </a:ln>
        </p:spPr>
        <p:txBody>
          <a:bodyPr lIns="50800" tIns="50800" rIns="50800" bIns="50800" anchor="ctr"/>
          <a:lstStyle/>
          <a:p>
            <a:pPr defTabSz="914400">
              <a:defRPr sz="3200" b="1">
                <a:solidFill>
                  <a:srgbClr val="FFFFFF"/>
                </a:solidFill>
                <a:latin typeface="Calibri"/>
                <a:ea typeface="Calibri"/>
                <a:cs typeface="Calibri"/>
                <a:sym typeface="Calibri"/>
              </a:defRPr>
            </a:pPr>
            <a:endParaRPr>
              <a:solidFill>
                <a:schemeClr val="accent1"/>
              </a:solidFill>
            </a:endParaRPr>
          </a:p>
        </p:txBody>
      </p:sp>
      <p:sp>
        <p:nvSpPr>
          <p:cNvPr id="234" name="Shape 234" descr="Rectangle 12"/>
          <p:cNvSpPr/>
          <p:nvPr/>
        </p:nvSpPr>
        <p:spPr>
          <a:xfrm rot="21599081">
            <a:off x="13451853" y="642580"/>
            <a:ext cx="10361309" cy="21082"/>
          </a:xfrm>
          <a:prstGeom prst="rect">
            <a:avLst/>
          </a:prstGeom>
          <a:gradFill>
            <a:gsLst>
              <a:gs pos="0">
                <a:srgbClr val="5ECADB"/>
              </a:gs>
              <a:gs pos="100000">
                <a:srgbClr val="3099E1"/>
              </a:gs>
            </a:gsLst>
          </a:gradFill>
          <a:ln w="12700">
            <a:miter lim="400000"/>
          </a:ln>
        </p:spPr>
        <p:txBody>
          <a:bodyPr lIns="50800" tIns="50800" rIns="50800" bIns="50800" anchor="ctr"/>
          <a:lstStyle/>
          <a:p>
            <a:pPr defTabSz="914400">
              <a:defRPr sz="3200" b="1">
                <a:solidFill>
                  <a:srgbClr val="FFFFFF"/>
                </a:solidFill>
                <a:latin typeface="Calibri"/>
                <a:ea typeface="Calibri"/>
                <a:cs typeface="Calibri"/>
                <a:sym typeface="Calibri"/>
              </a:defRPr>
            </a:pPr>
            <a:endParaRPr>
              <a:solidFill>
                <a:schemeClr val="accent1"/>
              </a:solidFill>
            </a:endParaRPr>
          </a:p>
        </p:txBody>
      </p:sp>
      <p:sp>
        <p:nvSpPr>
          <p:cNvPr id="32" name="Shape 244"/>
          <p:cNvSpPr/>
          <p:nvPr/>
        </p:nvSpPr>
        <p:spPr>
          <a:xfrm>
            <a:off x="1560552" y="3239851"/>
            <a:ext cx="23210531" cy="3118803"/>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57200">
              <a:defRPr sz="2400">
                <a:solidFill>
                  <a:srgbClr val="335F86"/>
                </a:solidFill>
              </a:defRPr>
            </a:pPr>
            <a:r>
              <a:rPr lang="en-US" sz="2800" dirty="0">
                <a:solidFill>
                  <a:schemeClr val="tx1">
                    <a:lumMod val="85000"/>
                    <a:lumOff val="15000"/>
                  </a:schemeClr>
                </a:solidFill>
                <a:latin typeface="Museo Sans 300" panose="02000000000000000000" pitchFamily="50" charset="-18"/>
              </a:rPr>
              <a:t>AR/VR </a:t>
            </a:r>
            <a:r>
              <a:rPr lang="hu-HU" sz="2800" dirty="0" err="1">
                <a:solidFill>
                  <a:schemeClr val="tx1">
                    <a:lumMod val="85000"/>
                    <a:lumOff val="15000"/>
                  </a:schemeClr>
                </a:solidFill>
                <a:latin typeface="Museo Sans 300" panose="02000000000000000000" pitchFamily="50" charset="-18"/>
              </a:rPr>
              <a:t>provides</a:t>
            </a:r>
            <a:r>
              <a:rPr lang="hu-HU" sz="2800" dirty="0">
                <a:solidFill>
                  <a:schemeClr val="tx1">
                    <a:lumMod val="85000"/>
                    <a:lumOff val="15000"/>
                  </a:schemeClr>
                </a:solidFill>
                <a:latin typeface="Museo Sans 300" panose="02000000000000000000" pitchFamily="50" charset="-18"/>
              </a:rPr>
              <a:t> </a:t>
            </a:r>
            <a:r>
              <a:rPr lang="hu-HU" sz="2800" dirty="0" err="1">
                <a:solidFill>
                  <a:schemeClr val="tx1">
                    <a:lumMod val="85000"/>
                    <a:lumOff val="15000"/>
                  </a:schemeClr>
                </a:solidFill>
                <a:latin typeface="Museo Sans 300" panose="02000000000000000000" pitchFamily="50" charset="-18"/>
              </a:rPr>
              <a:t>added</a:t>
            </a:r>
            <a:r>
              <a:rPr lang="hu-HU" sz="2800" dirty="0">
                <a:solidFill>
                  <a:schemeClr val="tx1">
                    <a:lumMod val="85000"/>
                    <a:lumOff val="15000"/>
                  </a:schemeClr>
                </a:solidFill>
                <a:latin typeface="Museo Sans 300" panose="02000000000000000000" pitchFamily="50" charset="-18"/>
              </a:rPr>
              <a:t> </a:t>
            </a:r>
            <a:r>
              <a:rPr lang="hu-HU" sz="2800" dirty="0" err="1">
                <a:solidFill>
                  <a:schemeClr val="tx1">
                    <a:lumMod val="85000"/>
                    <a:lumOff val="15000"/>
                  </a:schemeClr>
                </a:solidFill>
                <a:latin typeface="Museo Sans 300" panose="02000000000000000000" pitchFamily="50" charset="-18"/>
              </a:rPr>
              <a:t>value</a:t>
            </a:r>
            <a:r>
              <a:rPr lang="hu-HU" sz="2800" dirty="0">
                <a:solidFill>
                  <a:schemeClr val="tx1">
                    <a:lumMod val="85000"/>
                    <a:lumOff val="15000"/>
                  </a:schemeClr>
                </a:solidFill>
                <a:latin typeface="Museo Sans 300" panose="02000000000000000000" pitchFamily="50" charset="-18"/>
              </a:rPr>
              <a:t> </a:t>
            </a:r>
            <a:r>
              <a:rPr lang="hu-HU" sz="2800" dirty="0" err="1">
                <a:solidFill>
                  <a:schemeClr val="tx1">
                    <a:lumMod val="85000"/>
                    <a:lumOff val="15000"/>
                  </a:schemeClr>
                </a:solidFill>
                <a:latin typeface="Museo Sans 300" panose="02000000000000000000" pitchFamily="50" charset="-18"/>
              </a:rPr>
              <a:t>when</a:t>
            </a:r>
            <a:r>
              <a:rPr lang="hu-HU" sz="2800" dirty="0">
                <a:solidFill>
                  <a:schemeClr val="tx1">
                    <a:lumMod val="85000"/>
                    <a:lumOff val="15000"/>
                  </a:schemeClr>
                </a:solidFill>
                <a:latin typeface="Museo Sans 300" panose="02000000000000000000" pitchFamily="50" charset="-18"/>
              </a:rPr>
              <a:t>:</a:t>
            </a:r>
          </a:p>
          <a:p>
            <a:pPr algn="l" defTabSz="457200">
              <a:defRPr sz="2400">
                <a:solidFill>
                  <a:srgbClr val="335F86"/>
                </a:solidFill>
              </a:defRPr>
            </a:pPr>
            <a:endParaRPr lang="en-US" sz="2800" dirty="0">
              <a:solidFill>
                <a:schemeClr val="tx1">
                  <a:lumMod val="85000"/>
                  <a:lumOff val="15000"/>
                </a:schemeClr>
              </a:solidFill>
              <a:latin typeface="Museo Sans 100" panose="02000000000000000000" pitchFamily="50" charset="-18"/>
            </a:endParaRPr>
          </a:p>
          <a:p>
            <a:pPr marL="514350" indent="-514350" algn="l" defTabSz="457200">
              <a:buFont typeface="+mj-lt"/>
              <a:buAutoNum type="arabicPeriod"/>
              <a:defRPr sz="2400">
                <a:solidFill>
                  <a:srgbClr val="335F86"/>
                </a:solidFill>
              </a:defRPr>
            </a:pPr>
            <a:r>
              <a:rPr lang="en-US" sz="2800" b="1" dirty="0">
                <a:solidFill>
                  <a:schemeClr val="tx1">
                    <a:lumMod val="85000"/>
                    <a:lumOff val="15000"/>
                  </a:schemeClr>
                </a:solidFill>
                <a:latin typeface="Museo Sans 100" panose="02000000000000000000" pitchFamily="50" charset="-18"/>
              </a:rPr>
              <a:t>True</a:t>
            </a:r>
            <a:r>
              <a:rPr lang="hu-HU" sz="2800" b="1" dirty="0">
                <a:solidFill>
                  <a:schemeClr val="tx1">
                    <a:lumMod val="85000"/>
                    <a:lumOff val="15000"/>
                  </a:schemeClr>
                </a:solidFill>
                <a:latin typeface="Museo Sans 100" panose="02000000000000000000" pitchFamily="50" charset="-18"/>
              </a:rPr>
              <a:t> </a:t>
            </a:r>
            <a:r>
              <a:rPr lang="en-US" sz="2800" b="1" dirty="0">
                <a:solidFill>
                  <a:schemeClr val="tx1">
                    <a:lumMod val="85000"/>
                    <a:lumOff val="15000"/>
                  </a:schemeClr>
                </a:solidFill>
                <a:latin typeface="Museo Sans 100" panose="02000000000000000000" pitchFamily="50" charset="-18"/>
              </a:rPr>
              <a:t>physical objects </a:t>
            </a:r>
            <a:r>
              <a:rPr lang="en-US" sz="2800" dirty="0">
                <a:solidFill>
                  <a:schemeClr val="tx1">
                    <a:lumMod val="85000"/>
                    <a:lumOff val="15000"/>
                  </a:schemeClr>
                </a:solidFill>
                <a:latin typeface="Museo Sans 100" panose="02000000000000000000" pitchFamily="50" charset="-18"/>
              </a:rPr>
              <a:t>or situations are needed, but </a:t>
            </a:r>
            <a:r>
              <a:rPr lang="en-US" sz="2800" b="1" dirty="0">
                <a:solidFill>
                  <a:schemeClr val="tx1">
                    <a:lumMod val="85000"/>
                    <a:lumOff val="15000"/>
                  </a:schemeClr>
                </a:solidFill>
                <a:latin typeface="Museo Sans 100" panose="02000000000000000000" pitchFamily="50" charset="-18"/>
              </a:rPr>
              <a:t>can’t be presented</a:t>
            </a:r>
            <a:r>
              <a:rPr lang="en-US" sz="2800" dirty="0">
                <a:solidFill>
                  <a:schemeClr val="tx1">
                    <a:lumMod val="85000"/>
                    <a:lumOff val="15000"/>
                  </a:schemeClr>
                </a:solidFill>
                <a:latin typeface="Museo Sans 100" panose="02000000000000000000" pitchFamily="50" charset="-18"/>
              </a:rPr>
              <a:t>. </a:t>
            </a:r>
            <a:endParaRPr lang="hu-HU" sz="2800" dirty="0">
              <a:solidFill>
                <a:schemeClr val="tx1">
                  <a:lumMod val="85000"/>
                  <a:lumOff val="15000"/>
                </a:schemeClr>
              </a:solidFill>
              <a:latin typeface="Museo Sans 100" panose="02000000000000000000" pitchFamily="50" charset="-18"/>
            </a:endParaRPr>
          </a:p>
          <a:p>
            <a:pPr marL="514350" indent="-514350" algn="l" defTabSz="457200">
              <a:buFont typeface="+mj-lt"/>
              <a:buAutoNum type="arabicPeriod"/>
              <a:defRPr sz="2400">
                <a:solidFill>
                  <a:srgbClr val="335F86"/>
                </a:solidFill>
              </a:defRPr>
            </a:pPr>
            <a:r>
              <a:rPr lang="hu-HU" sz="2800" dirty="0">
                <a:solidFill>
                  <a:schemeClr val="tx1">
                    <a:lumMod val="85000"/>
                    <a:lumOff val="15000"/>
                  </a:schemeClr>
                </a:solidFill>
                <a:latin typeface="Museo Sans 100" panose="02000000000000000000" pitchFamily="50" charset="-18"/>
              </a:rPr>
              <a:t>3D </a:t>
            </a:r>
            <a:r>
              <a:rPr lang="en-US" sz="2800" dirty="0">
                <a:solidFill>
                  <a:schemeClr val="tx1">
                    <a:lumMod val="85000"/>
                    <a:lumOff val="15000"/>
                  </a:schemeClr>
                </a:solidFill>
                <a:latin typeface="Museo Sans 100" panose="02000000000000000000" pitchFamily="50" charset="-18"/>
              </a:rPr>
              <a:t>visualization is cru</a:t>
            </a:r>
            <a:r>
              <a:rPr lang="hu-HU" sz="2800" dirty="0">
                <a:solidFill>
                  <a:schemeClr val="tx1">
                    <a:lumMod val="85000"/>
                    <a:lumOff val="15000"/>
                  </a:schemeClr>
                </a:solidFill>
                <a:latin typeface="Museo Sans 100" panose="02000000000000000000" pitchFamily="50" charset="-18"/>
              </a:rPr>
              <a:t>c</a:t>
            </a:r>
            <a:r>
              <a:rPr lang="en-US" sz="2800" dirty="0" err="1">
                <a:solidFill>
                  <a:schemeClr val="tx1">
                    <a:lumMod val="85000"/>
                    <a:lumOff val="15000"/>
                  </a:schemeClr>
                </a:solidFill>
                <a:latin typeface="Museo Sans 100" panose="02000000000000000000" pitchFamily="50" charset="-18"/>
              </a:rPr>
              <a:t>ial</a:t>
            </a:r>
            <a:r>
              <a:rPr lang="en-US" sz="2800" dirty="0">
                <a:solidFill>
                  <a:schemeClr val="tx1">
                    <a:lumMod val="85000"/>
                    <a:lumOff val="15000"/>
                  </a:schemeClr>
                </a:solidFill>
                <a:latin typeface="Museo Sans 100" panose="02000000000000000000" pitchFamily="50" charset="-18"/>
              </a:rPr>
              <a:t> </a:t>
            </a:r>
            <a:r>
              <a:rPr lang="hu-HU" sz="2800" dirty="0" err="1">
                <a:solidFill>
                  <a:schemeClr val="tx1">
                    <a:lumMod val="85000"/>
                    <a:lumOff val="15000"/>
                  </a:schemeClr>
                </a:solidFill>
                <a:latin typeface="Museo Sans 100" panose="02000000000000000000" pitchFamily="50" charset="-18"/>
              </a:rPr>
              <a:t>to</a:t>
            </a:r>
            <a:r>
              <a:rPr lang="hu-HU" sz="2800" dirty="0">
                <a:solidFill>
                  <a:schemeClr val="tx1">
                    <a:lumMod val="85000"/>
                    <a:lumOff val="15000"/>
                  </a:schemeClr>
                </a:solidFill>
                <a:latin typeface="Museo Sans 100" panose="02000000000000000000" pitchFamily="50" charset="-18"/>
              </a:rPr>
              <a:t> </a:t>
            </a:r>
            <a:r>
              <a:rPr lang="hu-HU" sz="2800" dirty="0" err="1">
                <a:solidFill>
                  <a:schemeClr val="tx1">
                    <a:lumMod val="85000"/>
                    <a:lumOff val="15000"/>
                  </a:schemeClr>
                </a:solidFill>
                <a:latin typeface="Museo Sans 100" panose="02000000000000000000" pitchFamily="50" charset="-18"/>
              </a:rPr>
              <a:t>understand</a:t>
            </a:r>
            <a:endParaRPr lang="en-US" sz="2800" b="1" dirty="0">
              <a:solidFill>
                <a:schemeClr val="tx1">
                  <a:lumMod val="85000"/>
                  <a:lumOff val="15000"/>
                </a:schemeClr>
              </a:solidFill>
              <a:latin typeface="Museo Sans 100" panose="02000000000000000000" pitchFamily="50" charset="-18"/>
            </a:endParaRPr>
          </a:p>
          <a:p>
            <a:pPr marL="514350" indent="-514350" algn="l" defTabSz="457200">
              <a:buFont typeface="+mj-lt"/>
              <a:buAutoNum type="arabicPeriod"/>
              <a:defRPr sz="2400">
                <a:solidFill>
                  <a:srgbClr val="335F86"/>
                </a:solidFill>
              </a:defRPr>
            </a:pPr>
            <a:r>
              <a:rPr lang="en-US" sz="2800" b="1" dirty="0">
                <a:solidFill>
                  <a:schemeClr val="tx1">
                    <a:lumMod val="85000"/>
                    <a:lumOff val="15000"/>
                  </a:schemeClr>
                </a:solidFill>
                <a:latin typeface="Museo Sans 100" panose="02000000000000000000" pitchFamily="50" charset="-18"/>
              </a:rPr>
              <a:t>Spatial</a:t>
            </a:r>
            <a:r>
              <a:rPr lang="hu-HU" sz="2800" b="1" dirty="0">
                <a:solidFill>
                  <a:schemeClr val="tx1">
                    <a:lumMod val="85000"/>
                    <a:lumOff val="15000"/>
                  </a:schemeClr>
                </a:solidFill>
                <a:latin typeface="Museo Sans 100" panose="02000000000000000000" pitchFamily="50" charset="-18"/>
              </a:rPr>
              <a:t> </a:t>
            </a:r>
            <a:r>
              <a:rPr lang="en-US" sz="2800" b="1" dirty="0">
                <a:solidFill>
                  <a:schemeClr val="tx1">
                    <a:lumMod val="85000"/>
                    <a:lumOff val="15000"/>
                  </a:schemeClr>
                </a:solidFill>
                <a:latin typeface="Museo Sans 100" panose="02000000000000000000" pitchFamily="50" charset="-18"/>
              </a:rPr>
              <a:t>thinking and interactions </a:t>
            </a:r>
            <a:r>
              <a:rPr lang="en-US" sz="2800" dirty="0">
                <a:solidFill>
                  <a:schemeClr val="tx1">
                    <a:lumMod val="85000"/>
                    <a:lumOff val="15000"/>
                  </a:schemeClr>
                </a:solidFill>
                <a:latin typeface="Museo Sans 100" panose="02000000000000000000" pitchFamily="50" charset="-18"/>
              </a:rPr>
              <a:t>can speed up processes </a:t>
            </a:r>
            <a:endParaRPr lang="hu-HU" sz="2800" dirty="0">
              <a:solidFill>
                <a:schemeClr val="tx1">
                  <a:lumMod val="85000"/>
                  <a:lumOff val="15000"/>
                </a:schemeClr>
              </a:solidFill>
              <a:latin typeface="Museo Sans 100" panose="02000000000000000000" pitchFamily="50" charset="-18"/>
            </a:endParaRPr>
          </a:p>
          <a:p>
            <a:pPr marL="514350" indent="-514350" algn="l" defTabSz="457200">
              <a:buFont typeface="+mj-lt"/>
              <a:buAutoNum type="arabicPeriod"/>
              <a:defRPr sz="2400">
                <a:solidFill>
                  <a:srgbClr val="335F86"/>
                </a:solidFill>
              </a:defRPr>
            </a:pPr>
            <a:r>
              <a:rPr lang="hu-HU" sz="2800" dirty="0">
                <a:solidFill>
                  <a:schemeClr val="tx1">
                    <a:lumMod val="85000"/>
                    <a:lumOff val="15000"/>
                  </a:schemeClr>
                </a:solidFill>
                <a:latin typeface="Museo Sans 100" panose="02000000000000000000" pitchFamily="50" charset="-18"/>
              </a:rPr>
              <a:t>I</a:t>
            </a:r>
            <a:r>
              <a:rPr lang="en-US" sz="2800" dirty="0" err="1">
                <a:solidFill>
                  <a:schemeClr val="tx1">
                    <a:lumMod val="85000"/>
                    <a:lumOff val="15000"/>
                  </a:schemeClr>
                </a:solidFill>
                <a:latin typeface="Museo Sans 100" panose="02000000000000000000" pitchFamily="50" charset="-18"/>
              </a:rPr>
              <a:t>mmersion</a:t>
            </a:r>
            <a:r>
              <a:rPr lang="en-US" sz="2800" dirty="0">
                <a:solidFill>
                  <a:schemeClr val="tx1">
                    <a:lumMod val="85000"/>
                    <a:lumOff val="15000"/>
                  </a:schemeClr>
                </a:solidFill>
                <a:latin typeface="Museo Sans 100" panose="02000000000000000000" pitchFamily="50" charset="-18"/>
              </a:rPr>
              <a:t> means </a:t>
            </a:r>
            <a:r>
              <a:rPr lang="en-US" sz="2800" b="1" dirty="0">
                <a:solidFill>
                  <a:schemeClr val="tx1">
                    <a:lumMod val="85000"/>
                    <a:lumOff val="15000"/>
                  </a:schemeClr>
                </a:solidFill>
                <a:latin typeface="Museo Sans 100" panose="02000000000000000000" pitchFamily="50" charset="-18"/>
              </a:rPr>
              <a:t>better, more engaging experience or more effective communication</a:t>
            </a:r>
            <a:endParaRPr lang="hu-HU" sz="2800" b="1" dirty="0">
              <a:solidFill>
                <a:schemeClr val="tx1">
                  <a:lumMod val="85000"/>
                  <a:lumOff val="15000"/>
                </a:schemeClr>
              </a:solidFill>
              <a:latin typeface="Museo Sans 100" panose="02000000000000000000" pitchFamily="50" charset="-18"/>
            </a:endParaRPr>
          </a:p>
          <a:p>
            <a:pPr marL="514350" indent="-514350" algn="l" defTabSz="457200">
              <a:buFont typeface="+mj-lt"/>
              <a:buAutoNum type="arabicPeriod"/>
              <a:defRPr sz="2400">
                <a:solidFill>
                  <a:srgbClr val="335F86"/>
                </a:solidFill>
              </a:defRPr>
            </a:pPr>
            <a:r>
              <a:rPr lang="en-US" sz="2800" dirty="0">
                <a:solidFill>
                  <a:schemeClr val="tx1">
                    <a:lumMod val="85000"/>
                    <a:lumOff val="15000"/>
                  </a:schemeClr>
                </a:solidFill>
                <a:latin typeface="Museo Sans 100" panose="02000000000000000000" pitchFamily="50" charset="-18"/>
              </a:rPr>
              <a:t>Big amounts of </a:t>
            </a:r>
            <a:r>
              <a:rPr lang="en-US" sz="2800" b="1" dirty="0">
                <a:solidFill>
                  <a:schemeClr val="tx1">
                    <a:lumMod val="85000"/>
                    <a:lumOff val="15000"/>
                  </a:schemeClr>
                </a:solidFill>
                <a:latin typeface="Museo Sans 100" panose="02000000000000000000" pitchFamily="50" charset="-18"/>
              </a:rPr>
              <a:t>data</a:t>
            </a:r>
            <a:r>
              <a:rPr lang="en-US" sz="2800" dirty="0">
                <a:solidFill>
                  <a:schemeClr val="tx1">
                    <a:lumMod val="85000"/>
                    <a:lumOff val="15000"/>
                  </a:schemeClr>
                </a:solidFill>
                <a:latin typeface="Museo Sans 100" panose="02000000000000000000" pitchFamily="50" charset="-18"/>
              </a:rPr>
              <a:t> has to be </a:t>
            </a:r>
            <a:r>
              <a:rPr lang="en-US" sz="2800" b="1" dirty="0">
                <a:solidFill>
                  <a:schemeClr val="tx1">
                    <a:lumMod val="85000"/>
                    <a:lumOff val="15000"/>
                  </a:schemeClr>
                </a:solidFill>
                <a:latin typeface="Museo Sans 100" panose="02000000000000000000" pitchFamily="50" charset="-18"/>
              </a:rPr>
              <a:t>structured</a:t>
            </a:r>
            <a:r>
              <a:rPr lang="en-US" sz="2800" dirty="0">
                <a:solidFill>
                  <a:schemeClr val="tx1">
                    <a:lumMod val="85000"/>
                    <a:lumOff val="15000"/>
                  </a:schemeClr>
                </a:solidFill>
                <a:latin typeface="Museo Sans 100" panose="02000000000000000000" pitchFamily="50" charset="-18"/>
              </a:rPr>
              <a:t> in a consistent and transparent way</a:t>
            </a:r>
          </a:p>
        </p:txBody>
      </p:sp>
      <p:sp>
        <p:nvSpPr>
          <p:cNvPr id="33" name="Shape 232" descr="TextBox 20"/>
          <p:cNvSpPr/>
          <p:nvPr/>
        </p:nvSpPr>
        <p:spPr>
          <a:xfrm>
            <a:off x="3413576" y="7047372"/>
            <a:ext cx="17556848" cy="7078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914400">
              <a:defRPr sz="4000" b="1" cap="all">
                <a:solidFill>
                  <a:srgbClr val="3784D3"/>
                </a:solidFill>
              </a:defRPr>
            </a:pPr>
            <a:r>
              <a:rPr lang="en-US" dirty="0">
                <a:solidFill>
                  <a:schemeClr val="tx1">
                    <a:lumMod val="85000"/>
                    <a:lumOff val="15000"/>
                  </a:schemeClr>
                </a:solidFill>
                <a:latin typeface="Museo Sans 300" panose="02000000000000000000" pitchFamily="50" charset="-18"/>
              </a:rPr>
              <a:t>Fields of impact</a:t>
            </a:r>
          </a:p>
        </p:txBody>
      </p:sp>
      <p:sp>
        <p:nvSpPr>
          <p:cNvPr id="35" name="Shape 235"/>
          <p:cNvSpPr/>
          <p:nvPr/>
        </p:nvSpPr>
        <p:spPr>
          <a:xfrm>
            <a:off x="1560552" y="8517637"/>
            <a:ext cx="4553449" cy="4766958"/>
          </a:xfrm>
          <a:prstGeom prst="rect">
            <a:avLst/>
          </a:prstGeom>
          <a:solidFill>
            <a:srgbClr val="FFFFFF"/>
          </a:solidFill>
          <a:ln w="12700">
            <a:miter lim="400000"/>
          </a:ln>
          <a:effectLst>
            <a:outerShdw blurRad="330200" dist="176865" dir="5400000" rotWithShape="0">
              <a:srgbClr val="000000">
                <a:alpha val="16783"/>
              </a:srgbClr>
            </a:outerShdw>
          </a:effectLst>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solidFill>
                <a:schemeClr val="accent1"/>
              </a:solidFill>
            </a:endParaRPr>
          </a:p>
        </p:txBody>
      </p:sp>
      <p:sp>
        <p:nvSpPr>
          <p:cNvPr id="36" name="Shape 236"/>
          <p:cNvSpPr/>
          <p:nvPr/>
        </p:nvSpPr>
        <p:spPr>
          <a:xfrm>
            <a:off x="1756424" y="11098244"/>
            <a:ext cx="4161705" cy="1982015"/>
          </a:xfrm>
          <a:prstGeom prst="rect">
            <a:avLst/>
          </a:prstGeom>
          <a:solidFill>
            <a:srgbClr val="3784D3">
              <a:alpha val="6317"/>
            </a:srgbClr>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solidFill>
                <a:schemeClr val="accent1"/>
              </a:solidFill>
            </a:endParaRPr>
          </a:p>
        </p:txBody>
      </p:sp>
      <p:sp>
        <p:nvSpPr>
          <p:cNvPr id="39" name="Shape 235"/>
          <p:cNvSpPr/>
          <p:nvPr/>
        </p:nvSpPr>
        <p:spPr>
          <a:xfrm>
            <a:off x="7029231" y="8517637"/>
            <a:ext cx="4553449" cy="4766958"/>
          </a:xfrm>
          <a:prstGeom prst="rect">
            <a:avLst/>
          </a:prstGeom>
          <a:solidFill>
            <a:srgbClr val="FFFFFF"/>
          </a:solidFill>
          <a:ln w="12700">
            <a:miter lim="400000"/>
          </a:ln>
          <a:effectLst>
            <a:outerShdw blurRad="330200" dist="176865" dir="5400000" rotWithShape="0">
              <a:srgbClr val="000000">
                <a:alpha val="16783"/>
              </a:srgbClr>
            </a:outerShdw>
          </a:effectLst>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solidFill>
                <a:schemeClr val="accent1"/>
              </a:solidFill>
            </a:endParaRPr>
          </a:p>
        </p:txBody>
      </p:sp>
      <p:sp>
        <p:nvSpPr>
          <p:cNvPr id="40" name="Shape 236"/>
          <p:cNvSpPr/>
          <p:nvPr/>
        </p:nvSpPr>
        <p:spPr>
          <a:xfrm>
            <a:off x="7225103" y="11098244"/>
            <a:ext cx="4161705" cy="1982015"/>
          </a:xfrm>
          <a:prstGeom prst="rect">
            <a:avLst/>
          </a:prstGeom>
          <a:solidFill>
            <a:srgbClr val="3784D3">
              <a:alpha val="6317"/>
            </a:srgbClr>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solidFill>
                <a:schemeClr val="accent1"/>
              </a:solidFill>
            </a:endParaRPr>
          </a:p>
        </p:txBody>
      </p:sp>
      <p:sp>
        <p:nvSpPr>
          <p:cNvPr id="41" name="Shape 235"/>
          <p:cNvSpPr/>
          <p:nvPr/>
        </p:nvSpPr>
        <p:spPr>
          <a:xfrm>
            <a:off x="12497910" y="8517637"/>
            <a:ext cx="4553449" cy="4766958"/>
          </a:xfrm>
          <a:prstGeom prst="rect">
            <a:avLst/>
          </a:prstGeom>
          <a:solidFill>
            <a:srgbClr val="FFFFFF"/>
          </a:solidFill>
          <a:ln w="12700">
            <a:miter lim="400000"/>
          </a:ln>
          <a:effectLst>
            <a:outerShdw blurRad="330200" dist="176865" dir="5400000" rotWithShape="0">
              <a:srgbClr val="000000">
                <a:alpha val="16783"/>
              </a:srgbClr>
            </a:outerShdw>
          </a:effectLst>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solidFill>
                <a:schemeClr val="accent1"/>
              </a:solidFill>
            </a:endParaRPr>
          </a:p>
        </p:txBody>
      </p:sp>
      <p:sp>
        <p:nvSpPr>
          <p:cNvPr id="42" name="Shape 236"/>
          <p:cNvSpPr/>
          <p:nvPr/>
        </p:nvSpPr>
        <p:spPr>
          <a:xfrm>
            <a:off x="12693782" y="11098244"/>
            <a:ext cx="4161705" cy="1982015"/>
          </a:xfrm>
          <a:prstGeom prst="rect">
            <a:avLst/>
          </a:prstGeom>
          <a:solidFill>
            <a:srgbClr val="3784D3">
              <a:alpha val="6317"/>
            </a:srgbClr>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solidFill>
                <a:schemeClr val="accent1"/>
              </a:solidFill>
            </a:endParaRPr>
          </a:p>
        </p:txBody>
      </p:sp>
      <p:sp>
        <p:nvSpPr>
          <p:cNvPr id="43" name="Shape 235"/>
          <p:cNvSpPr/>
          <p:nvPr/>
        </p:nvSpPr>
        <p:spPr>
          <a:xfrm>
            <a:off x="17966589" y="8517637"/>
            <a:ext cx="4553449" cy="4766958"/>
          </a:xfrm>
          <a:prstGeom prst="rect">
            <a:avLst/>
          </a:prstGeom>
          <a:solidFill>
            <a:srgbClr val="FFFFFF"/>
          </a:solidFill>
          <a:ln w="12700">
            <a:miter lim="400000"/>
          </a:ln>
          <a:effectLst>
            <a:outerShdw blurRad="330200" dist="176865" dir="5400000" rotWithShape="0">
              <a:srgbClr val="000000">
                <a:alpha val="16783"/>
              </a:srgbClr>
            </a:outerShdw>
          </a:effectLst>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solidFill>
                <a:schemeClr val="accent1"/>
              </a:solidFill>
            </a:endParaRPr>
          </a:p>
        </p:txBody>
      </p:sp>
      <p:sp>
        <p:nvSpPr>
          <p:cNvPr id="44" name="Shape 236"/>
          <p:cNvSpPr/>
          <p:nvPr/>
        </p:nvSpPr>
        <p:spPr>
          <a:xfrm>
            <a:off x="18162461" y="11098244"/>
            <a:ext cx="4161705" cy="1982015"/>
          </a:xfrm>
          <a:prstGeom prst="rect">
            <a:avLst/>
          </a:prstGeom>
          <a:solidFill>
            <a:srgbClr val="3784D3">
              <a:alpha val="6317"/>
            </a:srgbClr>
          </a:soli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solidFill>
                <a:schemeClr val="accent1"/>
              </a:solidFill>
            </a:endParaRPr>
          </a:p>
        </p:txBody>
      </p:sp>
      <p:pic>
        <p:nvPicPr>
          <p:cNvPr id="2" name="Kép 1"/>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689158" y="8443972"/>
            <a:ext cx="2296236" cy="2247380"/>
          </a:xfrm>
          <a:prstGeom prst="rect">
            <a:avLst/>
          </a:prstGeom>
        </p:spPr>
      </p:pic>
      <p:pic>
        <p:nvPicPr>
          <p:cNvPr id="3" name="Kép 2"/>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t="27460"/>
          <a:stretch/>
        </p:blipFill>
        <p:spPr>
          <a:xfrm>
            <a:off x="7827723" y="8846288"/>
            <a:ext cx="3104427" cy="2251956"/>
          </a:xfrm>
          <a:prstGeom prst="rect">
            <a:avLst/>
          </a:prstGeom>
        </p:spPr>
      </p:pic>
      <p:pic>
        <p:nvPicPr>
          <p:cNvPr id="4" name="Kép 3"/>
          <p:cNvPicPr>
            <a:picLocks noChangeAspect="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538890" y="8489122"/>
            <a:ext cx="2274414" cy="2274414"/>
          </a:xfrm>
          <a:prstGeom prst="rect">
            <a:avLst/>
          </a:prstGeom>
        </p:spPr>
      </p:pic>
      <p:pic>
        <p:nvPicPr>
          <p:cNvPr id="5" name="Kép 4"/>
          <p:cNvPicPr>
            <a:picLocks noChangeAspect="1"/>
          </p:cNvPicPr>
          <p:nvPr/>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l="22589" t="3754" r="22713" b="3754"/>
          <a:stretch/>
        </p:blipFill>
        <p:spPr>
          <a:xfrm>
            <a:off x="19184298" y="8563278"/>
            <a:ext cx="2397141" cy="2128074"/>
          </a:xfrm>
          <a:prstGeom prst="rect">
            <a:avLst/>
          </a:prstGeom>
        </p:spPr>
      </p:pic>
      <p:sp>
        <p:nvSpPr>
          <p:cNvPr id="49" name="Shape 244"/>
          <p:cNvSpPr/>
          <p:nvPr/>
        </p:nvSpPr>
        <p:spPr>
          <a:xfrm>
            <a:off x="2126945" y="11334266"/>
            <a:ext cx="2573262" cy="139525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57200">
              <a:defRPr sz="2400">
                <a:solidFill>
                  <a:srgbClr val="335F86"/>
                </a:solidFill>
              </a:defRPr>
            </a:pPr>
            <a:r>
              <a:rPr lang="en-US" sz="2800" b="1" dirty="0">
                <a:solidFill>
                  <a:schemeClr val="accent1">
                    <a:lumMod val="75000"/>
                  </a:schemeClr>
                </a:solidFill>
                <a:latin typeface="Museo Sans 100" panose="02000000000000000000" pitchFamily="50" charset="-18"/>
              </a:rPr>
              <a:t>Entertainment</a:t>
            </a:r>
          </a:p>
          <a:p>
            <a:pPr marL="457200" indent="-457200" algn="l" defTabSz="457200">
              <a:buFontTx/>
              <a:buChar char="-"/>
              <a:defRPr sz="2400">
                <a:solidFill>
                  <a:srgbClr val="335F86"/>
                </a:solidFill>
              </a:defRPr>
            </a:pPr>
            <a:r>
              <a:rPr lang="en-US" sz="2800" dirty="0">
                <a:solidFill>
                  <a:schemeClr val="accent1">
                    <a:lumMod val="75000"/>
                  </a:schemeClr>
                </a:solidFill>
                <a:latin typeface="Museo Sans 100" panose="02000000000000000000" pitchFamily="50" charset="-18"/>
              </a:rPr>
              <a:t>Games</a:t>
            </a:r>
          </a:p>
          <a:p>
            <a:pPr marL="457200" indent="-457200" algn="l" defTabSz="457200">
              <a:buFontTx/>
              <a:buChar char="-"/>
              <a:defRPr sz="2400">
                <a:solidFill>
                  <a:srgbClr val="335F86"/>
                </a:solidFill>
              </a:defRPr>
            </a:pPr>
            <a:r>
              <a:rPr lang="en-US" sz="2800" dirty="0">
                <a:solidFill>
                  <a:schemeClr val="accent1">
                    <a:lumMod val="75000"/>
                  </a:schemeClr>
                </a:solidFill>
                <a:latin typeface="Museo Sans 100" panose="02000000000000000000" pitchFamily="50" charset="-18"/>
              </a:rPr>
              <a:t>Movies</a:t>
            </a:r>
          </a:p>
        </p:txBody>
      </p:sp>
      <p:sp>
        <p:nvSpPr>
          <p:cNvPr id="50" name="Shape 244"/>
          <p:cNvSpPr/>
          <p:nvPr/>
        </p:nvSpPr>
        <p:spPr>
          <a:xfrm>
            <a:off x="7425502" y="11269706"/>
            <a:ext cx="3506647" cy="139525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57200">
              <a:defRPr sz="2400">
                <a:solidFill>
                  <a:srgbClr val="335F86"/>
                </a:solidFill>
              </a:defRPr>
            </a:pPr>
            <a:r>
              <a:rPr lang="hu-HU" sz="2800" b="1" dirty="0">
                <a:solidFill>
                  <a:schemeClr val="accent1">
                    <a:lumMod val="75000"/>
                  </a:schemeClr>
                </a:solidFill>
                <a:latin typeface="Museo Sans 100" panose="02000000000000000000" pitchFamily="50" charset="-18"/>
              </a:rPr>
              <a:t>3D </a:t>
            </a:r>
            <a:r>
              <a:rPr lang="en-US" sz="2800" b="1" dirty="0">
                <a:solidFill>
                  <a:schemeClr val="accent1">
                    <a:lumMod val="75000"/>
                  </a:schemeClr>
                </a:solidFill>
                <a:latin typeface="Museo Sans 100" panose="02000000000000000000" pitchFamily="50" charset="-18"/>
              </a:rPr>
              <a:t>Modeling</a:t>
            </a:r>
          </a:p>
          <a:p>
            <a:pPr marL="457200" indent="-457200" algn="l" defTabSz="457200">
              <a:buFontTx/>
              <a:buChar char="-"/>
              <a:defRPr sz="2400">
                <a:solidFill>
                  <a:srgbClr val="335F86"/>
                </a:solidFill>
              </a:defRPr>
            </a:pPr>
            <a:r>
              <a:rPr lang="en-US" sz="2800" dirty="0">
                <a:solidFill>
                  <a:schemeClr val="accent1">
                    <a:lumMod val="75000"/>
                  </a:schemeClr>
                </a:solidFill>
                <a:latin typeface="Museo Sans 100" panose="02000000000000000000" pitchFamily="50" charset="-18"/>
              </a:rPr>
              <a:t>Product</a:t>
            </a:r>
            <a:r>
              <a:rPr lang="hu-HU" sz="2800" dirty="0">
                <a:solidFill>
                  <a:schemeClr val="accent1">
                    <a:lumMod val="75000"/>
                  </a:schemeClr>
                </a:solidFill>
                <a:latin typeface="Museo Sans 100" panose="02000000000000000000" pitchFamily="50" charset="-18"/>
              </a:rPr>
              <a:t> design</a:t>
            </a:r>
            <a:endParaRPr lang="en-US" sz="2800" dirty="0">
              <a:solidFill>
                <a:schemeClr val="accent1">
                  <a:lumMod val="75000"/>
                </a:schemeClr>
              </a:solidFill>
              <a:latin typeface="Museo Sans 100" panose="02000000000000000000" pitchFamily="50" charset="-18"/>
            </a:endParaRPr>
          </a:p>
          <a:p>
            <a:pPr marL="457200" indent="-457200" algn="l" defTabSz="457200">
              <a:buFontTx/>
              <a:buChar char="-"/>
              <a:defRPr sz="2400">
                <a:solidFill>
                  <a:srgbClr val="335F86"/>
                </a:solidFill>
              </a:defRPr>
            </a:pPr>
            <a:r>
              <a:rPr lang="en-US" sz="2800" dirty="0">
                <a:solidFill>
                  <a:schemeClr val="accent1">
                    <a:lumMod val="75000"/>
                  </a:schemeClr>
                </a:solidFill>
                <a:latin typeface="Museo Sans 100" panose="02000000000000000000" pitchFamily="50" charset="-18"/>
              </a:rPr>
              <a:t>Character</a:t>
            </a:r>
            <a:r>
              <a:rPr lang="hu-HU" sz="2800" dirty="0">
                <a:solidFill>
                  <a:schemeClr val="accent1">
                    <a:lumMod val="75000"/>
                  </a:schemeClr>
                </a:solidFill>
                <a:latin typeface="Museo Sans 100" panose="02000000000000000000" pitchFamily="50" charset="-18"/>
              </a:rPr>
              <a:t> design</a:t>
            </a:r>
            <a:endParaRPr lang="en-US" sz="2800" dirty="0">
              <a:solidFill>
                <a:schemeClr val="accent1">
                  <a:lumMod val="75000"/>
                </a:schemeClr>
              </a:solidFill>
              <a:latin typeface="Museo Sans 100" panose="02000000000000000000" pitchFamily="50" charset="-18"/>
            </a:endParaRPr>
          </a:p>
        </p:txBody>
      </p:sp>
      <p:sp>
        <p:nvSpPr>
          <p:cNvPr id="51" name="Shape 244"/>
          <p:cNvSpPr/>
          <p:nvPr/>
        </p:nvSpPr>
        <p:spPr>
          <a:xfrm>
            <a:off x="12742921" y="11269706"/>
            <a:ext cx="4112566" cy="139525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57200">
              <a:defRPr sz="2400">
                <a:solidFill>
                  <a:srgbClr val="335F86"/>
                </a:solidFill>
              </a:defRPr>
            </a:pPr>
            <a:r>
              <a:rPr lang="hu-HU" sz="2800" b="1" dirty="0">
                <a:solidFill>
                  <a:schemeClr val="accent1">
                    <a:lumMod val="75000"/>
                  </a:schemeClr>
                </a:solidFill>
                <a:latin typeface="Museo Sans 100" panose="02000000000000000000" pitchFamily="50" charset="-18"/>
              </a:rPr>
              <a:t>Education</a:t>
            </a:r>
            <a:endParaRPr lang="en-US" sz="2800" b="1" dirty="0">
              <a:solidFill>
                <a:schemeClr val="accent1">
                  <a:lumMod val="75000"/>
                </a:schemeClr>
              </a:solidFill>
              <a:latin typeface="Museo Sans 100" panose="02000000000000000000" pitchFamily="50" charset="-18"/>
            </a:endParaRPr>
          </a:p>
          <a:p>
            <a:pPr marL="457200" indent="-457200" algn="l" defTabSz="457200">
              <a:buFontTx/>
              <a:buChar char="-"/>
              <a:defRPr sz="2400">
                <a:solidFill>
                  <a:srgbClr val="335F86"/>
                </a:solidFill>
              </a:defRPr>
            </a:pPr>
            <a:r>
              <a:rPr lang="en-US" sz="2800" dirty="0">
                <a:solidFill>
                  <a:schemeClr val="accent1">
                    <a:lumMod val="75000"/>
                  </a:schemeClr>
                </a:solidFill>
                <a:latin typeface="Museo Sans 100" panose="02000000000000000000" pitchFamily="50" charset="-18"/>
              </a:rPr>
              <a:t>School</a:t>
            </a:r>
            <a:r>
              <a:rPr lang="hu-HU" sz="2800" dirty="0">
                <a:solidFill>
                  <a:schemeClr val="accent1">
                    <a:lumMod val="75000"/>
                  </a:schemeClr>
                </a:solidFill>
                <a:latin typeface="Museo Sans 100" panose="02000000000000000000" pitchFamily="50" charset="-18"/>
              </a:rPr>
              <a:t> </a:t>
            </a:r>
            <a:r>
              <a:rPr lang="hu-HU" sz="2800" dirty="0" err="1">
                <a:solidFill>
                  <a:schemeClr val="accent1">
                    <a:lumMod val="75000"/>
                  </a:schemeClr>
                </a:solidFill>
                <a:latin typeface="Museo Sans 100" panose="02000000000000000000" pitchFamily="50" charset="-18"/>
              </a:rPr>
              <a:t>edu</a:t>
            </a:r>
            <a:endParaRPr lang="en-US" sz="2800" dirty="0">
              <a:solidFill>
                <a:schemeClr val="accent1">
                  <a:lumMod val="75000"/>
                </a:schemeClr>
              </a:solidFill>
              <a:latin typeface="Museo Sans 100" panose="02000000000000000000" pitchFamily="50" charset="-18"/>
            </a:endParaRPr>
          </a:p>
          <a:p>
            <a:pPr marL="457200" indent="-457200" algn="l" defTabSz="457200">
              <a:buFontTx/>
              <a:buChar char="-"/>
              <a:defRPr sz="2400">
                <a:solidFill>
                  <a:srgbClr val="335F86"/>
                </a:solidFill>
              </a:defRPr>
            </a:pPr>
            <a:r>
              <a:rPr lang="en-US" sz="2800" dirty="0">
                <a:solidFill>
                  <a:schemeClr val="accent1">
                    <a:lumMod val="75000"/>
                  </a:schemeClr>
                </a:solidFill>
                <a:latin typeface="Museo Sans 100" panose="02000000000000000000" pitchFamily="50" charset="-18"/>
              </a:rPr>
              <a:t>Corporate Training</a:t>
            </a:r>
          </a:p>
        </p:txBody>
      </p:sp>
      <p:sp>
        <p:nvSpPr>
          <p:cNvPr id="52" name="Shape 244"/>
          <p:cNvSpPr/>
          <p:nvPr/>
        </p:nvSpPr>
        <p:spPr>
          <a:xfrm>
            <a:off x="18326585" y="11334266"/>
            <a:ext cx="4112566" cy="139525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57200">
              <a:defRPr sz="2400">
                <a:solidFill>
                  <a:srgbClr val="335F86"/>
                </a:solidFill>
              </a:defRPr>
            </a:pPr>
            <a:r>
              <a:rPr lang="en-US" sz="2800" b="1" dirty="0">
                <a:solidFill>
                  <a:schemeClr val="accent1">
                    <a:lumMod val="75000"/>
                  </a:schemeClr>
                </a:solidFill>
                <a:latin typeface="Museo Sans 100" panose="02000000000000000000" pitchFamily="50" charset="-18"/>
              </a:rPr>
              <a:t>Communication</a:t>
            </a:r>
          </a:p>
          <a:p>
            <a:pPr marL="457200" indent="-457200" algn="l" defTabSz="457200">
              <a:buFontTx/>
              <a:buChar char="-"/>
              <a:defRPr sz="2400">
                <a:solidFill>
                  <a:srgbClr val="335F86"/>
                </a:solidFill>
              </a:defRPr>
            </a:pPr>
            <a:r>
              <a:rPr lang="hu-HU" sz="2800" dirty="0" err="1">
                <a:solidFill>
                  <a:schemeClr val="accent1">
                    <a:lumMod val="75000"/>
                  </a:schemeClr>
                </a:solidFill>
                <a:latin typeface="Museo Sans 100" panose="02000000000000000000" pitchFamily="50" charset="-18"/>
              </a:rPr>
              <a:t>Private</a:t>
            </a:r>
            <a:endParaRPr lang="en-US" sz="2800" dirty="0">
              <a:solidFill>
                <a:schemeClr val="accent1">
                  <a:lumMod val="75000"/>
                </a:schemeClr>
              </a:solidFill>
              <a:latin typeface="Museo Sans 100" panose="02000000000000000000" pitchFamily="50" charset="-18"/>
            </a:endParaRPr>
          </a:p>
          <a:p>
            <a:pPr marL="457200" indent="-457200" algn="l" defTabSz="457200">
              <a:buFontTx/>
              <a:buChar char="-"/>
              <a:defRPr sz="2400">
                <a:solidFill>
                  <a:srgbClr val="335F86"/>
                </a:solidFill>
              </a:defRPr>
            </a:pPr>
            <a:r>
              <a:rPr lang="hu-HU" sz="2800" dirty="0" err="1">
                <a:solidFill>
                  <a:schemeClr val="accent1">
                    <a:lumMod val="75000"/>
                  </a:schemeClr>
                </a:solidFill>
                <a:latin typeface="Museo Sans 100" panose="02000000000000000000" pitchFamily="50" charset="-18"/>
              </a:rPr>
              <a:t>Corporate</a:t>
            </a:r>
            <a:endParaRPr lang="en-US" sz="2800" dirty="0">
              <a:solidFill>
                <a:schemeClr val="accent1">
                  <a:lumMod val="75000"/>
                </a:schemeClr>
              </a:solidFill>
              <a:latin typeface="Museo Sans 100" panose="02000000000000000000" pitchFamily="50" charset="-18"/>
            </a:endParaRPr>
          </a:p>
        </p:txBody>
      </p:sp>
    </p:spTree>
    <p:extLst>
      <p:ext uri="{BB962C8B-B14F-4D97-AF65-F5344CB8AC3E}">
        <p14:creationId xmlns:p14="http://schemas.microsoft.com/office/powerpoint/2010/main" val="296994606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Kép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93970" cy="13716000"/>
          </a:xfrm>
          <a:prstGeom prst="rect">
            <a:avLst/>
          </a:prstGeom>
        </p:spPr>
      </p:pic>
      <p:pic>
        <p:nvPicPr>
          <p:cNvPr id="231" name="image1.png" descr="image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1198693" y="471944"/>
            <a:ext cx="1986633" cy="362466"/>
          </a:xfrm>
          <a:prstGeom prst="rect">
            <a:avLst/>
          </a:prstGeom>
          <a:ln w="12700">
            <a:miter lim="400000"/>
          </a:ln>
        </p:spPr>
      </p:pic>
      <p:sp>
        <p:nvSpPr>
          <p:cNvPr id="232" name="Shape 232" descr="TextBox 20"/>
          <p:cNvSpPr/>
          <p:nvPr/>
        </p:nvSpPr>
        <p:spPr>
          <a:xfrm>
            <a:off x="3413576" y="1429058"/>
            <a:ext cx="17556848" cy="7078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914400">
              <a:defRPr sz="4000" b="1" cap="all">
                <a:solidFill>
                  <a:srgbClr val="3784D3"/>
                </a:solidFill>
              </a:defRPr>
            </a:pPr>
            <a:r>
              <a:rPr dirty="0">
                <a:solidFill>
                  <a:schemeClr val="bg2">
                    <a:lumMod val="75000"/>
                  </a:schemeClr>
                </a:solidFill>
                <a:latin typeface="Museo Sans 300" panose="02000000000000000000" pitchFamily="50" charset="-18"/>
              </a:rPr>
              <a:t>  </a:t>
            </a:r>
            <a:r>
              <a:rPr lang="hu-HU" dirty="0">
                <a:solidFill>
                  <a:schemeClr val="bg2">
                    <a:lumMod val="75000"/>
                  </a:schemeClr>
                </a:solidFill>
                <a:latin typeface="Museo Sans 300" panose="02000000000000000000" pitchFamily="50" charset="-18"/>
              </a:rPr>
              <a:t>VR &amp; 3D Design</a:t>
            </a:r>
            <a:endParaRPr dirty="0">
              <a:solidFill>
                <a:schemeClr val="bg2">
                  <a:lumMod val="75000"/>
                </a:schemeClr>
              </a:solidFill>
              <a:latin typeface="Museo Sans 300" panose="02000000000000000000" pitchFamily="50" charset="-18"/>
            </a:endParaRPr>
          </a:p>
        </p:txBody>
      </p:sp>
      <p:sp>
        <p:nvSpPr>
          <p:cNvPr id="233" name="Shape 233" descr="Rectangle 12"/>
          <p:cNvSpPr/>
          <p:nvPr/>
        </p:nvSpPr>
        <p:spPr>
          <a:xfrm rot="21599081">
            <a:off x="570839" y="642580"/>
            <a:ext cx="10361308" cy="21082"/>
          </a:xfrm>
          <a:prstGeom prst="rect">
            <a:avLst/>
          </a:prstGeom>
          <a:gradFill>
            <a:gsLst>
              <a:gs pos="25000">
                <a:srgbClr val="3099E1"/>
              </a:gs>
              <a:gs pos="80983">
                <a:srgbClr val="5ECADB"/>
              </a:gs>
            </a:gsLst>
          </a:gradFill>
          <a:ln w="12700">
            <a:miter lim="400000"/>
          </a:ln>
        </p:spPr>
        <p:txBody>
          <a:bodyPr lIns="50800" tIns="50800" rIns="50800" bIns="50800" anchor="ctr"/>
          <a:lstStyle/>
          <a:p>
            <a:pPr defTabSz="914400">
              <a:defRPr sz="3200" b="1">
                <a:solidFill>
                  <a:srgbClr val="FFFFFF"/>
                </a:solidFill>
                <a:latin typeface="Calibri"/>
                <a:ea typeface="Calibri"/>
                <a:cs typeface="Calibri"/>
                <a:sym typeface="Calibri"/>
              </a:defRPr>
            </a:pPr>
            <a:endParaRPr>
              <a:solidFill>
                <a:schemeClr val="accent1"/>
              </a:solidFill>
            </a:endParaRPr>
          </a:p>
        </p:txBody>
      </p:sp>
      <p:sp>
        <p:nvSpPr>
          <p:cNvPr id="234" name="Shape 234" descr="Rectangle 12"/>
          <p:cNvSpPr/>
          <p:nvPr/>
        </p:nvSpPr>
        <p:spPr>
          <a:xfrm rot="21599081">
            <a:off x="13451853" y="642580"/>
            <a:ext cx="10361309" cy="21082"/>
          </a:xfrm>
          <a:prstGeom prst="rect">
            <a:avLst/>
          </a:prstGeom>
          <a:gradFill>
            <a:gsLst>
              <a:gs pos="0">
                <a:srgbClr val="5ECADB"/>
              </a:gs>
              <a:gs pos="100000">
                <a:srgbClr val="3099E1"/>
              </a:gs>
            </a:gsLst>
          </a:gradFill>
          <a:ln w="12700">
            <a:miter lim="400000"/>
          </a:ln>
        </p:spPr>
        <p:txBody>
          <a:bodyPr lIns="50800" tIns="50800" rIns="50800" bIns="50800" anchor="ctr"/>
          <a:lstStyle/>
          <a:p>
            <a:pPr defTabSz="914400">
              <a:defRPr sz="3200" b="1">
                <a:solidFill>
                  <a:srgbClr val="FFFFFF"/>
                </a:solidFill>
                <a:latin typeface="Calibri"/>
                <a:ea typeface="Calibri"/>
                <a:cs typeface="Calibri"/>
                <a:sym typeface="Calibri"/>
              </a:defRPr>
            </a:pPr>
            <a:endParaRPr>
              <a:solidFill>
                <a:schemeClr val="accent1"/>
              </a:solidFill>
            </a:endParaRPr>
          </a:p>
        </p:txBody>
      </p:sp>
      <p:sp>
        <p:nvSpPr>
          <p:cNvPr id="32" name="Shape 244"/>
          <p:cNvSpPr/>
          <p:nvPr/>
        </p:nvSpPr>
        <p:spPr>
          <a:xfrm>
            <a:off x="840315" y="4588714"/>
            <a:ext cx="2321053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57200">
              <a:defRPr sz="2400">
                <a:solidFill>
                  <a:srgbClr val="335F86"/>
                </a:solidFill>
              </a:defRPr>
            </a:pPr>
            <a:endParaRPr lang="en-US" sz="2800" dirty="0">
              <a:solidFill>
                <a:schemeClr val="accent1"/>
              </a:solidFill>
            </a:endParaRPr>
          </a:p>
        </p:txBody>
      </p:sp>
      <p:sp>
        <p:nvSpPr>
          <p:cNvPr id="25" name="Shape 240"/>
          <p:cNvSpPr/>
          <p:nvPr/>
        </p:nvSpPr>
        <p:spPr>
          <a:xfrm>
            <a:off x="3525466" y="3286159"/>
            <a:ext cx="10598824" cy="1937912"/>
          </a:xfrm>
          <a:prstGeom prst="rightArrow">
            <a:avLst>
              <a:gd name="adj1" fmla="val 55970"/>
              <a:gd name="adj2" fmla="val 76243"/>
            </a:avLst>
          </a:prstGeom>
          <a:gradFill>
            <a:gsLst>
              <a:gs pos="0">
                <a:srgbClr val="3784D3">
                  <a:alpha val="24256"/>
                </a:srgbClr>
              </a:gs>
              <a:gs pos="100000">
                <a:srgbClr val="3784D3">
                  <a:alpha val="0"/>
                </a:srgbClr>
              </a:gs>
            </a:gsLst>
            <a:lin ang="10800000"/>
          </a:gradFill>
          <a:ln w="12700">
            <a:miter lim="400000"/>
          </a:ln>
        </p:spPr>
        <p:txBody>
          <a:bodyPr lIns="50800" tIns="50800" rIns="50800" bIns="50800" anchor="ctr"/>
          <a:lstStyle/>
          <a:p>
            <a:pPr>
              <a:defRPr sz="3200">
                <a:solidFill>
                  <a:srgbClr val="FFFFFF"/>
                </a:solidFill>
                <a:latin typeface="Helvetica Light"/>
                <a:ea typeface="Helvetica Light"/>
                <a:cs typeface="Helvetica Light"/>
                <a:sym typeface="Helvetica Light"/>
              </a:defRPr>
            </a:pPr>
            <a:endParaRPr>
              <a:solidFill>
                <a:schemeClr val="accent1"/>
              </a:solidFill>
            </a:endParaRPr>
          </a:p>
        </p:txBody>
      </p:sp>
      <p:sp>
        <p:nvSpPr>
          <p:cNvPr id="26" name="Shape 244"/>
          <p:cNvSpPr/>
          <p:nvPr/>
        </p:nvSpPr>
        <p:spPr>
          <a:xfrm>
            <a:off x="2262375" y="3957597"/>
            <a:ext cx="8781665"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57200">
              <a:defRPr sz="2400">
                <a:solidFill>
                  <a:srgbClr val="335F86"/>
                </a:solidFill>
              </a:defRPr>
            </a:pPr>
            <a:r>
              <a:rPr lang="hu-HU" sz="3200" b="1" dirty="0">
                <a:solidFill>
                  <a:srgbClr val="0070C0"/>
                </a:solidFill>
                <a:latin typeface="Museo Sans 100" panose="02000000000000000000" pitchFamily="50" charset="-18"/>
              </a:rPr>
              <a:t>U</a:t>
            </a:r>
            <a:r>
              <a:rPr lang="en-US" sz="3200" b="1" dirty="0" err="1">
                <a:solidFill>
                  <a:srgbClr val="0070C0"/>
                </a:solidFill>
                <a:latin typeface="Museo Sans 100" panose="02000000000000000000" pitchFamily="50" charset="-18"/>
              </a:rPr>
              <a:t>nintuitive</a:t>
            </a:r>
            <a:r>
              <a:rPr lang="hu-HU" sz="3200" b="1" dirty="0">
                <a:solidFill>
                  <a:srgbClr val="0070C0"/>
                </a:solidFill>
                <a:latin typeface="Museo Sans 100" panose="02000000000000000000" pitchFamily="50" charset="-18"/>
              </a:rPr>
              <a:t> Human – </a:t>
            </a:r>
            <a:r>
              <a:rPr lang="en-US" sz="3200" b="1" dirty="0">
                <a:solidFill>
                  <a:srgbClr val="0070C0"/>
                </a:solidFill>
                <a:latin typeface="Museo Sans 100" panose="02000000000000000000" pitchFamily="50" charset="-18"/>
              </a:rPr>
              <a:t>Machine </a:t>
            </a:r>
            <a:r>
              <a:rPr lang="hu-HU" sz="3200" b="1" dirty="0" err="1">
                <a:solidFill>
                  <a:srgbClr val="0070C0"/>
                </a:solidFill>
                <a:latin typeface="Museo Sans 100" panose="02000000000000000000" pitchFamily="50" charset="-18"/>
              </a:rPr>
              <a:t>Interactions</a:t>
            </a:r>
            <a:endParaRPr lang="en-US" sz="3600" dirty="0">
              <a:solidFill>
                <a:srgbClr val="0070C0"/>
              </a:solidFill>
              <a:latin typeface="Museo Sans 100" panose="02000000000000000000" pitchFamily="50" charset="-18"/>
            </a:endParaRPr>
          </a:p>
        </p:txBody>
      </p:sp>
      <p:sp>
        <p:nvSpPr>
          <p:cNvPr id="27" name="Shape 244"/>
          <p:cNvSpPr/>
          <p:nvPr/>
        </p:nvSpPr>
        <p:spPr>
          <a:xfrm>
            <a:off x="14752680" y="3917448"/>
            <a:ext cx="8781665" cy="5950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57200">
              <a:defRPr sz="2400">
                <a:solidFill>
                  <a:srgbClr val="335F86"/>
                </a:solidFill>
              </a:defRPr>
            </a:pPr>
            <a:r>
              <a:rPr lang="en-US" sz="3200" b="1" dirty="0">
                <a:solidFill>
                  <a:srgbClr val="0070C0"/>
                </a:solidFill>
                <a:latin typeface="Museo Sans 100" panose="02000000000000000000" pitchFamily="50" charset="-18"/>
              </a:rPr>
              <a:t>Realistic, </a:t>
            </a:r>
            <a:r>
              <a:rPr lang="hu-HU" sz="3200" b="1" dirty="0">
                <a:solidFill>
                  <a:srgbClr val="0070C0"/>
                </a:solidFill>
                <a:latin typeface="Museo Sans 100" panose="02000000000000000000" pitchFamily="50" charset="-18"/>
              </a:rPr>
              <a:t>I</a:t>
            </a:r>
            <a:r>
              <a:rPr lang="en-US" sz="3200" b="1" dirty="0" err="1">
                <a:solidFill>
                  <a:srgbClr val="0070C0"/>
                </a:solidFill>
                <a:latin typeface="Museo Sans 100" panose="02000000000000000000" pitchFamily="50" charset="-18"/>
              </a:rPr>
              <a:t>ntuitive</a:t>
            </a:r>
            <a:r>
              <a:rPr lang="en-US" sz="3200" b="1" dirty="0">
                <a:solidFill>
                  <a:srgbClr val="0070C0"/>
                </a:solidFill>
                <a:latin typeface="Museo Sans 100" panose="02000000000000000000" pitchFamily="50" charset="-18"/>
              </a:rPr>
              <a:t> </a:t>
            </a:r>
            <a:r>
              <a:rPr lang="hu-HU" sz="3200" b="1" dirty="0">
                <a:solidFill>
                  <a:srgbClr val="0070C0"/>
                </a:solidFill>
                <a:latin typeface="Museo Sans 100" panose="02000000000000000000" pitchFamily="50" charset="-18"/>
              </a:rPr>
              <a:t>C</a:t>
            </a:r>
            <a:r>
              <a:rPr lang="en-US" sz="3200" b="1" dirty="0" err="1">
                <a:solidFill>
                  <a:srgbClr val="0070C0"/>
                </a:solidFill>
                <a:latin typeface="Museo Sans 100" panose="02000000000000000000" pitchFamily="50" charset="-18"/>
              </a:rPr>
              <a:t>reation</a:t>
            </a:r>
            <a:r>
              <a:rPr lang="en-US" sz="3200" b="1" dirty="0">
                <a:solidFill>
                  <a:srgbClr val="0070C0"/>
                </a:solidFill>
                <a:latin typeface="Museo Sans 100" panose="02000000000000000000" pitchFamily="50" charset="-18"/>
              </a:rPr>
              <a:t> </a:t>
            </a:r>
            <a:r>
              <a:rPr lang="hu-HU" sz="3200" b="1" dirty="0">
                <a:solidFill>
                  <a:srgbClr val="0070C0"/>
                </a:solidFill>
                <a:latin typeface="Museo Sans 100" panose="02000000000000000000" pitchFamily="50" charset="-18"/>
              </a:rPr>
              <a:t>E</a:t>
            </a:r>
            <a:r>
              <a:rPr lang="en-US" sz="3200" b="1" dirty="0" err="1">
                <a:solidFill>
                  <a:srgbClr val="0070C0"/>
                </a:solidFill>
                <a:latin typeface="Museo Sans 100" panose="02000000000000000000" pitchFamily="50" charset="-18"/>
              </a:rPr>
              <a:t>xperience</a:t>
            </a:r>
            <a:endParaRPr lang="en-US" sz="3600" dirty="0">
              <a:solidFill>
                <a:srgbClr val="0070C0"/>
              </a:solidFill>
              <a:latin typeface="Museo Sans 100" panose="02000000000000000000" pitchFamily="50" charset="-18"/>
            </a:endParaRPr>
          </a:p>
        </p:txBody>
      </p:sp>
      <p:sp>
        <p:nvSpPr>
          <p:cNvPr id="28" name="Shape 244"/>
          <p:cNvSpPr/>
          <p:nvPr/>
        </p:nvSpPr>
        <p:spPr>
          <a:xfrm>
            <a:off x="2469458" y="7593669"/>
            <a:ext cx="20086060" cy="4626908"/>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marL="514350" indent="-514350" defTabSz="457200">
              <a:lnSpc>
                <a:spcPct val="150000"/>
              </a:lnSpc>
              <a:buFont typeface="+mj-lt"/>
              <a:buAutoNum type="arabicPeriod"/>
              <a:defRPr sz="2400">
                <a:solidFill>
                  <a:srgbClr val="335F86"/>
                </a:solidFill>
              </a:defRPr>
            </a:pPr>
            <a:r>
              <a:rPr lang="hu-HU" sz="2800" dirty="0">
                <a:solidFill>
                  <a:schemeClr val="bg2">
                    <a:lumMod val="75000"/>
                  </a:schemeClr>
                </a:solidFill>
                <a:latin typeface="Museo Sans 100" panose="02000000000000000000" pitchFamily="50" charset="-18"/>
              </a:rPr>
              <a:t>C</a:t>
            </a:r>
            <a:r>
              <a:rPr lang="en-US" sz="2800" dirty="0" err="1">
                <a:solidFill>
                  <a:schemeClr val="bg2">
                    <a:lumMod val="75000"/>
                  </a:schemeClr>
                </a:solidFill>
                <a:latin typeface="Museo Sans 100" panose="02000000000000000000" pitchFamily="50" charset="-18"/>
              </a:rPr>
              <a:t>hange</a:t>
            </a:r>
            <a:r>
              <a:rPr lang="en-US" sz="2800" dirty="0">
                <a:solidFill>
                  <a:schemeClr val="bg2">
                    <a:lumMod val="75000"/>
                  </a:schemeClr>
                </a:solidFill>
                <a:latin typeface="Museo Sans 100" panose="02000000000000000000" pitchFamily="50" charset="-18"/>
              </a:rPr>
              <a:t> their </a:t>
            </a:r>
            <a:r>
              <a:rPr lang="en-US" sz="2800" b="1" dirty="0">
                <a:solidFill>
                  <a:schemeClr val="bg2">
                    <a:lumMod val="75000"/>
                  </a:schemeClr>
                </a:solidFill>
                <a:latin typeface="Museo Sans 700" panose="02000000000000000000" pitchFamily="50" charset="-18"/>
              </a:rPr>
              <a:t>perspective</a:t>
            </a:r>
            <a:r>
              <a:rPr lang="en-US" sz="2800" dirty="0">
                <a:solidFill>
                  <a:schemeClr val="bg2">
                    <a:lumMod val="75000"/>
                  </a:schemeClr>
                </a:solidFill>
                <a:latin typeface="Museo Sans 100" panose="02000000000000000000" pitchFamily="50" charset="-18"/>
              </a:rPr>
              <a:t> at any time</a:t>
            </a:r>
            <a:endParaRPr lang="hu-HU" sz="2800" dirty="0">
              <a:solidFill>
                <a:schemeClr val="bg2">
                  <a:lumMod val="75000"/>
                </a:schemeClr>
              </a:solidFill>
              <a:latin typeface="Museo Sans 100" panose="02000000000000000000" pitchFamily="50" charset="-18"/>
            </a:endParaRPr>
          </a:p>
          <a:p>
            <a:pPr marL="514350" indent="-514350" defTabSz="457200">
              <a:lnSpc>
                <a:spcPct val="150000"/>
              </a:lnSpc>
              <a:buFont typeface="+mj-lt"/>
              <a:buAutoNum type="arabicPeriod"/>
              <a:defRPr sz="2400">
                <a:solidFill>
                  <a:srgbClr val="335F86"/>
                </a:solidFill>
              </a:defRPr>
            </a:pPr>
            <a:r>
              <a:rPr lang="en-US" sz="2800" dirty="0">
                <a:solidFill>
                  <a:schemeClr val="bg2">
                    <a:lumMod val="75000"/>
                  </a:schemeClr>
                </a:solidFill>
                <a:latin typeface="Museo Sans 100" panose="02000000000000000000" pitchFamily="50" charset="-18"/>
              </a:rPr>
              <a:t>Easy to </a:t>
            </a:r>
            <a:r>
              <a:rPr lang="en-US" sz="2800" b="1" dirty="0">
                <a:solidFill>
                  <a:schemeClr val="bg2">
                    <a:lumMod val="75000"/>
                  </a:schemeClr>
                </a:solidFill>
                <a:latin typeface="Museo Sans 700" panose="02000000000000000000" pitchFamily="50" charset="-18"/>
              </a:rPr>
              <a:t>navigate</a:t>
            </a:r>
            <a:r>
              <a:rPr lang="en-US" sz="2800" dirty="0">
                <a:solidFill>
                  <a:schemeClr val="bg2">
                    <a:lumMod val="75000"/>
                  </a:schemeClr>
                </a:solidFill>
                <a:latin typeface="Museo Sans 100" panose="02000000000000000000" pitchFamily="50" charset="-18"/>
              </a:rPr>
              <a:t> </a:t>
            </a:r>
            <a:r>
              <a:rPr lang="hu-HU" sz="2800" dirty="0">
                <a:solidFill>
                  <a:schemeClr val="bg2">
                    <a:lumMod val="75000"/>
                  </a:schemeClr>
                </a:solidFill>
                <a:latin typeface="Museo Sans 100" panose="02000000000000000000" pitchFamily="50" charset="-18"/>
              </a:rPr>
              <a:t>and </a:t>
            </a:r>
            <a:r>
              <a:rPr lang="en-US" sz="2800" dirty="0">
                <a:solidFill>
                  <a:schemeClr val="bg2">
                    <a:lumMod val="75000"/>
                  </a:schemeClr>
                </a:solidFill>
                <a:latin typeface="Museo Sans 100" panose="02000000000000000000" pitchFamily="50" charset="-18"/>
              </a:rPr>
              <a:t>locate points</a:t>
            </a:r>
          </a:p>
          <a:p>
            <a:pPr marL="514350" indent="-514350" defTabSz="457200">
              <a:lnSpc>
                <a:spcPct val="150000"/>
              </a:lnSpc>
              <a:buFont typeface="+mj-lt"/>
              <a:buAutoNum type="arabicPeriod"/>
              <a:defRPr sz="2400">
                <a:solidFill>
                  <a:srgbClr val="335F86"/>
                </a:solidFill>
              </a:defRPr>
            </a:pPr>
            <a:r>
              <a:rPr lang="hu-HU" sz="2800" b="1" dirty="0">
                <a:solidFill>
                  <a:schemeClr val="bg2">
                    <a:lumMod val="75000"/>
                  </a:schemeClr>
                </a:solidFill>
                <a:latin typeface="Museo Sans 700" panose="02000000000000000000" pitchFamily="50" charset="-18"/>
              </a:rPr>
              <a:t>M</a:t>
            </a:r>
            <a:r>
              <a:rPr lang="en-US" sz="2800" b="1" dirty="0" err="1">
                <a:solidFill>
                  <a:schemeClr val="bg2">
                    <a:lumMod val="75000"/>
                  </a:schemeClr>
                </a:solidFill>
                <a:latin typeface="Museo Sans 700" panose="02000000000000000000" pitchFamily="50" charset="-18"/>
              </a:rPr>
              <a:t>anipulate</a:t>
            </a:r>
            <a:r>
              <a:rPr lang="en-US" sz="2800" b="1" dirty="0">
                <a:solidFill>
                  <a:schemeClr val="bg2">
                    <a:lumMod val="75000"/>
                  </a:schemeClr>
                </a:solidFill>
                <a:latin typeface="Museo Sans 100" panose="02000000000000000000" pitchFamily="50" charset="-18"/>
              </a:rPr>
              <a:t> </a:t>
            </a:r>
            <a:r>
              <a:rPr lang="en-US" sz="2800" dirty="0">
                <a:solidFill>
                  <a:schemeClr val="bg2">
                    <a:lumMod val="75000"/>
                  </a:schemeClr>
                </a:solidFill>
                <a:latin typeface="Museo Sans 100" panose="02000000000000000000" pitchFamily="50" charset="-18"/>
              </a:rPr>
              <a:t>in the desired direction with optimal intensity and ease </a:t>
            </a:r>
          </a:p>
          <a:p>
            <a:pPr marL="514350" indent="-514350" defTabSz="457200">
              <a:lnSpc>
                <a:spcPct val="150000"/>
              </a:lnSpc>
              <a:buFont typeface="+mj-lt"/>
              <a:buAutoNum type="arabicPeriod"/>
              <a:defRPr sz="2400">
                <a:solidFill>
                  <a:srgbClr val="335F86"/>
                </a:solidFill>
              </a:defRPr>
            </a:pPr>
            <a:r>
              <a:rPr lang="hu-HU" sz="2800" dirty="0" err="1">
                <a:solidFill>
                  <a:schemeClr val="bg2">
                    <a:lumMod val="75000"/>
                  </a:schemeClr>
                </a:solidFill>
                <a:latin typeface="Museo Sans 100" panose="02000000000000000000" pitchFamily="50" charset="-18"/>
              </a:rPr>
              <a:t>Avoid</a:t>
            </a:r>
            <a:r>
              <a:rPr lang="hu-HU" sz="2800" dirty="0">
                <a:solidFill>
                  <a:schemeClr val="bg2">
                    <a:lumMod val="75000"/>
                  </a:schemeClr>
                </a:solidFill>
                <a:latin typeface="Museo Sans 100" panose="02000000000000000000" pitchFamily="50" charset="-18"/>
              </a:rPr>
              <a:t> E</a:t>
            </a:r>
            <a:r>
              <a:rPr lang="en-US" sz="2800" dirty="0" err="1">
                <a:solidFill>
                  <a:schemeClr val="bg2">
                    <a:lumMod val="75000"/>
                  </a:schemeClr>
                </a:solidFill>
                <a:latin typeface="Museo Sans 100" panose="02000000000000000000" pitchFamily="50" charset="-18"/>
              </a:rPr>
              <a:t>rrors</a:t>
            </a:r>
            <a:r>
              <a:rPr lang="hu-HU" sz="2800" dirty="0">
                <a:solidFill>
                  <a:schemeClr val="bg2">
                    <a:lumMod val="75000"/>
                  </a:schemeClr>
                </a:solidFill>
                <a:latin typeface="Museo Sans 100" panose="02000000000000000000" pitchFamily="50" charset="-18"/>
              </a:rPr>
              <a:t>:</a:t>
            </a:r>
            <a:r>
              <a:rPr lang="en-US" sz="2800" dirty="0">
                <a:solidFill>
                  <a:schemeClr val="bg2">
                    <a:lumMod val="75000"/>
                  </a:schemeClr>
                </a:solidFill>
                <a:latin typeface="Museo Sans 100" panose="02000000000000000000" pitchFamily="50" charset="-18"/>
              </a:rPr>
              <a:t> Simple to </a:t>
            </a:r>
            <a:r>
              <a:rPr lang="en-US" sz="2800" b="1" dirty="0">
                <a:solidFill>
                  <a:schemeClr val="bg2">
                    <a:lumMod val="75000"/>
                  </a:schemeClr>
                </a:solidFill>
                <a:latin typeface="Museo Sans 700" panose="02000000000000000000" pitchFamily="50" charset="-18"/>
              </a:rPr>
              <a:t>check out results</a:t>
            </a:r>
            <a:r>
              <a:rPr lang="en-US" sz="2800" b="1" dirty="0">
                <a:solidFill>
                  <a:schemeClr val="bg2">
                    <a:lumMod val="75000"/>
                  </a:schemeClr>
                </a:solidFill>
                <a:latin typeface="Museo Sans 100" panose="02000000000000000000" pitchFamily="50" charset="-18"/>
              </a:rPr>
              <a:t> </a:t>
            </a:r>
            <a:r>
              <a:rPr lang="en-US" sz="2800" dirty="0">
                <a:solidFill>
                  <a:schemeClr val="bg2">
                    <a:lumMod val="75000"/>
                  </a:schemeClr>
                </a:solidFill>
                <a:latin typeface="Museo Sans 100" panose="02000000000000000000" pitchFamily="50" charset="-18"/>
              </a:rPr>
              <a:t>in any perspective</a:t>
            </a:r>
            <a:endParaRPr lang="hu-HU" sz="2800" dirty="0">
              <a:solidFill>
                <a:schemeClr val="bg2">
                  <a:lumMod val="75000"/>
                </a:schemeClr>
              </a:solidFill>
              <a:latin typeface="Museo Sans 100" panose="02000000000000000000" pitchFamily="50" charset="-18"/>
            </a:endParaRPr>
          </a:p>
          <a:p>
            <a:pPr marL="514350" indent="-514350" defTabSz="457200">
              <a:lnSpc>
                <a:spcPct val="150000"/>
              </a:lnSpc>
              <a:buFont typeface="+mj-lt"/>
              <a:buAutoNum type="arabicPeriod"/>
              <a:defRPr sz="2400">
                <a:solidFill>
                  <a:srgbClr val="335F86"/>
                </a:solidFill>
              </a:defRPr>
            </a:pPr>
            <a:r>
              <a:rPr lang="hu-HU" sz="2800" b="1" dirty="0">
                <a:solidFill>
                  <a:schemeClr val="bg2">
                    <a:lumMod val="75000"/>
                  </a:schemeClr>
                </a:solidFill>
                <a:latin typeface="Museo Sans 700" panose="02000000000000000000" pitchFamily="50" charset="-18"/>
              </a:rPr>
              <a:t>M</a:t>
            </a:r>
            <a:r>
              <a:rPr lang="en-US" sz="2800" b="1" dirty="0" err="1">
                <a:solidFill>
                  <a:schemeClr val="bg2">
                    <a:lumMod val="75000"/>
                  </a:schemeClr>
                </a:solidFill>
                <a:latin typeface="Museo Sans 700" panose="02000000000000000000" pitchFamily="50" charset="-18"/>
              </a:rPr>
              <a:t>ultiple</a:t>
            </a:r>
            <a:r>
              <a:rPr lang="en-US" sz="2800" b="1" dirty="0">
                <a:solidFill>
                  <a:schemeClr val="bg2">
                    <a:lumMod val="75000"/>
                  </a:schemeClr>
                </a:solidFill>
                <a:latin typeface="Museo Sans 700" panose="02000000000000000000" pitchFamily="50" charset="-18"/>
              </a:rPr>
              <a:t> users</a:t>
            </a:r>
            <a:r>
              <a:rPr lang="hu-HU" sz="2800" dirty="0">
                <a:solidFill>
                  <a:schemeClr val="bg2">
                    <a:lumMod val="75000"/>
                  </a:schemeClr>
                </a:solidFill>
                <a:latin typeface="Museo Sans 100" panose="02000000000000000000" pitchFamily="50" charset="-18"/>
              </a:rPr>
              <a:t> </a:t>
            </a:r>
            <a:r>
              <a:rPr lang="hu-HU" sz="2800" dirty="0" err="1">
                <a:solidFill>
                  <a:schemeClr val="bg2">
                    <a:lumMod val="75000"/>
                  </a:schemeClr>
                </a:solidFill>
                <a:latin typeface="Museo Sans 100" panose="02000000000000000000" pitchFamily="50" charset="-18"/>
              </a:rPr>
              <a:t>at</a:t>
            </a:r>
            <a:r>
              <a:rPr lang="hu-HU" sz="2800" dirty="0">
                <a:solidFill>
                  <a:schemeClr val="bg2">
                    <a:lumMod val="75000"/>
                  </a:schemeClr>
                </a:solidFill>
                <a:latin typeface="Museo Sans 100" panose="02000000000000000000" pitchFamily="50" charset="-18"/>
              </a:rPr>
              <a:t> </a:t>
            </a:r>
            <a:r>
              <a:rPr lang="hu-HU" sz="2800" dirty="0" err="1">
                <a:solidFill>
                  <a:schemeClr val="bg2">
                    <a:lumMod val="75000"/>
                  </a:schemeClr>
                </a:solidFill>
                <a:latin typeface="Museo Sans 100" panose="02000000000000000000" pitchFamily="50" charset="-18"/>
              </a:rPr>
              <a:t>the</a:t>
            </a:r>
            <a:r>
              <a:rPr lang="hu-HU" sz="2800" dirty="0">
                <a:solidFill>
                  <a:schemeClr val="bg2">
                    <a:lumMod val="75000"/>
                  </a:schemeClr>
                </a:solidFill>
                <a:latin typeface="Museo Sans 100" panose="02000000000000000000" pitchFamily="50" charset="-18"/>
              </a:rPr>
              <a:t> </a:t>
            </a:r>
            <a:r>
              <a:rPr lang="hu-HU" sz="2800" dirty="0" err="1">
                <a:solidFill>
                  <a:schemeClr val="bg2">
                    <a:lumMod val="75000"/>
                  </a:schemeClr>
                </a:solidFill>
                <a:latin typeface="Museo Sans 100" panose="02000000000000000000" pitchFamily="50" charset="-18"/>
              </a:rPr>
              <a:t>same</a:t>
            </a:r>
            <a:r>
              <a:rPr lang="hu-HU" sz="2800" dirty="0">
                <a:solidFill>
                  <a:schemeClr val="bg2">
                    <a:lumMod val="75000"/>
                  </a:schemeClr>
                </a:solidFill>
                <a:latin typeface="Museo Sans 100" panose="02000000000000000000" pitchFamily="50" charset="-18"/>
              </a:rPr>
              <a:t> </a:t>
            </a:r>
            <a:r>
              <a:rPr lang="hu-HU" sz="2800" dirty="0" err="1">
                <a:solidFill>
                  <a:schemeClr val="bg2">
                    <a:lumMod val="75000"/>
                  </a:schemeClr>
                </a:solidFill>
                <a:latin typeface="Museo Sans 100" panose="02000000000000000000" pitchFamily="50" charset="-18"/>
              </a:rPr>
              <a:t>time</a:t>
            </a:r>
            <a:endParaRPr lang="hu-HU" sz="2800" dirty="0">
              <a:solidFill>
                <a:schemeClr val="bg2">
                  <a:lumMod val="75000"/>
                </a:schemeClr>
              </a:solidFill>
              <a:latin typeface="Museo Sans 100" panose="02000000000000000000" pitchFamily="50" charset="-18"/>
            </a:endParaRPr>
          </a:p>
          <a:p>
            <a:pPr marL="514350" indent="-514350" defTabSz="457200">
              <a:lnSpc>
                <a:spcPct val="150000"/>
              </a:lnSpc>
              <a:buFont typeface="+mj-lt"/>
              <a:buAutoNum type="arabicPeriod"/>
              <a:defRPr sz="2400">
                <a:solidFill>
                  <a:srgbClr val="335F86"/>
                </a:solidFill>
              </a:defRPr>
            </a:pPr>
            <a:r>
              <a:rPr lang="en-US" sz="2800" b="1" dirty="0">
                <a:solidFill>
                  <a:schemeClr val="bg2">
                    <a:lumMod val="75000"/>
                  </a:schemeClr>
                </a:solidFill>
                <a:latin typeface="Museo Sans 700" panose="02000000000000000000" pitchFamily="50" charset="-18"/>
              </a:rPr>
              <a:t>Compare</a:t>
            </a:r>
            <a:r>
              <a:rPr lang="en-US" sz="2800" dirty="0">
                <a:solidFill>
                  <a:schemeClr val="bg2">
                    <a:lumMod val="75000"/>
                  </a:schemeClr>
                </a:solidFill>
                <a:latin typeface="Museo Sans 100" panose="02000000000000000000" pitchFamily="50" charset="-18"/>
              </a:rPr>
              <a:t> size, design variation </a:t>
            </a:r>
            <a:r>
              <a:rPr lang="en-US" sz="2800" b="1" dirty="0">
                <a:solidFill>
                  <a:schemeClr val="bg2">
                    <a:lumMod val="75000"/>
                  </a:schemeClr>
                </a:solidFill>
                <a:latin typeface="Museo Sans 700" panose="02000000000000000000" pitchFamily="50" charset="-18"/>
              </a:rPr>
              <a:t>intuitively</a:t>
            </a:r>
            <a:endParaRPr lang="hu-HU" sz="2800" b="1" dirty="0">
              <a:solidFill>
                <a:schemeClr val="bg2">
                  <a:lumMod val="75000"/>
                </a:schemeClr>
              </a:solidFill>
              <a:latin typeface="Museo Sans 700" panose="02000000000000000000" pitchFamily="50" charset="-18"/>
            </a:endParaRPr>
          </a:p>
          <a:p>
            <a:pPr marL="514350" indent="-514350" defTabSz="457200">
              <a:lnSpc>
                <a:spcPct val="150000"/>
              </a:lnSpc>
              <a:buFont typeface="+mj-lt"/>
              <a:buAutoNum type="arabicPeriod"/>
              <a:defRPr sz="2400">
                <a:solidFill>
                  <a:srgbClr val="335F86"/>
                </a:solidFill>
              </a:defRPr>
            </a:pPr>
            <a:r>
              <a:rPr lang="en-US" sz="2800" b="1" dirty="0">
                <a:solidFill>
                  <a:schemeClr val="bg2">
                    <a:lumMod val="75000"/>
                  </a:schemeClr>
                </a:solidFill>
                <a:latin typeface="Museo Sans 700" panose="02000000000000000000" pitchFamily="50" charset="-18"/>
              </a:rPr>
              <a:t>Virtual designs</a:t>
            </a:r>
            <a:r>
              <a:rPr lang="en-US" sz="2800" b="1" dirty="0">
                <a:solidFill>
                  <a:schemeClr val="bg2">
                    <a:lumMod val="75000"/>
                  </a:schemeClr>
                </a:solidFill>
                <a:latin typeface="Museo Sans 100" panose="02000000000000000000" pitchFamily="50" charset="-18"/>
              </a:rPr>
              <a:t> </a:t>
            </a:r>
            <a:r>
              <a:rPr lang="en-US" sz="2800" dirty="0">
                <a:solidFill>
                  <a:schemeClr val="bg2">
                    <a:lumMod val="75000"/>
                  </a:schemeClr>
                </a:solidFill>
                <a:latin typeface="Museo Sans 100" panose="02000000000000000000" pitchFamily="50" charset="-18"/>
              </a:rPr>
              <a:t>instead of physical prototypes and mock-ups</a:t>
            </a:r>
          </a:p>
        </p:txBody>
      </p:sp>
      <p:pic>
        <p:nvPicPr>
          <p:cNvPr id="6" name="Kép 5"/>
          <p:cNvPicPr>
            <a:picLocks noChangeAspect="1"/>
          </p:cNvPicPr>
          <p:nvPr/>
        </p:nvPicPr>
        <p:blipFill>
          <a:blip r:embed="rId5">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9746227" y="5860856"/>
            <a:ext cx="3406699" cy="5308113"/>
          </a:xfrm>
          <a:prstGeom prst="rect">
            <a:avLst/>
          </a:prstGeom>
          <a:ln>
            <a:noFill/>
          </a:ln>
          <a:effectLst>
            <a:outerShdw blurRad="190500" algn="tl" rotWithShape="0">
              <a:srgbClr val="000000">
                <a:alpha val="70000"/>
              </a:srgbClr>
            </a:outerShdw>
          </a:effectLst>
        </p:spPr>
      </p:pic>
      <p:sp>
        <p:nvSpPr>
          <p:cNvPr id="2" name="Ellipszis 1"/>
          <p:cNvSpPr/>
          <p:nvPr/>
        </p:nvSpPr>
        <p:spPr>
          <a:xfrm>
            <a:off x="19503983" y="7573967"/>
            <a:ext cx="1142234" cy="1226245"/>
          </a:xfrm>
          <a:prstGeom prst="ellipse">
            <a:avLst/>
          </a:prstGeom>
          <a:solidFill>
            <a:srgbClr val="FF928D"/>
          </a:solidFill>
          <a:ln w="38100" cap="flat">
            <a:solidFill>
              <a:srgbClr val="9A5C95"/>
            </a:solid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chemeClr val="accent1"/>
              </a:solidFill>
              <a:effectLst/>
              <a:uFillTx/>
              <a:latin typeface="+mn-lt"/>
              <a:ea typeface="+mn-ea"/>
              <a:cs typeface="+mn-cs"/>
              <a:sym typeface="Helvetica"/>
            </a:endParaRPr>
          </a:p>
        </p:txBody>
      </p:sp>
      <p:sp>
        <p:nvSpPr>
          <p:cNvPr id="3" name="Téglalap 2"/>
          <p:cNvSpPr/>
          <p:nvPr/>
        </p:nvSpPr>
        <p:spPr>
          <a:xfrm>
            <a:off x="19143513" y="7024962"/>
            <a:ext cx="844022" cy="872034"/>
          </a:xfrm>
          <a:prstGeom prst="rect">
            <a:avLst/>
          </a:prstGeom>
          <a:solidFill>
            <a:srgbClr val="FE918C"/>
          </a:solidFill>
          <a:ln w="38100" cap="flat">
            <a:solidFill>
              <a:srgbClr val="D96C70"/>
            </a:solid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5000" b="0" i="0" u="none" strike="noStrike" cap="none" spc="0" normalizeH="0" baseline="0">
              <a:ln>
                <a:noFill/>
              </a:ln>
              <a:solidFill>
                <a:schemeClr val="accent1"/>
              </a:solidFill>
              <a:effectLst/>
              <a:uFillTx/>
              <a:latin typeface="+mn-lt"/>
              <a:ea typeface="+mn-ea"/>
              <a:cs typeface="+mn-cs"/>
              <a:sym typeface="Helvetica"/>
            </a:endParaRPr>
          </a:p>
        </p:txBody>
      </p:sp>
      <p:pic>
        <p:nvPicPr>
          <p:cNvPr id="5" name="Kép 4"/>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573974" y="6476062"/>
            <a:ext cx="4840019" cy="406600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1017133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Kép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24393970" cy="13716000"/>
          </a:xfrm>
          <a:prstGeom prst="rect">
            <a:avLst/>
          </a:prstGeom>
        </p:spPr>
      </p:pic>
      <p:sp>
        <p:nvSpPr>
          <p:cNvPr id="6" name="Szövegdoboz 5">
            <a:extLst>
              <a:ext uri="{FF2B5EF4-FFF2-40B4-BE49-F238E27FC236}">
                <a16:creationId xmlns:a16="http://schemas.microsoft.com/office/drawing/2014/main" id="{2DC7F950-E91C-47C1-A495-7222F698530F}"/>
              </a:ext>
            </a:extLst>
          </p:cNvPr>
          <p:cNvSpPr txBox="1"/>
          <p:nvPr/>
        </p:nvSpPr>
        <p:spPr>
          <a:xfrm>
            <a:off x="649559" y="6016266"/>
            <a:ext cx="8653348" cy="46269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685800" indent="-685800" algn="l">
              <a:lnSpc>
                <a:spcPct val="150000"/>
              </a:lnSpc>
              <a:buFont typeface="Arial" panose="020B0604020202020204" pitchFamily="34" charset="0"/>
              <a:buChar char="•"/>
            </a:pPr>
            <a:r>
              <a:rPr lang="en-US" sz="2800" b="1" dirty="0">
                <a:solidFill>
                  <a:schemeClr val="bg2">
                    <a:lumMod val="75000"/>
                  </a:schemeClr>
                </a:solidFill>
                <a:latin typeface="Museo Sans 300" panose="02000000000000000000" pitchFamily="50" charset="-18"/>
              </a:rPr>
              <a:t>Polygon control</a:t>
            </a:r>
            <a:endParaRPr lang="hu-HU" sz="2800" b="1" dirty="0">
              <a:solidFill>
                <a:schemeClr val="bg2">
                  <a:lumMod val="75000"/>
                </a:schemeClr>
              </a:solidFill>
              <a:latin typeface="Museo Sans 300" panose="02000000000000000000" pitchFamily="50" charset="-18"/>
            </a:endParaRPr>
          </a:p>
          <a:p>
            <a:pPr marL="685800" indent="-685800" algn="l">
              <a:lnSpc>
                <a:spcPct val="150000"/>
              </a:lnSpc>
              <a:buFont typeface="Arial" panose="020B0604020202020204" pitchFamily="34" charset="0"/>
              <a:buChar char="•"/>
            </a:pPr>
            <a:r>
              <a:rPr lang="en-US" sz="2800" b="1" dirty="0">
                <a:solidFill>
                  <a:schemeClr val="bg2">
                    <a:lumMod val="75000"/>
                  </a:schemeClr>
                </a:solidFill>
                <a:latin typeface="Museo Sans 300" panose="02000000000000000000" pitchFamily="50" charset="-18"/>
              </a:rPr>
              <a:t>Adjustable Painting Resolution</a:t>
            </a:r>
            <a:endParaRPr lang="hu-HU" sz="2800" dirty="0">
              <a:solidFill>
                <a:schemeClr val="bg2">
                  <a:lumMod val="75000"/>
                </a:schemeClr>
              </a:solidFill>
              <a:latin typeface="Museo Sans 100" panose="02000000000000000000" pitchFamily="50" charset="-18"/>
            </a:endParaRPr>
          </a:p>
          <a:p>
            <a:pPr marL="685800" indent="-685800" algn="l">
              <a:lnSpc>
                <a:spcPct val="150000"/>
              </a:lnSpc>
              <a:buFont typeface="Arial" panose="020B0604020202020204" pitchFamily="34" charset="0"/>
              <a:buChar char="•"/>
            </a:pPr>
            <a:r>
              <a:rPr lang="en-US" sz="2800" b="1" dirty="0">
                <a:solidFill>
                  <a:schemeClr val="bg2">
                    <a:lumMod val="75000"/>
                  </a:schemeClr>
                </a:solidFill>
                <a:latin typeface="Museo Sans 300" panose="02000000000000000000" pitchFamily="50" charset="-18"/>
              </a:rPr>
              <a:t>Adjustable Sculpting</a:t>
            </a:r>
            <a:endParaRPr lang="hu-HU" sz="2800" dirty="0">
              <a:solidFill>
                <a:schemeClr val="bg2">
                  <a:lumMod val="75000"/>
                </a:schemeClr>
              </a:solidFill>
              <a:latin typeface="Museo Sans 300" panose="02000000000000000000" pitchFamily="50" charset="-18"/>
            </a:endParaRPr>
          </a:p>
          <a:p>
            <a:pPr marL="685800" indent="-685800" algn="l">
              <a:lnSpc>
                <a:spcPct val="150000"/>
              </a:lnSpc>
              <a:buFont typeface="Arial" panose="020B0604020202020204" pitchFamily="34" charset="0"/>
              <a:buChar char="•"/>
            </a:pPr>
            <a:r>
              <a:rPr lang="en-US" sz="2800" b="1" dirty="0">
                <a:solidFill>
                  <a:schemeClr val="bg2">
                    <a:lumMod val="75000"/>
                  </a:schemeClr>
                </a:solidFill>
                <a:latin typeface="Museo Sans 300" panose="02000000000000000000" pitchFamily="50" charset="-18"/>
              </a:rPr>
              <a:t>Sculpt in the Air</a:t>
            </a:r>
            <a:r>
              <a:rPr lang="en-US" sz="2800" dirty="0">
                <a:solidFill>
                  <a:schemeClr val="bg2">
                    <a:lumMod val="75000"/>
                  </a:schemeClr>
                </a:solidFill>
                <a:latin typeface="Museo Sans 300" panose="02000000000000000000" pitchFamily="50" charset="-18"/>
              </a:rPr>
              <a:t>: </a:t>
            </a:r>
            <a:r>
              <a:rPr lang="en-US" sz="2800" dirty="0">
                <a:solidFill>
                  <a:schemeClr val="bg2">
                    <a:lumMod val="75000"/>
                  </a:schemeClr>
                </a:solidFill>
                <a:latin typeface="Museo Sans 100" panose="02000000000000000000" pitchFamily="50" charset="-18"/>
              </a:rPr>
              <a:t>Add material anywhere</a:t>
            </a:r>
          </a:p>
          <a:p>
            <a:pPr marL="685800" indent="-685800" algn="l">
              <a:lnSpc>
                <a:spcPct val="150000"/>
              </a:lnSpc>
              <a:buFont typeface="Arial" panose="020B0604020202020204" pitchFamily="34" charset="0"/>
              <a:buChar char="•"/>
            </a:pPr>
            <a:r>
              <a:rPr lang="en-US" sz="2800" b="1" dirty="0">
                <a:solidFill>
                  <a:schemeClr val="bg2">
                    <a:lumMod val="75000"/>
                  </a:schemeClr>
                </a:solidFill>
                <a:latin typeface="Museo Sans 300" panose="02000000000000000000" pitchFamily="50" charset="-18"/>
              </a:rPr>
              <a:t>Multi-player</a:t>
            </a:r>
            <a:r>
              <a:rPr lang="en-US" sz="2800" dirty="0">
                <a:solidFill>
                  <a:schemeClr val="bg2">
                    <a:lumMod val="75000"/>
                  </a:schemeClr>
                </a:solidFill>
                <a:latin typeface="Museo Sans 300" panose="02000000000000000000" pitchFamily="50" charset="-18"/>
              </a:rPr>
              <a:t>: </a:t>
            </a:r>
            <a:r>
              <a:rPr lang="en-US" sz="2800" dirty="0">
                <a:solidFill>
                  <a:schemeClr val="bg2">
                    <a:lumMod val="75000"/>
                  </a:schemeClr>
                </a:solidFill>
                <a:latin typeface="Museo Sans 100" panose="02000000000000000000" pitchFamily="50" charset="-18"/>
              </a:rPr>
              <a:t>Collaborate in real </a:t>
            </a:r>
            <a:endParaRPr lang="hu-HU" sz="2800" dirty="0">
              <a:solidFill>
                <a:schemeClr val="bg2">
                  <a:lumMod val="75000"/>
                </a:schemeClr>
              </a:solidFill>
              <a:latin typeface="Museo Sans 100" panose="02000000000000000000" pitchFamily="50" charset="-18"/>
            </a:endParaRPr>
          </a:p>
          <a:p>
            <a:pPr marL="685800" indent="-685800" algn="l">
              <a:lnSpc>
                <a:spcPct val="150000"/>
              </a:lnSpc>
              <a:buFont typeface="Arial" panose="020B0604020202020204" pitchFamily="34" charset="0"/>
              <a:buChar char="•"/>
            </a:pPr>
            <a:r>
              <a:rPr lang="en-US" sz="2800" b="1" dirty="0">
                <a:solidFill>
                  <a:schemeClr val="bg2">
                    <a:lumMod val="75000"/>
                  </a:schemeClr>
                </a:solidFill>
                <a:latin typeface="Museo Sans 300" panose="02000000000000000000" pitchFamily="50" charset="-18"/>
              </a:rPr>
              <a:t>Object Mix and Scene Handling</a:t>
            </a:r>
            <a:endParaRPr lang="hu-HU" sz="2800" b="1" dirty="0">
              <a:solidFill>
                <a:schemeClr val="bg2">
                  <a:lumMod val="75000"/>
                </a:schemeClr>
              </a:solidFill>
              <a:latin typeface="Museo Sans 300" panose="02000000000000000000" pitchFamily="50" charset="-18"/>
            </a:endParaRPr>
          </a:p>
          <a:p>
            <a:pPr marL="685800" indent="-685800" algn="l">
              <a:lnSpc>
                <a:spcPct val="150000"/>
              </a:lnSpc>
              <a:buFont typeface="Arial" panose="020B0604020202020204" pitchFamily="34" charset="0"/>
              <a:buChar char="•"/>
            </a:pPr>
            <a:r>
              <a:rPr lang="hu-HU" sz="2800" b="1" dirty="0">
                <a:solidFill>
                  <a:schemeClr val="bg2">
                    <a:lumMod val="75000"/>
                  </a:schemeClr>
                </a:solidFill>
                <a:latin typeface="Museo Sans 300" panose="02000000000000000000" pitchFamily="50" charset="-18"/>
              </a:rPr>
              <a:t>Multiplatform</a:t>
            </a:r>
          </a:p>
        </p:txBody>
      </p:sp>
      <p:pic>
        <p:nvPicPr>
          <p:cNvPr id="2" name="Online médiaelem 1">
            <a:hlinkClick r:id="" action="ppaction://media"/>
            <a:extLst>
              <a:ext uri="{FF2B5EF4-FFF2-40B4-BE49-F238E27FC236}">
                <a16:creationId xmlns:a16="http://schemas.microsoft.com/office/drawing/2014/main" id="{61E5F08E-860E-4326-A00E-E022E04C9640}"/>
              </a:ext>
            </a:extLst>
          </p:cNvPr>
          <p:cNvPicPr>
            <a:picLocks noRot="1" noChangeAspect="1"/>
          </p:cNvPicPr>
          <p:nvPr>
            <a:videoFile r:link="rId1"/>
          </p:nvPr>
        </p:nvPicPr>
        <p:blipFill>
          <a:blip r:embed="rId5"/>
          <a:stretch>
            <a:fillRect/>
          </a:stretch>
        </p:blipFill>
        <p:spPr>
          <a:xfrm>
            <a:off x="10702052" y="2360177"/>
            <a:ext cx="13124386" cy="9843290"/>
          </a:xfrm>
          <a:prstGeom prst="rect">
            <a:avLst/>
          </a:prstGeom>
          <a:ln>
            <a:noFill/>
          </a:ln>
          <a:effectLst>
            <a:outerShdw blurRad="292100" dist="139700" dir="2700000" algn="tl" rotWithShape="0">
              <a:srgbClr val="333333">
                <a:alpha val="65000"/>
              </a:srgbClr>
            </a:outerShdw>
          </a:effectLst>
        </p:spPr>
      </p:pic>
      <p:pic>
        <p:nvPicPr>
          <p:cNvPr id="4" name="Kép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559" y="506409"/>
            <a:ext cx="4167768" cy="416776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0226324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Kép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93970" cy="13716000"/>
          </a:xfrm>
          <a:prstGeom prst="rect">
            <a:avLst/>
          </a:prstGeom>
        </p:spPr>
      </p:pic>
      <p:pic>
        <p:nvPicPr>
          <p:cNvPr id="231" name="image1.png" descr="image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1198693" y="471944"/>
            <a:ext cx="1986633" cy="362466"/>
          </a:xfrm>
          <a:prstGeom prst="rect">
            <a:avLst/>
          </a:prstGeom>
          <a:ln w="12700">
            <a:miter lim="400000"/>
          </a:ln>
        </p:spPr>
      </p:pic>
      <p:sp>
        <p:nvSpPr>
          <p:cNvPr id="232" name="Shape 232" descr="TextBox 20"/>
          <p:cNvSpPr/>
          <p:nvPr/>
        </p:nvSpPr>
        <p:spPr>
          <a:xfrm>
            <a:off x="3413576" y="1429058"/>
            <a:ext cx="17556848" cy="7078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914400">
              <a:defRPr sz="4000" b="1" cap="all">
                <a:solidFill>
                  <a:srgbClr val="3784D3"/>
                </a:solidFill>
              </a:defRPr>
            </a:pPr>
            <a:r>
              <a:rPr dirty="0">
                <a:solidFill>
                  <a:schemeClr val="accent1"/>
                </a:solidFill>
              </a:rPr>
              <a:t>  </a:t>
            </a:r>
            <a:r>
              <a:rPr lang="hu-HU" dirty="0" err="1">
                <a:solidFill>
                  <a:schemeClr val="bg2">
                    <a:lumMod val="75000"/>
                  </a:schemeClr>
                </a:solidFill>
                <a:latin typeface="Museo Sans 300" panose="02000000000000000000" pitchFamily="50" charset="-18"/>
              </a:rPr>
              <a:t>ShapeLab</a:t>
            </a:r>
            <a:r>
              <a:rPr lang="hu-HU" dirty="0">
                <a:solidFill>
                  <a:schemeClr val="bg2">
                    <a:lumMod val="75000"/>
                  </a:schemeClr>
                </a:solidFill>
                <a:latin typeface="Museo Sans 300" panose="02000000000000000000" pitchFamily="50" charset="-18"/>
              </a:rPr>
              <a:t> - UX </a:t>
            </a:r>
            <a:r>
              <a:rPr lang="en-US" dirty="0">
                <a:solidFill>
                  <a:schemeClr val="bg2">
                    <a:lumMod val="75000"/>
                  </a:schemeClr>
                </a:solidFill>
                <a:latin typeface="Museo Sans 300" panose="02000000000000000000" pitchFamily="50" charset="-18"/>
              </a:rPr>
              <a:t>in</a:t>
            </a:r>
            <a:r>
              <a:rPr lang="hu-HU" dirty="0">
                <a:solidFill>
                  <a:schemeClr val="bg2">
                    <a:lumMod val="75000"/>
                  </a:schemeClr>
                </a:solidFill>
                <a:latin typeface="Museo Sans 300" panose="02000000000000000000" pitchFamily="50" charset="-18"/>
              </a:rPr>
              <a:t> VR</a:t>
            </a:r>
            <a:endParaRPr dirty="0">
              <a:solidFill>
                <a:schemeClr val="bg2">
                  <a:lumMod val="75000"/>
                </a:schemeClr>
              </a:solidFill>
              <a:latin typeface="Museo Sans 300" panose="02000000000000000000" pitchFamily="50" charset="-18"/>
            </a:endParaRPr>
          </a:p>
        </p:txBody>
      </p:sp>
      <p:sp>
        <p:nvSpPr>
          <p:cNvPr id="233" name="Shape 233" descr="Rectangle 12"/>
          <p:cNvSpPr/>
          <p:nvPr/>
        </p:nvSpPr>
        <p:spPr>
          <a:xfrm rot="21599081">
            <a:off x="570839" y="642580"/>
            <a:ext cx="10361308" cy="21082"/>
          </a:xfrm>
          <a:prstGeom prst="rect">
            <a:avLst/>
          </a:prstGeom>
          <a:gradFill>
            <a:gsLst>
              <a:gs pos="25000">
                <a:srgbClr val="3099E1"/>
              </a:gs>
              <a:gs pos="80983">
                <a:srgbClr val="5ECADB"/>
              </a:gs>
            </a:gsLst>
          </a:gradFill>
          <a:ln w="12700">
            <a:miter lim="400000"/>
          </a:ln>
        </p:spPr>
        <p:txBody>
          <a:bodyPr lIns="50800" tIns="50800" rIns="50800" bIns="50800" anchor="ctr"/>
          <a:lstStyle/>
          <a:p>
            <a:pPr defTabSz="914400">
              <a:defRPr sz="3200" b="1">
                <a:solidFill>
                  <a:srgbClr val="FFFFFF"/>
                </a:solidFill>
                <a:latin typeface="Calibri"/>
                <a:ea typeface="Calibri"/>
                <a:cs typeface="Calibri"/>
                <a:sym typeface="Calibri"/>
              </a:defRPr>
            </a:pPr>
            <a:endParaRPr>
              <a:solidFill>
                <a:schemeClr val="accent1"/>
              </a:solidFill>
            </a:endParaRPr>
          </a:p>
        </p:txBody>
      </p:sp>
      <p:sp>
        <p:nvSpPr>
          <p:cNvPr id="234" name="Shape 234" descr="Rectangle 12"/>
          <p:cNvSpPr/>
          <p:nvPr/>
        </p:nvSpPr>
        <p:spPr>
          <a:xfrm rot="21599081">
            <a:off x="13451853" y="642580"/>
            <a:ext cx="10361309" cy="21082"/>
          </a:xfrm>
          <a:prstGeom prst="rect">
            <a:avLst/>
          </a:prstGeom>
          <a:gradFill>
            <a:gsLst>
              <a:gs pos="0">
                <a:srgbClr val="5ECADB"/>
              </a:gs>
              <a:gs pos="100000">
                <a:srgbClr val="3099E1"/>
              </a:gs>
            </a:gsLst>
          </a:gradFill>
          <a:ln w="12700">
            <a:miter lim="400000"/>
          </a:ln>
        </p:spPr>
        <p:txBody>
          <a:bodyPr lIns="50800" tIns="50800" rIns="50800" bIns="50800" anchor="ctr"/>
          <a:lstStyle/>
          <a:p>
            <a:pPr defTabSz="914400">
              <a:defRPr sz="3200" b="1">
                <a:solidFill>
                  <a:srgbClr val="FFFFFF"/>
                </a:solidFill>
                <a:latin typeface="Calibri"/>
                <a:ea typeface="Calibri"/>
                <a:cs typeface="Calibri"/>
                <a:sym typeface="Calibri"/>
              </a:defRPr>
            </a:pPr>
            <a:endParaRPr>
              <a:solidFill>
                <a:schemeClr val="accent1"/>
              </a:solidFill>
            </a:endParaRPr>
          </a:p>
        </p:txBody>
      </p:sp>
      <p:sp>
        <p:nvSpPr>
          <p:cNvPr id="32" name="Shape 244"/>
          <p:cNvSpPr/>
          <p:nvPr/>
        </p:nvSpPr>
        <p:spPr>
          <a:xfrm>
            <a:off x="840315" y="4588714"/>
            <a:ext cx="2321053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57200">
              <a:defRPr sz="2400">
                <a:solidFill>
                  <a:srgbClr val="335F86"/>
                </a:solidFill>
              </a:defRPr>
            </a:pPr>
            <a:endParaRPr lang="en-US" sz="2800" dirty="0">
              <a:solidFill>
                <a:schemeClr val="accent1"/>
              </a:solidFill>
            </a:endParaRPr>
          </a:p>
        </p:txBody>
      </p:sp>
      <p:sp>
        <p:nvSpPr>
          <p:cNvPr id="13" name="Shape 244"/>
          <p:cNvSpPr/>
          <p:nvPr/>
        </p:nvSpPr>
        <p:spPr>
          <a:xfrm>
            <a:off x="840315" y="2997329"/>
            <a:ext cx="18195830" cy="570412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57200">
              <a:defRPr sz="2400">
                <a:solidFill>
                  <a:srgbClr val="335F86"/>
                </a:solidFill>
              </a:defRPr>
            </a:pPr>
            <a:r>
              <a:rPr lang="en-US" sz="2800" b="1" dirty="0">
                <a:solidFill>
                  <a:schemeClr val="bg2">
                    <a:lumMod val="75000"/>
                  </a:schemeClr>
                </a:solidFill>
                <a:latin typeface="Museo Sans 700" panose="02000000000000000000" pitchFamily="50" charset="-18"/>
              </a:rPr>
              <a:t>Challenges</a:t>
            </a:r>
            <a:br>
              <a:rPr lang="hu-HU" sz="2800" b="1" dirty="0">
                <a:solidFill>
                  <a:schemeClr val="bg2">
                    <a:lumMod val="75000"/>
                  </a:schemeClr>
                </a:solidFill>
                <a:latin typeface="Museo Sans 100" panose="02000000000000000000" pitchFamily="50" charset="-18"/>
              </a:rPr>
            </a:br>
            <a:endParaRPr lang="en-US" sz="2800" b="1" dirty="0">
              <a:solidFill>
                <a:schemeClr val="bg2">
                  <a:lumMod val="75000"/>
                </a:schemeClr>
              </a:solidFill>
              <a:latin typeface="Museo Sans 100" panose="02000000000000000000" pitchFamily="50" charset="-18"/>
            </a:endParaRP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Lack of </a:t>
            </a:r>
            <a:r>
              <a:rPr lang="hu-HU" sz="2800" dirty="0">
                <a:solidFill>
                  <a:schemeClr val="bg2">
                    <a:lumMod val="75000"/>
                  </a:schemeClr>
                </a:solidFill>
                <a:latin typeface="Museo Sans 100" panose="02000000000000000000" pitchFamily="50" charset="-18"/>
              </a:rPr>
              <a:t>VR UX/UI </a:t>
            </a:r>
            <a:r>
              <a:rPr lang="en-US" sz="2800" dirty="0">
                <a:solidFill>
                  <a:schemeClr val="bg2">
                    <a:lumMod val="75000"/>
                  </a:schemeClr>
                </a:solidFill>
                <a:latin typeface="Museo Sans 100" panose="02000000000000000000" pitchFamily="50" charset="-18"/>
              </a:rPr>
              <a:t>Standards and Con</a:t>
            </a:r>
            <a:r>
              <a:rPr lang="hu-HU" sz="2800" dirty="0">
                <a:solidFill>
                  <a:schemeClr val="bg2">
                    <a:lumMod val="75000"/>
                  </a:schemeClr>
                </a:solidFill>
                <a:latin typeface="Museo Sans 100" panose="02000000000000000000" pitchFamily="50" charset="-18"/>
              </a:rPr>
              <a:t>v</a:t>
            </a:r>
            <a:r>
              <a:rPr lang="en-US" sz="2800" dirty="0" err="1">
                <a:solidFill>
                  <a:schemeClr val="bg2">
                    <a:lumMod val="75000"/>
                  </a:schemeClr>
                </a:solidFill>
                <a:latin typeface="Museo Sans 100" panose="02000000000000000000" pitchFamily="50" charset="-18"/>
              </a:rPr>
              <a:t>entions</a:t>
            </a:r>
            <a:endParaRPr lang="en-US" sz="2800" dirty="0">
              <a:solidFill>
                <a:schemeClr val="bg2">
                  <a:lumMod val="75000"/>
                </a:schemeClr>
              </a:solidFill>
              <a:latin typeface="Museo Sans 100" panose="02000000000000000000" pitchFamily="50" charset="-18"/>
            </a:endParaRP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Completely different input devices</a:t>
            </a:r>
          </a:p>
          <a:p>
            <a:pPr marL="457200" indent="-457200" algn="l" defTabSz="457200">
              <a:buFont typeface="Arial" panose="020B0604020202020204" pitchFamily="34" charset="0"/>
              <a:buChar char="•"/>
              <a:defRPr sz="2400">
                <a:solidFill>
                  <a:srgbClr val="335F86"/>
                </a:solidFill>
              </a:defRPr>
            </a:pPr>
            <a:r>
              <a:rPr lang="en-US" sz="2800" dirty="0" err="1">
                <a:solidFill>
                  <a:schemeClr val="bg2">
                    <a:lumMod val="75000"/>
                  </a:schemeClr>
                </a:solidFill>
                <a:latin typeface="Museo Sans 100" panose="02000000000000000000" pitchFamily="50" charset="-18"/>
              </a:rPr>
              <a:t>Vari</a:t>
            </a:r>
            <a:r>
              <a:rPr lang="hu-HU" sz="2800" dirty="0">
                <a:solidFill>
                  <a:schemeClr val="bg2">
                    <a:lumMod val="75000"/>
                  </a:schemeClr>
                </a:solidFill>
                <a:latin typeface="Museo Sans 100" panose="02000000000000000000" pitchFamily="50" charset="-18"/>
              </a:rPr>
              <a:t>e</a:t>
            </a:r>
            <a:r>
              <a:rPr lang="en-US" sz="2800" dirty="0">
                <a:solidFill>
                  <a:schemeClr val="bg2">
                    <a:lumMod val="75000"/>
                  </a:schemeClr>
                </a:solidFill>
                <a:latin typeface="Museo Sans 100" panose="02000000000000000000" pitchFamily="50" charset="-18"/>
              </a:rPr>
              <a:t>ty of input devices</a:t>
            </a: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Ensure that user stay immersed </a:t>
            </a:r>
            <a:endParaRPr lang="hu-HU" sz="2800" dirty="0">
              <a:solidFill>
                <a:schemeClr val="bg2">
                  <a:lumMod val="75000"/>
                </a:schemeClr>
              </a:solidFill>
              <a:latin typeface="Museo Sans 100" panose="02000000000000000000" pitchFamily="50" charset="-18"/>
            </a:endParaRP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Ensure that user is not bothered by anything</a:t>
            </a: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Take care of the whole environment and atmosphere </a:t>
            </a: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Completely new but still familiar way of selecting tools and options</a:t>
            </a: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Completely new but still familiar way interacting with objects</a:t>
            </a:r>
          </a:p>
          <a:p>
            <a:pPr marL="457200" indent="-457200" algn="l" defTabSz="457200">
              <a:buFont typeface="Arial" panose="020B0604020202020204" pitchFamily="34" charset="0"/>
              <a:buChar char="•"/>
              <a:defRPr sz="2400">
                <a:solidFill>
                  <a:srgbClr val="335F86"/>
                </a:solidFill>
              </a:defRPr>
            </a:pPr>
            <a:endParaRPr lang="en-US" sz="2800" dirty="0">
              <a:solidFill>
                <a:schemeClr val="accent1"/>
              </a:solidFill>
            </a:endParaRPr>
          </a:p>
          <a:p>
            <a:pPr marL="457200" indent="-457200" algn="l" defTabSz="457200">
              <a:buFont typeface="Arial" panose="020B0604020202020204" pitchFamily="34" charset="0"/>
              <a:buChar char="•"/>
              <a:defRPr sz="2400">
                <a:solidFill>
                  <a:srgbClr val="335F86"/>
                </a:solidFill>
              </a:defRPr>
            </a:pPr>
            <a:endParaRPr lang="hu-HU" sz="2800" dirty="0">
              <a:solidFill>
                <a:schemeClr val="accent1"/>
              </a:solidFill>
            </a:endParaRPr>
          </a:p>
          <a:p>
            <a:pPr marL="457200" indent="-457200" algn="l" defTabSz="457200">
              <a:buFont typeface="Arial" panose="020B0604020202020204" pitchFamily="34" charset="0"/>
              <a:buChar char="•"/>
              <a:defRPr sz="2400">
                <a:solidFill>
                  <a:srgbClr val="335F86"/>
                </a:solidFill>
              </a:defRPr>
            </a:pPr>
            <a:endParaRPr lang="en-US" sz="2800" dirty="0">
              <a:solidFill>
                <a:schemeClr val="accent1"/>
              </a:solidFill>
            </a:endParaRPr>
          </a:p>
        </p:txBody>
      </p:sp>
      <p:sp>
        <p:nvSpPr>
          <p:cNvPr id="14" name="Shape 244"/>
          <p:cNvSpPr/>
          <p:nvPr/>
        </p:nvSpPr>
        <p:spPr>
          <a:xfrm>
            <a:off x="840315" y="8993589"/>
            <a:ext cx="16573014" cy="4842351"/>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57200">
              <a:defRPr sz="2400">
                <a:solidFill>
                  <a:srgbClr val="335F86"/>
                </a:solidFill>
              </a:defRPr>
            </a:pPr>
            <a:r>
              <a:rPr lang="en-US" sz="2800" b="1" dirty="0">
                <a:solidFill>
                  <a:schemeClr val="bg2">
                    <a:lumMod val="75000"/>
                  </a:schemeClr>
                </a:solidFill>
                <a:latin typeface="Museo Sans 700" panose="02000000000000000000" pitchFamily="50" charset="-18"/>
              </a:rPr>
              <a:t>Solutions</a:t>
            </a:r>
          </a:p>
          <a:p>
            <a:pPr marL="457200" indent="-457200" algn="l" defTabSz="457200">
              <a:buFont typeface="Arial" panose="020B0604020202020204" pitchFamily="34" charset="0"/>
              <a:buChar char="•"/>
              <a:defRPr sz="2400">
                <a:solidFill>
                  <a:srgbClr val="335F86"/>
                </a:solidFill>
              </a:defRPr>
            </a:pPr>
            <a:endParaRPr lang="hu-HU" sz="2800" dirty="0">
              <a:solidFill>
                <a:schemeClr val="bg2">
                  <a:lumMod val="75000"/>
                </a:schemeClr>
              </a:solidFill>
              <a:latin typeface="Museo Sans 100" panose="02000000000000000000" pitchFamily="50" charset="-18"/>
            </a:endParaRP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Using the logic </a:t>
            </a:r>
            <a:r>
              <a:rPr lang="hu-HU" sz="2800" dirty="0">
                <a:solidFill>
                  <a:schemeClr val="bg2">
                    <a:lumMod val="75000"/>
                  </a:schemeClr>
                </a:solidFill>
                <a:latin typeface="Museo Sans 100" panose="02000000000000000000" pitchFamily="50" charset="-18"/>
              </a:rPr>
              <a:t>of </a:t>
            </a:r>
            <a:r>
              <a:rPr lang="en-US" sz="2800" dirty="0">
                <a:solidFill>
                  <a:schemeClr val="bg2">
                    <a:lumMod val="75000"/>
                  </a:schemeClr>
                </a:solidFill>
                <a:latin typeface="Museo Sans 100" panose="02000000000000000000" pitchFamily="50" charset="-18"/>
              </a:rPr>
              <a:t>touchscreen gestures</a:t>
            </a: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Console-like weapon chooser radial </a:t>
            </a:r>
            <a:r>
              <a:rPr lang="hu-HU" sz="2800" dirty="0">
                <a:solidFill>
                  <a:schemeClr val="bg2">
                    <a:lumMod val="75000"/>
                  </a:schemeClr>
                </a:solidFill>
                <a:latin typeface="Museo Sans 100" panose="02000000000000000000" pitchFamily="50" charset="-18"/>
              </a:rPr>
              <a:t>UI</a:t>
            </a:r>
            <a:endParaRPr lang="en-US" sz="2800" dirty="0">
              <a:solidFill>
                <a:schemeClr val="bg2">
                  <a:lumMod val="75000"/>
                </a:schemeClr>
              </a:solidFill>
              <a:latin typeface="Museo Sans 100" panose="02000000000000000000" pitchFamily="50" charset="-18"/>
            </a:endParaRP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Cozy</a:t>
            </a:r>
            <a:r>
              <a:rPr lang="hu-HU" sz="2800" dirty="0">
                <a:solidFill>
                  <a:schemeClr val="bg2">
                    <a:lumMod val="75000"/>
                  </a:schemeClr>
                </a:solidFill>
                <a:latin typeface="Museo Sans 100" panose="02000000000000000000" pitchFamily="50" charset="-18"/>
              </a:rPr>
              <a:t>, </a:t>
            </a:r>
            <a:r>
              <a:rPr lang="en-US" sz="2800" dirty="0">
                <a:solidFill>
                  <a:schemeClr val="bg2">
                    <a:lumMod val="75000"/>
                  </a:schemeClr>
                </a:solidFill>
                <a:latin typeface="Museo Sans 100" panose="02000000000000000000" pitchFamily="50" charset="-18"/>
              </a:rPr>
              <a:t>neutral</a:t>
            </a:r>
            <a:r>
              <a:rPr lang="hu-HU" sz="2800" dirty="0">
                <a:solidFill>
                  <a:schemeClr val="bg2">
                    <a:lumMod val="75000"/>
                  </a:schemeClr>
                </a:solidFill>
                <a:latin typeface="Museo Sans 100" panose="02000000000000000000" pitchFamily="50" charset="-18"/>
              </a:rPr>
              <a:t> and</a:t>
            </a:r>
            <a:r>
              <a:rPr lang="en-US" sz="2800" dirty="0">
                <a:solidFill>
                  <a:schemeClr val="bg2">
                    <a:lumMod val="75000"/>
                  </a:schemeClr>
                </a:solidFill>
                <a:latin typeface="Museo Sans 100" panose="02000000000000000000" pitchFamily="50" charset="-18"/>
              </a:rPr>
              <a:t> optional</a:t>
            </a:r>
            <a:r>
              <a:rPr lang="hu-HU" sz="2800" dirty="0">
                <a:solidFill>
                  <a:schemeClr val="bg2">
                    <a:lumMod val="75000"/>
                  </a:schemeClr>
                </a:solidFill>
                <a:latin typeface="Museo Sans 100" panose="02000000000000000000" pitchFamily="50" charset="-18"/>
              </a:rPr>
              <a:t> </a:t>
            </a:r>
            <a:r>
              <a:rPr lang="en-US" sz="2800" dirty="0">
                <a:solidFill>
                  <a:schemeClr val="bg2">
                    <a:lumMod val="75000"/>
                  </a:schemeClr>
                </a:solidFill>
                <a:latin typeface="Museo Sans 100" panose="02000000000000000000" pitchFamily="50" charset="-18"/>
              </a:rPr>
              <a:t>environments</a:t>
            </a: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User</a:t>
            </a:r>
            <a:r>
              <a:rPr lang="hu-HU" sz="2800" dirty="0">
                <a:solidFill>
                  <a:schemeClr val="bg2">
                    <a:lumMod val="75000"/>
                  </a:schemeClr>
                </a:solidFill>
                <a:latin typeface="Museo Sans 100" panose="02000000000000000000" pitchFamily="50" charset="-18"/>
              </a:rPr>
              <a:t> is </a:t>
            </a:r>
            <a:r>
              <a:rPr lang="en-US" sz="2800" dirty="0">
                <a:solidFill>
                  <a:schemeClr val="bg2">
                    <a:lumMod val="75000"/>
                  </a:schemeClr>
                </a:solidFill>
                <a:latin typeface="Museo Sans 100" panose="02000000000000000000" pitchFamily="50" charset="-18"/>
              </a:rPr>
              <a:t>never forced to </a:t>
            </a:r>
            <a:r>
              <a:rPr lang="hu-HU" sz="2800" dirty="0">
                <a:solidFill>
                  <a:schemeClr val="bg2">
                    <a:lumMod val="75000"/>
                  </a:schemeClr>
                </a:solidFill>
                <a:latin typeface="Museo Sans 100" panose="02000000000000000000" pitchFamily="50" charset="-18"/>
              </a:rPr>
              <a:t>be </a:t>
            </a:r>
            <a:r>
              <a:rPr lang="en-US" sz="2800" dirty="0">
                <a:solidFill>
                  <a:schemeClr val="bg2">
                    <a:lumMod val="75000"/>
                  </a:schemeClr>
                </a:solidFill>
                <a:latin typeface="Museo Sans 100" panose="02000000000000000000" pitchFamily="50" charset="-18"/>
              </a:rPr>
              <a:t>watch any</a:t>
            </a:r>
            <a:r>
              <a:rPr lang="hu-HU" sz="2800" dirty="0">
                <a:solidFill>
                  <a:schemeClr val="bg2">
                    <a:lumMod val="75000"/>
                  </a:schemeClr>
                </a:solidFill>
                <a:latin typeface="Museo Sans 100" panose="02000000000000000000" pitchFamily="50" charset="-18"/>
              </a:rPr>
              <a:t> of </a:t>
            </a:r>
            <a:r>
              <a:rPr lang="hu-HU" sz="2800" dirty="0" err="1">
                <a:solidFill>
                  <a:schemeClr val="bg2">
                    <a:lumMod val="75000"/>
                  </a:schemeClr>
                </a:solidFill>
                <a:latin typeface="Museo Sans 100" panose="02000000000000000000" pitchFamily="50" charset="-18"/>
              </a:rPr>
              <a:t>the</a:t>
            </a:r>
            <a:r>
              <a:rPr lang="hu-HU" sz="2800" dirty="0">
                <a:solidFill>
                  <a:schemeClr val="bg2">
                    <a:lumMod val="75000"/>
                  </a:schemeClr>
                </a:solidFill>
                <a:latin typeface="Museo Sans 100" panose="02000000000000000000" pitchFamily="50" charset="-18"/>
              </a:rPr>
              <a:t> UI </a:t>
            </a:r>
            <a:r>
              <a:rPr lang="en-US" sz="2800" dirty="0">
                <a:solidFill>
                  <a:schemeClr val="bg2">
                    <a:lumMod val="75000"/>
                  </a:schemeClr>
                </a:solidFill>
                <a:latin typeface="Museo Sans 100" panose="02000000000000000000" pitchFamily="50" charset="-18"/>
              </a:rPr>
              <a:t>elements</a:t>
            </a: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Utilizing pressure sensitivity </a:t>
            </a:r>
            <a:endParaRPr lang="hu-HU" sz="2800" dirty="0">
              <a:solidFill>
                <a:schemeClr val="bg2">
                  <a:lumMod val="75000"/>
                </a:schemeClr>
              </a:solidFill>
              <a:latin typeface="Museo Sans 100" panose="02000000000000000000" pitchFamily="50" charset="-18"/>
            </a:endParaRP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Trying to simulate real-life interactions</a:t>
            </a:r>
          </a:p>
          <a:p>
            <a:pPr marL="457200" indent="-457200" algn="l" defTabSz="457200">
              <a:buFont typeface="Arial" panose="020B0604020202020204" pitchFamily="34" charset="0"/>
              <a:buChar char="•"/>
              <a:defRPr sz="2400">
                <a:solidFill>
                  <a:srgbClr val="335F86"/>
                </a:solidFill>
              </a:defRPr>
            </a:pPr>
            <a:endParaRPr lang="hu-HU" sz="2800" dirty="0">
              <a:solidFill>
                <a:schemeClr val="bg2">
                  <a:lumMod val="75000"/>
                </a:schemeClr>
              </a:solidFill>
              <a:latin typeface="Museo Sans 100" panose="02000000000000000000" pitchFamily="50" charset="-18"/>
            </a:endParaRPr>
          </a:p>
          <a:p>
            <a:pPr marL="457200" indent="-457200" algn="l" defTabSz="457200">
              <a:buFont typeface="Arial" panose="020B0604020202020204" pitchFamily="34" charset="0"/>
              <a:buChar char="•"/>
              <a:defRPr sz="2400">
                <a:solidFill>
                  <a:srgbClr val="335F86"/>
                </a:solidFill>
              </a:defRPr>
            </a:pPr>
            <a:endParaRPr lang="hu-HU" sz="2800" dirty="0">
              <a:solidFill>
                <a:schemeClr val="bg2">
                  <a:lumMod val="75000"/>
                </a:schemeClr>
              </a:solidFill>
              <a:latin typeface="Museo Sans 100" panose="02000000000000000000" pitchFamily="50" charset="-18"/>
            </a:endParaRPr>
          </a:p>
          <a:p>
            <a:pPr marL="457200" indent="-457200" algn="l" defTabSz="457200">
              <a:buFont typeface="Arial" panose="020B0604020202020204" pitchFamily="34" charset="0"/>
              <a:buChar char="•"/>
              <a:defRPr sz="2400">
                <a:solidFill>
                  <a:srgbClr val="335F86"/>
                </a:solidFill>
              </a:defRPr>
            </a:pPr>
            <a:endParaRPr lang="en-US" sz="2800" dirty="0">
              <a:solidFill>
                <a:schemeClr val="bg2">
                  <a:lumMod val="75000"/>
                </a:schemeClr>
              </a:solidFill>
              <a:latin typeface="Museo Sans 100" panose="02000000000000000000" pitchFamily="50" charset="-18"/>
            </a:endParaRPr>
          </a:p>
        </p:txBody>
      </p:sp>
      <p:pic>
        <p:nvPicPr>
          <p:cNvPr id="17" name="Kép 16"/>
          <p:cNvPicPr/>
          <p:nvPr/>
        </p:nvPicPr>
        <p:blipFill>
          <a:blip r:embed="rId5" cstate="print">
            <a:extLst>
              <a:ext uri="{28A0092B-C50C-407E-A947-70E740481C1C}">
                <a14:useLocalDpi xmlns:a14="http://schemas.microsoft.com/office/drawing/2010/main" val="0"/>
              </a:ext>
            </a:extLst>
          </a:blip>
          <a:stretch>
            <a:fillRect/>
          </a:stretch>
        </p:blipFill>
        <p:spPr>
          <a:xfrm>
            <a:off x="17395215" y="7369035"/>
            <a:ext cx="6655631" cy="6110206"/>
          </a:xfrm>
          <a:prstGeom prst="rect">
            <a:avLst/>
          </a:prstGeom>
          <a:ln>
            <a:noFill/>
          </a:ln>
          <a:effectLst>
            <a:outerShdw blurRad="190500" algn="tl" rotWithShape="0">
              <a:srgbClr val="000000">
                <a:alpha val="70000"/>
              </a:srgbClr>
            </a:outerShdw>
          </a:effectLst>
        </p:spPr>
      </p:pic>
      <p:pic>
        <p:nvPicPr>
          <p:cNvPr id="3" name="Kép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95215" y="834410"/>
            <a:ext cx="6655631" cy="598417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36953939"/>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Kép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4393970" cy="13716000"/>
          </a:xfrm>
          <a:prstGeom prst="rect">
            <a:avLst/>
          </a:prstGeom>
        </p:spPr>
      </p:pic>
      <p:pic>
        <p:nvPicPr>
          <p:cNvPr id="231" name="image1.png" descr="image1.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1198693" y="471944"/>
            <a:ext cx="1986633" cy="362466"/>
          </a:xfrm>
          <a:prstGeom prst="rect">
            <a:avLst/>
          </a:prstGeom>
          <a:ln w="12700">
            <a:miter lim="400000"/>
          </a:ln>
        </p:spPr>
      </p:pic>
      <p:sp>
        <p:nvSpPr>
          <p:cNvPr id="232" name="Shape 232" descr="TextBox 20"/>
          <p:cNvSpPr/>
          <p:nvPr/>
        </p:nvSpPr>
        <p:spPr>
          <a:xfrm>
            <a:off x="3413585" y="1171756"/>
            <a:ext cx="17556848" cy="707882"/>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pPr defTabSz="914400">
              <a:defRPr sz="4000" b="1" cap="all">
                <a:solidFill>
                  <a:srgbClr val="3784D3"/>
                </a:solidFill>
              </a:defRPr>
            </a:pPr>
            <a:r>
              <a:rPr lang="en-US" dirty="0">
                <a:solidFill>
                  <a:schemeClr val="bg2">
                    <a:lumMod val="75000"/>
                  </a:schemeClr>
                </a:solidFill>
                <a:latin typeface="Museo Sans 300" panose="02000000000000000000" pitchFamily="50" charset="-18"/>
              </a:rPr>
              <a:t> </a:t>
            </a:r>
            <a:r>
              <a:rPr lang="en-US" dirty="0" err="1">
                <a:solidFill>
                  <a:schemeClr val="bg2">
                    <a:lumMod val="75000"/>
                  </a:schemeClr>
                </a:solidFill>
                <a:latin typeface="Museo Sans 300" panose="02000000000000000000" pitchFamily="50" charset="-18"/>
              </a:rPr>
              <a:t>ShapeLab</a:t>
            </a:r>
            <a:r>
              <a:rPr lang="en-US" dirty="0">
                <a:solidFill>
                  <a:schemeClr val="bg2">
                    <a:lumMod val="75000"/>
                  </a:schemeClr>
                </a:solidFill>
                <a:latin typeface="Museo Sans 300" panose="02000000000000000000" pitchFamily="50" charset="-18"/>
              </a:rPr>
              <a:t> -  Engine</a:t>
            </a:r>
          </a:p>
        </p:txBody>
      </p:sp>
      <p:sp>
        <p:nvSpPr>
          <p:cNvPr id="233" name="Shape 233" descr="Rectangle 12"/>
          <p:cNvSpPr/>
          <p:nvPr/>
        </p:nvSpPr>
        <p:spPr>
          <a:xfrm rot="21599081">
            <a:off x="570839" y="642580"/>
            <a:ext cx="10361308" cy="21082"/>
          </a:xfrm>
          <a:prstGeom prst="rect">
            <a:avLst/>
          </a:prstGeom>
          <a:gradFill>
            <a:gsLst>
              <a:gs pos="25000">
                <a:srgbClr val="3099E1"/>
              </a:gs>
              <a:gs pos="80983">
                <a:srgbClr val="5ECADB"/>
              </a:gs>
            </a:gsLst>
          </a:gradFill>
          <a:ln w="12700">
            <a:miter lim="400000"/>
          </a:ln>
        </p:spPr>
        <p:txBody>
          <a:bodyPr lIns="50800" tIns="50800" rIns="50800" bIns="50800" anchor="ctr"/>
          <a:lstStyle/>
          <a:p>
            <a:pPr defTabSz="914400">
              <a:defRPr sz="3200" b="1">
                <a:solidFill>
                  <a:srgbClr val="FFFFFF"/>
                </a:solidFill>
                <a:latin typeface="Calibri"/>
                <a:ea typeface="Calibri"/>
                <a:cs typeface="Calibri"/>
                <a:sym typeface="Calibri"/>
              </a:defRPr>
            </a:pPr>
            <a:endParaRPr lang="en-US">
              <a:solidFill>
                <a:schemeClr val="accent1"/>
              </a:solidFill>
            </a:endParaRPr>
          </a:p>
        </p:txBody>
      </p:sp>
      <p:sp>
        <p:nvSpPr>
          <p:cNvPr id="234" name="Shape 234" descr="Rectangle 12"/>
          <p:cNvSpPr/>
          <p:nvPr/>
        </p:nvSpPr>
        <p:spPr>
          <a:xfrm rot="21599081">
            <a:off x="13451853" y="642580"/>
            <a:ext cx="10361309" cy="21082"/>
          </a:xfrm>
          <a:prstGeom prst="rect">
            <a:avLst/>
          </a:prstGeom>
          <a:gradFill>
            <a:gsLst>
              <a:gs pos="0">
                <a:srgbClr val="5ECADB"/>
              </a:gs>
              <a:gs pos="100000">
                <a:srgbClr val="3099E1"/>
              </a:gs>
            </a:gsLst>
          </a:gradFill>
          <a:ln w="12700">
            <a:miter lim="400000"/>
          </a:ln>
        </p:spPr>
        <p:txBody>
          <a:bodyPr lIns="50800" tIns="50800" rIns="50800" bIns="50800" anchor="ctr"/>
          <a:lstStyle/>
          <a:p>
            <a:pPr defTabSz="914400">
              <a:defRPr sz="3200" b="1">
                <a:solidFill>
                  <a:srgbClr val="FFFFFF"/>
                </a:solidFill>
                <a:latin typeface="Calibri"/>
                <a:ea typeface="Calibri"/>
                <a:cs typeface="Calibri"/>
                <a:sym typeface="Calibri"/>
              </a:defRPr>
            </a:pPr>
            <a:endParaRPr lang="en-US">
              <a:solidFill>
                <a:schemeClr val="accent1"/>
              </a:solidFill>
            </a:endParaRPr>
          </a:p>
        </p:txBody>
      </p:sp>
      <p:sp>
        <p:nvSpPr>
          <p:cNvPr id="32" name="Shape 244"/>
          <p:cNvSpPr/>
          <p:nvPr/>
        </p:nvSpPr>
        <p:spPr>
          <a:xfrm>
            <a:off x="840315" y="4588714"/>
            <a:ext cx="23210531" cy="53347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algn="l" defTabSz="457200">
              <a:defRPr sz="2400">
                <a:solidFill>
                  <a:srgbClr val="335F86"/>
                </a:solidFill>
              </a:defRPr>
            </a:pPr>
            <a:endParaRPr lang="en-US" sz="2800">
              <a:solidFill>
                <a:schemeClr val="accent1"/>
              </a:solidFill>
            </a:endParaRPr>
          </a:p>
        </p:txBody>
      </p:sp>
      <p:graphicFrame>
        <p:nvGraphicFramePr>
          <p:cNvPr id="2" name="Táblázat 1"/>
          <p:cNvGraphicFramePr>
            <a:graphicFrameLocks noGrp="1"/>
          </p:cNvGraphicFramePr>
          <p:nvPr>
            <p:extLst>
              <p:ext uri="{D42A27DB-BD31-4B8C-83A1-F6EECF244321}">
                <p14:modId xmlns:p14="http://schemas.microsoft.com/office/powerpoint/2010/main" val="3870590166"/>
              </p:ext>
            </p:extLst>
          </p:nvPr>
        </p:nvGraphicFramePr>
        <p:xfrm>
          <a:off x="1609343" y="8005230"/>
          <a:ext cx="21162681" cy="4686020"/>
        </p:xfrm>
        <a:graphic>
          <a:graphicData uri="http://schemas.openxmlformats.org/drawingml/2006/table">
            <a:tbl>
              <a:tblPr firstRow="1" bandRow="1">
                <a:tableStyleId>{5940675A-B579-460E-94D1-54222C63F5DA}</a:tableStyleId>
              </a:tblPr>
              <a:tblGrid>
                <a:gridCol w="4969867">
                  <a:extLst>
                    <a:ext uri="{9D8B030D-6E8A-4147-A177-3AD203B41FA5}">
                      <a16:colId xmlns:a16="http://schemas.microsoft.com/office/drawing/2014/main" val="20000"/>
                    </a:ext>
                  </a:extLst>
                </a:gridCol>
                <a:gridCol w="5062654">
                  <a:extLst>
                    <a:ext uri="{9D8B030D-6E8A-4147-A177-3AD203B41FA5}">
                      <a16:colId xmlns:a16="http://schemas.microsoft.com/office/drawing/2014/main" val="20001"/>
                    </a:ext>
                  </a:extLst>
                </a:gridCol>
                <a:gridCol w="579864">
                  <a:extLst>
                    <a:ext uri="{9D8B030D-6E8A-4147-A177-3AD203B41FA5}">
                      <a16:colId xmlns:a16="http://schemas.microsoft.com/office/drawing/2014/main" val="20002"/>
                    </a:ext>
                  </a:extLst>
                </a:gridCol>
                <a:gridCol w="5374886">
                  <a:extLst>
                    <a:ext uri="{9D8B030D-6E8A-4147-A177-3AD203B41FA5}">
                      <a16:colId xmlns:a16="http://schemas.microsoft.com/office/drawing/2014/main" val="20003"/>
                    </a:ext>
                  </a:extLst>
                </a:gridCol>
                <a:gridCol w="5175410">
                  <a:extLst>
                    <a:ext uri="{9D8B030D-6E8A-4147-A177-3AD203B41FA5}">
                      <a16:colId xmlns:a16="http://schemas.microsoft.com/office/drawing/2014/main" val="20004"/>
                    </a:ext>
                  </a:extLst>
                </a:gridCol>
              </a:tblGrid>
              <a:tr h="763996">
                <a:tc>
                  <a:txBody>
                    <a:bodyPr/>
                    <a:lstStyle/>
                    <a:p>
                      <a:r>
                        <a:rPr lang="hu-HU" sz="2800" dirty="0">
                          <a:solidFill>
                            <a:schemeClr val="bg2">
                              <a:lumMod val="75000"/>
                            </a:schemeClr>
                          </a:solidFill>
                          <a:latin typeface="Museo Sans 700" panose="02000000000000000000" pitchFamily="50" charset="-18"/>
                        </a:rPr>
                        <a:t>Pro</a:t>
                      </a:r>
                      <a:endParaRPr lang="en-US" sz="2800" dirty="0">
                        <a:solidFill>
                          <a:schemeClr val="bg2">
                            <a:lumMod val="75000"/>
                          </a:schemeClr>
                        </a:solidFill>
                        <a:latin typeface="Museo Sans 700" panose="02000000000000000000" pitchFamily="50" charset="-1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CDCA1"/>
                    </a:solidFill>
                  </a:tcPr>
                </a:tc>
                <a:tc>
                  <a:txBody>
                    <a:bodyPr/>
                    <a:lstStyle/>
                    <a:p>
                      <a:r>
                        <a:rPr lang="hu-HU" sz="2800" dirty="0">
                          <a:solidFill>
                            <a:schemeClr val="bg2">
                              <a:lumMod val="75000"/>
                            </a:schemeClr>
                          </a:solidFill>
                          <a:latin typeface="Museo Sans 700" panose="02000000000000000000" pitchFamily="50" charset="-18"/>
                        </a:rPr>
                        <a:t>Contra</a:t>
                      </a:r>
                      <a:endParaRPr lang="en-US" sz="2800" dirty="0">
                        <a:solidFill>
                          <a:schemeClr val="bg2">
                            <a:lumMod val="75000"/>
                          </a:schemeClr>
                        </a:solidFill>
                        <a:latin typeface="Museo Sans 700" panose="02000000000000000000" pitchFamily="50" charset="-1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71"/>
                    </a:solidFill>
                  </a:tcPr>
                </a:tc>
                <a:tc>
                  <a:txBody>
                    <a:bodyPr/>
                    <a:lstStyle/>
                    <a:p>
                      <a:endParaRPr lang="en-US" sz="2800" dirty="0">
                        <a:solidFill>
                          <a:schemeClr val="bg2">
                            <a:lumMod val="75000"/>
                          </a:schemeClr>
                        </a:solidFill>
                        <a:latin typeface="Museo Sans 700" panose="02000000000000000000" pitchFamily="50" charset="-1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hu-HU" sz="2800" dirty="0">
                          <a:solidFill>
                            <a:schemeClr val="bg2">
                              <a:lumMod val="75000"/>
                            </a:schemeClr>
                          </a:solidFill>
                          <a:latin typeface="Museo Sans 700" panose="02000000000000000000" pitchFamily="50" charset="-18"/>
                        </a:rPr>
                        <a:t>Pro</a:t>
                      </a:r>
                      <a:endParaRPr lang="en-US" sz="2800" dirty="0">
                        <a:solidFill>
                          <a:schemeClr val="bg2">
                            <a:lumMod val="75000"/>
                          </a:schemeClr>
                        </a:solidFill>
                        <a:latin typeface="Museo Sans 700" panose="02000000000000000000" pitchFamily="50" charset="-1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CDCA1"/>
                    </a:solidFill>
                  </a:tcPr>
                </a:tc>
                <a:tc>
                  <a:txBody>
                    <a:bodyPr/>
                    <a:lstStyle/>
                    <a:p>
                      <a:r>
                        <a:rPr lang="hu-HU" sz="2800" dirty="0">
                          <a:solidFill>
                            <a:schemeClr val="bg2">
                              <a:lumMod val="75000"/>
                            </a:schemeClr>
                          </a:solidFill>
                          <a:latin typeface="Museo Sans 700" panose="02000000000000000000" pitchFamily="50" charset="-18"/>
                        </a:rPr>
                        <a:t>Contra</a:t>
                      </a:r>
                      <a:endParaRPr lang="en-US" sz="2800" dirty="0">
                        <a:solidFill>
                          <a:schemeClr val="bg2">
                            <a:lumMod val="75000"/>
                          </a:schemeClr>
                        </a:solidFill>
                        <a:latin typeface="Museo Sans 700" panose="02000000000000000000" pitchFamily="50" charset="-18"/>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71"/>
                    </a:solidFill>
                  </a:tcPr>
                </a:tc>
                <a:extLst>
                  <a:ext uri="{0D108BD9-81ED-4DB2-BD59-A6C34878D82A}">
                    <a16:rowId xmlns:a16="http://schemas.microsoft.com/office/drawing/2014/main" val="10001"/>
                  </a:ext>
                </a:extLst>
              </a:tr>
              <a:tr h="3922024">
                <a:tc>
                  <a:txBody>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solidFill>
                            <a:schemeClr val="bg2">
                              <a:lumMod val="75000"/>
                            </a:schemeClr>
                          </a:solidFill>
                          <a:latin typeface="Museo Sans 100" panose="02000000000000000000" pitchFamily="50" charset="-18"/>
                        </a:rPr>
                        <a:t>Everything on your hands</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solidFill>
                            <a:schemeClr val="bg2">
                              <a:lumMod val="75000"/>
                            </a:schemeClr>
                          </a:solidFill>
                          <a:latin typeface="Museo Sans 100" panose="02000000000000000000" pitchFamily="50" charset="-18"/>
                        </a:rPr>
                        <a:t>No boundaries</a:t>
                      </a:r>
                    </a:p>
                    <a:p>
                      <a:endParaRPr lang="en-US" sz="2800" dirty="0">
                        <a:solidFill>
                          <a:schemeClr val="bg2">
                            <a:lumMod val="75000"/>
                          </a:schemeClr>
                        </a:solidFill>
                        <a:latin typeface="Museo Sans 100" panose="02000000000000000000" pitchFamily="50" charset="-1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CDCA1"/>
                    </a:solidFill>
                  </a:tcPr>
                </a:tc>
                <a:tc>
                  <a:txBody>
                    <a:bodyPr/>
                    <a:lstStyle/>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solidFill>
                            <a:schemeClr val="bg2">
                              <a:lumMod val="75000"/>
                            </a:schemeClr>
                          </a:solidFill>
                          <a:latin typeface="Museo Sans 100" panose="02000000000000000000" pitchFamily="50" charset="-18"/>
                        </a:rPr>
                        <a:t>Slower implementation</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solidFill>
                            <a:schemeClr val="bg2">
                              <a:lumMod val="75000"/>
                            </a:schemeClr>
                          </a:solidFill>
                          <a:latin typeface="Museo Sans 100" panose="02000000000000000000" pitchFamily="50" charset="-18"/>
                        </a:rPr>
                        <a:t>More, wider competencies, HR resource needed</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solidFill>
                            <a:schemeClr val="bg2">
                              <a:lumMod val="75000"/>
                            </a:schemeClr>
                          </a:solidFill>
                          <a:latin typeface="Museo Sans 100" panose="02000000000000000000" pitchFamily="50" charset="-18"/>
                        </a:rPr>
                        <a:t>Tool development needed</a:t>
                      </a:r>
                    </a:p>
                    <a:p>
                      <a:pPr marL="457200" marR="0" indent="-457200" algn="l" defTabSz="825500" rtl="0" fontAlgn="auto" latinLnBrk="0" hangingPunct="0">
                        <a:lnSpc>
                          <a:spcPct val="100000"/>
                        </a:lnSpc>
                        <a:spcBef>
                          <a:spcPts val="0"/>
                        </a:spcBef>
                        <a:spcAft>
                          <a:spcPts val="0"/>
                        </a:spcAft>
                        <a:buClrTx/>
                        <a:buSzTx/>
                        <a:buFont typeface="Arial" panose="020B0604020202020204" pitchFamily="34" charset="0"/>
                        <a:buChar char="•"/>
                        <a:tabLst/>
                      </a:pPr>
                      <a:r>
                        <a:rPr lang="en-US" sz="2800" dirty="0">
                          <a:solidFill>
                            <a:schemeClr val="bg2">
                              <a:lumMod val="75000"/>
                            </a:schemeClr>
                          </a:solidFill>
                          <a:latin typeface="Museo Sans 100" panose="02000000000000000000" pitchFamily="50" charset="-18"/>
                        </a:rPr>
                        <a:t>Maintenance</a:t>
                      </a:r>
                      <a:endParaRPr lang="hu-HU" sz="2800" dirty="0">
                        <a:solidFill>
                          <a:schemeClr val="bg2">
                            <a:lumMod val="75000"/>
                          </a:schemeClr>
                        </a:solidFill>
                        <a:latin typeface="Museo Sans 100" panose="02000000000000000000" pitchFamily="50" charset="-18"/>
                      </a:endParaRPr>
                    </a:p>
                    <a:p>
                      <a:endParaRPr lang="en-US" sz="2800" dirty="0">
                        <a:solidFill>
                          <a:schemeClr val="bg2">
                            <a:lumMod val="75000"/>
                          </a:schemeClr>
                        </a:solidFill>
                        <a:latin typeface="Museo Sans 100" panose="02000000000000000000" pitchFamily="50" charset="-1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71"/>
                    </a:solidFill>
                  </a:tcPr>
                </a:tc>
                <a:tc>
                  <a:txBody>
                    <a:bodyPr/>
                    <a:lstStyle/>
                    <a:p>
                      <a:endParaRPr lang="en-US" sz="2800" dirty="0">
                        <a:solidFill>
                          <a:schemeClr val="bg2">
                            <a:lumMod val="75000"/>
                          </a:schemeClr>
                        </a:solidFill>
                        <a:latin typeface="Museo Sans 100" panose="02000000000000000000" pitchFamily="50" charset="-1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457200" indent="-457200" algn="l">
                        <a:buFont typeface="Arial" panose="020B0604020202020204" pitchFamily="34" charset="0"/>
                        <a:buChar char="•"/>
                      </a:pPr>
                      <a:r>
                        <a:rPr lang="en-US" sz="2800" dirty="0">
                          <a:solidFill>
                            <a:schemeClr val="bg2">
                              <a:lumMod val="75000"/>
                            </a:schemeClr>
                          </a:solidFill>
                          <a:latin typeface="Museo Sans 100" panose="02000000000000000000" pitchFamily="50" charset="-18"/>
                        </a:rPr>
                        <a:t>Faster implementation</a:t>
                      </a:r>
                    </a:p>
                    <a:p>
                      <a:pPr marL="457200" indent="-457200" algn="l">
                        <a:buFont typeface="Arial" panose="020B0604020202020204" pitchFamily="34" charset="0"/>
                        <a:buChar char="•"/>
                      </a:pPr>
                      <a:r>
                        <a:rPr lang="en-US" sz="2800" dirty="0">
                          <a:solidFill>
                            <a:schemeClr val="bg2">
                              <a:lumMod val="75000"/>
                            </a:schemeClr>
                          </a:solidFill>
                          <a:latin typeface="Museo Sans 100" panose="02000000000000000000" pitchFamily="50" charset="-18"/>
                        </a:rPr>
                        <a:t>Less HR resource needed</a:t>
                      </a:r>
                    </a:p>
                    <a:p>
                      <a:pPr marL="457200" indent="-457200" algn="l">
                        <a:buFont typeface="Arial" panose="020B0604020202020204" pitchFamily="34" charset="0"/>
                        <a:buChar char="•"/>
                      </a:pPr>
                      <a:r>
                        <a:rPr lang="en-US" sz="2800" dirty="0">
                          <a:solidFill>
                            <a:schemeClr val="bg2">
                              <a:lumMod val="75000"/>
                            </a:schemeClr>
                          </a:solidFill>
                          <a:latin typeface="Museo Sans 100" panose="02000000000000000000" pitchFamily="50" charset="-18"/>
                        </a:rPr>
                        <a:t>Faster respond for the market requirements</a:t>
                      </a:r>
                      <a:r>
                        <a:rPr lang="hu-HU" sz="2800" dirty="0">
                          <a:solidFill>
                            <a:schemeClr val="bg2">
                              <a:lumMod val="75000"/>
                            </a:schemeClr>
                          </a:solidFill>
                          <a:latin typeface="Museo Sans 100" panose="02000000000000000000" pitchFamily="50" charset="-18"/>
                        </a:rPr>
                        <a:t>, </a:t>
                      </a:r>
                      <a:r>
                        <a:rPr lang="hu-HU" sz="2800" dirty="0" err="1">
                          <a:solidFill>
                            <a:schemeClr val="bg2">
                              <a:lumMod val="75000"/>
                            </a:schemeClr>
                          </a:solidFill>
                          <a:latin typeface="Museo Sans 100" panose="02000000000000000000" pitchFamily="50" charset="-18"/>
                        </a:rPr>
                        <a:t>implementations</a:t>
                      </a:r>
                      <a:endParaRPr lang="en-US" sz="2800" dirty="0">
                        <a:solidFill>
                          <a:schemeClr val="bg2">
                            <a:lumMod val="75000"/>
                          </a:schemeClr>
                        </a:solidFill>
                        <a:latin typeface="Museo Sans 100" panose="02000000000000000000" pitchFamily="50" charset="-18"/>
                      </a:endParaRPr>
                    </a:p>
                    <a:p>
                      <a:pPr marL="457200" indent="-457200" algn="l">
                        <a:buFont typeface="Arial" panose="020B0604020202020204" pitchFamily="34" charset="0"/>
                        <a:buChar char="•"/>
                      </a:pPr>
                      <a:r>
                        <a:rPr lang="en-US" sz="2800" dirty="0">
                          <a:solidFill>
                            <a:schemeClr val="bg2">
                              <a:lumMod val="75000"/>
                            </a:schemeClr>
                          </a:solidFill>
                          <a:latin typeface="Museo Sans 100" panose="02000000000000000000" pitchFamily="50" charset="-18"/>
                        </a:rPr>
                        <a:t>Test process (HW + platform)</a:t>
                      </a:r>
                    </a:p>
                    <a:p>
                      <a:pPr marL="457200" indent="-457200" algn="l">
                        <a:buFont typeface="Arial" panose="020B0604020202020204" pitchFamily="34" charset="0"/>
                        <a:buChar char="•"/>
                      </a:pPr>
                      <a:r>
                        <a:rPr lang="en-US" sz="2800" dirty="0">
                          <a:solidFill>
                            <a:schemeClr val="bg2">
                              <a:lumMod val="75000"/>
                            </a:schemeClr>
                          </a:solidFill>
                          <a:latin typeface="Museo Sans 100" panose="02000000000000000000" pitchFamily="50" charset="-18"/>
                        </a:rPr>
                        <a:t>Team work, processes</a:t>
                      </a:r>
                    </a:p>
                    <a:p>
                      <a:endParaRPr lang="en-US" sz="2800" dirty="0">
                        <a:solidFill>
                          <a:schemeClr val="bg2">
                            <a:lumMod val="75000"/>
                          </a:schemeClr>
                        </a:solidFill>
                        <a:latin typeface="Museo Sans 100" panose="02000000000000000000" pitchFamily="50" charset="-1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8CDCA1"/>
                    </a:solidFill>
                  </a:tcPr>
                </a:tc>
                <a:tc>
                  <a:txBody>
                    <a:bodyPr/>
                    <a:lstStyle/>
                    <a:p>
                      <a:pPr marL="457200" indent="-457200" algn="l">
                        <a:buFont typeface="Arial" panose="020B0604020202020204" pitchFamily="34" charset="0"/>
                        <a:buChar char="•"/>
                      </a:pPr>
                      <a:r>
                        <a:rPr lang="en-US" sz="2800" dirty="0">
                          <a:solidFill>
                            <a:schemeClr val="bg2">
                              <a:lumMod val="75000"/>
                            </a:schemeClr>
                          </a:solidFill>
                          <a:latin typeface="Museo Sans 100" panose="02000000000000000000" pitchFamily="50" charset="-18"/>
                        </a:rPr>
                        <a:t>Dependency form a 3rd party engine</a:t>
                      </a:r>
                    </a:p>
                    <a:p>
                      <a:pPr marL="457200" indent="-457200" algn="l">
                        <a:buFont typeface="Arial" panose="020B0604020202020204" pitchFamily="34" charset="0"/>
                        <a:buChar char="•"/>
                      </a:pPr>
                      <a:r>
                        <a:rPr lang="en-US" sz="2800" dirty="0">
                          <a:solidFill>
                            <a:schemeClr val="bg2">
                              <a:lumMod val="75000"/>
                            </a:schemeClr>
                          </a:solidFill>
                          <a:latin typeface="Museo Sans 100" panose="02000000000000000000" pitchFamily="50" charset="-18"/>
                        </a:rPr>
                        <a:t>Support, implementation for the niche markets</a:t>
                      </a:r>
                      <a:endParaRPr lang="hu-HU" sz="2800" dirty="0">
                        <a:solidFill>
                          <a:schemeClr val="bg2">
                            <a:lumMod val="75000"/>
                          </a:schemeClr>
                        </a:solidFill>
                        <a:latin typeface="Museo Sans 100" panose="02000000000000000000" pitchFamily="50" charset="-18"/>
                      </a:endParaRPr>
                    </a:p>
                    <a:p>
                      <a:endParaRPr lang="en-US" sz="2800" dirty="0">
                        <a:solidFill>
                          <a:schemeClr val="bg2">
                            <a:lumMod val="75000"/>
                          </a:schemeClr>
                        </a:solidFill>
                        <a:latin typeface="Museo Sans 100" panose="02000000000000000000" pitchFamily="50" charset="-1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FF7171"/>
                    </a:solidFill>
                  </a:tcPr>
                </a:tc>
                <a:extLst>
                  <a:ext uri="{0D108BD9-81ED-4DB2-BD59-A6C34878D82A}">
                    <a16:rowId xmlns:a16="http://schemas.microsoft.com/office/drawing/2014/main" val="10002"/>
                  </a:ext>
                </a:extLst>
              </a:tr>
            </a:tbl>
          </a:graphicData>
        </a:graphic>
      </p:graphicFrame>
      <p:graphicFrame>
        <p:nvGraphicFramePr>
          <p:cNvPr id="3" name="Táblázat 2">
            <a:extLst>
              <a:ext uri="{FF2B5EF4-FFF2-40B4-BE49-F238E27FC236}">
                <a16:creationId xmlns:a16="http://schemas.microsoft.com/office/drawing/2014/main" id="{B713688E-1896-43B5-BC19-C716A931CD89}"/>
              </a:ext>
            </a:extLst>
          </p:cNvPr>
          <p:cNvGraphicFramePr>
            <a:graphicFrameLocks noGrp="1"/>
          </p:cNvGraphicFramePr>
          <p:nvPr>
            <p:extLst>
              <p:ext uri="{D42A27DB-BD31-4B8C-83A1-F6EECF244321}">
                <p14:modId xmlns:p14="http://schemas.microsoft.com/office/powerpoint/2010/main" val="2962541051"/>
              </p:ext>
            </p:extLst>
          </p:nvPr>
        </p:nvGraphicFramePr>
        <p:xfrm>
          <a:off x="1609343" y="2485673"/>
          <a:ext cx="21162681" cy="5273040"/>
        </p:xfrm>
        <a:graphic>
          <a:graphicData uri="http://schemas.openxmlformats.org/drawingml/2006/table">
            <a:tbl>
              <a:tblPr firstRow="1" bandRow="1">
                <a:tableStyleId>{5940675A-B579-460E-94D1-54222C63F5DA}</a:tableStyleId>
              </a:tblPr>
              <a:tblGrid>
                <a:gridCol w="4969867">
                  <a:extLst>
                    <a:ext uri="{9D8B030D-6E8A-4147-A177-3AD203B41FA5}">
                      <a16:colId xmlns:a16="http://schemas.microsoft.com/office/drawing/2014/main" val="3587184084"/>
                    </a:ext>
                  </a:extLst>
                </a:gridCol>
                <a:gridCol w="5062654">
                  <a:extLst>
                    <a:ext uri="{9D8B030D-6E8A-4147-A177-3AD203B41FA5}">
                      <a16:colId xmlns:a16="http://schemas.microsoft.com/office/drawing/2014/main" val="294252700"/>
                    </a:ext>
                  </a:extLst>
                </a:gridCol>
                <a:gridCol w="579864">
                  <a:extLst>
                    <a:ext uri="{9D8B030D-6E8A-4147-A177-3AD203B41FA5}">
                      <a16:colId xmlns:a16="http://schemas.microsoft.com/office/drawing/2014/main" val="3802965907"/>
                    </a:ext>
                  </a:extLst>
                </a:gridCol>
                <a:gridCol w="5374886">
                  <a:extLst>
                    <a:ext uri="{9D8B030D-6E8A-4147-A177-3AD203B41FA5}">
                      <a16:colId xmlns:a16="http://schemas.microsoft.com/office/drawing/2014/main" val="2153211344"/>
                    </a:ext>
                  </a:extLst>
                </a:gridCol>
                <a:gridCol w="5175410">
                  <a:extLst>
                    <a:ext uri="{9D8B030D-6E8A-4147-A177-3AD203B41FA5}">
                      <a16:colId xmlns:a16="http://schemas.microsoft.com/office/drawing/2014/main" val="3927142782"/>
                    </a:ext>
                  </a:extLst>
                </a:gridCol>
              </a:tblGrid>
              <a:tr h="4824742">
                <a:tc gridSpan="2">
                  <a:txBody>
                    <a:bodyPr/>
                    <a:lstStyle/>
                    <a:p>
                      <a:r>
                        <a:rPr lang="en-US" sz="3200" b="1" dirty="0" err="1">
                          <a:solidFill>
                            <a:schemeClr val="bg2">
                              <a:lumMod val="75000"/>
                            </a:schemeClr>
                          </a:solidFill>
                          <a:latin typeface="Museo Sans 700" panose="02000000000000000000" pitchFamily="50" charset="-18"/>
                        </a:rPr>
                        <a:t>Leopoly</a:t>
                      </a:r>
                      <a:r>
                        <a:rPr lang="en-US" sz="3200" b="1" dirty="0">
                          <a:solidFill>
                            <a:schemeClr val="bg2">
                              <a:lumMod val="75000"/>
                            </a:schemeClr>
                          </a:solidFill>
                          <a:latin typeface="Museo Sans 700" panose="02000000000000000000" pitchFamily="50" charset="-18"/>
                        </a:rPr>
                        <a:t> </a:t>
                      </a:r>
                      <a:r>
                        <a:rPr lang="hu-HU" sz="3200" b="1" dirty="0" err="1">
                          <a:solidFill>
                            <a:schemeClr val="bg2">
                              <a:lumMod val="75000"/>
                            </a:schemeClr>
                          </a:solidFill>
                          <a:latin typeface="Museo Sans 700" panose="02000000000000000000" pitchFamily="50" charset="-18"/>
                        </a:rPr>
                        <a:t>Engine</a:t>
                      </a:r>
                      <a:endParaRPr lang="hu-HU" sz="3200" b="1" dirty="0">
                        <a:solidFill>
                          <a:schemeClr val="bg2">
                            <a:lumMod val="75000"/>
                          </a:schemeClr>
                        </a:solidFill>
                        <a:latin typeface="Museo Sans 700" panose="02000000000000000000" pitchFamily="50" charset="-18"/>
                      </a:endParaRPr>
                    </a:p>
                    <a:p>
                      <a:endParaRPr lang="hu-HU" sz="2800" b="1" dirty="0">
                        <a:solidFill>
                          <a:schemeClr val="bg2">
                            <a:lumMod val="75000"/>
                          </a:schemeClr>
                        </a:solidFill>
                        <a:latin typeface="Museo Sans 100" panose="02000000000000000000" pitchFamily="50" charset="-18"/>
                      </a:endParaRP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C++</a:t>
                      </a: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UI (buttons, sliders, etc.)</a:t>
                      </a: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Input handling (implement and support all HW)</a:t>
                      </a: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Sounds</a:t>
                      </a: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Render</a:t>
                      </a: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3rd party modules (12+ different): </a:t>
                      </a:r>
                      <a:r>
                        <a:rPr lang="en-US" sz="2800" dirty="0" err="1">
                          <a:solidFill>
                            <a:schemeClr val="bg2">
                              <a:lumMod val="75000"/>
                            </a:schemeClr>
                          </a:solidFill>
                          <a:latin typeface="Museo Sans 100" panose="02000000000000000000" pitchFamily="50" charset="-18"/>
                        </a:rPr>
                        <a:t>Json</a:t>
                      </a:r>
                      <a:r>
                        <a:rPr lang="en-US" sz="2800" dirty="0">
                          <a:solidFill>
                            <a:schemeClr val="bg2">
                              <a:lumMod val="75000"/>
                            </a:schemeClr>
                          </a:solidFill>
                          <a:latin typeface="Museo Sans 100" panose="02000000000000000000" pitchFamily="50" charset="-18"/>
                        </a:rPr>
                        <a:t>, XML, open JL, open SDL, CURL, </a:t>
                      </a:r>
                      <a:r>
                        <a:rPr lang="en-US" sz="2800" dirty="0" err="1">
                          <a:solidFill>
                            <a:schemeClr val="bg2">
                              <a:lumMod val="75000"/>
                            </a:schemeClr>
                          </a:solidFill>
                          <a:latin typeface="Museo Sans 100" panose="02000000000000000000" pitchFamily="50" charset="-18"/>
                        </a:rPr>
                        <a:t>OpenVR</a:t>
                      </a:r>
                      <a:r>
                        <a:rPr lang="en-US" sz="2800" dirty="0">
                          <a:solidFill>
                            <a:schemeClr val="bg2">
                              <a:lumMod val="75000"/>
                            </a:schemeClr>
                          </a:solidFill>
                          <a:latin typeface="Museo Sans 100" panose="02000000000000000000" pitchFamily="50" charset="-18"/>
                        </a:rPr>
                        <a:t>  </a:t>
                      </a:r>
                    </a:p>
                    <a:p>
                      <a:endParaRPr lang="en-US" sz="2800" dirty="0">
                        <a:solidFill>
                          <a:schemeClr val="bg2">
                            <a:lumMod val="75000"/>
                          </a:schemeClr>
                        </a:solidFill>
                        <a:latin typeface="Museo Sans 100" panose="02000000000000000000" pitchFamily="50" charset="-1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93CAF7"/>
                    </a:solidFill>
                  </a:tcPr>
                </a:tc>
                <a:tc hMerge="1">
                  <a:txBody>
                    <a:bodyPr/>
                    <a:lstStyle/>
                    <a:p>
                      <a:endParaRPr lang="en-US" dirty="0"/>
                    </a:p>
                  </a:txBody>
                  <a:tcPr/>
                </a:tc>
                <a:tc>
                  <a:txBody>
                    <a:bodyPr/>
                    <a:lstStyle/>
                    <a:p>
                      <a:endParaRPr lang="en-US" sz="2800" dirty="0">
                        <a:solidFill>
                          <a:schemeClr val="bg2">
                            <a:lumMod val="75000"/>
                          </a:schemeClr>
                        </a:solidFill>
                        <a:latin typeface="Museo Sans 100" panose="02000000000000000000" pitchFamily="50" charset="-1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gridSpan="2">
                  <a:txBody>
                    <a:bodyPr/>
                    <a:lstStyle/>
                    <a:p>
                      <a:pPr marL="0" marR="0" lvl="0" indent="0" algn="ctr" defTabSz="825500" rtl="0" eaLnBrk="1" fontAlgn="auto" latinLnBrk="0" hangingPunct="1">
                        <a:lnSpc>
                          <a:spcPct val="100000"/>
                        </a:lnSpc>
                        <a:spcBef>
                          <a:spcPts val="0"/>
                        </a:spcBef>
                        <a:spcAft>
                          <a:spcPts val="0"/>
                        </a:spcAft>
                        <a:buClrTx/>
                        <a:buSzTx/>
                        <a:buFontTx/>
                        <a:buNone/>
                        <a:tabLst/>
                        <a:defRPr/>
                      </a:pPr>
                      <a:r>
                        <a:rPr lang="en-US" sz="3200" b="1" dirty="0">
                          <a:solidFill>
                            <a:schemeClr val="bg2">
                              <a:lumMod val="75000"/>
                            </a:schemeClr>
                          </a:solidFill>
                          <a:latin typeface="Museo Sans 700" panose="02000000000000000000" pitchFamily="50" charset="-18"/>
                        </a:rPr>
                        <a:t>3rd party + </a:t>
                      </a:r>
                      <a:r>
                        <a:rPr lang="en-US" sz="3200" b="1" dirty="0" err="1">
                          <a:solidFill>
                            <a:schemeClr val="bg2">
                              <a:lumMod val="75000"/>
                            </a:schemeClr>
                          </a:solidFill>
                          <a:latin typeface="Museo Sans 700" panose="02000000000000000000" pitchFamily="50" charset="-18"/>
                        </a:rPr>
                        <a:t>Leopoly</a:t>
                      </a:r>
                      <a:r>
                        <a:rPr lang="en-US" sz="3200" b="1" dirty="0">
                          <a:solidFill>
                            <a:schemeClr val="bg2">
                              <a:lumMod val="75000"/>
                            </a:schemeClr>
                          </a:solidFill>
                          <a:latin typeface="Museo Sans 700" panose="02000000000000000000" pitchFamily="50" charset="-18"/>
                        </a:rPr>
                        <a:t> Engines</a:t>
                      </a:r>
                      <a:endParaRPr lang="hu-HU" sz="3200" b="1" dirty="0">
                        <a:solidFill>
                          <a:schemeClr val="bg2">
                            <a:lumMod val="75000"/>
                          </a:schemeClr>
                        </a:solidFill>
                        <a:latin typeface="Museo Sans 700" panose="02000000000000000000" pitchFamily="50" charset="-18"/>
                      </a:endParaRPr>
                    </a:p>
                    <a:p>
                      <a:pPr marL="0" marR="0" lvl="0" indent="0" algn="ctr" defTabSz="825500" rtl="0" eaLnBrk="1" fontAlgn="auto" latinLnBrk="0" hangingPunct="1">
                        <a:lnSpc>
                          <a:spcPct val="100000"/>
                        </a:lnSpc>
                        <a:spcBef>
                          <a:spcPts val="0"/>
                        </a:spcBef>
                        <a:spcAft>
                          <a:spcPts val="0"/>
                        </a:spcAft>
                        <a:buClrTx/>
                        <a:buSzTx/>
                        <a:buFontTx/>
                        <a:buNone/>
                        <a:tabLst/>
                        <a:defRPr/>
                      </a:pPr>
                      <a:endParaRPr lang="hu-HU" sz="2800" b="1" dirty="0">
                        <a:solidFill>
                          <a:schemeClr val="bg2">
                            <a:lumMod val="75000"/>
                          </a:schemeClr>
                        </a:solidFill>
                        <a:latin typeface="Museo Sans 100" panose="02000000000000000000" pitchFamily="50" charset="-18"/>
                      </a:endParaRPr>
                    </a:p>
                    <a:p>
                      <a:pPr marL="457200" indent="-457200" algn="l" defTabSz="457200">
                        <a:buFont typeface="Arial" panose="020B0604020202020204" pitchFamily="34" charset="0"/>
                        <a:buChar char="•"/>
                        <a:defRPr sz="2400">
                          <a:solidFill>
                            <a:srgbClr val="335F86"/>
                          </a:solidFill>
                        </a:defRPr>
                      </a:pPr>
                      <a:r>
                        <a:rPr lang="en-US" sz="2800" dirty="0">
                          <a:solidFill>
                            <a:schemeClr val="bg2">
                              <a:lumMod val="75000"/>
                            </a:schemeClr>
                          </a:solidFill>
                          <a:latin typeface="Museo Sans 100" panose="02000000000000000000" pitchFamily="50" charset="-18"/>
                        </a:rPr>
                        <a:t>Evaluation:</a:t>
                      </a:r>
                    </a:p>
                    <a:p>
                      <a:pPr marL="893763" lvl="7" indent="-536575" algn="l" defTabSz="457200">
                        <a:buFont typeface="Courier New" panose="02070309020205020404" pitchFamily="49" charset="0"/>
                        <a:buChar char="o"/>
                        <a:defRPr sz="2400">
                          <a:solidFill>
                            <a:srgbClr val="335F86"/>
                          </a:solidFill>
                        </a:defRPr>
                      </a:pPr>
                      <a:r>
                        <a:rPr lang="en-US" sz="2800" dirty="0">
                          <a:solidFill>
                            <a:schemeClr val="bg2">
                              <a:lumMod val="75000"/>
                            </a:schemeClr>
                          </a:solidFill>
                          <a:latin typeface="Museo Sans 100" panose="02000000000000000000" pitchFamily="50" charset="-18"/>
                        </a:rPr>
                        <a:t>Unreal vs. Unity</a:t>
                      </a:r>
                    </a:p>
                    <a:p>
                      <a:pPr marL="893763" lvl="7" indent="-536575" algn="l" defTabSz="457200">
                        <a:buFont typeface="Courier New" panose="02070309020205020404" pitchFamily="49" charset="0"/>
                        <a:buChar char="o"/>
                        <a:defRPr sz="2400">
                          <a:solidFill>
                            <a:srgbClr val="335F86"/>
                          </a:solidFill>
                        </a:defRPr>
                      </a:pPr>
                      <a:r>
                        <a:rPr lang="en-US" sz="2800" dirty="0" err="1">
                          <a:solidFill>
                            <a:schemeClr val="bg2">
                              <a:lumMod val="75000"/>
                            </a:schemeClr>
                          </a:solidFill>
                          <a:latin typeface="Museo Sans 100" panose="02000000000000000000" pitchFamily="50" charset="-18"/>
                        </a:rPr>
                        <a:t>Licencing</a:t>
                      </a:r>
                      <a:r>
                        <a:rPr lang="en-US" sz="2800" dirty="0">
                          <a:solidFill>
                            <a:schemeClr val="bg2">
                              <a:lumMod val="75000"/>
                            </a:schemeClr>
                          </a:solidFill>
                          <a:latin typeface="Museo Sans 100" panose="02000000000000000000" pitchFamily="50" charset="-18"/>
                        </a:rPr>
                        <a:t> method, experiences, market penetration,</a:t>
                      </a:r>
                      <a:r>
                        <a:rPr lang="hu-HU" sz="2800" dirty="0">
                          <a:solidFill>
                            <a:schemeClr val="bg2">
                              <a:lumMod val="75000"/>
                            </a:schemeClr>
                          </a:solidFill>
                          <a:latin typeface="Museo Sans 100" panose="02000000000000000000" pitchFamily="50" charset="-18"/>
                        </a:rPr>
                        <a:t> </a:t>
                      </a:r>
                      <a:r>
                        <a:rPr lang="hu-HU" sz="2800" dirty="0" err="1">
                          <a:solidFill>
                            <a:schemeClr val="bg2">
                              <a:lumMod val="75000"/>
                            </a:schemeClr>
                          </a:solidFill>
                          <a:latin typeface="Museo Sans 100" panose="02000000000000000000" pitchFamily="50" charset="-18"/>
                        </a:rPr>
                        <a:t>target</a:t>
                      </a:r>
                      <a:r>
                        <a:rPr lang="hu-HU" sz="2800" dirty="0">
                          <a:solidFill>
                            <a:schemeClr val="bg2">
                              <a:lumMod val="75000"/>
                            </a:schemeClr>
                          </a:solidFill>
                          <a:latin typeface="Museo Sans 100" panose="02000000000000000000" pitchFamily="50" charset="-18"/>
                        </a:rPr>
                        <a:t> </a:t>
                      </a:r>
                      <a:r>
                        <a:rPr lang="hu-HU" sz="2800" dirty="0" err="1">
                          <a:solidFill>
                            <a:schemeClr val="bg2">
                              <a:lumMod val="75000"/>
                            </a:schemeClr>
                          </a:solidFill>
                          <a:latin typeface="Museo Sans 100" panose="02000000000000000000" pitchFamily="50" charset="-18"/>
                        </a:rPr>
                        <a:t>platforms</a:t>
                      </a:r>
                      <a:r>
                        <a:rPr lang="hu-HU" sz="2800" dirty="0">
                          <a:solidFill>
                            <a:schemeClr val="bg2">
                              <a:lumMod val="75000"/>
                            </a:schemeClr>
                          </a:solidFill>
                          <a:latin typeface="Museo Sans 100" panose="02000000000000000000" pitchFamily="50" charset="-18"/>
                        </a:rPr>
                        <a:t>,</a:t>
                      </a:r>
                      <a:r>
                        <a:rPr lang="en-US" sz="2800" dirty="0">
                          <a:solidFill>
                            <a:schemeClr val="bg2">
                              <a:lumMod val="75000"/>
                            </a:schemeClr>
                          </a:solidFill>
                          <a:latin typeface="Museo Sans 100" panose="02000000000000000000" pitchFamily="50" charset="-18"/>
                        </a:rPr>
                        <a:t> performance, script language, graphics</a:t>
                      </a:r>
                      <a:r>
                        <a:rPr lang="hu-HU" sz="2800" dirty="0">
                          <a:solidFill>
                            <a:schemeClr val="bg2">
                              <a:lumMod val="75000"/>
                            </a:schemeClr>
                          </a:solidFill>
                          <a:latin typeface="Museo Sans 100" panose="02000000000000000000" pitchFamily="50" charset="-18"/>
                        </a:rPr>
                        <a:t>, </a:t>
                      </a:r>
                      <a:endParaRPr lang="en-US" sz="2800" dirty="0">
                        <a:solidFill>
                          <a:schemeClr val="bg2">
                            <a:lumMod val="75000"/>
                          </a:schemeClr>
                        </a:solidFill>
                        <a:latin typeface="Museo Sans 100" panose="02000000000000000000" pitchFamily="50" charset="-18"/>
                      </a:endParaRPr>
                    </a:p>
                    <a:p>
                      <a:pPr marL="457200" lvl="6" indent="-457200" algn="l" defTabSz="457200">
                        <a:buFont typeface="Arial" panose="020B0604020202020204" pitchFamily="34" charset="0"/>
                        <a:buChar char="•"/>
                        <a:defRPr sz="2400">
                          <a:solidFill>
                            <a:srgbClr val="335F86"/>
                          </a:solidFill>
                        </a:defRPr>
                      </a:pPr>
                      <a:r>
                        <a:rPr lang="en-US" sz="2800" dirty="0" err="1">
                          <a:solidFill>
                            <a:schemeClr val="bg2">
                              <a:lumMod val="75000"/>
                            </a:schemeClr>
                          </a:solidFill>
                          <a:latin typeface="Museo Sans 100" panose="02000000000000000000" pitchFamily="50" charset="-18"/>
                        </a:rPr>
                        <a:t>SculptLib</a:t>
                      </a:r>
                      <a:r>
                        <a:rPr lang="en-US" sz="2800" dirty="0">
                          <a:solidFill>
                            <a:schemeClr val="bg2">
                              <a:lumMod val="75000"/>
                            </a:schemeClr>
                          </a:solidFill>
                          <a:latin typeface="Museo Sans 100" panose="02000000000000000000" pitchFamily="50" charset="-18"/>
                        </a:rPr>
                        <a:t>:</a:t>
                      </a:r>
                    </a:p>
                    <a:p>
                      <a:pPr marL="893763" lvl="6" indent="-536575" algn="l" defTabSz="457200">
                        <a:buFont typeface="Courier New" panose="02070309020205020404" pitchFamily="49" charset="0"/>
                        <a:buChar char="o"/>
                        <a:defRPr sz="2400">
                          <a:solidFill>
                            <a:srgbClr val="335F86"/>
                          </a:solidFill>
                        </a:defRPr>
                      </a:pPr>
                      <a:r>
                        <a:rPr lang="en-US" sz="2800" dirty="0">
                          <a:solidFill>
                            <a:schemeClr val="bg2">
                              <a:lumMod val="75000"/>
                            </a:schemeClr>
                          </a:solidFill>
                          <a:latin typeface="Museo Sans 100" panose="02000000000000000000" pitchFamily="50" charset="-18"/>
                        </a:rPr>
                        <a:t>Packaged all of our key competencies, features</a:t>
                      </a:r>
                    </a:p>
                    <a:p>
                      <a:pPr marL="893763" lvl="6" indent="-536575" algn="l" defTabSz="457200">
                        <a:buFont typeface="Courier New" panose="02070309020205020404" pitchFamily="49" charset="0"/>
                        <a:buChar char="o"/>
                        <a:defRPr sz="2400">
                          <a:solidFill>
                            <a:srgbClr val="335F86"/>
                          </a:solidFill>
                        </a:defRPr>
                      </a:pPr>
                      <a:r>
                        <a:rPr lang="en-US" sz="2800" dirty="0">
                          <a:solidFill>
                            <a:schemeClr val="bg2">
                              <a:lumMod val="75000"/>
                            </a:schemeClr>
                          </a:solidFill>
                          <a:latin typeface="Museo Sans 100" panose="02000000000000000000" pitchFamily="50" charset="-18"/>
                        </a:rPr>
                        <a:t>Plug-in module, native </a:t>
                      </a:r>
                      <a:r>
                        <a:rPr lang="en-US" sz="2800" dirty="0" err="1">
                          <a:solidFill>
                            <a:schemeClr val="bg2">
                              <a:lumMod val="75000"/>
                            </a:schemeClr>
                          </a:solidFill>
                          <a:latin typeface="Museo Sans 100" panose="02000000000000000000" pitchFamily="50" charset="-18"/>
                        </a:rPr>
                        <a:t>dll</a:t>
                      </a:r>
                      <a:endParaRPr lang="en-US" sz="2800" dirty="0">
                        <a:solidFill>
                          <a:schemeClr val="bg2">
                            <a:lumMod val="75000"/>
                          </a:schemeClr>
                        </a:solidFill>
                        <a:latin typeface="Museo Sans 100" panose="02000000000000000000" pitchFamily="50" charset="-18"/>
                      </a:endParaRPr>
                    </a:p>
                    <a:p>
                      <a:pPr marL="893763" lvl="6" indent="-536575" algn="l" defTabSz="457200">
                        <a:buFont typeface="Courier New" panose="02070309020205020404" pitchFamily="49" charset="0"/>
                        <a:buChar char="o"/>
                        <a:defRPr sz="2400">
                          <a:solidFill>
                            <a:srgbClr val="335F86"/>
                          </a:solidFill>
                        </a:defRPr>
                      </a:pPr>
                      <a:r>
                        <a:rPr lang="en-US" sz="2800" dirty="0">
                          <a:solidFill>
                            <a:schemeClr val="bg2">
                              <a:lumMod val="75000"/>
                            </a:schemeClr>
                          </a:solidFill>
                          <a:latin typeface="Museo Sans 100" panose="02000000000000000000" pitchFamily="50" charset="-18"/>
                        </a:rPr>
                        <a:t>Platform: windows, </a:t>
                      </a:r>
                      <a:r>
                        <a:rPr lang="en-US" sz="2800" dirty="0" err="1">
                          <a:solidFill>
                            <a:schemeClr val="bg2">
                              <a:lumMod val="75000"/>
                            </a:schemeClr>
                          </a:solidFill>
                          <a:latin typeface="Museo Sans 100" panose="02000000000000000000" pitchFamily="50" charset="-18"/>
                        </a:rPr>
                        <a:t>webGL</a:t>
                      </a:r>
                      <a:r>
                        <a:rPr lang="en-US" sz="2800" dirty="0">
                          <a:solidFill>
                            <a:schemeClr val="bg2">
                              <a:lumMod val="75000"/>
                            </a:schemeClr>
                          </a:solidFill>
                          <a:latin typeface="Museo Sans 100" panose="02000000000000000000" pitchFamily="50" charset="-18"/>
                        </a:rPr>
                        <a:t>, web AS</a:t>
                      </a:r>
                      <a:r>
                        <a:rPr lang="hu-HU" sz="2800" dirty="0">
                          <a:solidFill>
                            <a:schemeClr val="bg2">
                              <a:lumMod val="75000"/>
                            </a:schemeClr>
                          </a:solidFill>
                          <a:latin typeface="Museo Sans 100" panose="02000000000000000000" pitchFamily="50" charset="-18"/>
                        </a:rPr>
                        <a:t>M</a:t>
                      </a:r>
                      <a:endParaRPr lang="en-US" sz="2800" dirty="0">
                        <a:solidFill>
                          <a:schemeClr val="bg2">
                            <a:lumMod val="75000"/>
                          </a:schemeClr>
                        </a:solidFill>
                        <a:latin typeface="Museo Sans 100" panose="02000000000000000000" pitchFamily="50" charset="-18"/>
                      </a:endParaRPr>
                    </a:p>
                    <a:p>
                      <a:pPr marL="0" marR="0" lvl="0" indent="0" algn="ctr" defTabSz="825500" rtl="0" eaLnBrk="1" fontAlgn="auto" latinLnBrk="0" hangingPunct="1">
                        <a:lnSpc>
                          <a:spcPct val="100000"/>
                        </a:lnSpc>
                        <a:spcBef>
                          <a:spcPts val="0"/>
                        </a:spcBef>
                        <a:spcAft>
                          <a:spcPts val="0"/>
                        </a:spcAft>
                        <a:buClrTx/>
                        <a:buSzTx/>
                        <a:buFontTx/>
                        <a:buNone/>
                        <a:tabLst/>
                        <a:defRPr/>
                      </a:pPr>
                      <a:endParaRPr lang="en-US" sz="2800" b="1" dirty="0">
                        <a:solidFill>
                          <a:schemeClr val="bg2">
                            <a:lumMod val="75000"/>
                          </a:schemeClr>
                        </a:solidFill>
                        <a:latin typeface="Museo Sans 100" panose="02000000000000000000" pitchFamily="50" charset="-18"/>
                      </a:endParaRPr>
                    </a:p>
                    <a:p>
                      <a:endParaRPr lang="en-US" sz="2800" dirty="0">
                        <a:solidFill>
                          <a:schemeClr val="bg2">
                            <a:lumMod val="75000"/>
                          </a:schemeClr>
                        </a:solidFill>
                        <a:latin typeface="Museo Sans 100" panose="02000000000000000000" pitchFamily="50" charset="-18"/>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20000"/>
                        <a:lumOff val="80000"/>
                      </a:schemeClr>
                    </a:solidFill>
                  </a:tcPr>
                </a:tc>
                <a:tc hMerge="1">
                  <a:txBody>
                    <a:bodyPr/>
                    <a:lstStyle/>
                    <a:p>
                      <a:endParaRPr lang="en-US" dirty="0"/>
                    </a:p>
                  </a:txBody>
                  <a:tcPr/>
                </a:tc>
                <a:extLst>
                  <a:ext uri="{0D108BD9-81ED-4DB2-BD59-A6C34878D82A}">
                    <a16:rowId xmlns:a16="http://schemas.microsoft.com/office/drawing/2014/main" val="3172827797"/>
                  </a:ext>
                </a:extLst>
              </a:tr>
            </a:tbl>
          </a:graphicData>
        </a:graphic>
      </p:graphicFrame>
    </p:spTree>
    <p:extLst>
      <p:ext uri="{BB962C8B-B14F-4D97-AF65-F5344CB8AC3E}">
        <p14:creationId xmlns:p14="http://schemas.microsoft.com/office/powerpoint/2010/main" val="29968726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éma">
  <a:themeElements>
    <a:clrScheme name="Office-té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té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é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757</TotalTime>
  <Words>1035</Words>
  <Application>Microsoft Office PowerPoint</Application>
  <PresentationFormat>Egyéni</PresentationFormat>
  <Paragraphs>220</Paragraphs>
  <Slides>11</Slides>
  <Notes>9</Notes>
  <HiddenSlides>0</HiddenSlides>
  <MMClips>1</MMClips>
  <ScaleCrop>false</ScaleCrop>
  <HeadingPairs>
    <vt:vector size="6" baseType="variant">
      <vt:variant>
        <vt:lpstr>Használt betűtípusok</vt:lpstr>
      </vt:variant>
      <vt:variant>
        <vt:i4>12</vt:i4>
      </vt:variant>
      <vt:variant>
        <vt:lpstr>Téma</vt:lpstr>
      </vt:variant>
      <vt:variant>
        <vt:i4>2</vt:i4>
      </vt:variant>
      <vt:variant>
        <vt:lpstr>Diacímek</vt:lpstr>
      </vt:variant>
      <vt:variant>
        <vt:i4>11</vt:i4>
      </vt:variant>
    </vt:vector>
  </HeadingPairs>
  <TitlesOfParts>
    <vt:vector size="25" baseType="lpstr">
      <vt:lpstr>Arial</vt:lpstr>
      <vt:lpstr>Calibri</vt:lpstr>
      <vt:lpstr>Calibri Light</vt:lpstr>
      <vt:lpstr>Century Gothic</vt:lpstr>
      <vt:lpstr>Courier New</vt:lpstr>
      <vt:lpstr>Handwriting - Dakota</vt:lpstr>
      <vt:lpstr>Helvetica</vt:lpstr>
      <vt:lpstr>Helvetica Light</vt:lpstr>
      <vt:lpstr>Helvetica Neue</vt:lpstr>
      <vt:lpstr>Museo Sans 100</vt:lpstr>
      <vt:lpstr>Museo Sans 300</vt:lpstr>
      <vt:lpstr>Museo Sans 700</vt:lpstr>
      <vt:lpstr>White</vt:lpstr>
      <vt:lpstr>Office-téma</vt:lpstr>
      <vt:lpstr>PowerPoint-bemutató</vt:lpstr>
      <vt:lpstr>To reach 50 million people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PowerPoint-bemutató</dc:title>
  <dc:creator>Kárpáti Zoltán</dc:creator>
  <cp:lastModifiedBy>Kárpáti Zoltán</cp:lastModifiedBy>
  <cp:revision>119</cp:revision>
  <dcterms:modified xsi:type="dcterms:W3CDTF">2017-11-27T16:20:37Z</dcterms:modified>
</cp:coreProperties>
</file>