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4" r:id="rId1"/>
  </p:sldMasterIdLst>
  <p:notesMasterIdLst>
    <p:notesMasterId r:id="rId12"/>
  </p:notesMasterIdLst>
  <p:handoutMasterIdLst>
    <p:handoutMasterId r:id="rId13"/>
  </p:handoutMasterIdLst>
  <p:sldIdLst>
    <p:sldId id="281" r:id="rId2"/>
    <p:sldId id="280" r:id="rId3"/>
    <p:sldId id="269" r:id="rId4"/>
    <p:sldId id="266" r:id="rId5"/>
    <p:sldId id="288" r:id="rId6"/>
    <p:sldId id="267" r:id="rId7"/>
    <p:sldId id="273" r:id="rId8"/>
    <p:sldId id="289" r:id="rId9"/>
    <p:sldId id="270" r:id="rId10"/>
    <p:sldId id="286" r:id="rId11"/>
  </p:sldIdLst>
  <p:sldSz cx="12192000" cy="6858000"/>
  <p:notesSz cx="6807200" cy="99393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CE6D18-F6C6-4CA1-B939-A611DDA30E42}">
          <p14:sldIdLst>
            <p14:sldId id="281"/>
            <p14:sldId id="280"/>
            <p14:sldId id="269"/>
            <p14:sldId id="266"/>
            <p14:sldId id="288"/>
            <p14:sldId id="267"/>
            <p14:sldId id="273"/>
            <p14:sldId id="289"/>
            <p14:sldId id="270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89BF29"/>
    <a:srgbClr val="91C028"/>
    <a:srgbClr val="0C60B2"/>
    <a:srgbClr val="2A86C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55699" autoAdjust="0"/>
  </p:normalViewPr>
  <p:slideViewPr>
    <p:cSldViewPr snapToGrid="0">
      <p:cViewPr varScale="1">
        <p:scale>
          <a:sx n="63" d="100"/>
          <a:sy n="63" d="100"/>
        </p:scale>
        <p:origin x="1848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5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47667-B00C-4B4A-AC61-1E1F7EDAAC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6E83B0-E4DB-4F5A-BA03-0CE9953671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46704-069E-458A-BAC3-8EB6FA1E1719}" type="datetimeFigureOut">
              <a:rPr lang="hu-HU" smtClean="0"/>
              <a:t>2017. 11. 27.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F8AB75-AEF1-4A2F-8101-256135EB50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33562-7AEF-4457-B3AB-6696F990A9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8A37D-7309-42A4-BF43-B393A8F6E29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6964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" y="230188"/>
            <a:ext cx="3748088" cy="210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432189" y="2505790"/>
            <a:ext cx="6052420" cy="6834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981589" y="9604035"/>
            <a:ext cx="824036" cy="333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429FE-1593-4CB7-AB42-CA489FBAE8FE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852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baseline="0" dirty="0"/>
              <a:t>Válogattam az operációs rendszerek közt. Windows, mindenféle Linux, még a BSD-t és a Solarist is kipróbáltam. Kerestem a legjobb operációs rendszert. Aztán programoztam PIC-et, AVR-t, STM32 vel is volt dolgom, és mindig rá kellett jönnöm, hogy nincs legjobb. Csak feladat van, szempontok vannak, és döntések. Így vagyok most az adatbázisokkal 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baseline="0" dirty="0"/>
              <a:t>Csécsei Tamás vagyok, a Szintézis-NET nél backend fejlesztő.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baseline="0" dirty="0"/>
              <a:t>Szeretném ebben a 20 percben kibillenteni a komfortzónájukból azokat, akik eddig csak relációs adatbázist használtak.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373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baseline="0" dirty="0"/>
              <a:t>Ebédnél pedig nézzük ki hogy tálal, mert azonnal kiderül ki használ sémamentes megoldást. Jó étvágyat kívánok mindenkinek </a:t>
            </a:r>
            <a:r>
              <a:rPr lang="hu-HU" b="0" baseline="0" dirty="0">
                <a:sym typeface="Wingdings" panose="05000000000000000000" pitchFamily="2" charset="2"/>
              </a:rPr>
              <a:t></a:t>
            </a:r>
            <a:endParaRPr lang="hu-HU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50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Elemzések szerint </a:t>
            </a:r>
            <a:r>
              <a:rPr lang="hu-HU" b="1" dirty="0"/>
              <a:t>2020-ig 40 milliárd érzékelő</a:t>
            </a:r>
            <a:r>
              <a:rPr lang="hu-HU" dirty="0"/>
              <a:t>t fognak beágyazni a mindennapi tárgyakba. K</a:t>
            </a:r>
            <a:r>
              <a:rPr lang="hu-HU" b="0" dirty="0"/>
              <a:t>ülönféle </a:t>
            </a:r>
            <a:r>
              <a:rPr lang="hu-HU" b="1" dirty="0"/>
              <a:t>szenzorok és beavatkozók </a:t>
            </a:r>
            <a:r>
              <a:rPr lang="hu-HU" b="0" dirty="0"/>
              <a:t>fognak megjelenni a környezetünkben. Ez </a:t>
            </a:r>
            <a:r>
              <a:rPr lang="hu-HU" b="1" dirty="0"/>
              <a:t>hatalmas adatforgalom </a:t>
            </a:r>
            <a:r>
              <a:rPr lang="hu-HU" b="0" dirty="0"/>
              <a:t>lesz a hálózaton és </a:t>
            </a:r>
            <a:r>
              <a:rPr lang="hu-HU" b="1" dirty="0"/>
              <a:t>hatalmas adatmennyiség </a:t>
            </a:r>
            <a:r>
              <a:rPr lang="hu-HU" b="0" dirty="0"/>
              <a:t>lesz a háttértárakon.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</a:t>
            </a:r>
            <a:r>
              <a:rPr lang="hu-HU" b="1" dirty="0"/>
              <a:t>hagyományos adattárolási technológiák</a:t>
            </a:r>
            <a:r>
              <a:rPr lang="hu-HU" dirty="0"/>
              <a:t>at </a:t>
            </a:r>
            <a:r>
              <a:rPr lang="hu-HU" b="1" dirty="0"/>
              <a:t>nem</a:t>
            </a:r>
            <a:r>
              <a:rPr lang="hu-HU" dirty="0"/>
              <a:t> </a:t>
            </a:r>
            <a:r>
              <a:rPr lang="hu-HU" b="1" dirty="0"/>
              <a:t>arra tervezték</a:t>
            </a:r>
            <a:r>
              <a:rPr lang="hu-HU" dirty="0"/>
              <a:t>, hogy kezelje ezt az információ </a:t>
            </a:r>
            <a:r>
              <a:rPr lang="hu-HU" b="1" dirty="0"/>
              <a:t>mennyiség</a:t>
            </a:r>
            <a:r>
              <a:rPr lang="hu-HU" dirty="0"/>
              <a:t>et vagy a </a:t>
            </a:r>
            <a:r>
              <a:rPr lang="hu-HU" b="1" dirty="0"/>
              <a:t>változás ütem</a:t>
            </a:r>
            <a:r>
              <a:rPr lang="hu-HU" dirty="0"/>
              <a:t>ét.</a:t>
            </a:r>
            <a:endParaRPr lang="hu-H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dirty="0"/>
              <a:t>A kérdés adott, </a:t>
            </a:r>
            <a:r>
              <a:rPr lang="hu-HU" b="1" dirty="0"/>
              <a:t>mit válasszunk </a:t>
            </a:r>
            <a:r>
              <a:rPr lang="hu-HU" b="0" dirty="0"/>
              <a:t>ha </a:t>
            </a:r>
            <a:r>
              <a:rPr lang="hu-HU" b="1" dirty="0"/>
              <a:t>IoT</a:t>
            </a:r>
            <a:r>
              <a:rPr lang="hu-HU" b="0" dirty="0"/>
              <a:t>-s </a:t>
            </a:r>
            <a:r>
              <a:rPr lang="hu-HU" b="1" dirty="0"/>
              <a:t>rendszer</a:t>
            </a:r>
            <a:r>
              <a:rPr lang="hu-HU" b="0" dirty="0"/>
              <a:t>t építünk? </a:t>
            </a:r>
            <a:r>
              <a:rPr lang="hu-HU" b="1" dirty="0"/>
              <a:t>Hogy tároljuk </a:t>
            </a:r>
            <a:r>
              <a:rPr lang="hu-HU" b="0" dirty="0"/>
              <a:t>el a hatalmas adatmennyiséget, és </a:t>
            </a:r>
            <a:r>
              <a:rPr lang="hu-HU" b="1" dirty="0"/>
              <a:t>hogy keresünk </a:t>
            </a:r>
            <a:r>
              <a:rPr lang="hu-HU" b="0" dirty="0"/>
              <a:t>benne?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512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3" y="231775"/>
            <a:ext cx="3744912" cy="210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A </a:t>
            </a:r>
            <a:r>
              <a:rPr lang="hu-HU" b="1" dirty="0"/>
              <a:t>relációs adatbázis</a:t>
            </a:r>
            <a:r>
              <a:rPr lang="hu-HU" b="0" dirty="0"/>
              <a:t>okat</a:t>
            </a:r>
            <a:r>
              <a:rPr lang="hu-HU" dirty="0"/>
              <a:t> azt hiszem nem kell bemutatnom, mindenki találkozott már egyel. </a:t>
            </a:r>
            <a:r>
              <a:rPr lang="hu-HU" b="1" dirty="0"/>
              <a:t>Rengeteg</a:t>
            </a:r>
            <a:r>
              <a:rPr lang="hu-HU" dirty="0"/>
              <a:t> fajta </a:t>
            </a:r>
            <a:r>
              <a:rPr lang="hu-HU" b="1" dirty="0"/>
              <a:t>lekérdezés</a:t>
            </a:r>
            <a:r>
              <a:rPr lang="hu-HU" dirty="0"/>
              <a:t> könnyíti az életünk. </a:t>
            </a:r>
            <a:r>
              <a:rPr lang="hu-HU" b="1" dirty="0"/>
              <a:t>Többféle</a:t>
            </a:r>
            <a:r>
              <a:rPr lang="hu-HU" dirty="0"/>
              <a:t> módon is </a:t>
            </a:r>
            <a:r>
              <a:rPr lang="hu-HU" b="1" dirty="0"/>
              <a:t>összekapcsol</a:t>
            </a:r>
            <a:r>
              <a:rPr lang="hu-HU" dirty="0"/>
              <a:t>hatunk </a:t>
            </a:r>
            <a:r>
              <a:rPr lang="hu-HU" b="1" dirty="0"/>
              <a:t>táblák</a:t>
            </a:r>
            <a:r>
              <a:rPr lang="hu-HU" dirty="0"/>
              <a:t>at. </a:t>
            </a:r>
            <a:r>
              <a:rPr lang="hu-HU" b="1" dirty="0"/>
              <a:t>Komplex</a:t>
            </a:r>
            <a:r>
              <a:rPr lang="hu-HU" dirty="0"/>
              <a:t> egymásba ágyazott </a:t>
            </a:r>
            <a:r>
              <a:rPr lang="hu-HU" b="1" dirty="0"/>
              <a:t>lekérdezések</a:t>
            </a:r>
            <a:r>
              <a:rPr lang="hu-HU" dirty="0"/>
              <a:t>et futtathatunk. A </a:t>
            </a:r>
            <a:r>
              <a:rPr lang="hu-HU" b="1" dirty="0"/>
              <a:t>tranzakcionálás</a:t>
            </a:r>
            <a:r>
              <a:rPr lang="hu-HU" dirty="0"/>
              <a:t> pedig biztosítja a </a:t>
            </a:r>
            <a:r>
              <a:rPr lang="hu-HU" b="1" dirty="0"/>
              <a:t>konzisztens válasz</a:t>
            </a:r>
            <a:r>
              <a:rPr lang="hu-HU" dirty="0"/>
              <a:t>okat.</a:t>
            </a:r>
          </a:p>
          <a:p>
            <a:endParaRPr lang="hu-HU" dirty="0"/>
          </a:p>
          <a:p>
            <a:r>
              <a:rPr lang="hu-HU" dirty="0"/>
              <a:t>Ki találkozott a relációs adatbázisokon kívül más típusúval?</a:t>
            </a:r>
          </a:p>
          <a:p>
            <a:endParaRPr lang="hu-HU" dirty="0"/>
          </a:p>
          <a:p>
            <a:r>
              <a:rPr lang="hu-HU" dirty="0"/>
              <a:t>A következző adatbázis típus a </a:t>
            </a:r>
            <a:r>
              <a:rPr lang="hu-HU" b="1" dirty="0"/>
              <a:t>kulcs érték</a:t>
            </a:r>
            <a:r>
              <a:rPr lang="hu-HU" dirty="0"/>
              <a:t> adatbázis. </a:t>
            </a:r>
            <a:r>
              <a:rPr lang="hu-HU" b="1" dirty="0"/>
              <a:t>Alap koncepció</a:t>
            </a:r>
            <a:r>
              <a:rPr lang="hu-HU" dirty="0"/>
              <a:t>juk, hogy </a:t>
            </a:r>
            <a:r>
              <a:rPr lang="hu-HU" b="1" dirty="0"/>
              <a:t>egy kulcs</a:t>
            </a:r>
            <a:r>
              <a:rPr lang="hu-HU" dirty="0"/>
              <a:t>hoz </a:t>
            </a:r>
            <a:r>
              <a:rPr lang="hu-HU" b="1" dirty="0"/>
              <a:t>egy érték </a:t>
            </a:r>
            <a:r>
              <a:rPr lang="hu-HU" dirty="0"/>
              <a:t>tartozik, ezeket majdnemhogy csak </a:t>
            </a:r>
            <a:r>
              <a:rPr lang="hu-HU" b="1" dirty="0"/>
              <a:t>kiolvasni és írni </a:t>
            </a:r>
            <a:r>
              <a:rPr lang="hu-HU" dirty="0"/>
              <a:t>lehet. Általában </a:t>
            </a:r>
            <a:r>
              <a:rPr lang="hu-HU" b="1" dirty="0"/>
              <a:t>elosztott cache</a:t>
            </a:r>
            <a:r>
              <a:rPr lang="hu-HU" dirty="0"/>
              <a:t>lésre szokták őket használni, az adatok egy része vagy egésze </a:t>
            </a:r>
            <a:r>
              <a:rPr lang="hu-HU" b="1" dirty="0"/>
              <a:t>memóriában</a:t>
            </a:r>
            <a:r>
              <a:rPr lang="hu-HU" dirty="0"/>
              <a:t> van tartva.</a:t>
            </a:r>
          </a:p>
          <a:p>
            <a:endParaRPr lang="hu-HU" dirty="0"/>
          </a:p>
          <a:p>
            <a:r>
              <a:rPr lang="hu-HU" b="1" dirty="0"/>
              <a:t>Gráf</a:t>
            </a:r>
            <a:r>
              <a:rPr lang="hu-HU" dirty="0"/>
              <a:t>ként jól értelmezhető struktúrák tárolására is van </a:t>
            </a:r>
            <a:r>
              <a:rPr lang="hu-HU" b="1" dirty="0"/>
              <a:t>kölön adatbázis</a:t>
            </a:r>
            <a:r>
              <a:rPr lang="hu-HU" dirty="0"/>
              <a:t>. </a:t>
            </a:r>
            <a:r>
              <a:rPr lang="hu-HU" b="1" dirty="0"/>
              <a:t>Közösségi hálók, linkek közti kapcsolat, közlekedési térkép, hálózati topológiák</a:t>
            </a:r>
            <a:r>
              <a:rPr lang="hu-HU" dirty="0"/>
              <a:t> és még sok más </a:t>
            </a:r>
            <a:r>
              <a:rPr lang="hu-HU" b="1" dirty="0"/>
              <a:t>gráfként jól modellezhető adatstruktúrák </a:t>
            </a:r>
            <a:r>
              <a:rPr lang="hu-HU" dirty="0"/>
              <a:t>tárolására és azokban való keresésre </a:t>
            </a:r>
            <a:r>
              <a:rPr lang="hu-HU" b="1" dirty="0"/>
              <a:t>specializálódtak</a:t>
            </a:r>
            <a:r>
              <a:rPr lang="hu-HU" dirty="0"/>
              <a:t>.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b="1" dirty="0"/>
              <a:t>dokumentum tárolók</a:t>
            </a:r>
            <a:r>
              <a:rPr lang="hu-HU" dirty="0"/>
              <a:t> </a:t>
            </a:r>
            <a:r>
              <a:rPr lang="hu-HU" b="1" dirty="0"/>
              <a:t>gyors írás</a:t>
            </a:r>
            <a:r>
              <a:rPr lang="hu-HU" dirty="0"/>
              <a:t>i sebességre képesek és </a:t>
            </a:r>
            <a:r>
              <a:rPr lang="hu-HU" b="1" dirty="0"/>
              <a:t>hatalmas adattömegek</a:t>
            </a:r>
            <a:r>
              <a:rPr lang="hu-HU" dirty="0"/>
              <a:t>ből </a:t>
            </a:r>
            <a:r>
              <a:rPr lang="hu-HU" b="1" dirty="0"/>
              <a:t>rövid idő alatt</a:t>
            </a:r>
            <a:r>
              <a:rPr lang="hu-HU" dirty="0"/>
              <a:t> eredményt produkálnak. Funkcionalitásuk </a:t>
            </a:r>
            <a:r>
              <a:rPr lang="hu-HU" b="1" dirty="0"/>
              <a:t>közelít a relációs társaikhoz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826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hu-HU" dirty="0"/>
              <a:t>Vizsgáljuk meg a relációs adatbázisokat IoT szempontjából.</a:t>
            </a:r>
          </a:p>
          <a:p>
            <a:pPr marL="0" indent="0">
              <a:buFontTx/>
              <a:buNone/>
            </a:pPr>
            <a:endParaRPr lang="hu-HU" dirty="0"/>
          </a:p>
          <a:p>
            <a:pPr marL="0" indent="0">
              <a:buFontTx/>
              <a:buNone/>
            </a:pPr>
            <a:r>
              <a:rPr lang="hu-HU" dirty="0"/>
              <a:t>Miért jó nekünk?</a:t>
            </a:r>
          </a:p>
          <a:p>
            <a:pPr marL="171450" indent="-171450">
              <a:buFontTx/>
              <a:buChar char="-"/>
            </a:pPr>
            <a:r>
              <a:rPr lang="hu-HU" dirty="0"/>
              <a:t>A </a:t>
            </a:r>
            <a:r>
              <a:rPr lang="hu-HU" b="1" dirty="0"/>
              <a:t>sémadefiníció </a:t>
            </a:r>
            <a:r>
              <a:rPr lang="hu-HU" dirty="0"/>
              <a:t>miatt kevesebb a </a:t>
            </a:r>
            <a:r>
              <a:rPr lang="hu-HU" b="1" dirty="0"/>
              <a:t>duplikáció</a:t>
            </a:r>
          </a:p>
          <a:p>
            <a:pPr marL="171450" indent="-171450">
              <a:buFontTx/>
              <a:buChar char="-"/>
            </a:pPr>
            <a:r>
              <a:rPr lang="hu-HU" b="1" dirty="0"/>
              <a:t>Komplexebb</a:t>
            </a:r>
            <a:r>
              <a:rPr lang="hu-HU" dirty="0"/>
              <a:t> </a:t>
            </a:r>
            <a:r>
              <a:rPr lang="hu-HU" b="1" dirty="0"/>
              <a:t>kereséseket</a:t>
            </a:r>
            <a:r>
              <a:rPr lang="hu-HU" dirty="0"/>
              <a:t> tudunk végezni akár </a:t>
            </a:r>
            <a:r>
              <a:rPr lang="hu-HU" b="1" dirty="0"/>
              <a:t>több tábla </a:t>
            </a:r>
            <a:r>
              <a:rPr lang="hu-HU" dirty="0"/>
              <a:t>adatait felhasználva.</a:t>
            </a:r>
          </a:p>
          <a:p>
            <a:pPr marL="171450" indent="-171450">
              <a:buFontTx/>
              <a:buChar char="-"/>
            </a:pPr>
            <a:r>
              <a:rPr lang="hu-HU" dirty="0"/>
              <a:t>A begyűjtött információt </a:t>
            </a:r>
            <a:r>
              <a:rPr lang="hu-HU" b="1" dirty="0"/>
              <a:t>könnyen aggregálhatjuk</a:t>
            </a:r>
          </a:p>
          <a:p>
            <a:pPr marL="171450" indent="-171450">
              <a:buFontTx/>
              <a:buChar char="-"/>
            </a:pPr>
            <a:r>
              <a:rPr lang="hu-HU" dirty="0"/>
              <a:t>Esetleg szükségünk lehet </a:t>
            </a:r>
            <a:r>
              <a:rPr lang="hu-HU" b="1" dirty="0"/>
              <a:t>triggerelésre</a:t>
            </a:r>
            <a:r>
              <a:rPr lang="hu-HU" dirty="0"/>
              <a:t>, ez is biztosítva van.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Mi a probléma velük?</a:t>
            </a:r>
          </a:p>
          <a:p>
            <a:pPr marL="171450" indent="-171450">
              <a:buFontTx/>
              <a:buChar char="-"/>
            </a:pPr>
            <a:r>
              <a:rPr lang="hu-HU" b="1" dirty="0"/>
              <a:t>Metaadat</a:t>
            </a:r>
            <a:r>
              <a:rPr lang="hu-HU" dirty="0"/>
              <a:t>ok tárolásánál, nem tudunk olyan sémát építeni, amiben kényelmesen és egyszerűen tudunk </a:t>
            </a:r>
            <a:r>
              <a:rPr lang="hu-HU" b="1" dirty="0"/>
              <a:t>tárolni és keresni</a:t>
            </a:r>
            <a:r>
              <a:rPr lang="hu-HU" dirty="0"/>
              <a:t>.</a:t>
            </a:r>
          </a:p>
          <a:p>
            <a:pPr marL="171450" indent="-171450">
              <a:buFontTx/>
              <a:buChar char="-"/>
            </a:pPr>
            <a:r>
              <a:rPr lang="hu-HU" dirty="0"/>
              <a:t>Nem egyszeű </a:t>
            </a:r>
            <a:r>
              <a:rPr lang="hu-HU" b="1" dirty="0"/>
              <a:t>jó meg</a:t>
            </a:r>
            <a:r>
              <a:rPr lang="hu-HU" dirty="0"/>
              <a:t>oldást találni a </a:t>
            </a:r>
            <a:r>
              <a:rPr lang="hu-HU" b="1" dirty="0"/>
              <a:t>rekordok automatikus törlés</a:t>
            </a:r>
            <a:r>
              <a:rPr lang="hu-HU" dirty="0"/>
              <a:t>ére.</a:t>
            </a:r>
          </a:p>
          <a:p>
            <a:pPr marL="171450" indent="-171450">
              <a:buFontTx/>
              <a:buChar char="-"/>
            </a:pPr>
            <a:r>
              <a:rPr lang="hu-HU" dirty="0"/>
              <a:t>Amennyiben nagyon sok adatunk lesz a legfőbb problémát a tranzakcionálás okozza.</a:t>
            </a:r>
          </a:p>
          <a:p>
            <a:pPr marL="171450" indent="-171450">
              <a:buFontTx/>
              <a:buChar char="-"/>
            </a:pPr>
            <a:r>
              <a:rPr lang="hu-HU" dirty="0"/>
              <a:t>A szigorú </a:t>
            </a:r>
            <a:r>
              <a:rPr lang="hu-HU" b="1" dirty="0"/>
              <a:t>zárolás</a:t>
            </a:r>
            <a:r>
              <a:rPr lang="hu-HU" dirty="0"/>
              <a:t>ok, és </a:t>
            </a:r>
            <a:r>
              <a:rPr lang="hu-HU" b="1" dirty="0"/>
              <a:t>szabály</a:t>
            </a:r>
            <a:r>
              <a:rPr lang="hu-HU" dirty="0"/>
              <a:t>ok miatt az adattárolás, és olvasás </a:t>
            </a:r>
            <a:r>
              <a:rPr lang="hu-HU" b="1" dirty="0"/>
              <a:t>lassab</a:t>
            </a:r>
            <a:r>
              <a:rPr lang="hu-HU" dirty="0"/>
              <a:t>.</a:t>
            </a:r>
          </a:p>
          <a:p>
            <a:pPr marL="171450" indent="-171450">
              <a:buFontTx/>
              <a:buChar char="-"/>
            </a:pPr>
            <a:r>
              <a:rPr lang="hu-HU" dirty="0"/>
              <a:t>Ezeket a rendszereket </a:t>
            </a:r>
            <a:r>
              <a:rPr lang="hu-HU" b="1" dirty="0"/>
              <a:t>vertikálisan a legegyszerűbb bővíteni</a:t>
            </a:r>
            <a:r>
              <a:rPr lang="hu-HU" dirty="0"/>
              <a:t>. Amennyiben szükségessé válik új kiszolgáló hozzáadása úgy a </a:t>
            </a:r>
            <a:r>
              <a:rPr lang="hu-HU" b="1" dirty="0"/>
              <a:t>kereszthívások miatt nem kapunk optimális teljesítményt</a:t>
            </a:r>
            <a:endParaRPr lang="hu-HU" dirty="0"/>
          </a:p>
          <a:p>
            <a:pPr marL="171450" indent="-171450">
              <a:buFontTx/>
              <a:buChar char="-"/>
            </a:pPr>
            <a:r>
              <a:rPr lang="hu-HU" dirty="0"/>
              <a:t>Ha az </a:t>
            </a:r>
            <a:r>
              <a:rPr lang="hu-HU" b="1" dirty="0"/>
              <a:t>elosztott rendszer</a:t>
            </a:r>
            <a:r>
              <a:rPr lang="hu-HU" dirty="0"/>
              <a:t>ünk </a:t>
            </a:r>
            <a:r>
              <a:rPr lang="hu-HU" b="1" dirty="0"/>
              <a:t>hálózati hiba </a:t>
            </a:r>
            <a:r>
              <a:rPr lang="hu-HU" dirty="0"/>
              <a:t>miatt </a:t>
            </a:r>
            <a:r>
              <a:rPr lang="hu-HU" b="1" dirty="0"/>
              <a:t>több partícióra </a:t>
            </a:r>
            <a:r>
              <a:rPr lang="hu-HU" dirty="0"/>
              <a:t>oszlik, és ezáltal nem tartható a konzisztens működés </a:t>
            </a:r>
            <a:r>
              <a:rPr lang="hu-HU" b="1" dirty="0"/>
              <a:t>leállhat az egész rendszer</a:t>
            </a:r>
            <a:r>
              <a:rPr lang="hu-HU" dirty="0"/>
              <a:t>.</a:t>
            </a:r>
          </a:p>
          <a:p>
            <a:pPr marL="171450" indent="-171450">
              <a:buFontTx/>
              <a:buChar char="-"/>
            </a:pPr>
            <a:r>
              <a:rPr lang="hu-HU" dirty="0"/>
              <a:t>Ez a </a:t>
            </a:r>
            <a:r>
              <a:rPr lang="hu-HU" b="1" dirty="0"/>
              <a:t>stabilitás rovására megy</a:t>
            </a:r>
            <a:r>
              <a:rPr lang="hu-HU" dirty="0"/>
              <a:t>. </a:t>
            </a:r>
          </a:p>
          <a:p>
            <a:pPr marL="171450" indent="-171450">
              <a:buFontTx/>
              <a:buChar char="-"/>
            </a:pPr>
            <a:endParaRPr lang="hu-HU" dirty="0"/>
          </a:p>
          <a:p>
            <a:r>
              <a:rPr lang="hu-HU" b="1" baseline="0" dirty="0"/>
              <a:t>A sok szabály akadálya az elosztottságnak és a sebességnek. </a:t>
            </a:r>
            <a:r>
              <a:rPr lang="hu-HU" baseline="0" dirty="0"/>
              <a:t>Nézzük, hogy oldhatjuk meg a problémát.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8320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</a:t>
            </a:r>
            <a:r>
              <a:rPr lang="hu-HU" b="1" dirty="0"/>
              <a:t>dokumentumtárolók</a:t>
            </a:r>
            <a:r>
              <a:rPr lang="hu-HU" dirty="0"/>
              <a:t> világában az adatok </a:t>
            </a:r>
            <a:r>
              <a:rPr lang="hu-HU" b="1" dirty="0"/>
              <a:t>lazán struktúráltak</a:t>
            </a:r>
            <a:r>
              <a:rPr lang="hu-HU" dirty="0"/>
              <a:t>. A </a:t>
            </a:r>
            <a:r>
              <a:rPr lang="hu-HU" b="1" dirty="0"/>
              <a:t>zárolások a legkisebb egységeket érintik</a:t>
            </a:r>
            <a:r>
              <a:rPr lang="hu-HU" dirty="0"/>
              <a:t>, ezáltal </a:t>
            </a:r>
            <a:r>
              <a:rPr lang="hu-HU" b="1" dirty="0"/>
              <a:t>gyorsítva az adatelérés és tárolás sebességén.</a:t>
            </a:r>
          </a:p>
          <a:p>
            <a:endParaRPr lang="hu-HU" dirty="0"/>
          </a:p>
          <a:p>
            <a:r>
              <a:rPr lang="hu-HU" b="1" dirty="0"/>
              <a:t>Nem tudunk több műveletet osztatlan műveletként elvégezni</a:t>
            </a:r>
            <a:r>
              <a:rPr lang="hu-HU" dirty="0"/>
              <a:t>, és nincs lehetőségünk </a:t>
            </a:r>
            <a:r>
              <a:rPr lang="hu-HU" b="1" dirty="0"/>
              <a:t>rollbackelni</a:t>
            </a:r>
            <a:r>
              <a:rPr lang="hu-HU" dirty="0"/>
              <a:t>. </a:t>
            </a:r>
            <a:r>
              <a:rPr lang="hu-HU" b="1" dirty="0"/>
              <a:t>Nincs is rá szükségünk</a:t>
            </a:r>
            <a:r>
              <a:rPr lang="hu-HU" dirty="0"/>
              <a:t>. Az adatbázist használó </a:t>
            </a:r>
            <a:r>
              <a:rPr lang="hu-HU" b="1" dirty="0"/>
              <a:t>alkalmazás felelőssé</a:t>
            </a:r>
            <a:r>
              <a:rPr lang="hu-HU" dirty="0"/>
              <a:t>ge, hogy mit, hogyan tárol vagy módosít. Ráadásul, ha szenzoradatokat gyűjtünk, akkor </a:t>
            </a:r>
            <a:r>
              <a:rPr lang="hu-HU" b="1" dirty="0"/>
              <a:t>komplex több parancsból álló tranzakciókat nem fogunk futtatni</a:t>
            </a:r>
            <a:r>
              <a:rPr lang="hu-HU" dirty="0"/>
              <a:t>, zömében csak </a:t>
            </a:r>
            <a:r>
              <a:rPr lang="hu-HU" b="1" dirty="0"/>
              <a:t>egy-egy adat írás lesz jellemző</a:t>
            </a:r>
            <a:r>
              <a:rPr lang="hu-HU" dirty="0"/>
              <a:t>.</a:t>
            </a:r>
          </a:p>
          <a:p>
            <a:endParaRPr lang="hu-HU" baseline="0" dirty="0"/>
          </a:p>
          <a:p>
            <a:r>
              <a:rPr lang="hu-HU" baseline="0" dirty="0"/>
              <a:t>A </a:t>
            </a:r>
            <a:r>
              <a:rPr lang="hu-HU" b="1" baseline="0" dirty="0"/>
              <a:t>sémamentes megoldás</a:t>
            </a:r>
            <a:r>
              <a:rPr lang="hu-HU" baseline="0" dirty="0"/>
              <a:t>ok lehetővé teszik azt, hogy </a:t>
            </a:r>
            <a:r>
              <a:rPr lang="hu-HU" b="1" baseline="0" dirty="0"/>
              <a:t>metaadat</a:t>
            </a:r>
            <a:r>
              <a:rPr lang="hu-HU" baseline="0" dirty="0"/>
              <a:t>okat tároljunk és ezekben </a:t>
            </a:r>
            <a:r>
              <a:rPr lang="hu-HU" b="1" baseline="0" dirty="0"/>
              <a:t>könnyedén keressünk</a:t>
            </a:r>
            <a:r>
              <a:rPr lang="hu-HU" baseline="0" dirty="0"/>
              <a:t>. </a:t>
            </a:r>
            <a:r>
              <a:rPr lang="hu-HU" b="1" baseline="0" dirty="0"/>
              <a:t>Aggregáljuk</a:t>
            </a:r>
            <a:r>
              <a:rPr lang="hu-HU" baseline="0" dirty="0"/>
              <a:t> is azokat. Illetve a sémamentesség miatt még </a:t>
            </a:r>
            <a:r>
              <a:rPr lang="hu-HU" b="1" baseline="0" dirty="0"/>
              <a:t>gyorsabb az adattárolás</a:t>
            </a:r>
            <a:r>
              <a:rPr lang="hu-HU" baseline="0" dirty="0"/>
              <a:t>, mivel nem kell figyelni, hogy a tárolandó objektum </a:t>
            </a:r>
            <a:r>
              <a:rPr lang="hu-HU" b="1" baseline="0" dirty="0"/>
              <a:t>illeszkedik-e a sémánkra</a:t>
            </a:r>
            <a:r>
              <a:rPr lang="hu-HU" baseline="0" dirty="0"/>
              <a:t>.</a:t>
            </a:r>
          </a:p>
          <a:p>
            <a:endParaRPr lang="hu-HU" baseline="0" dirty="0"/>
          </a:p>
          <a:p>
            <a:r>
              <a:rPr lang="hu-HU" baseline="0" dirty="0"/>
              <a:t>A dokumentumtárolókat, mint például a MongoDB elképzelhetjük úgy mint egy </a:t>
            </a:r>
            <a:r>
              <a:rPr lang="hu-HU" b="1" baseline="0" dirty="0"/>
              <a:t>nagy hordó</a:t>
            </a:r>
            <a:r>
              <a:rPr lang="hu-HU" baseline="0" dirty="0"/>
              <a:t>, amibe beledobáljuk a nekünk szükséges információkat. Ha betelik a hordónk, veszünk egy újat és </a:t>
            </a:r>
            <a:r>
              <a:rPr lang="hu-HU" b="1" baseline="0" dirty="0"/>
              <a:t>valamilyen logika szerint elkezdjük elosztani az adatokat</a:t>
            </a:r>
            <a:r>
              <a:rPr lang="hu-HU" baseline="0" dirty="0"/>
              <a:t>. </a:t>
            </a:r>
            <a:r>
              <a:rPr lang="hu-HU" b="1" baseline="0" dirty="0"/>
              <a:t>A mi felelősségünk mi, hogyan kerül bele. A szempont, hogy egyszerűen kereshető és visszanyerhető legyen.</a:t>
            </a:r>
          </a:p>
          <a:p>
            <a:endParaRPr lang="hu-HU" b="1" baseline="0" dirty="0"/>
          </a:p>
          <a:p>
            <a:r>
              <a:rPr lang="hu-HU" b="1" dirty="0"/>
              <a:t>Ezeket a rendszereket a horizontális skálázásra tervezték, hogy s</a:t>
            </a:r>
            <a:r>
              <a:rPr lang="hu-H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ok, olcsó gépből nagy teljesítményt érhessünk el. </a:t>
            </a:r>
            <a:endParaRPr lang="hu-HU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429FE-1593-4CB7-AB42-CA489FBAE8FE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70032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="0" dirty="0"/>
              <a:t>A Dokumentumtárolók, általában </a:t>
            </a:r>
            <a:r>
              <a:rPr lang="hu-HU" b="1" dirty="0"/>
              <a:t>XML-t, </a:t>
            </a:r>
            <a:r>
              <a:rPr lang="hu-HU" sz="1200" b="1" i="0" u="none" baseline="0" dirty="0">
                <a:solidFill>
                  <a:schemeClr val="accent5">
                    <a:lumMod val="60000"/>
                    <a:lumOff val="40000"/>
                  </a:schemeClr>
                </a:solidFill>
                <a:latin typeface="Bradley Hand ITC" panose="03070402050302030203" pitchFamily="66" charset="0"/>
              </a:rPr>
              <a:t>YAML,</a:t>
            </a:r>
            <a:r>
              <a:rPr lang="hu-HU" b="1" dirty="0"/>
              <a:t> JSON, BSON-t </a:t>
            </a:r>
            <a:r>
              <a:rPr lang="hu-HU" b="0" dirty="0"/>
              <a:t>használnak az adattároláshoz. Ezek a leírónyelvek biztosítják a polimorf adattárolást. MongoDB-ben például BSON dokumentumok képzik a kollekciónkat. </a:t>
            </a:r>
          </a:p>
          <a:p>
            <a:endParaRPr lang="hu-HU" b="0" dirty="0"/>
          </a:p>
          <a:p>
            <a:r>
              <a:rPr lang="hu-HU" b="0" dirty="0"/>
              <a:t>A relációs adatmodellben megszokott </a:t>
            </a:r>
            <a:r>
              <a:rPr lang="hu-HU" b="1" dirty="0"/>
              <a:t>táblák</a:t>
            </a:r>
            <a:r>
              <a:rPr lang="hu-HU" b="0" dirty="0"/>
              <a:t>, </a:t>
            </a:r>
            <a:r>
              <a:rPr lang="hu-HU" b="1" dirty="0"/>
              <a:t>sorok</a:t>
            </a:r>
            <a:r>
              <a:rPr lang="hu-HU" b="0" dirty="0"/>
              <a:t> és </a:t>
            </a:r>
            <a:r>
              <a:rPr lang="hu-HU" b="1" dirty="0"/>
              <a:t>oszlopok</a:t>
            </a:r>
            <a:r>
              <a:rPr lang="hu-HU" b="0" dirty="0"/>
              <a:t> szerepét átveszik a </a:t>
            </a:r>
            <a:r>
              <a:rPr lang="hu-HU" b="1" dirty="0"/>
              <a:t>kollekcikók</a:t>
            </a:r>
            <a:r>
              <a:rPr lang="hu-HU" b="0" dirty="0"/>
              <a:t>, </a:t>
            </a:r>
            <a:r>
              <a:rPr lang="hu-HU" b="1" dirty="0"/>
              <a:t>dokumentumok</a:t>
            </a:r>
            <a:r>
              <a:rPr lang="hu-HU" b="0" dirty="0"/>
              <a:t> és a </a:t>
            </a:r>
            <a:r>
              <a:rPr lang="hu-HU" b="1" dirty="0"/>
              <a:t>mezők</a:t>
            </a:r>
            <a:r>
              <a:rPr lang="hu-HU" b="0" dirty="0"/>
              <a:t>.</a:t>
            </a:r>
          </a:p>
          <a:p>
            <a:r>
              <a:rPr lang="hu-HU" b="0" dirty="0"/>
              <a:t>Érdemes rövid mezőneveket választanunk, mivel minden minden dokumentumban letárolásra kerülnek. A kollekciót nem kell létrehoznunk, az automatikusan létrejön amikor valamilyen műveletet végzünk rajt.</a:t>
            </a:r>
          </a:p>
          <a:p>
            <a:endParaRPr lang="hu-HU" b="0" dirty="0"/>
          </a:p>
          <a:p>
            <a:r>
              <a:rPr lang="hu-HU" b="0" dirty="0"/>
              <a:t>Fejlesztés szempontjából annyit jelent a sémamentesség, hogy ritkán van szükség beavatkozásra. Csak az adott kollekcióban kötelező dolgokkal kell foglalkoznunk. Az alkalmazás fogja meghatározni az adatszerkezetet, nem pedig az adatszerkezet az alkalmazást.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06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="0" baseline="0" dirty="0"/>
              <a:t>A dokumentumok egymáshoz kapcsolását két féle módon tudjuk megoldani.</a:t>
            </a:r>
          </a:p>
          <a:p>
            <a:endParaRPr lang="hu-HU" b="0" baseline="0" dirty="0"/>
          </a:p>
          <a:p>
            <a:r>
              <a:rPr lang="hu-HU" b="0" baseline="0" dirty="0"/>
              <a:t>A linkelés nagyon hasonló a relációs adatbázisban megszokott joinhoz, viszont a kapcsolat nem erős. Bármelyik dokumentum törölhető anélkül, hogy a másik változna. Így létrejöhet inkonzisztens állapot, ezt az alkalmazással kell kezelnünk.</a:t>
            </a:r>
          </a:p>
          <a:p>
            <a:endParaRPr lang="hu-HU" b="0" baseline="0" dirty="0"/>
          </a:p>
          <a:p>
            <a:r>
              <a:rPr lang="hu-HU" b="0" baseline="0" dirty="0"/>
              <a:t>Ha beágyazunk, akkor igazából az adatbázisban a két objektumunk egyé válik. Ezt akkor érdemes választani, ha nem szeretnénk, hogy a kapcsolt objektumunk további módosítása hatással legyen az eredetire, vagy azt az információt csak ahhoz az egy objektumhoz szeretnénk kapcsolni.</a:t>
            </a:r>
          </a:p>
          <a:p>
            <a:endParaRPr lang="hu-HU" b="0" baseline="0" dirty="0"/>
          </a:p>
          <a:p>
            <a:r>
              <a:rPr lang="hu-HU" b="0" baseline="0" dirty="0"/>
              <a:t>A példában láthatunk egy szenzort, és a szenzort, azon belül az utolsó érkezett értéket, valamint a szenzor összes értékének kollekcióját.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699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összegyűjtött dokumentumokat aztán felhasználhatjuk kölönféle statisztikák készítéséhez beavatkozók irányításához.</a:t>
            </a:r>
          </a:p>
          <a:p>
            <a:r>
              <a:rPr lang="hu-HU" dirty="0"/>
              <a:t>Mivel funkcionalitásban nagyon közelít a relációs társaihoz a dokumentumtárolókon, bonyolultabb lekérdezésekez is futtathathatunk.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Lehetőségünk van visszakérni a dokumentumok bizonyos részét is, így csökkentve az adatbázis és az alkalmazás terheit.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keresések és sorrendezések gyorsításához használhatunk indexelést. Ezeket az indexeket lehetőség szerint használja a motor, illetve speciális kritériumok szerint is indexelhetünk, vagy indexek segítségével automatikus törlést kérhetünk a lejárt adatokra.</a:t>
            </a:r>
          </a:p>
          <a:p>
            <a:endParaRPr lang="hu-HU" dirty="0"/>
          </a:p>
          <a:p>
            <a:r>
              <a:rPr lang="hu-HU" dirty="0"/>
              <a:t>Aggregálni is tudjuk az adatokat. Például lekérdezhető, hogy egy szenzorunk milyen napi középhőmérsékletet mér.</a:t>
            </a:r>
          </a:p>
          <a:p>
            <a:endParaRPr lang="hu-HU" dirty="0"/>
          </a:p>
          <a:p>
            <a:r>
              <a:rPr lang="hu-HU" dirty="0"/>
              <a:t>Viszont az is biztos, hogy nagyon bonyolult összesítéseket vagy a dokumentumok összekapcsolását igénylő feladatokat több műveletben, az adatbázist használó alkalmazás segítségével tudjuk elvégezni. Például ha egy linkelt dokumentumban található mező alapján akarunk csoportosítani. Ezt egyszerűbb lenne relációsban lekérdezni. (join)</a:t>
            </a:r>
          </a:p>
          <a:p>
            <a:endParaRPr lang="hu-HU" dirty="0"/>
          </a:p>
          <a:p>
            <a:r>
              <a:rPr lang="hu-HU" dirty="0"/>
              <a:t>Ha elosztot adatbázisunk van, figyeljünk oda, mivel a konzisztens működés csak időablakon belül megoldott, az egyes kiszolgálók aszinkron hajtják végre a módosításokat, tehát kaphatunk olyan választ, amely nem a legfrissebb illetve hiányos adatot tartalmaz.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429FE-1593-4CB7-AB42-CA489FBAE8FE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835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3" y="231775"/>
            <a:ext cx="3744912" cy="2108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b="1" baseline="0" dirty="0"/>
              <a:t>A fenti példán látszik, hogy azonos körülmények és azonos feladatok ellenére, elég eltérő teljesítményt tapasztalhatunk.</a:t>
            </a:r>
          </a:p>
          <a:p>
            <a:endParaRPr lang="hu-HU" b="1" baseline="0" dirty="0"/>
          </a:p>
          <a:p>
            <a:r>
              <a:rPr lang="hu-HU" b="1" baseline="0" dirty="0"/>
              <a:t>A dokumentumtárolók nem ajnlottak robosztus tranzakció kezelésű rendszereknél, például pénzügyi szoftvereknél, vagy reptéri alkalmazásoknál, ahol elengedhetetlen a pontos és friss információ. Ilyen rendszereknél a kifinomult</a:t>
            </a:r>
            <a:r>
              <a:rPr lang="hu-HU" dirty="0"/>
              <a:t> tranzakcionálás szükséges és ezt a relációs adatbázis felépítése biztosítja. Elengedhetetlen a konzisztens válasz.</a:t>
            </a:r>
            <a:r>
              <a:rPr lang="hu-HU" b="0" baseline="0" dirty="0"/>
              <a:t> Illetve nagyon bonyolult matematikai számításokat kell végeznünk.</a:t>
            </a:r>
          </a:p>
          <a:p>
            <a:endParaRPr lang="hu-HU" b="0" baseline="0" dirty="0"/>
          </a:p>
          <a:p>
            <a:r>
              <a:rPr lang="hu-HU" b="0" baseline="0" dirty="0"/>
              <a:t>Adatgyűjtő rendszerek esetében könnyedén elérhetjük a táblánkénti 10-20 gigabájtos méretet, az adatok kezelése egyre nehezebbé válik, a szigorú tranzakcionálás pedig bonyolulttá teszi az eloszott működést. Válasszunk dokumentumtárolót. Felépítése lehetővé teszi nagy mennyiségű adat tárolását horizontálisan skálázva. A konzisztencia időablakon belül megoldott és az alapvető kereséseknél jól teljesít nagy adattömegek esetében is. Amennyiben szükséges kombinálhatjuk a megoldásokat.</a:t>
            </a:r>
          </a:p>
          <a:p>
            <a:endParaRPr lang="hu-HU" b="0" baseline="0" dirty="0"/>
          </a:p>
          <a:p>
            <a:r>
              <a:rPr lang="hu-HU" b="0" baseline="0" dirty="0"/>
              <a:t>Az elvégzendő feladatot mindig vegyük figyelembe.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8DA429FE-1593-4CB7-AB42-CA489FBAE8FE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423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F031F-EE07-4C4C-92E2-63E1B7DED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7977-A450-4A39-961F-E940F6519F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4F217-942E-42BA-A2FB-401594B9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D83B3-64CC-4106-B390-D0D3ED0A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CF86F-D82B-4032-AB70-11AFABBB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40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FB32A-62EB-4535-878B-06989CE0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B339E-1C85-43A4-949E-72765377D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57D96-5AF2-45FD-A5BC-F8BD5DE80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65FB4-4CE7-43D4-9809-169B5C48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D38E7-E1B5-4956-AFFB-6BF0FBBF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1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CE038D-0F66-413B-B33B-79230979F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8D7A1-C92D-42B2-8D96-403F0F0F0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74DFB-EF54-49CB-8DF9-CE6B1A54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87DBA-EBFF-45E8-8B68-1BE213B8F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5BBB2-18DB-4298-A3D7-6E2FB14E7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31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622F-3761-4392-938A-DCD8A640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05C3A-1221-4BCB-9B18-A842705D2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1D3AC-2200-4095-887B-09713753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704E0-5426-47CA-8780-F93D7A237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5E55D-DFCC-4493-8D83-B05BEA3DE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7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5B2E9-4A7A-4FE7-922E-B5D335792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7FE82-406C-438E-BE8F-4FF4B026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0B7B9-E729-4735-B7D3-1725D1CA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96C7E-B49F-4B69-A7C6-70D2B5E3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4ABCF-EB5C-4141-9B95-CC44B17DB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59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3422-1BC5-4AA3-BBE3-BF6BEAB77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11900-B7D3-4AB0-9C5A-A421C80F1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E2E4E-1B2D-4021-BE07-DBE10F2F6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92890-EA1D-468E-AC66-457CCB6D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78217-D804-4199-9B04-E57B22F1D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C2BFC-8FDB-4125-A0C1-BC985D2F8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4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BFCB-9F57-448F-BB58-46FC71526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B37A9-3F76-4B4F-9206-0F1D3E979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CC826-AEAA-4EED-BEF8-89E4720FB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8CE1A-A4DA-4AC8-AA06-208F85AC24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E9676-CBD7-4A6C-90BB-5A9D374700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1131F-6262-459F-BEC1-E215E39E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32C56-0C74-490A-977B-A2C2FAFD3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C9F23F-F0E1-4334-874E-5EE95FF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64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C385-5F53-4804-805E-80B748E7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E028E-3B72-4BE5-AA1A-1081A119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545EB-FA1C-47CD-8A28-D67E9C48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4CDC6-8DDB-4A1F-A547-80FEAD42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46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C27F2-0B1E-4A73-8373-CE9E8AA6E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0B2569-049D-4CD3-9B26-3EF5AA9BB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76AAD-3BCA-484D-B454-6CF53F9D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05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86FBE-F1B8-425D-83EF-710DF725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A025A-2123-4E3D-B8E1-AA08BAF1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1E4190-E1A6-4CB4-8ECA-45C4472E6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15837-7A9E-4B19-A22E-BB1A315C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0B7DE-38CE-4B9E-8128-5C349928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5C1BB-E3AF-4C5D-9B42-86A3A769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5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41917-5A8B-4FF6-81A9-E374069F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81D544-342F-4FE0-A77A-B5E71B41C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035B0A-654C-4D2B-AFC7-CAF40EFC9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07281-DCD5-4CA4-85DA-3AA0A1AC7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6F76A-43A2-44A9-A118-98A2A7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8264-F81C-418E-8D78-5518D8DB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A8712-F22C-4E80-B344-68E23FD1F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55B49-F2E6-4E0F-BC39-6AE4414CD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50486-FD02-4A0F-9791-10F9B49C2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11/27/2017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A3EE6-A8DB-42BD-9A23-05BB99E85C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9C3C2-8F3F-4A97-B91E-EDFC4F262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629373-6DED-4DFF-BB6B-C2B557339A95}"/>
              </a:ext>
            </a:extLst>
          </p:cNvPr>
          <p:cNvSpPr/>
          <p:nvPr/>
        </p:nvSpPr>
        <p:spPr>
          <a:xfrm>
            <a:off x="0" y="-1"/>
            <a:ext cx="12192000" cy="454429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C1A8E-4335-4B5D-9AA5-A8DE9E58F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7893" y="1083846"/>
            <a:ext cx="7276214" cy="48906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01A661-D5C0-4C3A-A731-12B0A4B3F52F}"/>
              </a:ext>
            </a:extLst>
          </p:cNvPr>
          <p:cNvSpPr txBox="1"/>
          <p:nvPr/>
        </p:nvSpPr>
        <p:spPr>
          <a:xfrm>
            <a:off x="5105987" y="5900675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18"/>
              </a:rPr>
              <a:t>Előadó</a:t>
            </a:r>
          </a:p>
          <a:p>
            <a:pPr algn="ctr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-18"/>
              </a:rPr>
              <a:t>CSÉCSEI TAMÁS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CBBDD1-CF23-4D81-B5D0-A220FD71F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717" y="394160"/>
            <a:ext cx="2024567" cy="8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ADFBCCE-E85F-4CD2-BFA6-93E4D376D244}"/>
              </a:ext>
            </a:extLst>
          </p:cNvPr>
          <p:cNvSpPr/>
          <p:nvPr/>
        </p:nvSpPr>
        <p:spPr>
          <a:xfrm>
            <a:off x="-3" y="0"/>
            <a:ext cx="1219200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05269F-AF5E-47C8-AC5C-990469AAD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" r="44348"/>
          <a:stretch/>
        </p:blipFill>
        <p:spPr>
          <a:xfrm>
            <a:off x="-570400" y="0"/>
            <a:ext cx="674013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D87E0-25AD-498B-A466-65904A645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30" t="246" r="23353" b="-246"/>
          <a:stretch/>
        </p:blipFill>
        <p:spPr>
          <a:xfrm>
            <a:off x="6197600" y="0"/>
            <a:ext cx="6048000" cy="688022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1B36B39-C367-471E-93D2-F8DD0B801413}"/>
              </a:ext>
            </a:extLst>
          </p:cNvPr>
          <p:cNvSpPr/>
          <p:nvPr/>
        </p:nvSpPr>
        <p:spPr>
          <a:xfrm>
            <a:off x="6096000" y="0"/>
            <a:ext cx="101600" cy="6858000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0CC037-62A1-46A1-945C-D7D80F77F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1796" y="110988"/>
            <a:ext cx="1102040" cy="43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5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DD838-A6E3-4250-9449-22CD365F97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77C365-F781-4D5C-A5C7-BC13358B1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32" y="89992"/>
            <a:ext cx="10766336" cy="1181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84D4F5-3046-42C8-BA44-39FF30A7D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8E252BE-F11F-4881-BAF3-3D99DF285EE8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238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87068F-3FE1-42E6-9797-3325121BA8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408" y="907373"/>
            <a:ext cx="10515600" cy="597877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Raleway" panose="020B0503030101060003" pitchFamily="34" charset="-18"/>
              </a:rPr>
              <a:t>ADATBÁZIS TÍPUSOK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B430DC-C5CF-4E4C-ACCA-D18124C4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C29235-0175-42B5-AA8D-89328E3D7EDA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86BDAB-1A0D-4D3C-9532-4B155226F4FB}"/>
              </a:ext>
            </a:extLst>
          </p:cNvPr>
          <p:cNvSpPr/>
          <p:nvPr/>
        </p:nvSpPr>
        <p:spPr>
          <a:xfrm>
            <a:off x="540328" y="2966810"/>
            <a:ext cx="2641103" cy="36492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4F57EA-DF69-49A7-B7C1-83031B4403AB}"/>
              </a:ext>
            </a:extLst>
          </p:cNvPr>
          <p:cNvSpPr/>
          <p:nvPr/>
        </p:nvSpPr>
        <p:spPr>
          <a:xfrm>
            <a:off x="515673" y="1686337"/>
            <a:ext cx="2691336" cy="1255295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0B0231-BFE9-417B-AB98-3966DDD1A681}"/>
              </a:ext>
            </a:extLst>
          </p:cNvPr>
          <p:cNvSpPr/>
          <p:nvPr/>
        </p:nvSpPr>
        <p:spPr>
          <a:xfrm>
            <a:off x="3333538" y="1686337"/>
            <a:ext cx="2691336" cy="1255295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C5C97D-71C2-41E3-8A11-C9E182FDD3A4}"/>
              </a:ext>
            </a:extLst>
          </p:cNvPr>
          <p:cNvSpPr/>
          <p:nvPr/>
        </p:nvSpPr>
        <p:spPr>
          <a:xfrm>
            <a:off x="6145943" y="1686337"/>
            <a:ext cx="2691336" cy="1255295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16711C-CB74-4CA8-B923-DE57B8EBF7E2}"/>
              </a:ext>
            </a:extLst>
          </p:cNvPr>
          <p:cNvSpPr/>
          <p:nvPr/>
        </p:nvSpPr>
        <p:spPr>
          <a:xfrm>
            <a:off x="8960336" y="1686337"/>
            <a:ext cx="2691336" cy="1255295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2AFC6-7BC5-491A-AD02-0A1F7E8BB54D}"/>
              </a:ext>
            </a:extLst>
          </p:cNvPr>
          <p:cNvSpPr txBox="1"/>
          <p:nvPr/>
        </p:nvSpPr>
        <p:spPr>
          <a:xfrm>
            <a:off x="885947" y="2090846"/>
            <a:ext cx="19507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Raleway" panose="020B0503030101060003" pitchFamily="34" charset="-18"/>
              </a:rPr>
              <a:t>RELÁCIÓS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B9CE02-A18B-45B7-AB20-6D1D9300ABCD}"/>
              </a:ext>
            </a:extLst>
          </p:cNvPr>
          <p:cNvSpPr txBox="1"/>
          <p:nvPr/>
        </p:nvSpPr>
        <p:spPr>
          <a:xfrm>
            <a:off x="9108971" y="1913875"/>
            <a:ext cx="2394067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Raleway" panose="020B0503030101060003" pitchFamily="34" charset="-18"/>
              </a:rPr>
              <a:t>DOKUMENTUM TÁROLÓ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B4BD3-9BCD-4230-90ED-01BED3400072}"/>
              </a:ext>
            </a:extLst>
          </p:cNvPr>
          <p:cNvSpPr txBox="1"/>
          <p:nvPr/>
        </p:nvSpPr>
        <p:spPr>
          <a:xfrm>
            <a:off x="6381132" y="1898485"/>
            <a:ext cx="2220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Raleway" panose="020B0503030101060003" pitchFamily="34" charset="-18"/>
              </a:rPr>
              <a:t>GRÁF ADATBÁZIS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751132-89D9-4924-8CD9-3A139A7C843A}"/>
              </a:ext>
            </a:extLst>
          </p:cNvPr>
          <p:cNvSpPr/>
          <p:nvPr/>
        </p:nvSpPr>
        <p:spPr>
          <a:xfrm>
            <a:off x="3358655" y="2962584"/>
            <a:ext cx="2641103" cy="36492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C99988-F085-4E90-AEA9-BFA6B856E9EE}"/>
              </a:ext>
            </a:extLst>
          </p:cNvPr>
          <p:cNvSpPr/>
          <p:nvPr/>
        </p:nvSpPr>
        <p:spPr>
          <a:xfrm>
            <a:off x="6171060" y="2962584"/>
            <a:ext cx="2641103" cy="36534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2A031F-9F69-4958-9F67-114C4C8A348D}"/>
              </a:ext>
            </a:extLst>
          </p:cNvPr>
          <p:cNvSpPr/>
          <p:nvPr/>
        </p:nvSpPr>
        <p:spPr>
          <a:xfrm>
            <a:off x="8978024" y="2962582"/>
            <a:ext cx="2655960" cy="365343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49379A-60A4-4F12-B126-5723F6B26BE5}"/>
              </a:ext>
            </a:extLst>
          </p:cNvPr>
          <p:cNvSpPr txBox="1"/>
          <p:nvPr/>
        </p:nvSpPr>
        <p:spPr>
          <a:xfrm>
            <a:off x="3440157" y="2090846"/>
            <a:ext cx="24711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300" b="1" dirty="0">
                <a:solidFill>
                  <a:schemeClr val="bg1"/>
                </a:solidFill>
                <a:latin typeface="Raleway" panose="020B0503030101060003" pitchFamily="34" charset="-18"/>
              </a:rPr>
              <a:t>KULCS/ ÉRTÉK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CE29CC-44BB-44B9-9106-E4A078E9E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706" y="3988005"/>
            <a:ext cx="1958597" cy="16025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A1B9E2-6777-4A61-867C-13A697126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53" y="3698227"/>
            <a:ext cx="2334052" cy="21863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1FBBFE9-CFF5-458D-8A3C-F5347FFAC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756" y="3703833"/>
            <a:ext cx="1618900" cy="21667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057E62-210D-47BA-A06C-4810888E1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846" y="3746482"/>
            <a:ext cx="2215531" cy="20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1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465C665B-FB78-4112-89B4-A5D47BAE94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71007E3-E304-464A-8A33-6E8DD0000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7D9A67BE-F1EA-400F-890B-00DF54F213D9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03AD30CA-CF01-459B-A50C-3A063523D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56872">
            <a:off x="-164787" y="2452263"/>
            <a:ext cx="7278742" cy="37781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CF4771-B014-40BE-81B8-30D4AD18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14" y="907373"/>
            <a:ext cx="10515600" cy="597877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Raleway" panose="020B0503030101060003" pitchFamily="34" charset="-18"/>
              </a:rPr>
              <a:t>RELÁCIÓS ADATBÁZISOK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6B2FE23-42AF-4806-A5C4-25C95FD88D8E}"/>
              </a:ext>
            </a:extLst>
          </p:cNvPr>
          <p:cNvSpPr/>
          <p:nvPr/>
        </p:nvSpPr>
        <p:spPr>
          <a:xfrm>
            <a:off x="8234076" y="1505250"/>
            <a:ext cx="3507410" cy="597877"/>
          </a:xfrm>
          <a:prstGeom prst="rect">
            <a:avLst/>
          </a:prstGeom>
          <a:solidFill>
            <a:srgbClr val="89BF29"/>
          </a:solidFill>
          <a:ln>
            <a:solidFill>
              <a:srgbClr val="89B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C9C6C71-E6E0-44A8-9B38-A2C5595E3AA7}"/>
              </a:ext>
            </a:extLst>
          </p:cNvPr>
          <p:cNvSpPr txBox="1"/>
          <p:nvPr/>
        </p:nvSpPr>
        <p:spPr>
          <a:xfrm>
            <a:off x="9008388" y="1604133"/>
            <a:ext cx="1958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Raleway" panose="020B0503030101060003" pitchFamily="34" charset="-18"/>
              </a:rPr>
              <a:t>HÁTRÁNYAI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1D05307-6193-4C1C-90A9-460E6EFED7C7}"/>
              </a:ext>
            </a:extLst>
          </p:cNvPr>
          <p:cNvSpPr txBox="1"/>
          <p:nvPr/>
        </p:nvSpPr>
        <p:spPr>
          <a:xfrm>
            <a:off x="8342982" y="2209742"/>
            <a:ext cx="3293373" cy="3234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KÖTÖTT SÉMA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TTL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TRANZAKCIONÁLÁS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ÍRÁS OLVASÁS SEBESSÉGE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SKÁLÁZHATÓSÁG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PARTÍCIÓ TOLERANCIA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STABILITÁS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3278D2AD-B80C-456D-8B91-78D448FCEF29}"/>
              </a:ext>
            </a:extLst>
          </p:cNvPr>
          <p:cNvSpPr/>
          <p:nvPr/>
        </p:nvSpPr>
        <p:spPr>
          <a:xfrm>
            <a:off x="4501409" y="1505250"/>
            <a:ext cx="3507410" cy="597877"/>
          </a:xfrm>
          <a:prstGeom prst="rect">
            <a:avLst/>
          </a:prstGeom>
          <a:solidFill>
            <a:srgbClr val="89BF29"/>
          </a:solidFill>
          <a:ln>
            <a:solidFill>
              <a:srgbClr val="89B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E0DCE1F-98A7-426C-AB45-F3491749A593}"/>
              </a:ext>
            </a:extLst>
          </p:cNvPr>
          <p:cNvSpPr txBox="1"/>
          <p:nvPr/>
        </p:nvSpPr>
        <p:spPr>
          <a:xfrm>
            <a:off x="5275721" y="1604133"/>
            <a:ext cx="1958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Raleway" panose="020B0503030101060003" pitchFamily="34" charset="-18"/>
              </a:rPr>
              <a:t>ELŐNYEI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5D87AC4-A96C-4E2E-9459-4C15625BF43A}"/>
              </a:ext>
            </a:extLst>
          </p:cNvPr>
          <p:cNvSpPr txBox="1"/>
          <p:nvPr/>
        </p:nvSpPr>
        <p:spPr>
          <a:xfrm>
            <a:off x="4610315" y="2209742"/>
            <a:ext cx="3293373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DUPLIKÁCIÓMENTES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KOMPLEX KERESÉS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AGGREGÁCIÓ</a:t>
            </a:r>
          </a:p>
          <a:p>
            <a:pPr>
              <a:lnSpc>
                <a:spcPts val="3500"/>
              </a:lnSpc>
            </a:pPr>
            <a:r>
              <a:rPr lang="hu-HU" b="1" dirty="0">
                <a:solidFill>
                  <a:schemeClr val="bg1"/>
                </a:solidFill>
                <a:latin typeface="Raleway" panose="020B0503030101060003" pitchFamily="34" charset="-18"/>
              </a:rPr>
              <a:t>TRIGGEREK</a:t>
            </a:r>
          </a:p>
        </p:txBody>
      </p:sp>
    </p:spTree>
    <p:extLst>
      <p:ext uri="{BB962C8B-B14F-4D97-AF65-F5344CB8AC3E}">
        <p14:creationId xmlns:p14="http://schemas.microsoft.com/office/powerpoint/2010/main" val="37938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C8C84E-439E-4EDA-9A2F-631EEFD44D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C8BA7-D446-4F2F-A56B-099BDAF86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82212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F475C8-DE94-43DB-859E-048022BB4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370C0C-14A9-4CFB-BB46-635EEEC29057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7EE2B4-9A57-494A-B471-9F5A9FF63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333" y="652442"/>
            <a:ext cx="9187475" cy="5307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C6C2E8-4264-4522-A5BA-BF4CA4FEE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732" y="2281169"/>
            <a:ext cx="3042193" cy="43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BE13D5C-501F-4A7F-BECC-138D718D561F}"/>
              </a:ext>
            </a:extLst>
          </p:cNvPr>
          <p:cNvSpPr/>
          <p:nvPr/>
        </p:nvSpPr>
        <p:spPr>
          <a:xfrm>
            <a:off x="5136663" y="-19714"/>
            <a:ext cx="207471" cy="6877714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C77488-9A9E-4D23-B44B-6F5AC1C4E6BE}"/>
              </a:ext>
            </a:extLst>
          </p:cNvPr>
          <p:cNvSpPr/>
          <p:nvPr/>
        </p:nvSpPr>
        <p:spPr>
          <a:xfrm>
            <a:off x="0" y="0"/>
            <a:ext cx="528469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18796FA-02DA-421E-B690-FEA17E13E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67" y="907373"/>
            <a:ext cx="4379276" cy="597877"/>
          </a:xfrm>
        </p:spPr>
        <p:txBody>
          <a:bodyPr>
            <a:normAutofit/>
          </a:bodyPr>
          <a:lstStyle/>
          <a:p>
            <a:r>
              <a:rPr lang="hu-HU" sz="3200" dirty="0">
                <a:solidFill>
                  <a:schemeClr val="bg1"/>
                </a:solidFill>
                <a:latin typeface="Raleway" panose="020B0503030101060003" pitchFamily="34" charset="-18"/>
              </a:rPr>
              <a:t>MIBŐL ÉPÍTKEZÜNK?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F6EAF3-3747-4531-8106-B72AC9F0C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D7A7303-BE27-4CCC-A55E-7B49E4AF499A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CEBADE-A0D7-4538-9D23-506132820DB0}"/>
              </a:ext>
            </a:extLst>
          </p:cNvPr>
          <p:cNvSpPr/>
          <p:nvPr/>
        </p:nvSpPr>
        <p:spPr>
          <a:xfrm>
            <a:off x="277909" y="2139383"/>
            <a:ext cx="2365685" cy="1220342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6FB5A7-5619-4DA5-B011-51BAA75DF3D0}"/>
              </a:ext>
            </a:extLst>
          </p:cNvPr>
          <p:cNvSpPr/>
          <p:nvPr/>
        </p:nvSpPr>
        <p:spPr>
          <a:xfrm>
            <a:off x="277909" y="3359724"/>
            <a:ext cx="2365685" cy="28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8355C1-1450-4363-A354-879F0C9B7D47}"/>
              </a:ext>
            </a:extLst>
          </p:cNvPr>
          <p:cNvSpPr txBox="1"/>
          <p:nvPr/>
        </p:nvSpPr>
        <p:spPr>
          <a:xfrm>
            <a:off x="684897" y="2539181"/>
            <a:ext cx="155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>
                <a:solidFill>
                  <a:schemeClr val="bg1"/>
                </a:solidFill>
                <a:latin typeface="Raleway" panose="020B0503030101060003" pitchFamily="34" charset="-18"/>
              </a:rPr>
              <a:t>RDB</a:t>
            </a:r>
            <a:endParaRPr lang="hu-HU" sz="2800" b="1" dirty="0">
              <a:solidFill>
                <a:schemeClr val="bg1"/>
              </a:solidFill>
              <a:latin typeface="Raleway" panose="020B0503030101060003" pitchFamily="34" charset="-1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C377F0-CA9D-4342-B72B-B8073AB3B7CA}"/>
              </a:ext>
            </a:extLst>
          </p:cNvPr>
          <p:cNvSpPr txBox="1"/>
          <p:nvPr/>
        </p:nvSpPr>
        <p:spPr>
          <a:xfrm>
            <a:off x="684897" y="3551656"/>
            <a:ext cx="155170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TÁBLA</a:t>
            </a:r>
          </a:p>
          <a:p>
            <a:pPr algn="ctr">
              <a:lnSpc>
                <a:spcPts val="6000"/>
              </a:lnSpc>
            </a:pP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SOR</a:t>
            </a:r>
          </a:p>
          <a:p>
            <a:pPr algn="ctr">
              <a:lnSpc>
                <a:spcPts val="6000"/>
              </a:lnSpc>
            </a:pP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OSZLOP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FB39D0-D84D-424C-B32F-1A2427B3B446}"/>
              </a:ext>
            </a:extLst>
          </p:cNvPr>
          <p:cNvSpPr/>
          <p:nvPr/>
        </p:nvSpPr>
        <p:spPr>
          <a:xfrm>
            <a:off x="2693840" y="2139383"/>
            <a:ext cx="2365685" cy="1220342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3F7229-E030-4279-A2D1-D5890B0261C5}"/>
              </a:ext>
            </a:extLst>
          </p:cNvPr>
          <p:cNvSpPr/>
          <p:nvPr/>
        </p:nvSpPr>
        <p:spPr>
          <a:xfrm>
            <a:off x="2693839" y="3359724"/>
            <a:ext cx="2365685" cy="28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00607-9085-4DC3-AB78-1376CF5C3E0B}"/>
              </a:ext>
            </a:extLst>
          </p:cNvPr>
          <p:cNvSpPr txBox="1"/>
          <p:nvPr/>
        </p:nvSpPr>
        <p:spPr>
          <a:xfrm>
            <a:off x="2937021" y="2539181"/>
            <a:ext cx="1879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  <a:latin typeface="Raleway" panose="020B0503030101060003" pitchFamily="34" charset="-18"/>
              </a:rPr>
              <a:t>MongoDB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D1E3EA-AA0B-444F-BD2F-14663B48EA81}"/>
              </a:ext>
            </a:extLst>
          </p:cNvPr>
          <p:cNvSpPr txBox="1"/>
          <p:nvPr/>
        </p:nvSpPr>
        <p:spPr>
          <a:xfrm>
            <a:off x="2742260" y="3551656"/>
            <a:ext cx="22688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KOLLEKCIÓ</a:t>
            </a:r>
          </a:p>
          <a:p>
            <a:pPr algn="ctr">
              <a:lnSpc>
                <a:spcPts val="6000"/>
              </a:lnSpc>
            </a:pP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DOKUMENTUM</a:t>
            </a:r>
          </a:p>
          <a:p>
            <a:pPr algn="ctr">
              <a:lnSpc>
                <a:spcPts val="6000"/>
              </a:lnSpc>
            </a:pPr>
            <a:r>
              <a:rPr lang="hu-H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-18"/>
              </a:rPr>
              <a:t>MEZŐ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1A577B-9915-4885-B9E4-86945388D1A5}"/>
              </a:ext>
            </a:extLst>
          </p:cNvPr>
          <p:cNvSpPr txBox="1"/>
          <p:nvPr/>
        </p:nvSpPr>
        <p:spPr>
          <a:xfrm>
            <a:off x="5885427" y="610842"/>
            <a:ext cx="5780528" cy="2943023"/>
          </a:xfrm>
          <a:prstGeom prst="rect">
            <a:avLst/>
          </a:prstGeom>
          <a:solidFill>
            <a:schemeClr val="bg1"/>
          </a:solidFill>
          <a:ln w="28575">
            <a:solidFill>
              <a:srgbClr val="404040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b="1" dirty="0">
                <a:solidFill>
                  <a:srgbClr val="89BF29"/>
                </a:solidFill>
              </a:rPr>
              <a:t>{"value": 1.34,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89BF29"/>
                </a:solidFill>
              </a:rPr>
              <a:t>{"value": 1.54,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89BF29"/>
                </a:solidFill>
              </a:rPr>
              <a:t>{"value": 1.73,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89BF29"/>
                </a:solidFill>
              </a:rPr>
              <a:t>{"value": 1.98,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89BF29"/>
                </a:solidFill>
              </a:rPr>
              <a:t>{"value": 2.03,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89BF29"/>
                </a:solidFill>
              </a:rPr>
              <a:t>{"value": 2.26,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89BF29"/>
                </a:solidFill>
              </a:rPr>
              <a:t>{"value": 2.91, "time": </a:t>
            </a:r>
            <a:r>
              <a:rPr lang="hu-HU" b="1" dirty="0">
                <a:solidFill>
                  <a:srgbClr val="89BF29"/>
                </a:solidFill>
              </a:rPr>
              <a:t>&lt;ISODate&gt;</a:t>
            </a:r>
            <a:r>
              <a:rPr lang="en-US" b="1" dirty="0">
                <a:solidFill>
                  <a:srgbClr val="89BF29"/>
                </a:solidFill>
              </a:rPr>
              <a:t> }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en-US" b="1" dirty="0">
                <a:solidFill>
                  <a:srgbClr val="404040"/>
                </a:solidFill>
              </a:rPr>
              <a:t>{"value": 3.07, "time": </a:t>
            </a:r>
            <a:r>
              <a:rPr lang="hu-HU" b="1" dirty="0">
                <a:solidFill>
                  <a:srgbClr val="404040"/>
                </a:solidFill>
              </a:rPr>
              <a:t>&lt;ISODate&gt;</a:t>
            </a:r>
            <a:r>
              <a:rPr lang="en-US" b="1" dirty="0">
                <a:solidFill>
                  <a:srgbClr val="404040"/>
                </a:solidFill>
              </a:rPr>
              <a:t> }</a:t>
            </a:r>
            <a:endParaRPr lang="hu-HU" b="1" dirty="0">
              <a:solidFill>
                <a:srgbClr val="40404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2BADB2-2A6C-4218-9A40-82CD01C4DE36}"/>
              </a:ext>
            </a:extLst>
          </p:cNvPr>
          <p:cNvSpPr/>
          <p:nvPr/>
        </p:nvSpPr>
        <p:spPr>
          <a:xfrm>
            <a:off x="6049778" y="2888368"/>
            <a:ext cx="3878844" cy="297265"/>
          </a:xfrm>
          <a:prstGeom prst="rect">
            <a:avLst/>
          </a:prstGeom>
          <a:solidFill>
            <a:srgbClr val="40404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27397D-D8F7-4293-8972-840272D61DDD}"/>
              </a:ext>
            </a:extLst>
          </p:cNvPr>
          <p:cNvSpPr/>
          <p:nvPr/>
        </p:nvSpPr>
        <p:spPr>
          <a:xfrm>
            <a:off x="5869574" y="212565"/>
            <a:ext cx="5815031" cy="412567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987562-DF9B-4ECC-8ED5-088DE069AFF1}"/>
              </a:ext>
            </a:extLst>
          </p:cNvPr>
          <p:cNvSpPr txBox="1"/>
          <p:nvPr/>
        </p:nvSpPr>
        <p:spPr>
          <a:xfrm>
            <a:off x="6689769" y="218793"/>
            <a:ext cx="417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Raleway" panose="020B0503030101060003" pitchFamily="34" charset="-18"/>
              </a:rPr>
              <a:t>KOLLEKCIÓ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DB45F2A-6714-4FF4-8458-14059F029FA9}"/>
              </a:ext>
            </a:extLst>
          </p:cNvPr>
          <p:cNvSpPr txBox="1"/>
          <p:nvPr/>
        </p:nvSpPr>
        <p:spPr>
          <a:xfrm>
            <a:off x="5885427" y="4144392"/>
            <a:ext cx="5780528" cy="2112026"/>
          </a:xfrm>
          <a:prstGeom prst="rect">
            <a:avLst/>
          </a:prstGeom>
          <a:solidFill>
            <a:schemeClr val="bg1"/>
          </a:solidFill>
          <a:ln w="28575">
            <a:solidFill>
              <a:srgbClr val="404040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r>
              <a:rPr lang="hu-HU" b="1" dirty="0">
                <a:solidFill>
                  <a:srgbClr val="89BF29"/>
                </a:solidFill>
              </a:rPr>
              <a:t>{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hu-HU" b="1" dirty="0">
                <a:solidFill>
                  <a:srgbClr val="89BF29"/>
                </a:solidFill>
              </a:rPr>
              <a:t>"sensor" : ObjectId("593e8ec2a61a07569acc2385"),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hu-HU" b="1" dirty="0">
                <a:solidFill>
                  <a:srgbClr val="89BF29"/>
                </a:solidFill>
              </a:rPr>
              <a:t>"value" : 3.07,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hu-HU" b="1" dirty="0">
                <a:solidFill>
                  <a:srgbClr val="404040"/>
                </a:solidFill>
              </a:rPr>
              <a:t>"time" : ISODate("2017-11-29T12:35:00.000+0000")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hu-HU" b="1" dirty="0">
                <a:solidFill>
                  <a:srgbClr val="89BF29"/>
                </a:solidFill>
              </a:rPr>
              <a:t>}</a:t>
            </a:r>
            <a:endParaRPr lang="hu-HU" b="1" dirty="0">
              <a:solidFill>
                <a:srgbClr val="40404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C87E2D5-E493-402B-9183-F9F2B8A10CDD}"/>
              </a:ext>
            </a:extLst>
          </p:cNvPr>
          <p:cNvSpPr/>
          <p:nvPr/>
        </p:nvSpPr>
        <p:spPr>
          <a:xfrm>
            <a:off x="5869574" y="3746115"/>
            <a:ext cx="5815031" cy="412567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B87A8C-D526-4A8D-96AC-06BEF6F5E877}"/>
              </a:ext>
            </a:extLst>
          </p:cNvPr>
          <p:cNvSpPr txBox="1"/>
          <p:nvPr/>
        </p:nvSpPr>
        <p:spPr>
          <a:xfrm>
            <a:off x="6689769" y="3752343"/>
            <a:ext cx="4174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Raleway" panose="020B0503030101060003" pitchFamily="34" charset="-18"/>
              </a:rPr>
              <a:t>DOKUMENTUM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FCD25DB-7D93-4EC3-88A1-3B91CE7AED5B}"/>
              </a:ext>
            </a:extLst>
          </p:cNvPr>
          <p:cNvSpPr/>
          <p:nvPr/>
        </p:nvSpPr>
        <p:spPr>
          <a:xfrm>
            <a:off x="6096000" y="5300236"/>
            <a:ext cx="5193792" cy="297265"/>
          </a:xfrm>
          <a:prstGeom prst="rect">
            <a:avLst/>
          </a:prstGeom>
          <a:solidFill>
            <a:srgbClr val="40404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E86BAD-D4A3-45D0-ADCD-584C1F378B08}"/>
              </a:ext>
            </a:extLst>
          </p:cNvPr>
          <p:cNvSpPr/>
          <p:nvPr/>
        </p:nvSpPr>
        <p:spPr>
          <a:xfrm>
            <a:off x="9015491" y="5597501"/>
            <a:ext cx="2274301" cy="412567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2297A22-9570-45D8-97BB-31F6BAC7491A}"/>
              </a:ext>
            </a:extLst>
          </p:cNvPr>
          <p:cNvSpPr txBox="1"/>
          <p:nvPr/>
        </p:nvSpPr>
        <p:spPr>
          <a:xfrm>
            <a:off x="9545363" y="5603729"/>
            <a:ext cx="1214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rgbClr val="404040"/>
                </a:solidFill>
                <a:latin typeface="Raleway" panose="020B0503030101060003" pitchFamily="34" charset="-18"/>
              </a:rPr>
              <a:t>MEZŐ</a:t>
            </a:r>
          </a:p>
        </p:txBody>
      </p:sp>
    </p:spTree>
    <p:extLst>
      <p:ext uri="{BB962C8B-B14F-4D97-AF65-F5344CB8AC3E}">
        <p14:creationId xmlns:p14="http://schemas.microsoft.com/office/powerpoint/2010/main" val="40804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710738D-85A5-4F17-9077-9207C1C05414}"/>
              </a:ext>
            </a:extLst>
          </p:cNvPr>
          <p:cNvSpPr/>
          <p:nvPr/>
        </p:nvSpPr>
        <p:spPr>
          <a:xfrm>
            <a:off x="-1" y="1633487"/>
            <a:ext cx="12192001" cy="74300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977471-CB55-4DB3-B4B0-7AFD61290B62}"/>
              </a:ext>
            </a:extLst>
          </p:cNvPr>
          <p:cNvSpPr/>
          <p:nvPr/>
        </p:nvSpPr>
        <p:spPr>
          <a:xfrm>
            <a:off x="0" y="0"/>
            <a:ext cx="12192000" cy="1633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F36EBF6-D251-400B-802C-C30420F84141}"/>
              </a:ext>
            </a:extLst>
          </p:cNvPr>
          <p:cNvSpPr txBox="1">
            <a:spLocks/>
          </p:cNvSpPr>
          <p:nvPr/>
        </p:nvSpPr>
        <p:spPr>
          <a:xfrm>
            <a:off x="437067" y="907373"/>
            <a:ext cx="10515600" cy="597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bg1"/>
                </a:solidFill>
                <a:latin typeface="Raleway" panose="020B0503030101060003" pitchFamily="34" charset="-18"/>
              </a:rPr>
              <a:t>HOGYAN ÉPÍTKEZÜNK?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3434E2-84B8-4486-BDAD-72501C1F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5B28B7-9245-4510-BAF7-71718BB1689E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663015-3D40-4986-A0E6-5795CEF09B86}"/>
              </a:ext>
            </a:extLst>
          </p:cNvPr>
          <p:cNvSpPr txBox="1"/>
          <p:nvPr/>
        </p:nvSpPr>
        <p:spPr>
          <a:xfrm>
            <a:off x="917865" y="2510786"/>
            <a:ext cx="4777295" cy="3497020"/>
          </a:xfrm>
          <a:prstGeom prst="rect">
            <a:avLst/>
          </a:prstGeom>
          <a:solidFill>
            <a:schemeClr val="bg1"/>
          </a:solidFill>
          <a:ln w="28575">
            <a:solidFill>
              <a:srgbClr val="404040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r>
              <a:rPr lang="en-US" b="1" dirty="0">
                <a:solidFill>
                  <a:srgbClr val="89BF29"/>
                </a:solidFill>
              </a:rPr>
              <a:t>{</a:t>
            </a:r>
          </a:p>
          <a:p>
            <a:r>
              <a:rPr lang="hu-HU" b="1" dirty="0">
                <a:solidFill>
                  <a:srgbClr val="89BF29"/>
                </a:solidFill>
              </a:rPr>
              <a:t>  </a:t>
            </a:r>
            <a:r>
              <a:rPr lang="en-US" b="1" dirty="0">
                <a:solidFill>
                  <a:srgbClr val="89BF29"/>
                </a:solidFill>
              </a:rPr>
              <a:t>"_id" &lt;</a:t>
            </a:r>
            <a:r>
              <a:rPr lang="en-US" b="1" dirty="0" err="1">
                <a:solidFill>
                  <a:srgbClr val="89BF29"/>
                </a:solidFill>
              </a:rPr>
              <a:t>ObjectId</a:t>
            </a:r>
            <a:r>
              <a:rPr lang="en-US" b="1" dirty="0">
                <a:solidFill>
                  <a:srgbClr val="89BF29"/>
                </a:solidFill>
              </a:rPr>
              <a:t>&gt;,</a:t>
            </a:r>
          </a:p>
          <a:p>
            <a:r>
              <a:rPr lang="hu-HU" b="1" dirty="0">
                <a:solidFill>
                  <a:srgbClr val="89BF29"/>
                </a:solidFill>
              </a:rPr>
              <a:t>  </a:t>
            </a:r>
            <a:r>
              <a:rPr lang="en-US" b="1" dirty="0">
                <a:solidFill>
                  <a:srgbClr val="89BF29"/>
                </a:solidFill>
              </a:rPr>
              <a:t>"name": "Sensor 1",</a:t>
            </a:r>
          </a:p>
          <a:p>
            <a:r>
              <a:rPr lang="hu-HU" b="1" dirty="0">
                <a:solidFill>
                  <a:srgbClr val="89BF29"/>
                </a:solidFill>
              </a:rPr>
              <a:t>  </a:t>
            </a:r>
            <a:r>
              <a:rPr lang="en-US" b="1" dirty="0">
                <a:solidFill>
                  <a:srgbClr val="89BF29"/>
                </a:solidFill>
              </a:rPr>
              <a:t>"group": </a:t>
            </a:r>
            <a:r>
              <a:rPr lang="en-US" b="1" dirty="0" err="1">
                <a:solidFill>
                  <a:srgbClr val="89BF29"/>
                </a:solidFill>
              </a:rPr>
              <a:t>DbRef</a:t>
            </a:r>
            <a:r>
              <a:rPr lang="en-US" b="1" dirty="0">
                <a:solidFill>
                  <a:srgbClr val="89BF29"/>
                </a:solidFill>
              </a:rPr>
              <a:t>("groups" , &lt;</a:t>
            </a:r>
            <a:r>
              <a:rPr lang="en-US" b="1" dirty="0" err="1">
                <a:solidFill>
                  <a:srgbClr val="89BF29"/>
                </a:solidFill>
              </a:rPr>
              <a:t>ObjectId</a:t>
            </a:r>
            <a:r>
              <a:rPr lang="en-US" b="1" dirty="0">
                <a:solidFill>
                  <a:srgbClr val="89BF29"/>
                </a:solidFill>
              </a:rPr>
              <a:t>&gt;),</a:t>
            </a:r>
          </a:p>
          <a:p>
            <a:r>
              <a:rPr lang="hu-HU" b="1" dirty="0">
                <a:solidFill>
                  <a:srgbClr val="89BF29"/>
                </a:solidFill>
              </a:rPr>
              <a:t>  </a:t>
            </a:r>
            <a:r>
              <a:rPr lang="en-US" b="1" dirty="0">
                <a:solidFill>
                  <a:srgbClr val="89BF29"/>
                </a:solidFill>
              </a:rPr>
              <a:t>"</a:t>
            </a:r>
            <a:r>
              <a:rPr lang="en-US" b="1" dirty="0" err="1">
                <a:solidFill>
                  <a:srgbClr val="89BF29"/>
                </a:solidFill>
              </a:rPr>
              <a:t>lastValue</a:t>
            </a:r>
            <a:r>
              <a:rPr lang="en-US" b="1" dirty="0">
                <a:solidFill>
                  <a:srgbClr val="89BF29"/>
                </a:solidFill>
              </a:rPr>
              <a:t>": {</a:t>
            </a:r>
            <a:endParaRPr lang="hu-HU" b="1" dirty="0">
              <a:solidFill>
                <a:srgbClr val="89BF29"/>
              </a:solidFill>
            </a:endParaRPr>
          </a:p>
          <a:p>
            <a:r>
              <a:rPr lang="hu-HU" b="1" dirty="0">
                <a:solidFill>
                  <a:srgbClr val="89BF29"/>
                </a:solidFill>
              </a:rPr>
              <a:t>    </a:t>
            </a:r>
            <a:r>
              <a:rPr lang="en-US" b="1" dirty="0">
                <a:solidFill>
                  <a:srgbClr val="89BF29"/>
                </a:solidFill>
              </a:rPr>
              <a:t>"_id": &lt;</a:t>
            </a:r>
            <a:r>
              <a:rPr lang="en-US" b="1" dirty="0" err="1">
                <a:solidFill>
                  <a:srgbClr val="89BF29"/>
                </a:solidFill>
              </a:rPr>
              <a:t>ObjectId</a:t>
            </a:r>
            <a:r>
              <a:rPr lang="en-US" b="1" dirty="0">
                <a:solidFill>
                  <a:srgbClr val="89BF29"/>
                </a:solidFill>
              </a:rPr>
              <a:t>&gt;,</a:t>
            </a:r>
          </a:p>
          <a:p>
            <a:r>
              <a:rPr lang="en-US" b="1" dirty="0">
                <a:solidFill>
                  <a:srgbClr val="89BF29"/>
                </a:solidFill>
              </a:rPr>
              <a:t>    "value": 3.07,</a:t>
            </a:r>
          </a:p>
          <a:p>
            <a:r>
              <a:rPr lang="en-US" b="1" dirty="0">
                <a:solidFill>
                  <a:srgbClr val="89BF29"/>
                </a:solidFill>
              </a:rPr>
              <a:t>    "time" : &lt;</a:t>
            </a:r>
            <a:r>
              <a:rPr lang="en-US" b="1" dirty="0" err="1">
                <a:solidFill>
                  <a:srgbClr val="89BF29"/>
                </a:solidFill>
              </a:rPr>
              <a:t>ISODate</a:t>
            </a:r>
            <a:r>
              <a:rPr lang="en-US" b="1" dirty="0">
                <a:solidFill>
                  <a:srgbClr val="89BF29"/>
                </a:solidFill>
              </a:rPr>
              <a:t>&gt;</a:t>
            </a:r>
          </a:p>
          <a:p>
            <a:r>
              <a:rPr lang="hu-HU" b="1" dirty="0">
                <a:solidFill>
                  <a:srgbClr val="89BF29"/>
                </a:solidFill>
              </a:rPr>
              <a:t>  </a:t>
            </a:r>
            <a:r>
              <a:rPr lang="en-US" b="1" dirty="0">
                <a:solidFill>
                  <a:srgbClr val="89BF29"/>
                </a:solidFill>
              </a:rPr>
              <a:t>}</a:t>
            </a:r>
          </a:p>
          <a:p>
            <a:r>
              <a:rPr lang="en-US" b="1" dirty="0">
                <a:solidFill>
                  <a:srgbClr val="89BF29"/>
                </a:solidFill>
              </a:rPr>
              <a:t>}</a:t>
            </a:r>
            <a:endParaRPr lang="hu-HU" b="1" dirty="0">
              <a:solidFill>
                <a:srgbClr val="89BF29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A04360-1183-4846-8BCC-88EC7197283A}"/>
              </a:ext>
            </a:extLst>
          </p:cNvPr>
          <p:cNvSpPr/>
          <p:nvPr/>
        </p:nvSpPr>
        <p:spPr>
          <a:xfrm>
            <a:off x="905005" y="2112509"/>
            <a:ext cx="4805811" cy="412567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A731E4-4F95-483C-85A5-345C913B210F}"/>
              </a:ext>
            </a:extLst>
          </p:cNvPr>
          <p:cNvSpPr txBox="1"/>
          <p:nvPr/>
        </p:nvSpPr>
        <p:spPr>
          <a:xfrm>
            <a:off x="1582853" y="2118737"/>
            <a:ext cx="3450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Raleway" panose="020B0503030101060003" pitchFamily="34" charset="-18"/>
              </a:rPr>
              <a:t>SENSORS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1B091A-91B8-4842-8E1D-5CD2E7B55C19}"/>
              </a:ext>
            </a:extLst>
          </p:cNvPr>
          <p:cNvSpPr/>
          <p:nvPr/>
        </p:nvSpPr>
        <p:spPr>
          <a:xfrm>
            <a:off x="1328487" y="3994710"/>
            <a:ext cx="2157663" cy="1390644"/>
          </a:xfrm>
          <a:prstGeom prst="rect">
            <a:avLst/>
          </a:prstGeom>
          <a:solidFill>
            <a:srgbClr val="40404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86436C-2C16-43B7-9F7A-79B7C25E24E5}"/>
              </a:ext>
            </a:extLst>
          </p:cNvPr>
          <p:cNvSpPr txBox="1"/>
          <p:nvPr/>
        </p:nvSpPr>
        <p:spPr>
          <a:xfrm>
            <a:off x="6565862" y="2477656"/>
            <a:ext cx="4777295" cy="1806673"/>
          </a:xfrm>
          <a:prstGeom prst="rect">
            <a:avLst/>
          </a:prstGeom>
          <a:solidFill>
            <a:schemeClr val="bg1"/>
          </a:solidFill>
          <a:ln w="28575">
            <a:solidFill>
              <a:srgbClr val="404040"/>
            </a:solidFill>
          </a:ln>
        </p:spPr>
        <p:txBody>
          <a:bodyPr wrap="square" lIns="180000" tIns="216000" rIns="180000" bIns="201600" rtlCol="0">
            <a:spAutoFit/>
          </a:bodyPr>
          <a:lstStyle/>
          <a:p>
            <a:r>
              <a:rPr lang="en-US" b="1" dirty="0">
                <a:solidFill>
                  <a:srgbClr val="89BF29"/>
                </a:solidFill>
              </a:rPr>
              <a:t>{</a:t>
            </a:r>
          </a:p>
          <a:p>
            <a:r>
              <a:rPr lang="hu-HU" b="1" dirty="0">
                <a:solidFill>
                  <a:srgbClr val="89BF29"/>
                </a:solidFill>
              </a:rPr>
              <a:t>   </a:t>
            </a:r>
            <a:r>
              <a:rPr lang="en-US" b="1" dirty="0">
                <a:solidFill>
                  <a:srgbClr val="89BF29"/>
                </a:solidFill>
              </a:rPr>
              <a:t>"sensor": </a:t>
            </a:r>
            <a:r>
              <a:rPr lang="hu-HU" b="1" dirty="0">
                <a:solidFill>
                  <a:srgbClr val="89BF29"/>
                </a:solidFill>
              </a:rPr>
              <a:t>DBRef</a:t>
            </a:r>
            <a:r>
              <a:rPr lang="hu-HU" dirty="0"/>
              <a:t> </a:t>
            </a:r>
            <a:r>
              <a:rPr lang="en-US" b="1" dirty="0">
                <a:solidFill>
                  <a:srgbClr val="89BF29"/>
                </a:solidFill>
              </a:rPr>
              <a:t>("sensors" , &lt;</a:t>
            </a:r>
            <a:r>
              <a:rPr lang="en-US" b="1" dirty="0" err="1">
                <a:solidFill>
                  <a:srgbClr val="89BF29"/>
                </a:solidFill>
              </a:rPr>
              <a:t>ObjectId</a:t>
            </a:r>
            <a:r>
              <a:rPr lang="en-US" b="1" dirty="0">
                <a:solidFill>
                  <a:srgbClr val="89BF29"/>
                </a:solidFill>
              </a:rPr>
              <a:t>&gt;),</a:t>
            </a:r>
          </a:p>
          <a:p>
            <a:r>
              <a:rPr lang="hu-HU" b="1" dirty="0">
                <a:solidFill>
                  <a:srgbClr val="89BF29"/>
                </a:solidFill>
              </a:rPr>
              <a:t>   </a:t>
            </a:r>
            <a:r>
              <a:rPr lang="en-US" b="1" dirty="0">
                <a:solidFill>
                  <a:srgbClr val="89BF29"/>
                </a:solidFill>
              </a:rPr>
              <a:t>"value": </a:t>
            </a:r>
            <a:r>
              <a:rPr lang="hu-HU" b="1" dirty="0">
                <a:solidFill>
                  <a:srgbClr val="89BF29"/>
                </a:solidFill>
              </a:rPr>
              <a:t>3</a:t>
            </a:r>
            <a:r>
              <a:rPr lang="en-US" b="1" dirty="0">
                <a:solidFill>
                  <a:srgbClr val="89BF29"/>
                </a:solidFill>
              </a:rPr>
              <a:t>.</a:t>
            </a:r>
            <a:r>
              <a:rPr lang="hu-HU" b="1" dirty="0">
                <a:solidFill>
                  <a:srgbClr val="89BF29"/>
                </a:solidFill>
              </a:rPr>
              <a:t>07</a:t>
            </a:r>
            <a:r>
              <a:rPr lang="en-US" b="1" dirty="0">
                <a:solidFill>
                  <a:srgbClr val="89BF29"/>
                </a:solidFill>
              </a:rPr>
              <a:t>,</a:t>
            </a:r>
          </a:p>
          <a:p>
            <a:r>
              <a:rPr lang="hu-HU" b="1" dirty="0">
                <a:solidFill>
                  <a:srgbClr val="89BF29"/>
                </a:solidFill>
              </a:rPr>
              <a:t>   </a:t>
            </a:r>
            <a:r>
              <a:rPr lang="en-US" b="1" dirty="0">
                <a:solidFill>
                  <a:srgbClr val="89BF29"/>
                </a:solidFill>
              </a:rPr>
              <a:t>"time": &lt;</a:t>
            </a:r>
            <a:r>
              <a:rPr lang="en-US" b="1" dirty="0" err="1">
                <a:solidFill>
                  <a:srgbClr val="89BF29"/>
                </a:solidFill>
              </a:rPr>
              <a:t>ISODate</a:t>
            </a:r>
            <a:r>
              <a:rPr lang="en-US" b="1" dirty="0">
                <a:solidFill>
                  <a:srgbClr val="89BF29"/>
                </a:solidFill>
              </a:rPr>
              <a:t>&gt;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hu-HU" b="1" dirty="0">
                <a:solidFill>
                  <a:srgbClr val="89BF29"/>
                </a:solidFill>
              </a:rPr>
              <a:t>}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A5CF55-77F2-40D4-A446-6647FAA86B79}"/>
              </a:ext>
            </a:extLst>
          </p:cNvPr>
          <p:cNvSpPr/>
          <p:nvPr/>
        </p:nvSpPr>
        <p:spPr>
          <a:xfrm>
            <a:off x="6553001" y="2079379"/>
            <a:ext cx="4805812" cy="412567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D52C72-98FD-4105-9142-58C51E0B613F}"/>
              </a:ext>
            </a:extLst>
          </p:cNvPr>
          <p:cNvSpPr txBox="1"/>
          <p:nvPr/>
        </p:nvSpPr>
        <p:spPr>
          <a:xfrm>
            <a:off x="7230849" y="2085607"/>
            <a:ext cx="345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Raleway" panose="020B0503030101060003" pitchFamily="34" charset="-18"/>
              </a:rPr>
              <a:t>VALUES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C0BF8A-EE30-4FEB-A29C-D3F870D05F9A}"/>
              </a:ext>
            </a:extLst>
          </p:cNvPr>
          <p:cNvSpPr txBox="1"/>
          <p:nvPr/>
        </p:nvSpPr>
        <p:spPr>
          <a:xfrm>
            <a:off x="6565862" y="4225961"/>
            <a:ext cx="4777295" cy="1806673"/>
          </a:xfrm>
          <a:prstGeom prst="rect">
            <a:avLst/>
          </a:prstGeom>
          <a:solidFill>
            <a:schemeClr val="bg1"/>
          </a:solidFill>
          <a:ln w="28575">
            <a:solidFill>
              <a:srgbClr val="404040"/>
            </a:solidFill>
          </a:ln>
        </p:spPr>
        <p:txBody>
          <a:bodyPr wrap="square" lIns="180000" tIns="216000" rIns="180000" bIns="201600" rtlCol="0">
            <a:spAutoFit/>
          </a:bodyPr>
          <a:lstStyle/>
          <a:p>
            <a:r>
              <a:rPr lang="en-US" b="1" dirty="0">
                <a:solidFill>
                  <a:srgbClr val="89BF29"/>
                </a:solidFill>
              </a:rPr>
              <a:t>{</a:t>
            </a:r>
          </a:p>
          <a:p>
            <a:r>
              <a:rPr lang="hu-HU" b="1" dirty="0">
                <a:solidFill>
                  <a:srgbClr val="89BF29"/>
                </a:solidFill>
              </a:rPr>
              <a:t>   </a:t>
            </a:r>
            <a:r>
              <a:rPr lang="en-US" b="1" dirty="0">
                <a:solidFill>
                  <a:srgbClr val="89BF29"/>
                </a:solidFill>
              </a:rPr>
              <a:t>"sensor": </a:t>
            </a:r>
            <a:r>
              <a:rPr lang="hu-HU" b="1" dirty="0">
                <a:solidFill>
                  <a:srgbClr val="89BF29"/>
                </a:solidFill>
              </a:rPr>
              <a:t>DBRef</a:t>
            </a:r>
            <a:r>
              <a:rPr lang="hu-HU" dirty="0"/>
              <a:t> </a:t>
            </a:r>
            <a:r>
              <a:rPr lang="en-US" b="1" dirty="0">
                <a:solidFill>
                  <a:srgbClr val="89BF29"/>
                </a:solidFill>
              </a:rPr>
              <a:t>("sensors" , &lt;</a:t>
            </a:r>
            <a:r>
              <a:rPr lang="en-US" b="1" dirty="0" err="1">
                <a:solidFill>
                  <a:srgbClr val="89BF29"/>
                </a:solidFill>
              </a:rPr>
              <a:t>ObjectId</a:t>
            </a:r>
            <a:r>
              <a:rPr lang="en-US" b="1" dirty="0">
                <a:solidFill>
                  <a:srgbClr val="89BF29"/>
                </a:solidFill>
              </a:rPr>
              <a:t>&gt;),</a:t>
            </a:r>
          </a:p>
          <a:p>
            <a:r>
              <a:rPr lang="hu-HU" b="1" dirty="0">
                <a:solidFill>
                  <a:srgbClr val="89BF29"/>
                </a:solidFill>
              </a:rPr>
              <a:t>   </a:t>
            </a:r>
            <a:r>
              <a:rPr lang="en-US" b="1" dirty="0">
                <a:solidFill>
                  <a:srgbClr val="89BF29"/>
                </a:solidFill>
              </a:rPr>
              <a:t>"value": </a:t>
            </a:r>
            <a:r>
              <a:rPr lang="hu-HU" b="1" dirty="0">
                <a:solidFill>
                  <a:srgbClr val="89BF29"/>
                </a:solidFill>
              </a:rPr>
              <a:t>3</a:t>
            </a:r>
            <a:r>
              <a:rPr lang="en-US" b="1" dirty="0">
                <a:solidFill>
                  <a:srgbClr val="89BF29"/>
                </a:solidFill>
              </a:rPr>
              <a:t>.</a:t>
            </a:r>
            <a:r>
              <a:rPr lang="hu-HU" b="1" dirty="0">
                <a:solidFill>
                  <a:srgbClr val="89BF29"/>
                </a:solidFill>
              </a:rPr>
              <a:t>07</a:t>
            </a:r>
            <a:r>
              <a:rPr lang="en-US" b="1" dirty="0">
                <a:solidFill>
                  <a:srgbClr val="89BF29"/>
                </a:solidFill>
              </a:rPr>
              <a:t>,</a:t>
            </a:r>
          </a:p>
          <a:p>
            <a:r>
              <a:rPr lang="hu-HU" b="1" dirty="0">
                <a:solidFill>
                  <a:srgbClr val="89BF29"/>
                </a:solidFill>
              </a:rPr>
              <a:t>   </a:t>
            </a:r>
            <a:r>
              <a:rPr lang="en-US" b="1" dirty="0">
                <a:solidFill>
                  <a:srgbClr val="89BF29"/>
                </a:solidFill>
              </a:rPr>
              <a:t>"time": &lt;</a:t>
            </a:r>
            <a:r>
              <a:rPr lang="en-US" b="1" dirty="0" err="1">
                <a:solidFill>
                  <a:srgbClr val="89BF29"/>
                </a:solidFill>
              </a:rPr>
              <a:t>ISODate</a:t>
            </a:r>
            <a:r>
              <a:rPr lang="en-US" b="1" dirty="0">
                <a:solidFill>
                  <a:srgbClr val="89BF29"/>
                </a:solidFill>
              </a:rPr>
              <a:t>&gt;</a:t>
            </a:r>
            <a:br>
              <a:rPr lang="hu-HU" b="1" dirty="0">
                <a:solidFill>
                  <a:srgbClr val="89BF29"/>
                </a:solidFill>
              </a:rPr>
            </a:br>
            <a:r>
              <a:rPr lang="hu-HU" b="1" dirty="0">
                <a:solidFill>
                  <a:srgbClr val="89BF29"/>
                </a:solidFill>
              </a:rPr>
              <a:t>}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9E17A0-15A5-4B83-923B-CD7F3658F9F0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3486150" y="4687938"/>
            <a:ext cx="3079712" cy="441360"/>
          </a:xfrm>
          <a:prstGeom prst="straightConnector1">
            <a:avLst/>
          </a:prstGeom>
          <a:ln w="28575">
            <a:solidFill>
              <a:srgbClr val="89BF2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1D99EB6-2D91-42EB-838F-629095481B47}"/>
              </a:ext>
            </a:extLst>
          </p:cNvPr>
          <p:cNvCxnSpPr>
            <a:cxnSpLocks/>
          </p:cNvCxnSpPr>
          <p:nvPr/>
        </p:nvCxnSpPr>
        <p:spPr>
          <a:xfrm flipV="1">
            <a:off x="3036570" y="3080025"/>
            <a:ext cx="3811905" cy="203478"/>
          </a:xfrm>
          <a:prstGeom prst="straightConnector1">
            <a:avLst/>
          </a:prstGeom>
          <a:ln w="28575">
            <a:solidFill>
              <a:srgbClr val="89BF29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4C98E45B-D23F-4B50-93B9-133157084555}"/>
              </a:ext>
            </a:extLst>
          </p:cNvPr>
          <p:cNvSpPr/>
          <p:nvPr/>
        </p:nvSpPr>
        <p:spPr>
          <a:xfrm>
            <a:off x="6848475" y="2928503"/>
            <a:ext cx="4114800" cy="320078"/>
          </a:xfrm>
          <a:prstGeom prst="rect">
            <a:avLst/>
          </a:prstGeom>
          <a:solidFill>
            <a:srgbClr val="40404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E5112-5E23-4196-BF96-E261B488084A}"/>
              </a:ext>
            </a:extLst>
          </p:cNvPr>
          <p:cNvSpPr txBox="1"/>
          <p:nvPr/>
        </p:nvSpPr>
        <p:spPr>
          <a:xfrm rot="21409779">
            <a:off x="4478805" y="2896732"/>
            <a:ext cx="92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04040"/>
                </a:solidFill>
              </a:rPr>
              <a:t>Linkelés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B0F378-A1B7-42D4-8371-86EDBB4EA65F}"/>
              </a:ext>
            </a:extLst>
          </p:cNvPr>
          <p:cNvSpPr txBox="1"/>
          <p:nvPr/>
        </p:nvSpPr>
        <p:spPr>
          <a:xfrm rot="484975">
            <a:off x="4304521" y="4603298"/>
            <a:ext cx="1143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404040"/>
                </a:solidFill>
              </a:rPr>
              <a:t>Beágyazás</a:t>
            </a:r>
          </a:p>
        </p:txBody>
      </p:sp>
    </p:spTree>
    <p:extLst>
      <p:ext uri="{BB962C8B-B14F-4D97-AF65-F5344CB8AC3E}">
        <p14:creationId xmlns:p14="http://schemas.microsoft.com/office/powerpoint/2010/main" val="27461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23D1D0-1DA6-4F5C-BFEF-97D489046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A7CCF4-1916-4698-9FCF-2806FF947E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DD8310-0E5E-4C74-94E6-EB287EE01CEC}"/>
              </a:ext>
            </a:extLst>
          </p:cNvPr>
          <p:cNvSpPr txBox="1">
            <a:spLocks/>
          </p:cNvSpPr>
          <p:nvPr/>
        </p:nvSpPr>
        <p:spPr>
          <a:xfrm>
            <a:off x="437067" y="907373"/>
            <a:ext cx="10515600" cy="597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bg1"/>
                </a:solidFill>
                <a:latin typeface="Raleway" panose="020B0503030101060003" pitchFamily="34" charset="-18"/>
              </a:rPr>
              <a:t>MIT KÉRHETÜNK VISSZA?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24B9BB-67AA-4202-A191-C7361C0FF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F98B04-B33F-4C35-913B-B0DE58123656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58186-A550-4662-8BA7-DB9BC4D56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64570"/>
            <a:ext cx="10515600" cy="272792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90A8C66-389D-41E4-841E-ECBDA8267280}"/>
              </a:ext>
            </a:extLst>
          </p:cNvPr>
          <p:cNvGrpSpPr/>
          <p:nvPr/>
        </p:nvGrpSpPr>
        <p:grpSpPr>
          <a:xfrm>
            <a:off x="282445" y="4491594"/>
            <a:ext cx="8717879" cy="1992485"/>
            <a:chOff x="1967342" y="4475389"/>
            <a:chExt cx="8717879" cy="19924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1E9BC0-E15C-4689-B8F2-E21E8BF39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1742" y="4830731"/>
              <a:ext cx="5073479" cy="128180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C64CA4D-BBDF-4C35-8793-5D67CD4B3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67342" y="4475389"/>
              <a:ext cx="3477493" cy="199248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8F2E05-FDC2-497F-9E7E-D45878F6C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6844" y="4491594"/>
            <a:ext cx="7886428" cy="19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4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80F54E-8CC3-4B7A-8BBC-D68FF176B03E}"/>
              </a:ext>
            </a:extLst>
          </p:cNvPr>
          <p:cNvSpPr/>
          <p:nvPr/>
        </p:nvSpPr>
        <p:spPr>
          <a:xfrm>
            <a:off x="-1" y="1633487"/>
            <a:ext cx="12192001" cy="74300"/>
          </a:xfrm>
          <a:prstGeom prst="rect">
            <a:avLst/>
          </a:prstGeom>
          <a:solidFill>
            <a:srgbClr val="89B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640443-F61A-46AA-ADD6-439810B2CA49}"/>
              </a:ext>
            </a:extLst>
          </p:cNvPr>
          <p:cNvSpPr/>
          <p:nvPr/>
        </p:nvSpPr>
        <p:spPr>
          <a:xfrm>
            <a:off x="0" y="0"/>
            <a:ext cx="12192000" cy="1633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9DEED64-13C2-4B0C-A741-BC7E3A6F565B}"/>
              </a:ext>
            </a:extLst>
          </p:cNvPr>
          <p:cNvSpPr txBox="1">
            <a:spLocks/>
          </p:cNvSpPr>
          <p:nvPr/>
        </p:nvSpPr>
        <p:spPr>
          <a:xfrm>
            <a:off x="437067" y="907373"/>
            <a:ext cx="10515600" cy="597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bg1"/>
                </a:solidFill>
                <a:latin typeface="Raleway" panose="020B0503030101060003" pitchFamily="34" charset="-18"/>
              </a:rPr>
              <a:t>MongoDB VAGY RDB?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7BB50C5-71F1-4889-A639-3C39046E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90" y="343216"/>
            <a:ext cx="1102040" cy="43592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9D05EC-EE19-4CA4-AFF3-F5FEA86A3259}"/>
              </a:ext>
            </a:extLst>
          </p:cNvPr>
          <p:cNvSpPr/>
          <p:nvPr/>
        </p:nvSpPr>
        <p:spPr>
          <a:xfrm>
            <a:off x="1" y="0"/>
            <a:ext cx="282444" cy="13645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C81DBA-2BD5-4AEB-98C3-CAC459302EAD}"/>
              </a:ext>
            </a:extLst>
          </p:cNvPr>
          <p:cNvGrpSpPr/>
          <p:nvPr/>
        </p:nvGrpSpPr>
        <p:grpSpPr>
          <a:xfrm>
            <a:off x="749923" y="2401271"/>
            <a:ext cx="10692154" cy="3659525"/>
            <a:chOff x="558090" y="2426323"/>
            <a:chExt cx="10692154" cy="36595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53E9C8-42E2-4312-8400-DCF5B48D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8090" y="2426323"/>
              <a:ext cx="10692154" cy="352430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A833EFA-14D1-46FF-B032-046FB45E8163}"/>
                </a:ext>
              </a:extLst>
            </p:cNvPr>
            <p:cNvSpPr/>
            <p:nvPr/>
          </p:nvSpPr>
          <p:spPr>
            <a:xfrm>
              <a:off x="865991" y="5162090"/>
              <a:ext cx="8202853" cy="9237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166120-9173-4F0D-BC19-678236A97BE9}"/>
                </a:ext>
              </a:extLst>
            </p:cNvPr>
            <p:cNvSpPr txBox="1"/>
            <p:nvPr/>
          </p:nvSpPr>
          <p:spPr>
            <a:xfrm>
              <a:off x="865990" y="5297834"/>
              <a:ext cx="82028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aleway" panose="020B0503030101060003" pitchFamily="34" charset="-18"/>
                </a:rPr>
                <a:t>Zapinsky professzor megállapította, hogy a polip sokkal intelligensebb mint a házimacska, mivel ügyesebben kirakózik azonos körülmények közt.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52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31244</TotalTime>
  <Words>1475</Words>
  <Application>Microsoft Office PowerPoint</Application>
  <PresentationFormat>Widescreen</PresentationFormat>
  <Paragraphs>149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Bradley Hand ITC</vt:lpstr>
      <vt:lpstr>Calibri</vt:lpstr>
      <vt:lpstr>Calibri Light</vt:lpstr>
      <vt:lpstr>Raleway</vt:lpstr>
      <vt:lpstr>Wingdings</vt:lpstr>
      <vt:lpstr>Office Theme</vt:lpstr>
      <vt:lpstr>PowerPoint Presentation</vt:lpstr>
      <vt:lpstr>PowerPoint Presentation</vt:lpstr>
      <vt:lpstr>ADATBÁZIS TÍPUSOK</vt:lpstr>
      <vt:lpstr>RELÁCIÓS ADATBÁZISOK</vt:lpstr>
      <vt:lpstr>PowerPoint Presentation</vt:lpstr>
      <vt:lpstr>MIBŐL ÉPÍTKEZÜNK?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MongoDB</dc:title>
  <dc:creator>Csécsei Tamás</dc:creator>
  <cp:lastModifiedBy>Csécsei Tamás</cp:lastModifiedBy>
  <cp:revision>1375</cp:revision>
  <cp:lastPrinted>2017-11-27T13:27:46Z</cp:lastPrinted>
  <dcterms:created xsi:type="dcterms:W3CDTF">2016-11-26T10:38:44Z</dcterms:created>
  <dcterms:modified xsi:type="dcterms:W3CDTF">2017-11-27T13:38:19Z</dcterms:modified>
</cp:coreProperties>
</file>