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6" r:id="rId3"/>
    <p:sldId id="257" r:id="rId4"/>
    <p:sldId id="285" r:id="rId5"/>
    <p:sldId id="258" r:id="rId6"/>
    <p:sldId id="284" r:id="rId7"/>
    <p:sldId id="259" r:id="rId8"/>
    <p:sldId id="260" r:id="rId9"/>
    <p:sldId id="261" r:id="rId10"/>
    <p:sldId id="278" r:id="rId11"/>
    <p:sldId id="262" r:id="rId12"/>
    <p:sldId id="286" r:id="rId13"/>
    <p:sldId id="265" r:id="rId14"/>
    <p:sldId id="274" r:id="rId15"/>
    <p:sldId id="271" r:id="rId16"/>
    <p:sldId id="272" r:id="rId17"/>
    <p:sldId id="275" r:id="rId18"/>
    <p:sldId id="280" r:id="rId19"/>
    <p:sldId id="281" r:id="rId20"/>
    <p:sldId id="282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5392" autoAdjust="0"/>
  </p:normalViewPr>
  <p:slideViewPr>
    <p:cSldViewPr snapToGrid="0">
      <p:cViewPr>
        <p:scale>
          <a:sx n="100" d="100"/>
          <a:sy n="100" d="100"/>
        </p:scale>
        <p:origin x="9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="" xmlns:a16="http://schemas.microsoft.com/office/drawing/2014/main" id="{18C10C24-AB8A-4AD7-99E5-4BE4F17740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2B024896-F5BD-446B-855E-62EF5758A7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CD84B-5887-436C-9CAD-11DA9A4459C6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B28CFC8E-0F12-4C6D-9297-8803AD972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F1F71D22-3F69-4243-B9F9-EA86DE0DC2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42481-A141-4B55-B84B-BB555895EE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24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573C8-61CB-4379-8C4A-21D7963B222E}" type="datetimeFigureOut">
              <a:rPr lang="hu-HU" smtClean="0"/>
              <a:t>2017. 11. 28.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7A40F-E62A-4E9D-A990-1EA3C20F39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010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Inkább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folyamat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módszerek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lesznek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dominánsak</a:t>
            </a:r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technikai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megvalósítás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csak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megértéshez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szükséges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minimális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062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Bármennyire is ügyesek vagyunk, nem csak mi lehetünk „igazhitűek”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hu-HU" dirty="0" smtClean="0">
                <a:solidFill>
                  <a:schemeClr val="tx1"/>
                </a:solidFill>
              </a:rPr>
              <a:t> nem fognak a mi rendszerünkre váltani automatikusan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Az</a:t>
            </a:r>
            <a:r>
              <a:rPr lang="hu-HU" baseline="0" dirty="0" smtClean="0">
                <a:solidFill>
                  <a:schemeClr val="tx1"/>
                </a:solidFill>
              </a:rPr>
              <a:t> új szenzorokat nem fogadja el mindenki </a:t>
            </a:r>
            <a:r>
              <a:rPr lang="mr-IN" baseline="0" dirty="0" smtClean="0">
                <a:solidFill>
                  <a:schemeClr val="tx1"/>
                </a:solidFill>
              </a:rPr>
              <a:t>–</a:t>
            </a:r>
            <a:r>
              <a:rPr lang="hu-HU" baseline="0" dirty="0" smtClean="0">
                <a:solidFill>
                  <a:schemeClr val="tx1"/>
                </a:solidFill>
              </a:rPr>
              <a:t> ugyanaz a digitális szenzor van benne, mint a kéziműszerekben</a:t>
            </a:r>
          </a:p>
          <a:p>
            <a:r>
              <a:rPr lang="hu-HU" baseline="0" dirty="0" smtClean="0">
                <a:solidFill>
                  <a:schemeClr val="tx1"/>
                </a:solidFill>
              </a:rPr>
              <a:t>A már megvásárolt eszközöket akarják még használni, ameddig lehet</a:t>
            </a:r>
          </a:p>
          <a:p>
            <a:r>
              <a:rPr lang="hu-HU" baseline="0" dirty="0" smtClean="0">
                <a:solidFill>
                  <a:schemeClr val="tx1"/>
                </a:solidFill>
              </a:rPr>
              <a:t>Az alap klimatikus viszonyok mérése mellett bejön a levegőszennyezés faktor (CO2+Pára(H2O)=H2CO3, SO2+H2O=H2SO4), NO2+H2O=HNO3 </a:t>
            </a:r>
            <a:r>
              <a:rPr lang="mr-IN" baseline="0" dirty="0" smtClean="0">
                <a:solidFill>
                  <a:schemeClr val="tx1"/>
                </a:solidFill>
              </a:rPr>
              <a:t>–</a:t>
            </a:r>
            <a:r>
              <a:rPr lang="hu-HU" baseline="0" dirty="0" smtClean="0">
                <a:solidFill>
                  <a:schemeClr val="tx1"/>
                </a:solidFill>
              </a:rPr>
              <a:t> nemzetközi probléma, a múzeumokat forgalmas helyre teszik</a:t>
            </a:r>
          </a:p>
          <a:p>
            <a:endParaRPr lang="hu-HU" baseline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010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Kibővített mérési paraméterek (50+ szenzor)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Új adatforrások (kézi </a:t>
            </a:r>
            <a:r>
              <a:rPr lang="hu-HU" dirty="0" smtClean="0">
                <a:solidFill>
                  <a:schemeClr val="tx1"/>
                </a:solidFill>
              </a:rPr>
              <a:t>mérések,</a:t>
            </a:r>
            <a:r>
              <a:rPr lang="hu-HU" baseline="0" dirty="0" smtClean="0">
                <a:solidFill>
                  <a:schemeClr val="tx1"/>
                </a:solidFill>
              </a:rPr>
              <a:t> ipari protokollok, </a:t>
            </a:r>
            <a:r>
              <a:rPr lang="hu-HU" dirty="0" err="1" smtClean="0">
                <a:solidFill>
                  <a:schemeClr val="tx1"/>
                </a:solidFill>
              </a:rPr>
              <a:t>loggerek</a:t>
            </a:r>
            <a:r>
              <a:rPr lang="hu-HU" dirty="0" smtClean="0">
                <a:solidFill>
                  <a:schemeClr val="tx1"/>
                </a:solidFill>
              </a:rPr>
              <a:t>)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Egyénileg testre szabható </a:t>
            </a:r>
            <a:r>
              <a:rPr lang="hu-HU" dirty="0" smtClean="0">
                <a:solidFill>
                  <a:schemeClr val="tx1"/>
                </a:solidFill>
              </a:rPr>
              <a:t>kijelző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hu-HU" dirty="0" smtClean="0">
                <a:solidFill>
                  <a:schemeClr val="tx1"/>
                </a:solidFill>
              </a:rPr>
              <a:t> egy gomb (</a:t>
            </a:r>
            <a:r>
              <a:rPr lang="hu-HU" dirty="0" err="1" smtClean="0">
                <a:solidFill>
                  <a:schemeClr val="tx1"/>
                </a:solidFill>
              </a:rPr>
              <a:t>power</a:t>
            </a:r>
            <a:r>
              <a:rPr lang="hu-HU" dirty="0" smtClean="0">
                <a:solidFill>
                  <a:schemeClr val="tx1"/>
                </a:solidFill>
              </a:rPr>
              <a:t>)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Kiterjesztett mérési lehetőségek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Távoli kiállításokon, egy-egy műtárgy esetén is hatékonyan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Energiaellátással nem rendelkező épületekben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33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Moduláris szenzor egységek, tetszőleges rádiós technológiával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hu-HU" dirty="0" smtClean="0">
                <a:solidFill>
                  <a:schemeClr val="tx1"/>
                </a:solidFill>
              </a:rPr>
              <a:t> modulok cserélhetők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Nem szükséges helyi </a:t>
            </a:r>
            <a:r>
              <a:rPr lang="hu-HU" dirty="0" err="1" smtClean="0">
                <a:solidFill>
                  <a:schemeClr val="tx1"/>
                </a:solidFill>
              </a:rPr>
              <a:t>gateway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Felhasználói szemszögből </a:t>
            </a:r>
            <a:r>
              <a:rPr lang="hu-HU" dirty="0" smtClean="0">
                <a:solidFill>
                  <a:schemeClr val="tx1"/>
                </a:solidFill>
              </a:rPr>
              <a:t>transzparens</a:t>
            </a:r>
            <a:endParaRPr lang="hu-HU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79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</a:t>
            </a:r>
            <a:r>
              <a:rPr lang="en-US" baseline="0" dirty="0" err="1" smtClean="0"/>
              <a:t>z</a:t>
            </a:r>
            <a:r>
              <a:rPr lang="en-US" baseline="0" dirty="0" smtClean="0"/>
              <a:t> m0 </a:t>
            </a:r>
            <a:r>
              <a:rPr lang="mr-IN" baseline="0" dirty="0" smtClean="0"/>
              <a:t>…</a:t>
            </a:r>
            <a:r>
              <a:rPr lang="hu-HU" baseline="0" dirty="0" smtClean="0"/>
              <a:t> m4 múzeumok ugyanarra a mérőszerverre tudnak kapcsolódni</a:t>
            </a:r>
          </a:p>
          <a:p>
            <a:r>
              <a:rPr lang="hu-HU" baseline="0" dirty="0" smtClean="0"/>
              <a:t>A felhasználók a saját </a:t>
            </a:r>
            <a:r>
              <a:rPr lang="hu-HU" baseline="0" dirty="0" err="1" smtClean="0"/>
              <a:t>szenzoraik</a:t>
            </a:r>
            <a:r>
              <a:rPr lang="hu-HU" baseline="0" dirty="0" smtClean="0"/>
              <a:t> adatait láthatják</a:t>
            </a:r>
          </a:p>
          <a:p>
            <a:r>
              <a:rPr lang="hu-HU" baseline="0" dirty="0" smtClean="0"/>
              <a:t>Az ipari </a:t>
            </a:r>
            <a:r>
              <a:rPr lang="hu-HU" baseline="0" dirty="0" err="1" smtClean="0"/>
              <a:t>routereink</a:t>
            </a:r>
            <a:r>
              <a:rPr lang="hu-HU" baseline="0" dirty="0" smtClean="0"/>
              <a:t> bármelyik szolgáltató használatát lehetővé teszik, akár többet is redundánsan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124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Átjátszó+splitter+nagy</a:t>
            </a:r>
            <a:r>
              <a:rPr lang="en-US" dirty="0" smtClean="0"/>
              <a:t> </a:t>
            </a:r>
            <a:r>
              <a:rPr lang="en-US" dirty="0" err="1" smtClean="0"/>
              <a:t>nyereségű</a:t>
            </a:r>
            <a:r>
              <a:rPr lang="en-US" dirty="0" smtClean="0"/>
              <a:t> </a:t>
            </a:r>
            <a:r>
              <a:rPr lang="en-US" dirty="0" err="1" smtClean="0"/>
              <a:t>antennák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863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1"/>
                </a:solidFill>
              </a:rPr>
              <a:t>sensor</a:t>
            </a:r>
            <a:r>
              <a:rPr lang="hu-HU" dirty="0" smtClean="0">
                <a:solidFill>
                  <a:schemeClr val="tx1"/>
                </a:solidFill>
              </a:rPr>
              <a:t> + </a:t>
            </a:r>
            <a:r>
              <a:rPr lang="hu-HU" dirty="0" err="1" smtClean="0">
                <a:solidFill>
                  <a:schemeClr val="tx1"/>
                </a:solidFill>
              </a:rPr>
              <a:t>LoRa</a:t>
            </a:r>
            <a:r>
              <a:rPr lang="hu-HU" dirty="0" smtClean="0">
                <a:solidFill>
                  <a:schemeClr val="tx1"/>
                </a:solidFill>
              </a:rPr>
              <a:t> (</a:t>
            </a:r>
            <a:r>
              <a:rPr lang="hu-HU" dirty="0" err="1" smtClean="0">
                <a:solidFill>
                  <a:schemeClr val="tx1"/>
                </a:solidFill>
              </a:rPr>
              <a:t>user</a:t>
            </a:r>
            <a:r>
              <a:rPr lang="hu-HU" dirty="0" smtClean="0">
                <a:solidFill>
                  <a:schemeClr val="tx1"/>
                </a:solidFill>
              </a:rPr>
              <a:t>) – ( … km ) – </a:t>
            </a:r>
            <a:r>
              <a:rPr lang="hu-HU" dirty="0" err="1" smtClean="0">
                <a:solidFill>
                  <a:schemeClr val="tx1"/>
                </a:solidFill>
              </a:rPr>
              <a:t>gateway</a:t>
            </a:r>
            <a:r>
              <a:rPr lang="hu-HU" dirty="0" smtClean="0">
                <a:solidFill>
                  <a:schemeClr val="tx1"/>
                </a:solidFill>
              </a:rPr>
              <a:t> (service </a:t>
            </a:r>
            <a:r>
              <a:rPr lang="hu-HU" dirty="0" err="1" smtClean="0">
                <a:solidFill>
                  <a:schemeClr val="tx1"/>
                </a:solidFill>
              </a:rPr>
              <a:t>provider</a:t>
            </a:r>
            <a:r>
              <a:rPr lang="hu-HU" dirty="0" smtClean="0">
                <a:solidFill>
                  <a:schemeClr val="tx1"/>
                </a:solidFill>
              </a:rPr>
              <a:t>) – … – server – pc/</a:t>
            </a:r>
            <a:r>
              <a:rPr lang="hu-HU" dirty="0" err="1" smtClean="0">
                <a:solidFill>
                  <a:schemeClr val="tx1"/>
                </a:solidFill>
              </a:rPr>
              <a:t>phone</a:t>
            </a:r>
            <a:r>
              <a:rPr lang="hu-HU" dirty="0" smtClean="0">
                <a:solidFill>
                  <a:schemeClr val="tx1"/>
                </a:solidFill>
              </a:rPr>
              <a:t> (</a:t>
            </a:r>
            <a:r>
              <a:rPr lang="hu-HU" dirty="0" err="1" smtClean="0">
                <a:solidFill>
                  <a:schemeClr val="tx1"/>
                </a:solidFill>
              </a:rPr>
              <a:t>user</a:t>
            </a:r>
            <a:r>
              <a:rPr lang="hu-HU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</a:t>
            </a:r>
            <a:r>
              <a:rPr lang="hu-HU" dirty="0" err="1" smtClean="0">
                <a:solidFill>
                  <a:schemeClr val="tx1"/>
                </a:solidFill>
              </a:rPr>
              <a:t>itkább</a:t>
            </a:r>
            <a:r>
              <a:rPr lang="hu-HU" dirty="0" smtClean="0">
                <a:solidFill>
                  <a:schemeClr val="tx1"/>
                </a:solidFill>
              </a:rPr>
              <a:t> mérési </a:t>
            </a:r>
            <a:r>
              <a:rPr lang="hu-HU" dirty="0" smtClean="0">
                <a:solidFill>
                  <a:schemeClr val="tx1"/>
                </a:solidFill>
              </a:rPr>
              <a:t>ciklusok</a:t>
            </a:r>
          </a:p>
          <a:p>
            <a:r>
              <a:rPr lang="hu-HU" dirty="0" err="1" smtClean="0">
                <a:solidFill>
                  <a:schemeClr val="tx1"/>
                </a:solidFill>
              </a:rPr>
              <a:t>Keine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wunderwaffe</a:t>
            </a:r>
            <a:endParaRPr lang="hu-HU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9168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Modulok</a:t>
            </a:r>
            <a:r>
              <a:rPr lang="en-US" dirty="0" smtClean="0"/>
              <a:t> a </a:t>
            </a:r>
            <a:r>
              <a:rPr lang="en-US" dirty="0" err="1" smtClean="0"/>
              <a:t>saját</a:t>
            </a:r>
            <a:r>
              <a:rPr lang="en-US" dirty="0" smtClean="0"/>
              <a:t> </a:t>
            </a:r>
            <a:r>
              <a:rPr lang="en-US" dirty="0" err="1" smtClean="0"/>
              <a:t>portfolió</a:t>
            </a:r>
            <a:r>
              <a:rPr lang="en-US" dirty="0" smtClean="0"/>
              <a:t> </a:t>
            </a:r>
            <a:r>
              <a:rPr lang="en-US" dirty="0" err="1" smtClean="0"/>
              <a:t>használatával</a:t>
            </a:r>
            <a:endParaRPr lang="en-US" dirty="0" smtClean="0"/>
          </a:p>
          <a:p>
            <a:r>
              <a:rPr lang="en-US" dirty="0" smtClean="0"/>
              <a:t>2G/3G</a:t>
            </a:r>
            <a:r>
              <a:rPr lang="en-US" baseline="0" dirty="0" smtClean="0"/>
              <a:t> fallback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38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szolgáltatások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biztosan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lassan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indulnak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majd</a:t>
            </a:r>
            <a:endParaRPr lang="en-US" baseline="0" dirty="0" smtClean="0"/>
          </a:p>
          <a:p>
            <a:r>
              <a:rPr lang="en-US" baseline="0" dirty="0" err="1" smtClean="0"/>
              <a:t>Tegnap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megkaptuk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első</a:t>
            </a:r>
            <a:r>
              <a:rPr lang="en-US" baseline="0" dirty="0" smtClean="0"/>
              <a:t> NB </a:t>
            </a:r>
            <a:r>
              <a:rPr lang="en-US" baseline="0" dirty="0" err="1" smtClean="0"/>
              <a:t>IoT</a:t>
            </a:r>
            <a:r>
              <a:rPr lang="en-US" baseline="0" dirty="0" smtClean="0"/>
              <a:t> SIM-et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391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iparág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szervezeteit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folyamatait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forrásait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ismernünk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kell</a:t>
            </a:r>
            <a:endParaRPr lang="en-US" baseline="0" dirty="0" smtClean="0"/>
          </a:p>
          <a:p>
            <a:r>
              <a:rPr lang="en-US" baseline="0" dirty="0" err="1" smtClean="0"/>
              <a:t>Hitelesség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nélkül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partnernek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tekintenek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bennünket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hanem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valakinek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aki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pénzükre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pályázik</a:t>
            </a:r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megszerzett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üzlet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után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alkalmazkodni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kell</a:t>
            </a:r>
            <a:endParaRPr lang="en-US" baseline="0" dirty="0" smtClean="0"/>
          </a:p>
          <a:p>
            <a:r>
              <a:rPr lang="en-US" baseline="0" dirty="0" smtClean="0"/>
              <a:t>Ne </a:t>
            </a:r>
            <a:r>
              <a:rPr lang="en-US" baseline="0" dirty="0" err="1" smtClean="0"/>
              <a:t>essünk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szerepünkből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bármennyire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jó</a:t>
            </a:r>
            <a:r>
              <a:rPr lang="en-US" baseline="0" dirty="0" smtClean="0"/>
              <a:t>/</a:t>
            </a:r>
            <a:r>
              <a:rPr lang="en-US" baseline="0" dirty="0" err="1" smtClean="0"/>
              <a:t>szép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megoldást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adtunk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ügyfélnek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3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1989: nagyfeszültségű szigetelők hőterhelésének vizsgálata sivatagi környezetben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1990, telemetria, szenzorok, ipari mobil kommunikáció, M2M, </a:t>
            </a:r>
            <a:r>
              <a:rPr lang="hu-HU" dirty="0" err="1" smtClean="0">
                <a:solidFill>
                  <a:schemeClr val="tx1"/>
                </a:solidFill>
              </a:rPr>
              <a:t>IoT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IIoT</a:t>
            </a:r>
            <a:r>
              <a:rPr lang="hu-HU" dirty="0" smtClean="0">
                <a:solidFill>
                  <a:schemeClr val="tx1"/>
                </a:solidFill>
              </a:rPr>
              <a:t>, …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2003 – Mobil EKG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hu-HU" dirty="0" err="1" smtClean="0">
                <a:solidFill>
                  <a:schemeClr val="tx1"/>
                </a:solidFill>
              </a:rPr>
              <a:t>gyüttműködés</a:t>
            </a:r>
            <a:r>
              <a:rPr lang="hu-HU" dirty="0" smtClean="0">
                <a:solidFill>
                  <a:schemeClr val="tx1"/>
                </a:solidFill>
              </a:rPr>
              <a:t> integrátor</a:t>
            </a:r>
            <a:r>
              <a:rPr lang="hu-HU" baseline="0" dirty="0" smtClean="0">
                <a:solidFill>
                  <a:schemeClr val="tx1"/>
                </a:solidFill>
              </a:rPr>
              <a:t> partnerekkel/viszonteladókkal</a:t>
            </a:r>
          </a:p>
          <a:p>
            <a:r>
              <a:rPr lang="hu-HU" baseline="0" dirty="0" smtClean="0">
                <a:solidFill>
                  <a:schemeClr val="tx1"/>
                </a:solidFill>
              </a:rPr>
              <a:t>Kevés saját projekt, hogy ne zavarjuk meg őket, de </a:t>
            </a:r>
            <a:r>
              <a:rPr lang="hu-HU" baseline="0" dirty="0" smtClean="0">
                <a:solidFill>
                  <a:schemeClr val="tx1"/>
                </a:solidFill>
              </a:rPr>
              <a:t>látható legyen, </a:t>
            </a:r>
            <a:r>
              <a:rPr lang="hu-HU" baseline="0" dirty="0" smtClean="0">
                <a:solidFill>
                  <a:schemeClr val="tx1"/>
                </a:solidFill>
              </a:rPr>
              <a:t>hogy nálunk is működnek az új technológiák</a:t>
            </a: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029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Elpusztíthatatlan</a:t>
            </a:r>
            <a:r>
              <a:rPr lang="hu-HU" baseline="0" dirty="0" smtClean="0">
                <a:solidFill>
                  <a:schemeClr val="tx1"/>
                </a:solidFill>
              </a:rPr>
              <a:t> c</a:t>
            </a:r>
            <a:r>
              <a:rPr lang="hu-HU" dirty="0" smtClean="0">
                <a:solidFill>
                  <a:schemeClr val="tx1"/>
                </a:solidFill>
              </a:rPr>
              <a:t>súnya</a:t>
            </a:r>
            <a:r>
              <a:rPr lang="hu-HU" baseline="0" dirty="0" smtClean="0">
                <a:solidFill>
                  <a:schemeClr val="tx1"/>
                </a:solidFill>
              </a:rPr>
              <a:t> fém dobozok, IK09, néha túlteljesítik a MIL standardokat is</a:t>
            </a:r>
          </a:p>
          <a:p>
            <a:r>
              <a:rPr lang="hu-HU" baseline="0" dirty="0" smtClean="0">
                <a:solidFill>
                  <a:schemeClr val="tx1"/>
                </a:solidFill>
              </a:rPr>
              <a:t>de megóvnak bennünket attól, hogy </a:t>
            </a:r>
            <a:r>
              <a:rPr lang="hu-HU" baseline="0" dirty="0" err="1" smtClean="0">
                <a:solidFill>
                  <a:schemeClr val="tx1"/>
                </a:solidFill>
              </a:rPr>
              <a:t>elöntsön</a:t>
            </a:r>
            <a:r>
              <a:rPr lang="hu-HU" baseline="0" dirty="0" smtClean="0">
                <a:solidFill>
                  <a:schemeClr val="tx1"/>
                </a:solidFill>
              </a:rPr>
              <a:t> a szennyvíz, kimaradjon a fűtés, ... </a:t>
            </a:r>
            <a:r>
              <a:rPr lang="en-US" baseline="0" dirty="0" smtClean="0">
                <a:solidFill>
                  <a:schemeClr val="tx1"/>
                </a:solidFill>
              </a:rPr>
              <a:t>V</a:t>
            </a:r>
            <a:r>
              <a:rPr lang="hu-HU" baseline="0" dirty="0" smtClean="0">
                <a:solidFill>
                  <a:schemeClr val="tx1"/>
                </a:solidFill>
              </a:rPr>
              <a:t>agy leálljon a művese berendezés</a:t>
            </a:r>
          </a:p>
          <a:p>
            <a:endParaRPr lang="hu-HU" baseline="0" dirty="0" smtClean="0">
              <a:solidFill>
                <a:schemeClr val="tx1"/>
              </a:solidFill>
            </a:endParaRPr>
          </a:p>
          <a:p>
            <a:r>
              <a:rPr lang="hu-HU" baseline="0" dirty="0" smtClean="0">
                <a:solidFill>
                  <a:schemeClr val="tx1"/>
                </a:solidFill>
              </a:rPr>
              <a:t>Nem csak forgalmazzuk, hanem együttműködünk a gyártókkal a termékfejlesztésben is</a:t>
            </a: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71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tx1"/>
                </a:solidFill>
              </a:rPr>
              <a:t>2013 – érzékeny műtárgyak külföldre szállítása során szükséges a hőmérséklet és páratartalom folyamatos mérése szállítás közben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chemeClr val="tx1"/>
                </a:solidFill>
              </a:rPr>
              <a:t>A kamionos olvasta be telefonon a mérési adatokat 30 percenként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20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 műtárgyvédelem segítése, annak eszköze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hu-HU" dirty="0" smtClean="0">
                <a:solidFill>
                  <a:schemeClr val="tx1"/>
                </a:solidFill>
              </a:rPr>
              <a:t> nem az épületfelügyelet</a:t>
            </a:r>
            <a:r>
              <a:rPr lang="hu-HU" baseline="0" dirty="0" smtClean="0">
                <a:solidFill>
                  <a:schemeClr val="tx1"/>
                </a:solidFill>
              </a:rPr>
              <a:t> vezérlésének a része, </a:t>
            </a:r>
            <a:r>
              <a:rPr lang="hu-HU" baseline="0" dirty="0" smtClean="0">
                <a:solidFill>
                  <a:schemeClr val="tx1"/>
                </a:solidFill>
              </a:rPr>
              <a:t>hanem ellenőriz/felügyel</a:t>
            </a:r>
          </a:p>
          <a:p>
            <a:r>
              <a:rPr lang="hu-HU" baseline="0" dirty="0" smtClean="0">
                <a:solidFill>
                  <a:schemeClr val="tx1"/>
                </a:solidFill>
              </a:rPr>
              <a:t>- </a:t>
            </a:r>
            <a:r>
              <a:rPr lang="en-US" baseline="0" dirty="0" err="1" smtClean="0">
                <a:solidFill>
                  <a:schemeClr val="tx1"/>
                </a:solidFill>
              </a:rPr>
              <a:t>Kutatások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szerint</a:t>
            </a:r>
            <a:r>
              <a:rPr lang="en-US" baseline="0" dirty="0" smtClean="0">
                <a:solidFill>
                  <a:schemeClr val="tx1"/>
                </a:solidFill>
              </a:rPr>
              <a:t> a </a:t>
            </a:r>
            <a:r>
              <a:rPr lang="en-US" baseline="0" dirty="0" err="1" smtClean="0">
                <a:solidFill>
                  <a:schemeClr val="tx1"/>
                </a:solidFill>
              </a:rPr>
              <a:t>jól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felszerelt</a:t>
            </a:r>
            <a:r>
              <a:rPr lang="en-US" baseline="0" dirty="0" smtClean="0">
                <a:solidFill>
                  <a:schemeClr val="tx1"/>
                </a:solidFill>
              </a:rPr>
              <a:t>, </a:t>
            </a:r>
            <a:r>
              <a:rPr lang="en-US" baseline="0" dirty="0" err="1" smtClean="0">
                <a:solidFill>
                  <a:schemeClr val="tx1"/>
                </a:solidFill>
              </a:rPr>
              <a:t>gazdag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múzeumokban</a:t>
            </a:r>
            <a:r>
              <a:rPr lang="en-US" baseline="0" dirty="0" smtClean="0">
                <a:solidFill>
                  <a:schemeClr val="tx1"/>
                </a:solidFill>
              </a:rPr>
              <a:t> is </a:t>
            </a:r>
            <a:r>
              <a:rPr lang="en-US" baseline="0" dirty="0" err="1" smtClean="0">
                <a:solidFill>
                  <a:schemeClr val="tx1"/>
                </a:solidFill>
              </a:rPr>
              <a:t>vannak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problémák</a:t>
            </a:r>
            <a:r>
              <a:rPr lang="en-US" baseline="0" dirty="0" smtClean="0">
                <a:solidFill>
                  <a:schemeClr val="tx1"/>
                </a:solidFill>
              </a:rPr>
              <a:t>: a </a:t>
            </a:r>
            <a:r>
              <a:rPr lang="en-US" baseline="0" dirty="0" err="1" smtClean="0">
                <a:solidFill>
                  <a:schemeClr val="tx1"/>
                </a:solidFill>
              </a:rPr>
              <a:t>bonyolult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vezérlések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romlanak</a:t>
            </a:r>
            <a:r>
              <a:rPr lang="en-US" baseline="0" dirty="0" smtClean="0">
                <a:solidFill>
                  <a:schemeClr val="tx1"/>
                </a:solidFill>
              </a:rPr>
              <a:t> el, </a:t>
            </a:r>
            <a:r>
              <a:rPr lang="en-US" baseline="0" dirty="0" err="1" smtClean="0">
                <a:solidFill>
                  <a:schemeClr val="tx1"/>
                </a:solidFill>
              </a:rPr>
              <a:t>vagy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emberi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</a:rPr>
              <a:t>hibák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/>
              <a:t>Hatékony múzeumi működés, együttműködés</a:t>
            </a:r>
          </a:p>
          <a:p>
            <a:r>
              <a:rPr lang="hu-HU" dirty="0" smtClean="0"/>
              <a:t>a közműveknél használt módszerek és </a:t>
            </a:r>
            <a:r>
              <a:rPr lang="hu-HU" dirty="0" smtClean="0"/>
              <a:t>eszközök, ugyanilyen megbízhatóságra törekszünk</a:t>
            </a:r>
            <a:endParaRPr lang="hu-HU" dirty="0" smtClean="0"/>
          </a:p>
          <a:p>
            <a:r>
              <a:rPr lang="hu-HU" dirty="0" smtClean="0">
                <a:solidFill>
                  <a:schemeClr val="tx1"/>
                </a:solidFill>
              </a:rPr>
              <a:t>Üzemeltetés, a hibák előrejelzése, kapacitástervezés, üzletmenet folytonosság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66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műtárgyak 90%-a raktárban </a:t>
            </a:r>
            <a:r>
              <a:rPr lang="hu-HU" dirty="0" smtClean="0"/>
              <a:t>van, ott is kell mérni!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 smtClean="0"/>
              <a:t>Kézi </a:t>
            </a:r>
            <a:r>
              <a:rPr lang="hu-HU" dirty="0"/>
              <a:t>mérések (restaurátor – kéziműszer – karóra - spirálfüzet - golyóstoll</a:t>
            </a:r>
            <a:r>
              <a:rPr lang="hu-HU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2014-15 Szent István Király Múzeum</a:t>
            </a:r>
            <a:r>
              <a:rPr lang="hu-HU" baseline="0" dirty="0" smtClean="0"/>
              <a:t> </a:t>
            </a:r>
            <a:r>
              <a:rPr lang="mr-IN" baseline="0" dirty="0" smtClean="0"/>
              <a:t>–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Seuso</a:t>
            </a:r>
            <a:r>
              <a:rPr lang="hu-HU" baseline="0" dirty="0" smtClean="0"/>
              <a:t> </a:t>
            </a:r>
            <a:r>
              <a:rPr lang="mr-IN" baseline="0" dirty="0" smtClean="0"/>
              <a:t>–</a:t>
            </a:r>
            <a:r>
              <a:rPr lang="hu-HU" baseline="0" dirty="0" smtClean="0"/>
              <a:t> delegáció: </a:t>
            </a:r>
            <a:r>
              <a:rPr lang="hu-HU" baseline="0" dirty="0" err="1" smtClean="0"/>
              <a:t>igazgató+biztonsági</a:t>
            </a:r>
            <a:r>
              <a:rPr lang="hu-HU" baseline="0" dirty="0" smtClean="0"/>
              <a:t> </a:t>
            </a:r>
            <a:r>
              <a:rPr lang="hu-HU" baseline="0" dirty="0" err="1" smtClean="0"/>
              <a:t>őr+restaurátor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 smtClean="0"/>
              <a:t>Más </a:t>
            </a:r>
            <a:r>
              <a:rPr lang="hu-HU" dirty="0"/>
              <a:t>szakmai munka is végezhető lenne automatikus mérőrendszer </a:t>
            </a:r>
            <a:r>
              <a:rPr lang="hu-HU" dirty="0" smtClean="0"/>
              <a:t>használatával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Nem várja meg</a:t>
            </a:r>
            <a:r>
              <a:rPr lang="hu-HU" baseline="0" dirty="0" smtClean="0"/>
              <a:t> amíg a műszer beáll, az emberi test kipárolog, rálehelhet, </a:t>
            </a:r>
            <a:endParaRPr lang="hu-HU" dirty="0"/>
          </a:p>
          <a:p>
            <a:r>
              <a:rPr lang="hu-HU" dirty="0" err="1"/>
              <a:t>Loggerek</a:t>
            </a:r>
            <a:r>
              <a:rPr lang="hu-HU" dirty="0"/>
              <a:t> használata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Nem </a:t>
            </a:r>
            <a:r>
              <a:rPr lang="hu-HU" dirty="0"/>
              <a:t>kapunk értesítést, ha kifogynak az </a:t>
            </a:r>
            <a:r>
              <a:rPr lang="hu-HU" dirty="0" smtClean="0"/>
              <a:t>elemek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Ellenérdekeltségek: restaurátor</a:t>
            </a:r>
            <a:r>
              <a:rPr lang="hu-HU" baseline="0" dirty="0" smtClean="0"/>
              <a:t> </a:t>
            </a:r>
            <a:r>
              <a:rPr lang="mr-IN" baseline="0" dirty="0" smtClean="0"/>
              <a:t>–</a:t>
            </a:r>
            <a:r>
              <a:rPr lang="hu-HU" baseline="0" dirty="0" smtClean="0"/>
              <a:t> klímagépész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„A mérési eredményekből megmondom, ki volt a teremőr”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755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Vezeték nélküli multiszenzoros </a:t>
            </a:r>
            <a:r>
              <a:rPr lang="hu-HU" dirty="0" smtClean="0">
                <a:solidFill>
                  <a:schemeClr val="tx1"/>
                </a:solidFill>
              </a:rPr>
              <a:t>mérések valós időben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hu-HU" dirty="0" smtClean="0">
                <a:solidFill>
                  <a:schemeClr val="tx1"/>
                </a:solidFill>
              </a:rPr>
              <a:t> a rendszer bemutatása</a:t>
            </a:r>
            <a:r>
              <a:rPr lang="hu-HU" baseline="0" dirty="0" smtClean="0">
                <a:solidFill>
                  <a:schemeClr val="tx1"/>
                </a:solidFill>
              </a:rPr>
              <a:t> a 2014-es nemzetközi restaurátor konferencián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Folyamatos központi adatrögzítés (24x365), országos teszt rendszer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5 éves garancia, 5-10 éves élettartamú elemek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 szenzorok működését is naplózzuk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Riasztások a határértékek átlépése esetén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Speciális szoftver nélkül működik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Tervezünk, oktatunk, telepítünk igény esetén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260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hu-HU" dirty="0" smtClean="0">
                <a:solidFill>
                  <a:schemeClr val="tx1"/>
                </a:solidFill>
              </a:rPr>
              <a:t>Múzeumokban évek óta használják, a rendszerek bővítését </a:t>
            </a:r>
            <a:r>
              <a:rPr lang="hu-HU" dirty="0" smtClean="0">
                <a:solidFill>
                  <a:schemeClr val="tx1"/>
                </a:solidFill>
              </a:rPr>
              <a:t>tervezik, szakmailag elfogadtak bennünket</a:t>
            </a:r>
            <a:endParaRPr lang="hu-HU" dirty="0" smtClean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Rejtett elhelyezés </a:t>
            </a:r>
            <a:r>
              <a:rPr lang="hu-HU" dirty="0" smtClean="0">
                <a:solidFill>
                  <a:schemeClr val="tx1"/>
                </a:solidFill>
              </a:rPr>
              <a:t>kiállításokon</a:t>
            </a:r>
            <a:r>
              <a:rPr lang="hu-HU" baseline="0" dirty="0" smtClean="0">
                <a:solidFill>
                  <a:schemeClr val="tx1"/>
                </a:solidFill>
              </a:rPr>
              <a:t> </a:t>
            </a:r>
            <a:r>
              <a:rPr lang="mr-IN" baseline="0" dirty="0" smtClean="0">
                <a:solidFill>
                  <a:schemeClr val="tx1"/>
                </a:solidFill>
              </a:rPr>
              <a:t>–</a:t>
            </a:r>
            <a:r>
              <a:rPr lang="hu-HU" baseline="0" dirty="0" smtClean="0">
                <a:solidFill>
                  <a:schemeClr val="tx1"/>
                </a:solidFill>
              </a:rPr>
              <a:t> csápos szenzorokkal a tárlókban vagy terepszínűre fóliázott szenzorházzal</a:t>
            </a:r>
            <a:endParaRPr lang="hu-HU" dirty="0" smtClean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A kézi mérések felhasználói élménye QR </a:t>
            </a:r>
            <a:r>
              <a:rPr lang="hu-HU" dirty="0" smtClean="0">
                <a:solidFill>
                  <a:schemeClr val="tx1"/>
                </a:solidFill>
              </a:rPr>
              <a:t>kóddal vagy NFC-</a:t>
            </a:r>
            <a:r>
              <a:rPr lang="hu-HU" dirty="0" err="1" smtClean="0">
                <a:solidFill>
                  <a:schemeClr val="tx1"/>
                </a:solidFill>
              </a:rPr>
              <a:t>vel</a:t>
            </a:r>
            <a:endParaRPr lang="hu-HU" dirty="0" smtClean="0">
              <a:solidFill>
                <a:schemeClr val="tx1"/>
              </a:solidFill>
            </a:endParaRP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Mobilról is elérhető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Kossuth dagerrotípia felügyelete 2017 március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419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Nézz</a:t>
            </a:r>
            <a:r>
              <a:rPr lang="hu-HU" baseline="0" dirty="0" smtClean="0"/>
              <a:t> Kossuth szemébe </a:t>
            </a:r>
            <a:r>
              <a:rPr lang="mr-IN" baseline="0" dirty="0" smtClean="0"/>
              <a:t>–</a:t>
            </a:r>
            <a:r>
              <a:rPr lang="hu-HU" baseline="0" dirty="0" smtClean="0"/>
              <a:t> kiállítás a Nemzeti Múzeumban 2017 március 15.- 3 hetes kiállítás</a:t>
            </a:r>
          </a:p>
          <a:p>
            <a:r>
              <a:rPr lang="hu-HU" baseline="0" dirty="0" smtClean="0"/>
              <a:t>1852 </a:t>
            </a:r>
            <a:r>
              <a:rPr lang="hu-HU" baseline="0" dirty="0" err="1" smtClean="0"/>
              <a:t>Bioston</a:t>
            </a:r>
            <a:r>
              <a:rPr lang="hu-HU" baseline="0" dirty="0" smtClean="0"/>
              <a:t>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Southworth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Hawes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műtermében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baseline="0" dirty="0" smtClean="0"/>
              <a:t>11x18 cm, dagerrotípia</a:t>
            </a:r>
          </a:p>
          <a:p>
            <a:r>
              <a:rPr lang="hu-HU" baseline="0" dirty="0" smtClean="0"/>
              <a:t>Fényérzékeny, fényre sötétedhet a rajta tenyésző gombáktól</a:t>
            </a:r>
          </a:p>
          <a:p>
            <a:r>
              <a:rPr lang="hu-HU" baseline="0" dirty="0" smtClean="0"/>
              <a:t>Ha már besötétedett, akkor IR/röntgen </a:t>
            </a:r>
            <a:endParaRPr lang="hu-HU" dirty="0" smtClean="0"/>
          </a:p>
          <a:p>
            <a:r>
              <a:rPr lang="hu-HU" dirty="0" smtClean="0"/>
              <a:t>Tervezés a csapattal:</a:t>
            </a:r>
            <a:r>
              <a:rPr lang="hu-HU" baseline="0" dirty="0" smtClean="0"/>
              <a:t> </a:t>
            </a:r>
            <a:endParaRPr lang="hu-HU" dirty="0" smtClean="0"/>
          </a:p>
          <a:p>
            <a:r>
              <a:rPr lang="hu-HU" dirty="0" smtClean="0"/>
              <a:t>Folyamatos mérés tárlón kívül és belül</a:t>
            </a:r>
          </a:p>
          <a:p>
            <a:r>
              <a:rPr lang="hu-HU" dirty="0" smtClean="0"/>
              <a:t>Riasztás a restaurátoroknak</a:t>
            </a:r>
          </a:p>
          <a:p>
            <a:r>
              <a:rPr lang="hu-HU" dirty="0" smtClean="0"/>
              <a:t>Hőmérséklet,</a:t>
            </a:r>
            <a:r>
              <a:rPr lang="hu-HU" baseline="0" dirty="0" smtClean="0"/>
              <a:t> </a:t>
            </a:r>
            <a:r>
              <a:rPr lang="hu-HU" dirty="0" smtClean="0">
                <a:solidFill>
                  <a:schemeClr val="tx1"/>
                </a:solidFill>
              </a:rPr>
              <a:t>Páratartalom,</a:t>
            </a:r>
            <a:r>
              <a:rPr lang="hu-HU" baseline="0" dirty="0" smtClean="0">
                <a:solidFill>
                  <a:schemeClr val="tx1"/>
                </a:solidFill>
              </a:rPr>
              <a:t> </a:t>
            </a:r>
            <a:r>
              <a:rPr lang="hu-HU" dirty="0" smtClean="0"/>
              <a:t>Fényerő,</a:t>
            </a:r>
            <a:r>
              <a:rPr lang="hu-HU" baseline="0" dirty="0" smtClean="0"/>
              <a:t> </a:t>
            </a:r>
            <a:r>
              <a:rPr lang="hu-HU" dirty="0" smtClean="0">
                <a:solidFill>
                  <a:schemeClr val="tx1"/>
                </a:solidFill>
              </a:rPr>
              <a:t>Fényterhelés</a:t>
            </a:r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7A40F-E62A-4E9D-A990-1EA3C20F39C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49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4533-C25D-774C-87D3-9D8703D50FF9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ED03-1CC4-AA4B-87A4-9B58D63804AA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28D6-40B1-A140-9C67-24DD79A1BB39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53A0-1409-C143-8EF7-64F4D4B646D2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2BDC-9457-8542-B642-7F8A7F62D32C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A7BCF-D6AB-BA4D-80EB-33FC7E57B079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5430-4DA0-A94F-B9FD-B3D5BD1B7E1A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7CBE-90F7-EF40-A86C-BF0D4D588029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D00C-0DF9-C04A-9902-3E389EC4FC2D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274E1-E6EA-1D49-9EB6-5FBD017A0EDF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F443-ECC0-7343-A9A2-60E371538B0C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A19B-EED6-6940-ADDA-B439BD8041E8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7AC5-A268-BD4C-9114-687C49CDB774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AEF-791D-AC44-B96B-DD0906103CE0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0F9A1-DDFE-9840-BFE9-48B92C2D6445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Respect ‘17 – Innováció a műtárgyvédelemben - Magyar Nemzeti Múzeum 2017 November 8-9-10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28CF3-E919-6142-B812-FBFC1847CBBC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91DB-6A63-FF46-856A-D6725869530A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defRPr>
            </a:lvl1pPr>
          </a:lstStyle>
          <a:p>
            <a:fld id="{A1FCEE5E-8F97-B249-84FE-FE7E1ED11062}" type="datetime1">
              <a:rPr lang="x-none" smtClean="0"/>
              <a:t>2017. 11. 28.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defRPr>
            </a:lvl1pPr>
          </a:lstStyle>
          <a:p>
            <a:r>
              <a:rPr lang="hu-HU" dirty="0" smtClean="0"/>
              <a:t>HWSW mobile! </a:t>
            </a:r>
            <a:r>
              <a:rPr lang="mr-IN" dirty="0" smtClean="0"/>
              <a:t>–</a:t>
            </a:r>
            <a:r>
              <a:rPr lang="hu-HU" dirty="0" smtClean="0"/>
              <a:t> 2017. november 29-30.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entury" charset="0"/>
                <a:ea typeface="Century" charset="0"/>
                <a:cs typeface="Century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solidFill>
            <a:schemeClr val="tx1"/>
          </a:solidFill>
          <a:effectLst/>
          <a:latin typeface="Century" charset="0"/>
          <a:ea typeface="Century" charset="0"/>
          <a:cs typeface="Century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chemeClr val="tx1"/>
          </a:solidFill>
          <a:effectLst/>
          <a:latin typeface="Century" charset="0"/>
          <a:ea typeface="Century" charset="0"/>
          <a:cs typeface="Century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Century" charset="0"/>
          <a:ea typeface="Century" charset="0"/>
          <a:cs typeface="Century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Century" charset="0"/>
          <a:ea typeface="Century" charset="0"/>
          <a:cs typeface="Century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entury" charset="0"/>
          <a:ea typeface="Century" charset="0"/>
          <a:cs typeface="Century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Century" charset="0"/>
          <a:ea typeface="Century" charset="0"/>
          <a:cs typeface="Century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ibor.szabo@kern.h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g"/><Relationship Id="rId1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9" Type="http://schemas.openxmlformats.org/officeDocument/2006/relationships/image" Target="../media/image25.jpg"/><Relationship Id="rId10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png"/><Relationship Id="rId8" Type="http://schemas.openxmlformats.org/officeDocument/2006/relationships/image" Target="../media/image34.jp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1.jpg"/><Relationship Id="rId8" Type="http://schemas.openxmlformats.org/officeDocument/2006/relationships/image" Target="../media/image42.jpg"/><Relationship Id="rId9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ibor.szabo@kern.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F123F45-72B9-4901-B0F1-264CD7BAE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558" y="850210"/>
            <a:ext cx="9939130" cy="3271217"/>
          </a:xfrm>
        </p:spPr>
        <p:txBody>
          <a:bodyPr>
            <a:normAutofit/>
          </a:bodyPr>
          <a:lstStyle/>
          <a:p>
            <a:pPr hangingPunct="0">
              <a:lnSpc>
                <a:spcPct val="100000"/>
              </a:lnSpc>
            </a:pP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A múzeumok (NB)</a:t>
            </a:r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IoT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-ja</a:t>
            </a:r>
            <a:br>
              <a:rPr lang="hu-HU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hu-HU" sz="36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 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( Hibrid </a:t>
            </a:r>
            <a:r>
              <a:rPr lang="hu-HU" sz="18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LPWAN technológiák alkalmazása 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hu-HU" sz="1800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vezeték </a:t>
            </a:r>
            <a:r>
              <a:rPr lang="hu-HU" sz="1800" dirty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nélküli szenzoros műtárgyvédelmi </a:t>
            </a:r>
            <a:r>
              <a:rPr lang="hu-HU" sz="1800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rendszerekben ) </a:t>
            </a: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hu-H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hu-HU" sz="3600" dirty="0" smtClean="0"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hu-HU" sz="2000" dirty="0" smtClean="0"/>
              <a:t>HWSW mobile! </a:t>
            </a:r>
            <a:r>
              <a:rPr lang="mr-IN" sz="2000" dirty="0" smtClean="0"/>
              <a:t>–</a:t>
            </a:r>
            <a:r>
              <a:rPr lang="hu-HU" sz="2000" dirty="0" smtClean="0"/>
              <a:t> 2017. november 29-30.</a:t>
            </a:r>
            <a:endParaRPr lang="hu-HU" sz="2000" dirty="0">
              <a:solidFill>
                <a:schemeClr val="accent1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DD886399-FECE-41F0-A8EB-32F51363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664764"/>
            <a:ext cx="8676222" cy="1643757"/>
          </a:xfrm>
        </p:spPr>
        <p:txBody>
          <a:bodyPr>
            <a:normAutofit fontScale="92500" lnSpcReduction="10000"/>
          </a:bodyPr>
          <a:lstStyle/>
          <a:p>
            <a:r>
              <a:rPr lang="hu-HU" sz="1800" dirty="0">
                <a:solidFill>
                  <a:schemeClr val="tx1"/>
                </a:solidFill>
              </a:rPr>
              <a:t>Szabó Tibor</a:t>
            </a:r>
          </a:p>
          <a:p>
            <a:r>
              <a:rPr lang="hu-HU" sz="1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tibor.szabo@kern.hu</a:t>
            </a:r>
            <a:r>
              <a:rPr lang="hu-H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hu-HU" sz="1800" dirty="0">
                <a:solidFill>
                  <a:schemeClr val="tx1"/>
                </a:solidFill>
              </a:rPr>
              <a:t>+36-30-983-40-26</a:t>
            </a:r>
          </a:p>
          <a:p>
            <a:r>
              <a:rPr lang="hu-HU" sz="1800" dirty="0">
                <a:solidFill>
                  <a:schemeClr val="tx1"/>
                </a:solidFill>
              </a:rPr>
              <a:t>Kern Kft.</a:t>
            </a:r>
          </a:p>
        </p:txBody>
      </p:sp>
    </p:spTree>
    <p:extLst>
      <p:ext uri="{BB962C8B-B14F-4D97-AF65-F5344CB8AC3E}">
        <p14:creationId xmlns:p14="http://schemas.microsoft.com/office/powerpoint/2010/main" val="163486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40C157A-5F44-4545-9070-E35579D5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4" y="618517"/>
            <a:ext cx="10946295" cy="1596177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Kossuth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dagerrotípia </a:t>
            </a:r>
            <a:r>
              <a:rPr lang="mr-IN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Magyar Nemzeti Múzeum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C852293-C375-4800-A246-D8353A3EB0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2748" y="2367092"/>
            <a:ext cx="5194852" cy="3424107"/>
          </a:xfrm>
        </p:spPr>
        <p:txBody>
          <a:bodyPr>
            <a:normAutofit/>
          </a:bodyPr>
          <a:lstStyle/>
          <a:p>
            <a:r>
              <a:rPr lang="hu-HU" dirty="0" smtClean="0"/>
              <a:t>1852 Boston </a:t>
            </a:r>
            <a:r>
              <a:rPr lang="mr-IN" dirty="0" smtClean="0"/>
              <a:t>–</a:t>
            </a:r>
            <a:r>
              <a:rPr lang="hu-HU" dirty="0" smtClean="0"/>
              <a:t> </a:t>
            </a:r>
            <a:r>
              <a:rPr lang="en-US" dirty="0" err="1" smtClean="0"/>
              <a:t>Southworth&amp;Hawes</a:t>
            </a:r>
            <a:endParaRPr lang="hu-HU" dirty="0" smtClean="0"/>
          </a:p>
          <a:p>
            <a:r>
              <a:rPr lang="hu-HU" dirty="0" smtClean="0"/>
              <a:t>2017 </a:t>
            </a:r>
            <a:r>
              <a:rPr lang="mr-IN" dirty="0"/>
              <a:t>–</a:t>
            </a:r>
            <a:r>
              <a:rPr lang="hu-HU" dirty="0" smtClean="0"/>
              <a:t> MNB Értéktár (23.000 USD)</a:t>
            </a:r>
          </a:p>
          <a:p>
            <a:r>
              <a:rPr lang="hu-HU" dirty="0" smtClean="0"/>
              <a:t>Tervezés </a:t>
            </a:r>
            <a:r>
              <a:rPr lang="hu-HU" dirty="0" smtClean="0"/>
              <a:t>a csapattal</a:t>
            </a:r>
          </a:p>
          <a:p>
            <a:r>
              <a:rPr lang="hu-HU" dirty="0" smtClean="0"/>
              <a:t>Folyamatos mérés tárlón kívül és belül</a:t>
            </a:r>
          </a:p>
          <a:p>
            <a:r>
              <a:rPr lang="hu-HU" dirty="0"/>
              <a:t>R</a:t>
            </a:r>
            <a:r>
              <a:rPr lang="hu-HU" dirty="0" smtClean="0"/>
              <a:t>iasztás a restaurátoroknak</a:t>
            </a:r>
          </a:p>
          <a:p>
            <a:r>
              <a:rPr lang="hu-HU" dirty="0" smtClean="0"/>
              <a:t>Hőmérséklet, </a:t>
            </a:r>
            <a:r>
              <a:rPr lang="hu-HU" dirty="0" smtClean="0"/>
              <a:t>p</a:t>
            </a:r>
            <a:r>
              <a:rPr lang="hu-HU" dirty="0" smtClean="0">
                <a:solidFill>
                  <a:schemeClr val="tx1"/>
                </a:solidFill>
              </a:rPr>
              <a:t>áratartalom</a:t>
            </a:r>
            <a:r>
              <a:rPr lang="hu-HU" dirty="0" smtClean="0"/>
              <a:t>, f</a:t>
            </a:r>
            <a:r>
              <a:rPr lang="hu-HU" dirty="0" smtClean="0"/>
              <a:t>ényerő</a:t>
            </a:r>
            <a:r>
              <a:rPr lang="hu-HU" dirty="0" smtClean="0"/>
              <a:t>, f</a:t>
            </a:r>
            <a:r>
              <a:rPr lang="hu-HU" dirty="0" smtClean="0">
                <a:solidFill>
                  <a:schemeClr val="tx1"/>
                </a:solidFill>
              </a:rPr>
              <a:t>ényterhelés (</a:t>
            </a:r>
            <a:r>
              <a:rPr lang="hu-HU" dirty="0" err="1" smtClean="0"/>
              <a:t>lx</a:t>
            </a:r>
            <a:r>
              <a:rPr lang="hu-HU" dirty="0" err="1" smtClean="0">
                <a:solidFill>
                  <a:schemeClr val="tx1"/>
                </a:solidFill>
              </a:rPr>
              <a:t>h</a:t>
            </a:r>
            <a:r>
              <a:rPr lang="hu-HU" dirty="0" smtClean="0">
                <a:solidFill>
                  <a:schemeClr val="tx1"/>
                </a:solidFill>
              </a:rPr>
              <a:t>), párásító vízszintje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9847" y="2890123"/>
            <a:ext cx="3186780" cy="2390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9083" y="2892701"/>
            <a:ext cx="3183835" cy="23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E9E8E2D-3585-4B61-878C-1A6780FC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1">
                    <a:lumMod val="75000"/>
                  </a:schemeClr>
                </a:solidFill>
              </a:rPr>
              <a:t>Újratervezés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/finomhangolás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FC380CE-0E71-4043-91F0-B5F66FC34F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832100"/>
            <a:ext cx="7163426" cy="2959099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A kizárólagos gondolkodás elvetése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Investment</a:t>
            </a:r>
            <a:r>
              <a:rPr lang="hu-HU" dirty="0" smtClean="0"/>
              <a:t> </a:t>
            </a:r>
            <a:r>
              <a:rPr lang="hu-HU" dirty="0" err="1" smtClean="0"/>
              <a:t>protection</a:t>
            </a:r>
            <a:r>
              <a:rPr lang="hu-HU" dirty="0" smtClean="0"/>
              <a:t>”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A múzeumok még nem fogadókészek a nagy komplexitású integrált megoldásokra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Figyelni kell a közben felmerülő igényekre is</a:t>
            </a:r>
          </a:p>
          <a:p>
            <a:pPr lvl="1"/>
            <a:r>
              <a:rPr lang="hu-HU" dirty="0" smtClean="0"/>
              <a:t>Légszennyezés: O3, CO2+Pára(H2O</a:t>
            </a:r>
            <a:r>
              <a:rPr lang="hu-HU" dirty="0"/>
              <a:t>)=H2CO3, </a:t>
            </a:r>
            <a:r>
              <a:rPr lang="hu-HU" dirty="0" smtClean="0"/>
              <a:t>SO2+H2O=H2SO4, NO2+H2O=HNO3</a:t>
            </a:r>
          </a:p>
          <a:p>
            <a:pPr lvl="1"/>
            <a:r>
              <a:rPr lang="hu-HU" dirty="0" smtClean="0">
                <a:solidFill>
                  <a:schemeClr val="tx1"/>
                </a:solidFill>
              </a:rPr>
              <a:t>Klímaváltozás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726" y="3422649"/>
            <a:ext cx="27305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2E9E8E2D-3585-4B61-878C-1A6780FC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Műtárgyvédelmi rendszer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2017-2018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2FC380CE-0E71-4043-91F0-B5F66FC34F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solidFill>
                  <a:schemeClr val="tx1"/>
                </a:solidFill>
              </a:rPr>
              <a:t>Kibővített mérési </a:t>
            </a:r>
            <a:r>
              <a:rPr lang="hu-HU" dirty="0" smtClean="0">
                <a:solidFill>
                  <a:schemeClr val="tx1"/>
                </a:solidFill>
              </a:rPr>
              <a:t>paraméterek (50+ szenzor</a:t>
            </a:r>
            <a:r>
              <a:rPr lang="hu-HU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hu-HU" dirty="0" err="1" smtClean="0">
                <a:solidFill>
                  <a:schemeClr val="tx1"/>
                </a:solidFill>
              </a:rPr>
              <a:t>irtuális</a:t>
            </a:r>
            <a:r>
              <a:rPr lang="hu-HU" dirty="0" smtClean="0">
                <a:solidFill>
                  <a:schemeClr val="tx1"/>
                </a:solidFill>
              </a:rPr>
              <a:t> szenzorok, gázok, szálló por, légszennyezés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Új </a:t>
            </a:r>
            <a:r>
              <a:rPr lang="hu-HU" dirty="0" smtClean="0">
                <a:solidFill>
                  <a:schemeClr val="tx1"/>
                </a:solidFill>
              </a:rPr>
              <a:t>adatforrások</a:t>
            </a:r>
          </a:p>
          <a:p>
            <a:pPr lvl="1"/>
            <a:r>
              <a:rPr lang="hu-HU" dirty="0"/>
              <a:t>K</a:t>
            </a:r>
            <a:r>
              <a:rPr lang="hu-HU" dirty="0" smtClean="0">
                <a:solidFill>
                  <a:schemeClr val="tx1"/>
                </a:solidFill>
              </a:rPr>
              <a:t>ézi mérések, </a:t>
            </a:r>
            <a:r>
              <a:rPr lang="hu-HU" dirty="0" err="1" smtClean="0">
                <a:solidFill>
                  <a:schemeClr val="tx1"/>
                </a:solidFill>
              </a:rPr>
              <a:t>loggerek</a:t>
            </a:r>
            <a:r>
              <a:rPr lang="hu-HU" dirty="0" smtClean="0"/>
              <a:t>, ipari protokollok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Egyénileg testre szabható </a:t>
            </a:r>
            <a:r>
              <a:rPr lang="hu-HU" dirty="0" smtClean="0">
                <a:solidFill>
                  <a:schemeClr val="tx1"/>
                </a:solidFill>
              </a:rPr>
              <a:t>kijelző</a:t>
            </a:r>
          </a:p>
          <a:p>
            <a:pPr lvl="1"/>
            <a:r>
              <a:rPr lang="hu-HU" dirty="0" smtClean="0"/>
              <a:t>1 gomb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Kiterjesztett mérési lehetőségek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Távoli kiállításokon, egy-egy műtárgy esetén is </a:t>
            </a:r>
            <a:r>
              <a:rPr lang="hu-HU" dirty="0" smtClean="0">
                <a:solidFill>
                  <a:schemeClr val="tx1"/>
                </a:solidFill>
              </a:rPr>
              <a:t>hatékony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Energiaellátással nem rendelkező épületekben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83" y="2078213"/>
            <a:ext cx="1829557" cy="121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58" y="4657729"/>
            <a:ext cx="1250004" cy="1641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00" y="2968235"/>
            <a:ext cx="1273501" cy="1567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47" y="4005572"/>
            <a:ext cx="762295" cy="762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38" y="3803593"/>
            <a:ext cx="709609" cy="854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717" y="1360968"/>
            <a:ext cx="1043031" cy="799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422" y="4948882"/>
            <a:ext cx="783318" cy="842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5"/>
          <a:stretch/>
        </p:blipFill>
        <p:spPr>
          <a:xfrm>
            <a:off x="8678934" y="3431496"/>
            <a:ext cx="924212" cy="867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7"/>
          <a:stretch/>
        </p:blipFill>
        <p:spPr>
          <a:xfrm>
            <a:off x="9612562" y="1820001"/>
            <a:ext cx="723806" cy="910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36" y="5593355"/>
            <a:ext cx="562207" cy="75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0E2763C-0B39-4F43-86C6-2106EF9B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Kiterjesztett működési lehetőségek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15A17C3-1428-4CF3-AD0D-557EF484A3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750365"/>
            <a:ext cx="10363826" cy="2040834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Moduláris szenzor egységek, tetszőleges rádiós technológiával</a:t>
            </a:r>
          </a:p>
          <a:p>
            <a:pPr lvl="1"/>
            <a:r>
              <a:rPr lang="hu-HU" dirty="0" err="1">
                <a:solidFill>
                  <a:schemeClr val="tx1"/>
                </a:solidFill>
              </a:rPr>
              <a:t>ZigBee</a:t>
            </a:r>
            <a:r>
              <a:rPr lang="hu-HU" dirty="0">
                <a:solidFill>
                  <a:schemeClr val="tx1"/>
                </a:solidFill>
              </a:rPr>
              <a:t>, 868MHz, Bluetooth, WiFi, LPWA, </a:t>
            </a:r>
            <a:r>
              <a:rPr lang="hu-HU" dirty="0" err="1">
                <a:solidFill>
                  <a:schemeClr val="tx1"/>
                </a:solidFill>
              </a:rPr>
              <a:t>NBiOT</a:t>
            </a:r>
            <a:r>
              <a:rPr lang="hu-HU" dirty="0">
                <a:solidFill>
                  <a:schemeClr val="tx1"/>
                </a:solidFill>
              </a:rPr>
              <a:t>, …</a:t>
            </a:r>
          </a:p>
          <a:p>
            <a:r>
              <a:rPr lang="hu-HU" dirty="0">
                <a:solidFill>
                  <a:schemeClr val="tx1"/>
                </a:solidFill>
              </a:rPr>
              <a:t>Nem </a:t>
            </a:r>
            <a:r>
              <a:rPr lang="hu-HU" dirty="0" smtClean="0">
                <a:solidFill>
                  <a:schemeClr val="tx1"/>
                </a:solidFill>
              </a:rPr>
              <a:t>mindig szükséges </a:t>
            </a:r>
            <a:r>
              <a:rPr lang="hu-HU" dirty="0">
                <a:solidFill>
                  <a:schemeClr val="tx1"/>
                </a:solidFill>
              </a:rPr>
              <a:t>helyi </a:t>
            </a:r>
            <a:r>
              <a:rPr lang="hu-HU" dirty="0" err="1">
                <a:solidFill>
                  <a:schemeClr val="tx1"/>
                </a:solidFill>
              </a:rPr>
              <a:t>gateway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Felhasználói szemszögből transzparens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676939"/>
            <a:ext cx="2015341" cy="780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7" b="30110"/>
          <a:stretch/>
        </p:blipFill>
        <p:spPr>
          <a:xfrm>
            <a:off x="3282864" y="2735131"/>
            <a:ext cx="2498243" cy="579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57" y="2676939"/>
            <a:ext cx="2654432" cy="684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39" y="2550501"/>
            <a:ext cx="1520902" cy="937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0" t="6552" r="29763" b="13928"/>
          <a:stretch/>
        </p:blipFill>
        <p:spPr>
          <a:xfrm>
            <a:off x="6125014" y="4654656"/>
            <a:ext cx="1521568" cy="1525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24" y="4573968"/>
            <a:ext cx="1738403" cy="21167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39" y="3891835"/>
            <a:ext cx="2084241" cy="773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37" y="4770781"/>
            <a:ext cx="1905000" cy="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D781C6-E262-453C-A67B-DEB8F26D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„Klasszikus” működés 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6E8B977-F7A8-42FC-B5B4-93ECA7C3C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3064" y="2666999"/>
            <a:ext cx="10654019" cy="3124201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solidFill>
                  <a:schemeClr val="tx1"/>
                </a:solidFill>
              </a:rPr>
              <a:t>m0: </a:t>
            </a:r>
            <a:r>
              <a:rPr lang="hu-HU" dirty="0" err="1">
                <a:solidFill>
                  <a:schemeClr val="tx1"/>
                </a:solidFill>
              </a:rPr>
              <a:t>sensor</a:t>
            </a:r>
            <a:r>
              <a:rPr lang="hu-HU" dirty="0">
                <a:solidFill>
                  <a:schemeClr val="tx1"/>
                </a:solidFill>
              </a:rPr>
              <a:t> (1 … n)  – </a:t>
            </a:r>
            <a:r>
              <a:rPr lang="hu-HU" dirty="0" err="1">
                <a:solidFill>
                  <a:schemeClr val="tx1"/>
                </a:solidFill>
              </a:rPr>
              <a:t>range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extender</a:t>
            </a:r>
            <a:r>
              <a:rPr lang="hu-HU" dirty="0">
                <a:solidFill>
                  <a:schemeClr val="tx1"/>
                </a:solidFill>
              </a:rPr>
              <a:t> – </a:t>
            </a:r>
            <a:r>
              <a:rPr lang="hu-HU" dirty="0" err="1">
                <a:solidFill>
                  <a:schemeClr val="tx1"/>
                </a:solidFill>
              </a:rPr>
              <a:t>gateway</a:t>
            </a:r>
            <a:r>
              <a:rPr lang="hu-HU" dirty="0">
                <a:solidFill>
                  <a:schemeClr val="tx1"/>
                </a:solidFill>
              </a:rPr>
              <a:t> – router – server – </a:t>
            </a:r>
            <a:r>
              <a:rPr lang="hu-HU" dirty="0" smtClean="0">
                <a:solidFill>
                  <a:schemeClr val="tx1"/>
                </a:solidFill>
              </a:rPr>
              <a:t>pc/</a:t>
            </a:r>
            <a:r>
              <a:rPr lang="hu-HU" dirty="0" err="1" smtClean="0">
                <a:solidFill>
                  <a:schemeClr val="tx1"/>
                </a:solidFill>
              </a:rPr>
              <a:t>smartphone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(1 … n)</a:t>
            </a:r>
          </a:p>
          <a:p>
            <a:r>
              <a:rPr lang="hu-HU" dirty="0">
                <a:solidFill>
                  <a:schemeClr val="tx1"/>
                </a:solidFill>
              </a:rPr>
              <a:t>m1: </a:t>
            </a:r>
            <a:r>
              <a:rPr lang="hu-HU" dirty="0" err="1">
                <a:solidFill>
                  <a:schemeClr val="tx1"/>
                </a:solidFill>
              </a:rPr>
              <a:t>sensor</a:t>
            </a:r>
            <a:r>
              <a:rPr lang="hu-HU" dirty="0">
                <a:solidFill>
                  <a:schemeClr val="tx1"/>
                </a:solidFill>
              </a:rPr>
              <a:t> (1 … n)  – </a:t>
            </a:r>
            <a:r>
              <a:rPr lang="hu-HU" dirty="0" err="1">
                <a:solidFill>
                  <a:schemeClr val="tx1"/>
                </a:solidFill>
              </a:rPr>
              <a:t>range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extender</a:t>
            </a:r>
            <a:r>
              <a:rPr lang="hu-HU" dirty="0">
                <a:solidFill>
                  <a:schemeClr val="tx1"/>
                </a:solidFill>
              </a:rPr>
              <a:t> – </a:t>
            </a:r>
            <a:r>
              <a:rPr lang="hu-HU" dirty="0" err="1">
                <a:solidFill>
                  <a:schemeClr val="tx1"/>
                </a:solidFill>
              </a:rPr>
              <a:t>gateway</a:t>
            </a:r>
            <a:r>
              <a:rPr lang="hu-HU" dirty="0">
                <a:solidFill>
                  <a:schemeClr val="tx1"/>
                </a:solidFill>
              </a:rPr>
              <a:t> – router – </a:t>
            </a:r>
          </a:p>
          <a:p>
            <a:r>
              <a:rPr lang="hu-HU" dirty="0">
                <a:solidFill>
                  <a:schemeClr val="tx1"/>
                </a:solidFill>
              </a:rPr>
              <a:t>m2: </a:t>
            </a:r>
            <a:r>
              <a:rPr lang="hu-HU" dirty="0" err="1">
                <a:solidFill>
                  <a:schemeClr val="tx1"/>
                </a:solidFill>
              </a:rPr>
              <a:t>sensor</a:t>
            </a:r>
            <a:r>
              <a:rPr lang="hu-HU" dirty="0">
                <a:solidFill>
                  <a:schemeClr val="tx1"/>
                </a:solidFill>
              </a:rPr>
              <a:t> (1 … n)  – </a:t>
            </a:r>
            <a:r>
              <a:rPr lang="hu-HU" dirty="0" err="1">
                <a:solidFill>
                  <a:schemeClr val="tx1"/>
                </a:solidFill>
              </a:rPr>
              <a:t>range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extender</a:t>
            </a:r>
            <a:r>
              <a:rPr lang="hu-HU" dirty="0">
                <a:solidFill>
                  <a:schemeClr val="tx1"/>
                </a:solidFill>
              </a:rPr>
              <a:t> – </a:t>
            </a:r>
            <a:r>
              <a:rPr lang="hu-HU" dirty="0" err="1">
                <a:solidFill>
                  <a:schemeClr val="tx1"/>
                </a:solidFill>
              </a:rPr>
              <a:t>gateway</a:t>
            </a:r>
            <a:r>
              <a:rPr lang="hu-HU" dirty="0">
                <a:solidFill>
                  <a:schemeClr val="tx1"/>
                </a:solidFill>
              </a:rPr>
              <a:t> – router – </a:t>
            </a:r>
          </a:p>
          <a:p>
            <a:r>
              <a:rPr lang="hu-HU" dirty="0">
                <a:solidFill>
                  <a:schemeClr val="tx1"/>
                </a:solidFill>
              </a:rPr>
              <a:t>m3: </a:t>
            </a:r>
            <a:r>
              <a:rPr lang="hu-HU" dirty="0" err="1">
                <a:solidFill>
                  <a:schemeClr val="tx1"/>
                </a:solidFill>
              </a:rPr>
              <a:t>sensor</a:t>
            </a:r>
            <a:r>
              <a:rPr lang="hu-HU" dirty="0">
                <a:solidFill>
                  <a:schemeClr val="tx1"/>
                </a:solidFill>
              </a:rPr>
              <a:t> (1 … n)  – </a:t>
            </a:r>
            <a:r>
              <a:rPr lang="hu-HU" dirty="0" err="1">
                <a:solidFill>
                  <a:schemeClr val="tx1"/>
                </a:solidFill>
              </a:rPr>
              <a:t>range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extender</a:t>
            </a:r>
            <a:r>
              <a:rPr lang="hu-HU" dirty="0">
                <a:solidFill>
                  <a:schemeClr val="tx1"/>
                </a:solidFill>
              </a:rPr>
              <a:t> – </a:t>
            </a:r>
            <a:r>
              <a:rPr lang="hu-HU" dirty="0" err="1">
                <a:solidFill>
                  <a:schemeClr val="tx1"/>
                </a:solidFill>
              </a:rPr>
              <a:t>gateway</a:t>
            </a:r>
            <a:r>
              <a:rPr lang="hu-HU" dirty="0">
                <a:solidFill>
                  <a:schemeClr val="tx1"/>
                </a:solidFill>
              </a:rPr>
              <a:t> – router – </a:t>
            </a:r>
          </a:p>
          <a:p>
            <a:r>
              <a:rPr lang="hu-HU" dirty="0">
                <a:solidFill>
                  <a:schemeClr val="tx1"/>
                </a:solidFill>
              </a:rPr>
              <a:t>m4: </a:t>
            </a:r>
            <a:r>
              <a:rPr lang="hu-HU" dirty="0" err="1">
                <a:solidFill>
                  <a:schemeClr val="tx1"/>
                </a:solidFill>
              </a:rPr>
              <a:t>sensor</a:t>
            </a:r>
            <a:r>
              <a:rPr lang="hu-HU" dirty="0">
                <a:solidFill>
                  <a:schemeClr val="tx1"/>
                </a:solidFill>
              </a:rPr>
              <a:t> (1 … n)  – </a:t>
            </a:r>
            <a:r>
              <a:rPr lang="hu-HU" dirty="0" err="1">
                <a:solidFill>
                  <a:schemeClr val="tx1"/>
                </a:solidFill>
              </a:rPr>
              <a:t>range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extender</a:t>
            </a:r>
            <a:r>
              <a:rPr lang="hu-HU" dirty="0">
                <a:solidFill>
                  <a:schemeClr val="tx1"/>
                </a:solidFill>
              </a:rPr>
              <a:t> – </a:t>
            </a:r>
            <a:r>
              <a:rPr lang="hu-HU" dirty="0" err="1">
                <a:solidFill>
                  <a:schemeClr val="tx1"/>
                </a:solidFill>
              </a:rPr>
              <a:t>gateway</a:t>
            </a:r>
            <a:r>
              <a:rPr lang="hu-HU" dirty="0">
                <a:solidFill>
                  <a:schemeClr val="tx1"/>
                </a:solidFill>
              </a:rPr>
              <a:t> – router – 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A helyi átjáró és a mérő szerver, illetve a mérőszerver és a felhasználói berendezés közötti kapcsolat létrejöttéhez bármelyik szolgáltató (Telekom, Telenor, Vodafone, </a:t>
            </a:r>
            <a:r>
              <a:rPr lang="hu-HU" dirty="0" err="1">
                <a:solidFill>
                  <a:schemeClr val="tx1"/>
                </a:solidFill>
              </a:rPr>
              <a:t>MVMNet</a:t>
            </a:r>
            <a:r>
              <a:rPr lang="hu-HU" dirty="0">
                <a:solidFill>
                  <a:schemeClr val="tx1"/>
                </a:solidFill>
              </a:rPr>
              <a:t>, UPC, Antenna Hungária, és a vezetékes szolgáltatók) hálózata használható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328" y="527833"/>
            <a:ext cx="989512" cy="98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147" y="3355155"/>
            <a:ext cx="975693" cy="559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254" y="4299933"/>
            <a:ext cx="1361586" cy="381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74" y="3572539"/>
            <a:ext cx="1337206" cy="621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35" y="5791200"/>
            <a:ext cx="1475912" cy="726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25" y="1802714"/>
            <a:ext cx="1793946" cy="864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65" y="5779679"/>
            <a:ext cx="1319418" cy="9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D781C6-E262-453C-A67B-DEB8F26D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Kiterjesztett működés – 1 (Long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Range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ZigBee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6E8B977-F7A8-42FC-B5B4-93ECA7C3C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134677"/>
            <a:ext cx="10363826" cy="1656521"/>
          </a:xfrm>
        </p:spPr>
        <p:txBody>
          <a:bodyPr/>
          <a:lstStyle/>
          <a:p>
            <a:r>
              <a:rPr lang="hu-HU" dirty="0" err="1">
                <a:solidFill>
                  <a:schemeClr val="tx1"/>
                </a:solidFill>
              </a:rPr>
              <a:t>sensor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/>
              <a:t>– ( </a:t>
            </a:r>
            <a:r>
              <a:rPr lang="hu-HU" dirty="0"/>
              <a:t>… km ) – </a:t>
            </a:r>
            <a:r>
              <a:rPr lang="hu-HU" dirty="0" err="1">
                <a:solidFill>
                  <a:schemeClr val="tx1"/>
                </a:solidFill>
              </a:rPr>
              <a:t>range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extender</a:t>
            </a:r>
            <a:r>
              <a:rPr lang="hu-HU" dirty="0">
                <a:solidFill>
                  <a:schemeClr val="tx1"/>
                </a:solidFill>
              </a:rPr>
              <a:t> – ( … km ) – </a:t>
            </a:r>
            <a:r>
              <a:rPr lang="hu-HU" dirty="0" err="1">
                <a:solidFill>
                  <a:schemeClr val="tx1"/>
                </a:solidFill>
              </a:rPr>
              <a:t>range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extender</a:t>
            </a:r>
            <a:r>
              <a:rPr lang="hu-HU" dirty="0">
                <a:solidFill>
                  <a:schemeClr val="tx1"/>
                </a:solidFill>
              </a:rPr>
              <a:t> – </a:t>
            </a:r>
            <a:r>
              <a:rPr lang="hu-HU" dirty="0" err="1">
                <a:solidFill>
                  <a:schemeClr val="tx1"/>
                </a:solidFill>
              </a:rPr>
              <a:t>gateway</a:t>
            </a:r>
            <a:r>
              <a:rPr lang="hu-HU" dirty="0">
                <a:solidFill>
                  <a:schemeClr val="tx1"/>
                </a:solidFill>
              </a:rPr>
              <a:t> – router – server – pc/</a:t>
            </a:r>
            <a:r>
              <a:rPr lang="hu-HU" dirty="0" err="1">
                <a:solidFill>
                  <a:schemeClr val="tx1"/>
                </a:solidFill>
              </a:rPr>
              <a:t>phone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A jelenlegi rádiós modulok helyett a nagy távolságú verziók a szenzor egységekben</a:t>
            </a:r>
          </a:p>
          <a:p>
            <a:pPr lvl="1"/>
            <a:r>
              <a:rPr lang="hu-HU" dirty="0">
                <a:solidFill>
                  <a:schemeClr val="tx1"/>
                </a:solidFill>
              </a:rPr>
              <a:t>Az átjátszókon alkalmazott nagy nyereségű </a:t>
            </a:r>
            <a:r>
              <a:rPr lang="hu-HU" dirty="0" smtClean="0">
                <a:solidFill>
                  <a:schemeClr val="tx1"/>
                </a:solidFill>
              </a:rPr>
              <a:t>antennák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3" y="2305605"/>
            <a:ext cx="2727431" cy="1585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89" y="2136766"/>
            <a:ext cx="3122544" cy="18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D781C6-E262-453C-A67B-DEB8F26D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Kiterjesztett működés – 2 (LPWA/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LoRa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6E8B977-F7A8-42FC-B5B4-93ECA7C3C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452730"/>
            <a:ext cx="10363826" cy="1338469"/>
          </a:xfrm>
        </p:spPr>
        <p:txBody>
          <a:bodyPr/>
          <a:lstStyle/>
          <a:p>
            <a:r>
              <a:rPr lang="hu-HU" dirty="0" err="1">
                <a:solidFill>
                  <a:schemeClr val="tx1"/>
                </a:solidFill>
              </a:rPr>
              <a:t>sensor</a:t>
            </a:r>
            <a:r>
              <a:rPr lang="hu-HU" dirty="0">
                <a:solidFill>
                  <a:schemeClr val="tx1"/>
                </a:solidFill>
              </a:rPr>
              <a:t> + </a:t>
            </a:r>
            <a:r>
              <a:rPr lang="hu-HU" dirty="0" err="1">
                <a:solidFill>
                  <a:schemeClr val="tx1"/>
                </a:solidFill>
              </a:rPr>
              <a:t>LoRa</a:t>
            </a:r>
            <a:r>
              <a:rPr lang="hu-HU" dirty="0">
                <a:solidFill>
                  <a:schemeClr val="tx1"/>
                </a:solidFill>
              </a:rPr>
              <a:t> (</a:t>
            </a:r>
            <a:r>
              <a:rPr lang="hu-HU" dirty="0" err="1">
                <a:solidFill>
                  <a:schemeClr val="tx1"/>
                </a:solidFill>
              </a:rPr>
              <a:t>user</a:t>
            </a:r>
            <a:r>
              <a:rPr lang="hu-HU" dirty="0">
                <a:solidFill>
                  <a:schemeClr val="tx1"/>
                </a:solidFill>
              </a:rPr>
              <a:t>) – ( … km ) – </a:t>
            </a:r>
            <a:r>
              <a:rPr lang="hu-HU" dirty="0" err="1">
                <a:solidFill>
                  <a:schemeClr val="tx1"/>
                </a:solidFill>
              </a:rPr>
              <a:t>gateway</a:t>
            </a:r>
            <a:r>
              <a:rPr lang="hu-HU" dirty="0">
                <a:solidFill>
                  <a:schemeClr val="tx1"/>
                </a:solidFill>
              </a:rPr>
              <a:t> (service </a:t>
            </a:r>
            <a:r>
              <a:rPr lang="hu-HU" dirty="0" err="1">
                <a:solidFill>
                  <a:schemeClr val="tx1"/>
                </a:solidFill>
              </a:rPr>
              <a:t>provider</a:t>
            </a:r>
            <a:r>
              <a:rPr lang="hu-HU" dirty="0">
                <a:solidFill>
                  <a:schemeClr val="tx1"/>
                </a:solidFill>
              </a:rPr>
              <a:t>) – … – server – </a:t>
            </a:r>
            <a:r>
              <a:rPr lang="hu-HU" dirty="0" smtClean="0">
                <a:solidFill>
                  <a:schemeClr val="tx1"/>
                </a:solidFill>
              </a:rPr>
              <a:t>pc/</a:t>
            </a:r>
            <a:r>
              <a:rPr lang="hu-HU" dirty="0" err="1" smtClean="0">
                <a:solidFill>
                  <a:schemeClr val="tx1"/>
                </a:solidFill>
              </a:rPr>
              <a:t>smartphone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(</a:t>
            </a:r>
            <a:r>
              <a:rPr lang="hu-HU" dirty="0" err="1">
                <a:solidFill>
                  <a:schemeClr val="tx1"/>
                </a:solidFill>
              </a:rPr>
              <a:t>user</a:t>
            </a:r>
            <a:r>
              <a:rPr lang="hu-HU" dirty="0" smtClean="0">
                <a:solidFill>
                  <a:schemeClr val="tx1"/>
                </a:solidFill>
              </a:rPr>
              <a:t>)</a:t>
            </a:r>
          </a:p>
          <a:p>
            <a:r>
              <a:rPr lang="hu-HU" dirty="0"/>
              <a:t>Hosszabb kommunikációs </a:t>
            </a:r>
            <a:r>
              <a:rPr lang="hu-HU" dirty="0" smtClean="0">
                <a:solidFill>
                  <a:schemeClr val="tx1"/>
                </a:solidFill>
              </a:rPr>
              <a:t>ciklusok (de nem a mérések)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86" y="2456888"/>
            <a:ext cx="2276061" cy="1403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11081" r="9881" b="9793"/>
          <a:stretch/>
        </p:blipFill>
        <p:spPr>
          <a:xfrm>
            <a:off x="6331741" y="2313606"/>
            <a:ext cx="2509839" cy="19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D781C6-E262-453C-A67B-DEB8F26D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Kiterjesztett működés – 3 (LPWA/</a:t>
            </a:r>
            <a:r>
              <a:rPr lang="hu-HU" dirty="0" err="1">
                <a:solidFill>
                  <a:schemeClr val="accent1">
                    <a:lumMod val="75000"/>
                  </a:schemeClr>
                </a:solidFill>
              </a:rPr>
              <a:t>NBIoT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6E8B977-F7A8-42FC-B5B4-93ECA7C3C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131785"/>
            <a:ext cx="10363826" cy="1659414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s</a:t>
            </a:r>
            <a:r>
              <a:rPr lang="hu-HU" dirty="0" err="1" smtClean="0">
                <a:solidFill>
                  <a:schemeClr val="tx1"/>
                </a:solidFill>
              </a:rPr>
              <a:t>ensor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+ </a:t>
            </a:r>
            <a:r>
              <a:rPr lang="hu-HU" dirty="0" err="1">
                <a:solidFill>
                  <a:schemeClr val="tx1"/>
                </a:solidFill>
              </a:rPr>
              <a:t>NBIoT</a:t>
            </a:r>
            <a:r>
              <a:rPr lang="hu-HU" dirty="0">
                <a:solidFill>
                  <a:schemeClr val="tx1"/>
                </a:solidFill>
              </a:rPr>
              <a:t> + SIM (</a:t>
            </a:r>
            <a:r>
              <a:rPr lang="hu-HU" dirty="0" err="1">
                <a:solidFill>
                  <a:schemeClr val="tx1"/>
                </a:solidFill>
              </a:rPr>
              <a:t>user</a:t>
            </a:r>
            <a:r>
              <a:rPr lang="hu-HU" dirty="0">
                <a:solidFill>
                  <a:schemeClr val="tx1"/>
                </a:solidFill>
              </a:rPr>
              <a:t>) – ( … km ) – </a:t>
            </a:r>
            <a:r>
              <a:rPr lang="hu-HU" dirty="0" err="1">
                <a:solidFill>
                  <a:schemeClr val="tx1"/>
                </a:solidFill>
              </a:rPr>
              <a:t>gateway</a:t>
            </a:r>
            <a:r>
              <a:rPr lang="hu-HU" dirty="0">
                <a:solidFill>
                  <a:schemeClr val="tx1"/>
                </a:solidFill>
              </a:rPr>
              <a:t> (service </a:t>
            </a:r>
            <a:r>
              <a:rPr lang="hu-HU" dirty="0" err="1">
                <a:solidFill>
                  <a:schemeClr val="tx1"/>
                </a:solidFill>
              </a:rPr>
              <a:t>provider</a:t>
            </a:r>
            <a:r>
              <a:rPr lang="hu-HU" dirty="0">
                <a:solidFill>
                  <a:schemeClr val="tx1"/>
                </a:solidFill>
              </a:rPr>
              <a:t>) – … – server – pc/</a:t>
            </a:r>
            <a:r>
              <a:rPr lang="hu-HU" dirty="0" err="1">
                <a:solidFill>
                  <a:schemeClr val="tx1"/>
                </a:solidFill>
              </a:rPr>
              <a:t>phone</a:t>
            </a:r>
            <a:r>
              <a:rPr lang="hu-HU" dirty="0">
                <a:solidFill>
                  <a:schemeClr val="tx1"/>
                </a:solidFill>
              </a:rPr>
              <a:t> (</a:t>
            </a:r>
            <a:r>
              <a:rPr lang="hu-HU" dirty="0" err="1">
                <a:solidFill>
                  <a:schemeClr val="tx1"/>
                </a:solidFill>
              </a:rPr>
              <a:t>user</a:t>
            </a:r>
            <a:r>
              <a:rPr lang="hu-HU" dirty="0">
                <a:solidFill>
                  <a:schemeClr val="tx1"/>
                </a:solidFill>
              </a:rPr>
              <a:t>)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Hosszabb kommunikációs ciklusok (de nem a mérések)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Mobil szolgáltatók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27" y="2160458"/>
            <a:ext cx="2458278" cy="1788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61" y="2331791"/>
            <a:ext cx="2860261" cy="1662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30" y="2115047"/>
            <a:ext cx="1997909" cy="187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D781C6-E262-453C-A67B-DEB8F26D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Hibrid működés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6E8B977-F7A8-42FC-B5B4-93ECA7C3C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997200"/>
            <a:ext cx="10363826" cy="2793999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solidFill>
                  <a:schemeClr val="tx1"/>
                </a:solidFill>
              </a:rPr>
              <a:t>Az eddigi üzemmódok vegyes </a:t>
            </a:r>
            <a:r>
              <a:rPr lang="hu-HU" dirty="0" smtClean="0">
                <a:solidFill>
                  <a:schemeClr val="tx1"/>
                </a:solidFill>
              </a:rPr>
              <a:t>használata</a:t>
            </a:r>
          </a:p>
          <a:p>
            <a:r>
              <a:rPr lang="hu-HU" dirty="0" smtClean="0"/>
              <a:t>Felhasználói szemszögből transzparens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/>
              <a:t>Az operátorok inkább a lakosságra vetített lefedettséget számolnak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A területileg elérhető szolgáltatások és a helyi viszonyok függvényében</a:t>
            </a:r>
          </a:p>
          <a:p>
            <a:r>
              <a:rPr lang="hu-HU" dirty="0">
                <a:solidFill>
                  <a:schemeClr val="tx1"/>
                </a:solidFill>
              </a:rPr>
              <a:t>LPWA (</a:t>
            </a:r>
            <a:r>
              <a:rPr lang="hu-HU" dirty="0" err="1">
                <a:solidFill>
                  <a:schemeClr val="tx1"/>
                </a:solidFill>
              </a:rPr>
              <a:t>LoRa</a:t>
            </a:r>
            <a:r>
              <a:rPr lang="hu-HU" dirty="0">
                <a:solidFill>
                  <a:schemeClr val="tx1"/>
                </a:solidFill>
              </a:rPr>
              <a:t>) </a:t>
            </a:r>
            <a:r>
              <a:rPr lang="hu-HU" dirty="0" smtClean="0">
                <a:solidFill>
                  <a:schemeClr val="tx1"/>
                </a:solidFill>
              </a:rPr>
              <a:t>már elérhető </a:t>
            </a:r>
            <a:r>
              <a:rPr lang="hu-HU" dirty="0">
                <a:solidFill>
                  <a:schemeClr val="tx1"/>
                </a:solidFill>
              </a:rPr>
              <a:t>néhány </a:t>
            </a:r>
            <a:r>
              <a:rPr lang="hu-HU" dirty="0" smtClean="0">
                <a:solidFill>
                  <a:schemeClr val="tx1"/>
                </a:solidFill>
              </a:rPr>
              <a:t>helyen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>
                <a:solidFill>
                  <a:schemeClr val="tx1"/>
                </a:solidFill>
              </a:rPr>
              <a:t>NBIoT</a:t>
            </a:r>
            <a:r>
              <a:rPr lang="hu-HU" dirty="0">
                <a:solidFill>
                  <a:schemeClr val="tx1"/>
                </a:solidFill>
              </a:rPr>
              <a:t> 2018-ban indul </a:t>
            </a:r>
            <a:r>
              <a:rPr lang="hu-HU" dirty="0" smtClean="0">
                <a:solidFill>
                  <a:schemeClr val="tx1"/>
                </a:solidFill>
              </a:rPr>
              <a:t>világszerte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D781C6-E262-453C-A67B-DEB8F26D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Összefoglalás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6E8B977-F7A8-42FC-B5B4-93ECA7C3C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759200"/>
            <a:ext cx="10363826" cy="2031999"/>
          </a:xfrm>
        </p:spPr>
        <p:txBody>
          <a:bodyPr/>
          <a:lstStyle/>
          <a:p>
            <a:r>
              <a:rPr lang="hu-HU" dirty="0" smtClean="0"/>
              <a:t>Iparág specifikus ismeretek és tapasztalatok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Szakmai hitelesség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/>
              <a:t>A</a:t>
            </a:r>
            <a:r>
              <a:rPr lang="hu-HU" dirty="0" smtClean="0">
                <a:solidFill>
                  <a:schemeClr val="tx1"/>
                </a:solidFill>
              </a:rPr>
              <a:t>lkalmazkodás </a:t>
            </a:r>
            <a:r>
              <a:rPr lang="hu-HU" dirty="0" smtClean="0">
                <a:solidFill>
                  <a:schemeClr val="tx1"/>
                </a:solidFill>
              </a:rPr>
              <a:t>a </a:t>
            </a:r>
            <a:r>
              <a:rPr lang="hu-HU" dirty="0" smtClean="0">
                <a:solidFill>
                  <a:schemeClr val="tx1"/>
                </a:solidFill>
              </a:rPr>
              <a:t>múzeumi/ügyfél igényekhez/lehetőségekhez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Nem cél, hanem a műtárgyvédelem eszköze a hatékonyabb munkához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Respect ‘17 </a:t>
            </a:r>
            <a:r>
              <a:rPr lang="mr-IN" smtClean="0"/>
              <a:t>–</a:t>
            </a:r>
            <a:r>
              <a:rPr lang="en-US" smtClean="0"/>
              <a:t> Innováció a műtárgyvédelemben - Magyar Nemzeti Múzeum 2017 November 8-9-10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9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Tartalom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Bemutatkozás</a:t>
            </a:r>
          </a:p>
          <a:p>
            <a:r>
              <a:rPr lang="hu-HU" dirty="0">
                <a:solidFill>
                  <a:schemeClr val="tx1"/>
                </a:solidFill>
              </a:rPr>
              <a:t>Múzeumi </a:t>
            </a:r>
            <a:r>
              <a:rPr lang="hu-HU" dirty="0" smtClean="0">
                <a:solidFill>
                  <a:schemeClr val="tx1"/>
                </a:solidFill>
              </a:rPr>
              <a:t>kapcsolat</a:t>
            </a:r>
          </a:p>
          <a:p>
            <a:r>
              <a:rPr lang="hu-HU" dirty="0" smtClean="0"/>
              <a:t>Koncepció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Műtárgyvédelmi rendszer kialakítása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2017-2018 fejlesztések</a:t>
            </a:r>
          </a:p>
          <a:p>
            <a:r>
              <a:rPr lang="hu-HU" dirty="0" smtClean="0"/>
              <a:t>Összefoglalás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ED781C6-E262-453C-A67B-DEB8F26D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Kérdések?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6E8B977-F7A8-42FC-B5B4-93ECA7C3C1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130800"/>
            <a:ext cx="10363826" cy="660399"/>
          </a:xfrm>
        </p:spPr>
        <p:txBody>
          <a:bodyPr/>
          <a:lstStyle/>
          <a:p>
            <a:r>
              <a:rPr lang="hu-HU" smtClean="0">
                <a:solidFill>
                  <a:schemeClr val="tx1"/>
                </a:solidFill>
              </a:rPr>
              <a:t>Elektronikusan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Respect ‘17 </a:t>
            </a:r>
            <a:r>
              <a:rPr lang="mr-IN" smtClean="0"/>
              <a:t>–</a:t>
            </a:r>
            <a:r>
              <a:rPr lang="en-US" smtClean="0"/>
              <a:t> Innováció a műtárgyvédelemben - Magyar Nemzeti Múzeum 2017 November 8-9-10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70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9E62631-6A60-43AC-998A-779954F9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Köszönöm a figyelmet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A8CACBA-951C-45D9-8D70-AC8C543720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327400"/>
            <a:ext cx="10363826" cy="2463799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Szabó Tibor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tibor.szabo@kern.hu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hu-HU" dirty="0">
                <a:solidFill>
                  <a:schemeClr val="tx1"/>
                </a:solidFill>
              </a:rPr>
              <a:t>+36-30-983-40-26</a:t>
            </a:r>
          </a:p>
          <a:p>
            <a:r>
              <a:rPr lang="hu-HU" dirty="0">
                <a:solidFill>
                  <a:schemeClr val="tx1"/>
                </a:solidFill>
              </a:rPr>
              <a:t>https://hu.linkedin.com/in/tszabo</a:t>
            </a:r>
          </a:p>
          <a:p>
            <a:r>
              <a:rPr lang="hu-HU" dirty="0">
                <a:solidFill>
                  <a:schemeClr val="tx1"/>
                </a:solidFill>
              </a:rPr>
              <a:t>Kern Kft.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Respect ‘17 </a:t>
            </a:r>
            <a:r>
              <a:rPr lang="mr-IN" smtClean="0"/>
              <a:t>–</a:t>
            </a:r>
            <a:r>
              <a:rPr lang="en-US" smtClean="0"/>
              <a:t> Innováció a műtárgyvédelemben - Magyar Nemzeti Múzeum 2017 November 8-9-10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7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3B6865F-AF72-4D18-AB5B-7378CFF4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Bemutatkozás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B3178FB-809F-4206-A41D-5799E7D793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426226"/>
            <a:ext cx="10363825" cy="1364973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1989: </a:t>
            </a:r>
            <a:r>
              <a:rPr lang="hu-HU" dirty="0" smtClean="0">
                <a:solidFill>
                  <a:schemeClr val="tx1"/>
                </a:solidFill>
              </a:rPr>
              <a:t>hőterhelés </a:t>
            </a:r>
            <a:r>
              <a:rPr lang="hu-HU" dirty="0">
                <a:solidFill>
                  <a:schemeClr val="tx1"/>
                </a:solidFill>
              </a:rPr>
              <a:t>vizsgálata sivatagi környezetben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1990 óta: </a:t>
            </a:r>
            <a:r>
              <a:rPr lang="hu-HU" dirty="0">
                <a:solidFill>
                  <a:schemeClr val="tx1"/>
                </a:solidFill>
              </a:rPr>
              <a:t>telemetria, szenzorok, ipari mobil kommunikáció, M2M, </a:t>
            </a:r>
            <a:r>
              <a:rPr lang="hu-HU" dirty="0" err="1">
                <a:solidFill>
                  <a:schemeClr val="tx1"/>
                </a:solidFill>
              </a:rPr>
              <a:t>IoT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IIoT</a:t>
            </a:r>
            <a:r>
              <a:rPr lang="hu-HU" dirty="0">
                <a:solidFill>
                  <a:schemeClr val="tx1"/>
                </a:solidFill>
              </a:rPr>
              <a:t>, …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2003: saját fejlesztés </a:t>
            </a:r>
            <a:r>
              <a:rPr lang="hu-HU" dirty="0">
                <a:solidFill>
                  <a:schemeClr val="tx1"/>
                </a:solidFill>
              </a:rPr>
              <a:t>– Mobil EKG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214693"/>
            <a:ext cx="2926368" cy="1981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t="16151"/>
          <a:stretch/>
        </p:blipFill>
        <p:spPr>
          <a:xfrm>
            <a:off x="6198287" y="2214694"/>
            <a:ext cx="4695000" cy="19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3B6865F-AF72-4D18-AB5B-7378CFF4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Kern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B3178FB-809F-4206-A41D-5799E7D793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127500"/>
            <a:ext cx="10363825" cy="16636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hu-HU" dirty="0" smtClean="0">
                <a:solidFill>
                  <a:schemeClr val="tx1"/>
                </a:solidFill>
              </a:rPr>
              <a:t>pari modemek, </a:t>
            </a:r>
            <a:r>
              <a:rPr lang="hu-HU" dirty="0" err="1" smtClean="0">
                <a:solidFill>
                  <a:schemeClr val="tx1"/>
                </a:solidFill>
              </a:rPr>
              <a:t>routerek</a:t>
            </a:r>
            <a:r>
              <a:rPr lang="hu-HU" dirty="0" smtClean="0">
                <a:solidFill>
                  <a:schemeClr val="tx1"/>
                </a:solidFill>
              </a:rPr>
              <a:t>, modulok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Vezeték nélküli szenzorok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/>
              <a:t>Hálózati i</a:t>
            </a:r>
            <a:r>
              <a:rPr lang="hu-HU" dirty="0" smtClean="0">
                <a:solidFill>
                  <a:schemeClr val="tx1"/>
                </a:solidFill>
              </a:rPr>
              <a:t>nfrastruktúra dokumentáció</a:t>
            </a:r>
          </a:p>
          <a:p>
            <a:r>
              <a:rPr lang="hu-HU" dirty="0" smtClean="0"/>
              <a:t>Tanácsadás</a:t>
            </a:r>
            <a:endParaRPr lang="hu-HU" dirty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5"/>
          <a:stretch/>
        </p:blipFill>
        <p:spPr>
          <a:xfrm>
            <a:off x="6794601" y="1976905"/>
            <a:ext cx="4326138" cy="3906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2363110"/>
            <a:ext cx="2649358" cy="16558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74" y="2489200"/>
            <a:ext cx="1832048" cy="1529760"/>
          </a:xfrm>
          <a:prstGeom prst="rect">
            <a:avLst/>
          </a:prstGeom>
        </p:spPr>
      </p:pic>
      <p:pic>
        <p:nvPicPr>
          <p:cNvPr id="11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16" y="2388099"/>
            <a:ext cx="934340" cy="19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A8CC4B7B-955F-4705-8E37-1348E2B8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Múzeumi kapcsolat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B446472-609D-4ACE-9166-BB5060714C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4219" y="3776870"/>
            <a:ext cx="5433192" cy="201433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2013: érzékeny műtárgyak </a:t>
            </a:r>
            <a:r>
              <a:rPr lang="hu-HU" dirty="0" smtClean="0">
                <a:solidFill>
                  <a:schemeClr val="tx1"/>
                </a:solidFill>
              </a:rPr>
              <a:t>szállítása</a:t>
            </a:r>
            <a:endParaRPr lang="hu-HU" dirty="0">
              <a:solidFill>
                <a:schemeClr val="tx1"/>
              </a:solidFill>
            </a:endParaRPr>
          </a:p>
          <a:p>
            <a:pPr lvl="1"/>
            <a:r>
              <a:rPr lang="hu-HU" dirty="0">
                <a:solidFill>
                  <a:schemeClr val="tx1"/>
                </a:solidFill>
              </a:rPr>
              <a:t>A mérési adatok telefonon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Ennél mi sokkal jobbat tudunk ajánlani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AFC7A205-0436-4680-B132-8BD19AFFC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14" y="2549894"/>
            <a:ext cx="4864828" cy="324130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Koncepció </a:t>
            </a:r>
            <a:r>
              <a:rPr lang="mr-IN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 a múzeumi 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közmű része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4273135"/>
            <a:ext cx="10363826" cy="1518063"/>
          </a:xfrm>
        </p:spPr>
        <p:txBody>
          <a:bodyPr/>
          <a:lstStyle/>
          <a:p>
            <a:r>
              <a:rPr lang="hu-HU" dirty="0" smtClean="0"/>
              <a:t>Műtárgyvédelem, h</a:t>
            </a:r>
            <a:r>
              <a:rPr lang="hu-HU" dirty="0" smtClean="0"/>
              <a:t>atékony </a:t>
            </a:r>
            <a:r>
              <a:rPr lang="hu-HU" dirty="0" smtClean="0"/>
              <a:t>múzeumi működés </a:t>
            </a:r>
            <a:r>
              <a:rPr lang="mr-IN" dirty="0" smtClean="0"/>
              <a:t>–</a:t>
            </a:r>
            <a:r>
              <a:rPr lang="hu-HU" dirty="0" smtClean="0"/>
              <a:t> ellenőrzés/felügyelet</a:t>
            </a:r>
            <a:endParaRPr lang="hu-HU" dirty="0" smtClean="0"/>
          </a:p>
          <a:p>
            <a:r>
              <a:rPr lang="hu-HU" dirty="0"/>
              <a:t>K</a:t>
            </a:r>
            <a:r>
              <a:rPr lang="hu-HU" dirty="0" smtClean="0"/>
              <a:t>özműveknél használt módszerek és technológiák</a:t>
            </a:r>
          </a:p>
          <a:p>
            <a:r>
              <a:rPr lang="hu-HU" dirty="0"/>
              <a:t>A</a:t>
            </a:r>
            <a:r>
              <a:rPr lang="hu-HU" dirty="0" smtClean="0">
                <a:solidFill>
                  <a:schemeClr val="tx1"/>
                </a:solidFill>
              </a:rPr>
              <a:t> hibák/igények előrejelzése, üzletmenet folytonosság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57" y="2112553"/>
            <a:ext cx="1680818" cy="17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6580626-8A24-451A-B695-6559FAFA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Műtárgyvédelem - 2013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E264560B-7BE3-45A6-BD99-0A117C6D1A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428422"/>
            <a:ext cx="10363826" cy="1362777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tx1"/>
                </a:solidFill>
              </a:rPr>
              <a:t>A műtárgyak 90%-a </a:t>
            </a:r>
            <a:r>
              <a:rPr lang="hu-HU" dirty="0" smtClean="0">
                <a:solidFill>
                  <a:schemeClr val="tx1"/>
                </a:solidFill>
              </a:rPr>
              <a:t>raktárban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Kézi </a:t>
            </a:r>
            <a:r>
              <a:rPr lang="hu-HU" dirty="0" smtClean="0">
                <a:solidFill>
                  <a:schemeClr val="tx1"/>
                </a:solidFill>
              </a:rPr>
              <a:t>mérések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 smtClean="0">
                <a:solidFill>
                  <a:schemeClr val="tx1"/>
                </a:solidFill>
              </a:rPr>
              <a:t>Loggerek</a:t>
            </a:r>
            <a:r>
              <a:rPr lang="hu-HU" dirty="0" smtClean="0">
                <a:solidFill>
                  <a:schemeClr val="tx1"/>
                </a:solidFill>
              </a:rPr>
              <a:t> használata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5D1FDA60-381A-4B50-B8D9-02E225465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693" b="28107"/>
          <a:stretch/>
        </p:blipFill>
        <p:spPr>
          <a:xfrm>
            <a:off x="5568586" y="2717530"/>
            <a:ext cx="2480370" cy="99708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858EAF20-A05E-4C28-A303-98E7DB9FC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295" y="2217092"/>
            <a:ext cx="1398962" cy="209844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E5DE1582-DD07-41A2-A995-899B739AEE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97" t="2324" r="14118" b="2507"/>
          <a:stretch/>
        </p:blipFill>
        <p:spPr>
          <a:xfrm>
            <a:off x="3633312" y="2298203"/>
            <a:ext cx="1415308" cy="179626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D754C3F7-6651-43A3-89DB-2E8ABF4FC3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986" r="24139"/>
          <a:stretch/>
        </p:blipFill>
        <p:spPr>
          <a:xfrm>
            <a:off x="2421498" y="2339628"/>
            <a:ext cx="904794" cy="174416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714BC4B-7891-476E-9FA7-43A0D49E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Műtárgyvédelmi rendszer bemutatása - 2014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00808EB1-42EE-42E3-A15E-AE361EEFC1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solidFill>
                  <a:schemeClr val="tx1"/>
                </a:solidFill>
              </a:rPr>
              <a:t>Vezeték nélküli multiszenzoros </a:t>
            </a:r>
            <a:r>
              <a:rPr lang="hu-HU" dirty="0" smtClean="0">
                <a:solidFill>
                  <a:schemeClr val="tx1"/>
                </a:solidFill>
              </a:rPr>
              <a:t>mérések valós időben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Folyamatos központi adatrögzítés (24x365</a:t>
            </a:r>
            <a:r>
              <a:rPr lang="hu-HU" dirty="0" smtClean="0">
                <a:solidFill>
                  <a:schemeClr val="tx1"/>
                </a:solidFill>
              </a:rPr>
              <a:t>)</a:t>
            </a:r>
          </a:p>
          <a:p>
            <a:r>
              <a:rPr lang="hu-HU" dirty="0"/>
              <a:t>O</a:t>
            </a:r>
            <a:r>
              <a:rPr lang="hu-HU" dirty="0" smtClean="0">
                <a:solidFill>
                  <a:schemeClr val="tx1"/>
                </a:solidFill>
              </a:rPr>
              <a:t>rszágos </a:t>
            </a:r>
            <a:r>
              <a:rPr lang="hu-HU" dirty="0">
                <a:solidFill>
                  <a:schemeClr val="tx1"/>
                </a:solidFill>
              </a:rPr>
              <a:t>teszt rendszer</a:t>
            </a:r>
          </a:p>
          <a:p>
            <a:r>
              <a:rPr lang="hu-HU" dirty="0">
                <a:solidFill>
                  <a:schemeClr val="tx1"/>
                </a:solidFill>
              </a:rPr>
              <a:t>5 éves garancia, 5-10 éves élettartamú elemek</a:t>
            </a:r>
          </a:p>
          <a:p>
            <a:r>
              <a:rPr lang="hu-HU" dirty="0">
                <a:solidFill>
                  <a:schemeClr val="tx1"/>
                </a:solidFill>
              </a:rPr>
              <a:t>A szenzorok működését is naplózzuk</a:t>
            </a:r>
          </a:p>
          <a:p>
            <a:r>
              <a:rPr lang="hu-HU" dirty="0">
                <a:solidFill>
                  <a:schemeClr val="tx1"/>
                </a:solidFill>
              </a:rPr>
              <a:t>Riasztások a határértékek átlépése esetén</a:t>
            </a:r>
          </a:p>
          <a:p>
            <a:r>
              <a:rPr lang="hu-HU" dirty="0">
                <a:solidFill>
                  <a:schemeClr val="tx1"/>
                </a:solidFill>
              </a:rPr>
              <a:t>Speciális szoftver nélkül működik</a:t>
            </a:r>
          </a:p>
          <a:p>
            <a:r>
              <a:rPr lang="hu-HU" dirty="0" smtClean="0"/>
              <a:t>Állományvédelem, energia menedzsment, nézettség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2"/>
          <a:stretch/>
        </p:blipFill>
        <p:spPr>
          <a:xfrm>
            <a:off x="7846060" y="2200671"/>
            <a:ext cx="3113487" cy="3584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07687" y="4691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40C157A-5F44-4545-9070-E35579D5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4C852293-C375-4800-A246-D8353A3EB0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21357" y="4108174"/>
            <a:ext cx="6056242" cy="168302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Múzeumokban </a:t>
            </a:r>
            <a:r>
              <a:rPr lang="hu-HU" dirty="0">
                <a:solidFill>
                  <a:schemeClr val="tx1"/>
                </a:solidFill>
              </a:rPr>
              <a:t>évek óta </a:t>
            </a:r>
            <a:r>
              <a:rPr lang="hu-HU" dirty="0" smtClean="0">
                <a:solidFill>
                  <a:schemeClr val="tx1"/>
                </a:solidFill>
              </a:rPr>
              <a:t>használják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Rejtett elhelyezés kiállításokon megoldható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QR/NFC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hu-HU" dirty="0" smtClean="0">
                <a:solidFill>
                  <a:schemeClr val="tx1"/>
                </a:solidFill>
              </a:rPr>
              <a:t> a kézi </a:t>
            </a:r>
            <a:r>
              <a:rPr lang="hu-HU" dirty="0">
                <a:solidFill>
                  <a:schemeClr val="tx1"/>
                </a:solidFill>
              </a:rPr>
              <a:t>mérések felhasználói </a:t>
            </a:r>
            <a:r>
              <a:rPr lang="hu-HU" dirty="0" smtClean="0">
                <a:solidFill>
                  <a:schemeClr val="tx1"/>
                </a:solidFill>
              </a:rPr>
              <a:t>élménye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HWSW mobile! </a:t>
            </a:r>
            <a:r>
              <a:rPr lang="mr-IN" dirty="0"/>
              <a:t>–</a:t>
            </a:r>
            <a:r>
              <a:rPr lang="hu-HU" dirty="0"/>
              <a:t> 2017. november 29-30.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34" y="2472934"/>
            <a:ext cx="1590574" cy="3318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15199" r="2303" b="5162"/>
          <a:stretch/>
        </p:blipFill>
        <p:spPr>
          <a:xfrm>
            <a:off x="848284" y="2399434"/>
            <a:ext cx="2199401" cy="32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2089</TotalTime>
  <Words>1627</Words>
  <Application>Microsoft Macintosh PowerPoint</Application>
  <PresentationFormat>Widescreen</PresentationFormat>
  <Paragraphs>228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Century</vt:lpstr>
      <vt:lpstr>Mangal</vt:lpstr>
      <vt:lpstr>Tw Cen MT</vt:lpstr>
      <vt:lpstr>Arial</vt:lpstr>
      <vt:lpstr>Droplet</vt:lpstr>
      <vt:lpstr>A múzeumok (NB)IoT-ja  ( Hibrid LPWAN technológiák alkalmazása  vezeték nélküli szenzoros műtárgyvédelmi rendszerekben )   HWSW mobile! – 2017. november 29-30.</vt:lpstr>
      <vt:lpstr>Tartalom</vt:lpstr>
      <vt:lpstr>Bemutatkozás</vt:lpstr>
      <vt:lpstr>Kern</vt:lpstr>
      <vt:lpstr>Múzeumi kapcsolat</vt:lpstr>
      <vt:lpstr>Koncepció – a múzeumi közmű része</vt:lpstr>
      <vt:lpstr>Műtárgyvédelem - 2013</vt:lpstr>
      <vt:lpstr>Műtárgyvédelmi rendszer bemutatása - 2014</vt:lpstr>
      <vt:lpstr>2017</vt:lpstr>
      <vt:lpstr>Kossuth dagerrotípia – Magyar Nemzeti Múzeum</vt:lpstr>
      <vt:lpstr>Újratervezés/finomhangolás</vt:lpstr>
      <vt:lpstr>Műtárgyvédelmi rendszer 2017-2018</vt:lpstr>
      <vt:lpstr>Kiterjesztett működési lehetőségek</vt:lpstr>
      <vt:lpstr>„Klasszikus” működés </vt:lpstr>
      <vt:lpstr>Kiterjesztett működés – 1 (Long Range ZigBee)</vt:lpstr>
      <vt:lpstr>Kiterjesztett működés – 2 (LPWA/LoRa)</vt:lpstr>
      <vt:lpstr>Kiterjesztett működés – 3 (LPWA/NBIoT)</vt:lpstr>
      <vt:lpstr>Hibrid működés</vt:lpstr>
      <vt:lpstr>Összefoglalás</vt:lpstr>
      <vt:lpstr>Kérdések?</vt:lpstr>
      <vt:lpstr>Köszönöm a figyelmet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Szabo Tibor</dc:creator>
  <cp:lastModifiedBy>Tibor Szabo</cp:lastModifiedBy>
  <cp:revision>145</cp:revision>
  <dcterms:created xsi:type="dcterms:W3CDTF">2017-11-02T18:14:52Z</dcterms:created>
  <dcterms:modified xsi:type="dcterms:W3CDTF">2017-11-29T03:32:42Z</dcterms:modified>
</cp:coreProperties>
</file>