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76" r:id="rId6"/>
  </p:sldMasterIdLst>
  <p:notesMasterIdLst>
    <p:notesMasterId r:id="rId36"/>
  </p:notesMasterIdLst>
  <p:handoutMasterIdLst>
    <p:handoutMasterId r:id="rId37"/>
  </p:handoutMasterIdLst>
  <p:sldIdLst>
    <p:sldId id="512" r:id="rId7"/>
    <p:sldId id="645" r:id="rId8"/>
    <p:sldId id="646" r:id="rId9"/>
    <p:sldId id="730" r:id="rId10"/>
    <p:sldId id="731" r:id="rId11"/>
    <p:sldId id="650" r:id="rId12"/>
    <p:sldId id="733" r:id="rId13"/>
    <p:sldId id="715" r:id="rId14"/>
    <p:sldId id="716" r:id="rId15"/>
    <p:sldId id="721" r:id="rId16"/>
    <p:sldId id="722" r:id="rId17"/>
    <p:sldId id="725" r:id="rId18"/>
    <p:sldId id="720" r:id="rId19"/>
    <p:sldId id="724" r:id="rId20"/>
    <p:sldId id="729" r:id="rId21"/>
    <p:sldId id="723" r:id="rId22"/>
    <p:sldId id="673" r:id="rId23"/>
    <p:sldId id="727" r:id="rId24"/>
    <p:sldId id="672" r:id="rId25"/>
    <p:sldId id="668" r:id="rId26"/>
    <p:sldId id="728" r:id="rId27"/>
    <p:sldId id="678" r:id="rId28"/>
    <p:sldId id="734" r:id="rId29"/>
    <p:sldId id="700" r:id="rId30"/>
    <p:sldId id="709" r:id="rId31"/>
    <p:sldId id="710" r:id="rId32"/>
    <p:sldId id="381" r:id="rId33"/>
    <p:sldId id="261" r:id="rId34"/>
    <p:sldId id="540" r:id="rId35"/>
  </p:sldIdLst>
  <p:sldSz cx="12192000" cy="6858000"/>
  <p:notesSz cx="6884988" cy="10018713"/>
  <p:embeddedFontLst>
    <p:embeddedFont>
      <p:font typeface="Ericsson Capital TT" panose="02000503000000020004" pitchFamily="2" charset="0"/>
      <p:regular r:id="rId38"/>
    </p:embeddedFont>
    <p:embeddedFont>
      <p:font typeface="MS PGothic" panose="020B0600070205080204" pitchFamily="34" charset="-128"/>
      <p:regular r:id="rId39"/>
    </p:embeddedFont>
  </p:embeddedFontLst>
  <p:defaultTextStyle>
    <a:defPPr>
      <a:defRPr lang="en-GB"/>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36">
          <p15:clr>
            <a:srgbClr val="A4A3A4"/>
          </p15:clr>
        </p15:guide>
        <p15:guide id="2" orient="horz" pos="4110">
          <p15:clr>
            <a:srgbClr val="A4A3A4"/>
          </p15:clr>
        </p15:guide>
        <p15:guide id="3" orient="horz" pos="151">
          <p15:clr>
            <a:srgbClr val="A4A3A4"/>
          </p15:clr>
        </p15:guide>
        <p15:guide id="4" orient="horz" pos="2449">
          <p15:clr>
            <a:srgbClr val="A4A3A4"/>
          </p15:clr>
        </p15:guide>
        <p15:guide id="5" orient="horz" pos="3566">
          <p15:clr>
            <a:srgbClr val="A4A3A4"/>
          </p15:clr>
        </p15:guide>
        <p15:guide id="6" orient="horz" pos="2545">
          <p15:clr>
            <a:srgbClr val="A4A3A4"/>
          </p15:clr>
        </p15:guide>
        <p15:guide id="7" orient="horz" pos="3845">
          <p15:clr>
            <a:srgbClr val="A4A3A4"/>
          </p15:clr>
        </p15:guide>
        <p15:guide id="8" pos="6625">
          <p15:clr>
            <a:srgbClr val="A4A3A4"/>
          </p15:clr>
        </p15:guide>
        <p15:guide id="9" pos="2588">
          <p15:clr>
            <a:srgbClr val="A4A3A4"/>
          </p15:clr>
        </p15:guide>
        <p15:guide id="10" pos="5091">
          <p15:clr>
            <a:srgbClr val="A4A3A4"/>
          </p15:clr>
        </p15:guide>
        <p15:guide id="11" pos="4969">
          <p15:clr>
            <a:srgbClr val="A4A3A4"/>
          </p15:clr>
        </p15:guide>
        <p15:guide id="12" pos="3779">
          <p15:clr>
            <a:srgbClr val="A4A3A4"/>
          </p15:clr>
        </p15:guide>
        <p15:guide id="13" pos="3901">
          <p15:clr>
            <a:srgbClr val="A4A3A4"/>
          </p15:clr>
        </p15:guide>
        <p15:guide id="14" pos="331">
          <p15:clr>
            <a:srgbClr val="A4A3A4"/>
          </p15:clr>
        </p15:guide>
        <p15:guide id="15" pos="2712">
          <p15:clr>
            <a:srgbClr val="A4A3A4"/>
          </p15:clr>
        </p15:guide>
        <p15:guide id="16" pos="3839">
          <p15:clr>
            <a:srgbClr val="A4A3A4"/>
          </p15:clr>
        </p15:guide>
        <p15:guide id="17" pos="3568">
          <p15:clr>
            <a:srgbClr val="A4A3A4"/>
          </p15:clr>
        </p15:guide>
        <p15:guide id="18" pos="4112">
          <p15:clr>
            <a:srgbClr val="A4A3A4"/>
          </p15:clr>
        </p15:guide>
        <p15:guide id="19" pos="7348">
          <p15:clr>
            <a:srgbClr val="A4A3A4"/>
          </p15:clr>
        </p15:guide>
      </p15:sldGuideLst>
    </p:ext>
    <p:ext uri="{2D200454-40CA-4A62-9FC3-DE9A4176ACB9}">
      <p15:notesGuideLst xmlns:p15="http://schemas.microsoft.com/office/powerpoint/2012/main">
        <p15:guide id="1" orient="horz" pos="3155">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öran Hall" initials="GH" lastIdx="2" clrIdx="0"/>
  <p:cmAuthor id="2" name="Ericsson" initials="EMWALBO" lastIdx="22" clrIdx="1">
    <p:extLst>
      <p:ext uri="{19B8F6BF-5375-455C-9EA6-DF929625EA0E}">
        <p15:presenceInfo xmlns:p15="http://schemas.microsoft.com/office/powerpoint/2012/main" userId="Eric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E"/>
    <a:srgbClr val="9FB7D3"/>
    <a:srgbClr val="8BC5FF"/>
    <a:srgbClr val="99CCFF"/>
    <a:srgbClr val="6A8FBF"/>
    <a:srgbClr val="00A9D4"/>
    <a:srgbClr val="007B78"/>
    <a:srgbClr val="89BA17"/>
    <a:srgbClr val="FABB00"/>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87805" autoAdjust="0"/>
  </p:normalViewPr>
  <p:slideViewPr>
    <p:cSldViewPr snapToGrid="0" snapToObjects="1">
      <p:cViewPr varScale="1">
        <p:scale>
          <a:sx n="59" d="100"/>
          <a:sy n="59" d="100"/>
        </p:scale>
        <p:origin x="786" y="60"/>
      </p:cViewPr>
      <p:guideLst>
        <p:guide orient="horz" pos="1136"/>
        <p:guide orient="horz" pos="4110"/>
        <p:guide orient="horz" pos="151"/>
        <p:guide orient="horz" pos="2449"/>
        <p:guide orient="horz" pos="3566"/>
        <p:guide orient="horz" pos="2545"/>
        <p:guide orient="horz" pos="3845"/>
        <p:guide pos="6625"/>
        <p:guide pos="2588"/>
        <p:guide pos="5091"/>
        <p:guide pos="4969"/>
        <p:guide pos="3779"/>
        <p:guide pos="3901"/>
        <p:guide pos="331"/>
        <p:guide pos="2712"/>
        <p:guide pos="3839"/>
        <p:guide pos="3568"/>
        <p:guide pos="4112"/>
        <p:guide pos="7348"/>
      </p:guideLst>
    </p:cSldViewPr>
  </p:slideViewPr>
  <p:notesTextViewPr>
    <p:cViewPr>
      <p:scale>
        <a:sx n="100" d="100"/>
        <a:sy n="100" d="100"/>
      </p:scale>
      <p:origin x="0" y="0"/>
    </p:cViewPr>
  </p:notesTextViewPr>
  <p:sorterViewPr>
    <p:cViewPr varScale="1">
      <p:scale>
        <a:sx n="1" d="1"/>
        <a:sy n="1" d="1"/>
      </p:scale>
      <p:origin x="0" y="-2796"/>
    </p:cViewPr>
  </p:sorterViewPr>
  <p:notesViewPr>
    <p:cSldViewPr snapToGrid="0" snapToObjects="1">
      <p:cViewPr varScale="1">
        <p:scale>
          <a:sx n="64" d="100"/>
          <a:sy n="64" d="100"/>
        </p:scale>
        <p:origin x="-3414" y="-126"/>
      </p:cViewPr>
      <p:guideLst>
        <p:guide orient="horz" pos="3155"/>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spcBef>
                <a:spcPct val="0"/>
              </a:spcBef>
              <a:defRPr sz="1300"/>
            </a:lvl1pPr>
          </a:lstStyle>
          <a:p>
            <a:r>
              <a:rPr lang="en-US" sz="1200"/>
              <a:t>5G Technology and use Cases </a:t>
            </a:r>
            <a:endParaRPr lang="en-US" sz="1200" dirty="0"/>
          </a:p>
        </p:txBody>
      </p:sp>
      <p:sp>
        <p:nvSpPr>
          <p:cNvPr id="79875" name="Rectangle 3"/>
          <p:cNvSpPr>
            <a:spLocks noGrp="1" noChangeArrowheads="1"/>
          </p:cNvSpPr>
          <p:nvPr>
            <p:ph type="dt" sz="quarter" idx="1"/>
          </p:nvPr>
        </p:nvSpPr>
        <p:spPr bwMode="auto">
          <a:xfrm>
            <a:off x="389990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spcBef>
                <a:spcPct val="0"/>
              </a:spcBef>
              <a:defRPr sz="1300"/>
            </a:lvl1pPr>
          </a:lstStyle>
          <a:p>
            <a:r>
              <a:rPr lang="en-US" sz="1200"/>
              <a:t>2017-09-19 </a:t>
            </a:r>
            <a:endParaRPr lang="en-US" sz="1200" dirty="0"/>
          </a:p>
        </p:txBody>
      </p:sp>
      <p:sp>
        <p:nvSpPr>
          <p:cNvPr id="79876" name="Rectangle 4"/>
          <p:cNvSpPr>
            <a:spLocks noGrp="1" noChangeArrowheads="1"/>
          </p:cNvSpPr>
          <p:nvPr>
            <p:ph type="ftr" sz="quarter" idx="2"/>
          </p:nvPr>
        </p:nvSpPr>
        <p:spPr bwMode="auto">
          <a:xfrm>
            <a:off x="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spcBef>
                <a:spcPct val="0"/>
              </a:spcBef>
              <a:defRPr sz="1300"/>
            </a:lvl1pPr>
          </a:lstStyle>
          <a:p>
            <a:r>
              <a:rPr lang="en-US" sz="1200"/>
              <a:t>© Ericsson AB 2017 </a:t>
            </a:r>
            <a:endParaRPr lang="en-US" sz="1200" dirty="0"/>
          </a:p>
        </p:txBody>
      </p:sp>
      <p:sp>
        <p:nvSpPr>
          <p:cNvPr id="79877" name="Rectangle 5"/>
          <p:cNvSpPr>
            <a:spLocks noGrp="1" noChangeArrowheads="1"/>
          </p:cNvSpPr>
          <p:nvPr>
            <p:ph type="sldNum" sz="quarter" idx="3"/>
          </p:nvPr>
        </p:nvSpPr>
        <p:spPr bwMode="auto">
          <a:xfrm>
            <a:off x="389990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spcBef>
                <a:spcPct val="0"/>
              </a:spcBef>
              <a:defRPr sz="1300"/>
            </a:lvl1pPr>
          </a:lstStyle>
          <a:p>
            <a:fld id="{4ECEF30E-552D-42ED-82CA-C73F83CA10A8}" type="slidenum">
              <a:rPr lang="en-US" sz="1200"/>
              <a:pPr/>
              <a:t>‹#›</a:t>
            </a:fld>
            <a:endParaRPr lang="en-US" sz="1200" dirty="0"/>
          </a:p>
        </p:txBody>
      </p:sp>
    </p:spTree>
    <p:extLst>
      <p:ext uri="{BB962C8B-B14F-4D97-AF65-F5344CB8AC3E}">
        <p14:creationId xmlns:p14="http://schemas.microsoft.com/office/powerpoint/2010/main" val="29855832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900488" y="0"/>
            <a:ext cx="2982912" cy="501650"/>
          </a:xfrm>
          <a:prstGeom prst="rect">
            <a:avLst/>
          </a:prstGeom>
        </p:spPr>
        <p:txBody>
          <a:bodyPr vert="horz" lIns="91440" tIns="45720" rIns="91440" bIns="45720" rtlCol="0"/>
          <a:lstStyle>
            <a:lvl1pPr algn="r">
              <a:defRPr sz="1200"/>
            </a:lvl1pPr>
          </a:lstStyle>
          <a:p>
            <a:r>
              <a:rPr lang="en-US"/>
              <a:t>2017-09-19 </a:t>
            </a:r>
            <a:endParaRPr lang="en-US" dirty="0"/>
          </a:p>
        </p:txBody>
      </p:sp>
      <p:sp>
        <p:nvSpPr>
          <p:cNvPr id="3" name="Slide Number Placeholder 2"/>
          <p:cNvSpPr>
            <a:spLocks noGrp="1"/>
          </p:cNvSpPr>
          <p:nvPr>
            <p:ph type="sldNum" sz="quarter" idx="5"/>
          </p:nvPr>
        </p:nvSpPr>
        <p:spPr>
          <a:xfrm>
            <a:off x="3900488" y="9515475"/>
            <a:ext cx="2982912" cy="501650"/>
          </a:xfrm>
          <a:prstGeom prst="rect">
            <a:avLst/>
          </a:prstGeom>
        </p:spPr>
        <p:txBody>
          <a:bodyPr vert="horz" lIns="91440" tIns="45720" rIns="91440" bIns="45720" rtlCol="0" anchor="b"/>
          <a:lstStyle>
            <a:lvl1pPr algn="r">
              <a:defRPr sz="1200"/>
            </a:lvl1pPr>
          </a:lstStyle>
          <a:p>
            <a:fld id="{5852353D-F306-481A-B3D0-C36CE0BF9563}" type="slidenum">
              <a:rPr lang="en-US" smtClean="0"/>
              <a:pPr/>
              <a:t>‹#›</a:t>
            </a:fld>
            <a:endParaRPr lang="en-US" dirty="0"/>
          </a:p>
        </p:txBody>
      </p:sp>
      <p:sp>
        <p:nvSpPr>
          <p:cNvPr id="4" name="Header Placeholder 3"/>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r>
              <a:rPr lang="en-US"/>
              <a:t>5G Technology and use Cases </a:t>
            </a:r>
            <a:endParaRPr lang="en-US" dirty="0"/>
          </a:p>
        </p:txBody>
      </p:sp>
      <p:sp>
        <p:nvSpPr>
          <p:cNvPr id="5" name="Slide Image Placeholder 4"/>
          <p:cNvSpPr>
            <a:spLocks noGrp="1" noRot="1" noChangeAspect="1"/>
          </p:cNvSpPr>
          <p:nvPr>
            <p:ph type="sldImg" idx="2"/>
          </p:nvPr>
        </p:nvSpPr>
        <p:spPr>
          <a:xfrm>
            <a:off x="103188" y="750888"/>
            <a:ext cx="6678612" cy="3757612"/>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9515475"/>
            <a:ext cx="2982913" cy="501650"/>
          </a:xfrm>
          <a:prstGeom prst="rect">
            <a:avLst/>
          </a:prstGeom>
        </p:spPr>
        <p:txBody>
          <a:bodyPr vert="horz" lIns="91440" tIns="45720" rIns="91440" bIns="45720" rtlCol="0" anchor="b"/>
          <a:lstStyle>
            <a:lvl1pPr algn="l">
              <a:defRPr sz="1200"/>
            </a:lvl1pPr>
          </a:lstStyle>
          <a:p>
            <a:r>
              <a:rPr lang="en-US"/>
              <a:t>© Ericsson AB 2017 </a:t>
            </a:r>
            <a:endParaRPr lang="en-US" dirty="0"/>
          </a:p>
        </p:txBody>
      </p:sp>
      <p:sp>
        <p:nvSpPr>
          <p:cNvPr id="7" name="Notes Placeholder 6"/>
          <p:cNvSpPr>
            <a:spLocks noGrp="1"/>
          </p:cNvSpPr>
          <p:nvPr>
            <p:ph type="body" sz="quarter" idx="3"/>
          </p:nvPr>
        </p:nvSpPr>
        <p:spPr>
          <a:xfrm>
            <a:off x="688975" y="4759325"/>
            <a:ext cx="5507038"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2573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RZiyWAV4MW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r>
              <a:rPr lang="en-US" altLang="x-none" sz="1200"/>
              <a:t>2017-09-19 </a:t>
            </a:r>
            <a:endParaRPr lang="en-US" altLang="x-none" sz="1200" dirty="0"/>
          </a:p>
        </p:txBody>
      </p:sp>
      <p:sp>
        <p:nvSpPr>
          <p:cNvPr id="13" name="Slide Number Placeholder 2"/>
          <p:cNvSpPr>
            <a:spLocks noGrp="1"/>
          </p:cNvSpPr>
          <p:nvPr>
            <p:ph type="sldNum" sz="quarter" idx="5"/>
          </p:nvPr>
        </p:nvSpPr>
        <p:spPr/>
        <p:txBody>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fld id="{01CB3459-508B-4702-AED4-9B98EB6CF3B7}" type="slidenum">
              <a:rPr lang="en-US" altLang="x-none" sz="1200" smtClean="0"/>
              <a:t>1</a:t>
            </a:fld>
            <a:endParaRPr lang="en-US" altLang="x-none" sz="1200" dirty="0"/>
          </a:p>
        </p:txBody>
      </p:sp>
      <p:sp>
        <p:nvSpPr>
          <p:cNvPr id="553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r>
              <a:rPr lang="en-US" altLang="x-none" sz="1200"/>
              <a:t>5G Technology and use Cases </a:t>
            </a:r>
            <a:endParaRPr lang="en-US" altLang="x-none" sz="1200" dirty="0"/>
          </a:p>
        </p:txBody>
      </p:sp>
      <p:sp>
        <p:nvSpPr>
          <p:cNvPr id="5530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r>
              <a:rPr lang="en-US" altLang="x-none" sz="1200"/>
              <a:t>© Ericsson AB 2017 </a:t>
            </a:r>
            <a:endParaRPr lang="en-US" altLang="x-none" sz="1200" dirty="0"/>
          </a:p>
        </p:txBody>
      </p:sp>
      <p:sp>
        <p:nvSpPr>
          <p:cNvPr id="55302" name="Date Placeholder 1"/>
          <p:cNvSpPr txBox="1">
            <a:spLocks noGrp="1"/>
          </p:cNvSpPr>
          <p:nvPr/>
        </p:nvSpPr>
        <p:spPr bwMode="auto">
          <a:xfrm>
            <a:off x="3900488" y="0"/>
            <a:ext cx="29829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algn="r" eaLnBrk="1" hangingPunct="1">
              <a:spcBef>
                <a:spcPct val="50000"/>
              </a:spcBef>
            </a:pPr>
            <a:fld id="{CAF26C6D-E6FD-A947-A01B-CFA2CF3019C8}" type="datetime1">
              <a:rPr lang="en-US" altLang="x-none" sz="1200"/>
              <a:pPr algn="r" eaLnBrk="1" hangingPunct="1">
                <a:spcBef>
                  <a:spcPct val="50000"/>
                </a:spcBef>
              </a:pPr>
              <a:t>11/28/2017</a:t>
            </a:fld>
            <a:r>
              <a:rPr lang="en-US" altLang="x-none" sz="1200" dirty="0"/>
              <a:t>2012-02-03 </a:t>
            </a:r>
          </a:p>
        </p:txBody>
      </p:sp>
      <p:sp>
        <p:nvSpPr>
          <p:cNvPr id="9" name="Slide Number Placeholder 2"/>
          <p:cNvSpPr txBox="1">
            <a:spLocks noGrp="1"/>
          </p:cNvSpPr>
          <p:nvPr/>
        </p:nvSpPr>
        <p:spPr>
          <a:xfrm>
            <a:off x="3900488" y="9515475"/>
            <a:ext cx="2982912" cy="501650"/>
          </a:xfrm>
          <a:prstGeom prst="rect">
            <a:avLst/>
          </a:prstGeom>
          <a:noFill/>
        </p:spPr>
        <p:txBody>
          <a:bodyPr anchor="b"/>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algn="r" eaLnBrk="1" hangingPunct="1">
              <a:spcBef>
                <a:spcPct val="50000"/>
              </a:spcBef>
            </a:pPr>
            <a:fld id="{C7A1AECB-643C-484C-9DB3-DC1B7BA37098}" type="slidenum">
              <a:rPr lang="en-US" altLang="x-none" sz="1200"/>
              <a:pPr algn="r" eaLnBrk="1" hangingPunct="1">
                <a:spcBef>
                  <a:spcPct val="50000"/>
                </a:spcBef>
              </a:pPr>
              <a:t>1</a:t>
            </a:fld>
            <a:endParaRPr lang="en-US" altLang="x-none" sz="1200" dirty="0"/>
          </a:p>
        </p:txBody>
      </p:sp>
      <p:sp>
        <p:nvSpPr>
          <p:cNvPr id="55304" name="Header Placeholder 3"/>
          <p:cNvSpPr txBox="1">
            <a:spLocks noGrp="1"/>
          </p:cNvSpPr>
          <p:nvPr/>
        </p:nvSpPr>
        <p:spPr bwMode="auto">
          <a:xfrm>
            <a:off x="0" y="0"/>
            <a:ext cx="29829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algn="l" eaLnBrk="1" hangingPunct="1">
              <a:spcBef>
                <a:spcPct val="50000"/>
              </a:spcBef>
            </a:pPr>
            <a:r>
              <a:rPr lang="en-US" altLang="x-none" sz="1200" dirty="0"/>
              <a:t>  </a:t>
            </a:r>
          </a:p>
        </p:txBody>
      </p:sp>
      <p:sp>
        <p:nvSpPr>
          <p:cNvPr id="55305" name="Footer Placeholder 5"/>
          <p:cNvSpPr txBox="1">
            <a:spLocks noGrp="1"/>
          </p:cNvSpPr>
          <p:nvPr/>
        </p:nvSpPr>
        <p:spPr bwMode="auto">
          <a:xfrm>
            <a:off x="0" y="9515475"/>
            <a:ext cx="29829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algn="l" eaLnBrk="1" hangingPunct="1">
              <a:spcBef>
                <a:spcPct val="50000"/>
              </a:spcBef>
            </a:pPr>
            <a:r>
              <a:rPr lang="en-US" altLang="x-none" sz="1200" dirty="0"/>
              <a:t>  </a:t>
            </a:r>
          </a:p>
        </p:txBody>
      </p:sp>
      <p:sp>
        <p:nvSpPr>
          <p:cNvPr id="55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x-none" dirty="0"/>
          </a:p>
        </p:txBody>
      </p:sp>
      <p:sp>
        <p:nvSpPr>
          <p:cNvPr id="23556" name="Date Placeholder 4"/>
          <p:cNvSpPr txBox="1">
            <a:spLocks noGrp="1"/>
          </p:cNvSpPr>
          <p:nvPr/>
        </p:nvSpPr>
        <p:spPr bwMode="auto">
          <a:xfrm>
            <a:off x="3900488" y="0"/>
            <a:ext cx="2982912" cy="50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r" eaLnBrk="1" hangingPunct="1">
              <a:defRPr/>
            </a:pPr>
            <a:r>
              <a:rPr lang="en-US" sz="1200" dirty="0">
                <a:ea typeface="+mn-ea"/>
                <a:cs typeface="+mn-cs"/>
              </a:rPr>
              <a:t>2012-02-03 </a:t>
            </a:r>
          </a:p>
        </p:txBody>
      </p:sp>
      <p:sp>
        <p:nvSpPr>
          <p:cNvPr id="23557" name="Footer Placeholder 5"/>
          <p:cNvSpPr txBox="1">
            <a:spLocks noGrp="1"/>
          </p:cNvSpPr>
          <p:nvPr/>
        </p:nvSpPr>
        <p:spPr bwMode="auto">
          <a:xfrm>
            <a:off x="0" y="9515475"/>
            <a:ext cx="2982913" cy="50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l" eaLnBrk="1" hangingPunct="1">
              <a:defRPr/>
            </a:pPr>
            <a:r>
              <a:rPr lang="en-US" sz="1200" dirty="0">
                <a:ea typeface="+mn-ea"/>
                <a:cs typeface="+mn-cs"/>
              </a:rPr>
              <a:t> </a:t>
            </a:r>
          </a:p>
        </p:txBody>
      </p:sp>
      <p:sp>
        <p:nvSpPr>
          <p:cNvPr id="23558" name="Slide Number Placeholder 7"/>
          <p:cNvSpPr txBox="1">
            <a:spLocks noGrp="1"/>
          </p:cNvSpPr>
          <p:nvPr/>
        </p:nvSpPr>
        <p:spPr bwMode="auto">
          <a:xfrm>
            <a:off x="3900488" y="9515475"/>
            <a:ext cx="2982912" cy="50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algn="r" eaLnBrk="1" hangingPunct="1">
              <a:spcBef>
                <a:spcPct val="50000"/>
              </a:spcBef>
            </a:pPr>
            <a:fld id="{5CB10943-0DA2-014F-85B7-91EBDDE85CB9}" type="slidenum">
              <a:rPr lang="en-US" altLang="x-none" sz="1200"/>
              <a:pPr algn="r" eaLnBrk="1" hangingPunct="1">
                <a:spcBef>
                  <a:spcPct val="50000"/>
                </a:spcBef>
              </a:pPr>
              <a:t>1</a:t>
            </a:fld>
            <a:endParaRPr lang="en-US" altLang="x-none" sz="1200" dirty="0"/>
          </a:p>
        </p:txBody>
      </p:sp>
      <p:sp>
        <p:nvSpPr>
          <p:cNvPr id="23559" name="Header Placeholder 8"/>
          <p:cNvSpPr txBox="1">
            <a:spLocks noGrp="1"/>
          </p:cNvSpPr>
          <p:nvPr/>
        </p:nvSpPr>
        <p:spPr bwMode="auto">
          <a:xfrm>
            <a:off x="0" y="0"/>
            <a:ext cx="2982913" cy="50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l" eaLnBrk="1" hangingPunct="1">
              <a:defRPr/>
            </a:pPr>
            <a:r>
              <a:rPr lang="en-US" sz="1200" dirty="0">
                <a:ea typeface="+mn-ea"/>
                <a:cs typeface="+mn-cs"/>
              </a:rPr>
              <a:t> </a:t>
            </a:r>
          </a:p>
        </p:txBody>
      </p:sp>
    </p:spTree>
    <p:extLst>
      <p:ext uri="{BB962C8B-B14F-4D97-AF65-F5344CB8AC3E}">
        <p14:creationId xmlns:p14="http://schemas.microsoft.com/office/powerpoint/2010/main" val="6183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264790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r>
              <a:rPr lang="en-US"/>
              <a:t>2017-09-19 </a:t>
            </a:r>
            <a:endParaRPr lang="en-US" dirty="0"/>
          </a:p>
        </p:txBody>
      </p:sp>
      <p:sp>
        <p:nvSpPr>
          <p:cNvPr id="5" name="Slide Number Placeholder 4"/>
          <p:cNvSpPr>
            <a:spLocks noGrp="1"/>
          </p:cNvSpPr>
          <p:nvPr>
            <p:ph type="sldNum" sz="quarter" idx="11"/>
          </p:nvPr>
        </p:nvSpPr>
        <p:spPr/>
        <p:txBody>
          <a:bodyPr/>
          <a:lstStyle/>
          <a:p>
            <a:fld id="{4F41DFAB-5EAC-4D85-A55C-96209BD0F257}" type="slidenum">
              <a:rPr lang="en-US" smtClean="0"/>
              <a:t>14</a:t>
            </a:fld>
            <a:endParaRPr lang="en-US" dirty="0"/>
          </a:p>
        </p:txBody>
      </p:sp>
      <p:sp>
        <p:nvSpPr>
          <p:cNvPr id="6" name="Header Placeholder 5"/>
          <p:cNvSpPr>
            <a:spLocks noGrp="1"/>
          </p:cNvSpPr>
          <p:nvPr>
            <p:ph type="hdr" sz="quarter" idx="12"/>
          </p:nvPr>
        </p:nvSpPr>
        <p:spPr/>
        <p:txBody>
          <a:bodyPr/>
          <a:lstStyle/>
          <a:p>
            <a:r>
              <a:rPr lang="en-US"/>
              <a:t>5G Technology and use Cases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88569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92843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217971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A split between Access and Mobility Management (AMF) and Session Management (SMF) has been introduced in the architecture.</a:t>
            </a:r>
          </a:p>
          <a:p>
            <a:endParaRPr lang="en-GB" sz="1200" kern="1200" dirty="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sysClr val="windowText" lastClr="000000"/>
                </a:solidFill>
                <a:effectLst/>
                <a:uLnTx/>
                <a:uFillTx/>
              </a:rPr>
              <a:t>2017-09-19 </a:t>
            </a: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9D334C1-6B98-4D5F-A11F-FD7607AEEF87}" type="slidenum">
              <a:rPr kumimoji="0" lang="en-US" sz="1800" b="0" i="0" u="none" strike="noStrike" kern="0" cap="none" spc="0" normalizeH="0" baseline="0" noProof="0" smtClean="0">
                <a:ln>
                  <a:noFill/>
                </a:ln>
                <a:solidFill>
                  <a:sysClr val="windowText" lastClr="000000"/>
                </a:solidFill>
                <a:effectLst/>
                <a:uLnTx/>
                <a:uFillTx/>
              </a:rPr>
              <a:t>25</a:t>
            </a:fld>
            <a:endParaRPr kumimoji="0" lang="en-US" sz="1800" b="0" i="0" u="none" strike="noStrike" kern="0" cap="none" spc="0" normalizeH="0" baseline="0" noProof="0">
              <a:ln>
                <a:noFill/>
              </a:ln>
              <a:solidFill>
                <a:sysClr val="windowText" lastClr="000000"/>
              </a:solidFill>
              <a:effectLst/>
              <a:uLnTx/>
              <a:uFillTx/>
            </a:endParaRP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5G Technology and use Cases </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Footer Placeholder 6"/>
          <p:cNvSpPr>
            <a:spLocks noGrp="1"/>
          </p:cNvSpPr>
          <p:nvPr>
            <p:ph type="ft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Ericsson AB 2017 </a:t>
            </a:r>
          </a:p>
        </p:txBody>
      </p:sp>
    </p:spTree>
    <p:extLst>
      <p:ext uri="{BB962C8B-B14F-4D97-AF65-F5344CB8AC3E}">
        <p14:creationId xmlns:p14="http://schemas.microsoft.com/office/powerpoint/2010/main" val="70037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825500"/>
            <a:ext cx="6094413"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C0267C4-3C2A-41BB-8211-84DC135D6466}" type="slidenum">
              <a:rPr lang="en-US" smtClean="0"/>
              <a:t>26</a:t>
            </a:fld>
            <a:endParaRPr lang="en-US" dirty="0"/>
          </a:p>
        </p:txBody>
      </p:sp>
      <p:sp>
        <p:nvSpPr>
          <p:cNvPr id="5" name="Header Placeholder 4"/>
          <p:cNvSpPr>
            <a:spLocks noGrp="1"/>
          </p:cNvSpPr>
          <p:nvPr>
            <p:ph type="hdr" sz="quarter" idx="11"/>
          </p:nvPr>
        </p:nvSpPr>
        <p:spPr/>
        <p:txBody>
          <a:bodyPr/>
          <a:lstStyle/>
          <a:p>
            <a:r>
              <a:rPr lang="en-US"/>
              <a:t>5G Technology and use Cases </a:t>
            </a:r>
            <a:endParaRPr lang="en-US" dirty="0"/>
          </a:p>
        </p:txBody>
      </p:sp>
      <p:sp>
        <p:nvSpPr>
          <p:cNvPr id="6" name="Footer Placeholder 5"/>
          <p:cNvSpPr>
            <a:spLocks noGrp="1"/>
          </p:cNvSpPr>
          <p:nvPr>
            <p:ph type="ftr" sz="quarter" idx="12"/>
          </p:nvPr>
        </p:nvSpPr>
        <p:spPr/>
        <p:txBody>
          <a:bodyPr/>
          <a:lstStyle/>
          <a:p>
            <a:r>
              <a:rPr lang="en-US"/>
              <a:t>© Ericsson AB 2017 </a:t>
            </a:r>
            <a:endParaRPr lang="en-US" dirty="0"/>
          </a:p>
        </p:txBody>
      </p:sp>
      <p:sp>
        <p:nvSpPr>
          <p:cNvPr id="7" name="Date Placeholder 6"/>
          <p:cNvSpPr>
            <a:spLocks noGrp="1"/>
          </p:cNvSpPr>
          <p:nvPr>
            <p:ph type="dt" idx="1"/>
          </p:nvPr>
        </p:nvSpPr>
        <p:spPr/>
        <p:txBody>
          <a:bodyPr/>
          <a:lstStyle/>
          <a:p>
            <a:r>
              <a:rPr lang="en-US"/>
              <a:t>2017-09-19 </a:t>
            </a:r>
          </a:p>
        </p:txBody>
      </p:sp>
    </p:spTree>
    <p:extLst>
      <p:ext uri="{BB962C8B-B14F-4D97-AF65-F5344CB8AC3E}">
        <p14:creationId xmlns:p14="http://schemas.microsoft.com/office/powerpoint/2010/main" val="3414495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2017-09-19 </a:t>
            </a:r>
            <a:endParaRPr lang="en-US" dirty="0"/>
          </a:p>
        </p:txBody>
      </p:sp>
      <p:sp>
        <p:nvSpPr>
          <p:cNvPr id="5" name="Slide Number Placeholder 4"/>
          <p:cNvSpPr>
            <a:spLocks noGrp="1"/>
          </p:cNvSpPr>
          <p:nvPr>
            <p:ph type="sldNum" sz="quarter" idx="11"/>
          </p:nvPr>
        </p:nvSpPr>
        <p:spPr/>
        <p:txBody>
          <a:bodyPr/>
          <a:lstStyle/>
          <a:p>
            <a:fld id="{0A9CB71B-8095-4F93-AAA0-7C77EA108BE2}" type="slidenum">
              <a:rPr lang="en-US" smtClean="0"/>
              <a:t>27</a:t>
            </a:fld>
            <a:endParaRPr lang="en-US" dirty="0"/>
          </a:p>
        </p:txBody>
      </p:sp>
      <p:sp>
        <p:nvSpPr>
          <p:cNvPr id="6" name="Header Placeholder 5"/>
          <p:cNvSpPr>
            <a:spLocks noGrp="1"/>
          </p:cNvSpPr>
          <p:nvPr>
            <p:ph type="hdr" sz="quarter" idx="12"/>
          </p:nvPr>
        </p:nvSpPr>
        <p:spPr/>
        <p:txBody>
          <a:bodyPr/>
          <a:lstStyle/>
          <a:p>
            <a:r>
              <a:rPr lang="en-US"/>
              <a:t>5G Technology and use Cases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70903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78612" cy="37576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2017-09-19 </a:t>
            </a:r>
            <a:endParaRPr lang="en-US" dirty="0"/>
          </a:p>
        </p:txBody>
      </p:sp>
      <p:sp>
        <p:nvSpPr>
          <p:cNvPr id="5" name="Slide Number Placeholder 4"/>
          <p:cNvSpPr>
            <a:spLocks noGrp="1"/>
          </p:cNvSpPr>
          <p:nvPr>
            <p:ph type="sldNum" sz="quarter" idx="11"/>
          </p:nvPr>
        </p:nvSpPr>
        <p:spPr/>
        <p:txBody>
          <a:bodyPr/>
          <a:lstStyle/>
          <a:p>
            <a:fld id="{5F800587-8995-47EF-80A6-D289844F84FD}" type="slidenum">
              <a:rPr lang="en-US" smtClean="0"/>
              <a:t>28</a:t>
            </a:fld>
            <a:endParaRPr lang="en-US" dirty="0"/>
          </a:p>
        </p:txBody>
      </p:sp>
      <p:sp>
        <p:nvSpPr>
          <p:cNvPr id="6" name="Header Placeholder 5"/>
          <p:cNvSpPr>
            <a:spLocks noGrp="1"/>
          </p:cNvSpPr>
          <p:nvPr>
            <p:ph type="hdr" sz="quarter" idx="12"/>
          </p:nvPr>
        </p:nvSpPr>
        <p:spPr/>
        <p:txBody>
          <a:bodyPr/>
          <a:lstStyle/>
          <a:p>
            <a:r>
              <a:rPr lang="en-US"/>
              <a:t>5G Technology and use Cases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92125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2017-09-19 </a:t>
            </a:r>
            <a:endParaRPr lang="en-US" dirty="0"/>
          </a:p>
        </p:txBody>
      </p:sp>
      <p:sp>
        <p:nvSpPr>
          <p:cNvPr id="5" name="Slide Number Placeholder 4"/>
          <p:cNvSpPr>
            <a:spLocks noGrp="1"/>
          </p:cNvSpPr>
          <p:nvPr>
            <p:ph type="sldNum" sz="quarter" idx="11"/>
          </p:nvPr>
        </p:nvSpPr>
        <p:spPr/>
        <p:txBody>
          <a:bodyPr/>
          <a:lstStyle/>
          <a:p>
            <a:fld id="{DDDA5720-D1DB-4C58-8C04-5E625E50B8EF}" type="slidenum">
              <a:rPr lang="en-US" smtClean="0"/>
              <a:t>29</a:t>
            </a:fld>
            <a:endParaRPr lang="en-US" dirty="0"/>
          </a:p>
        </p:txBody>
      </p:sp>
      <p:sp>
        <p:nvSpPr>
          <p:cNvPr id="6" name="Header Placeholder 5"/>
          <p:cNvSpPr>
            <a:spLocks noGrp="1"/>
          </p:cNvSpPr>
          <p:nvPr>
            <p:ph type="hdr" sz="quarter" idx="12"/>
          </p:nvPr>
        </p:nvSpPr>
        <p:spPr/>
        <p:txBody>
          <a:bodyPr/>
          <a:lstStyle/>
          <a:p>
            <a:r>
              <a:rPr lang="en-US"/>
              <a:t>5G Technology and use Cases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23233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232788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137017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defRPr/>
            </a:pPr>
            <a:endParaRPr lang="en-US" dirty="0"/>
          </a:p>
        </p:txBody>
      </p:sp>
      <p:sp>
        <p:nvSpPr>
          <p:cNvPr id="4" name="Date Placeholder 3"/>
          <p:cNvSpPr>
            <a:spLocks noGrp="1"/>
          </p:cNvSpPr>
          <p:nvPr>
            <p:ph type="dt" sz="quarter" idx="1"/>
          </p:nvPr>
        </p:nvSpPr>
        <p:spPr/>
        <p:txBody>
          <a:bodyPr/>
          <a:lstStyle/>
          <a:p>
            <a:pPr>
              <a:defRPr/>
            </a:pPr>
            <a:r>
              <a:rPr lang="en-US">
                <a:solidFill>
                  <a:prstClr val="black"/>
                </a:solidFill>
              </a:rPr>
              <a:t>2017-09-19 </a:t>
            </a:r>
            <a:endParaRPr lang="en-US" dirty="0">
              <a:solidFill>
                <a:prstClr val="black"/>
              </a:solidFill>
            </a:endParaRPr>
          </a:p>
        </p:txBody>
      </p:sp>
      <p:sp>
        <p:nvSpPr>
          <p:cNvPr id="2601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299" indent="-285994">
              <a:defRPr sz="2000">
                <a:solidFill>
                  <a:schemeClr val="tx1"/>
                </a:solidFill>
                <a:latin typeface="Arial" pitchFamily="34" charset="0"/>
                <a:cs typeface="Arial" pitchFamily="34" charset="0"/>
              </a:defRPr>
            </a:lvl2pPr>
            <a:lvl3pPr marL="1143977" indent="-228153">
              <a:defRPr sz="2000">
                <a:solidFill>
                  <a:schemeClr val="tx1"/>
                </a:solidFill>
                <a:latin typeface="Arial" pitchFamily="34" charset="0"/>
                <a:cs typeface="Arial" pitchFamily="34" charset="0"/>
              </a:defRPr>
            </a:lvl3pPr>
            <a:lvl4pPr marL="1600282" indent="-228153">
              <a:defRPr sz="2000">
                <a:solidFill>
                  <a:schemeClr val="tx1"/>
                </a:solidFill>
                <a:latin typeface="Arial" pitchFamily="34" charset="0"/>
                <a:cs typeface="Arial" pitchFamily="34" charset="0"/>
              </a:defRPr>
            </a:lvl4pPr>
            <a:lvl5pPr marL="2058194" indent="-228153">
              <a:defRPr sz="2000">
                <a:solidFill>
                  <a:schemeClr val="tx1"/>
                </a:solidFill>
                <a:latin typeface="Arial" pitchFamily="34" charset="0"/>
                <a:cs typeface="Arial" pitchFamily="34" charset="0"/>
              </a:defRPr>
            </a:lvl5pPr>
            <a:lvl6pPr marL="2520927" indent="-228153" eaLnBrk="0" fontAlgn="base" hangingPunct="0">
              <a:spcBef>
                <a:spcPct val="0"/>
              </a:spcBef>
              <a:spcAft>
                <a:spcPct val="0"/>
              </a:spcAft>
              <a:defRPr sz="2000">
                <a:solidFill>
                  <a:schemeClr val="tx1"/>
                </a:solidFill>
                <a:latin typeface="Arial" pitchFamily="34" charset="0"/>
                <a:cs typeface="Arial" pitchFamily="34" charset="0"/>
              </a:defRPr>
            </a:lvl6pPr>
            <a:lvl7pPr marL="2983659" indent="-228153" eaLnBrk="0" fontAlgn="base" hangingPunct="0">
              <a:spcBef>
                <a:spcPct val="0"/>
              </a:spcBef>
              <a:spcAft>
                <a:spcPct val="0"/>
              </a:spcAft>
              <a:defRPr sz="2000">
                <a:solidFill>
                  <a:schemeClr val="tx1"/>
                </a:solidFill>
                <a:latin typeface="Arial" pitchFamily="34" charset="0"/>
                <a:cs typeface="Arial" pitchFamily="34" charset="0"/>
              </a:defRPr>
            </a:lvl7pPr>
            <a:lvl8pPr marL="3446391" indent="-228153" eaLnBrk="0" fontAlgn="base" hangingPunct="0">
              <a:spcBef>
                <a:spcPct val="0"/>
              </a:spcBef>
              <a:spcAft>
                <a:spcPct val="0"/>
              </a:spcAft>
              <a:defRPr sz="2000">
                <a:solidFill>
                  <a:schemeClr val="tx1"/>
                </a:solidFill>
                <a:latin typeface="Arial" pitchFamily="34" charset="0"/>
                <a:cs typeface="Arial" pitchFamily="34" charset="0"/>
              </a:defRPr>
            </a:lvl8pPr>
            <a:lvl9pPr marL="3909123" indent="-228153" eaLnBrk="0" fontAlgn="base" hangingPunct="0">
              <a:spcBef>
                <a:spcPct val="0"/>
              </a:spcBef>
              <a:spcAft>
                <a:spcPct val="0"/>
              </a:spcAft>
              <a:defRPr sz="2000">
                <a:solidFill>
                  <a:schemeClr val="tx1"/>
                </a:solidFill>
                <a:latin typeface="Arial" pitchFamily="34" charset="0"/>
                <a:cs typeface="Arial" pitchFamily="34" charset="0"/>
              </a:defRPr>
            </a:lvl9pPr>
          </a:lstStyle>
          <a:p>
            <a:fld id="{3F219BB4-0585-4BF3-BA9A-C89FDBF8189D}" type="slidenum">
              <a:rPr lang="en-US" altLang="en-US" sz="1200" smtClean="0">
                <a:solidFill>
                  <a:srgbClr val="000000"/>
                </a:solidFill>
                <a:ea typeface="MS PGothic" pitchFamily="34" charset="-128"/>
              </a:rPr>
              <a:t>4</a:t>
            </a:fld>
            <a:endParaRPr lang="en-US" altLang="en-US" sz="1200">
              <a:solidFill>
                <a:srgbClr val="000000"/>
              </a:solidFill>
              <a:ea typeface="MS PGothic" pitchFamily="34" charset="-128"/>
            </a:endParaRPr>
          </a:p>
        </p:txBody>
      </p:sp>
      <p:sp>
        <p:nvSpPr>
          <p:cNvPr id="6" name="Header Placeholder 5"/>
          <p:cNvSpPr>
            <a:spLocks noGrp="1"/>
          </p:cNvSpPr>
          <p:nvPr>
            <p:ph type="hdr" sz="quarter"/>
          </p:nvPr>
        </p:nvSpPr>
        <p:spPr/>
        <p:txBody>
          <a:bodyPr/>
          <a:lstStyle/>
          <a:p>
            <a:pPr>
              <a:defRPr/>
            </a:pPr>
            <a:r>
              <a:rPr lang="en-US">
                <a:solidFill>
                  <a:prstClr val="black"/>
                </a:solidFill>
              </a:rPr>
              <a:t>5G Technology and use Cases </a:t>
            </a:r>
            <a:endParaRPr lang="en-US" dirty="0">
              <a:solidFill>
                <a:prstClr val="black"/>
              </a:solidFill>
            </a:endParaRPr>
          </a:p>
        </p:txBody>
      </p:sp>
      <p:sp>
        <p:nvSpPr>
          <p:cNvPr id="260103"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Arial" pitchFamily="34" charset="0"/>
              </a:defRPr>
            </a:lvl1pPr>
            <a:lvl2pPr marL="742299" indent="-285994">
              <a:spcBef>
                <a:spcPct val="30000"/>
              </a:spcBef>
              <a:defRPr sz="1200">
                <a:solidFill>
                  <a:schemeClr val="tx1"/>
                </a:solidFill>
                <a:latin typeface="Arial" pitchFamily="34" charset="0"/>
              </a:defRPr>
            </a:lvl2pPr>
            <a:lvl3pPr marL="1143977" indent="-228153">
              <a:spcBef>
                <a:spcPct val="30000"/>
              </a:spcBef>
              <a:defRPr sz="1200">
                <a:solidFill>
                  <a:schemeClr val="tx1"/>
                </a:solidFill>
                <a:latin typeface="Arial" pitchFamily="34" charset="0"/>
              </a:defRPr>
            </a:lvl3pPr>
            <a:lvl4pPr marL="1600282" indent="-228153">
              <a:spcBef>
                <a:spcPct val="30000"/>
              </a:spcBef>
              <a:defRPr sz="1200">
                <a:solidFill>
                  <a:schemeClr val="tx1"/>
                </a:solidFill>
                <a:latin typeface="Arial" pitchFamily="34" charset="0"/>
              </a:defRPr>
            </a:lvl4pPr>
            <a:lvl5pPr marL="2058194" indent="-228153">
              <a:spcBef>
                <a:spcPct val="30000"/>
              </a:spcBef>
              <a:defRPr sz="1200">
                <a:solidFill>
                  <a:schemeClr val="tx1"/>
                </a:solidFill>
                <a:latin typeface="Arial" pitchFamily="34" charset="0"/>
              </a:defRPr>
            </a:lvl5pPr>
            <a:lvl6pPr marL="2520927" indent="-228153" eaLnBrk="0" fontAlgn="base" hangingPunct="0">
              <a:spcBef>
                <a:spcPct val="30000"/>
              </a:spcBef>
              <a:spcAft>
                <a:spcPct val="0"/>
              </a:spcAft>
              <a:defRPr sz="1200">
                <a:solidFill>
                  <a:schemeClr val="tx1"/>
                </a:solidFill>
                <a:latin typeface="Arial" pitchFamily="34" charset="0"/>
              </a:defRPr>
            </a:lvl6pPr>
            <a:lvl7pPr marL="2983659" indent="-228153" eaLnBrk="0" fontAlgn="base" hangingPunct="0">
              <a:spcBef>
                <a:spcPct val="30000"/>
              </a:spcBef>
              <a:spcAft>
                <a:spcPct val="0"/>
              </a:spcAft>
              <a:defRPr sz="1200">
                <a:solidFill>
                  <a:schemeClr val="tx1"/>
                </a:solidFill>
                <a:latin typeface="Arial" pitchFamily="34" charset="0"/>
              </a:defRPr>
            </a:lvl7pPr>
            <a:lvl8pPr marL="3446391" indent="-228153" eaLnBrk="0" fontAlgn="base" hangingPunct="0">
              <a:spcBef>
                <a:spcPct val="30000"/>
              </a:spcBef>
              <a:spcAft>
                <a:spcPct val="0"/>
              </a:spcAft>
              <a:defRPr sz="1200">
                <a:solidFill>
                  <a:schemeClr val="tx1"/>
                </a:solidFill>
                <a:latin typeface="Arial" pitchFamily="34" charset="0"/>
              </a:defRPr>
            </a:lvl8pPr>
            <a:lvl9pPr marL="3909123" indent="-228153" eaLnBrk="0" fontAlgn="base" hangingPunct="0">
              <a:spcBef>
                <a:spcPct val="30000"/>
              </a:spcBef>
              <a:spcAft>
                <a:spcPct val="0"/>
              </a:spcAft>
              <a:defRPr sz="1200">
                <a:solidFill>
                  <a:schemeClr val="tx1"/>
                </a:solidFill>
                <a:latin typeface="Arial" pitchFamily="34" charset="0"/>
              </a:defRPr>
            </a:lvl9pPr>
          </a:lstStyle>
          <a:p>
            <a:pPr>
              <a:spcBef>
                <a:spcPct val="50000"/>
              </a:spcBef>
            </a:pPr>
            <a:r>
              <a:rPr lang="en-US" altLang="en-US">
                <a:solidFill>
                  <a:srgbClr val="000000"/>
                </a:solidFill>
                <a:ea typeface="MS PGothic" pitchFamily="34" charset="-128"/>
              </a:rPr>
              <a:t>© Ericsson AB 2017 </a:t>
            </a:r>
          </a:p>
        </p:txBody>
      </p:sp>
    </p:spTree>
    <p:extLst>
      <p:ext uri="{BB962C8B-B14F-4D97-AF65-F5344CB8AC3E}">
        <p14:creationId xmlns:p14="http://schemas.microsoft.com/office/powerpoint/2010/main" val="127150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2017-09-19 </a:t>
            </a:r>
            <a:endParaRPr lang="en-US" dirty="0"/>
          </a:p>
        </p:txBody>
      </p:sp>
      <p:sp>
        <p:nvSpPr>
          <p:cNvPr id="5" name="Slide Number Placeholder 4"/>
          <p:cNvSpPr>
            <a:spLocks noGrp="1"/>
          </p:cNvSpPr>
          <p:nvPr>
            <p:ph type="sldNum" sz="quarter" idx="11"/>
          </p:nvPr>
        </p:nvSpPr>
        <p:spPr/>
        <p:txBody>
          <a:bodyPr/>
          <a:lstStyle/>
          <a:p>
            <a:fld id="{E0309A2A-E7B0-4E1B-8F1B-C7778B78D23B}" type="slidenum">
              <a:rPr lang="en-US" smtClean="0"/>
              <a:t>5</a:t>
            </a:fld>
            <a:endParaRPr lang="en-US" dirty="0"/>
          </a:p>
        </p:txBody>
      </p:sp>
      <p:sp>
        <p:nvSpPr>
          <p:cNvPr id="6" name="Header Placeholder 5"/>
          <p:cNvSpPr>
            <a:spLocks noGrp="1"/>
          </p:cNvSpPr>
          <p:nvPr>
            <p:ph type="hdr" sz="quarter" idx="12"/>
          </p:nvPr>
        </p:nvSpPr>
        <p:spPr/>
        <p:txBody>
          <a:bodyPr/>
          <a:lstStyle/>
          <a:p>
            <a:r>
              <a:rPr lang="en-US"/>
              <a:t>5G Technology and use Cases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40577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99686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bg1"/>
                </a:solidFill>
              </a:rPr>
              <a:t>Supporting a sustainable future for people, nature and businesses</a:t>
            </a:r>
            <a:br>
              <a:rPr lang="en-US" sz="1200" dirty="0">
                <a:solidFill>
                  <a:schemeClr val="bg1"/>
                </a:solidFill>
              </a:rPr>
            </a:br>
            <a:r>
              <a:rPr lang="en-US" sz="1200" dirty="0">
                <a:solidFill>
                  <a:schemeClr val="bg1"/>
                </a:solidFill>
              </a:rPr>
              <a:t>Create value for people, the city, and businesses</a:t>
            </a:r>
            <a:br>
              <a:rPr lang="en-US" sz="1200" dirty="0">
                <a:solidFill>
                  <a:schemeClr val="bg1"/>
                </a:solidFill>
              </a:rPr>
            </a:br>
            <a:r>
              <a:rPr lang="en-US" sz="1200" dirty="0">
                <a:solidFill>
                  <a:schemeClr val="bg1"/>
                </a:solidFill>
              </a:rPr>
              <a:t>Leveraging on the global and/or local eco systems of possible partners and data flows</a:t>
            </a:r>
          </a:p>
          <a:p>
            <a:r>
              <a:rPr lang="en-US" sz="1200" dirty="0">
                <a:solidFill>
                  <a:schemeClr val="bg1"/>
                </a:solidFill>
                <a:hlinkClick r:id="rId3"/>
              </a:rPr>
              <a:t>https://www.youtube.com/watch?v=RZiyWAV4MW4</a:t>
            </a:r>
            <a:r>
              <a:rPr lang="en-US" sz="1200" dirty="0">
                <a:solidFill>
                  <a:schemeClr val="bg1"/>
                </a:solidFill>
              </a:rPr>
              <a:t> </a:t>
            </a:r>
            <a:endParaRPr lang="en-US" dirty="0"/>
          </a:p>
        </p:txBody>
      </p:sp>
      <p:sp>
        <p:nvSpPr>
          <p:cNvPr id="4" name="Date Placeholder 3"/>
          <p:cNvSpPr>
            <a:spLocks noGrp="1"/>
          </p:cNvSpPr>
          <p:nvPr>
            <p:ph type="dt" idx="10"/>
          </p:nvPr>
        </p:nvSpPr>
        <p:spPr/>
        <p:txBody>
          <a:bodyPr/>
          <a:lstStyle/>
          <a:p>
            <a:r>
              <a:rPr lang="en-US"/>
              <a:t>2015-05-04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9</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76975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itchFamily="34" charset="0"/>
              </a:rPr>
              <a:t>So when we think about the Internet of Things it’s easy to think of it as a single entity – but of course it’s not.  It’s an enabler for a very wide variety of use cases and not unsurprisingly those use cases have differing requirements that need to be met to make them viable.  </a:t>
            </a:r>
          </a:p>
          <a:p>
            <a:pPr eaLnBrk="1" hangingPunct="1"/>
            <a:r>
              <a:rPr lang="en-US" altLang="en-US" dirty="0">
                <a:latin typeface="Arial" pitchFamily="34" charset="0"/>
              </a:rPr>
              <a:t>Two main classes of cases we talk about are these – massive machine type communication and critical machine type communication.  In the first it’s all about cases that will roll out in high volume – quite possibly embedded with no access to on-grid power.  In the second there’s more focus on safety, security and integrity.   These are applications where trust in the system is essential – remote surgery could be an example– or automated braking in your car for instance. Many different MTC use cases with varying requirements for connectivity exist in between the two ends of the MTC scale. </a:t>
            </a:r>
          </a:p>
          <a:p>
            <a:pPr eaLnBrk="1" hangingPunct="1"/>
            <a:r>
              <a:rPr lang="en-US" altLang="en-US" dirty="0">
                <a:latin typeface="Arial" pitchFamily="34" charset="0"/>
              </a:rPr>
              <a:t>We can see that there is a range of requirements that underpin these use cases – that are more or less relevant in each case.  For the </a:t>
            </a:r>
            <a:r>
              <a:rPr lang="en-US" altLang="en-US" dirty="0" err="1">
                <a:latin typeface="Arial" pitchFamily="34" charset="0"/>
              </a:rPr>
              <a:t>IoT</a:t>
            </a:r>
            <a:r>
              <a:rPr lang="en-US" altLang="en-US" dirty="0">
                <a:latin typeface="Arial" pitchFamily="34" charset="0"/>
              </a:rPr>
              <a:t> to reach it’s potential we need to be able to deliver connectivity that meets these needs for reliability, for scale, for low energy use and low cost. </a:t>
            </a:r>
          </a:p>
          <a:p>
            <a:pPr eaLnBrk="1" hangingPunct="1"/>
            <a:r>
              <a:rPr lang="en-US" altLang="en-US" dirty="0">
                <a:latin typeface="Arial" pitchFamily="34" charset="0"/>
              </a:rPr>
              <a:t>Cellular is the technology that can address maybe not all, but most of these needs and it has some specific properties that makes it attractive for a wide range of opportunities. </a:t>
            </a:r>
          </a:p>
          <a:p>
            <a:pPr eaLnBrk="1" hangingPunct="1"/>
            <a:r>
              <a:rPr lang="en-US" altLang="en-US" dirty="0">
                <a:latin typeface="Arial" pitchFamily="34" charset="0"/>
              </a:rPr>
              <a:t> </a:t>
            </a:r>
          </a:p>
          <a:p>
            <a:pPr eaLnBrk="1" hangingPunct="1"/>
            <a:r>
              <a:rPr lang="en-US" altLang="en-US" dirty="0">
                <a:latin typeface="Arial" pitchFamily="34" charset="0"/>
              </a:rPr>
              <a:t>235 words - 2:10</a:t>
            </a:r>
          </a:p>
          <a:p>
            <a:pPr eaLnBrk="1" hangingPunct="1"/>
            <a:r>
              <a:rPr lang="en-US" altLang="en-US" dirty="0">
                <a:latin typeface="Arial" pitchFamily="34" charset="0"/>
              </a:rPr>
              <a:t> </a:t>
            </a:r>
          </a:p>
          <a:p>
            <a:pPr eaLnBrk="1" hangingPunct="1"/>
            <a:r>
              <a:rPr lang="en-US" altLang="en-US" dirty="0">
                <a:latin typeface="Arial" pitchFamily="34" charset="0"/>
              </a:rPr>
              <a:t>Notes:</a:t>
            </a:r>
          </a:p>
          <a:p>
            <a:pPr eaLnBrk="1" hangingPunct="1"/>
            <a:r>
              <a:rPr lang="en-US" altLang="en-US" sz="900" dirty="0">
                <a:latin typeface="Arial" pitchFamily="34" charset="0"/>
              </a:rPr>
              <a:t>The requirements of machine-type communication (MTC) vary considerably. At one end of the scale lies massive MTC, with critical MTC services at the other end. </a:t>
            </a:r>
          </a:p>
          <a:p>
            <a:pPr eaLnBrk="1" hangingPunct="1"/>
            <a:r>
              <a:rPr lang="en-US" altLang="en-US" sz="900" dirty="0">
                <a:latin typeface="Arial" pitchFamily="34" charset="0"/>
              </a:rPr>
              <a:t>Examples that fall into this Massive MTC use-case category include the monitoring and automation of buildings and infrastructure, smart agriculture, logistics, tracking and fleet management. The requirements for massive MTC include: &gt; architecturally simple devices that use a low-complexity transmission mode &gt; devices that can run on battery power for many years &gt; long transmission ranges for devices in remote locations &gt; scalable networks that can connect either a large or a small number of M2M devices</a:t>
            </a:r>
          </a:p>
          <a:p>
            <a:pPr eaLnBrk="1" hangingPunct="1"/>
            <a:r>
              <a:rPr lang="en-US" altLang="en-US" sz="900" dirty="0">
                <a:latin typeface="Arial" pitchFamily="34" charset="0"/>
              </a:rPr>
              <a:t>In the Critical MTC type of communication, monitoring and control occur in real-time, E2E latency requirements are very low – at millisecond levels – and the need for reliability is high. </a:t>
            </a:r>
            <a:endParaRPr lang="sv-SE" altLang="en-US" dirty="0">
              <a:latin typeface="Arial" pitchFamily="34" charset="0"/>
            </a:endParaRPr>
          </a:p>
          <a:p>
            <a:pPr eaLnBrk="1" hangingPunct="1"/>
            <a:endParaRPr lang="sv-SE" altLang="en-US" dirty="0">
              <a:latin typeface="Arial" pitchFamily="34" charset="0"/>
            </a:endParaRPr>
          </a:p>
          <a:p>
            <a:pPr eaLnBrk="1" hangingPunct="1"/>
            <a:r>
              <a:rPr lang="sv-SE" altLang="en-US" dirty="0">
                <a:latin typeface="Arial" pitchFamily="34" charset="0"/>
              </a:rPr>
              <a:t>---------------------------------------------</a:t>
            </a:r>
          </a:p>
          <a:p>
            <a:pPr eaLnBrk="1" hangingPunct="1"/>
            <a:r>
              <a:rPr lang="sv-SE" altLang="en-US" dirty="0">
                <a:latin typeface="Arial" pitchFamily="34" charset="0"/>
              </a:rPr>
              <a:t>Prepared for : IoT Launch 2015</a:t>
            </a:r>
          </a:p>
          <a:p>
            <a:pPr eaLnBrk="1" hangingPunct="1"/>
            <a:r>
              <a:rPr lang="sv-SE" altLang="en-US" dirty="0">
                <a:latin typeface="Arial" pitchFamily="34" charset="0"/>
              </a:rPr>
              <a:t>Best Before: Jan 2016</a:t>
            </a:r>
          </a:p>
          <a:p>
            <a:pPr eaLnBrk="1" hangingPunct="1"/>
            <a:r>
              <a:rPr lang="sv-SE" altLang="en-US" dirty="0">
                <a:latin typeface="Arial" pitchFamily="34" charset="0"/>
              </a:rPr>
              <a:t>Author :  Shanqing Ullerstig &amp; Paul Cowling – BURA Marketing &amp; Communications</a:t>
            </a:r>
          </a:p>
          <a:p>
            <a:pPr eaLnBrk="1" hangingPunct="1"/>
            <a:r>
              <a:rPr lang="sv-SE" altLang="en-US" dirty="0">
                <a:latin typeface="Arial" pitchFamily="34" charset="0"/>
              </a:rPr>
              <a:t>Source: Adjust slide from GF Research</a:t>
            </a:r>
          </a:p>
          <a:p>
            <a:pPr eaLnBrk="1" hangingPunct="1"/>
            <a:r>
              <a:rPr lang="sv-SE" altLang="en-US" dirty="0">
                <a:latin typeface="Arial" pitchFamily="34" charset="0"/>
              </a:rPr>
              <a:t>-------------------------------------------------</a:t>
            </a:r>
            <a:endParaRPr lang="en-US" altLang="en-US" dirty="0">
              <a:latin typeface="Arial" pitchFamily="34" charset="0"/>
            </a:endParaRPr>
          </a:p>
          <a:p>
            <a:pPr eaLnBrk="1" hangingPunct="1"/>
            <a:endParaRPr lang="en-US" altLang="en-US" dirty="0">
              <a:latin typeface="Arial" pitchFamily="34" charset="0"/>
            </a:endParaRPr>
          </a:p>
        </p:txBody>
      </p:sp>
      <p:sp>
        <p:nvSpPr>
          <p:cNvPr id="378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r>
              <a:rPr lang="en-US" altLang="en-US" sz="1200"/>
              <a:t>2015-09-17 </a:t>
            </a:r>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fld id="{7044788E-4F65-4C81-84D7-5A8C4611C201}" type="slidenum">
              <a:rPr lang="en-US" altLang="en-US" sz="1200" smtClean="0"/>
              <a:t>10</a:t>
            </a:fld>
            <a:endParaRPr lang="en-US" altLang="en-US" sz="1200"/>
          </a:p>
        </p:txBody>
      </p:sp>
      <p:sp>
        <p:nvSpPr>
          <p:cNvPr id="37894"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r>
              <a:rPr lang="en-US" altLang="en-US" sz="1200"/>
              <a:t>Accelerating IoT with Ericsson capabilities </a:t>
            </a:r>
          </a:p>
        </p:txBody>
      </p:sp>
      <p:sp>
        <p:nvSpPr>
          <p:cNvPr id="37895"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r>
              <a:rPr lang="en-US" altLang="en-US" sz="1200"/>
              <a:t>© Ericsson AB 2015 </a:t>
            </a:r>
          </a:p>
        </p:txBody>
      </p:sp>
    </p:spTree>
    <p:extLst>
      <p:ext uri="{BB962C8B-B14F-4D97-AF65-F5344CB8AC3E}">
        <p14:creationId xmlns:p14="http://schemas.microsoft.com/office/powerpoint/2010/main" val="31062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914401" y="4341813"/>
            <a:ext cx="5029200" cy="4116387"/>
          </a:xfrm>
          <a:noFill/>
        </p:spPr>
        <p:txBody>
          <a:bodyPr/>
          <a:lstStyle/>
          <a:p>
            <a:endParaRPr lang="sv-SE" dirty="0"/>
          </a:p>
        </p:txBody>
      </p:sp>
    </p:spTree>
    <p:extLst>
      <p:ext uri="{BB962C8B-B14F-4D97-AF65-F5344CB8AC3E}">
        <p14:creationId xmlns:p14="http://schemas.microsoft.com/office/powerpoint/2010/main" val="237627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22532" name="LeftInfo"/>
          <p:cNvSpPr txBox="1">
            <a:spLocks noChangeArrowheads="1"/>
          </p:cNvSpPr>
          <p:nvPr/>
        </p:nvSpPr>
        <p:spPr bwMode="auto">
          <a:xfrm>
            <a:off x="-2019299" y="2828876"/>
            <a:ext cx="1968500" cy="3416320"/>
          </a:xfrm>
          <a:prstGeom prst="rect">
            <a:avLst/>
          </a:prstGeom>
          <a:noFill/>
          <a:ln w="9525">
            <a:noFill/>
            <a:miter lim="800000"/>
            <a:headEnd/>
            <a:tailEnd/>
          </a:ln>
          <a:effectLst/>
        </p:spPr>
        <p:txBody>
          <a:bodyPr>
            <a:spAutoFit/>
          </a:bodyPr>
          <a:lstStyle/>
          <a:p>
            <a:pPr algn="r">
              <a:spcBef>
                <a:spcPct val="0"/>
              </a:spcBef>
            </a:pPr>
            <a:r>
              <a:rPr lang="en-US" sz="1200" dirty="0">
                <a:solidFill>
                  <a:srgbClr val="FFFFFF"/>
                </a:solidFill>
              </a:rPr>
              <a:t>Slide title</a:t>
            </a:r>
          </a:p>
          <a:p>
            <a:pPr algn="r">
              <a:spcBef>
                <a:spcPct val="0"/>
              </a:spcBef>
            </a:pPr>
            <a:r>
              <a:rPr lang="en-US" sz="1200" dirty="0">
                <a:solidFill>
                  <a:srgbClr val="FFFFFF"/>
                </a:solidFill>
              </a:rPr>
              <a:t>70 pt</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9FB7D3"/>
                </a:solidFill>
              </a:rPr>
              <a:t>CAPITALS</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FFFFFF"/>
                </a:solidFill>
              </a:rPr>
              <a:t>Slide subtitle </a:t>
            </a:r>
          </a:p>
          <a:p>
            <a:pPr algn="r">
              <a:spcBef>
                <a:spcPct val="0"/>
              </a:spcBef>
            </a:pPr>
            <a:r>
              <a:rPr lang="en-US" sz="1200" dirty="0">
                <a:solidFill>
                  <a:srgbClr val="FFFFFF"/>
                </a:solidFill>
              </a:rPr>
              <a:t>minimum 30 pt</a:t>
            </a:r>
          </a:p>
          <a:p>
            <a:pPr algn="r">
              <a:spcBef>
                <a:spcPct val="0"/>
              </a:spcBef>
            </a:pPr>
            <a:endParaRPr lang="en-GB" sz="1200" dirty="0">
              <a:solidFill>
                <a:schemeClr val="bg1"/>
              </a:solidFill>
            </a:endParaRPr>
          </a:p>
        </p:txBody>
      </p:sp>
      <p:pic>
        <p:nvPicPr>
          <p:cNvPr id="6" name="Logo2011" descr="ERI_UF_rgb"/>
          <p:cNvPicPr>
            <a:picLocks noChangeArrowheads="1"/>
          </p:cNvPicPr>
          <p:nvPr/>
        </p:nvPicPr>
        <p:blipFill>
          <a:blip r:embed="rId2" cstate="print"/>
          <a:srcRect/>
          <a:stretch>
            <a:fillRect/>
          </a:stretch>
        </p:blipFill>
        <p:spPr bwMode="auto">
          <a:xfrm>
            <a:off x="10628483" y="432000"/>
            <a:ext cx="1027112" cy="900113"/>
          </a:xfrm>
          <a:prstGeom prst="rect">
            <a:avLst/>
          </a:prstGeom>
          <a:noFill/>
        </p:spPr>
      </p:pic>
      <p:sp>
        <p:nvSpPr>
          <p:cNvPr id="22530" name="SubTitle_TM"/>
          <p:cNvSpPr>
            <a:spLocks noGrp="1" noChangeArrowheads="1"/>
          </p:cNvSpPr>
          <p:nvPr>
            <p:ph type="subTitle" idx="1" hasCustomPrompt="1"/>
          </p:nvPr>
        </p:nvSpPr>
        <p:spPr>
          <a:xfrm>
            <a:off x="524932" y="5137201"/>
            <a:ext cx="11140019" cy="1386001"/>
          </a:xfrm>
        </p:spPr>
        <p:txBody>
          <a:bodyPr anchor="b" anchorCtr="0"/>
          <a:lstStyle>
            <a:lvl1pPr marL="0" indent="0">
              <a:lnSpc>
                <a:spcPct val="75000"/>
              </a:lnSpc>
              <a:spcBef>
                <a:spcPts val="0"/>
              </a:spcBef>
              <a:buFont typeface="Arial" charset="0"/>
              <a:buNone/>
              <a:defRPr sz="3000" baseline="0">
                <a:latin typeface="+mn-lt"/>
              </a:defRPr>
            </a:lvl1pPr>
          </a:lstStyle>
          <a:p>
            <a:r>
              <a:rPr lang="en-US" dirty="0"/>
              <a:t>Click to Add subtitle</a:t>
            </a:r>
          </a:p>
        </p:txBody>
      </p:sp>
      <p:sp>
        <p:nvSpPr>
          <p:cNvPr id="22531" name="Title_TM"/>
          <p:cNvSpPr>
            <a:spLocks noGrp="1" noChangeArrowheads="1"/>
          </p:cNvSpPr>
          <p:nvPr>
            <p:ph type="ctrTitle" hasCustomPrompt="1"/>
          </p:nvPr>
        </p:nvSpPr>
        <p:spPr>
          <a:xfrm>
            <a:off x="524934" y="1808709"/>
            <a:ext cx="11135785" cy="2839491"/>
          </a:xfrm>
        </p:spPr>
        <p:txBody>
          <a:bodyPr anchor="ctr">
            <a:normAutofit/>
          </a:bodyPr>
          <a:lstStyle>
            <a:lvl1pPr>
              <a:lnSpc>
                <a:spcPct val="75000"/>
              </a:lnSpc>
              <a:defRPr sz="7000">
                <a:latin typeface="Ericsson Capital TT"/>
              </a:defRPr>
            </a:lvl1pPr>
          </a:lstStyle>
          <a:p>
            <a:r>
              <a:rPr lang="en-US" dirty="0"/>
              <a:t>Click to add title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1"/>
          <p:cNvSpPr>
            <a:spLocks noGrp="1"/>
          </p:cNvSpPr>
          <p:nvPr>
            <p:ph sz="quarter" idx="10" hasCustomPrompt="1"/>
          </p:nvPr>
        </p:nvSpPr>
        <p:spPr>
          <a:xfrm>
            <a:off x="524935" y="1795463"/>
            <a:ext cx="11140016"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193367" y="4010025"/>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2" hasCustomPrompt="1"/>
          </p:nvPr>
        </p:nvSpPr>
        <p:spPr>
          <a:xfrm>
            <a:off x="524934" y="4010025"/>
            <a:ext cx="5473700"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111357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quarter" idx="10" hasCustomPrompt="1"/>
          </p:nvPr>
        </p:nvSpPr>
        <p:spPr>
          <a:xfrm>
            <a:off x="6193367" y="1795463"/>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6" y="1795463"/>
            <a:ext cx="546946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4013201"/>
            <a:ext cx="5467351"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3367" y="1795464"/>
            <a:ext cx="5467351"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524934" y="1795463"/>
            <a:ext cx="5465233"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2542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6197600" y="1795463"/>
            <a:ext cx="5467351"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529167" y="4013201"/>
            <a:ext cx="5465233"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7" y="1795464"/>
            <a:ext cx="5465233"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42672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6197600" y="4022725"/>
            <a:ext cx="5467351"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3"/>
          </p:nvPr>
        </p:nvSpPr>
        <p:spPr>
          <a:xfrm>
            <a:off x="529167" y="4022725"/>
            <a:ext cx="5465233"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7600" y="1804989"/>
            <a:ext cx="5467351"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7" y="1804989"/>
            <a:ext cx="5465233"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sz="quarter"/>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168811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313033562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82" y="1795468"/>
            <a:ext cx="5467351"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half" idx="1"/>
          </p:nvPr>
        </p:nvSpPr>
        <p:spPr>
          <a:xfrm>
            <a:off x="524949" y="1795468"/>
            <a:ext cx="5465233" cy="4284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39"/>
            <a:ext cx="9992784" cy="1085371"/>
          </a:xfrm>
        </p:spPr>
        <p:txBody>
          <a:bodyPr/>
          <a:lstStyle/>
          <a:p>
            <a:r>
              <a:rPr lang="en-US"/>
              <a:t>Click to edit Master title style</a:t>
            </a:r>
          </a:p>
        </p:txBody>
      </p:sp>
    </p:spTree>
    <p:extLst>
      <p:ext uri="{BB962C8B-B14F-4D97-AF65-F5344CB8AC3E}">
        <p14:creationId xmlns:p14="http://schemas.microsoft.com/office/powerpoint/2010/main" val="82983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5"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50" y="239739"/>
            <a:ext cx="9992783" cy="1085371"/>
          </a:xfrm>
        </p:spPr>
        <p:txBody>
          <a:bodyPr/>
          <a:lstStyle/>
          <a:p>
            <a:r>
              <a:rPr lang="en-US" dirty="0"/>
              <a:t>Click to edit Master title style</a:t>
            </a:r>
          </a:p>
        </p:txBody>
      </p:sp>
    </p:spTree>
    <p:extLst>
      <p:ext uri="{BB962C8B-B14F-4D97-AF65-F5344CB8AC3E}">
        <p14:creationId xmlns:p14="http://schemas.microsoft.com/office/powerpoint/2010/main" val="131222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7" y="1800000"/>
            <a:ext cx="11135785"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333432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41" y="1800225"/>
            <a:ext cx="5139267"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50" y="239739"/>
            <a:ext cx="5139265" cy="1085371"/>
          </a:xfrm>
        </p:spPr>
        <p:txBody>
          <a:bodyPr/>
          <a:lstStyle/>
          <a:p>
            <a:r>
              <a:rPr lang="en-US"/>
              <a:t>Click to edit Master title style</a:t>
            </a:r>
          </a:p>
        </p:txBody>
      </p:sp>
    </p:spTree>
    <p:extLst>
      <p:ext uri="{BB962C8B-B14F-4D97-AF65-F5344CB8AC3E}">
        <p14:creationId xmlns:p14="http://schemas.microsoft.com/office/powerpoint/2010/main" val="261881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39"/>
            <a:ext cx="9992784" cy="1085371"/>
          </a:xfrm>
        </p:spPr>
        <p:txBody>
          <a:bodyPr/>
          <a:lstStyle/>
          <a:p>
            <a:r>
              <a:rPr lang="en-US" dirty="0"/>
              <a:t>Click to edit Master title style</a:t>
            </a:r>
          </a:p>
        </p:txBody>
      </p:sp>
    </p:spTree>
    <p:extLst>
      <p:ext uri="{BB962C8B-B14F-4D97-AF65-F5344CB8AC3E}">
        <p14:creationId xmlns:p14="http://schemas.microsoft.com/office/powerpoint/2010/main" val="5896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3382" y="239739"/>
            <a:ext cx="4324351" cy="1085371"/>
          </a:xfrm>
        </p:spPr>
        <p:txBody>
          <a:bodyPr/>
          <a:lstStyle/>
          <a:p>
            <a:r>
              <a:rPr lang="en-US" dirty="0"/>
              <a:t>Click to edit Master title style</a:t>
            </a:r>
          </a:p>
        </p:txBody>
      </p:sp>
    </p:spTree>
    <p:extLst>
      <p:ext uri="{BB962C8B-B14F-4D97-AF65-F5344CB8AC3E}">
        <p14:creationId xmlns:p14="http://schemas.microsoft.com/office/powerpoint/2010/main" val="1620622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3545867"/>
            <a:ext cx="5473700" cy="2978785"/>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1251" y="1797550"/>
            <a:ext cx="5473700" cy="1085371"/>
          </a:xfrm>
        </p:spPr>
        <p:txBody>
          <a:bodyPr/>
          <a:lstStyle/>
          <a:p>
            <a:r>
              <a:rPr lang="en-US" dirty="0"/>
              <a:t>Click to edit Master title style</a:t>
            </a:r>
          </a:p>
        </p:txBody>
      </p:sp>
    </p:spTree>
    <p:extLst>
      <p:ext uri="{BB962C8B-B14F-4D97-AF65-F5344CB8AC3E}">
        <p14:creationId xmlns:p14="http://schemas.microsoft.com/office/powerpoint/2010/main" val="33668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193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84746" y="6421919"/>
            <a:ext cx="828000" cy="153888"/>
          </a:xfrm>
          <a:prstGeom prst="rect">
            <a:avLst/>
          </a:prstGeom>
        </p:spPr>
        <p:txBody>
          <a:bodyPr/>
          <a:lstStyle/>
          <a:p>
            <a:r>
              <a:rPr lang="en-US">
                <a:solidFill>
                  <a:prstClr val="black"/>
                </a:solidFill>
              </a:rPr>
              <a:t>2016</a:t>
            </a:r>
            <a:endParaRPr lang="en-GB">
              <a:solidFill>
                <a:prstClr val="black"/>
              </a:solidFill>
            </a:endParaRPr>
          </a:p>
        </p:txBody>
      </p:sp>
      <p:sp>
        <p:nvSpPr>
          <p:cNvPr id="5" name="Footer Placeholder 4"/>
          <p:cNvSpPr>
            <a:spLocks noGrp="1"/>
          </p:cNvSpPr>
          <p:nvPr>
            <p:ph type="ftr" sz="quarter" idx="11"/>
          </p:nvPr>
        </p:nvSpPr>
        <p:spPr>
          <a:xfrm>
            <a:off x="2040617" y="6421919"/>
            <a:ext cx="9036000" cy="153888"/>
          </a:xfrm>
          <a:prstGeom prst="rect">
            <a:avLst/>
          </a:prstGeom>
        </p:spPr>
        <p:txBody>
          <a:bodyPr/>
          <a:lstStyle/>
          <a:p>
            <a:r>
              <a:rPr lang="en-US">
                <a:solidFill>
                  <a:prstClr val="black"/>
                </a:solidFill>
              </a:rPr>
              <a:t>Telia Company and Ericsson Collaboration</a:t>
            </a:r>
            <a:endParaRPr lang="en-GB">
              <a:solidFill>
                <a:prstClr val="black"/>
              </a:solidFill>
            </a:endParaRPr>
          </a:p>
        </p:txBody>
      </p:sp>
      <p:sp>
        <p:nvSpPr>
          <p:cNvPr id="6" name="Slide Number Placeholder 5"/>
          <p:cNvSpPr>
            <a:spLocks noGrp="1"/>
          </p:cNvSpPr>
          <p:nvPr>
            <p:ph type="sldNum" sz="quarter" idx="12"/>
          </p:nvPr>
        </p:nvSpPr>
        <p:spPr>
          <a:xfrm>
            <a:off x="539999" y="6421919"/>
            <a:ext cx="432000" cy="153888"/>
          </a:xfrm>
          <a:prstGeom prst="rect">
            <a:avLst/>
          </a:prstGeom>
        </p:spPr>
        <p:txBody>
          <a:bodyPr/>
          <a:lstStyle/>
          <a:p>
            <a:fld id="{A92D7E8A-A0E3-4239-9A38-4F8DCAE2A924}" type="slidenum">
              <a:rPr lang="en-GB" smtClean="0">
                <a:solidFill>
                  <a:prstClr val="black"/>
                </a:solidFill>
              </a:rPr>
              <a:pPr/>
              <a:t>‹#›</a:t>
            </a:fld>
            <a:endParaRPr lang="en-GB">
              <a:solidFill>
                <a:prstClr val="black"/>
              </a:solidFill>
            </a:endParaRPr>
          </a:p>
        </p:txBody>
      </p:sp>
      <p:sp>
        <p:nvSpPr>
          <p:cNvPr id="3" name="Title 2"/>
          <p:cNvSpPr>
            <a:spLocks noGrp="1"/>
          </p:cNvSpPr>
          <p:nvPr>
            <p:ph type="title" hasCustomPrompt="1"/>
          </p:nvPr>
        </p:nvSpPr>
        <p:spPr/>
        <p:txBody>
          <a:bodyPr/>
          <a:lstStyle/>
          <a:p>
            <a:r>
              <a:rPr lang="en-US" dirty="0"/>
              <a:t>CLICK TO EDIT MASTER TITLE STYLE</a:t>
            </a:r>
            <a:endParaRPr lang="en-GB" dirty="0"/>
          </a:p>
        </p:txBody>
      </p:sp>
      <p:sp>
        <p:nvSpPr>
          <p:cNvPr id="7" name="Content Placeholder 6"/>
          <p:cNvSpPr>
            <a:spLocks noGrp="1"/>
          </p:cNvSpPr>
          <p:nvPr>
            <p:ph sz="quarter" idx="13"/>
          </p:nvPr>
        </p:nvSpPr>
        <p:spPr>
          <a:xfrm>
            <a:off x="538163" y="1793875"/>
            <a:ext cx="11114087"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303457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1795464"/>
            <a:ext cx="5467351"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half" idx="1"/>
          </p:nvPr>
        </p:nvSpPr>
        <p:spPr>
          <a:xfrm>
            <a:off x="524934" y="1795463"/>
            <a:ext cx="5465233"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367472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081433"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305300"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524933"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3" cy="1085371"/>
          </a:xfrm>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139267"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5139265" cy="1085371"/>
          </a:xfrm>
        </p:spPr>
        <p:txBody>
          <a:bodyPr/>
          <a:lstStyle/>
          <a:p>
            <a:r>
              <a:rPr lang="en-US"/>
              <a:t>Click to edit Master title style</a:t>
            </a:r>
          </a:p>
        </p:txBody>
      </p:sp>
    </p:spTree>
    <p:extLst>
      <p:ext uri="{BB962C8B-B14F-4D97-AF65-F5344CB8AC3E}">
        <p14:creationId xmlns:p14="http://schemas.microsoft.com/office/powerpoint/2010/main" val="228354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26297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3367" y="239714"/>
            <a:ext cx="4324351" cy="1085371"/>
          </a:xfrm>
        </p:spPr>
        <p:txBody>
          <a:bodyPr/>
          <a:lstStyle/>
          <a:p>
            <a:r>
              <a:rPr lang="en-US" dirty="0"/>
              <a:t>Click to edit Master title style</a:t>
            </a:r>
          </a:p>
        </p:txBody>
      </p:sp>
    </p:spTree>
    <p:extLst>
      <p:ext uri="{BB962C8B-B14F-4D97-AF65-F5344CB8AC3E}">
        <p14:creationId xmlns:p14="http://schemas.microsoft.com/office/powerpoint/2010/main" val="52590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3545841"/>
            <a:ext cx="5473700" cy="2978785"/>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1251" y="1797525"/>
            <a:ext cx="5473700" cy="1085371"/>
          </a:xfrm>
        </p:spPr>
        <p:txBody>
          <a:bodyPr/>
          <a:lstStyle/>
          <a:p>
            <a:r>
              <a:rPr lang="en-US" dirty="0"/>
              <a:t>Click to edit Master title style</a:t>
            </a:r>
          </a:p>
        </p:txBody>
      </p:sp>
    </p:spTree>
    <p:extLst>
      <p:ext uri="{BB962C8B-B14F-4D97-AF65-F5344CB8AC3E}">
        <p14:creationId xmlns:p14="http://schemas.microsoft.com/office/powerpoint/2010/main" val="40718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LeftInfo"/>
          <p:cNvSpPr txBox="1">
            <a:spLocks noChangeArrowheads="1"/>
          </p:cNvSpPr>
          <p:nvPr/>
        </p:nvSpPr>
        <p:spPr bwMode="auto">
          <a:xfrm>
            <a:off x="-2515809" y="438151"/>
            <a:ext cx="2352392" cy="5970865"/>
          </a:xfrm>
          <a:prstGeom prst="rect">
            <a:avLst/>
          </a:prstGeom>
          <a:noFill/>
          <a:ln w="9525">
            <a:noFill/>
            <a:miter lim="800000"/>
            <a:headEnd/>
            <a:tailEnd/>
          </a:ln>
          <a:effectLst/>
        </p:spPr>
        <p:txBody>
          <a:bodyPr wrap="square">
            <a:spAutoFit/>
          </a:bodyPr>
          <a:lstStyle/>
          <a:p>
            <a:pPr algn="r">
              <a:spcBef>
                <a:spcPct val="0"/>
              </a:spcBef>
            </a:pPr>
            <a:r>
              <a:rPr lang="en-US" sz="1200" noProof="0" dirty="0">
                <a:solidFill>
                  <a:srgbClr val="FFFFFF"/>
                </a:solidFill>
              </a:rPr>
              <a:t>Slide title </a:t>
            </a:r>
          </a:p>
          <a:p>
            <a:pPr algn="r">
              <a:spcBef>
                <a:spcPct val="0"/>
              </a:spcBef>
            </a:pPr>
            <a:r>
              <a:rPr lang="en-US" sz="1200" noProof="0" dirty="0">
                <a:solidFill>
                  <a:srgbClr val="FFFFFF"/>
                </a:solidFill>
              </a:rPr>
              <a:t>44 pt</a:t>
            </a: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r>
              <a:rPr lang="en-US" sz="1200" noProof="0" dirty="0">
                <a:solidFill>
                  <a:srgbClr val="FFFFFF"/>
                </a:solidFill>
              </a:rPr>
              <a:t>Text and bullet level 1</a:t>
            </a:r>
          </a:p>
          <a:p>
            <a:pPr algn="r">
              <a:spcBef>
                <a:spcPct val="0"/>
              </a:spcBef>
            </a:pPr>
            <a:r>
              <a:rPr lang="en-US" sz="1200" noProof="0" dirty="0">
                <a:solidFill>
                  <a:srgbClr val="FFFFFF"/>
                </a:solidFill>
              </a:rPr>
              <a:t> minimum 24 pt</a:t>
            </a:r>
          </a:p>
          <a:p>
            <a:pPr algn="r">
              <a:spcBef>
                <a:spcPct val="0"/>
              </a:spcBef>
            </a:pPr>
            <a:endParaRPr lang="en-US" sz="1200" noProof="0" dirty="0">
              <a:solidFill>
                <a:srgbClr val="FFFFFF"/>
              </a:solidFill>
            </a:endParaRPr>
          </a:p>
          <a:p>
            <a:pPr algn="r">
              <a:spcBef>
                <a:spcPct val="0"/>
              </a:spcBef>
            </a:pPr>
            <a:r>
              <a:rPr lang="en-US" sz="1200" noProof="0" dirty="0">
                <a:solidFill>
                  <a:srgbClr val="FFFFFF"/>
                </a:solidFill>
              </a:rPr>
              <a:t>Bullets level 2-5</a:t>
            </a:r>
          </a:p>
          <a:p>
            <a:pPr algn="r">
              <a:spcBef>
                <a:spcPct val="0"/>
              </a:spcBef>
            </a:pPr>
            <a:r>
              <a:rPr lang="en-US" sz="1200" noProof="0" dirty="0">
                <a:solidFill>
                  <a:srgbClr val="FFFFFF"/>
                </a:solidFill>
              </a:rPr>
              <a:t>minimum 20 pt</a:t>
            </a:r>
          </a:p>
          <a:p>
            <a:pPr algn="r">
              <a:spcBef>
                <a:spcPct val="0"/>
              </a:spcBef>
            </a:pPr>
            <a:endParaRPr lang="en-US" sz="1200" noProof="0" dirty="0">
              <a:solidFill>
                <a:srgbClr val="FFFFFF"/>
              </a:solidFill>
            </a:endParaRPr>
          </a:p>
          <a:p>
            <a:pPr algn="r"/>
            <a:endParaRPr lang="en-US" sz="800" noProof="0" dirty="0">
              <a:solidFill>
                <a:schemeClr val="bg1"/>
              </a:solidFill>
            </a:endParaRPr>
          </a:p>
          <a:p>
            <a:pPr algn="r"/>
            <a:endParaRPr lang="en-US" sz="800" noProof="0" dirty="0">
              <a:solidFill>
                <a:schemeClr val="bg1"/>
              </a:solidFill>
            </a:endParaRPr>
          </a:p>
          <a:p>
            <a:pPr algn="r"/>
            <a:endParaRPr lang="en-US" sz="800" noProof="0" dirty="0">
              <a:solidFill>
                <a:schemeClr val="bg1"/>
              </a:solidFill>
            </a:endParaRPr>
          </a:p>
          <a:p>
            <a:r>
              <a:rPr lang="en-US" sz="500" noProof="0" dirty="0">
                <a:solidFill>
                  <a:srgbClr val="9FB7D3"/>
                </a:solidFill>
                <a:latin typeface="+mn-lt"/>
              </a:rPr>
              <a:t>Characters for Embedded font:</a:t>
            </a:r>
            <a:br>
              <a:rPr lang="en-US" sz="500" noProof="0" dirty="0">
                <a:solidFill>
                  <a:srgbClr val="9FB7D3"/>
                </a:solidFill>
                <a:latin typeface="+mn-lt"/>
              </a:rPr>
            </a:br>
            <a:r>
              <a:rPr lang="en-US" sz="500" noProof="0" dirty="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noProof="0" dirty="0">
              <a:solidFill>
                <a:srgbClr val="9FB7D3"/>
              </a:solidFill>
              <a:latin typeface="Ericsson Capital TT" pitchFamily="2" charset="0"/>
            </a:endParaRPr>
          </a:p>
          <a:p>
            <a:endParaRPr lang="en-US" sz="500" i="1" noProof="0" dirty="0">
              <a:solidFill>
                <a:srgbClr val="9FB7D3"/>
              </a:solidFill>
              <a:latin typeface="Ericsson Capital TT" pitchFamily="2" charset="0"/>
            </a:endParaRPr>
          </a:p>
          <a:p>
            <a:r>
              <a:rPr lang="en-US" sz="500" noProof="0" dirty="0">
                <a:solidFill>
                  <a:srgbClr val="9FB7D3"/>
                </a:solidFill>
                <a:latin typeface="Ericsson Capital TT" pitchFamily="2" charset="0"/>
              </a:rPr>
              <a:t>ΆΈΉΊΌΎΏΐΑΒΓΕΖΗΘΙΚΛΜΝΞΟΠΡΣΤΥΦΧΨΪΫΆΈΉΊΰαβγδεζηθικλνξορςΣΤΥΦΧΨΩΪΫΌΎΏ</a:t>
            </a:r>
            <a:endParaRPr lang="en-US" sz="500" i="1" noProof="0" dirty="0">
              <a:solidFill>
                <a:srgbClr val="9FB7D3"/>
              </a:solidFill>
              <a:latin typeface="Ericsson Capital TT" pitchFamily="2" charset="0"/>
            </a:endParaRPr>
          </a:p>
          <a:p>
            <a:r>
              <a:rPr lang="en-US" sz="500" noProof="0" dirty="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a:lnSpc>
                <a:spcPct val="80000"/>
              </a:lnSpc>
              <a:spcBef>
                <a:spcPct val="20000"/>
              </a:spcBef>
            </a:pPr>
            <a:endParaRPr lang="en-US" sz="500" noProof="0" dirty="0">
              <a:solidFill>
                <a:srgbClr val="9FB7D3"/>
              </a:solidFill>
              <a:latin typeface="Ericsson Capital TT" pitchFamily="2" charset="0"/>
            </a:endParaRPr>
          </a:p>
          <a:p>
            <a:pPr algn="r">
              <a:spcBef>
                <a:spcPct val="0"/>
              </a:spcBef>
            </a:pPr>
            <a:endParaRPr lang="en-US" sz="5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1400" noProof="0" dirty="0">
              <a:solidFill>
                <a:schemeClr val="bg1"/>
              </a:solidFill>
            </a:endParaRPr>
          </a:p>
          <a:p>
            <a:pPr algn="r">
              <a:spcBef>
                <a:spcPct val="0"/>
              </a:spcBef>
            </a:pPr>
            <a:r>
              <a:rPr lang="en-US" sz="1200" noProof="0" dirty="0">
                <a:solidFill>
                  <a:schemeClr val="bg1"/>
                </a:solidFill>
              </a:rPr>
              <a:t>Do not add objects or text in the footer area</a:t>
            </a:r>
          </a:p>
        </p:txBody>
      </p:sp>
      <p:pic>
        <p:nvPicPr>
          <p:cNvPr id="9" name="Econ2011" descr="ECON_RGB"/>
          <p:cNvPicPr>
            <a:picLocks noChangeArrowheads="1"/>
          </p:cNvPicPr>
          <p:nvPr/>
        </p:nvPicPr>
        <p:blipFill>
          <a:blip r:embed="rId27" cstate="print"/>
          <a:srcRect/>
          <a:stretch>
            <a:fillRect/>
          </a:stretch>
        </p:blipFill>
        <p:spPr bwMode="auto">
          <a:xfrm>
            <a:off x="11209564" y="360000"/>
            <a:ext cx="444500" cy="588962"/>
          </a:xfrm>
          <a:prstGeom prst="rect">
            <a:avLst/>
          </a:prstGeom>
          <a:noFill/>
        </p:spPr>
      </p:pic>
      <p:sp>
        <p:nvSpPr>
          <p:cNvPr id="21523" name="txtfooterCopy"/>
          <p:cNvSpPr txBox="1">
            <a:spLocks noChangeArrowheads="1"/>
          </p:cNvSpPr>
          <p:nvPr/>
        </p:nvSpPr>
        <p:spPr bwMode="auto">
          <a:xfrm>
            <a:off x="527050" y="6524625"/>
            <a:ext cx="9865783" cy="215900"/>
          </a:xfrm>
          <a:prstGeom prst="rect">
            <a:avLst/>
          </a:prstGeom>
          <a:noFill/>
          <a:ln w="12700" algn="ctr">
            <a:noFill/>
            <a:miter lim="800000"/>
            <a:headEnd/>
            <a:tailEnd/>
          </a:ln>
          <a:effectLst/>
        </p:spPr>
        <p:txBody>
          <a:bodyPr lIns="72000" rIns="72000"/>
          <a:lstStyle/>
          <a:p>
            <a:pPr algn="l"/>
            <a:r>
              <a:rPr lang="en-US" sz="800" b="0" i="0" u="none">
                <a:solidFill>
                  <a:srgbClr val="87888A"/>
                </a:solidFill>
              </a:rPr>
              <a:t>5G Technology and use Cases  |  Ericsson Internal  |  © Ericsson AB 2017  |  2017-09-19  |  Page </a:t>
            </a:r>
            <a:fld id="{95AFCAE5-A298-401D-B6D2-36469C593F17}" type="slidenum">
              <a:rPr lang="en-US" sz="800" b="0" i="0" u="none" smtClean="0">
                <a:solidFill>
                  <a:srgbClr val="87888A"/>
                </a:solidFill>
              </a:rPr>
              <a:t>‹#›</a:t>
            </a:fld>
            <a:endParaRPr lang="en-US" sz="800" b="0" i="0" u="none" dirty="0">
              <a:solidFill>
                <a:srgbClr val="87888A"/>
              </a:solidFill>
            </a:endParaRPr>
          </a:p>
        </p:txBody>
      </p:sp>
      <p:sp>
        <p:nvSpPr>
          <p:cNvPr id="21507" name="Content_SM"/>
          <p:cNvSpPr>
            <a:spLocks noGrp="1" noChangeArrowheads="1"/>
          </p:cNvSpPr>
          <p:nvPr>
            <p:ph type="body" idx="1"/>
          </p:nvPr>
        </p:nvSpPr>
        <p:spPr bwMode="auto">
          <a:xfrm>
            <a:off x="529167" y="1800000"/>
            <a:ext cx="11135785"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06" name="Title_SM"/>
          <p:cNvSpPr>
            <a:spLocks noGrp="1" noChangeArrowheads="1"/>
          </p:cNvSpPr>
          <p:nvPr>
            <p:ph type="title"/>
          </p:nvPr>
        </p:nvSpPr>
        <p:spPr bwMode="auto">
          <a:xfrm>
            <a:off x="524935" y="239714"/>
            <a:ext cx="9992784"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a:t>Click to Add Header</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1" r:id="rId4"/>
    <p:sldLayoutId id="2147483680" r:id="rId5"/>
    <p:sldLayoutId id="2147483699" r:id="rId6"/>
    <p:sldLayoutId id="2147483696" r:id="rId7"/>
    <p:sldLayoutId id="2147483698" r:id="rId8"/>
    <p:sldLayoutId id="2147483697" r:id="rId9"/>
    <p:sldLayoutId id="2147483685" r:id="rId10"/>
    <p:sldLayoutId id="2147483686" r:id="rId11"/>
    <p:sldLayoutId id="2147483687" r:id="rId12"/>
    <p:sldLayoutId id="2147483682" r:id="rId13"/>
    <p:sldLayoutId id="2147483683" r:id="rId14"/>
    <p:sldLayoutId id="2147483684" r:id="rId15"/>
    <p:sldLayoutId id="2147483688" r:id="rId16"/>
    <p:sldLayoutId id="2147483695" r:id="rId17"/>
    <p:sldLayoutId id="2147483722" r:id="rId18"/>
    <p:sldLayoutId id="2147483724" r:id="rId19"/>
    <p:sldLayoutId id="2147483725" r:id="rId20"/>
    <p:sldLayoutId id="2147483726" r:id="rId21"/>
    <p:sldLayoutId id="2147483727" r:id="rId22"/>
    <p:sldLayoutId id="2147483728" r:id="rId23"/>
    <p:sldLayoutId id="2147483753" r:id="rId24"/>
    <p:sldLayoutId id="2147483755" r:id="rId25"/>
  </p:sldLayoutIdLst>
  <p:hf sldNum="0" hdr="0" ftr="0" dt="0"/>
  <p:txStyles>
    <p:title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www.3gpp.org/ftp/Specs/archive/23_series/23.799/23799-e00.zi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3gpp.org/ftp/tsg_sa/WG2_Arch/Latest_SA2_Specs/Latest_draft_S2_Specs/23502-020.zip" TargetMode="External"/><Relationship Id="rId5" Type="http://schemas.openxmlformats.org/officeDocument/2006/relationships/hyperlink" Target="http://www.3gpp.org/ftp/tsg_sa/WG2_Arch/Latest_SA2_Specs/Latest_draft_S2_Specs/23501-031.zip" TargetMode="External"/><Relationship Id="rId4" Type="http://schemas.openxmlformats.org/officeDocument/2006/relationships/hyperlink" Target="http://www.3gpp.org/ftp/Specs/archive/28_series/28.8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6.jpeg"/><Relationship Id="rId12" Type="http://schemas.openxmlformats.org/officeDocument/2006/relationships/image" Target="../media/image9.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4.xml"/><Relationship Id="rId11" Type="http://schemas.openxmlformats.org/officeDocument/2006/relationships/image" Target="../media/image8.png"/><Relationship Id="rId5" Type="http://schemas.openxmlformats.org/officeDocument/2006/relationships/slideLayout" Target="../slideLayouts/slideLayout16.xml"/><Relationship Id="rId10" Type="http://schemas.openxmlformats.org/officeDocument/2006/relationships/image" Target="../media/image7.emf"/><Relationship Id="rId4" Type="http://schemas.openxmlformats.org/officeDocument/2006/relationships/tags" Target="../tags/tag4.xml"/><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5" descr="Blue City.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2531" name="Rectangle 2"/>
          <p:cNvSpPr>
            <a:spLocks noGrp="1" noChangeArrowheads="1"/>
          </p:cNvSpPr>
          <p:nvPr>
            <p:ph type="ctrTitle"/>
          </p:nvPr>
        </p:nvSpPr>
        <p:spPr>
          <a:xfrm>
            <a:off x="525463" y="1808163"/>
            <a:ext cx="6865643" cy="2840037"/>
          </a:xfrm>
        </p:spPr>
        <p:txBody>
          <a:bodyPr>
            <a:noAutofit/>
          </a:bodyPr>
          <a:lstStyle/>
          <a:p>
            <a:r>
              <a:rPr lang="en-US" sz="4800" b="1" dirty="0">
                <a:solidFill>
                  <a:schemeClr val="accent3"/>
                </a:solidFill>
              </a:rPr>
              <a:t>The 5G responses for the IoT challenges</a:t>
            </a:r>
            <a:endParaRPr lang="en-US" altLang="x-none" sz="4400" dirty="0">
              <a:solidFill>
                <a:schemeClr val="accent3"/>
              </a:solidFill>
              <a:latin typeface="Ericsson Capital TT" charset="0"/>
            </a:endParaRPr>
          </a:p>
        </p:txBody>
      </p:sp>
      <p:pic>
        <p:nvPicPr>
          <p:cNvPr id="22533" name="Logo20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8313" y="431800"/>
            <a:ext cx="10271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525463" y="4262272"/>
            <a:ext cx="11443911" cy="1386001"/>
          </a:xfrm>
        </p:spPr>
        <p:txBody>
          <a:bodyPr anchor="ctr"/>
          <a:lstStyle/>
          <a:p>
            <a:pPr>
              <a:spcBef>
                <a:spcPct val="20000"/>
              </a:spcBef>
              <a:defRPr/>
            </a:pPr>
            <a:r>
              <a:rPr lang="en-US" sz="3200" b="1" dirty="0">
                <a:solidFill>
                  <a:schemeClr val="bg1"/>
                </a:solidFill>
              </a:rPr>
              <a:t>Presenter: </a:t>
            </a:r>
            <a:br>
              <a:rPr lang="en-US" sz="3200" b="1" dirty="0">
                <a:solidFill>
                  <a:schemeClr val="bg1"/>
                </a:solidFill>
              </a:rPr>
            </a:br>
            <a:r>
              <a:rPr lang="en-US" sz="3200" b="1" dirty="0" err="1">
                <a:solidFill>
                  <a:schemeClr val="bg1"/>
                </a:solidFill>
              </a:rPr>
              <a:t>Bendek</a:t>
            </a:r>
            <a:r>
              <a:rPr lang="en-US" sz="3200" b="1" dirty="0">
                <a:solidFill>
                  <a:schemeClr val="bg1"/>
                </a:solidFill>
              </a:rPr>
              <a:t> </a:t>
            </a:r>
            <a:r>
              <a:rPr lang="en-US" sz="3200" b="1" dirty="0" err="1">
                <a:solidFill>
                  <a:schemeClr val="bg1"/>
                </a:solidFill>
              </a:rPr>
              <a:t>Ko</a:t>
            </a:r>
            <a:r>
              <a:rPr lang="hu-HU" sz="3200" b="1" dirty="0" err="1">
                <a:solidFill>
                  <a:schemeClr val="bg1"/>
                </a:solidFill>
              </a:rPr>
              <a:t>vács</a:t>
            </a:r>
            <a:r>
              <a:rPr lang="en-US" sz="3200" b="1" dirty="0">
                <a:solidFill>
                  <a:schemeClr val="bg1"/>
                </a:solidFill>
              </a:rPr>
              <a:t>, PhD</a:t>
            </a:r>
            <a:r>
              <a:rPr lang="hu-HU" sz="3200" b="1" dirty="0">
                <a:solidFill>
                  <a:schemeClr val="bg1"/>
                </a:solidFill>
              </a:rPr>
              <a:t> </a:t>
            </a:r>
            <a:endParaRPr lang="en-US" sz="3200" b="1" dirty="0">
              <a:solidFill>
                <a:schemeClr val="bg1"/>
              </a:solidFill>
            </a:endParaRPr>
          </a:p>
          <a:p>
            <a:pPr>
              <a:spcBef>
                <a:spcPct val="20000"/>
              </a:spcBef>
              <a:defRPr/>
            </a:pPr>
            <a:r>
              <a:rPr lang="en-US" sz="3200" b="1" dirty="0">
                <a:solidFill>
                  <a:schemeClr val="bg1"/>
                </a:solidFill>
              </a:rPr>
              <a:t>(Senior Specialist, Network Performance, Ericsson)</a:t>
            </a:r>
          </a:p>
        </p:txBody>
      </p:sp>
      <p:sp>
        <p:nvSpPr>
          <p:cNvPr id="6" name="Ellips 1"/>
          <p:cNvSpPr/>
          <p:nvPr/>
        </p:nvSpPr>
        <p:spPr bwMode="auto">
          <a:xfrm>
            <a:off x="7530118" y="1463726"/>
            <a:ext cx="4892844" cy="4892840"/>
          </a:xfrm>
          <a:prstGeom prst="ellipse">
            <a:avLst/>
          </a:prstGeom>
          <a:noFill/>
          <a:ln w="12700" cap="flat" cmpd="sng" algn="ctr">
            <a:solidFill>
              <a:schemeClr val="bg1">
                <a:alpha val="4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dirty="0">
              <a:ln>
                <a:noFill/>
              </a:ln>
              <a:solidFill>
                <a:schemeClr val="tx1"/>
              </a:solidFill>
              <a:effectLst/>
              <a:latin typeface="Arial" charset="0"/>
            </a:endParaRPr>
          </a:p>
        </p:txBody>
      </p:sp>
      <p:sp>
        <p:nvSpPr>
          <p:cNvPr id="8" name="Ellips 44"/>
          <p:cNvSpPr/>
          <p:nvPr/>
        </p:nvSpPr>
        <p:spPr bwMode="auto">
          <a:xfrm>
            <a:off x="7858985" y="1792594"/>
            <a:ext cx="4235112" cy="4235106"/>
          </a:xfrm>
          <a:prstGeom prst="ellipse">
            <a:avLst/>
          </a:prstGeom>
          <a:solidFill>
            <a:schemeClr val="bg1">
              <a:alpha val="1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dirty="0">
              <a:ln>
                <a:noFill/>
              </a:ln>
              <a:solidFill>
                <a:schemeClr val="tx1"/>
              </a:solidFill>
              <a:effectLst/>
              <a:latin typeface="Arial" charset="0"/>
            </a:endParaRPr>
          </a:p>
        </p:txBody>
      </p:sp>
      <p:sp>
        <p:nvSpPr>
          <p:cNvPr id="9" name="Ellips 166"/>
          <p:cNvSpPr/>
          <p:nvPr/>
        </p:nvSpPr>
        <p:spPr bwMode="auto">
          <a:xfrm>
            <a:off x="8099619" y="2049270"/>
            <a:ext cx="3737804" cy="3737798"/>
          </a:xfrm>
          <a:prstGeom prst="ellipse">
            <a:avLst/>
          </a:prstGeom>
          <a:solidFill>
            <a:schemeClr val="bg1">
              <a:alpha val="10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dirty="0">
              <a:ln>
                <a:noFill/>
              </a:ln>
              <a:solidFill>
                <a:schemeClr val="tx1"/>
              </a:solidFill>
              <a:effectLst/>
              <a:latin typeface="Arial" charset="0"/>
            </a:endParaRPr>
          </a:p>
        </p:txBody>
      </p:sp>
      <p:sp>
        <p:nvSpPr>
          <p:cNvPr id="10" name="Title 3"/>
          <p:cNvSpPr txBox="1">
            <a:spLocks/>
          </p:cNvSpPr>
          <p:nvPr/>
        </p:nvSpPr>
        <p:spPr bwMode="auto">
          <a:xfrm>
            <a:off x="8389008" y="2769644"/>
            <a:ext cx="3309403" cy="2738620"/>
          </a:xfrm>
          <a:prstGeom prst="rect">
            <a:avLst/>
          </a:prstGeom>
          <a:noFill/>
          <a:ln w="9525">
            <a:noFill/>
            <a:miter lim="800000"/>
            <a:headEnd/>
            <a:tailEnd/>
          </a:ln>
        </p:spPr>
        <p:txBody>
          <a:bodyPr vert="horz" wrap="square" lIns="72000" tIns="0" rIns="72000" bIns="0" numCol="1" anchor="ctr" anchorCtr="0" compatLnSpc="1">
            <a:prstTxWarp prst="textNoShape">
              <a:avLst/>
            </a:prstTxWarp>
            <a:noAutofit/>
          </a:bodyP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algn="ctr"/>
            <a:r>
              <a:rPr lang="en-US" sz="13800" kern="0" dirty="0">
                <a:solidFill>
                  <a:srgbClr val="FFFFFF"/>
                </a:solidFill>
              </a:rPr>
              <a:t>5G</a:t>
            </a:r>
            <a:endParaRPr lang="en-US" sz="3200" kern="0" dirty="0">
              <a:solidFill>
                <a:srgbClr val="FFFFFF"/>
              </a:solidFill>
              <a:latin typeface="+mn-lt"/>
            </a:endParaRPr>
          </a:p>
        </p:txBody>
      </p:sp>
    </p:spTree>
    <p:custDataLst>
      <p:tags r:id="rId1"/>
    </p:custDataLst>
    <p:extLst>
      <p:ext uri="{BB962C8B-B14F-4D97-AF65-F5344CB8AC3E}">
        <p14:creationId xmlns:p14="http://schemas.microsoft.com/office/powerpoint/2010/main" val="295685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objekt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6"/>
          <p:cNvSpPr>
            <a:spLocks noChangeAspect="1"/>
          </p:cNvSpPr>
          <p:nvPr/>
        </p:nvSpPr>
        <p:spPr bwMode="auto">
          <a:xfrm>
            <a:off x="5664200" y="5327650"/>
            <a:ext cx="5989638" cy="1112838"/>
          </a:xfrm>
          <a:custGeom>
            <a:avLst/>
            <a:gdLst>
              <a:gd name="T0" fmla="*/ 2147483647 w 1098"/>
              <a:gd name="T1" fmla="*/ 2147483647 h 211"/>
              <a:gd name="T2" fmla="*/ 2147483647 w 1098"/>
              <a:gd name="T3" fmla="*/ 2147483647 h 211"/>
              <a:gd name="T4" fmla="*/ 2147483647 w 1098"/>
              <a:gd name="T5" fmla="*/ 2147483647 h 211"/>
              <a:gd name="T6" fmla="*/ 2147483647 w 1098"/>
              <a:gd name="T7" fmla="*/ 2147483647 h 211"/>
              <a:gd name="T8" fmla="*/ 2147483647 w 1098"/>
              <a:gd name="T9" fmla="*/ 2147483647 h 211"/>
              <a:gd name="T10" fmla="*/ 2147483647 w 1098"/>
              <a:gd name="T11" fmla="*/ 2147483647 h 211"/>
              <a:gd name="T12" fmla="*/ 0 w 1098"/>
              <a:gd name="T13" fmla="*/ 2147483647 h 211"/>
              <a:gd name="T14" fmla="*/ 0 w 1098"/>
              <a:gd name="T15" fmla="*/ 2147483647 h 211"/>
              <a:gd name="T16" fmla="*/ 2147483647 w 1098"/>
              <a:gd name="T17" fmla="*/ 0 h 211"/>
              <a:gd name="T18" fmla="*/ 2147483647 w 1098"/>
              <a:gd name="T19" fmla="*/ 0 h 211"/>
              <a:gd name="T20" fmla="*/ 2147483647 w 1098"/>
              <a:gd name="T21" fmla="*/ 2147483647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211"/>
              <a:gd name="T35" fmla="*/ 1098 w 1098"/>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211">
                <a:moveTo>
                  <a:pt x="1002" y="10"/>
                </a:moveTo>
                <a:cubicBezTo>
                  <a:pt x="1087" y="95"/>
                  <a:pt x="1087" y="95"/>
                  <a:pt x="1087" y="95"/>
                </a:cubicBezTo>
                <a:cubicBezTo>
                  <a:pt x="1087" y="95"/>
                  <a:pt x="1098" y="105"/>
                  <a:pt x="1087" y="116"/>
                </a:cubicBezTo>
                <a:cubicBezTo>
                  <a:pt x="1075" y="128"/>
                  <a:pt x="1002" y="201"/>
                  <a:pt x="1002" y="201"/>
                </a:cubicBezTo>
                <a:cubicBezTo>
                  <a:pt x="1002" y="201"/>
                  <a:pt x="991" y="211"/>
                  <a:pt x="976" y="211"/>
                </a:cubicBezTo>
                <a:cubicBezTo>
                  <a:pt x="969" y="211"/>
                  <a:pt x="21" y="211"/>
                  <a:pt x="21" y="211"/>
                </a:cubicBezTo>
                <a:cubicBezTo>
                  <a:pt x="9" y="211"/>
                  <a:pt x="0" y="202"/>
                  <a:pt x="0" y="190"/>
                </a:cubicBezTo>
                <a:cubicBezTo>
                  <a:pt x="0" y="21"/>
                  <a:pt x="0" y="21"/>
                  <a:pt x="0" y="21"/>
                </a:cubicBezTo>
                <a:cubicBezTo>
                  <a:pt x="0" y="9"/>
                  <a:pt x="9" y="0"/>
                  <a:pt x="21" y="0"/>
                </a:cubicBezTo>
                <a:cubicBezTo>
                  <a:pt x="21" y="0"/>
                  <a:pt x="969" y="0"/>
                  <a:pt x="976" y="0"/>
                </a:cubicBezTo>
                <a:cubicBezTo>
                  <a:pt x="992" y="0"/>
                  <a:pt x="1002" y="10"/>
                  <a:pt x="1002" y="10"/>
                </a:cubicBezTo>
                <a:close/>
              </a:path>
            </a:pathLst>
          </a:custGeom>
          <a:gradFill flip="none" rotWithShape="1">
            <a:gsLst>
              <a:gs pos="0">
                <a:schemeClr val="accent1">
                  <a:lumMod val="5000"/>
                  <a:lumOff val="95000"/>
                  <a:alpha val="0"/>
                </a:schemeClr>
              </a:gs>
              <a:gs pos="83000">
                <a:schemeClr val="bg1"/>
              </a:gs>
            </a:gsLst>
            <a:lin ang="0" scaled="1"/>
            <a:tileRect/>
          </a:gradFill>
          <a:ln>
            <a:noFill/>
          </a:ln>
        </p:spPr>
        <p:txBody>
          <a:bodyPr lIns="91422" tIns="45718" rIns="91422" bIns="45718" anchor="ct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spcBef>
                <a:spcPct val="50000"/>
              </a:spcBef>
              <a:defRPr/>
            </a:pPr>
            <a:endParaRPr lang="en-US" altLang="sv-SE" b="1" dirty="0">
              <a:ea typeface="MS PGothic" charset="-128"/>
            </a:endParaRPr>
          </a:p>
        </p:txBody>
      </p:sp>
      <p:sp>
        <p:nvSpPr>
          <p:cNvPr id="104" name="Freeform 6"/>
          <p:cNvSpPr>
            <a:spLocks noChangeAspect="1"/>
          </p:cNvSpPr>
          <p:nvPr/>
        </p:nvSpPr>
        <p:spPr bwMode="auto">
          <a:xfrm rot="10800000">
            <a:off x="458788" y="5327650"/>
            <a:ext cx="5510212" cy="1112838"/>
          </a:xfrm>
          <a:custGeom>
            <a:avLst/>
            <a:gdLst>
              <a:gd name="T0" fmla="*/ 2147483647 w 1098"/>
              <a:gd name="T1" fmla="*/ 2147483647 h 211"/>
              <a:gd name="T2" fmla="*/ 2147483647 w 1098"/>
              <a:gd name="T3" fmla="*/ 2147483647 h 211"/>
              <a:gd name="T4" fmla="*/ 2147483647 w 1098"/>
              <a:gd name="T5" fmla="*/ 2147483647 h 211"/>
              <a:gd name="T6" fmla="*/ 2147483647 w 1098"/>
              <a:gd name="T7" fmla="*/ 2147483647 h 211"/>
              <a:gd name="T8" fmla="*/ 2147483647 w 1098"/>
              <a:gd name="T9" fmla="*/ 2147483647 h 211"/>
              <a:gd name="T10" fmla="*/ 2147483647 w 1098"/>
              <a:gd name="T11" fmla="*/ 2147483647 h 211"/>
              <a:gd name="T12" fmla="*/ 0 w 1098"/>
              <a:gd name="T13" fmla="*/ 2147483647 h 211"/>
              <a:gd name="T14" fmla="*/ 0 w 1098"/>
              <a:gd name="T15" fmla="*/ 2147483647 h 211"/>
              <a:gd name="T16" fmla="*/ 2147483647 w 1098"/>
              <a:gd name="T17" fmla="*/ 0 h 211"/>
              <a:gd name="T18" fmla="*/ 2147483647 w 1098"/>
              <a:gd name="T19" fmla="*/ 0 h 211"/>
              <a:gd name="T20" fmla="*/ 2147483647 w 1098"/>
              <a:gd name="T21" fmla="*/ 2147483647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211"/>
              <a:gd name="T35" fmla="*/ 1098 w 1098"/>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211">
                <a:moveTo>
                  <a:pt x="1002" y="10"/>
                </a:moveTo>
                <a:cubicBezTo>
                  <a:pt x="1087" y="95"/>
                  <a:pt x="1087" y="95"/>
                  <a:pt x="1087" y="95"/>
                </a:cubicBezTo>
                <a:cubicBezTo>
                  <a:pt x="1087" y="95"/>
                  <a:pt x="1098" y="105"/>
                  <a:pt x="1087" y="116"/>
                </a:cubicBezTo>
                <a:cubicBezTo>
                  <a:pt x="1075" y="128"/>
                  <a:pt x="1002" y="201"/>
                  <a:pt x="1002" y="201"/>
                </a:cubicBezTo>
                <a:cubicBezTo>
                  <a:pt x="1002" y="201"/>
                  <a:pt x="991" y="211"/>
                  <a:pt x="976" y="211"/>
                </a:cubicBezTo>
                <a:cubicBezTo>
                  <a:pt x="969" y="211"/>
                  <a:pt x="21" y="211"/>
                  <a:pt x="21" y="211"/>
                </a:cubicBezTo>
                <a:cubicBezTo>
                  <a:pt x="9" y="211"/>
                  <a:pt x="0" y="202"/>
                  <a:pt x="0" y="190"/>
                </a:cubicBezTo>
                <a:cubicBezTo>
                  <a:pt x="0" y="21"/>
                  <a:pt x="0" y="21"/>
                  <a:pt x="0" y="21"/>
                </a:cubicBezTo>
                <a:cubicBezTo>
                  <a:pt x="0" y="9"/>
                  <a:pt x="9" y="0"/>
                  <a:pt x="21" y="0"/>
                </a:cubicBezTo>
                <a:cubicBezTo>
                  <a:pt x="21" y="0"/>
                  <a:pt x="969" y="0"/>
                  <a:pt x="976" y="0"/>
                </a:cubicBezTo>
                <a:cubicBezTo>
                  <a:pt x="992" y="0"/>
                  <a:pt x="1002" y="10"/>
                  <a:pt x="1002" y="10"/>
                </a:cubicBezTo>
                <a:close/>
              </a:path>
            </a:pathLst>
          </a:custGeom>
          <a:gradFill flip="none" rotWithShape="1">
            <a:gsLst>
              <a:gs pos="0">
                <a:schemeClr val="accent1">
                  <a:lumMod val="5000"/>
                  <a:lumOff val="95000"/>
                  <a:alpha val="0"/>
                </a:schemeClr>
              </a:gs>
              <a:gs pos="83000">
                <a:schemeClr val="bg1"/>
              </a:gs>
            </a:gsLst>
            <a:lin ang="0" scaled="1"/>
            <a:tileRect/>
          </a:gradFill>
          <a:ln>
            <a:noFill/>
          </a:ln>
        </p:spPr>
        <p:txBody>
          <a:bodyPr lIns="91422" tIns="45718" rIns="91422" bIns="45718" anchor="ct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spcBef>
                <a:spcPct val="50000"/>
              </a:spcBef>
              <a:defRPr/>
            </a:pPr>
            <a:endParaRPr lang="en-US" altLang="sv-SE" b="1" dirty="0">
              <a:ea typeface="MS PGothic" charset="-128"/>
            </a:endParaRPr>
          </a:p>
        </p:txBody>
      </p:sp>
      <p:sp>
        <p:nvSpPr>
          <p:cNvPr id="8197" name="Rektangel med rundade hörn 105"/>
          <p:cNvSpPr>
            <a:spLocks noChangeArrowheads="1"/>
          </p:cNvSpPr>
          <p:nvPr/>
        </p:nvSpPr>
        <p:spPr bwMode="auto">
          <a:xfrm>
            <a:off x="6630988" y="1666875"/>
            <a:ext cx="4957762" cy="3425825"/>
          </a:xfrm>
          <a:prstGeom prst="roundRect">
            <a:avLst>
              <a:gd name="adj" fmla="val 2171"/>
            </a:avLst>
          </a:prstGeom>
          <a:solidFill>
            <a:schemeClr val="bg1">
              <a:alpha val="74901"/>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1988" tIns="45718" rIns="71988" bIns="45718"/>
          <a:lstStyle>
            <a:lvl1pPr defTabSz="912813" eaLnBrk="0" hangingPunct="0">
              <a:spcBef>
                <a:spcPct val="50000"/>
              </a:spcBef>
              <a:defRPr sz="2000">
                <a:solidFill>
                  <a:schemeClr val="tx1"/>
                </a:solidFill>
                <a:latin typeface="Arial" pitchFamily="34" charset="0"/>
              </a:defRPr>
            </a:lvl1pPr>
            <a:lvl2pPr marL="742950" indent="-285750" defTabSz="912813" eaLnBrk="0" hangingPunct="0">
              <a:spcBef>
                <a:spcPct val="50000"/>
              </a:spcBef>
              <a:defRPr sz="2000">
                <a:solidFill>
                  <a:schemeClr val="tx1"/>
                </a:solidFill>
                <a:latin typeface="Arial" pitchFamily="34" charset="0"/>
              </a:defRPr>
            </a:lvl2pPr>
            <a:lvl3pPr marL="1143000" indent="-228600" defTabSz="912813" eaLnBrk="0" hangingPunct="0">
              <a:spcBef>
                <a:spcPct val="50000"/>
              </a:spcBef>
              <a:defRPr sz="2000">
                <a:solidFill>
                  <a:schemeClr val="tx1"/>
                </a:solidFill>
                <a:latin typeface="Arial" pitchFamily="34" charset="0"/>
              </a:defRPr>
            </a:lvl3pPr>
            <a:lvl4pPr marL="1600200" indent="-228600" defTabSz="912813" eaLnBrk="0" hangingPunct="0">
              <a:spcBef>
                <a:spcPct val="50000"/>
              </a:spcBef>
              <a:defRPr sz="2000">
                <a:solidFill>
                  <a:schemeClr val="tx1"/>
                </a:solidFill>
                <a:latin typeface="Arial" pitchFamily="34" charset="0"/>
              </a:defRPr>
            </a:lvl4pPr>
            <a:lvl5pPr marL="2057400" indent="-228600" defTabSz="912813" eaLnBrk="0" hangingPunct="0">
              <a:spcBef>
                <a:spcPct val="50000"/>
              </a:spcBef>
              <a:defRPr sz="2000">
                <a:solidFill>
                  <a:schemeClr val="tx1"/>
                </a:solidFill>
                <a:latin typeface="Arial" pitchFamily="34" charset="0"/>
              </a:defRPr>
            </a:lvl5pPr>
            <a:lvl6pPr marL="2514600" indent="-228600" defTabSz="912813" eaLnBrk="0" fontAlgn="base" hangingPunct="0">
              <a:spcBef>
                <a:spcPct val="50000"/>
              </a:spcBef>
              <a:spcAft>
                <a:spcPct val="0"/>
              </a:spcAft>
              <a:defRPr sz="2000">
                <a:solidFill>
                  <a:schemeClr val="tx1"/>
                </a:solidFill>
                <a:latin typeface="Arial" pitchFamily="34" charset="0"/>
              </a:defRPr>
            </a:lvl6pPr>
            <a:lvl7pPr marL="2971800" indent="-228600" defTabSz="912813" eaLnBrk="0" fontAlgn="base" hangingPunct="0">
              <a:spcBef>
                <a:spcPct val="50000"/>
              </a:spcBef>
              <a:spcAft>
                <a:spcPct val="0"/>
              </a:spcAft>
              <a:defRPr sz="2000">
                <a:solidFill>
                  <a:schemeClr val="tx1"/>
                </a:solidFill>
                <a:latin typeface="Arial" pitchFamily="34" charset="0"/>
              </a:defRPr>
            </a:lvl7pPr>
            <a:lvl8pPr marL="3429000" indent="-228600" defTabSz="912813" eaLnBrk="0" fontAlgn="base" hangingPunct="0">
              <a:spcBef>
                <a:spcPct val="50000"/>
              </a:spcBef>
              <a:spcAft>
                <a:spcPct val="0"/>
              </a:spcAft>
              <a:defRPr sz="2000">
                <a:solidFill>
                  <a:schemeClr val="tx1"/>
                </a:solidFill>
                <a:latin typeface="Arial" pitchFamily="34" charset="0"/>
              </a:defRPr>
            </a:lvl8pPr>
            <a:lvl9pPr marL="3886200" indent="-228600" defTabSz="912813" eaLnBrk="0" fontAlgn="base" hangingPunct="0">
              <a:spcBef>
                <a:spcPct val="50000"/>
              </a:spcBef>
              <a:spcAft>
                <a:spcPct val="0"/>
              </a:spcAft>
              <a:defRPr sz="2000">
                <a:solidFill>
                  <a:schemeClr val="tx1"/>
                </a:solidFill>
                <a:latin typeface="Arial" pitchFamily="34" charset="0"/>
              </a:defRPr>
            </a:lvl9pPr>
          </a:lstStyle>
          <a:p>
            <a:pPr eaLnBrk="1" hangingPunct="1"/>
            <a:endParaRPr lang="sv-SE" altLang="en-US" b="1"/>
          </a:p>
        </p:txBody>
      </p:sp>
      <p:sp>
        <p:nvSpPr>
          <p:cNvPr id="8198" name="Rektangel med rundade hörn 2"/>
          <p:cNvSpPr>
            <a:spLocks noChangeArrowheads="1"/>
          </p:cNvSpPr>
          <p:nvPr/>
        </p:nvSpPr>
        <p:spPr bwMode="auto">
          <a:xfrm>
            <a:off x="484188" y="1666875"/>
            <a:ext cx="4957762" cy="3425825"/>
          </a:xfrm>
          <a:prstGeom prst="roundRect">
            <a:avLst>
              <a:gd name="adj" fmla="val 2171"/>
            </a:avLst>
          </a:prstGeom>
          <a:solidFill>
            <a:schemeClr val="bg1">
              <a:alpha val="74901"/>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1988" tIns="45718" rIns="71988" bIns="45718"/>
          <a:lstStyle>
            <a:lvl1pPr defTabSz="912813" eaLnBrk="0" hangingPunct="0">
              <a:spcBef>
                <a:spcPct val="50000"/>
              </a:spcBef>
              <a:defRPr sz="2000">
                <a:solidFill>
                  <a:schemeClr val="tx1"/>
                </a:solidFill>
                <a:latin typeface="Arial" pitchFamily="34" charset="0"/>
              </a:defRPr>
            </a:lvl1pPr>
            <a:lvl2pPr marL="742950" indent="-285750" defTabSz="912813" eaLnBrk="0" hangingPunct="0">
              <a:spcBef>
                <a:spcPct val="50000"/>
              </a:spcBef>
              <a:defRPr sz="2000">
                <a:solidFill>
                  <a:schemeClr val="tx1"/>
                </a:solidFill>
                <a:latin typeface="Arial" pitchFamily="34" charset="0"/>
              </a:defRPr>
            </a:lvl2pPr>
            <a:lvl3pPr marL="1143000" indent="-228600" defTabSz="912813" eaLnBrk="0" hangingPunct="0">
              <a:spcBef>
                <a:spcPct val="50000"/>
              </a:spcBef>
              <a:defRPr sz="2000">
                <a:solidFill>
                  <a:schemeClr val="tx1"/>
                </a:solidFill>
                <a:latin typeface="Arial" pitchFamily="34" charset="0"/>
              </a:defRPr>
            </a:lvl3pPr>
            <a:lvl4pPr marL="1600200" indent="-228600" defTabSz="912813" eaLnBrk="0" hangingPunct="0">
              <a:spcBef>
                <a:spcPct val="50000"/>
              </a:spcBef>
              <a:defRPr sz="2000">
                <a:solidFill>
                  <a:schemeClr val="tx1"/>
                </a:solidFill>
                <a:latin typeface="Arial" pitchFamily="34" charset="0"/>
              </a:defRPr>
            </a:lvl4pPr>
            <a:lvl5pPr marL="2057400" indent="-228600" defTabSz="912813" eaLnBrk="0" hangingPunct="0">
              <a:spcBef>
                <a:spcPct val="50000"/>
              </a:spcBef>
              <a:defRPr sz="2000">
                <a:solidFill>
                  <a:schemeClr val="tx1"/>
                </a:solidFill>
                <a:latin typeface="Arial" pitchFamily="34" charset="0"/>
              </a:defRPr>
            </a:lvl5pPr>
            <a:lvl6pPr marL="2514600" indent="-228600" defTabSz="912813" eaLnBrk="0" fontAlgn="base" hangingPunct="0">
              <a:spcBef>
                <a:spcPct val="50000"/>
              </a:spcBef>
              <a:spcAft>
                <a:spcPct val="0"/>
              </a:spcAft>
              <a:defRPr sz="2000">
                <a:solidFill>
                  <a:schemeClr val="tx1"/>
                </a:solidFill>
                <a:latin typeface="Arial" pitchFamily="34" charset="0"/>
              </a:defRPr>
            </a:lvl6pPr>
            <a:lvl7pPr marL="2971800" indent="-228600" defTabSz="912813" eaLnBrk="0" fontAlgn="base" hangingPunct="0">
              <a:spcBef>
                <a:spcPct val="50000"/>
              </a:spcBef>
              <a:spcAft>
                <a:spcPct val="0"/>
              </a:spcAft>
              <a:defRPr sz="2000">
                <a:solidFill>
                  <a:schemeClr val="tx1"/>
                </a:solidFill>
                <a:latin typeface="Arial" pitchFamily="34" charset="0"/>
              </a:defRPr>
            </a:lvl7pPr>
            <a:lvl8pPr marL="3429000" indent="-228600" defTabSz="912813" eaLnBrk="0" fontAlgn="base" hangingPunct="0">
              <a:spcBef>
                <a:spcPct val="50000"/>
              </a:spcBef>
              <a:spcAft>
                <a:spcPct val="0"/>
              </a:spcAft>
              <a:defRPr sz="2000">
                <a:solidFill>
                  <a:schemeClr val="tx1"/>
                </a:solidFill>
                <a:latin typeface="Arial" pitchFamily="34" charset="0"/>
              </a:defRPr>
            </a:lvl8pPr>
            <a:lvl9pPr marL="3886200" indent="-228600" defTabSz="912813" eaLnBrk="0" fontAlgn="base" hangingPunct="0">
              <a:spcBef>
                <a:spcPct val="50000"/>
              </a:spcBef>
              <a:spcAft>
                <a:spcPct val="0"/>
              </a:spcAft>
              <a:defRPr sz="2000">
                <a:solidFill>
                  <a:schemeClr val="tx1"/>
                </a:solidFill>
                <a:latin typeface="Arial" pitchFamily="34" charset="0"/>
              </a:defRPr>
            </a:lvl9pPr>
          </a:lstStyle>
          <a:p>
            <a:pPr eaLnBrk="1" hangingPunct="1"/>
            <a:endParaRPr lang="sv-SE" altLang="en-US" b="1"/>
          </a:p>
        </p:txBody>
      </p:sp>
      <p:sp>
        <p:nvSpPr>
          <p:cNvPr id="8199" name="Title 3"/>
          <p:cNvSpPr>
            <a:spLocks noGrp="1"/>
          </p:cNvSpPr>
          <p:nvPr>
            <p:ph type="title"/>
          </p:nvPr>
        </p:nvSpPr>
        <p:spPr>
          <a:xfrm>
            <a:off x="715963" y="660400"/>
            <a:ext cx="9991725" cy="830263"/>
          </a:xfrm>
        </p:spPr>
        <p:txBody>
          <a:bodyPr>
            <a:normAutofit fontScale="90000"/>
          </a:bodyPr>
          <a:lstStyle/>
          <a:p>
            <a:pPr algn="ctr"/>
            <a:r>
              <a:rPr lang="en-US" altLang="en-US" dirty="0">
                <a:solidFill>
                  <a:schemeClr val="bg1"/>
                </a:solidFill>
                <a:latin typeface="Ericsson Capital TT" pitchFamily="2" charset="0"/>
              </a:rPr>
              <a:t>IoT: Wide Range of Requirements </a:t>
            </a:r>
          </a:p>
        </p:txBody>
      </p:sp>
      <p:pic>
        <p:nvPicPr>
          <p:cNvPr id="8200" name="Picture 4" descr="White E-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9338" y="360363"/>
            <a:ext cx="4445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Freeform 3"/>
          <p:cNvSpPr>
            <a:spLocks noChangeAspect="1" noEditPoints="1"/>
          </p:cNvSpPr>
          <p:nvPr/>
        </p:nvSpPr>
        <p:spPr bwMode="auto">
          <a:xfrm>
            <a:off x="898525" y="2566988"/>
            <a:ext cx="735013" cy="593725"/>
          </a:xfrm>
          <a:custGeom>
            <a:avLst/>
            <a:gdLst>
              <a:gd name="T0" fmla="*/ 2147483647 w 311"/>
              <a:gd name="T1" fmla="*/ 2147483647 h 252"/>
              <a:gd name="T2" fmla="*/ 2147483647 w 311"/>
              <a:gd name="T3" fmla="*/ 2147483647 h 252"/>
              <a:gd name="T4" fmla="*/ 2147483647 w 311"/>
              <a:gd name="T5" fmla="*/ 2147483647 h 252"/>
              <a:gd name="T6" fmla="*/ 2147483647 w 311"/>
              <a:gd name="T7" fmla="*/ 2147483647 h 252"/>
              <a:gd name="T8" fmla="*/ 2147483647 w 311"/>
              <a:gd name="T9" fmla="*/ 2147483647 h 252"/>
              <a:gd name="T10" fmla="*/ 2147483647 w 311"/>
              <a:gd name="T11" fmla="*/ 2147483647 h 252"/>
              <a:gd name="T12" fmla="*/ 2147483647 w 311"/>
              <a:gd name="T13" fmla="*/ 2147483647 h 252"/>
              <a:gd name="T14" fmla="*/ 2147483647 w 311"/>
              <a:gd name="T15" fmla="*/ 2147483647 h 252"/>
              <a:gd name="T16" fmla="*/ 2147483647 w 311"/>
              <a:gd name="T17" fmla="*/ 2147483647 h 252"/>
              <a:gd name="T18" fmla="*/ 2147483647 w 311"/>
              <a:gd name="T19" fmla="*/ 2147483647 h 252"/>
              <a:gd name="T20" fmla="*/ 2147483647 w 311"/>
              <a:gd name="T21" fmla="*/ 2147483647 h 252"/>
              <a:gd name="T22" fmla="*/ 2147483647 w 311"/>
              <a:gd name="T23" fmla="*/ 2147483647 h 252"/>
              <a:gd name="T24" fmla="*/ 2147483647 w 311"/>
              <a:gd name="T25" fmla="*/ 0 h 252"/>
              <a:gd name="T26" fmla="*/ 2147483647 w 311"/>
              <a:gd name="T27" fmla="*/ 2147483647 h 252"/>
              <a:gd name="T28" fmla="*/ 2147483647 w 311"/>
              <a:gd name="T29" fmla="*/ 2147483647 h 252"/>
              <a:gd name="T30" fmla="*/ 2147483647 w 311"/>
              <a:gd name="T31" fmla="*/ 2147483647 h 252"/>
              <a:gd name="T32" fmla="*/ 2147483647 w 311"/>
              <a:gd name="T33" fmla="*/ 2147483647 h 252"/>
              <a:gd name="T34" fmla="*/ 2147483647 w 311"/>
              <a:gd name="T35" fmla="*/ 2147483647 h 252"/>
              <a:gd name="T36" fmla="*/ 2147483647 w 311"/>
              <a:gd name="T37" fmla="*/ 2147483647 h 252"/>
              <a:gd name="T38" fmla="*/ 2147483647 w 311"/>
              <a:gd name="T39" fmla="*/ 2147483647 h 252"/>
              <a:gd name="T40" fmla="*/ 2147483647 w 311"/>
              <a:gd name="T41" fmla="*/ 2147483647 h 252"/>
              <a:gd name="T42" fmla="*/ 2147483647 w 311"/>
              <a:gd name="T43" fmla="*/ 2147483647 h 252"/>
              <a:gd name="T44" fmla="*/ 2147483647 w 311"/>
              <a:gd name="T45" fmla="*/ 2147483647 h 252"/>
              <a:gd name="T46" fmla="*/ 2147483647 w 311"/>
              <a:gd name="T47" fmla="*/ 2147483647 h 252"/>
              <a:gd name="T48" fmla="*/ 2147483647 w 311"/>
              <a:gd name="T49" fmla="*/ 2147483647 h 252"/>
              <a:gd name="T50" fmla="*/ 2147483647 w 311"/>
              <a:gd name="T51" fmla="*/ 2147483647 h 252"/>
              <a:gd name="T52" fmla="*/ 2147483647 w 311"/>
              <a:gd name="T53" fmla="*/ 2147483647 h 252"/>
              <a:gd name="T54" fmla="*/ 2147483647 w 311"/>
              <a:gd name="T55" fmla="*/ 2147483647 h 252"/>
              <a:gd name="T56" fmla="*/ 2147483647 w 311"/>
              <a:gd name="T57" fmla="*/ 2147483647 h 252"/>
              <a:gd name="T58" fmla="*/ 2147483647 w 311"/>
              <a:gd name="T59" fmla="*/ 2147483647 h 252"/>
              <a:gd name="T60" fmla="*/ 2147483647 w 311"/>
              <a:gd name="T61" fmla="*/ 2147483647 h 252"/>
              <a:gd name="T62" fmla="*/ 2147483647 w 311"/>
              <a:gd name="T63" fmla="*/ 2147483647 h 252"/>
              <a:gd name="T64" fmla="*/ 2147483647 w 311"/>
              <a:gd name="T65" fmla="*/ 2147483647 h 252"/>
              <a:gd name="T66" fmla="*/ 2147483647 w 311"/>
              <a:gd name="T67" fmla="*/ 2147483647 h 252"/>
              <a:gd name="T68" fmla="*/ 2147483647 w 311"/>
              <a:gd name="T69" fmla="*/ 2147483647 h 252"/>
              <a:gd name="T70" fmla="*/ 2147483647 w 311"/>
              <a:gd name="T71" fmla="*/ 2147483647 h 252"/>
              <a:gd name="T72" fmla="*/ 2147483647 w 311"/>
              <a:gd name="T73" fmla="*/ 2147483647 h 252"/>
              <a:gd name="T74" fmla="*/ 2147483647 w 311"/>
              <a:gd name="T75" fmla="*/ 2147483647 h 252"/>
              <a:gd name="T76" fmla="*/ 2147483647 w 311"/>
              <a:gd name="T77" fmla="*/ 2147483647 h 252"/>
              <a:gd name="T78" fmla="*/ 2147483647 w 311"/>
              <a:gd name="T79" fmla="*/ 2147483647 h 2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1" h="252">
                <a:moveTo>
                  <a:pt x="303" y="236"/>
                </a:moveTo>
                <a:cubicBezTo>
                  <a:pt x="303" y="236"/>
                  <a:pt x="303" y="236"/>
                  <a:pt x="303" y="236"/>
                </a:cubicBezTo>
                <a:cubicBezTo>
                  <a:pt x="280" y="236"/>
                  <a:pt x="280" y="236"/>
                  <a:pt x="280" y="236"/>
                </a:cubicBezTo>
                <a:cubicBezTo>
                  <a:pt x="280" y="140"/>
                  <a:pt x="280" y="140"/>
                  <a:pt x="280" y="140"/>
                </a:cubicBezTo>
                <a:cubicBezTo>
                  <a:pt x="280" y="135"/>
                  <a:pt x="276" y="132"/>
                  <a:pt x="272" y="132"/>
                </a:cubicBezTo>
                <a:cubicBezTo>
                  <a:pt x="267" y="132"/>
                  <a:pt x="264" y="135"/>
                  <a:pt x="264" y="140"/>
                </a:cubicBezTo>
                <a:cubicBezTo>
                  <a:pt x="264" y="244"/>
                  <a:pt x="264" y="244"/>
                  <a:pt x="264" y="244"/>
                </a:cubicBezTo>
                <a:cubicBezTo>
                  <a:pt x="264" y="246"/>
                  <a:pt x="265" y="248"/>
                  <a:pt x="266" y="249"/>
                </a:cubicBezTo>
                <a:cubicBezTo>
                  <a:pt x="268" y="251"/>
                  <a:pt x="270" y="252"/>
                  <a:pt x="272" y="252"/>
                </a:cubicBezTo>
                <a:cubicBezTo>
                  <a:pt x="303" y="252"/>
                  <a:pt x="303" y="252"/>
                  <a:pt x="303" y="252"/>
                </a:cubicBezTo>
                <a:cubicBezTo>
                  <a:pt x="308" y="252"/>
                  <a:pt x="311" y="248"/>
                  <a:pt x="311" y="244"/>
                </a:cubicBezTo>
                <a:cubicBezTo>
                  <a:pt x="311" y="239"/>
                  <a:pt x="308" y="236"/>
                  <a:pt x="303" y="236"/>
                </a:cubicBezTo>
                <a:close/>
                <a:moveTo>
                  <a:pt x="272" y="116"/>
                </a:moveTo>
                <a:cubicBezTo>
                  <a:pt x="276" y="116"/>
                  <a:pt x="280" y="112"/>
                  <a:pt x="280" y="108"/>
                </a:cubicBezTo>
                <a:cubicBezTo>
                  <a:pt x="280" y="78"/>
                  <a:pt x="280" y="78"/>
                  <a:pt x="280" y="78"/>
                </a:cubicBezTo>
                <a:cubicBezTo>
                  <a:pt x="280" y="76"/>
                  <a:pt x="279" y="74"/>
                  <a:pt x="277" y="73"/>
                </a:cubicBezTo>
                <a:cubicBezTo>
                  <a:pt x="276" y="71"/>
                  <a:pt x="274" y="70"/>
                  <a:pt x="272" y="70"/>
                </a:cubicBezTo>
                <a:cubicBezTo>
                  <a:pt x="228" y="70"/>
                  <a:pt x="228" y="70"/>
                  <a:pt x="228" y="70"/>
                </a:cubicBezTo>
                <a:cubicBezTo>
                  <a:pt x="226" y="70"/>
                  <a:pt x="224" y="71"/>
                  <a:pt x="223" y="73"/>
                </a:cubicBezTo>
                <a:cubicBezTo>
                  <a:pt x="221" y="74"/>
                  <a:pt x="220" y="76"/>
                  <a:pt x="220" y="78"/>
                </a:cubicBezTo>
                <a:cubicBezTo>
                  <a:pt x="220" y="201"/>
                  <a:pt x="220" y="201"/>
                  <a:pt x="220" y="201"/>
                </a:cubicBezTo>
                <a:cubicBezTo>
                  <a:pt x="208" y="201"/>
                  <a:pt x="208" y="201"/>
                  <a:pt x="208" y="201"/>
                </a:cubicBezTo>
                <a:cubicBezTo>
                  <a:pt x="208" y="8"/>
                  <a:pt x="208" y="8"/>
                  <a:pt x="208" y="8"/>
                </a:cubicBezTo>
                <a:cubicBezTo>
                  <a:pt x="208" y="6"/>
                  <a:pt x="207" y="4"/>
                  <a:pt x="206" y="3"/>
                </a:cubicBezTo>
                <a:cubicBezTo>
                  <a:pt x="205" y="1"/>
                  <a:pt x="202" y="0"/>
                  <a:pt x="200" y="0"/>
                </a:cubicBezTo>
                <a:cubicBezTo>
                  <a:pt x="159" y="0"/>
                  <a:pt x="159" y="0"/>
                  <a:pt x="159" y="0"/>
                </a:cubicBezTo>
                <a:cubicBezTo>
                  <a:pt x="157" y="0"/>
                  <a:pt x="155" y="1"/>
                  <a:pt x="153" y="3"/>
                </a:cubicBezTo>
                <a:cubicBezTo>
                  <a:pt x="152" y="4"/>
                  <a:pt x="151" y="6"/>
                  <a:pt x="151" y="8"/>
                </a:cubicBezTo>
                <a:cubicBezTo>
                  <a:pt x="151" y="102"/>
                  <a:pt x="151" y="102"/>
                  <a:pt x="151" y="102"/>
                </a:cubicBezTo>
                <a:cubicBezTo>
                  <a:pt x="148" y="102"/>
                  <a:pt x="148" y="102"/>
                  <a:pt x="148" y="102"/>
                </a:cubicBezTo>
                <a:cubicBezTo>
                  <a:pt x="146" y="102"/>
                  <a:pt x="143" y="103"/>
                  <a:pt x="142" y="104"/>
                </a:cubicBezTo>
                <a:cubicBezTo>
                  <a:pt x="141" y="106"/>
                  <a:pt x="140" y="108"/>
                  <a:pt x="140" y="110"/>
                </a:cubicBezTo>
                <a:cubicBezTo>
                  <a:pt x="140" y="160"/>
                  <a:pt x="140" y="160"/>
                  <a:pt x="140" y="160"/>
                </a:cubicBezTo>
                <a:cubicBezTo>
                  <a:pt x="127" y="160"/>
                  <a:pt x="127" y="160"/>
                  <a:pt x="127" y="160"/>
                </a:cubicBezTo>
                <a:cubicBezTo>
                  <a:pt x="127" y="38"/>
                  <a:pt x="127" y="38"/>
                  <a:pt x="127" y="38"/>
                </a:cubicBezTo>
                <a:cubicBezTo>
                  <a:pt x="127" y="36"/>
                  <a:pt x="126" y="34"/>
                  <a:pt x="124" y="32"/>
                </a:cubicBezTo>
                <a:cubicBezTo>
                  <a:pt x="103" y="16"/>
                  <a:pt x="103" y="16"/>
                  <a:pt x="103" y="16"/>
                </a:cubicBezTo>
                <a:cubicBezTo>
                  <a:pt x="101" y="13"/>
                  <a:pt x="96" y="13"/>
                  <a:pt x="93" y="16"/>
                </a:cubicBezTo>
                <a:cubicBezTo>
                  <a:pt x="73" y="32"/>
                  <a:pt x="73" y="32"/>
                  <a:pt x="73" y="32"/>
                </a:cubicBezTo>
                <a:cubicBezTo>
                  <a:pt x="71" y="34"/>
                  <a:pt x="70" y="36"/>
                  <a:pt x="70" y="38"/>
                </a:cubicBezTo>
                <a:cubicBezTo>
                  <a:pt x="70" y="122"/>
                  <a:pt x="70" y="122"/>
                  <a:pt x="70" y="122"/>
                </a:cubicBezTo>
                <a:cubicBezTo>
                  <a:pt x="40" y="122"/>
                  <a:pt x="40" y="122"/>
                  <a:pt x="40" y="122"/>
                </a:cubicBezTo>
                <a:cubicBezTo>
                  <a:pt x="38" y="122"/>
                  <a:pt x="36" y="123"/>
                  <a:pt x="34" y="124"/>
                </a:cubicBezTo>
                <a:cubicBezTo>
                  <a:pt x="33" y="126"/>
                  <a:pt x="32" y="128"/>
                  <a:pt x="32" y="130"/>
                </a:cubicBezTo>
                <a:cubicBezTo>
                  <a:pt x="32" y="236"/>
                  <a:pt x="32" y="236"/>
                  <a:pt x="32" y="236"/>
                </a:cubicBezTo>
                <a:cubicBezTo>
                  <a:pt x="8" y="236"/>
                  <a:pt x="8" y="236"/>
                  <a:pt x="8" y="236"/>
                </a:cubicBezTo>
                <a:cubicBezTo>
                  <a:pt x="3" y="236"/>
                  <a:pt x="0" y="239"/>
                  <a:pt x="0" y="244"/>
                </a:cubicBezTo>
                <a:cubicBezTo>
                  <a:pt x="0" y="248"/>
                  <a:pt x="3" y="252"/>
                  <a:pt x="8" y="252"/>
                </a:cubicBezTo>
                <a:cubicBezTo>
                  <a:pt x="40" y="252"/>
                  <a:pt x="40" y="252"/>
                  <a:pt x="40" y="252"/>
                </a:cubicBezTo>
                <a:cubicBezTo>
                  <a:pt x="42" y="252"/>
                  <a:pt x="44" y="251"/>
                  <a:pt x="45" y="249"/>
                </a:cubicBezTo>
                <a:cubicBezTo>
                  <a:pt x="47" y="248"/>
                  <a:pt x="48" y="246"/>
                  <a:pt x="48" y="244"/>
                </a:cubicBezTo>
                <a:cubicBezTo>
                  <a:pt x="48" y="138"/>
                  <a:pt x="48" y="138"/>
                  <a:pt x="48" y="138"/>
                </a:cubicBezTo>
                <a:cubicBezTo>
                  <a:pt x="78" y="138"/>
                  <a:pt x="78" y="138"/>
                  <a:pt x="78" y="138"/>
                </a:cubicBezTo>
                <a:cubicBezTo>
                  <a:pt x="80" y="138"/>
                  <a:pt x="82" y="137"/>
                  <a:pt x="83" y="136"/>
                </a:cubicBezTo>
                <a:cubicBezTo>
                  <a:pt x="85" y="134"/>
                  <a:pt x="86" y="132"/>
                  <a:pt x="86" y="130"/>
                </a:cubicBezTo>
                <a:cubicBezTo>
                  <a:pt x="86" y="42"/>
                  <a:pt x="86" y="42"/>
                  <a:pt x="86" y="42"/>
                </a:cubicBezTo>
                <a:cubicBezTo>
                  <a:pt x="98" y="32"/>
                  <a:pt x="98" y="32"/>
                  <a:pt x="98" y="32"/>
                </a:cubicBezTo>
                <a:cubicBezTo>
                  <a:pt x="111" y="42"/>
                  <a:pt x="111" y="42"/>
                  <a:pt x="111" y="42"/>
                </a:cubicBezTo>
                <a:cubicBezTo>
                  <a:pt x="111" y="168"/>
                  <a:pt x="111" y="168"/>
                  <a:pt x="111" y="168"/>
                </a:cubicBezTo>
                <a:cubicBezTo>
                  <a:pt x="111" y="171"/>
                  <a:pt x="112" y="173"/>
                  <a:pt x="113" y="174"/>
                </a:cubicBezTo>
                <a:cubicBezTo>
                  <a:pt x="115" y="176"/>
                  <a:pt x="117" y="176"/>
                  <a:pt x="119" y="176"/>
                </a:cubicBezTo>
                <a:cubicBezTo>
                  <a:pt x="148" y="176"/>
                  <a:pt x="148" y="176"/>
                  <a:pt x="148" y="176"/>
                </a:cubicBezTo>
                <a:cubicBezTo>
                  <a:pt x="150" y="176"/>
                  <a:pt x="152" y="176"/>
                  <a:pt x="153" y="174"/>
                </a:cubicBezTo>
                <a:cubicBezTo>
                  <a:pt x="155" y="173"/>
                  <a:pt x="156" y="171"/>
                  <a:pt x="156" y="168"/>
                </a:cubicBezTo>
                <a:cubicBezTo>
                  <a:pt x="156" y="118"/>
                  <a:pt x="156" y="118"/>
                  <a:pt x="156" y="118"/>
                </a:cubicBezTo>
                <a:cubicBezTo>
                  <a:pt x="159" y="118"/>
                  <a:pt x="159" y="118"/>
                  <a:pt x="159" y="118"/>
                </a:cubicBezTo>
                <a:cubicBezTo>
                  <a:pt x="161" y="118"/>
                  <a:pt x="163" y="117"/>
                  <a:pt x="165" y="115"/>
                </a:cubicBezTo>
                <a:cubicBezTo>
                  <a:pt x="166" y="114"/>
                  <a:pt x="167" y="112"/>
                  <a:pt x="167" y="110"/>
                </a:cubicBezTo>
                <a:cubicBezTo>
                  <a:pt x="167" y="16"/>
                  <a:pt x="167" y="16"/>
                  <a:pt x="167" y="16"/>
                </a:cubicBezTo>
                <a:cubicBezTo>
                  <a:pt x="192" y="16"/>
                  <a:pt x="192" y="16"/>
                  <a:pt x="192" y="16"/>
                </a:cubicBezTo>
                <a:cubicBezTo>
                  <a:pt x="192" y="209"/>
                  <a:pt x="192" y="209"/>
                  <a:pt x="192" y="209"/>
                </a:cubicBezTo>
                <a:cubicBezTo>
                  <a:pt x="192" y="211"/>
                  <a:pt x="193" y="213"/>
                  <a:pt x="195" y="215"/>
                </a:cubicBezTo>
                <a:cubicBezTo>
                  <a:pt x="196" y="216"/>
                  <a:pt x="198" y="217"/>
                  <a:pt x="200" y="217"/>
                </a:cubicBezTo>
                <a:cubicBezTo>
                  <a:pt x="228" y="217"/>
                  <a:pt x="228" y="217"/>
                  <a:pt x="228" y="217"/>
                </a:cubicBezTo>
                <a:cubicBezTo>
                  <a:pt x="230" y="217"/>
                  <a:pt x="232" y="216"/>
                  <a:pt x="234" y="215"/>
                </a:cubicBezTo>
                <a:cubicBezTo>
                  <a:pt x="235" y="213"/>
                  <a:pt x="236" y="211"/>
                  <a:pt x="236" y="209"/>
                </a:cubicBezTo>
                <a:cubicBezTo>
                  <a:pt x="236" y="86"/>
                  <a:pt x="236" y="86"/>
                  <a:pt x="236" y="86"/>
                </a:cubicBezTo>
                <a:cubicBezTo>
                  <a:pt x="264" y="86"/>
                  <a:pt x="264" y="86"/>
                  <a:pt x="264" y="86"/>
                </a:cubicBezTo>
                <a:cubicBezTo>
                  <a:pt x="264" y="108"/>
                  <a:pt x="264" y="108"/>
                  <a:pt x="264" y="108"/>
                </a:cubicBezTo>
                <a:cubicBezTo>
                  <a:pt x="264" y="112"/>
                  <a:pt x="267" y="116"/>
                  <a:pt x="272" y="116"/>
                </a:cubicBez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02" name="Freeform 3"/>
          <p:cNvSpPr>
            <a:spLocks noChangeAspect="1" noEditPoints="1"/>
          </p:cNvSpPr>
          <p:nvPr/>
        </p:nvSpPr>
        <p:spPr bwMode="auto">
          <a:xfrm>
            <a:off x="2182813" y="3622675"/>
            <a:ext cx="660400" cy="654050"/>
          </a:xfrm>
          <a:custGeom>
            <a:avLst/>
            <a:gdLst>
              <a:gd name="T0" fmla="*/ 2147483647 w 430"/>
              <a:gd name="T1" fmla="*/ 2147483647 h 426"/>
              <a:gd name="T2" fmla="*/ 2147483647 w 430"/>
              <a:gd name="T3" fmla="*/ 2147483647 h 426"/>
              <a:gd name="T4" fmla="*/ 2147483647 w 430"/>
              <a:gd name="T5" fmla="*/ 2147483647 h 426"/>
              <a:gd name="T6" fmla="*/ 2147483647 w 430"/>
              <a:gd name="T7" fmla="*/ 2147483647 h 426"/>
              <a:gd name="T8" fmla="*/ 2147483647 w 430"/>
              <a:gd name="T9" fmla="*/ 2147483647 h 426"/>
              <a:gd name="T10" fmla="*/ 2147483647 w 430"/>
              <a:gd name="T11" fmla="*/ 2147483647 h 426"/>
              <a:gd name="T12" fmla="*/ 2147483647 w 430"/>
              <a:gd name="T13" fmla="*/ 2147483647 h 426"/>
              <a:gd name="T14" fmla="*/ 2147483647 w 430"/>
              <a:gd name="T15" fmla="*/ 2147483647 h 426"/>
              <a:gd name="T16" fmla="*/ 2147483647 w 430"/>
              <a:gd name="T17" fmla="*/ 2147483647 h 426"/>
              <a:gd name="T18" fmla="*/ 2147483647 w 430"/>
              <a:gd name="T19" fmla="*/ 2147483647 h 426"/>
              <a:gd name="T20" fmla="*/ 2147483647 w 430"/>
              <a:gd name="T21" fmla="*/ 2147483647 h 426"/>
              <a:gd name="T22" fmla="*/ 2147483647 w 430"/>
              <a:gd name="T23" fmla="*/ 2147483647 h 426"/>
              <a:gd name="T24" fmla="*/ 2147483647 w 430"/>
              <a:gd name="T25" fmla="*/ 2147483647 h 426"/>
              <a:gd name="T26" fmla="*/ 2147483647 w 430"/>
              <a:gd name="T27" fmla="*/ 2147483647 h 426"/>
              <a:gd name="T28" fmla="*/ 2147483647 w 430"/>
              <a:gd name="T29" fmla="*/ 2147483647 h 426"/>
              <a:gd name="T30" fmla="*/ 2147483647 w 430"/>
              <a:gd name="T31" fmla="*/ 2147483647 h 426"/>
              <a:gd name="T32" fmla="*/ 2147483647 w 430"/>
              <a:gd name="T33" fmla="*/ 2147483647 h 426"/>
              <a:gd name="T34" fmla="*/ 2147483647 w 430"/>
              <a:gd name="T35" fmla="*/ 2147483647 h 426"/>
              <a:gd name="T36" fmla="*/ 2147483647 w 430"/>
              <a:gd name="T37" fmla="*/ 2147483647 h 426"/>
              <a:gd name="T38" fmla="*/ 2147483647 w 430"/>
              <a:gd name="T39" fmla="*/ 2147483647 h 426"/>
              <a:gd name="T40" fmla="*/ 2147483647 w 430"/>
              <a:gd name="T41" fmla="*/ 2147483647 h 426"/>
              <a:gd name="T42" fmla="*/ 2147483647 w 430"/>
              <a:gd name="T43" fmla="*/ 2147483647 h 426"/>
              <a:gd name="T44" fmla="*/ 2147483647 w 430"/>
              <a:gd name="T45" fmla="*/ 2147483647 h 426"/>
              <a:gd name="T46" fmla="*/ 2147483647 w 430"/>
              <a:gd name="T47" fmla="*/ 2147483647 h 426"/>
              <a:gd name="T48" fmla="*/ 2147483647 w 430"/>
              <a:gd name="T49" fmla="*/ 2147483647 h 426"/>
              <a:gd name="T50" fmla="*/ 2147483647 w 430"/>
              <a:gd name="T51" fmla="*/ 2147483647 h 426"/>
              <a:gd name="T52" fmla="*/ 2147483647 w 430"/>
              <a:gd name="T53" fmla="*/ 2147483647 h 426"/>
              <a:gd name="T54" fmla="*/ 2147483647 w 430"/>
              <a:gd name="T55" fmla="*/ 2147483647 h 426"/>
              <a:gd name="T56" fmla="*/ 2147483647 w 430"/>
              <a:gd name="T57" fmla="*/ 2147483647 h 426"/>
              <a:gd name="T58" fmla="*/ 2147483647 w 430"/>
              <a:gd name="T59" fmla="*/ 2147483647 h 426"/>
              <a:gd name="T60" fmla="*/ 2147483647 w 430"/>
              <a:gd name="T61" fmla="*/ 2147483647 h 426"/>
              <a:gd name="T62" fmla="*/ 2147483647 w 430"/>
              <a:gd name="T63" fmla="*/ 2147483647 h 426"/>
              <a:gd name="T64" fmla="*/ 2147483647 w 430"/>
              <a:gd name="T65" fmla="*/ 2147483647 h 426"/>
              <a:gd name="T66" fmla="*/ 2147483647 w 430"/>
              <a:gd name="T67" fmla="*/ 2147483647 h 426"/>
              <a:gd name="T68" fmla="*/ 2147483647 w 430"/>
              <a:gd name="T69" fmla="*/ 2147483647 h 426"/>
              <a:gd name="T70" fmla="*/ 2147483647 w 430"/>
              <a:gd name="T71" fmla="*/ 2147483647 h 426"/>
              <a:gd name="T72" fmla="*/ 2147483647 w 430"/>
              <a:gd name="T73" fmla="*/ 2147483647 h 426"/>
              <a:gd name="T74" fmla="*/ 2147483647 w 430"/>
              <a:gd name="T75" fmla="*/ 2147483647 h 426"/>
              <a:gd name="T76" fmla="*/ 2147483647 w 430"/>
              <a:gd name="T77" fmla="*/ 2147483647 h 426"/>
              <a:gd name="T78" fmla="*/ 2147483647 w 430"/>
              <a:gd name="T79" fmla="*/ 2147483647 h 426"/>
              <a:gd name="T80" fmla="*/ 2147483647 w 430"/>
              <a:gd name="T81" fmla="*/ 2147483647 h 426"/>
              <a:gd name="T82" fmla="*/ 2147483647 w 430"/>
              <a:gd name="T83" fmla="*/ 2147483647 h 426"/>
              <a:gd name="T84" fmla="*/ 2147483647 w 430"/>
              <a:gd name="T85" fmla="*/ 2147483647 h 426"/>
              <a:gd name="T86" fmla="*/ 2147483647 w 430"/>
              <a:gd name="T87" fmla="*/ 2147483647 h 426"/>
              <a:gd name="T88" fmla="*/ 2147483647 w 430"/>
              <a:gd name="T89" fmla="*/ 2147483647 h 426"/>
              <a:gd name="T90" fmla="*/ 2147483647 w 430"/>
              <a:gd name="T91" fmla="*/ 2147483647 h 426"/>
              <a:gd name="T92" fmla="*/ 2147483647 w 430"/>
              <a:gd name="T93" fmla="*/ 2147483647 h 426"/>
              <a:gd name="T94" fmla="*/ 2147483647 w 430"/>
              <a:gd name="T95" fmla="*/ 2147483647 h 426"/>
              <a:gd name="T96" fmla="*/ 2147483647 w 430"/>
              <a:gd name="T97" fmla="*/ 2147483647 h 426"/>
              <a:gd name="T98" fmla="*/ 2147483647 w 430"/>
              <a:gd name="T99" fmla="*/ 2147483647 h 426"/>
              <a:gd name="T100" fmla="*/ 2147483647 w 430"/>
              <a:gd name="T101" fmla="*/ 2147483647 h 426"/>
              <a:gd name="T102" fmla="*/ 2147483647 w 430"/>
              <a:gd name="T103" fmla="*/ 2147483647 h 426"/>
              <a:gd name="T104" fmla="*/ 2147483647 w 430"/>
              <a:gd name="T105" fmla="*/ 2147483647 h 426"/>
              <a:gd name="T106" fmla="*/ 2147483647 w 430"/>
              <a:gd name="T107" fmla="*/ 2147483647 h 426"/>
              <a:gd name="T108" fmla="*/ 2147483647 w 430"/>
              <a:gd name="T109" fmla="*/ 2147483647 h 426"/>
              <a:gd name="T110" fmla="*/ 2147483647 w 430"/>
              <a:gd name="T111" fmla="*/ 2147483647 h 426"/>
              <a:gd name="T112" fmla="*/ 2147483647 w 430"/>
              <a:gd name="T113" fmla="*/ 2147483647 h 426"/>
              <a:gd name="T114" fmla="*/ 2147483647 w 430"/>
              <a:gd name="T115" fmla="*/ 2147483647 h 426"/>
              <a:gd name="T116" fmla="*/ 2147483647 w 430"/>
              <a:gd name="T117" fmla="*/ 2147483647 h 426"/>
              <a:gd name="T118" fmla="*/ 2147483647 w 430"/>
              <a:gd name="T119" fmla="*/ 2147483647 h 426"/>
              <a:gd name="T120" fmla="*/ 2147483647 w 430"/>
              <a:gd name="T121" fmla="*/ 2147483647 h 4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 h="426">
                <a:moveTo>
                  <a:pt x="366" y="169"/>
                </a:moveTo>
                <a:cubicBezTo>
                  <a:pt x="366" y="165"/>
                  <a:pt x="366" y="160"/>
                  <a:pt x="366" y="155"/>
                </a:cubicBezTo>
                <a:cubicBezTo>
                  <a:pt x="363" y="133"/>
                  <a:pt x="353" y="113"/>
                  <a:pt x="339" y="97"/>
                </a:cubicBezTo>
                <a:cubicBezTo>
                  <a:pt x="336" y="94"/>
                  <a:pt x="331" y="94"/>
                  <a:pt x="328" y="97"/>
                </a:cubicBezTo>
                <a:cubicBezTo>
                  <a:pt x="325" y="100"/>
                  <a:pt x="324" y="105"/>
                  <a:pt x="327" y="108"/>
                </a:cubicBezTo>
                <a:cubicBezTo>
                  <a:pt x="339" y="121"/>
                  <a:pt x="347" y="138"/>
                  <a:pt x="350" y="157"/>
                </a:cubicBezTo>
                <a:cubicBezTo>
                  <a:pt x="350" y="161"/>
                  <a:pt x="350" y="165"/>
                  <a:pt x="350" y="169"/>
                </a:cubicBezTo>
                <a:cubicBezTo>
                  <a:pt x="350" y="195"/>
                  <a:pt x="340" y="218"/>
                  <a:pt x="323" y="235"/>
                </a:cubicBezTo>
                <a:cubicBezTo>
                  <a:pt x="321" y="234"/>
                  <a:pt x="320" y="233"/>
                  <a:pt x="318" y="232"/>
                </a:cubicBezTo>
                <a:cubicBezTo>
                  <a:pt x="321" y="226"/>
                  <a:pt x="322" y="219"/>
                  <a:pt x="322" y="211"/>
                </a:cubicBezTo>
                <a:cubicBezTo>
                  <a:pt x="322" y="183"/>
                  <a:pt x="300" y="161"/>
                  <a:pt x="272" y="161"/>
                </a:cubicBezTo>
                <a:cubicBezTo>
                  <a:pt x="263" y="161"/>
                  <a:pt x="254" y="163"/>
                  <a:pt x="247" y="168"/>
                </a:cubicBezTo>
                <a:cubicBezTo>
                  <a:pt x="233" y="143"/>
                  <a:pt x="210" y="124"/>
                  <a:pt x="183" y="116"/>
                </a:cubicBezTo>
                <a:cubicBezTo>
                  <a:pt x="197" y="96"/>
                  <a:pt x="220" y="81"/>
                  <a:pt x="246" y="78"/>
                </a:cubicBezTo>
                <a:cubicBezTo>
                  <a:pt x="252" y="77"/>
                  <a:pt x="257" y="77"/>
                  <a:pt x="261" y="77"/>
                </a:cubicBezTo>
                <a:cubicBezTo>
                  <a:pt x="277" y="77"/>
                  <a:pt x="290" y="80"/>
                  <a:pt x="303" y="88"/>
                </a:cubicBezTo>
                <a:cubicBezTo>
                  <a:pt x="307" y="90"/>
                  <a:pt x="312" y="89"/>
                  <a:pt x="314" y="85"/>
                </a:cubicBezTo>
                <a:cubicBezTo>
                  <a:pt x="317" y="81"/>
                  <a:pt x="315" y="76"/>
                  <a:pt x="312" y="74"/>
                </a:cubicBezTo>
                <a:cubicBezTo>
                  <a:pt x="312" y="74"/>
                  <a:pt x="312" y="74"/>
                  <a:pt x="312" y="74"/>
                </a:cubicBezTo>
                <a:cubicBezTo>
                  <a:pt x="296" y="65"/>
                  <a:pt x="279" y="61"/>
                  <a:pt x="261" y="61"/>
                </a:cubicBezTo>
                <a:cubicBezTo>
                  <a:pt x="256" y="61"/>
                  <a:pt x="250" y="61"/>
                  <a:pt x="244" y="62"/>
                </a:cubicBezTo>
                <a:cubicBezTo>
                  <a:pt x="210" y="66"/>
                  <a:pt x="182" y="86"/>
                  <a:pt x="166" y="113"/>
                </a:cubicBezTo>
                <a:cubicBezTo>
                  <a:pt x="162" y="113"/>
                  <a:pt x="158" y="112"/>
                  <a:pt x="154" y="112"/>
                </a:cubicBezTo>
                <a:cubicBezTo>
                  <a:pt x="102" y="112"/>
                  <a:pt x="59" y="151"/>
                  <a:pt x="51" y="201"/>
                </a:cubicBezTo>
                <a:cubicBezTo>
                  <a:pt x="22" y="209"/>
                  <a:pt x="0" y="236"/>
                  <a:pt x="0" y="268"/>
                </a:cubicBezTo>
                <a:cubicBezTo>
                  <a:pt x="0" y="298"/>
                  <a:pt x="18" y="323"/>
                  <a:pt x="44" y="333"/>
                </a:cubicBezTo>
                <a:cubicBezTo>
                  <a:pt x="45" y="334"/>
                  <a:pt x="46" y="334"/>
                  <a:pt x="47" y="334"/>
                </a:cubicBezTo>
                <a:cubicBezTo>
                  <a:pt x="50" y="334"/>
                  <a:pt x="53" y="332"/>
                  <a:pt x="54" y="329"/>
                </a:cubicBezTo>
                <a:cubicBezTo>
                  <a:pt x="56" y="325"/>
                  <a:pt x="54" y="320"/>
                  <a:pt x="50" y="318"/>
                </a:cubicBezTo>
                <a:cubicBezTo>
                  <a:pt x="30" y="310"/>
                  <a:pt x="16" y="291"/>
                  <a:pt x="16" y="268"/>
                </a:cubicBezTo>
                <a:cubicBezTo>
                  <a:pt x="16" y="242"/>
                  <a:pt x="35" y="220"/>
                  <a:pt x="60" y="215"/>
                </a:cubicBezTo>
                <a:cubicBezTo>
                  <a:pt x="63" y="215"/>
                  <a:pt x="66" y="212"/>
                  <a:pt x="66" y="208"/>
                </a:cubicBezTo>
                <a:cubicBezTo>
                  <a:pt x="71" y="163"/>
                  <a:pt x="108" y="128"/>
                  <a:pt x="154" y="128"/>
                </a:cubicBezTo>
                <a:cubicBezTo>
                  <a:pt x="191" y="128"/>
                  <a:pt x="223" y="151"/>
                  <a:pt x="236" y="183"/>
                </a:cubicBezTo>
                <a:cubicBezTo>
                  <a:pt x="237" y="185"/>
                  <a:pt x="239" y="187"/>
                  <a:pt x="242" y="187"/>
                </a:cubicBezTo>
                <a:cubicBezTo>
                  <a:pt x="244" y="188"/>
                  <a:pt x="247" y="187"/>
                  <a:pt x="249" y="186"/>
                </a:cubicBezTo>
                <a:cubicBezTo>
                  <a:pt x="255" y="180"/>
                  <a:pt x="263" y="177"/>
                  <a:pt x="272" y="177"/>
                </a:cubicBezTo>
                <a:cubicBezTo>
                  <a:pt x="291" y="177"/>
                  <a:pt x="306" y="192"/>
                  <a:pt x="306" y="211"/>
                </a:cubicBezTo>
                <a:cubicBezTo>
                  <a:pt x="306" y="219"/>
                  <a:pt x="304" y="227"/>
                  <a:pt x="299" y="232"/>
                </a:cubicBezTo>
                <a:cubicBezTo>
                  <a:pt x="297" y="235"/>
                  <a:pt x="297" y="238"/>
                  <a:pt x="298" y="240"/>
                </a:cubicBezTo>
                <a:cubicBezTo>
                  <a:pt x="299" y="243"/>
                  <a:pt x="301" y="245"/>
                  <a:pt x="304" y="245"/>
                </a:cubicBezTo>
                <a:cubicBezTo>
                  <a:pt x="323" y="248"/>
                  <a:pt x="337" y="264"/>
                  <a:pt x="337" y="284"/>
                </a:cubicBezTo>
                <a:cubicBezTo>
                  <a:pt x="337" y="299"/>
                  <a:pt x="329" y="312"/>
                  <a:pt x="317" y="318"/>
                </a:cubicBezTo>
                <a:cubicBezTo>
                  <a:pt x="313" y="320"/>
                  <a:pt x="311" y="325"/>
                  <a:pt x="313" y="329"/>
                </a:cubicBezTo>
                <a:cubicBezTo>
                  <a:pt x="315" y="333"/>
                  <a:pt x="320" y="334"/>
                  <a:pt x="324" y="332"/>
                </a:cubicBezTo>
                <a:cubicBezTo>
                  <a:pt x="324" y="332"/>
                  <a:pt x="324" y="332"/>
                  <a:pt x="324" y="332"/>
                </a:cubicBezTo>
                <a:cubicBezTo>
                  <a:pt x="342" y="323"/>
                  <a:pt x="353" y="305"/>
                  <a:pt x="353" y="284"/>
                </a:cubicBezTo>
                <a:cubicBezTo>
                  <a:pt x="353" y="268"/>
                  <a:pt x="347" y="254"/>
                  <a:pt x="336" y="244"/>
                </a:cubicBezTo>
                <a:cubicBezTo>
                  <a:pt x="355" y="224"/>
                  <a:pt x="366" y="198"/>
                  <a:pt x="366" y="169"/>
                </a:cubicBezTo>
                <a:moveTo>
                  <a:pt x="233" y="39"/>
                </a:moveTo>
                <a:cubicBezTo>
                  <a:pt x="234" y="43"/>
                  <a:pt x="237" y="46"/>
                  <a:pt x="241" y="46"/>
                </a:cubicBezTo>
                <a:cubicBezTo>
                  <a:pt x="242" y="46"/>
                  <a:pt x="242" y="46"/>
                  <a:pt x="242" y="46"/>
                </a:cubicBezTo>
                <a:cubicBezTo>
                  <a:pt x="247" y="45"/>
                  <a:pt x="250" y="41"/>
                  <a:pt x="249" y="37"/>
                </a:cubicBezTo>
                <a:cubicBezTo>
                  <a:pt x="245" y="8"/>
                  <a:pt x="245" y="8"/>
                  <a:pt x="245" y="8"/>
                </a:cubicBezTo>
                <a:cubicBezTo>
                  <a:pt x="245" y="3"/>
                  <a:pt x="241" y="0"/>
                  <a:pt x="236" y="1"/>
                </a:cubicBezTo>
                <a:cubicBezTo>
                  <a:pt x="232" y="1"/>
                  <a:pt x="229" y="5"/>
                  <a:pt x="229" y="10"/>
                </a:cubicBezTo>
                <a:lnTo>
                  <a:pt x="233" y="39"/>
                </a:lnTo>
                <a:close/>
                <a:moveTo>
                  <a:pt x="185" y="60"/>
                </a:moveTo>
                <a:cubicBezTo>
                  <a:pt x="186" y="62"/>
                  <a:pt x="189" y="64"/>
                  <a:pt x="192" y="64"/>
                </a:cubicBezTo>
                <a:cubicBezTo>
                  <a:pt x="193" y="64"/>
                  <a:pt x="194" y="63"/>
                  <a:pt x="196" y="63"/>
                </a:cubicBezTo>
                <a:cubicBezTo>
                  <a:pt x="199" y="60"/>
                  <a:pt x="201" y="56"/>
                  <a:pt x="199" y="52"/>
                </a:cubicBezTo>
                <a:cubicBezTo>
                  <a:pt x="183" y="25"/>
                  <a:pt x="183" y="25"/>
                  <a:pt x="183" y="25"/>
                </a:cubicBezTo>
                <a:cubicBezTo>
                  <a:pt x="181" y="21"/>
                  <a:pt x="176" y="20"/>
                  <a:pt x="173" y="22"/>
                </a:cubicBezTo>
                <a:cubicBezTo>
                  <a:pt x="169" y="24"/>
                  <a:pt x="167" y="29"/>
                  <a:pt x="170" y="33"/>
                </a:cubicBezTo>
                <a:lnTo>
                  <a:pt x="185" y="60"/>
                </a:lnTo>
                <a:close/>
                <a:moveTo>
                  <a:pt x="394" y="266"/>
                </a:moveTo>
                <a:cubicBezTo>
                  <a:pt x="366" y="245"/>
                  <a:pt x="366" y="245"/>
                  <a:pt x="366" y="245"/>
                </a:cubicBezTo>
                <a:cubicBezTo>
                  <a:pt x="363" y="242"/>
                  <a:pt x="358" y="243"/>
                  <a:pt x="355" y="247"/>
                </a:cubicBezTo>
                <a:cubicBezTo>
                  <a:pt x="352" y="250"/>
                  <a:pt x="353" y="255"/>
                  <a:pt x="357" y="258"/>
                </a:cubicBezTo>
                <a:cubicBezTo>
                  <a:pt x="384" y="279"/>
                  <a:pt x="384" y="279"/>
                  <a:pt x="384" y="279"/>
                </a:cubicBezTo>
                <a:cubicBezTo>
                  <a:pt x="385" y="280"/>
                  <a:pt x="387" y="280"/>
                  <a:pt x="389" y="280"/>
                </a:cubicBezTo>
                <a:cubicBezTo>
                  <a:pt x="391" y="280"/>
                  <a:pt x="393" y="279"/>
                  <a:pt x="395" y="277"/>
                </a:cubicBezTo>
                <a:cubicBezTo>
                  <a:pt x="398" y="274"/>
                  <a:pt x="397" y="269"/>
                  <a:pt x="394" y="266"/>
                </a:cubicBezTo>
                <a:moveTo>
                  <a:pt x="123" y="78"/>
                </a:moveTo>
                <a:cubicBezTo>
                  <a:pt x="148" y="97"/>
                  <a:pt x="148" y="97"/>
                  <a:pt x="148" y="97"/>
                </a:cubicBezTo>
                <a:cubicBezTo>
                  <a:pt x="150" y="98"/>
                  <a:pt x="151" y="99"/>
                  <a:pt x="153" y="99"/>
                </a:cubicBezTo>
                <a:cubicBezTo>
                  <a:pt x="156" y="99"/>
                  <a:pt x="158" y="98"/>
                  <a:pt x="159" y="96"/>
                </a:cubicBezTo>
                <a:cubicBezTo>
                  <a:pt x="162" y="92"/>
                  <a:pt x="162" y="87"/>
                  <a:pt x="158" y="84"/>
                </a:cubicBezTo>
                <a:cubicBezTo>
                  <a:pt x="133" y="65"/>
                  <a:pt x="133" y="65"/>
                  <a:pt x="133" y="65"/>
                </a:cubicBezTo>
                <a:cubicBezTo>
                  <a:pt x="130" y="62"/>
                  <a:pt x="125" y="63"/>
                  <a:pt x="122" y="67"/>
                </a:cubicBezTo>
                <a:cubicBezTo>
                  <a:pt x="119" y="70"/>
                  <a:pt x="120" y="75"/>
                  <a:pt x="123" y="78"/>
                </a:cubicBezTo>
                <a:moveTo>
                  <a:pt x="419" y="207"/>
                </a:moveTo>
                <a:cubicBezTo>
                  <a:pt x="387" y="199"/>
                  <a:pt x="387" y="199"/>
                  <a:pt x="387" y="199"/>
                </a:cubicBezTo>
                <a:cubicBezTo>
                  <a:pt x="383" y="198"/>
                  <a:pt x="379" y="200"/>
                  <a:pt x="378" y="204"/>
                </a:cubicBezTo>
                <a:cubicBezTo>
                  <a:pt x="377" y="209"/>
                  <a:pt x="379" y="213"/>
                  <a:pt x="383" y="214"/>
                </a:cubicBezTo>
                <a:cubicBezTo>
                  <a:pt x="415" y="223"/>
                  <a:pt x="415" y="223"/>
                  <a:pt x="415" y="223"/>
                </a:cubicBezTo>
                <a:cubicBezTo>
                  <a:pt x="416" y="223"/>
                  <a:pt x="417" y="223"/>
                  <a:pt x="417" y="223"/>
                </a:cubicBezTo>
                <a:cubicBezTo>
                  <a:pt x="421" y="223"/>
                  <a:pt x="424" y="221"/>
                  <a:pt x="425" y="217"/>
                </a:cubicBezTo>
                <a:cubicBezTo>
                  <a:pt x="426" y="213"/>
                  <a:pt x="424" y="208"/>
                  <a:pt x="419" y="207"/>
                </a:cubicBezTo>
                <a:moveTo>
                  <a:pt x="430" y="150"/>
                </a:moveTo>
                <a:cubicBezTo>
                  <a:pt x="429" y="145"/>
                  <a:pt x="425" y="142"/>
                  <a:pt x="421" y="143"/>
                </a:cubicBezTo>
                <a:cubicBezTo>
                  <a:pt x="389" y="147"/>
                  <a:pt x="389" y="147"/>
                  <a:pt x="389" y="147"/>
                </a:cubicBezTo>
                <a:cubicBezTo>
                  <a:pt x="385" y="148"/>
                  <a:pt x="382" y="152"/>
                  <a:pt x="382" y="156"/>
                </a:cubicBezTo>
                <a:cubicBezTo>
                  <a:pt x="383" y="160"/>
                  <a:pt x="386" y="163"/>
                  <a:pt x="390" y="163"/>
                </a:cubicBezTo>
                <a:cubicBezTo>
                  <a:pt x="390" y="163"/>
                  <a:pt x="391" y="163"/>
                  <a:pt x="391" y="163"/>
                </a:cubicBezTo>
                <a:cubicBezTo>
                  <a:pt x="423" y="159"/>
                  <a:pt x="423" y="159"/>
                  <a:pt x="423" y="159"/>
                </a:cubicBezTo>
                <a:cubicBezTo>
                  <a:pt x="427" y="158"/>
                  <a:pt x="430" y="154"/>
                  <a:pt x="430" y="150"/>
                </a:cubicBezTo>
                <a:moveTo>
                  <a:pt x="367" y="109"/>
                </a:moveTo>
                <a:cubicBezTo>
                  <a:pt x="369" y="112"/>
                  <a:pt x="372" y="113"/>
                  <a:pt x="374" y="113"/>
                </a:cubicBezTo>
                <a:cubicBezTo>
                  <a:pt x="376" y="113"/>
                  <a:pt x="377" y="113"/>
                  <a:pt x="378" y="112"/>
                </a:cubicBezTo>
                <a:cubicBezTo>
                  <a:pt x="405" y="97"/>
                  <a:pt x="405" y="97"/>
                  <a:pt x="405" y="97"/>
                </a:cubicBezTo>
                <a:cubicBezTo>
                  <a:pt x="409" y="95"/>
                  <a:pt x="410" y="90"/>
                  <a:pt x="408" y="86"/>
                </a:cubicBezTo>
                <a:cubicBezTo>
                  <a:pt x="406" y="82"/>
                  <a:pt x="401" y="81"/>
                  <a:pt x="397" y="83"/>
                </a:cubicBezTo>
                <a:cubicBezTo>
                  <a:pt x="370" y="98"/>
                  <a:pt x="370" y="98"/>
                  <a:pt x="370" y="98"/>
                </a:cubicBezTo>
                <a:cubicBezTo>
                  <a:pt x="367" y="100"/>
                  <a:pt x="365" y="105"/>
                  <a:pt x="367" y="109"/>
                </a:cubicBezTo>
                <a:moveTo>
                  <a:pt x="336" y="72"/>
                </a:moveTo>
                <a:cubicBezTo>
                  <a:pt x="337" y="73"/>
                  <a:pt x="339" y="73"/>
                  <a:pt x="341" y="73"/>
                </a:cubicBezTo>
                <a:cubicBezTo>
                  <a:pt x="343" y="73"/>
                  <a:pt x="345" y="72"/>
                  <a:pt x="347" y="70"/>
                </a:cubicBezTo>
                <a:cubicBezTo>
                  <a:pt x="365" y="47"/>
                  <a:pt x="365" y="47"/>
                  <a:pt x="365" y="47"/>
                </a:cubicBezTo>
                <a:cubicBezTo>
                  <a:pt x="368" y="43"/>
                  <a:pt x="367" y="38"/>
                  <a:pt x="364" y="35"/>
                </a:cubicBezTo>
                <a:cubicBezTo>
                  <a:pt x="360" y="33"/>
                  <a:pt x="355" y="33"/>
                  <a:pt x="353" y="37"/>
                </a:cubicBezTo>
                <a:cubicBezTo>
                  <a:pt x="334" y="61"/>
                  <a:pt x="334" y="61"/>
                  <a:pt x="334" y="61"/>
                </a:cubicBezTo>
                <a:cubicBezTo>
                  <a:pt x="332" y="64"/>
                  <a:pt x="332" y="69"/>
                  <a:pt x="336" y="72"/>
                </a:cubicBezTo>
                <a:moveTo>
                  <a:pt x="292" y="49"/>
                </a:moveTo>
                <a:cubicBezTo>
                  <a:pt x="292" y="50"/>
                  <a:pt x="293" y="50"/>
                  <a:pt x="294" y="50"/>
                </a:cubicBezTo>
                <a:cubicBezTo>
                  <a:pt x="297" y="50"/>
                  <a:pt x="300" y="47"/>
                  <a:pt x="301" y="44"/>
                </a:cubicBezTo>
                <a:cubicBezTo>
                  <a:pt x="309" y="15"/>
                  <a:pt x="309" y="15"/>
                  <a:pt x="309" y="15"/>
                </a:cubicBezTo>
                <a:cubicBezTo>
                  <a:pt x="310" y="11"/>
                  <a:pt x="308" y="7"/>
                  <a:pt x="304" y="5"/>
                </a:cubicBezTo>
                <a:cubicBezTo>
                  <a:pt x="299" y="4"/>
                  <a:pt x="295" y="7"/>
                  <a:pt x="294" y="11"/>
                </a:cubicBezTo>
                <a:cubicBezTo>
                  <a:pt x="286" y="40"/>
                  <a:pt x="286" y="40"/>
                  <a:pt x="286" y="40"/>
                </a:cubicBezTo>
                <a:cubicBezTo>
                  <a:pt x="285" y="44"/>
                  <a:pt x="287" y="48"/>
                  <a:pt x="292" y="49"/>
                </a:cubicBezTo>
                <a:moveTo>
                  <a:pt x="300" y="399"/>
                </a:moveTo>
                <a:cubicBezTo>
                  <a:pt x="300" y="399"/>
                  <a:pt x="300" y="399"/>
                  <a:pt x="299" y="399"/>
                </a:cubicBezTo>
                <a:cubicBezTo>
                  <a:pt x="299" y="399"/>
                  <a:pt x="299" y="399"/>
                  <a:pt x="299" y="399"/>
                </a:cubicBezTo>
                <a:cubicBezTo>
                  <a:pt x="299" y="398"/>
                  <a:pt x="299" y="398"/>
                  <a:pt x="299" y="398"/>
                </a:cubicBezTo>
                <a:cubicBezTo>
                  <a:pt x="299" y="398"/>
                  <a:pt x="298" y="397"/>
                  <a:pt x="298" y="397"/>
                </a:cubicBezTo>
                <a:cubicBezTo>
                  <a:pt x="287" y="388"/>
                  <a:pt x="265" y="381"/>
                  <a:pt x="262" y="383"/>
                </a:cubicBezTo>
                <a:cubicBezTo>
                  <a:pt x="260" y="386"/>
                  <a:pt x="268" y="408"/>
                  <a:pt x="276" y="419"/>
                </a:cubicBezTo>
                <a:cubicBezTo>
                  <a:pt x="277" y="419"/>
                  <a:pt x="277" y="420"/>
                  <a:pt x="277" y="420"/>
                </a:cubicBezTo>
                <a:cubicBezTo>
                  <a:pt x="277" y="420"/>
                  <a:pt x="278" y="420"/>
                  <a:pt x="278" y="420"/>
                </a:cubicBezTo>
                <a:cubicBezTo>
                  <a:pt x="278" y="420"/>
                  <a:pt x="278" y="420"/>
                  <a:pt x="278" y="420"/>
                </a:cubicBezTo>
                <a:cubicBezTo>
                  <a:pt x="278" y="420"/>
                  <a:pt x="278" y="421"/>
                  <a:pt x="278" y="421"/>
                </a:cubicBezTo>
                <a:cubicBezTo>
                  <a:pt x="284" y="426"/>
                  <a:pt x="293" y="426"/>
                  <a:pt x="299" y="420"/>
                </a:cubicBezTo>
                <a:cubicBezTo>
                  <a:pt x="305" y="414"/>
                  <a:pt x="305" y="406"/>
                  <a:pt x="300" y="400"/>
                </a:cubicBezTo>
                <a:cubicBezTo>
                  <a:pt x="300" y="399"/>
                  <a:pt x="300" y="399"/>
                  <a:pt x="300" y="399"/>
                </a:cubicBezTo>
                <a:moveTo>
                  <a:pt x="219" y="399"/>
                </a:moveTo>
                <a:cubicBezTo>
                  <a:pt x="219" y="399"/>
                  <a:pt x="219" y="399"/>
                  <a:pt x="219" y="399"/>
                </a:cubicBezTo>
                <a:cubicBezTo>
                  <a:pt x="218" y="399"/>
                  <a:pt x="218" y="399"/>
                  <a:pt x="218" y="399"/>
                </a:cubicBezTo>
                <a:cubicBezTo>
                  <a:pt x="218" y="398"/>
                  <a:pt x="218" y="398"/>
                  <a:pt x="218" y="398"/>
                </a:cubicBezTo>
                <a:cubicBezTo>
                  <a:pt x="218" y="398"/>
                  <a:pt x="217" y="397"/>
                  <a:pt x="217" y="397"/>
                </a:cubicBezTo>
                <a:cubicBezTo>
                  <a:pt x="206" y="388"/>
                  <a:pt x="184" y="381"/>
                  <a:pt x="182" y="383"/>
                </a:cubicBezTo>
                <a:cubicBezTo>
                  <a:pt x="179" y="386"/>
                  <a:pt x="187" y="408"/>
                  <a:pt x="195" y="419"/>
                </a:cubicBezTo>
                <a:cubicBezTo>
                  <a:pt x="196" y="419"/>
                  <a:pt x="196" y="420"/>
                  <a:pt x="197" y="420"/>
                </a:cubicBezTo>
                <a:cubicBezTo>
                  <a:pt x="197" y="420"/>
                  <a:pt x="197" y="420"/>
                  <a:pt x="197" y="420"/>
                </a:cubicBezTo>
                <a:cubicBezTo>
                  <a:pt x="197" y="420"/>
                  <a:pt x="197" y="420"/>
                  <a:pt x="197" y="420"/>
                </a:cubicBezTo>
                <a:cubicBezTo>
                  <a:pt x="197" y="420"/>
                  <a:pt x="197" y="421"/>
                  <a:pt x="197" y="421"/>
                </a:cubicBezTo>
                <a:cubicBezTo>
                  <a:pt x="203" y="426"/>
                  <a:pt x="212" y="426"/>
                  <a:pt x="218" y="420"/>
                </a:cubicBezTo>
                <a:cubicBezTo>
                  <a:pt x="224" y="414"/>
                  <a:pt x="224" y="406"/>
                  <a:pt x="219" y="400"/>
                </a:cubicBezTo>
                <a:cubicBezTo>
                  <a:pt x="219" y="399"/>
                  <a:pt x="219" y="399"/>
                  <a:pt x="219" y="399"/>
                </a:cubicBezTo>
                <a:moveTo>
                  <a:pt x="138" y="400"/>
                </a:moveTo>
                <a:cubicBezTo>
                  <a:pt x="138" y="399"/>
                  <a:pt x="138" y="399"/>
                  <a:pt x="138" y="399"/>
                </a:cubicBezTo>
                <a:cubicBezTo>
                  <a:pt x="138" y="399"/>
                  <a:pt x="138" y="399"/>
                  <a:pt x="138" y="399"/>
                </a:cubicBezTo>
                <a:cubicBezTo>
                  <a:pt x="138" y="399"/>
                  <a:pt x="138" y="399"/>
                  <a:pt x="138" y="399"/>
                </a:cubicBezTo>
                <a:cubicBezTo>
                  <a:pt x="137" y="398"/>
                  <a:pt x="137" y="398"/>
                  <a:pt x="137" y="398"/>
                </a:cubicBezTo>
                <a:cubicBezTo>
                  <a:pt x="137" y="398"/>
                  <a:pt x="136" y="397"/>
                  <a:pt x="136" y="397"/>
                </a:cubicBezTo>
                <a:cubicBezTo>
                  <a:pt x="125" y="388"/>
                  <a:pt x="103" y="381"/>
                  <a:pt x="101" y="383"/>
                </a:cubicBezTo>
                <a:cubicBezTo>
                  <a:pt x="98" y="386"/>
                  <a:pt x="106" y="408"/>
                  <a:pt x="114" y="419"/>
                </a:cubicBezTo>
                <a:cubicBezTo>
                  <a:pt x="115" y="419"/>
                  <a:pt x="115" y="420"/>
                  <a:pt x="116" y="420"/>
                </a:cubicBezTo>
                <a:cubicBezTo>
                  <a:pt x="116" y="420"/>
                  <a:pt x="116" y="420"/>
                  <a:pt x="116" y="420"/>
                </a:cubicBezTo>
                <a:cubicBezTo>
                  <a:pt x="116" y="420"/>
                  <a:pt x="116" y="420"/>
                  <a:pt x="116" y="420"/>
                </a:cubicBezTo>
                <a:cubicBezTo>
                  <a:pt x="116" y="420"/>
                  <a:pt x="116" y="421"/>
                  <a:pt x="116" y="421"/>
                </a:cubicBezTo>
                <a:cubicBezTo>
                  <a:pt x="122" y="426"/>
                  <a:pt x="132" y="426"/>
                  <a:pt x="137" y="420"/>
                </a:cubicBezTo>
                <a:cubicBezTo>
                  <a:pt x="143" y="414"/>
                  <a:pt x="143" y="406"/>
                  <a:pt x="138" y="400"/>
                </a:cubicBezTo>
                <a:close/>
                <a:moveTo>
                  <a:pt x="109" y="356"/>
                </a:moveTo>
                <a:cubicBezTo>
                  <a:pt x="109" y="348"/>
                  <a:pt x="109" y="348"/>
                  <a:pt x="109" y="348"/>
                </a:cubicBezTo>
                <a:cubicBezTo>
                  <a:pt x="116" y="352"/>
                  <a:pt x="116" y="352"/>
                  <a:pt x="116" y="352"/>
                </a:cubicBezTo>
                <a:cubicBezTo>
                  <a:pt x="117" y="353"/>
                  <a:pt x="119" y="353"/>
                  <a:pt x="120" y="353"/>
                </a:cubicBezTo>
                <a:cubicBezTo>
                  <a:pt x="123" y="353"/>
                  <a:pt x="126" y="351"/>
                  <a:pt x="127" y="349"/>
                </a:cubicBezTo>
                <a:cubicBezTo>
                  <a:pt x="129" y="345"/>
                  <a:pt x="128" y="340"/>
                  <a:pt x="124" y="338"/>
                </a:cubicBezTo>
                <a:cubicBezTo>
                  <a:pt x="117" y="334"/>
                  <a:pt x="117" y="334"/>
                  <a:pt x="117" y="334"/>
                </a:cubicBezTo>
                <a:cubicBezTo>
                  <a:pt x="124" y="330"/>
                  <a:pt x="124" y="330"/>
                  <a:pt x="124" y="330"/>
                </a:cubicBezTo>
                <a:cubicBezTo>
                  <a:pt x="128" y="328"/>
                  <a:pt x="129" y="323"/>
                  <a:pt x="127" y="319"/>
                </a:cubicBezTo>
                <a:cubicBezTo>
                  <a:pt x="125" y="315"/>
                  <a:pt x="120" y="314"/>
                  <a:pt x="116" y="316"/>
                </a:cubicBezTo>
                <a:cubicBezTo>
                  <a:pt x="109" y="320"/>
                  <a:pt x="109" y="320"/>
                  <a:pt x="109" y="320"/>
                </a:cubicBezTo>
                <a:cubicBezTo>
                  <a:pt x="109" y="312"/>
                  <a:pt x="109" y="312"/>
                  <a:pt x="109" y="312"/>
                </a:cubicBezTo>
                <a:cubicBezTo>
                  <a:pt x="109" y="308"/>
                  <a:pt x="106" y="304"/>
                  <a:pt x="101" y="304"/>
                </a:cubicBezTo>
                <a:cubicBezTo>
                  <a:pt x="97" y="304"/>
                  <a:pt x="93" y="308"/>
                  <a:pt x="93" y="312"/>
                </a:cubicBezTo>
                <a:cubicBezTo>
                  <a:pt x="93" y="320"/>
                  <a:pt x="93" y="320"/>
                  <a:pt x="93" y="320"/>
                </a:cubicBezTo>
                <a:cubicBezTo>
                  <a:pt x="86" y="316"/>
                  <a:pt x="86" y="316"/>
                  <a:pt x="86" y="316"/>
                </a:cubicBezTo>
                <a:cubicBezTo>
                  <a:pt x="83" y="314"/>
                  <a:pt x="78" y="315"/>
                  <a:pt x="75" y="319"/>
                </a:cubicBezTo>
                <a:cubicBezTo>
                  <a:pt x="73" y="323"/>
                  <a:pt x="75" y="328"/>
                  <a:pt x="78" y="330"/>
                </a:cubicBezTo>
                <a:cubicBezTo>
                  <a:pt x="85" y="334"/>
                  <a:pt x="85" y="334"/>
                  <a:pt x="85" y="334"/>
                </a:cubicBezTo>
                <a:cubicBezTo>
                  <a:pt x="78" y="338"/>
                  <a:pt x="78" y="338"/>
                  <a:pt x="78" y="338"/>
                </a:cubicBezTo>
                <a:cubicBezTo>
                  <a:pt x="75" y="340"/>
                  <a:pt x="73" y="345"/>
                  <a:pt x="75" y="349"/>
                </a:cubicBezTo>
                <a:cubicBezTo>
                  <a:pt x="77" y="351"/>
                  <a:pt x="80" y="353"/>
                  <a:pt x="82" y="353"/>
                </a:cubicBezTo>
                <a:cubicBezTo>
                  <a:pt x="84" y="353"/>
                  <a:pt x="85" y="353"/>
                  <a:pt x="86" y="352"/>
                </a:cubicBezTo>
                <a:cubicBezTo>
                  <a:pt x="93" y="348"/>
                  <a:pt x="93" y="348"/>
                  <a:pt x="93" y="348"/>
                </a:cubicBezTo>
                <a:cubicBezTo>
                  <a:pt x="93" y="356"/>
                  <a:pt x="93" y="356"/>
                  <a:pt x="93" y="356"/>
                </a:cubicBezTo>
                <a:cubicBezTo>
                  <a:pt x="93" y="360"/>
                  <a:pt x="97" y="364"/>
                  <a:pt x="101" y="364"/>
                </a:cubicBezTo>
                <a:cubicBezTo>
                  <a:pt x="106" y="364"/>
                  <a:pt x="109" y="360"/>
                  <a:pt x="109" y="356"/>
                </a:cubicBezTo>
                <a:moveTo>
                  <a:pt x="190" y="356"/>
                </a:moveTo>
                <a:cubicBezTo>
                  <a:pt x="190" y="348"/>
                  <a:pt x="190" y="348"/>
                  <a:pt x="190" y="348"/>
                </a:cubicBezTo>
                <a:cubicBezTo>
                  <a:pt x="197" y="352"/>
                  <a:pt x="197" y="352"/>
                  <a:pt x="197" y="352"/>
                </a:cubicBezTo>
                <a:cubicBezTo>
                  <a:pt x="198" y="353"/>
                  <a:pt x="199" y="353"/>
                  <a:pt x="201" y="353"/>
                </a:cubicBezTo>
                <a:cubicBezTo>
                  <a:pt x="204" y="353"/>
                  <a:pt x="206" y="351"/>
                  <a:pt x="208" y="349"/>
                </a:cubicBezTo>
                <a:cubicBezTo>
                  <a:pt x="210" y="345"/>
                  <a:pt x="209" y="340"/>
                  <a:pt x="205" y="338"/>
                </a:cubicBezTo>
                <a:cubicBezTo>
                  <a:pt x="198" y="334"/>
                  <a:pt x="198" y="334"/>
                  <a:pt x="198" y="334"/>
                </a:cubicBezTo>
                <a:cubicBezTo>
                  <a:pt x="205" y="330"/>
                  <a:pt x="205" y="330"/>
                  <a:pt x="205" y="330"/>
                </a:cubicBezTo>
                <a:cubicBezTo>
                  <a:pt x="209" y="328"/>
                  <a:pt x="210" y="323"/>
                  <a:pt x="208" y="319"/>
                </a:cubicBezTo>
                <a:cubicBezTo>
                  <a:pt x="205" y="315"/>
                  <a:pt x="201" y="314"/>
                  <a:pt x="197" y="316"/>
                </a:cubicBezTo>
                <a:cubicBezTo>
                  <a:pt x="190" y="320"/>
                  <a:pt x="190" y="320"/>
                  <a:pt x="190" y="320"/>
                </a:cubicBezTo>
                <a:cubicBezTo>
                  <a:pt x="190" y="312"/>
                  <a:pt x="190" y="312"/>
                  <a:pt x="190" y="312"/>
                </a:cubicBezTo>
                <a:cubicBezTo>
                  <a:pt x="190" y="308"/>
                  <a:pt x="186" y="304"/>
                  <a:pt x="182" y="304"/>
                </a:cubicBezTo>
                <a:cubicBezTo>
                  <a:pt x="177" y="304"/>
                  <a:pt x="174" y="308"/>
                  <a:pt x="174" y="312"/>
                </a:cubicBezTo>
                <a:cubicBezTo>
                  <a:pt x="174" y="320"/>
                  <a:pt x="174" y="320"/>
                  <a:pt x="174" y="320"/>
                </a:cubicBezTo>
                <a:cubicBezTo>
                  <a:pt x="167" y="316"/>
                  <a:pt x="167" y="316"/>
                  <a:pt x="167" y="316"/>
                </a:cubicBezTo>
                <a:cubicBezTo>
                  <a:pt x="163" y="314"/>
                  <a:pt x="158" y="315"/>
                  <a:pt x="156" y="319"/>
                </a:cubicBezTo>
                <a:cubicBezTo>
                  <a:pt x="154" y="323"/>
                  <a:pt x="155" y="328"/>
                  <a:pt x="159" y="330"/>
                </a:cubicBezTo>
                <a:cubicBezTo>
                  <a:pt x="166" y="334"/>
                  <a:pt x="166" y="334"/>
                  <a:pt x="166" y="334"/>
                </a:cubicBezTo>
                <a:cubicBezTo>
                  <a:pt x="159" y="338"/>
                  <a:pt x="159" y="338"/>
                  <a:pt x="159" y="338"/>
                </a:cubicBezTo>
                <a:cubicBezTo>
                  <a:pt x="155" y="340"/>
                  <a:pt x="154" y="345"/>
                  <a:pt x="156" y="349"/>
                </a:cubicBezTo>
                <a:cubicBezTo>
                  <a:pt x="158" y="351"/>
                  <a:pt x="160" y="353"/>
                  <a:pt x="163" y="353"/>
                </a:cubicBezTo>
                <a:cubicBezTo>
                  <a:pt x="164" y="353"/>
                  <a:pt x="166" y="353"/>
                  <a:pt x="167" y="352"/>
                </a:cubicBezTo>
                <a:cubicBezTo>
                  <a:pt x="174" y="348"/>
                  <a:pt x="174" y="348"/>
                  <a:pt x="174" y="348"/>
                </a:cubicBezTo>
                <a:cubicBezTo>
                  <a:pt x="174" y="356"/>
                  <a:pt x="174" y="356"/>
                  <a:pt x="174" y="356"/>
                </a:cubicBezTo>
                <a:cubicBezTo>
                  <a:pt x="174" y="360"/>
                  <a:pt x="177" y="364"/>
                  <a:pt x="182" y="364"/>
                </a:cubicBezTo>
                <a:cubicBezTo>
                  <a:pt x="186" y="364"/>
                  <a:pt x="190" y="360"/>
                  <a:pt x="190" y="356"/>
                </a:cubicBezTo>
                <a:moveTo>
                  <a:pt x="271" y="356"/>
                </a:moveTo>
                <a:cubicBezTo>
                  <a:pt x="271" y="348"/>
                  <a:pt x="271" y="348"/>
                  <a:pt x="271" y="348"/>
                </a:cubicBezTo>
                <a:cubicBezTo>
                  <a:pt x="277" y="352"/>
                  <a:pt x="277" y="352"/>
                  <a:pt x="277" y="352"/>
                </a:cubicBezTo>
                <a:cubicBezTo>
                  <a:pt x="279" y="353"/>
                  <a:pt x="280" y="353"/>
                  <a:pt x="281" y="353"/>
                </a:cubicBezTo>
                <a:cubicBezTo>
                  <a:pt x="284" y="353"/>
                  <a:pt x="287" y="351"/>
                  <a:pt x="288" y="349"/>
                </a:cubicBezTo>
                <a:cubicBezTo>
                  <a:pt x="291" y="345"/>
                  <a:pt x="289" y="340"/>
                  <a:pt x="285" y="338"/>
                </a:cubicBezTo>
                <a:cubicBezTo>
                  <a:pt x="279" y="334"/>
                  <a:pt x="279" y="334"/>
                  <a:pt x="279" y="334"/>
                </a:cubicBezTo>
                <a:cubicBezTo>
                  <a:pt x="285" y="330"/>
                  <a:pt x="285" y="330"/>
                  <a:pt x="285" y="330"/>
                </a:cubicBezTo>
                <a:cubicBezTo>
                  <a:pt x="289" y="328"/>
                  <a:pt x="291" y="323"/>
                  <a:pt x="288" y="319"/>
                </a:cubicBezTo>
                <a:cubicBezTo>
                  <a:pt x="286" y="315"/>
                  <a:pt x="281" y="314"/>
                  <a:pt x="277" y="316"/>
                </a:cubicBezTo>
                <a:cubicBezTo>
                  <a:pt x="271" y="320"/>
                  <a:pt x="271" y="320"/>
                  <a:pt x="271" y="320"/>
                </a:cubicBezTo>
                <a:cubicBezTo>
                  <a:pt x="271" y="312"/>
                  <a:pt x="271" y="312"/>
                  <a:pt x="271" y="312"/>
                </a:cubicBezTo>
                <a:cubicBezTo>
                  <a:pt x="271" y="308"/>
                  <a:pt x="267" y="304"/>
                  <a:pt x="263" y="304"/>
                </a:cubicBezTo>
                <a:cubicBezTo>
                  <a:pt x="258" y="304"/>
                  <a:pt x="255" y="308"/>
                  <a:pt x="255" y="312"/>
                </a:cubicBezTo>
                <a:cubicBezTo>
                  <a:pt x="255" y="320"/>
                  <a:pt x="255" y="320"/>
                  <a:pt x="255" y="320"/>
                </a:cubicBezTo>
                <a:cubicBezTo>
                  <a:pt x="248" y="316"/>
                  <a:pt x="248" y="316"/>
                  <a:pt x="248" y="316"/>
                </a:cubicBezTo>
                <a:cubicBezTo>
                  <a:pt x="244" y="314"/>
                  <a:pt x="239" y="315"/>
                  <a:pt x="237" y="319"/>
                </a:cubicBezTo>
                <a:cubicBezTo>
                  <a:pt x="235" y="323"/>
                  <a:pt x="236" y="328"/>
                  <a:pt x="240" y="330"/>
                </a:cubicBezTo>
                <a:cubicBezTo>
                  <a:pt x="247" y="334"/>
                  <a:pt x="247" y="334"/>
                  <a:pt x="247" y="334"/>
                </a:cubicBezTo>
                <a:cubicBezTo>
                  <a:pt x="240" y="338"/>
                  <a:pt x="240" y="338"/>
                  <a:pt x="240" y="338"/>
                </a:cubicBezTo>
                <a:cubicBezTo>
                  <a:pt x="236" y="340"/>
                  <a:pt x="235" y="345"/>
                  <a:pt x="237" y="349"/>
                </a:cubicBezTo>
                <a:cubicBezTo>
                  <a:pt x="238" y="351"/>
                  <a:pt x="241" y="353"/>
                  <a:pt x="244" y="353"/>
                </a:cubicBezTo>
                <a:cubicBezTo>
                  <a:pt x="245" y="353"/>
                  <a:pt x="246" y="353"/>
                  <a:pt x="248" y="352"/>
                </a:cubicBezTo>
                <a:cubicBezTo>
                  <a:pt x="255" y="348"/>
                  <a:pt x="255" y="348"/>
                  <a:pt x="255" y="348"/>
                </a:cubicBezTo>
                <a:cubicBezTo>
                  <a:pt x="255" y="356"/>
                  <a:pt x="255" y="356"/>
                  <a:pt x="255" y="356"/>
                </a:cubicBezTo>
                <a:cubicBezTo>
                  <a:pt x="255" y="360"/>
                  <a:pt x="258" y="364"/>
                  <a:pt x="263" y="364"/>
                </a:cubicBezTo>
                <a:cubicBezTo>
                  <a:pt x="267" y="364"/>
                  <a:pt x="271" y="360"/>
                  <a:pt x="271" y="356"/>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03" name="Freeform 3"/>
          <p:cNvSpPr>
            <a:spLocks noChangeAspect="1" noEditPoints="1"/>
          </p:cNvSpPr>
          <p:nvPr/>
        </p:nvSpPr>
        <p:spPr bwMode="auto">
          <a:xfrm>
            <a:off x="7072313" y="2389188"/>
            <a:ext cx="412750" cy="722312"/>
          </a:xfrm>
          <a:custGeom>
            <a:avLst/>
            <a:gdLst>
              <a:gd name="T0" fmla="*/ 2147483647 w 232"/>
              <a:gd name="T1" fmla="*/ 2147483647 h 405"/>
              <a:gd name="T2" fmla="*/ 2147483647 w 232"/>
              <a:gd name="T3" fmla="*/ 2147483647 h 405"/>
              <a:gd name="T4" fmla="*/ 2147483647 w 232"/>
              <a:gd name="T5" fmla="*/ 2147483647 h 405"/>
              <a:gd name="T6" fmla="*/ 2147483647 w 232"/>
              <a:gd name="T7" fmla="*/ 2147483647 h 405"/>
              <a:gd name="T8" fmla="*/ 2147483647 w 232"/>
              <a:gd name="T9" fmla="*/ 2147483647 h 405"/>
              <a:gd name="T10" fmla="*/ 2147483647 w 232"/>
              <a:gd name="T11" fmla="*/ 2147483647 h 405"/>
              <a:gd name="T12" fmla="*/ 2147483647 w 232"/>
              <a:gd name="T13" fmla="*/ 2147483647 h 405"/>
              <a:gd name="T14" fmla="*/ 2147483647 w 232"/>
              <a:gd name="T15" fmla="*/ 2147483647 h 405"/>
              <a:gd name="T16" fmla="*/ 2147483647 w 232"/>
              <a:gd name="T17" fmla="*/ 2147483647 h 405"/>
              <a:gd name="T18" fmla="*/ 2147483647 w 232"/>
              <a:gd name="T19" fmla="*/ 2147483647 h 405"/>
              <a:gd name="T20" fmla="*/ 2147483647 w 232"/>
              <a:gd name="T21" fmla="*/ 2147483647 h 405"/>
              <a:gd name="T22" fmla="*/ 2147483647 w 232"/>
              <a:gd name="T23" fmla="*/ 2147483647 h 405"/>
              <a:gd name="T24" fmla="*/ 2147483647 w 232"/>
              <a:gd name="T25" fmla="*/ 2147483647 h 405"/>
              <a:gd name="T26" fmla="*/ 2147483647 w 232"/>
              <a:gd name="T27" fmla="*/ 2147483647 h 405"/>
              <a:gd name="T28" fmla="*/ 2147483647 w 232"/>
              <a:gd name="T29" fmla="*/ 2147483647 h 405"/>
              <a:gd name="T30" fmla="*/ 2147483647 w 232"/>
              <a:gd name="T31" fmla="*/ 2147483647 h 405"/>
              <a:gd name="T32" fmla="*/ 2147483647 w 232"/>
              <a:gd name="T33" fmla="*/ 2147483647 h 405"/>
              <a:gd name="T34" fmla="*/ 2147483647 w 232"/>
              <a:gd name="T35" fmla="*/ 2147483647 h 405"/>
              <a:gd name="T36" fmla="*/ 2147483647 w 232"/>
              <a:gd name="T37" fmla="*/ 2147483647 h 405"/>
              <a:gd name="T38" fmla="*/ 2147483647 w 232"/>
              <a:gd name="T39" fmla="*/ 2147483647 h 405"/>
              <a:gd name="T40" fmla="*/ 2147483647 w 232"/>
              <a:gd name="T41" fmla="*/ 2147483647 h 405"/>
              <a:gd name="T42" fmla="*/ 2147483647 w 232"/>
              <a:gd name="T43" fmla="*/ 2147483647 h 405"/>
              <a:gd name="T44" fmla="*/ 2147483647 w 232"/>
              <a:gd name="T45" fmla="*/ 2147483647 h 405"/>
              <a:gd name="T46" fmla="*/ 2147483647 w 232"/>
              <a:gd name="T47" fmla="*/ 2147483647 h 405"/>
              <a:gd name="T48" fmla="*/ 2147483647 w 232"/>
              <a:gd name="T49" fmla="*/ 2147483647 h 405"/>
              <a:gd name="T50" fmla="*/ 2147483647 w 232"/>
              <a:gd name="T51" fmla="*/ 2147483647 h 405"/>
              <a:gd name="T52" fmla="*/ 2147483647 w 232"/>
              <a:gd name="T53" fmla="*/ 2147483647 h 405"/>
              <a:gd name="T54" fmla="*/ 2147483647 w 232"/>
              <a:gd name="T55" fmla="*/ 2147483647 h 405"/>
              <a:gd name="T56" fmla="*/ 2147483647 w 232"/>
              <a:gd name="T57" fmla="*/ 2147483647 h 405"/>
              <a:gd name="T58" fmla="*/ 2147483647 w 232"/>
              <a:gd name="T59" fmla="*/ 2147483647 h 405"/>
              <a:gd name="T60" fmla="*/ 2147483647 w 232"/>
              <a:gd name="T61" fmla="*/ 2147483647 h 405"/>
              <a:gd name="T62" fmla="*/ 2147483647 w 232"/>
              <a:gd name="T63" fmla="*/ 2147483647 h 405"/>
              <a:gd name="T64" fmla="*/ 2147483647 w 232"/>
              <a:gd name="T65" fmla="*/ 2147483647 h 405"/>
              <a:gd name="T66" fmla="*/ 2147483647 w 232"/>
              <a:gd name="T67" fmla="*/ 2147483647 h 405"/>
              <a:gd name="T68" fmla="*/ 2147483647 w 232"/>
              <a:gd name="T69" fmla="*/ 2147483647 h 405"/>
              <a:gd name="T70" fmla="*/ 2147483647 w 232"/>
              <a:gd name="T71" fmla="*/ 2147483647 h 405"/>
              <a:gd name="T72" fmla="*/ 2147483647 w 232"/>
              <a:gd name="T73" fmla="*/ 2147483647 h 405"/>
              <a:gd name="T74" fmla="*/ 2147483647 w 232"/>
              <a:gd name="T75" fmla="*/ 2147483647 h 405"/>
              <a:gd name="T76" fmla="*/ 2147483647 w 232"/>
              <a:gd name="T77" fmla="*/ 2147483647 h 405"/>
              <a:gd name="T78" fmla="*/ 2147483647 w 232"/>
              <a:gd name="T79" fmla="*/ 2147483647 h 405"/>
              <a:gd name="T80" fmla="*/ 2147483647 w 232"/>
              <a:gd name="T81" fmla="*/ 2147483647 h 405"/>
              <a:gd name="T82" fmla="*/ 2147483647 w 232"/>
              <a:gd name="T83" fmla="*/ 2147483647 h 405"/>
              <a:gd name="T84" fmla="*/ 2147483647 w 232"/>
              <a:gd name="T85" fmla="*/ 2147483647 h 405"/>
              <a:gd name="T86" fmla="*/ 2147483647 w 232"/>
              <a:gd name="T87" fmla="*/ 2147483647 h 405"/>
              <a:gd name="T88" fmla="*/ 2147483647 w 232"/>
              <a:gd name="T89" fmla="*/ 2147483647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2" h="405">
                <a:moveTo>
                  <a:pt x="218" y="87"/>
                </a:moveTo>
                <a:cubicBezTo>
                  <a:pt x="210" y="94"/>
                  <a:pt x="201" y="103"/>
                  <a:pt x="196" y="108"/>
                </a:cubicBezTo>
                <a:cubicBezTo>
                  <a:pt x="164" y="75"/>
                  <a:pt x="164" y="75"/>
                  <a:pt x="164" y="75"/>
                </a:cubicBezTo>
                <a:cubicBezTo>
                  <a:pt x="187" y="51"/>
                  <a:pt x="228" y="15"/>
                  <a:pt x="228" y="15"/>
                </a:cubicBezTo>
                <a:cubicBezTo>
                  <a:pt x="232" y="12"/>
                  <a:pt x="232" y="7"/>
                  <a:pt x="229" y="3"/>
                </a:cubicBezTo>
                <a:cubicBezTo>
                  <a:pt x="226" y="0"/>
                  <a:pt x="221" y="0"/>
                  <a:pt x="218" y="3"/>
                </a:cubicBezTo>
                <a:cubicBezTo>
                  <a:pt x="216" y="4"/>
                  <a:pt x="173" y="42"/>
                  <a:pt x="149" y="67"/>
                </a:cubicBezTo>
                <a:cubicBezTo>
                  <a:pt x="147" y="66"/>
                  <a:pt x="144" y="66"/>
                  <a:pt x="141" y="66"/>
                </a:cubicBezTo>
                <a:cubicBezTo>
                  <a:pt x="133" y="66"/>
                  <a:pt x="126" y="69"/>
                  <a:pt x="120" y="75"/>
                </a:cubicBezTo>
                <a:cubicBezTo>
                  <a:pt x="82" y="112"/>
                  <a:pt x="82" y="112"/>
                  <a:pt x="82" y="112"/>
                </a:cubicBezTo>
                <a:cubicBezTo>
                  <a:pt x="70" y="124"/>
                  <a:pt x="70" y="142"/>
                  <a:pt x="80" y="154"/>
                </a:cubicBezTo>
                <a:cubicBezTo>
                  <a:pt x="76" y="160"/>
                  <a:pt x="69" y="172"/>
                  <a:pt x="63" y="182"/>
                </a:cubicBezTo>
                <a:cubicBezTo>
                  <a:pt x="56" y="183"/>
                  <a:pt x="51" y="181"/>
                  <a:pt x="47" y="178"/>
                </a:cubicBezTo>
                <a:cubicBezTo>
                  <a:pt x="32" y="166"/>
                  <a:pt x="39" y="125"/>
                  <a:pt x="45" y="105"/>
                </a:cubicBezTo>
                <a:cubicBezTo>
                  <a:pt x="46" y="106"/>
                  <a:pt x="48" y="106"/>
                  <a:pt x="50" y="106"/>
                </a:cubicBezTo>
                <a:cubicBezTo>
                  <a:pt x="50" y="106"/>
                  <a:pt x="50" y="106"/>
                  <a:pt x="50" y="106"/>
                </a:cubicBezTo>
                <a:cubicBezTo>
                  <a:pt x="64" y="106"/>
                  <a:pt x="79" y="96"/>
                  <a:pt x="89" y="81"/>
                </a:cubicBezTo>
                <a:cubicBezTo>
                  <a:pt x="105" y="60"/>
                  <a:pt x="105" y="34"/>
                  <a:pt x="89" y="23"/>
                </a:cubicBezTo>
                <a:cubicBezTo>
                  <a:pt x="85" y="20"/>
                  <a:pt x="79" y="18"/>
                  <a:pt x="73" y="18"/>
                </a:cubicBezTo>
                <a:cubicBezTo>
                  <a:pt x="59" y="18"/>
                  <a:pt x="44" y="28"/>
                  <a:pt x="34" y="43"/>
                </a:cubicBezTo>
                <a:cubicBezTo>
                  <a:pt x="27" y="52"/>
                  <a:pt x="23" y="64"/>
                  <a:pt x="22" y="74"/>
                </a:cubicBezTo>
                <a:cubicBezTo>
                  <a:pt x="22" y="84"/>
                  <a:pt x="25" y="92"/>
                  <a:pt x="30" y="97"/>
                </a:cubicBezTo>
                <a:cubicBezTo>
                  <a:pt x="26" y="111"/>
                  <a:pt x="11" y="169"/>
                  <a:pt x="37" y="191"/>
                </a:cubicBezTo>
                <a:cubicBezTo>
                  <a:pt x="42" y="195"/>
                  <a:pt x="48" y="197"/>
                  <a:pt x="56" y="198"/>
                </a:cubicBezTo>
                <a:cubicBezTo>
                  <a:pt x="51" y="211"/>
                  <a:pt x="45" y="240"/>
                  <a:pt x="40" y="265"/>
                </a:cubicBezTo>
                <a:cubicBezTo>
                  <a:pt x="37" y="280"/>
                  <a:pt x="33" y="297"/>
                  <a:pt x="32" y="300"/>
                </a:cubicBezTo>
                <a:cubicBezTo>
                  <a:pt x="32" y="300"/>
                  <a:pt x="31" y="302"/>
                  <a:pt x="30" y="304"/>
                </a:cubicBezTo>
                <a:cubicBezTo>
                  <a:pt x="22" y="316"/>
                  <a:pt x="0" y="350"/>
                  <a:pt x="13" y="386"/>
                </a:cubicBezTo>
                <a:cubicBezTo>
                  <a:pt x="13" y="387"/>
                  <a:pt x="13" y="387"/>
                  <a:pt x="13" y="387"/>
                </a:cubicBezTo>
                <a:cubicBezTo>
                  <a:pt x="19" y="401"/>
                  <a:pt x="24" y="405"/>
                  <a:pt x="34" y="405"/>
                </a:cubicBezTo>
                <a:cubicBezTo>
                  <a:pt x="43" y="405"/>
                  <a:pt x="53" y="401"/>
                  <a:pt x="56" y="393"/>
                </a:cubicBezTo>
                <a:cubicBezTo>
                  <a:pt x="56" y="391"/>
                  <a:pt x="57" y="388"/>
                  <a:pt x="58" y="384"/>
                </a:cubicBezTo>
                <a:cubicBezTo>
                  <a:pt x="74" y="385"/>
                  <a:pt x="81" y="380"/>
                  <a:pt x="87" y="355"/>
                </a:cubicBezTo>
                <a:cubicBezTo>
                  <a:pt x="89" y="344"/>
                  <a:pt x="83" y="334"/>
                  <a:pt x="79" y="327"/>
                </a:cubicBezTo>
                <a:cubicBezTo>
                  <a:pt x="78" y="325"/>
                  <a:pt x="76" y="322"/>
                  <a:pt x="75" y="320"/>
                </a:cubicBezTo>
                <a:cubicBezTo>
                  <a:pt x="132" y="201"/>
                  <a:pt x="132" y="201"/>
                  <a:pt x="132" y="201"/>
                </a:cubicBezTo>
                <a:cubicBezTo>
                  <a:pt x="135" y="202"/>
                  <a:pt x="138" y="203"/>
                  <a:pt x="141" y="203"/>
                </a:cubicBezTo>
                <a:cubicBezTo>
                  <a:pt x="149" y="203"/>
                  <a:pt x="157" y="200"/>
                  <a:pt x="163" y="194"/>
                </a:cubicBezTo>
                <a:cubicBezTo>
                  <a:pt x="178" y="179"/>
                  <a:pt x="178" y="179"/>
                  <a:pt x="178" y="179"/>
                </a:cubicBezTo>
                <a:cubicBezTo>
                  <a:pt x="181" y="176"/>
                  <a:pt x="181" y="171"/>
                  <a:pt x="178" y="168"/>
                </a:cubicBezTo>
                <a:cubicBezTo>
                  <a:pt x="175" y="165"/>
                  <a:pt x="170" y="165"/>
                  <a:pt x="167" y="168"/>
                </a:cubicBezTo>
                <a:cubicBezTo>
                  <a:pt x="152" y="182"/>
                  <a:pt x="152" y="182"/>
                  <a:pt x="152" y="182"/>
                </a:cubicBezTo>
                <a:cubicBezTo>
                  <a:pt x="146" y="188"/>
                  <a:pt x="137" y="188"/>
                  <a:pt x="131" y="182"/>
                </a:cubicBezTo>
                <a:cubicBezTo>
                  <a:pt x="93" y="145"/>
                  <a:pt x="93" y="145"/>
                  <a:pt x="93" y="145"/>
                </a:cubicBezTo>
                <a:cubicBezTo>
                  <a:pt x="87" y="139"/>
                  <a:pt x="87" y="130"/>
                  <a:pt x="93" y="124"/>
                </a:cubicBezTo>
                <a:cubicBezTo>
                  <a:pt x="131" y="86"/>
                  <a:pt x="131" y="86"/>
                  <a:pt x="131" y="86"/>
                </a:cubicBezTo>
                <a:cubicBezTo>
                  <a:pt x="137" y="80"/>
                  <a:pt x="146" y="80"/>
                  <a:pt x="152" y="86"/>
                </a:cubicBezTo>
                <a:cubicBezTo>
                  <a:pt x="190" y="124"/>
                  <a:pt x="190" y="124"/>
                  <a:pt x="190" y="124"/>
                </a:cubicBezTo>
                <a:cubicBezTo>
                  <a:pt x="195" y="130"/>
                  <a:pt x="195" y="139"/>
                  <a:pt x="190" y="145"/>
                </a:cubicBezTo>
                <a:cubicBezTo>
                  <a:pt x="189" y="145"/>
                  <a:pt x="189" y="145"/>
                  <a:pt x="189" y="145"/>
                </a:cubicBezTo>
                <a:cubicBezTo>
                  <a:pt x="186" y="148"/>
                  <a:pt x="186" y="153"/>
                  <a:pt x="189" y="157"/>
                </a:cubicBezTo>
                <a:cubicBezTo>
                  <a:pt x="192" y="160"/>
                  <a:pt x="197" y="160"/>
                  <a:pt x="200" y="157"/>
                </a:cubicBezTo>
                <a:cubicBezTo>
                  <a:pt x="201" y="156"/>
                  <a:pt x="201" y="156"/>
                  <a:pt x="201" y="156"/>
                </a:cubicBezTo>
                <a:cubicBezTo>
                  <a:pt x="211" y="146"/>
                  <a:pt x="213" y="131"/>
                  <a:pt x="207" y="120"/>
                </a:cubicBezTo>
                <a:cubicBezTo>
                  <a:pt x="210" y="116"/>
                  <a:pt x="219" y="107"/>
                  <a:pt x="228" y="100"/>
                </a:cubicBezTo>
                <a:cubicBezTo>
                  <a:pt x="231" y="97"/>
                  <a:pt x="232" y="92"/>
                  <a:pt x="229" y="89"/>
                </a:cubicBezTo>
                <a:cubicBezTo>
                  <a:pt x="227" y="85"/>
                  <a:pt x="221" y="85"/>
                  <a:pt x="218" y="87"/>
                </a:cubicBezTo>
                <a:close/>
                <a:moveTo>
                  <a:pt x="38" y="75"/>
                </a:moveTo>
                <a:cubicBezTo>
                  <a:pt x="39" y="67"/>
                  <a:pt x="42" y="59"/>
                  <a:pt x="47" y="52"/>
                </a:cubicBezTo>
                <a:cubicBezTo>
                  <a:pt x="55" y="40"/>
                  <a:pt x="66" y="34"/>
                  <a:pt x="73" y="34"/>
                </a:cubicBezTo>
                <a:cubicBezTo>
                  <a:pt x="76" y="34"/>
                  <a:pt x="78" y="35"/>
                  <a:pt x="80" y="36"/>
                </a:cubicBezTo>
                <a:cubicBezTo>
                  <a:pt x="87" y="41"/>
                  <a:pt x="87" y="57"/>
                  <a:pt x="76" y="72"/>
                </a:cubicBezTo>
                <a:cubicBezTo>
                  <a:pt x="68" y="84"/>
                  <a:pt x="57" y="90"/>
                  <a:pt x="50" y="90"/>
                </a:cubicBezTo>
                <a:cubicBezTo>
                  <a:pt x="47" y="90"/>
                  <a:pt x="45" y="89"/>
                  <a:pt x="43" y="88"/>
                </a:cubicBezTo>
                <a:cubicBezTo>
                  <a:pt x="39" y="85"/>
                  <a:pt x="38" y="78"/>
                  <a:pt x="38" y="75"/>
                </a:cubicBezTo>
                <a:close/>
                <a:moveTo>
                  <a:pt x="119" y="193"/>
                </a:moveTo>
                <a:cubicBezTo>
                  <a:pt x="60" y="315"/>
                  <a:pt x="60" y="315"/>
                  <a:pt x="60" y="315"/>
                </a:cubicBezTo>
                <a:cubicBezTo>
                  <a:pt x="57" y="321"/>
                  <a:pt x="61" y="328"/>
                  <a:pt x="65" y="335"/>
                </a:cubicBezTo>
                <a:cubicBezTo>
                  <a:pt x="68" y="340"/>
                  <a:pt x="72" y="347"/>
                  <a:pt x="71" y="352"/>
                </a:cubicBezTo>
                <a:cubicBezTo>
                  <a:pt x="68" y="367"/>
                  <a:pt x="67" y="368"/>
                  <a:pt x="60" y="368"/>
                </a:cubicBezTo>
                <a:cubicBezTo>
                  <a:pt x="61" y="365"/>
                  <a:pt x="61" y="362"/>
                  <a:pt x="62" y="359"/>
                </a:cubicBezTo>
                <a:cubicBezTo>
                  <a:pt x="62" y="354"/>
                  <a:pt x="59" y="350"/>
                  <a:pt x="55" y="350"/>
                </a:cubicBezTo>
                <a:cubicBezTo>
                  <a:pt x="50" y="349"/>
                  <a:pt x="46" y="352"/>
                  <a:pt x="46" y="357"/>
                </a:cubicBezTo>
                <a:cubicBezTo>
                  <a:pt x="43" y="375"/>
                  <a:pt x="43" y="375"/>
                  <a:pt x="43" y="375"/>
                </a:cubicBezTo>
                <a:cubicBezTo>
                  <a:pt x="43" y="375"/>
                  <a:pt x="43" y="375"/>
                  <a:pt x="43" y="376"/>
                </a:cubicBezTo>
                <a:cubicBezTo>
                  <a:pt x="42" y="381"/>
                  <a:pt x="42" y="385"/>
                  <a:pt x="41" y="386"/>
                </a:cubicBezTo>
                <a:cubicBezTo>
                  <a:pt x="41" y="387"/>
                  <a:pt x="37" y="389"/>
                  <a:pt x="34" y="389"/>
                </a:cubicBezTo>
                <a:cubicBezTo>
                  <a:pt x="33" y="389"/>
                  <a:pt x="33" y="389"/>
                  <a:pt x="33" y="389"/>
                </a:cubicBezTo>
                <a:cubicBezTo>
                  <a:pt x="33" y="389"/>
                  <a:pt x="31" y="388"/>
                  <a:pt x="28" y="381"/>
                </a:cubicBezTo>
                <a:cubicBezTo>
                  <a:pt x="18" y="352"/>
                  <a:pt x="36" y="324"/>
                  <a:pt x="43" y="312"/>
                </a:cubicBezTo>
                <a:cubicBezTo>
                  <a:pt x="45" y="310"/>
                  <a:pt x="46" y="308"/>
                  <a:pt x="47" y="307"/>
                </a:cubicBezTo>
                <a:cubicBezTo>
                  <a:pt x="48" y="303"/>
                  <a:pt x="50" y="294"/>
                  <a:pt x="56" y="269"/>
                </a:cubicBezTo>
                <a:cubicBezTo>
                  <a:pt x="61" y="244"/>
                  <a:pt x="68" y="210"/>
                  <a:pt x="72" y="200"/>
                </a:cubicBezTo>
                <a:cubicBezTo>
                  <a:pt x="72" y="199"/>
                  <a:pt x="73" y="198"/>
                  <a:pt x="73" y="197"/>
                </a:cubicBezTo>
                <a:cubicBezTo>
                  <a:pt x="84" y="195"/>
                  <a:pt x="96" y="190"/>
                  <a:pt x="109" y="183"/>
                </a:cubicBezTo>
                <a:lnTo>
                  <a:pt x="119" y="193"/>
                </a:lnTo>
                <a:close/>
                <a:moveTo>
                  <a:pt x="92" y="166"/>
                </a:moveTo>
                <a:cubicBezTo>
                  <a:pt x="97" y="171"/>
                  <a:pt x="97" y="171"/>
                  <a:pt x="97" y="171"/>
                </a:cubicBezTo>
                <a:cubicBezTo>
                  <a:pt x="93" y="173"/>
                  <a:pt x="89" y="175"/>
                  <a:pt x="85" y="177"/>
                </a:cubicBezTo>
                <a:cubicBezTo>
                  <a:pt x="87" y="173"/>
                  <a:pt x="90" y="169"/>
                  <a:pt x="92" y="166"/>
                </a:cubicBezTo>
                <a:close/>
              </a:path>
            </a:pathLst>
          </a:custGeom>
          <a:solidFill>
            <a:srgbClr val="007B78"/>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grpSp>
        <p:nvGrpSpPr>
          <p:cNvPr id="47" name="Group 46"/>
          <p:cNvGrpSpPr/>
          <p:nvPr/>
        </p:nvGrpSpPr>
        <p:grpSpPr>
          <a:xfrm>
            <a:off x="2450217" y="2549269"/>
            <a:ext cx="765035" cy="572819"/>
            <a:chOff x="3384135" y="4887956"/>
            <a:chExt cx="619782" cy="454120"/>
          </a:xfrm>
          <a:solidFill>
            <a:srgbClr val="8F3F7B"/>
          </a:solidFill>
        </p:grpSpPr>
        <p:sp>
          <p:nvSpPr>
            <p:cNvPr id="48" name="Freeform 8"/>
            <p:cNvSpPr>
              <a:spLocks noChangeAspect="1" noEditPoints="1"/>
            </p:cNvSpPr>
            <p:nvPr/>
          </p:nvSpPr>
          <p:spPr bwMode="auto">
            <a:xfrm>
              <a:off x="3384135" y="5048389"/>
              <a:ext cx="619782" cy="293687"/>
            </a:xfrm>
            <a:custGeom>
              <a:avLst/>
              <a:gdLst>
                <a:gd name="T0" fmla="*/ 2147483647 w 502"/>
                <a:gd name="T1" fmla="*/ 2147483647 h 273"/>
                <a:gd name="T2" fmla="*/ 2147483647 w 502"/>
                <a:gd name="T3" fmla="*/ 2147483647 h 273"/>
                <a:gd name="T4" fmla="*/ 2147483647 w 502"/>
                <a:gd name="T5" fmla="*/ 2147483647 h 273"/>
                <a:gd name="T6" fmla="*/ 2147483647 w 502"/>
                <a:gd name="T7" fmla="*/ 0 h 273"/>
                <a:gd name="T8" fmla="*/ 2147483647 w 502"/>
                <a:gd name="T9" fmla="*/ 0 h 273"/>
                <a:gd name="T10" fmla="*/ 2147483647 w 502"/>
                <a:gd name="T11" fmla="*/ 0 h 273"/>
                <a:gd name="T12" fmla="*/ 2147483647 w 502"/>
                <a:gd name="T13" fmla="*/ 2147483647 h 273"/>
                <a:gd name="T14" fmla="*/ 2147483647 w 502"/>
                <a:gd name="T15" fmla="*/ 2147483647 h 273"/>
                <a:gd name="T16" fmla="*/ 2147483647 w 502"/>
                <a:gd name="T17" fmla="*/ 2147483647 h 273"/>
                <a:gd name="T18" fmla="*/ 2147483647 w 502"/>
                <a:gd name="T19" fmla="*/ 2147483647 h 273"/>
                <a:gd name="T20" fmla="*/ 2147483647 w 502"/>
                <a:gd name="T21" fmla="*/ 2147483647 h 273"/>
                <a:gd name="T22" fmla="*/ 2147483647 w 502"/>
                <a:gd name="T23" fmla="*/ 2147483647 h 273"/>
                <a:gd name="T24" fmla="*/ 0 w 502"/>
                <a:gd name="T25" fmla="*/ 2147483647 h 273"/>
                <a:gd name="T26" fmla="*/ 2147483647 w 502"/>
                <a:gd name="T27" fmla="*/ 2147483647 h 273"/>
                <a:gd name="T28" fmla="*/ 2147483647 w 502"/>
                <a:gd name="T29" fmla="*/ 2147483647 h 273"/>
                <a:gd name="T30" fmla="*/ 2147483647 w 502"/>
                <a:gd name="T31" fmla="*/ 2147483647 h 273"/>
                <a:gd name="T32" fmla="*/ 2147483647 w 502"/>
                <a:gd name="T33" fmla="*/ 2147483647 h 273"/>
                <a:gd name="T34" fmla="*/ 2147483647 w 502"/>
                <a:gd name="T35" fmla="*/ 2147483647 h 273"/>
                <a:gd name="T36" fmla="*/ 2147483647 w 502"/>
                <a:gd name="T37" fmla="*/ 2147483647 h 273"/>
                <a:gd name="T38" fmla="*/ 2147483647 w 502"/>
                <a:gd name="T39" fmla="*/ 2147483647 h 273"/>
                <a:gd name="T40" fmla="*/ 2147483647 w 502"/>
                <a:gd name="T41" fmla="*/ 2147483647 h 273"/>
                <a:gd name="T42" fmla="*/ 2147483647 w 502"/>
                <a:gd name="T43" fmla="*/ 2147483647 h 273"/>
                <a:gd name="T44" fmla="*/ 2147483647 w 502"/>
                <a:gd name="T45" fmla="*/ 2147483647 h 273"/>
                <a:gd name="T46" fmla="*/ 2147483647 w 502"/>
                <a:gd name="T47" fmla="*/ 2147483647 h 273"/>
                <a:gd name="T48" fmla="*/ 2147483647 w 502"/>
                <a:gd name="T49" fmla="*/ 2147483647 h 273"/>
                <a:gd name="T50" fmla="*/ 2147483647 w 502"/>
                <a:gd name="T51" fmla="*/ 2147483647 h 273"/>
                <a:gd name="T52" fmla="*/ 2147483647 w 502"/>
                <a:gd name="T53" fmla="*/ 2147483647 h 273"/>
                <a:gd name="T54" fmla="*/ 2147483647 w 502"/>
                <a:gd name="T55" fmla="*/ 2147483647 h 273"/>
                <a:gd name="T56" fmla="*/ 2147483647 w 502"/>
                <a:gd name="T57" fmla="*/ 2147483647 h 273"/>
                <a:gd name="T58" fmla="*/ 2147483647 w 502"/>
                <a:gd name="T59" fmla="*/ 2147483647 h 273"/>
                <a:gd name="T60" fmla="*/ 2147483647 w 502"/>
                <a:gd name="T61" fmla="*/ 2147483647 h 273"/>
                <a:gd name="T62" fmla="*/ 2147483647 w 502"/>
                <a:gd name="T63" fmla="*/ 2147483647 h 273"/>
                <a:gd name="T64" fmla="*/ 2147483647 w 502"/>
                <a:gd name="T65" fmla="*/ 2147483647 h 273"/>
                <a:gd name="T66" fmla="*/ 2147483647 w 502"/>
                <a:gd name="T67" fmla="*/ 2147483647 h 273"/>
                <a:gd name="T68" fmla="*/ 2147483647 w 502"/>
                <a:gd name="T69" fmla="*/ 2147483647 h 273"/>
                <a:gd name="T70" fmla="*/ 2147483647 w 502"/>
                <a:gd name="T71" fmla="*/ 2147483647 h 273"/>
                <a:gd name="T72" fmla="*/ 2147483647 w 502"/>
                <a:gd name="T73" fmla="*/ 2147483647 h 273"/>
                <a:gd name="T74" fmla="*/ 2147483647 w 502"/>
                <a:gd name="T75" fmla="*/ 2147483647 h 273"/>
                <a:gd name="T76" fmla="*/ 2147483647 w 502"/>
                <a:gd name="T77" fmla="*/ 2147483647 h 273"/>
                <a:gd name="T78" fmla="*/ 2147483647 w 502"/>
                <a:gd name="T79" fmla="*/ 2147483647 h 273"/>
                <a:gd name="T80" fmla="*/ 2147483647 w 502"/>
                <a:gd name="T81" fmla="*/ 2147483647 h 273"/>
                <a:gd name="T82" fmla="*/ 2147483647 w 502"/>
                <a:gd name="T83" fmla="*/ 2147483647 h 273"/>
                <a:gd name="T84" fmla="*/ 2147483647 w 502"/>
                <a:gd name="T85" fmla="*/ 2147483647 h 273"/>
                <a:gd name="T86" fmla="*/ 2147483647 w 502"/>
                <a:gd name="T87" fmla="*/ 2147483647 h 273"/>
                <a:gd name="T88" fmla="*/ 2147483647 w 502"/>
                <a:gd name="T89" fmla="*/ 2147483647 h 273"/>
                <a:gd name="T90" fmla="*/ 2147483647 w 502"/>
                <a:gd name="T91" fmla="*/ 2147483647 h 273"/>
                <a:gd name="T92" fmla="*/ 2147483647 w 502"/>
                <a:gd name="T93" fmla="*/ 2147483647 h 273"/>
                <a:gd name="T94" fmla="*/ 2147483647 w 502"/>
                <a:gd name="T95" fmla="*/ 2147483647 h 273"/>
                <a:gd name="T96" fmla="*/ 2147483647 w 502"/>
                <a:gd name="T97" fmla="*/ 2147483647 h 273"/>
                <a:gd name="T98" fmla="*/ 2147483647 w 502"/>
                <a:gd name="T99" fmla="*/ 2147483647 h 273"/>
                <a:gd name="T100" fmla="*/ 2147483647 w 502"/>
                <a:gd name="T101" fmla="*/ 2147483647 h 273"/>
                <a:gd name="T102" fmla="*/ 2147483647 w 502"/>
                <a:gd name="T103" fmla="*/ 2147483647 h 273"/>
                <a:gd name="T104" fmla="*/ 2147483647 w 502"/>
                <a:gd name="T105" fmla="*/ 2147483647 h 2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273"/>
                <a:gd name="T161" fmla="*/ 502 w 502"/>
                <a:gd name="T162" fmla="*/ 273 h 2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273">
                  <a:moveTo>
                    <a:pt x="500" y="150"/>
                  </a:moveTo>
                  <a:cubicBezTo>
                    <a:pt x="498" y="148"/>
                    <a:pt x="496" y="147"/>
                    <a:pt x="494" y="147"/>
                  </a:cubicBezTo>
                  <a:cubicBezTo>
                    <a:pt x="467" y="147"/>
                    <a:pt x="467" y="147"/>
                    <a:pt x="467" y="147"/>
                  </a:cubicBezTo>
                  <a:cubicBezTo>
                    <a:pt x="467" y="114"/>
                    <a:pt x="467" y="114"/>
                    <a:pt x="467" y="114"/>
                  </a:cubicBezTo>
                  <a:cubicBezTo>
                    <a:pt x="467" y="111"/>
                    <a:pt x="466" y="109"/>
                    <a:pt x="465" y="106"/>
                  </a:cubicBezTo>
                  <a:cubicBezTo>
                    <a:pt x="466" y="104"/>
                    <a:pt x="467" y="101"/>
                    <a:pt x="467" y="98"/>
                  </a:cubicBezTo>
                  <a:cubicBezTo>
                    <a:pt x="467" y="98"/>
                    <a:pt x="467" y="98"/>
                    <a:pt x="467" y="98"/>
                  </a:cubicBezTo>
                  <a:cubicBezTo>
                    <a:pt x="467" y="65"/>
                    <a:pt x="467" y="65"/>
                    <a:pt x="467" y="65"/>
                  </a:cubicBezTo>
                  <a:cubicBezTo>
                    <a:pt x="467" y="56"/>
                    <a:pt x="460" y="49"/>
                    <a:pt x="451" y="49"/>
                  </a:cubicBezTo>
                  <a:cubicBezTo>
                    <a:pt x="418" y="49"/>
                    <a:pt x="418" y="49"/>
                    <a:pt x="418" y="49"/>
                  </a:cubicBezTo>
                  <a:cubicBezTo>
                    <a:pt x="418" y="16"/>
                    <a:pt x="418" y="16"/>
                    <a:pt x="418" y="16"/>
                  </a:cubicBezTo>
                  <a:cubicBezTo>
                    <a:pt x="418" y="7"/>
                    <a:pt x="411" y="0"/>
                    <a:pt x="402" y="0"/>
                  </a:cubicBezTo>
                  <a:cubicBezTo>
                    <a:pt x="369" y="0"/>
                    <a:pt x="369" y="0"/>
                    <a:pt x="369" y="0"/>
                  </a:cubicBezTo>
                  <a:cubicBezTo>
                    <a:pt x="366" y="0"/>
                    <a:pt x="364" y="1"/>
                    <a:pt x="361" y="2"/>
                  </a:cubicBezTo>
                  <a:cubicBezTo>
                    <a:pt x="359" y="1"/>
                    <a:pt x="356" y="0"/>
                    <a:pt x="353" y="0"/>
                  </a:cubicBezTo>
                  <a:cubicBezTo>
                    <a:pt x="320" y="0"/>
                    <a:pt x="320" y="0"/>
                    <a:pt x="320" y="0"/>
                  </a:cubicBezTo>
                  <a:cubicBezTo>
                    <a:pt x="317" y="0"/>
                    <a:pt x="314" y="1"/>
                    <a:pt x="312" y="2"/>
                  </a:cubicBezTo>
                  <a:cubicBezTo>
                    <a:pt x="310" y="1"/>
                    <a:pt x="307" y="0"/>
                    <a:pt x="304" y="0"/>
                  </a:cubicBezTo>
                  <a:cubicBezTo>
                    <a:pt x="271" y="0"/>
                    <a:pt x="271" y="0"/>
                    <a:pt x="271" y="0"/>
                  </a:cubicBezTo>
                  <a:cubicBezTo>
                    <a:pt x="262" y="0"/>
                    <a:pt x="255" y="7"/>
                    <a:pt x="255" y="16"/>
                  </a:cubicBezTo>
                  <a:cubicBezTo>
                    <a:pt x="255" y="49"/>
                    <a:pt x="255" y="49"/>
                    <a:pt x="255" y="49"/>
                  </a:cubicBezTo>
                  <a:cubicBezTo>
                    <a:pt x="222" y="49"/>
                    <a:pt x="222" y="49"/>
                    <a:pt x="222" y="49"/>
                  </a:cubicBezTo>
                  <a:cubicBezTo>
                    <a:pt x="213" y="49"/>
                    <a:pt x="206" y="56"/>
                    <a:pt x="206" y="65"/>
                  </a:cubicBezTo>
                  <a:cubicBezTo>
                    <a:pt x="206" y="98"/>
                    <a:pt x="206" y="98"/>
                    <a:pt x="206" y="98"/>
                  </a:cubicBezTo>
                  <a:cubicBezTo>
                    <a:pt x="206" y="101"/>
                    <a:pt x="207" y="104"/>
                    <a:pt x="208" y="106"/>
                  </a:cubicBezTo>
                  <a:cubicBezTo>
                    <a:pt x="207" y="109"/>
                    <a:pt x="206" y="111"/>
                    <a:pt x="206" y="114"/>
                  </a:cubicBezTo>
                  <a:cubicBezTo>
                    <a:pt x="206" y="147"/>
                    <a:pt x="206" y="147"/>
                    <a:pt x="206" y="147"/>
                  </a:cubicBezTo>
                  <a:cubicBezTo>
                    <a:pt x="166" y="147"/>
                    <a:pt x="166" y="147"/>
                    <a:pt x="166" y="147"/>
                  </a:cubicBezTo>
                  <a:cubicBezTo>
                    <a:pt x="166" y="88"/>
                    <a:pt x="166" y="88"/>
                    <a:pt x="166" y="88"/>
                  </a:cubicBezTo>
                  <a:cubicBezTo>
                    <a:pt x="166" y="79"/>
                    <a:pt x="159" y="72"/>
                    <a:pt x="150" y="72"/>
                  </a:cubicBezTo>
                  <a:cubicBezTo>
                    <a:pt x="92" y="72"/>
                    <a:pt x="92" y="72"/>
                    <a:pt x="92" y="72"/>
                  </a:cubicBezTo>
                  <a:cubicBezTo>
                    <a:pt x="92" y="37"/>
                    <a:pt x="92" y="37"/>
                    <a:pt x="92" y="37"/>
                  </a:cubicBezTo>
                  <a:cubicBezTo>
                    <a:pt x="92" y="29"/>
                    <a:pt x="86" y="23"/>
                    <a:pt x="78" y="23"/>
                  </a:cubicBezTo>
                  <a:cubicBezTo>
                    <a:pt x="37" y="23"/>
                    <a:pt x="37" y="23"/>
                    <a:pt x="37" y="23"/>
                  </a:cubicBezTo>
                  <a:cubicBezTo>
                    <a:pt x="28" y="23"/>
                    <a:pt x="22" y="29"/>
                    <a:pt x="22" y="37"/>
                  </a:cubicBezTo>
                  <a:cubicBezTo>
                    <a:pt x="22" y="147"/>
                    <a:pt x="22" y="147"/>
                    <a:pt x="22" y="147"/>
                  </a:cubicBezTo>
                  <a:cubicBezTo>
                    <a:pt x="8" y="147"/>
                    <a:pt x="8" y="147"/>
                    <a:pt x="8" y="147"/>
                  </a:cubicBezTo>
                  <a:cubicBezTo>
                    <a:pt x="6" y="147"/>
                    <a:pt x="4" y="148"/>
                    <a:pt x="2" y="150"/>
                  </a:cubicBezTo>
                  <a:cubicBezTo>
                    <a:pt x="1" y="151"/>
                    <a:pt x="0" y="153"/>
                    <a:pt x="0" y="155"/>
                  </a:cubicBezTo>
                  <a:cubicBezTo>
                    <a:pt x="0" y="190"/>
                    <a:pt x="13" y="219"/>
                    <a:pt x="29" y="239"/>
                  </a:cubicBezTo>
                  <a:cubicBezTo>
                    <a:pt x="37" y="250"/>
                    <a:pt x="46" y="258"/>
                    <a:pt x="54" y="264"/>
                  </a:cubicBezTo>
                  <a:cubicBezTo>
                    <a:pt x="62" y="269"/>
                    <a:pt x="70" y="273"/>
                    <a:pt x="78" y="273"/>
                  </a:cubicBezTo>
                  <a:cubicBezTo>
                    <a:pt x="94" y="273"/>
                    <a:pt x="277" y="273"/>
                    <a:pt x="369" y="273"/>
                  </a:cubicBezTo>
                  <a:cubicBezTo>
                    <a:pt x="373" y="273"/>
                    <a:pt x="377" y="270"/>
                    <a:pt x="377" y="265"/>
                  </a:cubicBezTo>
                  <a:cubicBezTo>
                    <a:pt x="377" y="261"/>
                    <a:pt x="373" y="257"/>
                    <a:pt x="369" y="257"/>
                  </a:cubicBezTo>
                  <a:cubicBezTo>
                    <a:pt x="277" y="257"/>
                    <a:pt x="94" y="257"/>
                    <a:pt x="78" y="257"/>
                  </a:cubicBezTo>
                  <a:cubicBezTo>
                    <a:pt x="76" y="257"/>
                    <a:pt x="70" y="255"/>
                    <a:pt x="63" y="251"/>
                  </a:cubicBezTo>
                  <a:cubicBezTo>
                    <a:pt x="44" y="237"/>
                    <a:pt x="19" y="204"/>
                    <a:pt x="16" y="163"/>
                  </a:cubicBezTo>
                  <a:cubicBezTo>
                    <a:pt x="296" y="163"/>
                    <a:pt x="296" y="163"/>
                    <a:pt x="296" y="163"/>
                  </a:cubicBezTo>
                  <a:cubicBezTo>
                    <a:pt x="304" y="163"/>
                    <a:pt x="304" y="163"/>
                    <a:pt x="304" y="163"/>
                  </a:cubicBezTo>
                  <a:cubicBezTo>
                    <a:pt x="304" y="163"/>
                    <a:pt x="304" y="163"/>
                    <a:pt x="304" y="163"/>
                  </a:cubicBezTo>
                  <a:cubicBezTo>
                    <a:pt x="486" y="163"/>
                    <a:pt x="486" y="163"/>
                    <a:pt x="486" y="163"/>
                  </a:cubicBezTo>
                  <a:cubicBezTo>
                    <a:pt x="484" y="191"/>
                    <a:pt x="473" y="213"/>
                    <a:pt x="459" y="230"/>
                  </a:cubicBezTo>
                  <a:cubicBezTo>
                    <a:pt x="445" y="248"/>
                    <a:pt x="427" y="258"/>
                    <a:pt x="418" y="257"/>
                  </a:cubicBezTo>
                  <a:cubicBezTo>
                    <a:pt x="415" y="257"/>
                    <a:pt x="407" y="257"/>
                    <a:pt x="397" y="257"/>
                  </a:cubicBezTo>
                  <a:cubicBezTo>
                    <a:pt x="392" y="257"/>
                    <a:pt x="389" y="261"/>
                    <a:pt x="389" y="265"/>
                  </a:cubicBezTo>
                  <a:cubicBezTo>
                    <a:pt x="389" y="270"/>
                    <a:pt x="392" y="273"/>
                    <a:pt x="397" y="273"/>
                  </a:cubicBezTo>
                  <a:cubicBezTo>
                    <a:pt x="407" y="273"/>
                    <a:pt x="415" y="273"/>
                    <a:pt x="418" y="273"/>
                  </a:cubicBezTo>
                  <a:cubicBezTo>
                    <a:pt x="435" y="273"/>
                    <a:pt x="455" y="260"/>
                    <a:pt x="472" y="240"/>
                  </a:cubicBezTo>
                  <a:cubicBezTo>
                    <a:pt x="489" y="220"/>
                    <a:pt x="502" y="190"/>
                    <a:pt x="502" y="155"/>
                  </a:cubicBezTo>
                  <a:cubicBezTo>
                    <a:pt x="502" y="153"/>
                    <a:pt x="501" y="151"/>
                    <a:pt x="500" y="150"/>
                  </a:cubicBezTo>
                  <a:close/>
                  <a:moveTo>
                    <a:pt x="38" y="39"/>
                  </a:moveTo>
                  <a:cubicBezTo>
                    <a:pt x="76" y="39"/>
                    <a:pt x="76" y="39"/>
                    <a:pt x="76" y="39"/>
                  </a:cubicBezTo>
                  <a:cubicBezTo>
                    <a:pt x="76" y="80"/>
                    <a:pt x="76" y="80"/>
                    <a:pt x="76" y="80"/>
                  </a:cubicBezTo>
                  <a:cubicBezTo>
                    <a:pt x="76" y="82"/>
                    <a:pt x="77" y="84"/>
                    <a:pt x="79" y="85"/>
                  </a:cubicBezTo>
                  <a:cubicBezTo>
                    <a:pt x="80" y="87"/>
                    <a:pt x="82" y="88"/>
                    <a:pt x="84" y="88"/>
                  </a:cubicBezTo>
                  <a:cubicBezTo>
                    <a:pt x="150" y="88"/>
                    <a:pt x="150" y="88"/>
                    <a:pt x="150" y="88"/>
                  </a:cubicBezTo>
                  <a:cubicBezTo>
                    <a:pt x="150" y="147"/>
                    <a:pt x="150" y="147"/>
                    <a:pt x="150" y="147"/>
                  </a:cubicBezTo>
                  <a:cubicBezTo>
                    <a:pt x="38" y="147"/>
                    <a:pt x="38" y="147"/>
                    <a:pt x="38" y="147"/>
                  </a:cubicBezTo>
                  <a:lnTo>
                    <a:pt x="38" y="39"/>
                  </a:lnTo>
                  <a:close/>
                  <a:moveTo>
                    <a:pt x="382" y="147"/>
                  </a:moveTo>
                  <a:cubicBezTo>
                    <a:pt x="369" y="147"/>
                    <a:pt x="369" y="147"/>
                    <a:pt x="369" y="147"/>
                  </a:cubicBezTo>
                  <a:cubicBezTo>
                    <a:pt x="369" y="114"/>
                    <a:pt x="369" y="114"/>
                    <a:pt x="369" y="114"/>
                  </a:cubicBezTo>
                  <a:cubicBezTo>
                    <a:pt x="369" y="114"/>
                    <a:pt x="369" y="114"/>
                    <a:pt x="369" y="114"/>
                  </a:cubicBezTo>
                  <a:cubicBezTo>
                    <a:pt x="369" y="114"/>
                    <a:pt x="369" y="114"/>
                    <a:pt x="369" y="114"/>
                  </a:cubicBezTo>
                  <a:cubicBezTo>
                    <a:pt x="402" y="114"/>
                    <a:pt x="402" y="114"/>
                    <a:pt x="402" y="114"/>
                  </a:cubicBezTo>
                  <a:cubicBezTo>
                    <a:pt x="402" y="147"/>
                    <a:pt x="402" y="147"/>
                    <a:pt x="402" y="147"/>
                  </a:cubicBezTo>
                  <a:lnTo>
                    <a:pt x="382" y="147"/>
                  </a:lnTo>
                  <a:close/>
                  <a:moveTo>
                    <a:pt x="304" y="114"/>
                  </a:moveTo>
                  <a:cubicBezTo>
                    <a:pt x="304" y="147"/>
                    <a:pt x="304" y="147"/>
                    <a:pt x="304" y="147"/>
                  </a:cubicBezTo>
                  <a:cubicBezTo>
                    <a:pt x="271" y="147"/>
                    <a:pt x="271" y="147"/>
                    <a:pt x="271" y="147"/>
                  </a:cubicBezTo>
                  <a:cubicBezTo>
                    <a:pt x="271" y="114"/>
                    <a:pt x="271" y="114"/>
                    <a:pt x="271" y="114"/>
                  </a:cubicBezTo>
                  <a:cubicBezTo>
                    <a:pt x="271" y="114"/>
                    <a:pt x="271" y="114"/>
                    <a:pt x="271" y="114"/>
                  </a:cubicBezTo>
                  <a:cubicBezTo>
                    <a:pt x="304" y="114"/>
                    <a:pt x="304" y="114"/>
                    <a:pt x="304" y="114"/>
                  </a:cubicBezTo>
                  <a:close/>
                  <a:moveTo>
                    <a:pt x="320" y="147"/>
                  </a:moveTo>
                  <a:cubicBezTo>
                    <a:pt x="320" y="147"/>
                    <a:pt x="320" y="147"/>
                    <a:pt x="320" y="147"/>
                  </a:cubicBezTo>
                  <a:cubicBezTo>
                    <a:pt x="320" y="114"/>
                    <a:pt x="320" y="114"/>
                    <a:pt x="320" y="114"/>
                  </a:cubicBezTo>
                  <a:cubicBezTo>
                    <a:pt x="320" y="114"/>
                    <a:pt x="320" y="114"/>
                    <a:pt x="320" y="114"/>
                  </a:cubicBezTo>
                  <a:cubicBezTo>
                    <a:pt x="320" y="114"/>
                    <a:pt x="320" y="114"/>
                    <a:pt x="320" y="114"/>
                  </a:cubicBezTo>
                  <a:cubicBezTo>
                    <a:pt x="353" y="114"/>
                    <a:pt x="353" y="114"/>
                    <a:pt x="353" y="114"/>
                  </a:cubicBezTo>
                  <a:cubicBezTo>
                    <a:pt x="353" y="147"/>
                    <a:pt x="353" y="147"/>
                    <a:pt x="353" y="147"/>
                  </a:cubicBezTo>
                  <a:cubicBezTo>
                    <a:pt x="320" y="147"/>
                    <a:pt x="320" y="147"/>
                    <a:pt x="320" y="147"/>
                  </a:cubicBezTo>
                  <a:close/>
                  <a:moveTo>
                    <a:pt x="402" y="78"/>
                  </a:moveTo>
                  <a:cubicBezTo>
                    <a:pt x="402" y="98"/>
                    <a:pt x="402" y="98"/>
                    <a:pt x="402" y="98"/>
                  </a:cubicBezTo>
                  <a:cubicBezTo>
                    <a:pt x="402" y="98"/>
                    <a:pt x="402" y="98"/>
                    <a:pt x="402" y="98"/>
                  </a:cubicBezTo>
                  <a:cubicBezTo>
                    <a:pt x="402" y="98"/>
                    <a:pt x="402" y="98"/>
                    <a:pt x="402" y="98"/>
                  </a:cubicBezTo>
                  <a:cubicBezTo>
                    <a:pt x="369" y="98"/>
                    <a:pt x="369" y="98"/>
                    <a:pt x="369" y="98"/>
                  </a:cubicBezTo>
                  <a:cubicBezTo>
                    <a:pt x="369" y="65"/>
                    <a:pt x="369" y="65"/>
                    <a:pt x="369" y="65"/>
                  </a:cubicBezTo>
                  <a:cubicBezTo>
                    <a:pt x="369" y="65"/>
                    <a:pt x="369" y="65"/>
                    <a:pt x="369" y="65"/>
                  </a:cubicBezTo>
                  <a:cubicBezTo>
                    <a:pt x="369" y="65"/>
                    <a:pt x="369" y="65"/>
                    <a:pt x="369" y="65"/>
                  </a:cubicBezTo>
                  <a:cubicBezTo>
                    <a:pt x="402" y="65"/>
                    <a:pt x="402" y="65"/>
                    <a:pt x="402" y="65"/>
                  </a:cubicBezTo>
                  <a:lnTo>
                    <a:pt x="402" y="78"/>
                  </a:lnTo>
                  <a:close/>
                  <a:moveTo>
                    <a:pt x="353" y="98"/>
                  </a:moveTo>
                  <a:cubicBezTo>
                    <a:pt x="320" y="98"/>
                    <a:pt x="320" y="98"/>
                    <a:pt x="320" y="98"/>
                  </a:cubicBezTo>
                  <a:cubicBezTo>
                    <a:pt x="320" y="65"/>
                    <a:pt x="320" y="65"/>
                    <a:pt x="320" y="65"/>
                  </a:cubicBezTo>
                  <a:cubicBezTo>
                    <a:pt x="320" y="65"/>
                    <a:pt x="320" y="65"/>
                    <a:pt x="320" y="65"/>
                  </a:cubicBezTo>
                  <a:cubicBezTo>
                    <a:pt x="320" y="65"/>
                    <a:pt x="320" y="65"/>
                    <a:pt x="320" y="65"/>
                  </a:cubicBezTo>
                  <a:cubicBezTo>
                    <a:pt x="353" y="65"/>
                    <a:pt x="353" y="65"/>
                    <a:pt x="353" y="65"/>
                  </a:cubicBezTo>
                  <a:lnTo>
                    <a:pt x="353" y="98"/>
                  </a:lnTo>
                  <a:close/>
                  <a:moveTo>
                    <a:pt x="304" y="98"/>
                  </a:moveTo>
                  <a:cubicBezTo>
                    <a:pt x="304" y="98"/>
                    <a:pt x="304" y="98"/>
                    <a:pt x="304" y="98"/>
                  </a:cubicBezTo>
                  <a:cubicBezTo>
                    <a:pt x="271" y="98"/>
                    <a:pt x="271" y="98"/>
                    <a:pt x="271" y="98"/>
                  </a:cubicBezTo>
                  <a:cubicBezTo>
                    <a:pt x="271" y="98"/>
                    <a:pt x="271" y="98"/>
                    <a:pt x="271" y="98"/>
                  </a:cubicBezTo>
                  <a:cubicBezTo>
                    <a:pt x="271" y="98"/>
                    <a:pt x="271" y="98"/>
                    <a:pt x="271" y="98"/>
                  </a:cubicBezTo>
                  <a:cubicBezTo>
                    <a:pt x="271" y="65"/>
                    <a:pt x="271" y="65"/>
                    <a:pt x="271" y="65"/>
                  </a:cubicBezTo>
                  <a:cubicBezTo>
                    <a:pt x="271" y="65"/>
                    <a:pt x="271" y="65"/>
                    <a:pt x="271" y="65"/>
                  </a:cubicBezTo>
                  <a:cubicBezTo>
                    <a:pt x="304" y="65"/>
                    <a:pt x="304" y="65"/>
                    <a:pt x="304" y="65"/>
                  </a:cubicBezTo>
                  <a:lnTo>
                    <a:pt x="304" y="98"/>
                  </a:lnTo>
                  <a:close/>
                  <a:moveTo>
                    <a:pt x="435" y="147"/>
                  </a:moveTo>
                  <a:cubicBezTo>
                    <a:pt x="418" y="147"/>
                    <a:pt x="418" y="147"/>
                    <a:pt x="418" y="147"/>
                  </a:cubicBezTo>
                  <a:cubicBezTo>
                    <a:pt x="418" y="114"/>
                    <a:pt x="418" y="114"/>
                    <a:pt x="418" y="114"/>
                  </a:cubicBezTo>
                  <a:cubicBezTo>
                    <a:pt x="451" y="114"/>
                    <a:pt x="451" y="114"/>
                    <a:pt x="451" y="114"/>
                  </a:cubicBezTo>
                  <a:cubicBezTo>
                    <a:pt x="451" y="147"/>
                    <a:pt x="451" y="147"/>
                    <a:pt x="451" y="147"/>
                  </a:cubicBezTo>
                  <a:lnTo>
                    <a:pt x="435" y="147"/>
                  </a:lnTo>
                  <a:close/>
                  <a:moveTo>
                    <a:pt x="451" y="98"/>
                  </a:moveTo>
                  <a:cubicBezTo>
                    <a:pt x="418" y="98"/>
                    <a:pt x="418" y="98"/>
                    <a:pt x="418" y="98"/>
                  </a:cubicBezTo>
                  <a:cubicBezTo>
                    <a:pt x="418" y="65"/>
                    <a:pt x="418" y="65"/>
                    <a:pt x="418" y="65"/>
                  </a:cubicBezTo>
                  <a:cubicBezTo>
                    <a:pt x="451" y="65"/>
                    <a:pt x="451" y="65"/>
                    <a:pt x="451" y="65"/>
                  </a:cubicBezTo>
                  <a:lnTo>
                    <a:pt x="451" y="98"/>
                  </a:lnTo>
                  <a:close/>
                  <a:moveTo>
                    <a:pt x="402" y="16"/>
                  </a:moveTo>
                  <a:cubicBezTo>
                    <a:pt x="402" y="49"/>
                    <a:pt x="402" y="49"/>
                    <a:pt x="402" y="49"/>
                  </a:cubicBezTo>
                  <a:cubicBezTo>
                    <a:pt x="369" y="49"/>
                    <a:pt x="369" y="49"/>
                    <a:pt x="369" y="49"/>
                  </a:cubicBezTo>
                  <a:cubicBezTo>
                    <a:pt x="369" y="16"/>
                    <a:pt x="369" y="16"/>
                    <a:pt x="369" y="16"/>
                  </a:cubicBezTo>
                  <a:cubicBezTo>
                    <a:pt x="369" y="16"/>
                    <a:pt x="369" y="16"/>
                    <a:pt x="369" y="16"/>
                  </a:cubicBezTo>
                  <a:cubicBezTo>
                    <a:pt x="369" y="16"/>
                    <a:pt x="369" y="16"/>
                    <a:pt x="369" y="16"/>
                  </a:cubicBezTo>
                  <a:lnTo>
                    <a:pt x="402" y="16"/>
                  </a:lnTo>
                  <a:close/>
                  <a:moveTo>
                    <a:pt x="353" y="16"/>
                  </a:moveTo>
                  <a:cubicBezTo>
                    <a:pt x="353" y="49"/>
                    <a:pt x="353" y="49"/>
                    <a:pt x="353" y="49"/>
                  </a:cubicBezTo>
                  <a:cubicBezTo>
                    <a:pt x="320" y="49"/>
                    <a:pt x="320" y="49"/>
                    <a:pt x="320" y="49"/>
                  </a:cubicBezTo>
                  <a:cubicBezTo>
                    <a:pt x="320" y="16"/>
                    <a:pt x="320" y="16"/>
                    <a:pt x="320" y="16"/>
                  </a:cubicBezTo>
                  <a:lnTo>
                    <a:pt x="353" y="16"/>
                  </a:lnTo>
                  <a:close/>
                  <a:moveTo>
                    <a:pt x="271" y="16"/>
                  </a:moveTo>
                  <a:cubicBezTo>
                    <a:pt x="304" y="16"/>
                    <a:pt x="304" y="16"/>
                    <a:pt x="304" y="16"/>
                  </a:cubicBezTo>
                  <a:cubicBezTo>
                    <a:pt x="304" y="49"/>
                    <a:pt x="304" y="49"/>
                    <a:pt x="304" y="49"/>
                  </a:cubicBezTo>
                  <a:cubicBezTo>
                    <a:pt x="271" y="49"/>
                    <a:pt x="271" y="49"/>
                    <a:pt x="271" y="49"/>
                  </a:cubicBezTo>
                  <a:lnTo>
                    <a:pt x="271" y="16"/>
                  </a:lnTo>
                  <a:close/>
                  <a:moveTo>
                    <a:pt x="222" y="65"/>
                  </a:moveTo>
                  <a:cubicBezTo>
                    <a:pt x="222" y="65"/>
                    <a:pt x="222" y="65"/>
                    <a:pt x="222" y="65"/>
                  </a:cubicBezTo>
                  <a:cubicBezTo>
                    <a:pt x="255" y="65"/>
                    <a:pt x="255" y="65"/>
                    <a:pt x="255" y="65"/>
                  </a:cubicBezTo>
                  <a:cubicBezTo>
                    <a:pt x="255" y="82"/>
                    <a:pt x="255" y="82"/>
                    <a:pt x="255" y="82"/>
                  </a:cubicBezTo>
                  <a:cubicBezTo>
                    <a:pt x="255" y="98"/>
                    <a:pt x="255" y="98"/>
                    <a:pt x="255" y="98"/>
                  </a:cubicBezTo>
                  <a:cubicBezTo>
                    <a:pt x="222" y="98"/>
                    <a:pt x="222" y="98"/>
                    <a:pt x="222" y="98"/>
                  </a:cubicBezTo>
                  <a:lnTo>
                    <a:pt x="222" y="65"/>
                  </a:lnTo>
                  <a:close/>
                  <a:moveTo>
                    <a:pt x="222" y="114"/>
                  </a:moveTo>
                  <a:cubicBezTo>
                    <a:pt x="255" y="114"/>
                    <a:pt x="255" y="114"/>
                    <a:pt x="255" y="114"/>
                  </a:cubicBezTo>
                  <a:cubicBezTo>
                    <a:pt x="255" y="131"/>
                    <a:pt x="255" y="131"/>
                    <a:pt x="255" y="131"/>
                  </a:cubicBezTo>
                  <a:cubicBezTo>
                    <a:pt x="255" y="147"/>
                    <a:pt x="255" y="147"/>
                    <a:pt x="255" y="147"/>
                  </a:cubicBezTo>
                  <a:cubicBezTo>
                    <a:pt x="255" y="147"/>
                    <a:pt x="255" y="147"/>
                    <a:pt x="255" y="147"/>
                  </a:cubicBezTo>
                  <a:cubicBezTo>
                    <a:pt x="222" y="147"/>
                    <a:pt x="222" y="147"/>
                    <a:pt x="222" y="147"/>
                  </a:cubicBezTo>
                  <a:lnTo>
                    <a:pt x="22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sp>
          <p:nvSpPr>
            <p:cNvPr id="49" name="Freeform 3"/>
            <p:cNvSpPr>
              <a:spLocks noChangeAspect="1" noEditPoints="1"/>
            </p:cNvSpPr>
            <p:nvPr/>
          </p:nvSpPr>
          <p:spPr bwMode="auto">
            <a:xfrm>
              <a:off x="3688189" y="4887956"/>
              <a:ext cx="189805" cy="142384"/>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grpSp>
      <p:sp>
        <p:nvSpPr>
          <p:cNvPr id="55" name="Rounded Rectangle 54"/>
          <p:cNvSpPr/>
          <p:nvPr/>
        </p:nvSpPr>
        <p:spPr bwMode="auto">
          <a:xfrm>
            <a:off x="1311275" y="1876425"/>
            <a:ext cx="3017838" cy="357188"/>
          </a:xfrm>
          <a:prstGeom prst="roundRect">
            <a:avLst/>
          </a:prstGeom>
          <a:noFill/>
          <a:ln w="12700" cap="flat" cmpd="sng" algn="ctr">
            <a:noFill/>
            <a:prstDash val="solid"/>
            <a:round/>
            <a:headEnd type="none" w="med" len="med"/>
            <a:tailEnd type="none" w="med" len="med"/>
          </a:ln>
          <a:effectLst/>
        </p:spPr>
        <p:txBody>
          <a:bodyPr wrap="none" lIns="0" tIns="0" rIns="0" bIns="0" anchor="ctr" anchorCtr="1"/>
          <a:lstStyle/>
          <a:p>
            <a:pPr algn="ctr">
              <a:spcBef>
                <a:spcPct val="50000"/>
              </a:spcBef>
              <a:defRPr/>
            </a:pPr>
            <a:r>
              <a:rPr lang="en-US" sz="2400" b="1" dirty="0">
                <a:solidFill>
                  <a:schemeClr val="tx1">
                    <a:lumMod val="75000"/>
                  </a:schemeClr>
                </a:solidFill>
                <a:latin typeface="Ericsson Capital TT" panose="02000503000000020004" pitchFamily="2" charset="0"/>
                <a:ea typeface="Ericsson Capital" charset="0"/>
                <a:cs typeface="Ericsson Capital" charset="0"/>
              </a:rPr>
              <a:t>Massive</a:t>
            </a:r>
            <a:r>
              <a:rPr lang="en-US" sz="2400" dirty="0">
                <a:solidFill>
                  <a:schemeClr val="tx1">
                    <a:lumMod val="75000"/>
                  </a:schemeClr>
                </a:solidFill>
                <a:latin typeface="Ericsson Capital TT" panose="02000503000000020004" pitchFamily="2" charset="0"/>
                <a:ea typeface="Ericsson Capital" charset="0"/>
                <a:cs typeface="Ericsson Capital" charset="0"/>
              </a:rPr>
              <a:t> Machine Type </a:t>
            </a:r>
            <a:br>
              <a:rPr lang="en-US" sz="2400" dirty="0">
                <a:solidFill>
                  <a:schemeClr val="tx1">
                    <a:lumMod val="75000"/>
                  </a:schemeClr>
                </a:solidFill>
                <a:latin typeface="Ericsson Capital TT" panose="02000503000000020004" pitchFamily="2" charset="0"/>
                <a:ea typeface="Ericsson Capital" charset="0"/>
                <a:cs typeface="Ericsson Capital" charset="0"/>
              </a:rPr>
            </a:br>
            <a:r>
              <a:rPr lang="en-US" sz="2400" dirty="0">
                <a:solidFill>
                  <a:schemeClr val="tx1">
                    <a:lumMod val="75000"/>
                  </a:schemeClr>
                </a:solidFill>
                <a:latin typeface="Ericsson Capital TT" panose="02000503000000020004" pitchFamily="2" charset="0"/>
                <a:ea typeface="Ericsson Capital" charset="0"/>
                <a:cs typeface="Ericsson Capital" charset="0"/>
              </a:rPr>
              <a:t>Communication</a:t>
            </a:r>
          </a:p>
        </p:txBody>
      </p:sp>
      <p:sp>
        <p:nvSpPr>
          <p:cNvPr id="8206" name="Freeform 44"/>
          <p:cNvSpPr>
            <a:spLocks noChangeAspect="1" noEditPoints="1"/>
          </p:cNvSpPr>
          <p:nvPr/>
        </p:nvSpPr>
        <p:spPr bwMode="auto">
          <a:xfrm flipH="1">
            <a:off x="3967163" y="3841750"/>
            <a:ext cx="501650" cy="533400"/>
          </a:xfrm>
          <a:custGeom>
            <a:avLst/>
            <a:gdLst>
              <a:gd name="T0" fmla="*/ 2147483647 w 520"/>
              <a:gd name="T1" fmla="*/ 2147483647 h 549"/>
              <a:gd name="T2" fmla="*/ 2147483647 w 520"/>
              <a:gd name="T3" fmla="*/ 2147483647 h 549"/>
              <a:gd name="T4" fmla="*/ 2147483647 w 520"/>
              <a:gd name="T5" fmla="*/ 2147483647 h 549"/>
              <a:gd name="T6" fmla="*/ 2147483647 w 520"/>
              <a:gd name="T7" fmla="*/ 2147483647 h 549"/>
              <a:gd name="T8" fmla="*/ 2147483647 w 520"/>
              <a:gd name="T9" fmla="*/ 2147483647 h 549"/>
              <a:gd name="T10" fmla="*/ 2147483647 w 520"/>
              <a:gd name="T11" fmla="*/ 2147483647 h 549"/>
              <a:gd name="T12" fmla="*/ 2147483647 w 520"/>
              <a:gd name="T13" fmla="*/ 2147483647 h 549"/>
              <a:gd name="T14" fmla="*/ 2147483647 w 520"/>
              <a:gd name="T15" fmla="*/ 2147483647 h 549"/>
              <a:gd name="T16" fmla="*/ 2147483647 w 520"/>
              <a:gd name="T17" fmla="*/ 2147483647 h 549"/>
              <a:gd name="T18" fmla="*/ 2147483647 w 520"/>
              <a:gd name="T19" fmla="*/ 2147483647 h 549"/>
              <a:gd name="T20" fmla="*/ 2147483647 w 520"/>
              <a:gd name="T21" fmla="*/ 2147483647 h 549"/>
              <a:gd name="T22" fmla="*/ 2147483647 w 520"/>
              <a:gd name="T23" fmla="*/ 2147483647 h 549"/>
              <a:gd name="T24" fmla="*/ 2147483647 w 520"/>
              <a:gd name="T25" fmla="*/ 2147483647 h 549"/>
              <a:gd name="T26" fmla="*/ 2147483647 w 520"/>
              <a:gd name="T27" fmla="*/ 2147483647 h 549"/>
              <a:gd name="T28" fmla="*/ 2147483647 w 520"/>
              <a:gd name="T29" fmla="*/ 2147483647 h 549"/>
              <a:gd name="T30" fmla="*/ 2147483647 w 520"/>
              <a:gd name="T31" fmla="*/ 2147483647 h 549"/>
              <a:gd name="T32" fmla="*/ 2147483647 w 520"/>
              <a:gd name="T33" fmla="*/ 2147483647 h 549"/>
              <a:gd name="T34" fmla="*/ 2147483647 w 520"/>
              <a:gd name="T35" fmla="*/ 2147483647 h 549"/>
              <a:gd name="T36" fmla="*/ 2147483647 w 520"/>
              <a:gd name="T37" fmla="*/ 2147483647 h 549"/>
              <a:gd name="T38" fmla="*/ 2147483647 w 520"/>
              <a:gd name="T39" fmla="*/ 2147483647 h 549"/>
              <a:gd name="T40" fmla="*/ 2147483647 w 520"/>
              <a:gd name="T41" fmla="*/ 2147483647 h 549"/>
              <a:gd name="T42" fmla="*/ 2147483647 w 520"/>
              <a:gd name="T43" fmla="*/ 2147483647 h 549"/>
              <a:gd name="T44" fmla="*/ 2147483647 w 520"/>
              <a:gd name="T45" fmla="*/ 2147483647 h 549"/>
              <a:gd name="T46" fmla="*/ 2147483647 w 520"/>
              <a:gd name="T47" fmla="*/ 2147483647 h 549"/>
              <a:gd name="T48" fmla="*/ 2147483647 w 520"/>
              <a:gd name="T49" fmla="*/ 2147483647 h 549"/>
              <a:gd name="T50" fmla="*/ 2147483647 w 520"/>
              <a:gd name="T51" fmla="*/ 2147483647 h 549"/>
              <a:gd name="T52" fmla="*/ 2147483647 w 520"/>
              <a:gd name="T53" fmla="*/ 2147483647 h 549"/>
              <a:gd name="T54" fmla="*/ 2147483647 w 520"/>
              <a:gd name="T55" fmla="*/ 2147483647 h 549"/>
              <a:gd name="T56" fmla="*/ 2147483647 w 520"/>
              <a:gd name="T57" fmla="*/ 2147483647 h 549"/>
              <a:gd name="T58" fmla="*/ 2147483647 w 520"/>
              <a:gd name="T59" fmla="*/ 2147483647 h 549"/>
              <a:gd name="T60" fmla="*/ 2147483647 w 520"/>
              <a:gd name="T61" fmla="*/ 2147483647 h 549"/>
              <a:gd name="T62" fmla="*/ 2147483647 w 520"/>
              <a:gd name="T63" fmla="*/ 2147483647 h 549"/>
              <a:gd name="T64" fmla="*/ 2147483647 w 520"/>
              <a:gd name="T65" fmla="*/ 2147483647 h 549"/>
              <a:gd name="T66" fmla="*/ 2147483647 w 520"/>
              <a:gd name="T67" fmla="*/ 2147483647 h 549"/>
              <a:gd name="T68" fmla="*/ 2147483647 w 520"/>
              <a:gd name="T69" fmla="*/ 2147483647 h 549"/>
              <a:gd name="T70" fmla="*/ 2147483647 w 520"/>
              <a:gd name="T71" fmla="*/ 2147483647 h 549"/>
              <a:gd name="T72" fmla="*/ 2147483647 w 520"/>
              <a:gd name="T73" fmla="*/ 2147483647 h 549"/>
              <a:gd name="T74" fmla="*/ 2147483647 w 520"/>
              <a:gd name="T75" fmla="*/ 2147483647 h 549"/>
              <a:gd name="T76" fmla="*/ 2147483647 w 520"/>
              <a:gd name="T77" fmla="*/ 2147483647 h 549"/>
              <a:gd name="T78" fmla="*/ 2147483647 w 520"/>
              <a:gd name="T79" fmla="*/ 2147483647 h 549"/>
              <a:gd name="T80" fmla="*/ 2147483647 w 520"/>
              <a:gd name="T81" fmla="*/ 2147483647 h 549"/>
              <a:gd name="T82" fmla="*/ 2147483647 w 520"/>
              <a:gd name="T83" fmla="*/ 2147483647 h 549"/>
              <a:gd name="T84" fmla="*/ 2147483647 w 520"/>
              <a:gd name="T85" fmla="*/ 2147483647 h 549"/>
              <a:gd name="T86" fmla="*/ 2147483647 w 520"/>
              <a:gd name="T87" fmla="*/ 2147483647 h 549"/>
              <a:gd name="T88" fmla="*/ 2147483647 w 520"/>
              <a:gd name="T89" fmla="*/ 2147483647 h 549"/>
              <a:gd name="T90" fmla="*/ 2147483647 w 520"/>
              <a:gd name="T91" fmla="*/ 2147483647 h 549"/>
              <a:gd name="T92" fmla="*/ 2147483647 w 520"/>
              <a:gd name="T93" fmla="*/ 2147483647 h 549"/>
              <a:gd name="T94" fmla="*/ 2147483647 w 520"/>
              <a:gd name="T95" fmla="*/ 2147483647 h 549"/>
              <a:gd name="T96" fmla="*/ 2147483647 w 520"/>
              <a:gd name="T97" fmla="*/ 2147483647 h 549"/>
              <a:gd name="T98" fmla="*/ 2147483647 w 520"/>
              <a:gd name="T99" fmla="*/ 2147483647 h 549"/>
              <a:gd name="T100" fmla="*/ 2147483647 w 520"/>
              <a:gd name="T101" fmla="*/ 2147483647 h 5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20" h="549">
                <a:moveTo>
                  <a:pt x="395" y="493"/>
                </a:moveTo>
                <a:cubicBezTo>
                  <a:pt x="395" y="482"/>
                  <a:pt x="399" y="470"/>
                  <a:pt x="408" y="461"/>
                </a:cubicBezTo>
                <a:cubicBezTo>
                  <a:pt x="410" y="459"/>
                  <a:pt x="410" y="456"/>
                  <a:pt x="408" y="454"/>
                </a:cubicBezTo>
                <a:cubicBezTo>
                  <a:pt x="406" y="453"/>
                  <a:pt x="403" y="453"/>
                  <a:pt x="402" y="454"/>
                </a:cubicBezTo>
                <a:cubicBezTo>
                  <a:pt x="391" y="465"/>
                  <a:pt x="386" y="479"/>
                  <a:pt x="386" y="493"/>
                </a:cubicBezTo>
                <a:cubicBezTo>
                  <a:pt x="386" y="507"/>
                  <a:pt x="391" y="522"/>
                  <a:pt x="402" y="532"/>
                </a:cubicBezTo>
                <a:cubicBezTo>
                  <a:pt x="403" y="533"/>
                  <a:pt x="404" y="534"/>
                  <a:pt x="405" y="534"/>
                </a:cubicBezTo>
                <a:cubicBezTo>
                  <a:pt x="406" y="534"/>
                  <a:pt x="407" y="533"/>
                  <a:pt x="408" y="532"/>
                </a:cubicBezTo>
                <a:cubicBezTo>
                  <a:pt x="410" y="531"/>
                  <a:pt x="410" y="528"/>
                  <a:pt x="408" y="526"/>
                </a:cubicBezTo>
                <a:cubicBezTo>
                  <a:pt x="399" y="517"/>
                  <a:pt x="395" y="505"/>
                  <a:pt x="395" y="493"/>
                </a:cubicBezTo>
                <a:close/>
                <a:moveTo>
                  <a:pt x="373" y="493"/>
                </a:moveTo>
                <a:cubicBezTo>
                  <a:pt x="373" y="476"/>
                  <a:pt x="380" y="459"/>
                  <a:pt x="393" y="445"/>
                </a:cubicBezTo>
                <a:cubicBezTo>
                  <a:pt x="395" y="444"/>
                  <a:pt x="395" y="441"/>
                  <a:pt x="393" y="439"/>
                </a:cubicBezTo>
                <a:cubicBezTo>
                  <a:pt x="391" y="437"/>
                  <a:pt x="388" y="437"/>
                  <a:pt x="386" y="439"/>
                </a:cubicBezTo>
                <a:cubicBezTo>
                  <a:pt x="371" y="454"/>
                  <a:pt x="364" y="474"/>
                  <a:pt x="364" y="493"/>
                </a:cubicBezTo>
                <a:cubicBezTo>
                  <a:pt x="364" y="513"/>
                  <a:pt x="371" y="533"/>
                  <a:pt x="386" y="548"/>
                </a:cubicBezTo>
                <a:cubicBezTo>
                  <a:pt x="387" y="549"/>
                  <a:pt x="388" y="549"/>
                  <a:pt x="390" y="549"/>
                </a:cubicBezTo>
                <a:cubicBezTo>
                  <a:pt x="391" y="549"/>
                  <a:pt x="392" y="549"/>
                  <a:pt x="393" y="548"/>
                </a:cubicBezTo>
                <a:cubicBezTo>
                  <a:pt x="395" y="546"/>
                  <a:pt x="395" y="543"/>
                  <a:pt x="393" y="541"/>
                </a:cubicBezTo>
                <a:cubicBezTo>
                  <a:pt x="380" y="528"/>
                  <a:pt x="373" y="511"/>
                  <a:pt x="373" y="493"/>
                </a:cubicBezTo>
                <a:close/>
                <a:moveTo>
                  <a:pt x="423" y="470"/>
                </a:moveTo>
                <a:cubicBezTo>
                  <a:pt x="422" y="468"/>
                  <a:pt x="419" y="468"/>
                  <a:pt x="417" y="470"/>
                </a:cubicBezTo>
                <a:cubicBezTo>
                  <a:pt x="410" y="476"/>
                  <a:pt x="407" y="485"/>
                  <a:pt x="407" y="493"/>
                </a:cubicBezTo>
                <a:cubicBezTo>
                  <a:pt x="407" y="502"/>
                  <a:pt x="410" y="511"/>
                  <a:pt x="417" y="517"/>
                </a:cubicBezTo>
                <a:cubicBezTo>
                  <a:pt x="418" y="518"/>
                  <a:pt x="419" y="518"/>
                  <a:pt x="420" y="518"/>
                </a:cubicBezTo>
                <a:cubicBezTo>
                  <a:pt x="421" y="518"/>
                  <a:pt x="423" y="518"/>
                  <a:pt x="423" y="517"/>
                </a:cubicBezTo>
                <a:cubicBezTo>
                  <a:pt x="425" y="515"/>
                  <a:pt x="425" y="512"/>
                  <a:pt x="423" y="511"/>
                </a:cubicBezTo>
                <a:cubicBezTo>
                  <a:pt x="419" y="506"/>
                  <a:pt x="416" y="500"/>
                  <a:pt x="416" y="493"/>
                </a:cubicBezTo>
                <a:cubicBezTo>
                  <a:pt x="416" y="487"/>
                  <a:pt x="419" y="481"/>
                  <a:pt x="423" y="476"/>
                </a:cubicBezTo>
                <a:cubicBezTo>
                  <a:pt x="425" y="474"/>
                  <a:pt x="425" y="471"/>
                  <a:pt x="423" y="470"/>
                </a:cubicBezTo>
                <a:close/>
                <a:moveTo>
                  <a:pt x="498" y="439"/>
                </a:moveTo>
                <a:cubicBezTo>
                  <a:pt x="496" y="437"/>
                  <a:pt x="493" y="437"/>
                  <a:pt x="492" y="439"/>
                </a:cubicBezTo>
                <a:cubicBezTo>
                  <a:pt x="490" y="441"/>
                  <a:pt x="490" y="444"/>
                  <a:pt x="492" y="445"/>
                </a:cubicBezTo>
                <a:cubicBezTo>
                  <a:pt x="505" y="459"/>
                  <a:pt x="511" y="476"/>
                  <a:pt x="511" y="493"/>
                </a:cubicBezTo>
                <a:cubicBezTo>
                  <a:pt x="511" y="511"/>
                  <a:pt x="505" y="528"/>
                  <a:pt x="492" y="541"/>
                </a:cubicBezTo>
                <a:cubicBezTo>
                  <a:pt x="490" y="543"/>
                  <a:pt x="490" y="546"/>
                  <a:pt x="492" y="548"/>
                </a:cubicBezTo>
                <a:cubicBezTo>
                  <a:pt x="492" y="549"/>
                  <a:pt x="494" y="549"/>
                  <a:pt x="495" y="549"/>
                </a:cubicBezTo>
                <a:cubicBezTo>
                  <a:pt x="496" y="549"/>
                  <a:pt x="497" y="549"/>
                  <a:pt x="498" y="548"/>
                </a:cubicBezTo>
                <a:cubicBezTo>
                  <a:pt x="513" y="533"/>
                  <a:pt x="520" y="513"/>
                  <a:pt x="520" y="493"/>
                </a:cubicBezTo>
                <a:cubicBezTo>
                  <a:pt x="520" y="474"/>
                  <a:pt x="513" y="454"/>
                  <a:pt x="498" y="439"/>
                </a:cubicBezTo>
                <a:close/>
                <a:moveTo>
                  <a:pt x="483" y="454"/>
                </a:moveTo>
                <a:cubicBezTo>
                  <a:pt x="481" y="453"/>
                  <a:pt x="478" y="453"/>
                  <a:pt x="476" y="454"/>
                </a:cubicBezTo>
                <a:cubicBezTo>
                  <a:pt x="474" y="456"/>
                  <a:pt x="474" y="459"/>
                  <a:pt x="476" y="461"/>
                </a:cubicBezTo>
                <a:cubicBezTo>
                  <a:pt x="485" y="470"/>
                  <a:pt x="490" y="482"/>
                  <a:pt x="490" y="493"/>
                </a:cubicBezTo>
                <a:cubicBezTo>
                  <a:pt x="490" y="505"/>
                  <a:pt x="485" y="517"/>
                  <a:pt x="476" y="526"/>
                </a:cubicBezTo>
                <a:cubicBezTo>
                  <a:pt x="474" y="528"/>
                  <a:pt x="474" y="531"/>
                  <a:pt x="476" y="532"/>
                </a:cubicBezTo>
                <a:cubicBezTo>
                  <a:pt x="477" y="533"/>
                  <a:pt x="478" y="534"/>
                  <a:pt x="479" y="534"/>
                </a:cubicBezTo>
                <a:cubicBezTo>
                  <a:pt x="481" y="534"/>
                  <a:pt x="482" y="533"/>
                  <a:pt x="483" y="532"/>
                </a:cubicBezTo>
                <a:cubicBezTo>
                  <a:pt x="493" y="522"/>
                  <a:pt x="499" y="507"/>
                  <a:pt x="499" y="493"/>
                </a:cubicBezTo>
                <a:cubicBezTo>
                  <a:pt x="499" y="479"/>
                  <a:pt x="493" y="465"/>
                  <a:pt x="483" y="454"/>
                </a:cubicBezTo>
                <a:close/>
                <a:moveTo>
                  <a:pt x="467" y="470"/>
                </a:moveTo>
                <a:cubicBezTo>
                  <a:pt x="466" y="468"/>
                  <a:pt x="463" y="468"/>
                  <a:pt x="461" y="470"/>
                </a:cubicBezTo>
                <a:cubicBezTo>
                  <a:pt x="459" y="471"/>
                  <a:pt x="459" y="474"/>
                  <a:pt x="461" y="476"/>
                </a:cubicBezTo>
                <a:cubicBezTo>
                  <a:pt x="466" y="481"/>
                  <a:pt x="468" y="487"/>
                  <a:pt x="468" y="493"/>
                </a:cubicBezTo>
                <a:cubicBezTo>
                  <a:pt x="468" y="500"/>
                  <a:pt x="466" y="506"/>
                  <a:pt x="461" y="511"/>
                </a:cubicBezTo>
                <a:cubicBezTo>
                  <a:pt x="459" y="512"/>
                  <a:pt x="459" y="515"/>
                  <a:pt x="461" y="517"/>
                </a:cubicBezTo>
                <a:cubicBezTo>
                  <a:pt x="462" y="518"/>
                  <a:pt x="463" y="518"/>
                  <a:pt x="464" y="518"/>
                </a:cubicBezTo>
                <a:cubicBezTo>
                  <a:pt x="465" y="518"/>
                  <a:pt x="466" y="518"/>
                  <a:pt x="467" y="517"/>
                </a:cubicBezTo>
                <a:cubicBezTo>
                  <a:pt x="474" y="511"/>
                  <a:pt x="477" y="502"/>
                  <a:pt x="477" y="493"/>
                </a:cubicBezTo>
                <a:cubicBezTo>
                  <a:pt x="477" y="485"/>
                  <a:pt x="474" y="476"/>
                  <a:pt x="467" y="470"/>
                </a:cubicBezTo>
                <a:close/>
                <a:moveTo>
                  <a:pt x="54" y="100"/>
                </a:moveTo>
                <a:cubicBezTo>
                  <a:pt x="54" y="79"/>
                  <a:pt x="62" y="58"/>
                  <a:pt x="78" y="42"/>
                </a:cubicBezTo>
                <a:cubicBezTo>
                  <a:pt x="81" y="39"/>
                  <a:pt x="81" y="34"/>
                  <a:pt x="78" y="31"/>
                </a:cubicBezTo>
                <a:cubicBezTo>
                  <a:pt x="75" y="27"/>
                  <a:pt x="70" y="27"/>
                  <a:pt x="67" y="31"/>
                </a:cubicBezTo>
                <a:cubicBezTo>
                  <a:pt x="48" y="50"/>
                  <a:pt x="38" y="75"/>
                  <a:pt x="38" y="100"/>
                </a:cubicBezTo>
                <a:cubicBezTo>
                  <a:pt x="38" y="125"/>
                  <a:pt x="48" y="150"/>
                  <a:pt x="67" y="169"/>
                </a:cubicBezTo>
                <a:cubicBezTo>
                  <a:pt x="68" y="171"/>
                  <a:pt x="70" y="172"/>
                  <a:pt x="73" y="172"/>
                </a:cubicBezTo>
                <a:cubicBezTo>
                  <a:pt x="75" y="172"/>
                  <a:pt x="77" y="171"/>
                  <a:pt x="78" y="169"/>
                </a:cubicBezTo>
                <a:cubicBezTo>
                  <a:pt x="81" y="166"/>
                  <a:pt x="81" y="161"/>
                  <a:pt x="78" y="158"/>
                </a:cubicBezTo>
                <a:cubicBezTo>
                  <a:pt x="62" y="142"/>
                  <a:pt x="54" y="121"/>
                  <a:pt x="54" y="100"/>
                </a:cubicBezTo>
                <a:close/>
                <a:moveTo>
                  <a:pt x="105" y="58"/>
                </a:moveTo>
                <a:cubicBezTo>
                  <a:pt x="102" y="55"/>
                  <a:pt x="97" y="55"/>
                  <a:pt x="94" y="58"/>
                </a:cubicBezTo>
                <a:cubicBezTo>
                  <a:pt x="82" y="69"/>
                  <a:pt x="77" y="85"/>
                  <a:pt x="77" y="100"/>
                </a:cubicBezTo>
                <a:cubicBezTo>
                  <a:pt x="77" y="115"/>
                  <a:pt x="82" y="130"/>
                  <a:pt x="94" y="142"/>
                </a:cubicBezTo>
                <a:cubicBezTo>
                  <a:pt x="96" y="144"/>
                  <a:pt x="98" y="144"/>
                  <a:pt x="100" y="144"/>
                </a:cubicBezTo>
                <a:cubicBezTo>
                  <a:pt x="102" y="144"/>
                  <a:pt x="104" y="144"/>
                  <a:pt x="105" y="142"/>
                </a:cubicBezTo>
                <a:cubicBezTo>
                  <a:pt x="109" y="139"/>
                  <a:pt x="109" y="134"/>
                  <a:pt x="105" y="131"/>
                </a:cubicBezTo>
                <a:cubicBezTo>
                  <a:pt x="97" y="122"/>
                  <a:pt x="93" y="111"/>
                  <a:pt x="93" y="100"/>
                </a:cubicBezTo>
                <a:cubicBezTo>
                  <a:pt x="93" y="89"/>
                  <a:pt x="97" y="78"/>
                  <a:pt x="105" y="69"/>
                </a:cubicBezTo>
                <a:cubicBezTo>
                  <a:pt x="109" y="66"/>
                  <a:pt x="109" y="61"/>
                  <a:pt x="105" y="58"/>
                </a:cubicBezTo>
                <a:close/>
                <a:moveTo>
                  <a:pt x="172" y="142"/>
                </a:moveTo>
                <a:cubicBezTo>
                  <a:pt x="174" y="144"/>
                  <a:pt x="176" y="144"/>
                  <a:pt x="178" y="144"/>
                </a:cubicBezTo>
                <a:cubicBezTo>
                  <a:pt x="180" y="144"/>
                  <a:pt x="182" y="144"/>
                  <a:pt x="183" y="142"/>
                </a:cubicBezTo>
                <a:cubicBezTo>
                  <a:pt x="195" y="130"/>
                  <a:pt x="201" y="115"/>
                  <a:pt x="201" y="100"/>
                </a:cubicBezTo>
                <a:cubicBezTo>
                  <a:pt x="201" y="85"/>
                  <a:pt x="195" y="69"/>
                  <a:pt x="183" y="58"/>
                </a:cubicBezTo>
                <a:cubicBezTo>
                  <a:pt x="180" y="55"/>
                  <a:pt x="175" y="55"/>
                  <a:pt x="172" y="58"/>
                </a:cubicBezTo>
                <a:cubicBezTo>
                  <a:pt x="169" y="61"/>
                  <a:pt x="169" y="66"/>
                  <a:pt x="172" y="69"/>
                </a:cubicBezTo>
                <a:cubicBezTo>
                  <a:pt x="181" y="78"/>
                  <a:pt x="185" y="89"/>
                  <a:pt x="185" y="100"/>
                </a:cubicBezTo>
                <a:cubicBezTo>
                  <a:pt x="185" y="111"/>
                  <a:pt x="181" y="122"/>
                  <a:pt x="172" y="131"/>
                </a:cubicBezTo>
                <a:cubicBezTo>
                  <a:pt x="169" y="134"/>
                  <a:pt x="169" y="139"/>
                  <a:pt x="172" y="142"/>
                </a:cubicBezTo>
                <a:close/>
                <a:moveTo>
                  <a:pt x="16" y="100"/>
                </a:moveTo>
                <a:cubicBezTo>
                  <a:pt x="16" y="69"/>
                  <a:pt x="27" y="38"/>
                  <a:pt x="51" y="15"/>
                </a:cubicBezTo>
                <a:cubicBezTo>
                  <a:pt x="54" y="12"/>
                  <a:pt x="54" y="6"/>
                  <a:pt x="51" y="3"/>
                </a:cubicBezTo>
                <a:cubicBezTo>
                  <a:pt x="48" y="0"/>
                  <a:pt x="43" y="0"/>
                  <a:pt x="40" y="3"/>
                </a:cubicBezTo>
                <a:cubicBezTo>
                  <a:pt x="13" y="30"/>
                  <a:pt x="0" y="65"/>
                  <a:pt x="0" y="100"/>
                </a:cubicBezTo>
                <a:cubicBezTo>
                  <a:pt x="0" y="135"/>
                  <a:pt x="13" y="170"/>
                  <a:pt x="40" y="196"/>
                </a:cubicBezTo>
                <a:cubicBezTo>
                  <a:pt x="41" y="198"/>
                  <a:pt x="43" y="199"/>
                  <a:pt x="45" y="199"/>
                </a:cubicBezTo>
                <a:cubicBezTo>
                  <a:pt x="47" y="199"/>
                  <a:pt x="49" y="198"/>
                  <a:pt x="51" y="196"/>
                </a:cubicBezTo>
                <a:cubicBezTo>
                  <a:pt x="54" y="193"/>
                  <a:pt x="54" y="188"/>
                  <a:pt x="51" y="185"/>
                </a:cubicBezTo>
                <a:cubicBezTo>
                  <a:pt x="27" y="162"/>
                  <a:pt x="16" y="131"/>
                  <a:pt x="16" y="100"/>
                </a:cubicBezTo>
                <a:close/>
                <a:moveTo>
                  <a:pt x="227" y="15"/>
                </a:moveTo>
                <a:cubicBezTo>
                  <a:pt x="250" y="39"/>
                  <a:pt x="262" y="69"/>
                  <a:pt x="262" y="100"/>
                </a:cubicBezTo>
                <a:cubicBezTo>
                  <a:pt x="262" y="131"/>
                  <a:pt x="250" y="162"/>
                  <a:pt x="227" y="185"/>
                </a:cubicBezTo>
                <a:cubicBezTo>
                  <a:pt x="223" y="188"/>
                  <a:pt x="223" y="193"/>
                  <a:pt x="227" y="196"/>
                </a:cubicBezTo>
                <a:cubicBezTo>
                  <a:pt x="228" y="198"/>
                  <a:pt x="230" y="199"/>
                  <a:pt x="232" y="199"/>
                </a:cubicBezTo>
                <a:cubicBezTo>
                  <a:pt x="234" y="199"/>
                  <a:pt x="236" y="198"/>
                  <a:pt x="238" y="196"/>
                </a:cubicBezTo>
                <a:cubicBezTo>
                  <a:pt x="264" y="170"/>
                  <a:pt x="278" y="135"/>
                  <a:pt x="278" y="100"/>
                </a:cubicBezTo>
                <a:cubicBezTo>
                  <a:pt x="278" y="65"/>
                  <a:pt x="264" y="30"/>
                  <a:pt x="238" y="3"/>
                </a:cubicBezTo>
                <a:cubicBezTo>
                  <a:pt x="235" y="0"/>
                  <a:pt x="230" y="0"/>
                  <a:pt x="227" y="4"/>
                </a:cubicBezTo>
                <a:cubicBezTo>
                  <a:pt x="223" y="7"/>
                  <a:pt x="223" y="11"/>
                  <a:pt x="227" y="15"/>
                </a:cubicBezTo>
                <a:close/>
                <a:moveTo>
                  <a:pt x="223" y="100"/>
                </a:moveTo>
                <a:cubicBezTo>
                  <a:pt x="223" y="121"/>
                  <a:pt x="215" y="142"/>
                  <a:pt x="199" y="158"/>
                </a:cubicBezTo>
                <a:cubicBezTo>
                  <a:pt x="196" y="161"/>
                  <a:pt x="196" y="166"/>
                  <a:pt x="199" y="169"/>
                </a:cubicBezTo>
                <a:cubicBezTo>
                  <a:pt x="201" y="171"/>
                  <a:pt x="203" y="172"/>
                  <a:pt x="205" y="172"/>
                </a:cubicBezTo>
                <a:cubicBezTo>
                  <a:pt x="207" y="172"/>
                  <a:pt x="209" y="171"/>
                  <a:pt x="211" y="169"/>
                </a:cubicBezTo>
                <a:cubicBezTo>
                  <a:pt x="230" y="150"/>
                  <a:pt x="239" y="125"/>
                  <a:pt x="239" y="100"/>
                </a:cubicBezTo>
                <a:cubicBezTo>
                  <a:pt x="239" y="75"/>
                  <a:pt x="230" y="50"/>
                  <a:pt x="211" y="31"/>
                </a:cubicBezTo>
                <a:cubicBezTo>
                  <a:pt x="207" y="27"/>
                  <a:pt x="202" y="27"/>
                  <a:pt x="199" y="31"/>
                </a:cubicBezTo>
                <a:cubicBezTo>
                  <a:pt x="196" y="34"/>
                  <a:pt x="196" y="39"/>
                  <a:pt x="199" y="42"/>
                </a:cubicBezTo>
                <a:cubicBezTo>
                  <a:pt x="215" y="58"/>
                  <a:pt x="223" y="79"/>
                  <a:pt x="223" y="100"/>
                </a:cubicBezTo>
                <a:close/>
                <a:moveTo>
                  <a:pt x="240" y="332"/>
                </a:moveTo>
                <a:cubicBezTo>
                  <a:pt x="240" y="375"/>
                  <a:pt x="240" y="375"/>
                  <a:pt x="240" y="375"/>
                </a:cubicBezTo>
                <a:cubicBezTo>
                  <a:pt x="240" y="380"/>
                  <a:pt x="244" y="383"/>
                  <a:pt x="248" y="383"/>
                </a:cubicBezTo>
                <a:cubicBezTo>
                  <a:pt x="252" y="383"/>
                  <a:pt x="256" y="380"/>
                  <a:pt x="256" y="375"/>
                </a:cubicBezTo>
                <a:cubicBezTo>
                  <a:pt x="256" y="332"/>
                  <a:pt x="256" y="332"/>
                  <a:pt x="256" y="332"/>
                </a:cubicBezTo>
                <a:cubicBezTo>
                  <a:pt x="256" y="328"/>
                  <a:pt x="252" y="324"/>
                  <a:pt x="248" y="324"/>
                </a:cubicBezTo>
                <a:cubicBezTo>
                  <a:pt x="244" y="324"/>
                  <a:pt x="240" y="328"/>
                  <a:pt x="240" y="332"/>
                </a:cubicBezTo>
                <a:close/>
                <a:moveTo>
                  <a:pt x="216" y="332"/>
                </a:moveTo>
                <a:cubicBezTo>
                  <a:pt x="216" y="375"/>
                  <a:pt x="216" y="375"/>
                  <a:pt x="216" y="375"/>
                </a:cubicBezTo>
                <a:cubicBezTo>
                  <a:pt x="216" y="380"/>
                  <a:pt x="220" y="383"/>
                  <a:pt x="224" y="383"/>
                </a:cubicBezTo>
                <a:cubicBezTo>
                  <a:pt x="228" y="383"/>
                  <a:pt x="232" y="380"/>
                  <a:pt x="232" y="375"/>
                </a:cubicBezTo>
                <a:cubicBezTo>
                  <a:pt x="232" y="332"/>
                  <a:pt x="232" y="332"/>
                  <a:pt x="232" y="332"/>
                </a:cubicBezTo>
                <a:cubicBezTo>
                  <a:pt x="232" y="328"/>
                  <a:pt x="228" y="324"/>
                  <a:pt x="224" y="324"/>
                </a:cubicBezTo>
                <a:cubicBezTo>
                  <a:pt x="220" y="324"/>
                  <a:pt x="216" y="328"/>
                  <a:pt x="216" y="332"/>
                </a:cubicBezTo>
                <a:close/>
                <a:moveTo>
                  <a:pt x="188" y="332"/>
                </a:moveTo>
                <a:cubicBezTo>
                  <a:pt x="188" y="375"/>
                  <a:pt x="188" y="375"/>
                  <a:pt x="188" y="375"/>
                </a:cubicBezTo>
                <a:cubicBezTo>
                  <a:pt x="188" y="380"/>
                  <a:pt x="192" y="383"/>
                  <a:pt x="196" y="383"/>
                </a:cubicBezTo>
                <a:cubicBezTo>
                  <a:pt x="200" y="383"/>
                  <a:pt x="204" y="380"/>
                  <a:pt x="204" y="375"/>
                </a:cubicBezTo>
                <a:cubicBezTo>
                  <a:pt x="204" y="332"/>
                  <a:pt x="204" y="332"/>
                  <a:pt x="204" y="332"/>
                </a:cubicBezTo>
                <a:cubicBezTo>
                  <a:pt x="204" y="328"/>
                  <a:pt x="200" y="324"/>
                  <a:pt x="196" y="324"/>
                </a:cubicBezTo>
                <a:cubicBezTo>
                  <a:pt x="192" y="324"/>
                  <a:pt x="188" y="328"/>
                  <a:pt x="188" y="332"/>
                </a:cubicBezTo>
                <a:close/>
                <a:moveTo>
                  <a:pt x="164" y="332"/>
                </a:moveTo>
                <a:cubicBezTo>
                  <a:pt x="164" y="375"/>
                  <a:pt x="164" y="375"/>
                  <a:pt x="164" y="375"/>
                </a:cubicBezTo>
                <a:cubicBezTo>
                  <a:pt x="164" y="380"/>
                  <a:pt x="168" y="383"/>
                  <a:pt x="172" y="383"/>
                </a:cubicBezTo>
                <a:cubicBezTo>
                  <a:pt x="176" y="383"/>
                  <a:pt x="180" y="380"/>
                  <a:pt x="180" y="375"/>
                </a:cubicBezTo>
                <a:cubicBezTo>
                  <a:pt x="180" y="332"/>
                  <a:pt x="180" y="332"/>
                  <a:pt x="180" y="332"/>
                </a:cubicBezTo>
                <a:cubicBezTo>
                  <a:pt x="180" y="328"/>
                  <a:pt x="176" y="324"/>
                  <a:pt x="172" y="324"/>
                </a:cubicBezTo>
                <a:cubicBezTo>
                  <a:pt x="168" y="324"/>
                  <a:pt x="164" y="328"/>
                  <a:pt x="164" y="332"/>
                </a:cubicBezTo>
                <a:close/>
                <a:moveTo>
                  <a:pt x="372" y="331"/>
                </a:moveTo>
                <a:cubicBezTo>
                  <a:pt x="372" y="327"/>
                  <a:pt x="368" y="323"/>
                  <a:pt x="364" y="323"/>
                </a:cubicBezTo>
                <a:cubicBezTo>
                  <a:pt x="332" y="323"/>
                  <a:pt x="332" y="323"/>
                  <a:pt x="332" y="323"/>
                </a:cubicBezTo>
                <a:cubicBezTo>
                  <a:pt x="328" y="323"/>
                  <a:pt x="324" y="327"/>
                  <a:pt x="324" y="331"/>
                </a:cubicBezTo>
                <a:cubicBezTo>
                  <a:pt x="324" y="375"/>
                  <a:pt x="324" y="375"/>
                  <a:pt x="324" y="375"/>
                </a:cubicBezTo>
                <a:cubicBezTo>
                  <a:pt x="324" y="379"/>
                  <a:pt x="328" y="383"/>
                  <a:pt x="332" y="383"/>
                </a:cubicBezTo>
                <a:cubicBezTo>
                  <a:pt x="364" y="383"/>
                  <a:pt x="364" y="383"/>
                  <a:pt x="364" y="383"/>
                </a:cubicBezTo>
                <a:cubicBezTo>
                  <a:pt x="368" y="383"/>
                  <a:pt x="372" y="379"/>
                  <a:pt x="372" y="375"/>
                </a:cubicBezTo>
                <a:lnTo>
                  <a:pt x="372" y="331"/>
                </a:lnTo>
                <a:close/>
                <a:moveTo>
                  <a:pt x="424" y="331"/>
                </a:moveTo>
                <a:cubicBezTo>
                  <a:pt x="424" y="327"/>
                  <a:pt x="420" y="323"/>
                  <a:pt x="416" y="323"/>
                </a:cubicBezTo>
                <a:cubicBezTo>
                  <a:pt x="384" y="323"/>
                  <a:pt x="384" y="323"/>
                  <a:pt x="384" y="323"/>
                </a:cubicBezTo>
                <a:cubicBezTo>
                  <a:pt x="380" y="323"/>
                  <a:pt x="376" y="327"/>
                  <a:pt x="376" y="331"/>
                </a:cubicBezTo>
                <a:cubicBezTo>
                  <a:pt x="376" y="375"/>
                  <a:pt x="376" y="375"/>
                  <a:pt x="376" y="375"/>
                </a:cubicBezTo>
                <a:cubicBezTo>
                  <a:pt x="376" y="379"/>
                  <a:pt x="380" y="383"/>
                  <a:pt x="384" y="383"/>
                </a:cubicBezTo>
                <a:cubicBezTo>
                  <a:pt x="416" y="383"/>
                  <a:pt x="416" y="383"/>
                  <a:pt x="416" y="383"/>
                </a:cubicBezTo>
                <a:cubicBezTo>
                  <a:pt x="420" y="383"/>
                  <a:pt x="424" y="379"/>
                  <a:pt x="424" y="375"/>
                </a:cubicBezTo>
                <a:lnTo>
                  <a:pt x="424" y="331"/>
                </a:lnTo>
                <a:close/>
                <a:moveTo>
                  <a:pt x="316" y="331"/>
                </a:moveTo>
                <a:cubicBezTo>
                  <a:pt x="316" y="327"/>
                  <a:pt x="312" y="323"/>
                  <a:pt x="308" y="323"/>
                </a:cubicBezTo>
                <a:cubicBezTo>
                  <a:pt x="276" y="323"/>
                  <a:pt x="276" y="323"/>
                  <a:pt x="276" y="323"/>
                </a:cubicBezTo>
                <a:cubicBezTo>
                  <a:pt x="272" y="323"/>
                  <a:pt x="268" y="327"/>
                  <a:pt x="268" y="331"/>
                </a:cubicBezTo>
                <a:cubicBezTo>
                  <a:pt x="268" y="375"/>
                  <a:pt x="268" y="375"/>
                  <a:pt x="268" y="375"/>
                </a:cubicBezTo>
                <a:cubicBezTo>
                  <a:pt x="268" y="379"/>
                  <a:pt x="272" y="383"/>
                  <a:pt x="276" y="383"/>
                </a:cubicBezTo>
                <a:cubicBezTo>
                  <a:pt x="308" y="383"/>
                  <a:pt x="308" y="383"/>
                  <a:pt x="308" y="383"/>
                </a:cubicBezTo>
                <a:cubicBezTo>
                  <a:pt x="312" y="383"/>
                  <a:pt x="316" y="379"/>
                  <a:pt x="316" y="375"/>
                </a:cubicBezTo>
                <a:lnTo>
                  <a:pt x="316" y="331"/>
                </a:lnTo>
                <a:close/>
                <a:moveTo>
                  <a:pt x="436" y="300"/>
                </a:moveTo>
                <a:cubicBezTo>
                  <a:pt x="144" y="300"/>
                  <a:pt x="144" y="300"/>
                  <a:pt x="144" y="300"/>
                </a:cubicBezTo>
                <a:cubicBezTo>
                  <a:pt x="144" y="102"/>
                  <a:pt x="144" y="102"/>
                  <a:pt x="144" y="102"/>
                </a:cubicBezTo>
                <a:cubicBezTo>
                  <a:pt x="144" y="97"/>
                  <a:pt x="140" y="94"/>
                  <a:pt x="136" y="94"/>
                </a:cubicBezTo>
                <a:cubicBezTo>
                  <a:pt x="132" y="94"/>
                  <a:pt x="128" y="97"/>
                  <a:pt x="128" y="102"/>
                </a:cubicBezTo>
                <a:cubicBezTo>
                  <a:pt x="128" y="370"/>
                  <a:pt x="128" y="370"/>
                  <a:pt x="128" y="370"/>
                </a:cubicBezTo>
                <a:cubicBezTo>
                  <a:pt x="128" y="370"/>
                  <a:pt x="128" y="370"/>
                  <a:pt x="128" y="370"/>
                </a:cubicBezTo>
                <a:cubicBezTo>
                  <a:pt x="128" y="392"/>
                  <a:pt x="128" y="392"/>
                  <a:pt x="128" y="392"/>
                </a:cubicBezTo>
                <a:cubicBezTo>
                  <a:pt x="128" y="401"/>
                  <a:pt x="136" y="407"/>
                  <a:pt x="144" y="407"/>
                </a:cubicBezTo>
                <a:cubicBezTo>
                  <a:pt x="436" y="407"/>
                  <a:pt x="436" y="407"/>
                  <a:pt x="436" y="407"/>
                </a:cubicBezTo>
                <a:cubicBezTo>
                  <a:pt x="436" y="494"/>
                  <a:pt x="436" y="494"/>
                  <a:pt x="436" y="494"/>
                </a:cubicBezTo>
                <a:cubicBezTo>
                  <a:pt x="436" y="497"/>
                  <a:pt x="440" y="499"/>
                  <a:pt x="444" y="499"/>
                </a:cubicBezTo>
                <a:cubicBezTo>
                  <a:pt x="448" y="499"/>
                  <a:pt x="452" y="497"/>
                  <a:pt x="452" y="494"/>
                </a:cubicBezTo>
                <a:cubicBezTo>
                  <a:pt x="452" y="369"/>
                  <a:pt x="452" y="369"/>
                  <a:pt x="452" y="369"/>
                </a:cubicBezTo>
                <a:cubicBezTo>
                  <a:pt x="452" y="365"/>
                  <a:pt x="448" y="361"/>
                  <a:pt x="444" y="361"/>
                </a:cubicBezTo>
                <a:cubicBezTo>
                  <a:pt x="440" y="361"/>
                  <a:pt x="436" y="365"/>
                  <a:pt x="436" y="369"/>
                </a:cubicBezTo>
                <a:cubicBezTo>
                  <a:pt x="436" y="391"/>
                  <a:pt x="436" y="391"/>
                  <a:pt x="436" y="391"/>
                </a:cubicBezTo>
                <a:cubicBezTo>
                  <a:pt x="436" y="391"/>
                  <a:pt x="436" y="391"/>
                  <a:pt x="436" y="391"/>
                </a:cubicBezTo>
                <a:cubicBezTo>
                  <a:pt x="436" y="391"/>
                  <a:pt x="436" y="391"/>
                  <a:pt x="436" y="391"/>
                </a:cubicBezTo>
                <a:cubicBezTo>
                  <a:pt x="144" y="391"/>
                  <a:pt x="144" y="391"/>
                  <a:pt x="144" y="391"/>
                </a:cubicBezTo>
                <a:cubicBezTo>
                  <a:pt x="144" y="370"/>
                  <a:pt x="144" y="370"/>
                  <a:pt x="144" y="370"/>
                </a:cubicBezTo>
                <a:cubicBezTo>
                  <a:pt x="144" y="370"/>
                  <a:pt x="144" y="370"/>
                  <a:pt x="144" y="370"/>
                </a:cubicBezTo>
                <a:cubicBezTo>
                  <a:pt x="144" y="315"/>
                  <a:pt x="144" y="315"/>
                  <a:pt x="144" y="315"/>
                </a:cubicBezTo>
                <a:cubicBezTo>
                  <a:pt x="436" y="315"/>
                  <a:pt x="436" y="315"/>
                  <a:pt x="436" y="315"/>
                </a:cubicBezTo>
                <a:cubicBezTo>
                  <a:pt x="436" y="341"/>
                  <a:pt x="436" y="341"/>
                  <a:pt x="436" y="341"/>
                </a:cubicBezTo>
                <a:cubicBezTo>
                  <a:pt x="436" y="346"/>
                  <a:pt x="440" y="349"/>
                  <a:pt x="444" y="349"/>
                </a:cubicBezTo>
                <a:cubicBezTo>
                  <a:pt x="448" y="349"/>
                  <a:pt x="452" y="346"/>
                  <a:pt x="452" y="341"/>
                </a:cubicBezTo>
                <a:cubicBezTo>
                  <a:pt x="452" y="315"/>
                  <a:pt x="452" y="315"/>
                  <a:pt x="452" y="315"/>
                </a:cubicBezTo>
                <a:cubicBezTo>
                  <a:pt x="452" y="307"/>
                  <a:pt x="444" y="300"/>
                  <a:pt x="436" y="300"/>
                </a:cubicBez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07" name="Freeform 3"/>
          <p:cNvSpPr>
            <a:spLocks noChangeAspect="1" noEditPoints="1"/>
          </p:cNvSpPr>
          <p:nvPr/>
        </p:nvSpPr>
        <p:spPr bwMode="auto">
          <a:xfrm>
            <a:off x="4524375" y="3622675"/>
            <a:ext cx="554038" cy="682625"/>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7" name="Rectangle 6"/>
          <p:cNvSpPr/>
          <p:nvPr/>
        </p:nvSpPr>
        <p:spPr>
          <a:xfrm>
            <a:off x="3216275" y="4408488"/>
            <a:ext cx="1858963" cy="260350"/>
          </a:xfrm>
          <a:prstGeom prst="rect">
            <a:avLst/>
          </a:prstGeom>
        </p:spPr>
        <p:txBody>
          <a:bodyPr wrap="none" lIns="91422" tIns="45718" rIns="91422" bIns="45718">
            <a:spAutoFit/>
          </a:bodyPr>
          <a:lstStyle/>
          <a:p>
            <a:pPr algn="ctr">
              <a:spcBef>
                <a:spcPct val="50000"/>
              </a:spcBef>
              <a:defRPr/>
            </a:pPr>
            <a:r>
              <a:rPr lang="en-US" sz="1100" b="1" dirty="0">
                <a:solidFill>
                  <a:schemeClr val="tx1">
                    <a:lumMod val="75000"/>
                  </a:schemeClr>
                </a:solidFill>
                <a:latin typeface="Arial" charset="0"/>
                <a:ea typeface="MS PGothic" pitchFamily="34" charset="-128"/>
                <a:cs typeface="+mn-cs"/>
              </a:rPr>
              <a:t>CAPILLARY NETWORKS</a:t>
            </a:r>
            <a:endParaRPr lang="en-US" sz="1100" b="1" dirty="0">
              <a:solidFill>
                <a:schemeClr val="tx1">
                  <a:lumMod val="75000"/>
                </a:schemeClr>
              </a:solidFill>
              <a:latin typeface="Arial" charset="0"/>
              <a:cs typeface="+mn-cs"/>
            </a:endParaRPr>
          </a:p>
        </p:txBody>
      </p:sp>
      <p:sp>
        <p:nvSpPr>
          <p:cNvPr id="76" name="TextBox 34"/>
          <p:cNvSpPr txBox="1">
            <a:spLocks noChangeArrowheads="1"/>
          </p:cNvSpPr>
          <p:nvPr/>
        </p:nvSpPr>
        <p:spPr bwMode="auto">
          <a:xfrm>
            <a:off x="1111250" y="5514975"/>
            <a:ext cx="3067050" cy="738188"/>
          </a:xfrm>
          <a:prstGeom prst="rect">
            <a:avLst/>
          </a:prstGeom>
          <a:noFill/>
          <a:ln w="9525">
            <a:noFill/>
            <a:miter lim="800000"/>
            <a:headEnd/>
            <a:tailEnd/>
          </a:ln>
          <a:extLst/>
        </p:spPr>
        <p:txBody>
          <a:bodyPr lIns="91422" tIns="45718" rIns="91422" bIns="45718">
            <a:spAutoFit/>
          </a:bodyPr>
          <a:lstStyle>
            <a:defPPr>
              <a:defRPr lang="en-GB"/>
            </a:defPPr>
            <a:lvl1pPr eaLnBrk="1" hangingPunct="1">
              <a:defRPr sz="1400" b="1">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pPr>
              <a:spcBef>
                <a:spcPct val="50000"/>
              </a:spcBef>
              <a:defRPr/>
            </a:pPr>
            <a:r>
              <a:rPr lang="en-US" b="0" dirty="0">
                <a:solidFill>
                  <a:schemeClr val="tx1">
                    <a:lumMod val="75000"/>
                  </a:schemeClr>
                </a:solidFill>
                <a:latin typeface="Arial" charset="0"/>
              </a:rPr>
              <a:t>LOW COST, LOW ENERGY</a:t>
            </a:r>
            <a:br>
              <a:rPr lang="en-US" b="0" dirty="0">
                <a:solidFill>
                  <a:schemeClr val="tx1">
                    <a:lumMod val="75000"/>
                  </a:schemeClr>
                </a:solidFill>
                <a:latin typeface="Arial" charset="0"/>
              </a:rPr>
            </a:br>
            <a:r>
              <a:rPr lang="en-US" b="0" dirty="0">
                <a:solidFill>
                  <a:schemeClr val="tx1">
                    <a:lumMod val="75000"/>
                  </a:schemeClr>
                </a:solidFill>
                <a:latin typeface="Arial" charset="0"/>
              </a:rPr>
              <a:t>SMALL DATA VOLUMES</a:t>
            </a:r>
            <a:br>
              <a:rPr lang="en-US" b="0" dirty="0">
                <a:solidFill>
                  <a:schemeClr val="tx1">
                    <a:lumMod val="75000"/>
                  </a:schemeClr>
                </a:solidFill>
                <a:latin typeface="Arial" charset="0"/>
              </a:rPr>
            </a:br>
            <a:r>
              <a:rPr lang="en-US" b="0" dirty="0">
                <a:solidFill>
                  <a:schemeClr val="tx1">
                    <a:lumMod val="75000"/>
                  </a:schemeClr>
                </a:solidFill>
                <a:latin typeface="Arial" charset="0"/>
              </a:rPr>
              <a:t>MASSIVE NUMBERS</a:t>
            </a:r>
          </a:p>
        </p:txBody>
      </p:sp>
      <p:sp>
        <p:nvSpPr>
          <p:cNvPr id="77" name="TextBox 90"/>
          <p:cNvSpPr txBox="1">
            <a:spLocks noChangeArrowheads="1"/>
          </p:cNvSpPr>
          <p:nvPr/>
        </p:nvSpPr>
        <p:spPr bwMode="auto">
          <a:xfrm>
            <a:off x="7416800" y="5514975"/>
            <a:ext cx="3152775" cy="738188"/>
          </a:xfrm>
          <a:prstGeom prst="rect">
            <a:avLst/>
          </a:prstGeom>
          <a:noFill/>
          <a:ln w="9525">
            <a:noFill/>
            <a:miter lim="800000"/>
            <a:headEnd/>
            <a:tailEnd/>
          </a:ln>
          <a:extLst/>
        </p:spPr>
        <p:txBody>
          <a:bodyPr lIns="91422" tIns="45718" rIns="91422" bIns="45718">
            <a:spAutoFit/>
          </a:bodyPr>
          <a:lstStyle>
            <a:defPPr>
              <a:defRPr lang="en-GB"/>
            </a:defPPr>
            <a:lvl1pPr eaLnBrk="1" hangingPunct="1">
              <a:defRPr sz="1400" b="1">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pPr algn="r">
              <a:spcBef>
                <a:spcPct val="50000"/>
              </a:spcBef>
              <a:defRPr/>
            </a:pPr>
            <a:r>
              <a:rPr lang="en-US" b="0" dirty="0">
                <a:solidFill>
                  <a:schemeClr val="tx1">
                    <a:lumMod val="75000"/>
                  </a:schemeClr>
                </a:solidFill>
                <a:latin typeface="Arial" charset="0"/>
              </a:rPr>
              <a:t>ULTRA RELIABLE</a:t>
            </a:r>
            <a:br>
              <a:rPr lang="en-US" b="0" dirty="0">
                <a:solidFill>
                  <a:schemeClr val="tx1">
                    <a:lumMod val="75000"/>
                  </a:schemeClr>
                </a:solidFill>
                <a:latin typeface="Arial" charset="0"/>
              </a:rPr>
            </a:br>
            <a:r>
              <a:rPr lang="en-US" b="0" dirty="0">
                <a:solidFill>
                  <a:schemeClr val="tx1">
                    <a:lumMod val="75000"/>
                  </a:schemeClr>
                </a:solidFill>
                <a:latin typeface="Arial" charset="0"/>
              </a:rPr>
              <a:t>VERY LOW LATENCY</a:t>
            </a:r>
            <a:br>
              <a:rPr lang="en-US" b="0" dirty="0">
                <a:solidFill>
                  <a:schemeClr val="tx1">
                    <a:lumMod val="75000"/>
                  </a:schemeClr>
                </a:solidFill>
                <a:latin typeface="Arial" charset="0"/>
              </a:rPr>
            </a:br>
            <a:r>
              <a:rPr lang="en-US" b="0" dirty="0">
                <a:solidFill>
                  <a:schemeClr val="tx1">
                    <a:lumMod val="75000"/>
                  </a:schemeClr>
                </a:solidFill>
                <a:latin typeface="Arial" charset="0"/>
              </a:rPr>
              <a:t>VERY HIGH AVAILABILITY</a:t>
            </a:r>
          </a:p>
        </p:txBody>
      </p:sp>
      <p:sp>
        <p:nvSpPr>
          <p:cNvPr id="8211" name="Freeform 2"/>
          <p:cNvSpPr>
            <a:spLocks noChangeAspect="1" noEditPoints="1"/>
          </p:cNvSpPr>
          <p:nvPr/>
        </p:nvSpPr>
        <p:spPr bwMode="auto">
          <a:xfrm>
            <a:off x="7388225" y="3771900"/>
            <a:ext cx="966788" cy="579438"/>
          </a:xfrm>
          <a:custGeom>
            <a:avLst/>
            <a:gdLst>
              <a:gd name="T0" fmla="*/ 2147483647 w 502"/>
              <a:gd name="T1" fmla="*/ 2147483647 h 301"/>
              <a:gd name="T2" fmla="*/ 2147483647 w 502"/>
              <a:gd name="T3" fmla="*/ 2147483647 h 301"/>
              <a:gd name="T4" fmla="*/ 2147483647 w 502"/>
              <a:gd name="T5" fmla="*/ 2147483647 h 301"/>
              <a:gd name="T6" fmla="*/ 2147483647 w 502"/>
              <a:gd name="T7" fmla="*/ 2147483647 h 301"/>
              <a:gd name="T8" fmla="*/ 2147483647 w 502"/>
              <a:gd name="T9" fmla="*/ 2147483647 h 301"/>
              <a:gd name="T10" fmla="*/ 2147483647 w 502"/>
              <a:gd name="T11" fmla="*/ 2147483647 h 301"/>
              <a:gd name="T12" fmla="*/ 2147483647 w 502"/>
              <a:gd name="T13" fmla="*/ 2147483647 h 301"/>
              <a:gd name="T14" fmla="*/ 2147483647 w 502"/>
              <a:gd name="T15" fmla="*/ 2147483647 h 301"/>
              <a:gd name="T16" fmla="*/ 2147483647 w 502"/>
              <a:gd name="T17" fmla="*/ 2147483647 h 301"/>
              <a:gd name="T18" fmla="*/ 2147483647 w 502"/>
              <a:gd name="T19" fmla="*/ 2147483647 h 301"/>
              <a:gd name="T20" fmla="*/ 2147483647 w 502"/>
              <a:gd name="T21" fmla="*/ 2147483647 h 301"/>
              <a:gd name="T22" fmla="*/ 2147483647 w 502"/>
              <a:gd name="T23" fmla="*/ 2147483647 h 301"/>
              <a:gd name="T24" fmla="*/ 2147483647 w 502"/>
              <a:gd name="T25" fmla="*/ 0 h 301"/>
              <a:gd name="T26" fmla="*/ 2147483647 w 502"/>
              <a:gd name="T27" fmla="*/ 2147483647 h 301"/>
              <a:gd name="T28" fmla="*/ 2147483647 w 502"/>
              <a:gd name="T29" fmla="*/ 2147483647 h 301"/>
              <a:gd name="T30" fmla="*/ 2147483647 w 502"/>
              <a:gd name="T31" fmla="*/ 2147483647 h 301"/>
              <a:gd name="T32" fmla="*/ 2147483647 w 502"/>
              <a:gd name="T33" fmla="*/ 2147483647 h 301"/>
              <a:gd name="T34" fmla="*/ 2147483647 w 502"/>
              <a:gd name="T35" fmla="*/ 2147483647 h 301"/>
              <a:gd name="T36" fmla="*/ 2147483647 w 502"/>
              <a:gd name="T37" fmla="*/ 2147483647 h 301"/>
              <a:gd name="T38" fmla="*/ 2147483647 w 502"/>
              <a:gd name="T39" fmla="*/ 2147483647 h 301"/>
              <a:gd name="T40" fmla="*/ 2147483647 w 502"/>
              <a:gd name="T41" fmla="*/ 2147483647 h 301"/>
              <a:gd name="T42" fmla="*/ 2147483647 w 502"/>
              <a:gd name="T43" fmla="*/ 2147483647 h 301"/>
              <a:gd name="T44" fmla="*/ 2147483647 w 502"/>
              <a:gd name="T45" fmla="*/ 2147483647 h 301"/>
              <a:gd name="T46" fmla="*/ 2147483647 w 502"/>
              <a:gd name="T47" fmla="*/ 2147483647 h 301"/>
              <a:gd name="T48" fmla="*/ 2147483647 w 502"/>
              <a:gd name="T49" fmla="*/ 2147483647 h 301"/>
              <a:gd name="T50" fmla="*/ 2147483647 w 502"/>
              <a:gd name="T51" fmla="*/ 2147483647 h 301"/>
              <a:gd name="T52" fmla="*/ 2147483647 w 502"/>
              <a:gd name="T53" fmla="*/ 2147483647 h 301"/>
              <a:gd name="T54" fmla="*/ 2147483647 w 502"/>
              <a:gd name="T55" fmla="*/ 2147483647 h 301"/>
              <a:gd name="T56" fmla="*/ 2147483647 w 502"/>
              <a:gd name="T57" fmla="*/ 2147483647 h 301"/>
              <a:gd name="T58" fmla="*/ 2147483647 w 502"/>
              <a:gd name="T59" fmla="*/ 2147483647 h 301"/>
              <a:gd name="T60" fmla="*/ 2147483647 w 502"/>
              <a:gd name="T61" fmla="*/ 2147483647 h 301"/>
              <a:gd name="T62" fmla="*/ 2147483647 w 502"/>
              <a:gd name="T63" fmla="*/ 2147483647 h 301"/>
              <a:gd name="T64" fmla="*/ 2147483647 w 502"/>
              <a:gd name="T65" fmla="*/ 2147483647 h 301"/>
              <a:gd name="T66" fmla="*/ 2147483647 w 502"/>
              <a:gd name="T67" fmla="*/ 2147483647 h 301"/>
              <a:gd name="T68" fmla="*/ 2147483647 w 502"/>
              <a:gd name="T69" fmla="*/ 2147483647 h 301"/>
              <a:gd name="T70" fmla="*/ 2147483647 w 502"/>
              <a:gd name="T71" fmla="*/ 2147483647 h 301"/>
              <a:gd name="T72" fmla="*/ 2147483647 w 502"/>
              <a:gd name="T73" fmla="*/ 2147483647 h 301"/>
              <a:gd name="T74" fmla="*/ 2147483647 w 502"/>
              <a:gd name="T75" fmla="*/ 2147483647 h 301"/>
              <a:gd name="T76" fmla="*/ 2147483647 w 502"/>
              <a:gd name="T77" fmla="*/ 2147483647 h 301"/>
              <a:gd name="T78" fmla="*/ 2147483647 w 502"/>
              <a:gd name="T79" fmla="*/ 2147483647 h 301"/>
              <a:gd name="T80" fmla="*/ 2147483647 w 502"/>
              <a:gd name="T81" fmla="*/ 2147483647 h 301"/>
              <a:gd name="T82" fmla="*/ 2147483647 w 502"/>
              <a:gd name="T83" fmla="*/ 2147483647 h 301"/>
              <a:gd name="T84" fmla="*/ 2147483647 w 502"/>
              <a:gd name="T85" fmla="*/ 2147483647 h 301"/>
              <a:gd name="T86" fmla="*/ 2147483647 w 502"/>
              <a:gd name="T87" fmla="*/ 2147483647 h 301"/>
              <a:gd name="T88" fmla="*/ 2147483647 w 502"/>
              <a:gd name="T89" fmla="*/ 2147483647 h 301"/>
              <a:gd name="T90" fmla="*/ 2147483647 w 502"/>
              <a:gd name="T91" fmla="*/ 2147483647 h 301"/>
              <a:gd name="T92" fmla="*/ 2147483647 w 502"/>
              <a:gd name="T93" fmla="*/ 2147483647 h 301"/>
              <a:gd name="T94" fmla="*/ 2147483647 w 502"/>
              <a:gd name="T95" fmla="*/ 2147483647 h 301"/>
              <a:gd name="T96" fmla="*/ 2147483647 w 502"/>
              <a:gd name="T97" fmla="*/ 2147483647 h 301"/>
              <a:gd name="T98" fmla="*/ 2147483647 w 502"/>
              <a:gd name="T99" fmla="*/ 2147483647 h 301"/>
              <a:gd name="T100" fmla="*/ 2147483647 w 502"/>
              <a:gd name="T101" fmla="*/ 2147483647 h 301"/>
              <a:gd name="T102" fmla="*/ 2147483647 w 502"/>
              <a:gd name="T103" fmla="*/ 2147483647 h 3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2" h="301">
                <a:moveTo>
                  <a:pt x="483" y="122"/>
                </a:moveTo>
                <a:cubicBezTo>
                  <a:pt x="449" y="122"/>
                  <a:pt x="449" y="122"/>
                  <a:pt x="449" y="122"/>
                </a:cubicBezTo>
                <a:cubicBezTo>
                  <a:pt x="449" y="98"/>
                  <a:pt x="449" y="75"/>
                  <a:pt x="449" y="75"/>
                </a:cubicBezTo>
                <a:cubicBezTo>
                  <a:pt x="449" y="71"/>
                  <a:pt x="445" y="67"/>
                  <a:pt x="441" y="67"/>
                </a:cubicBezTo>
                <a:cubicBezTo>
                  <a:pt x="436" y="67"/>
                  <a:pt x="433" y="71"/>
                  <a:pt x="433" y="75"/>
                </a:cubicBezTo>
                <a:cubicBezTo>
                  <a:pt x="433" y="75"/>
                  <a:pt x="433" y="139"/>
                  <a:pt x="433" y="163"/>
                </a:cubicBezTo>
                <a:cubicBezTo>
                  <a:pt x="433" y="169"/>
                  <a:pt x="431" y="171"/>
                  <a:pt x="430" y="172"/>
                </a:cubicBezTo>
                <a:cubicBezTo>
                  <a:pt x="429" y="173"/>
                  <a:pt x="428" y="173"/>
                  <a:pt x="425" y="173"/>
                </a:cubicBezTo>
                <a:cubicBezTo>
                  <a:pt x="424" y="173"/>
                  <a:pt x="423" y="173"/>
                  <a:pt x="422" y="173"/>
                </a:cubicBezTo>
                <a:cubicBezTo>
                  <a:pt x="422" y="173"/>
                  <a:pt x="422" y="173"/>
                  <a:pt x="422" y="173"/>
                </a:cubicBezTo>
                <a:cubicBezTo>
                  <a:pt x="421" y="173"/>
                  <a:pt x="421" y="173"/>
                  <a:pt x="421" y="173"/>
                </a:cubicBezTo>
                <a:cubicBezTo>
                  <a:pt x="282" y="132"/>
                  <a:pt x="282" y="132"/>
                  <a:pt x="282" y="132"/>
                </a:cubicBezTo>
                <a:cubicBezTo>
                  <a:pt x="313" y="46"/>
                  <a:pt x="313" y="46"/>
                  <a:pt x="313" y="46"/>
                </a:cubicBezTo>
                <a:cubicBezTo>
                  <a:pt x="313" y="46"/>
                  <a:pt x="313" y="46"/>
                  <a:pt x="313" y="45"/>
                </a:cubicBezTo>
                <a:cubicBezTo>
                  <a:pt x="315" y="42"/>
                  <a:pt x="318" y="34"/>
                  <a:pt x="325" y="28"/>
                </a:cubicBezTo>
                <a:cubicBezTo>
                  <a:pt x="331" y="21"/>
                  <a:pt x="340" y="16"/>
                  <a:pt x="353" y="16"/>
                </a:cubicBezTo>
                <a:cubicBezTo>
                  <a:pt x="387" y="16"/>
                  <a:pt x="396" y="16"/>
                  <a:pt x="412" y="16"/>
                </a:cubicBezTo>
                <a:cubicBezTo>
                  <a:pt x="419" y="16"/>
                  <a:pt x="424" y="18"/>
                  <a:pt x="427" y="21"/>
                </a:cubicBezTo>
                <a:cubicBezTo>
                  <a:pt x="430" y="23"/>
                  <a:pt x="433" y="29"/>
                  <a:pt x="433" y="39"/>
                </a:cubicBezTo>
                <a:cubicBezTo>
                  <a:pt x="433" y="44"/>
                  <a:pt x="433" y="44"/>
                  <a:pt x="433" y="44"/>
                </a:cubicBezTo>
                <a:cubicBezTo>
                  <a:pt x="433" y="48"/>
                  <a:pt x="436" y="52"/>
                  <a:pt x="441" y="52"/>
                </a:cubicBezTo>
                <a:cubicBezTo>
                  <a:pt x="445" y="52"/>
                  <a:pt x="449" y="48"/>
                  <a:pt x="449" y="44"/>
                </a:cubicBezTo>
                <a:cubicBezTo>
                  <a:pt x="449" y="39"/>
                  <a:pt x="449" y="39"/>
                  <a:pt x="449" y="39"/>
                </a:cubicBezTo>
                <a:cubicBezTo>
                  <a:pt x="449" y="26"/>
                  <a:pt x="445" y="16"/>
                  <a:pt x="438" y="9"/>
                </a:cubicBezTo>
                <a:cubicBezTo>
                  <a:pt x="431" y="2"/>
                  <a:pt x="421" y="0"/>
                  <a:pt x="412" y="0"/>
                </a:cubicBezTo>
                <a:cubicBezTo>
                  <a:pt x="396" y="0"/>
                  <a:pt x="387" y="0"/>
                  <a:pt x="353" y="0"/>
                </a:cubicBezTo>
                <a:cubicBezTo>
                  <a:pt x="332" y="0"/>
                  <a:pt x="318" y="10"/>
                  <a:pt x="310" y="20"/>
                </a:cubicBezTo>
                <a:cubicBezTo>
                  <a:pt x="302" y="30"/>
                  <a:pt x="298" y="40"/>
                  <a:pt x="298" y="41"/>
                </a:cubicBezTo>
                <a:cubicBezTo>
                  <a:pt x="247" y="182"/>
                  <a:pt x="247" y="182"/>
                  <a:pt x="247" y="182"/>
                </a:cubicBezTo>
                <a:cubicBezTo>
                  <a:pt x="226" y="183"/>
                  <a:pt x="209" y="193"/>
                  <a:pt x="198" y="209"/>
                </a:cubicBezTo>
                <a:cubicBezTo>
                  <a:pt x="161" y="209"/>
                  <a:pt x="161" y="209"/>
                  <a:pt x="161" y="209"/>
                </a:cubicBezTo>
                <a:cubicBezTo>
                  <a:pt x="161" y="8"/>
                  <a:pt x="161" y="8"/>
                  <a:pt x="161" y="8"/>
                </a:cubicBezTo>
                <a:cubicBezTo>
                  <a:pt x="161" y="4"/>
                  <a:pt x="158" y="0"/>
                  <a:pt x="153" y="0"/>
                </a:cubicBezTo>
                <a:cubicBezTo>
                  <a:pt x="149" y="0"/>
                  <a:pt x="145" y="4"/>
                  <a:pt x="145" y="8"/>
                </a:cubicBezTo>
                <a:cubicBezTo>
                  <a:pt x="145" y="270"/>
                  <a:pt x="145" y="270"/>
                  <a:pt x="145" y="270"/>
                </a:cubicBezTo>
                <a:cubicBezTo>
                  <a:pt x="8" y="270"/>
                  <a:pt x="8" y="270"/>
                  <a:pt x="8" y="270"/>
                </a:cubicBezTo>
                <a:cubicBezTo>
                  <a:pt x="4" y="270"/>
                  <a:pt x="0" y="274"/>
                  <a:pt x="0" y="278"/>
                </a:cubicBezTo>
                <a:cubicBezTo>
                  <a:pt x="0" y="283"/>
                  <a:pt x="4" y="286"/>
                  <a:pt x="8" y="286"/>
                </a:cubicBezTo>
                <a:cubicBezTo>
                  <a:pt x="8" y="286"/>
                  <a:pt x="8" y="286"/>
                  <a:pt x="8" y="286"/>
                </a:cubicBezTo>
                <a:cubicBezTo>
                  <a:pt x="153" y="286"/>
                  <a:pt x="153" y="286"/>
                  <a:pt x="153" y="286"/>
                </a:cubicBezTo>
                <a:cubicBezTo>
                  <a:pt x="156" y="286"/>
                  <a:pt x="158" y="285"/>
                  <a:pt x="159" y="284"/>
                </a:cubicBezTo>
                <a:cubicBezTo>
                  <a:pt x="161" y="282"/>
                  <a:pt x="161" y="280"/>
                  <a:pt x="161" y="278"/>
                </a:cubicBezTo>
                <a:cubicBezTo>
                  <a:pt x="161" y="257"/>
                  <a:pt x="161" y="257"/>
                  <a:pt x="161" y="257"/>
                </a:cubicBezTo>
                <a:cubicBezTo>
                  <a:pt x="191" y="257"/>
                  <a:pt x="191" y="257"/>
                  <a:pt x="191" y="257"/>
                </a:cubicBezTo>
                <a:cubicBezTo>
                  <a:pt x="197" y="282"/>
                  <a:pt x="220" y="301"/>
                  <a:pt x="248" y="301"/>
                </a:cubicBezTo>
                <a:cubicBezTo>
                  <a:pt x="265" y="301"/>
                  <a:pt x="281" y="293"/>
                  <a:pt x="292" y="281"/>
                </a:cubicBezTo>
                <a:cubicBezTo>
                  <a:pt x="403" y="281"/>
                  <a:pt x="403" y="281"/>
                  <a:pt x="403" y="281"/>
                </a:cubicBezTo>
                <a:cubicBezTo>
                  <a:pt x="409" y="293"/>
                  <a:pt x="421" y="301"/>
                  <a:pt x="435" y="301"/>
                </a:cubicBezTo>
                <a:cubicBezTo>
                  <a:pt x="448" y="301"/>
                  <a:pt x="460" y="293"/>
                  <a:pt x="466" y="281"/>
                </a:cubicBezTo>
                <a:cubicBezTo>
                  <a:pt x="483" y="281"/>
                  <a:pt x="483" y="281"/>
                  <a:pt x="483" y="281"/>
                </a:cubicBezTo>
                <a:cubicBezTo>
                  <a:pt x="493" y="281"/>
                  <a:pt x="502" y="273"/>
                  <a:pt x="502" y="262"/>
                </a:cubicBezTo>
                <a:cubicBezTo>
                  <a:pt x="502" y="141"/>
                  <a:pt x="502" y="141"/>
                  <a:pt x="502" y="141"/>
                </a:cubicBezTo>
                <a:cubicBezTo>
                  <a:pt x="502" y="131"/>
                  <a:pt x="493" y="122"/>
                  <a:pt x="483" y="122"/>
                </a:cubicBezTo>
                <a:close/>
                <a:moveTo>
                  <a:pt x="189" y="241"/>
                </a:moveTo>
                <a:cubicBezTo>
                  <a:pt x="161" y="241"/>
                  <a:pt x="161" y="241"/>
                  <a:pt x="161" y="241"/>
                </a:cubicBezTo>
                <a:cubicBezTo>
                  <a:pt x="161" y="225"/>
                  <a:pt x="161" y="225"/>
                  <a:pt x="161" y="225"/>
                </a:cubicBezTo>
                <a:cubicBezTo>
                  <a:pt x="191" y="225"/>
                  <a:pt x="191" y="225"/>
                  <a:pt x="191" y="225"/>
                </a:cubicBezTo>
                <a:cubicBezTo>
                  <a:pt x="189" y="230"/>
                  <a:pt x="189" y="235"/>
                  <a:pt x="189" y="241"/>
                </a:cubicBezTo>
                <a:close/>
                <a:moveTo>
                  <a:pt x="248" y="285"/>
                </a:moveTo>
                <a:cubicBezTo>
                  <a:pt x="224" y="285"/>
                  <a:pt x="205" y="265"/>
                  <a:pt x="204" y="241"/>
                </a:cubicBezTo>
                <a:cubicBezTo>
                  <a:pt x="205" y="217"/>
                  <a:pt x="224" y="198"/>
                  <a:pt x="248" y="198"/>
                </a:cubicBezTo>
                <a:cubicBezTo>
                  <a:pt x="272" y="198"/>
                  <a:pt x="291" y="217"/>
                  <a:pt x="291" y="241"/>
                </a:cubicBezTo>
                <a:cubicBezTo>
                  <a:pt x="291" y="241"/>
                  <a:pt x="291" y="241"/>
                  <a:pt x="291" y="241"/>
                </a:cubicBezTo>
                <a:cubicBezTo>
                  <a:pt x="291" y="265"/>
                  <a:pt x="272" y="285"/>
                  <a:pt x="248" y="285"/>
                </a:cubicBezTo>
                <a:close/>
                <a:moveTo>
                  <a:pt x="435" y="285"/>
                </a:moveTo>
                <a:cubicBezTo>
                  <a:pt x="424" y="285"/>
                  <a:pt x="415" y="276"/>
                  <a:pt x="415" y="266"/>
                </a:cubicBezTo>
                <a:cubicBezTo>
                  <a:pt x="415" y="255"/>
                  <a:pt x="424" y="246"/>
                  <a:pt x="435" y="246"/>
                </a:cubicBezTo>
                <a:cubicBezTo>
                  <a:pt x="445" y="246"/>
                  <a:pt x="454" y="255"/>
                  <a:pt x="454" y="266"/>
                </a:cubicBezTo>
                <a:cubicBezTo>
                  <a:pt x="454" y="276"/>
                  <a:pt x="445" y="285"/>
                  <a:pt x="435" y="285"/>
                </a:cubicBezTo>
                <a:close/>
                <a:moveTo>
                  <a:pt x="486" y="262"/>
                </a:moveTo>
                <a:cubicBezTo>
                  <a:pt x="486" y="264"/>
                  <a:pt x="484" y="265"/>
                  <a:pt x="483" y="265"/>
                </a:cubicBezTo>
                <a:cubicBezTo>
                  <a:pt x="470" y="265"/>
                  <a:pt x="470" y="265"/>
                  <a:pt x="470" y="265"/>
                </a:cubicBezTo>
                <a:cubicBezTo>
                  <a:pt x="470" y="246"/>
                  <a:pt x="454" y="230"/>
                  <a:pt x="435" y="230"/>
                </a:cubicBezTo>
                <a:cubicBezTo>
                  <a:pt x="415" y="230"/>
                  <a:pt x="400" y="246"/>
                  <a:pt x="399" y="265"/>
                </a:cubicBezTo>
                <a:cubicBezTo>
                  <a:pt x="302" y="265"/>
                  <a:pt x="302" y="265"/>
                  <a:pt x="302" y="265"/>
                </a:cubicBezTo>
                <a:cubicBezTo>
                  <a:pt x="305" y="258"/>
                  <a:pt x="307" y="250"/>
                  <a:pt x="307" y="241"/>
                </a:cubicBezTo>
                <a:cubicBezTo>
                  <a:pt x="307" y="241"/>
                  <a:pt x="307" y="241"/>
                  <a:pt x="307" y="241"/>
                </a:cubicBezTo>
                <a:cubicBezTo>
                  <a:pt x="307" y="214"/>
                  <a:pt x="288" y="191"/>
                  <a:pt x="263" y="184"/>
                </a:cubicBezTo>
                <a:cubicBezTo>
                  <a:pt x="276" y="148"/>
                  <a:pt x="276" y="148"/>
                  <a:pt x="276" y="148"/>
                </a:cubicBezTo>
                <a:cubicBezTo>
                  <a:pt x="417" y="188"/>
                  <a:pt x="417" y="188"/>
                  <a:pt x="417" y="188"/>
                </a:cubicBezTo>
                <a:cubicBezTo>
                  <a:pt x="417" y="188"/>
                  <a:pt x="421" y="189"/>
                  <a:pt x="425" y="189"/>
                </a:cubicBezTo>
                <a:cubicBezTo>
                  <a:pt x="430" y="189"/>
                  <a:pt x="436" y="188"/>
                  <a:pt x="441" y="184"/>
                </a:cubicBezTo>
                <a:cubicBezTo>
                  <a:pt x="446" y="180"/>
                  <a:pt x="449" y="172"/>
                  <a:pt x="449" y="163"/>
                </a:cubicBezTo>
                <a:cubicBezTo>
                  <a:pt x="449" y="157"/>
                  <a:pt x="449" y="148"/>
                  <a:pt x="449" y="138"/>
                </a:cubicBezTo>
                <a:cubicBezTo>
                  <a:pt x="483" y="138"/>
                  <a:pt x="483" y="138"/>
                  <a:pt x="483" y="138"/>
                </a:cubicBezTo>
                <a:cubicBezTo>
                  <a:pt x="485" y="138"/>
                  <a:pt x="486" y="140"/>
                  <a:pt x="486" y="141"/>
                </a:cubicBezTo>
                <a:lnTo>
                  <a:pt x="486" y="262"/>
                </a:lnTo>
                <a:close/>
                <a:moveTo>
                  <a:pt x="44" y="253"/>
                </a:moveTo>
                <a:cubicBezTo>
                  <a:pt x="112" y="253"/>
                  <a:pt x="112" y="253"/>
                  <a:pt x="112" y="253"/>
                </a:cubicBezTo>
                <a:cubicBezTo>
                  <a:pt x="121" y="253"/>
                  <a:pt x="129" y="246"/>
                  <a:pt x="129" y="236"/>
                </a:cubicBezTo>
                <a:cubicBezTo>
                  <a:pt x="129" y="169"/>
                  <a:pt x="129" y="169"/>
                  <a:pt x="129" y="169"/>
                </a:cubicBezTo>
                <a:cubicBezTo>
                  <a:pt x="129" y="159"/>
                  <a:pt x="121" y="152"/>
                  <a:pt x="112" y="152"/>
                </a:cubicBezTo>
                <a:cubicBezTo>
                  <a:pt x="44" y="152"/>
                  <a:pt x="44" y="152"/>
                  <a:pt x="44" y="152"/>
                </a:cubicBezTo>
                <a:cubicBezTo>
                  <a:pt x="35" y="152"/>
                  <a:pt x="27" y="159"/>
                  <a:pt x="27" y="169"/>
                </a:cubicBezTo>
                <a:cubicBezTo>
                  <a:pt x="27" y="236"/>
                  <a:pt x="27" y="236"/>
                  <a:pt x="27" y="236"/>
                </a:cubicBezTo>
                <a:cubicBezTo>
                  <a:pt x="27" y="246"/>
                  <a:pt x="35" y="253"/>
                  <a:pt x="44" y="253"/>
                </a:cubicBezTo>
                <a:close/>
                <a:moveTo>
                  <a:pt x="43" y="169"/>
                </a:moveTo>
                <a:cubicBezTo>
                  <a:pt x="43" y="168"/>
                  <a:pt x="44" y="168"/>
                  <a:pt x="44" y="168"/>
                </a:cubicBezTo>
                <a:cubicBezTo>
                  <a:pt x="112" y="168"/>
                  <a:pt x="112" y="168"/>
                  <a:pt x="112" y="168"/>
                </a:cubicBezTo>
                <a:cubicBezTo>
                  <a:pt x="112" y="168"/>
                  <a:pt x="113" y="168"/>
                  <a:pt x="113" y="169"/>
                </a:cubicBezTo>
                <a:cubicBezTo>
                  <a:pt x="113" y="236"/>
                  <a:pt x="113" y="236"/>
                  <a:pt x="113" y="236"/>
                </a:cubicBezTo>
                <a:cubicBezTo>
                  <a:pt x="113" y="237"/>
                  <a:pt x="112" y="237"/>
                  <a:pt x="112" y="237"/>
                </a:cubicBezTo>
                <a:cubicBezTo>
                  <a:pt x="44" y="237"/>
                  <a:pt x="44" y="237"/>
                  <a:pt x="44" y="237"/>
                </a:cubicBezTo>
                <a:cubicBezTo>
                  <a:pt x="44" y="237"/>
                  <a:pt x="43" y="237"/>
                  <a:pt x="43" y="236"/>
                </a:cubicBezTo>
                <a:lnTo>
                  <a:pt x="43" y="169"/>
                </a:lnTo>
                <a:close/>
              </a:path>
            </a:pathLst>
          </a:custGeom>
          <a:solidFill>
            <a:srgbClr val="2E817F"/>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12" name="Freeform 3"/>
          <p:cNvSpPr>
            <a:spLocks noChangeAspect="1" noEditPoints="1"/>
          </p:cNvSpPr>
          <p:nvPr/>
        </p:nvSpPr>
        <p:spPr bwMode="auto">
          <a:xfrm>
            <a:off x="8535988" y="3740150"/>
            <a:ext cx="573087" cy="598488"/>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2E817F"/>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grpSp>
        <p:nvGrpSpPr>
          <p:cNvPr id="86" name="Group 5"/>
          <p:cNvGrpSpPr>
            <a:grpSpLocks/>
          </p:cNvGrpSpPr>
          <p:nvPr/>
        </p:nvGrpSpPr>
        <p:grpSpPr bwMode="auto">
          <a:xfrm>
            <a:off x="10700321" y="3324411"/>
            <a:ext cx="396143" cy="685759"/>
            <a:chOff x="8666373" y="3959472"/>
            <a:chExt cx="417749" cy="754250"/>
          </a:xfrm>
          <a:solidFill>
            <a:srgbClr val="2E817F"/>
          </a:solidFill>
        </p:grpSpPr>
        <p:sp>
          <p:nvSpPr>
            <p:cNvPr id="88" name="Freeform 3"/>
            <p:cNvSpPr>
              <a:spLocks/>
            </p:cNvSpPr>
            <p:nvPr/>
          </p:nvSpPr>
          <p:spPr bwMode="auto">
            <a:xfrm>
              <a:off x="8667198" y="3959472"/>
              <a:ext cx="38724" cy="67222"/>
            </a:xfrm>
            <a:custGeom>
              <a:avLst/>
              <a:gdLst>
                <a:gd name="T0" fmla="*/ 552 w 38724"/>
                <a:gd name="T1" fmla="*/ 547 h 67222"/>
                <a:gd name="T2" fmla="*/ 5315 w 38724"/>
                <a:gd name="T3" fmla="*/ 12453 h 67222"/>
                <a:gd name="T4" fmla="*/ 7696 w 38724"/>
                <a:gd name="T5" fmla="*/ 26741 h 67222"/>
                <a:gd name="T6" fmla="*/ 12458 w 38724"/>
                <a:gd name="T7" fmla="*/ 45791 h 67222"/>
                <a:gd name="T8" fmla="*/ 14840 w 38724"/>
                <a:gd name="T9" fmla="*/ 55316 h 67222"/>
                <a:gd name="T10" fmla="*/ 31508 w 38724"/>
                <a:gd name="T11" fmla="*/ 67222 h 67222"/>
                <a:gd name="T12" fmla="*/ 33890 w 38724"/>
                <a:gd name="T13" fmla="*/ 57697 h 67222"/>
                <a:gd name="T14" fmla="*/ 38652 w 38724"/>
                <a:gd name="T15" fmla="*/ 48172 h 67222"/>
                <a:gd name="T16" fmla="*/ 31508 w 38724"/>
                <a:gd name="T17" fmla="*/ 19597 h 67222"/>
                <a:gd name="T18" fmla="*/ 24365 w 38724"/>
                <a:gd name="T19" fmla="*/ 12453 h 67222"/>
                <a:gd name="T20" fmla="*/ 19602 w 38724"/>
                <a:gd name="T21" fmla="*/ 2928 h 67222"/>
                <a:gd name="T22" fmla="*/ 552 w 38724"/>
                <a:gd name="T23" fmla="*/ 547 h 67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724" h="67222">
                  <a:moveTo>
                    <a:pt x="552" y="547"/>
                  </a:moveTo>
                  <a:cubicBezTo>
                    <a:pt x="-1829" y="2135"/>
                    <a:pt x="4190" y="8329"/>
                    <a:pt x="5315" y="12453"/>
                  </a:cubicBezTo>
                  <a:cubicBezTo>
                    <a:pt x="6585" y="17111"/>
                    <a:pt x="6832" y="21991"/>
                    <a:pt x="7696" y="26741"/>
                  </a:cubicBezTo>
                  <a:cubicBezTo>
                    <a:pt x="11324" y="46696"/>
                    <a:pt x="8329" y="31342"/>
                    <a:pt x="12458" y="45791"/>
                  </a:cubicBezTo>
                  <a:cubicBezTo>
                    <a:pt x="13357" y="48938"/>
                    <a:pt x="12938" y="52653"/>
                    <a:pt x="14840" y="55316"/>
                  </a:cubicBezTo>
                  <a:cubicBezTo>
                    <a:pt x="16180" y="57191"/>
                    <a:pt x="28617" y="65294"/>
                    <a:pt x="31508" y="67222"/>
                  </a:cubicBezTo>
                  <a:cubicBezTo>
                    <a:pt x="32302" y="64047"/>
                    <a:pt x="32741" y="60761"/>
                    <a:pt x="33890" y="57697"/>
                  </a:cubicBezTo>
                  <a:cubicBezTo>
                    <a:pt x="35136" y="54373"/>
                    <a:pt x="38331" y="51707"/>
                    <a:pt x="38652" y="48172"/>
                  </a:cubicBezTo>
                  <a:cubicBezTo>
                    <a:pt x="39290" y="41158"/>
                    <a:pt x="35597" y="26139"/>
                    <a:pt x="31508" y="19597"/>
                  </a:cubicBezTo>
                  <a:cubicBezTo>
                    <a:pt x="29723" y="16741"/>
                    <a:pt x="26322" y="15193"/>
                    <a:pt x="24365" y="12453"/>
                  </a:cubicBezTo>
                  <a:cubicBezTo>
                    <a:pt x="22302" y="9564"/>
                    <a:pt x="22112" y="5438"/>
                    <a:pt x="19602" y="2928"/>
                  </a:cubicBezTo>
                  <a:cubicBezTo>
                    <a:pt x="17827" y="1153"/>
                    <a:pt x="2933" y="-1041"/>
                    <a:pt x="552" y="547"/>
                  </a:cubicBezTo>
                  <a:close/>
                </a:path>
              </a:pathLst>
            </a:custGeom>
            <a:grpFill/>
            <a:ln w="12700" cap="flat" cmpd="sng" algn="ctr">
              <a:solidFill>
                <a:schemeClr val="bg1"/>
              </a:solidFill>
              <a:prstDash val="solid"/>
              <a:round/>
              <a:headEnd type="none" w="med" len="med"/>
              <a:tailEnd type="none" w="med" len="med"/>
            </a:ln>
          </p:spPr>
          <p:txBody>
            <a:bodyPr wrap="none" lIns="72000" rIns="72000"/>
            <a:lstStyle/>
            <a:p>
              <a:pPr>
                <a:spcBef>
                  <a:spcPct val="50000"/>
                </a:spcBef>
                <a:defRPr/>
              </a:pPr>
              <a:endParaRPr lang="en-US" b="1" dirty="0">
                <a:latin typeface="Arial" charset="0"/>
                <a:cs typeface="+mn-cs"/>
              </a:endParaRPr>
            </a:p>
          </p:txBody>
        </p:sp>
        <p:sp>
          <p:nvSpPr>
            <p:cNvPr id="89" name="Freeform 6"/>
            <p:cNvSpPr>
              <a:spLocks/>
            </p:cNvSpPr>
            <p:nvPr/>
          </p:nvSpPr>
          <p:spPr bwMode="auto">
            <a:xfrm>
              <a:off x="8666373" y="4090545"/>
              <a:ext cx="417749" cy="623177"/>
            </a:xfrm>
            <a:custGeom>
              <a:avLst/>
              <a:gdLst>
                <a:gd name="T0" fmla="*/ 2147483647 w 233"/>
                <a:gd name="T1" fmla="*/ 2147483647 h 318"/>
                <a:gd name="T2" fmla="*/ 2147483647 w 233"/>
                <a:gd name="T3" fmla="*/ 2147483647 h 318"/>
                <a:gd name="T4" fmla="*/ 2147483647 w 233"/>
                <a:gd name="T5" fmla="*/ 2147483647 h 318"/>
                <a:gd name="T6" fmla="*/ 2147483647 w 233"/>
                <a:gd name="T7" fmla="*/ 2147483647 h 318"/>
                <a:gd name="T8" fmla="*/ 2147483647 w 233"/>
                <a:gd name="T9" fmla="*/ 2147483647 h 318"/>
                <a:gd name="T10" fmla="*/ 2147483647 w 233"/>
                <a:gd name="T11" fmla="*/ 2147483647 h 318"/>
                <a:gd name="T12" fmla="*/ 2147483647 w 233"/>
                <a:gd name="T13" fmla="*/ 2147483647 h 318"/>
                <a:gd name="T14" fmla="*/ 2147483647 w 233"/>
                <a:gd name="T15" fmla="*/ 2147483647 h 318"/>
                <a:gd name="T16" fmla="*/ 2147483647 w 233"/>
                <a:gd name="T17" fmla="*/ 2147483647 h 318"/>
                <a:gd name="T18" fmla="*/ 2147483647 w 233"/>
                <a:gd name="T19" fmla="*/ 2147483647 h 318"/>
                <a:gd name="T20" fmla="*/ 2147483647 w 233"/>
                <a:gd name="T21" fmla="*/ 0 h 318"/>
                <a:gd name="T22" fmla="*/ 2147483647 w 233"/>
                <a:gd name="T23" fmla="*/ 2147483647 h 318"/>
                <a:gd name="T24" fmla="*/ 2147483647 w 233"/>
                <a:gd name="T25" fmla="*/ 2147483647 h 318"/>
                <a:gd name="T26" fmla="*/ 2147483647 w 233"/>
                <a:gd name="T27" fmla="*/ 2147483647 h 318"/>
                <a:gd name="T28" fmla="*/ 2147483647 w 233"/>
                <a:gd name="T29" fmla="*/ 2147483647 h 318"/>
                <a:gd name="T30" fmla="*/ 2147483647 w 233"/>
                <a:gd name="T31" fmla="*/ 2147483647 h 318"/>
                <a:gd name="T32" fmla="*/ 2147483647 w 233"/>
                <a:gd name="T33" fmla="*/ 2147483647 h 318"/>
                <a:gd name="T34" fmla="*/ 2147483647 w 233"/>
                <a:gd name="T35" fmla="*/ 2147483647 h 318"/>
                <a:gd name="T36" fmla="*/ 2147483647 w 233"/>
                <a:gd name="T37" fmla="*/ 2147483647 h 318"/>
                <a:gd name="T38" fmla="*/ 2147483647 w 233"/>
                <a:gd name="T39" fmla="*/ 2147483647 h 318"/>
                <a:gd name="T40" fmla="*/ 2147483647 w 233"/>
                <a:gd name="T41" fmla="*/ 2147483647 h 318"/>
                <a:gd name="T42" fmla="*/ 2147483647 w 233"/>
                <a:gd name="T43" fmla="*/ 2147483647 h 318"/>
                <a:gd name="T44" fmla="*/ 2147483647 w 233"/>
                <a:gd name="T45" fmla="*/ 2147483647 h 318"/>
                <a:gd name="T46" fmla="*/ 2147483647 w 233"/>
                <a:gd name="T47" fmla="*/ 2147483647 h 318"/>
                <a:gd name="T48" fmla="*/ 2147483647 w 233"/>
                <a:gd name="T49" fmla="*/ 2147483647 h 318"/>
                <a:gd name="T50" fmla="*/ 2147483647 w 233"/>
                <a:gd name="T51" fmla="*/ 2147483647 h 318"/>
                <a:gd name="T52" fmla="*/ 2147483647 w 233"/>
                <a:gd name="T53" fmla="*/ 2147483647 h 318"/>
                <a:gd name="T54" fmla="*/ 2147483647 w 233"/>
                <a:gd name="T55" fmla="*/ 2147483647 h 318"/>
                <a:gd name="T56" fmla="*/ 2147483647 w 233"/>
                <a:gd name="T57" fmla="*/ 2147483647 h 318"/>
                <a:gd name="T58" fmla="*/ 2147483647 w 233"/>
                <a:gd name="T59" fmla="*/ 2147483647 h 318"/>
                <a:gd name="T60" fmla="*/ 2147483647 w 233"/>
                <a:gd name="T61" fmla="*/ 2147483647 h 318"/>
                <a:gd name="T62" fmla="*/ 2147483647 w 233"/>
                <a:gd name="T63" fmla="*/ 2147483647 h 318"/>
                <a:gd name="T64" fmla="*/ 2147483647 w 233"/>
                <a:gd name="T65" fmla="*/ 2147483647 h 318"/>
                <a:gd name="T66" fmla="*/ 2147483647 w 233"/>
                <a:gd name="T67" fmla="*/ 2147483647 h 318"/>
                <a:gd name="T68" fmla="*/ 2147483647 w 233"/>
                <a:gd name="T69" fmla="*/ 2147483647 h 318"/>
                <a:gd name="T70" fmla="*/ 2147483647 w 233"/>
                <a:gd name="T71" fmla="*/ 2147483647 h 318"/>
                <a:gd name="T72" fmla="*/ 2147483647 w 233"/>
                <a:gd name="T73" fmla="*/ 2147483647 h 318"/>
                <a:gd name="T74" fmla="*/ 2147483647 w 233"/>
                <a:gd name="T75" fmla="*/ 2147483647 h 318"/>
                <a:gd name="T76" fmla="*/ 2147483647 w 233"/>
                <a:gd name="T77" fmla="*/ 2147483647 h 318"/>
                <a:gd name="T78" fmla="*/ 2147483647 w 233"/>
                <a:gd name="T79" fmla="*/ 2147483647 h 318"/>
                <a:gd name="T80" fmla="*/ 2147483647 w 233"/>
                <a:gd name="T81" fmla="*/ 2147483647 h 318"/>
                <a:gd name="T82" fmla="*/ 2147483647 w 233"/>
                <a:gd name="T83" fmla="*/ 2147483647 h 318"/>
                <a:gd name="T84" fmla="*/ 2147483647 w 233"/>
                <a:gd name="T85" fmla="*/ 2147483647 h 318"/>
                <a:gd name="T86" fmla="*/ 2147483647 w 233"/>
                <a:gd name="T87" fmla="*/ 2147483647 h 318"/>
                <a:gd name="T88" fmla="*/ 2147483647 w 233"/>
                <a:gd name="T89" fmla="*/ 2147483647 h 318"/>
                <a:gd name="T90" fmla="*/ 2147483647 w 233"/>
                <a:gd name="T91" fmla="*/ 2147483647 h 318"/>
                <a:gd name="T92" fmla="*/ 2147483647 w 233"/>
                <a:gd name="T93" fmla="*/ 2147483647 h 318"/>
                <a:gd name="T94" fmla="*/ 2147483647 w 233"/>
                <a:gd name="T95" fmla="*/ 2147483647 h 318"/>
                <a:gd name="T96" fmla="*/ 2147483647 w 233"/>
                <a:gd name="T97" fmla="*/ 2147483647 h 318"/>
                <a:gd name="T98" fmla="*/ 2147483647 w 233"/>
                <a:gd name="T99" fmla="*/ 2147483647 h 318"/>
                <a:gd name="T100" fmla="*/ 2147483647 w 233"/>
                <a:gd name="T101" fmla="*/ 2147483647 h 318"/>
                <a:gd name="T102" fmla="*/ 2147483647 w 233"/>
                <a:gd name="T103" fmla="*/ 2147483647 h 3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318">
                  <a:moveTo>
                    <a:pt x="225" y="149"/>
                  </a:moveTo>
                  <a:cubicBezTo>
                    <a:pt x="229" y="149"/>
                    <a:pt x="233" y="145"/>
                    <a:pt x="233" y="141"/>
                  </a:cubicBezTo>
                  <a:cubicBezTo>
                    <a:pt x="233" y="133"/>
                    <a:pt x="233" y="133"/>
                    <a:pt x="233" y="133"/>
                  </a:cubicBezTo>
                  <a:cubicBezTo>
                    <a:pt x="233" y="117"/>
                    <a:pt x="220" y="105"/>
                    <a:pt x="205" y="105"/>
                  </a:cubicBezTo>
                  <a:cubicBezTo>
                    <a:pt x="198" y="105"/>
                    <a:pt x="193" y="107"/>
                    <a:pt x="188" y="110"/>
                  </a:cubicBezTo>
                  <a:cubicBezTo>
                    <a:pt x="183" y="102"/>
                    <a:pt x="174" y="97"/>
                    <a:pt x="165" y="97"/>
                  </a:cubicBezTo>
                  <a:cubicBezTo>
                    <a:pt x="158" y="97"/>
                    <a:pt x="152" y="100"/>
                    <a:pt x="147" y="103"/>
                  </a:cubicBezTo>
                  <a:cubicBezTo>
                    <a:pt x="142" y="97"/>
                    <a:pt x="134" y="92"/>
                    <a:pt x="125" y="92"/>
                  </a:cubicBezTo>
                  <a:cubicBezTo>
                    <a:pt x="120" y="92"/>
                    <a:pt x="116" y="93"/>
                    <a:pt x="113" y="95"/>
                  </a:cubicBezTo>
                  <a:cubicBezTo>
                    <a:pt x="113" y="28"/>
                    <a:pt x="113" y="28"/>
                    <a:pt x="113" y="28"/>
                  </a:cubicBezTo>
                  <a:cubicBezTo>
                    <a:pt x="113" y="12"/>
                    <a:pt x="100" y="0"/>
                    <a:pt x="85" y="0"/>
                  </a:cubicBezTo>
                  <a:cubicBezTo>
                    <a:pt x="69" y="0"/>
                    <a:pt x="57" y="12"/>
                    <a:pt x="57" y="28"/>
                  </a:cubicBezTo>
                  <a:cubicBezTo>
                    <a:pt x="57" y="142"/>
                    <a:pt x="57" y="142"/>
                    <a:pt x="57" y="142"/>
                  </a:cubicBezTo>
                  <a:cubicBezTo>
                    <a:pt x="51" y="118"/>
                    <a:pt x="44" y="104"/>
                    <a:pt x="40" y="99"/>
                  </a:cubicBezTo>
                  <a:cubicBezTo>
                    <a:pt x="36" y="91"/>
                    <a:pt x="25" y="87"/>
                    <a:pt x="16" y="90"/>
                  </a:cubicBezTo>
                  <a:cubicBezTo>
                    <a:pt x="8" y="93"/>
                    <a:pt x="0" y="102"/>
                    <a:pt x="2" y="118"/>
                  </a:cubicBezTo>
                  <a:cubicBezTo>
                    <a:pt x="2" y="121"/>
                    <a:pt x="9" y="199"/>
                    <a:pt x="30" y="242"/>
                  </a:cubicBezTo>
                  <a:cubicBezTo>
                    <a:pt x="54" y="291"/>
                    <a:pt x="95" y="318"/>
                    <a:pt x="147" y="318"/>
                  </a:cubicBezTo>
                  <a:cubicBezTo>
                    <a:pt x="203" y="318"/>
                    <a:pt x="233" y="271"/>
                    <a:pt x="233" y="237"/>
                  </a:cubicBezTo>
                  <a:cubicBezTo>
                    <a:pt x="233" y="173"/>
                    <a:pt x="233" y="173"/>
                    <a:pt x="233" y="173"/>
                  </a:cubicBezTo>
                  <a:cubicBezTo>
                    <a:pt x="233" y="168"/>
                    <a:pt x="229" y="165"/>
                    <a:pt x="225" y="165"/>
                  </a:cubicBezTo>
                  <a:cubicBezTo>
                    <a:pt x="220" y="165"/>
                    <a:pt x="217" y="168"/>
                    <a:pt x="217" y="173"/>
                  </a:cubicBezTo>
                  <a:cubicBezTo>
                    <a:pt x="217" y="237"/>
                    <a:pt x="217" y="237"/>
                    <a:pt x="217" y="237"/>
                  </a:cubicBezTo>
                  <a:cubicBezTo>
                    <a:pt x="217" y="259"/>
                    <a:pt x="196" y="302"/>
                    <a:pt x="147" y="302"/>
                  </a:cubicBezTo>
                  <a:cubicBezTo>
                    <a:pt x="102" y="302"/>
                    <a:pt x="65" y="278"/>
                    <a:pt x="44" y="235"/>
                  </a:cubicBezTo>
                  <a:cubicBezTo>
                    <a:pt x="25" y="195"/>
                    <a:pt x="18" y="117"/>
                    <a:pt x="18" y="116"/>
                  </a:cubicBezTo>
                  <a:cubicBezTo>
                    <a:pt x="17" y="113"/>
                    <a:pt x="17" y="107"/>
                    <a:pt x="21" y="105"/>
                  </a:cubicBezTo>
                  <a:cubicBezTo>
                    <a:pt x="23" y="105"/>
                    <a:pt x="26" y="105"/>
                    <a:pt x="27" y="107"/>
                  </a:cubicBezTo>
                  <a:cubicBezTo>
                    <a:pt x="29" y="111"/>
                    <a:pt x="38" y="126"/>
                    <a:pt x="43" y="153"/>
                  </a:cubicBezTo>
                  <a:cubicBezTo>
                    <a:pt x="48" y="183"/>
                    <a:pt x="58" y="190"/>
                    <a:pt x="61" y="191"/>
                  </a:cubicBezTo>
                  <a:cubicBezTo>
                    <a:pt x="64" y="192"/>
                    <a:pt x="67" y="192"/>
                    <a:pt x="69" y="190"/>
                  </a:cubicBezTo>
                  <a:cubicBezTo>
                    <a:pt x="71" y="189"/>
                    <a:pt x="73" y="186"/>
                    <a:pt x="73" y="184"/>
                  </a:cubicBezTo>
                  <a:cubicBezTo>
                    <a:pt x="73" y="28"/>
                    <a:pt x="73" y="28"/>
                    <a:pt x="73" y="28"/>
                  </a:cubicBezTo>
                  <a:cubicBezTo>
                    <a:pt x="73" y="21"/>
                    <a:pt x="78" y="16"/>
                    <a:pt x="85" y="16"/>
                  </a:cubicBezTo>
                  <a:cubicBezTo>
                    <a:pt x="91" y="16"/>
                    <a:pt x="97" y="21"/>
                    <a:pt x="97" y="28"/>
                  </a:cubicBezTo>
                  <a:cubicBezTo>
                    <a:pt x="97" y="120"/>
                    <a:pt x="97" y="120"/>
                    <a:pt x="97" y="120"/>
                  </a:cubicBezTo>
                  <a:cubicBezTo>
                    <a:pt x="97" y="125"/>
                    <a:pt x="100" y="128"/>
                    <a:pt x="105" y="128"/>
                  </a:cubicBezTo>
                  <a:cubicBezTo>
                    <a:pt x="109" y="128"/>
                    <a:pt x="113" y="125"/>
                    <a:pt x="113" y="120"/>
                  </a:cubicBezTo>
                  <a:cubicBezTo>
                    <a:pt x="113" y="113"/>
                    <a:pt x="118" y="108"/>
                    <a:pt x="125" y="108"/>
                  </a:cubicBezTo>
                  <a:cubicBezTo>
                    <a:pt x="131" y="108"/>
                    <a:pt x="137" y="113"/>
                    <a:pt x="137" y="120"/>
                  </a:cubicBezTo>
                  <a:cubicBezTo>
                    <a:pt x="137" y="125"/>
                    <a:pt x="137" y="125"/>
                    <a:pt x="137" y="125"/>
                  </a:cubicBezTo>
                  <a:cubicBezTo>
                    <a:pt x="137" y="130"/>
                    <a:pt x="140" y="133"/>
                    <a:pt x="145" y="133"/>
                  </a:cubicBezTo>
                  <a:cubicBezTo>
                    <a:pt x="149" y="133"/>
                    <a:pt x="153" y="130"/>
                    <a:pt x="153" y="125"/>
                  </a:cubicBezTo>
                  <a:cubicBezTo>
                    <a:pt x="153" y="119"/>
                    <a:pt x="158" y="113"/>
                    <a:pt x="165" y="113"/>
                  </a:cubicBezTo>
                  <a:cubicBezTo>
                    <a:pt x="171" y="113"/>
                    <a:pt x="177" y="119"/>
                    <a:pt x="177" y="125"/>
                  </a:cubicBezTo>
                  <a:cubicBezTo>
                    <a:pt x="177" y="133"/>
                    <a:pt x="177" y="133"/>
                    <a:pt x="177" y="133"/>
                  </a:cubicBezTo>
                  <a:cubicBezTo>
                    <a:pt x="177" y="137"/>
                    <a:pt x="180" y="141"/>
                    <a:pt x="185" y="141"/>
                  </a:cubicBezTo>
                  <a:cubicBezTo>
                    <a:pt x="189" y="141"/>
                    <a:pt x="193" y="137"/>
                    <a:pt x="193" y="133"/>
                  </a:cubicBezTo>
                  <a:cubicBezTo>
                    <a:pt x="193" y="126"/>
                    <a:pt x="198" y="121"/>
                    <a:pt x="205" y="121"/>
                  </a:cubicBezTo>
                  <a:cubicBezTo>
                    <a:pt x="211" y="121"/>
                    <a:pt x="217" y="126"/>
                    <a:pt x="217" y="133"/>
                  </a:cubicBezTo>
                  <a:cubicBezTo>
                    <a:pt x="217" y="141"/>
                    <a:pt x="217" y="141"/>
                    <a:pt x="217" y="141"/>
                  </a:cubicBezTo>
                  <a:cubicBezTo>
                    <a:pt x="217" y="145"/>
                    <a:pt x="220" y="149"/>
                    <a:pt x="22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50000"/>
                </a:spcBef>
                <a:defRPr/>
              </a:pPr>
              <a:endParaRPr lang="en-US" b="1" dirty="0">
                <a:latin typeface="Arial" charset="0"/>
                <a:cs typeface="+mn-cs"/>
              </a:endParaRPr>
            </a:p>
          </p:txBody>
        </p:sp>
      </p:grpSp>
      <p:sp>
        <p:nvSpPr>
          <p:cNvPr id="97" name="Rectangle 96"/>
          <p:cNvSpPr/>
          <p:nvPr/>
        </p:nvSpPr>
        <p:spPr>
          <a:xfrm>
            <a:off x="1851025" y="3073400"/>
            <a:ext cx="3519488" cy="430212"/>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cs typeface="+mn-cs"/>
              </a:rPr>
              <a:t>LOGISTICS, TRACKING AND FLEET MANAGEMENT</a:t>
            </a:r>
          </a:p>
        </p:txBody>
      </p:sp>
      <p:sp>
        <p:nvSpPr>
          <p:cNvPr id="98" name="Rectangle 97"/>
          <p:cNvSpPr/>
          <p:nvPr/>
        </p:nvSpPr>
        <p:spPr>
          <a:xfrm>
            <a:off x="1712913" y="4319588"/>
            <a:ext cx="1320800" cy="431800"/>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cs typeface="+mn-cs"/>
              </a:rPr>
              <a:t>SMART</a:t>
            </a:r>
            <a:br>
              <a:rPr lang="en-US" sz="1100" b="1" dirty="0">
                <a:solidFill>
                  <a:schemeClr val="tx1">
                    <a:lumMod val="75000"/>
                  </a:schemeClr>
                </a:solidFill>
                <a:latin typeface="Arial" charset="0"/>
                <a:cs typeface="+mn-cs"/>
              </a:rPr>
            </a:br>
            <a:r>
              <a:rPr lang="en-US" sz="1100" b="1" dirty="0">
                <a:solidFill>
                  <a:schemeClr val="tx1">
                    <a:lumMod val="75000"/>
                  </a:schemeClr>
                </a:solidFill>
                <a:latin typeface="Arial" charset="0"/>
                <a:cs typeface="+mn-cs"/>
              </a:rPr>
              <a:t>AGRICULTURE</a:t>
            </a:r>
          </a:p>
        </p:txBody>
      </p:sp>
      <p:sp>
        <p:nvSpPr>
          <p:cNvPr id="99" name="Rectangle 98"/>
          <p:cNvSpPr/>
          <p:nvPr/>
        </p:nvSpPr>
        <p:spPr>
          <a:xfrm>
            <a:off x="509588" y="3176588"/>
            <a:ext cx="1495425" cy="260350"/>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cs typeface="+mn-cs"/>
              </a:rPr>
              <a:t>SMART BUILDING</a:t>
            </a:r>
          </a:p>
        </p:txBody>
      </p:sp>
      <p:sp>
        <p:nvSpPr>
          <p:cNvPr id="100" name="Rectangle 99"/>
          <p:cNvSpPr/>
          <p:nvPr/>
        </p:nvSpPr>
        <p:spPr>
          <a:xfrm>
            <a:off x="6478588" y="3081338"/>
            <a:ext cx="1670050" cy="430212"/>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cs typeface="+mn-cs"/>
              </a:rPr>
              <a:t>REMOTE HEALTH CARE</a:t>
            </a:r>
          </a:p>
        </p:txBody>
      </p:sp>
      <p:grpSp>
        <p:nvGrpSpPr>
          <p:cNvPr id="9" name="Grupp 8"/>
          <p:cNvGrpSpPr/>
          <p:nvPr/>
        </p:nvGrpSpPr>
        <p:grpSpPr>
          <a:xfrm>
            <a:off x="3113173" y="3829365"/>
            <a:ext cx="838264" cy="534651"/>
            <a:chOff x="3495059" y="3232465"/>
            <a:chExt cx="838264" cy="534651"/>
          </a:xfrm>
          <a:solidFill>
            <a:srgbClr val="8F3F7B"/>
          </a:solidFill>
        </p:grpSpPr>
        <p:grpSp>
          <p:nvGrpSpPr>
            <p:cNvPr id="5" name="Grupp 4"/>
            <p:cNvGrpSpPr/>
            <p:nvPr/>
          </p:nvGrpSpPr>
          <p:grpSpPr>
            <a:xfrm>
              <a:off x="3495059" y="3232465"/>
              <a:ext cx="838264" cy="534651"/>
              <a:chOff x="3495059" y="3221643"/>
              <a:chExt cx="838264" cy="534651"/>
            </a:xfrm>
            <a:grpFill/>
          </p:grpSpPr>
          <p:sp>
            <p:nvSpPr>
              <p:cNvPr id="63" name="Freeform 3" descr="bpct-blend4"/>
              <p:cNvSpPr>
                <a:spLocks noChangeAspect="1"/>
              </p:cNvSpPr>
              <p:nvPr/>
            </p:nvSpPr>
            <p:spPr bwMode="auto">
              <a:xfrm>
                <a:off x="3495059" y="3221643"/>
                <a:ext cx="838264" cy="534651"/>
              </a:xfrm>
              <a:custGeom>
                <a:avLst/>
                <a:gdLst>
                  <a:gd name="T0" fmla="*/ 2147483647 w 522"/>
                  <a:gd name="T1" fmla="*/ 2147483647 h 399"/>
                  <a:gd name="T2" fmla="*/ 2147483647 w 522"/>
                  <a:gd name="T3" fmla="*/ 2147483647 h 399"/>
                  <a:gd name="T4" fmla="*/ 0 w 522"/>
                  <a:gd name="T5" fmla="*/ 2147483647 h 399"/>
                  <a:gd name="T6" fmla="*/ 2147483647 w 522"/>
                  <a:gd name="T7" fmla="*/ 2147483647 h 399"/>
                  <a:gd name="T8" fmla="*/ 2147483647 w 522"/>
                  <a:gd name="T9" fmla="*/ 2147483647 h 399"/>
                  <a:gd name="T10" fmla="*/ 2147483647 w 522"/>
                  <a:gd name="T11" fmla="*/ 0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2"/>
                  <a:gd name="T130" fmla="*/ 0 h 399"/>
                  <a:gd name="T131" fmla="*/ 522 w 522"/>
                  <a:gd name="T132" fmla="*/ 399 h 3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2" h="399">
                    <a:moveTo>
                      <a:pt x="111" y="355"/>
                    </a:moveTo>
                    <a:cubicBezTo>
                      <a:pt x="105" y="356"/>
                      <a:pt x="98" y="357"/>
                      <a:pt x="91" y="357"/>
                    </a:cubicBezTo>
                    <a:cubicBezTo>
                      <a:pt x="91" y="357"/>
                      <a:pt x="91" y="357"/>
                      <a:pt x="91" y="357"/>
                    </a:cubicBezTo>
                    <a:cubicBezTo>
                      <a:pt x="53" y="357"/>
                      <a:pt x="23" y="327"/>
                      <a:pt x="23" y="289"/>
                    </a:cubicBezTo>
                    <a:cubicBezTo>
                      <a:pt x="23" y="289"/>
                      <a:pt x="23" y="289"/>
                      <a:pt x="23" y="289"/>
                    </a:cubicBezTo>
                    <a:cubicBezTo>
                      <a:pt x="23" y="282"/>
                      <a:pt x="24" y="275"/>
                      <a:pt x="26" y="269"/>
                    </a:cubicBezTo>
                    <a:cubicBezTo>
                      <a:pt x="26" y="269"/>
                      <a:pt x="26" y="269"/>
                      <a:pt x="26" y="269"/>
                    </a:cubicBezTo>
                    <a:cubicBezTo>
                      <a:pt x="10" y="252"/>
                      <a:pt x="0" y="230"/>
                      <a:pt x="0" y="206"/>
                    </a:cubicBezTo>
                    <a:cubicBezTo>
                      <a:pt x="0" y="206"/>
                      <a:pt x="0" y="206"/>
                      <a:pt x="0" y="206"/>
                    </a:cubicBezTo>
                    <a:cubicBezTo>
                      <a:pt x="0" y="159"/>
                      <a:pt x="35" y="121"/>
                      <a:pt x="81" y="115"/>
                    </a:cubicBezTo>
                    <a:cubicBezTo>
                      <a:pt x="81" y="115"/>
                      <a:pt x="81" y="115"/>
                      <a:pt x="81" y="115"/>
                    </a:cubicBezTo>
                    <a:cubicBezTo>
                      <a:pt x="81" y="114"/>
                      <a:pt x="80" y="113"/>
                      <a:pt x="80" y="111"/>
                    </a:cubicBezTo>
                    <a:cubicBezTo>
                      <a:pt x="80" y="111"/>
                      <a:pt x="80" y="111"/>
                      <a:pt x="80" y="111"/>
                    </a:cubicBezTo>
                    <a:cubicBezTo>
                      <a:pt x="80" y="73"/>
                      <a:pt x="112" y="42"/>
                      <a:pt x="150" y="42"/>
                    </a:cubicBezTo>
                    <a:cubicBezTo>
                      <a:pt x="150" y="42"/>
                      <a:pt x="150" y="42"/>
                      <a:pt x="150" y="42"/>
                    </a:cubicBezTo>
                    <a:cubicBezTo>
                      <a:pt x="164" y="42"/>
                      <a:pt x="177" y="46"/>
                      <a:pt x="188" y="54"/>
                    </a:cubicBezTo>
                    <a:cubicBezTo>
                      <a:pt x="188" y="54"/>
                      <a:pt x="188" y="54"/>
                      <a:pt x="188" y="54"/>
                    </a:cubicBezTo>
                    <a:cubicBezTo>
                      <a:pt x="206" y="22"/>
                      <a:pt x="240" y="0"/>
                      <a:pt x="279" y="0"/>
                    </a:cubicBezTo>
                    <a:cubicBezTo>
                      <a:pt x="279" y="0"/>
                      <a:pt x="279" y="0"/>
                      <a:pt x="279" y="0"/>
                    </a:cubicBezTo>
                    <a:cubicBezTo>
                      <a:pt x="325" y="0"/>
                      <a:pt x="363" y="30"/>
                      <a:pt x="376" y="72"/>
                    </a:cubicBezTo>
                    <a:cubicBezTo>
                      <a:pt x="376" y="72"/>
                      <a:pt x="376" y="72"/>
                      <a:pt x="376" y="72"/>
                    </a:cubicBezTo>
                    <a:cubicBezTo>
                      <a:pt x="379" y="72"/>
                      <a:pt x="381" y="72"/>
                      <a:pt x="383" y="72"/>
                    </a:cubicBezTo>
                    <a:cubicBezTo>
                      <a:pt x="383" y="72"/>
                      <a:pt x="383" y="72"/>
                      <a:pt x="383" y="72"/>
                    </a:cubicBezTo>
                    <a:cubicBezTo>
                      <a:pt x="400" y="72"/>
                      <a:pt x="416" y="77"/>
                      <a:pt x="430" y="85"/>
                    </a:cubicBezTo>
                    <a:cubicBezTo>
                      <a:pt x="430" y="85"/>
                      <a:pt x="430" y="85"/>
                      <a:pt x="430" y="85"/>
                    </a:cubicBezTo>
                    <a:cubicBezTo>
                      <a:pt x="430" y="85"/>
                      <a:pt x="430" y="85"/>
                      <a:pt x="430" y="85"/>
                    </a:cubicBezTo>
                    <a:cubicBezTo>
                      <a:pt x="433" y="88"/>
                      <a:pt x="435" y="92"/>
                      <a:pt x="432" y="96"/>
                    </a:cubicBezTo>
                    <a:cubicBezTo>
                      <a:pt x="432" y="96"/>
                      <a:pt x="432" y="96"/>
                      <a:pt x="432" y="96"/>
                    </a:cubicBezTo>
                    <a:cubicBezTo>
                      <a:pt x="430" y="100"/>
                      <a:pt x="425" y="101"/>
                      <a:pt x="421" y="99"/>
                    </a:cubicBezTo>
                    <a:cubicBezTo>
                      <a:pt x="421" y="99"/>
                      <a:pt x="421" y="99"/>
                      <a:pt x="421" y="99"/>
                    </a:cubicBezTo>
                    <a:cubicBezTo>
                      <a:pt x="410" y="92"/>
                      <a:pt x="397" y="88"/>
                      <a:pt x="383" y="88"/>
                    </a:cubicBezTo>
                    <a:cubicBezTo>
                      <a:pt x="383" y="88"/>
                      <a:pt x="383" y="88"/>
                      <a:pt x="383" y="88"/>
                    </a:cubicBezTo>
                    <a:cubicBezTo>
                      <a:pt x="380" y="88"/>
                      <a:pt x="376" y="88"/>
                      <a:pt x="372" y="89"/>
                    </a:cubicBezTo>
                    <a:cubicBezTo>
                      <a:pt x="372" y="89"/>
                      <a:pt x="372" y="89"/>
                      <a:pt x="372" y="89"/>
                    </a:cubicBezTo>
                    <a:cubicBezTo>
                      <a:pt x="368" y="89"/>
                      <a:pt x="364" y="87"/>
                      <a:pt x="363" y="83"/>
                    </a:cubicBezTo>
                    <a:cubicBezTo>
                      <a:pt x="363" y="83"/>
                      <a:pt x="363" y="83"/>
                      <a:pt x="363" y="83"/>
                    </a:cubicBezTo>
                    <a:cubicBezTo>
                      <a:pt x="354" y="45"/>
                      <a:pt x="319" y="16"/>
                      <a:pt x="279" y="16"/>
                    </a:cubicBezTo>
                    <a:cubicBezTo>
                      <a:pt x="279" y="16"/>
                      <a:pt x="279" y="16"/>
                      <a:pt x="279" y="16"/>
                    </a:cubicBezTo>
                    <a:cubicBezTo>
                      <a:pt x="243" y="16"/>
                      <a:pt x="212" y="38"/>
                      <a:pt x="199" y="69"/>
                    </a:cubicBezTo>
                    <a:cubicBezTo>
                      <a:pt x="199" y="69"/>
                      <a:pt x="199" y="69"/>
                      <a:pt x="199" y="69"/>
                    </a:cubicBezTo>
                    <a:cubicBezTo>
                      <a:pt x="198" y="71"/>
                      <a:pt x="195" y="73"/>
                      <a:pt x="193" y="74"/>
                    </a:cubicBezTo>
                    <a:cubicBezTo>
                      <a:pt x="193" y="74"/>
                      <a:pt x="193" y="74"/>
                      <a:pt x="193" y="74"/>
                    </a:cubicBezTo>
                    <a:cubicBezTo>
                      <a:pt x="190" y="74"/>
                      <a:pt x="188" y="74"/>
                      <a:pt x="186" y="72"/>
                    </a:cubicBezTo>
                    <a:cubicBezTo>
                      <a:pt x="186" y="72"/>
                      <a:pt x="186" y="72"/>
                      <a:pt x="186" y="72"/>
                    </a:cubicBezTo>
                    <a:cubicBezTo>
                      <a:pt x="176" y="63"/>
                      <a:pt x="164" y="58"/>
                      <a:pt x="150" y="58"/>
                    </a:cubicBezTo>
                    <a:cubicBezTo>
                      <a:pt x="150" y="58"/>
                      <a:pt x="150" y="58"/>
                      <a:pt x="150" y="58"/>
                    </a:cubicBezTo>
                    <a:cubicBezTo>
                      <a:pt x="120" y="58"/>
                      <a:pt x="97" y="82"/>
                      <a:pt x="96" y="111"/>
                    </a:cubicBezTo>
                    <a:cubicBezTo>
                      <a:pt x="96" y="111"/>
                      <a:pt x="96" y="111"/>
                      <a:pt x="96" y="111"/>
                    </a:cubicBezTo>
                    <a:cubicBezTo>
                      <a:pt x="96" y="115"/>
                      <a:pt x="97" y="118"/>
                      <a:pt x="97" y="121"/>
                    </a:cubicBezTo>
                    <a:cubicBezTo>
                      <a:pt x="97" y="121"/>
                      <a:pt x="97" y="121"/>
                      <a:pt x="97" y="121"/>
                    </a:cubicBezTo>
                    <a:cubicBezTo>
                      <a:pt x="98" y="124"/>
                      <a:pt x="97" y="126"/>
                      <a:pt x="96" y="128"/>
                    </a:cubicBezTo>
                    <a:cubicBezTo>
                      <a:pt x="96" y="128"/>
                      <a:pt x="96" y="128"/>
                      <a:pt x="96" y="128"/>
                    </a:cubicBezTo>
                    <a:cubicBezTo>
                      <a:pt x="94" y="130"/>
                      <a:pt x="92" y="131"/>
                      <a:pt x="90" y="131"/>
                    </a:cubicBezTo>
                    <a:cubicBezTo>
                      <a:pt x="90" y="131"/>
                      <a:pt x="90" y="131"/>
                      <a:pt x="90" y="131"/>
                    </a:cubicBezTo>
                    <a:cubicBezTo>
                      <a:pt x="49" y="132"/>
                      <a:pt x="16" y="165"/>
                      <a:pt x="16" y="206"/>
                    </a:cubicBezTo>
                    <a:cubicBezTo>
                      <a:pt x="16" y="206"/>
                      <a:pt x="16" y="206"/>
                      <a:pt x="16" y="206"/>
                    </a:cubicBezTo>
                    <a:cubicBezTo>
                      <a:pt x="16" y="227"/>
                      <a:pt x="25" y="247"/>
                      <a:pt x="40" y="261"/>
                    </a:cubicBezTo>
                    <a:cubicBezTo>
                      <a:pt x="40" y="261"/>
                      <a:pt x="40" y="261"/>
                      <a:pt x="40" y="261"/>
                    </a:cubicBezTo>
                    <a:cubicBezTo>
                      <a:pt x="43" y="263"/>
                      <a:pt x="44" y="266"/>
                      <a:pt x="42" y="270"/>
                    </a:cubicBezTo>
                    <a:cubicBezTo>
                      <a:pt x="42" y="270"/>
                      <a:pt x="42" y="270"/>
                      <a:pt x="42" y="270"/>
                    </a:cubicBezTo>
                    <a:cubicBezTo>
                      <a:pt x="40" y="276"/>
                      <a:pt x="39" y="282"/>
                      <a:pt x="39" y="289"/>
                    </a:cubicBezTo>
                    <a:cubicBezTo>
                      <a:pt x="39" y="289"/>
                      <a:pt x="39" y="289"/>
                      <a:pt x="39" y="289"/>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7" y="336"/>
                      <a:pt x="119" y="337"/>
                    </a:cubicBezTo>
                    <a:cubicBezTo>
                      <a:pt x="119" y="337"/>
                      <a:pt x="119" y="337"/>
                      <a:pt x="119" y="337"/>
                    </a:cubicBezTo>
                    <a:cubicBezTo>
                      <a:pt x="121" y="338"/>
                      <a:pt x="122" y="340"/>
                      <a:pt x="123" y="342"/>
                    </a:cubicBezTo>
                    <a:cubicBezTo>
                      <a:pt x="123" y="342"/>
                      <a:pt x="123" y="342"/>
                      <a:pt x="123" y="342"/>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4"/>
                    </a:cubicBezTo>
                    <a:cubicBezTo>
                      <a:pt x="242" y="354"/>
                      <a:pt x="242" y="354"/>
                      <a:pt x="242" y="354"/>
                    </a:cubicBezTo>
                    <a:cubicBezTo>
                      <a:pt x="244" y="353"/>
                      <a:pt x="246" y="354"/>
                      <a:pt x="248" y="355"/>
                    </a:cubicBezTo>
                    <a:cubicBezTo>
                      <a:pt x="248" y="355"/>
                      <a:pt x="248" y="355"/>
                      <a:pt x="248" y="355"/>
                    </a:cubicBezTo>
                    <a:cubicBezTo>
                      <a:pt x="259" y="364"/>
                      <a:pt x="273" y="369"/>
                      <a:pt x="289" y="369"/>
                    </a:cubicBezTo>
                    <a:cubicBezTo>
                      <a:pt x="289" y="369"/>
                      <a:pt x="289" y="369"/>
                      <a:pt x="289" y="369"/>
                    </a:cubicBezTo>
                    <a:cubicBezTo>
                      <a:pt x="312" y="369"/>
                      <a:pt x="333" y="357"/>
                      <a:pt x="344" y="338"/>
                    </a:cubicBezTo>
                    <a:cubicBezTo>
                      <a:pt x="344" y="338"/>
                      <a:pt x="344" y="338"/>
                      <a:pt x="344" y="338"/>
                    </a:cubicBezTo>
                    <a:cubicBezTo>
                      <a:pt x="345" y="336"/>
                      <a:pt x="347" y="335"/>
                      <a:pt x="350" y="334"/>
                    </a:cubicBezTo>
                    <a:cubicBezTo>
                      <a:pt x="350" y="334"/>
                      <a:pt x="350" y="334"/>
                      <a:pt x="350" y="334"/>
                    </a:cubicBezTo>
                    <a:cubicBezTo>
                      <a:pt x="352" y="334"/>
                      <a:pt x="354" y="334"/>
                      <a:pt x="356" y="336"/>
                    </a:cubicBezTo>
                    <a:cubicBezTo>
                      <a:pt x="356" y="336"/>
                      <a:pt x="356" y="336"/>
                      <a:pt x="356" y="336"/>
                    </a:cubicBezTo>
                    <a:cubicBezTo>
                      <a:pt x="367" y="344"/>
                      <a:pt x="380" y="350"/>
                      <a:pt x="395" y="350"/>
                    </a:cubicBezTo>
                    <a:cubicBezTo>
                      <a:pt x="395" y="350"/>
                      <a:pt x="395" y="350"/>
                      <a:pt x="395" y="350"/>
                    </a:cubicBezTo>
                    <a:cubicBezTo>
                      <a:pt x="428" y="350"/>
                      <a:pt x="455" y="323"/>
                      <a:pt x="455" y="289"/>
                    </a:cubicBezTo>
                    <a:cubicBezTo>
                      <a:pt x="455" y="289"/>
                      <a:pt x="455" y="289"/>
                      <a:pt x="455" y="289"/>
                    </a:cubicBezTo>
                    <a:cubicBezTo>
                      <a:pt x="455" y="289"/>
                      <a:pt x="455" y="289"/>
                      <a:pt x="455" y="288"/>
                    </a:cubicBezTo>
                    <a:cubicBezTo>
                      <a:pt x="455" y="288"/>
                      <a:pt x="455" y="288"/>
                      <a:pt x="455" y="288"/>
                    </a:cubicBezTo>
                    <a:cubicBezTo>
                      <a:pt x="455" y="284"/>
                      <a:pt x="458" y="281"/>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4"/>
                      <a:pt x="453" y="171"/>
                      <a:pt x="453" y="169"/>
                    </a:cubicBezTo>
                    <a:cubicBezTo>
                      <a:pt x="453" y="169"/>
                      <a:pt x="453" y="169"/>
                      <a:pt x="453" y="169"/>
                    </a:cubicBezTo>
                    <a:cubicBezTo>
                      <a:pt x="454" y="166"/>
                      <a:pt x="454" y="162"/>
                      <a:pt x="454" y="158"/>
                    </a:cubicBezTo>
                    <a:cubicBezTo>
                      <a:pt x="454" y="158"/>
                      <a:pt x="454" y="158"/>
                      <a:pt x="454" y="158"/>
                    </a:cubicBezTo>
                    <a:cubicBezTo>
                      <a:pt x="454" y="144"/>
                      <a:pt x="450" y="130"/>
                      <a:pt x="442" y="119"/>
                    </a:cubicBezTo>
                    <a:cubicBezTo>
                      <a:pt x="442" y="119"/>
                      <a:pt x="442" y="119"/>
                      <a:pt x="442" y="119"/>
                    </a:cubicBezTo>
                    <a:cubicBezTo>
                      <a:pt x="439" y="115"/>
                      <a:pt x="440" y="110"/>
                      <a:pt x="444" y="108"/>
                    </a:cubicBezTo>
                    <a:cubicBezTo>
                      <a:pt x="444" y="108"/>
                      <a:pt x="444" y="108"/>
                      <a:pt x="444" y="108"/>
                    </a:cubicBezTo>
                    <a:cubicBezTo>
                      <a:pt x="448" y="105"/>
                      <a:pt x="453" y="106"/>
                      <a:pt x="455" y="110"/>
                    </a:cubicBezTo>
                    <a:cubicBezTo>
                      <a:pt x="455" y="110"/>
                      <a:pt x="455" y="110"/>
                      <a:pt x="455" y="110"/>
                    </a:cubicBezTo>
                    <a:cubicBezTo>
                      <a:pt x="464" y="124"/>
                      <a:pt x="470" y="140"/>
                      <a:pt x="470" y="158"/>
                    </a:cubicBezTo>
                    <a:cubicBezTo>
                      <a:pt x="470" y="158"/>
                      <a:pt x="470" y="158"/>
                      <a:pt x="470" y="158"/>
                    </a:cubicBezTo>
                    <a:cubicBezTo>
                      <a:pt x="470" y="160"/>
                      <a:pt x="470" y="162"/>
                      <a:pt x="470" y="164"/>
                    </a:cubicBezTo>
                    <a:cubicBezTo>
                      <a:pt x="470" y="164"/>
                      <a:pt x="470" y="164"/>
                      <a:pt x="470" y="164"/>
                    </a:cubicBezTo>
                    <a:cubicBezTo>
                      <a:pt x="500" y="171"/>
                      <a:pt x="522" y="197"/>
                      <a:pt x="522" y="229"/>
                    </a:cubicBezTo>
                    <a:cubicBezTo>
                      <a:pt x="522" y="229"/>
                      <a:pt x="522" y="229"/>
                      <a:pt x="522" y="229"/>
                    </a:cubicBezTo>
                    <a:cubicBezTo>
                      <a:pt x="522" y="261"/>
                      <a:pt x="500" y="287"/>
                      <a:pt x="471" y="295"/>
                    </a:cubicBezTo>
                    <a:cubicBezTo>
                      <a:pt x="471" y="295"/>
                      <a:pt x="471" y="295"/>
                      <a:pt x="471" y="295"/>
                    </a:cubicBezTo>
                    <a:cubicBezTo>
                      <a:pt x="468" y="334"/>
                      <a:pt x="435" y="366"/>
                      <a:pt x="395" y="366"/>
                    </a:cubicBezTo>
                    <a:cubicBezTo>
                      <a:pt x="395" y="366"/>
                      <a:pt x="395" y="366"/>
                      <a:pt x="395" y="366"/>
                    </a:cubicBezTo>
                    <a:cubicBezTo>
                      <a:pt x="379" y="366"/>
                      <a:pt x="365" y="361"/>
                      <a:pt x="353" y="353"/>
                    </a:cubicBezTo>
                    <a:cubicBezTo>
                      <a:pt x="353" y="353"/>
                      <a:pt x="353" y="353"/>
                      <a:pt x="353" y="353"/>
                    </a:cubicBezTo>
                    <a:cubicBezTo>
                      <a:pt x="338" y="373"/>
                      <a:pt x="315" y="385"/>
                      <a:pt x="289" y="385"/>
                    </a:cubicBezTo>
                    <a:cubicBezTo>
                      <a:pt x="289" y="385"/>
                      <a:pt x="289" y="385"/>
                      <a:pt x="289" y="385"/>
                    </a:cubicBezTo>
                    <a:cubicBezTo>
                      <a:pt x="272" y="385"/>
                      <a:pt x="257" y="381"/>
                      <a:pt x="245" y="372"/>
                    </a:cubicBezTo>
                    <a:cubicBezTo>
                      <a:pt x="245" y="372"/>
                      <a:pt x="245" y="372"/>
                      <a:pt x="245" y="372"/>
                    </a:cubicBezTo>
                    <a:cubicBezTo>
                      <a:pt x="230" y="389"/>
                      <a:pt x="208" y="399"/>
                      <a:pt x="184" y="399"/>
                    </a:cubicBezTo>
                    <a:cubicBezTo>
                      <a:pt x="184" y="399"/>
                      <a:pt x="184" y="399"/>
                      <a:pt x="184" y="399"/>
                    </a:cubicBezTo>
                    <a:cubicBezTo>
                      <a:pt x="152" y="399"/>
                      <a:pt x="125" y="381"/>
                      <a:pt x="111"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sp>
            <p:nvSpPr>
              <p:cNvPr id="68" name="Freeform 3" descr="bpct-blend4"/>
              <p:cNvSpPr>
                <a:spLocks noChangeAspect="1" noEditPoints="1"/>
              </p:cNvSpPr>
              <p:nvPr/>
            </p:nvSpPr>
            <p:spPr bwMode="auto">
              <a:xfrm>
                <a:off x="4061159" y="3507130"/>
                <a:ext cx="136082" cy="123421"/>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sp>
            <p:nvSpPr>
              <p:cNvPr id="56" name="Freeform 3" descr="bpct-blend4"/>
              <p:cNvSpPr>
                <a:spLocks noChangeAspect="1" noEditPoints="1"/>
              </p:cNvSpPr>
              <p:nvPr/>
            </p:nvSpPr>
            <p:spPr bwMode="auto">
              <a:xfrm>
                <a:off x="3856451" y="3513436"/>
                <a:ext cx="136082" cy="123421"/>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sp>
            <p:nvSpPr>
              <p:cNvPr id="58" name="Freeform 3" descr="bpct-blend4"/>
              <p:cNvSpPr>
                <a:spLocks noChangeAspect="1" noEditPoints="1"/>
              </p:cNvSpPr>
              <p:nvPr/>
            </p:nvSpPr>
            <p:spPr bwMode="auto">
              <a:xfrm>
                <a:off x="3645435" y="3513436"/>
                <a:ext cx="136082" cy="123421"/>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grpSp>
        <p:sp>
          <p:nvSpPr>
            <p:cNvPr id="69" name="Freeform 3" descr="bpct-blend4"/>
            <p:cNvSpPr>
              <a:spLocks noChangeAspect="1" noEditPoints="1"/>
            </p:cNvSpPr>
            <p:nvPr/>
          </p:nvSpPr>
          <p:spPr bwMode="auto">
            <a:xfrm>
              <a:off x="3948437" y="3372766"/>
              <a:ext cx="136082" cy="123421"/>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sp>
          <p:nvSpPr>
            <p:cNvPr id="70" name="Freeform 3" descr="bpct-blend4"/>
            <p:cNvSpPr>
              <a:spLocks noChangeAspect="1" noEditPoints="1"/>
            </p:cNvSpPr>
            <p:nvPr/>
          </p:nvSpPr>
          <p:spPr bwMode="auto">
            <a:xfrm>
              <a:off x="3743729" y="3379072"/>
              <a:ext cx="136082" cy="123421"/>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Bef>
                  <a:spcPct val="50000"/>
                </a:spcBef>
                <a:defRPr/>
              </a:pPr>
              <a:endParaRPr lang="en-US" b="1" dirty="0">
                <a:latin typeface="Arial" charset="0"/>
                <a:cs typeface="+mn-cs"/>
              </a:endParaRPr>
            </a:p>
          </p:txBody>
        </p:sp>
      </p:grpSp>
      <p:sp>
        <p:nvSpPr>
          <p:cNvPr id="8219" name="Freeform 3"/>
          <p:cNvSpPr>
            <a:spLocks noChangeAspect="1" noEditPoints="1"/>
          </p:cNvSpPr>
          <p:nvPr/>
        </p:nvSpPr>
        <p:spPr bwMode="auto">
          <a:xfrm>
            <a:off x="3359150" y="2644775"/>
            <a:ext cx="830263" cy="504825"/>
          </a:xfrm>
          <a:custGeom>
            <a:avLst/>
            <a:gdLst>
              <a:gd name="T0" fmla="*/ 2147483647 w 464"/>
              <a:gd name="T1" fmla="*/ 2147483647 h 282"/>
              <a:gd name="T2" fmla="*/ 2147483647 w 464"/>
              <a:gd name="T3" fmla="*/ 0 h 282"/>
              <a:gd name="T4" fmla="*/ 2147483647 w 464"/>
              <a:gd name="T5" fmla="*/ 2147483647 h 282"/>
              <a:gd name="T6" fmla="*/ 2147483647 w 464"/>
              <a:gd name="T7" fmla="*/ 2147483647 h 282"/>
              <a:gd name="T8" fmla="*/ 2147483647 w 464"/>
              <a:gd name="T9" fmla="*/ 2147483647 h 282"/>
              <a:gd name="T10" fmla="*/ 0 w 464"/>
              <a:gd name="T11" fmla="*/ 2147483647 h 282"/>
              <a:gd name="T12" fmla="*/ 2147483647 w 464"/>
              <a:gd name="T13" fmla="*/ 2147483647 h 282"/>
              <a:gd name="T14" fmla="*/ 2147483647 w 464"/>
              <a:gd name="T15" fmla="*/ 2147483647 h 282"/>
              <a:gd name="T16" fmla="*/ 2147483647 w 464"/>
              <a:gd name="T17" fmla="*/ 2147483647 h 282"/>
              <a:gd name="T18" fmla="*/ 2147483647 w 464"/>
              <a:gd name="T19" fmla="*/ 2147483647 h 282"/>
              <a:gd name="T20" fmla="*/ 2147483647 w 464"/>
              <a:gd name="T21" fmla="*/ 2147483647 h 282"/>
              <a:gd name="T22" fmla="*/ 2147483647 w 464"/>
              <a:gd name="T23" fmla="*/ 2147483647 h 282"/>
              <a:gd name="T24" fmla="*/ 2147483647 w 464"/>
              <a:gd name="T25" fmla="*/ 2147483647 h 282"/>
              <a:gd name="T26" fmla="*/ 2147483647 w 464"/>
              <a:gd name="T27" fmla="*/ 2147483647 h 282"/>
              <a:gd name="T28" fmla="*/ 2147483647 w 464"/>
              <a:gd name="T29" fmla="*/ 2147483647 h 282"/>
              <a:gd name="T30" fmla="*/ 2147483647 w 464"/>
              <a:gd name="T31" fmla="*/ 2147483647 h 282"/>
              <a:gd name="T32" fmla="*/ 2147483647 w 464"/>
              <a:gd name="T33" fmla="*/ 2147483647 h 282"/>
              <a:gd name="T34" fmla="*/ 2147483647 w 464"/>
              <a:gd name="T35" fmla="*/ 2147483647 h 282"/>
              <a:gd name="T36" fmla="*/ 2147483647 w 464"/>
              <a:gd name="T37" fmla="*/ 2147483647 h 282"/>
              <a:gd name="T38" fmla="*/ 2147483647 w 464"/>
              <a:gd name="T39" fmla="*/ 2147483647 h 282"/>
              <a:gd name="T40" fmla="*/ 2147483647 w 464"/>
              <a:gd name="T41" fmla="*/ 2147483647 h 282"/>
              <a:gd name="T42" fmla="*/ 2147483647 w 464"/>
              <a:gd name="T43" fmla="*/ 2147483647 h 282"/>
              <a:gd name="T44" fmla="*/ 2147483647 w 464"/>
              <a:gd name="T45" fmla="*/ 2147483647 h 282"/>
              <a:gd name="T46" fmla="*/ 2147483647 w 464"/>
              <a:gd name="T47" fmla="*/ 2147483647 h 282"/>
              <a:gd name="T48" fmla="*/ 2147483647 w 464"/>
              <a:gd name="T49" fmla="*/ 2147483647 h 282"/>
              <a:gd name="T50" fmla="*/ 2147483647 w 464"/>
              <a:gd name="T51" fmla="*/ 2147483647 h 282"/>
              <a:gd name="T52" fmla="*/ 2147483647 w 464"/>
              <a:gd name="T53" fmla="*/ 2147483647 h 282"/>
              <a:gd name="T54" fmla="*/ 2147483647 w 464"/>
              <a:gd name="T55" fmla="*/ 2147483647 h 282"/>
              <a:gd name="T56" fmla="*/ 2147483647 w 464"/>
              <a:gd name="T57" fmla="*/ 2147483647 h 282"/>
              <a:gd name="T58" fmla="*/ 2147483647 w 464"/>
              <a:gd name="T59" fmla="*/ 2147483647 h 282"/>
              <a:gd name="T60" fmla="*/ 2147483647 w 464"/>
              <a:gd name="T61" fmla="*/ 2147483647 h 282"/>
              <a:gd name="T62" fmla="*/ 2147483647 w 464"/>
              <a:gd name="T63" fmla="*/ 2147483647 h 282"/>
              <a:gd name="T64" fmla="*/ 2147483647 w 464"/>
              <a:gd name="T65" fmla="*/ 2147483647 h 282"/>
              <a:gd name="T66" fmla="*/ 2147483647 w 464"/>
              <a:gd name="T67" fmla="*/ 2147483647 h 282"/>
              <a:gd name="T68" fmla="*/ 2147483647 w 464"/>
              <a:gd name="T69" fmla="*/ 2147483647 h 282"/>
              <a:gd name="T70" fmla="*/ 2147483647 w 464"/>
              <a:gd name="T71" fmla="*/ 2147483647 h 282"/>
              <a:gd name="T72" fmla="*/ 2147483647 w 464"/>
              <a:gd name="T73" fmla="*/ 2147483647 h 282"/>
              <a:gd name="T74" fmla="*/ 2147483647 w 464"/>
              <a:gd name="T75" fmla="*/ 2147483647 h 282"/>
              <a:gd name="T76" fmla="*/ 2147483647 w 464"/>
              <a:gd name="T77" fmla="*/ 2147483647 h 282"/>
              <a:gd name="T78" fmla="*/ 2147483647 w 464"/>
              <a:gd name="T79" fmla="*/ 2147483647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4" h="282">
                <a:moveTo>
                  <a:pt x="456" y="52"/>
                </a:moveTo>
                <a:cubicBezTo>
                  <a:pt x="461" y="52"/>
                  <a:pt x="464" y="49"/>
                  <a:pt x="464" y="44"/>
                </a:cubicBezTo>
                <a:cubicBezTo>
                  <a:pt x="464" y="17"/>
                  <a:pt x="464" y="17"/>
                  <a:pt x="464" y="17"/>
                </a:cubicBezTo>
                <a:cubicBezTo>
                  <a:pt x="464" y="8"/>
                  <a:pt x="456" y="0"/>
                  <a:pt x="447" y="0"/>
                </a:cubicBezTo>
                <a:cubicBezTo>
                  <a:pt x="196" y="0"/>
                  <a:pt x="196" y="0"/>
                  <a:pt x="196" y="0"/>
                </a:cubicBezTo>
                <a:cubicBezTo>
                  <a:pt x="187" y="0"/>
                  <a:pt x="179" y="8"/>
                  <a:pt x="179" y="17"/>
                </a:cubicBezTo>
                <a:cubicBezTo>
                  <a:pt x="179" y="71"/>
                  <a:pt x="179" y="71"/>
                  <a:pt x="179" y="71"/>
                </a:cubicBezTo>
                <a:cubicBezTo>
                  <a:pt x="156" y="71"/>
                  <a:pt x="156" y="71"/>
                  <a:pt x="156" y="71"/>
                </a:cubicBezTo>
                <a:cubicBezTo>
                  <a:pt x="156" y="63"/>
                  <a:pt x="156" y="63"/>
                  <a:pt x="156" y="63"/>
                </a:cubicBezTo>
                <a:cubicBezTo>
                  <a:pt x="156" y="53"/>
                  <a:pt x="148" y="45"/>
                  <a:pt x="138" y="45"/>
                </a:cubicBezTo>
                <a:cubicBezTo>
                  <a:pt x="59" y="45"/>
                  <a:pt x="59" y="45"/>
                  <a:pt x="59" y="45"/>
                </a:cubicBezTo>
                <a:cubicBezTo>
                  <a:pt x="24" y="45"/>
                  <a:pt x="0" y="101"/>
                  <a:pt x="0" y="153"/>
                </a:cubicBezTo>
                <a:cubicBezTo>
                  <a:pt x="0" y="240"/>
                  <a:pt x="0" y="240"/>
                  <a:pt x="0" y="240"/>
                </a:cubicBezTo>
                <a:cubicBezTo>
                  <a:pt x="0" y="242"/>
                  <a:pt x="1" y="244"/>
                  <a:pt x="2" y="246"/>
                </a:cubicBezTo>
                <a:cubicBezTo>
                  <a:pt x="4" y="247"/>
                  <a:pt x="6" y="248"/>
                  <a:pt x="8" y="248"/>
                </a:cubicBezTo>
                <a:cubicBezTo>
                  <a:pt x="40" y="248"/>
                  <a:pt x="40" y="248"/>
                  <a:pt x="40" y="248"/>
                </a:cubicBezTo>
                <a:cubicBezTo>
                  <a:pt x="44" y="267"/>
                  <a:pt x="61" y="282"/>
                  <a:pt x="81" y="282"/>
                </a:cubicBezTo>
                <a:cubicBezTo>
                  <a:pt x="101" y="282"/>
                  <a:pt x="118" y="267"/>
                  <a:pt x="122" y="248"/>
                </a:cubicBezTo>
                <a:cubicBezTo>
                  <a:pt x="148" y="248"/>
                  <a:pt x="148" y="248"/>
                  <a:pt x="148" y="248"/>
                </a:cubicBezTo>
                <a:cubicBezTo>
                  <a:pt x="152" y="248"/>
                  <a:pt x="155" y="245"/>
                  <a:pt x="156" y="241"/>
                </a:cubicBezTo>
                <a:cubicBezTo>
                  <a:pt x="319" y="241"/>
                  <a:pt x="319" y="241"/>
                  <a:pt x="319" y="241"/>
                </a:cubicBezTo>
                <a:cubicBezTo>
                  <a:pt x="319" y="263"/>
                  <a:pt x="338" y="282"/>
                  <a:pt x="360" y="282"/>
                </a:cubicBezTo>
                <a:cubicBezTo>
                  <a:pt x="383" y="282"/>
                  <a:pt x="402" y="263"/>
                  <a:pt x="402" y="241"/>
                </a:cubicBezTo>
                <a:cubicBezTo>
                  <a:pt x="447" y="241"/>
                  <a:pt x="447" y="241"/>
                  <a:pt x="447" y="241"/>
                </a:cubicBezTo>
                <a:cubicBezTo>
                  <a:pt x="456" y="241"/>
                  <a:pt x="464" y="233"/>
                  <a:pt x="464" y="223"/>
                </a:cubicBezTo>
                <a:cubicBezTo>
                  <a:pt x="464" y="76"/>
                  <a:pt x="464" y="76"/>
                  <a:pt x="464" y="76"/>
                </a:cubicBezTo>
                <a:cubicBezTo>
                  <a:pt x="464" y="71"/>
                  <a:pt x="461" y="68"/>
                  <a:pt x="456" y="68"/>
                </a:cubicBezTo>
                <a:cubicBezTo>
                  <a:pt x="452" y="68"/>
                  <a:pt x="448" y="71"/>
                  <a:pt x="448" y="76"/>
                </a:cubicBezTo>
                <a:cubicBezTo>
                  <a:pt x="448" y="168"/>
                  <a:pt x="448" y="168"/>
                  <a:pt x="448" y="168"/>
                </a:cubicBezTo>
                <a:cubicBezTo>
                  <a:pt x="195" y="168"/>
                  <a:pt x="195" y="168"/>
                  <a:pt x="195" y="168"/>
                </a:cubicBezTo>
                <a:cubicBezTo>
                  <a:pt x="195" y="17"/>
                  <a:pt x="195" y="17"/>
                  <a:pt x="195" y="17"/>
                </a:cubicBezTo>
                <a:cubicBezTo>
                  <a:pt x="195" y="17"/>
                  <a:pt x="195" y="16"/>
                  <a:pt x="196" y="16"/>
                </a:cubicBezTo>
                <a:cubicBezTo>
                  <a:pt x="447" y="16"/>
                  <a:pt x="447" y="16"/>
                  <a:pt x="447" y="16"/>
                </a:cubicBezTo>
                <a:cubicBezTo>
                  <a:pt x="448" y="16"/>
                  <a:pt x="448" y="17"/>
                  <a:pt x="448" y="17"/>
                </a:cubicBezTo>
                <a:cubicBezTo>
                  <a:pt x="448" y="44"/>
                  <a:pt x="448" y="44"/>
                  <a:pt x="448" y="44"/>
                </a:cubicBezTo>
                <a:cubicBezTo>
                  <a:pt x="448" y="49"/>
                  <a:pt x="452" y="52"/>
                  <a:pt x="456" y="52"/>
                </a:cubicBezTo>
                <a:close/>
                <a:moveTo>
                  <a:pt x="27" y="95"/>
                </a:moveTo>
                <a:cubicBezTo>
                  <a:pt x="27" y="95"/>
                  <a:pt x="28" y="95"/>
                  <a:pt x="28" y="95"/>
                </a:cubicBezTo>
                <a:cubicBezTo>
                  <a:pt x="86" y="95"/>
                  <a:pt x="86" y="95"/>
                  <a:pt x="86" y="95"/>
                </a:cubicBezTo>
                <a:cubicBezTo>
                  <a:pt x="86" y="145"/>
                  <a:pt x="86" y="145"/>
                  <a:pt x="86" y="145"/>
                </a:cubicBezTo>
                <a:cubicBezTo>
                  <a:pt x="16" y="145"/>
                  <a:pt x="16" y="145"/>
                  <a:pt x="16" y="145"/>
                </a:cubicBezTo>
                <a:cubicBezTo>
                  <a:pt x="17" y="127"/>
                  <a:pt x="21" y="109"/>
                  <a:pt x="27" y="95"/>
                </a:cubicBezTo>
                <a:close/>
                <a:moveTo>
                  <a:pt x="81" y="266"/>
                </a:moveTo>
                <a:cubicBezTo>
                  <a:pt x="67" y="266"/>
                  <a:pt x="55" y="254"/>
                  <a:pt x="55" y="240"/>
                </a:cubicBezTo>
                <a:cubicBezTo>
                  <a:pt x="55" y="226"/>
                  <a:pt x="67" y="214"/>
                  <a:pt x="81" y="214"/>
                </a:cubicBezTo>
                <a:cubicBezTo>
                  <a:pt x="95" y="214"/>
                  <a:pt x="107" y="226"/>
                  <a:pt x="107" y="240"/>
                </a:cubicBezTo>
                <a:cubicBezTo>
                  <a:pt x="107" y="254"/>
                  <a:pt x="95" y="266"/>
                  <a:pt x="81" y="266"/>
                </a:cubicBezTo>
                <a:close/>
                <a:moveTo>
                  <a:pt x="140" y="232"/>
                </a:moveTo>
                <a:cubicBezTo>
                  <a:pt x="122" y="232"/>
                  <a:pt x="122" y="232"/>
                  <a:pt x="122" y="232"/>
                </a:cubicBezTo>
                <a:cubicBezTo>
                  <a:pt x="118" y="213"/>
                  <a:pt x="101" y="198"/>
                  <a:pt x="81" y="198"/>
                </a:cubicBezTo>
                <a:cubicBezTo>
                  <a:pt x="61" y="198"/>
                  <a:pt x="44" y="213"/>
                  <a:pt x="40" y="232"/>
                </a:cubicBezTo>
                <a:cubicBezTo>
                  <a:pt x="16" y="232"/>
                  <a:pt x="16" y="232"/>
                  <a:pt x="16" y="232"/>
                </a:cubicBezTo>
                <a:cubicBezTo>
                  <a:pt x="16" y="161"/>
                  <a:pt x="16" y="161"/>
                  <a:pt x="16" y="161"/>
                </a:cubicBezTo>
                <a:cubicBezTo>
                  <a:pt x="94" y="161"/>
                  <a:pt x="94" y="161"/>
                  <a:pt x="94" y="161"/>
                </a:cubicBezTo>
                <a:cubicBezTo>
                  <a:pt x="99" y="161"/>
                  <a:pt x="102" y="157"/>
                  <a:pt x="102" y="153"/>
                </a:cubicBezTo>
                <a:cubicBezTo>
                  <a:pt x="102" y="87"/>
                  <a:pt x="102" y="87"/>
                  <a:pt x="102" y="87"/>
                </a:cubicBezTo>
                <a:cubicBezTo>
                  <a:pt x="102" y="83"/>
                  <a:pt x="99" y="79"/>
                  <a:pt x="94" y="79"/>
                </a:cubicBezTo>
                <a:cubicBezTo>
                  <a:pt x="35" y="79"/>
                  <a:pt x="35" y="79"/>
                  <a:pt x="35" y="79"/>
                </a:cubicBezTo>
                <a:cubicBezTo>
                  <a:pt x="42" y="68"/>
                  <a:pt x="50" y="61"/>
                  <a:pt x="59" y="61"/>
                </a:cubicBezTo>
                <a:cubicBezTo>
                  <a:pt x="138" y="61"/>
                  <a:pt x="138" y="61"/>
                  <a:pt x="138" y="61"/>
                </a:cubicBezTo>
                <a:cubicBezTo>
                  <a:pt x="139" y="61"/>
                  <a:pt x="140" y="62"/>
                  <a:pt x="140" y="63"/>
                </a:cubicBezTo>
                <a:lnTo>
                  <a:pt x="140" y="232"/>
                </a:lnTo>
                <a:close/>
                <a:moveTo>
                  <a:pt x="179" y="225"/>
                </a:moveTo>
                <a:cubicBezTo>
                  <a:pt x="156" y="225"/>
                  <a:pt x="156" y="225"/>
                  <a:pt x="156" y="225"/>
                </a:cubicBezTo>
                <a:cubicBezTo>
                  <a:pt x="156" y="87"/>
                  <a:pt x="156" y="87"/>
                  <a:pt x="156" y="87"/>
                </a:cubicBezTo>
                <a:cubicBezTo>
                  <a:pt x="179" y="87"/>
                  <a:pt x="179" y="87"/>
                  <a:pt x="179" y="87"/>
                </a:cubicBezTo>
                <a:lnTo>
                  <a:pt x="179" y="225"/>
                </a:lnTo>
                <a:close/>
                <a:moveTo>
                  <a:pt x="360" y="266"/>
                </a:moveTo>
                <a:cubicBezTo>
                  <a:pt x="346" y="266"/>
                  <a:pt x="335" y="254"/>
                  <a:pt x="335" y="240"/>
                </a:cubicBezTo>
                <a:cubicBezTo>
                  <a:pt x="335" y="226"/>
                  <a:pt x="346" y="214"/>
                  <a:pt x="360" y="214"/>
                </a:cubicBezTo>
                <a:cubicBezTo>
                  <a:pt x="375" y="214"/>
                  <a:pt x="386" y="226"/>
                  <a:pt x="386" y="240"/>
                </a:cubicBezTo>
                <a:cubicBezTo>
                  <a:pt x="386" y="254"/>
                  <a:pt x="375" y="266"/>
                  <a:pt x="360" y="266"/>
                </a:cubicBezTo>
                <a:close/>
                <a:moveTo>
                  <a:pt x="448" y="184"/>
                </a:moveTo>
                <a:cubicBezTo>
                  <a:pt x="448" y="223"/>
                  <a:pt x="448" y="223"/>
                  <a:pt x="448" y="223"/>
                </a:cubicBezTo>
                <a:cubicBezTo>
                  <a:pt x="448" y="224"/>
                  <a:pt x="448" y="225"/>
                  <a:pt x="447" y="225"/>
                </a:cubicBezTo>
                <a:cubicBezTo>
                  <a:pt x="399" y="225"/>
                  <a:pt x="399" y="225"/>
                  <a:pt x="399" y="225"/>
                </a:cubicBezTo>
                <a:cubicBezTo>
                  <a:pt x="393" y="209"/>
                  <a:pt x="378" y="198"/>
                  <a:pt x="360" y="198"/>
                </a:cubicBezTo>
                <a:cubicBezTo>
                  <a:pt x="343" y="198"/>
                  <a:pt x="327" y="209"/>
                  <a:pt x="321" y="225"/>
                </a:cubicBezTo>
                <a:cubicBezTo>
                  <a:pt x="195" y="225"/>
                  <a:pt x="195" y="225"/>
                  <a:pt x="195" y="225"/>
                </a:cubicBezTo>
                <a:cubicBezTo>
                  <a:pt x="195" y="184"/>
                  <a:pt x="195" y="184"/>
                  <a:pt x="195" y="184"/>
                </a:cubicBezTo>
                <a:lnTo>
                  <a:pt x="448" y="184"/>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20" name="Freeform 3"/>
          <p:cNvSpPr>
            <a:spLocks noChangeAspect="1" noEditPoints="1"/>
          </p:cNvSpPr>
          <p:nvPr/>
        </p:nvSpPr>
        <p:spPr bwMode="auto">
          <a:xfrm>
            <a:off x="4302125" y="2671763"/>
            <a:ext cx="534988" cy="465137"/>
          </a:xfrm>
          <a:custGeom>
            <a:avLst/>
            <a:gdLst>
              <a:gd name="T0" fmla="*/ 2147483647 w 454"/>
              <a:gd name="T1" fmla="*/ 2147483647 h 395"/>
              <a:gd name="T2" fmla="*/ 2147483647 w 454"/>
              <a:gd name="T3" fmla="*/ 2147483647 h 395"/>
              <a:gd name="T4" fmla="*/ 2147483647 w 454"/>
              <a:gd name="T5" fmla="*/ 2147483647 h 395"/>
              <a:gd name="T6" fmla="*/ 2147483647 w 454"/>
              <a:gd name="T7" fmla="*/ 2147483647 h 395"/>
              <a:gd name="T8" fmla="*/ 2147483647 w 454"/>
              <a:gd name="T9" fmla="*/ 2147483647 h 395"/>
              <a:gd name="T10" fmla="*/ 2147483647 w 454"/>
              <a:gd name="T11" fmla="*/ 2147483647 h 395"/>
              <a:gd name="T12" fmla="*/ 2147483647 w 454"/>
              <a:gd name="T13" fmla="*/ 2147483647 h 395"/>
              <a:gd name="T14" fmla="*/ 2147483647 w 454"/>
              <a:gd name="T15" fmla="*/ 2147483647 h 395"/>
              <a:gd name="T16" fmla="*/ 0 w 454"/>
              <a:gd name="T17" fmla="*/ 2147483647 h 395"/>
              <a:gd name="T18" fmla="*/ 2147483647 w 454"/>
              <a:gd name="T19" fmla="*/ 2147483647 h 395"/>
              <a:gd name="T20" fmla="*/ 2147483647 w 454"/>
              <a:gd name="T21" fmla="*/ 2147483647 h 395"/>
              <a:gd name="T22" fmla="*/ 2147483647 w 454"/>
              <a:gd name="T23" fmla="*/ 2147483647 h 395"/>
              <a:gd name="T24" fmla="*/ 2147483647 w 454"/>
              <a:gd name="T25" fmla="*/ 2147483647 h 395"/>
              <a:gd name="T26" fmla="*/ 2147483647 w 454"/>
              <a:gd name="T27" fmla="*/ 2147483647 h 395"/>
              <a:gd name="T28" fmla="*/ 2147483647 w 454"/>
              <a:gd name="T29" fmla="*/ 2147483647 h 395"/>
              <a:gd name="T30" fmla="*/ 2147483647 w 454"/>
              <a:gd name="T31" fmla="*/ 2147483647 h 395"/>
              <a:gd name="T32" fmla="*/ 2147483647 w 454"/>
              <a:gd name="T33" fmla="*/ 2147483647 h 395"/>
              <a:gd name="T34" fmla="*/ 2147483647 w 454"/>
              <a:gd name="T35" fmla="*/ 2147483647 h 395"/>
              <a:gd name="T36" fmla="*/ 2147483647 w 454"/>
              <a:gd name="T37" fmla="*/ 2147483647 h 395"/>
              <a:gd name="T38" fmla="*/ 2147483647 w 454"/>
              <a:gd name="T39" fmla="*/ 2147483647 h 395"/>
              <a:gd name="T40" fmla="*/ 2147483647 w 454"/>
              <a:gd name="T41" fmla="*/ 2147483647 h 395"/>
              <a:gd name="T42" fmla="*/ 2147483647 w 454"/>
              <a:gd name="T43" fmla="*/ 2147483647 h 395"/>
              <a:gd name="T44" fmla="*/ 2147483647 w 454"/>
              <a:gd name="T45" fmla="*/ 2147483647 h 395"/>
              <a:gd name="T46" fmla="*/ 2147483647 w 454"/>
              <a:gd name="T47" fmla="*/ 2147483647 h 395"/>
              <a:gd name="T48" fmla="*/ 2147483647 w 454"/>
              <a:gd name="T49" fmla="*/ 2147483647 h 395"/>
              <a:gd name="T50" fmla="*/ 2147483647 w 454"/>
              <a:gd name="T51" fmla="*/ 2147483647 h 395"/>
              <a:gd name="T52" fmla="*/ 2147483647 w 454"/>
              <a:gd name="T53" fmla="*/ 2147483647 h 395"/>
              <a:gd name="T54" fmla="*/ 2147483647 w 454"/>
              <a:gd name="T55" fmla="*/ 2147483647 h 395"/>
              <a:gd name="T56" fmla="*/ 2147483647 w 454"/>
              <a:gd name="T57" fmla="*/ 2147483647 h 395"/>
              <a:gd name="T58" fmla="*/ 2147483647 w 454"/>
              <a:gd name="T59" fmla="*/ 2147483647 h 395"/>
              <a:gd name="T60" fmla="*/ 2147483647 w 454"/>
              <a:gd name="T61" fmla="*/ 2147483647 h 395"/>
              <a:gd name="T62" fmla="*/ 2147483647 w 454"/>
              <a:gd name="T63" fmla="*/ 2147483647 h 395"/>
              <a:gd name="T64" fmla="*/ 2147483647 w 454"/>
              <a:gd name="T65" fmla="*/ 2147483647 h 3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4" h="395">
                <a:moveTo>
                  <a:pt x="446" y="82"/>
                </a:moveTo>
                <a:cubicBezTo>
                  <a:pt x="436" y="76"/>
                  <a:pt x="351" y="28"/>
                  <a:pt x="350" y="28"/>
                </a:cubicBezTo>
                <a:cubicBezTo>
                  <a:pt x="347" y="26"/>
                  <a:pt x="342" y="27"/>
                  <a:pt x="339" y="31"/>
                </a:cubicBezTo>
                <a:cubicBezTo>
                  <a:pt x="337" y="35"/>
                  <a:pt x="339" y="39"/>
                  <a:pt x="342" y="42"/>
                </a:cubicBezTo>
                <a:cubicBezTo>
                  <a:pt x="343" y="42"/>
                  <a:pt x="415" y="83"/>
                  <a:pt x="434" y="93"/>
                </a:cubicBezTo>
                <a:cubicBezTo>
                  <a:pt x="426" y="98"/>
                  <a:pt x="407" y="109"/>
                  <a:pt x="382" y="123"/>
                </a:cubicBezTo>
                <a:cubicBezTo>
                  <a:pt x="381" y="123"/>
                  <a:pt x="381" y="123"/>
                  <a:pt x="381" y="123"/>
                </a:cubicBezTo>
                <a:cubicBezTo>
                  <a:pt x="245" y="47"/>
                  <a:pt x="245" y="47"/>
                  <a:pt x="245" y="47"/>
                </a:cubicBezTo>
                <a:cubicBezTo>
                  <a:pt x="292" y="20"/>
                  <a:pt x="292" y="20"/>
                  <a:pt x="292" y="20"/>
                </a:cubicBezTo>
                <a:cubicBezTo>
                  <a:pt x="297" y="17"/>
                  <a:pt x="301" y="20"/>
                  <a:pt x="302" y="20"/>
                </a:cubicBezTo>
                <a:cubicBezTo>
                  <a:pt x="302" y="20"/>
                  <a:pt x="302" y="20"/>
                  <a:pt x="302" y="20"/>
                </a:cubicBezTo>
                <a:cubicBezTo>
                  <a:pt x="316" y="27"/>
                  <a:pt x="316" y="27"/>
                  <a:pt x="316" y="27"/>
                </a:cubicBezTo>
                <a:cubicBezTo>
                  <a:pt x="320" y="30"/>
                  <a:pt x="325" y="28"/>
                  <a:pt x="327" y="24"/>
                </a:cubicBezTo>
                <a:cubicBezTo>
                  <a:pt x="329" y="20"/>
                  <a:pt x="328" y="16"/>
                  <a:pt x="324" y="13"/>
                </a:cubicBezTo>
                <a:cubicBezTo>
                  <a:pt x="310" y="6"/>
                  <a:pt x="310" y="6"/>
                  <a:pt x="310" y="6"/>
                </a:cubicBezTo>
                <a:cubicBezTo>
                  <a:pt x="306" y="3"/>
                  <a:pt x="295" y="0"/>
                  <a:pt x="284" y="6"/>
                </a:cubicBezTo>
                <a:cubicBezTo>
                  <a:pt x="9" y="163"/>
                  <a:pt x="9" y="163"/>
                  <a:pt x="9" y="163"/>
                </a:cubicBezTo>
                <a:cubicBezTo>
                  <a:pt x="5" y="165"/>
                  <a:pt x="0" y="169"/>
                  <a:pt x="0" y="175"/>
                </a:cubicBezTo>
                <a:cubicBezTo>
                  <a:pt x="0" y="178"/>
                  <a:pt x="1" y="183"/>
                  <a:pt x="9" y="188"/>
                </a:cubicBezTo>
                <a:cubicBezTo>
                  <a:pt x="73" y="224"/>
                  <a:pt x="73" y="224"/>
                  <a:pt x="73" y="224"/>
                </a:cubicBezTo>
                <a:cubicBezTo>
                  <a:pt x="73" y="295"/>
                  <a:pt x="73" y="295"/>
                  <a:pt x="73" y="295"/>
                </a:cubicBezTo>
                <a:cubicBezTo>
                  <a:pt x="73" y="300"/>
                  <a:pt x="75" y="309"/>
                  <a:pt x="84" y="314"/>
                </a:cubicBezTo>
                <a:cubicBezTo>
                  <a:pt x="219" y="392"/>
                  <a:pt x="219" y="392"/>
                  <a:pt x="219" y="392"/>
                </a:cubicBezTo>
                <a:cubicBezTo>
                  <a:pt x="219" y="392"/>
                  <a:pt x="219" y="392"/>
                  <a:pt x="219" y="392"/>
                </a:cubicBezTo>
                <a:cubicBezTo>
                  <a:pt x="223" y="394"/>
                  <a:pt x="227" y="395"/>
                  <a:pt x="231" y="395"/>
                </a:cubicBezTo>
                <a:cubicBezTo>
                  <a:pt x="231" y="395"/>
                  <a:pt x="231" y="395"/>
                  <a:pt x="231" y="395"/>
                </a:cubicBezTo>
                <a:cubicBezTo>
                  <a:pt x="231" y="395"/>
                  <a:pt x="231" y="395"/>
                  <a:pt x="231" y="395"/>
                </a:cubicBezTo>
                <a:cubicBezTo>
                  <a:pt x="238" y="395"/>
                  <a:pt x="242" y="393"/>
                  <a:pt x="243" y="392"/>
                </a:cubicBezTo>
                <a:cubicBezTo>
                  <a:pt x="243" y="392"/>
                  <a:pt x="244" y="392"/>
                  <a:pt x="244" y="392"/>
                </a:cubicBezTo>
                <a:cubicBezTo>
                  <a:pt x="378" y="314"/>
                  <a:pt x="378" y="314"/>
                  <a:pt x="378" y="314"/>
                </a:cubicBezTo>
                <a:cubicBezTo>
                  <a:pt x="383" y="312"/>
                  <a:pt x="389" y="306"/>
                  <a:pt x="389" y="295"/>
                </a:cubicBezTo>
                <a:cubicBezTo>
                  <a:pt x="389" y="137"/>
                  <a:pt x="389" y="137"/>
                  <a:pt x="389" y="137"/>
                </a:cubicBezTo>
                <a:cubicBezTo>
                  <a:pt x="420" y="120"/>
                  <a:pt x="442" y="107"/>
                  <a:pt x="445" y="105"/>
                </a:cubicBezTo>
                <a:cubicBezTo>
                  <a:pt x="449" y="103"/>
                  <a:pt x="454" y="99"/>
                  <a:pt x="454" y="94"/>
                </a:cubicBezTo>
                <a:cubicBezTo>
                  <a:pt x="454" y="91"/>
                  <a:pt x="453" y="86"/>
                  <a:pt x="446" y="82"/>
                </a:cubicBezTo>
                <a:close/>
                <a:moveTo>
                  <a:pt x="20" y="175"/>
                </a:moveTo>
                <a:cubicBezTo>
                  <a:pt x="81" y="140"/>
                  <a:pt x="81" y="140"/>
                  <a:pt x="81" y="140"/>
                </a:cubicBezTo>
                <a:cubicBezTo>
                  <a:pt x="215" y="218"/>
                  <a:pt x="215" y="218"/>
                  <a:pt x="215" y="218"/>
                </a:cubicBezTo>
                <a:cubicBezTo>
                  <a:pt x="185" y="235"/>
                  <a:pt x="163" y="248"/>
                  <a:pt x="161" y="249"/>
                </a:cubicBezTo>
                <a:cubicBezTo>
                  <a:pt x="157" y="251"/>
                  <a:pt x="151" y="249"/>
                  <a:pt x="151" y="249"/>
                </a:cubicBezTo>
                <a:cubicBezTo>
                  <a:pt x="151" y="249"/>
                  <a:pt x="151" y="249"/>
                  <a:pt x="151" y="249"/>
                </a:cubicBezTo>
                <a:lnTo>
                  <a:pt x="20" y="175"/>
                </a:lnTo>
                <a:close/>
                <a:moveTo>
                  <a:pt x="223" y="376"/>
                </a:moveTo>
                <a:cubicBezTo>
                  <a:pt x="92" y="300"/>
                  <a:pt x="92" y="300"/>
                  <a:pt x="92" y="300"/>
                </a:cubicBezTo>
                <a:cubicBezTo>
                  <a:pt x="89" y="299"/>
                  <a:pt x="89" y="296"/>
                  <a:pt x="89" y="296"/>
                </a:cubicBezTo>
                <a:cubicBezTo>
                  <a:pt x="89" y="233"/>
                  <a:pt x="89" y="233"/>
                  <a:pt x="89" y="233"/>
                </a:cubicBezTo>
                <a:cubicBezTo>
                  <a:pt x="144" y="263"/>
                  <a:pt x="144" y="263"/>
                  <a:pt x="144" y="263"/>
                </a:cubicBezTo>
                <a:cubicBezTo>
                  <a:pt x="146" y="264"/>
                  <a:pt x="151" y="266"/>
                  <a:pt x="157" y="266"/>
                </a:cubicBezTo>
                <a:cubicBezTo>
                  <a:pt x="161" y="266"/>
                  <a:pt x="165" y="265"/>
                  <a:pt x="169" y="263"/>
                </a:cubicBezTo>
                <a:cubicBezTo>
                  <a:pt x="171" y="261"/>
                  <a:pt x="193" y="249"/>
                  <a:pt x="223" y="232"/>
                </a:cubicBezTo>
                <a:lnTo>
                  <a:pt x="223" y="376"/>
                </a:lnTo>
                <a:close/>
                <a:moveTo>
                  <a:pt x="223" y="204"/>
                </a:moveTo>
                <a:cubicBezTo>
                  <a:pt x="97" y="131"/>
                  <a:pt x="97" y="131"/>
                  <a:pt x="97" y="131"/>
                </a:cubicBezTo>
                <a:cubicBezTo>
                  <a:pt x="223" y="59"/>
                  <a:pt x="223" y="59"/>
                  <a:pt x="223" y="59"/>
                </a:cubicBezTo>
                <a:lnTo>
                  <a:pt x="223" y="204"/>
                </a:lnTo>
                <a:close/>
                <a:moveTo>
                  <a:pt x="239" y="63"/>
                </a:moveTo>
                <a:cubicBezTo>
                  <a:pt x="364" y="132"/>
                  <a:pt x="364" y="132"/>
                  <a:pt x="364" y="132"/>
                </a:cubicBezTo>
                <a:cubicBezTo>
                  <a:pt x="239" y="204"/>
                  <a:pt x="239" y="204"/>
                  <a:pt x="239" y="204"/>
                </a:cubicBezTo>
                <a:lnTo>
                  <a:pt x="239" y="63"/>
                </a:lnTo>
                <a:close/>
                <a:moveTo>
                  <a:pt x="373" y="295"/>
                </a:moveTo>
                <a:cubicBezTo>
                  <a:pt x="373" y="299"/>
                  <a:pt x="372" y="300"/>
                  <a:pt x="371" y="300"/>
                </a:cubicBezTo>
                <a:cubicBezTo>
                  <a:pt x="371" y="300"/>
                  <a:pt x="371" y="300"/>
                  <a:pt x="371" y="300"/>
                </a:cubicBezTo>
                <a:cubicBezTo>
                  <a:pt x="239" y="376"/>
                  <a:pt x="239" y="376"/>
                  <a:pt x="239" y="376"/>
                </a:cubicBezTo>
                <a:cubicBezTo>
                  <a:pt x="239" y="223"/>
                  <a:pt x="239" y="223"/>
                  <a:pt x="239" y="223"/>
                </a:cubicBezTo>
                <a:cubicBezTo>
                  <a:pt x="280" y="199"/>
                  <a:pt x="332" y="170"/>
                  <a:pt x="373" y="146"/>
                </a:cubicBezTo>
                <a:lnTo>
                  <a:pt x="373" y="295"/>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cxnSp>
        <p:nvCxnSpPr>
          <p:cNvPr id="90" name="Rak 89"/>
          <p:cNvCxnSpPr/>
          <p:nvPr/>
        </p:nvCxnSpPr>
        <p:spPr bwMode="auto">
          <a:xfrm>
            <a:off x="1919288" y="2506663"/>
            <a:ext cx="0" cy="808037"/>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cxnSp>
        <p:nvCxnSpPr>
          <p:cNvPr id="17" name="Rak 16"/>
          <p:cNvCxnSpPr/>
          <p:nvPr/>
        </p:nvCxnSpPr>
        <p:spPr bwMode="auto">
          <a:xfrm>
            <a:off x="862013" y="3467100"/>
            <a:ext cx="4127500" cy="0"/>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cxnSp>
        <p:nvCxnSpPr>
          <p:cNvPr id="102" name="Rak 101"/>
          <p:cNvCxnSpPr/>
          <p:nvPr/>
        </p:nvCxnSpPr>
        <p:spPr bwMode="auto">
          <a:xfrm>
            <a:off x="2947988" y="3611563"/>
            <a:ext cx="0" cy="820737"/>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cxnSp>
        <p:nvCxnSpPr>
          <p:cNvPr id="103" name="Rak 102"/>
          <p:cNvCxnSpPr/>
          <p:nvPr/>
        </p:nvCxnSpPr>
        <p:spPr bwMode="auto">
          <a:xfrm>
            <a:off x="1944688" y="3611563"/>
            <a:ext cx="0" cy="668337"/>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sp>
        <p:nvSpPr>
          <p:cNvPr id="8225" name="textruta 25"/>
          <p:cNvSpPr txBox="1">
            <a:spLocks noChangeArrowheads="1"/>
          </p:cNvSpPr>
          <p:nvPr/>
        </p:nvSpPr>
        <p:spPr bwMode="auto">
          <a:xfrm>
            <a:off x="-812800" y="17145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8" rIns="91422" bIns="45718">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endParaRPr lang="sv-SE" altLang="en-US"/>
          </a:p>
        </p:txBody>
      </p:sp>
      <p:sp>
        <p:nvSpPr>
          <p:cNvPr id="108" name="Rounded Rectangle 54"/>
          <p:cNvSpPr/>
          <p:nvPr/>
        </p:nvSpPr>
        <p:spPr bwMode="auto">
          <a:xfrm>
            <a:off x="7701730" y="1876425"/>
            <a:ext cx="3019425" cy="357188"/>
          </a:xfrm>
          <a:prstGeom prst="roundRect">
            <a:avLst/>
          </a:prstGeom>
          <a:noFill/>
          <a:ln w="12700" cap="flat" cmpd="sng" algn="ctr">
            <a:noFill/>
            <a:prstDash val="solid"/>
            <a:round/>
            <a:headEnd type="none" w="med" len="med"/>
            <a:tailEnd type="none" w="med" len="med"/>
          </a:ln>
          <a:effectLst/>
        </p:spPr>
        <p:txBody>
          <a:bodyPr wrap="none" lIns="0" tIns="0" rIns="0" bIns="0" anchor="ctr" anchorCtr="1"/>
          <a:lstStyle/>
          <a:p>
            <a:pPr algn="ctr">
              <a:spcBef>
                <a:spcPct val="50000"/>
              </a:spcBef>
              <a:defRPr/>
            </a:pPr>
            <a:r>
              <a:rPr lang="en-US" sz="2400" b="1" dirty="0">
                <a:solidFill>
                  <a:schemeClr val="tx1">
                    <a:lumMod val="75000"/>
                  </a:schemeClr>
                </a:solidFill>
                <a:latin typeface="Ericsson Capital TT" panose="02000503000000020004" pitchFamily="2" charset="0"/>
                <a:ea typeface="Ericsson Capital" charset="0"/>
                <a:cs typeface="Ericsson Capital" charset="0"/>
              </a:rPr>
              <a:t>Critical</a:t>
            </a:r>
            <a:r>
              <a:rPr lang="en-US" sz="2400" dirty="0">
                <a:solidFill>
                  <a:schemeClr val="tx1">
                    <a:lumMod val="75000"/>
                  </a:schemeClr>
                </a:solidFill>
                <a:latin typeface="Ericsson Capital TT" panose="02000503000000020004" pitchFamily="2" charset="0"/>
                <a:ea typeface="Ericsson Capital" charset="0"/>
                <a:cs typeface="Ericsson Capital" charset="0"/>
              </a:rPr>
              <a:t> Machine </a:t>
            </a:r>
            <a:br>
              <a:rPr lang="en-US" sz="2400" dirty="0">
                <a:solidFill>
                  <a:schemeClr val="tx1">
                    <a:lumMod val="75000"/>
                  </a:schemeClr>
                </a:solidFill>
                <a:latin typeface="Ericsson Capital TT" panose="02000503000000020004" pitchFamily="2" charset="0"/>
                <a:ea typeface="Ericsson Capital" charset="0"/>
                <a:cs typeface="Ericsson Capital" charset="0"/>
              </a:rPr>
            </a:br>
            <a:r>
              <a:rPr lang="en-US" sz="2400" dirty="0">
                <a:solidFill>
                  <a:schemeClr val="tx1">
                    <a:lumMod val="75000"/>
                  </a:schemeClr>
                </a:solidFill>
                <a:latin typeface="Ericsson Capital TT" panose="02000503000000020004" pitchFamily="2" charset="0"/>
                <a:ea typeface="Ericsson Capital" charset="0"/>
                <a:cs typeface="Ericsson Capital" charset="0"/>
              </a:rPr>
              <a:t>Type Communication</a:t>
            </a:r>
          </a:p>
        </p:txBody>
      </p:sp>
      <p:cxnSp>
        <p:nvCxnSpPr>
          <p:cNvPr id="109" name="Rak 108"/>
          <p:cNvCxnSpPr/>
          <p:nvPr/>
        </p:nvCxnSpPr>
        <p:spPr bwMode="auto">
          <a:xfrm>
            <a:off x="6958013" y="3467100"/>
            <a:ext cx="3073400" cy="0"/>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sp>
        <p:nvSpPr>
          <p:cNvPr id="8228" name="Freeform 3"/>
          <p:cNvSpPr>
            <a:spLocks noChangeAspect="1" noEditPoints="1"/>
          </p:cNvSpPr>
          <p:nvPr/>
        </p:nvSpPr>
        <p:spPr bwMode="auto">
          <a:xfrm>
            <a:off x="8101013" y="2779713"/>
            <a:ext cx="758825" cy="352425"/>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rgbClr val="2E817F"/>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29" name="Freeform 3"/>
          <p:cNvSpPr>
            <a:spLocks noChangeAspect="1" noEditPoints="1"/>
          </p:cNvSpPr>
          <p:nvPr/>
        </p:nvSpPr>
        <p:spPr bwMode="auto">
          <a:xfrm rot="-5400000">
            <a:off x="8910638" y="2867025"/>
            <a:ext cx="233362" cy="179388"/>
          </a:xfrm>
          <a:custGeom>
            <a:avLst/>
            <a:gdLst>
              <a:gd name="T0" fmla="*/ 2147483647 w 339"/>
              <a:gd name="T1" fmla="*/ 2147483647 h 293"/>
              <a:gd name="T2" fmla="*/ 2147483647 w 339"/>
              <a:gd name="T3" fmla="*/ 0 h 293"/>
              <a:gd name="T4" fmla="*/ 2147483647 w 339"/>
              <a:gd name="T5" fmla="*/ 2147483647 h 293"/>
              <a:gd name="T6" fmla="*/ 2147483647 w 339"/>
              <a:gd name="T7" fmla="*/ 2147483647 h 293"/>
              <a:gd name="T8" fmla="*/ 2147483647 w 339"/>
              <a:gd name="T9" fmla="*/ 2147483647 h 293"/>
              <a:gd name="T10" fmla="*/ 2147483647 w 339"/>
              <a:gd name="T11" fmla="*/ 2147483647 h 293"/>
              <a:gd name="T12" fmla="*/ 2147483647 w 339"/>
              <a:gd name="T13" fmla="*/ 2147483647 h 293"/>
              <a:gd name="T14" fmla="*/ 2147483647 w 339"/>
              <a:gd name="T15" fmla="*/ 2147483647 h 293"/>
              <a:gd name="T16" fmla="*/ 2147483647 w 339"/>
              <a:gd name="T17" fmla="*/ 2147483647 h 293"/>
              <a:gd name="T18" fmla="*/ 2147483647 w 339"/>
              <a:gd name="T19" fmla="*/ 2147483647 h 293"/>
              <a:gd name="T20" fmla="*/ 2147483647 w 339"/>
              <a:gd name="T21" fmla="*/ 2147483647 h 293"/>
              <a:gd name="T22" fmla="*/ 2147483647 w 339"/>
              <a:gd name="T23" fmla="*/ 2147483647 h 293"/>
              <a:gd name="T24" fmla="*/ 2147483647 w 339"/>
              <a:gd name="T25" fmla="*/ 2147483647 h 293"/>
              <a:gd name="T26" fmla="*/ 2147483647 w 339"/>
              <a:gd name="T27" fmla="*/ 2147483647 h 293"/>
              <a:gd name="T28" fmla="*/ 2147483647 w 339"/>
              <a:gd name="T29" fmla="*/ 2147483647 h 293"/>
              <a:gd name="T30" fmla="*/ 2147483647 w 339"/>
              <a:gd name="T31" fmla="*/ 2147483647 h 293"/>
              <a:gd name="T32" fmla="*/ 2147483647 w 339"/>
              <a:gd name="T33" fmla="*/ 2147483647 h 293"/>
              <a:gd name="T34" fmla="*/ 2147483647 w 339"/>
              <a:gd name="T35" fmla="*/ 2147483647 h 293"/>
              <a:gd name="T36" fmla="*/ 2147483647 w 339"/>
              <a:gd name="T37" fmla="*/ 2147483647 h 293"/>
              <a:gd name="T38" fmla="*/ 2147483647 w 339"/>
              <a:gd name="T39" fmla="*/ 2147483647 h 293"/>
              <a:gd name="T40" fmla="*/ 2147483647 w 339"/>
              <a:gd name="T41" fmla="*/ 2147483647 h 293"/>
              <a:gd name="T42" fmla="*/ 2147483647 w 339"/>
              <a:gd name="T43" fmla="*/ 2147483647 h 293"/>
              <a:gd name="T44" fmla="*/ 2147483647 w 339"/>
              <a:gd name="T45" fmla="*/ 2147483647 h 293"/>
              <a:gd name="T46" fmla="*/ 2147483647 w 339"/>
              <a:gd name="T47" fmla="*/ 2147483647 h 293"/>
              <a:gd name="T48" fmla="*/ 2147483647 w 339"/>
              <a:gd name="T49" fmla="*/ 2147483647 h 293"/>
              <a:gd name="T50" fmla="*/ 2147483647 w 339"/>
              <a:gd name="T51" fmla="*/ 2147483647 h 293"/>
              <a:gd name="T52" fmla="*/ 2147483647 w 339"/>
              <a:gd name="T53" fmla="*/ 2147483647 h 293"/>
              <a:gd name="T54" fmla="*/ 2147483647 w 339"/>
              <a:gd name="T55" fmla="*/ 2147483647 h 293"/>
              <a:gd name="T56" fmla="*/ 2147483647 w 339"/>
              <a:gd name="T57" fmla="*/ 2147483647 h 293"/>
              <a:gd name="T58" fmla="*/ 2147483647 w 339"/>
              <a:gd name="T59" fmla="*/ 2147483647 h 293"/>
              <a:gd name="T60" fmla="*/ 2147483647 w 339"/>
              <a:gd name="T61" fmla="*/ 2147483647 h 293"/>
              <a:gd name="T62" fmla="*/ 2147483647 w 339"/>
              <a:gd name="T63" fmla="*/ 2147483647 h 293"/>
              <a:gd name="T64" fmla="*/ 2147483647 w 339"/>
              <a:gd name="T65" fmla="*/ 2147483647 h 293"/>
              <a:gd name="T66" fmla="*/ 2147483647 w 339"/>
              <a:gd name="T67" fmla="*/ 2147483647 h 293"/>
              <a:gd name="T68" fmla="*/ 2147483647 w 339"/>
              <a:gd name="T69" fmla="*/ 2147483647 h 293"/>
              <a:gd name="T70" fmla="*/ 2147483647 w 339"/>
              <a:gd name="T71" fmla="*/ 2147483647 h 293"/>
              <a:gd name="T72" fmla="*/ 2147483647 w 339"/>
              <a:gd name="T73" fmla="*/ 214748364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293"/>
              <a:gd name="T113" fmla="*/ 339 w 339"/>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293">
                <a:moveTo>
                  <a:pt x="335" y="69"/>
                </a:moveTo>
                <a:cubicBezTo>
                  <a:pt x="290" y="23"/>
                  <a:pt x="229" y="0"/>
                  <a:pt x="169" y="0"/>
                </a:cubicBezTo>
                <a:cubicBezTo>
                  <a:pt x="109" y="0"/>
                  <a:pt x="49" y="23"/>
                  <a:pt x="3" y="69"/>
                </a:cubicBezTo>
                <a:cubicBezTo>
                  <a:pt x="0" y="72"/>
                  <a:pt x="0" y="77"/>
                  <a:pt x="3" y="80"/>
                </a:cubicBezTo>
                <a:cubicBezTo>
                  <a:pt x="4" y="82"/>
                  <a:pt x="6" y="82"/>
                  <a:pt x="8" y="82"/>
                </a:cubicBezTo>
                <a:cubicBezTo>
                  <a:pt x="10" y="82"/>
                  <a:pt x="13" y="82"/>
                  <a:pt x="14" y="80"/>
                </a:cubicBezTo>
                <a:cubicBezTo>
                  <a:pt x="57" y="37"/>
                  <a:pt x="113" y="16"/>
                  <a:pt x="169" y="16"/>
                </a:cubicBezTo>
                <a:cubicBezTo>
                  <a:pt x="225" y="16"/>
                  <a:pt x="281" y="37"/>
                  <a:pt x="324" y="80"/>
                </a:cubicBezTo>
                <a:cubicBezTo>
                  <a:pt x="327" y="83"/>
                  <a:pt x="332" y="83"/>
                  <a:pt x="335" y="80"/>
                </a:cubicBezTo>
                <a:cubicBezTo>
                  <a:pt x="339" y="77"/>
                  <a:pt x="339" y="72"/>
                  <a:pt x="335" y="69"/>
                </a:cubicBezTo>
                <a:close/>
                <a:moveTo>
                  <a:pt x="169" y="68"/>
                </a:moveTo>
                <a:cubicBezTo>
                  <a:pt x="126" y="68"/>
                  <a:pt x="84" y="84"/>
                  <a:pt x="51" y="117"/>
                </a:cubicBezTo>
                <a:cubicBezTo>
                  <a:pt x="48" y="120"/>
                  <a:pt x="48" y="125"/>
                  <a:pt x="51" y="128"/>
                </a:cubicBezTo>
                <a:cubicBezTo>
                  <a:pt x="52" y="130"/>
                  <a:pt x="55" y="130"/>
                  <a:pt x="57" y="130"/>
                </a:cubicBezTo>
                <a:cubicBezTo>
                  <a:pt x="59" y="130"/>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69" y="136"/>
                </a:moveTo>
                <a:cubicBezTo>
                  <a:pt x="144" y="136"/>
                  <a:pt x="118" y="146"/>
                  <a:pt x="99" y="165"/>
                </a:cubicBezTo>
                <a:cubicBezTo>
                  <a:pt x="96" y="168"/>
                  <a:pt x="96" y="173"/>
                  <a:pt x="99" y="176"/>
                </a:cubicBezTo>
                <a:cubicBezTo>
                  <a:pt x="102" y="179"/>
                  <a:pt x="107" y="179"/>
                  <a:pt x="110" y="176"/>
                </a:cubicBezTo>
                <a:cubicBezTo>
                  <a:pt x="110" y="176"/>
                  <a:pt x="110" y="176"/>
                  <a:pt x="110" y="176"/>
                </a:cubicBezTo>
                <a:cubicBezTo>
                  <a:pt x="127" y="160"/>
                  <a:pt x="148" y="152"/>
                  <a:pt x="169" y="152"/>
                </a:cubicBezTo>
                <a:cubicBezTo>
                  <a:pt x="190" y="152"/>
                  <a:pt x="212" y="160"/>
                  <a:pt x="228" y="176"/>
                </a:cubicBezTo>
                <a:cubicBezTo>
                  <a:pt x="229" y="178"/>
                  <a:pt x="231" y="179"/>
                  <a:pt x="234" y="179"/>
                </a:cubicBezTo>
                <a:cubicBezTo>
                  <a:pt x="236" y="179"/>
                  <a:pt x="238" y="178"/>
                  <a:pt x="239" y="176"/>
                </a:cubicBezTo>
                <a:cubicBezTo>
                  <a:pt x="242" y="173"/>
                  <a:pt x="242" y="168"/>
                  <a:pt x="239" y="165"/>
                </a:cubicBezTo>
                <a:cubicBezTo>
                  <a:pt x="220" y="146"/>
                  <a:pt x="194" y="136"/>
                  <a:pt x="169" y="136"/>
                </a:cubicBezTo>
                <a:close/>
                <a:moveTo>
                  <a:pt x="139" y="217"/>
                </a:moveTo>
                <a:cubicBezTo>
                  <a:pt x="123" y="234"/>
                  <a:pt x="123" y="260"/>
                  <a:pt x="139" y="277"/>
                </a:cubicBezTo>
                <a:cubicBezTo>
                  <a:pt x="156" y="293"/>
                  <a:pt x="183" y="293"/>
                  <a:pt x="199" y="277"/>
                </a:cubicBezTo>
                <a:cubicBezTo>
                  <a:pt x="216" y="260"/>
                  <a:pt x="216" y="234"/>
                  <a:pt x="199" y="217"/>
                </a:cubicBezTo>
                <a:cubicBezTo>
                  <a:pt x="183" y="200"/>
                  <a:pt x="156" y="200"/>
                  <a:pt x="139" y="217"/>
                </a:cubicBezTo>
                <a:close/>
              </a:path>
            </a:pathLst>
          </a:custGeom>
          <a:solidFill>
            <a:srgbClr val="2E817F"/>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8230" name="Freeform 3"/>
          <p:cNvSpPr>
            <a:spLocks noChangeAspect="1" noEditPoints="1"/>
          </p:cNvSpPr>
          <p:nvPr/>
        </p:nvSpPr>
        <p:spPr bwMode="auto">
          <a:xfrm>
            <a:off x="9167813" y="2779713"/>
            <a:ext cx="758825" cy="352425"/>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rgbClr val="2E817F"/>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115" name="Rectangle 98"/>
          <p:cNvSpPr/>
          <p:nvPr/>
        </p:nvSpPr>
        <p:spPr>
          <a:xfrm>
            <a:off x="731838" y="4329113"/>
            <a:ext cx="1025525" cy="430212"/>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cs typeface="+mn-cs"/>
              </a:rPr>
              <a:t>SMART METER</a:t>
            </a:r>
          </a:p>
        </p:txBody>
      </p:sp>
      <p:sp>
        <p:nvSpPr>
          <p:cNvPr id="116" name="Rectangle 98"/>
          <p:cNvSpPr/>
          <p:nvPr/>
        </p:nvSpPr>
        <p:spPr>
          <a:xfrm>
            <a:off x="7978775" y="3176588"/>
            <a:ext cx="2068513" cy="430212"/>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cs typeface="+mn-cs"/>
              </a:rPr>
              <a:t>TRAFFIC SAFETY &amp; CONTROL</a:t>
            </a:r>
          </a:p>
        </p:txBody>
      </p:sp>
      <p:cxnSp>
        <p:nvCxnSpPr>
          <p:cNvPr id="117" name="Rak 116"/>
          <p:cNvCxnSpPr/>
          <p:nvPr/>
        </p:nvCxnSpPr>
        <p:spPr bwMode="auto">
          <a:xfrm>
            <a:off x="7927975" y="2506663"/>
            <a:ext cx="0" cy="808037"/>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sp>
        <p:nvSpPr>
          <p:cNvPr id="119" name="Rectangle 99"/>
          <p:cNvSpPr/>
          <p:nvPr/>
        </p:nvSpPr>
        <p:spPr>
          <a:xfrm>
            <a:off x="6694488" y="4406900"/>
            <a:ext cx="3019425" cy="430213"/>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ea typeface="MS PGothic" pitchFamily="34" charset="-128"/>
                <a:cs typeface="+mn-cs"/>
              </a:rPr>
              <a:t>INDUSTRIAL APPLICATION</a:t>
            </a:r>
            <a:br>
              <a:rPr lang="en-US" sz="1100" b="1" dirty="0">
                <a:solidFill>
                  <a:schemeClr val="tx1">
                    <a:lumMod val="75000"/>
                  </a:schemeClr>
                </a:solidFill>
                <a:latin typeface="Arial" charset="0"/>
                <a:ea typeface="MS PGothic" pitchFamily="34" charset="-128"/>
                <a:cs typeface="+mn-cs"/>
              </a:rPr>
            </a:br>
            <a:r>
              <a:rPr lang="en-US" sz="1100" b="1" dirty="0">
                <a:solidFill>
                  <a:schemeClr val="tx1">
                    <a:lumMod val="75000"/>
                  </a:schemeClr>
                </a:solidFill>
                <a:latin typeface="Arial" charset="0"/>
                <a:ea typeface="MS PGothic" pitchFamily="34" charset="-128"/>
                <a:cs typeface="+mn-cs"/>
              </a:rPr>
              <a:t>&amp; CONTROL</a:t>
            </a:r>
            <a:endParaRPr lang="en-US" sz="1100" b="1" dirty="0">
              <a:solidFill>
                <a:schemeClr val="tx1">
                  <a:lumMod val="75000"/>
                </a:schemeClr>
              </a:solidFill>
              <a:latin typeface="Arial" charset="0"/>
              <a:cs typeface="+mn-cs"/>
            </a:endParaRPr>
          </a:p>
        </p:txBody>
      </p:sp>
      <p:sp>
        <p:nvSpPr>
          <p:cNvPr id="120" name="Rectangle 99"/>
          <p:cNvSpPr/>
          <p:nvPr/>
        </p:nvSpPr>
        <p:spPr>
          <a:xfrm>
            <a:off x="9947275" y="4089400"/>
            <a:ext cx="1763713" cy="600075"/>
          </a:xfrm>
          <a:prstGeom prst="rect">
            <a:avLst/>
          </a:prstGeom>
        </p:spPr>
        <p:txBody>
          <a:bodyPr lIns="91422" tIns="45718" rIns="91422" bIns="45718">
            <a:spAutoFit/>
          </a:bodyPr>
          <a:lstStyle/>
          <a:p>
            <a:pPr algn="ctr">
              <a:spcBef>
                <a:spcPct val="50000"/>
              </a:spcBef>
              <a:defRPr/>
            </a:pPr>
            <a:r>
              <a:rPr lang="en-US" sz="1100" b="1" dirty="0">
                <a:solidFill>
                  <a:schemeClr val="tx1">
                    <a:lumMod val="75000"/>
                  </a:schemeClr>
                </a:solidFill>
                <a:latin typeface="Arial" charset="0"/>
                <a:ea typeface="MS PGothic" pitchFamily="34" charset="-128"/>
                <a:cs typeface="+mn-cs"/>
              </a:rPr>
              <a:t>REMOTE</a:t>
            </a:r>
            <a:br>
              <a:rPr lang="en-US" sz="1100" b="1" dirty="0">
                <a:solidFill>
                  <a:schemeClr val="tx1">
                    <a:lumMod val="75000"/>
                  </a:schemeClr>
                </a:solidFill>
                <a:latin typeface="Arial" charset="0"/>
                <a:ea typeface="MS PGothic" pitchFamily="34" charset="-128"/>
                <a:cs typeface="+mn-cs"/>
              </a:rPr>
            </a:br>
            <a:r>
              <a:rPr lang="en-US" sz="1100" b="1" dirty="0">
                <a:solidFill>
                  <a:schemeClr val="tx1">
                    <a:lumMod val="75000"/>
                  </a:schemeClr>
                </a:solidFill>
                <a:latin typeface="Arial" charset="0"/>
                <a:ea typeface="MS PGothic" pitchFamily="34" charset="-128"/>
                <a:cs typeface="+mn-cs"/>
              </a:rPr>
              <a:t>MANUFACTURING,</a:t>
            </a:r>
            <a:br>
              <a:rPr lang="en-US" sz="1100" b="1" dirty="0">
                <a:solidFill>
                  <a:schemeClr val="tx1">
                    <a:lumMod val="75000"/>
                  </a:schemeClr>
                </a:solidFill>
                <a:latin typeface="Arial" charset="0"/>
                <a:ea typeface="MS PGothic" pitchFamily="34" charset="-128"/>
                <a:cs typeface="+mn-cs"/>
              </a:rPr>
            </a:br>
            <a:r>
              <a:rPr lang="en-US" sz="1100" b="1" dirty="0">
                <a:solidFill>
                  <a:schemeClr val="tx1">
                    <a:lumMod val="75000"/>
                  </a:schemeClr>
                </a:solidFill>
                <a:latin typeface="Arial" charset="0"/>
                <a:ea typeface="MS PGothic" pitchFamily="34" charset="-128"/>
                <a:cs typeface="+mn-cs"/>
              </a:rPr>
              <a:t>TRAINING, SURGERY</a:t>
            </a:r>
            <a:endParaRPr lang="en-US" sz="1100" b="1" dirty="0">
              <a:solidFill>
                <a:schemeClr val="tx1">
                  <a:lumMod val="75000"/>
                </a:schemeClr>
              </a:solidFill>
              <a:latin typeface="Arial" charset="0"/>
              <a:cs typeface="+mn-cs"/>
            </a:endParaRPr>
          </a:p>
        </p:txBody>
      </p:sp>
      <p:cxnSp>
        <p:nvCxnSpPr>
          <p:cNvPr id="122" name="Rak 121"/>
          <p:cNvCxnSpPr/>
          <p:nvPr/>
        </p:nvCxnSpPr>
        <p:spPr bwMode="auto">
          <a:xfrm>
            <a:off x="9807575" y="3611563"/>
            <a:ext cx="0" cy="1112837"/>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cxnSp>
        <p:nvCxnSpPr>
          <p:cNvPr id="124" name="Rak 123"/>
          <p:cNvCxnSpPr/>
          <p:nvPr/>
        </p:nvCxnSpPr>
        <p:spPr bwMode="auto">
          <a:xfrm>
            <a:off x="10201275" y="2506663"/>
            <a:ext cx="0" cy="935037"/>
          </a:xfrm>
          <a:prstGeom prst="line">
            <a:avLst/>
          </a:prstGeom>
          <a:solidFill>
            <a:schemeClr val="accent1"/>
          </a:solidFill>
          <a:ln w="6350" cap="flat" cmpd="sng" algn="ctr">
            <a:solidFill>
              <a:schemeClr val="tx1">
                <a:lumMod val="75000"/>
              </a:schemeClr>
            </a:solidFill>
            <a:prstDash val="dash"/>
            <a:round/>
            <a:headEnd type="none" w="med" len="med"/>
            <a:tailEnd type="none" w="med" len="med"/>
          </a:ln>
          <a:effectLst/>
        </p:spPr>
      </p:cxnSp>
      <p:sp>
        <p:nvSpPr>
          <p:cNvPr id="8238" name="Freeform 3"/>
          <p:cNvSpPr>
            <a:spLocks noChangeAspect="1" noEditPoints="1"/>
          </p:cNvSpPr>
          <p:nvPr/>
        </p:nvSpPr>
        <p:spPr bwMode="auto">
          <a:xfrm>
            <a:off x="10326688" y="2403475"/>
            <a:ext cx="1111250" cy="1012825"/>
          </a:xfrm>
          <a:custGeom>
            <a:avLst/>
            <a:gdLst>
              <a:gd name="T0" fmla="*/ 2147483647 w 460"/>
              <a:gd name="T1" fmla="*/ 2147483647 h 419"/>
              <a:gd name="T2" fmla="*/ 2147483647 w 460"/>
              <a:gd name="T3" fmla="*/ 2147483647 h 419"/>
              <a:gd name="T4" fmla="*/ 2147483647 w 460"/>
              <a:gd name="T5" fmla="*/ 2147483647 h 419"/>
              <a:gd name="T6" fmla="*/ 2147483647 w 460"/>
              <a:gd name="T7" fmla="*/ 2147483647 h 419"/>
              <a:gd name="T8" fmla="*/ 2147483647 w 460"/>
              <a:gd name="T9" fmla="*/ 2147483647 h 419"/>
              <a:gd name="T10" fmla="*/ 2147483647 w 460"/>
              <a:gd name="T11" fmla="*/ 2147483647 h 419"/>
              <a:gd name="T12" fmla="*/ 2147483647 w 460"/>
              <a:gd name="T13" fmla="*/ 2147483647 h 419"/>
              <a:gd name="T14" fmla="*/ 2147483647 w 460"/>
              <a:gd name="T15" fmla="*/ 2147483647 h 419"/>
              <a:gd name="T16" fmla="*/ 2147483647 w 460"/>
              <a:gd name="T17" fmla="*/ 2147483647 h 419"/>
              <a:gd name="T18" fmla="*/ 2147483647 w 460"/>
              <a:gd name="T19" fmla="*/ 2147483647 h 419"/>
              <a:gd name="T20" fmla="*/ 2147483647 w 460"/>
              <a:gd name="T21" fmla="*/ 2147483647 h 419"/>
              <a:gd name="T22" fmla="*/ 2147483647 w 460"/>
              <a:gd name="T23" fmla="*/ 2147483647 h 419"/>
              <a:gd name="T24" fmla="*/ 2147483647 w 460"/>
              <a:gd name="T25" fmla="*/ 2147483647 h 419"/>
              <a:gd name="T26" fmla="*/ 2147483647 w 460"/>
              <a:gd name="T27" fmla="*/ 2147483647 h 419"/>
              <a:gd name="T28" fmla="*/ 2147483647 w 460"/>
              <a:gd name="T29" fmla="*/ 2147483647 h 419"/>
              <a:gd name="T30" fmla="*/ 2147483647 w 460"/>
              <a:gd name="T31" fmla="*/ 2147483647 h 419"/>
              <a:gd name="T32" fmla="*/ 2147483647 w 460"/>
              <a:gd name="T33" fmla="*/ 2147483647 h 419"/>
              <a:gd name="T34" fmla="*/ 2147483647 w 460"/>
              <a:gd name="T35" fmla="*/ 2147483647 h 419"/>
              <a:gd name="T36" fmla="*/ 2147483647 w 460"/>
              <a:gd name="T37" fmla="*/ 2147483647 h 419"/>
              <a:gd name="T38" fmla="*/ 2147483647 w 460"/>
              <a:gd name="T39" fmla="*/ 2147483647 h 419"/>
              <a:gd name="T40" fmla="*/ 2147483647 w 460"/>
              <a:gd name="T41" fmla="*/ 2147483647 h 419"/>
              <a:gd name="T42" fmla="*/ 2147483647 w 460"/>
              <a:gd name="T43" fmla="*/ 2147483647 h 419"/>
              <a:gd name="T44" fmla="*/ 2147483647 w 460"/>
              <a:gd name="T45" fmla="*/ 2147483647 h 419"/>
              <a:gd name="T46" fmla="*/ 2147483647 w 460"/>
              <a:gd name="T47" fmla="*/ 2147483647 h 419"/>
              <a:gd name="T48" fmla="*/ 2147483647 w 460"/>
              <a:gd name="T49" fmla="*/ 2147483647 h 419"/>
              <a:gd name="T50" fmla="*/ 2147483647 w 460"/>
              <a:gd name="T51" fmla="*/ 2147483647 h 419"/>
              <a:gd name="T52" fmla="*/ 2147483647 w 460"/>
              <a:gd name="T53" fmla="*/ 2147483647 h 419"/>
              <a:gd name="T54" fmla="*/ 2147483647 w 460"/>
              <a:gd name="T55" fmla="*/ 2147483647 h 419"/>
              <a:gd name="T56" fmla="*/ 2147483647 w 460"/>
              <a:gd name="T57" fmla="*/ 2147483647 h 419"/>
              <a:gd name="T58" fmla="*/ 2147483647 w 460"/>
              <a:gd name="T59" fmla="*/ 2147483647 h 419"/>
              <a:gd name="T60" fmla="*/ 2147483647 w 460"/>
              <a:gd name="T61" fmla="*/ 2147483647 h 419"/>
              <a:gd name="T62" fmla="*/ 2147483647 w 460"/>
              <a:gd name="T63" fmla="*/ 2147483647 h 419"/>
              <a:gd name="T64" fmla="*/ 2147483647 w 460"/>
              <a:gd name="T65" fmla="*/ 2147483647 h 419"/>
              <a:gd name="T66" fmla="*/ 2147483647 w 460"/>
              <a:gd name="T67" fmla="*/ 2147483647 h 419"/>
              <a:gd name="T68" fmla="*/ 2147483647 w 460"/>
              <a:gd name="T69" fmla="*/ 2147483647 h 419"/>
              <a:gd name="T70" fmla="*/ 2147483647 w 460"/>
              <a:gd name="T71" fmla="*/ 2147483647 h 419"/>
              <a:gd name="T72" fmla="*/ 2147483647 w 460"/>
              <a:gd name="T73" fmla="*/ 2147483647 h 419"/>
              <a:gd name="T74" fmla="*/ 2147483647 w 460"/>
              <a:gd name="T75" fmla="*/ 2147483647 h 419"/>
              <a:gd name="T76" fmla="*/ 2147483647 w 460"/>
              <a:gd name="T77" fmla="*/ 2147483647 h 419"/>
              <a:gd name="T78" fmla="*/ 2147483647 w 460"/>
              <a:gd name="T79" fmla="*/ 2147483647 h 419"/>
              <a:gd name="T80" fmla="*/ 2147483647 w 460"/>
              <a:gd name="T81" fmla="*/ 2147483647 h 419"/>
              <a:gd name="T82" fmla="*/ 2147483647 w 460"/>
              <a:gd name="T83" fmla="*/ 2147483647 h 419"/>
              <a:gd name="T84" fmla="*/ 2147483647 w 460"/>
              <a:gd name="T85" fmla="*/ 2147483647 h 419"/>
              <a:gd name="T86" fmla="*/ 2147483647 w 460"/>
              <a:gd name="T87" fmla="*/ 2147483647 h 419"/>
              <a:gd name="T88" fmla="*/ 2147483647 w 460"/>
              <a:gd name="T89" fmla="*/ 2147483647 h 419"/>
              <a:gd name="T90" fmla="*/ 2147483647 w 460"/>
              <a:gd name="T91" fmla="*/ 2147483647 h 419"/>
              <a:gd name="T92" fmla="*/ 2147483647 w 460"/>
              <a:gd name="T93" fmla="*/ 2147483647 h 419"/>
              <a:gd name="T94" fmla="*/ 2147483647 w 460"/>
              <a:gd name="T95" fmla="*/ 2147483647 h 419"/>
              <a:gd name="T96" fmla="*/ 2147483647 w 460"/>
              <a:gd name="T97" fmla="*/ 2147483647 h 419"/>
              <a:gd name="T98" fmla="*/ 2147483647 w 460"/>
              <a:gd name="T99" fmla="*/ 2147483647 h 419"/>
              <a:gd name="T100" fmla="*/ 2147483647 w 460"/>
              <a:gd name="T101" fmla="*/ 2147483647 h 4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0" h="419">
                <a:moveTo>
                  <a:pt x="347" y="30"/>
                </a:moveTo>
                <a:cubicBezTo>
                  <a:pt x="355" y="30"/>
                  <a:pt x="362" y="23"/>
                  <a:pt x="362" y="15"/>
                </a:cubicBezTo>
                <a:cubicBezTo>
                  <a:pt x="362" y="7"/>
                  <a:pt x="355" y="0"/>
                  <a:pt x="347" y="0"/>
                </a:cubicBezTo>
                <a:cubicBezTo>
                  <a:pt x="339" y="0"/>
                  <a:pt x="332" y="7"/>
                  <a:pt x="332" y="15"/>
                </a:cubicBezTo>
                <a:cubicBezTo>
                  <a:pt x="332" y="23"/>
                  <a:pt x="339" y="30"/>
                  <a:pt x="347" y="30"/>
                </a:cubicBezTo>
                <a:close/>
                <a:moveTo>
                  <a:pt x="15" y="103"/>
                </a:moveTo>
                <a:cubicBezTo>
                  <a:pt x="7" y="103"/>
                  <a:pt x="0" y="110"/>
                  <a:pt x="0" y="118"/>
                </a:cubicBezTo>
                <a:cubicBezTo>
                  <a:pt x="0" y="126"/>
                  <a:pt x="7" y="133"/>
                  <a:pt x="15" y="133"/>
                </a:cubicBezTo>
                <a:cubicBezTo>
                  <a:pt x="23" y="133"/>
                  <a:pt x="30" y="126"/>
                  <a:pt x="30" y="118"/>
                </a:cubicBezTo>
                <a:cubicBezTo>
                  <a:pt x="30" y="110"/>
                  <a:pt x="23" y="103"/>
                  <a:pt x="15" y="103"/>
                </a:cubicBezTo>
                <a:close/>
                <a:moveTo>
                  <a:pt x="366" y="102"/>
                </a:moveTo>
                <a:cubicBezTo>
                  <a:pt x="363" y="104"/>
                  <a:pt x="363" y="109"/>
                  <a:pt x="365" y="113"/>
                </a:cubicBezTo>
                <a:cubicBezTo>
                  <a:pt x="374" y="123"/>
                  <a:pt x="382" y="135"/>
                  <a:pt x="388" y="147"/>
                </a:cubicBezTo>
                <a:cubicBezTo>
                  <a:pt x="371" y="153"/>
                  <a:pt x="371" y="153"/>
                  <a:pt x="371" y="153"/>
                </a:cubicBezTo>
                <a:cubicBezTo>
                  <a:pt x="369" y="153"/>
                  <a:pt x="368" y="156"/>
                  <a:pt x="368" y="158"/>
                </a:cubicBezTo>
                <a:cubicBezTo>
                  <a:pt x="375" y="199"/>
                  <a:pt x="375" y="199"/>
                  <a:pt x="375" y="199"/>
                </a:cubicBezTo>
                <a:cubicBezTo>
                  <a:pt x="370" y="201"/>
                  <a:pt x="367" y="206"/>
                  <a:pt x="367" y="212"/>
                </a:cubicBezTo>
                <a:cubicBezTo>
                  <a:pt x="367" y="212"/>
                  <a:pt x="367" y="213"/>
                  <a:pt x="367" y="213"/>
                </a:cubicBezTo>
                <a:cubicBezTo>
                  <a:pt x="325" y="226"/>
                  <a:pt x="325" y="226"/>
                  <a:pt x="325" y="226"/>
                </a:cubicBezTo>
                <a:cubicBezTo>
                  <a:pt x="323" y="227"/>
                  <a:pt x="322" y="228"/>
                  <a:pt x="321" y="230"/>
                </a:cubicBezTo>
                <a:cubicBezTo>
                  <a:pt x="321" y="231"/>
                  <a:pt x="321" y="233"/>
                  <a:pt x="322" y="234"/>
                </a:cubicBezTo>
                <a:cubicBezTo>
                  <a:pt x="334" y="252"/>
                  <a:pt x="334" y="252"/>
                  <a:pt x="334" y="252"/>
                </a:cubicBezTo>
                <a:cubicBezTo>
                  <a:pt x="331" y="255"/>
                  <a:pt x="329" y="258"/>
                  <a:pt x="329" y="263"/>
                </a:cubicBezTo>
                <a:cubicBezTo>
                  <a:pt x="329" y="265"/>
                  <a:pt x="330" y="268"/>
                  <a:pt x="331" y="270"/>
                </a:cubicBezTo>
                <a:cubicBezTo>
                  <a:pt x="309" y="291"/>
                  <a:pt x="309" y="291"/>
                  <a:pt x="309" y="291"/>
                </a:cubicBezTo>
                <a:cubicBezTo>
                  <a:pt x="308" y="292"/>
                  <a:pt x="307" y="293"/>
                  <a:pt x="307" y="295"/>
                </a:cubicBezTo>
                <a:cubicBezTo>
                  <a:pt x="307" y="296"/>
                  <a:pt x="308" y="298"/>
                  <a:pt x="309" y="299"/>
                </a:cubicBezTo>
                <a:cubicBezTo>
                  <a:pt x="338" y="319"/>
                  <a:pt x="338" y="319"/>
                  <a:pt x="338" y="319"/>
                </a:cubicBezTo>
                <a:cubicBezTo>
                  <a:pt x="338" y="320"/>
                  <a:pt x="338" y="321"/>
                  <a:pt x="338" y="322"/>
                </a:cubicBezTo>
                <a:cubicBezTo>
                  <a:pt x="338" y="330"/>
                  <a:pt x="343" y="336"/>
                  <a:pt x="350" y="337"/>
                </a:cubicBezTo>
                <a:cubicBezTo>
                  <a:pt x="353" y="353"/>
                  <a:pt x="353" y="353"/>
                  <a:pt x="353" y="353"/>
                </a:cubicBezTo>
                <a:cubicBezTo>
                  <a:pt x="322" y="384"/>
                  <a:pt x="280" y="402"/>
                  <a:pt x="233" y="403"/>
                </a:cubicBezTo>
                <a:cubicBezTo>
                  <a:pt x="260" y="365"/>
                  <a:pt x="260" y="365"/>
                  <a:pt x="260" y="365"/>
                </a:cubicBezTo>
                <a:cubicBezTo>
                  <a:pt x="260" y="365"/>
                  <a:pt x="261" y="365"/>
                  <a:pt x="261" y="365"/>
                </a:cubicBezTo>
                <a:cubicBezTo>
                  <a:pt x="270" y="365"/>
                  <a:pt x="276" y="359"/>
                  <a:pt x="276" y="351"/>
                </a:cubicBezTo>
                <a:cubicBezTo>
                  <a:pt x="276" y="342"/>
                  <a:pt x="270" y="336"/>
                  <a:pt x="261" y="336"/>
                </a:cubicBezTo>
                <a:cubicBezTo>
                  <a:pt x="257" y="336"/>
                  <a:pt x="253" y="338"/>
                  <a:pt x="250" y="341"/>
                </a:cubicBezTo>
                <a:cubicBezTo>
                  <a:pt x="173" y="319"/>
                  <a:pt x="173" y="319"/>
                  <a:pt x="173" y="319"/>
                </a:cubicBezTo>
                <a:cubicBezTo>
                  <a:pt x="122" y="297"/>
                  <a:pt x="122" y="297"/>
                  <a:pt x="122" y="297"/>
                </a:cubicBezTo>
                <a:cubicBezTo>
                  <a:pt x="140" y="282"/>
                  <a:pt x="140" y="282"/>
                  <a:pt x="140" y="282"/>
                </a:cubicBezTo>
                <a:cubicBezTo>
                  <a:pt x="142" y="283"/>
                  <a:pt x="144" y="284"/>
                  <a:pt x="147" y="284"/>
                </a:cubicBezTo>
                <a:cubicBezTo>
                  <a:pt x="151" y="284"/>
                  <a:pt x="154" y="283"/>
                  <a:pt x="156" y="281"/>
                </a:cubicBezTo>
                <a:cubicBezTo>
                  <a:pt x="181" y="296"/>
                  <a:pt x="181" y="296"/>
                  <a:pt x="181" y="296"/>
                </a:cubicBezTo>
                <a:cubicBezTo>
                  <a:pt x="181" y="296"/>
                  <a:pt x="182" y="297"/>
                  <a:pt x="183" y="297"/>
                </a:cubicBezTo>
                <a:cubicBezTo>
                  <a:pt x="183" y="297"/>
                  <a:pt x="184" y="297"/>
                  <a:pt x="184" y="297"/>
                </a:cubicBezTo>
                <a:cubicBezTo>
                  <a:pt x="202" y="294"/>
                  <a:pt x="202" y="294"/>
                  <a:pt x="202" y="294"/>
                </a:cubicBezTo>
                <a:cubicBezTo>
                  <a:pt x="205" y="299"/>
                  <a:pt x="210" y="302"/>
                  <a:pt x="216" y="302"/>
                </a:cubicBezTo>
                <a:cubicBezTo>
                  <a:pt x="224" y="302"/>
                  <a:pt x="230" y="296"/>
                  <a:pt x="230" y="288"/>
                </a:cubicBezTo>
                <a:cubicBezTo>
                  <a:pt x="230" y="279"/>
                  <a:pt x="224" y="273"/>
                  <a:pt x="216" y="273"/>
                </a:cubicBezTo>
                <a:cubicBezTo>
                  <a:pt x="209" y="273"/>
                  <a:pt x="203" y="278"/>
                  <a:pt x="201" y="284"/>
                </a:cubicBezTo>
                <a:cubicBezTo>
                  <a:pt x="184" y="287"/>
                  <a:pt x="184" y="287"/>
                  <a:pt x="184" y="287"/>
                </a:cubicBezTo>
                <a:cubicBezTo>
                  <a:pt x="162" y="272"/>
                  <a:pt x="162" y="272"/>
                  <a:pt x="162" y="272"/>
                </a:cubicBezTo>
                <a:cubicBezTo>
                  <a:pt x="162" y="271"/>
                  <a:pt x="162" y="270"/>
                  <a:pt x="162" y="269"/>
                </a:cubicBezTo>
                <a:cubicBezTo>
                  <a:pt x="162" y="268"/>
                  <a:pt x="162" y="266"/>
                  <a:pt x="161" y="265"/>
                </a:cubicBezTo>
                <a:cubicBezTo>
                  <a:pt x="179" y="250"/>
                  <a:pt x="179" y="250"/>
                  <a:pt x="179" y="250"/>
                </a:cubicBezTo>
                <a:cubicBezTo>
                  <a:pt x="181" y="249"/>
                  <a:pt x="181" y="247"/>
                  <a:pt x="181" y="245"/>
                </a:cubicBezTo>
                <a:cubicBezTo>
                  <a:pt x="174" y="223"/>
                  <a:pt x="174" y="223"/>
                  <a:pt x="174" y="223"/>
                </a:cubicBezTo>
                <a:cubicBezTo>
                  <a:pt x="177" y="221"/>
                  <a:pt x="179" y="217"/>
                  <a:pt x="179" y="212"/>
                </a:cubicBezTo>
                <a:cubicBezTo>
                  <a:pt x="179" y="212"/>
                  <a:pt x="179" y="211"/>
                  <a:pt x="179" y="211"/>
                </a:cubicBezTo>
                <a:cubicBezTo>
                  <a:pt x="190" y="206"/>
                  <a:pt x="190" y="206"/>
                  <a:pt x="190" y="206"/>
                </a:cubicBezTo>
                <a:cubicBezTo>
                  <a:pt x="193" y="209"/>
                  <a:pt x="197" y="211"/>
                  <a:pt x="201" y="211"/>
                </a:cubicBezTo>
                <a:cubicBezTo>
                  <a:pt x="209" y="211"/>
                  <a:pt x="216" y="204"/>
                  <a:pt x="216" y="196"/>
                </a:cubicBezTo>
                <a:cubicBezTo>
                  <a:pt x="216" y="188"/>
                  <a:pt x="209" y="181"/>
                  <a:pt x="201" y="181"/>
                </a:cubicBezTo>
                <a:cubicBezTo>
                  <a:pt x="199" y="181"/>
                  <a:pt x="198" y="181"/>
                  <a:pt x="197" y="182"/>
                </a:cubicBezTo>
                <a:cubicBezTo>
                  <a:pt x="146" y="125"/>
                  <a:pt x="146" y="125"/>
                  <a:pt x="146" y="125"/>
                </a:cubicBezTo>
                <a:cubicBezTo>
                  <a:pt x="147" y="123"/>
                  <a:pt x="147" y="121"/>
                  <a:pt x="147" y="119"/>
                </a:cubicBezTo>
                <a:cubicBezTo>
                  <a:pt x="147" y="111"/>
                  <a:pt x="140" y="104"/>
                  <a:pt x="132" y="104"/>
                </a:cubicBezTo>
                <a:cubicBezTo>
                  <a:pt x="128" y="104"/>
                  <a:pt x="124" y="106"/>
                  <a:pt x="121" y="109"/>
                </a:cubicBezTo>
                <a:cubicBezTo>
                  <a:pt x="104" y="104"/>
                  <a:pt x="104" y="104"/>
                  <a:pt x="104" y="104"/>
                </a:cubicBezTo>
                <a:cubicBezTo>
                  <a:pt x="126" y="81"/>
                  <a:pt x="154" y="64"/>
                  <a:pt x="186" y="55"/>
                </a:cubicBezTo>
                <a:cubicBezTo>
                  <a:pt x="198" y="85"/>
                  <a:pt x="198" y="85"/>
                  <a:pt x="198" y="85"/>
                </a:cubicBezTo>
                <a:cubicBezTo>
                  <a:pt x="196" y="88"/>
                  <a:pt x="195" y="91"/>
                  <a:pt x="195" y="94"/>
                </a:cubicBezTo>
                <a:cubicBezTo>
                  <a:pt x="195" y="102"/>
                  <a:pt x="201" y="109"/>
                  <a:pt x="209" y="109"/>
                </a:cubicBezTo>
                <a:cubicBezTo>
                  <a:pt x="210" y="109"/>
                  <a:pt x="211" y="109"/>
                  <a:pt x="212" y="109"/>
                </a:cubicBezTo>
                <a:cubicBezTo>
                  <a:pt x="238" y="141"/>
                  <a:pt x="238" y="141"/>
                  <a:pt x="238" y="141"/>
                </a:cubicBezTo>
                <a:cubicBezTo>
                  <a:pt x="237" y="143"/>
                  <a:pt x="237" y="145"/>
                  <a:pt x="237" y="147"/>
                </a:cubicBezTo>
                <a:cubicBezTo>
                  <a:pt x="237" y="155"/>
                  <a:pt x="243" y="162"/>
                  <a:pt x="252" y="162"/>
                </a:cubicBezTo>
                <a:cubicBezTo>
                  <a:pt x="260" y="162"/>
                  <a:pt x="266" y="155"/>
                  <a:pt x="266" y="147"/>
                </a:cubicBezTo>
                <a:cubicBezTo>
                  <a:pt x="266" y="145"/>
                  <a:pt x="266" y="143"/>
                  <a:pt x="265" y="141"/>
                </a:cubicBezTo>
                <a:cubicBezTo>
                  <a:pt x="292" y="109"/>
                  <a:pt x="292" y="109"/>
                  <a:pt x="292" y="109"/>
                </a:cubicBezTo>
                <a:cubicBezTo>
                  <a:pt x="293" y="110"/>
                  <a:pt x="295" y="110"/>
                  <a:pt x="297" y="110"/>
                </a:cubicBezTo>
                <a:cubicBezTo>
                  <a:pt x="305" y="110"/>
                  <a:pt x="312" y="103"/>
                  <a:pt x="312" y="95"/>
                </a:cubicBezTo>
                <a:cubicBezTo>
                  <a:pt x="312" y="89"/>
                  <a:pt x="308" y="84"/>
                  <a:pt x="303" y="82"/>
                </a:cubicBezTo>
                <a:cubicBezTo>
                  <a:pt x="305" y="66"/>
                  <a:pt x="305" y="66"/>
                  <a:pt x="305" y="66"/>
                </a:cubicBezTo>
                <a:cubicBezTo>
                  <a:pt x="319" y="73"/>
                  <a:pt x="332" y="81"/>
                  <a:pt x="344" y="91"/>
                </a:cubicBezTo>
                <a:cubicBezTo>
                  <a:pt x="347" y="94"/>
                  <a:pt x="352" y="94"/>
                  <a:pt x="355" y="90"/>
                </a:cubicBezTo>
                <a:cubicBezTo>
                  <a:pt x="358" y="87"/>
                  <a:pt x="358" y="82"/>
                  <a:pt x="354" y="79"/>
                </a:cubicBezTo>
                <a:cubicBezTo>
                  <a:pt x="319" y="49"/>
                  <a:pt x="276" y="34"/>
                  <a:pt x="230" y="34"/>
                </a:cubicBezTo>
                <a:cubicBezTo>
                  <a:pt x="124" y="34"/>
                  <a:pt x="38" y="120"/>
                  <a:pt x="38" y="227"/>
                </a:cubicBezTo>
                <a:cubicBezTo>
                  <a:pt x="38" y="333"/>
                  <a:pt x="124" y="419"/>
                  <a:pt x="230" y="419"/>
                </a:cubicBezTo>
                <a:cubicBezTo>
                  <a:pt x="337" y="419"/>
                  <a:pt x="423" y="333"/>
                  <a:pt x="423" y="227"/>
                </a:cubicBezTo>
                <a:cubicBezTo>
                  <a:pt x="423" y="180"/>
                  <a:pt x="407" y="138"/>
                  <a:pt x="378" y="103"/>
                </a:cubicBezTo>
                <a:cubicBezTo>
                  <a:pt x="375" y="99"/>
                  <a:pt x="370" y="99"/>
                  <a:pt x="366" y="102"/>
                </a:cubicBezTo>
                <a:close/>
                <a:moveTo>
                  <a:pt x="258" y="134"/>
                </a:moveTo>
                <a:cubicBezTo>
                  <a:pt x="256" y="133"/>
                  <a:pt x="254" y="132"/>
                  <a:pt x="252" y="132"/>
                </a:cubicBezTo>
                <a:cubicBezTo>
                  <a:pt x="249" y="132"/>
                  <a:pt x="247" y="133"/>
                  <a:pt x="245" y="134"/>
                </a:cubicBezTo>
                <a:cubicBezTo>
                  <a:pt x="221" y="104"/>
                  <a:pt x="221" y="104"/>
                  <a:pt x="221" y="104"/>
                </a:cubicBezTo>
                <a:cubicBezTo>
                  <a:pt x="222" y="103"/>
                  <a:pt x="223" y="101"/>
                  <a:pt x="223" y="100"/>
                </a:cubicBezTo>
                <a:cubicBezTo>
                  <a:pt x="283" y="100"/>
                  <a:pt x="283" y="100"/>
                  <a:pt x="283" y="100"/>
                </a:cubicBezTo>
                <a:cubicBezTo>
                  <a:pt x="283" y="101"/>
                  <a:pt x="284" y="102"/>
                  <a:pt x="284" y="103"/>
                </a:cubicBezTo>
                <a:lnTo>
                  <a:pt x="258" y="134"/>
                </a:lnTo>
                <a:close/>
                <a:moveTo>
                  <a:pt x="295" y="62"/>
                </a:moveTo>
                <a:cubicBezTo>
                  <a:pt x="293" y="81"/>
                  <a:pt x="293" y="81"/>
                  <a:pt x="293" y="81"/>
                </a:cubicBezTo>
                <a:cubicBezTo>
                  <a:pt x="288" y="82"/>
                  <a:pt x="285" y="86"/>
                  <a:pt x="283" y="90"/>
                </a:cubicBezTo>
                <a:cubicBezTo>
                  <a:pt x="223" y="90"/>
                  <a:pt x="223" y="90"/>
                  <a:pt x="223" y="90"/>
                </a:cubicBezTo>
                <a:cubicBezTo>
                  <a:pt x="223" y="89"/>
                  <a:pt x="223" y="88"/>
                  <a:pt x="223" y="88"/>
                </a:cubicBezTo>
                <a:cubicBezTo>
                  <a:pt x="266" y="53"/>
                  <a:pt x="266" y="53"/>
                  <a:pt x="266" y="53"/>
                </a:cubicBezTo>
                <a:cubicBezTo>
                  <a:pt x="276" y="55"/>
                  <a:pt x="286" y="58"/>
                  <a:pt x="295" y="62"/>
                </a:cubicBezTo>
                <a:close/>
                <a:moveTo>
                  <a:pt x="230" y="50"/>
                </a:moveTo>
                <a:cubicBezTo>
                  <a:pt x="238" y="50"/>
                  <a:pt x="245" y="50"/>
                  <a:pt x="253" y="51"/>
                </a:cubicBezTo>
                <a:cubicBezTo>
                  <a:pt x="215" y="81"/>
                  <a:pt x="215" y="81"/>
                  <a:pt x="215" y="81"/>
                </a:cubicBezTo>
                <a:cubicBezTo>
                  <a:pt x="214" y="80"/>
                  <a:pt x="212" y="79"/>
                  <a:pt x="209" y="79"/>
                </a:cubicBezTo>
                <a:cubicBezTo>
                  <a:pt x="208" y="79"/>
                  <a:pt x="207" y="80"/>
                  <a:pt x="206" y="80"/>
                </a:cubicBezTo>
                <a:cubicBezTo>
                  <a:pt x="196" y="53"/>
                  <a:pt x="196" y="53"/>
                  <a:pt x="196" y="53"/>
                </a:cubicBezTo>
                <a:cubicBezTo>
                  <a:pt x="207" y="51"/>
                  <a:pt x="219" y="50"/>
                  <a:pt x="230" y="50"/>
                </a:cubicBezTo>
                <a:close/>
                <a:moveTo>
                  <a:pt x="133" y="274"/>
                </a:moveTo>
                <a:cubicBezTo>
                  <a:pt x="115" y="290"/>
                  <a:pt x="115" y="290"/>
                  <a:pt x="115" y="290"/>
                </a:cubicBezTo>
                <a:cubicBezTo>
                  <a:pt x="97" y="254"/>
                  <a:pt x="97" y="254"/>
                  <a:pt x="97" y="254"/>
                </a:cubicBezTo>
                <a:cubicBezTo>
                  <a:pt x="99" y="251"/>
                  <a:pt x="101" y="248"/>
                  <a:pt x="101" y="244"/>
                </a:cubicBezTo>
                <a:cubicBezTo>
                  <a:pt x="101" y="243"/>
                  <a:pt x="101" y="243"/>
                  <a:pt x="101" y="242"/>
                </a:cubicBezTo>
                <a:cubicBezTo>
                  <a:pt x="115" y="237"/>
                  <a:pt x="115" y="237"/>
                  <a:pt x="115" y="237"/>
                </a:cubicBezTo>
                <a:cubicBezTo>
                  <a:pt x="118" y="239"/>
                  <a:pt x="122" y="241"/>
                  <a:pt x="126" y="241"/>
                </a:cubicBezTo>
                <a:cubicBezTo>
                  <a:pt x="127" y="241"/>
                  <a:pt x="127" y="241"/>
                  <a:pt x="128" y="241"/>
                </a:cubicBezTo>
                <a:cubicBezTo>
                  <a:pt x="136" y="259"/>
                  <a:pt x="136" y="259"/>
                  <a:pt x="136" y="259"/>
                </a:cubicBezTo>
                <a:cubicBezTo>
                  <a:pt x="134" y="261"/>
                  <a:pt x="132" y="265"/>
                  <a:pt x="132" y="269"/>
                </a:cubicBezTo>
                <a:cubicBezTo>
                  <a:pt x="132" y="271"/>
                  <a:pt x="133" y="273"/>
                  <a:pt x="133" y="274"/>
                </a:cubicBezTo>
                <a:close/>
                <a:moveTo>
                  <a:pt x="155" y="257"/>
                </a:moveTo>
                <a:cubicBezTo>
                  <a:pt x="153" y="255"/>
                  <a:pt x="150" y="254"/>
                  <a:pt x="147" y="254"/>
                </a:cubicBezTo>
                <a:cubicBezTo>
                  <a:pt x="147" y="254"/>
                  <a:pt x="146" y="254"/>
                  <a:pt x="145" y="254"/>
                </a:cubicBezTo>
                <a:cubicBezTo>
                  <a:pt x="137" y="237"/>
                  <a:pt x="137" y="237"/>
                  <a:pt x="137" y="237"/>
                </a:cubicBezTo>
                <a:cubicBezTo>
                  <a:pt x="139" y="234"/>
                  <a:pt x="141" y="230"/>
                  <a:pt x="141" y="227"/>
                </a:cubicBezTo>
                <a:cubicBezTo>
                  <a:pt x="141" y="226"/>
                  <a:pt x="141" y="226"/>
                  <a:pt x="141" y="226"/>
                </a:cubicBezTo>
                <a:cubicBezTo>
                  <a:pt x="153" y="221"/>
                  <a:pt x="153" y="221"/>
                  <a:pt x="153" y="221"/>
                </a:cubicBezTo>
                <a:cubicBezTo>
                  <a:pt x="156" y="224"/>
                  <a:pt x="160" y="226"/>
                  <a:pt x="164" y="227"/>
                </a:cubicBezTo>
                <a:cubicBezTo>
                  <a:pt x="170" y="244"/>
                  <a:pt x="170" y="244"/>
                  <a:pt x="170" y="244"/>
                </a:cubicBezTo>
                <a:lnTo>
                  <a:pt x="155" y="257"/>
                </a:lnTo>
                <a:close/>
                <a:moveTo>
                  <a:pt x="175" y="201"/>
                </a:moveTo>
                <a:cubicBezTo>
                  <a:pt x="173" y="199"/>
                  <a:pt x="169" y="197"/>
                  <a:pt x="165" y="197"/>
                </a:cubicBezTo>
                <a:cubicBezTo>
                  <a:pt x="157" y="197"/>
                  <a:pt x="150" y="204"/>
                  <a:pt x="150" y="212"/>
                </a:cubicBezTo>
                <a:cubicBezTo>
                  <a:pt x="137" y="217"/>
                  <a:pt x="137" y="217"/>
                  <a:pt x="137" y="217"/>
                </a:cubicBezTo>
                <a:cubicBezTo>
                  <a:pt x="134" y="214"/>
                  <a:pt x="130" y="212"/>
                  <a:pt x="126" y="212"/>
                </a:cubicBezTo>
                <a:cubicBezTo>
                  <a:pt x="125" y="212"/>
                  <a:pt x="125" y="212"/>
                  <a:pt x="124" y="212"/>
                </a:cubicBezTo>
                <a:cubicBezTo>
                  <a:pt x="109" y="180"/>
                  <a:pt x="109" y="180"/>
                  <a:pt x="109" y="180"/>
                </a:cubicBezTo>
                <a:cubicBezTo>
                  <a:pt x="110" y="179"/>
                  <a:pt x="111" y="178"/>
                  <a:pt x="112" y="177"/>
                </a:cubicBezTo>
                <a:cubicBezTo>
                  <a:pt x="186" y="197"/>
                  <a:pt x="186" y="197"/>
                  <a:pt x="186" y="197"/>
                </a:cubicBezTo>
                <a:cubicBezTo>
                  <a:pt x="186" y="197"/>
                  <a:pt x="186" y="197"/>
                  <a:pt x="186" y="197"/>
                </a:cubicBezTo>
                <a:lnTo>
                  <a:pt x="175" y="201"/>
                </a:lnTo>
                <a:close/>
                <a:moveTo>
                  <a:pt x="130" y="134"/>
                </a:moveTo>
                <a:cubicBezTo>
                  <a:pt x="131" y="134"/>
                  <a:pt x="131" y="134"/>
                  <a:pt x="132" y="134"/>
                </a:cubicBezTo>
                <a:cubicBezTo>
                  <a:pt x="135" y="134"/>
                  <a:pt x="137" y="133"/>
                  <a:pt x="139" y="132"/>
                </a:cubicBezTo>
                <a:cubicBezTo>
                  <a:pt x="188" y="187"/>
                  <a:pt x="188" y="187"/>
                  <a:pt x="188" y="187"/>
                </a:cubicBezTo>
                <a:cubicBezTo>
                  <a:pt x="114" y="168"/>
                  <a:pt x="114" y="168"/>
                  <a:pt x="114" y="168"/>
                </a:cubicBezTo>
                <a:cubicBezTo>
                  <a:pt x="114" y="164"/>
                  <a:pt x="113" y="161"/>
                  <a:pt x="111" y="159"/>
                </a:cubicBezTo>
                <a:lnTo>
                  <a:pt x="130" y="134"/>
                </a:lnTo>
                <a:close/>
                <a:moveTo>
                  <a:pt x="96" y="112"/>
                </a:moveTo>
                <a:cubicBezTo>
                  <a:pt x="118" y="119"/>
                  <a:pt x="118" y="119"/>
                  <a:pt x="118" y="119"/>
                </a:cubicBezTo>
                <a:cubicBezTo>
                  <a:pt x="118" y="119"/>
                  <a:pt x="117" y="119"/>
                  <a:pt x="117" y="119"/>
                </a:cubicBezTo>
                <a:cubicBezTo>
                  <a:pt x="117" y="123"/>
                  <a:pt x="119" y="126"/>
                  <a:pt x="121" y="129"/>
                </a:cubicBezTo>
                <a:cubicBezTo>
                  <a:pt x="102" y="154"/>
                  <a:pt x="102" y="154"/>
                  <a:pt x="102" y="154"/>
                </a:cubicBezTo>
                <a:cubicBezTo>
                  <a:pt x="101" y="154"/>
                  <a:pt x="100" y="154"/>
                  <a:pt x="100" y="154"/>
                </a:cubicBezTo>
                <a:cubicBezTo>
                  <a:pt x="95" y="154"/>
                  <a:pt x="90" y="157"/>
                  <a:pt x="88" y="160"/>
                </a:cubicBezTo>
                <a:cubicBezTo>
                  <a:pt x="69" y="155"/>
                  <a:pt x="69" y="155"/>
                  <a:pt x="69" y="155"/>
                </a:cubicBezTo>
                <a:cubicBezTo>
                  <a:pt x="76" y="139"/>
                  <a:pt x="85" y="125"/>
                  <a:pt x="96" y="112"/>
                </a:cubicBezTo>
                <a:close/>
                <a:moveTo>
                  <a:pt x="65" y="165"/>
                </a:moveTo>
                <a:cubicBezTo>
                  <a:pt x="85" y="170"/>
                  <a:pt x="85" y="170"/>
                  <a:pt x="85" y="170"/>
                </a:cubicBezTo>
                <a:cubicBezTo>
                  <a:pt x="85" y="178"/>
                  <a:pt x="92" y="184"/>
                  <a:pt x="99" y="184"/>
                </a:cubicBezTo>
                <a:cubicBezTo>
                  <a:pt x="115" y="216"/>
                  <a:pt x="115" y="216"/>
                  <a:pt x="115" y="216"/>
                </a:cubicBezTo>
                <a:cubicBezTo>
                  <a:pt x="113" y="219"/>
                  <a:pt x="111" y="223"/>
                  <a:pt x="111" y="227"/>
                </a:cubicBezTo>
                <a:cubicBezTo>
                  <a:pt x="111" y="227"/>
                  <a:pt x="111" y="227"/>
                  <a:pt x="111" y="227"/>
                </a:cubicBezTo>
                <a:cubicBezTo>
                  <a:pt x="96" y="233"/>
                  <a:pt x="96" y="233"/>
                  <a:pt x="96" y="233"/>
                </a:cubicBezTo>
                <a:cubicBezTo>
                  <a:pt x="94" y="231"/>
                  <a:pt x="90" y="229"/>
                  <a:pt x="86" y="229"/>
                </a:cubicBezTo>
                <a:cubicBezTo>
                  <a:pt x="86" y="229"/>
                  <a:pt x="85" y="229"/>
                  <a:pt x="85" y="229"/>
                </a:cubicBezTo>
                <a:cubicBezTo>
                  <a:pt x="60" y="178"/>
                  <a:pt x="60" y="178"/>
                  <a:pt x="60" y="178"/>
                </a:cubicBezTo>
                <a:cubicBezTo>
                  <a:pt x="62" y="174"/>
                  <a:pt x="63" y="169"/>
                  <a:pt x="65" y="165"/>
                </a:cubicBezTo>
                <a:close/>
                <a:moveTo>
                  <a:pt x="54" y="227"/>
                </a:moveTo>
                <a:cubicBezTo>
                  <a:pt x="54" y="215"/>
                  <a:pt x="55" y="204"/>
                  <a:pt x="57" y="193"/>
                </a:cubicBezTo>
                <a:cubicBezTo>
                  <a:pt x="76" y="233"/>
                  <a:pt x="76" y="233"/>
                  <a:pt x="76" y="233"/>
                </a:cubicBezTo>
                <a:cubicBezTo>
                  <a:pt x="73" y="236"/>
                  <a:pt x="71" y="240"/>
                  <a:pt x="71" y="244"/>
                </a:cubicBezTo>
                <a:cubicBezTo>
                  <a:pt x="71" y="252"/>
                  <a:pt x="78" y="259"/>
                  <a:pt x="86" y="259"/>
                </a:cubicBezTo>
                <a:cubicBezTo>
                  <a:pt x="87" y="259"/>
                  <a:pt x="88" y="258"/>
                  <a:pt x="88" y="258"/>
                </a:cubicBezTo>
                <a:cubicBezTo>
                  <a:pt x="109" y="300"/>
                  <a:pt x="109" y="300"/>
                  <a:pt x="109" y="300"/>
                </a:cubicBezTo>
                <a:cubicBezTo>
                  <a:pt x="109" y="302"/>
                  <a:pt x="110" y="302"/>
                  <a:pt x="111" y="303"/>
                </a:cubicBezTo>
                <a:cubicBezTo>
                  <a:pt x="167" y="328"/>
                  <a:pt x="167" y="328"/>
                  <a:pt x="167" y="328"/>
                </a:cubicBezTo>
                <a:cubicBezTo>
                  <a:pt x="180" y="361"/>
                  <a:pt x="180" y="361"/>
                  <a:pt x="180" y="361"/>
                </a:cubicBezTo>
                <a:cubicBezTo>
                  <a:pt x="176" y="364"/>
                  <a:pt x="174" y="368"/>
                  <a:pt x="174" y="372"/>
                </a:cubicBezTo>
                <a:cubicBezTo>
                  <a:pt x="174" y="380"/>
                  <a:pt x="179" y="385"/>
                  <a:pt x="185" y="387"/>
                </a:cubicBezTo>
                <a:cubicBezTo>
                  <a:pt x="186" y="398"/>
                  <a:pt x="186" y="398"/>
                  <a:pt x="186" y="398"/>
                </a:cubicBezTo>
                <a:cubicBezTo>
                  <a:pt x="110" y="378"/>
                  <a:pt x="54" y="309"/>
                  <a:pt x="54" y="227"/>
                </a:cubicBezTo>
                <a:close/>
                <a:moveTo>
                  <a:pt x="179" y="331"/>
                </a:moveTo>
                <a:cubicBezTo>
                  <a:pt x="247" y="351"/>
                  <a:pt x="247" y="351"/>
                  <a:pt x="247" y="351"/>
                </a:cubicBezTo>
                <a:cubicBezTo>
                  <a:pt x="247" y="351"/>
                  <a:pt x="247" y="351"/>
                  <a:pt x="247" y="351"/>
                </a:cubicBezTo>
                <a:cubicBezTo>
                  <a:pt x="201" y="364"/>
                  <a:pt x="201" y="364"/>
                  <a:pt x="201" y="364"/>
                </a:cubicBezTo>
                <a:cubicBezTo>
                  <a:pt x="198" y="360"/>
                  <a:pt x="194" y="358"/>
                  <a:pt x="189" y="358"/>
                </a:cubicBezTo>
                <a:lnTo>
                  <a:pt x="179" y="331"/>
                </a:lnTo>
                <a:close/>
                <a:moveTo>
                  <a:pt x="221" y="403"/>
                </a:moveTo>
                <a:cubicBezTo>
                  <a:pt x="213" y="403"/>
                  <a:pt x="205" y="402"/>
                  <a:pt x="197" y="400"/>
                </a:cubicBezTo>
                <a:cubicBezTo>
                  <a:pt x="195" y="386"/>
                  <a:pt x="195" y="386"/>
                  <a:pt x="195" y="386"/>
                </a:cubicBezTo>
                <a:cubicBezTo>
                  <a:pt x="200" y="383"/>
                  <a:pt x="203" y="379"/>
                  <a:pt x="203" y="374"/>
                </a:cubicBezTo>
                <a:cubicBezTo>
                  <a:pt x="250" y="361"/>
                  <a:pt x="250" y="361"/>
                  <a:pt x="250" y="361"/>
                </a:cubicBezTo>
                <a:cubicBezTo>
                  <a:pt x="251" y="361"/>
                  <a:pt x="251" y="361"/>
                  <a:pt x="251" y="361"/>
                </a:cubicBezTo>
                <a:lnTo>
                  <a:pt x="221" y="403"/>
                </a:lnTo>
                <a:close/>
                <a:moveTo>
                  <a:pt x="352" y="308"/>
                </a:moveTo>
                <a:cubicBezTo>
                  <a:pt x="349" y="308"/>
                  <a:pt x="346" y="309"/>
                  <a:pt x="343" y="311"/>
                </a:cubicBezTo>
                <a:cubicBezTo>
                  <a:pt x="320" y="294"/>
                  <a:pt x="320" y="294"/>
                  <a:pt x="320" y="294"/>
                </a:cubicBezTo>
                <a:cubicBezTo>
                  <a:pt x="339" y="276"/>
                  <a:pt x="339" y="276"/>
                  <a:pt x="339" y="276"/>
                </a:cubicBezTo>
                <a:cubicBezTo>
                  <a:pt x="341" y="277"/>
                  <a:pt x="342" y="277"/>
                  <a:pt x="344" y="277"/>
                </a:cubicBezTo>
                <a:cubicBezTo>
                  <a:pt x="348" y="277"/>
                  <a:pt x="351" y="276"/>
                  <a:pt x="353" y="274"/>
                </a:cubicBezTo>
                <a:cubicBezTo>
                  <a:pt x="365" y="283"/>
                  <a:pt x="365" y="283"/>
                  <a:pt x="365" y="283"/>
                </a:cubicBezTo>
                <a:cubicBezTo>
                  <a:pt x="365" y="285"/>
                  <a:pt x="364" y="286"/>
                  <a:pt x="364" y="288"/>
                </a:cubicBezTo>
                <a:cubicBezTo>
                  <a:pt x="364" y="291"/>
                  <a:pt x="365" y="293"/>
                  <a:pt x="367" y="296"/>
                </a:cubicBezTo>
                <a:cubicBezTo>
                  <a:pt x="357" y="308"/>
                  <a:pt x="357" y="308"/>
                  <a:pt x="357" y="308"/>
                </a:cubicBezTo>
                <a:cubicBezTo>
                  <a:pt x="356" y="308"/>
                  <a:pt x="354" y="308"/>
                  <a:pt x="352" y="308"/>
                </a:cubicBezTo>
                <a:close/>
                <a:moveTo>
                  <a:pt x="362" y="345"/>
                </a:moveTo>
                <a:cubicBezTo>
                  <a:pt x="360" y="335"/>
                  <a:pt x="360" y="335"/>
                  <a:pt x="360" y="335"/>
                </a:cubicBezTo>
                <a:cubicBezTo>
                  <a:pt x="364" y="333"/>
                  <a:pt x="367" y="328"/>
                  <a:pt x="367" y="322"/>
                </a:cubicBezTo>
                <a:cubicBezTo>
                  <a:pt x="367" y="320"/>
                  <a:pt x="366" y="317"/>
                  <a:pt x="365" y="315"/>
                </a:cubicBezTo>
                <a:cubicBezTo>
                  <a:pt x="375" y="302"/>
                  <a:pt x="375" y="302"/>
                  <a:pt x="375" y="302"/>
                </a:cubicBezTo>
                <a:cubicBezTo>
                  <a:pt x="376" y="302"/>
                  <a:pt x="378" y="302"/>
                  <a:pt x="379" y="302"/>
                </a:cubicBezTo>
                <a:cubicBezTo>
                  <a:pt x="382" y="302"/>
                  <a:pt x="385" y="302"/>
                  <a:pt x="387" y="300"/>
                </a:cubicBezTo>
                <a:cubicBezTo>
                  <a:pt x="390" y="302"/>
                  <a:pt x="390" y="302"/>
                  <a:pt x="390" y="302"/>
                </a:cubicBezTo>
                <a:cubicBezTo>
                  <a:pt x="383" y="318"/>
                  <a:pt x="373" y="332"/>
                  <a:pt x="362" y="345"/>
                </a:cubicBezTo>
                <a:close/>
                <a:moveTo>
                  <a:pt x="394" y="293"/>
                </a:moveTo>
                <a:cubicBezTo>
                  <a:pt x="393" y="292"/>
                  <a:pt x="393" y="292"/>
                  <a:pt x="393" y="292"/>
                </a:cubicBezTo>
                <a:cubicBezTo>
                  <a:pt x="394" y="291"/>
                  <a:pt x="394" y="289"/>
                  <a:pt x="394" y="288"/>
                </a:cubicBezTo>
                <a:cubicBezTo>
                  <a:pt x="394" y="284"/>
                  <a:pt x="393" y="281"/>
                  <a:pt x="391" y="279"/>
                </a:cubicBezTo>
                <a:cubicBezTo>
                  <a:pt x="403" y="262"/>
                  <a:pt x="403" y="262"/>
                  <a:pt x="403" y="262"/>
                </a:cubicBezTo>
                <a:cubicBezTo>
                  <a:pt x="401" y="273"/>
                  <a:pt x="398" y="283"/>
                  <a:pt x="394" y="293"/>
                </a:cubicBezTo>
                <a:close/>
                <a:moveTo>
                  <a:pt x="406" y="241"/>
                </a:moveTo>
                <a:cubicBezTo>
                  <a:pt x="383" y="273"/>
                  <a:pt x="383" y="273"/>
                  <a:pt x="383" y="273"/>
                </a:cubicBezTo>
                <a:cubicBezTo>
                  <a:pt x="382" y="273"/>
                  <a:pt x="381" y="273"/>
                  <a:pt x="379" y="273"/>
                </a:cubicBezTo>
                <a:cubicBezTo>
                  <a:pt x="376" y="273"/>
                  <a:pt x="374" y="274"/>
                  <a:pt x="371" y="275"/>
                </a:cubicBezTo>
                <a:cubicBezTo>
                  <a:pt x="359" y="266"/>
                  <a:pt x="359" y="266"/>
                  <a:pt x="359" y="266"/>
                </a:cubicBezTo>
                <a:cubicBezTo>
                  <a:pt x="359" y="265"/>
                  <a:pt x="359" y="264"/>
                  <a:pt x="359" y="263"/>
                </a:cubicBezTo>
                <a:cubicBezTo>
                  <a:pt x="359" y="254"/>
                  <a:pt x="352" y="248"/>
                  <a:pt x="344" y="248"/>
                </a:cubicBezTo>
                <a:cubicBezTo>
                  <a:pt x="344" y="248"/>
                  <a:pt x="343" y="248"/>
                  <a:pt x="343" y="248"/>
                </a:cubicBezTo>
                <a:cubicBezTo>
                  <a:pt x="334" y="234"/>
                  <a:pt x="334" y="234"/>
                  <a:pt x="334" y="234"/>
                </a:cubicBezTo>
                <a:cubicBezTo>
                  <a:pt x="371" y="222"/>
                  <a:pt x="371" y="222"/>
                  <a:pt x="371" y="222"/>
                </a:cubicBezTo>
                <a:cubicBezTo>
                  <a:pt x="374" y="225"/>
                  <a:pt x="378" y="227"/>
                  <a:pt x="382" y="227"/>
                </a:cubicBezTo>
                <a:cubicBezTo>
                  <a:pt x="385" y="227"/>
                  <a:pt x="389" y="225"/>
                  <a:pt x="391" y="223"/>
                </a:cubicBezTo>
                <a:cubicBezTo>
                  <a:pt x="407" y="230"/>
                  <a:pt x="407" y="230"/>
                  <a:pt x="407" y="230"/>
                </a:cubicBezTo>
                <a:cubicBezTo>
                  <a:pt x="407" y="234"/>
                  <a:pt x="407" y="238"/>
                  <a:pt x="406" y="241"/>
                </a:cubicBezTo>
                <a:close/>
                <a:moveTo>
                  <a:pt x="407" y="219"/>
                </a:moveTo>
                <a:cubicBezTo>
                  <a:pt x="396" y="214"/>
                  <a:pt x="396" y="214"/>
                  <a:pt x="396" y="214"/>
                </a:cubicBezTo>
                <a:cubicBezTo>
                  <a:pt x="396" y="214"/>
                  <a:pt x="397" y="213"/>
                  <a:pt x="397" y="212"/>
                </a:cubicBezTo>
                <a:cubicBezTo>
                  <a:pt x="397" y="205"/>
                  <a:pt x="391" y="199"/>
                  <a:pt x="385" y="197"/>
                </a:cubicBezTo>
                <a:cubicBezTo>
                  <a:pt x="379" y="161"/>
                  <a:pt x="379" y="161"/>
                  <a:pt x="379" y="161"/>
                </a:cubicBezTo>
                <a:cubicBezTo>
                  <a:pt x="392" y="156"/>
                  <a:pt x="392" y="156"/>
                  <a:pt x="392" y="156"/>
                </a:cubicBezTo>
                <a:cubicBezTo>
                  <a:pt x="401" y="175"/>
                  <a:pt x="406" y="197"/>
                  <a:pt x="407" y="219"/>
                </a:cubicBezTo>
                <a:close/>
                <a:moveTo>
                  <a:pt x="445" y="331"/>
                </a:moveTo>
                <a:cubicBezTo>
                  <a:pt x="437" y="331"/>
                  <a:pt x="430" y="338"/>
                  <a:pt x="430" y="346"/>
                </a:cubicBezTo>
                <a:cubicBezTo>
                  <a:pt x="430" y="354"/>
                  <a:pt x="437" y="361"/>
                  <a:pt x="445" y="361"/>
                </a:cubicBezTo>
                <a:cubicBezTo>
                  <a:pt x="453" y="361"/>
                  <a:pt x="460" y="354"/>
                  <a:pt x="460" y="346"/>
                </a:cubicBezTo>
                <a:cubicBezTo>
                  <a:pt x="460" y="338"/>
                  <a:pt x="453" y="331"/>
                  <a:pt x="445" y="331"/>
                </a:cubicBezTo>
                <a:close/>
                <a:moveTo>
                  <a:pt x="332" y="169"/>
                </a:moveTo>
                <a:cubicBezTo>
                  <a:pt x="324" y="169"/>
                  <a:pt x="317" y="176"/>
                  <a:pt x="317" y="184"/>
                </a:cubicBezTo>
                <a:cubicBezTo>
                  <a:pt x="317" y="192"/>
                  <a:pt x="324" y="199"/>
                  <a:pt x="332" y="199"/>
                </a:cubicBezTo>
                <a:cubicBezTo>
                  <a:pt x="340" y="199"/>
                  <a:pt x="347" y="192"/>
                  <a:pt x="347" y="184"/>
                </a:cubicBezTo>
                <a:cubicBezTo>
                  <a:pt x="347" y="176"/>
                  <a:pt x="340" y="169"/>
                  <a:pt x="332" y="169"/>
                </a:cubicBezTo>
                <a:close/>
              </a:path>
            </a:pathLst>
          </a:custGeom>
          <a:solidFill>
            <a:srgbClr val="2E817F"/>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61" name="Rounded Rectangle 120"/>
          <p:cNvSpPr>
            <a:spLocks noChangeArrowheads="1"/>
          </p:cNvSpPr>
          <p:nvPr/>
        </p:nvSpPr>
        <p:spPr bwMode="auto">
          <a:xfrm>
            <a:off x="6034088" y="3224213"/>
            <a:ext cx="493712" cy="463550"/>
          </a:xfrm>
          <a:prstGeom prst="roundRect">
            <a:avLst>
              <a:gd name="adj" fmla="val 9546"/>
            </a:avLst>
          </a:prstGeom>
          <a:gradFill flip="none" rotWithShape="1">
            <a:gsLst>
              <a:gs pos="0">
                <a:schemeClr val="accent1">
                  <a:lumMod val="5000"/>
                  <a:lumOff val="95000"/>
                  <a:alpha val="0"/>
                </a:schemeClr>
              </a:gs>
              <a:gs pos="83000">
                <a:schemeClr val="bg1"/>
              </a:gs>
            </a:gsLst>
            <a:lin ang="0" scaled="1"/>
            <a:tileRect/>
          </a:gradFill>
          <a:ln>
            <a:noFill/>
          </a:ln>
          <a:extLst/>
        </p:spPr>
        <p:txBody>
          <a:bodyPr lIns="91422" tIns="45718" rIns="91422" bIns="45718" anchor="ctr"/>
          <a:lstStyle/>
          <a:p>
            <a:pPr>
              <a:spcBef>
                <a:spcPct val="50000"/>
              </a:spcBef>
              <a:defRPr/>
            </a:pPr>
            <a:endParaRPr lang="en-US" b="1" dirty="0">
              <a:latin typeface="Arial" charset="0"/>
              <a:ea typeface="MS PGothic" charset="-128"/>
              <a:cs typeface="Arial" charset="0"/>
            </a:endParaRPr>
          </a:p>
        </p:txBody>
      </p:sp>
      <p:sp>
        <p:nvSpPr>
          <p:cNvPr id="8240" name="Freeform 6"/>
          <p:cNvSpPr>
            <a:spLocks noChangeAspect="1" noEditPoints="1"/>
          </p:cNvSpPr>
          <p:nvPr/>
        </p:nvSpPr>
        <p:spPr bwMode="auto">
          <a:xfrm>
            <a:off x="963613" y="3695700"/>
            <a:ext cx="606425" cy="608013"/>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lIns="91422" tIns="45718" rIns="91422" bIns="45718"/>
          <a:lstStyle/>
          <a:p>
            <a:endParaRPr lang="en-US"/>
          </a:p>
        </p:txBody>
      </p:sp>
      <p:sp>
        <p:nvSpPr>
          <p:cNvPr id="71" name="Rounded Rectangle 120"/>
          <p:cNvSpPr>
            <a:spLocks noChangeArrowheads="1"/>
          </p:cNvSpPr>
          <p:nvPr/>
        </p:nvSpPr>
        <p:spPr bwMode="auto">
          <a:xfrm rot="10800000">
            <a:off x="5583238" y="3224213"/>
            <a:ext cx="493712" cy="463550"/>
          </a:xfrm>
          <a:prstGeom prst="roundRect">
            <a:avLst>
              <a:gd name="adj" fmla="val 9546"/>
            </a:avLst>
          </a:prstGeom>
          <a:gradFill flip="none" rotWithShape="1">
            <a:gsLst>
              <a:gs pos="0">
                <a:schemeClr val="accent1">
                  <a:lumMod val="5000"/>
                  <a:lumOff val="95000"/>
                  <a:alpha val="0"/>
                </a:schemeClr>
              </a:gs>
              <a:gs pos="83000">
                <a:schemeClr val="bg1"/>
              </a:gs>
            </a:gsLst>
            <a:lin ang="0" scaled="1"/>
            <a:tileRect/>
          </a:gradFill>
          <a:ln>
            <a:noFill/>
          </a:ln>
          <a:extLst/>
        </p:spPr>
        <p:txBody>
          <a:bodyPr lIns="91422" tIns="45718" rIns="91422" bIns="45718" anchor="ctr"/>
          <a:lstStyle/>
          <a:p>
            <a:pPr>
              <a:spcBef>
                <a:spcPct val="50000"/>
              </a:spcBef>
              <a:defRPr/>
            </a:pPr>
            <a:endParaRPr lang="en-US" b="1" dirty="0">
              <a:latin typeface="Arial" charset="0"/>
              <a:ea typeface="MS PGothic" charset="-128"/>
              <a:cs typeface="Arial" charset="0"/>
            </a:endParaRPr>
          </a:p>
        </p:txBody>
      </p:sp>
    </p:spTree>
    <p:extLst>
      <p:ext uri="{BB962C8B-B14F-4D97-AF65-F5344CB8AC3E}">
        <p14:creationId xmlns:p14="http://schemas.microsoft.com/office/powerpoint/2010/main" val="176686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V="1">
            <a:off x="7026483" y="3536952"/>
            <a:ext cx="1265238" cy="36512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879852"/>
            <a:ext cx="1296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08" name="Group 38"/>
          <p:cNvGrpSpPr>
            <a:grpSpLocks/>
          </p:cNvGrpSpPr>
          <p:nvPr/>
        </p:nvGrpSpPr>
        <p:grpSpPr bwMode="auto">
          <a:xfrm>
            <a:off x="8340933" y="2816227"/>
            <a:ext cx="1454150" cy="912813"/>
            <a:chOff x="4234" y="1207"/>
            <a:chExt cx="916" cy="575"/>
          </a:xfrm>
        </p:grpSpPr>
        <p:sp>
          <p:nvSpPr>
            <p:cNvPr id="22942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21" name="Text Box 40"/>
            <p:cNvSpPr txBox="1">
              <a:spLocks noChangeArrowheads="1"/>
            </p:cNvSpPr>
            <p:nvPr/>
          </p:nvSpPr>
          <p:spPr bwMode="auto">
            <a:xfrm>
              <a:off x="4260" y="1340"/>
              <a:ext cx="86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IMS</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Telephony</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a:t>
            </a:r>
            <a:br>
              <a:rPr lang="sv-SE" sz="1800" b="1" dirty="0">
                <a:solidFill>
                  <a:schemeClr val="bg2"/>
                </a:solidFill>
                <a:ea typeface="MS PGothic" pitchFamily="34" charset="-128"/>
              </a:rPr>
            </a:br>
            <a:r>
              <a:rPr lang="sv-SE" sz="1800" b="1" dirty="0">
                <a:solidFill>
                  <a:schemeClr val="bg2"/>
                </a:solidFill>
                <a:ea typeface="MS PGothic" pitchFamily="34" charset="-128"/>
              </a:rPr>
              <a:t>or</a:t>
            </a:r>
            <a:br>
              <a:rPr lang="sv-SE" sz="1800" b="1" dirty="0">
                <a:solidFill>
                  <a:schemeClr val="bg2"/>
                </a:solidFill>
                <a:ea typeface="MS PGothic" pitchFamily="34" charset="-128"/>
              </a:rPr>
            </a:br>
            <a:r>
              <a:rPr lang="sv-SE" sz="1800" b="1" dirty="0">
                <a:solidFill>
                  <a:schemeClr val="bg2"/>
                </a:solidFill>
                <a:ea typeface="MS PGothic" pitchFamily="34" charset="-128"/>
              </a:rPr>
              <a:t>PRIVATE NETWORK</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cxnSp>
        <p:nvCxnSpPr>
          <p:cNvPr id="53" name="Straight Connector 38"/>
          <p:cNvCxnSpPr>
            <a:cxnSpLocks noChangeShapeType="1"/>
          </p:cNvCxnSpPr>
          <p:nvPr/>
        </p:nvCxnSpPr>
        <p:spPr bwMode="auto">
          <a:xfrm rot="5400000" flipH="1" flipV="1">
            <a:off x="2953752" y="5341936"/>
            <a:ext cx="12700" cy="566738"/>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4" name="Freeform 7"/>
          <p:cNvSpPr>
            <a:spLocks noChangeAspect="1" noEditPoints="1"/>
          </p:cNvSpPr>
          <p:nvPr/>
        </p:nvSpPr>
        <p:spPr bwMode="auto">
          <a:xfrm>
            <a:off x="2269540" y="5375273"/>
            <a:ext cx="355600" cy="539750"/>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Text Box 19"/>
          <p:cNvSpPr txBox="1">
            <a:spLocks noChangeArrowheads="1"/>
          </p:cNvSpPr>
          <p:nvPr/>
        </p:nvSpPr>
        <p:spPr bwMode="auto">
          <a:xfrm>
            <a:off x="1999732" y="5915024"/>
            <a:ext cx="93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Wi-Fi calling</a:t>
            </a:r>
          </a:p>
        </p:txBody>
      </p:sp>
      <p:sp>
        <p:nvSpPr>
          <p:cNvPr id="2" name="Title 1"/>
          <p:cNvSpPr>
            <a:spLocks noGrp="1"/>
          </p:cNvSpPr>
          <p:nvPr>
            <p:ph type="title"/>
          </p:nvPr>
        </p:nvSpPr>
        <p:spPr/>
        <p:txBody>
          <a:bodyPr/>
          <a:lstStyle/>
          <a:p>
            <a:r>
              <a:rPr lang="en-US" dirty="0"/>
              <a:t>5G networks…</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64" name="Line 17"/>
          <p:cNvSpPr>
            <a:spLocks noChangeShapeType="1"/>
          </p:cNvSpPr>
          <p:nvPr/>
        </p:nvSpPr>
        <p:spPr bwMode="auto">
          <a:xfrm>
            <a:off x="6678890" y="4591398"/>
            <a:ext cx="918955" cy="5842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
          <p:cNvSpPr>
            <a:spLocks noChangeShapeType="1"/>
          </p:cNvSpPr>
          <p:nvPr/>
        </p:nvSpPr>
        <p:spPr bwMode="auto">
          <a:xfrm flipV="1">
            <a:off x="3973720" y="5175598"/>
            <a:ext cx="3624124" cy="250476"/>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Box 65"/>
          <p:cNvSpPr txBox="1"/>
          <p:nvPr/>
        </p:nvSpPr>
        <p:spPr>
          <a:xfrm>
            <a:off x="9234641" y="2337872"/>
            <a:ext cx="1226874" cy="400110"/>
          </a:xfrm>
          <a:prstGeom prst="rect">
            <a:avLst/>
          </a:prstGeom>
          <a:noFill/>
        </p:spPr>
        <p:txBody>
          <a:bodyPr wrap="none" rtlCol="0">
            <a:spAutoFit/>
          </a:bodyPr>
          <a:lstStyle/>
          <a:p>
            <a:r>
              <a:rPr lang="en-US" dirty="0"/>
              <a:t>PS Voice</a:t>
            </a:r>
          </a:p>
        </p:txBody>
      </p:sp>
      <p:sp>
        <p:nvSpPr>
          <p:cNvPr id="67" name="TextBox 66"/>
          <p:cNvSpPr txBox="1"/>
          <p:nvPr/>
        </p:nvSpPr>
        <p:spPr>
          <a:xfrm>
            <a:off x="7924232" y="4312207"/>
            <a:ext cx="726481" cy="400110"/>
          </a:xfrm>
          <a:prstGeom prst="rect">
            <a:avLst/>
          </a:prstGeom>
          <a:noFill/>
        </p:spPr>
        <p:txBody>
          <a:bodyPr wrap="none" rtlCol="0">
            <a:spAutoFit/>
          </a:bodyPr>
          <a:lstStyle/>
          <a:p>
            <a:r>
              <a:rPr lang="en-US" dirty="0"/>
              <a:t>Data</a:t>
            </a:r>
          </a:p>
        </p:txBody>
      </p:sp>
      <p:sp>
        <p:nvSpPr>
          <p:cNvPr id="68" name="TextBox 67"/>
          <p:cNvSpPr txBox="1"/>
          <p:nvPr/>
        </p:nvSpPr>
        <p:spPr>
          <a:xfrm>
            <a:off x="4029284" y="4978635"/>
            <a:ext cx="726481" cy="400110"/>
          </a:xfrm>
          <a:prstGeom prst="rect">
            <a:avLst/>
          </a:prstGeom>
          <a:noFill/>
        </p:spPr>
        <p:txBody>
          <a:bodyPr wrap="none" rtlCol="0">
            <a:spAutoFit/>
          </a:bodyPr>
          <a:lstStyle/>
          <a:p>
            <a:r>
              <a:rPr lang="en-US" dirty="0"/>
              <a:t>Data</a:t>
            </a:r>
          </a:p>
        </p:txBody>
      </p:sp>
      <p:sp>
        <p:nvSpPr>
          <p:cNvPr id="69" name="TextBox 68"/>
          <p:cNvSpPr txBox="1"/>
          <p:nvPr/>
        </p:nvSpPr>
        <p:spPr>
          <a:xfrm>
            <a:off x="6945520" y="3305188"/>
            <a:ext cx="726481" cy="400110"/>
          </a:xfrm>
          <a:prstGeom prst="rect">
            <a:avLst/>
          </a:prstGeom>
          <a:noFill/>
        </p:spPr>
        <p:txBody>
          <a:bodyPr wrap="none" rtlCol="0">
            <a:spAutoFit/>
          </a:bodyPr>
          <a:lstStyle/>
          <a:p>
            <a:r>
              <a:rPr lang="en-US" dirty="0"/>
              <a:t>Data</a:t>
            </a:r>
          </a:p>
        </p:txBody>
      </p:sp>
      <p:sp>
        <p:nvSpPr>
          <p:cNvPr id="36" name="AutoShape 3"/>
          <p:cNvSpPr>
            <a:spLocks noChangeArrowheads="1"/>
          </p:cNvSpPr>
          <p:nvPr/>
        </p:nvSpPr>
        <p:spPr bwMode="auto">
          <a:xfrm>
            <a:off x="3169973" y="2566081"/>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37" name="Rectangle 32"/>
          <p:cNvSpPr>
            <a:spLocks noChangeArrowheads="1"/>
          </p:cNvSpPr>
          <p:nvPr/>
        </p:nvSpPr>
        <p:spPr bwMode="auto">
          <a:xfrm>
            <a:off x="3243471" y="3345542"/>
            <a:ext cx="812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NB-IoT</a:t>
            </a:r>
          </a:p>
        </p:txBody>
      </p:sp>
      <p:sp>
        <p:nvSpPr>
          <p:cNvPr id="38" name="Freeform 33"/>
          <p:cNvSpPr>
            <a:spLocks noChangeAspect="1" noEditPoints="1"/>
          </p:cNvSpPr>
          <p:nvPr/>
        </p:nvSpPr>
        <p:spPr bwMode="auto">
          <a:xfrm>
            <a:off x="3419210" y="2731181"/>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39" name="AutoShape 3"/>
          <p:cNvSpPr>
            <a:spLocks noChangeArrowheads="1"/>
          </p:cNvSpPr>
          <p:nvPr/>
        </p:nvSpPr>
        <p:spPr bwMode="auto">
          <a:xfrm>
            <a:off x="3139016" y="1117065"/>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0" name="Rectangle 32"/>
          <p:cNvSpPr>
            <a:spLocks noChangeArrowheads="1"/>
          </p:cNvSpPr>
          <p:nvPr/>
        </p:nvSpPr>
        <p:spPr bwMode="auto">
          <a:xfrm>
            <a:off x="3212514" y="1896526"/>
            <a:ext cx="783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5G NR</a:t>
            </a:r>
          </a:p>
        </p:txBody>
      </p:sp>
      <p:sp>
        <p:nvSpPr>
          <p:cNvPr id="41" name="Freeform 33"/>
          <p:cNvSpPr>
            <a:spLocks noChangeAspect="1" noEditPoints="1"/>
          </p:cNvSpPr>
          <p:nvPr/>
        </p:nvSpPr>
        <p:spPr bwMode="auto">
          <a:xfrm>
            <a:off x="3388253" y="128216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42" name="Freeform 3"/>
          <p:cNvSpPr>
            <a:spLocks noChangeAspect="1" noEditPoints="1"/>
          </p:cNvSpPr>
          <p:nvPr/>
        </p:nvSpPr>
        <p:spPr bwMode="auto">
          <a:xfrm>
            <a:off x="1586451" y="1119018"/>
            <a:ext cx="826562" cy="691639"/>
          </a:xfrm>
          <a:custGeom>
            <a:avLst/>
            <a:gdLst>
              <a:gd name="T0" fmla="*/ 2147483647 w 417"/>
              <a:gd name="T1" fmla="*/ 2147483647 h 428"/>
              <a:gd name="T2" fmla="*/ 2147483647 w 417"/>
              <a:gd name="T3" fmla="*/ 2147483647 h 428"/>
              <a:gd name="T4" fmla="*/ 2147483647 w 417"/>
              <a:gd name="T5" fmla="*/ 2147483647 h 428"/>
              <a:gd name="T6" fmla="*/ 2147483647 w 417"/>
              <a:gd name="T7" fmla="*/ 2147483647 h 428"/>
              <a:gd name="T8" fmla="*/ 2147483647 w 417"/>
              <a:gd name="T9" fmla="*/ 2147483647 h 428"/>
              <a:gd name="T10" fmla="*/ 2147483647 w 417"/>
              <a:gd name="T11" fmla="*/ 2147483647 h 428"/>
              <a:gd name="T12" fmla="*/ 2147483647 w 417"/>
              <a:gd name="T13" fmla="*/ 2147483647 h 428"/>
              <a:gd name="T14" fmla="*/ 2147483647 w 417"/>
              <a:gd name="T15" fmla="*/ 0 h 428"/>
              <a:gd name="T16" fmla="*/ 2147483647 w 417"/>
              <a:gd name="T17" fmla="*/ 2147483647 h 428"/>
              <a:gd name="T18" fmla="*/ 2147483647 w 417"/>
              <a:gd name="T19" fmla="*/ 2147483647 h 428"/>
              <a:gd name="T20" fmla="*/ 2147483647 w 417"/>
              <a:gd name="T21" fmla="*/ 2147483647 h 428"/>
              <a:gd name="T22" fmla="*/ 2147483647 w 417"/>
              <a:gd name="T23" fmla="*/ 2147483647 h 428"/>
              <a:gd name="T24" fmla="*/ 2147483647 w 417"/>
              <a:gd name="T25" fmla="*/ 2147483647 h 428"/>
              <a:gd name="T26" fmla="*/ 0 w 417"/>
              <a:gd name="T27" fmla="*/ 2147483647 h 428"/>
              <a:gd name="T28" fmla="*/ 2147483647 w 417"/>
              <a:gd name="T29" fmla="*/ 2147483647 h 428"/>
              <a:gd name="T30" fmla="*/ 2147483647 w 417"/>
              <a:gd name="T31" fmla="*/ 2147483647 h 428"/>
              <a:gd name="T32" fmla="*/ 2147483647 w 417"/>
              <a:gd name="T33" fmla="*/ 2147483647 h 428"/>
              <a:gd name="T34" fmla="*/ 2147483647 w 417"/>
              <a:gd name="T35" fmla="*/ 2147483647 h 428"/>
              <a:gd name="T36" fmla="*/ 2147483647 w 417"/>
              <a:gd name="T37" fmla="*/ 2147483647 h 428"/>
              <a:gd name="T38" fmla="*/ 2147483647 w 417"/>
              <a:gd name="T39" fmla="*/ 2147483647 h 428"/>
              <a:gd name="T40" fmla="*/ 2147483647 w 417"/>
              <a:gd name="T41" fmla="*/ 2147483647 h 428"/>
              <a:gd name="T42" fmla="*/ 2147483647 w 417"/>
              <a:gd name="T43" fmla="*/ 2147483647 h 428"/>
              <a:gd name="T44" fmla="*/ 2147483647 w 417"/>
              <a:gd name="T45" fmla="*/ 2147483647 h 428"/>
              <a:gd name="T46" fmla="*/ 2147483647 w 417"/>
              <a:gd name="T47" fmla="*/ 2147483647 h 428"/>
              <a:gd name="T48" fmla="*/ 2147483647 w 417"/>
              <a:gd name="T49" fmla="*/ 2147483647 h 428"/>
              <a:gd name="T50" fmla="*/ 2147483647 w 417"/>
              <a:gd name="T51" fmla="*/ 2147483647 h 428"/>
              <a:gd name="T52" fmla="*/ 2147483647 w 417"/>
              <a:gd name="T53" fmla="*/ 2147483647 h 428"/>
              <a:gd name="T54" fmla="*/ 2147483647 w 417"/>
              <a:gd name="T55" fmla="*/ 2147483647 h 428"/>
              <a:gd name="T56" fmla="*/ 2147483647 w 417"/>
              <a:gd name="T57" fmla="*/ 2147483647 h 428"/>
              <a:gd name="T58" fmla="*/ 2147483647 w 417"/>
              <a:gd name="T59" fmla="*/ 2147483647 h 428"/>
              <a:gd name="T60" fmla="*/ 2147483647 w 417"/>
              <a:gd name="T61" fmla="*/ 2147483647 h 428"/>
              <a:gd name="T62" fmla="*/ 2147483647 w 417"/>
              <a:gd name="T63" fmla="*/ 2147483647 h 428"/>
              <a:gd name="T64" fmla="*/ 2147483647 w 417"/>
              <a:gd name="T65" fmla="*/ 2147483647 h 428"/>
              <a:gd name="T66" fmla="*/ 2147483647 w 417"/>
              <a:gd name="T67" fmla="*/ 2147483647 h 428"/>
              <a:gd name="T68" fmla="*/ 2147483647 w 417"/>
              <a:gd name="T69" fmla="*/ 2147483647 h 428"/>
              <a:gd name="T70" fmla="*/ 2147483647 w 417"/>
              <a:gd name="T71" fmla="*/ 2147483647 h 428"/>
              <a:gd name="T72" fmla="*/ 2147483647 w 417"/>
              <a:gd name="T73" fmla="*/ 2147483647 h 428"/>
              <a:gd name="T74" fmla="*/ 2147483647 w 417"/>
              <a:gd name="T75" fmla="*/ 2147483647 h 428"/>
              <a:gd name="T76" fmla="*/ 2147483647 w 417"/>
              <a:gd name="T77" fmla="*/ 2147483647 h 428"/>
              <a:gd name="T78" fmla="*/ 2147483647 w 417"/>
              <a:gd name="T79" fmla="*/ 2147483647 h 428"/>
              <a:gd name="T80" fmla="*/ 2147483647 w 417"/>
              <a:gd name="T81" fmla="*/ 2147483647 h 428"/>
              <a:gd name="T82" fmla="*/ 2147483647 w 417"/>
              <a:gd name="T83" fmla="*/ 2147483647 h 428"/>
              <a:gd name="T84" fmla="*/ 2147483647 w 417"/>
              <a:gd name="T85" fmla="*/ 2147483647 h 428"/>
              <a:gd name="T86" fmla="*/ 2147483647 w 417"/>
              <a:gd name="T87" fmla="*/ 2147483647 h 428"/>
              <a:gd name="T88" fmla="*/ 2147483647 w 417"/>
              <a:gd name="T89" fmla="*/ 2147483647 h 428"/>
              <a:gd name="T90" fmla="*/ 2147483647 w 417"/>
              <a:gd name="T91" fmla="*/ 2147483647 h 428"/>
              <a:gd name="T92" fmla="*/ 2147483647 w 417"/>
              <a:gd name="T93" fmla="*/ 2147483647 h 428"/>
              <a:gd name="T94" fmla="*/ 2147483647 w 417"/>
              <a:gd name="T95" fmla="*/ 2147483647 h 428"/>
              <a:gd name="T96" fmla="*/ 2147483647 w 417"/>
              <a:gd name="T97" fmla="*/ 2147483647 h 428"/>
              <a:gd name="T98" fmla="*/ 2147483647 w 417"/>
              <a:gd name="T99" fmla="*/ 2147483647 h 428"/>
              <a:gd name="T100" fmla="*/ 2147483647 w 417"/>
              <a:gd name="T101" fmla="*/ 2147483647 h 428"/>
              <a:gd name="T102" fmla="*/ 2147483647 w 417"/>
              <a:gd name="T103" fmla="*/ 2147483647 h 428"/>
              <a:gd name="T104" fmla="*/ 2147483647 w 417"/>
              <a:gd name="T105" fmla="*/ 2147483647 h 428"/>
              <a:gd name="T106" fmla="*/ 2147483647 w 417"/>
              <a:gd name="T107" fmla="*/ 2147483647 h 428"/>
              <a:gd name="T108" fmla="*/ 2147483647 w 417"/>
              <a:gd name="T109" fmla="*/ 2147483647 h 428"/>
              <a:gd name="T110" fmla="*/ 2147483647 w 417"/>
              <a:gd name="T111" fmla="*/ 2147483647 h 428"/>
              <a:gd name="T112" fmla="*/ 2147483647 w 417"/>
              <a:gd name="T113" fmla="*/ 2147483647 h 428"/>
              <a:gd name="T114" fmla="*/ 2147483647 w 417"/>
              <a:gd name="T115" fmla="*/ 2147483647 h 428"/>
              <a:gd name="T116" fmla="*/ 2147483647 w 417"/>
              <a:gd name="T117" fmla="*/ 2147483647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8"/>
              <a:gd name="T179" fmla="*/ 417 w 417"/>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8">
                <a:moveTo>
                  <a:pt x="413" y="87"/>
                </a:moveTo>
                <a:cubicBezTo>
                  <a:pt x="415" y="80"/>
                  <a:pt x="417" y="73"/>
                  <a:pt x="417" y="66"/>
                </a:cubicBezTo>
                <a:cubicBezTo>
                  <a:pt x="417" y="54"/>
                  <a:pt x="413" y="42"/>
                  <a:pt x="407" y="32"/>
                </a:cubicBezTo>
                <a:cubicBezTo>
                  <a:pt x="405" y="28"/>
                  <a:pt x="400" y="27"/>
                  <a:pt x="396" y="29"/>
                </a:cubicBezTo>
                <a:cubicBezTo>
                  <a:pt x="392" y="31"/>
                  <a:pt x="391" y="36"/>
                  <a:pt x="393" y="40"/>
                </a:cubicBezTo>
                <a:cubicBezTo>
                  <a:pt x="393" y="40"/>
                  <a:pt x="393" y="40"/>
                  <a:pt x="393" y="40"/>
                </a:cubicBezTo>
                <a:cubicBezTo>
                  <a:pt x="401" y="52"/>
                  <a:pt x="403" y="67"/>
                  <a:pt x="398" y="82"/>
                </a:cubicBezTo>
                <a:cubicBezTo>
                  <a:pt x="389" y="108"/>
                  <a:pt x="361" y="122"/>
                  <a:pt x="335" y="114"/>
                </a:cubicBezTo>
                <a:cubicBezTo>
                  <a:pt x="309" y="105"/>
                  <a:pt x="294" y="77"/>
                  <a:pt x="303" y="50"/>
                </a:cubicBezTo>
                <a:cubicBezTo>
                  <a:pt x="312" y="24"/>
                  <a:pt x="340" y="10"/>
                  <a:pt x="366" y="19"/>
                </a:cubicBezTo>
                <a:cubicBezTo>
                  <a:pt x="369" y="19"/>
                  <a:pt x="371" y="21"/>
                  <a:pt x="374" y="22"/>
                </a:cubicBezTo>
                <a:cubicBezTo>
                  <a:pt x="374" y="22"/>
                  <a:pt x="374" y="22"/>
                  <a:pt x="374" y="22"/>
                </a:cubicBezTo>
                <a:cubicBezTo>
                  <a:pt x="378" y="24"/>
                  <a:pt x="383" y="22"/>
                  <a:pt x="385" y="18"/>
                </a:cubicBezTo>
                <a:cubicBezTo>
                  <a:pt x="387" y="15"/>
                  <a:pt x="385" y="10"/>
                  <a:pt x="381" y="8"/>
                </a:cubicBezTo>
                <a:cubicBezTo>
                  <a:pt x="378" y="6"/>
                  <a:pt x="375" y="5"/>
                  <a:pt x="371" y="3"/>
                </a:cubicBezTo>
                <a:cubicBezTo>
                  <a:pt x="364" y="1"/>
                  <a:pt x="357" y="0"/>
                  <a:pt x="351" y="0"/>
                </a:cubicBezTo>
                <a:cubicBezTo>
                  <a:pt x="323" y="0"/>
                  <a:pt x="297" y="18"/>
                  <a:pt x="288" y="45"/>
                </a:cubicBezTo>
                <a:cubicBezTo>
                  <a:pt x="287" y="49"/>
                  <a:pt x="286" y="52"/>
                  <a:pt x="286" y="55"/>
                </a:cubicBezTo>
                <a:cubicBezTo>
                  <a:pt x="189" y="81"/>
                  <a:pt x="189" y="81"/>
                  <a:pt x="189" y="81"/>
                </a:cubicBezTo>
                <a:cubicBezTo>
                  <a:pt x="180" y="74"/>
                  <a:pt x="170" y="70"/>
                  <a:pt x="159" y="70"/>
                </a:cubicBezTo>
                <a:cubicBezTo>
                  <a:pt x="154" y="70"/>
                  <a:pt x="150" y="71"/>
                  <a:pt x="146" y="72"/>
                </a:cubicBezTo>
                <a:cubicBezTo>
                  <a:pt x="143" y="73"/>
                  <a:pt x="141" y="74"/>
                  <a:pt x="139" y="75"/>
                </a:cubicBezTo>
                <a:cubicBezTo>
                  <a:pt x="115" y="59"/>
                  <a:pt x="115" y="59"/>
                  <a:pt x="115" y="59"/>
                </a:cubicBezTo>
                <a:cubicBezTo>
                  <a:pt x="113" y="58"/>
                  <a:pt x="112" y="58"/>
                  <a:pt x="110" y="58"/>
                </a:cubicBezTo>
                <a:cubicBezTo>
                  <a:pt x="47" y="58"/>
                  <a:pt x="47" y="58"/>
                  <a:pt x="47" y="58"/>
                </a:cubicBezTo>
                <a:cubicBezTo>
                  <a:pt x="45" y="58"/>
                  <a:pt x="43" y="59"/>
                  <a:pt x="41" y="60"/>
                </a:cubicBezTo>
                <a:cubicBezTo>
                  <a:pt x="2" y="99"/>
                  <a:pt x="2" y="99"/>
                  <a:pt x="2" y="99"/>
                </a:cubicBezTo>
                <a:cubicBezTo>
                  <a:pt x="1" y="100"/>
                  <a:pt x="0" y="102"/>
                  <a:pt x="0" y="105"/>
                </a:cubicBezTo>
                <a:cubicBezTo>
                  <a:pt x="0" y="107"/>
                  <a:pt x="1" y="109"/>
                  <a:pt x="3" y="110"/>
                </a:cubicBezTo>
                <a:cubicBezTo>
                  <a:pt x="22" y="127"/>
                  <a:pt x="22" y="127"/>
                  <a:pt x="22" y="127"/>
                </a:cubicBezTo>
                <a:cubicBezTo>
                  <a:pt x="25" y="130"/>
                  <a:pt x="30" y="130"/>
                  <a:pt x="33" y="127"/>
                </a:cubicBezTo>
                <a:cubicBezTo>
                  <a:pt x="53" y="107"/>
                  <a:pt x="53" y="107"/>
                  <a:pt x="53" y="107"/>
                </a:cubicBezTo>
                <a:cubicBezTo>
                  <a:pt x="84" y="108"/>
                  <a:pt x="84" y="108"/>
                  <a:pt x="84" y="108"/>
                </a:cubicBezTo>
                <a:cubicBezTo>
                  <a:pt x="111" y="131"/>
                  <a:pt x="111" y="131"/>
                  <a:pt x="111" y="131"/>
                </a:cubicBezTo>
                <a:cubicBezTo>
                  <a:pt x="100" y="165"/>
                  <a:pt x="100" y="165"/>
                  <a:pt x="100" y="165"/>
                </a:cubicBezTo>
                <a:cubicBezTo>
                  <a:pt x="73" y="182"/>
                  <a:pt x="73" y="182"/>
                  <a:pt x="73" y="182"/>
                </a:cubicBezTo>
                <a:cubicBezTo>
                  <a:pt x="46" y="175"/>
                  <a:pt x="46" y="175"/>
                  <a:pt x="46" y="175"/>
                </a:cubicBezTo>
                <a:cubicBezTo>
                  <a:pt x="42" y="174"/>
                  <a:pt x="38" y="176"/>
                  <a:pt x="37" y="180"/>
                </a:cubicBezTo>
                <a:cubicBezTo>
                  <a:pt x="28" y="204"/>
                  <a:pt x="28" y="204"/>
                  <a:pt x="28" y="204"/>
                </a:cubicBezTo>
                <a:cubicBezTo>
                  <a:pt x="28" y="206"/>
                  <a:pt x="28" y="209"/>
                  <a:pt x="29" y="211"/>
                </a:cubicBezTo>
                <a:cubicBezTo>
                  <a:pt x="30" y="213"/>
                  <a:pt x="32" y="214"/>
                  <a:pt x="34" y="215"/>
                </a:cubicBezTo>
                <a:cubicBezTo>
                  <a:pt x="87" y="228"/>
                  <a:pt x="87" y="228"/>
                  <a:pt x="87" y="228"/>
                </a:cubicBezTo>
                <a:cubicBezTo>
                  <a:pt x="87" y="228"/>
                  <a:pt x="88" y="228"/>
                  <a:pt x="89" y="228"/>
                </a:cubicBezTo>
                <a:cubicBezTo>
                  <a:pt x="90" y="228"/>
                  <a:pt x="92" y="228"/>
                  <a:pt x="93" y="227"/>
                </a:cubicBezTo>
                <a:cubicBezTo>
                  <a:pt x="148" y="195"/>
                  <a:pt x="148" y="195"/>
                  <a:pt x="148" y="195"/>
                </a:cubicBezTo>
                <a:cubicBezTo>
                  <a:pt x="149" y="194"/>
                  <a:pt x="150" y="193"/>
                  <a:pt x="151" y="192"/>
                </a:cubicBezTo>
                <a:cubicBezTo>
                  <a:pt x="164" y="166"/>
                  <a:pt x="164" y="166"/>
                  <a:pt x="164" y="166"/>
                </a:cubicBezTo>
                <a:cubicBezTo>
                  <a:pt x="166" y="166"/>
                  <a:pt x="169" y="165"/>
                  <a:pt x="171" y="165"/>
                </a:cubicBezTo>
                <a:cubicBezTo>
                  <a:pt x="187" y="161"/>
                  <a:pt x="198" y="149"/>
                  <a:pt x="203" y="135"/>
                </a:cubicBezTo>
                <a:cubicBezTo>
                  <a:pt x="295" y="110"/>
                  <a:pt x="295" y="110"/>
                  <a:pt x="295" y="110"/>
                </a:cubicBezTo>
                <a:cubicBezTo>
                  <a:pt x="257" y="224"/>
                  <a:pt x="257" y="224"/>
                  <a:pt x="257" y="224"/>
                </a:cubicBezTo>
                <a:cubicBezTo>
                  <a:pt x="231" y="232"/>
                  <a:pt x="212" y="257"/>
                  <a:pt x="212" y="286"/>
                </a:cubicBezTo>
                <a:cubicBezTo>
                  <a:pt x="212" y="294"/>
                  <a:pt x="213" y="302"/>
                  <a:pt x="216" y="309"/>
                </a:cubicBezTo>
                <a:cubicBezTo>
                  <a:pt x="151" y="415"/>
                  <a:pt x="151" y="415"/>
                  <a:pt x="151" y="415"/>
                </a:cubicBezTo>
                <a:cubicBezTo>
                  <a:pt x="150" y="418"/>
                  <a:pt x="150" y="421"/>
                  <a:pt x="151" y="423"/>
                </a:cubicBezTo>
                <a:cubicBezTo>
                  <a:pt x="153" y="426"/>
                  <a:pt x="155" y="428"/>
                  <a:pt x="158" y="428"/>
                </a:cubicBezTo>
                <a:cubicBezTo>
                  <a:pt x="402" y="428"/>
                  <a:pt x="402" y="428"/>
                  <a:pt x="402" y="428"/>
                </a:cubicBezTo>
                <a:cubicBezTo>
                  <a:pt x="405" y="428"/>
                  <a:pt x="408" y="426"/>
                  <a:pt x="409" y="423"/>
                </a:cubicBezTo>
                <a:cubicBezTo>
                  <a:pt x="411" y="421"/>
                  <a:pt x="411" y="418"/>
                  <a:pt x="409" y="415"/>
                </a:cubicBezTo>
                <a:cubicBezTo>
                  <a:pt x="341" y="304"/>
                  <a:pt x="341" y="304"/>
                  <a:pt x="341" y="304"/>
                </a:cubicBezTo>
                <a:cubicBezTo>
                  <a:pt x="343" y="298"/>
                  <a:pt x="344" y="292"/>
                  <a:pt x="344" y="286"/>
                </a:cubicBezTo>
                <a:cubicBezTo>
                  <a:pt x="344" y="272"/>
                  <a:pt x="339" y="259"/>
                  <a:pt x="331" y="248"/>
                </a:cubicBezTo>
                <a:cubicBezTo>
                  <a:pt x="371" y="129"/>
                  <a:pt x="371" y="129"/>
                  <a:pt x="371" y="129"/>
                </a:cubicBezTo>
                <a:cubicBezTo>
                  <a:pt x="390" y="123"/>
                  <a:pt x="406" y="108"/>
                  <a:pt x="413" y="87"/>
                </a:cubicBezTo>
                <a:close/>
                <a:moveTo>
                  <a:pt x="93" y="95"/>
                </a:moveTo>
                <a:cubicBezTo>
                  <a:pt x="91" y="93"/>
                  <a:pt x="90" y="93"/>
                  <a:pt x="88" y="93"/>
                </a:cubicBezTo>
                <a:cubicBezTo>
                  <a:pt x="50" y="91"/>
                  <a:pt x="50" y="91"/>
                  <a:pt x="50" y="91"/>
                </a:cubicBezTo>
                <a:cubicBezTo>
                  <a:pt x="50" y="91"/>
                  <a:pt x="49" y="91"/>
                  <a:pt x="49" y="91"/>
                </a:cubicBezTo>
                <a:cubicBezTo>
                  <a:pt x="47" y="91"/>
                  <a:pt x="45" y="92"/>
                  <a:pt x="44" y="93"/>
                </a:cubicBezTo>
                <a:cubicBezTo>
                  <a:pt x="27" y="110"/>
                  <a:pt x="27" y="110"/>
                  <a:pt x="27" y="110"/>
                </a:cubicBezTo>
                <a:cubicBezTo>
                  <a:pt x="20" y="104"/>
                  <a:pt x="20" y="104"/>
                  <a:pt x="20" y="104"/>
                </a:cubicBezTo>
                <a:cubicBezTo>
                  <a:pt x="50" y="74"/>
                  <a:pt x="50" y="74"/>
                  <a:pt x="50" y="74"/>
                </a:cubicBezTo>
                <a:cubicBezTo>
                  <a:pt x="108" y="74"/>
                  <a:pt x="108" y="74"/>
                  <a:pt x="108" y="74"/>
                </a:cubicBezTo>
                <a:cubicBezTo>
                  <a:pt x="125" y="84"/>
                  <a:pt x="125" y="84"/>
                  <a:pt x="125" y="84"/>
                </a:cubicBezTo>
                <a:cubicBezTo>
                  <a:pt x="118" y="92"/>
                  <a:pt x="113" y="101"/>
                  <a:pt x="111" y="111"/>
                </a:cubicBezTo>
                <a:lnTo>
                  <a:pt x="93" y="95"/>
                </a:lnTo>
                <a:close/>
                <a:moveTo>
                  <a:pt x="138" y="183"/>
                </a:moveTo>
                <a:cubicBezTo>
                  <a:pt x="88" y="212"/>
                  <a:pt x="88" y="212"/>
                  <a:pt x="88" y="212"/>
                </a:cubicBezTo>
                <a:cubicBezTo>
                  <a:pt x="46" y="201"/>
                  <a:pt x="46" y="201"/>
                  <a:pt x="46" y="201"/>
                </a:cubicBezTo>
                <a:cubicBezTo>
                  <a:pt x="49" y="192"/>
                  <a:pt x="49" y="192"/>
                  <a:pt x="49" y="192"/>
                </a:cubicBezTo>
                <a:cubicBezTo>
                  <a:pt x="72" y="198"/>
                  <a:pt x="72" y="198"/>
                  <a:pt x="72" y="198"/>
                </a:cubicBezTo>
                <a:cubicBezTo>
                  <a:pt x="74" y="199"/>
                  <a:pt x="77" y="199"/>
                  <a:pt x="79" y="197"/>
                </a:cubicBezTo>
                <a:cubicBezTo>
                  <a:pt x="111" y="177"/>
                  <a:pt x="111" y="177"/>
                  <a:pt x="111" y="177"/>
                </a:cubicBezTo>
                <a:cubicBezTo>
                  <a:pt x="112" y="176"/>
                  <a:pt x="113" y="174"/>
                  <a:pt x="114" y="173"/>
                </a:cubicBezTo>
                <a:cubicBezTo>
                  <a:pt x="122" y="149"/>
                  <a:pt x="122" y="149"/>
                  <a:pt x="122" y="149"/>
                </a:cubicBezTo>
                <a:cubicBezTo>
                  <a:pt x="128" y="157"/>
                  <a:pt x="137" y="162"/>
                  <a:pt x="147" y="165"/>
                </a:cubicBezTo>
                <a:lnTo>
                  <a:pt x="138" y="183"/>
                </a:lnTo>
                <a:close/>
                <a:moveTo>
                  <a:pt x="167" y="149"/>
                </a:moveTo>
                <a:cubicBezTo>
                  <a:pt x="150" y="154"/>
                  <a:pt x="132" y="144"/>
                  <a:pt x="128" y="127"/>
                </a:cubicBezTo>
                <a:cubicBezTo>
                  <a:pt x="123" y="110"/>
                  <a:pt x="133" y="92"/>
                  <a:pt x="150" y="88"/>
                </a:cubicBezTo>
                <a:cubicBezTo>
                  <a:pt x="167" y="83"/>
                  <a:pt x="185" y="93"/>
                  <a:pt x="189" y="110"/>
                </a:cubicBezTo>
                <a:cubicBezTo>
                  <a:pt x="194" y="127"/>
                  <a:pt x="184" y="145"/>
                  <a:pt x="167" y="149"/>
                </a:cubicBezTo>
                <a:close/>
                <a:moveTo>
                  <a:pt x="206" y="118"/>
                </a:moveTo>
                <a:cubicBezTo>
                  <a:pt x="206" y="114"/>
                  <a:pt x="206" y="110"/>
                  <a:pt x="205" y="106"/>
                </a:cubicBezTo>
                <a:cubicBezTo>
                  <a:pt x="205" y="106"/>
                  <a:pt x="205" y="106"/>
                  <a:pt x="205" y="106"/>
                </a:cubicBezTo>
                <a:cubicBezTo>
                  <a:pt x="204" y="102"/>
                  <a:pt x="202" y="98"/>
                  <a:pt x="200" y="95"/>
                </a:cubicBezTo>
                <a:cubicBezTo>
                  <a:pt x="285" y="72"/>
                  <a:pt x="285" y="72"/>
                  <a:pt x="285" y="72"/>
                </a:cubicBezTo>
                <a:cubicBezTo>
                  <a:pt x="285" y="80"/>
                  <a:pt x="288" y="88"/>
                  <a:pt x="291" y="95"/>
                </a:cubicBezTo>
                <a:lnTo>
                  <a:pt x="206" y="118"/>
                </a:lnTo>
                <a:close/>
                <a:moveTo>
                  <a:pt x="278" y="236"/>
                </a:moveTo>
                <a:cubicBezTo>
                  <a:pt x="305" y="236"/>
                  <a:pt x="328" y="259"/>
                  <a:pt x="328" y="286"/>
                </a:cubicBezTo>
                <a:cubicBezTo>
                  <a:pt x="328" y="314"/>
                  <a:pt x="305" y="337"/>
                  <a:pt x="278" y="337"/>
                </a:cubicBezTo>
                <a:cubicBezTo>
                  <a:pt x="250" y="337"/>
                  <a:pt x="227" y="314"/>
                  <a:pt x="227" y="286"/>
                </a:cubicBezTo>
                <a:cubicBezTo>
                  <a:pt x="227" y="259"/>
                  <a:pt x="250" y="236"/>
                  <a:pt x="278" y="236"/>
                </a:cubicBezTo>
                <a:close/>
                <a:moveTo>
                  <a:pt x="333" y="322"/>
                </a:moveTo>
                <a:cubicBezTo>
                  <a:pt x="388" y="412"/>
                  <a:pt x="388" y="412"/>
                  <a:pt x="388" y="412"/>
                </a:cubicBezTo>
                <a:cubicBezTo>
                  <a:pt x="172" y="412"/>
                  <a:pt x="172" y="412"/>
                  <a:pt x="172" y="412"/>
                </a:cubicBezTo>
                <a:cubicBezTo>
                  <a:pt x="225" y="326"/>
                  <a:pt x="225" y="326"/>
                  <a:pt x="225" y="326"/>
                </a:cubicBezTo>
                <a:cubicBezTo>
                  <a:pt x="237" y="342"/>
                  <a:pt x="256" y="352"/>
                  <a:pt x="278" y="352"/>
                </a:cubicBezTo>
                <a:cubicBezTo>
                  <a:pt x="301" y="352"/>
                  <a:pt x="322" y="340"/>
                  <a:pt x="333" y="322"/>
                </a:cubicBezTo>
                <a:close/>
                <a:moveTo>
                  <a:pt x="319" y="235"/>
                </a:moveTo>
                <a:cubicBezTo>
                  <a:pt x="308" y="226"/>
                  <a:pt x="293" y="220"/>
                  <a:pt x="278" y="220"/>
                </a:cubicBezTo>
                <a:cubicBezTo>
                  <a:pt x="277" y="220"/>
                  <a:pt x="276" y="220"/>
                  <a:pt x="275" y="220"/>
                </a:cubicBezTo>
                <a:cubicBezTo>
                  <a:pt x="309" y="118"/>
                  <a:pt x="309" y="118"/>
                  <a:pt x="309" y="118"/>
                </a:cubicBezTo>
                <a:cubicBezTo>
                  <a:pt x="315" y="122"/>
                  <a:pt x="322" y="126"/>
                  <a:pt x="330" y="129"/>
                </a:cubicBezTo>
                <a:cubicBezTo>
                  <a:pt x="337" y="131"/>
                  <a:pt x="344" y="132"/>
                  <a:pt x="351" y="132"/>
                </a:cubicBezTo>
                <a:cubicBezTo>
                  <a:pt x="351" y="132"/>
                  <a:pt x="351" y="132"/>
                  <a:pt x="351" y="132"/>
                </a:cubicBezTo>
                <a:cubicBezTo>
                  <a:pt x="351" y="132"/>
                  <a:pt x="352" y="132"/>
                  <a:pt x="353" y="132"/>
                </a:cubicBezTo>
                <a:lnTo>
                  <a:pt x="319" y="235"/>
                </a:lnTo>
                <a:close/>
              </a:path>
            </a:pathLst>
          </a:custGeom>
          <a:solidFill>
            <a:srgbClr val="7030A0"/>
          </a:solidFill>
          <a:ln>
            <a:noFill/>
          </a:ln>
          <a:extLst/>
        </p:spPr>
        <p:txBody>
          <a:bodyPr lIns="68532" tIns="34268" rIns="68532" bIns="3426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3" name="Group 6"/>
          <p:cNvGrpSpPr>
            <a:grpSpLocks/>
          </p:cNvGrpSpPr>
          <p:nvPr/>
        </p:nvGrpSpPr>
        <p:grpSpPr bwMode="auto">
          <a:xfrm>
            <a:off x="1955830" y="1950241"/>
            <a:ext cx="355600" cy="539750"/>
            <a:chOff x="657" y="2024"/>
            <a:chExt cx="393" cy="596"/>
          </a:xfrm>
          <a:solidFill>
            <a:srgbClr val="7030A0"/>
          </a:solidFill>
        </p:grpSpPr>
        <p:sp>
          <p:nvSpPr>
            <p:cNvPr id="44"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 Box 8"/>
            <p:cNvSpPr txBox="1">
              <a:spLocks noChangeArrowheads="1"/>
            </p:cNvSpPr>
            <p:nvPr/>
          </p:nvSpPr>
          <p:spPr bwMode="auto">
            <a:xfrm>
              <a:off x="734" y="2098"/>
              <a:ext cx="0" cy="255"/>
            </a:xfrm>
            <a:prstGeom prst="rect">
              <a:avLst/>
            </a:prstGeom>
            <a:grp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47" name="Freeform 7"/>
          <p:cNvSpPr>
            <a:spLocks noChangeAspect="1" noEditPoints="1"/>
          </p:cNvSpPr>
          <p:nvPr/>
        </p:nvSpPr>
        <p:spPr bwMode="auto">
          <a:xfrm>
            <a:off x="1864986" y="2895506"/>
            <a:ext cx="626878" cy="627667"/>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7030A0"/>
          </a:solidFill>
          <a:ln>
            <a:noFill/>
          </a:ln>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14"/>
          <p:cNvSpPr>
            <a:spLocks noChangeShapeType="1"/>
          </p:cNvSpPr>
          <p:nvPr/>
        </p:nvSpPr>
        <p:spPr bwMode="auto">
          <a:xfrm flipV="1">
            <a:off x="2311430" y="1686239"/>
            <a:ext cx="858543" cy="452551"/>
          </a:xfrm>
          <a:prstGeom prst="line">
            <a:avLst/>
          </a:prstGeom>
          <a:noFill/>
          <a:ln w="381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4"/>
          <p:cNvSpPr>
            <a:spLocks noChangeShapeType="1"/>
          </p:cNvSpPr>
          <p:nvPr/>
        </p:nvSpPr>
        <p:spPr bwMode="auto">
          <a:xfrm flipH="1" flipV="1">
            <a:off x="3973720" y="1653217"/>
            <a:ext cx="2106612" cy="1967869"/>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4"/>
          <p:cNvSpPr>
            <a:spLocks noChangeShapeType="1"/>
          </p:cNvSpPr>
          <p:nvPr/>
        </p:nvSpPr>
        <p:spPr bwMode="auto">
          <a:xfrm flipH="1" flipV="1">
            <a:off x="4060560" y="3027362"/>
            <a:ext cx="1657923" cy="59372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 name="Group 38"/>
          <p:cNvGrpSpPr>
            <a:grpSpLocks/>
          </p:cNvGrpSpPr>
          <p:nvPr/>
        </p:nvGrpSpPr>
        <p:grpSpPr bwMode="auto">
          <a:xfrm>
            <a:off x="6833322" y="1418711"/>
            <a:ext cx="1454150" cy="912813"/>
            <a:chOff x="4234" y="1207"/>
            <a:chExt cx="916" cy="575"/>
          </a:xfrm>
        </p:grpSpPr>
        <p:sp>
          <p:nvSpPr>
            <p:cNvPr id="6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61" name="Text Box 40"/>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63" name="Line 16"/>
          <p:cNvSpPr>
            <a:spLocks noChangeShapeType="1"/>
          </p:cNvSpPr>
          <p:nvPr/>
        </p:nvSpPr>
        <p:spPr bwMode="auto">
          <a:xfrm flipV="1">
            <a:off x="6678891" y="2340702"/>
            <a:ext cx="815904" cy="1299996"/>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70" name="TextBox 69"/>
          <p:cNvSpPr txBox="1"/>
          <p:nvPr/>
        </p:nvSpPr>
        <p:spPr>
          <a:xfrm>
            <a:off x="7841134" y="1018826"/>
            <a:ext cx="2324675" cy="400110"/>
          </a:xfrm>
          <a:prstGeom prst="rect">
            <a:avLst/>
          </a:prstGeom>
          <a:noFill/>
        </p:spPr>
        <p:txBody>
          <a:bodyPr wrap="none" rtlCol="0">
            <a:spAutoFit/>
          </a:bodyPr>
          <a:lstStyle/>
          <a:p>
            <a:r>
              <a:rPr lang="en-US" dirty="0"/>
              <a:t>Application service</a:t>
            </a:r>
          </a:p>
        </p:txBody>
      </p:sp>
      <p:sp>
        <p:nvSpPr>
          <p:cNvPr id="71" name="Line 16"/>
          <p:cNvSpPr>
            <a:spLocks noChangeShapeType="1"/>
          </p:cNvSpPr>
          <p:nvPr/>
        </p:nvSpPr>
        <p:spPr bwMode="auto">
          <a:xfrm>
            <a:off x="7004772" y="4146550"/>
            <a:ext cx="3456743" cy="13257"/>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2" name="Group 38"/>
          <p:cNvGrpSpPr>
            <a:grpSpLocks/>
          </p:cNvGrpSpPr>
          <p:nvPr/>
        </p:nvGrpSpPr>
        <p:grpSpPr bwMode="auto">
          <a:xfrm>
            <a:off x="10534326" y="3678585"/>
            <a:ext cx="1454151" cy="912813"/>
            <a:chOff x="4234" y="1207"/>
            <a:chExt cx="916" cy="575"/>
          </a:xfrm>
        </p:grpSpPr>
        <p:sp>
          <p:nvSpPr>
            <p:cNvPr id="73"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74" name="Text Box 40"/>
            <p:cNvSpPr txBox="1">
              <a:spLocks noChangeArrowheads="1"/>
            </p:cNvSpPr>
            <p:nvPr/>
          </p:nvSpPr>
          <p:spPr bwMode="auto">
            <a:xfrm>
              <a:off x="4452" y="1340"/>
              <a:ext cx="486"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Media</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APP,</a:t>
              </a:r>
            </a:p>
          </p:txBody>
        </p:sp>
      </p:grpSp>
      <p:sp>
        <p:nvSpPr>
          <p:cNvPr id="75" name="Freeform 3"/>
          <p:cNvSpPr>
            <a:spLocks noChangeAspect="1" noEditPoints="1"/>
          </p:cNvSpPr>
          <p:nvPr/>
        </p:nvSpPr>
        <p:spPr bwMode="auto">
          <a:xfrm>
            <a:off x="941222" y="1568536"/>
            <a:ext cx="862319" cy="796284"/>
          </a:xfrm>
          <a:custGeom>
            <a:avLst/>
            <a:gdLst>
              <a:gd name="T0" fmla="*/ 2147483647 w 455"/>
              <a:gd name="T1" fmla="*/ 2147483647 h 418"/>
              <a:gd name="T2" fmla="*/ 2147483647 w 455"/>
              <a:gd name="T3" fmla="*/ 2147483647 h 418"/>
              <a:gd name="T4" fmla="*/ 2147483647 w 455"/>
              <a:gd name="T5" fmla="*/ 2147483647 h 418"/>
              <a:gd name="T6" fmla="*/ 2147483647 w 455"/>
              <a:gd name="T7" fmla="*/ 2147483647 h 418"/>
              <a:gd name="T8" fmla="*/ 2147483647 w 455"/>
              <a:gd name="T9" fmla="*/ 2147483647 h 418"/>
              <a:gd name="T10" fmla="*/ 2147483647 w 455"/>
              <a:gd name="T11" fmla="*/ 969523976 h 418"/>
              <a:gd name="T12" fmla="*/ 2147483647 w 455"/>
              <a:gd name="T13" fmla="*/ 2147483647 h 418"/>
              <a:gd name="T14" fmla="*/ 225082532 w 455"/>
              <a:gd name="T15" fmla="*/ 2147483647 h 418"/>
              <a:gd name="T16" fmla="*/ 253216442 w 455"/>
              <a:gd name="T17" fmla="*/ 224818458 h 418"/>
              <a:gd name="T18" fmla="*/ 2147483647 w 455"/>
              <a:gd name="T19" fmla="*/ 252920765 h 418"/>
              <a:gd name="T20" fmla="*/ 2147483647 w 455"/>
              <a:gd name="T21" fmla="*/ 688500904 h 418"/>
              <a:gd name="T22" fmla="*/ 2147483647 w 455"/>
              <a:gd name="T23" fmla="*/ 576095424 h 418"/>
              <a:gd name="T24" fmla="*/ 2147483647 w 455"/>
              <a:gd name="T25" fmla="*/ 0 h 418"/>
              <a:gd name="T26" fmla="*/ 0 w 455"/>
              <a:gd name="T27" fmla="*/ 252920765 h 418"/>
              <a:gd name="T28" fmla="*/ 253216442 w 455"/>
              <a:gd name="T29" fmla="*/ 2147483647 h 418"/>
              <a:gd name="T30" fmla="*/ 2147483647 w 455"/>
              <a:gd name="T31" fmla="*/ 2147483647 h 418"/>
              <a:gd name="T32" fmla="*/ 2147483647 w 455"/>
              <a:gd name="T33" fmla="*/ 2147483647 h 418"/>
              <a:gd name="T34" fmla="*/ 1308292453 w 455"/>
              <a:gd name="T35" fmla="*/ 2147483647 h 418"/>
              <a:gd name="T36" fmla="*/ 1237952052 w 455"/>
              <a:gd name="T37" fmla="*/ 2147483647 h 418"/>
              <a:gd name="T38" fmla="*/ 2147483647 w 455"/>
              <a:gd name="T39" fmla="*/ 2147483647 h 418"/>
              <a:gd name="T40" fmla="*/ 2147483647 w 455"/>
              <a:gd name="T41" fmla="*/ 2147483647 h 418"/>
              <a:gd name="T42" fmla="*/ 2147483647 w 455"/>
              <a:gd name="T43" fmla="*/ 2147483647 h 418"/>
              <a:gd name="T44" fmla="*/ 2147483647 w 455"/>
              <a:gd name="T45" fmla="*/ 2147483647 h 418"/>
              <a:gd name="T46" fmla="*/ 2147483647 w 455"/>
              <a:gd name="T47" fmla="*/ 2147483647 h 418"/>
              <a:gd name="T48" fmla="*/ 2147483647 w 455"/>
              <a:gd name="T49" fmla="*/ 2147483647 h 418"/>
              <a:gd name="T50" fmla="*/ 2147483647 w 455"/>
              <a:gd name="T51" fmla="*/ 857114747 h 418"/>
              <a:gd name="T52" fmla="*/ 2147483647 w 455"/>
              <a:gd name="T53" fmla="*/ 2147483647 h 418"/>
              <a:gd name="T54" fmla="*/ 2147483647 w 455"/>
              <a:gd name="T55" fmla="*/ 2147483647 h 418"/>
              <a:gd name="T56" fmla="*/ 2147483647 w 455"/>
              <a:gd name="T57" fmla="*/ 2147483647 h 418"/>
              <a:gd name="T58" fmla="*/ 2147483647 w 455"/>
              <a:gd name="T59" fmla="*/ 2147483647 h 418"/>
              <a:gd name="T60" fmla="*/ 2147483647 w 455"/>
              <a:gd name="T61" fmla="*/ 2147483647 h 418"/>
              <a:gd name="T62" fmla="*/ 2147483647 w 455"/>
              <a:gd name="T63" fmla="*/ 2147483647 h 418"/>
              <a:gd name="T64" fmla="*/ 1856931829 w 455"/>
              <a:gd name="T65" fmla="*/ 2147483647 h 418"/>
              <a:gd name="T66" fmla="*/ 1392697934 w 455"/>
              <a:gd name="T67" fmla="*/ 2147483647 h 418"/>
              <a:gd name="T68" fmla="*/ 1744388688 w 455"/>
              <a:gd name="T69" fmla="*/ 2147483647 h 418"/>
              <a:gd name="T70" fmla="*/ 2147483647 w 455"/>
              <a:gd name="T71" fmla="*/ 2147483647 h 418"/>
              <a:gd name="T72" fmla="*/ 2147483647 w 455"/>
              <a:gd name="T73" fmla="*/ 2147483647 h 418"/>
              <a:gd name="T74" fmla="*/ 2147483647 w 455"/>
              <a:gd name="T75" fmla="*/ 2147483647 h 418"/>
              <a:gd name="T76" fmla="*/ 2147483647 w 455"/>
              <a:gd name="T77" fmla="*/ 2147483647 h 418"/>
              <a:gd name="T78" fmla="*/ 2147483647 w 455"/>
              <a:gd name="T79" fmla="*/ 2147483647 h 418"/>
              <a:gd name="T80" fmla="*/ 2147483647 w 455"/>
              <a:gd name="T81" fmla="*/ 2147483647 h 418"/>
              <a:gd name="T82" fmla="*/ 2147483647 w 455"/>
              <a:gd name="T83" fmla="*/ 2147483647 h 418"/>
              <a:gd name="T84" fmla="*/ 2147483647 w 455"/>
              <a:gd name="T85" fmla="*/ 2147483647 h 418"/>
              <a:gd name="T86" fmla="*/ 2147483647 w 455"/>
              <a:gd name="T87" fmla="*/ 407481580 h 418"/>
              <a:gd name="T88" fmla="*/ 379828414 w 455"/>
              <a:gd name="T89" fmla="*/ 646349317 h 418"/>
              <a:gd name="T90" fmla="*/ 618976026 w 455"/>
              <a:gd name="T91" fmla="*/ 2147483647 h 418"/>
              <a:gd name="T92" fmla="*/ 2147483647 w 455"/>
              <a:gd name="T93" fmla="*/ 2147483647 h 418"/>
              <a:gd name="T94" fmla="*/ 2147483647 w 455"/>
              <a:gd name="T95" fmla="*/ 2147483647 h 418"/>
              <a:gd name="T96" fmla="*/ 618976026 w 455"/>
              <a:gd name="T97" fmla="*/ 2147483647 h 418"/>
              <a:gd name="T98" fmla="*/ 604907196 w 455"/>
              <a:gd name="T99" fmla="*/ 646349317 h 418"/>
              <a:gd name="T100" fmla="*/ 2147483647 w 455"/>
              <a:gd name="T101" fmla="*/ 632296290 h 418"/>
              <a:gd name="T102" fmla="*/ 2147483647 w 455"/>
              <a:gd name="T103" fmla="*/ 2147483647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5"/>
              <a:gd name="T157" fmla="*/ 0 h 418"/>
              <a:gd name="T158" fmla="*/ 455 w 455"/>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5" h="418">
                <a:moveTo>
                  <a:pt x="385" y="294"/>
                </a:moveTo>
                <a:cubicBezTo>
                  <a:pt x="385" y="298"/>
                  <a:pt x="389" y="301"/>
                  <a:pt x="393" y="301"/>
                </a:cubicBezTo>
                <a:cubicBezTo>
                  <a:pt x="397" y="301"/>
                  <a:pt x="400" y="298"/>
                  <a:pt x="400" y="294"/>
                </a:cubicBezTo>
                <a:cubicBezTo>
                  <a:pt x="400" y="290"/>
                  <a:pt x="397" y="287"/>
                  <a:pt x="393" y="287"/>
                </a:cubicBezTo>
                <a:cubicBezTo>
                  <a:pt x="389" y="287"/>
                  <a:pt x="385" y="290"/>
                  <a:pt x="385" y="294"/>
                </a:cubicBezTo>
                <a:close/>
                <a:moveTo>
                  <a:pt x="412" y="294"/>
                </a:moveTo>
                <a:cubicBezTo>
                  <a:pt x="412" y="298"/>
                  <a:pt x="415" y="301"/>
                  <a:pt x="419" y="301"/>
                </a:cubicBezTo>
                <a:cubicBezTo>
                  <a:pt x="423" y="301"/>
                  <a:pt x="426" y="298"/>
                  <a:pt x="426" y="294"/>
                </a:cubicBezTo>
                <a:cubicBezTo>
                  <a:pt x="426" y="290"/>
                  <a:pt x="423" y="287"/>
                  <a:pt x="419" y="287"/>
                </a:cubicBezTo>
                <a:cubicBezTo>
                  <a:pt x="415" y="287"/>
                  <a:pt x="412" y="290"/>
                  <a:pt x="412" y="294"/>
                </a:cubicBezTo>
                <a:close/>
                <a:moveTo>
                  <a:pt x="447" y="61"/>
                </a:moveTo>
                <a:cubicBezTo>
                  <a:pt x="443" y="61"/>
                  <a:pt x="439" y="65"/>
                  <a:pt x="439" y="69"/>
                </a:cubicBezTo>
                <a:cubicBezTo>
                  <a:pt x="439" y="310"/>
                  <a:pt x="439" y="310"/>
                  <a:pt x="439" y="310"/>
                </a:cubicBezTo>
                <a:cubicBezTo>
                  <a:pt x="439" y="311"/>
                  <a:pt x="438" y="312"/>
                  <a:pt x="437" y="312"/>
                </a:cubicBezTo>
                <a:cubicBezTo>
                  <a:pt x="18" y="312"/>
                  <a:pt x="18" y="312"/>
                  <a:pt x="18" y="312"/>
                </a:cubicBezTo>
                <a:cubicBezTo>
                  <a:pt x="17" y="312"/>
                  <a:pt x="16" y="311"/>
                  <a:pt x="16" y="310"/>
                </a:cubicBezTo>
                <a:cubicBezTo>
                  <a:pt x="16" y="18"/>
                  <a:pt x="16" y="18"/>
                  <a:pt x="16" y="18"/>
                </a:cubicBezTo>
                <a:cubicBezTo>
                  <a:pt x="16" y="17"/>
                  <a:pt x="17" y="16"/>
                  <a:pt x="18" y="16"/>
                </a:cubicBezTo>
                <a:cubicBezTo>
                  <a:pt x="437" y="16"/>
                  <a:pt x="437" y="16"/>
                  <a:pt x="437" y="16"/>
                </a:cubicBezTo>
                <a:cubicBezTo>
                  <a:pt x="438" y="16"/>
                  <a:pt x="439" y="17"/>
                  <a:pt x="439" y="18"/>
                </a:cubicBezTo>
                <a:cubicBezTo>
                  <a:pt x="439" y="41"/>
                  <a:pt x="439" y="41"/>
                  <a:pt x="439" y="41"/>
                </a:cubicBezTo>
                <a:cubicBezTo>
                  <a:pt x="439" y="46"/>
                  <a:pt x="443" y="49"/>
                  <a:pt x="447" y="49"/>
                </a:cubicBezTo>
                <a:cubicBezTo>
                  <a:pt x="451" y="49"/>
                  <a:pt x="455" y="46"/>
                  <a:pt x="455" y="41"/>
                </a:cubicBezTo>
                <a:cubicBezTo>
                  <a:pt x="455" y="41"/>
                  <a:pt x="455" y="41"/>
                  <a:pt x="455" y="41"/>
                </a:cubicBezTo>
                <a:cubicBezTo>
                  <a:pt x="455" y="18"/>
                  <a:pt x="455" y="18"/>
                  <a:pt x="455" y="18"/>
                </a:cubicBezTo>
                <a:cubicBezTo>
                  <a:pt x="455" y="8"/>
                  <a:pt x="447" y="0"/>
                  <a:pt x="437" y="0"/>
                </a:cubicBezTo>
                <a:cubicBezTo>
                  <a:pt x="18" y="0"/>
                  <a:pt x="18" y="0"/>
                  <a:pt x="18" y="0"/>
                </a:cubicBezTo>
                <a:cubicBezTo>
                  <a:pt x="8" y="0"/>
                  <a:pt x="0" y="8"/>
                  <a:pt x="0" y="18"/>
                </a:cubicBezTo>
                <a:cubicBezTo>
                  <a:pt x="0" y="310"/>
                  <a:pt x="0" y="310"/>
                  <a:pt x="0" y="310"/>
                </a:cubicBezTo>
                <a:cubicBezTo>
                  <a:pt x="0" y="320"/>
                  <a:pt x="8" y="328"/>
                  <a:pt x="18" y="328"/>
                </a:cubicBezTo>
                <a:cubicBezTo>
                  <a:pt x="175" y="328"/>
                  <a:pt x="175" y="328"/>
                  <a:pt x="175" y="328"/>
                </a:cubicBezTo>
                <a:cubicBezTo>
                  <a:pt x="175" y="328"/>
                  <a:pt x="175" y="328"/>
                  <a:pt x="175" y="328"/>
                </a:cubicBezTo>
                <a:cubicBezTo>
                  <a:pt x="175" y="331"/>
                  <a:pt x="175" y="336"/>
                  <a:pt x="175" y="344"/>
                </a:cubicBezTo>
                <a:cubicBezTo>
                  <a:pt x="175" y="345"/>
                  <a:pt x="175" y="346"/>
                  <a:pt x="175" y="347"/>
                </a:cubicBezTo>
                <a:cubicBezTo>
                  <a:pt x="150" y="349"/>
                  <a:pt x="129" y="353"/>
                  <a:pt x="114" y="357"/>
                </a:cubicBezTo>
                <a:cubicBezTo>
                  <a:pt x="105" y="360"/>
                  <a:pt x="98" y="363"/>
                  <a:pt x="93" y="366"/>
                </a:cubicBezTo>
                <a:cubicBezTo>
                  <a:pt x="88" y="369"/>
                  <a:pt x="83" y="374"/>
                  <a:pt x="83" y="382"/>
                </a:cubicBezTo>
                <a:cubicBezTo>
                  <a:pt x="83" y="386"/>
                  <a:pt x="85" y="390"/>
                  <a:pt x="88" y="393"/>
                </a:cubicBezTo>
                <a:cubicBezTo>
                  <a:pt x="92" y="398"/>
                  <a:pt x="99" y="401"/>
                  <a:pt x="108" y="404"/>
                </a:cubicBezTo>
                <a:cubicBezTo>
                  <a:pt x="133" y="412"/>
                  <a:pt x="176" y="418"/>
                  <a:pt x="226" y="418"/>
                </a:cubicBezTo>
                <a:cubicBezTo>
                  <a:pt x="264" y="418"/>
                  <a:pt x="299" y="415"/>
                  <a:pt x="324" y="409"/>
                </a:cubicBezTo>
                <a:cubicBezTo>
                  <a:pt x="337" y="407"/>
                  <a:pt x="347" y="404"/>
                  <a:pt x="355" y="400"/>
                </a:cubicBezTo>
                <a:cubicBezTo>
                  <a:pt x="359" y="398"/>
                  <a:pt x="362" y="396"/>
                  <a:pt x="365" y="393"/>
                </a:cubicBezTo>
                <a:cubicBezTo>
                  <a:pt x="368" y="390"/>
                  <a:pt x="370" y="386"/>
                  <a:pt x="370" y="382"/>
                </a:cubicBezTo>
                <a:cubicBezTo>
                  <a:pt x="370" y="374"/>
                  <a:pt x="365" y="369"/>
                  <a:pt x="360" y="366"/>
                </a:cubicBezTo>
                <a:cubicBezTo>
                  <a:pt x="345" y="357"/>
                  <a:pt x="316" y="351"/>
                  <a:pt x="279" y="348"/>
                </a:cubicBezTo>
                <a:cubicBezTo>
                  <a:pt x="279" y="346"/>
                  <a:pt x="279" y="345"/>
                  <a:pt x="279" y="344"/>
                </a:cubicBezTo>
                <a:cubicBezTo>
                  <a:pt x="279" y="335"/>
                  <a:pt x="279" y="330"/>
                  <a:pt x="279" y="328"/>
                </a:cubicBezTo>
                <a:cubicBezTo>
                  <a:pt x="437" y="328"/>
                  <a:pt x="437" y="328"/>
                  <a:pt x="437" y="328"/>
                </a:cubicBezTo>
                <a:cubicBezTo>
                  <a:pt x="447" y="328"/>
                  <a:pt x="455" y="320"/>
                  <a:pt x="455" y="310"/>
                </a:cubicBezTo>
                <a:cubicBezTo>
                  <a:pt x="455" y="69"/>
                  <a:pt x="455" y="69"/>
                  <a:pt x="455" y="69"/>
                </a:cubicBezTo>
                <a:cubicBezTo>
                  <a:pt x="455" y="65"/>
                  <a:pt x="451" y="61"/>
                  <a:pt x="447" y="61"/>
                </a:cubicBezTo>
                <a:close/>
                <a:moveTo>
                  <a:pt x="290" y="387"/>
                </a:moveTo>
                <a:cubicBezTo>
                  <a:pt x="291" y="388"/>
                  <a:pt x="292" y="388"/>
                  <a:pt x="293" y="388"/>
                </a:cubicBezTo>
                <a:cubicBezTo>
                  <a:pt x="296" y="388"/>
                  <a:pt x="299" y="386"/>
                  <a:pt x="301" y="383"/>
                </a:cubicBezTo>
                <a:cubicBezTo>
                  <a:pt x="302" y="379"/>
                  <a:pt x="300" y="374"/>
                  <a:pt x="296" y="373"/>
                </a:cubicBezTo>
                <a:cubicBezTo>
                  <a:pt x="296" y="373"/>
                  <a:pt x="296" y="373"/>
                  <a:pt x="296" y="372"/>
                </a:cubicBezTo>
                <a:cubicBezTo>
                  <a:pt x="294" y="372"/>
                  <a:pt x="290" y="369"/>
                  <a:pt x="286" y="365"/>
                </a:cubicBezTo>
                <a:cubicBezTo>
                  <a:pt x="286" y="365"/>
                  <a:pt x="286" y="364"/>
                  <a:pt x="286" y="364"/>
                </a:cubicBezTo>
                <a:cubicBezTo>
                  <a:pt x="306" y="366"/>
                  <a:pt x="323" y="369"/>
                  <a:pt x="335" y="373"/>
                </a:cubicBezTo>
                <a:cubicBezTo>
                  <a:pt x="342" y="375"/>
                  <a:pt x="348" y="378"/>
                  <a:pt x="351" y="380"/>
                </a:cubicBezTo>
                <a:cubicBezTo>
                  <a:pt x="352" y="380"/>
                  <a:pt x="353" y="381"/>
                  <a:pt x="354" y="382"/>
                </a:cubicBezTo>
                <a:cubicBezTo>
                  <a:pt x="353" y="382"/>
                  <a:pt x="353" y="382"/>
                  <a:pt x="352" y="383"/>
                </a:cubicBezTo>
                <a:cubicBezTo>
                  <a:pt x="346" y="387"/>
                  <a:pt x="329" y="393"/>
                  <a:pt x="307" y="396"/>
                </a:cubicBezTo>
                <a:cubicBezTo>
                  <a:pt x="285" y="400"/>
                  <a:pt x="257" y="402"/>
                  <a:pt x="226" y="402"/>
                </a:cubicBezTo>
                <a:cubicBezTo>
                  <a:pt x="189" y="402"/>
                  <a:pt x="156" y="399"/>
                  <a:pt x="132" y="394"/>
                </a:cubicBezTo>
                <a:cubicBezTo>
                  <a:pt x="120" y="391"/>
                  <a:pt x="111" y="388"/>
                  <a:pt x="105" y="385"/>
                </a:cubicBezTo>
                <a:cubicBezTo>
                  <a:pt x="102" y="384"/>
                  <a:pt x="100" y="382"/>
                  <a:pt x="99" y="382"/>
                </a:cubicBezTo>
                <a:cubicBezTo>
                  <a:pt x="99" y="382"/>
                  <a:pt x="99" y="382"/>
                  <a:pt x="99" y="382"/>
                </a:cubicBezTo>
                <a:cubicBezTo>
                  <a:pt x="101" y="379"/>
                  <a:pt x="110" y="374"/>
                  <a:pt x="124" y="371"/>
                </a:cubicBezTo>
                <a:cubicBezTo>
                  <a:pt x="136" y="368"/>
                  <a:pt x="151" y="366"/>
                  <a:pt x="168" y="364"/>
                </a:cubicBezTo>
                <a:cubicBezTo>
                  <a:pt x="168" y="365"/>
                  <a:pt x="167" y="366"/>
                  <a:pt x="166" y="366"/>
                </a:cubicBezTo>
                <a:cubicBezTo>
                  <a:pt x="164" y="369"/>
                  <a:pt x="162" y="370"/>
                  <a:pt x="160" y="371"/>
                </a:cubicBezTo>
                <a:cubicBezTo>
                  <a:pt x="159" y="372"/>
                  <a:pt x="159" y="372"/>
                  <a:pt x="158" y="372"/>
                </a:cubicBezTo>
                <a:cubicBezTo>
                  <a:pt x="158" y="372"/>
                  <a:pt x="158" y="372"/>
                  <a:pt x="158" y="373"/>
                </a:cubicBezTo>
                <a:cubicBezTo>
                  <a:pt x="154" y="374"/>
                  <a:pt x="152" y="379"/>
                  <a:pt x="153" y="383"/>
                </a:cubicBezTo>
                <a:cubicBezTo>
                  <a:pt x="155" y="386"/>
                  <a:pt x="158" y="388"/>
                  <a:pt x="161" y="388"/>
                </a:cubicBezTo>
                <a:cubicBezTo>
                  <a:pt x="162" y="388"/>
                  <a:pt x="163" y="388"/>
                  <a:pt x="164" y="387"/>
                </a:cubicBezTo>
                <a:cubicBezTo>
                  <a:pt x="164" y="387"/>
                  <a:pt x="171" y="384"/>
                  <a:pt x="177" y="378"/>
                </a:cubicBezTo>
                <a:cubicBezTo>
                  <a:pt x="184" y="371"/>
                  <a:pt x="191" y="360"/>
                  <a:pt x="191" y="344"/>
                </a:cubicBezTo>
                <a:cubicBezTo>
                  <a:pt x="191" y="335"/>
                  <a:pt x="191" y="330"/>
                  <a:pt x="191" y="328"/>
                </a:cubicBezTo>
                <a:cubicBezTo>
                  <a:pt x="263" y="328"/>
                  <a:pt x="263" y="328"/>
                  <a:pt x="263" y="328"/>
                </a:cubicBezTo>
                <a:cubicBezTo>
                  <a:pt x="263" y="328"/>
                  <a:pt x="263" y="328"/>
                  <a:pt x="263" y="328"/>
                </a:cubicBezTo>
                <a:cubicBezTo>
                  <a:pt x="263" y="331"/>
                  <a:pt x="263" y="336"/>
                  <a:pt x="263" y="344"/>
                </a:cubicBezTo>
                <a:cubicBezTo>
                  <a:pt x="263" y="360"/>
                  <a:pt x="270" y="371"/>
                  <a:pt x="276" y="378"/>
                </a:cubicBezTo>
                <a:cubicBezTo>
                  <a:pt x="283" y="384"/>
                  <a:pt x="290" y="387"/>
                  <a:pt x="290" y="387"/>
                </a:cubicBezTo>
                <a:close/>
                <a:moveTo>
                  <a:pt x="427" y="46"/>
                </a:moveTo>
                <a:cubicBezTo>
                  <a:pt x="427" y="37"/>
                  <a:pt x="420" y="29"/>
                  <a:pt x="411" y="29"/>
                </a:cubicBezTo>
                <a:cubicBezTo>
                  <a:pt x="44" y="29"/>
                  <a:pt x="44" y="29"/>
                  <a:pt x="44" y="29"/>
                </a:cubicBezTo>
                <a:cubicBezTo>
                  <a:pt x="35" y="29"/>
                  <a:pt x="27" y="37"/>
                  <a:pt x="27" y="46"/>
                </a:cubicBezTo>
                <a:cubicBezTo>
                  <a:pt x="27" y="259"/>
                  <a:pt x="27" y="259"/>
                  <a:pt x="27" y="259"/>
                </a:cubicBezTo>
                <a:cubicBezTo>
                  <a:pt x="27" y="268"/>
                  <a:pt x="35" y="276"/>
                  <a:pt x="44" y="276"/>
                </a:cubicBezTo>
                <a:cubicBezTo>
                  <a:pt x="411" y="276"/>
                  <a:pt x="411" y="276"/>
                  <a:pt x="411" y="276"/>
                </a:cubicBezTo>
                <a:cubicBezTo>
                  <a:pt x="420" y="276"/>
                  <a:pt x="427" y="268"/>
                  <a:pt x="427" y="259"/>
                </a:cubicBezTo>
                <a:lnTo>
                  <a:pt x="427" y="46"/>
                </a:lnTo>
                <a:close/>
                <a:moveTo>
                  <a:pt x="411" y="259"/>
                </a:moveTo>
                <a:cubicBezTo>
                  <a:pt x="411" y="260"/>
                  <a:pt x="411" y="260"/>
                  <a:pt x="411" y="260"/>
                </a:cubicBezTo>
                <a:cubicBezTo>
                  <a:pt x="44" y="260"/>
                  <a:pt x="44" y="260"/>
                  <a:pt x="44" y="260"/>
                </a:cubicBezTo>
                <a:cubicBezTo>
                  <a:pt x="44" y="260"/>
                  <a:pt x="43" y="260"/>
                  <a:pt x="43" y="259"/>
                </a:cubicBezTo>
                <a:cubicBezTo>
                  <a:pt x="43" y="46"/>
                  <a:pt x="43" y="46"/>
                  <a:pt x="43" y="46"/>
                </a:cubicBezTo>
                <a:cubicBezTo>
                  <a:pt x="43" y="46"/>
                  <a:pt x="44" y="45"/>
                  <a:pt x="44" y="45"/>
                </a:cubicBezTo>
                <a:cubicBezTo>
                  <a:pt x="411" y="45"/>
                  <a:pt x="411" y="45"/>
                  <a:pt x="411" y="45"/>
                </a:cubicBezTo>
                <a:cubicBezTo>
                  <a:pt x="411" y="45"/>
                  <a:pt x="411" y="46"/>
                  <a:pt x="411" y="46"/>
                </a:cubicBezTo>
                <a:lnTo>
                  <a:pt x="411" y="259"/>
                </a:lnTo>
                <a:close/>
              </a:path>
            </a:pathLst>
          </a:custGeom>
          <a:solidFill>
            <a:srgbClr val="7030A0"/>
          </a:solidFill>
          <a:ln w="9525">
            <a:noFill/>
            <a:round/>
            <a:headEnd/>
            <a:tailEnd/>
          </a:ln>
        </p:spPr>
        <p:txBody>
          <a:bodyPr lIns="68579" tIns="34289" rIns="68579" bIns="3428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660066"/>
              </a:solidFill>
              <a:effectLst/>
              <a:uLnTx/>
              <a:uFillTx/>
              <a:latin typeface="+mn-lt"/>
              <a:ea typeface="+mn-ea"/>
              <a:cs typeface="Arial" charset="0"/>
            </a:endParaRPr>
          </a:p>
        </p:txBody>
      </p:sp>
      <p:sp>
        <p:nvSpPr>
          <p:cNvPr id="76" name="Line 14"/>
          <p:cNvSpPr>
            <a:spLocks noChangeShapeType="1"/>
          </p:cNvSpPr>
          <p:nvPr/>
        </p:nvSpPr>
        <p:spPr bwMode="auto">
          <a:xfrm flipV="1">
            <a:off x="2517263" y="3051653"/>
            <a:ext cx="692662" cy="139761"/>
          </a:xfrm>
          <a:prstGeom prst="line">
            <a:avLst/>
          </a:prstGeom>
          <a:noFill/>
          <a:ln w="254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TextBox 76"/>
          <p:cNvSpPr txBox="1"/>
          <p:nvPr/>
        </p:nvSpPr>
        <p:spPr>
          <a:xfrm>
            <a:off x="10986755" y="2931147"/>
            <a:ext cx="898003" cy="707886"/>
          </a:xfrm>
          <a:prstGeom prst="rect">
            <a:avLst/>
          </a:prstGeom>
          <a:noFill/>
        </p:spPr>
        <p:txBody>
          <a:bodyPr wrap="none" rtlCol="0">
            <a:spAutoFit/>
          </a:bodyPr>
          <a:lstStyle/>
          <a:p>
            <a:r>
              <a:rPr lang="en-US" dirty="0"/>
              <a:t>Netflix</a:t>
            </a:r>
            <a:br>
              <a:rPr lang="en-US" dirty="0"/>
            </a:br>
            <a:r>
              <a:rPr lang="en-US" dirty="0"/>
              <a:t>IPTV</a:t>
            </a:r>
          </a:p>
        </p:txBody>
      </p:sp>
    </p:spTree>
    <p:extLst>
      <p:ext uri="{BB962C8B-B14F-4D97-AF65-F5344CB8AC3E}">
        <p14:creationId xmlns:p14="http://schemas.microsoft.com/office/powerpoint/2010/main" val="37384894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V="1">
            <a:off x="7026483" y="3536952"/>
            <a:ext cx="1265238" cy="36512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879852"/>
            <a:ext cx="1296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08" name="Group 38"/>
          <p:cNvGrpSpPr>
            <a:grpSpLocks/>
          </p:cNvGrpSpPr>
          <p:nvPr/>
        </p:nvGrpSpPr>
        <p:grpSpPr bwMode="auto">
          <a:xfrm>
            <a:off x="8340933" y="2816227"/>
            <a:ext cx="1454150" cy="912813"/>
            <a:chOff x="4234" y="1207"/>
            <a:chExt cx="916" cy="575"/>
          </a:xfrm>
        </p:grpSpPr>
        <p:sp>
          <p:nvSpPr>
            <p:cNvPr id="22942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21" name="Text Box 40"/>
            <p:cNvSpPr txBox="1">
              <a:spLocks noChangeArrowheads="1"/>
            </p:cNvSpPr>
            <p:nvPr/>
          </p:nvSpPr>
          <p:spPr bwMode="auto">
            <a:xfrm>
              <a:off x="4260" y="1340"/>
              <a:ext cx="86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IMS</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Telephony</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a:t>
            </a:r>
            <a:br>
              <a:rPr lang="sv-SE" sz="1800" b="1" dirty="0">
                <a:solidFill>
                  <a:schemeClr val="bg2"/>
                </a:solidFill>
                <a:ea typeface="MS PGothic" pitchFamily="34" charset="-128"/>
              </a:rPr>
            </a:br>
            <a:r>
              <a:rPr lang="sv-SE" sz="1800" b="1" dirty="0">
                <a:solidFill>
                  <a:schemeClr val="bg2"/>
                </a:solidFill>
                <a:ea typeface="MS PGothic" pitchFamily="34" charset="-128"/>
              </a:rPr>
              <a:t>or</a:t>
            </a:r>
            <a:br>
              <a:rPr lang="sv-SE" sz="1800" b="1" dirty="0">
                <a:solidFill>
                  <a:schemeClr val="bg2"/>
                </a:solidFill>
                <a:ea typeface="MS PGothic" pitchFamily="34" charset="-128"/>
              </a:rPr>
            </a:br>
            <a:r>
              <a:rPr lang="sv-SE" sz="1800" b="1" dirty="0">
                <a:solidFill>
                  <a:schemeClr val="bg2"/>
                </a:solidFill>
                <a:ea typeface="MS PGothic" pitchFamily="34" charset="-128"/>
              </a:rPr>
              <a:t>PRIVATE NETWORK</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cxnSp>
        <p:nvCxnSpPr>
          <p:cNvPr id="53" name="Straight Connector 38"/>
          <p:cNvCxnSpPr>
            <a:cxnSpLocks noChangeShapeType="1"/>
          </p:cNvCxnSpPr>
          <p:nvPr/>
        </p:nvCxnSpPr>
        <p:spPr bwMode="auto">
          <a:xfrm rot="5400000" flipH="1" flipV="1">
            <a:off x="2953752" y="5341936"/>
            <a:ext cx="12700" cy="566738"/>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4" name="Freeform 7"/>
          <p:cNvSpPr>
            <a:spLocks noChangeAspect="1" noEditPoints="1"/>
          </p:cNvSpPr>
          <p:nvPr/>
        </p:nvSpPr>
        <p:spPr bwMode="auto">
          <a:xfrm>
            <a:off x="2269540" y="5375273"/>
            <a:ext cx="355600" cy="539750"/>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Text Box 19"/>
          <p:cNvSpPr txBox="1">
            <a:spLocks noChangeArrowheads="1"/>
          </p:cNvSpPr>
          <p:nvPr/>
        </p:nvSpPr>
        <p:spPr bwMode="auto">
          <a:xfrm>
            <a:off x="1999732" y="5915024"/>
            <a:ext cx="93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Wi-Fi calling</a:t>
            </a:r>
          </a:p>
        </p:txBody>
      </p:sp>
      <p:sp>
        <p:nvSpPr>
          <p:cNvPr id="2" name="Title 1"/>
          <p:cNvSpPr>
            <a:spLocks noGrp="1"/>
          </p:cNvSpPr>
          <p:nvPr>
            <p:ph type="title"/>
          </p:nvPr>
        </p:nvSpPr>
        <p:spPr/>
        <p:txBody>
          <a:bodyPr/>
          <a:lstStyle/>
          <a:p>
            <a:r>
              <a:rPr lang="en-US" dirty="0"/>
              <a:t>5G networks…</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64" name="Line 17"/>
          <p:cNvSpPr>
            <a:spLocks noChangeShapeType="1"/>
          </p:cNvSpPr>
          <p:nvPr/>
        </p:nvSpPr>
        <p:spPr bwMode="auto">
          <a:xfrm>
            <a:off x="6678890" y="4591398"/>
            <a:ext cx="918955" cy="5842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
          <p:cNvSpPr>
            <a:spLocks noChangeShapeType="1"/>
          </p:cNvSpPr>
          <p:nvPr/>
        </p:nvSpPr>
        <p:spPr bwMode="auto">
          <a:xfrm flipV="1">
            <a:off x="3973720" y="5175598"/>
            <a:ext cx="3624124" cy="250476"/>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Box 65"/>
          <p:cNvSpPr txBox="1"/>
          <p:nvPr/>
        </p:nvSpPr>
        <p:spPr>
          <a:xfrm>
            <a:off x="9234641" y="2337872"/>
            <a:ext cx="1226874" cy="400110"/>
          </a:xfrm>
          <a:prstGeom prst="rect">
            <a:avLst/>
          </a:prstGeom>
          <a:noFill/>
        </p:spPr>
        <p:txBody>
          <a:bodyPr wrap="none" rtlCol="0">
            <a:spAutoFit/>
          </a:bodyPr>
          <a:lstStyle/>
          <a:p>
            <a:r>
              <a:rPr lang="en-US" dirty="0"/>
              <a:t>PS Voice</a:t>
            </a:r>
          </a:p>
        </p:txBody>
      </p:sp>
      <p:sp>
        <p:nvSpPr>
          <p:cNvPr id="67" name="TextBox 66"/>
          <p:cNvSpPr txBox="1"/>
          <p:nvPr/>
        </p:nvSpPr>
        <p:spPr>
          <a:xfrm>
            <a:off x="7924232" y="4312207"/>
            <a:ext cx="726481" cy="400110"/>
          </a:xfrm>
          <a:prstGeom prst="rect">
            <a:avLst/>
          </a:prstGeom>
          <a:noFill/>
        </p:spPr>
        <p:txBody>
          <a:bodyPr wrap="none" rtlCol="0">
            <a:spAutoFit/>
          </a:bodyPr>
          <a:lstStyle/>
          <a:p>
            <a:r>
              <a:rPr lang="en-US" dirty="0"/>
              <a:t>Data</a:t>
            </a:r>
          </a:p>
        </p:txBody>
      </p:sp>
      <p:sp>
        <p:nvSpPr>
          <p:cNvPr id="68" name="TextBox 67"/>
          <p:cNvSpPr txBox="1"/>
          <p:nvPr/>
        </p:nvSpPr>
        <p:spPr>
          <a:xfrm>
            <a:off x="4029284" y="4978635"/>
            <a:ext cx="726481" cy="400110"/>
          </a:xfrm>
          <a:prstGeom prst="rect">
            <a:avLst/>
          </a:prstGeom>
          <a:noFill/>
        </p:spPr>
        <p:txBody>
          <a:bodyPr wrap="none" rtlCol="0">
            <a:spAutoFit/>
          </a:bodyPr>
          <a:lstStyle/>
          <a:p>
            <a:r>
              <a:rPr lang="en-US" dirty="0"/>
              <a:t>Data</a:t>
            </a:r>
          </a:p>
        </p:txBody>
      </p:sp>
      <p:sp>
        <p:nvSpPr>
          <p:cNvPr id="69" name="TextBox 68"/>
          <p:cNvSpPr txBox="1"/>
          <p:nvPr/>
        </p:nvSpPr>
        <p:spPr>
          <a:xfrm>
            <a:off x="6945520" y="3305188"/>
            <a:ext cx="726481" cy="400110"/>
          </a:xfrm>
          <a:prstGeom prst="rect">
            <a:avLst/>
          </a:prstGeom>
          <a:noFill/>
        </p:spPr>
        <p:txBody>
          <a:bodyPr wrap="none" rtlCol="0">
            <a:spAutoFit/>
          </a:bodyPr>
          <a:lstStyle/>
          <a:p>
            <a:r>
              <a:rPr lang="en-US" dirty="0"/>
              <a:t>Data</a:t>
            </a:r>
          </a:p>
        </p:txBody>
      </p:sp>
      <p:sp>
        <p:nvSpPr>
          <p:cNvPr id="36" name="AutoShape 3"/>
          <p:cNvSpPr>
            <a:spLocks noChangeArrowheads="1"/>
          </p:cNvSpPr>
          <p:nvPr/>
        </p:nvSpPr>
        <p:spPr bwMode="auto">
          <a:xfrm>
            <a:off x="3169973" y="2566081"/>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37" name="Rectangle 32"/>
          <p:cNvSpPr>
            <a:spLocks noChangeArrowheads="1"/>
          </p:cNvSpPr>
          <p:nvPr/>
        </p:nvSpPr>
        <p:spPr bwMode="auto">
          <a:xfrm>
            <a:off x="3243471" y="3345542"/>
            <a:ext cx="812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NB-IoT</a:t>
            </a:r>
          </a:p>
        </p:txBody>
      </p:sp>
      <p:sp>
        <p:nvSpPr>
          <p:cNvPr id="38" name="Freeform 33"/>
          <p:cNvSpPr>
            <a:spLocks noChangeAspect="1" noEditPoints="1"/>
          </p:cNvSpPr>
          <p:nvPr/>
        </p:nvSpPr>
        <p:spPr bwMode="auto">
          <a:xfrm>
            <a:off x="3419210" y="2731181"/>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39" name="AutoShape 3"/>
          <p:cNvSpPr>
            <a:spLocks noChangeArrowheads="1"/>
          </p:cNvSpPr>
          <p:nvPr/>
        </p:nvSpPr>
        <p:spPr bwMode="auto">
          <a:xfrm>
            <a:off x="3139016" y="1117065"/>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0" name="Rectangle 32"/>
          <p:cNvSpPr>
            <a:spLocks noChangeArrowheads="1"/>
          </p:cNvSpPr>
          <p:nvPr/>
        </p:nvSpPr>
        <p:spPr bwMode="auto">
          <a:xfrm>
            <a:off x="3212514" y="1896526"/>
            <a:ext cx="783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5G NR</a:t>
            </a:r>
          </a:p>
        </p:txBody>
      </p:sp>
      <p:sp>
        <p:nvSpPr>
          <p:cNvPr id="41" name="Freeform 33"/>
          <p:cNvSpPr>
            <a:spLocks noChangeAspect="1" noEditPoints="1"/>
          </p:cNvSpPr>
          <p:nvPr/>
        </p:nvSpPr>
        <p:spPr bwMode="auto">
          <a:xfrm>
            <a:off x="3388253" y="128216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42" name="Freeform 3"/>
          <p:cNvSpPr>
            <a:spLocks noChangeAspect="1" noEditPoints="1"/>
          </p:cNvSpPr>
          <p:nvPr/>
        </p:nvSpPr>
        <p:spPr bwMode="auto">
          <a:xfrm>
            <a:off x="1586451" y="1119018"/>
            <a:ext cx="826562" cy="691639"/>
          </a:xfrm>
          <a:custGeom>
            <a:avLst/>
            <a:gdLst>
              <a:gd name="T0" fmla="*/ 2147483647 w 417"/>
              <a:gd name="T1" fmla="*/ 2147483647 h 428"/>
              <a:gd name="T2" fmla="*/ 2147483647 w 417"/>
              <a:gd name="T3" fmla="*/ 2147483647 h 428"/>
              <a:gd name="T4" fmla="*/ 2147483647 w 417"/>
              <a:gd name="T5" fmla="*/ 2147483647 h 428"/>
              <a:gd name="T6" fmla="*/ 2147483647 w 417"/>
              <a:gd name="T7" fmla="*/ 2147483647 h 428"/>
              <a:gd name="T8" fmla="*/ 2147483647 w 417"/>
              <a:gd name="T9" fmla="*/ 2147483647 h 428"/>
              <a:gd name="T10" fmla="*/ 2147483647 w 417"/>
              <a:gd name="T11" fmla="*/ 2147483647 h 428"/>
              <a:gd name="T12" fmla="*/ 2147483647 w 417"/>
              <a:gd name="T13" fmla="*/ 2147483647 h 428"/>
              <a:gd name="T14" fmla="*/ 2147483647 w 417"/>
              <a:gd name="T15" fmla="*/ 0 h 428"/>
              <a:gd name="T16" fmla="*/ 2147483647 w 417"/>
              <a:gd name="T17" fmla="*/ 2147483647 h 428"/>
              <a:gd name="T18" fmla="*/ 2147483647 w 417"/>
              <a:gd name="T19" fmla="*/ 2147483647 h 428"/>
              <a:gd name="T20" fmla="*/ 2147483647 w 417"/>
              <a:gd name="T21" fmla="*/ 2147483647 h 428"/>
              <a:gd name="T22" fmla="*/ 2147483647 w 417"/>
              <a:gd name="T23" fmla="*/ 2147483647 h 428"/>
              <a:gd name="T24" fmla="*/ 2147483647 w 417"/>
              <a:gd name="T25" fmla="*/ 2147483647 h 428"/>
              <a:gd name="T26" fmla="*/ 0 w 417"/>
              <a:gd name="T27" fmla="*/ 2147483647 h 428"/>
              <a:gd name="T28" fmla="*/ 2147483647 w 417"/>
              <a:gd name="T29" fmla="*/ 2147483647 h 428"/>
              <a:gd name="T30" fmla="*/ 2147483647 w 417"/>
              <a:gd name="T31" fmla="*/ 2147483647 h 428"/>
              <a:gd name="T32" fmla="*/ 2147483647 w 417"/>
              <a:gd name="T33" fmla="*/ 2147483647 h 428"/>
              <a:gd name="T34" fmla="*/ 2147483647 w 417"/>
              <a:gd name="T35" fmla="*/ 2147483647 h 428"/>
              <a:gd name="T36" fmla="*/ 2147483647 w 417"/>
              <a:gd name="T37" fmla="*/ 2147483647 h 428"/>
              <a:gd name="T38" fmla="*/ 2147483647 w 417"/>
              <a:gd name="T39" fmla="*/ 2147483647 h 428"/>
              <a:gd name="T40" fmla="*/ 2147483647 w 417"/>
              <a:gd name="T41" fmla="*/ 2147483647 h 428"/>
              <a:gd name="T42" fmla="*/ 2147483647 w 417"/>
              <a:gd name="T43" fmla="*/ 2147483647 h 428"/>
              <a:gd name="T44" fmla="*/ 2147483647 w 417"/>
              <a:gd name="T45" fmla="*/ 2147483647 h 428"/>
              <a:gd name="T46" fmla="*/ 2147483647 w 417"/>
              <a:gd name="T47" fmla="*/ 2147483647 h 428"/>
              <a:gd name="T48" fmla="*/ 2147483647 w 417"/>
              <a:gd name="T49" fmla="*/ 2147483647 h 428"/>
              <a:gd name="T50" fmla="*/ 2147483647 w 417"/>
              <a:gd name="T51" fmla="*/ 2147483647 h 428"/>
              <a:gd name="T52" fmla="*/ 2147483647 w 417"/>
              <a:gd name="T53" fmla="*/ 2147483647 h 428"/>
              <a:gd name="T54" fmla="*/ 2147483647 w 417"/>
              <a:gd name="T55" fmla="*/ 2147483647 h 428"/>
              <a:gd name="T56" fmla="*/ 2147483647 w 417"/>
              <a:gd name="T57" fmla="*/ 2147483647 h 428"/>
              <a:gd name="T58" fmla="*/ 2147483647 w 417"/>
              <a:gd name="T59" fmla="*/ 2147483647 h 428"/>
              <a:gd name="T60" fmla="*/ 2147483647 w 417"/>
              <a:gd name="T61" fmla="*/ 2147483647 h 428"/>
              <a:gd name="T62" fmla="*/ 2147483647 w 417"/>
              <a:gd name="T63" fmla="*/ 2147483647 h 428"/>
              <a:gd name="T64" fmla="*/ 2147483647 w 417"/>
              <a:gd name="T65" fmla="*/ 2147483647 h 428"/>
              <a:gd name="T66" fmla="*/ 2147483647 w 417"/>
              <a:gd name="T67" fmla="*/ 2147483647 h 428"/>
              <a:gd name="T68" fmla="*/ 2147483647 w 417"/>
              <a:gd name="T69" fmla="*/ 2147483647 h 428"/>
              <a:gd name="T70" fmla="*/ 2147483647 w 417"/>
              <a:gd name="T71" fmla="*/ 2147483647 h 428"/>
              <a:gd name="T72" fmla="*/ 2147483647 w 417"/>
              <a:gd name="T73" fmla="*/ 2147483647 h 428"/>
              <a:gd name="T74" fmla="*/ 2147483647 w 417"/>
              <a:gd name="T75" fmla="*/ 2147483647 h 428"/>
              <a:gd name="T76" fmla="*/ 2147483647 w 417"/>
              <a:gd name="T77" fmla="*/ 2147483647 h 428"/>
              <a:gd name="T78" fmla="*/ 2147483647 w 417"/>
              <a:gd name="T79" fmla="*/ 2147483647 h 428"/>
              <a:gd name="T80" fmla="*/ 2147483647 w 417"/>
              <a:gd name="T81" fmla="*/ 2147483647 h 428"/>
              <a:gd name="T82" fmla="*/ 2147483647 w 417"/>
              <a:gd name="T83" fmla="*/ 2147483647 h 428"/>
              <a:gd name="T84" fmla="*/ 2147483647 w 417"/>
              <a:gd name="T85" fmla="*/ 2147483647 h 428"/>
              <a:gd name="T86" fmla="*/ 2147483647 w 417"/>
              <a:gd name="T87" fmla="*/ 2147483647 h 428"/>
              <a:gd name="T88" fmla="*/ 2147483647 w 417"/>
              <a:gd name="T89" fmla="*/ 2147483647 h 428"/>
              <a:gd name="T90" fmla="*/ 2147483647 w 417"/>
              <a:gd name="T91" fmla="*/ 2147483647 h 428"/>
              <a:gd name="T92" fmla="*/ 2147483647 w 417"/>
              <a:gd name="T93" fmla="*/ 2147483647 h 428"/>
              <a:gd name="T94" fmla="*/ 2147483647 w 417"/>
              <a:gd name="T95" fmla="*/ 2147483647 h 428"/>
              <a:gd name="T96" fmla="*/ 2147483647 w 417"/>
              <a:gd name="T97" fmla="*/ 2147483647 h 428"/>
              <a:gd name="T98" fmla="*/ 2147483647 w 417"/>
              <a:gd name="T99" fmla="*/ 2147483647 h 428"/>
              <a:gd name="T100" fmla="*/ 2147483647 w 417"/>
              <a:gd name="T101" fmla="*/ 2147483647 h 428"/>
              <a:gd name="T102" fmla="*/ 2147483647 w 417"/>
              <a:gd name="T103" fmla="*/ 2147483647 h 428"/>
              <a:gd name="T104" fmla="*/ 2147483647 w 417"/>
              <a:gd name="T105" fmla="*/ 2147483647 h 428"/>
              <a:gd name="T106" fmla="*/ 2147483647 w 417"/>
              <a:gd name="T107" fmla="*/ 2147483647 h 428"/>
              <a:gd name="T108" fmla="*/ 2147483647 w 417"/>
              <a:gd name="T109" fmla="*/ 2147483647 h 428"/>
              <a:gd name="T110" fmla="*/ 2147483647 w 417"/>
              <a:gd name="T111" fmla="*/ 2147483647 h 428"/>
              <a:gd name="T112" fmla="*/ 2147483647 w 417"/>
              <a:gd name="T113" fmla="*/ 2147483647 h 428"/>
              <a:gd name="T114" fmla="*/ 2147483647 w 417"/>
              <a:gd name="T115" fmla="*/ 2147483647 h 428"/>
              <a:gd name="T116" fmla="*/ 2147483647 w 417"/>
              <a:gd name="T117" fmla="*/ 2147483647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8"/>
              <a:gd name="T179" fmla="*/ 417 w 417"/>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8">
                <a:moveTo>
                  <a:pt x="413" y="87"/>
                </a:moveTo>
                <a:cubicBezTo>
                  <a:pt x="415" y="80"/>
                  <a:pt x="417" y="73"/>
                  <a:pt x="417" y="66"/>
                </a:cubicBezTo>
                <a:cubicBezTo>
                  <a:pt x="417" y="54"/>
                  <a:pt x="413" y="42"/>
                  <a:pt x="407" y="32"/>
                </a:cubicBezTo>
                <a:cubicBezTo>
                  <a:pt x="405" y="28"/>
                  <a:pt x="400" y="27"/>
                  <a:pt x="396" y="29"/>
                </a:cubicBezTo>
                <a:cubicBezTo>
                  <a:pt x="392" y="31"/>
                  <a:pt x="391" y="36"/>
                  <a:pt x="393" y="40"/>
                </a:cubicBezTo>
                <a:cubicBezTo>
                  <a:pt x="393" y="40"/>
                  <a:pt x="393" y="40"/>
                  <a:pt x="393" y="40"/>
                </a:cubicBezTo>
                <a:cubicBezTo>
                  <a:pt x="401" y="52"/>
                  <a:pt x="403" y="67"/>
                  <a:pt x="398" y="82"/>
                </a:cubicBezTo>
                <a:cubicBezTo>
                  <a:pt x="389" y="108"/>
                  <a:pt x="361" y="122"/>
                  <a:pt x="335" y="114"/>
                </a:cubicBezTo>
                <a:cubicBezTo>
                  <a:pt x="309" y="105"/>
                  <a:pt x="294" y="77"/>
                  <a:pt x="303" y="50"/>
                </a:cubicBezTo>
                <a:cubicBezTo>
                  <a:pt x="312" y="24"/>
                  <a:pt x="340" y="10"/>
                  <a:pt x="366" y="19"/>
                </a:cubicBezTo>
                <a:cubicBezTo>
                  <a:pt x="369" y="19"/>
                  <a:pt x="371" y="21"/>
                  <a:pt x="374" y="22"/>
                </a:cubicBezTo>
                <a:cubicBezTo>
                  <a:pt x="374" y="22"/>
                  <a:pt x="374" y="22"/>
                  <a:pt x="374" y="22"/>
                </a:cubicBezTo>
                <a:cubicBezTo>
                  <a:pt x="378" y="24"/>
                  <a:pt x="383" y="22"/>
                  <a:pt x="385" y="18"/>
                </a:cubicBezTo>
                <a:cubicBezTo>
                  <a:pt x="387" y="15"/>
                  <a:pt x="385" y="10"/>
                  <a:pt x="381" y="8"/>
                </a:cubicBezTo>
                <a:cubicBezTo>
                  <a:pt x="378" y="6"/>
                  <a:pt x="375" y="5"/>
                  <a:pt x="371" y="3"/>
                </a:cubicBezTo>
                <a:cubicBezTo>
                  <a:pt x="364" y="1"/>
                  <a:pt x="357" y="0"/>
                  <a:pt x="351" y="0"/>
                </a:cubicBezTo>
                <a:cubicBezTo>
                  <a:pt x="323" y="0"/>
                  <a:pt x="297" y="18"/>
                  <a:pt x="288" y="45"/>
                </a:cubicBezTo>
                <a:cubicBezTo>
                  <a:pt x="287" y="49"/>
                  <a:pt x="286" y="52"/>
                  <a:pt x="286" y="55"/>
                </a:cubicBezTo>
                <a:cubicBezTo>
                  <a:pt x="189" y="81"/>
                  <a:pt x="189" y="81"/>
                  <a:pt x="189" y="81"/>
                </a:cubicBezTo>
                <a:cubicBezTo>
                  <a:pt x="180" y="74"/>
                  <a:pt x="170" y="70"/>
                  <a:pt x="159" y="70"/>
                </a:cubicBezTo>
                <a:cubicBezTo>
                  <a:pt x="154" y="70"/>
                  <a:pt x="150" y="71"/>
                  <a:pt x="146" y="72"/>
                </a:cubicBezTo>
                <a:cubicBezTo>
                  <a:pt x="143" y="73"/>
                  <a:pt x="141" y="74"/>
                  <a:pt x="139" y="75"/>
                </a:cubicBezTo>
                <a:cubicBezTo>
                  <a:pt x="115" y="59"/>
                  <a:pt x="115" y="59"/>
                  <a:pt x="115" y="59"/>
                </a:cubicBezTo>
                <a:cubicBezTo>
                  <a:pt x="113" y="58"/>
                  <a:pt x="112" y="58"/>
                  <a:pt x="110" y="58"/>
                </a:cubicBezTo>
                <a:cubicBezTo>
                  <a:pt x="47" y="58"/>
                  <a:pt x="47" y="58"/>
                  <a:pt x="47" y="58"/>
                </a:cubicBezTo>
                <a:cubicBezTo>
                  <a:pt x="45" y="58"/>
                  <a:pt x="43" y="59"/>
                  <a:pt x="41" y="60"/>
                </a:cubicBezTo>
                <a:cubicBezTo>
                  <a:pt x="2" y="99"/>
                  <a:pt x="2" y="99"/>
                  <a:pt x="2" y="99"/>
                </a:cubicBezTo>
                <a:cubicBezTo>
                  <a:pt x="1" y="100"/>
                  <a:pt x="0" y="102"/>
                  <a:pt x="0" y="105"/>
                </a:cubicBezTo>
                <a:cubicBezTo>
                  <a:pt x="0" y="107"/>
                  <a:pt x="1" y="109"/>
                  <a:pt x="3" y="110"/>
                </a:cubicBezTo>
                <a:cubicBezTo>
                  <a:pt x="22" y="127"/>
                  <a:pt x="22" y="127"/>
                  <a:pt x="22" y="127"/>
                </a:cubicBezTo>
                <a:cubicBezTo>
                  <a:pt x="25" y="130"/>
                  <a:pt x="30" y="130"/>
                  <a:pt x="33" y="127"/>
                </a:cubicBezTo>
                <a:cubicBezTo>
                  <a:pt x="53" y="107"/>
                  <a:pt x="53" y="107"/>
                  <a:pt x="53" y="107"/>
                </a:cubicBezTo>
                <a:cubicBezTo>
                  <a:pt x="84" y="108"/>
                  <a:pt x="84" y="108"/>
                  <a:pt x="84" y="108"/>
                </a:cubicBezTo>
                <a:cubicBezTo>
                  <a:pt x="111" y="131"/>
                  <a:pt x="111" y="131"/>
                  <a:pt x="111" y="131"/>
                </a:cubicBezTo>
                <a:cubicBezTo>
                  <a:pt x="100" y="165"/>
                  <a:pt x="100" y="165"/>
                  <a:pt x="100" y="165"/>
                </a:cubicBezTo>
                <a:cubicBezTo>
                  <a:pt x="73" y="182"/>
                  <a:pt x="73" y="182"/>
                  <a:pt x="73" y="182"/>
                </a:cubicBezTo>
                <a:cubicBezTo>
                  <a:pt x="46" y="175"/>
                  <a:pt x="46" y="175"/>
                  <a:pt x="46" y="175"/>
                </a:cubicBezTo>
                <a:cubicBezTo>
                  <a:pt x="42" y="174"/>
                  <a:pt x="38" y="176"/>
                  <a:pt x="37" y="180"/>
                </a:cubicBezTo>
                <a:cubicBezTo>
                  <a:pt x="28" y="204"/>
                  <a:pt x="28" y="204"/>
                  <a:pt x="28" y="204"/>
                </a:cubicBezTo>
                <a:cubicBezTo>
                  <a:pt x="28" y="206"/>
                  <a:pt x="28" y="209"/>
                  <a:pt x="29" y="211"/>
                </a:cubicBezTo>
                <a:cubicBezTo>
                  <a:pt x="30" y="213"/>
                  <a:pt x="32" y="214"/>
                  <a:pt x="34" y="215"/>
                </a:cubicBezTo>
                <a:cubicBezTo>
                  <a:pt x="87" y="228"/>
                  <a:pt x="87" y="228"/>
                  <a:pt x="87" y="228"/>
                </a:cubicBezTo>
                <a:cubicBezTo>
                  <a:pt x="87" y="228"/>
                  <a:pt x="88" y="228"/>
                  <a:pt x="89" y="228"/>
                </a:cubicBezTo>
                <a:cubicBezTo>
                  <a:pt x="90" y="228"/>
                  <a:pt x="92" y="228"/>
                  <a:pt x="93" y="227"/>
                </a:cubicBezTo>
                <a:cubicBezTo>
                  <a:pt x="148" y="195"/>
                  <a:pt x="148" y="195"/>
                  <a:pt x="148" y="195"/>
                </a:cubicBezTo>
                <a:cubicBezTo>
                  <a:pt x="149" y="194"/>
                  <a:pt x="150" y="193"/>
                  <a:pt x="151" y="192"/>
                </a:cubicBezTo>
                <a:cubicBezTo>
                  <a:pt x="164" y="166"/>
                  <a:pt x="164" y="166"/>
                  <a:pt x="164" y="166"/>
                </a:cubicBezTo>
                <a:cubicBezTo>
                  <a:pt x="166" y="166"/>
                  <a:pt x="169" y="165"/>
                  <a:pt x="171" y="165"/>
                </a:cubicBezTo>
                <a:cubicBezTo>
                  <a:pt x="187" y="161"/>
                  <a:pt x="198" y="149"/>
                  <a:pt x="203" y="135"/>
                </a:cubicBezTo>
                <a:cubicBezTo>
                  <a:pt x="295" y="110"/>
                  <a:pt x="295" y="110"/>
                  <a:pt x="295" y="110"/>
                </a:cubicBezTo>
                <a:cubicBezTo>
                  <a:pt x="257" y="224"/>
                  <a:pt x="257" y="224"/>
                  <a:pt x="257" y="224"/>
                </a:cubicBezTo>
                <a:cubicBezTo>
                  <a:pt x="231" y="232"/>
                  <a:pt x="212" y="257"/>
                  <a:pt x="212" y="286"/>
                </a:cubicBezTo>
                <a:cubicBezTo>
                  <a:pt x="212" y="294"/>
                  <a:pt x="213" y="302"/>
                  <a:pt x="216" y="309"/>
                </a:cubicBezTo>
                <a:cubicBezTo>
                  <a:pt x="151" y="415"/>
                  <a:pt x="151" y="415"/>
                  <a:pt x="151" y="415"/>
                </a:cubicBezTo>
                <a:cubicBezTo>
                  <a:pt x="150" y="418"/>
                  <a:pt x="150" y="421"/>
                  <a:pt x="151" y="423"/>
                </a:cubicBezTo>
                <a:cubicBezTo>
                  <a:pt x="153" y="426"/>
                  <a:pt x="155" y="428"/>
                  <a:pt x="158" y="428"/>
                </a:cubicBezTo>
                <a:cubicBezTo>
                  <a:pt x="402" y="428"/>
                  <a:pt x="402" y="428"/>
                  <a:pt x="402" y="428"/>
                </a:cubicBezTo>
                <a:cubicBezTo>
                  <a:pt x="405" y="428"/>
                  <a:pt x="408" y="426"/>
                  <a:pt x="409" y="423"/>
                </a:cubicBezTo>
                <a:cubicBezTo>
                  <a:pt x="411" y="421"/>
                  <a:pt x="411" y="418"/>
                  <a:pt x="409" y="415"/>
                </a:cubicBezTo>
                <a:cubicBezTo>
                  <a:pt x="341" y="304"/>
                  <a:pt x="341" y="304"/>
                  <a:pt x="341" y="304"/>
                </a:cubicBezTo>
                <a:cubicBezTo>
                  <a:pt x="343" y="298"/>
                  <a:pt x="344" y="292"/>
                  <a:pt x="344" y="286"/>
                </a:cubicBezTo>
                <a:cubicBezTo>
                  <a:pt x="344" y="272"/>
                  <a:pt x="339" y="259"/>
                  <a:pt x="331" y="248"/>
                </a:cubicBezTo>
                <a:cubicBezTo>
                  <a:pt x="371" y="129"/>
                  <a:pt x="371" y="129"/>
                  <a:pt x="371" y="129"/>
                </a:cubicBezTo>
                <a:cubicBezTo>
                  <a:pt x="390" y="123"/>
                  <a:pt x="406" y="108"/>
                  <a:pt x="413" y="87"/>
                </a:cubicBezTo>
                <a:close/>
                <a:moveTo>
                  <a:pt x="93" y="95"/>
                </a:moveTo>
                <a:cubicBezTo>
                  <a:pt x="91" y="93"/>
                  <a:pt x="90" y="93"/>
                  <a:pt x="88" y="93"/>
                </a:cubicBezTo>
                <a:cubicBezTo>
                  <a:pt x="50" y="91"/>
                  <a:pt x="50" y="91"/>
                  <a:pt x="50" y="91"/>
                </a:cubicBezTo>
                <a:cubicBezTo>
                  <a:pt x="50" y="91"/>
                  <a:pt x="49" y="91"/>
                  <a:pt x="49" y="91"/>
                </a:cubicBezTo>
                <a:cubicBezTo>
                  <a:pt x="47" y="91"/>
                  <a:pt x="45" y="92"/>
                  <a:pt x="44" y="93"/>
                </a:cubicBezTo>
                <a:cubicBezTo>
                  <a:pt x="27" y="110"/>
                  <a:pt x="27" y="110"/>
                  <a:pt x="27" y="110"/>
                </a:cubicBezTo>
                <a:cubicBezTo>
                  <a:pt x="20" y="104"/>
                  <a:pt x="20" y="104"/>
                  <a:pt x="20" y="104"/>
                </a:cubicBezTo>
                <a:cubicBezTo>
                  <a:pt x="50" y="74"/>
                  <a:pt x="50" y="74"/>
                  <a:pt x="50" y="74"/>
                </a:cubicBezTo>
                <a:cubicBezTo>
                  <a:pt x="108" y="74"/>
                  <a:pt x="108" y="74"/>
                  <a:pt x="108" y="74"/>
                </a:cubicBezTo>
                <a:cubicBezTo>
                  <a:pt x="125" y="84"/>
                  <a:pt x="125" y="84"/>
                  <a:pt x="125" y="84"/>
                </a:cubicBezTo>
                <a:cubicBezTo>
                  <a:pt x="118" y="92"/>
                  <a:pt x="113" y="101"/>
                  <a:pt x="111" y="111"/>
                </a:cubicBezTo>
                <a:lnTo>
                  <a:pt x="93" y="95"/>
                </a:lnTo>
                <a:close/>
                <a:moveTo>
                  <a:pt x="138" y="183"/>
                </a:moveTo>
                <a:cubicBezTo>
                  <a:pt x="88" y="212"/>
                  <a:pt x="88" y="212"/>
                  <a:pt x="88" y="212"/>
                </a:cubicBezTo>
                <a:cubicBezTo>
                  <a:pt x="46" y="201"/>
                  <a:pt x="46" y="201"/>
                  <a:pt x="46" y="201"/>
                </a:cubicBezTo>
                <a:cubicBezTo>
                  <a:pt x="49" y="192"/>
                  <a:pt x="49" y="192"/>
                  <a:pt x="49" y="192"/>
                </a:cubicBezTo>
                <a:cubicBezTo>
                  <a:pt x="72" y="198"/>
                  <a:pt x="72" y="198"/>
                  <a:pt x="72" y="198"/>
                </a:cubicBezTo>
                <a:cubicBezTo>
                  <a:pt x="74" y="199"/>
                  <a:pt x="77" y="199"/>
                  <a:pt x="79" y="197"/>
                </a:cubicBezTo>
                <a:cubicBezTo>
                  <a:pt x="111" y="177"/>
                  <a:pt x="111" y="177"/>
                  <a:pt x="111" y="177"/>
                </a:cubicBezTo>
                <a:cubicBezTo>
                  <a:pt x="112" y="176"/>
                  <a:pt x="113" y="174"/>
                  <a:pt x="114" y="173"/>
                </a:cubicBezTo>
                <a:cubicBezTo>
                  <a:pt x="122" y="149"/>
                  <a:pt x="122" y="149"/>
                  <a:pt x="122" y="149"/>
                </a:cubicBezTo>
                <a:cubicBezTo>
                  <a:pt x="128" y="157"/>
                  <a:pt x="137" y="162"/>
                  <a:pt x="147" y="165"/>
                </a:cubicBezTo>
                <a:lnTo>
                  <a:pt x="138" y="183"/>
                </a:lnTo>
                <a:close/>
                <a:moveTo>
                  <a:pt x="167" y="149"/>
                </a:moveTo>
                <a:cubicBezTo>
                  <a:pt x="150" y="154"/>
                  <a:pt x="132" y="144"/>
                  <a:pt x="128" y="127"/>
                </a:cubicBezTo>
                <a:cubicBezTo>
                  <a:pt x="123" y="110"/>
                  <a:pt x="133" y="92"/>
                  <a:pt x="150" y="88"/>
                </a:cubicBezTo>
                <a:cubicBezTo>
                  <a:pt x="167" y="83"/>
                  <a:pt x="185" y="93"/>
                  <a:pt x="189" y="110"/>
                </a:cubicBezTo>
                <a:cubicBezTo>
                  <a:pt x="194" y="127"/>
                  <a:pt x="184" y="145"/>
                  <a:pt x="167" y="149"/>
                </a:cubicBezTo>
                <a:close/>
                <a:moveTo>
                  <a:pt x="206" y="118"/>
                </a:moveTo>
                <a:cubicBezTo>
                  <a:pt x="206" y="114"/>
                  <a:pt x="206" y="110"/>
                  <a:pt x="205" y="106"/>
                </a:cubicBezTo>
                <a:cubicBezTo>
                  <a:pt x="205" y="106"/>
                  <a:pt x="205" y="106"/>
                  <a:pt x="205" y="106"/>
                </a:cubicBezTo>
                <a:cubicBezTo>
                  <a:pt x="204" y="102"/>
                  <a:pt x="202" y="98"/>
                  <a:pt x="200" y="95"/>
                </a:cubicBezTo>
                <a:cubicBezTo>
                  <a:pt x="285" y="72"/>
                  <a:pt x="285" y="72"/>
                  <a:pt x="285" y="72"/>
                </a:cubicBezTo>
                <a:cubicBezTo>
                  <a:pt x="285" y="80"/>
                  <a:pt x="288" y="88"/>
                  <a:pt x="291" y="95"/>
                </a:cubicBezTo>
                <a:lnTo>
                  <a:pt x="206" y="118"/>
                </a:lnTo>
                <a:close/>
                <a:moveTo>
                  <a:pt x="278" y="236"/>
                </a:moveTo>
                <a:cubicBezTo>
                  <a:pt x="305" y="236"/>
                  <a:pt x="328" y="259"/>
                  <a:pt x="328" y="286"/>
                </a:cubicBezTo>
                <a:cubicBezTo>
                  <a:pt x="328" y="314"/>
                  <a:pt x="305" y="337"/>
                  <a:pt x="278" y="337"/>
                </a:cubicBezTo>
                <a:cubicBezTo>
                  <a:pt x="250" y="337"/>
                  <a:pt x="227" y="314"/>
                  <a:pt x="227" y="286"/>
                </a:cubicBezTo>
                <a:cubicBezTo>
                  <a:pt x="227" y="259"/>
                  <a:pt x="250" y="236"/>
                  <a:pt x="278" y="236"/>
                </a:cubicBezTo>
                <a:close/>
                <a:moveTo>
                  <a:pt x="333" y="322"/>
                </a:moveTo>
                <a:cubicBezTo>
                  <a:pt x="388" y="412"/>
                  <a:pt x="388" y="412"/>
                  <a:pt x="388" y="412"/>
                </a:cubicBezTo>
                <a:cubicBezTo>
                  <a:pt x="172" y="412"/>
                  <a:pt x="172" y="412"/>
                  <a:pt x="172" y="412"/>
                </a:cubicBezTo>
                <a:cubicBezTo>
                  <a:pt x="225" y="326"/>
                  <a:pt x="225" y="326"/>
                  <a:pt x="225" y="326"/>
                </a:cubicBezTo>
                <a:cubicBezTo>
                  <a:pt x="237" y="342"/>
                  <a:pt x="256" y="352"/>
                  <a:pt x="278" y="352"/>
                </a:cubicBezTo>
                <a:cubicBezTo>
                  <a:pt x="301" y="352"/>
                  <a:pt x="322" y="340"/>
                  <a:pt x="333" y="322"/>
                </a:cubicBezTo>
                <a:close/>
                <a:moveTo>
                  <a:pt x="319" y="235"/>
                </a:moveTo>
                <a:cubicBezTo>
                  <a:pt x="308" y="226"/>
                  <a:pt x="293" y="220"/>
                  <a:pt x="278" y="220"/>
                </a:cubicBezTo>
                <a:cubicBezTo>
                  <a:pt x="277" y="220"/>
                  <a:pt x="276" y="220"/>
                  <a:pt x="275" y="220"/>
                </a:cubicBezTo>
                <a:cubicBezTo>
                  <a:pt x="309" y="118"/>
                  <a:pt x="309" y="118"/>
                  <a:pt x="309" y="118"/>
                </a:cubicBezTo>
                <a:cubicBezTo>
                  <a:pt x="315" y="122"/>
                  <a:pt x="322" y="126"/>
                  <a:pt x="330" y="129"/>
                </a:cubicBezTo>
                <a:cubicBezTo>
                  <a:pt x="337" y="131"/>
                  <a:pt x="344" y="132"/>
                  <a:pt x="351" y="132"/>
                </a:cubicBezTo>
                <a:cubicBezTo>
                  <a:pt x="351" y="132"/>
                  <a:pt x="351" y="132"/>
                  <a:pt x="351" y="132"/>
                </a:cubicBezTo>
                <a:cubicBezTo>
                  <a:pt x="351" y="132"/>
                  <a:pt x="352" y="132"/>
                  <a:pt x="353" y="132"/>
                </a:cubicBezTo>
                <a:lnTo>
                  <a:pt x="319" y="235"/>
                </a:lnTo>
                <a:close/>
              </a:path>
            </a:pathLst>
          </a:custGeom>
          <a:solidFill>
            <a:srgbClr val="7030A0"/>
          </a:solidFill>
          <a:ln>
            <a:noFill/>
          </a:ln>
          <a:extLst/>
        </p:spPr>
        <p:txBody>
          <a:bodyPr lIns="68532" tIns="34268" rIns="68532" bIns="3426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3" name="Group 6"/>
          <p:cNvGrpSpPr>
            <a:grpSpLocks/>
          </p:cNvGrpSpPr>
          <p:nvPr/>
        </p:nvGrpSpPr>
        <p:grpSpPr bwMode="auto">
          <a:xfrm>
            <a:off x="1955830" y="1950241"/>
            <a:ext cx="355600" cy="539750"/>
            <a:chOff x="657" y="2024"/>
            <a:chExt cx="393" cy="596"/>
          </a:xfrm>
          <a:solidFill>
            <a:srgbClr val="7030A0"/>
          </a:solidFill>
        </p:grpSpPr>
        <p:sp>
          <p:nvSpPr>
            <p:cNvPr id="44"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 Box 8"/>
            <p:cNvSpPr txBox="1">
              <a:spLocks noChangeArrowheads="1"/>
            </p:cNvSpPr>
            <p:nvPr/>
          </p:nvSpPr>
          <p:spPr bwMode="auto">
            <a:xfrm>
              <a:off x="734" y="2098"/>
              <a:ext cx="0" cy="255"/>
            </a:xfrm>
            <a:prstGeom prst="rect">
              <a:avLst/>
            </a:prstGeom>
            <a:grp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47" name="Freeform 7"/>
          <p:cNvSpPr>
            <a:spLocks noChangeAspect="1" noEditPoints="1"/>
          </p:cNvSpPr>
          <p:nvPr/>
        </p:nvSpPr>
        <p:spPr bwMode="auto">
          <a:xfrm>
            <a:off x="1864986" y="2895506"/>
            <a:ext cx="626878" cy="627667"/>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7030A0"/>
          </a:solidFill>
          <a:ln>
            <a:noFill/>
          </a:ln>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14"/>
          <p:cNvSpPr>
            <a:spLocks noChangeShapeType="1"/>
          </p:cNvSpPr>
          <p:nvPr/>
        </p:nvSpPr>
        <p:spPr bwMode="auto">
          <a:xfrm flipV="1">
            <a:off x="2311430" y="1686239"/>
            <a:ext cx="858543" cy="452551"/>
          </a:xfrm>
          <a:prstGeom prst="line">
            <a:avLst/>
          </a:prstGeom>
          <a:noFill/>
          <a:ln w="381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4"/>
          <p:cNvSpPr>
            <a:spLocks noChangeShapeType="1"/>
          </p:cNvSpPr>
          <p:nvPr/>
        </p:nvSpPr>
        <p:spPr bwMode="auto">
          <a:xfrm flipH="1" flipV="1">
            <a:off x="3973720" y="1653217"/>
            <a:ext cx="2106612" cy="1967869"/>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4"/>
          <p:cNvSpPr>
            <a:spLocks noChangeShapeType="1"/>
          </p:cNvSpPr>
          <p:nvPr/>
        </p:nvSpPr>
        <p:spPr bwMode="auto">
          <a:xfrm flipH="1" flipV="1">
            <a:off x="4060560" y="3027362"/>
            <a:ext cx="1657923" cy="59372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 name="Group 38"/>
          <p:cNvGrpSpPr>
            <a:grpSpLocks/>
          </p:cNvGrpSpPr>
          <p:nvPr/>
        </p:nvGrpSpPr>
        <p:grpSpPr bwMode="auto">
          <a:xfrm>
            <a:off x="6833326" y="1418711"/>
            <a:ext cx="1454151" cy="912813"/>
            <a:chOff x="4234" y="1207"/>
            <a:chExt cx="916" cy="575"/>
          </a:xfrm>
        </p:grpSpPr>
        <p:sp>
          <p:nvSpPr>
            <p:cNvPr id="6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61" name="Text Box 40"/>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63" name="Line 16"/>
          <p:cNvSpPr>
            <a:spLocks noChangeShapeType="1"/>
          </p:cNvSpPr>
          <p:nvPr/>
        </p:nvSpPr>
        <p:spPr bwMode="auto">
          <a:xfrm flipV="1">
            <a:off x="6678891" y="2340702"/>
            <a:ext cx="815904" cy="1299996"/>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70" name="TextBox 69"/>
          <p:cNvSpPr txBox="1"/>
          <p:nvPr/>
        </p:nvSpPr>
        <p:spPr>
          <a:xfrm>
            <a:off x="7841134" y="1018826"/>
            <a:ext cx="2324675" cy="400110"/>
          </a:xfrm>
          <a:prstGeom prst="rect">
            <a:avLst/>
          </a:prstGeom>
          <a:noFill/>
        </p:spPr>
        <p:txBody>
          <a:bodyPr wrap="none" rtlCol="0">
            <a:spAutoFit/>
          </a:bodyPr>
          <a:lstStyle/>
          <a:p>
            <a:r>
              <a:rPr lang="en-US" dirty="0"/>
              <a:t>Application service</a:t>
            </a:r>
          </a:p>
        </p:txBody>
      </p:sp>
      <p:sp>
        <p:nvSpPr>
          <p:cNvPr id="71" name="Line 16"/>
          <p:cNvSpPr>
            <a:spLocks noChangeShapeType="1"/>
          </p:cNvSpPr>
          <p:nvPr/>
        </p:nvSpPr>
        <p:spPr bwMode="auto">
          <a:xfrm>
            <a:off x="7004772" y="4146550"/>
            <a:ext cx="3456743" cy="13257"/>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2" name="Group 38"/>
          <p:cNvGrpSpPr>
            <a:grpSpLocks/>
          </p:cNvGrpSpPr>
          <p:nvPr/>
        </p:nvGrpSpPr>
        <p:grpSpPr bwMode="auto">
          <a:xfrm>
            <a:off x="10534326" y="3678585"/>
            <a:ext cx="1454151" cy="912813"/>
            <a:chOff x="4234" y="1207"/>
            <a:chExt cx="916" cy="575"/>
          </a:xfrm>
        </p:grpSpPr>
        <p:sp>
          <p:nvSpPr>
            <p:cNvPr id="73"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74" name="Text Box 40"/>
            <p:cNvSpPr txBox="1">
              <a:spLocks noChangeArrowheads="1"/>
            </p:cNvSpPr>
            <p:nvPr/>
          </p:nvSpPr>
          <p:spPr bwMode="auto">
            <a:xfrm>
              <a:off x="4452" y="1340"/>
              <a:ext cx="486"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Media</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APP,</a:t>
              </a:r>
            </a:p>
          </p:txBody>
        </p:sp>
      </p:grpSp>
      <p:sp>
        <p:nvSpPr>
          <p:cNvPr id="75" name="Freeform 3"/>
          <p:cNvSpPr>
            <a:spLocks noChangeAspect="1" noEditPoints="1"/>
          </p:cNvSpPr>
          <p:nvPr/>
        </p:nvSpPr>
        <p:spPr bwMode="auto">
          <a:xfrm>
            <a:off x="941222" y="1568536"/>
            <a:ext cx="862319" cy="796284"/>
          </a:xfrm>
          <a:custGeom>
            <a:avLst/>
            <a:gdLst>
              <a:gd name="T0" fmla="*/ 2147483647 w 455"/>
              <a:gd name="T1" fmla="*/ 2147483647 h 418"/>
              <a:gd name="T2" fmla="*/ 2147483647 w 455"/>
              <a:gd name="T3" fmla="*/ 2147483647 h 418"/>
              <a:gd name="T4" fmla="*/ 2147483647 w 455"/>
              <a:gd name="T5" fmla="*/ 2147483647 h 418"/>
              <a:gd name="T6" fmla="*/ 2147483647 w 455"/>
              <a:gd name="T7" fmla="*/ 2147483647 h 418"/>
              <a:gd name="T8" fmla="*/ 2147483647 w 455"/>
              <a:gd name="T9" fmla="*/ 2147483647 h 418"/>
              <a:gd name="T10" fmla="*/ 2147483647 w 455"/>
              <a:gd name="T11" fmla="*/ 969523976 h 418"/>
              <a:gd name="T12" fmla="*/ 2147483647 w 455"/>
              <a:gd name="T13" fmla="*/ 2147483647 h 418"/>
              <a:gd name="T14" fmla="*/ 225082532 w 455"/>
              <a:gd name="T15" fmla="*/ 2147483647 h 418"/>
              <a:gd name="T16" fmla="*/ 253216442 w 455"/>
              <a:gd name="T17" fmla="*/ 224818458 h 418"/>
              <a:gd name="T18" fmla="*/ 2147483647 w 455"/>
              <a:gd name="T19" fmla="*/ 252920765 h 418"/>
              <a:gd name="T20" fmla="*/ 2147483647 w 455"/>
              <a:gd name="T21" fmla="*/ 688500904 h 418"/>
              <a:gd name="T22" fmla="*/ 2147483647 w 455"/>
              <a:gd name="T23" fmla="*/ 576095424 h 418"/>
              <a:gd name="T24" fmla="*/ 2147483647 w 455"/>
              <a:gd name="T25" fmla="*/ 0 h 418"/>
              <a:gd name="T26" fmla="*/ 0 w 455"/>
              <a:gd name="T27" fmla="*/ 252920765 h 418"/>
              <a:gd name="T28" fmla="*/ 253216442 w 455"/>
              <a:gd name="T29" fmla="*/ 2147483647 h 418"/>
              <a:gd name="T30" fmla="*/ 2147483647 w 455"/>
              <a:gd name="T31" fmla="*/ 2147483647 h 418"/>
              <a:gd name="T32" fmla="*/ 2147483647 w 455"/>
              <a:gd name="T33" fmla="*/ 2147483647 h 418"/>
              <a:gd name="T34" fmla="*/ 1308292453 w 455"/>
              <a:gd name="T35" fmla="*/ 2147483647 h 418"/>
              <a:gd name="T36" fmla="*/ 1237952052 w 455"/>
              <a:gd name="T37" fmla="*/ 2147483647 h 418"/>
              <a:gd name="T38" fmla="*/ 2147483647 w 455"/>
              <a:gd name="T39" fmla="*/ 2147483647 h 418"/>
              <a:gd name="T40" fmla="*/ 2147483647 w 455"/>
              <a:gd name="T41" fmla="*/ 2147483647 h 418"/>
              <a:gd name="T42" fmla="*/ 2147483647 w 455"/>
              <a:gd name="T43" fmla="*/ 2147483647 h 418"/>
              <a:gd name="T44" fmla="*/ 2147483647 w 455"/>
              <a:gd name="T45" fmla="*/ 2147483647 h 418"/>
              <a:gd name="T46" fmla="*/ 2147483647 w 455"/>
              <a:gd name="T47" fmla="*/ 2147483647 h 418"/>
              <a:gd name="T48" fmla="*/ 2147483647 w 455"/>
              <a:gd name="T49" fmla="*/ 2147483647 h 418"/>
              <a:gd name="T50" fmla="*/ 2147483647 w 455"/>
              <a:gd name="T51" fmla="*/ 857114747 h 418"/>
              <a:gd name="T52" fmla="*/ 2147483647 w 455"/>
              <a:gd name="T53" fmla="*/ 2147483647 h 418"/>
              <a:gd name="T54" fmla="*/ 2147483647 w 455"/>
              <a:gd name="T55" fmla="*/ 2147483647 h 418"/>
              <a:gd name="T56" fmla="*/ 2147483647 w 455"/>
              <a:gd name="T57" fmla="*/ 2147483647 h 418"/>
              <a:gd name="T58" fmla="*/ 2147483647 w 455"/>
              <a:gd name="T59" fmla="*/ 2147483647 h 418"/>
              <a:gd name="T60" fmla="*/ 2147483647 w 455"/>
              <a:gd name="T61" fmla="*/ 2147483647 h 418"/>
              <a:gd name="T62" fmla="*/ 2147483647 w 455"/>
              <a:gd name="T63" fmla="*/ 2147483647 h 418"/>
              <a:gd name="T64" fmla="*/ 1856931829 w 455"/>
              <a:gd name="T65" fmla="*/ 2147483647 h 418"/>
              <a:gd name="T66" fmla="*/ 1392697934 w 455"/>
              <a:gd name="T67" fmla="*/ 2147483647 h 418"/>
              <a:gd name="T68" fmla="*/ 1744388688 w 455"/>
              <a:gd name="T69" fmla="*/ 2147483647 h 418"/>
              <a:gd name="T70" fmla="*/ 2147483647 w 455"/>
              <a:gd name="T71" fmla="*/ 2147483647 h 418"/>
              <a:gd name="T72" fmla="*/ 2147483647 w 455"/>
              <a:gd name="T73" fmla="*/ 2147483647 h 418"/>
              <a:gd name="T74" fmla="*/ 2147483647 w 455"/>
              <a:gd name="T75" fmla="*/ 2147483647 h 418"/>
              <a:gd name="T76" fmla="*/ 2147483647 w 455"/>
              <a:gd name="T77" fmla="*/ 2147483647 h 418"/>
              <a:gd name="T78" fmla="*/ 2147483647 w 455"/>
              <a:gd name="T79" fmla="*/ 2147483647 h 418"/>
              <a:gd name="T80" fmla="*/ 2147483647 w 455"/>
              <a:gd name="T81" fmla="*/ 2147483647 h 418"/>
              <a:gd name="T82" fmla="*/ 2147483647 w 455"/>
              <a:gd name="T83" fmla="*/ 2147483647 h 418"/>
              <a:gd name="T84" fmla="*/ 2147483647 w 455"/>
              <a:gd name="T85" fmla="*/ 2147483647 h 418"/>
              <a:gd name="T86" fmla="*/ 2147483647 w 455"/>
              <a:gd name="T87" fmla="*/ 407481580 h 418"/>
              <a:gd name="T88" fmla="*/ 379828414 w 455"/>
              <a:gd name="T89" fmla="*/ 646349317 h 418"/>
              <a:gd name="T90" fmla="*/ 618976026 w 455"/>
              <a:gd name="T91" fmla="*/ 2147483647 h 418"/>
              <a:gd name="T92" fmla="*/ 2147483647 w 455"/>
              <a:gd name="T93" fmla="*/ 2147483647 h 418"/>
              <a:gd name="T94" fmla="*/ 2147483647 w 455"/>
              <a:gd name="T95" fmla="*/ 2147483647 h 418"/>
              <a:gd name="T96" fmla="*/ 618976026 w 455"/>
              <a:gd name="T97" fmla="*/ 2147483647 h 418"/>
              <a:gd name="T98" fmla="*/ 604907196 w 455"/>
              <a:gd name="T99" fmla="*/ 646349317 h 418"/>
              <a:gd name="T100" fmla="*/ 2147483647 w 455"/>
              <a:gd name="T101" fmla="*/ 632296290 h 418"/>
              <a:gd name="T102" fmla="*/ 2147483647 w 455"/>
              <a:gd name="T103" fmla="*/ 2147483647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5"/>
              <a:gd name="T157" fmla="*/ 0 h 418"/>
              <a:gd name="T158" fmla="*/ 455 w 455"/>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5" h="418">
                <a:moveTo>
                  <a:pt x="385" y="294"/>
                </a:moveTo>
                <a:cubicBezTo>
                  <a:pt x="385" y="298"/>
                  <a:pt x="389" y="301"/>
                  <a:pt x="393" y="301"/>
                </a:cubicBezTo>
                <a:cubicBezTo>
                  <a:pt x="397" y="301"/>
                  <a:pt x="400" y="298"/>
                  <a:pt x="400" y="294"/>
                </a:cubicBezTo>
                <a:cubicBezTo>
                  <a:pt x="400" y="290"/>
                  <a:pt x="397" y="287"/>
                  <a:pt x="393" y="287"/>
                </a:cubicBezTo>
                <a:cubicBezTo>
                  <a:pt x="389" y="287"/>
                  <a:pt x="385" y="290"/>
                  <a:pt x="385" y="294"/>
                </a:cubicBezTo>
                <a:close/>
                <a:moveTo>
                  <a:pt x="412" y="294"/>
                </a:moveTo>
                <a:cubicBezTo>
                  <a:pt x="412" y="298"/>
                  <a:pt x="415" y="301"/>
                  <a:pt x="419" y="301"/>
                </a:cubicBezTo>
                <a:cubicBezTo>
                  <a:pt x="423" y="301"/>
                  <a:pt x="426" y="298"/>
                  <a:pt x="426" y="294"/>
                </a:cubicBezTo>
                <a:cubicBezTo>
                  <a:pt x="426" y="290"/>
                  <a:pt x="423" y="287"/>
                  <a:pt x="419" y="287"/>
                </a:cubicBezTo>
                <a:cubicBezTo>
                  <a:pt x="415" y="287"/>
                  <a:pt x="412" y="290"/>
                  <a:pt x="412" y="294"/>
                </a:cubicBezTo>
                <a:close/>
                <a:moveTo>
                  <a:pt x="447" y="61"/>
                </a:moveTo>
                <a:cubicBezTo>
                  <a:pt x="443" y="61"/>
                  <a:pt x="439" y="65"/>
                  <a:pt x="439" y="69"/>
                </a:cubicBezTo>
                <a:cubicBezTo>
                  <a:pt x="439" y="310"/>
                  <a:pt x="439" y="310"/>
                  <a:pt x="439" y="310"/>
                </a:cubicBezTo>
                <a:cubicBezTo>
                  <a:pt x="439" y="311"/>
                  <a:pt x="438" y="312"/>
                  <a:pt x="437" y="312"/>
                </a:cubicBezTo>
                <a:cubicBezTo>
                  <a:pt x="18" y="312"/>
                  <a:pt x="18" y="312"/>
                  <a:pt x="18" y="312"/>
                </a:cubicBezTo>
                <a:cubicBezTo>
                  <a:pt x="17" y="312"/>
                  <a:pt x="16" y="311"/>
                  <a:pt x="16" y="310"/>
                </a:cubicBezTo>
                <a:cubicBezTo>
                  <a:pt x="16" y="18"/>
                  <a:pt x="16" y="18"/>
                  <a:pt x="16" y="18"/>
                </a:cubicBezTo>
                <a:cubicBezTo>
                  <a:pt x="16" y="17"/>
                  <a:pt x="17" y="16"/>
                  <a:pt x="18" y="16"/>
                </a:cubicBezTo>
                <a:cubicBezTo>
                  <a:pt x="437" y="16"/>
                  <a:pt x="437" y="16"/>
                  <a:pt x="437" y="16"/>
                </a:cubicBezTo>
                <a:cubicBezTo>
                  <a:pt x="438" y="16"/>
                  <a:pt x="439" y="17"/>
                  <a:pt x="439" y="18"/>
                </a:cubicBezTo>
                <a:cubicBezTo>
                  <a:pt x="439" y="41"/>
                  <a:pt x="439" y="41"/>
                  <a:pt x="439" y="41"/>
                </a:cubicBezTo>
                <a:cubicBezTo>
                  <a:pt x="439" y="46"/>
                  <a:pt x="443" y="49"/>
                  <a:pt x="447" y="49"/>
                </a:cubicBezTo>
                <a:cubicBezTo>
                  <a:pt x="451" y="49"/>
                  <a:pt x="455" y="46"/>
                  <a:pt x="455" y="41"/>
                </a:cubicBezTo>
                <a:cubicBezTo>
                  <a:pt x="455" y="41"/>
                  <a:pt x="455" y="41"/>
                  <a:pt x="455" y="41"/>
                </a:cubicBezTo>
                <a:cubicBezTo>
                  <a:pt x="455" y="18"/>
                  <a:pt x="455" y="18"/>
                  <a:pt x="455" y="18"/>
                </a:cubicBezTo>
                <a:cubicBezTo>
                  <a:pt x="455" y="8"/>
                  <a:pt x="447" y="0"/>
                  <a:pt x="437" y="0"/>
                </a:cubicBezTo>
                <a:cubicBezTo>
                  <a:pt x="18" y="0"/>
                  <a:pt x="18" y="0"/>
                  <a:pt x="18" y="0"/>
                </a:cubicBezTo>
                <a:cubicBezTo>
                  <a:pt x="8" y="0"/>
                  <a:pt x="0" y="8"/>
                  <a:pt x="0" y="18"/>
                </a:cubicBezTo>
                <a:cubicBezTo>
                  <a:pt x="0" y="310"/>
                  <a:pt x="0" y="310"/>
                  <a:pt x="0" y="310"/>
                </a:cubicBezTo>
                <a:cubicBezTo>
                  <a:pt x="0" y="320"/>
                  <a:pt x="8" y="328"/>
                  <a:pt x="18" y="328"/>
                </a:cubicBezTo>
                <a:cubicBezTo>
                  <a:pt x="175" y="328"/>
                  <a:pt x="175" y="328"/>
                  <a:pt x="175" y="328"/>
                </a:cubicBezTo>
                <a:cubicBezTo>
                  <a:pt x="175" y="328"/>
                  <a:pt x="175" y="328"/>
                  <a:pt x="175" y="328"/>
                </a:cubicBezTo>
                <a:cubicBezTo>
                  <a:pt x="175" y="331"/>
                  <a:pt x="175" y="336"/>
                  <a:pt x="175" y="344"/>
                </a:cubicBezTo>
                <a:cubicBezTo>
                  <a:pt x="175" y="345"/>
                  <a:pt x="175" y="346"/>
                  <a:pt x="175" y="347"/>
                </a:cubicBezTo>
                <a:cubicBezTo>
                  <a:pt x="150" y="349"/>
                  <a:pt x="129" y="353"/>
                  <a:pt x="114" y="357"/>
                </a:cubicBezTo>
                <a:cubicBezTo>
                  <a:pt x="105" y="360"/>
                  <a:pt x="98" y="363"/>
                  <a:pt x="93" y="366"/>
                </a:cubicBezTo>
                <a:cubicBezTo>
                  <a:pt x="88" y="369"/>
                  <a:pt x="83" y="374"/>
                  <a:pt x="83" y="382"/>
                </a:cubicBezTo>
                <a:cubicBezTo>
                  <a:pt x="83" y="386"/>
                  <a:pt x="85" y="390"/>
                  <a:pt x="88" y="393"/>
                </a:cubicBezTo>
                <a:cubicBezTo>
                  <a:pt x="92" y="398"/>
                  <a:pt x="99" y="401"/>
                  <a:pt x="108" y="404"/>
                </a:cubicBezTo>
                <a:cubicBezTo>
                  <a:pt x="133" y="412"/>
                  <a:pt x="176" y="418"/>
                  <a:pt x="226" y="418"/>
                </a:cubicBezTo>
                <a:cubicBezTo>
                  <a:pt x="264" y="418"/>
                  <a:pt x="299" y="415"/>
                  <a:pt x="324" y="409"/>
                </a:cubicBezTo>
                <a:cubicBezTo>
                  <a:pt x="337" y="407"/>
                  <a:pt x="347" y="404"/>
                  <a:pt x="355" y="400"/>
                </a:cubicBezTo>
                <a:cubicBezTo>
                  <a:pt x="359" y="398"/>
                  <a:pt x="362" y="396"/>
                  <a:pt x="365" y="393"/>
                </a:cubicBezTo>
                <a:cubicBezTo>
                  <a:pt x="368" y="390"/>
                  <a:pt x="370" y="386"/>
                  <a:pt x="370" y="382"/>
                </a:cubicBezTo>
                <a:cubicBezTo>
                  <a:pt x="370" y="374"/>
                  <a:pt x="365" y="369"/>
                  <a:pt x="360" y="366"/>
                </a:cubicBezTo>
                <a:cubicBezTo>
                  <a:pt x="345" y="357"/>
                  <a:pt x="316" y="351"/>
                  <a:pt x="279" y="348"/>
                </a:cubicBezTo>
                <a:cubicBezTo>
                  <a:pt x="279" y="346"/>
                  <a:pt x="279" y="345"/>
                  <a:pt x="279" y="344"/>
                </a:cubicBezTo>
                <a:cubicBezTo>
                  <a:pt x="279" y="335"/>
                  <a:pt x="279" y="330"/>
                  <a:pt x="279" y="328"/>
                </a:cubicBezTo>
                <a:cubicBezTo>
                  <a:pt x="437" y="328"/>
                  <a:pt x="437" y="328"/>
                  <a:pt x="437" y="328"/>
                </a:cubicBezTo>
                <a:cubicBezTo>
                  <a:pt x="447" y="328"/>
                  <a:pt x="455" y="320"/>
                  <a:pt x="455" y="310"/>
                </a:cubicBezTo>
                <a:cubicBezTo>
                  <a:pt x="455" y="69"/>
                  <a:pt x="455" y="69"/>
                  <a:pt x="455" y="69"/>
                </a:cubicBezTo>
                <a:cubicBezTo>
                  <a:pt x="455" y="65"/>
                  <a:pt x="451" y="61"/>
                  <a:pt x="447" y="61"/>
                </a:cubicBezTo>
                <a:close/>
                <a:moveTo>
                  <a:pt x="290" y="387"/>
                </a:moveTo>
                <a:cubicBezTo>
                  <a:pt x="291" y="388"/>
                  <a:pt x="292" y="388"/>
                  <a:pt x="293" y="388"/>
                </a:cubicBezTo>
                <a:cubicBezTo>
                  <a:pt x="296" y="388"/>
                  <a:pt x="299" y="386"/>
                  <a:pt x="301" y="383"/>
                </a:cubicBezTo>
                <a:cubicBezTo>
                  <a:pt x="302" y="379"/>
                  <a:pt x="300" y="374"/>
                  <a:pt x="296" y="373"/>
                </a:cubicBezTo>
                <a:cubicBezTo>
                  <a:pt x="296" y="373"/>
                  <a:pt x="296" y="373"/>
                  <a:pt x="296" y="372"/>
                </a:cubicBezTo>
                <a:cubicBezTo>
                  <a:pt x="294" y="372"/>
                  <a:pt x="290" y="369"/>
                  <a:pt x="286" y="365"/>
                </a:cubicBezTo>
                <a:cubicBezTo>
                  <a:pt x="286" y="365"/>
                  <a:pt x="286" y="364"/>
                  <a:pt x="286" y="364"/>
                </a:cubicBezTo>
                <a:cubicBezTo>
                  <a:pt x="306" y="366"/>
                  <a:pt x="323" y="369"/>
                  <a:pt x="335" y="373"/>
                </a:cubicBezTo>
                <a:cubicBezTo>
                  <a:pt x="342" y="375"/>
                  <a:pt x="348" y="378"/>
                  <a:pt x="351" y="380"/>
                </a:cubicBezTo>
                <a:cubicBezTo>
                  <a:pt x="352" y="380"/>
                  <a:pt x="353" y="381"/>
                  <a:pt x="354" y="382"/>
                </a:cubicBezTo>
                <a:cubicBezTo>
                  <a:pt x="353" y="382"/>
                  <a:pt x="353" y="382"/>
                  <a:pt x="352" y="383"/>
                </a:cubicBezTo>
                <a:cubicBezTo>
                  <a:pt x="346" y="387"/>
                  <a:pt x="329" y="393"/>
                  <a:pt x="307" y="396"/>
                </a:cubicBezTo>
                <a:cubicBezTo>
                  <a:pt x="285" y="400"/>
                  <a:pt x="257" y="402"/>
                  <a:pt x="226" y="402"/>
                </a:cubicBezTo>
                <a:cubicBezTo>
                  <a:pt x="189" y="402"/>
                  <a:pt x="156" y="399"/>
                  <a:pt x="132" y="394"/>
                </a:cubicBezTo>
                <a:cubicBezTo>
                  <a:pt x="120" y="391"/>
                  <a:pt x="111" y="388"/>
                  <a:pt x="105" y="385"/>
                </a:cubicBezTo>
                <a:cubicBezTo>
                  <a:pt x="102" y="384"/>
                  <a:pt x="100" y="382"/>
                  <a:pt x="99" y="382"/>
                </a:cubicBezTo>
                <a:cubicBezTo>
                  <a:pt x="99" y="382"/>
                  <a:pt x="99" y="382"/>
                  <a:pt x="99" y="382"/>
                </a:cubicBezTo>
                <a:cubicBezTo>
                  <a:pt x="101" y="379"/>
                  <a:pt x="110" y="374"/>
                  <a:pt x="124" y="371"/>
                </a:cubicBezTo>
                <a:cubicBezTo>
                  <a:pt x="136" y="368"/>
                  <a:pt x="151" y="366"/>
                  <a:pt x="168" y="364"/>
                </a:cubicBezTo>
                <a:cubicBezTo>
                  <a:pt x="168" y="365"/>
                  <a:pt x="167" y="366"/>
                  <a:pt x="166" y="366"/>
                </a:cubicBezTo>
                <a:cubicBezTo>
                  <a:pt x="164" y="369"/>
                  <a:pt x="162" y="370"/>
                  <a:pt x="160" y="371"/>
                </a:cubicBezTo>
                <a:cubicBezTo>
                  <a:pt x="159" y="372"/>
                  <a:pt x="159" y="372"/>
                  <a:pt x="158" y="372"/>
                </a:cubicBezTo>
                <a:cubicBezTo>
                  <a:pt x="158" y="372"/>
                  <a:pt x="158" y="372"/>
                  <a:pt x="158" y="373"/>
                </a:cubicBezTo>
                <a:cubicBezTo>
                  <a:pt x="154" y="374"/>
                  <a:pt x="152" y="379"/>
                  <a:pt x="153" y="383"/>
                </a:cubicBezTo>
                <a:cubicBezTo>
                  <a:pt x="155" y="386"/>
                  <a:pt x="158" y="388"/>
                  <a:pt x="161" y="388"/>
                </a:cubicBezTo>
                <a:cubicBezTo>
                  <a:pt x="162" y="388"/>
                  <a:pt x="163" y="388"/>
                  <a:pt x="164" y="387"/>
                </a:cubicBezTo>
                <a:cubicBezTo>
                  <a:pt x="164" y="387"/>
                  <a:pt x="171" y="384"/>
                  <a:pt x="177" y="378"/>
                </a:cubicBezTo>
                <a:cubicBezTo>
                  <a:pt x="184" y="371"/>
                  <a:pt x="191" y="360"/>
                  <a:pt x="191" y="344"/>
                </a:cubicBezTo>
                <a:cubicBezTo>
                  <a:pt x="191" y="335"/>
                  <a:pt x="191" y="330"/>
                  <a:pt x="191" y="328"/>
                </a:cubicBezTo>
                <a:cubicBezTo>
                  <a:pt x="263" y="328"/>
                  <a:pt x="263" y="328"/>
                  <a:pt x="263" y="328"/>
                </a:cubicBezTo>
                <a:cubicBezTo>
                  <a:pt x="263" y="328"/>
                  <a:pt x="263" y="328"/>
                  <a:pt x="263" y="328"/>
                </a:cubicBezTo>
                <a:cubicBezTo>
                  <a:pt x="263" y="331"/>
                  <a:pt x="263" y="336"/>
                  <a:pt x="263" y="344"/>
                </a:cubicBezTo>
                <a:cubicBezTo>
                  <a:pt x="263" y="360"/>
                  <a:pt x="270" y="371"/>
                  <a:pt x="276" y="378"/>
                </a:cubicBezTo>
                <a:cubicBezTo>
                  <a:pt x="283" y="384"/>
                  <a:pt x="290" y="387"/>
                  <a:pt x="290" y="387"/>
                </a:cubicBezTo>
                <a:close/>
                <a:moveTo>
                  <a:pt x="427" y="46"/>
                </a:moveTo>
                <a:cubicBezTo>
                  <a:pt x="427" y="37"/>
                  <a:pt x="420" y="29"/>
                  <a:pt x="411" y="29"/>
                </a:cubicBezTo>
                <a:cubicBezTo>
                  <a:pt x="44" y="29"/>
                  <a:pt x="44" y="29"/>
                  <a:pt x="44" y="29"/>
                </a:cubicBezTo>
                <a:cubicBezTo>
                  <a:pt x="35" y="29"/>
                  <a:pt x="27" y="37"/>
                  <a:pt x="27" y="46"/>
                </a:cubicBezTo>
                <a:cubicBezTo>
                  <a:pt x="27" y="259"/>
                  <a:pt x="27" y="259"/>
                  <a:pt x="27" y="259"/>
                </a:cubicBezTo>
                <a:cubicBezTo>
                  <a:pt x="27" y="268"/>
                  <a:pt x="35" y="276"/>
                  <a:pt x="44" y="276"/>
                </a:cubicBezTo>
                <a:cubicBezTo>
                  <a:pt x="411" y="276"/>
                  <a:pt x="411" y="276"/>
                  <a:pt x="411" y="276"/>
                </a:cubicBezTo>
                <a:cubicBezTo>
                  <a:pt x="420" y="276"/>
                  <a:pt x="427" y="268"/>
                  <a:pt x="427" y="259"/>
                </a:cubicBezTo>
                <a:lnTo>
                  <a:pt x="427" y="46"/>
                </a:lnTo>
                <a:close/>
                <a:moveTo>
                  <a:pt x="411" y="259"/>
                </a:moveTo>
                <a:cubicBezTo>
                  <a:pt x="411" y="260"/>
                  <a:pt x="411" y="260"/>
                  <a:pt x="411" y="260"/>
                </a:cubicBezTo>
                <a:cubicBezTo>
                  <a:pt x="44" y="260"/>
                  <a:pt x="44" y="260"/>
                  <a:pt x="44" y="260"/>
                </a:cubicBezTo>
                <a:cubicBezTo>
                  <a:pt x="44" y="260"/>
                  <a:pt x="43" y="260"/>
                  <a:pt x="43" y="259"/>
                </a:cubicBezTo>
                <a:cubicBezTo>
                  <a:pt x="43" y="46"/>
                  <a:pt x="43" y="46"/>
                  <a:pt x="43" y="46"/>
                </a:cubicBezTo>
                <a:cubicBezTo>
                  <a:pt x="43" y="46"/>
                  <a:pt x="44" y="45"/>
                  <a:pt x="44" y="45"/>
                </a:cubicBezTo>
                <a:cubicBezTo>
                  <a:pt x="411" y="45"/>
                  <a:pt x="411" y="45"/>
                  <a:pt x="411" y="45"/>
                </a:cubicBezTo>
                <a:cubicBezTo>
                  <a:pt x="411" y="45"/>
                  <a:pt x="411" y="46"/>
                  <a:pt x="411" y="46"/>
                </a:cubicBezTo>
                <a:lnTo>
                  <a:pt x="411" y="259"/>
                </a:lnTo>
                <a:close/>
              </a:path>
            </a:pathLst>
          </a:custGeom>
          <a:solidFill>
            <a:srgbClr val="7030A0"/>
          </a:solidFill>
          <a:ln w="9525">
            <a:noFill/>
            <a:round/>
            <a:headEnd/>
            <a:tailEnd/>
          </a:ln>
        </p:spPr>
        <p:txBody>
          <a:bodyPr lIns="68579" tIns="34289" rIns="68579" bIns="3428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660066"/>
              </a:solidFill>
              <a:effectLst/>
              <a:uLnTx/>
              <a:uFillTx/>
              <a:latin typeface="+mn-lt"/>
              <a:ea typeface="+mn-ea"/>
              <a:cs typeface="Arial" charset="0"/>
            </a:endParaRPr>
          </a:p>
        </p:txBody>
      </p:sp>
      <p:sp>
        <p:nvSpPr>
          <p:cNvPr id="76" name="Line 14"/>
          <p:cNvSpPr>
            <a:spLocks noChangeShapeType="1"/>
          </p:cNvSpPr>
          <p:nvPr/>
        </p:nvSpPr>
        <p:spPr bwMode="auto">
          <a:xfrm flipV="1">
            <a:off x="2517263" y="3051653"/>
            <a:ext cx="692662" cy="139761"/>
          </a:xfrm>
          <a:prstGeom prst="line">
            <a:avLst/>
          </a:prstGeom>
          <a:noFill/>
          <a:ln w="254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TextBox 76"/>
          <p:cNvSpPr txBox="1"/>
          <p:nvPr/>
        </p:nvSpPr>
        <p:spPr>
          <a:xfrm>
            <a:off x="10986755" y="2931147"/>
            <a:ext cx="898003" cy="707886"/>
          </a:xfrm>
          <a:prstGeom prst="rect">
            <a:avLst/>
          </a:prstGeom>
          <a:noFill/>
        </p:spPr>
        <p:txBody>
          <a:bodyPr wrap="none" rtlCol="0">
            <a:spAutoFit/>
          </a:bodyPr>
          <a:lstStyle/>
          <a:p>
            <a:r>
              <a:rPr lang="en-US" dirty="0"/>
              <a:t>Netflix</a:t>
            </a:r>
            <a:br>
              <a:rPr lang="en-US" dirty="0"/>
            </a:br>
            <a:r>
              <a:rPr lang="en-US" dirty="0"/>
              <a:t>IPTV</a:t>
            </a:r>
          </a:p>
        </p:txBody>
      </p:sp>
      <p:grpSp>
        <p:nvGrpSpPr>
          <p:cNvPr id="78" name="Group 38">
            <a:extLst>
              <a:ext uri="{FF2B5EF4-FFF2-40B4-BE49-F238E27FC236}">
                <a16:creationId xmlns:a16="http://schemas.microsoft.com/office/drawing/2014/main" id="{6830F004-F223-4B52-92A6-CAE4631DE79F}"/>
              </a:ext>
            </a:extLst>
          </p:cNvPr>
          <p:cNvGrpSpPr>
            <a:grpSpLocks/>
          </p:cNvGrpSpPr>
          <p:nvPr/>
        </p:nvGrpSpPr>
        <p:grpSpPr bwMode="auto">
          <a:xfrm>
            <a:off x="5185479" y="1016443"/>
            <a:ext cx="1454150" cy="912813"/>
            <a:chOff x="4234" y="1207"/>
            <a:chExt cx="916" cy="575"/>
          </a:xfrm>
        </p:grpSpPr>
        <p:sp>
          <p:nvSpPr>
            <p:cNvPr id="79" name="Freeform 39">
              <a:extLst>
                <a:ext uri="{FF2B5EF4-FFF2-40B4-BE49-F238E27FC236}">
                  <a16:creationId xmlns:a16="http://schemas.microsoft.com/office/drawing/2014/main" id="{194A6B24-C9CF-4B08-8AD3-F5ECE39D1903}"/>
                </a:ext>
              </a:extLst>
            </p:cNvPr>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80" name="Text Box 40">
              <a:extLst>
                <a:ext uri="{FF2B5EF4-FFF2-40B4-BE49-F238E27FC236}">
                  <a16:creationId xmlns:a16="http://schemas.microsoft.com/office/drawing/2014/main" id="{8D217994-634A-40EC-A017-3E8BCBEFC8D0}"/>
                </a:ext>
              </a:extLst>
            </p:cNvPr>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C-IoT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81" name="Line 16">
            <a:extLst>
              <a:ext uri="{FF2B5EF4-FFF2-40B4-BE49-F238E27FC236}">
                <a16:creationId xmlns:a16="http://schemas.microsoft.com/office/drawing/2014/main" id="{2BFC5166-628A-46FB-8B9D-C52BE8B01381}"/>
              </a:ext>
            </a:extLst>
          </p:cNvPr>
          <p:cNvSpPr>
            <a:spLocks noChangeShapeType="1"/>
          </p:cNvSpPr>
          <p:nvPr/>
        </p:nvSpPr>
        <p:spPr bwMode="auto">
          <a:xfrm flipH="1" flipV="1">
            <a:off x="5939648" y="1943890"/>
            <a:ext cx="384634" cy="169680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Tree>
    <p:extLst>
      <p:ext uri="{BB962C8B-B14F-4D97-AF65-F5344CB8AC3E}">
        <p14:creationId xmlns:p14="http://schemas.microsoft.com/office/powerpoint/2010/main" val="33452024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Ability to distinguish between fundamentally different services</a:t>
            </a:r>
          </a:p>
        </p:txBody>
      </p:sp>
      <p:sp>
        <p:nvSpPr>
          <p:cNvPr id="3" name="Title 2"/>
          <p:cNvSpPr>
            <a:spLocks noGrp="1"/>
          </p:cNvSpPr>
          <p:nvPr>
            <p:ph type="ctrTitle"/>
          </p:nvPr>
        </p:nvSpPr>
        <p:spPr/>
        <p:txBody>
          <a:bodyPr>
            <a:normAutofit/>
          </a:bodyPr>
          <a:lstStyle/>
          <a:p>
            <a:r>
              <a:rPr lang="en-US" dirty="0"/>
              <a:t>Network slicing</a:t>
            </a:r>
          </a:p>
        </p:txBody>
      </p:sp>
    </p:spTree>
    <p:extLst>
      <p:ext uri="{BB962C8B-B14F-4D97-AF65-F5344CB8AC3E}">
        <p14:creationId xmlns:p14="http://schemas.microsoft.com/office/powerpoint/2010/main" val="266478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31">
            <a:extLst>
              <a:ext uri="{FF2B5EF4-FFF2-40B4-BE49-F238E27FC236}">
                <a16:creationId xmlns:a16="http://schemas.microsoft.com/office/drawing/2014/main" id="{DBEFFD69-1255-4BC4-A2CC-4FC056A92E6F}"/>
              </a:ext>
            </a:extLst>
          </p:cNvPr>
          <p:cNvSpPr/>
          <p:nvPr/>
        </p:nvSpPr>
        <p:spPr>
          <a:xfrm>
            <a:off x="7285221" y="1314944"/>
            <a:ext cx="1738801" cy="2908317"/>
          </a:xfrm>
          <a:custGeom>
            <a:avLst/>
            <a:gdLst>
              <a:gd name="connsiteX0" fmla="*/ 0 w 1738801"/>
              <a:gd name="connsiteY0" fmla="*/ 173880 h 2908317"/>
              <a:gd name="connsiteX1" fmla="*/ 173880 w 1738801"/>
              <a:gd name="connsiteY1" fmla="*/ 0 h 2908317"/>
              <a:gd name="connsiteX2" fmla="*/ 1564921 w 1738801"/>
              <a:gd name="connsiteY2" fmla="*/ 0 h 2908317"/>
              <a:gd name="connsiteX3" fmla="*/ 1738801 w 1738801"/>
              <a:gd name="connsiteY3" fmla="*/ 173880 h 2908317"/>
              <a:gd name="connsiteX4" fmla="*/ 1738801 w 1738801"/>
              <a:gd name="connsiteY4" fmla="*/ 2734437 h 2908317"/>
              <a:gd name="connsiteX5" fmla="*/ 1564921 w 1738801"/>
              <a:gd name="connsiteY5" fmla="*/ 2908317 h 2908317"/>
              <a:gd name="connsiteX6" fmla="*/ 173880 w 1738801"/>
              <a:gd name="connsiteY6" fmla="*/ 2908317 h 2908317"/>
              <a:gd name="connsiteX7" fmla="*/ 0 w 1738801"/>
              <a:gd name="connsiteY7" fmla="*/ 2734437 h 2908317"/>
              <a:gd name="connsiteX8" fmla="*/ 0 w 1738801"/>
              <a:gd name="connsiteY8" fmla="*/ 173880 h 29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801" h="2908317">
                <a:moveTo>
                  <a:pt x="0" y="173880"/>
                </a:moveTo>
                <a:cubicBezTo>
                  <a:pt x="0" y="77849"/>
                  <a:pt x="77849" y="0"/>
                  <a:pt x="173880" y="0"/>
                </a:cubicBezTo>
                <a:lnTo>
                  <a:pt x="1564921" y="0"/>
                </a:lnTo>
                <a:cubicBezTo>
                  <a:pt x="1660952" y="0"/>
                  <a:pt x="1738801" y="77849"/>
                  <a:pt x="1738801" y="173880"/>
                </a:cubicBezTo>
                <a:lnTo>
                  <a:pt x="1738801" y="2734437"/>
                </a:lnTo>
                <a:cubicBezTo>
                  <a:pt x="1738801" y="2830468"/>
                  <a:pt x="1660952" y="2908317"/>
                  <a:pt x="1564921" y="2908317"/>
                </a:cubicBezTo>
                <a:lnTo>
                  <a:pt x="173880" y="2908317"/>
                </a:lnTo>
                <a:cubicBezTo>
                  <a:pt x="77849" y="2908317"/>
                  <a:pt x="0" y="2830468"/>
                  <a:pt x="0" y="2734437"/>
                </a:cubicBezTo>
                <a:lnTo>
                  <a:pt x="0" y="17388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1277118" rIns="113792" bIns="695457" numCol="1" spcCol="1270" anchor="ctr" anchorCtr="0">
            <a:noAutofit/>
          </a:bodyPr>
          <a:lstStyle/>
          <a:p>
            <a:pPr algn="ctr" defTabSz="711200" fontAlgn="auto">
              <a:lnSpc>
                <a:spcPct val="90000"/>
              </a:lnSpc>
              <a:spcBef>
                <a:spcPct val="0"/>
              </a:spcBef>
              <a:spcAft>
                <a:spcPct val="35000"/>
              </a:spcAft>
            </a:pPr>
            <a:r>
              <a:rPr lang="en-US" sz="1600" dirty="0">
                <a:solidFill>
                  <a:prstClr val="white"/>
                </a:solidFill>
              </a:rPr>
              <a:t>Enterprise and Industry</a:t>
            </a:r>
          </a:p>
        </p:txBody>
      </p:sp>
      <p:sp>
        <p:nvSpPr>
          <p:cNvPr id="15" name="Freeform 27">
            <a:extLst>
              <a:ext uri="{FF2B5EF4-FFF2-40B4-BE49-F238E27FC236}">
                <a16:creationId xmlns:a16="http://schemas.microsoft.com/office/drawing/2014/main" id="{FD15DAD1-CE7A-4C2E-BF7E-0E45F1074D4A}"/>
              </a:ext>
            </a:extLst>
          </p:cNvPr>
          <p:cNvSpPr/>
          <p:nvPr/>
        </p:nvSpPr>
        <p:spPr>
          <a:xfrm>
            <a:off x="1896895" y="1314945"/>
            <a:ext cx="1738801" cy="2908317"/>
          </a:xfrm>
          <a:custGeom>
            <a:avLst/>
            <a:gdLst>
              <a:gd name="connsiteX0" fmla="*/ 0 w 1738801"/>
              <a:gd name="connsiteY0" fmla="*/ 173880 h 2908317"/>
              <a:gd name="connsiteX1" fmla="*/ 173880 w 1738801"/>
              <a:gd name="connsiteY1" fmla="*/ 0 h 2908317"/>
              <a:gd name="connsiteX2" fmla="*/ 1564921 w 1738801"/>
              <a:gd name="connsiteY2" fmla="*/ 0 h 2908317"/>
              <a:gd name="connsiteX3" fmla="*/ 1738801 w 1738801"/>
              <a:gd name="connsiteY3" fmla="*/ 173880 h 2908317"/>
              <a:gd name="connsiteX4" fmla="*/ 1738801 w 1738801"/>
              <a:gd name="connsiteY4" fmla="*/ 2734437 h 2908317"/>
              <a:gd name="connsiteX5" fmla="*/ 1564921 w 1738801"/>
              <a:gd name="connsiteY5" fmla="*/ 2908317 h 2908317"/>
              <a:gd name="connsiteX6" fmla="*/ 173880 w 1738801"/>
              <a:gd name="connsiteY6" fmla="*/ 2908317 h 2908317"/>
              <a:gd name="connsiteX7" fmla="*/ 0 w 1738801"/>
              <a:gd name="connsiteY7" fmla="*/ 2734437 h 2908317"/>
              <a:gd name="connsiteX8" fmla="*/ 0 w 1738801"/>
              <a:gd name="connsiteY8" fmla="*/ 173880 h 29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801" h="2908317">
                <a:moveTo>
                  <a:pt x="0" y="173880"/>
                </a:moveTo>
                <a:cubicBezTo>
                  <a:pt x="0" y="77849"/>
                  <a:pt x="77849" y="0"/>
                  <a:pt x="173880" y="0"/>
                </a:cubicBezTo>
                <a:lnTo>
                  <a:pt x="1564921" y="0"/>
                </a:lnTo>
                <a:cubicBezTo>
                  <a:pt x="1660952" y="0"/>
                  <a:pt x="1738801" y="77849"/>
                  <a:pt x="1738801" y="173880"/>
                </a:cubicBezTo>
                <a:lnTo>
                  <a:pt x="1738801" y="2734437"/>
                </a:lnTo>
                <a:cubicBezTo>
                  <a:pt x="1738801" y="2830468"/>
                  <a:pt x="1660952" y="2908317"/>
                  <a:pt x="1564921" y="2908317"/>
                </a:cubicBezTo>
                <a:lnTo>
                  <a:pt x="173880" y="2908317"/>
                </a:lnTo>
                <a:cubicBezTo>
                  <a:pt x="77849" y="2908317"/>
                  <a:pt x="0" y="2830468"/>
                  <a:pt x="0" y="2734437"/>
                </a:cubicBezTo>
                <a:lnTo>
                  <a:pt x="0" y="173880"/>
                </a:lnTo>
                <a:close/>
              </a:path>
            </a:pathLst>
          </a:custGeom>
          <a:solidFill>
            <a:schemeClr val="tx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1277118" rIns="113792" bIns="695457" numCol="1" spcCol="1270" anchor="ctr" anchorCtr="0">
            <a:noAutofit/>
          </a:bodyPr>
          <a:lstStyle/>
          <a:p>
            <a:pPr algn="ctr" defTabSz="711200" fontAlgn="auto">
              <a:lnSpc>
                <a:spcPct val="90000"/>
              </a:lnSpc>
              <a:spcBef>
                <a:spcPct val="0"/>
              </a:spcBef>
              <a:spcAft>
                <a:spcPct val="35000"/>
              </a:spcAft>
            </a:pPr>
            <a:r>
              <a:rPr lang="en-US" sz="1600" dirty="0">
                <a:solidFill>
                  <a:prstClr val="white"/>
                </a:solidFill>
              </a:rPr>
              <a:t>Massive MTC</a:t>
            </a:r>
          </a:p>
        </p:txBody>
      </p:sp>
      <p:sp>
        <p:nvSpPr>
          <p:cNvPr id="5" name="Title 4"/>
          <p:cNvSpPr>
            <a:spLocks noGrp="1"/>
          </p:cNvSpPr>
          <p:nvPr>
            <p:ph type="title"/>
          </p:nvPr>
        </p:nvSpPr>
        <p:spPr>
          <a:xfrm>
            <a:off x="524934" y="239714"/>
            <a:ext cx="10744427" cy="1085371"/>
          </a:xfrm>
        </p:spPr>
        <p:txBody>
          <a:bodyPr/>
          <a:lstStyle/>
          <a:p>
            <a:r>
              <a:rPr lang="en-US" dirty="0"/>
              <a:t>Example of Network slice types</a:t>
            </a:r>
            <a:endParaRPr lang="en-US" dirty="0">
              <a:latin typeface="+mn-lt"/>
            </a:endParaRPr>
          </a:p>
        </p:txBody>
      </p:sp>
      <p:sp>
        <p:nvSpPr>
          <p:cNvPr id="28" name="Freeform 27"/>
          <p:cNvSpPr/>
          <p:nvPr/>
        </p:nvSpPr>
        <p:spPr>
          <a:xfrm>
            <a:off x="1336617" y="1750591"/>
            <a:ext cx="1738801" cy="2908317"/>
          </a:xfrm>
          <a:custGeom>
            <a:avLst/>
            <a:gdLst>
              <a:gd name="connsiteX0" fmla="*/ 0 w 1738801"/>
              <a:gd name="connsiteY0" fmla="*/ 173880 h 2908317"/>
              <a:gd name="connsiteX1" fmla="*/ 173880 w 1738801"/>
              <a:gd name="connsiteY1" fmla="*/ 0 h 2908317"/>
              <a:gd name="connsiteX2" fmla="*/ 1564921 w 1738801"/>
              <a:gd name="connsiteY2" fmla="*/ 0 h 2908317"/>
              <a:gd name="connsiteX3" fmla="*/ 1738801 w 1738801"/>
              <a:gd name="connsiteY3" fmla="*/ 173880 h 2908317"/>
              <a:gd name="connsiteX4" fmla="*/ 1738801 w 1738801"/>
              <a:gd name="connsiteY4" fmla="*/ 2734437 h 2908317"/>
              <a:gd name="connsiteX5" fmla="*/ 1564921 w 1738801"/>
              <a:gd name="connsiteY5" fmla="*/ 2908317 h 2908317"/>
              <a:gd name="connsiteX6" fmla="*/ 173880 w 1738801"/>
              <a:gd name="connsiteY6" fmla="*/ 2908317 h 2908317"/>
              <a:gd name="connsiteX7" fmla="*/ 0 w 1738801"/>
              <a:gd name="connsiteY7" fmla="*/ 2734437 h 2908317"/>
              <a:gd name="connsiteX8" fmla="*/ 0 w 1738801"/>
              <a:gd name="connsiteY8" fmla="*/ 173880 h 29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801" h="2908317">
                <a:moveTo>
                  <a:pt x="0" y="173880"/>
                </a:moveTo>
                <a:cubicBezTo>
                  <a:pt x="0" y="77849"/>
                  <a:pt x="77849" y="0"/>
                  <a:pt x="173880" y="0"/>
                </a:cubicBezTo>
                <a:lnTo>
                  <a:pt x="1564921" y="0"/>
                </a:lnTo>
                <a:cubicBezTo>
                  <a:pt x="1660952" y="0"/>
                  <a:pt x="1738801" y="77849"/>
                  <a:pt x="1738801" y="173880"/>
                </a:cubicBezTo>
                <a:lnTo>
                  <a:pt x="1738801" y="2734437"/>
                </a:lnTo>
                <a:cubicBezTo>
                  <a:pt x="1738801" y="2830468"/>
                  <a:pt x="1660952" y="2908317"/>
                  <a:pt x="1564921" y="2908317"/>
                </a:cubicBezTo>
                <a:lnTo>
                  <a:pt x="173880" y="2908317"/>
                </a:lnTo>
                <a:cubicBezTo>
                  <a:pt x="77849" y="2908317"/>
                  <a:pt x="0" y="2830468"/>
                  <a:pt x="0" y="2734437"/>
                </a:cubicBezTo>
                <a:lnTo>
                  <a:pt x="0" y="173880"/>
                </a:lnTo>
                <a:close/>
              </a:path>
            </a:pathLst>
          </a:custGeom>
          <a:solidFill>
            <a:schemeClr val="tx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1277118" rIns="113792" bIns="695457" numCol="1" spcCol="1270" anchor="ctr" anchorCtr="0">
            <a:noAutofit/>
          </a:bodyPr>
          <a:lstStyle/>
          <a:p>
            <a:pPr algn="ctr" defTabSz="711200" fontAlgn="auto">
              <a:lnSpc>
                <a:spcPct val="90000"/>
              </a:lnSpc>
              <a:spcBef>
                <a:spcPct val="0"/>
              </a:spcBef>
              <a:spcAft>
                <a:spcPct val="35000"/>
              </a:spcAft>
            </a:pPr>
            <a:r>
              <a:rPr lang="en-US" sz="1600" dirty="0">
                <a:solidFill>
                  <a:prstClr val="white"/>
                </a:solidFill>
              </a:rPr>
              <a:t>Massive MTC</a:t>
            </a:r>
          </a:p>
        </p:txBody>
      </p:sp>
      <p:sp>
        <p:nvSpPr>
          <p:cNvPr id="30" name="Freeform 29"/>
          <p:cNvSpPr/>
          <p:nvPr/>
        </p:nvSpPr>
        <p:spPr>
          <a:xfrm>
            <a:off x="3998642" y="1750591"/>
            <a:ext cx="1738801" cy="2908317"/>
          </a:xfrm>
          <a:custGeom>
            <a:avLst/>
            <a:gdLst>
              <a:gd name="connsiteX0" fmla="*/ 0 w 1738801"/>
              <a:gd name="connsiteY0" fmla="*/ 173880 h 2908317"/>
              <a:gd name="connsiteX1" fmla="*/ 173880 w 1738801"/>
              <a:gd name="connsiteY1" fmla="*/ 0 h 2908317"/>
              <a:gd name="connsiteX2" fmla="*/ 1564921 w 1738801"/>
              <a:gd name="connsiteY2" fmla="*/ 0 h 2908317"/>
              <a:gd name="connsiteX3" fmla="*/ 1738801 w 1738801"/>
              <a:gd name="connsiteY3" fmla="*/ 173880 h 2908317"/>
              <a:gd name="connsiteX4" fmla="*/ 1738801 w 1738801"/>
              <a:gd name="connsiteY4" fmla="*/ 2734437 h 2908317"/>
              <a:gd name="connsiteX5" fmla="*/ 1564921 w 1738801"/>
              <a:gd name="connsiteY5" fmla="*/ 2908317 h 2908317"/>
              <a:gd name="connsiteX6" fmla="*/ 173880 w 1738801"/>
              <a:gd name="connsiteY6" fmla="*/ 2908317 h 2908317"/>
              <a:gd name="connsiteX7" fmla="*/ 0 w 1738801"/>
              <a:gd name="connsiteY7" fmla="*/ 2734437 h 2908317"/>
              <a:gd name="connsiteX8" fmla="*/ 0 w 1738801"/>
              <a:gd name="connsiteY8" fmla="*/ 173880 h 29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801" h="2908317">
                <a:moveTo>
                  <a:pt x="0" y="173880"/>
                </a:moveTo>
                <a:cubicBezTo>
                  <a:pt x="0" y="77849"/>
                  <a:pt x="77849" y="0"/>
                  <a:pt x="173880" y="0"/>
                </a:cubicBezTo>
                <a:lnTo>
                  <a:pt x="1564921" y="0"/>
                </a:lnTo>
                <a:cubicBezTo>
                  <a:pt x="1660952" y="0"/>
                  <a:pt x="1738801" y="77849"/>
                  <a:pt x="1738801" y="173880"/>
                </a:cubicBezTo>
                <a:lnTo>
                  <a:pt x="1738801" y="2734437"/>
                </a:lnTo>
                <a:cubicBezTo>
                  <a:pt x="1738801" y="2830468"/>
                  <a:pt x="1660952" y="2908317"/>
                  <a:pt x="1564921" y="2908317"/>
                </a:cubicBezTo>
                <a:lnTo>
                  <a:pt x="173880" y="2908317"/>
                </a:lnTo>
                <a:cubicBezTo>
                  <a:pt x="77849" y="2908317"/>
                  <a:pt x="0" y="2830468"/>
                  <a:pt x="0" y="2734437"/>
                </a:cubicBezTo>
                <a:lnTo>
                  <a:pt x="0" y="17388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1277118" rIns="113792" bIns="695457" numCol="1" spcCol="1270" anchor="ctr" anchorCtr="0">
            <a:noAutofit/>
          </a:bodyPr>
          <a:lstStyle/>
          <a:p>
            <a:pPr algn="ctr" defTabSz="711200" fontAlgn="auto">
              <a:lnSpc>
                <a:spcPct val="90000"/>
              </a:lnSpc>
              <a:spcBef>
                <a:spcPct val="0"/>
              </a:spcBef>
              <a:spcAft>
                <a:spcPct val="35000"/>
              </a:spcAft>
            </a:pPr>
            <a:r>
              <a:rPr lang="en-US" sz="1600" dirty="0">
                <a:solidFill>
                  <a:prstClr val="white"/>
                </a:solidFill>
              </a:rPr>
              <a:t>Enhanced MBB</a:t>
            </a:r>
          </a:p>
        </p:txBody>
      </p:sp>
      <p:sp>
        <p:nvSpPr>
          <p:cNvPr id="32" name="Freeform 31"/>
          <p:cNvSpPr/>
          <p:nvPr/>
        </p:nvSpPr>
        <p:spPr>
          <a:xfrm>
            <a:off x="6660667" y="1750591"/>
            <a:ext cx="1738801" cy="2908317"/>
          </a:xfrm>
          <a:custGeom>
            <a:avLst/>
            <a:gdLst>
              <a:gd name="connsiteX0" fmla="*/ 0 w 1738801"/>
              <a:gd name="connsiteY0" fmla="*/ 173880 h 2908317"/>
              <a:gd name="connsiteX1" fmla="*/ 173880 w 1738801"/>
              <a:gd name="connsiteY1" fmla="*/ 0 h 2908317"/>
              <a:gd name="connsiteX2" fmla="*/ 1564921 w 1738801"/>
              <a:gd name="connsiteY2" fmla="*/ 0 h 2908317"/>
              <a:gd name="connsiteX3" fmla="*/ 1738801 w 1738801"/>
              <a:gd name="connsiteY3" fmla="*/ 173880 h 2908317"/>
              <a:gd name="connsiteX4" fmla="*/ 1738801 w 1738801"/>
              <a:gd name="connsiteY4" fmla="*/ 2734437 h 2908317"/>
              <a:gd name="connsiteX5" fmla="*/ 1564921 w 1738801"/>
              <a:gd name="connsiteY5" fmla="*/ 2908317 h 2908317"/>
              <a:gd name="connsiteX6" fmla="*/ 173880 w 1738801"/>
              <a:gd name="connsiteY6" fmla="*/ 2908317 h 2908317"/>
              <a:gd name="connsiteX7" fmla="*/ 0 w 1738801"/>
              <a:gd name="connsiteY7" fmla="*/ 2734437 h 2908317"/>
              <a:gd name="connsiteX8" fmla="*/ 0 w 1738801"/>
              <a:gd name="connsiteY8" fmla="*/ 173880 h 29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801" h="2908317">
                <a:moveTo>
                  <a:pt x="0" y="173880"/>
                </a:moveTo>
                <a:cubicBezTo>
                  <a:pt x="0" y="77849"/>
                  <a:pt x="77849" y="0"/>
                  <a:pt x="173880" y="0"/>
                </a:cubicBezTo>
                <a:lnTo>
                  <a:pt x="1564921" y="0"/>
                </a:lnTo>
                <a:cubicBezTo>
                  <a:pt x="1660952" y="0"/>
                  <a:pt x="1738801" y="77849"/>
                  <a:pt x="1738801" y="173880"/>
                </a:cubicBezTo>
                <a:lnTo>
                  <a:pt x="1738801" y="2734437"/>
                </a:lnTo>
                <a:cubicBezTo>
                  <a:pt x="1738801" y="2830468"/>
                  <a:pt x="1660952" y="2908317"/>
                  <a:pt x="1564921" y="2908317"/>
                </a:cubicBezTo>
                <a:lnTo>
                  <a:pt x="173880" y="2908317"/>
                </a:lnTo>
                <a:cubicBezTo>
                  <a:pt x="77849" y="2908317"/>
                  <a:pt x="0" y="2830468"/>
                  <a:pt x="0" y="2734437"/>
                </a:cubicBezTo>
                <a:lnTo>
                  <a:pt x="0" y="17388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1277118" rIns="113792" bIns="695457" numCol="1" spcCol="1270" anchor="ctr" anchorCtr="0">
            <a:noAutofit/>
          </a:bodyPr>
          <a:lstStyle/>
          <a:p>
            <a:pPr algn="ctr" defTabSz="711200" fontAlgn="auto">
              <a:lnSpc>
                <a:spcPct val="90000"/>
              </a:lnSpc>
              <a:spcBef>
                <a:spcPct val="0"/>
              </a:spcBef>
              <a:spcAft>
                <a:spcPct val="35000"/>
              </a:spcAft>
            </a:pPr>
            <a:r>
              <a:rPr lang="en-US" sz="1600" dirty="0">
                <a:solidFill>
                  <a:prstClr val="white"/>
                </a:solidFill>
              </a:rPr>
              <a:t>Enterprise and Industry</a:t>
            </a:r>
          </a:p>
        </p:txBody>
      </p:sp>
      <p:sp>
        <p:nvSpPr>
          <p:cNvPr id="34" name="Freeform 33"/>
          <p:cNvSpPr/>
          <p:nvPr/>
        </p:nvSpPr>
        <p:spPr>
          <a:xfrm>
            <a:off x="9322692" y="1750591"/>
            <a:ext cx="1738801" cy="2908317"/>
          </a:xfrm>
          <a:custGeom>
            <a:avLst/>
            <a:gdLst>
              <a:gd name="connsiteX0" fmla="*/ 0 w 1738801"/>
              <a:gd name="connsiteY0" fmla="*/ 173880 h 2908317"/>
              <a:gd name="connsiteX1" fmla="*/ 173880 w 1738801"/>
              <a:gd name="connsiteY1" fmla="*/ 0 h 2908317"/>
              <a:gd name="connsiteX2" fmla="*/ 1564921 w 1738801"/>
              <a:gd name="connsiteY2" fmla="*/ 0 h 2908317"/>
              <a:gd name="connsiteX3" fmla="*/ 1738801 w 1738801"/>
              <a:gd name="connsiteY3" fmla="*/ 173880 h 2908317"/>
              <a:gd name="connsiteX4" fmla="*/ 1738801 w 1738801"/>
              <a:gd name="connsiteY4" fmla="*/ 2734437 h 2908317"/>
              <a:gd name="connsiteX5" fmla="*/ 1564921 w 1738801"/>
              <a:gd name="connsiteY5" fmla="*/ 2908317 h 2908317"/>
              <a:gd name="connsiteX6" fmla="*/ 173880 w 1738801"/>
              <a:gd name="connsiteY6" fmla="*/ 2908317 h 2908317"/>
              <a:gd name="connsiteX7" fmla="*/ 0 w 1738801"/>
              <a:gd name="connsiteY7" fmla="*/ 2734437 h 2908317"/>
              <a:gd name="connsiteX8" fmla="*/ 0 w 1738801"/>
              <a:gd name="connsiteY8" fmla="*/ 173880 h 29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801" h="2908317">
                <a:moveTo>
                  <a:pt x="0" y="173880"/>
                </a:moveTo>
                <a:cubicBezTo>
                  <a:pt x="0" y="77849"/>
                  <a:pt x="77849" y="0"/>
                  <a:pt x="173880" y="0"/>
                </a:cubicBezTo>
                <a:lnTo>
                  <a:pt x="1564921" y="0"/>
                </a:lnTo>
                <a:cubicBezTo>
                  <a:pt x="1660952" y="0"/>
                  <a:pt x="1738801" y="77849"/>
                  <a:pt x="1738801" y="173880"/>
                </a:cubicBezTo>
                <a:lnTo>
                  <a:pt x="1738801" y="2734437"/>
                </a:lnTo>
                <a:cubicBezTo>
                  <a:pt x="1738801" y="2830468"/>
                  <a:pt x="1660952" y="2908317"/>
                  <a:pt x="1564921" y="2908317"/>
                </a:cubicBezTo>
                <a:lnTo>
                  <a:pt x="173880" y="2908317"/>
                </a:lnTo>
                <a:cubicBezTo>
                  <a:pt x="77849" y="2908317"/>
                  <a:pt x="0" y="2830468"/>
                  <a:pt x="0" y="2734437"/>
                </a:cubicBezTo>
                <a:lnTo>
                  <a:pt x="0" y="17388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1277118" rIns="113792" bIns="695457" numCol="1" spcCol="1270" anchor="ctr" anchorCtr="0">
            <a:noAutofit/>
          </a:bodyPr>
          <a:lstStyle/>
          <a:p>
            <a:pPr algn="ctr" defTabSz="711200" fontAlgn="auto">
              <a:lnSpc>
                <a:spcPct val="90000"/>
              </a:lnSpc>
              <a:spcBef>
                <a:spcPct val="0"/>
              </a:spcBef>
              <a:spcAft>
                <a:spcPct val="35000"/>
              </a:spcAft>
            </a:pPr>
            <a:r>
              <a:rPr lang="en-US" sz="1600" dirty="0">
                <a:solidFill>
                  <a:prstClr val="white"/>
                </a:solidFill>
              </a:rPr>
              <a:t>Critical Communication and MTC</a:t>
            </a:r>
          </a:p>
        </p:txBody>
      </p:sp>
      <p:sp>
        <p:nvSpPr>
          <p:cNvPr id="22" name="Rectangular Callout 21"/>
          <p:cNvSpPr/>
          <p:nvPr/>
        </p:nvSpPr>
        <p:spPr>
          <a:xfrm>
            <a:off x="888303" y="5082971"/>
            <a:ext cx="1838568" cy="943752"/>
          </a:xfrm>
          <a:prstGeom prst="wedgeRectCallout">
            <a:avLst>
              <a:gd name="adj1" fmla="val 32791"/>
              <a:gd name="adj2" fmla="val -782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fontAlgn="auto">
              <a:spcBef>
                <a:spcPts val="0"/>
              </a:spcBef>
              <a:spcAft>
                <a:spcPts val="0"/>
              </a:spcAft>
            </a:pPr>
            <a:r>
              <a:rPr lang="en-US" sz="1400" dirty="0">
                <a:solidFill>
                  <a:prstClr val="white"/>
                </a:solidFill>
              </a:rPr>
              <a:t>Low cost</a:t>
            </a:r>
          </a:p>
          <a:p>
            <a:pPr fontAlgn="auto">
              <a:spcBef>
                <a:spcPts val="0"/>
              </a:spcBef>
              <a:spcAft>
                <a:spcPts val="0"/>
              </a:spcAft>
            </a:pPr>
            <a:r>
              <a:rPr lang="en-US" sz="1400" dirty="0">
                <a:solidFill>
                  <a:prstClr val="white"/>
                </a:solidFill>
              </a:rPr>
              <a:t>Low energy</a:t>
            </a:r>
          </a:p>
          <a:p>
            <a:pPr fontAlgn="auto">
              <a:spcBef>
                <a:spcPts val="0"/>
              </a:spcBef>
              <a:spcAft>
                <a:spcPts val="0"/>
              </a:spcAft>
            </a:pPr>
            <a:r>
              <a:rPr lang="en-US" sz="1400" dirty="0">
                <a:solidFill>
                  <a:prstClr val="white"/>
                </a:solidFill>
              </a:rPr>
              <a:t>Massive numbers</a:t>
            </a:r>
          </a:p>
        </p:txBody>
      </p:sp>
      <p:sp>
        <p:nvSpPr>
          <p:cNvPr id="24" name="Rectangular Callout 23"/>
          <p:cNvSpPr/>
          <p:nvPr/>
        </p:nvSpPr>
        <p:spPr>
          <a:xfrm>
            <a:off x="3421799" y="5082971"/>
            <a:ext cx="2025658" cy="943752"/>
          </a:xfrm>
          <a:prstGeom prst="wedgeRectCallout">
            <a:avLst>
              <a:gd name="adj1" fmla="val 32791"/>
              <a:gd name="adj2" fmla="val -782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fontAlgn="auto">
              <a:spcBef>
                <a:spcPts val="0"/>
              </a:spcBef>
              <a:spcAft>
                <a:spcPts val="0"/>
              </a:spcAft>
            </a:pPr>
            <a:r>
              <a:rPr lang="en-US" sz="1400" dirty="0">
                <a:solidFill>
                  <a:prstClr val="white"/>
                </a:solidFill>
              </a:rPr>
              <a:t>Wide area coverage</a:t>
            </a:r>
          </a:p>
          <a:p>
            <a:pPr fontAlgn="auto">
              <a:spcBef>
                <a:spcPts val="0"/>
              </a:spcBef>
              <a:spcAft>
                <a:spcPts val="0"/>
              </a:spcAft>
            </a:pPr>
            <a:r>
              <a:rPr lang="en-US" sz="1400" dirty="0">
                <a:solidFill>
                  <a:prstClr val="white"/>
                </a:solidFill>
              </a:rPr>
              <a:t>Internet access</a:t>
            </a:r>
          </a:p>
          <a:p>
            <a:pPr fontAlgn="auto">
              <a:spcBef>
                <a:spcPts val="0"/>
              </a:spcBef>
              <a:spcAft>
                <a:spcPts val="0"/>
              </a:spcAft>
            </a:pPr>
            <a:r>
              <a:rPr lang="en-US" sz="1400" dirty="0">
                <a:solidFill>
                  <a:prstClr val="white"/>
                </a:solidFill>
              </a:rPr>
              <a:t>Operator services</a:t>
            </a:r>
          </a:p>
        </p:txBody>
      </p:sp>
      <p:sp>
        <p:nvSpPr>
          <p:cNvPr id="25" name="Rectangular Callout 24"/>
          <p:cNvSpPr/>
          <p:nvPr/>
        </p:nvSpPr>
        <p:spPr>
          <a:xfrm>
            <a:off x="6096124" y="5082971"/>
            <a:ext cx="2025658" cy="943752"/>
          </a:xfrm>
          <a:prstGeom prst="wedgeRectCallout">
            <a:avLst>
              <a:gd name="adj1" fmla="val 32791"/>
              <a:gd name="adj2" fmla="val -782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fontAlgn="auto">
              <a:spcBef>
                <a:spcPts val="0"/>
              </a:spcBef>
              <a:spcAft>
                <a:spcPts val="0"/>
              </a:spcAft>
            </a:pPr>
            <a:r>
              <a:rPr lang="en-US" sz="1400" dirty="0">
                <a:solidFill>
                  <a:prstClr val="white"/>
                </a:solidFill>
              </a:rPr>
              <a:t>High availability</a:t>
            </a:r>
          </a:p>
          <a:p>
            <a:pPr fontAlgn="auto">
              <a:spcBef>
                <a:spcPts val="0"/>
              </a:spcBef>
              <a:spcAft>
                <a:spcPts val="0"/>
              </a:spcAft>
            </a:pPr>
            <a:r>
              <a:rPr lang="en-US" sz="1400" dirty="0">
                <a:solidFill>
                  <a:prstClr val="white"/>
                </a:solidFill>
              </a:rPr>
              <a:t>High reliability</a:t>
            </a:r>
          </a:p>
          <a:p>
            <a:pPr fontAlgn="auto">
              <a:spcBef>
                <a:spcPts val="0"/>
              </a:spcBef>
              <a:spcAft>
                <a:spcPts val="0"/>
              </a:spcAft>
            </a:pPr>
            <a:r>
              <a:rPr lang="en-US" sz="1400" dirty="0">
                <a:solidFill>
                  <a:prstClr val="white"/>
                </a:solidFill>
              </a:rPr>
              <a:t>Low latency</a:t>
            </a:r>
          </a:p>
        </p:txBody>
      </p:sp>
      <p:sp>
        <p:nvSpPr>
          <p:cNvPr id="26" name="Rectangular Callout 25"/>
          <p:cNvSpPr/>
          <p:nvPr/>
        </p:nvSpPr>
        <p:spPr>
          <a:xfrm>
            <a:off x="8484687" y="5069706"/>
            <a:ext cx="2316702" cy="943752"/>
          </a:xfrm>
          <a:prstGeom prst="wedgeRectCallout">
            <a:avLst>
              <a:gd name="adj1" fmla="val 32791"/>
              <a:gd name="adj2" fmla="val -782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fontAlgn="auto">
              <a:spcBef>
                <a:spcPts val="0"/>
              </a:spcBef>
              <a:spcAft>
                <a:spcPts val="0"/>
              </a:spcAft>
            </a:pPr>
            <a:r>
              <a:rPr lang="en-US" sz="1400" dirty="0">
                <a:solidFill>
                  <a:prstClr val="white"/>
                </a:solidFill>
              </a:rPr>
              <a:t>Very high availability</a:t>
            </a:r>
          </a:p>
          <a:p>
            <a:pPr fontAlgn="auto">
              <a:spcBef>
                <a:spcPts val="0"/>
              </a:spcBef>
              <a:spcAft>
                <a:spcPts val="0"/>
              </a:spcAft>
            </a:pPr>
            <a:r>
              <a:rPr lang="en-US" sz="1400" dirty="0">
                <a:solidFill>
                  <a:prstClr val="white"/>
                </a:solidFill>
              </a:rPr>
              <a:t>Very high reliability</a:t>
            </a:r>
          </a:p>
          <a:p>
            <a:pPr fontAlgn="auto">
              <a:spcBef>
                <a:spcPts val="0"/>
              </a:spcBef>
              <a:spcAft>
                <a:spcPts val="0"/>
              </a:spcAft>
            </a:pPr>
            <a:r>
              <a:rPr lang="en-US" sz="1400" dirty="0">
                <a:solidFill>
                  <a:prstClr val="white"/>
                </a:solidFill>
              </a:rPr>
              <a:t>Very low latency</a:t>
            </a:r>
          </a:p>
        </p:txBody>
      </p:sp>
      <p:sp>
        <p:nvSpPr>
          <p:cNvPr id="18" name="Freeform 6"/>
          <p:cNvSpPr>
            <a:spLocks noEditPoints="1"/>
          </p:cNvSpPr>
          <p:nvPr/>
        </p:nvSpPr>
        <p:spPr bwMode="auto">
          <a:xfrm>
            <a:off x="1837632" y="2239054"/>
            <a:ext cx="738187" cy="739775"/>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
          <p:cNvSpPr>
            <a:spLocks noEditPoints="1"/>
          </p:cNvSpPr>
          <p:nvPr/>
        </p:nvSpPr>
        <p:spPr bwMode="auto">
          <a:xfrm>
            <a:off x="4564829" y="2126342"/>
            <a:ext cx="606425" cy="965200"/>
          </a:xfrm>
          <a:custGeom>
            <a:avLst/>
            <a:gdLst>
              <a:gd name="T0" fmla="*/ 2147483647 w 241"/>
              <a:gd name="T1" fmla="*/ 2147483647 h 383"/>
              <a:gd name="T2" fmla="*/ 2147483647 w 241"/>
              <a:gd name="T3" fmla="*/ 2147483647 h 383"/>
              <a:gd name="T4" fmla="*/ 2147483647 w 241"/>
              <a:gd name="T5" fmla="*/ 2147483647 h 383"/>
              <a:gd name="T6" fmla="*/ 2147483647 w 241"/>
              <a:gd name="T7" fmla="*/ 2147483647 h 383"/>
              <a:gd name="T8" fmla="*/ 2147483647 w 241"/>
              <a:gd name="T9" fmla="*/ 2147483647 h 383"/>
              <a:gd name="T10" fmla="*/ 2147483647 w 241"/>
              <a:gd name="T11" fmla="*/ 2147483647 h 383"/>
              <a:gd name="T12" fmla="*/ 2147483647 w 241"/>
              <a:gd name="T13" fmla="*/ 2147483647 h 383"/>
              <a:gd name="T14" fmla="*/ 2147483647 w 241"/>
              <a:gd name="T15" fmla="*/ 2147483647 h 383"/>
              <a:gd name="T16" fmla="*/ 2147483647 w 241"/>
              <a:gd name="T17" fmla="*/ 0 h 383"/>
              <a:gd name="T18" fmla="*/ 2147483647 w 241"/>
              <a:gd name="T19" fmla="*/ 0 h 383"/>
              <a:gd name="T20" fmla="*/ 0 w 241"/>
              <a:gd name="T21" fmla="*/ 2147483647 h 383"/>
              <a:gd name="T22" fmla="*/ 0 w 241"/>
              <a:gd name="T23" fmla="*/ 2147483647 h 383"/>
              <a:gd name="T24" fmla="*/ 2147483647 w 241"/>
              <a:gd name="T25" fmla="*/ 2147483647 h 383"/>
              <a:gd name="T26" fmla="*/ 2147483647 w 241"/>
              <a:gd name="T27" fmla="*/ 2147483647 h 383"/>
              <a:gd name="T28" fmla="*/ 2147483647 w 241"/>
              <a:gd name="T29" fmla="*/ 2147483647 h 383"/>
              <a:gd name="T30" fmla="*/ 2147483647 w 241"/>
              <a:gd name="T31" fmla="*/ 2147483647 h 383"/>
              <a:gd name="T32" fmla="*/ 2147483647 w 241"/>
              <a:gd name="T33" fmla="*/ 2147483647 h 383"/>
              <a:gd name="T34" fmla="*/ 2147483647 w 241"/>
              <a:gd name="T35" fmla="*/ 2147483647 h 383"/>
              <a:gd name="T36" fmla="*/ 2147483647 w 241"/>
              <a:gd name="T37" fmla="*/ 2147483647 h 383"/>
              <a:gd name="T38" fmla="*/ 2147483647 w 241"/>
              <a:gd name="T39" fmla="*/ 2147483647 h 383"/>
              <a:gd name="T40" fmla="*/ 2147483647 w 241"/>
              <a:gd name="T41" fmla="*/ 2147483647 h 383"/>
              <a:gd name="T42" fmla="*/ 2147483647 w 241"/>
              <a:gd name="T43" fmla="*/ 2147483647 h 383"/>
              <a:gd name="T44" fmla="*/ 2147483647 w 241"/>
              <a:gd name="T45" fmla="*/ 2147483647 h 383"/>
              <a:gd name="T46" fmla="*/ 2147483647 w 241"/>
              <a:gd name="T47" fmla="*/ 2147483647 h 383"/>
              <a:gd name="T48" fmla="*/ 2147483647 w 241"/>
              <a:gd name="T49" fmla="*/ 2147483647 h 383"/>
              <a:gd name="T50" fmla="*/ 2147483647 w 241"/>
              <a:gd name="T51" fmla="*/ 2147483647 h 383"/>
              <a:gd name="T52" fmla="*/ 2147483647 w 241"/>
              <a:gd name="T53" fmla="*/ 2147483647 h 383"/>
              <a:gd name="T54" fmla="*/ 2147483647 w 241"/>
              <a:gd name="T55" fmla="*/ 2147483647 h 383"/>
              <a:gd name="T56" fmla="*/ 2147483647 w 241"/>
              <a:gd name="T57" fmla="*/ 2147483647 h 383"/>
              <a:gd name="T58" fmla="*/ 2147483647 w 241"/>
              <a:gd name="T59" fmla="*/ 2147483647 h 383"/>
              <a:gd name="T60" fmla="*/ 2147483647 w 241"/>
              <a:gd name="T61" fmla="*/ 2147483647 h 383"/>
              <a:gd name="T62" fmla="*/ 2147483647 w 241"/>
              <a:gd name="T63" fmla="*/ 2147483647 h 383"/>
              <a:gd name="T64" fmla="*/ 2147483647 w 241"/>
              <a:gd name="T65" fmla="*/ 2147483647 h 383"/>
              <a:gd name="T66" fmla="*/ 2147483647 w 241"/>
              <a:gd name="T67" fmla="*/ 2147483647 h 383"/>
              <a:gd name="T68" fmla="*/ 2147483647 w 241"/>
              <a:gd name="T69" fmla="*/ 2147483647 h 383"/>
              <a:gd name="T70" fmla="*/ 2147483647 w 241"/>
              <a:gd name="T71" fmla="*/ 2147483647 h 383"/>
              <a:gd name="T72" fmla="*/ 2147483647 w 241"/>
              <a:gd name="T73" fmla="*/ 2147483647 h 383"/>
              <a:gd name="T74" fmla="*/ 2147483647 w 241"/>
              <a:gd name="T75" fmla="*/ 2147483647 h 383"/>
              <a:gd name="T76" fmla="*/ 2147483647 w 241"/>
              <a:gd name="T77" fmla="*/ 2147483647 h 383"/>
              <a:gd name="T78" fmla="*/ 2147483647 w 241"/>
              <a:gd name="T79" fmla="*/ 2147483647 h 383"/>
              <a:gd name="T80" fmla="*/ 2147483647 w 241"/>
              <a:gd name="T81" fmla="*/ 2147483647 h 383"/>
              <a:gd name="T82" fmla="*/ 2147483647 w 241"/>
              <a:gd name="T83" fmla="*/ 2147483647 h 383"/>
              <a:gd name="T84" fmla="*/ 2147483647 w 241"/>
              <a:gd name="T85" fmla="*/ 2147483647 h 383"/>
              <a:gd name="T86" fmla="*/ 2147483647 w 241"/>
              <a:gd name="T87" fmla="*/ 2147483647 h 383"/>
              <a:gd name="T88" fmla="*/ 2147483647 w 241"/>
              <a:gd name="T89" fmla="*/ 2147483647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
          <p:cNvSpPr>
            <a:spLocks noChangeAspect="1" noEditPoints="1"/>
          </p:cNvSpPr>
          <p:nvPr/>
        </p:nvSpPr>
        <p:spPr bwMode="auto">
          <a:xfrm>
            <a:off x="9920032" y="2341174"/>
            <a:ext cx="544119" cy="535535"/>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3"/>
          <p:cNvSpPr>
            <a:spLocks noChangeAspect="1" noEditPoints="1"/>
          </p:cNvSpPr>
          <p:nvPr/>
        </p:nvSpPr>
        <p:spPr bwMode="auto">
          <a:xfrm>
            <a:off x="7285202" y="2275256"/>
            <a:ext cx="489729" cy="667372"/>
          </a:xfrm>
          <a:custGeom>
            <a:avLst/>
            <a:gdLst>
              <a:gd name="T0" fmla="*/ 2147483647 w 302"/>
              <a:gd name="T1" fmla="*/ 2147483647 h 412"/>
              <a:gd name="T2" fmla="*/ 2147483647 w 302"/>
              <a:gd name="T3" fmla="*/ 2147483647 h 412"/>
              <a:gd name="T4" fmla="*/ 2147483647 w 302"/>
              <a:gd name="T5" fmla="*/ 2147483647 h 412"/>
              <a:gd name="T6" fmla="*/ 2147483647 w 302"/>
              <a:gd name="T7" fmla="*/ 2147483647 h 412"/>
              <a:gd name="T8" fmla="*/ 2147483647 w 302"/>
              <a:gd name="T9" fmla="*/ 2147483647 h 412"/>
              <a:gd name="T10" fmla="*/ 2147483647 w 302"/>
              <a:gd name="T11" fmla="*/ 2147483647 h 412"/>
              <a:gd name="T12" fmla="*/ 2147483647 w 302"/>
              <a:gd name="T13" fmla="*/ 2147483647 h 412"/>
              <a:gd name="T14" fmla="*/ 2147483647 w 302"/>
              <a:gd name="T15" fmla="*/ 2147483647 h 412"/>
              <a:gd name="T16" fmla="*/ 2147483647 w 302"/>
              <a:gd name="T17" fmla="*/ 2147483647 h 412"/>
              <a:gd name="T18" fmla="*/ 2147483647 w 302"/>
              <a:gd name="T19" fmla="*/ 2147483647 h 412"/>
              <a:gd name="T20" fmla="*/ 2147483647 w 302"/>
              <a:gd name="T21" fmla="*/ 2147483647 h 412"/>
              <a:gd name="T22" fmla="*/ 2147483647 w 302"/>
              <a:gd name="T23" fmla="*/ 2147483647 h 412"/>
              <a:gd name="T24" fmla="*/ 2147483647 w 302"/>
              <a:gd name="T25" fmla="*/ 2147483647 h 412"/>
              <a:gd name="T26" fmla="*/ 2147483647 w 302"/>
              <a:gd name="T27" fmla="*/ 2147483647 h 412"/>
              <a:gd name="T28" fmla="*/ 2147483647 w 302"/>
              <a:gd name="T29" fmla="*/ 2147483647 h 412"/>
              <a:gd name="T30" fmla="*/ 2147483647 w 302"/>
              <a:gd name="T31" fmla="*/ 2147483647 h 412"/>
              <a:gd name="T32" fmla="*/ 2147483647 w 302"/>
              <a:gd name="T33" fmla="*/ 2147483647 h 412"/>
              <a:gd name="T34" fmla="*/ 2147483647 w 302"/>
              <a:gd name="T35" fmla="*/ 2147483647 h 412"/>
              <a:gd name="T36" fmla="*/ 2147483647 w 302"/>
              <a:gd name="T37" fmla="*/ 2147483647 h 412"/>
              <a:gd name="T38" fmla="*/ 0 w 302"/>
              <a:gd name="T39" fmla="*/ 2147483647 h 412"/>
              <a:gd name="T40" fmla="*/ 2147483647 w 302"/>
              <a:gd name="T41" fmla="*/ 2147483647 h 412"/>
              <a:gd name="T42" fmla="*/ 2147483647 w 302"/>
              <a:gd name="T43" fmla="*/ 2147483647 h 412"/>
              <a:gd name="T44" fmla="*/ 2147483647 w 302"/>
              <a:gd name="T45" fmla="*/ 2147483647 h 412"/>
              <a:gd name="T46" fmla="*/ 2147483647 w 302"/>
              <a:gd name="T47" fmla="*/ 2147483647 h 412"/>
              <a:gd name="T48" fmla="*/ 2147483647 w 302"/>
              <a:gd name="T49" fmla="*/ 2147483647 h 412"/>
              <a:gd name="T50" fmla="*/ 2147483647 w 302"/>
              <a:gd name="T51" fmla="*/ 2147483647 h 412"/>
              <a:gd name="T52" fmla="*/ 2147483647 w 302"/>
              <a:gd name="T53" fmla="*/ 2147483647 h 412"/>
              <a:gd name="T54" fmla="*/ 2147483647 w 302"/>
              <a:gd name="T55" fmla="*/ 2147483647 h 412"/>
              <a:gd name="T56" fmla="*/ 2147483647 w 302"/>
              <a:gd name="T57" fmla="*/ 2147483647 h 412"/>
              <a:gd name="T58" fmla="*/ 2147483647 w 302"/>
              <a:gd name="T59" fmla="*/ 2147483647 h 412"/>
              <a:gd name="T60" fmla="*/ 2147483647 w 302"/>
              <a:gd name="T61" fmla="*/ 2147483647 h 412"/>
              <a:gd name="T62" fmla="*/ 2147483647 w 302"/>
              <a:gd name="T63" fmla="*/ 2147483647 h 412"/>
              <a:gd name="T64" fmla="*/ 2147483647 w 302"/>
              <a:gd name="T65" fmla="*/ 2147483647 h 412"/>
              <a:gd name="T66" fmla="*/ 2147483647 w 302"/>
              <a:gd name="T67" fmla="*/ 2147483647 h 412"/>
              <a:gd name="T68" fmla="*/ 2147483647 w 302"/>
              <a:gd name="T69" fmla="*/ 2147483647 h 412"/>
              <a:gd name="T70" fmla="*/ 2147483647 w 302"/>
              <a:gd name="T71" fmla="*/ 2147483647 h 412"/>
              <a:gd name="T72" fmla="*/ 2147483647 w 302"/>
              <a:gd name="T73" fmla="*/ 2147483647 h 412"/>
              <a:gd name="T74" fmla="*/ 2147483647 w 302"/>
              <a:gd name="T75" fmla="*/ 2147483647 h 412"/>
              <a:gd name="T76" fmla="*/ 2147483647 w 302"/>
              <a:gd name="T77" fmla="*/ 2147483647 h 412"/>
              <a:gd name="T78" fmla="*/ 2147483647 w 302"/>
              <a:gd name="T79" fmla="*/ 2147483647 h 412"/>
              <a:gd name="T80" fmla="*/ 2147483647 w 302"/>
              <a:gd name="T81" fmla="*/ 2147483647 h 412"/>
              <a:gd name="T82" fmla="*/ 2147483647 w 302"/>
              <a:gd name="T83" fmla="*/ 2147483647 h 412"/>
              <a:gd name="T84" fmla="*/ 2147483647 w 302"/>
              <a:gd name="T85" fmla="*/ 2147483647 h 412"/>
              <a:gd name="T86" fmla="*/ 2147483647 w 302"/>
              <a:gd name="T87" fmla="*/ 2147483647 h 412"/>
              <a:gd name="T88" fmla="*/ 2147483647 w 302"/>
              <a:gd name="T89" fmla="*/ 2147483647 h 412"/>
              <a:gd name="T90" fmla="*/ 2147483647 w 302"/>
              <a:gd name="T91" fmla="*/ 2147483647 h 412"/>
              <a:gd name="T92" fmla="*/ 2147483647 w 302"/>
              <a:gd name="T93" fmla="*/ 2147483647 h 412"/>
              <a:gd name="T94" fmla="*/ 2147483647 w 302"/>
              <a:gd name="T95" fmla="*/ 2147483647 h 412"/>
              <a:gd name="T96" fmla="*/ 2147483647 w 302"/>
              <a:gd name="T97" fmla="*/ 2147483647 h 412"/>
              <a:gd name="T98" fmla="*/ 2147483647 w 302"/>
              <a:gd name="T99" fmla="*/ 2147483647 h 412"/>
              <a:gd name="T100" fmla="*/ 2147483647 w 302"/>
              <a:gd name="T101" fmla="*/ 2147483647 h 412"/>
              <a:gd name="T102" fmla="*/ 2147483647 w 302"/>
              <a:gd name="T103" fmla="*/ 2147483647 h 412"/>
              <a:gd name="T104" fmla="*/ 2147483647 w 302"/>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chemeClr val="bg1"/>
          </a:solidFill>
          <a:ln>
            <a:noFill/>
          </a:ln>
          <a:extLst/>
        </p:spPr>
        <p:txBody>
          <a:bodyPr lIns="121917" tIns="60958" rIns="121917" bIns="60958"/>
          <a:lstStyle/>
          <a:p>
            <a:endParaRPr lang="en-US"/>
          </a:p>
        </p:txBody>
      </p:sp>
    </p:spTree>
    <p:extLst>
      <p:ext uri="{BB962C8B-B14F-4D97-AF65-F5344CB8AC3E}">
        <p14:creationId xmlns:p14="http://schemas.microsoft.com/office/powerpoint/2010/main" val="31751953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V="1">
            <a:off x="7026483" y="3536952"/>
            <a:ext cx="1265238" cy="36512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879852"/>
            <a:ext cx="1296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08" name="Group 38"/>
          <p:cNvGrpSpPr>
            <a:grpSpLocks/>
          </p:cNvGrpSpPr>
          <p:nvPr/>
        </p:nvGrpSpPr>
        <p:grpSpPr bwMode="auto">
          <a:xfrm>
            <a:off x="8340933" y="2816227"/>
            <a:ext cx="1454150" cy="912813"/>
            <a:chOff x="4234" y="1207"/>
            <a:chExt cx="916" cy="575"/>
          </a:xfrm>
        </p:grpSpPr>
        <p:sp>
          <p:nvSpPr>
            <p:cNvPr id="22942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21" name="Text Box 40"/>
            <p:cNvSpPr txBox="1">
              <a:spLocks noChangeArrowheads="1"/>
            </p:cNvSpPr>
            <p:nvPr/>
          </p:nvSpPr>
          <p:spPr bwMode="auto">
            <a:xfrm>
              <a:off x="4260" y="1340"/>
              <a:ext cx="86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IMS</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Telephony</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a:t>
            </a:r>
            <a:br>
              <a:rPr lang="sv-SE" sz="1800" b="1" dirty="0">
                <a:solidFill>
                  <a:schemeClr val="bg2"/>
                </a:solidFill>
                <a:ea typeface="MS PGothic" pitchFamily="34" charset="-128"/>
              </a:rPr>
            </a:br>
            <a:r>
              <a:rPr lang="sv-SE" sz="1800" b="1" dirty="0">
                <a:solidFill>
                  <a:schemeClr val="bg2"/>
                </a:solidFill>
                <a:ea typeface="MS PGothic" pitchFamily="34" charset="-128"/>
              </a:rPr>
              <a:t>or</a:t>
            </a:r>
            <a:br>
              <a:rPr lang="sv-SE" sz="1800" b="1" dirty="0">
                <a:solidFill>
                  <a:schemeClr val="bg2"/>
                </a:solidFill>
                <a:ea typeface="MS PGothic" pitchFamily="34" charset="-128"/>
              </a:rPr>
            </a:br>
            <a:r>
              <a:rPr lang="sv-SE" sz="1800" b="1" dirty="0">
                <a:solidFill>
                  <a:schemeClr val="bg2"/>
                </a:solidFill>
                <a:ea typeface="MS PGothic" pitchFamily="34" charset="-128"/>
              </a:rPr>
              <a:t>PRIVATE NETWORK</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cxnSp>
        <p:nvCxnSpPr>
          <p:cNvPr id="53" name="Straight Connector 38"/>
          <p:cNvCxnSpPr>
            <a:cxnSpLocks noChangeShapeType="1"/>
          </p:cNvCxnSpPr>
          <p:nvPr/>
        </p:nvCxnSpPr>
        <p:spPr bwMode="auto">
          <a:xfrm rot="5400000" flipH="1" flipV="1">
            <a:off x="2953752" y="5341936"/>
            <a:ext cx="12700" cy="566738"/>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4" name="Freeform 7"/>
          <p:cNvSpPr>
            <a:spLocks noChangeAspect="1" noEditPoints="1"/>
          </p:cNvSpPr>
          <p:nvPr/>
        </p:nvSpPr>
        <p:spPr bwMode="auto">
          <a:xfrm>
            <a:off x="2269540" y="5375273"/>
            <a:ext cx="355600" cy="539750"/>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Text Box 19"/>
          <p:cNvSpPr txBox="1">
            <a:spLocks noChangeArrowheads="1"/>
          </p:cNvSpPr>
          <p:nvPr/>
        </p:nvSpPr>
        <p:spPr bwMode="auto">
          <a:xfrm>
            <a:off x="1999732" y="5915024"/>
            <a:ext cx="93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Wi-Fi calling</a:t>
            </a:r>
          </a:p>
        </p:txBody>
      </p:sp>
      <p:sp>
        <p:nvSpPr>
          <p:cNvPr id="2" name="Title 1"/>
          <p:cNvSpPr>
            <a:spLocks noGrp="1"/>
          </p:cNvSpPr>
          <p:nvPr>
            <p:ph type="title"/>
          </p:nvPr>
        </p:nvSpPr>
        <p:spPr/>
        <p:txBody>
          <a:bodyPr/>
          <a:lstStyle/>
          <a:p>
            <a:r>
              <a:rPr lang="en-US" dirty="0"/>
              <a:t>5G networks…</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64" name="Line 17"/>
          <p:cNvSpPr>
            <a:spLocks noChangeShapeType="1"/>
          </p:cNvSpPr>
          <p:nvPr/>
        </p:nvSpPr>
        <p:spPr bwMode="auto">
          <a:xfrm>
            <a:off x="6678890" y="4591398"/>
            <a:ext cx="918955" cy="5842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
          <p:cNvSpPr>
            <a:spLocks noChangeShapeType="1"/>
          </p:cNvSpPr>
          <p:nvPr/>
        </p:nvSpPr>
        <p:spPr bwMode="auto">
          <a:xfrm flipV="1">
            <a:off x="3973720" y="5175598"/>
            <a:ext cx="3624124" cy="250476"/>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Box 65"/>
          <p:cNvSpPr txBox="1"/>
          <p:nvPr/>
        </p:nvSpPr>
        <p:spPr>
          <a:xfrm>
            <a:off x="9234641" y="2337872"/>
            <a:ext cx="1226874" cy="400110"/>
          </a:xfrm>
          <a:prstGeom prst="rect">
            <a:avLst/>
          </a:prstGeom>
          <a:noFill/>
        </p:spPr>
        <p:txBody>
          <a:bodyPr wrap="none" rtlCol="0">
            <a:spAutoFit/>
          </a:bodyPr>
          <a:lstStyle/>
          <a:p>
            <a:r>
              <a:rPr lang="en-US" dirty="0"/>
              <a:t>PS Voice</a:t>
            </a:r>
          </a:p>
        </p:txBody>
      </p:sp>
      <p:sp>
        <p:nvSpPr>
          <p:cNvPr id="67" name="TextBox 66"/>
          <p:cNvSpPr txBox="1"/>
          <p:nvPr/>
        </p:nvSpPr>
        <p:spPr>
          <a:xfrm>
            <a:off x="7924232" y="4312207"/>
            <a:ext cx="726481" cy="400110"/>
          </a:xfrm>
          <a:prstGeom prst="rect">
            <a:avLst/>
          </a:prstGeom>
          <a:noFill/>
        </p:spPr>
        <p:txBody>
          <a:bodyPr wrap="none" rtlCol="0">
            <a:spAutoFit/>
          </a:bodyPr>
          <a:lstStyle/>
          <a:p>
            <a:r>
              <a:rPr lang="en-US" dirty="0"/>
              <a:t>Data</a:t>
            </a:r>
          </a:p>
        </p:txBody>
      </p:sp>
      <p:sp>
        <p:nvSpPr>
          <p:cNvPr id="68" name="TextBox 67"/>
          <p:cNvSpPr txBox="1"/>
          <p:nvPr/>
        </p:nvSpPr>
        <p:spPr>
          <a:xfrm>
            <a:off x="4029284" y="4978635"/>
            <a:ext cx="726481" cy="400110"/>
          </a:xfrm>
          <a:prstGeom prst="rect">
            <a:avLst/>
          </a:prstGeom>
          <a:noFill/>
        </p:spPr>
        <p:txBody>
          <a:bodyPr wrap="none" rtlCol="0">
            <a:spAutoFit/>
          </a:bodyPr>
          <a:lstStyle/>
          <a:p>
            <a:r>
              <a:rPr lang="en-US" dirty="0"/>
              <a:t>Data</a:t>
            </a:r>
          </a:p>
        </p:txBody>
      </p:sp>
      <p:sp>
        <p:nvSpPr>
          <p:cNvPr id="69" name="TextBox 68"/>
          <p:cNvSpPr txBox="1"/>
          <p:nvPr/>
        </p:nvSpPr>
        <p:spPr>
          <a:xfrm>
            <a:off x="6945520" y="3305188"/>
            <a:ext cx="726481" cy="400110"/>
          </a:xfrm>
          <a:prstGeom prst="rect">
            <a:avLst/>
          </a:prstGeom>
          <a:noFill/>
        </p:spPr>
        <p:txBody>
          <a:bodyPr wrap="none" rtlCol="0">
            <a:spAutoFit/>
          </a:bodyPr>
          <a:lstStyle/>
          <a:p>
            <a:r>
              <a:rPr lang="en-US" dirty="0"/>
              <a:t>Data</a:t>
            </a:r>
          </a:p>
        </p:txBody>
      </p:sp>
      <p:sp>
        <p:nvSpPr>
          <p:cNvPr id="36" name="AutoShape 3"/>
          <p:cNvSpPr>
            <a:spLocks noChangeArrowheads="1"/>
          </p:cNvSpPr>
          <p:nvPr/>
        </p:nvSpPr>
        <p:spPr bwMode="auto">
          <a:xfrm>
            <a:off x="3169973" y="2566081"/>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37" name="Rectangle 32"/>
          <p:cNvSpPr>
            <a:spLocks noChangeArrowheads="1"/>
          </p:cNvSpPr>
          <p:nvPr/>
        </p:nvSpPr>
        <p:spPr bwMode="auto">
          <a:xfrm>
            <a:off x="3243471" y="3345542"/>
            <a:ext cx="812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NB-IoT</a:t>
            </a:r>
          </a:p>
        </p:txBody>
      </p:sp>
      <p:sp>
        <p:nvSpPr>
          <p:cNvPr id="38" name="Freeform 33"/>
          <p:cNvSpPr>
            <a:spLocks noChangeAspect="1" noEditPoints="1"/>
          </p:cNvSpPr>
          <p:nvPr/>
        </p:nvSpPr>
        <p:spPr bwMode="auto">
          <a:xfrm>
            <a:off x="3419210" y="2731181"/>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39" name="AutoShape 3"/>
          <p:cNvSpPr>
            <a:spLocks noChangeArrowheads="1"/>
          </p:cNvSpPr>
          <p:nvPr/>
        </p:nvSpPr>
        <p:spPr bwMode="auto">
          <a:xfrm>
            <a:off x="3139016" y="1117065"/>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0" name="Rectangle 32"/>
          <p:cNvSpPr>
            <a:spLocks noChangeArrowheads="1"/>
          </p:cNvSpPr>
          <p:nvPr/>
        </p:nvSpPr>
        <p:spPr bwMode="auto">
          <a:xfrm>
            <a:off x="3212514" y="1896526"/>
            <a:ext cx="783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5G NR</a:t>
            </a:r>
          </a:p>
        </p:txBody>
      </p:sp>
      <p:sp>
        <p:nvSpPr>
          <p:cNvPr id="41" name="Freeform 33"/>
          <p:cNvSpPr>
            <a:spLocks noChangeAspect="1" noEditPoints="1"/>
          </p:cNvSpPr>
          <p:nvPr/>
        </p:nvSpPr>
        <p:spPr bwMode="auto">
          <a:xfrm>
            <a:off x="3388253" y="128216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42" name="Freeform 3"/>
          <p:cNvSpPr>
            <a:spLocks noChangeAspect="1" noEditPoints="1"/>
          </p:cNvSpPr>
          <p:nvPr/>
        </p:nvSpPr>
        <p:spPr bwMode="auto">
          <a:xfrm>
            <a:off x="1586451" y="1119018"/>
            <a:ext cx="826562" cy="691639"/>
          </a:xfrm>
          <a:custGeom>
            <a:avLst/>
            <a:gdLst>
              <a:gd name="T0" fmla="*/ 2147483647 w 417"/>
              <a:gd name="T1" fmla="*/ 2147483647 h 428"/>
              <a:gd name="T2" fmla="*/ 2147483647 w 417"/>
              <a:gd name="T3" fmla="*/ 2147483647 h 428"/>
              <a:gd name="T4" fmla="*/ 2147483647 w 417"/>
              <a:gd name="T5" fmla="*/ 2147483647 h 428"/>
              <a:gd name="T6" fmla="*/ 2147483647 w 417"/>
              <a:gd name="T7" fmla="*/ 2147483647 h 428"/>
              <a:gd name="T8" fmla="*/ 2147483647 w 417"/>
              <a:gd name="T9" fmla="*/ 2147483647 h 428"/>
              <a:gd name="T10" fmla="*/ 2147483647 w 417"/>
              <a:gd name="T11" fmla="*/ 2147483647 h 428"/>
              <a:gd name="T12" fmla="*/ 2147483647 w 417"/>
              <a:gd name="T13" fmla="*/ 2147483647 h 428"/>
              <a:gd name="T14" fmla="*/ 2147483647 w 417"/>
              <a:gd name="T15" fmla="*/ 0 h 428"/>
              <a:gd name="T16" fmla="*/ 2147483647 w 417"/>
              <a:gd name="T17" fmla="*/ 2147483647 h 428"/>
              <a:gd name="T18" fmla="*/ 2147483647 w 417"/>
              <a:gd name="T19" fmla="*/ 2147483647 h 428"/>
              <a:gd name="T20" fmla="*/ 2147483647 w 417"/>
              <a:gd name="T21" fmla="*/ 2147483647 h 428"/>
              <a:gd name="T22" fmla="*/ 2147483647 w 417"/>
              <a:gd name="T23" fmla="*/ 2147483647 h 428"/>
              <a:gd name="T24" fmla="*/ 2147483647 w 417"/>
              <a:gd name="T25" fmla="*/ 2147483647 h 428"/>
              <a:gd name="T26" fmla="*/ 0 w 417"/>
              <a:gd name="T27" fmla="*/ 2147483647 h 428"/>
              <a:gd name="T28" fmla="*/ 2147483647 w 417"/>
              <a:gd name="T29" fmla="*/ 2147483647 h 428"/>
              <a:gd name="T30" fmla="*/ 2147483647 w 417"/>
              <a:gd name="T31" fmla="*/ 2147483647 h 428"/>
              <a:gd name="T32" fmla="*/ 2147483647 w 417"/>
              <a:gd name="T33" fmla="*/ 2147483647 h 428"/>
              <a:gd name="T34" fmla="*/ 2147483647 w 417"/>
              <a:gd name="T35" fmla="*/ 2147483647 h 428"/>
              <a:gd name="T36" fmla="*/ 2147483647 w 417"/>
              <a:gd name="T37" fmla="*/ 2147483647 h 428"/>
              <a:gd name="T38" fmla="*/ 2147483647 w 417"/>
              <a:gd name="T39" fmla="*/ 2147483647 h 428"/>
              <a:gd name="T40" fmla="*/ 2147483647 w 417"/>
              <a:gd name="T41" fmla="*/ 2147483647 h 428"/>
              <a:gd name="T42" fmla="*/ 2147483647 w 417"/>
              <a:gd name="T43" fmla="*/ 2147483647 h 428"/>
              <a:gd name="T44" fmla="*/ 2147483647 w 417"/>
              <a:gd name="T45" fmla="*/ 2147483647 h 428"/>
              <a:gd name="T46" fmla="*/ 2147483647 w 417"/>
              <a:gd name="T47" fmla="*/ 2147483647 h 428"/>
              <a:gd name="T48" fmla="*/ 2147483647 w 417"/>
              <a:gd name="T49" fmla="*/ 2147483647 h 428"/>
              <a:gd name="T50" fmla="*/ 2147483647 w 417"/>
              <a:gd name="T51" fmla="*/ 2147483647 h 428"/>
              <a:gd name="T52" fmla="*/ 2147483647 w 417"/>
              <a:gd name="T53" fmla="*/ 2147483647 h 428"/>
              <a:gd name="T54" fmla="*/ 2147483647 w 417"/>
              <a:gd name="T55" fmla="*/ 2147483647 h 428"/>
              <a:gd name="T56" fmla="*/ 2147483647 w 417"/>
              <a:gd name="T57" fmla="*/ 2147483647 h 428"/>
              <a:gd name="T58" fmla="*/ 2147483647 w 417"/>
              <a:gd name="T59" fmla="*/ 2147483647 h 428"/>
              <a:gd name="T60" fmla="*/ 2147483647 w 417"/>
              <a:gd name="T61" fmla="*/ 2147483647 h 428"/>
              <a:gd name="T62" fmla="*/ 2147483647 w 417"/>
              <a:gd name="T63" fmla="*/ 2147483647 h 428"/>
              <a:gd name="T64" fmla="*/ 2147483647 w 417"/>
              <a:gd name="T65" fmla="*/ 2147483647 h 428"/>
              <a:gd name="T66" fmla="*/ 2147483647 w 417"/>
              <a:gd name="T67" fmla="*/ 2147483647 h 428"/>
              <a:gd name="T68" fmla="*/ 2147483647 w 417"/>
              <a:gd name="T69" fmla="*/ 2147483647 h 428"/>
              <a:gd name="T70" fmla="*/ 2147483647 w 417"/>
              <a:gd name="T71" fmla="*/ 2147483647 h 428"/>
              <a:gd name="T72" fmla="*/ 2147483647 w 417"/>
              <a:gd name="T73" fmla="*/ 2147483647 h 428"/>
              <a:gd name="T74" fmla="*/ 2147483647 w 417"/>
              <a:gd name="T75" fmla="*/ 2147483647 h 428"/>
              <a:gd name="T76" fmla="*/ 2147483647 w 417"/>
              <a:gd name="T77" fmla="*/ 2147483647 h 428"/>
              <a:gd name="T78" fmla="*/ 2147483647 w 417"/>
              <a:gd name="T79" fmla="*/ 2147483647 h 428"/>
              <a:gd name="T80" fmla="*/ 2147483647 w 417"/>
              <a:gd name="T81" fmla="*/ 2147483647 h 428"/>
              <a:gd name="T82" fmla="*/ 2147483647 w 417"/>
              <a:gd name="T83" fmla="*/ 2147483647 h 428"/>
              <a:gd name="T84" fmla="*/ 2147483647 w 417"/>
              <a:gd name="T85" fmla="*/ 2147483647 h 428"/>
              <a:gd name="T86" fmla="*/ 2147483647 w 417"/>
              <a:gd name="T87" fmla="*/ 2147483647 h 428"/>
              <a:gd name="T88" fmla="*/ 2147483647 w 417"/>
              <a:gd name="T89" fmla="*/ 2147483647 h 428"/>
              <a:gd name="T90" fmla="*/ 2147483647 w 417"/>
              <a:gd name="T91" fmla="*/ 2147483647 h 428"/>
              <a:gd name="T92" fmla="*/ 2147483647 w 417"/>
              <a:gd name="T93" fmla="*/ 2147483647 h 428"/>
              <a:gd name="T94" fmla="*/ 2147483647 w 417"/>
              <a:gd name="T95" fmla="*/ 2147483647 h 428"/>
              <a:gd name="T96" fmla="*/ 2147483647 w 417"/>
              <a:gd name="T97" fmla="*/ 2147483647 h 428"/>
              <a:gd name="T98" fmla="*/ 2147483647 w 417"/>
              <a:gd name="T99" fmla="*/ 2147483647 h 428"/>
              <a:gd name="T100" fmla="*/ 2147483647 w 417"/>
              <a:gd name="T101" fmla="*/ 2147483647 h 428"/>
              <a:gd name="T102" fmla="*/ 2147483647 w 417"/>
              <a:gd name="T103" fmla="*/ 2147483647 h 428"/>
              <a:gd name="T104" fmla="*/ 2147483647 w 417"/>
              <a:gd name="T105" fmla="*/ 2147483647 h 428"/>
              <a:gd name="T106" fmla="*/ 2147483647 w 417"/>
              <a:gd name="T107" fmla="*/ 2147483647 h 428"/>
              <a:gd name="T108" fmla="*/ 2147483647 w 417"/>
              <a:gd name="T109" fmla="*/ 2147483647 h 428"/>
              <a:gd name="T110" fmla="*/ 2147483647 w 417"/>
              <a:gd name="T111" fmla="*/ 2147483647 h 428"/>
              <a:gd name="T112" fmla="*/ 2147483647 w 417"/>
              <a:gd name="T113" fmla="*/ 2147483647 h 428"/>
              <a:gd name="T114" fmla="*/ 2147483647 w 417"/>
              <a:gd name="T115" fmla="*/ 2147483647 h 428"/>
              <a:gd name="T116" fmla="*/ 2147483647 w 417"/>
              <a:gd name="T117" fmla="*/ 2147483647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8"/>
              <a:gd name="T179" fmla="*/ 417 w 417"/>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8">
                <a:moveTo>
                  <a:pt x="413" y="87"/>
                </a:moveTo>
                <a:cubicBezTo>
                  <a:pt x="415" y="80"/>
                  <a:pt x="417" y="73"/>
                  <a:pt x="417" y="66"/>
                </a:cubicBezTo>
                <a:cubicBezTo>
                  <a:pt x="417" y="54"/>
                  <a:pt x="413" y="42"/>
                  <a:pt x="407" y="32"/>
                </a:cubicBezTo>
                <a:cubicBezTo>
                  <a:pt x="405" y="28"/>
                  <a:pt x="400" y="27"/>
                  <a:pt x="396" y="29"/>
                </a:cubicBezTo>
                <a:cubicBezTo>
                  <a:pt x="392" y="31"/>
                  <a:pt x="391" y="36"/>
                  <a:pt x="393" y="40"/>
                </a:cubicBezTo>
                <a:cubicBezTo>
                  <a:pt x="393" y="40"/>
                  <a:pt x="393" y="40"/>
                  <a:pt x="393" y="40"/>
                </a:cubicBezTo>
                <a:cubicBezTo>
                  <a:pt x="401" y="52"/>
                  <a:pt x="403" y="67"/>
                  <a:pt x="398" y="82"/>
                </a:cubicBezTo>
                <a:cubicBezTo>
                  <a:pt x="389" y="108"/>
                  <a:pt x="361" y="122"/>
                  <a:pt x="335" y="114"/>
                </a:cubicBezTo>
                <a:cubicBezTo>
                  <a:pt x="309" y="105"/>
                  <a:pt x="294" y="77"/>
                  <a:pt x="303" y="50"/>
                </a:cubicBezTo>
                <a:cubicBezTo>
                  <a:pt x="312" y="24"/>
                  <a:pt x="340" y="10"/>
                  <a:pt x="366" y="19"/>
                </a:cubicBezTo>
                <a:cubicBezTo>
                  <a:pt x="369" y="19"/>
                  <a:pt x="371" y="21"/>
                  <a:pt x="374" y="22"/>
                </a:cubicBezTo>
                <a:cubicBezTo>
                  <a:pt x="374" y="22"/>
                  <a:pt x="374" y="22"/>
                  <a:pt x="374" y="22"/>
                </a:cubicBezTo>
                <a:cubicBezTo>
                  <a:pt x="378" y="24"/>
                  <a:pt x="383" y="22"/>
                  <a:pt x="385" y="18"/>
                </a:cubicBezTo>
                <a:cubicBezTo>
                  <a:pt x="387" y="15"/>
                  <a:pt x="385" y="10"/>
                  <a:pt x="381" y="8"/>
                </a:cubicBezTo>
                <a:cubicBezTo>
                  <a:pt x="378" y="6"/>
                  <a:pt x="375" y="5"/>
                  <a:pt x="371" y="3"/>
                </a:cubicBezTo>
                <a:cubicBezTo>
                  <a:pt x="364" y="1"/>
                  <a:pt x="357" y="0"/>
                  <a:pt x="351" y="0"/>
                </a:cubicBezTo>
                <a:cubicBezTo>
                  <a:pt x="323" y="0"/>
                  <a:pt x="297" y="18"/>
                  <a:pt x="288" y="45"/>
                </a:cubicBezTo>
                <a:cubicBezTo>
                  <a:pt x="287" y="49"/>
                  <a:pt x="286" y="52"/>
                  <a:pt x="286" y="55"/>
                </a:cubicBezTo>
                <a:cubicBezTo>
                  <a:pt x="189" y="81"/>
                  <a:pt x="189" y="81"/>
                  <a:pt x="189" y="81"/>
                </a:cubicBezTo>
                <a:cubicBezTo>
                  <a:pt x="180" y="74"/>
                  <a:pt x="170" y="70"/>
                  <a:pt x="159" y="70"/>
                </a:cubicBezTo>
                <a:cubicBezTo>
                  <a:pt x="154" y="70"/>
                  <a:pt x="150" y="71"/>
                  <a:pt x="146" y="72"/>
                </a:cubicBezTo>
                <a:cubicBezTo>
                  <a:pt x="143" y="73"/>
                  <a:pt x="141" y="74"/>
                  <a:pt x="139" y="75"/>
                </a:cubicBezTo>
                <a:cubicBezTo>
                  <a:pt x="115" y="59"/>
                  <a:pt x="115" y="59"/>
                  <a:pt x="115" y="59"/>
                </a:cubicBezTo>
                <a:cubicBezTo>
                  <a:pt x="113" y="58"/>
                  <a:pt x="112" y="58"/>
                  <a:pt x="110" y="58"/>
                </a:cubicBezTo>
                <a:cubicBezTo>
                  <a:pt x="47" y="58"/>
                  <a:pt x="47" y="58"/>
                  <a:pt x="47" y="58"/>
                </a:cubicBezTo>
                <a:cubicBezTo>
                  <a:pt x="45" y="58"/>
                  <a:pt x="43" y="59"/>
                  <a:pt x="41" y="60"/>
                </a:cubicBezTo>
                <a:cubicBezTo>
                  <a:pt x="2" y="99"/>
                  <a:pt x="2" y="99"/>
                  <a:pt x="2" y="99"/>
                </a:cubicBezTo>
                <a:cubicBezTo>
                  <a:pt x="1" y="100"/>
                  <a:pt x="0" y="102"/>
                  <a:pt x="0" y="105"/>
                </a:cubicBezTo>
                <a:cubicBezTo>
                  <a:pt x="0" y="107"/>
                  <a:pt x="1" y="109"/>
                  <a:pt x="3" y="110"/>
                </a:cubicBezTo>
                <a:cubicBezTo>
                  <a:pt x="22" y="127"/>
                  <a:pt x="22" y="127"/>
                  <a:pt x="22" y="127"/>
                </a:cubicBezTo>
                <a:cubicBezTo>
                  <a:pt x="25" y="130"/>
                  <a:pt x="30" y="130"/>
                  <a:pt x="33" y="127"/>
                </a:cubicBezTo>
                <a:cubicBezTo>
                  <a:pt x="53" y="107"/>
                  <a:pt x="53" y="107"/>
                  <a:pt x="53" y="107"/>
                </a:cubicBezTo>
                <a:cubicBezTo>
                  <a:pt x="84" y="108"/>
                  <a:pt x="84" y="108"/>
                  <a:pt x="84" y="108"/>
                </a:cubicBezTo>
                <a:cubicBezTo>
                  <a:pt x="111" y="131"/>
                  <a:pt x="111" y="131"/>
                  <a:pt x="111" y="131"/>
                </a:cubicBezTo>
                <a:cubicBezTo>
                  <a:pt x="100" y="165"/>
                  <a:pt x="100" y="165"/>
                  <a:pt x="100" y="165"/>
                </a:cubicBezTo>
                <a:cubicBezTo>
                  <a:pt x="73" y="182"/>
                  <a:pt x="73" y="182"/>
                  <a:pt x="73" y="182"/>
                </a:cubicBezTo>
                <a:cubicBezTo>
                  <a:pt x="46" y="175"/>
                  <a:pt x="46" y="175"/>
                  <a:pt x="46" y="175"/>
                </a:cubicBezTo>
                <a:cubicBezTo>
                  <a:pt x="42" y="174"/>
                  <a:pt x="38" y="176"/>
                  <a:pt x="37" y="180"/>
                </a:cubicBezTo>
                <a:cubicBezTo>
                  <a:pt x="28" y="204"/>
                  <a:pt x="28" y="204"/>
                  <a:pt x="28" y="204"/>
                </a:cubicBezTo>
                <a:cubicBezTo>
                  <a:pt x="28" y="206"/>
                  <a:pt x="28" y="209"/>
                  <a:pt x="29" y="211"/>
                </a:cubicBezTo>
                <a:cubicBezTo>
                  <a:pt x="30" y="213"/>
                  <a:pt x="32" y="214"/>
                  <a:pt x="34" y="215"/>
                </a:cubicBezTo>
                <a:cubicBezTo>
                  <a:pt x="87" y="228"/>
                  <a:pt x="87" y="228"/>
                  <a:pt x="87" y="228"/>
                </a:cubicBezTo>
                <a:cubicBezTo>
                  <a:pt x="87" y="228"/>
                  <a:pt x="88" y="228"/>
                  <a:pt x="89" y="228"/>
                </a:cubicBezTo>
                <a:cubicBezTo>
                  <a:pt x="90" y="228"/>
                  <a:pt x="92" y="228"/>
                  <a:pt x="93" y="227"/>
                </a:cubicBezTo>
                <a:cubicBezTo>
                  <a:pt x="148" y="195"/>
                  <a:pt x="148" y="195"/>
                  <a:pt x="148" y="195"/>
                </a:cubicBezTo>
                <a:cubicBezTo>
                  <a:pt x="149" y="194"/>
                  <a:pt x="150" y="193"/>
                  <a:pt x="151" y="192"/>
                </a:cubicBezTo>
                <a:cubicBezTo>
                  <a:pt x="164" y="166"/>
                  <a:pt x="164" y="166"/>
                  <a:pt x="164" y="166"/>
                </a:cubicBezTo>
                <a:cubicBezTo>
                  <a:pt x="166" y="166"/>
                  <a:pt x="169" y="165"/>
                  <a:pt x="171" y="165"/>
                </a:cubicBezTo>
                <a:cubicBezTo>
                  <a:pt x="187" y="161"/>
                  <a:pt x="198" y="149"/>
                  <a:pt x="203" y="135"/>
                </a:cubicBezTo>
                <a:cubicBezTo>
                  <a:pt x="295" y="110"/>
                  <a:pt x="295" y="110"/>
                  <a:pt x="295" y="110"/>
                </a:cubicBezTo>
                <a:cubicBezTo>
                  <a:pt x="257" y="224"/>
                  <a:pt x="257" y="224"/>
                  <a:pt x="257" y="224"/>
                </a:cubicBezTo>
                <a:cubicBezTo>
                  <a:pt x="231" y="232"/>
                  <a:pt x="212" y="257"/>
                  <a:pt x="212" y="286"/>
                </a:cubicBezTo>
                <a:cubicBezTo>
                  <a:pt x="212" y="294"/>
                  <a:pt x="213" y="302"/>
                  <a:pt x="216" y="309"/>
                </a:cubicBezTo>
                <a:cubicBezTo>
                  <a:pt x="151" y="415"/>
                  <a:pt x="151" y="415"/>
                  <a:pt x="151" y="415"/>
                </a:cubicBezTo>
                <a:cubicBezTo>
                  <a:pt x="150" y="418"/>
                  <a:pt x="150" y="421"/>
                  <a:pt x="151" y="423"/>
                </a:cubicBezTo>
                <a:cubicBezTo>
                  <a:pt x="153" y="426"/>
                  <a:pt x="155" y="428"/>
                  <a:pt x="158" y="428"/>
                </a:cubicBezTo>
                <a:cubicBezTo>
                  <a:pt x="402" y="428"/>
                  <a:pt x="402" y="428"/>
                  <a:pt x="402" y="428"/>
                </a:cubicBezTo>
                <a:cubicBezTo>
                  <a:pt x="405" y="428"/>
                  <a:pt x="408" y="426"/>
                  <a:pt x="409" y="423"/>
                </a:cubicBezTo>
                <a:cubicBezTo>
                  <a:pt x="411" y="421"/>
                  <a:pt x="411" y="418"/>
                  <a:pt x="409" y="415"/>
                </a:cubicBezTo>
                <a:cubicBezTo>
                  <a:pt x="341" y="304"/>
                  <a:pt x="341" y="304"/>
                  <a:pt x="341" y="304"/>
                </a:cubicBezTo>
                <a:cubicBezTo>
                  <a:pt x="343" y="298"/>
                  <a:pt x="344" y="292"/>
                  <a:pt x="344" y="286"/>
                </a:cubicBezTo>
                <a:cubicBezTo>
                  <a:pt x="344" y="272"/>
                  <a:pt x="339" y="259"/>
                  <a:pt x="331" y="248"/>
                </a:cubicBezTo>
                <a:cubicBezTo>
                  <a:pt x="371" y="129"/>
                  <a:pt x="371" y="129"/>
                  <a:pt x="371" y="129"/>
                </a:cubicBezTo>
                <a:cubicBezTo>
                  <a:pt x="390" y="123"/>
                  <a:pt x="406" y="108"/>
                  <a:pt x="413" y="87"/>
                </a:cubicBezTo>
                <a:close/>
                <a:moveTo>
                  <a:pt x="93" y="95"/>
                </a:moveTo>
                <a:cubicBezTo>
                  <a:pt x="91" y="93"/>
                  <a:pt x="90" y="93"/>
                  <a:pt x="88" y="93"/>
                </a:cubicBezTo>
                <a:cubicBezTo>
                  <a:pt x="50" y="91"/>
                  <a:pt x="50" y="91"/>
                  <a:pt x="50" y="91"/>
                </a:cubicBezTo>
                <a:cubicBezTo>
                  <a:pt x="50" y="91"/>
                  <a:pt x="49" y="91"/>
                  <a:pt x="49" y="91"/>
                </a:cubicBezTo>
                <a:cubicBezTo>
                  <a:pt x="47" y="91"/>
                  <a:pt x="45" y="92"/>
                  <a:pt x="44" y="93"/>
                </a:cubicBezTo>
                <a:cubicBezTo>
                  <a:pt x="27" y="110"/>
                  <a:pt x="27" y="110"/>
                  <a:pt x="27" y="110"/>
                </a:cubicBezTo>
                <a:cubicBezTo>
                  <a:pt x="20" y="104"/>
                  <a:pt x="20" y="104"/>
                  <a:pt x="20" y="104"/>
                </a:cubicBezTo>
                <a:cubicBezTo>
                  <a:pt x="50" y="74"/>
                  <a:pt x="50" y="74"/>
                  <a:pt x="50" y="74"/>
                </a:cubicBezTo>
                <a:cubicBezTo>
                  <a:pt x="108" y="74"/>
                  <a:pt x="108" y="74"/>
                  <a:pt x="108" y="74"/>
                </a:cubicBezTo>
                <a:cubicBezTo>
                  <a:pt x="125" y="84"/>
                  <a:pt x="125" y="84"/>
                  <a:pt x="125" y="84"/>
                </a:cubicBezTo>
                <a:cubicBezTo>
                  <a:pt x="118" y="92"/>
                  <a:pt x="113" y="101"/>
                  <a:pt x="111" y="111"/>
                </a:cubicBezTo>
                <a:lnTo>
                  <a:pt x="93" y="95"/>
                </a:lnTo>
                <a:close/>
                <a:moveTo>
                  <a:pt x="138" y="183"/>
                </a:moveTo>
                <a:cubicBezTo>
                  <a:pt x="88" y="212"/>
                  <a:pt x="88" y="212"/>
                  <a:pt x="88" y="212"/>
                </a:cubicBezTo>
                <a:cubicBezTo>
                  <a:pt x="46" y="201"/>
                  <a:pt x="46" y="201"/>
                  <a:pt x="46" y="201"/>
                </a:cubicBezTo>
                <a:cubicBezTo>
                  <a:pt x="49" y="192"/>
                  <a:pt x="49" y="192"/>
                  <a:pt x="49" y="192"/>
                </a:cubicBezTo>
                <a:cubicBezTo>
                  <a:pt x="72" y="198"/>
                  <a:pt x="72" y="198"/>
                  <a:pt x="72" y="198"/>
                </a:cubicBezTo>
                <a:cubicBezTo>
                  <a:pt x="74" y="199"/>
                  <a:pt x="77" y="199"/>
                  <a:pt x="79" y="197"/>
                </a:cubicBezTo>
                <a:cubicBezTo>
                  <a:pt x="111" y="177"/>
                  <a:pt x="111" y="177"/>
                  <a:pt x="111" y="177"/>
                </a:cubicBezTo>
                <a:cubicBezTo>
                  <a:pt x="112" y="176"/>
                  <a:pt x="113" y="174"/>
                  <a:pt x="114" y="173"/>
                </a:cubicBezTo>
                <a:cubicBezTo>
                  <a:pt x="122" y="149"/>
                  <a:pt x="122" y="149"/>
                  <a:pt x="122" y="149"/>
                </a:cubicBezTo>
                <a:cubicBezTo>
                  <a:pt x="128" y="157"/>
                  <a:pt x="137" y="162"/>
                  <a:pt x="147" y="165"/>
                </a:cubicBezTo>
                <a:lnTo>
                  <a:pt x="138" y="183"/>
                </a:lnTo>
                <a:close/>
                <a:moveTo>
                  <a:pt x="167" y="149"/>
                </a:moveTo>
                <a:cubicBezTo>
                  <a:pt x="150" y="154"/>
                  <a:pt x="132" y="144"/>
                  <a:pt x="128" y="127"/>
                </a:cubicBezTo>
                <a:cubicBezTo>
                  <a:pt x="123" y="110"/>
                  <a:pt x="133" y="92"/>
                  <a:pt x="150" y="88"/>
                </a:cubicBezTo>
                <a:cubicBezTo>
                  <a:pt x="167" y="83"/>
                  <a:pt x="185" y="93"/>
                  <a:pt x="189" y="110"/>
                </a:cubicBezTo>
                <a:cubicBezTo>
                  <a:pt x="194" y="127"/>
                  <a:pt x="184" y="145"/>
                  <a:pt x="167" y="149"/>
                </a:cubicBezTo>
                <a:close/>
                <a:moveTo>
                  <a:pt x="206" y="118"/>
                </a:moveTo>
                <a:cubicBezTo>
                  <a:pt x="206" y="114"/>
                  <a:pt x="206" y="110"/>
                  <a:pt x="205" y="106"/>
                </a:cubicBezTo>
                <a:cubicBezTo>
                  <a:pt x="205" y="106"/>
                  <a:pt x="205" y="106"/>
                  <a:pt x="205" y="106"/>
                </a:cubicBezTo>
                <a:cubicBezTo>
                  <a:pt x="204" y="102"/>
                  <a:pt x="202" y="98"/>
                  <a:pt x="200" y="95"/>
                </a:cubicBezTo>
                <a:cubicBezTo>
                  <a:pt x="285" y="72"/>
                  <a:pt x="285" y="72"/>
                  <a:pt x="285" y="72"/>
                </a:cubicBezTo>
                <a:cubicBezTo>
                  <a:pt x="285" y="80"/>
                  <a:pt x="288" y="88"/>
                  <a:pt x="291" y="95"/>
                </a:cubicBezTo>
                <a:lnTo>
                  <a:pt x="206" y="118"/>
                </a:lnTo>
                <a:close/>
                <a:moveTo>
                  <a:pt x="278" y="236"/>
                </a:moveTo>
                <a:cubicBezTo>
                  <a:pt x="305" y="236"/>
                  <a:pt x="328" y="259"/>
                  <a:pt x="328" y="286"/>
                </a:cubicBezTo>
                <a:cubicBezTo>
                  <a:pt x="328" y="314"/>
                  <a:pt x="305" y="337"/>
                  <a:pt x="278" y="337"/>
                </a:cubicBezTo>
                <a:cubicBezTo>
                  <a:pt x="250" y="337"/>
                  <a:pt x="227" y="314"/>
                  <a:pt x="227" y="286"/>
                </a:cubicBezTo>
                <a:cubicBezTo>
                  <a:pt x="227" y="259"/>
                  <a:pt x="250" y="236"/>
                  <a:pt x="278" y="236"/>
                </a:cubicBezTo>
                <a:close/>
                <a:moveTo>
                  <a:pt x="333" y="322"/>
                </a:moveTo>
                <a:cubicBezTo>
                  <a:pt x="388" y="412"/>
                  <a:pt x="388" y="412"/>
                  <a:pt x="388" y="412"/>
                </a:cubicBezTo>
                <a:cubicBezTo>
                  <a:pt x="172" y="412"/>
                  <a:pt x="172" y="412"/>
                  <a:pt x="172" y="412"/>
                </a:cubicBezTo>
                <a:cubicBezTo>
                  <a:pt x="225" y="326"/>
                  <a:pt x="225" y="326"/>
                  <a:pt x="225" y="326"/>
                </a:cubicBezTo>
                <a:cubicBezTo>
                  <a:pt x="237" y="342"/>
                  <a:pt x="256" y="352"/>
                  <a:pt x="278" y="352"/>
                </a:cubicBezTo>
                <a:cubicBezTo>
                  <a:pt x="301" y="352"/>
                  <a:pt x="322" y="340"/>
                  <a:pt x="333" y="322"/>
                </a:cubicBezTo>
                <a:close/>
                <a:moveTo>
                  <a:pt x="319" y="235"/>
                </a:moveTo>
                <a:cubicBezTo>
                  <a:pt x="308" y="226"/>
                  <a:pt x="293" y="220"/>
                  <a:pt x="278" y="220"/>
                </a:cubicBezTo>
                <a:cubicBezTo>
                  <a:pt x="277" y="220"/>
                  <a:pt x="276" y="220"/>
                  <a:pt x="275" y="220"/>
                </a:cubicBezTo>
                <a:cubicBezTo>
                  <a:pt x="309" y="118"/>
                  <a:pt x="309" y="118"/>
                  <a:pt x="309" y="118"/>
                </a:cubicBezTo>
                <a:cubicBezTo>
                  <a:pt x="315" y="122"/>
                  <a:pt x="322" y="126"/>
                  <a:pt x="330" y="129"/>
                </a:cubicBezTo>
                <a:cubicBezTo>
                  <a:pt x="337" y="131"/>
                  <a:pt x="344" y="132"/>
                  <a:pt x="351" y="132"/>
                </a:cubicBezTo>
                <a:cubicBezTo>
                  <a:pt x="351" y="132"/>
                  <a:pt x="351" y="132"/>
                  <a:pt x="351" y="132"/>
                </a:cubicBezTo>
                <a:cubicBezTo>
                  <a:pt x="351" y="132"/>
                  <a:pt x="352" y="132"/>
                  <a:pt x="353" y="132"/>
                </a:cubicBezTo>
                <a:lnTo>
                  <a:pt x="319" y="235"/>
                </a:lnTo>
                <a:close/>
              </a:path>
            </a:pathLst>
          </a:custGeom>
          <a:solidFill>
            <a:srgbClr val="7030A0"/>
          </a:solidFill>
          <a:ln>
            <a:noFill/>
          </a:ln>
          <a:extLst/>
        </p:spPr>
        <p:txBody>
          <a:bodyPr lIns="68532" tIns="34268" rIns="68532" bIns="3426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3" name="Group 6"/>
          <p:cNvGrpSpPr>
            <a:grpSpLocks/>
          </p:cNvGrpSpPr>
          <p:nvPr/>
        </p:nvGrpSpPr>
        <p:grpSpPr bwMode="auto">
          <a:xfrm>
            <a:off x="1955830" y="1950241"/>
            <a:ext cx="355600" cy="539750"/>
            <a:chOff x="657" y="2024"/>
            <a:chExt cx="393" cy="596"/>
          </a:xfrm>
          <a:solidFill>
            <a:srgbClr val="7030A0"/>
          </a:solidFill>
        </p:grpSpPr>
        <p:sp>
          <p:nvSpPr>
            <p:cNvPr id="44"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 Box 8"/>
            <p:cNvSpPr txBox="1">
              <a:spLocks noChangeArrowheads="1"/>
            </p:cNvSpPr>
            <p:nvPr/>
          </p:nvSpPr>
          <p:spPr bwMode="auto">
            <a:xfrm>
              <a:off x="734" y="2098"/>
              <a:ext cx="0" cy="255"/>
            </a:xfrm>
            <a:prstGeom prst="rect">
              <a:avLst/>
            </a:prstGeom>
            <a:grp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47" name="Freeform 7"/>
          <p:cNvSpPr>
            <a:spLocks noChangeAspect="1" noEditPoints="1"/>
          </p:cNvSpPr>
          <p:nvPr/>
        </p:nvSpPr>
        <p:spPr bwMode="auto">
          <a:xfrm>
            <a:off x="1864986" y="2895506"/>
            <a:ext cx="626878" cy="627667"/>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7030A0"/>
          </a:solidFill>
          <a:ln>
            <a:noFill/>
          </a:ln>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14"/>
          <p:cNvSpPr>
            <a:spLocks noChangeShapeType="1"/>
          </p:cNvSpPr>
          <p:nvPr/>
        </p:nvSpPr>
        <p:spPr bwMode="auto">
          <a:xfrm flipV="1">
            <a:off x="2311430" y="1686239"/>
            <a:ext cx="858543" cy="452551"/>
          </a:xfrm>
          <a:prstGeom prst="line">
            <a:avLst/>
          </a:prstGeom>
          <a:noFill/>
          <a:ln w="381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4"/>
          <p:cNvSpPr>
            <a:spLocks noChangeShapeType="1"/>
          </p:cNvSpPr>
          <p:nvPr/>
        </p:nvSpPr>
        <p:spPr bwMode="auto">
          <a:xfrm flipH="1" flipV="1">
            <a:off x="3973720" y="1653217"/>
            <a:ext cx="2106612" cy="1967869"/>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4"/>
          <p:cNvSpPr>
            <a:spLocks noChangeShapeType="1"/>
          </p:cNvSpPr>
          <p:nvPr/>
        </p:nvSpPr>
        <p:spPr bwMode="auto">
          <a:xfrm flipH="1" flipV="1">
            <a:off x="4060560" y="3027362"/>
            <a:ext cx="1657923" cy="59372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 name="Group 38"/>
          <p:cNvGrpSpPr>
            <a:grpSpLocks/>
          </p:cNvGrpSpPr>
          <p:nvPr/>
        </p:nvGrpSpPr>
        <p:grpSpPr bwMode="auto">
          <a:xfrm>
            <a:off x="6833326" y="1418711"/>
            <a:ext cx="1454151" cy="912813"/>
            <a:chOff x="4234" y="1207"/>
            <a:chExt cx="916" cy="575"/>
          </a:xfrm>
        </p:grpSpPr>
        <p:sp>
          <p:nvSpPr>
            <p:cNvPr id="6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61" name="Text Box 40"/>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63" name="Line 16"/>
          <p:cNvSpPr>
            <a:spLocks noChangeShapeType="1"/>
          </p:cNvSpPr>
          <p:nvPr/>
        </p:nvSpPr>
        <p:spPr bwMode="auto">
          <a:xfrm flipV="1">
            <a:off x="6678891" y="2340702"/>
            <a:ext cx="815904" cy="1299996"/>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70" name="TextBox 69"/>
          <p:cNvSpPr txBox="1"/>
          <p:nvPr/>
        </p:nvSpPr>
        <p:spPr>
          <a:xfrm>
            <a:off x="7841134" y="1018826"/>
            <a:ext cx="2324675" cy="400110"/>
          </a:xfrm>
          <a:prstGeom prst="rect">
            <a:avLst/>
          </a:prstGeom>
          <a:noFill/>
        </p:spPr>
        <p:txBody>
          <a:bodyPr wrap="none" rtlCol="0">
            <a:spAutoFit/>
          </a:bodyPr>
          <a:lstStyle/>
          <a:p>
            <a:r>
              <a:rPr lang="en-US" dirty="0"/>
              <a:t>Application service</a:t>
            </a:r>
          </a:p>
        </p:txBody>
      </p:sp>
      <p:sp>
        <p:nvSpPr>
          <p:cNvPr id="71" name="Line 16"/>
          <p:cNvSpPr>
            <a:spLocks noChangeShapeType="1"/>
          </p:cNvSpPr>
          <p:nvPr/>
        </p:nvSpPr>
        <p:spPr bwMode="auto">
          <a:xfrm>
            <a:off x="7004772" y="4146550"/>
            <a:ext cx="3456743" cy="13257"/>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2" name="Group 38"/>
          <p:cNvGrpSpPr>
            <a:grpSpLocks/>
          </p:cNvGrpSpPr>
          <p:nvPr/>
        </p:nvGrpSpPr>
        <p:grpSpPr bwMode="auto">
          <a:xfrm>
            <a:off x="10534326" y="3678585"/>
            <a:ext cx="1454151" cy="912813"/>
            <a:chOff x="4234" y="1207"/>
            <a:chExt cx="916" cy="575"/>
          </a:xfrm>
        </p:grpSpPr>
        <p:sp>
          <p:nvSpPr>
            <p:cNvPr id="73"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74" name="Text Box 40"/>
            <p:cNvSpPr txBox="1">
              <a:spLocks noChangeArrowheads="1"/>
            </p:cNvSpPr>
            <p:nvPr/>
          </p:nvSpPr>
          <p:spPr bwMode="auto">
            <a:xfrm>
              <a:off x="4452" y="1340"/>
              <a:ext cx="486"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Media</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APP,</a:t>
              </a:r>
            </a:p>
          </p:txBody>
        </p:sp>
      </p:grpSp>
      <p:sp>
        <p:nvSpPr>
          <p:cNvPr id="75" name="Freeform 3"/>
          <p:cNvSpPr>
            <a:spLocks noChangeAspect="1" noEditPoints="1"/>
          </p:cNvSpPr>
          <p:nvPr/>
        </p:nvSpPr>
        <p:spPr bwMode="auto">
          <a:xfrm>
            <a:off x="941222" y="1568536"/>
            <a:ext cx="862319" cy="796284"/>
          </a:xfrm>
          <a:custGeom>
            <a:avLst/>
            <a:gdLst>
              <a:gd name="T0" fmla="*/ 2147483647 w 455"/>
              <a:gd name="T1" fmla="*/ 2147483647 h 418"/>
              <a:gd name="T2" fmla="*/ 2147483647 w 455"/>
              <a:gd name="T3" fmla="*/ 2147483647 h 418"/>
              <a:gd name="T4" fmla="*/ 2147483647 w 455"/>
              <a:gd name="T5" fmla="*/ 2147483647 h 418"/>
              <a:gd name="T6" fmla="*/ 2147483647 w 455"/>
              <a:gd name="T7" fmla="*/ 2147483647 h 418"/>
              <a:gd name="T8" fmla="*/ 2147483647 w 455"/>
              <a:gd name="T9" fmla="*/ 2147483647 h 418"/>
              <a:gd name="T10" fmla="*/ 2147483647 w 455"/>
              <a:gd name="T11" fmla="*/ 969523976 h 418"/>
              <a:gd name="T12" fmla="*/ 2147483647 w 455"/>
              <a:gd name="T13" fmla="*/ 2147483647 h 418"/>
              <a:gd name="T14" fmla="*/ 225082532 w 455"/>
              <a:gd name="T15" fmla="*/ 2147483647 h 418"/>
              <a:gd name="T16" fmla="*/ 253216442 w 455"/>
              <a:gd name="T17" fmla="*/ 224818458 h 418"/>
              <a:gd name="T18" fmla="*/ 2147483647 w 455"/>
              <a:gd name="T19" fmla="*/ 252920765 h 418"/>
              <a:gd name="T20" fmla="*/ 2147483647 w 455"/>
              <a:gd name="T21" fmla="*/ 688500904 h 418"/>
              <a:gd name="T22" fmla="*/ 2147483647 w 455"/>
              <a:gd name="T23" fmla="*/ 576095424 h 418"/>
              <a:gd name="T24" fmla="*/ 2147483647 w 455"/>
              <a:gd name="T25" fmla="*/ 0 h 418"/>
              <a:gd name="T26" fmla="*/ 0 w 455"/>
              <a:gd name="T27" fmla="*/ 252920765 h 418"/>
              <a:gd name="T28" fmla="*/ 253216442 w 455"/>
              <a:gd name="T29" fmla="*/ 2147483647 h 418"/>
              <a:gd name="T30" fmla="*/ 2147483647 w 455"/>
              <a:gd name="T31" fmla="*/ 2147483647 h 418"/>
              <a:gd name="T32" fmla="*/ 2147483647 w 455"/>
              <a:gd name="T33" fmla="*/ 2147483647 h 418"/>
              <a:gd name="T34" fmla="*/ 1308292453 w 455"/>
              <a:gd name="T35" fmla="*/ 2147483647 h 418"/>
              <a:gd name="T36" fmla="*/ 1237952052 w 455"/>
              <a:gd name="T37" fmla="*/ 2147483647 h 418"/>
              <a:gd name="T38" fmla="*/ 2147483647 w 455"/>
              <a:gd name="T39" fmla="*/ 2147483647 h 418"/>
              <a:gd name="T40" fmla="*/ 2147483647 w 455"/>
              <a:gd name="T41" fmla="*/ 2147483647 h 418"/>
              <a:gd name="T42" fmla="*/ 2147483647 w 455"/>
              <a:gd name="T43" fmla="*/ 2147483647 h 418"/>
              <a:gd name="T44" fmla="*/ 2147483647 w 455"/>
              <a:gd name="T45" fmla="*/ 2147483647 h 418"/>
              <a:gd name="T46" fmla="*/ 2147483647 w 455"/>
              <a:gd name="T47" fmla="*/ 2147483647 h 418"/>
              <a:gd name="T48" fmla="*/ 2147483647 w 455"/>
              <a:gd name="T49" fmla="*/ 2147483647 h 418"/>
              <a:gd name="T50" fmla="*/ 2147483647 w 455"/>
              <a:gd name="T51" fmla="*/ 857114747 h 418"/>
              <a:gd name="T52" fmla="*/ 2147483647 w 455"/>
              <a:gd name="T53" fmla="*/ 2147483647 h 418"/>
              <a:gd name="T54" fmla="*/ 2147483647 w 455"/>
              <a:gd name="T55" fmla="*/ 2147483647 h 418"/>
              <a:gd name="T56" fmla="*/ 2147483647 w 455"/>
              <a:gd name="T57" fmla="*/ 2147483647 h 418"/>
              <a:gd name="T58" fmla="*/ 2147483647 w 455"/>
              <a:gd name="T59" fmla="*/ 2147483647 h 418"/>
              <a:gd name="T60" fmla="*/ 2147483647 w 455"/>
              <a:gd name="T61" fmla="*/ 2147483647 h 418"/>
              <a:gd name="T62" fmla="*/ 2147483647 w 455"/>
              <a:gd name="T63" fmla="*/ 2147483647 h 418"/>
              <a:gd name="T64" fmla="*/ 1856931829 w 455"/>
              <a:gd name="T65" fmla="*/ 2147483647 h 418"/>
              <a:gd name="T66" fmla="*/ 1392697934 w 455"/>
              <a:gd name="T67" fmla="*/ 2147483647 h 418"/>
              <a:gd name="T68" fmla="*/ 1744388688 w 455"/>
              <a:gd name="T69" fmla="*/ 2147483647 h 418"/>
              <a:gd name="T70" fmla="*/ 2147483647 w 455"/>
              <a:gd name="T71" fmla="*/ 2147483647 h 418"/>
              <a:gd name="T72" fmla="*/ 2147483647 w 455"/>
              <a:gd name="T73" fmla="*/ 2147483647 h 418"/>
              <a:gd name="T74" fmla="*/ 2147483647 w 455"/>
              <a:gd name="T75" fmla="*/ 2147483647 h 418"/>
              <a:gd name="T76" fmla="*/ 2147483647 w 455"/>
              <a:gd name="T77" fmla="*/ 2147483647 h 418"/>
              <a:gd name="T78" fmla="*/ 2147483647 w 455"/>
              <a:gd name="T79" fmla="*/ 2147483647 h 418"/>
              <a:gd name="T80" fmla="*/ 2147483647 w 455"/>
              <a:gd name="T81" fmla="*/ 2147483647 h 418"/>
              <a:gd name="T82" fmla="*/ 2147483647 w 455"/>
              <a:gd name="T83" fmla="*/ 2147483647 h 418"/>
              <a:gd name="T84" fmla="*/ 2147483647 w 455"/>
              <a:gd name="T85" fmla="*/ 2147483647 h 418"/>
              <a:gd name="T86" fmla="*/ 2147483647 w 455"/>
              <a:gd name="T87" fmla="*/ 407481580 h 418"/>
              <a:gd name="T88" fmla="*/ 379828414 w 455"/>
              <a:gd name="T89" fmla="*/ 646349317 h 418"/>
              <a:gd name="T90" fmla="*/ 618976026 w 455"/>
              <a:gd name="T91" fmla="*/ 2147483647 h 418"/>
              <a:gd name="T92" fmla="*/ 2147483647 w 455"/>
              <a:gd name="T93" fmla="*/ 2147483647 h 418"/>
              <a:gd name="T94" fmla="*/ 2147483647 w 455"/>
              <a:gd name="T95" fmla="*/ 2147483647 h 418"/>
              <a:gd name="T96" fmla="*/ 618976026 w 455"/>
              <a:gd name="T97" fmla="*/ 2147483647 h 418"/>
              <a:gd name="T98" fmla="*/ 604907196 w 455"/>
              <a:gd name="T99" fmla="*/ 646349317 h 418"/>
              <a:gd name="T100" fmla="*/ 2147483647 w 455"/>
              <a:gd name="T101" fmla="*/ 632296290 h 418"/>
              <a:gd name="T102" fmla="*/ 2147483647 w 455"/>
              <a:gd name="T103" fmla="*/ 2147483647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5"/>
              <a:gd name="T157" fmla="*/ 0 h 418"/>
              <a:gd name="T158" fmla="*/ 455 w 455"/>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5" h="418">
                <a:moveTo>
                  <a:pt x="385" y="294"/>
                </a:moveTo>
                <a:cubicBezTo>
                  <a:pt x="385" y="298"/>
                  <a:pt x="389" y="301"/>
                  <a:pt x="393" y="301"/>
                </a:cubicBezTo>
                <a:cubicBezTo>
                  <a:pt x="397" y="301"/>
                  <a:pt x="400" y="298"/>
                  <a:pt x="400" y="294"/>
                </a:cubicBezTo>
                <a:cubicBezTo>
                  <a:pt x="400" y="290"/>
                  <a:pt x="397" y="287"/>
                  <a:pt x="393" y="287"/>
                </a:cubicBezTo>
                <a:cubicBezTo>
                  <a:pt x="389" y="287"/>
                  <a:pt x="385" y="290"/>
                  <a:pt x="385" y="294"/>
                </a:cubicBezTo>
                <a:close/>
                <a:moveTo>
                  <a:pt x="412" y="294"/>
                </a:moveTo>
                <a:cubicBezTo>
                  <a:pt x="412" y="298"/>
                  <a:pt x="415" y="301"/>
                  <a:pt x="419" y="301"/>
                </a:cubicBezTo>
                <a:cubicBezTo>
                  <a:pt x="423" y="301"/>
                  <a:pt x="426" y="298"/>
                  <a:pt x="426" y="294"/>
                </a:cubicBezTo>
                <a:cubicBezTo>
                  <a:pt x="426" y="290"/>
                  <a:pt x="423" y="287"/>
                  <a:pt x="419" y="287"/>
                </a:cubicBezTo>
                <a:cubicBezTo>
                  <a:pt x="415" y="287"/>
                  <a:pt x="412" y="290"/>
                  <a:pt x="412" y="294"/>
                </a:cubicBezTo>
                <a:close/>
                <a:moveTo>
                  <a:pt x="447" y="61"/>
                </a:moveTo>
                <a:cubicBezTo>
                  <a:pt x="443" y="61"/>
                  <a:pt x="439" y="65"/>
                  <a:pt x="439" y="69"/>
                </a:cubicBezTo>
                <a:cubicBezTo>
                  <a:pt x="439" y="310"/>
                  <a:pt x="439" y="310"/>
                  <a:pt x="439" y="310"/>
                </a:cubicBezTo>
                <a:cubicBezTo>
                  <a:pt x="439" y="311"/>
                  <a:pt x="438" y="312"/>
                  <a:pt x="437" y="312"/>
                </a:cubicBezTo>
                <a:cubicBezTo>
                  <a:pt x="18" y="312"/>
                  <a:pt x="18" y="312"/>
                  <a:pt x="18" y="312"/>
                </a:cubicBezTo>
                <a:cubicBezTo>
                  <a:pt x="17" y="312"/>
                  <a:pt x="16" y="311"/>
                  <a:pt x="16" y="310"/>
                </a:cubicBezTo>
                <a:cubicBezTo>
                  <a:pt x="16" y="18"/>
                  <a:pt x="16" y="18"/>
                  <a:pt x="16" y="18"/>
                </a:cubicBezTo>
                <a:cubicBezTo>
                  <a:pt x="16" y="17"/>
                  <a:pt x="17" y="16"/>
                  <a:pt x="18" y="16"/>
                </a:cubicBezTo>
                <a:cubicBezTo>
                  <a:pt x="437" y="16"/>
                  <a:pt x="437" y="16"/>
                  <a:pt x="437" y="16"/>
                </a:cubicBezTo>
                <a:cubicBezTo>
                  <a:pt x="438" y="16"/>
                  <a:pt x="439" y="17"/>
                  <a:pt x="439" y="18"/>
                </a:cubicBezTo>
                <a:cubicBezTo>
                  <a:pt x="439" y="41"/>
                  <a:pt x="439" y="41"/>
                  <a:pt x="439" y="41"/>
                </a:cubicBezTo>
                <a:cubicBezTo>
                  <a:pt x="439" y="46"/>
                  <a:pt x="443" y="49"/>
                  <a:pt x="447" y="49"/>
                </a:cubicBezTo>
                <a:cubicBezTo>
                  <a:pt x="451" y="49"/>
                  <a:pt x="455" y="46"/>
                  <a:pt x="455" y="41"/>
                </a:cubicBezTo>
                <a:cubicBezTo>
                  <a:pt x="455" y="41"/>
                  <a:pt x="455" y="41"/>
                  <a:pt x="455" y="41"/>
                </a:cubicBezTo>
                <a:cubicBezTo>
                  <a:pt x="455" y="18"/>
                  <a:pt x="455" y="18"/>
                  <a:pt x="455" y="18"/>
                </a:cubicBezTo>
                <a:cubicBezTo>
                  <a:pt x="455" y="8"/>
                  <a:pt x="447" y="0"/>
                  <a:pt x="437" y="0"/>
                </a:cubicBezTo>
                <a:cubicBezTo>
                  <a:pt x="18" y="0"/>
                  <a:pt x="18" y="0"/>
                  <a:pt x="18" y="0"/>
                </a:cubicBezTo>
                <a:cubicBezTo>
                  <a:pt x="8" y="0"/>
                  <a:pt x="0" y="8"/>
                  <a:pt x="0" y="18"/>
                </a:cubicBezTo>
                <a:cubicBezTo>
                  <a:pt x="0" y="310"/>
                  <a:pt x="0" y="310"/>
                  <a:pt x="0" y="310"/>
                </a:cubicBezTo>
                <a:cubicBezTo>
                  <a:pt x="0" y="320"/>
                  <a:pt x="8" y="328"/>
                  <a:pt x="18" y="328"/>
                </a:cubicBezTo>
                <a:cubicBezTo>
                  <a:pt x="175" y="328"/>
                  <a:pt x="175" y="328"/>
                  <a:pt x="175" y="328"/>
                </a:cubicBezTo>
                <a:cubicBezTo>
                  <a:pt x="175" y="328"/>
                  <a:pt x="175" y="328"/>
                  <a:pt x="175" y="328"/>
                </a:cubicBezTo>
                <a:cubicBezTo>
                  <a:pt x="175" y="331"/>
                  <a:pt x="175" y="336"/>
                  <a:pt x="175" y="344"/>
                </a:cubicBezTo>
                <a:cubicBezTo>
                  <a:pt x="175" y="345"/>
                  <a:pt x="175" y="346"/>
                  <a:pt x="175" y="347"/>
                </a:cubicBezTo>
                <a:cubicBezTo>
                  <a:pt x="150" y="349"/>
                  <a:pt x="129" y="353"/>
                  <a:pt x="114" y="357"/>
                </a:cubicBezTo>
                <a:cubicBezTo>
                  <a:pt x="105" y="360"/>
                  <a:pt x="98" y="363"/>
                  <a:pt x="93" y="366"/>
                </a:cubicBezTo>
                <a:cubicBezTo>
                  <a:pt x="88" y="369"/>
                  <a:pt x="83" y="374"/>
                  <a:pt x="83" y="382"/>
                </a:cubicBezTo>
                <a:cubicBezTo>
                  <a:pt x="83" y="386"/>
                  <a:pt x="85" y="390"/>
                  <a:pt x="88" y="393"/>
                </a:cubicBezTo>
                <a:cubicBezTo>
                  <a:pt x="92" y="398"/>
                  <a:pt x="99" y="401"/>
                  <a:pt x="108" y="404"/>
                </a:cubicBezTo>
                <a:cubicBezTo>
                  <a:pt x="133" y="412"/>
                  <a:pt x="176" y="418"/>
                  <a:pt x="226" y="418"/>
                </a:cubicBezTo>
                <a:cubicBezTo>
                  <a:pt x="264" y="418"/>
                  <a:pt x="299" y="415"/>
                  <a:pt x="324" y="409"/>
                </a:cubicBezTo>
                <a:cubicBezTo>
                  <a:pt x="337" y="407"/>
                  <a:pt x="347" y="404"/>
                  <a:pt x="355" y="400"/>
                </a:cubicBezTo>
                <a:cubicBezTo>
                  <a:pt x="359" y="398"/>
                  <a:pt x="362" y="396"/>
                  <a:pt x="365" y="393"/>
                </a:cubicBezTo>
                <a:cubicBezTo>
                  <a:pt x="368" y="390"/>
                  <a:pt x="370" y="386"/>
                  <a:pt x="370" y="382"/>
                </a:cubicBezTo>
                <a:cubicBezTo>
                  <a:pt x="370" y="374"/>
                  <a:pt x="365" y="369"/>
                  <a:pt x="360" y="366"/>
                </a:cubicBezTo>
                <a:cubicBezTo>
                  <a:pt x="345" y="357"/>
                  <a:pt x="316" y="351"/>
                  <a:pt x="279" y="348"/>
                </a:cubicBezTo>
                <a:cubicBezTo>
                  <a:pt x="279" y="346"/>
                  <a:pt x="279" y="345"/>
                  <a:pt x="279" y="344"/>
                </a:cubicBezTo>
                <a:cubicBezTo>
                  <a:pt x="279" y="335"/>
                  <a:pt x="279" y="330"/>
                  <a:pt x="279" y="328"/>
                </a:cubicBezTo>
                <a:cubicBezTo>
                  <a:pt x="437" y="328"/>
                  <a:pt x="437" y="328"/>
                  <a:pt x="437" y="328"/>
                </a:cubicBezTo>
                <a:cubicBezTo>
                  <a:pt x="447" y="328"/>
                  <a:pt x="455" y="320"/>
                  <a:pt x="455" y="310"/>
                </a:cubicBezTo>
                <a:cubicBezTo>
                  <a:pt x="455" y="69"/>
                  <a:pt x="455" y="69"/>
                  <a:pt x="455" y="69"/>
                </a:cubicBezTo>
                <a:cubicBezTo>
                  <a:pt x="455" y="65"/>
                  <a:pt x="451" y="61"/>
                  <a:pt x="447" y="61"/>
                </a:cubicBezTo>
                <a:close/>
                <a:moveTo>
                  <a:pt x="290" y="387"/>
                </a:moveTo>
                <a:cubicBezTo>
                  <a:pt x="291" y="388"/>
                  <a:pt x="292" y="388"/>
                  <a:pt x="293" y="388"/>
                </a:cubicBezTo>
                <a:cubicBezTo>
                  <a:pt x="296" y="388"/>
                  <a:pt x="299" y="386"/>
                  <a:pt x="301" y="383"/>
                </a:cubicBezTo>
                <a:cubicBezTo>
                  <a:pt x="302" y="379"/>
                  <a:pt x="300" y="374"/>
                  <a:pt x="296" y="373"/>
                </a:cubicBezTo>
                <a:cubicBezTo>
                  <a:pt x="296" y="373"/>
                  <a:pt x="296" y="373"/>
                  <a:pt x="296" y="372"/>
                </a:cubicBezTo>
                <a:cubicBezTo>
                  <a:pt x="294" y="372"/>
                  <a:pt x="290" y="369"/>
                  <a:pt x="286" y="365"/>
                </a:cubicBezTo>
                <a:cubicBezTo>
                  <a:pt x="286" y="365"/>
                  <a:pt x="286" y="364"/>
                  <a:pt x="286" y="364"/>
                </a:cubicBezTo>
                <a:cubicBezTo>
                  <a:pt x="306" y="366"/>
                  <a:pt x="323" y="369"/>
                  <a:pt x="335" y="373"/>
                </a:cubicBezTo>
                <a:cubicBezTo>
                  <a:pt x="342" y="375"/>
                  <a:pt x="348" y="378"/>
                  <a:pt x="351" y="380"/>
                </a:cubicBezTo>
                <a:cubicBezTo>
                  <a:pt x="352" y="380"/>
                  <a:pt x="353" y="381"/>
                  <a:pt x="354" y="382"/>
                </a:cubicBezTo>
                <a:cubicBezTo>
                  <a:pt x="353" y="382"/>
                  <a:pt x="353" y="382"/>
                  <a:pt x="352" y="383"/>
                </a:cubicBezTo>
                <a:cubicBezTo>
                  <a:pt x="346" y="387"/>
                  <a:pt x="329" y="393"/>
                  <a:pt x="307" y="396"/>
                </a:cubicBezTo>
                <a:cubicBezTo>
                  <a:pt x="285" y="400"/>
                  <a:pt x="257" y="402"/>
                  <a:pt x="226" y="402"/>
                </a:cubicBezTo>
                <a:cubicBezTo>
                  <a:pt x="189" y="402"/>
                  <a:pt x="156" y="399"/>
                  <a:pt x="132" y="394"/>
                </a:cubicBezTo>
                <a:cubicBezTo>
                  <a:pt x="120" y="391"/>
                  <a:pt x="111" y="388"/>
                  <a:pt x="105" y="385"/>
                </a:cubicBezTo>
                <a:cubicBezTo>
                  <a:pt x="102" y="384"/>
                  <a:pt x="100" y="382"/>
                  <a:pt x="99" y="382"/>
                </a:cubicBezTo>
                <a:cubicBezTo>
                  <a:pt x="99" y="382"/>
                  <a:pt x="99" y="382"/>
                  <a:pt x="99" y="382"/>
                </a:cubicBezTo>
                <a:cubicBezTo>
                  <a:pt x="101" y="379"/>
                  <a:pt x="110" y="374"/>
                  <a:pt x="124" y="371"/>
                </a:cubicBezTo>
                <a:cubicBezTo>
                  <a:pt x="136" y="368"/>
                  <a:pt x="151" y="366"/>
                  <a:pt x="168" y="364"/>
                </a:cubicBezTo>
                <a:cubicBezTo>
                  <a:pt x="168" y="365"/>
                  <a:pt x="167" y="366"/>
                  <a:pt x="166" y="366"/>
                </a:cubicBezTo>
                <a:cubicBezTo>
                  <a:pt x="164" y="369"/>
                  <a:pt x="162" y="370"/>
                  <a:pt x="160" y="371"/>
                </a:cubicBezTo>
                <a:cubicBezTo>
                  <a:pt x="159" y="372"/>
                  <a:pt x="159" y="372"/>
                  <a:pt x="158" y="372"/>
                </a:cubicBezTo>
                <a:cubicBezTo>
                  <a:pt x="158" y="372"/>
                  <a:pt x="158" y="372"/>
                  <a:pt x="158" y="373"/>
                </a:cubicBezTo>
                <a:cubicBezTo>
                  <a:pt x="154" y="374"/>
                  <a:pt x="152" y="379"/>
                  <a:pt x="153" y="383"/>
                </a:cubicBezTo>
                <a:cubicBezTo>
                  <a:pt x="155" y="386"/>
                  <a:pt x="158" y="388"/>
                  <a:pt x="161" y="388"/>
                </a:cubicBezTo>
                <a:cubicBezTo>
                  <a:pt x="162" y="388"/>
                  <a:pt x="163" y="388"/>
                  <a:pt x="164" y="387"/>
                </a:cubicBezTo>
                <a:cubicBezTo>
                  <a:pt x="164" y="387"/>
                  <a:pt x="171" y="384"/>
                  <a:pt x="177" y="378"/>
                </a:cubicBezTo>
                <a:cubicBezTo>
                  <a:pt x="184" y="371"/>
                  <a:pt x="191" y="360"/>
                  <a:pt x="191" y="344"/>
                </a:cubicBezTo>
                <a:cubicBezTo>
                  <a:pt x="191" y="335"/>
                  <a:pt x="191" y="330"/>
                  <a:pt x="191" y="328"/>
                </a:cubicBezTo>
                <a:cubicBezTo>
                  <a:pt x="263" y="328"/>
                  <a:pt x="263" y="328"/>
                  <a:pt x="263" y="328"/>
                </a:cubicBezTo>
                <a:cubicBezTo>
                  <a:pt x="263" y="328"/>
                  <a:pt x="263" y="328"/>
                  <a:pt x="263" y="328"/>
                </a:cubicBezTo>
                <a:cubicBezTo>
                  <a:pt x="263" y="331"/>
                  <a:pt x="263" y="336"/>
                  <a:pt x="263" y="344"/>
                </a:cubicBezTo>
                <a:cubicBezTo>
                  <a:pt x="263" y="360"/>
                  <a:pt x="270" y="371"/>
                  <a:pt x="276" y="378"/>
                </a:cubicBezTo>
                <a:cubicBezTo>
                  <a:pt x="283" y="384"/>
                  <a:pt x="290" y="387"/>
                  <a:pt x="290" y="387"/>
                </a:cubicBezTo>
                <a:close/>
                <a:moveTo>
                  <a:pt x="427" y="46"/>
                </a:moveTo>
                <a:cubicBezTo>
                  <a:pt x="427" y="37"/>
                  <a:pt x="420" y="29"/>
                  <a:pt x="411" y="29"/>
                </a:cubicBezTo>
                <a:cubicBezTo>
                  <a:pt x="44" y="29"/>
                  <a:pt x="44" y="29"/>
                  <a:pt x="44" y="29"/>
                </a:cubicBezTo>
                <a:cubicBezTo>
                  <a:pt x="35" y="29"/>
                  <a:pt x="27" y="37"/>
                  <a:pt x="27" y="46"/>
                </a:cubicBezTo>
                <a:cubicBezTo>
                  <a:pt x="27" y="259"/>
                  <a:pt x="27" y="259"/>
                  <a:pt x="27" y="259"/>
                </a:cubicBezTo>
                <a:cubicBezTo>
                  <a:pt x="27" y="268"/>
                  <a:pt x="35" y="276"/>
                  <a:pt x="44" y="276"/>
                </a:cubicBezTo>
                <a:cubicBezTo>
                  <a:pt x="411" y="276"/>
                  <a:pt x="411" y="276"/>
                  <a:pt x="411" y="276"/>
                </a:cubicBezTo>
                <a:cubicBezTo>
                  <a:pt x="420" y="276"/>
                  <a:pt x="427" y="268"/>
                  <a:pt x="427" y="259"/>
                </a:cubicBezTo>
                <a:lnTo>
                  <a:pt x="427" y="46"/>
                </a:lnTo>
                <a:close/>
                <a:moveTo>
                  <a:pt x="411" y="259"/>
                </a:moveTo>
                <a:cubicBezTo>
                  <a:pt x="411" y="260"/>
                  <a:pt x="411" y="260"/>
                  <a:pt x="411" y="260"/>
                </a:cubicBezTo>
                <a:cubicBezTo>
                  <a:pt x="44" y="260"/>
                  <a:pt x="44" y="260"/>
                  <a:pt x="44" y="260"/>
                </a:cubicBezTo>
                <a:cubicBezTo>
                  <a:pt x="44" y="260"/>
                  <a:pt x="43" y="260"/>
                  <a:pt x="43" y="259"/>
                </a:cubicBezTo>
                <a:cubicBezTo>
                  <a:pt x="43" y="46"/>
                  <a:pt x="43" y="46"/>
                  <a:pt x="43" y="46"/>
                </a:cubicBezTo>
                <a:cubicBezTo>
                  <a:pt x="43" y="46"/>
                  <a:pt x="44" y="45"/>
                  <a:pt x="44" y="45"/>
                </a:cubicBezTo>
                <a:cubicBezTo>
                  <a:pt x="411" y="45"/>
                  <a:pt x="411" y="45"/>
                  <a:pt x="411" y="45"/>
                </a:cubicBezTo>
                <a:cubicBezTo>
                  <a:pt x="411" y="45"/>
                  <a:pt x="411" y="46"/>
                  <a:pt x="411" y="46"/>
                </a:cubicBezTo>
                <a:lnTo>
                  <a:pt x="411" y="259"/>
                </a:lnTo>
                <a:close/>
              </a:path>
            </a:pathLst>
          </a:custGeom>
          <a:solidFill>
            <a:srgbClr val="7030A0"/>
          </a:solidFill>
          <a:ln w="9525">
            <a:noFill/>
            <a:round/>
            <a:headEnd/>
            <a:tailEnd/>
          </a:ln>
        </p:spPr>
        <p:txBody>
          <a:bodyPr lIns="68579" tIns="34289" rIns="68579" bIns="3428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660066"/>
              </a:solidFill>
              <a:effectLst/>
              <a:uLnTx/>
              <a:uFillTx/>
              <a:latin typeface="+mn-lt"/>
              <a:ea typeface="+mn-ea"/>
              <a:cs typeface="Arial" charset="0"/>
            </a:endParaRPr>
          </a:p>
        </p:txBody>
      </p:sp>
      <p:sp>
        <p:nvSpPr>
          <p:cNvPr id="76" name="Line 14"/>
          <p:cNvSpPr>
            <a:spLocks noChangeShapeType="1"/>
          </p:cNvSpPr>
          <p:nvPr/>
        </p:nvSpPr>
        <p:spPr bwMode="auto">
          <a:xfrm flipV="1">
            <a:off x="2517263" y="3051653"/>
            <a:ext cx="692662" cy="139761"/>
          </a:xfrm>
          <a:prstGeom prst="line">
            <a:avLst/>
          </a:prstGeom>
          <a:noFill/>
          <a:ln w="254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TextBox 76"/>
          <p:cNvSpPr txBox="1"/>
          <p:nvPr/>
        </p:nvSpPr>
        <p:spPr>
          <a:xfrm>
            <a:off x="10986755" y="2931147"/>
            <a:ext cx="898003" cy="707886"/>
          </a:xfrm>
          <a:prstGeom prst="rect">
            <a:avLst/>
          </a:prstGeom>
          <a:noFill/>
        </p:spPr>
        <p:txBody>
          <a:bodyPr wrap="none" rtlCol="0">
            <a:spAutoFit/>
          </a:bodyPr>
          <a:lstStyle/>
          <a:p>
            <a:r>
              <a:rPr lang="en-US" dirty="0"/>
              <a:t>Netflix</a:t>
            </a:r>
            <a:br>
              <a:rPr lang="en-US" dirty="0"/>
            </a:br>
            <a:r>
              <a:rPr lang="en-US" dirty="0"/>
              <a:t>IPTV</a:t>
            </a:r>
          </a:p>
        </p:txBody>
      </p:sp>
      <p:grpSp>
        <p:nvGrpSpPr>
          <p:cNvPr id="78" name="Group 38">
            <a:extLst>
              <a:ext uri="{FF2B5EF4-FFF2-40B4-BE49-F238E27FC236}">
                <a16:creationId xmlns:a16="http://schemas.microsoft.com/office/drawing/2014/main" id="{6830F004-F223-4B52-92A6-CAE4631DE79F}"/>
              </a:ext>
            </a:extLst>
          </p:cNvPr>
          <p:cNvGrpSpPr>
            <a:grpSpLocks/>
          </p:cNvGrpSpPr>
          <p:nvPr/>
        </p:nvGrpSpPr>
        <p:grpSpPr bwMode="auto">
          <a:xfrm>
            <a:off x="5185479" y="1016443"/>
            <a:ext cx="1454150" cy="912813"/>
            <a:chOff x="4234" y="1207"/>
            <a:chExt cx="916" cy="575"/>
          </a:xfrm>
        </p:grpSpPr>
        <p:sp>
          <p:nvSpPr>
            <p:cNvPr id="79" name="Freeform 39">
              <a:extLst>
                <a:ext uri="{FF2B5EF4-FFF2-40B4-BE49-F238E27FC236}">
                  <a16:creationId xmlns:a16="http://schemas.microsoft.com/office/drawing/2014/main" id="{194A6B24-C9CF-4B08-8AD3-F5ECE39D1903}"/>
                </a:ext>
              </a:extLst>
            </p:cNvPr>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80" name="Text Box 40">
              <a:extLst>
                <a:ext uri="{FF2B5EF4-FFF2-40B4-BE49-F238E27FC236}">
                  <a16:creationId xmlns:a16="http://schemas.microsoft.com/office/drawing/2014/main" id="{8D217994-634A-40EC-A017-3E8BCBEFC8D0}"/>
                </a:ext>
              </a:extLst>
            </p:cNvPr>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C-IoT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81" name="Line 16">
            <a:extLst>
              <a:ext uri="{FF2B5EF4-FFF2-40B4-BE49-F238E27FC236}">
                <a16:creationId xmlns:a16="http://schemas.microsoft.com/office/drawing/2014/main" id="{2BFC5166-628A-46FB-8B9D-C52BE8B01381}"/>
              </a:ext>
            </a:extLst>
          </p:cNvPr>
          <p:cNvSpPr>
            <a:spLocks noChangeShapeType="1"/>
          </p:cNvSpPr>
          <p:nvPr/>
        </p:nvSpPr>
        <p:spPr bwMode="auto">
          <a:xfrm flipH="1" flipV="1">
            <a:off x="5939648" y="1943890"/>
            <a:ext cx="384634" cy="169680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Tree>
    <p:extLst>
      <p:ext uri="{BB962C8B-B14F-4D97-AF65-F5344CB8AC3E}">
        <p14:creationId xmlns:p14="http://schemas.microsoft.com/office/powerpoint/2010/main" val="8856341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V="1">
            <a:off x="6985208" y="4110247"/>
            <a:ext cx="1735975" cy="44841"/>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759081"/>
            <a:ext cx="1296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TELECOM</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08" name="Group 38"/>
          <p:cNvGrpSpPr>
            <a:grpSpLocks/>
          </p:cNvGrpSpPr>
          <p:nvPr/>
        </p:nvGrpSpPr>
        <p:grpSpPr bwMode="auto">
          <a:xfrm>
            <a:off x="8721184" y="3599449"/>
            <a:ext cx="1454150" cy="912813"/>
            <a:chOff x="4234" y="1207"/>
            <a:chExt cx="916" cy="575"/>
          </a:xfrm>
        </p:grpSpPr>
        <p:sp>
          <p:nvSpPr>
            <p:cNvPr id="22942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21" name="Text Box 40"/>
            <p:cNvSpPr txBox="1">
              <a:spLocks noChangeArrowheads="1"/>
            </p:cNvSpPr>
            <p:nvPr/>
          </p:nvSpPr>
          <p:spPr bwMode="auto">
            <a:xfrm>
              <a:off x="4260" y="1340"/>
              <a:ext cx="86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IMS</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Telephony</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a:t>
            </a:r>
            <a:br>
              <a:rPr lang="sv-SE" sz="1800" b="1" dirty="0">
                <a:solidFill>
                  <a:schemeClr val="bg2"/>
                </a:solidFill>
                <a:ea typeface="MS PGothic" pitchFamily="34" charset="-128"/>
              </a:rPr>
            </a:br>
            <a:r>
              <a:rPr lang="sv-SE" sz="1800" b="1" dirty="0">
                <a:solidFill>
                  <a:schemeClr val="bg2"/>
                </a:solidFill>
                <a:ea typeface="MS PGothic" pitchFamily="34" charset="-128"/>
              </a:rPr>
              <a:t>or</a:t>
            </a:r>
            <a:br>
              <a:rPr lang="sv-SE" sz="1800" b="1" dirty="0">
                <a:solidFill>
                  <a:schemeClr val="bg2"/>
                </a:solidFill>
                <a:ea typeface="MS PGothic" pitchFamily="34" charset="-128"/>
              </a:rPr>
            </a:br>
            <a:r>
              <a:rPr lang="sv-SE" sz="1800" b="1" dirty="0">
                <a:solidFill>
                  <a:schemeClr val="bg2"/>
                </a:solidFill>
                <a:ea typeface="MS PGothic" pitchFamily="34" charset="-128"/>
              </a:rPr>
              <a:t>PRIVATE NETWORK</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cxnSp>
        <p:nvCxnSpPr>
          <p:cNvPr id="53" name="Straight Connector 38"/>
          <p:cNvCxnSpPr>
            <a:cxnSpLocks noChangeShapeType="1"/>
          </p:cNvCxnSpPr>
          <p:nvPr/>
        </p:nvCxnSpPr>
        <p:spPr bwMode="auto">
          <a:xfrm rot="5400000" flipH="1" flipV="1">
            <a:off x="2953752" y="5341936"/>
            <a:ext cx="12700" cy="566738"/>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4" name="Freeform 7"/>
          <p:cNvSpPr>
            <a:spLocks noChangeAspect="1" noEditPoints="1"/>
          </p:cNvSpPr>
          <p:nvPr/>
        </p:nvSpPr>
        <p:spPr bwMode="auto">
          <a:xfrm>
            <a:off x="2269540" y="5375273"/>
            <a:ext cx="355600" cy="539750"/>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Text Box 19"/>
          <p:cNvSpPr txBox="1">
            <a:spLocks noChangeArrowheads="1"/>
          </p:cNvSpPr>
          <p:nvPr/>
        </p:nvSpPr>
        <p:spPr bwMode="auto">
          <a:xfrm>
            <a:off x="1999732" y="5915024"/>
            <a:ext cx="93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Wi-Fi calling</a:t>
            </a:r>
          </a:p>
        </p:txBody>
      </p:sp>
      <p:sp>
        <p:nvSpPr>
          <p:cNvPr id="2" name="Title 1"/>
          <p:cNvSpPr>
            <a:spLocks noGrp="1"/>
          </p:cNvSpPr>
          <p:nvPr>
            <p:ph type="title"/>
          </p:nvPr>
        </p:nvSpPr>
        <p:spPr/>
        <p:txBody>
          <a:bodyPr/>
          <a:lstStyle/>
          <a:p>
            <a:r>
              <a:rPr lang="en-US" dirty="0"/>
              <a:t>5G network SLICING</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64" name="Line 17"/>
          <p:cNvSpPr>
            <a:spLocks noChangeShapeType="1"/>
          </p:cNvSpPr>
          <p:nvPr/>
        </p:nvSpPr>
        <p:spPr bwMode="auto">
          <a:xfrm>
            <a:off x="6678890" y="4591398"/>
            <a:ext cx="918955" cy="5842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
          <p:cNvSpPr>
            <a:spLocks noChangeShapeType="1"/>
          </p:cNvSpPr>
          <p:nvPr/>
        </p:nvSpPr>
        <p:spPr bwMode="auto">
          <a:xfrm flipV="1">
            <a:off x="3973720" y="5175598"/>
            <a:ext cx="3624124" cy="250476"/>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Box 65"/>
          <p:cNvSpPr txBox="1"/>
          <p:nvPr/>
        </p:nvSpPr>
        <p:spPr>
          <a:xfrm>
            <a:off x="8570397" y="3164114"/>
            <a:ext cx="1226874" cy="400110"/>
          </a:xfrm>
          <a:prstGeom prst="rect">
            <a:avLst/>
          </a:prstGeom>
          <a:noFill/>
        </p:spPr>
        <p:txBody>
          <a:bodyPr wrap="none" rtlCol="0">
            <a:spAutoFit/>
          </a:bodyPr>
          <a:lstStyle/>
          <a:p>
            <a:r>
              <a:rPr lang="en-US" dirty="0"/>
              <a:t>PS Voice</a:t>
            </a:r>
          </a:p>
        </p:txBody>
      </p:sp>
      <p:sp>
        <p:nvSpPr>
          <p:cNvPr id="67" name="TextBox 66"/>
          <p:cNvSpPr txBox="1"/>
          <p:nvPr/>
        </p:nvSpPr>
        <p:spPr>
          <a:xfrm>
            <a:off x="7924232" y="4312207"/>
            <a:ext cx="726481" cy="400110"/>
          </a:xfrm>
          <a:prstGeom prst="rect">
            <a:avLst/>
          </a:prstGeom>
          <a:noFill/>
        </p:spPr>
        <p:txBody>
          <a:bodyPr wrap="none" rtlCol="0">
            <a:spAutoFit/>
          </a:bodyPr>
          <a:lstStyle/>
          <a:p>
            <a:r>
              <a:rPr lang="en-US" dirty="0"/>
              <a:t>Data</a:t>
            </a:r>
          </a:p>
        </p:txBody>
      </p:sp>
      <p:sp>
        <p:nvSpPr>
          <p:cNvPr id="68" name="TextBox 67"/>
          <p:cNvSpPr txBox="1"/>
          <p:nvPr/>
        </p:nvSpPr>
        <p:spPr>
          <a:xfrm>
            <a:off x="4029284" y="4978635"/>
            <a:ext cx="726481" cy="400110"/>
          </a:xfrm>
          <a:prstGeom prst="rect">
            <a:avLst/>
          </a:prstGeom>
          <a:noFill/>
        </p:spPr>
        <p:txBody>
          <a:bodyPr wrap="none" rtlCol="0">
            <a:spAutoFit/>
          </a:bodyPr>
          <a:lstStyle/>
          <a:p>
            <a:r>
              <a:rPr lang="en-US" dirty="0"/>
              <a:t>Data</a:t>
            </a:r>
          </a:p>
        </p:txBody>
      </p:sp>
      <p:sp>
        <p:nvSpPr>
          <p:cNvPr id="69" name="TextBox 68"/>
          <p:cNvSpPr txBox="1"/>
          <p:nvPr/>
        </p:nvSpPr>
        <p:spPr>
          <a:xfrm>
            <a:off x="6945520" y="3305188"/>
            <a:ext cx="726481" cy="400110"/>
          </a:xfrm>
          <a:prstGeom prst="rect">
            <a:avLst/>
          </a:prstGeom>
          <a:noFill/>
        </p:spPr>
        <p:txBody>
          <a:bodyPr wrap="none" rtlCol="0">
            <a:spAutoFit/>
          </a:bodyPr>
          <a:lstStyle/>
          <a:p>
            <a:r>
              <a:rPr lang="en-US" dirty="0"/>
              <a:t>Data</a:t>
            </a:r>
          </a:p>
        </p:txBody>
      </p:sp>
      <p:sp>
        <p:nvSpPr>
          <p:cNvPr id="36" name="AutoShape 3"/>
          <p:cNvSpPr>
            <a:spLocks noChangeArrowheads="1"/>
          </p:cNvSpPr>
          <p:nvPr/>
        </p:nvSpPr>
        <p:spPr bwMode="auto">
          <a:xfrm>
            <a:off x="3169973" y="2566081"/>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37" name="Rectangle 32"/>
          <p:cNvSpPr>
            <a:spLocks noChangeArrowheads="1"/>
          </p:cNvSpPr>
          <p:nvPr/>
        </p:nvSpPr>
        <p:spPr bwMode="auto">
          <a:xfrm>
            <a:off x="3243471" y="3345542"/>
            <a:ext cx="812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NB-IoT</a:t>
            </a:r>
          </a:p>
        </p:txBody>
      </p:sp>
      <p:sp>
        <p:nvSpPr>
          <p:cNvPr id="38" name="Freeform 33"/>
          <p:cNvSpPr>
            <a:spLocks noChangeAspect="1" noEditPoints="1"/>
          </p:cNvSpPr>
          <p:nvPr/>
        </p:nvSpPr>
        <p:spPr bwMode="auto">
          <a:xfrm>
            <a:off x="3419210" y="2731181"/>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39" name="AutoShape 3"/>
          <p:cNvSpPr>
            <a:spLocks noChangeArrowheads="1"/>
          </p:cNvSpPr>
          <p:nvPr/>
        </p:nvSpPr>
        <p:spPr bwMode="auto">
          <a:xfrm>
            <a:off x="3139016" y="1117065"/>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0" name="Rectangle 32"/>
          <p:cNvSpPr>
            <a:spLocks noChangeArrowheads="1"/>
          </p:cNvSpPr>
          <p:nvPr/>
        </p:nvSpPr>
        <p:spPr bwMode="auto">
          <a:xfrm>
            <a:off x="3212514" y="1896526"/>
            <a:ext cx="783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5G NR</a:t>
            </a:r>
          </a:p>
        </p:txBody>
      </p:sp>
      <p:sp>
        <p:nvSpPr>
          <p:cNvPr id="41" name="Freeform 33"/>
          <p:cNvSpPr>
            <a:spLocks noChangeAspect="1" noEditPoints="1"/>
          </p:cNvSpPr>
          <p:nvPr/>
        </p:nvSpPr>
        <p:spPr bwMode="auto">
          <a:xfrm>
            <a:off x="3388253" y="128216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42" name="Freeform 3"/>
          <p:cNvSpPr>
            <a:spLocks noChangeAspect="1" noEditPoints="1"/>
          </p:cNvSpPr>
          <p:nvPr/>
        </p:nvSpPr>
        <p:spPr bwMode="auto">
          <a:xfrm>
            <a:off x="1586451" y="1119018"/>
            <a:ext cx="826562" cy="691639"/>
          </a:xfrm>
          <a:custGeom>
            <a:avLst/>
            <a:gdLst>
              <a:gd name="T0" fmla="*/ 2147483647 w 417"/>
              <a:gd name="T1" fmla="*/ 2147483647 h 428"/>
              <a:gd name="T2" fmla="*/ 2147483647 w 417"/>
              <a:gd name="T3" fmla="*/ 2147483647 h 428"/>
              <a:gd name="T4" fmla="*/ 2147483647 w 417"/>
              <a:gd name="T5" fmla="*/ 2147483647 h 428"/>
              <a:gd name="T6" fmla="*/ 2147483647 w 417"/>
              <a:gd name="T7" fmla="*/ 2147483647 h 428"/>
              <a:gd name="T8" fmla="*/ 2147483647 w 417"/>
              <a:gd name="T9" fmla="*/ 2147483647 h 428"/>
              <a:gd name="T10" fmla="*/ 2147483647 w 417"/>
              <a:gd name="T11" fmla="*/ 2147483647 h 428"/>
              <a:gd name="T12" fmla="*/ 2147483647 w 417"/>
              <a:gd name="T13" fmla="*/ 2147483647 h 428"/>
              <a:gd name="T14" fmla="*/ 2147483647 w 417"/>
              <a:gd name="T15" fmla="*/ 0 h 428"/>
              <a:gd name="T16" fmla="*/ 2147483647 w 417"/>
              <a:gd name="T17" fmla="*/ 2147483647 h 428"/>
              <a:gd name="T18" fmla="*/ 2147483647 w 417"/>
              <a:gd name="T19" fmla="*/ 2147483647 h 428"/>
              <a:gd name="T20" fmla="*/ 2147483647 w 417"/>
              <a:gd name="T21" fmla="*/ 2147483647 h 428"/>
              <a:gd name="T22" fmla="*/ 2147483647 w 417"/>
              <a:gd name="T23" fmla="*/ 2147483647 h 428"/>
              <a:gd name="T24" fmla="*/ 2147483647 w 417"/>
              <a:gd name="T25" fmla="*/ 2147483647 h 428"/>
              <a:gd name="T26" fmla="*/ 0 w 417"/>
              <a:gd name="T27" fmla="*/ 2147483647 h 428"/>
              <a:gd name="T28" fmla="*/ 2147483647 w 417"/>
              <a:gd name="T29" fmla="*/ 2147483647 h 428"/>
              <a:gd name="T30" fmla="*/ 2147483647 w 417"/>
              <a:gd name="T31" fmla="*/ 2147483647 h 428"/>
              <a:gd name="T32" fmla="*/ 2147483647 w 417"/>
              <a:gd name="T33" fmla="*/ 2147483647 h 428"/>
              <a:gd name="T34" fmla="*/ 2147483647 w 417"/>
              <a:gd name="T35" fmla="*/ 2147483647 h 428"/>
              <a:gd name="T36" fmla="*/ 2147483647 w 417"/>
              <a:gd name="T37" fmla="*/ 2147483647 h 428"/>
              <a:gd name="T38" fmla="*/ 2147483647 w 417"/>
              <a:gd name="T39" fmla="*/ 2147483647 h 428"/>
              <a:gd name="T40" fmla="*/ 2147483647 w 417"/>
              <a:gd name="T41" fmla="*/ 2147483647 h 428"/>
              <a:gd name="T42" fmla="*/ 2147483647 w 417"/>
              <a:gd name="T43" fmla="*/ 2147483647 h 428"/>
              <a:gd name="T44" fmla="*/ 2147483647 w 417"/>
              <a:gd name="T45" fmla="*/ 2147483647 h 428"/>
              <a:gd name="T46" fmla="*/ 2147483647 w 417"/>
              <a:gd name="T47" fmla="*/ 2147483647 h 428"/>
              <a:gd name="T48" fmla="*/ 2147483647 w 417"/>
              <a:gd name="T49" fmla="*/ 2147483647 h 428"/>
              <a:gd name="T50" fmla="*/ 2147483647 w 417"/>
              <a:gd name="T51" fmla="*/ 2147483647 h 428"/>
              <a:gd name="T52" fmla="*/ 2147483647 w 417"/>
              <a:gd name="T53" fmla="*/ 2147483647 h 428"/>
              <a:gd name="T54" fmla="*/ 2147483647 w 417"/>
              <a:gd name="T55" fmla="*/ 2147483647 h 428"/>
              <a:gd name="T56" fmla="*/ 2147483647 w 417"/>
              <a:gd name="T57" fmla="*/ 2147483647 h 428"/>
              <a:gd name="T58" fmla="*/ 2147483647 w 417"/>
              <a:gd name="T59" fmla="*/ 2147483647 h 428"/>
              <a:gd name="T60" fmla="*/ 2147483647 w 417"/>
              <a:gd name="T61" fmla="*/ 2147483647 h 428"/>
              <a:gd name="T62" fmla="*/ 2147483647 w 417"/>
              <a:gd name="T63" fmla="*/ 2147483647 h 428"/>
              <a:gd name="T64" fmla="*/ 2147483647 w 417"/>
              <a:gd name="T65" fmla="*/ 2147483647 h 428"/>
              <a:gd name="T66" fmla="*/ 2147483647 w 417"/>
              <a:gd name="T67" fmla="*/ 2147483647 h 428"/>
              <a:gd name="T68" fmla="*/ 2147483647 w 417"/>
              <a:gd name="T69" fmla="*/ 2147483647 h 428"/>
              <a:gd name="T70" fmla="*/ 2147483647 w 417"/>
              <a:gd name="T71" fmla="*/ 2147483647 h 428"/>
              <a:gd name="T72" fmla="*/ 2147483647 w 417"/>
              <a:gd name="T73" fmla="*/ 2147483647 h 428"/>
              <a:gd name="T74" fmla="*/ 2147483647 w 417"/>
              <a:gd name="T75" fmla="*/ 2147483647 h 428"/>
              <a:gd name="T76" fmla="*/ 2147483647 w 417"/>
              <a:gd name="T77" fmla="*/ 2147483647 h 428"/>
              <a:gd name="T78" fmla="*/ 2147483647 w 417"/>
              <a:gd name="T79" fmla="*/ 2147483647 h 428"/>
              <a:gd name="T80" fmla="*/ 2147483647 w 417"/>
              <a:gd name="T81" fmla="*/ 2147483647 h 428"/>
              <a:gd name="T82" fmla="*/ 2147483647 w 417"/>
              <a:gd name="T83" fmla="*/ 2147483647 h 428"/>
              <a:gd name="T84" fmla="*/ 2147483647 w 417"/>
              <a:gd name="T85" fmla="*/ 2147483647 h 428"/>
              <a:gd name="T86" fmla="*/ 2147483647 w 417"/>
              <a:gd name="T87" fmla="*/ 2147483647 h 428"/>
              <a:gd name="T88" fmla="*/ 2147483647 w 417"/>
              <a:gd name="T89" fmla="*/ 2147483647 h 428"/>
              <a:gd name="T90" fmla="*/ 2147483647 w 417"/>
              <a:gd name="T91" fmla="*/ 2147483647 h 428"/>
              <a:gd name="T92" fmla="*/ 2147483647 w 417"/>
              <a:gd name="T93" fmla="*/ 2147483647 h 428"/>
              <a:gd name="T94" fmla="*/ 2147483647 w 417"/>
              <a:gd name="T95" fmla="*/ 2147483647 h 428"/>
              <a:gd name="T96" fmla="*/ 2147483647 w 417"/>
              <a:gd name="T97" fmla="*/ 2147483647 h 428"/>
              <a:gd name="T98" fmla="*/ 2147483647 w 417"/>
              <a:gd name="T99" fmla="*/ 2147483647 h 428"/>
              <a:gd name="T100" fmla="*/ 2147483647 w 417"/>
              <a:gd name="T101" fmla="*/ 2147483647 h 428"/>
              <a:gd name="T102" fmla="*/ 2147483647 w 417"/>
              <a:gd name="T103" fmla="*/ 2147483647 h 428"/>
              <a:gd name="T104" fmla="*/ 2147483647 w 417"/>
              <a:gd name="T105" fmla="*/ 2147483647 h 428"/>
              <a:gd name="T106" fmla="*/ 2147483647 w 417"/>
              <a:gd name="T107" fmla="*/ 2147483647 h 428"/>
              <a:gd name="T108" fmla="*/ 2147483647 w 417"/>
              <a:gd name="T109" fmla="*/ 2147483647 h 428"/>
              <a:gd name="T110" fmla="*/ 2147483647 w 417"/>
              <a:gd name="T111" fmla="*/ 2147483647 h 428"/>
              <a:gd name="T112" fmla="*/ 2147483647 w 417"/>
              <a:gd name="T113" fmla="*/ 2147483647 h 428"/>
              <a:gd name="T114" fmla="*/ 2147483647 w 417"/>
              <a:gd name="T115" fmla="*/ 2147483647 h 428"/>
              <a:gd name="T116" fmla="*/ 2147483647 w 417"/>
              <a:gd name="T117" fmla="*/ 2147483647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8"/>
              <a:gd name="T179" fmla="*/ 417 w 417"/>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8">
                <a:moveTo>
                  <a:pt x="413" y="87"/>
                </a:moveTo>
                <a:cubicBezTo>
                  <a:pt x="415" y="80"/>
                  <a:pt x="417" y="73"/>
                  <a:pt x="417" y="66"/>
                </a:cubicBezTo>
                <a:cubicBezTo>
                  <a:pt x="417" y="54"/>
                  <a:pt x="413" y="42"/>
                  <a:pt x="407" y="32"/>
                </a:cubicBezTo>
                <a:cubicBezTo>
                  <a:pt x="405" y="28"/>
                  <a:pt x="400" y="27"/>
                  <a:pt x="396" y="29"/>
                </a:cubicBezTo>
                <a:cubicBezTo>
                  <a:pt x="392" y="31"/>
                  <a:pt x="391" y="36"/>
                  <a:pt x="393" y="40"/>
                </a:cubicBezTo>
                <a:cubicBezTo>
                  <a:pt x="393" y="40"/>
                  <a:pt x="393" y="40"/>
                  <a:pt x="393" y="40"/>
                </a:cubicBezTo>
                <a:cubicBezTo>
                  <a:pt x="401" y="52"/>
                  <a:pt x="403" y="67"/>
                  <a:pt x="398" y="82"/>
                </a:cubicBezTo>
                <a:cubicBezTo>
                  <a:pt x="389" y="108"/>
                  <a:pt x="361" y="122"/>
                  <a:pt x="335" y="114"/>
                </a:cubicBezTo>
                <a:cubicBezTo>
                  <a:pt x="309" y="105"/>
                  <a:pt x="294" y="77"/>
                  <a:pt x="303" y="50"/>
                </a:cubicBezTo>
                <a:cubicBezTo>
                  <a:pt x="312" y="24"/>
                  <a:pt x="340" y="10"/>
                  <a:pt x="366" y="19"/>
                </a:cubicBezTo>
                <a:cubicBezTo>
                  <a:pt x="369" y="19"/>
                  <a:pt x="371" y="21"/>
                  <a:pt x="374" y="22"/>
                </a:cubicBezTo>
                <a:cubicBezTo>
                  <a:pt x="374" y="22"/>
                  <a:pt x="374" y="22"/>
                  <a:pt x="374" y="22"/>
                </a:cubicBezTo>
                <a:cubicBezTo>
                  <a:pt x="378" y="24"/>
                  <a:pt x="383" y="22"/>
                  <a:pt x="385" y="18"/>
                </a:cubicBezTo>
                <a:cubicBezTo>
                  <a:pt x="387" y="15"/>
                  <a:pt x="385" y="10"/>
                  <a:pt x="381" y="8"/>
                </a:cubicBezTo>
                <a:cubicBezTo>
                  <a:pt x="378" y="6"/>
                  <a:pt x="375" y="5"/>
                  <a:pt x="371" y="3"/>
                </a:cubicBezTo>
                <a:cubicBezTo>
                  <a:pt x="364" y="1"/>
                  <a:pt x="357" y="0"/>
                  <a:pt x="351" y="0"/>
                </a:cubicBezTo>
                <a:cubicBezTo>
                  <a:pt x="323" y="0"/>
                  <a:pt x="297" y="18"/>
                  <a:pt x="288" y="45"/>
                </a:cubicBezTo>
                <a:cubicBezTo>
                  <a:pt x="287" y="49"/>
                  <a:pt x="286" y="52"/>
                  <a:pt x="286" y="55"/>
                </a:cubicBezTo>
                <a:cubicBezTo>
                  <a:pt x="189" y="81"/>
                  <a:pt x="189" y="81"/>
                  <a:pt x="189" y="81"/>
                </a:cubicBezTo>
                <a:cubicBezTo>
                  <a:pt x="180" y="74"/>
                  <a:pt x="170" y="70"/>
                  <a:pt x="159" y="70"/>
                </a:cubicBezTo>
                <a:cubicBezTo>
                  <a:pt x="154" y="70"/>
                  <a:pt x="150" y="71"/>
                  <a:pt x="146" y="72"/>
                </a:cubicBezTo>
                <a:cubicBezTo>
                  <a:pt x="143" y="73"/>
                  <a:pt x="141" y="74"/>
                  <a:pt x="139" y="75"/>
                </a:cubicBezTo>
                <a:cubicBezTo>
                  <a:pt x="115" y="59"/>
                  <a:pt x="115" y="59"/>
                  <a:pt x="115" y="59"/>
                </a:cubicBezTo>
                <a:cubicBezTo>
                  <a:pt x="113" y="58"/>
                  <a:pt x="112" y="58"/>
                  <a:pt x="110" y="58"/>
                </a:cubicBezTo>
                <a:cubicBezTo>
                  <a:pt x="47" y="58"/>
                  <a:pt x="47" y="58"/>
                  <a:pt x="47" y="58"/>
                </a:cubicBezTo>
                <a:cubicBezTo>
                  <a:pt x="45" y="58"/>
                  <a:pt x="43" y="59"/>
                  <a:pt x="41" y="60"/>
                </a:cubicBezTo>
                <a:cubicBezTo>
                  <a:pt x="2" y="99"/>
                  <a:pt x="2" y="99"/>
                  <a:pt x="2" y="99"/>
                </a:cubicBezTo>
                <a:cubicBezTo>
                  <a:pt x="1" y="100"/>
                  <a:pt x="0" y="102"/>
                  <a:pt x="0" y="105"/>
                </a:cubicBezTo>
                <a:cubicBezTo>
                  <a:pt x="0" y="107"/>
                  <a:pt x="1" y="109"/>
                  <a:pt x="3" y="110"/>
                </a:cubicBezTo>
                <a:cubicBezTo>
                  <a:pt x="22" y="127"/>
                  <a:pt x="22" y="127"/>
                  <a:pt x="22" y="127"/>
                </a:cubicBezTo>
                <a:cubicBezTo>
                  <a:pt x="25" y="130"/>
                  <a:pt x="30" y="130"/>
                  <a:pt x="33" y="127"/>
                </a:cubicBezTo>
                <a:cubicBezTo>
                  <a:pt x="53" y="107"/>
                  <a:pt x="53" y="107"/>
                  <a:pt x="53" y="107"/>
                </a:cubicBezTo>
                <a:cubicBezTo>
                  <a:pt x="84" y="108"/>
                  <a:pt x="84" y="108"/>
                  <a:pt x="84" y="108"/>
                </a:cubicBezTo>
                <a:cubicBezTo>
                  <a:pt x="111" y="131"/>
                  <a:pt x="111" y="131"/>
                  <a:pt x="111" y="131"/>
                </a:cubicBezTo>
                <a:cubicBezTo>
                  <a:pt x="100" y="165"/>
                  <a:pt x="100" y="165"/>
                  <a:pt x="100" y="165"/>
                </a:cubicBezTo>
                <a:cubicBezTo>
                  <a:pt x="73" y="182"/>
                  <a:pt x="73" y="182"/>
                  <a:pt x="73" y="182"/>
                </a:cubicBezTo>
                <a:cubicBezTo>
                  <a:pt x="46" y="175"/>
                  <a:pt x="46" y="175"/>
                  <a:pt x="46" y="175"/>
                </a:cubicBezTo>
                <a:cubicBezTo>
                  <a:pt x="42" y="174"/>
                  <a:pt x="38" y="176"/>
                  <a:pt x="37" y="180"/>
                </a:cubicBezTo>
                <a:cubicBezTo>
                  <a:pt x="28" y="204"/>
                  <a:pt x="28" y="204"/>
                  <a:pt x="28" y="204"/>
                </a:cubicBezTo>
                <a:cubicBezTo>
                  <a:pt x="28" y="206"/>
                  <a:pt x="28" y="209"/>
                  <a:pt x="29" y="211"/>
                </a:cubicBezTo>
                <a:cubicBezTo>
                  <a:pt x="30" y="213"/>
                  <a:pt x="32" y="214"/>
                  <a:pt x="34" y="215"/>
                </a:cubicBezTo>
                <a:cubicBezTo>
                  <a:pt x="87" y="228"/>
                  <a:pt x="87" y="228"/>
                  <a:pt x="87" y="228"/>
                </a:cubicBezTo>
                <a:cubicBezTo>
                  <a:pt x="87" y="228"/>
                  <a:pt x="88" y="228"/>
                  <a:pt x="89" y="228"/>
                </a:cubicBezTo>
                <a:cubicBezTo>
                  <a:pt x="90" y="228"/>
                  <a:pt x="92" y="228"/>
                  <a:pt x="93" y="227"/>
                </a:cubicBezTo>
                <a:cubicBezTo>
                  <a:pt x="148" y="195"/>
                  <a:pt x="148" y="195"/>
                  <a:pt x="148" y="195"/>
                </a:cubicBezTo>
                <a:cubicBezTo>
                  <a:pt x="149" y="194"/>
                  <a:pt x="150" y="193"/>
                  <a:pt x="151" y="192"/>
                </a:cubicBezTo>
                <a:cubicBezTo>
                  <a:pt x="164" y="166"/>
                  <a:pt x="164" y="166"/>
                  <a:pt x="164" y="166"/>
                </a:cubicBezTo>
                <a:cubicBezTo>
                  <a:pt x="166" y="166"/>
                  <a:pt x="169" y="165"/>
                  <a:pt x="171" y="165"/>
                </a:cubicBezTo>
                <a:cubicBezTo>
                  <a:pt x="187" y="161"/>
                  <a:pt x="198" y="149"/>
                  <a:pt x="203" y="135"/>
                </a:cubicBezTo>
                <a:cubicBezTo>
                  <a:pt x="295" y="110"/>
                  <a:pt x="295" y="110"/>
                  <a:pt x="295" y="110"/>
                </a:cubicBezTo>
                <a:cubicBezTo>
                  <a:pt x="257" y="224"/>
                  <a:pt x="257" y="224"/>
                  <a:pt x="257" y="224"/>
                </a:cubicBezTo>
                <a:cubicBezTo>
                  <a:pt x="231" y="232"/>
                  <a:pt x="212" y="257"/>
                  <a:pt x="212" y="286"/>
                </a:cubicBezTo>
                <a:cubicBezTo>
                  <a:pt x="212" y="294"/>
                  <a:pt x="213" y="302"/>
                  <a:pt x="216" y="309"/>
                </a:cubicBezTo>
                <a:cubicBezTo>
                  <a:pt x="151" y="415"/>
                  <a:pt x="151" y="415"/>
                  <a:pt x="151" y="415"/>
                </a:cubicBezTo>
                <a:cubicBezTo>
                  <a:pt x="150" y="418"/>
                  <a:pt x="150" y="421"/>
                  <a:pt x="151" y="423"/>
                </a:cubicBezTo>
                <a:cubicBezTo>
                  <a:pt x="153" y="426"/>
                  <a:pt x="155" y="428"/>
                  <a:pt x="158" y="428"/>
                </a:cubicBezTo>
                <a:cubicBezTo>
                  <a:pt x="402" y="428"/>
                  <a:pt x="402" y="428"/>
                  <a:pt x="402" y="428"/>
                </a:cubicBezTo>
                <a:cubicBezTo>
                  <a:pt x="405" y="428"/>
                  <a:pt x="408" y="426"/>
                  <a:pt x="409" y="423"/>
                </a:cubicBezTo>
                <a:cubicBezTo>
                  <a:pt x="411" y="421"/>
                  <a:pt x="411" y="418"/>
                  <a:pt x="409" y="415"/>
                </a:cubicBezTo>
                <a:cubicBezTo>
                  <a:pt x="341" y="304"/>
                  <a:pt x="341" y="304"/>
                  <a:pt x="341" y="304"/>
                </a:cubicBezTo>
                <a:cubicBezTo>
                  <a:pt x="343" y="298"/>
                  <a:pt x="344" y="292"/>
                  <a:pt x="344" y="286"/>
                </a:cubicBezTo>
                <a:cubicBezTo>
                  <a:pt x="344" y="272"/>
                  <a:pt x="339" y="259"/>
                  <a:pt x="331" y="248"/>
                </a:cubicBezTo>
                <a:cubicBezTo>
                  <a:pt x="371" y="129"/>
                  <a:pt x="371" y="129"/>
                  <a:pt x="371" y="129"/>
                </a:cubicBezTo>
                <a:cubicBezTo>
                  <a:pt x="390" y="123"/>
                  <a:pt x="406" y="108"/>
                  <a:pt x="413" y="87"/>
                </a:cubicBezTo>
                <a:close/>
                <a:moveTo>
                  <a:pt x="93" y="95"/>
                </a:moveTo>
                <a:cubicBezTo>
                  <a:pt x="91" y="93"/>
                  <a:pt x="90" y="93"/>
                  <a:pt x="88" y="93"/>
                </a:cubicBezTo>
                <a:cubicBezTo>
                  <a:pt x="50" y="91"/>
                  <a:pt x="50" y="91"/>
                  <a:pt x="50" y="91"/>
                </a:cubicBezTo>
                <a:cubicBezTo>
                  <a:pt x="50" y="91"/>
                  <a:pt x="49" y="91"/>
                  <a:pt x="49" y="91"/>
                </a:cubicBezTo>
                <a:cubicBezTo>
                  <a:pt x="47" y="91"/>
                  <a:pt x="45" y="92"/>
                  <a:pt x="44" y="93"/>
                </a:cubicBezTo>
                <a:cubicBezTo>
                  <a:pt x="27" y="110"/>
                  <a:pt x="27" y="110"/>
                  <a:pt x="27" y="110"/>
                </a:cubicBezTo>
                <a:cubicBezTo>
                  <a:pt x="20" y="104"/>
                  <a:pt x="20" y="104"/>
                  <a:pt x="20" y="104"/>
                </a:cubicBezTo>
                <a:cubicBezTo>
                  <a:pt x="50" y="74"/>
                  <a:pt x="50" y="74"/>
                  <a:pt x="50" y="74"/>
                </a:cubicBezTo>
                <a:cubicBezTo>
                  <a:pt x="108" y="74"/>
                  <a:pt x="108" y="74"/>
                  <a:pt x="108" y="74"/>
                </a:cubicBezTo>
                <a:cubicBezTo>
                  <a:pt x="125" y="84"/>
                  <a:pt x="125" y="84"/>
                  <a:pt x="125" y="84"/>
                </a:cubicBezTo>
                <a:cubicBezTo>
                  <a:pt x="118" y="92"/>
                  <a:pt x="113" y="101"/>
                  <a:pt x="111" y="111"/>
                </a:cubicBezTo>
                <a:lnTo>
                  <a:pt x="93" y="95"/>
                </a:lnTo>
                <a:close/>
                <a:moveTo>
                  <a:pt x="138" y="183"/>
                </a:moveTo>
                <a:cubicBezTo>
                  <a:pt x="88" y="212"/>
                  <a:pt x="88" y="212"/>
                  <a:pt x="88" y="212"/>
                </a:cubicBezTo>
                <a:cubicBezTo>
                  <a:pt x="46" y="201"/>
                  <a:pt x="46" y="201"/>
                  <a:pt x="46" y="201"/>
                </a:cubicBezTo>
                <a:cubicBezTo>
                  <a:pt x="49" y="192"/>
                  <a:pt x="49" y="192"/>
                  <a:pt x="49" y="192"/>
                </a:cubicBezTo>
                <a:cubicBezTo>
                  <a:pt x="72" y="198"/>
                  <a:pt x="72" y="198"/>
                  <a:pt x="72" y="198"/>
                </a:cubicBezTo>
                <a:cubicBezTo>
                  <a:pt x="74" y="199"/>
                  <a:pt x="77" y="199"/>
                  <a:pt x="79" y="197"/>
                </a:cubicBezTo>
                <a:cubicBezTo>
                  <a:pt x="111" y="177"/>
                  <a:pt x="111" y="177"/>
                  <a:pt x="111" y="177"/>
                </a:cubicBezTo>
                <a:cubicBezTo>
                  <a:pt x="112" y="176"/>
                  <a:pt x="113" y="174"/>
                  <a:pt x="114" y="173"/>
                </a:cubicBezTo>
                <a:cubicBezTo>
                  <a:pt x="122" y="149"/>
                  <a:pt x="122" y="149"/>
                  <a:pt x="122" y="149"/>
                </a:cubicBezTo>
                <a:cubicBezTo>
                  <a:pt x="128" y="157"/>
                  <a:pt x="137" y="162"/>
                  <a:pt x="147" y="165"/>
                </a:cubicBezTo>
                <a:lnTo>
                  <a:pt x="138" y="183"/>
                </a:lnTo>
                <a:close/>
                <a:moveTo>
                  <a:pt x="167" y="149"/>
                </a:moveTo>
                <a:cubicBezTo>
                  <a:pt x="150" y="154"/>
                  <a:pt x="132" y="144"/>
                  <a:pt x="128" y="127"/>
                </a:cubicBezTo>
                <a:cubicBezTo>
                  <a:pt x="123" y="110"/>
                  <a:pt x="133" y="92"/>
                  <a:pt x="150" y="88"/>
                </a:cubicBezTo>
                <a:cubicBezTo>
                  <a:pt x="167" y="83"/>
                  <a:pt x="185" y="93"/>
                  <a:pt x="189" y="110"/>
                </a:cubicBezTo>
                <a:cubicBezTo>
                  <a:pt x="194" y="127"/>
                  <a:pt x="184" y="145"/>
                  <a:pt x="167" y="149"/>
                </a:cubicBezTo>
                <a:close/>
                <a:moveTo>
                  <a:pt x="206" y="118"/>
                </a:moveTo>
                <a:cubicBezTo>
                  <a:pt x="206" y="114"/>
                  <a:pt x="206" y="110"/>
                  <a:pt x="205" y="106"/>
                </a:cubicBezTo>
                <a:cubicBezTo>
                  <a:pt x="205" y="106"/>
                  <a:pt x="205" y="106"/>
                  <a:pt x="205" y="106"/>
                </a:cubicBezTo>
                <a:cubicBezTo>
                  <a:pt x="204" y="102"/>
                  <a:pt x="202" y="98"/>
                  <a:pt x="200" y="95"/>
                </a:cubicBezTo>
                <a:cubicBezTo>
                  <a:pt x="285" y="72"/>
                  <a:pt x="285" y="72"/>
                  <a:pt x="285" y="72"/>
                </a:cubicBezTo>
                <a:cubicBezTo>
                  <a:pt x="285" y="80"/>
                  <a:pt x="288" y="88"/>
                  <a:pt x="291" y="95"/>
                </a:cubicBezTo>
                <a:lnTo>
                  <a:pt x="206" y="118"/>
                </a:lnTo>
                <a:close/>
                <a:moveTo>
                  <a:pt x="278" y="236"/>
                </a:moveTo>
                <a:cubicBezTo>
                  <a:pt x="305" y="236"/>
                  <a:pt x="328" y="259"/>
                  <a:pt x="328" y="286"/>
                </a:cubicBezTo>
                <a:cubicBezTo>
                  <a:pt x="328" y="314"/>
                  <a:pt x="305" y="337"/>
                  <a:pt x="278" y="337"/>
                </a:cubicBezTo>
                <a:cubicBezTo>
                  <a:pt x="250" y="337"/>
                  <a:pt x="227" y="314"/>
                  <a:pt x="227" y="286"/>
                </a:cubicBezTo>
                <a:cubicBezTo>
                  <a:pt x="227" y="259"/>
                  <a:pt x="250" y="236"/>
                  <a:pt x="278" y="236"/>
                </a:cubicBezTo>
                <a:close/>
                <a:moveTo>
                  <a:pt x="333" y="322"/>
                </a:moveTo>
                <a:cubicBezTo>
                  <a:pt x="388" y="412"/>
                  <a:pt x="388" y="412"/>
                  <a:pt x="388" y="412"/>
                </a:cubicBezTo>
                <a:cubicBezTo>
                  <a:pt x="172" y="412"/>
                  <a:pt x="172" y="412"/>
                  <a:pt x="172" y="412"/>
                </a:cubicBezTo>
                <a:cubicBezTo>
                  <a:pt x="225" y="326"/>
                  <a:pt x="225" y="326"/>
                  <a:pt x="225" y="326"/>
                </a:cubicBezTo>
                <a:cubicBezTo>
                  <a:pt x="237" y="342"/>
                  <a:pt x="256" y="352"/>
                  <a:pt x="278" y="352"/>
                </a:cubicBezTo>
                <a:cubicBezTo>
                  <a:pt x="301" y="352"/>
                  <a:pt x="322" y="340"/>
                  <a:pt x="333" y="322"/>
                </a:cubicBezTo>
                <a:close/>
                <a:moveTo>
                  <a:pt x="319" y="235"/>
                </a:moveTo>
                <a:cubicBezTo>
                  <a:pt x="308" y="226"/>
                  <a:pt x="293" y="220"/>
                  <a:pt x="278" y="220"/>
                </a:cubicBezTo>
                <a:cubicBezTo>
                  <a:pt x="277" y="220"/>
                  <a:pt x="276" y="220"/>
                  <a:pt x="275" y="220"/>
                </a:cubicBezTo>
                <a:cubicBezTo>
                  <a:pt x="309" y="118"/>
                  <a:pt x="309" y="118"/>
                  <a:pt x="309" y="118"/>
                </a:cubicBezTo>
                <a:cubicBezTo>
                  <a:pt x="315" y="122"/>
                  <a:pt x="322" y="126"/>
                  <a:pt x="330" y="129"/>
                </a:cubicBezTo>
                <a:cubicBezTo>
                  <a:pt x="337" y="131"/>
                  <a:pt x="344" y="132"/>
                  <a:pt x="351" y="132"/>
                </a:cubicBezTo>
                <a:cubicBezTo>
                  <a:pt x="351" y="132"/>
                  <a:pt x="351" y="132"/>
                  <a:pt x="351" y="132"/>
                </a:cubicBezTo>
                <a:cubicBezTo>
                  <a:pt x="351" y="132"/>
                  <a:pt x="352" y="132"/>
                  <a:pt x="353" y="132"/>
                </a:cubicBezTo>
                <a:lnTo>
                  <a:pt x="319" y="235"/>
                </a:lnTo>
                <a:close/>
              </a:path>
            </a:pathLst>
          </a:custGeom>
          <a:solidFill>
            <a:srgbClr val="7030A0"/>
          </a:solidFill>
          <a:ln>
            <a:noFill/>
          </a:ln>
          <a:extLst/>
        </p:spPr>
        <p:txBody>
          <a:bodyPr lIns="68532" tIns="34268" rIns="68532" bIns="3426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3" name="Group 6"/>
          <p:cNvGrpSpPr>
            <a:grpSpLocks/>
          </p:cNvGrpSpPr>
          <p:nvPr/>
        </p:nvGrpSpPr>
        <p:grpSpPr bwMode="auto">
          <a:xfrm>
            <a:off x="1955830" y="1950241"/>
            <a:ext cx="355600" cy="539750"/>
            <a:chOff x="657" y="2024"/>
            <a:chExt cx="393" cy="596"/>
          </a:xfrm>
          <a:solidFill>
            <a:srgbClr val="7030A0"/>
          </a:solidFill>
        </p:grpSpPr>
        <p:sp>
          <p:nvSpPr>
            <p:cNvPr id="44"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 Box 8"/>
            <p:cNvSpPr txBox="1">
              <a:spLocks noChangeArrowheads="1"/>
            </p:cNvSpPr>
            <p:nvPr/>
          </p:nvSpPr>
          <p:spPr bwMode="auto">
            <a:xfrm>
              <a:off x="734" y="2098"/>
              <a:ext cx="0" cy="255"/>
            </a:xfrm>
            <a:prstGeom prst="rect">
              <a:avLst/>
            </a:prstGeom>
            <a:grp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47" name="Freeform 7"/>
          <p:cNvSpPr>
            <a:spLocks noChangeAspect="1" noEditPoints="1"/>
          </p:cNvSpPr>
          <p:nvPr/>
        </p:nvSpPr>
        <p:spPr bwMode="auto">
          <a:xfrm>
            <a:off x="1864986" y="2895506"/>
            <a:ext cx="626878" cy="627667"/>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7030A0"/>
          </a:solidFill>
          <a:ln>
            <a:noFill/>
          </a:ln>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14"/>
          <p:cNvSpPr>
            <a:spLocks noChangeShapeType="1"/>
          </p:cNvSpPr>
          <p:nvPr/>
        </p:nvSpPr>
        <p:spPr bwMode="auto">
          <a:xfrm flipV="1">
            <a:off x="2311430" y="1686239"/>
            <a:ext cx="858543" cy="452551"/>
          </a:xfrm>
          <a:prstGeom prst="line">
            <a:avLst/>
          </a:prstGeom>
          <a:noFill/>
          <a:ln w="381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4"/>
          <p:cNvSpPr>
            <a:spLocks noChangeShapeType="1"/>
          </p:cNvSpPr>
          <p:nvPr/>
        </p:nvSpPr>
        <p:spPr bwMode="auto">
          <a:xfrm flipH="1" flipV="1">
            <a:off x="3973720" y="1653216"/>
            <a:ext cx="1227660" cy="1124675"/>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4"/>
          <p:cNvSpPr>
            <a:spLocks noChangeShapeType="1"/>
          </p:cNvSpPr>
          <p:nvPr/>
        </p:nvSpPr>
        <p:spPr bwMode="auto">
          <a:xfrm flipH="1">
            <a:off x="4060560" y="1606528"/>
            <a:ext cx="981024" cy="142083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 name="Group 38"/>
          <p:cNvGrpSpPr>
            <a:grpSpLocks/>
          </p:cNvGrpSpPr>
          <p:nvPr/>
        </p:nvGrpSpPr>
        <p:grpSpPr bwMode="auto">
          <a:xfrm>
            <a:off x="6985208" y="969658"/>
            <a:ext cx="1454150" cy="912813"/>
            <a:chOff x="4234" y="1207"/>
            <a:chExt cx="916" cy="575"/>
          </a:xfrm>
        </p:grpSpPr>
        <p:sp>
          <p:nvSpPr>
            <p:cNvPr id="6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61" name="Text Box 40"/>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70" name="TextBox 69"/>
          <p:cNvSpPr txBox="1"/>
          <p:nvPr/>
        </p:nvSpPr>
        <p:spPr>
          <a:xfrm>
            <a:off x="8186445" y="660143"/>
            <a:ext cx="997389" cy="400110"/>
          </a:xfrm>
          <a:prstGeom prst="rect">
            <a:avLst/>
          </a:prstGeom>
          <a:noFill/>
        </p:spPr>
        <p:txBody>
          <a:bodyPr wrap="none" rtlCol="0">
            <a:spAutoFit/>
          </a:bodyPr>
          <a:lstStyle/>
          <a:p>
            <a:r>
              <a:rPr lang="en-US" dirty="0"/>
              <a:t>Sensor</a:t>
            </a:r>
          </a:p>
        </p:txBody>
      </p:sp>
      <p:sp>
        <p:nvSpPr>
          <p:cNvPr id="71" name="Line 16"/>
          <p:cNvSpPr>
            <a:spLocks noChangeShapeType="1"/>
          </p:cNvSpPr>
          <p:nvPr/>
        </p:nvSpPr>
        <p:spPr bwMode="auto">
          <a:xfrm flipV="1">
            <a:off x="7029582" y="2855396"/>
            <a:ext cx="2390463" cy="1267341"/>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2" name="Group 38"/>
          <p:cNvGrpSpPr>
            <a:grpSpLocks/>
          </p:cNvGrpSpPr>
          <p:nvPr/>
        </p:nvGrpSpPr>
        <p:grpSpPr bwMode="auto">
          <a:xfrm>
            <a:off x="9456405" y="2246712"/>
            <a:ext cx="1454151" cy="912813"/>
            <a:chOff x="4234" y="1207"/>
            <a:chExt cx="916" cy="575"/>
          </a:xfrm>
        </p:grpSpPr>
        <p:sp>
          <p:nvSpPr>
            <p:cNvPr id="73"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74" name="Text Box 40"/>
            <p:cNvSpPr txBox="1">
              <a:spLocks noChangeArrowheads="1"/>
            </p:cNvSpPr>
            <p:nvPr/>
          </p:nvSpPr>
          <p:spPr bwMode="auto">
            <a:xfrm>
              <a:off x="4452" y="1340"/>
              <a:ext cx="486"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Media</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APP,</a:t>
              </a:r>
            </a:p>
          </p:txBody>
        </p:sp>
      </p:grpSp>
      <p:sp>
        <p:nvSpPr>
          <p:cNvPr id="75" name="Freeform 3"/>
          <p:cNvSpPr>
            <a:spLocks noChangeAspect="1" noEditPoints="1"/>
          </p:cNvSpPr>
          <p:nvPr/>
        </p:nvSpPr>
        <p:spPr bwMode="auto">
          <a:xfrm>
            <a:off x="941222" y="1568536"/>
            <a:ext cx="862319" cy="796284"/>
          </a:xfrm>
          <a:custGeom>
            <a:avLst/>
            <a:gdLst>
              <a:gd name="T0" fmla="*/ 2147483647 w 455"/>
              <a:gd name="T1" fmla="*/ 2147483647 h 418"/>
              <a:gd name="T2" fmla="*/ 2147483647 w 455"/>
              <a:gd name="T3" fmla="*/ 2147483647 h 418"/>
              <a:gd name="T4" fmla="*/ 2147483647 w 455"/>
              <a:gd name="T5" fmla="*/ 2147483647 h 418"/>
              <a:gd name="T6" fmla="*/ 2147483647 w 455"/>
              <a:gd name="T7" fmla="*/ 2147483647 h 418"/>
              <a:gd name="T8" fmla="*/ 2147483647 w 455"/>
              <a:gd name="T9" fmla="*/ 2147483647 h 418"/>
              <a:gd name="T10" fmla="*/ 2147483647 w 455"/>
              <a:gd name="T11" fmla="*/ 969523976 h 418"/>
              <a:gd name="T12" fmla="*/ 2147483647 w 455"/>
              <a:gd name="T13" fmla="*/ 2147483647 h 418"/>
              <a:gd name="T14" fmla="*/ 225082532 w 455"/>
              <a:gd name="T15" fmla="*/ 2147483647 h 418"/>
              <a:gd name="T16" fmla="*/ 253216442 w 455"/>
              <a:gd name="T17" fmla="*/ 224818458 h 418"/>
              <a:gd name="T18" fmla="*/ 2147483647 w 455"/>
              <a:gd name="T19" fmla="*/ 252920765 h 418"/>
              <a:gd name="T20" fmla="*/ 2147483647 w 455"/>
              <a:gd name="T21" fmla="*/ 688500904 h 418"/>
              <a:gd name="T22" fmla="*/ 2147483647 w 455"/>
              <a:gd name="T23" fmla="*/ 576095424 h 418"/>
              <a:gd name="T24" fmla="*/ 2147483647 w 455"/>
              <a:gd name="T25" fmla="*/ 0 h 418"/>
              <a:gd name="T26" fmla="*/ 0 w 455"/>
              <a:gd name="T27" fmla="*/ 252920765 h 418"/>
              <a:gd name="T28" fmla="*/ 253216442 w 455"/>
              <a:gd name="T29" fmla="*/ 2147483647 h 418"/>
              <a:gd name="T30" fmla="*/ 2147483647 w 455"/>
              <a:gd name="T31" fmla="*/ 2147483647 h 418"/>
              <a:gd name="T32" fmla="*/ 2147483647 w 455"/>
              <a:gd name="T33" fmla="*/ 2147483647 h 418"/>
              <a:gd name="T34" fmla="*/ 1308292453 w 455"/>
              <a:gd name="T35" fmla="*/ 2147483647 h 418"/>
              <a:gd name="T36" fmla="*/ 1237952052 w 455"/>
              <a:gd name="T37" fmla="*/ 2147483647 h 418"/>
              <a:gd name="T38" fmla="*/ 2147483647 w 455"/>
              <a:gd name="T39" fmla="*/ 2147483647 h 418"/>
              <a:gd name="T40" fmla="*/ 2147483647 w 455"/>
              <a:gd name="T41" fmla="*/ 2147483647 h 418"/>
              <a:gd name="T42" fmla="*/ 2147483647 w 455"/>
              <a:gd name="T43" fmla="*/ 2147483647 h 418"/>
              <a:gd name="T44" fmla="*/ 2147483647 w 455"/>
              <a:gd name="T45" fmla="*/ 2147483647 h 418"/>
              <a:gd name="T46" fmla="*/ 2147483647 w 455"/>
              <a:gd name="T47" fmla="*/ 2147483647 h 418"/>
              <a:gd name="T48" fmla="*/ 2147483647 w 455"/>
              <a:gd name="T49" fmla="*/ 2147483647 h 418"/>
              <a:gd name="T50" fmla="*/ 2147483647 w 455"/>
              <a:gd name="T51" fmla="*/ 857114747 h 418"/>
              <a:gd name="T52" fmla="*/ 2147483647 w 455"/>
              <a:gd name="T53" fmla="*/ 2147483647 h 418"/>
              <a:gd name="T54" fmla="*/ 2147483647 w 455"/>
              <a:gd name="T55" fmla="*/ 2147483647 h 418"/>
              <a:gd name="T56" fmla="*/ 2147483647 w 455"/>
              <a:gd name="T57" fmla="*/ 2147483647 h 418"/>
              <a:gd name="T58" fmla="*/ 2147483647 w 455"/>
              <a:gd name="T59" fmla="*/ 2147483647 h 418"/>
              <a:gd name="T60" fmla="*/ 2147483647 w 455"/>
              <a:gd name="T61" fmla="*/ 2147483647 h 418"/>
              <a:gd name="T62" fmla="*/ 2147483647 w 455"/>
              <a:gd name="T63" fmla="*/ 2147483647 h 418"/>
              <a:gd name="T64" fmla="*/ 1856931829 w 455"/>
              <a:gd name="T65" fmla="*/ 2147483647 h 418"/>
              <a:gd name="T66" fmla="*/ 1392697934 w 455"/>
              <a:gd name="T67" fmla="*/ 2147483647 h 418"/>
              <a:gd name="T68" fmla="*/ 1744388688 w 455"/>
              <a:gd name="T69" fmla="*/ 2147483647 h 418"/>
              <a:gd name="T70" fmla="*/ 2147483647 w 455"/>
              <a:gd name="T71" fmla="*/ 2147483647 h 418"/>
              <a:gd name="T72" fmla="*/ 2147483647 w 455"/>
              <a:gd name="T73" fmla="*/ 2147483647 h 418"/>
              <a:gd name="T74" fmla="*/ 2147483647 w 455"/>
              <a:gd name="T75" fmla="*/ 2147483647 h 418"/>
              <a:gd name="T76" fmla="*/ 2147483647 w 455"/>
              <a:gd name="T77" fmla="*/ 2147483647 h 418"/>
              <a:gd name="T78" fmla="*/ 2147483647 w 455"/>
              <a:gd name="T79" fmla="*/ 2147483647 h 418"/>
              <a:gd name="T80" fmla="*/ 2147483647 w 455"/>
              <a:gd name="T81" fmla="*/ 2147483647 h 418"/>
              <a:gd name="T82" fmla="*/ 2147483647 w 455"/>
              <a:gd name="T83" fmla="*/ 2147483647 h 418"/>
              <a:gd name="T84" fmla="*/ 2147483647 w 455"/>
              <a:gd name="T85" fmla="*/ 2147483647 h 418"/>
              <a:gd name="T86" fmla="*/ 2147483647 w 455"/>
              <a:gd name="T87" fmla="*/ 407481580 h 418"/>
              <a:gd name="T88" fmla="*/ 379828414 w 455"/>
              <a:gd name="T89" fmla="*/ 646349317 h 418"/>
              <a:gd name="T90" fmla="*/ 618976026 w 455"/>
              <a:gd name="T91" fmla="*/ 2147483647 h 418"/>
              <a:gd name="T92" fmla="*/ 2147483647 w 455"/>
              <a:gd name="T93" fmla="*/ 2147483647 h 418"/>
              <a:gd name="T94" fmla="*/ 2147483647 w 455"/>
              <a:gd name="T95" fmla="*/ 2147483647 h 418"/>
              <a:gd name="T96" fmla="*/ 618976026 w 455"/>
              <a:gd name="T97" fmla="*/ 2147483647 h 418"/>
              <a:gd name="T98" fmla="*/ 604907196 w 455"/>
              <a:gd name="T99" fmla="*/ 646349317 h 418"/>
              <a:gd name="T100" fmla="*/ 2147483647 w 455"/>
              <a:gd name="T101" fmla="*/ 632296290 h 418"/>
              <a:gd name="T102" fmla="*/ 2147483647 w 455"/>
              <a:gd name="T103" fmla="*/ 2147483647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5"/>
              <a:gd name="T157" fmla="*/ 0 h 418"/>
              <a:gd name="T158" fmla="*/ 455 w 455"/>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5" h="418">
                <a:moveTo>
                  <a:pt x="385" y="294"/>
                </a:moveTo>
                <a:cubicBezTo>
                  <a:pt x="385" y="298"/>
                  <a:pt x="389" y="301"/>
                  <a:pt x="393" y="301"/>
                </a:cubicBezTo>
                <a:cubicBezTo>
                  <a:pt x="397" y="301"/>
                  <a:pt x="400" y="298"/>
                  <a:pt x="400" y="294"/>
                </a:cubicBezTo>
                <a:cubicBezTo>
                  <a:pt x="400" y="290"/>
                  <a:pt x="397" y="287"/>
                  <a:pt x="393" y="287"/>
                </a:cubicBezTo>
                <a:cubicBezTo>
                  <a:pt x="389" y="287"/>
                  <a:pt x="385" y="290"/>
                  <a:pt x="385" y="294"/>
                </a:cubicBezTo>
                <a:close/>
                <a:moveTo>
                  <a:pt x="412" y="294"/>
                </a:moveTo>
                <a:cubicBezTo>
                  <a:pt x="412" y="298"/>
                  <a:pt x="415" y="301"/>
                  <a:pt x="419" y="301"/>
                </a:cubicBezTo>
                <a:cubicBezTo>
                  <a:pt x="423" y="301"/>
                  <a:pt x="426" y="298"/>
                  <a:pt x="426" y="294"/>
                </a:cubicBezTo>
                <a:cubicBezTo>
                  <a:pt x="426" y="290"/>
                  <a:pt x="423" y="287"/>
                  <a:pt x="419" y="287"/>
                </a:cubicBezTo>
                <a:cubicBezTo>
                  <a:pt x="415" y="287"/>
                  <a:pt x="412" y="290"/>
                  <a:pt x="412" y="294"/>
                </a:cubicBezTo>
                <a:close/>
                <a:moveTo>
                  <a:pt x="447" y="61"/>
                </a:moveTo>
                <a:cubicBezTo>
                  <a:pt x="443" y="61"/>
                  <a:pt x="439" y="65"/>
                  <a:pt x="439" y="69"/>
                </a:cubicBezTo>
                <a:cubicBezTo>
                  <a:pt x="439" y="310"/>
                  <a:pt x="439" y="310"/>
                  <a:pt x="439" y="310"/>
                </a:cubicBezTo>
                <a:cubicBezTo>
                  <a:pt x="439" y="311"/>
                  <a:pt x="438" y="312"/>
                  <a:pt x="437" y="312"/>
                </a:cubicBezTo>
                <a:cubicBezTo>
                  <a:pt x="18" y="312"/>
                  <a:pt x="18" y="312"/>
                  <a:pt x="18" y="312"/>
                </a:cubicBezTo>
                <a:cubicBezTo>
                  <a:pt x="17" y="312"/>
                  <a:pt x="16" y="311"/>
                  <a:pt x="16" y="310"/>
                </a:cubicBezTo>
                <a:cubicBezTo>
                  <a:pt x="16" y="18"/>
                  <a:pt x="16" y="18"/>
                  <a:pt x="16" y="18"/>
                </a:cubicBezTo>
                <a:cubicBezTo>
                  <a:pt x="16" y="17"/>
                  <a:pt x="17" y="16"/>
                  <a:pt x="18" y="16"/>
                </a:cubicBezTo>
                <a:cubicBezTo>
                  <a:pt x="437" y="16"/>
                  <a:pt x="437" y="16"/>
                  <a:pt x="437" y="16"/>
                </a:cubicBezTo>
                <a:cubicBezTo>
                  <a:pt x="438" y="16"/>
                  <a:pt x="439" y="17"/>
                  <a:pt x="439" y="18"/>
                </a:cubicBezTo>
                <a:cubicBezTo>
                  <a:pt x="439" y="41"/>
                  <a:pt x="439" y="41"/>
                  <a:pt x="439" y="41"/>
                </a:cubicBezTo>
                <a:cubicBezTo>
                  <a:pt x="439" y="46"/>
                  <a:pt x="443" y="49"/>
                  <a:pt x="447" y="49"/>
                </a:cubicBezTo>
                <a:cubicBezTo>
                  <a:pt x="451" y="49"/>
                  <a:pt x="455" y="46"/>
                  <a:pt x="455" y="41"/>
                </a:cubicBezTo>
                <a:cubicBezTo>
                  <a:pt x="455" y="41"/>
                  <a:pt x="455" y="41"/>
                  <a:pt x="455" y="41"/>
                </a:cubicBezTo>
                <a:cubicBezTo>
                  <a:pt x="455" y="18"/>
                  <a:pt x="455" y="18"/>
                  <a:pt x="455" y="18"/>
                </a:cubicBezTo>
                <a:cubicBezTo>
                  <a:pt x="455" y="8"/>
                  <a:pt x="447" y="0"/>
                  <a:pt x="437" y="0"/>
                </a:cubicBezTo>
                <a:cubicBezTo>
                  <a:pt x="18" y="0"/>
                  <a:pt x="18" y="0"/>
                  <a:pt x="18" y="0"/>
                </a:cubicBezTo>
                <a:cubicBezTo>
                  <a:pt x="8" y="0"/>
                  <a:pt x="0" y="8"/>
                  <a:pt x="0" y="18"/>
                </a:cubicBezTo>
                <a:cubicBezTo>
                  <a:pt x="0" y="310"/>
                  <a:pt x="0" y="310"/>
                  <a:pt x="0" y="310"/>
                </a:cubicBezTo>
                <a:cubicBezTo>
                  <a:pt x="0" y="320"/>
                  <a:pt x="8" y="328"/>
                  <a:pt x="18" y="328"/>
                </a:cubicBezTo>
                <a:cubicBezTo>
                  <a:pt x="175" y="328"/>
                  <a:pt x="175" y="328"/>
                  <a:pt x="175" y="328"/>
                </a:cubicBezTo>
                <a:cubicBezTo>
                  <a:pt x="175" y="328"/>
                  <a:pt x="175" y="328"/>
                  <a:pt x="175" y="328"/>
                </a:cubicBezTo>
                <a:cubicBezTo>
                  <a:pt x="175" y="331"/>
                  <a:pt x="175" y="336"/>
                  <a:pt x="175" y="344"/>
                </a:cubicBezTo>
                <a:cubicBezTo>
                  <a:pt x="175" y="345"/>
                  <a:pt x="175" y="346"/>
                  <a:pt x="175" y="347"/>
                </a:cubicBezTo>
                <a:cubicBezTo>
                  <a:pt x="150" y="349"/>
                  <a:pt x="129" y="353"/>
                  <a:pt x="114" y="357"/>
                </a:cubicBezTo>
                <a:cubicBezTo>
                  <a:pt x="105" y="360"/>
                  <a:pt x="98" y="363"/>
                  <a:pt x="93" y="366"/>
                </a:cubicBezTo>
                <a:cubicBezTo>
                  <a:pt x="88" y="369"/>
                  <a:pt x="83" y="374"/>
                  <a:pt x="83" y="382"/>
                </a:cubicBezTo>
                <a:cubicBezTo>
                  <a:pt x="83" y="386"/>
                  <a:pt x="85" y="390"/>
                  <a:pt x="88" y="393"/>
                </a:cubicBezTo>
                <a:cubicBezTo>
                  <a:pt x="92" y="398"/>
                  <a:pt x="99" y="401"/>
                  <a:pt x="108" y="404"/>
                </a:cubicBezTo>
                <a:cubicBezTo>
                  <a:pt x="133" y="412"/>
                  <a:pt x="176" y="418"/>
                  <a:pt x="226" y="418"/>
                </a:cubicBezTo>
                <a:cubicBezTo>
                  <a:pt x="264" y="418"/>
                  <a:pt x="299" y="415"/>
                  <a:pt x="324" y="409"/>
                </a:cubicBezTo>
                <a:cubicBezTo>
                  <a:pt x="337" y="407"/>
                  <a:pt x="347" y="404"/>
                  <a:pt x="355" y="400"/>
                </a:cubicBezTo>
                <a:cubicBezTo>
                  <a:pt x="359" y="398"/>
                  <a:pt x="362" y="396"/>
                  <a:pt x="365" y="393"/>
                </a:cubicBezTo>
                <a:cubicBezTo>
                  <a:pt x="368" y="390"/>
                  <a:pt x="370" y="386"/>
                  <a:pt x="370" y="382"/>
                </a:cubicBezTo>
                <a:cubicBezTo>
                  <a:pt x="370" y="374"/>
                  <a:pt x="365" y="369"/>
                  <a:pt x="360" y="366"/>
                </a:cubicBezTo>
                <a:cubicBezTo>
                  <a:pt x="345" y="357"/>
                  <a:pt x="316" y="351"/>
                  <a:pt x="279" y="348"/>
                </a:cubicBezTo>
                <a:cubicBezTo>
                  <a:pt x="279" y="346"/>
                  <a:pt x="279" y="345"/>
                  <a:pt x="279" y="344"/>
                </a:cubicBezTo>
                <a:cubicBezTo>
                  <a:pt x="279" y="335"/>
                  <a:pt x="279" y="330"/>
                  <a:pt x="279" y="328"/>
                </a:cubicBezTo>
                <a:cubicBezTo>
                  <a:pt x="437" y="328"/>
                  <a:pt x="437" y="328"/>
                  <a:pt x="437" y="328"/>
                </a:cubicBezTo>
                <a:cubicBezTo>
                  <a:pt x="447" y="328"/>
                  <a:pt x="455" y="320"/>
                  <a:pt x="455" y="310"/>
                </a:cubicBezTo>
                <a:cubicBezTo>
                  <a:pt x="455" y="69"/>
                  <a:pt x="455" y="69"/>
                  <a:pt x="455" y="69"/>
                </a:cubicBezTo>
                <a:cubicBezTo>
                  <a:pt x="455" y="65"/>
                  <a:pt x="451" y="61"/>
                  <a:pt x="447" y="61"/>
                </a:cubicBezTo>
                <a:close/>
                <a:moveTo>
                  <a:pt x="290" y="387"/>
                </a:moveTo>
                <a:cubicBezTo>
                  <a:pt x="291" y="388"/>
                  <a:pt x="292" y="388"/>
                  <a:pt x="293" y="388"/>
                </a:cubicBezTo>
                <a:cubicBezTo>
                  <a:pt x="296" y="388"/>
                  <a:pt x="299" y="386"/>
                  <a:pt x="301" y="383"/>
                </a:cubicBezTo>
                <a:cubicBezTo>
                  <a:pt x="302" y="379"/>
                  <a:pt x="300" y="374"/>
                  <a:pt x="296" y="373"/>
                </a:cubicBezTo>
                <a:cubicBezTo>
                  <a:pt x="296" y="373"/>
                  <a:pt x="296" y="373"/>
                  <a:pt x="296" y="372"/>
                </a:cubicBezTo>
                <a:cubicBezTo>
                  <a:pt x="294" y="372"/>
                  <a:pt x="290" y="369"/>
                  <a:pt x="286" y="365"/>
                </a:cubicBezTo>
                <a:cubicBezTo>
                  <a:pt x="286" y="365"/>
                  <a:pt x="286" y="364"/>
                  <a:pt x="286" y="364"/>
                </a:cubicBezTo>
                <a:cubicBezTo>
                  <a:pt x="306" y="366"/>
                  <a:pt x="323" y="369"/>
                  <a:pt x="335" y="373"/>
                </a:cubicBezTo>
                <a:cubicBezTo>
                  <a:pt x="342" y="375"/>
                  <a:pt x="348" y="378"/>
                  <a:pt x="351" y="380"/>
                </a:cubicBezTo>
                <a:cubicBezTo>
                  <a:pt x="352" y="380"/>
                  <a:pt x="353" y="381"/>
                  <a:pt x="354" y="382"/>
                </a:cubicBezTo>
                <a:cubicBezTo>
                  <a:pt x="353" y="382"/>
                  <a:pt x="353" y="382"/>
                  <a:pt x="352" y="383"/>
                </a:cubicBezTo>
                <a:cubicBezTo>
                  <a:pt x="346" y="387"/>
                  <a:pt x="329" y="393"/>
                  <a:pt x="307" y="396"/>
                </a:cubicBezTo>
                <a:cubicBezTo>
                  <a:pt x="285" y="400"/>
                  <a:pt x="257" y="402"/>
                  <a:pt x="226" y="402"/>
                </a:cubicBezTo>
                <a:cubicBezTo>
                  <a:pt x="189" y="402"/>
                  <a:pt x="156" y="399"/>
                  <a:pt x="132" y="394"/>
                </a:cubicBezTo>
                <a:cubicBezTo>
                  <a:pt x="120" y="391"/>
                  <a:pt x="111" y="388"/>
                  <a:pt x="105" y="385"/>
                </a:cubicBezTo>
                <a:cubicBezTo>
                  <a:pt x="102" y="384"/>
                  <a:pt x="100" y="382"/>
                  <a:pt x="99" y="382"/>
                </a:cubicBezTo>
                <a:cubicBezTo>
                  <a:pt x="99" y="382"/>
                  <a:pt x="99" y="382"/>
                  <a:pt x="99" y="382"/>
                </a:cubicBezTo>
                <a:cubicBezTo>
                  <a:pt x="101" y="379"/>
                  <a:pt x="110" y="374"/>
                  <a:pt x="124" y="371"/>
                </a:cubicBezTo>
                <a:cubicBezTo>
                  <a:pt x="136" y="368"/>
                  <a:pt x="151" y="366"/>
                  <a:pt x="168" y="364"/>
                </a:cubicBezTo>
                <a:cubicBezTo>
                  <a:pt x="168" y="365"/>
                  <a:pt x="167" y="366"/>
                  <a:pt x="166" y="366"/>
                </a:cubicBezTo>
                <a:cubicBezTo>
                  <a:pt x="164" y="369"/>
                  <a:pt x="162" y="370"/>
                  <a:pt x="160" y="371"/>
                </a:cubicBezTo>
                <a:cubicBezTo>
                  <a:pt x="159" y="372"/>
                  <a:pt x="159" y="372"/>
                  <a:pt x="158" y="372"/>
                </a:cubicBezTo>
                <a:cubicBezTo>
                  <a:pt x="158" y="372"/>
                  <a:pt x="158" y="372"/>
                  <a:pt x="158" y="373"/>
                </a:cubicBezTo>
                <a:cubicBezTo>
                  <a:pt x="154" y="374"/>
                  <a:pt x="152" y="379"/>
                  <a:pt x="153" y="383"/>
                </a:cubicBezTo>
                <a:cubicBezTo>
                  <a:pt x="155" y="386"/>
                  <a:pt x="158" y="388"/>
                  <a:pt x="161" y="388"/>
                </a:cubicBezTo>
                <a:cubicBezTo>
                  <a:pt x="162" y="388"/>
                  <a:pt x="163" y="388"/>
                  <a:pt x="164" y="387"/>
                </a:cubicBezTo>
                <a:cubicBezTo>
                  <a:pt x="164" y="387"/>
                  <a:pt x="171" y="384"/>
                  <a:pt x="177" y="378"/>
                </a:cubicBezTo>
                <a:cubicBezTo>
                  <a:pt x="184" y="371"/>
                  <a:pt x="191" y="360"/>
                  <a:pt x="191" y="344"/>
                </a:cubicBezTo>
                <a:cubicBezTo>
                  <a:pt x="191" y="335"/>
                  <a:pt x="191" y="330"/>
                  <a:pt x="191" y="328"/>
                </a:cubicBezTo>
                <a:cubicBezTo>
                  <a:pt x="263" y="328"/>
                  <a:pt x="263" y="328"/>
                  <a:pt x="263" y="328"/>
                </a:cubicBezTo>
                <a:cubicBezTo>
                  <a:pt x="263" y="328"/>
                  <a:pt x="263" y="328"/>
                  <a:pt x="263" y="328"/>
                </a:cubicBezTo>
                <a:cubicBezTo>
                  <a:pt x="263" y="331"/>
                  <a:pt x="263" y="336"/>
                  <a:pt x="263" y="344"/>
                </a:cubicBezTo>
                <a:cubicBezTo>
                  <a:pt x="263" y="360"/>
                  <a:pt x="270" y="371"/>
                  <a:pt x="276" y="378"/>
                </a:cubicBezTo>
                <a:cubicBezTo>
                  <a:pt x="283" y="384"/>
                  <a:pt x="290" y="387"/>
                  <a:pt x="290" y="387"/>
                </a:cubicBezTo>
                <a:close/>
                <a:moveTo>
                  <a:pt x="427" y="46"/>
                </a:moveTo>
                <a:cubicBezTo>
                  <a:pt x="427" y="37"/>
                  <a:pt x="420" y="29"/>
                  <a:pt x="411" y="29"/>
                </a:cubicBezTo>
                <a:cubicBezTo>
                  <a:pt x="44" y="29"/>
                  <a:pt x="44" y="29"/>
                  <a:pt x="44" y="29"/>
                </a:cubicBezTo>
                <a:cubicBezTo>
                  <a:pt x="35" y="29"/>
                  <a:pt x="27" y="37"/>
                  <a:pt x="27" y="46"/>
                </a:cubicBezTo>
                <a:cubicBezTo>
                  <a:pt x="27" y="259"/>
                  <a:pt x="27" y="259"/>
                  <a:pt x="27" y="259"/>
                </a:cubicBezTo>
                <a:cubicBezTo>
                  <a:pt x="27" y="268"/>
                  <a:pt x="35" y="276"/>
                  <a:pt x="44" y="276"/>
                </a:cubicBezTo>
                <a:cubicBezTo>
                  <a:pt x="411" y="276"/>
                  <a:pt x="411" y="276"/>
                  <a:pt x="411" y="276"/>
                </a:cubicBezTo>
                <a:cubicBezTo>
                  <a:pt x="420" y="276"/>
                  <a:pt x="427" y="268"/>
                  <a:pt x="427" y="259"/>
                </a:cubicBezTo>
                <a:lnTo>
                  <a:pt x="427" y="46"/>
                </a:lnTo>
                <a:close/>
                <a:moveTo>
                  <a:pt x="411" y="259"/>
                </a:moveTo>
                <a:cubicBezTo>
                  <a:pt x="411" y="260"/>
                  <a:pt x="411" y="260"/>
                  <a:pt x="411" y="260"/>
                </a:cubicBezTo>
                <a:cubicBezTo>
                  <a:pt x="44" y="260"/>
                  <a:pt x="44" y="260"/>
                  <a:pt x="44" y="260"/>
                </a:cubicBezTo>
                <a:cubicBezTo>
                  <a:pt x="44" y="260"/>
                  <a:pt x="43" y="260"/>
                  <a:pt x="43" y="259"/>
                </a:cubicBezTo>
                <a:cubicBezTo>
                  <a:pt x="43" y="46"/>
                  <a:pt x="43" y="46"/>
                  <a:pt x="43" y="46"/>
                </a:cubicBezTo>
                <a:cubicBezTo>
                  <a:pt x="43" y="46"/>
                  <a:pt x="44" y="45"/>
                  <a:pt x="44" y="45"/>
                </a:cubicBezTo>
                <a:cubicBezTo>
                  <a:pt x="411" y="45"/>
                  <a:pt x="411" y="45"/>
                  <a:pt x="411" y="45"/>
                </a:cubicBezTo>
                <a:cubicBezTo>
                  <a:pt x="411" y="45"/>
                  <a:pt x="411" y="46"/>
                  <a:pt x="411" y="46"/>
                </a:cubicBezTo>
                <a:lnTo>
                  <a:pt x="411" y="259"/>
                </a:lnTo>
                <a:close/>
              </a:path>
            </a:pathLst>
          </a:custGeom>
          <a:solidFill>
            <a:srgbClr val="7030A0"/>
          </a:solidFill>
          <a:ln w="9525">
            <a:noFill/>
            <a:round/>
            <a:headEnd/>
            <a:tailEnd/>
          </a:ln>
        </p:spPr>
        <p:txBody>
          <a:bodyPr lIns="68579" tIns="34289" rIns="68579" bIns="3428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660066"/>
              </a:solidFill>
              <a:effectLst/>
              <a:uLnTx/>
              <a:uFillTx/>
              <a:latin typeface="+mn-lt"/>
              <a:ea typeface="+mn-ea"/>
              <a:cs typeface="Arial" charset="0"/>
            </a:endParaRPr>
          </a:p>
        </p:txBody>
      </p:sp>
      <p:sp>
        <p:nvSpPr>
          <p:cNvPr id="76" name="Line 14"/>
          <p:cNvSpPr>
            <a:spLocks noChangeShapeType="1"/>
          </p:cNvSpPr>
          <p:nvPr/>
        </p:nvSpPr>
        <p:spPr bwMode="auto">
          <a:xfrm flipV="1">
            <a:off x="2517263" y="3051653"/>
            <a:ext cx="692662" cy="139761"/>
          </a:xfrm>
          <a:prstGeom prst="line">
            <a:avLst/>
          </a:prstGeom>
          <a:noFill/>
          <a:ln w="254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TextBox 76"/>
          <p:cNvSpPr txBox="1"/>
          <p:nvPr/>
        </p:nvSpPr>
        <p:spPr>
          <a:xfrm>
            <a:off x="10898561" y="1977581"/>
            <a:ext cx="898003" cy="707886"/>
          </a:xfrm>
          <a:prstGeom prst="rect">
            <a:avLst/>
          </a:prstGeom>
          <a:noFill/>
        </p:spPr>
        <p:txBody>
          <a:bodyPr wrap="none" rtlCol="0">
            <a:spAutoFit/>
          </a:bodyPr>
          <a:lstStyle/>
          <a:p>
            <a:r>
              <a:rPr lang="en-US" dirty="0"/>
              <a:t>Netflix</a:t>
            </a:r>
            <a:br>
              <a:rPr lang="en-US" dirty="0"/>
            </a:br>
            <a:r>
              <a:rPr lang="en-US" dirty="0"/>
              <a:t>IPTV</a:t>
            </a:r>
          </a:p>
        </p:txBody>
      </p:sp>
      <p:sp>
        <p:nvSpPr>
          <p:cNvPr id="79" name="Freeform 29"/>
          <p:cNvSpPr>
            <a:spLocks noChangeAspect="1"/>
          </p:cNvSpPr>
          <p:nvPr/>
        </p:nvSpPr>
        <p:spPr bwMode="auto">
          <a:xfrm>
            <a:off x="5063644" y="1164265"/>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80" name="Text Box 30"/>
          <p:cNvSpPr txBox="1">
            <a:spLocks noChangeArrowheads="1"/>
          </p:cNvSpPr>
          <p:nvPr/>
        </p:nvSpPr>
        <p:spPr bwMode="auto">
          <a:xfrm>
            <a:off x="5131906" y="1219916"/>
            <a:ext cx="1296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IOT 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81" name="Line 16"/>
          <p:cNvSpPr>
            <a:spLocks noChangeShapeType="1"/>
          </p:cNvSpPr>
          <p:nvPr/>
        </p:nvSpPr>
        <p:spPr bwMode="auto">
          <a:xfrm flipV="1">
            <a:off x="6539854" y="1361604"/>
            <a:ext cx="496111" cy="197831"/>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82" name="Line 16"/>
          <p:cNvSpPr>
            <a:spLocks noChangeShapeType="1"/>
          </p:cNvSpPr>
          <p:nvPr/>
        </p:nvSpPr>
        <p:spPr bwMode="auto">
          <a:xfrm>
            <a:off x="4004205" y="1487356"/>
            <a:ext cx="1059440" cy="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83" name="Freeform 29"/>
          <p:cNvSpPr>
            <a:spLocks noChangeAspect="1"/>
          </p:cNvSpPr>
          <p:nvPr/>
        </p:nvSpPr>
        <p:spPr bwMode="auto">
          <a:xfrm>
            <a:off x="5222018" y="2405829"/>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84" name="Text Box 30"/>
          <p:cNvSpPr txBox="1">
            <a:spLocks noChangeArrowheads="1"/>
          </p:cNvSpPr>
          <p:nvPr/>
        </p:nvSpPr>
        <p:spPr bwMode="auto">
          <a:xfrm>
            <a:off x="5290280" y="2461480"/>
            <a:ext cx="1296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INDUSTRY</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85" name="Line 14"/>
          <p:cNvSpPr>
            <a:spLocks noChangeShapeType="1"/>
          </p:cNvSpPr>
          <p:nvPr/>
        </p:nvSpPr>
        <p:spPr bwMode="auto">
          <a:xfrm>
            <a:off x="3935928" y="1736827"/>
            <a:ext cx="1550756" cy="2452927"/>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0" name="Group 38"/>
          <p:cNvGrpSpPr>
            <a:grpSpLocks/>
          </p:cNvGrpSpPr>
          <p:nvPr/>
        </p:nvGrpSpPr>
        <p:grpSpPr bwMode="auto">
          <a:xfrm>
            <a:off x="7088033" y="2141413"/>
            <a:ext cx="1454150" cy="912813"/>
            <a:chOff x="4234" y="1207"/>
            <a:chExt cx="916" cy="575"/>
          </a:xfrm>
        </p:grpSpPr>
        <p:sp>
          <p:nvSpPr>
            <p:cNvPr id="91"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92" name="Text Box 40"/>
            <p:cNvSpPr txBox="1">
              <a:spLocks noChangeArrowheads="1"/>
            </p:cNvSpPr>
            <p:nvPr/>
          </p:nvSpPr>
          <p:spPr bwMode="auto">
            <a:xfrm>
              <a:off x="4348" y="1340"/>
              <a:ext cx="69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ROBOT</a:t>
              </a:r>
              <a:br>
                <a:rPr lang="en-US" sz="1800" b="1" dirty="0">
                  <a:solidFill>
                    <a:srgbClr val="00B050"/>
                  </a:solidFill>
                  <a:latin typeface="Ericsson Capital TT" pitchFamily="2" charset="0"/>
                </a:rPr>
              </a:br>
              <a:r>
                <a:rPr lang="en-US" sz="1800" b="1" dirty="0" err="1">
                  <a:solidFill>
                    <a:srgbClr val="00B050"/>
                  </a:solidFill>
                  <a:latin typeface="Ericsson Capital TT" pitchFamily="2" charset="0"/>
                </a:rPr>
                <a:t>COntrol</a:t>
              </a:r>
              <a:endParaRPr lang="en-US" sz="1800" b="1" dirty="0">
                <a:solidFill>
                  <a:srgbClr val="00B050"/>
                </a:solidFill>
                <a:latin typeface="Ericsson Capital TT" pitchFamily="2" charset="0"/>
              </a:endParaRPr>
            </a:p>
          </p:txBody>
        </p:sp>
      </p:grpSp>
      <p:sp>
        <p:nvSpPr>
          <p:cNvPr id="93" name="Line 16"/>
          <p:cNvSpPr>
            <a:spLocks noChangeShapeType="1"/>
          </p:cNvSpPr>
          <p:nvPr/>
        </p:nvSpPr>
        <p:spPr bwMode="auto">
          <a:xfrm flipV="1">
            <a:off x="6623628" y="2707096"/>
            <a:ext cx="496111" cy="197831"/>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Tree>
    <p:extLst>
      <p:ext uri="{BB962C8B-B14F-4D97-AF65-F5344CB8AC3E}">
        <p14:creationId xmlns:p14="http://schemas.microsoft.com/office/powerpoint/2010/main" val="6423069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67D05-45BA-4E8E-B82C-26AAD9BE52EA}"/>
              </a:ext>
            </a:extLst>
          </p:cNvPr>
          <p:cNvSpPr>
            <a:spLocks noGrp="1"/>
          </p:cNvSpPr>
          <p:nvPr>
            <p:ph sz="half" idx="1"/>
          </p:nvPr>
        </p:nvSpPr>
        <p:spPr/>
        <p:txBody>
          <a:bodyPr/>
          <a:lstStyle/>
          <a:p>
            <a:r>
              <a:rPr lang="en-US" b="1" dirty="0"/>
              <a:t>Network slices are network sharing common functions and / or infrastructure but built for a specific service or purpose</a:t>
            </a:r>
          </a:p>
          <a:p>
            <a:endParaRPr lang="en-US" dirty="0"/>
          </a:p>
          <a:p>
            <a:r>
              <a:rPr lang="en-US" dirty="0"/>
              <a:t>Core Network Selection</a:t>
            </a:r>
          </a:p>
          <a:p>
            <a:pPr lvl="1"/>
            <a:r>
              <a:rPr lang="en-US" dirty="0"/>
              <a:t>PLMN ID based</a:t>
            </a:r>
          </a:p>
          <a:p>
            <a:pPr lvl="1"/>
            <a:r>
              <a:rPr lang="en-US" dirty="0"/>
              <a:t>APN based</a:t>
            </a:r>
          </a:p>
          <a:p>
            <a:pPr lvl="1"/>
            <a:r>
              <a:rPr lang="en-US" b="1" dirty="0"/>
              <a:t>Dedicated Core Network Selection</a:t>
            </a:r>
          </a:p>
          <a:p>
            <a:pPr lvl="1"/>
            <a:r>
              <a:rPr lang="en-US" b="1" dirty="0"/>
              <a:t>enhanced Décor (</a:t>
            </a:r>
            <a:r>
              <a:rPr lang="en-US" b="1" dirty="0" err="1"/>
              <a:t>eDecor</a:t>
            </a:r>
            <a:r>
              <a:rPr lang="en-US" b="1" dirty="0"/>
              <a:t>)</a:t>
            </a:r>
          </a:p>
          <a:p>
            <a:pPr lvl="1"/>
            <a:r>
              <a:rPr lang="en-US" dirty="0"/>
              <a:t>5G Core network selection</a:t>
            </a:r>
          </a:p>
          <a:p>
            <a:pPr lvl="1"/>
            <a:endParaRPr lang="en-US" dirty="0"/>
          </a:p>
          <a:p>
            <a:endParaRPr lang="en-US" dirty="0"/>
          </a:p>
          <a:p>
            <a:pPr lvl="1"/>
            <a:endParaRPr lang="en-US" dirty="0"/>
          </a:p>
          <a:p>
            <a:endParaRPr lang="en-US" dirty="0"/>
          </a:p>
          <a:p>
            <a:endParaRPr lang="en-US" dirty="0"/>
          </a:p>
        </p:txBody>
      </p:sp>
      <p:sp>
        <p:nvSpPr>
          <p:cNvPr id="4" name="Title 3">
            <a:extLst>
              <a:ext uri="{FF2B5EF4-FFF2-40B4-BE49-F238E27FC236}">
                <a16:creationId xmlns:a16="http://schemas.microsoft.com/office/drawing/2014/main" id="{09AB1C6E-6F11-4DD5-8DDA-A4681D4195FD}"/>
              </a:ext>
            </a:extLst>
          </p:cNvPr>
          <p:cNvSpPr>
            <a:spLocks noGrp="1"/>
          </p:cNvSpPr>
          <p:nvPr>
            <p:ph type="title"/>
          </p:nvPr>
        </p:nvSpPr>
        <p:spPr/>
        <p:txBody>
          <a:bodyPr/>
          <a:lstStyle/>
          <a:p>
            <a:r>
              <a:rPr lang="en-US" dirty="0"/>
              <a:t>Cor network selection and deployment options</a:t>
            </a:r>
          </a:p>
        </p:txBody>
      </p:sp>
      <p:pic>
        <p:nvPicPr>
          <p:cNvPr id="5" name="Content Placeholder 4">
            <a:extLst>
              <a:ext uri="{FF2B5EF4-FFF2-40B4-BE49-F238E27FC236}">
                <a16:creationId xmlns:a16="http://schemas.microsoft.com/office/drawing/2014/main" id="{49D28410-4056-470D-A0A4-33D4D57F4435}"/>
              </a:ext>
            </a:extLst>
          </p:cNvPr>
          <p:cNvPicPr>
            <a:picLocks/>
          </p:cNvPicPr>
          <p:nvPr/>
        </p:nvPicPr>
        <p:blipFill>
          <a:blip r:embed="rId2"/>
          <a:stretch>
            <a:fillRect/>
          </a:stretch>
        </p:blipFill>
        <p:spPr bwMode="auto">
          <a:xfrm>
            <a:off x="6384471" y="1325084"/>
            <a:ext cx="4833258" cy="5532915"/>
          </a:xfrm>
          <a:prstGeom prst="rect">
            <a:avLst/>
          </a:prstGeom>
          <a:noFill/>
          <a:ln w="9525">
            <a:noFill/>
            <a:miter lim="800000"/>
            <a:headEnd/>
            <a:tailEnd/>
          </a:ln>
        </p:spPr>
      </p:pic>
    </p:spTree>
    <p:extLst>
      <p:ext uri="{BB962C8B-B14F-4D97-AF65-F5344CB8AC3E}">
        <p14:creationId xmlns:p14="http://schemas.microsoft.com/office/powerpoint/2010/main" val="372379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normAutofit/>
          </a:bodyPr>
          <a:lstStyle/>
          <a:p>
            <a:r>
              <a:rPr lang="en-US" dirty="0"/>
              <a:t>Communication in the M-MTC Slice</a:t>
            </a:r>
          </a:p>
        </p:txBody>
      </p:sp>
    </p:spTree>
    <p:extLst>
      <p:ext uri="{BB962C8B-B14F-4D97-AF65-F5344CB8AC3E}">
        <p14:creationId xmlns:p14="http://schemas.microsoft.com/office/powerpoint/2010/main" val="47347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9BF883-62F5-4BB1-8849-1B50F57AD419}"/>
              </a:ext>
            </a:extLst>
          </p:cNvPr>
          <p:cNvSpPr>
            <a:spLocks noGrp="1"/>
          </p:cNvSpPr>
          <p:nvPr>
            <p:ph sz="quarter" idx="3"/>
          </p:nvPr>
        </p:nvSpPr>
        <p:spPr/>
        <p:txBody>
          <a:bodyPr/>
          <a:lstStyle/>
          <a:p>
            <a:r>
              <a:rPr lang="en-US" dirty="0"/>
              <a:t>Due to the available alternatives for cost efficient transport of data over the control plane (</a:t>
            </a:r>
            <a:r>
              <a:rPr lang="en-US" dirty="0" err="1"/>
              <a:t>DoNAS</a:t>
            </a:r>
            <a:r>
              <a:rPr lang="en-US" dirty="0"/>
              <a:t>), the main intention for using SMS in Massive IoT Infrastructure solution is to configure </a:t>
            </a:r>
            <a:r>
              <a:rPr lang="en-US" dirty="0" err="1"/>
              <a:t>eUICC</a:t>
            </a:r>
            <a:r>
              <a:rPr lang="en-US" dirty="0"/>
              <a:t> devices</a:t>
            </a:r>
          </a:p>
          <a:p>
            <a:endParaRPr lang="en-US" dirty="0"/>
          </a:p>
        </p:txBody>
      </p:sp>
      <p:sp>
        <p:nvSpPr>
          <p:cNvPr id="3" name="Content Placeholder 2">
            <a:extLst>
              <a:ext uri="{FF2B5EF4-FFF2-40B4-BE49-F238E27FC236}">
                <a16:creationId xmlns:a16="http://schemas.microsoft.com/office/drawing/2014/main" id="{9C3545B9-1924-4D55-A39C-16BBD302F94D}"/>
              </a:ext>
            </a:extLst>
          </p:cNvPr>
          <p:cNvSpPr>
            <a:spLocks noGrp="1"/>
          </p:cNvSpPr>
          <p:nvPr>
            <p:ph sz="half" idx="1"/>
          </p:nvPr>
        </p:nvSpPr>
        <p:spPr/>
        <p:txBody>
          <a:bodyPr/>
          <a:lstStyle/>
          <a:p>
            <a:r>
              <a:rPr lang="en-US" dirty="0"/>
              <a:t>SMS is a well-established method for simple device configuration and communication with simpler devices. SMS support is mandatory functionality for all IoT access types (EC-GSM, NB-IoT, Cat-M1)</a:t>
            </a:r>
          </a:p>
          <a:p>
            <a:endParaRPr lang="en-US" dirty="0"/>
          </a:p>
          <a:p>
            <a:r>
              <a:rPr lang="en-US" dirty="0"/>
              <a:t>SMS over SGs</a:t>
            </a:r>
          </a:p>
          <a:p>
            <a:endParaRPr lang="en-US" dirty="0"/>
          </a:p>
        </p:txBody>
      </p:sp>
      <p:sp>
        <p:nvSpPr>
          <p:cNvPr id="4" name="Title 3">
            <a:extLst>
              <a:ext uri="{FF2B5EF4-FFF2-40B4-BE49-F238E27FC236}">
                <a16:creationId xmlns:a16="http://schemas.microsoft.com/office/drawing/2014/main" id="{539043E0-351F-4DD7-A921-864C76D5E46B}"/>
              </a:ext>
            </a:extLst>
          </p:cNvPr>
          <p:cNvSpPr>
            <a:spLocks noGrp="1"/>
          </p:cNvSpPr>
          <p:nvPr>
            <p:ph type="title"/>
          </p:nvPr>
        </p:nvSpPr>
        <p:spPr/>
        <p:txBody>
          <a:bodyPr/>
          <a:lstStyle/>
          <a:p>
            <a:r>
              <a:rPr lang="en-US" dirty="0"/>
              <a:t>Short Message System (SMS)</a:t>
            </a:r>
          </a:p>
        </p:txBody>
      </p:sp>
    </p:spTree>
    <p:extLst>
      <p:ext uri="{BB962C8B-B14F-4D97-AF65-F5344CB8AC3E}">
        <p14:creationId xmlns:p14="http://schemas.microsoft.com/office/powerpoint/2010/main" val="417134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3" name="AutoShape 3"/>
          <p:cNvSpPr>
            <a:spLocks noChangeArrowheads="1"/>
          </p:cNvSpPr>
          <p:nvPr/>
        </p:nvSpPr>
        <p:spPr bwMode="auto">
          <a:xfrm>
            <a:off x="3208545" y="2725739"/>
            <a:ext cx="865188" cy="747713"/>
          </a:xfrm>
          <a:prstGeom prst="hexagon">
            <a:avLst>
              <a:gd name="adj" fmla="val 28928"/>
              <a:gd name="vf" fmla="val 11547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4" name="Straight Connector 37"/>
          <p:cNvCxnSpPr>
            <a:cxnSpLocks noChangeShapeType="1"/>
          </p:cNvCxnSpPr>
          <p:nvPr/>
        </p:nvCxnSpPr>
        <p:spPr bwMode="auto">
          <a:xfrm rot="5400000" flipH="1" flipV="1">
            <a:off x="2897395" y="1397001"/>
            <a:ext cx="1588" cy="76358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9385" name="Straight Connector 38"/>
          <p:cNvCxnSpPr>
            <a:cxnSpLocks noChangeShapeType="1"/>
          </p:cNvCxnSpPr>
          <p:nvPr/>
        </p:nvCxnSpPr>
        <p:spPr bwMode="auto">
          <a:xfrm rot="5400000" flipH="1" flipV="1">
            <a:off x="2825959" y="2744788"/>
            <a:ext cx="9525" cy="82550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87" name="Line 11"/>
          <p:cNvSpPr>
            <a:spLocks noChangeShapeType="1"/>
          </p:cNvSpPr>
          <p:nvPr/>
        </p:nvSpPr>
        <p:spPr bwMode="auto">
          <a:xfrm>
            <a:off x="4103896" y="1790702"/>
            <a:ext cx="1319213" cy="238125"/>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88" name="Line 12"/>
          <p:cNvSpPr>
            <a:spLocks noChangeShapeType="1"/>
          </p:cNvSpPr>
          <p:nvPr/>
        </p:nvSpPr>
        <p:spPr bwMode="auto">
          <a:xfrm flipV="1">
            <a:off x="4043570" y="2522538"/>
            <a:ext cx="1385888" cy="484188"/>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89" name="Line 13"/>
          <p:cNvSpPr>
            <a:spLocks noChangeShapeType="1"/>
          </p:cNvSpPr>
          <p:nvPr/>
        </p:nvSpPr>
        <p:spPr bwMode="auto">
          <a:xfrm>
            <a:off x="4018171" y="3268664"/>
            <a:ext cx="1476375" cy="53181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1" name="Line 15"/>
          <p:cNvSpPr>
            <a:spLocks noChangeShapeType="1"/>
          </p:cNvSpPr>
          <p:nvPr/>
        </p:nvSpPr>
        <p:spPr bwMode="auto">
          <a:xfrm>
            <a:off x="3973721" y="1943101"/>
            <a:ext cx="1598613" cy="1703388"/>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4" name="Text Box 18"/>
          <p:cNvSpPr txBox="1">
            <a:spLocks noChangeArrowheads="1"/>
          </p:cNvSpPr>
          <p:nvPr/>
        </p:nvSpPr>
        <p:spPr bwMode="auto">
          <a:xfrm>
            <a:off x="1808371" y="3200402"/>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a:t>3G</a:t>
            </a:r>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cxnSp>
        <p:nvCxnSpPr>
          <p:cNvPr id="229396" name="Straight Connector 38"/>
          <p:cNvCxnSpPr>
            <a:cxnSpLocks noChangeShapeType="1"/>
          </p:cNvCxnSpPr>
          <p:nvPr/>
        </p:nvCxnSpPr>
        <p:spPr bwMode="auto">
          <a:xfrm flipV="1">
            <a:off x="2621170" y="3222626"/>
            <a:ext cx="668338" cy="211138"/>
          </a:xfrm>
          <a:prstGeom prst="line">
            <a:avLst/>
          </a:prstGeom>
          <a:noFill/>
          <a:ln w="2857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229397" name="Text Box 21"/>
          <p:cNvSpPr txBox="1">
            <a:spLocks noChangeArrowheads="1"/>
          </p:cNvSpPr>
          <p:nvPr/>
        </p:nvSpPr>
        <p:spPr bwMode="auto">
          <a:xfrm>
            <a:off x="1827421" y="3617914"/>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a:t>HSPA</a:t>
            </a:r>
          </a:p>
        </p:txBody>
      </p:sp>
      <p:sp>
        <p:nvSpPr>
          <p:cNvPr id="229398" name="Text Box 22"/>
          <p:cNvSpPr txBox="1">
            <a:spLocks noChangeArrowheads="1"/>
          </p:cNvSpPr>
          <p:nvPr/>
        </p:nvSpPr>
        <p:spPr bwMode="auto">
          <a:xfrm>
            <a:off x="1814721" y="1984377"/>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a:t>GSM</a:t>
            </a:r>
          </a:p>
        </p:txBody>
      </p:sp>
      <p:sp>
        <p:nvSpPr>
          <p:cNvPr id="229400" name="Rectangle 26"/>
          <p:cNvSpPr>
            <a:spLocks noChangeArrowheads="1"/>
          </p:cNvSpPr>
          <p:nvPr/>
        </p:nvSpPr>
        <p:spPr bwMode="auto">
          <a:xfrm>
            <a:off x="3450655" y="2173288"/>
            <a:ext cx="408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969696"/>
                </a:solidFill>
              </a:rPr>
              <a:t>GSM</a:t>
            </a:r>
            <a:endParaRPr lang="en-US">
              <a:solidFill>
                <a:srgbClr val="969696"/>
              </a:solidFill>
            </a:endParaRPr>
          </a:p>
        </p:txBody>
      </p:sp>
      <p:sp>
        <p:nvSpPr>
          <p:cNvPr id="229401" name="Freeform 27"/>
          <p:cNvSpPr>
            <a:spLocks noChangeAspect="1" noEditPoints="1"/>
          </p:cNvSpPr>
          <p:nvPr/>
        </p:nvSpPr>
        <p:spPr bwMode="auto">
          <a:xfrm>
            <a:off x="3473658" y="2867027"/>
            <a:ext cx="361950" cy="409575"/>
          </a:xfrm>
          <a:custGeom>
            <a:avLst/>
            <a:gdLst>
              <a:gd name="T0" fmla="*/ 109 w 327"/>
              <a:gd name="T1" fmla="*/ 6 h 370"/>
              <a:gd name="T2" fmla="*/ 109 w 327"/>
              <a:gd name="T3" fmla="*/ 78 h 370"/>
              <a:gd name="T4" fmla="*/ 130 w 327"/>
              <a:gd name="T5" fmla="*/ 40 h 370"/>
              <a:gd name="T6" fmla="*/ 99 w 327"/>
              <a:gd name="T7" fmla="*/ 63 h 370"/>
              <a:gd name="T8" fmla="*/ 103 w 327"/>
              <a:gd name="T9" fmla="*/ 67 h 370"/>
              <a:gd name="T10" fmla="*/ 99 w 327"/>
              <a:gd name="T11" fmla="*/ 12 h 370"/>
              <a:gd name="T12" fmla="*/ 88 w 327"/>
              <a:gd name="T13" fmla="*/ 56 h 370"/>
              <a:gd name="T14" fmla="*/ 99 w 327"/>
              <a:gd name="T15" fmla="*/ 40 h 370"/>
              <a:gd name="T16" fmla="*/ 88 w 327"/>
              <a:gd name="T17" fmla="*/ 27 h 370"/>
              <a:gd name="T18" fmla="*/ 88 w 327"/>
              <a:gd name="T19" fmla="*/ 56 h 370"/>
              <a:gd name="T20" fmla="*/ 20 w 327"/>
              <a:gd name="T21" fmla="*/ 6 h 370"/>
              <a:gd name="T22" fmla="*/ 16 w 327"/>
              <a:gd name="T23" fmla="*/ 1 h 370"/>
              <a:gd name="T24" fmla="*/ 18 w 327"/>
              <a:gd name="T25" fmla="*/ 79 h 370"/>
              <a:gd name="T26" fmla="*/ 26 w 327"/>
              <a:gd name="T27" fmla="*/ 67 h 370"/>
              <a:gd name="T28" fmla="*/ 31 w 327"/>
              <a:gd name="T29" fmla="*/ 63 h 370"/>
              <a:gd name="T30" fmla="*/ 31 w 327"/>
              <a:gd name="T31" fmla="*/ 12 h 370"/>
              <a:gd name="T32" fmla="*/ 26 w 327"/>
              <a:gd name="T33" fmla="*/ 67 h 370"/>
              <a:gd name="T34" fmla="*/ 42 w 327"/>
              <a:gd name="T35" fmla="*/ 56 h 370"/>
              <a:gd name="T36" fmla="*/ 42 w 327"/>
              <a:gd name="T37" fmla="*/ 27 h 370"/>
              <a:gd name="T38" fmla="*/ 31 w 327"/>
              <a:gd name="T39" fmla="*/ 40 h 370"/>
              <a:gd name="T40" fmla="*/ 87 w 327"/>
              <a:gd name="T41" fmla="*/ 107 h 370"/>
              <a:gd name="T42" fmla="*/ 70 w 327"/>
              <a:gd name="T43" fmla="*/ 58 h 370"/>
              <a:gd name="T44" fmla="*/ 78 w 327"/>
              <a:gd name="T45" fmla="*/ 31 h 370"/>
              <a:gd name="T46" fmla="*/ 65 w 327"/>
              <a:gd name="T47" fmla="*/ 52 h 370"/>
              <a:gd name="T48" fmla="*/ 70 w 327"/>
              <a:gd name="T49" fmla="*/ 28 h 370"/>
              <a:gd name="T50" fmla="*/ 73 w 327"/>
              <a:gd name="T51" fmla="*/ 23 h 370"/>
              <a:gd name="T52" fmla="*/ 60 w 327"/>
              <a:gd name="T53" fmla="*/ 58 h 370"/>
              <a:gd name="T54" fmla="*/ 43 w 327"/>
              <a:gd name="T55" fmla="*/ 107 h 370"/>
              <a:gd name="T56" fmla="*/ 22 w 327"/>
              <a:gd name="T57" fmla="*/ 141 h 370"/>
              <a:gd name="T58" fmla="*/ 23 w 327"/>
              <a:gd name="T59" fmla="*/ 147 h 370"/>
              <a:gd name="T60" fmla="*/ 65 w 327"/>
              <a:gd name="T61" fmla="*/ 132 h 370"/>
              <a:gd name="T62" fmla="*/ 107 w 327"/>
              <a:gd name="T63" fmla="*/ 147 h 370"/>
              <a:gd name="T64" fmla="*/ 109 w 327"/>
              <a:gd name="T65" fmla="*/ 142 h 370"/>
              <a:gd name="T66" fmla="*/ 73 w 327"/>
              <a:gd name="T67" fmla="*/ 91 h 370"/>
              <a:gd name="T68" fmla="*/ 65 w 327"/>
              <a:gd name="T69" fmla="*/ 63 h 370"/>
              <a:gd name="T70" fmla="*/ 75 w 327"/>
              <a:gd name="T71" fmla="*/ 97 h 370"/>
              <a:gd name="T72" fmla="*/ 52 w 327"/>
              <a:gd name="T73" fmla="*/ 104 h 370"/>
              <a:gd name="T74" fmla="*/ 65 w 327"/>
              <a:gd name="T75" fmla="*/ 108 h 370"/>
              <a:gd name="T76" fmla="*/ 65 w 327"/>
              <a:gd name="T77" fmla="*/ 113 h 370"/>
              <a:gd name="T78" fmla="*/ 93 w 327"/>
              <a:gd name="T79" fmla="*/ 141 h 370"/>
              <a:gd name="T80" fmla="*/ 30 w 327"/>
              <a:gd name="T81" fmla="*/ 141 h 370"/>
              <a:gd name="T82" fmla="*/ 65 w 327"/>
              <a:gd name="T83" fmla="*/ 120 h 370"/>
              <a:gd name="T84" fmla="*/ 100 w 327"/>
              <a:gd name="T85" fmla="*/ 141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879852"/>
            <a:ext cx="1296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06" name="Rectangle 34"/>
          <p:cNvSpPr>
            <a:spLocks noChangeArrowheads="1"/>
          </p:cNvSpPr>
          <p:nvPr/>
        </p:nvSpPr>
        <p:spPr bwMode="auto">
          <a:xfrm>
            <a:off x="3337134" y="3533776"/>
            <a:ext cx="6989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1"/>
                </a:solidFill>
              </a:rPr>
              <a:t>WCDMA</a:t>
            </a:r>
            <a:endParaRPr lang="en-US">
              <a:solidFill>
                <a:schemeClr val="accent1"/>
              </a:solidFill>
            </a:endParaRPr>
          </a:p>
        </p:txBody>
      </p:sp>
      <p:grpSp>
        <p:nvGrpSpPr>
          <p:cNvPr id="229407" name="Group 35"/>
          <p:cNvGrpSpPr>
            <a:grpSpLocks/>
          </p:cNvGrpSpPr>
          <p:nvPr/>
        </p:nvGrpSpPr>
        <p:grpSpPr bwMode="auto">
          <a:xfrm>
            <a:off x="5485020" y="1739902"/>
            <a:ext cx="1454150" cy="912813"/>
            <a:chOff x="2496" y="1095"/>
            <a:chExt cx="916" cy="575"/>
          </a:xfrm>
        </p:grpSpPr>
        <p:sp>
          <p:nvSpPr>
            <p:cNvPr id="229422" name="Freeform 36"/>
            <p:cNvSpPr>
              <a:spLocks noChangeAspect="1"/>
            </p:cNvSpPr>
            <p:nvPr/>
          </p:nvSpPr>
          <p:spPr bwMode="auto">
            <a:xfrm>
              <a:off x="2496" y="1095"/>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accent1"/>
            </a:solidFill>
            <a:ln w="9525">
              <a:solidFill>
                <a:schemeClr val="accent1"/>
              </a:solidFill>
              <a:round/>
              <a:headEnd/>
              <a:tailEnd/>
            </a:ln>
          </p:spPr>
          <p:txBody>
            <a:bodyPr/>
            <a:lstStyle/>
            <a:p>
              <a:endParaRPr lang="en-US"/>
            </a:p>
          </p:txBody>
        </p:sp>
        <p:sp>
          <p:nvSpPr>
            <p:cNvPr id="229423" name="Text Box 37"/>
            <p:cNvSpPr txBox="1">
              <a:spLocks noChangeArrowheads="1"/>
            </p:cNvSpPr>
            <p:nvPr/>
          </p:nvSpPr>
          <p:spPr bwMode="auto">
            <a:xfrm>
              <a:off x="2575" y="1123"/>
              <a:ext cx="75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a:solidFill>
                    <a:schemeClr val="accent1"/>
                  </a:solidFill>
                  <a:latin typeface="Ericsson Capital TT" pitchFamily="2" charset="0"/>
                </a:rPr>
                <a:t>Circuit</a:t>
              </a:r>
              <a:br>
                <a:rPr lang="en-US" sz="1800" b="1">
                  <a:solidFill>
                    <a:schemeClr val="accent1"/>
                  </a:solidFill>
                  <a:latin typeface="Ericsson Capital TT" pitchFamily="2" charset="0"/>
                </a:rPr>
              </a:br>
              <a:r>
                <a:rPr lang="en-US" sz="1800" b="1">
                  <a:solidFill>
                    <a:schemeClr val="accent1"/>
                  </a:solidFill>
                  <a:latin typeface="Ericsson Capital TT" pitchFamily="2" charset="0"/>
                </a:rPr>
                <a:t>switched</a:t>
              </a:r>
              <a:br>
                <a:rPr lang="en-US" sz="1800" b="1">
                  <a:solidFill>
                    <a:schemeClr val="accent1"/>
                  </a:solidFill>
                  <a:latin typeface="Ericsson Capital TT" pitchFamily="2" charset="0"/>
                </a:rPr>
              </a:br>
              <a:r>
                <a:rPr lang="en-US" sz="1800" b="1">
                  <a:solidFill>
                    <a:schemeClr val="accent1"/>
                  </a:solidFill>
                  <a:latin typeface="Ericsson Capital TT" pitchFamily="2" charset="0"/>
                </a:rPr>
                <a:t>CORE</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0" name="Freeform 7"/>
          <p:cNvSpPr>
            <a:spLocks noChangeAspect="1" noEditPoints="1"/>
          </p:cNvSpPr>
          <p:nvPr/>
        </p:nvSpPr>
        <p:spPr bwMode="auto">
          <a:xfrm>
            <a:off x="2095709" y="2811463"/>
            <a:ext cx="296863" cy="450850"/>
          </a:xfrm>
          <a:custGeom>
            <a:avLst/>
            <a:gdLst>
              <a:gd name="T0" fmla="*/ 15 w 292"/>
              <a:gd name="T1" fmla="*/ 22 h 444"/>
              <a:gd name="T2" fmla="*/ 1 w 292"/>
              <a:gd name="T3" fmla="*/ 22 h 444"/>
              <a:gd name="T4" fmla="*/ 1 w 292"/>
              <a:gd name="T5" fmla="*/ 4 h 444"/>
              <a:gd name="T6" fmla="*/ 15 w 292"/>
              <a:gd name="T7" fmla="*/ 4 h 444"/>
              <a:gd name="T8" fmla="*/ 17 w 292"/>
              <a:gd name="T9" fmla="*/ 6 h 444"/>
              <a:gd name="T10" fmla="*/ 15 w 292"/>
              <a:gd name="T11" fmla="*/ 1 h 444"/>
              <a:gd name="T12" fmla="*/ 12 w 292"/>
              <a:gd name="T13" fmla="*/ 1 h 444"/>
              <a:gd name="T14" fmla="*/ 0 w 292"/>
              <a:gd name="T15" fmla="*/ 4 h 444"/>
              <a:gd name="T16" fmla="*/ 0 w 292"/>
              <a:gd name="T17" fmla="*/ 22 h 444"/>
              <a:gd name="T18" fmla="*/ 17 w 292"/>
              <a:gd name="T19" fmla="*/ 22 h 444"/>
              <a:gd name="T20" fmla="*/ 15 w 292"/>
              <a:gd name="T21" fmla="*/ 11 h 444"/>
              <a:gd name="T22" fmla="*/ 13 w 292"/>
              <a:gd name="T23" fmla="*/ 3 h 444"/>
              <a:gd name="T24" fmla="*/ 2 w 292"/>
              <a:gd name="T25" fmla="*/ 5 h 444"/>
              <a:gd name="T26" fmla="*/ 3 w 292"/>
              <a:gd name="T27" fmla="*/ 12 h 444"/>
              <a:gd name="T28" fmla="*/ 15 w 292"/>
              <a:gd name="T29" fmla="*/ 11 h 444"/>
              <a:gd name="T30" fmla="*/ 13 w 292"/>
              <a:gd name="T31" fmla="*/ 12 h 444"/>
              <a:gd name="T32" fmla="*/ 3 w 292"/>
              <a:gd name="T33" fmla="*/ 11 h 444"/>
              <a:gd name="T34" fmla="*/ 3 w 292"/>
              <a:gd name="T35" fmla="*/ 4 h 444"/>
              <a:gd name="T36" fmla="*/ 14 w 292"/>
              <a:gd name="T37" fmla="*/ 5 h 444"/>
              <a:gd name="T38" fmla="*/ 7 w 292"/>
              <a:gd name="T39" fmla="*/ 23 h 444"/>
              <a:gd name="T40" fmla="*/ 6 w 292"/>
              <a:gd name="T41" fmla="*/ 22 h 444"/>
              <a:gd name="T42" fmla="*/ 8 w 292"/>
              <a:gd name="T43" fmla="*/ 22 h 444"/>
              <a:gd name="T44" fmla="*/ 10 w 292"/>
              <a:gd name="T45" fmla="*/ 23 h 444"/>
              <a:gd name="T46" fmla="*/ 9 w 292"/>
              <a:gd name="T47" fmla="*/ 22 h 444"/>
              <a:gd name="T48" fmla="*/ 5 w 292"/>
              <a:gd name="T49" fmla="*/ 13 h 444"/>
              <a:gd name="T50" fmla="*/ 2 w 292"/>
              <a:gd name="T51" fmla="*/ 15 h 444"/>
              <a:gd name="T52" fmla="*/ 5 w 292"/>
              <a:gd name="T53" fmla="*/ 15 h 444"/>
              <a:gd name="T54" fmla="*/ 9 w 292"/>
              <a:gd name="T55" fmla="*/ 15 h 444"/>
              <a:gd name="T56" fmla="*/ 9 w 292"/>
              <a:gd name="T57" fmla="*/ 13 h 444"/>
              <a:gd name="T58" fmla="*/ 6 w 292"/>
              <a:gd name="T59" fmla="*/ 15 h 444"/>
              <a:gd name="T60" fmla="*/ 13 w 292"/>
              <a:gd name="T61" fmla="*/ 13 h 444"/>
              <a:gd name="T62" fmla="*/ 11 w 292"/>
              <a:gd name="T63" fmla="*/ 15 h 444"/>
              <a:gd name="T64" fmla="*/ 14 w 292"/>
              <a:gd name="T65" fmla="*/ 15 h 444"/>
              <a:gd name="T66" fmla="*/ 5 w 292"/>
              <a:gd name="T67" fmla="*/ 17 h 444"/>
              <a:gd name="T68" fmla="*/ 2 w 292"/>
              <a:gd name="T69" fmla="*/ 18 h 444"/>
              <a:gd name="T70" fmla="*/ 5 w 292"/>
              <a:gd name="T71" fmla="*/ 18 h 444"/>
              <a:gd name="T72" fmla="*/ 8 w 292"/>
              <a:gd name="T73" fmla="*/ 19 h 444"/>
              <a:gd name="T74" fmla="*/ 10 w 292"/>
              <a:gd name="T75" fmla="*/ 17 h 444"/>
              <a:gd name="T76" fmla="*/ 6 w 292"/>
              <a:gd name="T77" fmla="*/ 17 h 444"/>
              <a:gd name="T78" fmla="*/ 13 w 292"/>
              <a:gd name="T79" fmla="*/ 17 h 444"/>
              <a:gd name="T80" fmla="*/ 11 w 292"/>
              <a:gd name="T81" fmla="*/ 18 h 444"/>
              <a:gd name="T82" fmla="*/ 14 w 292"/>
              <a:gd name="T83" fmla="*/ 18 h 444"/>
              <a:gd name="T84" fmla="*/ 3 w 292"/>
              <a:gd name="T85" fmla="*/ 19 h 444"/>
              <a:gd name="T86" fmla="*/ 3 w 292"/>
              <a:gd name="T87" fmla="*/ 21 h 444"/>
              <a:gd name="T88" fmla="*/ 5 w 292"/>
              <a:gd name="T89" fmla="*/ 20 h 444"/>
              <a:gd name="T90" fmla="*/ 10 w 292"/>
              <a:gd name="T91" fmla="*/ 20 h 444"/>
              <a:gd name="T92" fmla="*/ 6 w 292"/>
              <a:gd name="T93" fmla="*/ 20 h 444"/>
              <a:gd name="T94" fmla="*/ 9 w 292"/>
              <a:gd name="T95" fmla="*/ 21 h 444"/>
              <a:gd name="T96" fmla="*/ 12 w 292"/>
              <a:gd name="T97" fmla="*/ 19 h 444"/>
              <a:gd name="T98" fmla="*/ 12 w 292"/>
              <a:gd name="T99" fmla="*/ 21 h 444"/>
              <a:gd name="T100" fmla="*/ 14 w 292"/>
              <a:gd name="T101" fmla="*/ 20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11" name="Group 6"/>
          <p:cNvGrpSpPr>
            <a:grpSpLocks/>
          </p:cNvGrpSpPr>
          <p:nvPr/>
        </p:nvGrpSpPr>
        <p:grpSpPr bwMode="auto">
          <a:xfrm>
            <a:off x="2346534" y="3344864"/>
            <a:ext cx="244475" cy="371475"/>
            <a:chOff x="657" y="2024"/>
            <a:chExt cx="393" cy="596"/>
          </a:xfrm>
        </p:grpSpPr>
        <p:sp>
          <p:nvSpPr>
            <p:cNvPr id="229416"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7" name="Text Box 8"/>
            <p:cNvSpPr txBox="1">
              <a:spLocks noChangeArrowheads="1"/>
            </p:cNvSpPr>
            <p:nvPr/>
          </p:nvSpPr>
          <p:spPr bwMode="auto">
            <a:xfrm>
              <a:off x="736" y="2095"/>
              <a:ext cx="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59" name="Freeform 7"/>
          <p:cNvSpPr>
            <a:spLocks noChangeAspect="1" noEditPoints="1"/>
          </p:cNvSpPr>
          <p:nvPr/>
        </p:nvSpPr>
        <p:spPr bwMode="auto">
          <a:xfrm>
            <a:off x="2241759" y="1549401"/>
            <a:ext cx="296863" cy="450850"/>
          </a:xfrm>
          <a:custGeom>
            <a:avLst/>
            <a:gdLst/>
            <a:ahLst/>
            <a:cxnLst>
              <a:cxn ang="0">
                <a:pos x="276" y="396"/>
              </a:cxn>
              <a:cxn ang="0">
                <a:pos x="16" y="396"/>
              </a:cxn>
              <a:cxn ang="0">
                <a:pos x="16" y="81"/>
              </a:cxn>
              <a:cxn ang="0">
                <a:pos x="276" y="81"/>
              </a:cxn>
              <a:cxn ang="0">
                <a:pos x="292" y="116"/>
              </a:cxn>
              <a:cxn ang="0">
                <a:pos x="266" y="16"/>
              </a:cxn>
              <a:cxn ang="0">
                <a:pos x="206" y="16"/>
              </a:cxn>
              <a:cxn ang="0">
                <a:pos x="0" y="81"/>
              </a:cxn>
              <a:cxn ang="0">
                <a:pos x="0" y="396"/>
              </a:cxn>
              <a:cxn ang="0">
                <a:pos x="292" y="396"/>
              </a:cxn>
              <a:cxn ang="0">
                <a:pos x="265" y="196"/>
              </a:cxn>
              <a:cxn ang="0">
                <a:pos x="233" y="58"/>
              </a:cxn>
              <a:cxn ang="0">
                <a:pos x="27" y="90"/>
              </a:cxn>
              <a:cxn ang="0">
                <a:pos x="60" y="228"/>
              </a:cxn>
              <a:cxn ang="0">
                <a:pos x="265" y="196"/>
              </a:cxn>
              <a:cxn ang="0">
                <a:pos x="233" y="212"/>
              </a:cxn>
              <a:cxn ang="0">
                <a:pos x="43" y="196"/>
              </a:cxn>
              <a:cxn ang="0">
                <a:pos x="60" y="74"/>
              </a:cxn>
              <a:cxn ang="0">
                <a:pos x="249" y="90"/>
              </a:cxn>
              <a:cxn ang="0">
                <a:pos x="120" y="418"/>
              </a:cxn>
              <a:cxn ang="0">
                <a:pos x="113" y="411"/>
              </a:cxn>
              <a:cxn ang="0">
                <a:pos x="154" y="411"/>
              </a:cxn>
              <a:cxn ang="0">
                <a:pos x="173" y="418"/>
              </a:cxn>
              <a:cxn ang="0">
                <a:pos x="165" y="411"/>
              </a:cxn>
              <a:cxn ang="0">
                <a:pos x="84" y="245"/>
              </a:cxn>
              <a:cxn ang="0">
                <a:pos x="41" y="270"/>
              </a:cxn>
              <a:cxn ang="0">
                <a:pos x="100" y="270"/>
              </a:cxn>
              <a:cxn ang="0">
                <a:pos x="161" y="286"/>
              </a:cxn>
              <a:cxn ang="0">
                <a:pos x="161" y="245"/>
              </a:cxn>
              <a:cxn ang="0">
                <a:pos x="117" y="270"/>
              </a:cxn>
              <a:cxn ang="0">
                <a:pos x="238" y="245"/>
              </a:cxn>
              <a:cxn ang="0">
                <a:pos x="194" y="270"/>
              </a:cxn>
              <a:cxn ang="0">
                <a:pos x="254" y="270"/>
              </a:cxn>
              <a:cxn ang="0">
                <a:pos x="84" y="297"/>
              </a:cxn>
              <a:cxn ang="0">
                <a:pos x="41" y="322"/>
              </a:cxn>
              <a:cxn ang="0">
                <a:pos x="100" y="322"/>
              </a:cxn>
              <a:cxn ang="0">
                <a:pos x="133" y="338"/>
              </a:cxn>
              <a:cxn ang="0">
                <a:pos x="177" y="313"/>
              </a:cxn>
              <a:cxn ang="0">
                <a:pos x="117" y="313"/>
              </a:cxn>
              <a:cxn ang="0">
                <a:pos x="238" y="297"/>
              </a:cxn>
              <a:cxn ang="0">
                <a:pos x="194" y="322"/>
              </a:cxn>
              <a:cxn ang="0">
                <a:pos x="254" y="322"/>
              </a:cxn>
              <a:cxn ang="0">
                <a:pos x="57" y="349"/>
              </a:cxn>
              <a:cxn ang="0">
                <a:pos x="57" y="390"/>
              </a:cxn>
              <a:cxn ang="0">
                <a:pos x="100" y="365"/>
              </a:cxn>
              <a:cxn ang="0">
                <a:pos x="177" y="365"/>
              </a:cxn>
              <a:cxn ang="0">
                <a:pos x="117" y="365"/>
              </a:cxn>
              <a:cxn ang="0">
                <a:pos x="161" y="390"/>
              </a:cxn>
              <a:cxn ang="0">
                <a:pos x="210" y="349"/>
              </a:cxn>
              <a:cxn ang="0">
                <a:pos x="210" y="390"/>
              </a:cxn>
              <a:cxn ang="0">
                <a:pos x="254" y="365"/>
              </a:cxn>
            </a:cxnLst>
            <a:rect l="0" t="0" r="r" b="b"/>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accent4">
              <a:lumMod val="60000"/>
              <a:lumOff val="40000"/>
            </a:schemeClr>
          </a:solidFill>
          <a:ln w="9525">
            <a:noFill/>
            <a:round/>
            <a:headEnd/>
            <a:tailEnd/>
          </a:ln>
        </p:spPr>
        <p:txBody>
          <a:bodyPr/>
          <a:lstStyle/>
          <a:p>
            <a:pPr>
              <a:defRPr/>
            </a:pPr>
            <a:endParaRPr lang="sv-SE" sz="2400"/>
          </a:p>
        </p:txBody>
      </p:sp>
      <p:sp>
        <p:nvSpPr>
          <p:cNvPr id="60" name="AutoShape 3"/>
          <p:cNvSpPr>
            <a:spLocks noChangeArrowheads="1"/>
          </p:cNvSpPr>
          <p:nvPr/>
        </p:nvSpPr>
        <p:spPr bwMode="auto">
          <a:xfrm>
            <a:off x="3208545" y="1382714"/>
            <a:ext cx="865188" cy="747713"/>
          </a:xfrm>
          <a:prstGeom prst="hexagon">
            <a:avLst>
              <a:gd name="adj" fmla="val 28928"/>
              <a:gd name="vf" fmla="val 115470"/>
            </a:avLst>
          </a:prstGeom>
          <a:ln>
            <a:solidFill>
              <a:schemeClr val="tx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229414" name="Freeform 31"/>
          <p:cNvSpPr>
            <a:spLocks noChangeAspect="1" noEditPoints="1"/>
          </p:cNvSpPr>
          <p:nvPr/>
        </p:nvSpPr>
        <p:spPr bwMode="auto">
          <a:xfrm>
            <a:off x="3443496" y="1516064"/>
            <a:ext cx="390525" cy="442913"/>
          </a:xfrm>
          <a:custGeom>
            <a:avLst/>
            <a:gdLst>
              <a:gd name="T0" fmla="*/ 629 w 327"/>
              <a:gd name="T1" fmla="*/ 36 h 370"/>
              <a:gd name="T2" fmla="*/ 629 w 327"/>
              <a:gd name="T3" fmla="*/ 474 h 370"/>
              <a:gd name="T4" fmla="*/ 746 w 327"/>
              <a:gd name="T5" fmla="*/ 240 h 370"/>
              <a:gd name="T6" fmla="*/ 568 w 327"/>
              <a:gd name="T7" fmla="*/ 380 h 370"/>
              <a:gd name="T8" fmla="*/ 592 w 327"/>
              <a:gd name="T9" fmla="*/ 406 h 370"/>
              <a:gd name="T10" fmla="*/ 568 w 327"/>
              <a:gd name="T11" fmla="*/ 75 h 370"/>
              <a:gd name="T12" fmla="*/ 506 w 327"/>
              <a:gd name="T13" fmla="*/ 341 h 370"/>
              <a:gd name="T14" fmla="*/ 570 w 327"/>
              <a:gd name="T15" fmla="*/ 240 h 370"/>
              <a:gd name="T16" fmla="*/ 506 w 327"/>
              <a:gd name="T17" fmla="*/ 167 h 370"/>
              <a:gd name="T18" fmla="*/ 506 w 327"/>
              <a:gd name="T19" fmla="*/ 341 h 370"/>
              <a:gd name="T20" fmla="*/ 116 w 327"/>
              <a:gd name="T21" fmla="*/ 36 h 370"/>
              <a:gd name="T22" fmla="*/ 91 w 327"/>
              <a:gd name="T23" fmla="*/ 10 h 370"/>
              <a:gd name="T24" fmla="*/ 105 w 327"/>
              <a:gd name="T25" fmla="*/ 478 h 370"/>
              <a:gd name="T26" fmla="*/ 152 w 327"/>
              <a:gd name="T27" fmla="*/ 406 h 370"/>
              <a:gd name="T28" fmla="*/ 178 w 327"/>
              <a:gd name="T29" fmla="*/ 380 h 370"/>
              <a:gd name="T30" fmla="*/ 178 w 327"/>
              <a:gd name="T31" fmla="*/ 75 h 370"/>
              <a:gd name="T32" fmla="*/ 152 w 327"/>
              <a:gd name="T33" fmla="*/ 406 h 370"/>
              <a:gd name="T34" fmla="*/ 241 w 327"/>
              <a:gd name="T35" fmla="*/ 341 h 370"/>
              <a:gd name="T36" fmla="*/ 241 w 327"/>
              <a:gd name="T37" fmla="*/ 167 h 370"/>
              <a:gd name="T38" fmla="*/ 175 w 327"/>
              <a:gd name="T39" fmla="*/ 240 h 370"/>
              <a:gd name="T40" fmla="*/ 500 w 327"/>
              <a:gd name="T41" fmla="*/ 649 h 370"/>
              <a:gd name="T42" fmla="*/ 403 w 327"/>
              <a:gd name="T43" fmla="*/ 351 h 370"/>
              <a:gd name="T44" fmla="*/ 449 w 327"/>
              <a:gd name="T45" fmla="*/ 185 h 370"/>
              <a:gd name="T46" fmla="*/ 374 w 327"/>
              <a:gd name="T47" fmla="*/ 317 h 370"/>
              <a:gd name="T48" fmla="*/ 403 w 327"/>
              <a:gd name="T49" fmla="*/ 170 h 370"/>
              <a:gd name="T50" fmla="*/ 419 w 327"/>
              <a:gd name="T51" fmla="*/ 137 h 370"/>
              <a:gd name="T52" fmla="*/ 342 w 327"/>
              <a:gd name="T53" fmla="*/ 351 h 370"/>
              <a:gd name="T54" fmla="*/ 246 w 327"/>
              <a:gd name="T55" fmla="*/ 651 h 370"/>
              <a:gd name="T56" fmla="*/ 123 w 327"/>
              <a:gd name="T57" fmla="*/ 854 h 370"/>
              <a:gd name="T58" fmla="*/ 132 w 327"/>
              <a:gd name="T59" fmla="*/ 890 h 370"/>
              <a:gd name="T60" fmla="*/ 372 w 327"/>
              <a:gd name="T61" fmla="*/ 796 h 370"/>
              <a:gd name="T62" fmla="*/ 611 w 327"/>
              <a:gd name="T63" fmla="*/ 890 h 370"/>
              <a:gd name="T64" fmla="*/ 624 w 327"/>
              <a:gd name="T65" fmla="*/ 859 h 370"/>
              <a:gd name="T66" fmla="*/ 417 w 327"/>
              <a:gd name="T67" fmla="*/ 548 h 370"/>
              <a:gd name="T68" fmla="*/ 372 w 327"/>
              <a:gd name="T69" fmla="*/ 382 h 370"/>
              <a:gd name="T70" fmla="*/ 433 w 327"/>
              <a:gd name="T71" fmla="*/ 589 h 370"/>
              <a:gd name="T72" fmla="*/ 298 w 327"/>
              <a:gd name="T73" fmla="*/ 625 h 370"/>
              <a:gd name="T74" fmla="*/ 372 w 327"/>
              <a:gd name="T75" fmla="*/ 654 h 370"/>
              <a:gd name="T76" fmla="*/ 372 w 327"/>
              <a:gd name="T77" fmla="*/ 685 h 370"/>
              <a:gd name="T78" fmla="*/ 533 w 327"/>
              <a:gd name="T79" fmla="*/ 851 h 370"/>
              <a:gd name="T80" fmla="*/ 171 w 327"/>
              <a:gd name="T81" fmla="*/ 851 h 370"/>
              <a:gd name="T82" fmla="*/ 372 w 327"/>
              <a:gd name="T83" fmla="*/ 724 h 370"/>
              <a:gd name="T84" fmla="*/ 572 w 327"/>
              <a:gd name="T85" fmla="*/ 851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 VPN, ETC.</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sp>
        <p:nvSpPr>
          <p:cNvPr id="2" name="Title 1"/>
          <p:cNvSpPr>
            <a:spLocks noGrp="1"/>
          </p:cNvSpPr>
          <p:nvPr>
            <p:ph type="title"/>
          </p:nvPr>
        </p:nvSpPr>
        <p:spPr/>
        <p:txBody>
          <a:bodyPr>
            <a:normAutofit/>
          </a:bodyPr>
          <a:lstStyle/>
          <a:p>
            <a:r>
              <a:rPr lang="en-US" dirty="0"/>
              <a:t>Circuit switched fallback: </a:t>
            </a:r>
            <a:br>
              <a:rPr lang="en-US" dirty="0"/>
            </a:br>
            <a:r>
              <a:rPr lang="en-US" dirty="0"/>
              <a:t>LTE Data, CS voice</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cxnSp>
        <p:nvCxnSpPr>
          <p:cNvPr id="63" name="Straight Connector 38"/>
          <p:cNvCxnSpPr>
            <a:cxnSpLocks noChangeShapeType="1"/>
            <a:endCxn id="48" idx="4"/>
          </p:cNvCxnSpPr>
          <p:nvPr/>
        </p:nvCxnSpPr>
        <p:spPr bwMode="auto">
          <a:xfrm>
            <a:off x="2625141" y="3503488"/>
            <a:ext cx="801083" cy="1754312"/>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8" name="Line 15"/>
          <p:cNvSpPr>
            <a:spLocks noChangeShapeType="1"/>
          </p:cNvSpPr>
          <p:nvPr/>
        </p:nvSpPr>
        <p:spPr bwMode="auto">
          <a:xfrm flipH="1">
            <a:off x="6212095" y="2652714"/>
            <a:ext cx="0" cy="965147"/>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TextBox 51"/>
          <p:cNvSpPr txBox="1"/>
          <p:nvPr/>
        </p:nvSpPr>
        <p:spPr>
          <a:xfrm>
            <a:off x="3912447" y="4510030"/>
            <a:ext cx="1152880" cy="707886"/>
          </a:xfrm>
          <a:prstGeom prst="rect">
            <a:avLst/>
          </a:prstGeom>
          <a:noFill/>
        </p:spPr>
        <p:txBody>
          <a:bodyPr wrap="none" rtlCol="0">
            <a:spAutoFit/>
          </a:bodyPr>
          <a:lstStyle/>
          <a:p>
            <a:r>
              <a:rPr lang="en-US" dirty="0"/>
              <a:t>No CS</a:t>
            </a:r>
            <a:br>
              <a:rPr lang="en-US" dirty="0"/>
            </a:br>
            <a:r>
              <a:rPr lang="en-US" dirty="0"/>
              <a:t>Support!</a:t>
            </a:r>
          </a:p>
        </p:txBody>
      </p:sp>
      <p:sp>
        <p:nvSpPr>
          <p:cNvPr id="54" name="Line 17">
            <a:extLst>
              <a:ext uri="{FF2B5EF4-FFF2-40B4-BE49-F238E27FC236}">
                <a16:creationId xmlns:a16="http://schemas.microsoft.com/office/drawing/2014/main" id="{73F68370-F629-429C-AEF8-1A36179610DA}"/>
              </a:ext>
            </a:extLst>
          </p:cNvPr>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Speech Bubble: Rectangle with Corners Rounded 55">
            <a:extLst>
              <a:ext uri="{FF2B5EF4-FFF2-40B4-BE49-F238E27FC236}">
                <a16:creationId xmlns:a16="http://schemas.microsoft.com/office/drawing/2014/main" id="{DC58F2DF-8C7E-4C67-B7A3-719910EEF35E}"/>
              </a:ext>
            </a:extLst>
          </p:cNvPr>
          <p:cNvSpPr/>
          <p:nvPr/>
        </p:nvSpPr>
        <p:spPr bwMode="auto">
          <a:xfrm>
            <a:off x="8214278" y="1054328"/>
            <a:ext cx="2020544" cy="1464343"/>
          </a:xfrm>
          <a:prstGeom prst="wedgeRoundRectCallout">
            <a:avLst>
              <a:gd name="adj1" fmla="val -112046"/>
              <a:gd name="adj2" fmla="val 20170"/>
              <a:gd name="adj3" fmla="val 16667"/>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Authentication,</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Security,</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Connectivity,</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Mobility</a:t>
            </a:r>
          </a:p>
        </p:txBody>
      </p:sp>
      <p:sp>
        <p:nvSpPr>
          <p:cNvPr id="57" name="Speech Bubble: Rectangle with Corners Rounded 56">
            <a:extLst>
              <a:ext uri="{FF2B5EF4-FFF2-40B4-BE49-F238E27FC236}">
                <a16:creationId xmlns:a16="http://schemas.microsoft.com/office/drawing/2014/main" id="{5F8C0270-9E3D-4650-B893-D4A2AB591C2C}"/>
              </a:ext>
            </a:extLst>
          </p:cNvPr>
          <p:cNvSpPr/>
          <p:nvPr/>
        </p:nvSpPr>
        <p:spPr bwMode="auto">
          <a:xfrm>
            <a:off x="8214278" y="3235332"/>
            <a:ext cx="2020544" cy="1464343"/>
          </a:xfrm>
          <a:prstGeom prst="wedgeRoundRectCallout">
            <a:avLst>
              <a:gd name="adj1" fmla="val -112046"/>
              <a:gd name="adj2" fmla="val 20170"/>
              <a:gd name="adj3" fmla="val 16667"/>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Authentication,</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Security,</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Connectivity,</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Mobility</a:t>
            </a:r>
          </a:p>
        </p:txBody>
      </p:sp>
      <p:sp>
        <p:nvSpPr>
          <p:cNvPr id="61" name="Speech Bubble: Rectangle with Corners Rounded 60">
            <a:extLst>
              <a:ext uri="{FF2B5EF4-FFF2-40B4-BE49-F238E27FC236}">
                <a16:creationId xmlns:a16="http://schemas.microsoft.com/office/drawing/2014/main" id="{88DD2C10-9781-4F84-8D43-FDE3AA83862E}"/>
              </a:ext>
            </a:extLst>
          </p:cNvPr>
          <p:cNvSpPr/>
          <p:nvPr/>
        </p:nvSpPr>
        <p:spPr bwMode="auto">
          <a:xfrm>
            <a:off x="8214278" y="2707267"/>
            <a:ext cx="2578079" cy="404592"/>
          </a:xfrm>
          <a:prstGeom prst="wedgeRoundRectCallout">
            <a:avLst>
              <a:gd name="adj1" fmla="val -98662"/>
              <a:gd name="adj2" fmla="val -69379"/>
              <a:gd name="adj3" fmla="val 16667"/>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Telephony services</a:t>
            </a:r>
          </a:p>
        </p:txBody>
      </p:sp>
      <p:sp>
        <p:nvSpPr>
          <p:cNvPr id="64" name="Speech Bubble: Rectangle with Corners Rounded 63">
            <a:extLst>
              <a:ext uri="{FF2B5EF4-FFF2-40B4-BE49-F238E27FC236}">
                <a16:creationId xmlns:a16="http://schemas.microsoft.com/office/drawing/2014/main" id="{0AF6CA31-68A7-4CD8-9ECE-9FE4B4C442D1}"/>
              </a:ext>
            </a:extLst>
          </p:cNvPr>
          <p:cNvSpPr/>
          <p:nvPr/>
        </p:nvSpPr>
        <p:spPr bwMode="auto">
          <a:xfrm>
            <a:off x="8214278" y="4833916"/>
            <a:ext cx="2578079" cy="404592"/>
          </a:xfrm>
          <a:prstGeom prst="wedgeRoundRectCallout">
            <a:avLst>
              <a:gd name="adj1" fmla="val -97396"/>
              <a:gd name="adj2" fmla="val -146059"/>
              <a:gd name="adj3" fmla="val 16667"/>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Data</a:t>
            </a:r>
            <a:r>
              <a:rPr kumimoji="0" lang="en-US" sz="2000" b="0" i="0" u="none" strike="noStrike" cap="none" normalizeH="0" dirty="0">
                <a:ln>
                  <a:noFill/>
                </a:ln>
                <a:solidFill>
                  <a:schemeClr val="accent3"/>
                </a:solidFill>
                <a:effectLst/>
                <a:latin typeface="Arial" charset="0"/>
              </a:rPr>
              <a:t> Services</a:t>
            </a:r>
            <a:endParaRPr kumimoji="0" lang="en-US" sz="2000" b="0" i="0" u="none" strike="noStrike" cap="none" normalizeH="0" baseline="0" dirty="0">
              <a:ln>
                <a:noFill/>
              </a:ln>
              <a:solidFill>
                <a:schemeClr val="accent3"/>
              </a:solidFill>
              <a:effectLst/>
              <a:latin typeface="Arial" charset="0"/>
            </a:endParaRPr>
          </a:p>
        </p:txBody>
      </p:sp>
    </p:spTree>
    <p:extLst>
      <p:ext uri="{BB962C8B-B14F-4D97-AF65-F5344CB8AC3E}">
        <p14:creationId xmlns:p14="http://schemas.microsoft.com/office/powerpoint/2010/main" val="32999189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1D6BF-3AA1-41D9-B7FA-E21EA96C4805}"/>
              </a:ext>
            </a:extLst>
          </p:cNvPr>
          <p:cNvSpPr>
            <a:spLocks noGrp="1"/>
          </p:cNvSpPr>
          <p:nvPr>
            <p:ph sz="quarter" idx="3"/>
          </p:nvPr>
        </p:nvSpPr>
        <p:spPr/>
        <p:txBody>
          <a:bodyPr/>
          <a:lstStyle/>
          <a:p>
            <a:r>
              <a:rPr lang="en-US" dirty="0"/>
              <a:t>Control plane vs Data plane</a:t>
            </a:r>
          </a:p>
          <a:p>
            <a:endParaRPr lang="en-US" dirty="0"/>
          </a:p>
          <a:p>
            <a:endParaRPr lang="en-US" dirty="0"/>
          </a:p>
          <a:p>
            <a:endParaRPr lang="en-US" dirty="0"/>
          </a:p>
          <a:p>
            <a:endParaRPr lang="en-US" dirty="0"/>
          </a:p>
          <a:p>
            <a:endParaRPr lang="en-US" dirty="0"/>
          </a:p>
          <a:p>
            <a:pPr marL="0" indent="0">
              <a:buNone/>
            </a:pPr>
            <a:endParaRPr lang="en-US" dirty="0"/>
          </a:p>
          <a:p>
            <a:r>
              <a:rPr lang="en-US" dirty="0"/>
              <a:t>Data plane is originally designed for voice, media, high </a:t>
            </a:r>
            <a:r>
              <a:rPr lang="en-US" dirty="0" err="1"/>
              <a:t>bw</a:t>
            </a:r>
            <a:r>
              <a:rPr lang="en-US" dirty="0"/>
              <a:t>, etc. while control plane is designed for short messages.</a:t>
            </a:r>
          </a:p>
        </p:txBody>
      </p:sp>
      <p:sp>
        <p:nvSpPr>
          <p:cNvPr id="3" name="Content Placeholder 2">
            <a:extLst>
              <a:ext uri="{FF2B5EF4-FFF2-40B4-BE49-F238E27FC236}">
                <a16:creationId xmlns:a16="http://schemas.microsoft.com/office/drawing/2014/main" id="{3ACF796A-54C4-4D04-9476-7710F259CFAE}"/>
              </a:ext>
            </a:extLst>
          </p:cNvPr>
          <p:cNvSpPr>
            <a:spLocks noGrp="1"/>
          </p:cNvSpPr>
          <p:nvPr>
            <p:ph sz="half" idx="1"/>
          </p:nvPr>
        </p:nvSpPr>
        <p:spPr/>
        <p:txBody>
          <a:bodyPr/>
          <a:lstStyle/>
          <a:p>
            <a:r>
              <a:rPr lang="en-US" b="1" dirty="0" err="1"/>
              <a:t>DoNAS</a:t>
            </a:r>
            <a:r>
              <a:rPr lang="en-US" b="1" dirty="0"/>
              <a:t> enables transport of non-time critical, small volumes of data between the UE and the application server, resulting in reduced signaling.</a:t>
            </a:r>
          </a:p>
          <a:p>
            <a:endParaRPr lang="en-US" dirty="0"/>
          </a:p>
          <a:p>
            <a:r>
              <a:rPr lang="en-US" dirty="0"/>
              <a:t>Encapsulating the data in NAS PDUs avoiding full cycle of connection procedures</a:t>
            </a:r>
          </a:p>
          <a:p>
            <a:r>
              <a:rPr lang="en-US" dirty="0"/>
              <a:t>Traffic model “infrequent small data”</a:t>
            </a:r>
          </a:p>
          <a:p>
            <a:r>
              <a:rPr lang="en-US" dirty="0"/>
              <a:t>Mandatory feature for NB-IoT devices</a:t>
            </a:r>
          </a:p>
        </p:txBody>
      </p:sp>
      <p:sp>
        <p:nvSpPr>
          <p:cNvPr id="4" name="Title 3">
            <a:extLst>
              <a:ext uri="{FF2B5EF4-FFF2-40B4-BE49-F238E27FC236}">
                <a16:creationId xmlns:a16="http://schemas.microsoft.com/office/drawing/2014/main" id="{7FF8A423-B9F2-4F87-8604-F7DDF69D227E}"/>
              </a:ext>
            </a:extLst>
          </p:cNvPr>
          <p:cNvSpPr>
            <a:spLocks noGrp="1"/>
          </p:cNvSpPr>
          <p:nvPr>
            <p:ph type="title"/>
          </p:nvPr>
        </p:nvSpPr>
        <p:spPr/>
        <p:txBody>
          <a:bodyPr/>
          <a:lstStyle/>
          <a:p>
            <a:r>
              <a:rPr lang="en-US" dirty="0"/>
              <a:t>IP based communication over NAS (</a:t>
            </a:r>
            <a:r>
              <a:rPr lang="en-US" dirty="0" err="1"/>
              <a:t>DoNAS</a:t>
            </a:r>
            <a:r>
              <a:rPr lang="en-US" dirty="0"/>
              <a:t>)</a:t>
            </a:r>
          </a:p>
        </p:txBody>
      </p:sp>
      <p:pic>
        <p:nvPicPr>
          <p:cNvPr id="5" name="Picture 4">
            <a:extLst>
              <a:ext uri="{FF2B5EF4-FFF2-40B4-BE49-F238E27FC236}">
                <a16:creationId xmlns:a16="http://schemas.microsoft.com/office/drawing/2014/main" id="{8479FE64-5A81-4F81-BD78-570CF5992F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93366" y="2264863"/>
            <a:ext cx="5467351" cy="2405109"/>
          </a:xfrm>
          <a:prstGeom prst="rect">
            <a:avLst/>
          </a:prstGeom>
          <a:noFill/>
        </p:spPr>
      </p:pic>
    </p:spTree>
    <p:extLst>
      <p:ext uri="{BB962C8B-B14F-4D97-AF65-F5344CB8AC3E}">
        <p14:creationId xmlns:p14="http://schemas.microsoft.com/office/powerpoint/2010/main" val="7226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normAutofit/>
          </a:bodyPr>
          <a:lstStyle/>
          <a:p>
            <a:r>
              <a:rPr lang="en-US" dirty="0"/>
              <a:t>Power saving</a:t>
            </a:r>
          </a:p>
        </p:txBody>
      </p:sp>
    </p:spTree>
    <p:extLst>
      <p:ext uri="{BB962C8B-B14F-4D97-AF65-F5344CB8AC3E}">
        <p14:creationId xmlns:p14="http://schemas.microsoft.com/office/powerpoint/2010/main" val="107765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098A699-94C9-414E-B266-A33AF109090D}"/>
              </a:ext>
            </a:extLst>
          </p:cNvPr>
          <p:cNvSpPr>
            <a:spLocks noGrp="1"/>
          </p:cNvSpPr>
          <p:nvPr>
            <p:ph sz="quarter" idx="4"/>
          </p:nvPr>
        </p:nvSpPr>
        <p:spPr>
          <a:xfrm>
            <a:off x="6193368" y="4650694"/>
            <a:ext cx="5467351" cy="2066925"/>
          </a:xfrm>
        </p:spPr>
        <p:txBody>
          <a:bodyPr/>
          <a:lstStyle/>
          <a:p>
            <a:r>
              <a:rPr lang="en-US" dirty="0"/>
              <a:t>Low Complexity UE Support</a:t>
            </a:r>
          </a:p>
          <a:p>
            <a:pPr lvl="1"/>
            <a:r>
              <a:rPr lang="en-US" dirty="0"/>
              <a:t>The MME stores the UE Radio Capability for Paging information and notifies the eNodeB of this information in the Paging message</a:t>
            </a:r>
          </a:p>
          <a:p>
            <a:pPr lvl="1"/>
            <a:endParaRPr lang="en-US" dirty="0"/>
          </a:p>
          <a:p>
            <a:endParaRPr lang="en-US" dirty="0"/>
          </a:p>
        </p:txBody>
      </p:sp>
      <p:sp>
        <p:nvSpPr>
          <p:cNvPr id="5" name="Content Placeholder 4">
            <a:extLst>
              <a:ext uri="{FF2B5EF4-FFF2-40B4-BE49-F238E27FC236}">
                <a16:creationId xmlns:a16="http://schemas.microsoft.com/office/drawing/2014/main" id="{B145BE51-1A4C-419E-8327-427DBABB1471}"/>
              </a:ext>
            </a:extLst>
          </p:cNvPr>
          <p:cNvSpPr>
            <a:spLocks noGrp="1"/>
          </p:cNvSpPr>
          <p:nvPr>
            <p:ph sz="quarter" idx="3"/>
          </p:nvPr>
        </p:nvSpPr>
        <p:spPr>
          <a:xfrm>
            <a:off x="524935" y="4650694"/>
            <a:ext cx="5465233" cy="2066925"/>
          </a:xfrm>
        </p:spPr>
        <p:txBody>
          <a:bodyPr/>
          <a:lstStyle/>
          <a:p>
            <a:r>
              <a:rPr lang="en-US" dirty="0"/>
              <a:t>Discontinuous reception (DRX) cycle</a:t>
            </a:r>
          </a:p>
          <a:p>
            <a:pPr lvl="1"/>
            <a:r>
              <a:rPr lang="en-US" dirty="0"/>
              <a:t>UE specific time interval between monitoring downlink channels for paging messages like SMS, can be enlarged</a:t>
            </a:r>
          </a:p>
          <a:p>
            <a:endParaRPr lang="en-US" dirty="0"/>
          </a:p>
        </p:txBody>
      </p:sp>
      <p:sp>
        <p:nvSpPr>
          <p:cNvPr id="2" name="Content Placeholder 1">
            <a:extLst>
              <a:ext uri="{FF2B5EF4-FFF2-40B4-BE49-F238E27FC236}">
                <a16:creationId xmlns:a16="http://schemas.microsoft.com/office/drawing/2014/main" id="{89AFC47D-525E-4CB8-97EB-F3EBDED371F2}"/>
              </a:ext>
            </a:extLst>
          </p:cNvPr>
          <p:cNvSpPr>
            <a:spLocks noGrp="1"/>
          </p:cNvSpPr>
          <p:nvPr>
            <p:ph sz="quarter" idx="2"/>
          </p:nvPr>
        </p:nvSpPr>
        <p:spPr>
          <a:xfrm>
            <a:off x="6193368" y="1867884"/>
            <a:ext cx="5467351" cy="2065337"/>
          </a:xfrm>
        </p:spPr>
        <p:txBody>
          <a:bodyPr/>
          <a:lstStyle/>
          <a:p>
            <a:r>
              <a:rPr lang="en-US" dirty="0"/>
              <a:t>Network Synchronized High Latency Communication</a:t>
            </a:r>
          </a:p>
          <a:p>
            <a:pPr lvl="1"/>
            <a:r>
              <a:rPr lang="en-US" dirty="0"/>
              <a:t>SGW buffers the downlink data towards the device</a:t>
            </a:r>
          </a:p>
        </p:txBody>
      </p:sp>
      <p:sp>
        <p:nvSpPr>
          <p:cNvPr id="3" name="Content Placeholder 2">
            <a:extLst>
              <a:ext uri="{FF2B5EF4-FFF2-40B4-BE49-F238E27FC236}">
                <a16:creationId xmlns:a16="http://schemas.microsoft.com/office/drawing/2014/main" id="{2D1F3757-DA4D-47BC-8345-D773D4E73F81}"/>
              </a:ext>
            </a:extLst>
          </p:cNvPr>
          <p:cNvSpPr>
            <a:spLocks noGrp="1"/>
          </p:cNvSpPr>
          <p:nvPr>
            <p:ph sz="quarter" idx="1"/>
          </p:nvPr>
        </p:nvSpPr>
        <p:spPr>
          <a:xfrm>
            <a:off x="524935" y="1867885"/>
            <a:ext cx="5465233" cy="2065337"/>
          </a:xfrm>
        </p:spPr>
        <p:txBody>
          <a:bodyPr/>
          <a:lstStyle/>
          <a:p>
            <a:r>
              <a:rPr lang="en-US" dirty="0"/>
              <a:t>Power Saving Mode (PSM)</a:t>
            </a:r>
          </a:p>
          <a:p>
            <a:pPr lvl="1"/>
            <a:r>
              <a:rPr lang="en-US" dirty="0"/>
              <a:t>A UE in PSM is not immediately reachable for mobile terminating services</a:t>
            </a:r>
          </a:p>
          <a:p>
            <a:pPr lvl="1"/>
            <a:r>
              <a:rPr lang="en-US" dirty="0"/>
              <a:t>similar to power-off, but the UE remains registered with the network and there is no need to re-attach or re-establish PDN connections</a:t>
            </a:r>
          </a:p>
        </p:txBody>
      </p:sp>
      <p:sp>
        <p:nvSpPr>
          <p:cNvPr id="4" name="Title 3">
            <a:extLst>
              <a:ext uri="{FF2B5EF4-FFF2-40B4-BE49-F238E27FC236}">
                <a16:creationId xmlns:a16="http://schemas.microsoft.com/office/drawing/2014/main" id="{5751BD93-6F56-4C35-BCFD-A0FDC74A0DD9}"/>
              </a:ext>
            </a:extLst>
          </p:cNvPr>
          <p:cNvSpPr>
            <a:spLocks noGrp="1"/>
          </p:cNvSpPr>
          <p:nvPr>
            <p:ph type="title" sz="quarter"/>
          </p:nvPr>
        </p:nvSpPr>
        <p:spPr/>
        <p:txBody>
          <a:bodyPr/>
          <a:lstStyle/>
          <a:p>
            <a:r>
              <a:rPr lang="en-US" dirty="0"/>
              <a:t>Power Saving mode (PSM)</a:t>
            </a:r>
          </a:p>
        </p:txBody>
      </p:sp>
      <p:sp>
        <p:nvSpPr>
          <p:cNvPr id="7" name="TextBox 6">
            <a:extLst>
              <a:ext uri="{FF2B5EF4-FFF2-40B4-BE49-F238E27FC236}">
                <a16:creationId xmlns:a16="http://schemas.microsoft.com/office/drawing/2014/main" id="{F7FC172C-A1A0-420E-9721-FF663B9F6562}"/>
              </a:ext>
            </a:extLst>
          </p:cNvPr>
          <p:cNvSpPr txBox="1"/>
          <p:nvPr/>
        </p:nvSpPr>
        <p:spPr>
          <a:xfrm>
            <a:off x="898071" y="1325085"/>
            <a:ext cx="8273419" cy="400110"/>
          </a:xfrm>
          <a:prstGeom prst="rect">
            <a:avLst/>
          </a:prstGeom>
          <a:noFill/>
        </p:spPr>
        <p:txBody>
          <a:bodyPr wrap="none" rtlCol="0">
            <a:spAutoFit/>
          </a:bodyPr>
          <a:lstStyle/>
          <a:p>
            <a:r>
              <a:rPr lang="en-US" b="1" dirty="0"/>
              <a:t>GOAL: to reduce the UE signaling both functionally and frequency</a:t>
            </a:r>
          </a:p>
        </p:txBody>
      </p:sp>
    </p:spTree>
    <p:extLst>
      <p:ext uri="{BB962C8B-B14F-4D97-AF65-F5344CB8AC3E}">
        <p14:creationId xmlns:p14="http://schemas.microsoft.com/office/powerpoint/2010/main" val="88440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normAutofit/>
          </a:bodyPr>
          <a:lstStyle/>
          <a:p>
            <a:r>
              <a:rPr lang="en-US" dirty="0"/>
              <a:t>Developer's view</a:t>
            </a:r>
          </a:p>
        </p:txBody>
      </p:sp>
    </p:spTree>
    <p:extLst>
      <p:ext uri="{BB962C8B-B14F-4D97-AF65-F5344CB8AC3E}">
        <p14:creationId xmlns:p14="http://schemas.microsoft.com/office/powerpoint/2010/main" val="386925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Develop applications using </a:t>
            </a:r>
            <a:r>
              <a:rPr lang="en-US" sz="3200" dirty="0" err="1"/>
              <a:t>OpenSource</a:t>
            </a:r>
            <a:r>
              <a:rPr lang="en-US" sz="3200" dirty="0"/>
              <a:t> and existing IoT Platform developer ecosystems</a:t>
            </a:r>
          </a:p>
          <a:p>
            <a:r>
              <a:rPr lang="en-US" sz="3200" dirty="0"/>
              <a:t>Installation: installing 100 000+ sensors</a:t>
            </a:r>
          </a:p>
          <a:p>
            <a:pPr lvl="1"/>
            <a:r>
              <a:rPr lang="en-US" sz="2800" dirty="0"/>
              <a:t>Plug and Produce (Industry 4.0)</a:t>
            </a:r>
          </a:p>
          <a:p>
            <a:r>
              <a:rPr lang="en-US" sz="3200" dirty="0"/>
              <a:t>Update/Upgrade and load application for the devices</a:t>
            </a:r>
          </a:p>
          <a:p>
            <a:r>
              <a:rPr lang="en-US" sz="3200" dirty="0"/>
              <a:t>Operate applications</a:t>
            </a:r>
          </a:p>
          <a:p>
            <a:endParaRPr lang="en-US" sz="3200" dirty="0"/>
          </a:p>
          <a:p>
            <a:pPr marL="0" indent="0">
              <a:buNone/>
            </a:pPr>
            <a:r>
              <a:rPr lang="en-US" sz="3200" b="1" i="1" dirty="0"/>
              <a:t>The developer does not need to know 3GPP details</a:t>
            </a:r>
          </a:p>
          <a:p>
            <a:endParaRPr lang="en-US" sz="3200" dirty="0"/>
          </a:p>
        </p:txBody>
      </p:sp>
      <p:sp>
        <p:nvSpPr>
          <p:cNvPr id="3" name="Title 2"/>
          <p:cNvSpPr>
            <a:spLocks noGrp="1"/>
          </p:cNvSpPr>
          <p:nvPr>
            <p:ph type="title"/>
          </p:nvPr>
        </p:nvSpPr>
        <p:spPr>
          <a:xfrm>
            <a:off x="524935" y="239731"/>
            <a:ext cx="9992784" cy="1085371"/>
          </a:xfrm>
        </p:spPr>
        <p:txBody>
          <a:bodyPr>
            <a:normAutofit/>
          </a:bodyPr>
          <a:lstStyle/>
          <a:p>
            <a:r>
              <a:rPr lang="en-US" dirty="0"/>
              <a:t>Application Lifecycle</a:t>
            </a:r>
            <a:br>
              <a:rPr lang="en-US" dirty="0"/>
            </a:br>
            <a:r>
              <a:rPr lang="en-US" sz="3200" dirty="0"/>
              <a:t>developer’s sketch…</a:t>
            </a:r>
            <a:endParaRPr lang="en-US" dirty="0"/>
          </a:p>
        </p:txBody>
      </p:sp>
    </p:spTree>
    <p:extLst>
      <p:ext uri="{BB962C8B-B14F-4D97-AF65-F5344CB8AC3E}">
        <p14:creationId xmlns:p14="http://schemas.microsoft.com/office/powerpoint/2010/main" val="389719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5G system architecture</a:t>
            </a:r>
            <a:br>
              <a:rPr lang="en-GB" dirty="0"/>
            </a:br>
            <a:r>
              <a:rPr lang="en-GB" sz="2400" dirty="0">
                <a:latin typeface="+mn-lt"/>
              </a:rPr>
              <a:t>3GPP TS 23.501 V1.0.0 (2017-06)</a:t>
            </a:r>
            <a:r>
              <a:rPr lang="en-US" sz="2400" dirty="0">
                <a:latin typeface="+mn-lt"/>
              </a:rPr>
              <a:t> </a:t>
            </a:r>
          </a:p>
        </p:txBody>
      </p:sp>
      <p:sp>
        <p:nvSpPr>
          <p:cNvPr id="2" name="Content Placeholder 1"/>
          <p:cNvSpPr>
            <a:spLocks noGrp="1"/>
          </p:cNvSpPr>
          <p:nvPr>
            <p:ph sz="quarter" idx="4294967295"/>
          </p:nvPr>
        </p:nvSpPr>
        <p:spPr>
          <a:xfrm>
            <a:off x="524028" y="2329127"/>
            <a:ext cx="5467350" cy="3498057"/>
          </a:xfrm>
          <a:ln>
            <a:noFill/>
          </a:ln>
        </p:spPr>
        <p:txBody>
          <a:bodyPr/>
          <a:lstStyle/>
          <a:p>
            <a:pPr marL="0" indent="0">
              <a:buNone/>
            </a:pPr>
            <a:r>
              <a:rPr lang="en-US" sz="1800" dirty="0"/>
              <a:t>R</a:t>
            </a:r>
            <a:r>
              <a:rPr lang="x-none" sz="1800" dirty="0"/>
              <a:t>eference point representation</a:t>
            </a:r>
            <a:r>
              <a:rPr lang="en-US" sz="1800" dirty="0"/>
              <a:t>. </a:t>
            </a:r>
            <a:br>
              <a:rPr lang="en-US" sz="1600" dirty="0"/>
            </a:br>
            <a:r>
              <a:rPr lang="en-US" sz="1200" dirty="0"/>
              <a:t>shows the </a:t>
            </a:r>
            <a:r>
              <a:rPr lang="en-US" sz="1200" i="1" dirty="0"/>
              <a:t>interaction that exist between the NF services </a:t>
            </a:r>
            <a:r>
              <a:rPr lang="en-US" sz="1200" dirty="0"/>
              <a:t>in the network functions described by point-to-point reference point (e.g. N11) between any two network functions (e.g. AMF and SMF).</a:t>
            </a:r>
          </a:p>
        </p:txBody>
      </p:sp>
      <p:sp>
        <p:nvSpPr>
          <p:cNvPr id="4" name="Content Placeholder 3"/>
          <p:cNvSpPr>
            <a:spLocks noGrp="1"/>
          </p:cNvSpPr>
          <p:nvPr>
            <p:ph sz="half" idx="4294967295"/>
          </p:nvPr>
        </p:nvSpPr>
        <p:spPr>
          <a:xfrm>
            <a:off x="6573300" y="2379231"/>
            <a:ext cx="5464175" cy="3498057"/>
          </a:xfrm>
          <a:ln>
            <a:noFill/>
          </a:ln>
        </p:spPr>
        <p:txBody>
          <a:bodyPr/>
          <a:lstStyle/>
          <a:p>
            <a:pPr marL="0" indent="0">
              <a:buNone/>
            </a:pPr>
            <a:r>
              <a:rPr lang="en-US" sz="1800" dirty="0"/>
              <a:t>S</a:t>
            </a:r>
            <a:r>
              <a:rPr lang="x-none" sz="1800" dirty="0"/>
              <a:t>ervice-based representation, </a:t>
            </a:r>
            <a:br>
              <a:rPr lang="en-US" sz="1600" dirty="0"/>
            </a:br>
            <a:r>
              <a:rPr lang="x-none" sz="1200" dirty="0"/>
              <a:t>where network functions (e.g. AMF) within the control plane enables other authorized network functions to access their services </a:t>
            </a:r>
            <a:endParaRPr lang="en-US" sz="1200" dirty="0"/>
          </a:p>
        </p:txBody>
      </p:sp>
      <p:sp>
        <p:nvSpPr>
          <p:cNvPr id="5" name="Rectangle 2"/>
          <p:cNvSpPr>
            <a:spLocks noChangeArrowheads="1"/>
          </p:cNvSpPr>
          <p:nvPr/>
        </p:nvSpPr>
        <p:spPr bwMode="auto">
          <a:xfrm>
            <a:off x="660400" y="2603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6" name="Object 5"/>
          <p:cNvGraphicFramePr>
            <a:graphicFrameLocks noChangeAspect="1"/>
          </p:cNvGraphicFramePr>
          <p:nvPr>
            <p:extLst/>
          </p:nvPr>
        </p:nvGraphicFramePr>
        <p:xfrm>
          <a:off x="6532025" y="3197094"/>
          <a:ext cx="5156200" cy="2603500"/>
        </p:xfrm>
        <a:graphic>
          <a:graphicData uri="http://schemas.openxmlformats.org/presentationml/2006/ole">
            <mc:AlternateContent xmlns:mc="http://schemas.openxmlformats.org/markup-compatibility/2006">
              <mc:Choice xmlns:v="urn:schemas-microsoft-com:vml" Requires="v">
                <p:oleObj spid="_x0000_s12310" r:id="rId4" imgW="3924300" imgH="1778000" progId="Visio.Drawing.11">
                  <p:embed/>
                </p:oleObj>
              </mc:Choice>
              <mc:Fallback>
                <p:oleObj r:id="rId4" imgW="3924300" imgH="1778000" progId="Visio.Drawing.11">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025" y="3197094"/>
                        <a:ext cx="5156200" cy="2603500"/>
                      </a:xfrm>
                      <a:prstGeom prst="rect">
                        <a:avLst/>
                      </a:prstGeom>
                      <a:solidFill>
                        <a:schemeClr val="bg1"/>
                      </a:solidFill>
                      <a:ln>
                        <a:solidFill>
                          <a:schemeClr val="bg1"/>
                        </a:solidFill>
                      </a:ln>
                    </p:spPr>
                  </p:pic>
                </p:oleObj>
              </mc:Fallback>
            </mc:AlternateContent>
          </a:graphicData>
        </a:graphic>
      </p:graphicFrame>
      <p:sp>
        <p:nvSpPr>
          <p:cNvPr id="7" name="Rectangle 4"/>
          <p:cNvSpPr>
            <a:spLocks noChangeArrowheads="1"/>
          </p:cNvSpPr>
          <p:nvPr/>
        </p:nvSpPr>
        <p:spPr bwMode="auto">
          <a:xfrm>
            <a:off x="5537200" y="2235200"/>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8" name="Object 7"/>
          <p:cNvGraphicFramePr>
            <a:graphicFrameLocks noChangeAspect="1"/>
          </p:cNvGraphicFramePr>
          <p:nvPr>
            <p:extLst/>
          </p:nvPr>
        </p:nvGraphicFramePr>
        <p:xfrm>
          <a:off x="527203" y="3158995"/>
          <a:ext cx="5156200" cy="2695575"/>
        </p:xfrm>
        <a:graphic>
          <a:graphicData uri="http://schemas.openxmlformats.org/presentationml/2006/ole">
            <mc:AlternateContent xmlns:mc="http://schemas.openxmlformats.org/markup-compatibility/2006">
              <mc:Choice xmlns:v="urn:schemas-microsoft-com:vml" Requires="v">
                <p:oleObj spid="_x0000_s12311" r:id="rId6" imgW="6680200" imgH="3594100" progId="Visio.Drawing.11">
                  <p:embed/>
                </p:oleObj>
              </mc:Choice>
              <mc:Fallback>
                <p:oleObj r:id="rId6" imgW="6680200" imgH="3594100" progId="Visio.Drawing.11">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03" y="3158995"/>
                        <a:ext cx="5156200" cy="2695575"/>
                      </a:xfrm>
                      <a:prstGeom prst="rect">
                        <a:avLst/>
                      </a:prstGeom>
                      <a:solidFill>
                        <a:schemeClr val="bg1"/>
                      </a:solidFill>
                    </p:spPr>
                  </p:pic>
                </p:oleObj>
              </mc:Fallback>
            </mc:AlternateContent>
          </a:graphicData>
        </a:graphic>
      </p:graphicFrame>
      <p:sp>
        <p:nvSpPr>
          <p:cNvPr id="9" name="TextBox 8"/>
          <p:cNvSpPr txBox="1"/>
          <p:nvPr/>
        </p:nvSpPr>
        <p:spPr>
          <a:xfrm>
            <a:off x="533400" y="5865660"/>
            <a:ext cx="4347210" cy="538609"/>
          </a:xfrm>
          <a:prstGeom prst="rect">
            <a:avLst/>
          </a:prstGeom>
          <a:noFill/>
        </p:spPr>
        <p:txBody>
          <a:bodyPr wrap="square"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Authentication Server Function (AUSF)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Core Access and Mobility Management Function (AMF)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Data network (DN), e.g. operator services, Internet access or 3rd party services</a:t>
            </a:r>
            <a:endParaRPr kumimoji="0" lang="en-US" sz="800" b="0" i="0" u="none" strike="noStrike" kern="0" cap="none" spc="0" normalizeH="0" baseline="0" noProof="0" dirty="0">
              <a:ln>
                <a:noFill/>
              </a:ln>
              <a:effectLst/>
              <a:uLnTx/>
              <a:uFillTx/>
              <a:latin typeface="+mn-lt"/>
            </a:endParaRPr>
          </a:p>
        </p:txBody>
      </p:sp>
      <p:sp>
        <p:nvSpPr>
          <p:cNvPr id="11" name="TextBox 10"/>
          <p:cNvSpPr txBox="1"/>
          <p:nvPr/>
        </p:nvSpPr>
        <p:spPr>
          <a:xfrm>
            <a:off x="4869198" y="5865660"/>
            <a:ext cx="2683510" cy="538609"/>
          </a:xfrm>
          <a:prstGeom prst="rect">
            <a:avLst/>
          </a:prstGeom>
          <a:noFill/>
        </p:spPr>
        <p:txBody>
          <a:bodyPr wrap="square"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Network Exposure Function (NEF)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NF Repository Function (NRF)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Policy Control function (PCF)</a:t>
            </a:r>
            <a:endParaRPr kumimoji="0" lang="en-US" sz="800" b="0" i="0" u="none" strike="noStrike" kern="0" cap="none" spc="0" normalizeH="0" baseline="0" noProof="0" dirty="0">
              <a:ln>
                <a:noFill/>
              </a:ln>
              <a:effectLst/>
              <a:uLnTx/>
              <a:uFillTx/>
              <a:latin typeface="+mn-lt"/>
            </a:endParaRPr>
          </a:p>
        </p:txBody>
      </p:sp>
      <p:sp>
        <p:nvSpPr>
          <p:cNvPr id="12" name="TextBox 11"/>
          <p:cNvSpPr txBox="1"/>
          <p:nvPr/>
        </p:nvSpPr>
        <p:spPr>
          <a:xfrm>
            <a:off x="8226859" y="5865660"/>
            <a:ext cx="3343275" cy="861774"/>
          </a:xfrm>
          <a:prstGeom prst="rect">
            <a:avLst/>
          </a:prstGeom>
          <a:noFill/>
        </p:spPr>
        <p:txBody>
          <a:bodyPr wrap="square"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Session Management Function (SMF)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Unified Data Management (UDM)</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User plane Function (UPF)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Application Function (AF)</a:t>
            </a:r>
            <a:endParaRPr kumimoji="0" lang="en-US" sz="800" b="0" i="0" u="none" strike="noStrike" kern="0" cap="none" spc="0" normalizeH="0" baseline="0" noProof="0" dirty="0">
              <a:ln>
                <a:noFill/>
              </a:ln>
              <a:effectLst/>
              <a:uLnTx/>
              <a:uFillTx/>
              <a:latin typeface="+mn-lt"/>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x-none" sz="800" b="0" i="0" u="none" strike="noStrike" kern="0" cap="none" spc="0" normalizeH="0" baseline="0" noProof="0" dirty="0">
                <a:ln>
                  <a:noFill/>
                </a:ln>
                <a:effectLst/>
                <a:uLnTx/>
                <a:uFillTx/>
                <a:latin typeface="+mn-lt"/>
              </a:rPr>
              <a:t>User Equipment (UE)</a:t>
            </a:r>
            <a:endParaRPr kumimoji="0" lang="en-US" sz="800" b="0" i="0" u="none" strike="noStrike" kern="0" cap="none" spc="0" normalizeH="0" baseline="0" noProof="0" dirty="0">
              <a:ln>
                <a:noFill/>
              </a:ln>
              <a:effectLst/>
              <a:uLnTx/>
              <a:uFillTx/>
              <a:latin typeface="+mn-lt"/>
            </a:endParaRPr>
          </a:p>
        </p:txBody>
      </p:sp>
      <p:sp>
        <p:nvSpPr>
          <p:cNvPr id="13" name="TextBox 12"/>
          <p:cNvSpPr txBox="1"/>
          <p:nvPr/>
        </p:nvSpPr>
        <p:spPr>
          <a:xfrm>
            <a:off x="457201" y="1208762"/>
            <a:ext cx="11231024"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a:t>The 5G architecture is defined as service-based and the interaction between network functions is represented in two ways. </a:t>
            </a:r>
            <a:r>
              <a:rPr lang="en-US" sz="2400" b="1" kern="0" dirty="0"/>
              <a:t>Network functions within the 5GC Control Plane shall only use service-based interfaces for their interactions</a:t>
            </a:r>
            <a:r>
              <a:rPr lang="en-US" sz="1800" b="1" kern="0" dirty="0"/>
              <a:t>.</a:t>
            </a:r>
            <a:endParaRPr kumimoji="0" lang="en-US" sz="1800" b="1"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74488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p:cNvSpPr/>
          <p:nvPr/>
        </p:nvSpPr>
        <p:spPr bwMode="auto">
          <a:xfrm>
            <a:off x="1208432" y="2978787"/>
            <a:ext cx="3111775" cy="3514490"/>
          </a:xfrm>
          <a:prstGeom prst="cube">
            <a:avLst>
              <a:gd name="adj" fmla="val 25000"/>
            </a:avLst>
          </a:prstGeom>
          <a:solidFill>
            <a:schemeClr val="tx1">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NF A</a:t>
            </a:r>
          </a:p>
        </p:txBody>
      </p:sp>
      <p:sp>
        <p:nvSpPr>
          <p:cNvPr id="16" name="Arrow: Left 15"/>
          <p:cNvSpPr/>
          <p:nvPr/>
        </p:nvSpPr>
        <p:spPr bwMode="auto">
          <a:xfrm>
            <a:off x="3816625" y="4001869"/>
            <a:ext cx="3993287" cy="371061"/>
          </a:xfrm>
          <a:prstGeom prst="leftArrow">
            <a:avLst/>
          </a:prstGeom>
          <a:solidFill>
            <a:schemeClr val="tx2">
              <a:lumMod val="10000"/>
              <a:lumOff val="9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Request</a:t>
            </a:r>
          </a:p>
        </p:txBody>
      </p:sp>
      <p:sp>
        <p:nvSpPr>
          <p:cNvPr id="18" name="Arrow: Left 17"/>
          <p:cNvSpPr/>
          <p:nvPr/>
        </p:nvSpPr>
        <p:spPr bwMode="auto">
          <a:xfrm flipH="1">
            <a:off x="3823251" y="4459069"/>
            <a:ext cx="3993287" cy="371061"/>
          </a:xfrm>
          <a:prstGeom prst="leftArrow">
            <a:avLst/>
          </a:prstGeom>
          <a:solidFill>
            <a:schemeClr val="tx2">
              <a:lumMod val="10000"/>
              <a:lumOff val="9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Reply</a:t>
            </a:r>
          </a:p>
        </p:txBody>
      </p:sp>
      <p:sp>
        <p:nvSpPr>
          <p:cNvPr id="2" name="Title 1"/>
          <p:cNvSpPr>
            <a:spLocks noGrp="1"/>
          </p:cNvSpPr>
          <p:nvPr>
            <p:ph type="title"/>
          </p:nvPr>
        </p:nvSpPr>
        <p:spPr>
          <a:xfrm>
            <a:off x="524934" y="239714"/>
            <a:ext cx="10401481" cy="1085371"/>
          </a:xfrm>
        </p:spPr>
        <p:txBody>
          <a:bodyPr>
            <a:normAutofit/>
          </a:bodyPr>
          <a:lstStyle/>
          <a:p>
            <a:r>
              <a:rPr lang="en-US" dirty="0"/>
              <a:t>Service-based interface in 5GC</a:t>
            </a:r>
            <a:br>
              <a:rPr lang="en-US" dirty="0"/>
            </a:br>
            <a:r>
              <a:rPr lang="en-US" sz="2400" dirty="0">
                <a:latin typeface="+mn-lt"/>
              </a:rPr>
              <a:t>Services and Operations</a:t>
            </a:r>
          </a:p>
        </p:txBody>
      </p:sp>
      <p:sp>
        <p:nvSpPr>
          <p:cNvPr id="21" name="Oval 20"/>
          <p:cNvSpPr/>
          <p:nvPr/>
        </p:nvSpPr>
        <p:spPr bwMode="auto">
          <a:xfrm>
            <a:off x="6751982" y="3922356"/>
            <a:ext cx="198782" cy="947530"/>
          </a:xfrm>
          <a:prstGeom prst="ellipse">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Cube 6"/>
          <p:cNvSpPr/>
          <p:nvPr/>
        </p:nvSpPr>
        <p:spPr bwMode="auto">
          <a:xfrm>
            <a:off x="7814640" y="2978787"/>
            <a:ext cx="3111775" cy="3514490"/>
          </a:xfrm>
          <a:prstGeom prst="cube">
            <a:avLst/>
          </a:prstGeom>
          <a:solidFill>
            <a:schemeClr val="tx1">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NF B</a:t>
            </a:r>
          </a:p>
        </p:txBody>
      </p:sp>
      <p:sp>
        <p:nvSpPr>
          <p:cNvPr id="8" name="Oval 7"/>
          <p:cNvSpPr/>
          <p:nvPr/>
        </p:nvSpPr>
        <p:spPr bwMode="auto">
          <a:xfrm>
            <a:off x="8097080" y="4172075"/>
            <a:ext cx="1616765" cy="675860"/>
          </a:xfrm>
          <a:prstGeom prst="ellipse">
            <a:avLst/>
          </a:prstGeom>
          <a:solidFill>
            <a:schemeClr val="tx2">
              <a:lumMod val="10000"/>
              <a:lumOff val="90000"/>
            </a:schemeClr>
          </a:solidFill>
          <a:ln w="12700" cap="flat" cmpd="sng" algn="ctr">
            <a:solidFill>
              <a:schemeClr val="tx1"/>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NF Service A1</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Consumer</a:t>
            </a:r>
          </a:p>
        </p:txBody>
      </p:sp>
      <p:sp>
        <p:nvSpPr>
          <p:cNvPr id="9" name="Oval 8"/>
          <p:cNvSpPr/>
          <p:nvPr/>
        </p:nvSpPr>
        <p:spPr bwMode="auto">
          <a:xfrm>
            <a:off x="1586949" y="5295195"/>
            <a:ext cx="1616765" cy="675860"/>
          </a:xfrm>
          <a:prstGeom prst="ellipse">
            <a:avLst/>
          </a:prstGeom>
          <a:solidFill>
            <a:schemeClr val="accent2">
              <a:lumMod val="20000"/>
              <a:lumOff val="80000"/>
            </a:schemeClr>
          </a:solidFill>
          <a:ln w="12700" cap="flat" cmpd="sng" algn="ctr">
            <a:solidFill>
              <a:schemeClr val="tx1"/>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NF Service B1</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Consumer</a:t>
            </a:r>
          </a:p>
        </p:txBody>
      </p:sp>
      <p:sp>
        <p:nvSpPr>
          <p:cNvPr id="10" name="Oval 9"/>
          <p:cNvSpPr/>
          <p:nvPr/>
        </p:nvSpPr>
        <p:spPr bwMode="auto">
          <a:xfrm>
            <a:off x="1586949" y="4172075"/>
            <a:ext cx="1616765" cy="675860"/>
          </a:xfrm>
          <a:prstGeom prst="ellipse">
            <a:avLst/>
          </a:prstGeom>
          <a:solidFill>
            <a:schemeClr val="tx2">
              <a:lumMod val="10000"/>
              <a:lumOff val="90000"/>
            </a:schemeClr>
          </a:solidFill>
          <a:ln w="12700" cap="flat" cmpd="sng" algn="ctr">
            <a:solidFill>
              <a:schemeClr val="tx1"/>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NF Service A1</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Producer</a:t>
            </a:r>
          </a:p>
        </p:txBody>
      </p:sp>
      <p:sp>
        <p:nvSpPr>
          <p:cNvPr id="11" name="Oval 10"/>
          <p:cNvSpPr/>
          <p:nvPr/>
        </p:nvSpPr>
        <p:spPr bwMode="auto">
          <a:xfrm>
            <a:off x="8097080" y="5295195"/>
            <a:ext cx="1616765" cy="675860"/>
          </a:xfrm>
          <a:prstGeom prst="ellipse">
            <a:avLst/>
          </a:prstGeom>
          <a:solidFill>
            <a:schemeClr val="accent2">
              <a:lumMod val="20000"/>
              <a:lumOff val="80000"/>
            </a:schemeClr>
          </a:solidFill>
          <a:ln w="12700" cap="flat" cmpd="sng" algn="ctr">
            <a:solidFill>
              <a:schemeClr val="tx1"/>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NF Service B1</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Producer</a:t>
            </a:r>
          </a:p>
        </p:txBody>
      </p:sp>
      <p:sp>
        <p:nvSpPr>
          <p:cNvPr id="19" name="Arrow: Left 18"/>
          <p:cNvSpPr/>
          <p:nvPr/>
        </p:nvSpPr>
        <p:spPr bwMode="auto">
          <a:xfrm flipH="1">
            <a:off x="3823252" y="5187939"/>
            <a:ext cx="3993287" cy="371061"/>
          </a:xfrm>
          <a:prstGeom prst="left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Subscribe</a:t>
            </a:r>
          </a:p>
        </p:txBody>
      </p:sp>
      <p:sp>
        <p:nvSpPr>
          <p:cNvPr id="20" name="Arrow: Left 19"/>
          <p:cNvSpPr/>
          <p:nvPr/>
        </p:nvSpPr>
        <p:spPr bwMode="auto">
          <a:xfrm>
            <a:off x="3829878" y="5645139"/>
            <a:ext cx="3993287" cy="371061"/>
          </a:xfrm>
          <a:prstGeom prst="left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dirty="0"/>
              <a:t>Notify</a:t>
            </a:r>
            <a:endParaRPr kumimoji="0" lang="en-US" sz="1600" b="0" i="0" u="none" strike="noStrike" cap="none" normalizeH="0" baseline="0" dirty="0">
              <a:ln>
                <a:noFill/>
              </a:ln>
              <a:solidFill>
                <a:schemeClr val="tx1"/>
              </a:solidFill>
              <a:effectLst/>
              <a:latin typeface="Arial" charset="0"/>
            </a:endParaRPr>
          </a:p>
        </p:txBody>
      </p:sp>
      <p:sp>
        <p:nvSpPr>
          <p:cNvPr id="22" name="Oval 21"/>
          <p:cNvSpPr/>
          <p:nvPr/>
        </p:nvSpPr>
        <p:spPr bwMode="auto">
          <a:xfrm>
            <a:off x="6884510" y="5144870"/>
            <a:ext cx="198782" cy="947530"/>
          </a:xfrm>
          <a:prstGeom prst="ellipse">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Oval 22"/>
          <p:cNvSpPr/>
          <p:nvPr/>
        </p:nvSpPr>
        <p:spPr bwMode="auto">
          <a:xfrm>
            <a:off x="4571999" y="3630808"/>
            <a:ext cx="238539" cy="2532352"/>
          </a:xfrm>
          <a:prstGeom prst="ellipse">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25" name="Straight Connector 24"/>
          <p:cNvCxnSpPr>
            <a:stCxn id="23" idx="0"/>
            <a:endCxn id="26" idx="1"/>
          </p:cNvCxnSpPr>
          <p:nvPr/>
        </p:nvCxnSpPr>
        <p:spPr bwMode="auto">
          <a:xfrm flipV="1">
            <a:off x="4691269" y="3123525"/>
            <a:ext cx="435664" cy="50728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5126933" y="2954248"/>
            <a:ext cx="2888932" cy="338554"/>
          </a:xfrm>
          <a:prstGeom prst="rect">
            <a:avLst/>
          </a:prstGeom>
          <a:noFill/>
        </p:spPr>
        <p:txBody>
          <a:bodyPr wrap="none" rtlCol="0">
            <a:spAutoFit/>
          </a:bodyPr>
          <a:lstStyle/>
          <a:p>
            <a:r>
              <a:rPr lang="en-US" sz="1600" dirty="0"/>
              <a:t>Service Based Interface (SBI)</a:t>
            </a:r>
          </a:p>
        </p:txBody>
      </p:sp>
      <p:cxnSp>
        <p:nvCxnSpPr>
          <p:cNvPr id="28" name="Straight Connector 27"/>
          <p:cNvCxnSpPr>
            <a:stCxn id="22" idx="4"/>
          </p:cNvCxnSpPr>
          <p:nvPr/>
        </p:nvCxnSpPr>
        <p:spPr bwMode="auto">
          <a:xfrm flipH="1">
            <a:off x="6636265" y="6092400"/>
            <a:ext cx="347636" cy="40087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TextBox 28"/>
          <p:cNvSpPr txBox="1"/>
          <p:nvPr/>
        </p:nvSpPr>
        <p:spPr>
          <a:xfrm>
            <a:off x="4496231" y="6359176"/>
            <a:ext cx="2156360" cy="338554"/>
          </a:xfrm>
          <a:prstGeom prst="rect">
            <a:avLst/>
          </a:prstGeom>
          <a:noFill/>
        </p:spPr>
        <p:txBody>
          <a:bodyPr wrap="none" rtlCol="0">
            <a:spAutoFit/>
          </a:bodyPr>
          <a:lstStyle/>
          <a:p>
            <a:r>
              <a:rPr lang="en-US" sz="1600" dirty="0"/>
              <a:t>NF Service Operation</a:t>
            </a:r>
          </a:p>
        </p:txBody>
      </p:sp>
      <p:cxnSp>
        <p:nvCxnSpPr>
          <p:cNvPr id="32" name="Straight Connector 31"/>
          <p:cNvCxnSpPr>
            <a:endCxn id="21" idx="4"/>
          </p:cNvCxnSpPr>
          <p:nvPr/>
        </p:nvCxnSpPr>
        <p:spPr bwMode="auto">
          <a:xfrm flipV="1">
            <a:off x="6652591" y="4869886"/>
            <a:ext cx="198782" cy="162339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Content Placeholder 2"/>
          <p:cNvSpPr txBox="1">
            <a:spLocks/>
          </p:cNvSpPr>
          <p:nvPr/>
        </p:nvSpPr>
        <p:spPr bwMode="auto">
          <a:xfrm>
            <a:off x="524934" y="1376363"/>
            <a:ext cx="10528482" cy="1245861"/>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b="1" kern="0" dirty="0"/>
              <a:t>Common control protocol using e.g. HTTP based API, replacing protocols like e.g. Diameter</a:t>
            </a:r>
          </a:p>
          <a:p>
            <a:r>
              <a:rPr lang="en-US" b="1" kern="0" dirty="0"/>
              <a:t>Enabling the integration with IoT Platforms (e.g. Azure, AWS, </a:t>
            </a:r>
            <a:r>
              <a:rPr lang="en-US" b="1" kern="0" dirty="0" err="1"/>
              <a:t>etc</a:t>
            </a:r>
            <a:r>
              <a:rPr lang="en-US" b="1" kern="0" dirty="0"/>
              <a:t>…)</a:t>
            </a:r>
          </a:p>
        </p:txBody>
      </p:sp>
    </p:spTree>
    <p:extLst>
      <p:ext uri="{BB962C8B-B14F-4D97-AF65-F5344CB8AC3E}">
        <p14:creationId xmlns:p14="http://schemas.microsoft.com/office/powerpoint/2010/main" val="48632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191251" y="981335"/>
            <a:ext cx="5774008" cy="4895330"/>
          </a:xfrm>
        </p:spPr>
        <p:txBody>
          <a:bodyPr/>
          <a:lstStyle/>
          <a:p>
            <a:r>
              <a:rPr lang="en-US" altLang="sv-SE" dirty="0"/>
              <a:t>The evolution of networks is motivated by new services and cost reduction</a:t>
            </a:r>
          </a:p>
          <a:p>
            <a:endParaRPr lang="en-US" altLang="sv-SE" dirty="0"/>
          </a:p>
          <a:p>
            <a:r>
              <a:rPr lang="en-US" altLang="sv-SE" dirty="0"/>
              <a:t>Network slicing, parts of the network are purpose optimized</a:t>
            </a:r>
          </a:p>
          <a:p>
            <a:endParaRPr lang="en-US" altLang="sv-SE" dirty="0"/>
          </a:p>
          <a:p>
            <a:r>
              <a:rPr lang="en-US" altLang="sv-SE" dirty="0"/>
              <a:t>Data over signaling channels for power saving and efficient communication</a:t>
            </a:r>
          </a:p>
          <a:p>
            <a:endParaRPr lang="en-US" altLang="sv-SE" dirty="0"/>
          </a:p>
          <a:p>
            <a:r>
              <a:rPr lang="en-US" altLang="sv-SE" dirty="0"/>
              <a:t>Saving on signaling messages for IoT devices for power saving</a:t>
            </a:r>
          </a:p>
          <a:p>
            <a:endParaRPr lang="en-US" altLang="sv-SE" dirty="0"/>
          </a:p>
          <a:p>
            <a:r>
              <a:rPr lang="en-US" altLang="sv-SE" dirty="0"/>
              <a:t>Network exposure, programmability, simplification, “easy” user interface</a:t>
            </a:r>
          </a:p>
          <a:p>
            <a:endParaRPr lang="en-US" dirty="0"/>
          </a:p>
        </p:txBody>
      </p:sp>
      <p:sp>
        <p:nvSpPr>
          <p:cNvPr id="6" name="Rectangle 5"/>
          <p:cNvSpPr/>
          <p:nvPr/>
        </p:nvSpPr>
        <p:spPr bwMode="auto">
          <a:xfrm>
            <a:off x="-5375" y="0"/>
            <a:ext cx="6096000" cy="6858000"/>
          </a:xfrm>
          <a:prstGeom prst="rect">
            <a:avLst/>
          </a:prstGeom>
          <a:blipFill dpi="0" rotWithShape="1">
            <a:blip r:embed="rId3"/>
            <a:srcRect/>
            <a:stretch>
              <a:fillRect/>
            </a:stretch>
          </a:blip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spcBef>
                <a:spcPct val="50000"/>
              </a:spcBef>
            </a:pPr>
            <a:endParaRPr lang="en-US" dirty="0">
              <a:solidFill>
                <a:srgbClr val="58585A"/>
              </a:solidFill>
              <a:latin typeface="Arial" charset="0"/>
              <a:cs typeface="Arial" charset="0"/>
            </a:endParaRPr>
          </a:p>
        </p:txBody>
      </p:sp>
      <p:sp>
        <p:nvSpPr>
          <p:cNvPr id="7" name="TextBox 6"/>
          <p:cNvSpPr txBox="1"/>
          <p:nvPr/>
        </p:nvSpPr>
        <p:spPr>
          <a:xfrm>
            <a:off x="119455" y="348996"/>
            <a:ext cx="10442798" cy="830997"/>
          </a:xfrm>
          <a:prstGeom prst="rect">
            <a:avLst/>
          </a:prstGeom>
          <a:noFill/>
        </p:spPr>
        <p:txBody>
          <a:bodyPr wrap="square" rtlCol="0">
            <a:spAutoFit/>
          </a:bodyPr>
          <a:lstStyle/>
          <a:p>
            <a:r>
              <a:rPr lang="en-US" altLang="sv-SE" sz="4800" dirty="0">
                <a:solidFill>
                  <a:schemeClr val="bg1"/>
                </a:solidFill>
                <a:latin typeface="Ericsson Capital TT" pitchFamily="2" charset="0"/>
              </a:rPr>
              <a:t>Key Takeaways</a:t>
            </a:r>
            <a:endParaRPr lang="en-US" sz="4800" dirty="0">
              <a:solidFill>
                <a:schemeClr val="bg1"/>
              </a:solidFill>
            </a:endParaRPr>
          </a:p>
        </p:txBody>
      </p:sp>
      <p:sp>
        <p:nvSpPr>
          <p:cNvPr id="8" name="Freeform 3"/>
          <p:cNvSpPr>
            <a:spLocks noChangeAspect="1" noEditPoints="1"/>
          </p:cNvSpPr>
          <p:nvPr/>
        </p:nvSpPr>
        <p:spPr bwMode="auto">
          <a:xfrm>
            <a:off x="1698173" y="2134070"/>
            <a:ext cx="2418182" cy="2845948"/>
          </a:xfrm>
          <a:custGeom>
            <a:avLst/>
            <a:gdLst>
              <a:gd name="T0" fmla="*/ 2147483647 w 352"/>
              <a:gd name="T1" fmla="*/ 1279809324 h 414"/>
              <a:gd name="T2" fmla="*/ 2147483647 w 352"/>
              <a:gd name="T3" fmla="*/ 815705654 h 414"/>
              <a:gd name="T4" fmla="*/ 2147483647 w 352"/>
              <a:gd name="T5" fmla="*/ 0 h 414"/>
              <a:gd name="T6" fmla="*/ 2036627219 w 352"/>
              <a:gd name="T7" fmla="*/ 154702473 h 414"/>
              <a:gd name="T8" fmla="*/ 1559076223 w 352"/>
              <a:gd name="T9" fmla="*/ 1125106850 h 414"/>
              <a:gd name="T10" fmla="*/ 2147483647 w 352"/>
              <a:gd name="T11" fmla="*/ 239085299 h 414"/>
              <a:gd name="T12" fmla="*/ 2147483647 w 352"/>
              <a:gd name="T13" fmla="*/ 843832013 h 414"/>
              <a:gd name="T14" fmla="*/ 2147483647 w 352"/>
              <a:gd name="T15" fmla="*/ 239085299 h 414"/>
              <a:gd name="T16" fmla="*/ 2147483647 w 352"/>
              <a:gd name="T17" fmla="*/ 2147483647 h 414"/>
              <a:gd name="T18" fmla="*/ 2147483647 w 352"/>
              <a:gd name="T19" fmla="*/ 2147483647 h 414"/>
              <a:gd name="T20" fmla="*/ 2147483647 w 352"/>
              <a:gd name="T21" fmla="*/ 2147483647 h 414"/>
              <a:gd name="T22" fmla="*/ 2147483647 w 352"/>
              <a:gd name="T23" fmla="*/ 2147483647 h 414"/>
              <a:gd name="T24" fmla="*/ 2147483647 w 352"/>
              <a:gd name="T25" fmla="*/ 2147483647 h 414"/>
              <a:gd name="T26" fmla="*/ 2147483647 w 352"/>
              <a:gd name="T27" fmla="*/ 2147483647 h 414"/>
              <a:gd name="T28" fmla="*/ 2147483647 w 352"/>
              <a:gd name="T29" fmla="*/ 2147483647 h 414"/>
              <a:gd name="T30" fmla="*/ 2147483647 w 352"/>
              <a:gd name="T31" fmla="*/ 2147483647 h 414"/>
              <a:gd name="T32" fmla="*/ 2147483647 w 352"/>
              <a:gd name="T33" fmla="*/ 2147483647 h 414"/>
              <a:gd name="T34" fmla="*/ 2147483647 w 352"/>
              <a:gd name="T35" fmla="*/ 2147483647 h 414"/>
              <a:gd name="T36" fmla="*/ 2147483647 w 352"/>
              <a:gd name="T37" fmla="*/ 2147483647 h 414"/>
              <a:gd name="T38" fmla="*/ 2147483647 w 352"/>
              <a:gd name="T39" fmla="*/ 2147483647 h 414"/>
              <a:gd name="T40" fmla="*/ 2147483647 w 352"/>
              <a:gd name="T41" fmla="*/ 2147483647 h 414"/>
              <a:gd name="T42" fmla="*/ 2147483647 w 352"/>
              <a:gd name="T43" fmla="*/ 1772046852 h 414"/>
              <a:gd name="T44" fmla="*/ 2147483647 w 352"/>
              <a:gd name="T45" fmla="*/ 2147483647 h 414"/>
              <a:gd name="T46" fmla="*/ 2147483647 w 352"/>
              <a:gd name="T47" fmla="*/ 2147483647 h 414"/>
              <a:gd name="T48" fmla="*/ 2147483647 w 352"/>
              <a:gd name="T49" fmla="*/ 1082917312 h 414"/>
              <a:gd name="T50" fmla="*/ 2147483647 w 352"/>
              <a:gd name="T51" fmla="*/ 1350128970 h 414"/>
              <a:gd name="T52" fmla="*/ 2147483647 w 352"/>
              <a:gd name="T53" fmla="*/ 1757983673 h 414"/>
              <a:gd name="T54" fmla="*/ 2147483647 w 352"/>
              <a:gd name="T55" fmla="*/ 1350128970 h 414"/>
              <a:gd name="T56" fmla="*/ 2147483647 w 352"/>
              <a:gd name="T57" fmla="*/ 857895192 h 414"/>
              <a:gd name="T58" fmla="*/ 2147483647 w 352"/>
              <a:gd name="T59" fmla="*/ 1082917312 h 414"/>
              <a:gd name="T60" fmla="*/ 2147483647 w 352"/>
              <a:gd name="T61" fmla="*/ 2081451798 h 414"/>
              <a:gd name="T62" fmla="*/ 2147483647 w 352"/>
              <a:gd name="T63" fmla="*/ 2147483647 h 414"/>
              <a:gd name="T64" fmla="*/ 224730762 w 352"/>
              <a:gd name="T65" fmla="*/ 2147483647 h 414"/>
              <a:gd name="T66" fmla="*/ 477554744 w 352"/>
              <a:gd name="T67" fmla="*/ 1082917312 h 414"/>
              <a:gd name="T68" fmla="*/ 1404571013 w 352"/>
              <a:gd name="T69" fmla="*/ 970408127 h 414"/>
              <a:gd name="T70" fmla="*/ 477554744 w 352"/>
              <a:gd name="T71" fmla="*/ 857895192 h 414"/>
              <a:gd name="T72" fmla="*/ 0 w 352"/>
              <a:gd name="T73" fmla="*/ 2147483647 h 414"/>
              <a:gd name="T74" fmla="*/ 2147483647 w 352"/>
              <a:gd name="T75" fmla="*/ 2147483647 h 414"/>
              <a:gd name="T76" fmla="*/ 2147483647 w 352"/>
              <a:gd name="T77" fmla="*/ 2095514978 h 414"/>
              <a:gd name="T78" fmla="*/ 2147483647 w 352"/>
              <a:gd name="T79" fmla="*/ 2039258510 h 414"/>
              <a:gd name="T80" fmla="*/ 674196035 w 352"/>
              <a:gd name="T81" fmla="*/ 2147483647 h 414"/>
              <a:gd name="T82" fmla="*/ 2147483647 w 352"/>
              <a:gd name="T83" fmla="*/ 2147483647 h 414"/>
              <a:gd name="T84" fmla="*/ 2147483647 w 352"/>
              <a:gd name="T85" fmla="*/ 2039258510 h 414"/>
              <a:gd name="T86" fmla="*/ 786561416 w 352"/>
              <a:gd name="T87" fmla="*/ 2147483647 h 414"/>
              <a:gd name="T88" fmla="*/ 786561416 w 352"/>
              <a:gd name="T89" fmla="*/ 2147483647 h 414"/>
              <a:gd name="T90" fmla="*/ 2147483647 w 352"/>
              <a:gd name="T91" fmla="*/ 2147483647 h 414"/>
              <a:gd name="T92" fmla="*/ 2147483647 w 352"/>
              <a:gd name="T93" fmla="*/ 2147483647 h 414"/>
              <a:gd name="T94" fmla="*/ 674196035 w 352"/>
              <a:gd name="T95" fmla="*/ 2147483647 h 414"/>
              <a:gd name="T96" fmla="*/ 2147483647 w 352"/>
              <a:gd name="T97" fmla="*/ 2147483647 h 414"/>
              <a:gd name="T98" fmla="*/ 2147483647 w 352"/>
              <a:gd name="T99" fmla="*/ 2147483647 h 414"/>
              <a:gd name="T100" fmla="*/ 786561416 w 352"/>
              <a:gd name="T101" fmla="*/ 2147483647 h 414"/>
              <a:gd name="T102" fmla="*/ 786561416 w 352"/>
              <a:gd name="T103" fmla="*/ 2147483647 h 414"/>
              <a:gd name="T104" fmla="*/ 2147483647 w 352"/>
              <a:gd name="T105" fmla="*/ 2147483647 h 4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2" h="414">
                <a:moveTo>
                  <a:pt x="122" y="91"/>
                </a:moveTo>
                <a:cubicBezTo>
                  <a:pt x="230" y="91"/>
                  <a:pt x="230" y="91"/>
                  <a:pt x="230" y="91"/>
                </a:cubicBezTo>
                <a:cubicBezTo>
                  <a:pt x="236" y="91"/>
                  <a:pt x="241" y="86"/>
                  <a:pt x="241" y="80"/>
                </a:cubicBezTo>
                <a:cubicBezTo>
                  <a:pt x="241" y="68"/>
                  <a:pt x="234" y="58"/>
                  <a:pt x="234" y="58"/>
                </a:cubicBezTo>
                <a:cubicBezTo>
                  <a:pt x="207" y="11"/>
                  <a:pt x="207" y="11"/>
                  <a:pt x="207" y="11"/>
                </a:cubicBezTo>
                <a:cubicBezTo>
                  <a:pt x="207" y="11"/>
                  <a:pt x="201" y="0"/>
                  <a:pt x="191" y="0"/>
                </a:cubicBezTo>
                <a:cubicBezTo>
                  <a:pt x="161" y="0"/>
                  <a:pt x="161" y="0"/>
                  <a:pt x="161" y="0"/>
                </a:cubicBezTo>
                <a:cubicBezTo>
                  <a:pt x="151" y="0"/>
                  <a:pt x="145" y="11"/>
                  <a:pt x="145" y="11"/>
                </a:cubicBezTo>
                <a:cubicBezTo>
                  <a:pt x="118" y="58"/>
                  <a:pt x="118" y="58"/>
                  <a:pt x="118" y="58"/>
                </a:cubicBezTo>
                <a:cubicBezTo>
                  <a:pt x="118" y="58"/>
                  <a:pt x="111" y="68"/>
                  <a:pt x="111" y="80"/>
                </a:cubicBezTo>
                <a:cubicBezTo>
                  <a:pt x="111" y="86"/>
                  <a:pt x="115" y="91"/>
                  <a:pt x="122" y="91"/>
                </a:cubicBezTo>
                <a:close/>
                <a:moveTo>
                  <a:pt x="176" y="17"/>
                </a:moveTo>
                <a:cubicBezTo>
                  <a:pt x="188" y="17"/>
                  <a:pt x="198" y="26"/>
                  <a:pt x="198" y="38"/>
                </a:cubicBezTo>
                <a:cubicBezTo>
                  <a:pt x="198" y="50"/>
                  <a:pt x="188" y="60"/>
                  <a:pt x="176" y="60"/>
                </a:cubicBezTo>
                <a:cubicBezTo>
                  <a:pt x="164" y="60"/>
                  <a:pt x="154" y="50"/>
                  <a:pt x="154" y="38"/>
                </a:cubicBezTo>
                <a:cubicBezTo>
                  <a:pt x="154" y="26"/>
                  <a:pt x="164" y="17"/>
                  <a:pt x="176" y="17"/>
                </a:cubicBezTo>
                <a:close/>
                <a:moveTo>
                  <a:pt x="230" y="334"/>
                </a:moveTo>
                <a:cubicBezTo>
                  <a:pt x="232" y="337"/>
                  <a:pt x="233" y="340"/>
                  <a:pt x="234" y="342"/>
                </a:cubicBezTo>
                <a:cubicBezTo>
                  <a:pt x="235" y="344"/>
                  <a:pt x="235" y="345"/>
                  <a:pt x="235" y="345"/>
                </a:cubicBezTo>
                <a:cubicBezTo>
                  <a:pt x="237" y="348"/>
                  <a:pt x="239" y="350"/>
                  <a:pt x="242" y="350"/>
                </a:cubicBezTo>
                <a:cubicBezTo>
                  <a:pt x="243" y="350"/>
                  <a:pt x="243" y="350"/>
                  <a:pt x="243" y="350"/>
                </a:cubicBezTo>
                <a:cubicBezTo>
                  <a:pt x="246" y="350"/>
                  <a:pt x="248" y="348"/>
                  <a:pt x="250" y="346"/>
                </a:cubicBezTo>
                <a:cubicBezTo>
                  <a:pt x="250" y="345"/>
                  <a:pt x="256" y="335"/>
                  <a:pt x="265" y="319"/>
                </a:cubicBezTo>
                <a:cubicBezTo>
                  <a:pt x="275" y="303"/>
                  <a:pt x="288" y="283"/>
                  <a:pt x="302" y="264"/>
                </a:cubicBezTo>
                <a:cubicBezTo>
                  <a:pt x="305" y="260"/>
                  <a:pt x="304" y="255"/>
                  <a:pt x="300" y="253"/>
                </a:cubicBezTo>
                <a:cubicBezTo>
                  <a:pt x="297" y="250"/>
                  <a:pt x="292" y="251"/>
                  <a:pt x="289" y="254"/>
                </a:cubicBezTo>
                <a:cubicBezTo>
                  <a:pt x="269" y="280"/>
                  <a:pt x="252" y="309"/>
                  <a:pt x="243" y="325"/>
                </a:cubicBezTo>
                <a:cubicBezTo>
                  <a:pt x="239" y="318"/>
                  <a:pt x="233" y="309"/>
                  <a:pt x="225" y="301"/>
                </a:cubicBezTo>
                <a:cubicBezTo>
                  <a:pt x="222" y="298"/>
                  <a:pt x="217" y="298"/>
                  <a:pt x="213" y="301"/>
                </a:cubicBezTo>
                <a:cubicBezTo>
                  <a:pt x="210" y="304"/>
                  <a:pt x="210" y="309"/>
                  <a:pt x="213" y="312"/>
                </a:cubicBezTo>
                <a:cubicBezTo>
                  <a:pt x="213" y="312"/>
                  <a:pt x="213" y="312"/>
                  <a:pt x="213" y="312"/>
                </a:cubicBezTo>
                <a:cubicBezTo>
                  <a:pt x="220" y="319"/>
                  <a:pt x="226" y="328"/>
                  <a:pt x="230" y="334"/>
                </a:cubicBezTo>
                <a:close/>
                <a:moveTo>
                  <a:pt x="213" y="174"/>
                </a:moveTo>
                <a:cubicBezTo>
                  <a:pt x="210" y="177"/>
                  <a:pt x="210" y="182"/>
                  <a:pt x="213" y="186"/>
                </a:cubicBezTo>
                <a:cubicBezTo>
                  <a:pt x="213" y="186"/>
                  <a:pt x="213" y="186"/>
                  <a:pt x="213" y="186"/>
                </a:cubicBezTo>
                <a:cubicBezTo>
                  <a:pt x="220" y="192"/>
                  <a:pt x="226" y="201"/>
                  <a:pt x="230" y="207"/>
                </a:cubicBezTo>
                <a:cubicBezTo>
                  <a:pt x="232" y="210"/>
                  <a:pt x="233" y="213"/>
                  <a:pt x="234" y="215"/>
                </a:cubicBezTo>
                <a:cubicBezTo>
                  <a:pt x="235" y="217"/>
                  <a:pt x="235" y="218"/>
                  <a:pt x="235" y="218"/>
                </a:cubicBezTo>
                <a:cubicBezTo>
                  <a:pt x="237" y="221"/>
                  <a:pt x="239" y="223"/>
                  <a:pt x="242" y="223"/>
                </a:cubicBezTo>
                <a:cubicBezTo>
                  <a:pt x="243" y="223"/>
                  <a:pt x="243" y="223"/>
                  <a:pt x="243" y="223"/>
                </a:cubicBezTo>
                <a:cubicBezTo>
                  <a:pt x="246" y="223"/>
                  <a:pt x="248" y="221"/>
                  <a:pt x="250" y="219"/>
                </a:cubicBezTo>
                <a:cubicBezTo>
                  <a:pt x="250" y="219"/>
                  <a:pt x="256" y="208"/>
                  <a:pt x="265" y="192"/>
                </a:cubicBezTo>
                <a:cubicBezTo>
                  <a:pt x="275" y="176"/>
                  <a:pt x="288" y="156"/>
                  <a:pt x="302" y="137"/>
                </a:cubicBezTo>
                <a:cubicBezTo>
                  <a:pt x="305" y="134"/>
                  <a:pt x="304" y="129"/>
                  <a:pt x="300" y="126"/>
                </a:cubicBezTo>
                <a:cubicBezTo>
                  <a:pt x="297" y="123"/>
                  <a:pt x="292" y="124"/>
                  <a:pt x="289" y="127"/>
                </a:cubicBezTo>
                <a:cubicBezTo>
                  <a:pt x="269" y="154"/>
                  <a:pt x="252" y="182"/>
                  <a:pt x="243" y="198"/>
                </a:cubicBezTo>
                <a:cubicBezTo>
                  <a:pt x="239" y="191"/>
                  <a:pt x="233" y="182"/>
                  <a:pt x="225" y="174"/>
                </a:cubicBezTo>
                <a:cubicBezTo>
                  <a:pt x="222" y="171"/>
                  <a:pt x="217" y="171"/>
                  <a:pt x="213" y="174"/>
                </a:cubicBezTo>
                <a:close/>
                <a:moveTo>
                  <a:pt x="259" y="77"/>
                </a:moveTo>
                <a:cubicBezTo>
                  <a:pt x="259" y="77"/>
                  <a:pt x="259" y="77"/>
                  <a:pt x="259" y="77"/>
                </a:cubicBezTo>
                <a:cubicBezTo>
                  <a:pt x="317" y="77"/>
                  <a:pt x="317" y="77"/>
                  <a:pt x="317" y="77"/>
                </a:cubicBezTo>
                <a:cubicBezTo>
                  <a:pt x="328" y="77"/>
                  <a:pt x="336" y="86"/>
                  <a:pt x="336" y="96"/>
                </a:cubicBezTo>
                <a:cubicBezTo>
                  <a:pt x="336" y="118"/>
                  <a:pt x="336" y="118"/>
                  <a:pt x="336" y="118"/>
                </a:cubicBezTo>
                <a:cubicBezTo>
                  <a:pt x="337" y="122"/>
                  <a:pt x="340" y="125"/>
                  <a:pt x="344" y="125"/>
                </a:cubicBezTo>
                <a:cubicBezTo>
                  <a:pt x="349" y="125"/>
                  <a:pt x="352" y="122"/>
                  <a:pt x="352" y="117"/>
                </a:cubicBezTo>
                <a:cubicBezTo>
                  <a:pt x="352" y="96"/>
                  <a:pt x="352" y="96"/>
                  <a:pt x="352" y="96"/>
                </a:cubicBezTo>
                <a:cubicBezTo>
                  <a:pt x="352" y="77"/>
                  <a:pt x="337" y="61"/>
                  <a:pt x="317" y="61"/>
                </a:cubicBezTo>
                <a:cubicBezTo>
                  <a:pt x="259" y="61"/>
                  <a:pt x="259" y="61"/>
                  <a:pt x="259" y="61"/>
                </a:cubicBezTo>
                <a:cubicBezTo>
                  <a:pt x="255" y="61"/>
                  <a:pt x="251" y="65"/>
                  <a:pt x="251" y="69"/>
                </a:cubicBezTo>
                <a:cubicBezTo>
                  <a:pt x="251" y="74"/>
                  <a:pt x="255" y="77"/>
                  <a:pt x="259" y="77"/>
                </a:cubicBezTo>
                <a:close/>
                <a:moveTo>
                  <a:pt x="344" y="141"/>
                </a:moveTo>
                <a:cubicBezTo>
                  <a:pt x="340" y="141"/>
                  <a:pt x="337" y="144"/>
                  <a:pt x="336" y="148"/>
                </a:cubicBezTo>
                <a:cubicBezTo>
                  <a:pt x="336" y="379"/>
                  <a:pt x="336" y="379"/>
                  <a:pt x="336" y="379"/>
                </a:cubicBezTo>
                <a:cubicBezTo>
                  <a:pt x="336" y="390"/>
                  <a:pt x="328" y="398"/>
                  <a:pt x="317" y="398"/>
                </a:cubicBezTo>
                <a:cubicBezTo>
                  <a:pt x="34" y="398"/>
                  <a:pt x="34" y="398"/>
                  <a:pt x="34" y="398"/>
                </a:cubicBezTo>
                <a:cubicBezTo>
                  <a:pt x="24" y="398"/>
                  <a:pt x="16" y="390"/>
                  <a:pt x="16" y="379"/>
                </a:cubicBezTo>
                <a:cubicBezTo>
                  <a:pt x="16" y="96"/>
                  <a:pt x="16" y="96"/>
                  <a:pt x="16" y="96"/>
                </a:cubicBezTo>
                <a:cubicBezTo>
                  <a:pt x="16" y="86"/>
                  <a:pt x="24" y="77"/>
                  <a:pt x="34" y="77"/>
                </a:cubicBezTo>
                <a:cubicBezTo>
                  <a:pt x="92" y="77"/>
                  <a:pt x="92" y="77"/>
                  <a:pt x="92" y="77"/>
                </a:cubicBezTo>
                <a:cubicBezTo>
                  <a:pt x="96" y="77"/>
                  <a:pt x="100" y="74"/>
                  <a:pt x="100" y="69"/>
                </a:cubicBezTo>
                <a:cubicBezTo>
                  <a:pt x="100" y="65"/>
                  <a:pt x="96" y="61"/>
                  <a:pt x="92" y="61"/>
                </a:cubicBezTo>
                <a:cubicBezTo>
                  <a:pt x="34" y="61"/>
                  <a:pt x="34" y="61"/>
                  <a:pt x="34" y="61"/>
                </a:cubicBezTo>
                <a:cubicBezTo>
                  <a:pt x="15" y="61"/>
                  <a:pt x="0" y="77"/>
                  <a:pt x="0" y="96"/>
                </a:cubicBezTo>
                <a:cubicBezTo>
                  <a:pt x="0" y="379"/>
                  <a:pt x="0" y="379"/>
                  <a:pt x="0" y="379"/>
                </a:cubicBezTo>
                <a:cubicBezTo>
                  <a:pt x="0" y="398"/>
                  <a:pt x="15" y="414"/>
                  <a:pt x="34" y="414"/>
                </a:cubicBezTo>
                <a:cubicBezTo>
                  <a:pt x="317" y="414"/>
                  <a:pt x="317" y="414"/>
                  <a:pt x="317" y="414"/>
                </a:cubicBezTo>
                <a:cubicBezTo>
                  <a:pt x="337" y="414"/>
                  <a:pt x="352" y="398"/>
                  <a:pt x="352" y="379"/>
                </a:cubicBezTo>
                <a:cubicBezTo>
                  <a:pt x="352" y="149"/>
                  <a:pt x="352" y="149"/>
                  <a:pt x="352" y="149"/>
                </a:cubicBezTo>
                <a:cubicBezTo>
                  <a:pt x="352" y="144"/>
                  <a:pt x="349" y="141"/>
                  <a:pt x="344" y="141"/>
                </a:cubicBezTo>
                <a:close/>
                <a:moveTo>
                  <a:pt x="184" y="145"/>
                </a:moveTo>
                <a:cubicBezTo>
                  <a:pt x="56" y="145"/>
                  <a:pt x="56" y="145"/>
                  <a:pt x="56" y="145"/>
                </a:cubicBezTo>
                <a:cubicBezTo>
                  <a:pt x="52" y="145"/>
                  <a:pt x="48" y="148"/>
                  <a:pt x="48" y="153"/>
                </a:cubicBezTo>
                <a:cubicBezTo>
                  <a:pt x="48" y="157"/>
                  <a:pt x="52" y="161"/>
                  <a:pt x="56" y="161"/>
                </a:cubicBezTo>
                <a:cubicBezTo>
                  <a:pt x="184" y="161"/>
                  <a:pt x="184" y="161"/>
                  <a:pt x="184" y="161"/>
                </a:cubicBezTo>
                <a:cubicBezTo>
                  <a:pt x="188" y="161"/>
                  <a:pt x="192" y="157"/>
                  <a:pt x="192" y="153"/>
                </a:cubicBezTo>
                <a:cubicBezTo>
                  <a:pt x="192" y="148"/>
                  <a:pt x="188" y="145"/>
                  <a:pt x="184" y="145"/>
                </a:cubicBezTo>
                <a:close/>
                <a:moveTo>
                  <a:pt x="184" y="271"/>
                </a:moveTo>
                <a:cubicBezTo>
                  <a:pt x="56" y="271"/>
                  <a:pt x="56" y="271"/>
                  <a:pt x="56" y="271"/>
                </a:cubicBezTo>
                <a:cubicBezTo>
                  <a:pt x="52" y="271"/>
                  <a:pt x="48" y="275"/>
                  <a:pt x="48" y="279"/>
                </a:cubicBezTo>
                <a:cubicBezTo>
                  <a:pt x="48" y="284"/>
                  <a:pt x="52" y="287"/>
                  <a:pt x="56" y="287"/>
                </a:cubicBezTo>
                <a:cubicBezTo>
                  <a:pt x="184" y="287"/>
                  <a:pt x="184" y="287"/>
                  <a:pt x="184" y="287"/>
                </a:cubicBezTo>
                <a:cubicBezTo>
                  <a:pt x="188" y="287"/>
                  <a:pt x="192" y="284"/>
                  <a:pt x="192" y="279"/>
                </a:cubicBezTo>
                <a:cubicBezTo>
                  <a:pt x="192" y="275"/>
                  <a:pt x="188" y="271"/>
                  <a:pt x="184" y="271"/>
                </a:cubicBezTo>
                <a:close/>
                <a:moveTo>
                  <a:pt x="184" y="187"/>
                </a:moveTo>
                <a:cubicBezTo>
                  <a:pt x="56" y="187"/>
                  <a:pt x="56" y="187"/>
                  <a:pt x="56" y="187"/>
                </a:cubicBezTo>
                <a:cubicBezTo>
                  <a:pt x="52" y="187"/>
                  <a:pt x="48" y="190"/>
                  <a:pt x="48" y="195"/>
                </a:cubicBezTo>
                <a:cubicBezTo>
                  <a:pt x="48" y="199"/>
                  <a:pt x="52" y="203"/>
                  <a:pt x="56" y="203"/>
                </a:cubicBezTo>
                <a:cubicBezTo>
                  <a:pt x="184" y="203"/>
                  <a:pt x="184" y="203"/>
                  <a:pt x="184" y="203"/>
                </a:cubicBezTo>
                <a:cubicBezTo>
                  <a:pt x="188" y="203"/>
                  <a:pt x="192" y="199"/>
                  <a:pt x="192" y="195"/>
                </a:cubicBezTo>
                <a:cubicBezTo>
                  <a:pt x="192" y="190"/>
                  <a:pt x="188" y="187"/>
                  <a:pt x="184" y="187"/>
                </a:cubicBezTo>
                <a:close/>
                <a:moveTo>
                  <a:pt x="184" y="313"/>
                </a:moveTo>
                <a:cubicBezTo>
                  <a:pt x="56" y="313"/>
                  <a:pt x="56" y="313"/>
                  <a:pt x="56" y="313"/>
                </a:cubicBezTo>
                <a:cubicBezTo>
                  <a:pt x="52" y="313"/>
                  <a:pt x="48" y="317"/>
                  <a:pt x="48" y="321"/>
                </a:cubicBezTo>
                <a:cubicBezTo>
                  <a:pt x="48" y="326"/>
                  <a:pt x="52" y="329"/>
                  <a:pt x="56" y="329"/>
                </a:cubicBezTo>
                <a:cubicBezTo>
                  <a:pt x="184" y="329"/>
                  <a:pt x="184" y="329"/>
                  <a:pt x="184" y="329"/>
                </a:cubicBezTo>
                <a:cubicBezTo>
                  <a:pt x="188" y="329"/>
                  <a:pt x="192" y="326"/>
                  <a:pt x="192" y="321"/>
                </a:cubicBezTo>
                <a:cubicBezTo>
                  <a:pt x="192" y="317"/>
                  <a:pt x="188" y="313"/>
                  <a:pt x="184" y="3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15400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Logo_ChapterSlide_Wide"/>
          <p:cNvPicPr>
            <a:picLocks/>
          </p:cNvPicPr>
          <p:nvPr/>
        </p:nvPicPr>
        <p:blipFill>
          <a:blip r:embed="rId3">
            <a:extLst>
              <a:ext uri="{28A0092B-C50C-407E-A947-70E740481C1C}">
                <a14:useLocalDpi xmlns:a14="http://schemas.microsoft.com/office/drawing/2010/main" val="0"/>
              </a:ext>
            </a:extLst>
          </a:blip>
          <a:stretch>
            <a:fillRect/>
          </a:stretch>
        </p:blipFill>
        <p:spPr>
          <a:xfrm>
            <a:off x="-1" y="-60325"/>
            <a:ext cx="12192000" cy="6858000"/>
          </a:xfrm>
          <a:prstGeom prst="rect">
            <a:avLst/>
          </a:prstGeom>
        </p:spPr>
      </p:pic>
    </p:spTree>
    <p:extLst>
      <p:ext uri="{BB962C8B-B14F-4D97-AF65-F5344CB8AC3E}">
        <p14:creationId xmlns:p14="http://schemas.microsoft.com/office/powerpoint/2010/main" val="420377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TR 23.799</a:t>
            </a:r>
            <a:r>
              <a:rPr lang="en-US" dirty="0"/>
              <a:t> </a:t>
            </a:r>
            <a:r>
              <a:rPr lang="en-GB" dirty="0"/>
              <a:t>Study on Architecture for Next Generation System</a:t>
            </a:r>
            <a:endParaRPr lang="en-US" dirty="0"/>
          </a:p>
          <a:p>
            <a:r>
              <a:rPr lang="en-US" dirty="0">
                <a:hlinkClick r:id="rId4"/>
              </a:rPr>
              <a:t>TR 28.801</a:t>
            </a:r>
            <a:r>
              <a:rPr lang="en-US" dirty="0"/>
              <a:t> Study on management and orchestration of network slicing for next generation network.</a:t>
            </a:r>
          </a:p>
          <a:p>
            <a:r>
              <a:rPr lang="en-US" dirty="0">
                <a:hlinkClick r:id="rId5"/>
              </a:rPr>
              <a:t>TS 23.501</a:t>
            </a:r>
            <a:r>
              <a:rPr lang="en-US" dirty="0"/>
              <a:t> </a:t>
            </a:r>
            <a:r>
              <a:rPr lang="en-GB" dirty="0"/>
              <a:t>System Architecture for the 5G System</a:t>
            </a:r>
            <a:endParaRPr lang="en-US" dirty="0"/>
          </a:p>
          <a:p>
            <a:r>
              <a:rPr lang="en-US" dirty="0">
                <a:hlinkClick r:id="rId6"/>
              </a:rPr>
              <a:t>TS 23.502</a:t>
            </a:r>
            <a:r>
              <a:rPr lang="en-US" dirty="0"/>
              <a:t> </a:t>
            </a:r>
            <a:r>
              <a:rPr lang="en-GB" dirty="0"/>
              <a:t>Procedures for the 5G System</a:t>
            </a:r>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94040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3" name="AutoShape 3"/>
          <p:cNvSpPr>
            <a:spLocks noChangeArrowheads="1"/>
          </p:cNvSpPr>
          <p:nvPr/>
        </p:nvSpPr>
        <p:spPr bwMode="auto">
          <a:xfrm>
            <a:off x="3208545" y="2725739"/>
            <a:ext cx="865188" cy="747713"/>
          </a:xfrm>
          <a:prstGeom prst="hexagon">
            <a:avLst>
              <a:gd name="adj" fmla="val 28928"/>
              <a:gd name="vf" fmla="val 11547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4" name="Straight Connector 37"/>
          <p:cNvCxnSpPr>
            <a:cxnSpLocks noChangeShapeType="1"/>
          </p:cNvCxnSpPr>
          <p:nvPr/>
        </p:nvCxnSpPr>
        <p:spPr bwMode="auto">
          <a:xfrm rot="5400000" flipH="1" flipV="1">
            <a:off x="2897395" y="1397001"/>
            <a:ext cx="1588" cy="76358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9385" name="Straight Connector 38"/>
          <p:cNvCxnSpPr>
            <a:cxnSpLocks noChangeShapeType="1"/>
          </p:cNvCxnSpPr>
          <p:nvPr/>
        </p:nvCxnSpPr>
        <p:spPr bwMode="auto">
          <a:xfrm rot="5400000" flipH="1" flipV="1">
            <a:off x="2825959" y="2744788"/>
            <a:ext cx="9525" cy="82550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87" name="Line 11"/>
          <p:cNvSpPr>
            <a:spLocks noChangeShapeType="1"/>
          </p:cNvSpPr>
          <p:nvPr/>
        </p:nvSpPr>
        <p:spPr bwMode="auto">
          <a:xfrm>
            <a:off x="4103896" y="1790702"/>
            <a:ext cx="1319213" cy="238125"/>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88" name="Line 12"/>
          <p:cNvSpPr>
            <a:spLocks noChangeShapeType="1"/>
          </p:cNvSpPr>
          <p:nvPr/>
        </p:nvSpPr>
        <p:spPr bwMode="auto">
          <a:xfrm flipV="1">
            <a:off x="4043570" y="2522538"/>
            <a:ext cx="1385888" cy="484188"/>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89" name="Line 13"/>
          <p:cNvSpPr>
            <a:spLocks noChangeShapeType="1"/>
          </p:cNvSpPr>
          <p:nvPr/>
        </p:nvSpPr>
        <p:spPr bwMode="auto">
          <a:xfrm>
            <a:off x="4018171" y="3268664"/>
            <a:ext cx="1476375" cy="53181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1" name="Line 15"/>
          <p:cNvSpPr>
            <a:spLocks noChangeShapeType="1"/>
          </p:cNvSpPr>
          <p:nvPr/>
        </p:nvSpPr>
        <p:spPr bwMode="auto">
          <a:xfrm>
            <a:off x="3973721" y="1943101"/>
            <a:ext cx="1598613" cy="1703388"/>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V="1">
            <a:off x="7026483" y="3536952"/>
            <a:ext cx="1265238" cy="36512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4" name="Text Box 18"/>
          <p:cNvSpPr txBox="1">
            <a:spLocks noChangeArrowheads="1"/>
          </p:cNvSpPr>
          <p:nvPr/>
        </p:nvSpPr>
        <p:spPr bwMode="auto">
          <a:xfrm>
            <a:off x="1808371" y="3200402"/>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a:t>3G</a:t>
            </a:r>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cxnSp>
        <p:nvCxnSpPr>
          <p:cNvPr id="229396" name="Straight Connector 38"/>
          <p:cNvCxnSpPr>
            <a:cxnSpLocks noChangeShapeType="1"/>
          </p:cNvCxnSpPr>
          <p:nvPr/>
        </p:nvCxnSpPr>
        <p:spPr bwMode="auto">
          <a:xfrm flipV="1">
            <a:off x="2621170" y="3222626"/>
            <a:ext cx="668338" cy="211138"/>
          </a:xfrm>
          <a:prstGeom prst="line">
            <a:avLst/>
          </a:prstGeom>
          <a:noFill/>
          <a:ln w="2857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229397" name="Text Box 21"/>
          <p:cNvSpPr txBox="1">
            <a:spLocks noChangeArrowheads="1"/>
          </p:cNvSpPr>
          <p:nvPr/>
        </p:nvSpPr>
        <p:spPr bwMode="auto">
          <a:xfrm>
            <a:off x="1827421" y="3617914"/>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a:t>HSPA</a:t>
            </a:r>
          </a:p>
        </p:txBody>
      </p:sp>
      <p:sp>
        <p:nvSpPr>
          <p:cNvPr id="229398" name="Text Box 22"/>
          <p:cNvSpPr txBox="1">
            <a:spLocks noChangeArrowheads="1"/>
          </p:cNvSpPr>
          <p:nvPr/>
        </p:nvSpPr>
        <p:spPr bwMode="auto">
          <a:xfrm>
            <a:off x="1814721" y="1984377"/>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a:t>GSM</a:t>
            </a:r>
          </a:p>
        </p:txBody>
      </p:sp>
      <p:sp>
        <p:nvSpPr>
          <p:cNvPr id="229399" name="Line 25"/>
          <p:cNvSpPr>
            <a:spLocks noChangeShapeType="1"/>
          </p:cNvSpPr>
          <p:nvPr/>
        </p:nvSpPr>
        <p:spPr bwMode="auto">
          <a:xfrm>
            <a:off x="6967746" y="2487613"/>
            <a:ext cx="1331913" cy="490538"/>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229400" name="Rectangle 26"/>
          <p:cNvSpPr>
            <a:spLocks noChangeArrowheads="1"/>
          </p:cNvSpPr>
          <p:nvPr/>
        </p:nvSpPr>
        <p:spPr bwMode="auto">
          <a:xfrm>
            <a:off x="3450655" y="2173288"/>
            <a:ext cx="408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969696"/>
                </a:solidFill>
              </a:rPr>
              <a:t>GSM</a:t>
            </a:r>
            <a:endParaRPr lang="en-US">
              <a:solidFill>
                <a:srgbClr val="969696"/>
              </a:solidFill>
            </a:endParaRPr>
          </a:p>
        </p:txBody>
      </p:sp>
      <p:sp>
        <p:nvSpPr>
          <p:cNvPr id="229401" name="Freeform 27"/>
          <p:cNvSpPr>
            <a:spLocks noChangeAspect="1" noEditPoints="1"/>
          </p:cNvSpPr>
          <p:nvPr/>
        </p:nvSpPr>
        <p:spPr bwMode="auto">
          <a:xfrm>
            <a:off x="3473658" y="2867027"/>
            <a:ext cx="361950" cy="409575"/>
          </a:xfrm>
          <a:custGeom>
            <a:avLst/>
            <a:gdLst>
              <a:gd name="T0" fmla="*/ 109 w 327"/>
              <a:gd name="T1" fmla="*/ 6 h 370"/>
              <a:gd name="T2" fmla="*/ 109 w 327"/>
              <a:gd name="T3" fmla="*/ 78 h 370"/>
              <a:gd name="T4" fmla="*/ 130 w 327"/>
              <a:gd name="T5" fmla="*/ 40 h 370"/>
              <a:gd name="T6" fmla="*/ 99 w 327"/>
              <a:gd name="T7" fmla="*/ 63 h 370"/>
              <a:gd name="T8" fmla="*/ 103 w 327"/>
              <a:gd name="T9" fmla="*/ 67 h 370"/>
              <a:gd name="T10" fmla="*/ 99 w 327"/>
              <a:gd name="T11" fmla="*/ 12 h 370"/>
              <a:gd name="T12" fmla="*/ 88 w 327"/>
              <a:gd name="T13" fmla="*/ 56 h 370"/>
              <a:gd name="T14" fmla="*/ 99 w 327"/>
              <a:gd name="T15" fmla="*/ 40 h 370"/>
              <a:gd name="T16" fmla="*/ 88 w 327"/>
              <a:gd name="T17" fmla="*/ 27 h 370"/>
              <a:gd name="T18" fmla="*/ 88 w 327"/>
              <a:gd name="T19" fmla="*/ 56 h 370"/>
              <a:gd name="T20" fmla="*/ 20 w 327"/>
              <a:gd name="T21" fmla="*/ 6 h 370"/>
              <a:gd name="T22" fmla="*/ 16 w 327"/>
              <a:gd name="T23" fmla="*/ 1 h 370"/>
              <a:gd name="T24" fmla="*/ 18 w 327"/>
              <a:gd name="T25" fmla="*/ 79 h 370"/>
              <a:gd name="T26" fmla="*/ 26 w 327"/>
              <a:gd name="T27" fmla="*/ 67 h 370"/>
              <a:gd name="T28" fmla="*/ 31 w 327"/>
              <a:gd name="T29" fmla="*/ 63 h 370"/>
              <a:gd name="T30" fmla="*/ 31 w 327"/>
              <a:gd name="T31" fmla="*/ 12 h 370"/>
              <a:gd name="T32" fmla="*/ 26 w 327"/>
              <a:gd name="T33" fmla="*/ 67 h 370"/>
              <a:gd name="T34" fmla="*/ 42 w 327"/>
              <a:gd name="T35" fmla="*/ 56 h 370"/>
              <a:gd name="T36" fmla="*/ 42 w 327"/>
              <a:gd name="T37" fmla="*/ 27 h 370"/>
              <a:gd name="T38" fmla="*/ 31 w 327"/>
              <a:gd name="T39" fmla="*/ 40 h 370"/>
              <a:gd name="T40" fmla="*/ 87 w 327"/>
              <a:gd name="T41" fmla="*/ 107 h 370"/>
              <a:gd name="T42" fmla="*/ 70 w 327"/>
              <a:gd name="T43" fmla="*/ 58 h 370"/>
              <a:gd name="T44" fmla="*/ 78 w 327"/>
              <a:gd name="T45" fmla="*/ 31 h 370"/>
              <a:gd name="T46" fmla="*/ 65 w 327"/>
              <a:gd name="T47" fmla="*/ 52 h 370"/>
              <a:gd name="T48" fmla="*/ 70 w 327"/>
              <a:gd name="T49" fmla="*/ 28 h 370"/>
              <a:gd name="T50" fmla="*/ 73 w 327"/>
              <a:gd name="T51" fmla="*/ 23 h 370"/>
              <a:gd name="T52" fmla="*/ 60 w 327"/>
              <a:gd name="T53" fmla="*/ 58 h 370"/>
              <a:gd name="T54" fmla="*/ 43 w 327"/>
              <a:gd name="T55" fmla="*/ 107 h 370"/>
              <a:gd name="T56" fmla="*/ 22 w 327"/>
              <a:gd name="T57" fmla="*/ 141 h 370"/>
              <a:gd name="T58" fmla="*/ 23 w 327"/>
              <a:gd name="T59" fmla="*/ 147 h 370"/>
              <a:gd name="T60" fmla="*/ 65 w 327"/>
              <a:gd name="T61" fmla="*/ 132 h 370"/>
              <a:gd name="T62" fmla="*/ 107 w 327"/>
              <a:gd name="T63" fmla="*/ 147 h 370"/>
              <a:gd name="T64" fmla="*/ 109 w 327"/>
              <a:gd name="T65" fmla="*/ 142 h 370"/>
              <a:gd name="T66" fmla="*/ 73 w 327"/>
              <a:gd name="T67" fmla="*/ 91 h 370"/>
              <a:gd name="T68" fmla="*/ 65 w 327"/>
              <a:gd name="T69" fmla="*/ 63 h 370"/>
              <a:gd name="T70" fmla="*/ 75 w 327"/>
              <a:gd name="T71" fmla="*/ 97 h 370"/>
              <a:gd name="T72" fmla="*/ 52 w 327"/>
              <a:gd name="T73" fmla="*/ 104 h 370"/>
              <a:gd name="T74" fmla="*/ 65 w 327"/>
              <a:gd name="T75" fmla="*/ 108 h 370"/>
              <a:gd name="T76" fmla="*/ 65 w 327"/>
              <a:gd name="T77" fmla="*/ 113 h 370"/>
              <a:gd name="T78" fmla="*/ 93 w 327"/>
              <a:gd name="T79" fmla="*/ 141 h 370"/>
              <a:gd name="T80" fmla="*/ 30 w 327"/>
              <a:gd name="T81" fmla="*/ 141 h 370"/>
              <a:gd name="T82" fmla="*/ 65 w 327"/>
              <a:gd name="T83" fmla="*/ 120 h 370"/>
              <a:gd name="T84" fmla="*/ 100 w 327"/>
              <a:gd name="T85" fmla="*/ 141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879852"/>
            <a:ext cx="1296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06" name="Rectangle 34"/>
          <p:cNvSpPr>
            <a:spLocks noChangeArrowheads="1"/>
          </p:cNvSpPr>
          <p:nvPr/>
        </p:nvSpPr>
        <p:spPr bwMode="auto">
          <a:xfrm>
            <a:off x="3337134" y="3533776"/>
            <a:ext cx="6989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chemeClr val="accent1"/>
                </a:solidFill>
              </a:rPr>
              <a:t>WCDMA</a:t>
            </a:r>
            <a:endParaRPr lang="en-US">
              <a:solidFill>
                <a:schemeClr val="accent1"/>
              </a:solidFill>
            </a:endParaRPr>
          </a:p>
        </p:txBody>
      </p:sp>
      <p:grpSp>
        <p:nvGrpSpPr>
          <p:cNvPr id="229407" name="Group 35"/>
          <p:cNvGrpSpPr>
            <a:grpSpLocks/>
          </p:cNvGrpSpPr>
          <p:nvPr/>
        </p:nvGrpSpPr>
        <p:grpSpPr bwMode="auto">
          <a:xfrm>
            <a:off x="5485020" y="1739902"/>
            <a:ext cx="1454150" cy="912813"/>
            <a:chOff x="2496" y="1095"/>
            <a:chExt cx="916" cy="575"/>
          </a:xfrm>
        </p:grpSpPr>
        <p:sp>
          <p:nvSpPr>
            <p:cNvPr id="229422" name="Freeform 36"/>
            <p:cNvSpPr>
              <a:spLocks noChangeAspect="1"/>
            </p:cNvSpPr>
            <p:nvPr/>
          </p:nvSpPr>
          <p:spPr bwMode="auto">
            <a:xfrm>
              <a:off x="2496" y="1095"/>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accent1"/>
            </a:solidFill>
            <a:ln w="9525">
              <a:solidFill>
                <a:schemeClr val="accent1"/>
              </a:solidFill>
              <a:round/>
              <a:headEnd/>
              <a:tailEnd/>
            </a:ln>
          </p:spPr>
          <p:txBody>
            <a:bodyPr/>
            <a:lstStyle/>
            <a:p>
              <a:endParaRPr lang="en-US"/>
            </a:p>
          </p:txBody>
        </p:sp>
        <p:sp>
          <p:nvSpPr>
            <p:cNvPr id="229423" name="Text Box 37"/>
            <p:cNvSpPr txBox="1">
              <a:spLocks noChangeArrowheads="1"/>
            </p:cNvSpPr>
            <p:nvPr/>
          </p:nvSpPr>
          <p:spPr bwMode="auto">
            <a:xfrm>
              <a:off x="2575" y="1123"/>
              <a:ext cx="75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a:solidFill>
                    <a:schemeClr val="accent1"/>
                  </a:solidFill>
                  <a:latin typeface="Ericsson Capital TT" pitchFamily="2" charset="0"/>
                </a:rPr>
                <a:t>Circuit</a:t>
              </a:r>
              <a:br>
                <a:rPr lang="en-US" sz="1800" b="1">
                  <a:solidFill>
                    <a:schemeClr val="accent1"/>
                  </a:solidFill>
                  <a:latin typeface="Ericsson Capital TT" pitchFamily="2" charset="0"/>
                </a:rPr>
              </a:br>
              <a:r>
                <a:rPr lang="en-US" sz="1800" b="1">
                  <a:solidFill>
                    <a:schemeClr val="accent1"/>
                  </a:solidFill>
                  <a:latin typeface="Ericsson Capital TT" pitchFamily="2" charset="0"/>
                </a:rPr>
                <a:t>switched</a:t>
              </a:r>
              <a:br>
                <a:rPr lang="en-US" sz="1800" b="1">
                  <a:solidFill>
                    <a:schemeClr val="accent1"/>
                  </a:solidFill>
                  <a:latin typeface="Ericsson Capital TT" pitchFamily="2" charset="0"/>
                </a:rPr>
              </a:br>
              <a:r>
                <a:rPr lang="en-US" sz="1800" b="1">
                  <a:solidFill>
                    <a:schemeClr val="accent1"/>
                  </a:solidFill>
                  <a:latin typeface="Ericsson Capital TT" pitchFamily="2" charset="0"/>
                </a:rPr>
                <a:t>CORE</a:t>
              </a:r>
            </a:p>
          </p:txBody>
        </p:sp>
      </p:grpSp>
      <p:grpSp>
        <p:nvGrpSpPr>
          <p:cNvPr id="229408" name="Group 38"/>
          <p:cNvGrpSpPr>
            <a:grpSpLocks/>
          </p:cNvGrpSpPr>
          <p:nvPr/>
        </p:nvGrpSpPr>
        <p:grpSpPr bwMode="auto">
          <a:xfrm>
            <a:off x="8340933" y="2816227"/>
            <a:ext cx="1454150" cy="912813"/>
            <a:chOff x="4234" y="1207"/>
            <a:chExt cx="916" cy="575"/>
          </a:xfrm>
        </p:grpSpPr>
        <p:sp>
          <p:nvSpPr>
            <p:cNvPr id="22942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21" name="Text Box 40"/>
            <p:cNvSpPr txBox="1">
              <a:spLocks noChangeArrowheads="1"/>
            </p:cNvSpPr>
            <p:nvPr/>
          </p:nvSpPr>
          <p:spPr bwMode="auto">
            <a:xfrm>
              <a:off x="4260" y="1340"/>
              <a:ext cx="86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IMS</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Telephony</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0" name="Freeform 7"/>
          <p:cNvSpPr>
            <a:spLocks noChangeAspect="1" noEditPoints="1"/>
          </p:cNvSpPr>
          <p:nvPr/>
        </p:nvSpPr>
        <p:spPr bwMode="auto">
          <a:xfrm>
            <a:off x="2095709" y="2811463"/>
            <a:ext cx="296863" cy="450850"/>
          </a:xfrm>
          <a:custGeom>
            <a:avLst/>
            <a:gdLst>
              <a:gd name="T0" fmla="*/ 15 w 292"/>
              <a:gd name="T1" fmla="*/ 22 h 444"/>
              <a:gd name="T2" fmla="*/ 1 w 292"/>
              <a:gd name="T3" fmla="*/ 22 h 444"/>
              <a:gd name="T4" fmla="*/ 1 w 292"/>
              <a:gd name="T5" fmla="*/ 4 h 444"/>
              <a:gd name="T6" fmla="*/ 15 w 292"/>
              <a:gd name="T7" fmla="*/ 4 h 444"/>
              <a:gd name="T8" fmla="*/ 17 w 292"/>
              <a:gd name="T9" fmla="*/ 6 h 444"/>
              <a:gd name="T10" fmla="*/ 15 w 292"/>
              <a:gd name="T11" fmla="*/ 1 h 444"/>
              <a:gd name="T12" fmla="*/ 12 w 292"/>
              <a:gd name="T13" fmla="*/ 1 h 444"/>
              <a:gd name="T14" fmla="*/ 0 w 292"/>
              <a:gd name="T15" fmla="*/ 4 h 444"/>
              <a:gd name="T16" fmla="*/ 0 w 292"/>
              <a:gd name="T17" fmla="*/ 22 h 444"/>
              <a:gd name="T18" fmla="*/ 17 w 292"/>
              <a:gd name="T19" fmla="*/ 22 h 444"/>
              <a:gd name="T20" fmla="*/ 15 w 292"/>
              <a:gd name="T21" fmla="*/ 11 h 444"/>
              <a:gd name="T22" fmla="*/ 13 w 292"/>
              <a:gd name="T23" fmla="*/ 3 h 444"/>
              <a:gd name="T24" fmla="*/ 2 w 292"/>
              <a:gd name="T25" fmla="*/ 5 h 444"/>
              <a:gd name="T26" fmla="*/ 3 w 292"/>
              <a:gd name="T27" fmla="*/ 12 h 444"/>
              <a:gd name="T28" fmla="*/ 15 w 292"/>
              <a:gd name="T29" fmla="*/ 11 h 444"/>
              <a:gd name="T30" fmla="*/ 13 w 292"/>
              <a:gd name="T31" fmla="*/ 12 h 444"/>
              <a:gd name="T32" fmla="*/ 3 w 292"/>
              <a:gd name="T33" fmla="*/ 11 h 444"/>
              <a:gd name="T34" fmla="*/ 3 w 292"/>
              <a:gd name="T35" fmla="*/ 4 h 444"/>
              <a:gd name="T36" fmla="*/ 14 w 292"/>
              <a:gd name="T37" fmla="*/ 5 h 444"/>
              <a:gd name="T38" fmla="*/ 7 w 292"/>
              <a:gd name="T39" fmla="*/ 23 h 444"/>
              <a:gd name="T40" fmla="*/ 6 w 292"/>
              <a:gd name="T41" fmla="*/ 22 h 444"/>
              <a:gd name="T42" fmla="*/ 8 w 292"/>
              <a:gd name="T43" fmla="*/ 22 h 444"/>
              <a:gd name="T44" fmla="*/ 10 w 292"/>
              <a:gd name="T45" fmla="*/ 23 h 444"/>
              <a:gd name="T46" fmla="*/ 9 w 292"/>
              <a:gd name="T47" fmla="*/ 22 h 444"/>
              <a:gd name="T48" fmla="*/ 5 w 292"/>
              <a:gd name="T49" fmla="*/ 13 h 444"/>
              <a:gd name="T50" fmla="*/ 2 w 292"/>
              <a:gd name="T51" fmla="*/ 15 h 444"/>
              <a:gd name="T52" fmla="*/ 5 w 292"/>
              <a:gd name="T53" fmla="*/ 15 h 444"/>
              <a:gd name="T54" fmla="*/ 9 w 292"/>
              <a:gd name="T55" fmla="*/ 15 h 444"/>
              <a:gd name="T56" fmla="*/ 9 w 292"/>
              <a:gd name="T57" fmla="*/ 13 h 444"/>
              <a:gd name="T58" fmla="*/ 6 w 292"/>
              <a:gd name="T59" fmla="*/ 15 h 444"/>
              <a:gd name="T60" fmla="*/ 13 w 292"/>
              <a:gd name="T61" fmla="*/ 13 h 444"/>
              <a:gd name="T62" fmla="*/ 11 w 292"/>
              <a:gd name="T63" fmla="*/ 15 h 444"/>
              <a:gd name="T64" fmla="*/ 14 w 292"/>
              <a:gd name="T65" fmla="*/ 15 h 444"/>
              <a:gd name="T66" fmla="*/ 5 w 292"/>
              <a:gd name="T67" fmla="*/ 17 h 444"/>
              <a:gd name="T68" fmla="*/ 2 w 292"/>
              <a:gd name="T69" fmla="*/ 18 h 444"/>
              <a:gd name="T70" fmla="*/ 5 w 292"/>
              <a:gd name="T71" fmla="*/ 18 h 444"/>
              <a:gd name="T72" fmla="*/ 8 w 292"/>
              <a:gd name="T73" fmla="*/ 19 h 444"/>
              <a:gd name="T74" fmla="*/ 10 w 292"/>
              <a:gd name="T75" fmla="*/ 17 h 444"/>
              <a:gd name="T76" fmla="*/ 6 w 292"/>
              <a:gd name="T77" fmla="*/ 17 h 444"/>
              <a:gd name="T78" fmla="*/ 13 w 292"/>
              <a:gd name="T79" fmla="*/ 17 h 444"/>
              <a:gd name="T80" fmla="*/ 11 w 292"/>
              <a:gd name="T81" fmla="*/ 18 h 444"/>
              <a:gd name="T82" fmla="*/ 14 w 292"/>
              <a:gd name="T83" fmla="*/ 18 h 444"/>
              <a:gd name="T84" fmla="*/ 3 w 292"/>
              <a:gd name="T85" fmla="*/ 19 h 444"/>
              <a:gd name="T86" fmla="*/ 3 w 292"/>
              <a:gd name="T87" fmla="*/ 21 h 444"/>
              <a:gd name="T88" fmla="*/ 5 w 292"/>
              <a:gd name="T89" fmla="*/ 20 h 444"/>
              <a:gd name="T90" fmla="*/ 10 w 292"/>
              <a:gd name="T91" fmla="*/ 20 h 444"/>
              <a:gd name="T92" fmla="*/ 6 w 292"/>
              <a:gd name="T93" fmla="*/ 20 h 444"/>
              <a:gd name="T94" fmla="*/ 9 w 292"/>
              <a:gd name="T95" fmla="*/ 21 h 444"/>
              <a:gd name="T96" fmla="*/ 12 w 292"/>
              <a:gd name="T97" fmla="*/ 19 h 444"/>
              <a:gd name="T98" fmla="*/ 12 w 292"/>
              <a:gd name="T99" fmla="*/ 21 h 444"/>
              <a:gd name="T100" fmla="*/ 14 w 292"/>
              <a:gd name="T101" fmla="*/ 20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11" name="Group 6"/>
          <p:cNvGrpSpPr>
            <a:grpSpLocks/>
          </p:cNvGrpSpPr>
          <p:nvPr/>
        </p:nvGrpSpPr>
        <p:grpSpPr bwMode="auto">
          <a:xfrm>
            <a:off x="2346534" y="3344864"/>
            <a:ext cx="244475" cy="371475"/>
            <a:chOff x="657" y="2024"/>
            <a:chExt cx="393" cy="596"/>
          </a:xfrm>
        </p:grpSpPr>
        <p:sp>
          <p:nvSpPr>
            <p:cNvPr id="229416"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7" name="Text Box 8"/>
            <p:cNvSpPr txBox="1">
              <a:spLocks noChangeArrowheads="1"/>
            </p:cNvSpPr>
            <p:nvPr/>
          </p:nvSpPr>
          <p:spPr bwMode="auto">
            <a:xfrm>
              <a:off x="736" y="2095"/>
              <a:ext cx="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59" name="Freeform 7"/>
          <p:cNvSpPr>
            <a:spLocks noChangeAspect="1" noEditPoints="1"/>
          </p:cNvSpPr>
          <p:nvPr/>
        </p:nvSpPr>
        <p:spPr bwMode="auto">
          <a:xfrm>
            <a:off x="2241759" y="1549401"/>
            <a:ext cx="296863" cy="450850"/>
          </a:xfrm>
          <a:custGeom>
            <a:avLst/>
            <a:gdLst/>
            <a:ahLst/>
            <a:cxnLst>
              <a:cxn ang="0">
                <a:pos x="276" y="396"/>
              </a:cxn>
              <a:cxn ang="0">
                <a:pos x="16" y="396"/>
              </a:cxn>
              <a:cxn ang="0">
                <a:pos x="16" y="81"/>
              </a:cxn>
              <a:cxn ang="0">
                <a:pos x="276" y="81"/>
              </a:cxn>
              <a:cxn ang="0">
                <a:pos x="292" y="116"/>
              </a:cxn>
              <a:cxn ang="0">
                <a:pos x="266" y="16"/>
              </a:cxn>
              <a:cxn ang="0">
                <a:pos x="206" y="16"/>
              </a:cxn>
              <a:cxn ang="0">
                <a:pos x="0" y="81"/>
              </a:cxn>
              <a:cxn ang="0">
                <a:pos x="0" y="396"/>
              </a:cxn>
              <a:cxn ang="0">
                <a:pos x="292" y="396"/>
              </a:cxn>
              <a:cxn ang="0">
                <a:pos x="265" y="196"/>
              </a:cxn>
              <a:cxn ang="0">
                <a:pos x="233" y="58"/>
              </a:cxn>
              <a:cxn ang="0">
                <a:pos x="27" y="90"/>
              </a:cxn>
              <a:cxn ang="0">
                <a:pos x="60" y="228"/>
              </a:cxn>
              <a:cxn ang="0">
                <a:pos x="265" y="196"/>
              </a:cxn>
              <a:cxn ang="0">
                <a:pos x="233" y="212"/>
              </a:cxn>
              <a:cxn ang="0">
                <a:pos x="43" y="196"/>
              </a:cxn>
              <a:cxn ang="0">
                <a:pos x="60" y="74"/>
              </a:cxn>
              <a:cxn ang="0">
                <a:pos x="249" y="90"/>
              </a:cxn>
              <a:cxn ang="0">
                <a:pos x="120" y="418"/>
              </a:cxn>
              <a:cxn ang="0">
                <a:pos x="113" y="411"/>
              </a:cxn>
              <a:cxn ang="0">
                <a:pos x="154" y="411"/>
              </a:cxn>
              <a:cxn ang="0">
                <a:pos x="173" y="418"/>
              </a:cxn>
              <a:cxn ang="0">
                <a:pos x="165" y="411"/>
              </a:cxn>
              <a:cxn ang="0">
                <a:pos x="84" y="245"/>
              </a:cxn>
              <a:cxn ang="0">
                <a:pos x="41" y="270"/>
              </a:cxn>
              <a:cxn ang="0">
                <a:pos x="100" y="270"/>
              </a:cxn>
              <a:cxn ang="0">
                <a:pos x="161" y="286"/>
              </a:cxn>
              <a:cxn ang="0">
                <a:pos x="161" y="245"/>
              </a:cxn>
              <a:cxn ang="0">
                <a:pos x="117" y="270"/>
              </a:cxn>
              <a:cxn ang="0">
                <a:pos x="238" y="245"/>
              </a:cxn>
              <a:cxn ang="0">
                <a:pos x="194" y="270"/>
              </a:cxn>
              <a:cxn ang="0">
                <a:pos x="254" y="270"/>
              </a:cxn>
              <a:cxn ang="0">
                <a:pos x="84" y="297"/>
              </a:cxn>
              <a:cxn ang="0">
                <a:pos x="41" y="322"/>
              </a:cxn>
              <a:cxn ang="0">
                <a:pos x="100" y="322"/>
              </a:cxn>
              <a:cxn ang="0">
                <a:pos x="133" y="338"/>
              </a:cxn>
              <a:cxn ang="0">
                <a:pos x="177" y="313"/>
              </a:cxn>
              <a:cxn ang="0">
                <a:pos x="117" y="313"/>
              </a:cxn>
              <a:cxn ang="0">
                <a:pos x="238" y="297"/>
              </a:cxn>
              <a:cxn ang="0">
                <a:pos x="194" y="322"/>
              </a:cxn>
              <a:cxn ang="0">
                <a:pos x="254" y="322"/>
              </a:cxn>
              <a:cxn ang="0">
                <a:pos x="57" y="349"/>
              </a:cxn>
              <a:cxn ang="0">
                <a:pos x="57" y="390"/>
              </a:cxn>
              <a:cxn ang="0">
                <a:pos x="100" y="365"/>
              </a:cxn>
              <a:cxn ang="0">
                <a:pos x="177" y="365"/>
              </a:cxn>
              <a:cxn ang="0">
                <a:pos x="117" y="365"/>
              </a:cxn>
              <a:cxn ang="0">
                <a:pos x="161" y="390"/>
              </a:cxn>
              <a:cxn ang="0">
                <a:pos x="210" y="349"/>
              </a:cxn>
              <a:cxn ang="0">
                <a:pos x="210" y="390"/>
              </a:cxn>
              <a:cxn ang="0">
                <a:pos x="254" y="365"/>
              </a:cxn>
            </a:cxnLst>
            <a:rect l="0" t="0" r="r" b="b"/>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accent4">
              <a:lumMod val="60000"/>
              <a:lumOff val="40000"/>
            </a:schemeClr>
          </a:solidFill>
          <a:ln w="9525">
            <a:noFill/>
            <a:round/>
            <a:headEnd/>
            <a:tailEnd/>
          </a:ln>
        </p:spPr>
        <p:txBody>
          <a:bodyPr/>
          <a:lstStyle/>
          <a:p>
            <a:pPr>
              <a:defRPr/>
            </a:pPr>
            <a:endParaRPr lang="sv-SE" sz="2400"/>
          </a:p>
        </p:txBody>
      </p:sp>
      <p:sp>
        <p:nvSpPr>
          <p:cNvPr id="60" name="AutoShape 3"/>
          <p:cNvSpPr>
            <a:spLocks noChangeArrowheads="1"/>
          </p:cNvSpPr>
          <p:nvPr/>
        </p:nvSpPr>
        <p:spPr bwMode="auto">
          <a:xfrm>
            <a:off x="3208545" y="1382714"/>
            <a:ext cx="865188" cy="747713"/>
          </a:xfrm>
          <a:prstGeom prst="hexagon">
            <a:avLst>
              <a:gd name="adj" fmla="val 28928"/>
              <a:gd name="vf" fmla="val 115470"/>
            </a:avLst>
          </a:prstGeom>
          <a:ln>
            <a:solidFill>
              <a:schemeClr val="tx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229414" name="Freeform 31"/>
          <p:cNvSpPr>
            <a:spLocks noChangeAspect="1" noEditPoints="1"/>
          </p:cNvSpPr>
          <p:nvPr/>
        </p:nvSpPr>
        <p:spPr bwMode="auto">
          <a:xfrm>
            <a:off x="3443496" y="1516064"/>
            <a:ext cx="390525" cy="442913"/>
          </a:xfrm>
          <a:custGeom>
            <a:avLst/>
            <a:gdLst>
              <a:gd name="T0" fmla="*/ 629 w 327"/>
              <a:gd name="T1" fmla="*/ 36 h 370"/>
              <a:gd name="T2" fmla="*/ 629 w 327"/>
              <a:gd name="T3" fmla="*/ 474 h 370"/>
              <a:gd name="T4" fmla="*/ 746 w 327"/>
              <a:gd name="T5" fmla="*/ 240 h 370"/>
              <a:gd name="T6" fmla="*/ 568 w 327"/>
              <a:gd name="T7" fmla="*/ 380 h 370"/>
              <a:gd name="T8" fmla="*/ 592 w 327"/>
              <a:gd name="T9" fmla="*/ 406 h 370"/>
              <a:gd name="T10" fmla="*/ 568 w 327"/>
              <a:gd name="T11" fmla="*/ 75 h 370"/>
              <a:gd name="T12" fmla="*/ 506 w 327"/>
              <a:gd name="T13" fmla="*/ 341 h 370"/>
              <a:gd name="T14" fmla="*/ 570 w 327"/>
              <a:gd name="T15" fmla="*/ 240 h 370"/>
              <a:gd name="T16" fmla="*/ 506 w 327"/>
              <a:gd name="T17" fmla="*/ 167 h 370"/>
              <a:gd name="T18" fmla="*/ 506 w 327"/>
              <a:gd name="T19" fmla="*/ 341 h 370"/>
              <a:gd name="T20" fmla="*/ 116 w 327"/>
              <a:gd name="T21" fmla="*/ 36 h 370"/>
              <a:gd name="T22" fmla="*/ 91 w 327"/>
              <a:gd name="T23" fmla="*/ 10 h 370"/>
              <a:gd name="T24" fmla="*/ 105 w 327"/>
              <a:gd name="T25" fmla="*/ 478 h 370"/>
              <a:gd name="T26" fmla="*/ 152 w 327"/>
              <a:gd name="T27" fmla="*/ 406 h 370"/>
              <a:gd name="T28" fmla="*/ 178 w 327"/>
              <a:gd name="T29" fmla="*/ 380 h 370"/>
              <a:gd name="T30" fmla="*/ 178 w 327"/>
              <a:gd name="T31" fmla="*/ 75 h 370"/>
              <a:gd name="T32" fmla="*/ 152 w 327"/>
              <a:gd name="T33" fmla="*/ 406 h 370"/>
              <a:gd name="T34" fmla="*/ 241 w 327"/>
              <a:gd name="T35" fmla="*/ 341 h 370"/>
              <a:gd name="T36" fmla="*/ 241 w 327"/>
              <a:gd name="T37" fmla="*/ 167 h 370"/>
              <a:gd name="T38" fmla="*/ 175 w 327"/>
              <a:gd name="T39" fmla="*/ 240 h 370"/>
              <a:gd name="T40" fmla="*/ 500 w 327"/>
              <a:gd name="T41" fmla="*/ 649 h 370"/>
              <a:gd name="T42" fmla="*/ 403 w 327"/>
              <a:gd name="T43" fmla="*/ 351 h 370"/>
              <a:gd name="T44" fmla="*/ 449 w 327"/>
              <a:gd name="T45" fmla="*/ 185 h 370"/>
              <a:gd name="T46" fmla="*/ 374 w 327"/>
              <a:gd name="T47" fmla="*/ 317 h 370"/>
              <a:gd name="T48" fmla="*/ 403 w 327"/>
              <a:gd name="T49" fmla="*/ 170 h 370"/>
              <a:gd name="T50" fmla="*/ 419 w 327"/>
              <a:gd name="T51" fmla="*/ 137 h 370"/>
              <a:gd name="T52" fmla="*/ 342 w 327"/>
              <a:gd name="T53" fmla="*/ 351 h 370"/>
              <a:gd name="T54" fmla="*/ 246 w 327"/>
              <a:gd name="T55" fmla="*/ 651 h 370"/>
              <a:gd name="T56" fmla="*/ 123 w 327"/>
              <a:gd name="T57" fmla="*/ 854 h 370"/>
              <a:gd name="T58" fmla="*/ 132 w 327"/>
              <a:gd name="T59" fmla="*/ 890 h 370"/>
              <a:gd name="T60" fmla="*/ 372 w 327"/>
              <a:gd name="T61" fmla="*/ 796 h 370"/>
              <a:gd name="T62" fmla="*/ 611 w 327"/>
              <a:gd name="T63" fmla="*/ 890 h 370"/>
              <a:gd name="T64" fmla="*/ 624 w 327"/>
              <a:gd name="T65" fmla="*/ 859 h 370"/>
              <a:gd name="T66" fmla="*/ 417 w 327"/>
              <a:gd name="T67" fmla="*/ 548 h 370"/>
              <a:gd name="T68" fmla="*/ 372 w 327"/>
              <a:gd name="T69" fmla="*/ 382 h 370"/>
              <a:gd name="T70" fmla="*/ 433 w 327"/>
              <a:gd name="T71" fmla="*/ 589 h 370"/>
              <a:gd name="T72" fmla="*/ 298 w 327"/>
              <a:gd name="T73" fmla="*/ 625 h 370"/>
              <a:gd name="T74" fmla="*/ 372 w 327"/>
              <a:gd name="T75" fmla="*/ 654 h 370"/>
              <a:gd name="T76" fmla="*/ 372 w 327"/>
              <a:gd name="T77" fmla="*/ 685 h 370"/>
              <a:gd name="T78" fmla="*/ 533 w 327"/>
              <a:gd name="T79" fmla="*/ 851 h 370"/>
              <a:gd name="T80" fmla="*/ 171 w 327"/>
              <a:gd name="T81" fmla="*/ 851 h 370"/>
              <a:gd name="T82" fmla="*/ 372 w 327"/>
              <a:gd name="T83" fmla="*/ 724 h 370"/>
              <a:gd name="T84" fmla="*/ 572 w 327"/>
              <a:gd name="T85" fmla="*/ 851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a:t>
            </a:r>
            <a:br>
              <a:rPr lang="sv-SE" sz="1800" b="1" dirty="0">
                <a:solidFill>
                  <a:schemeClr val="bg2"/>
                </a:solidFill>
                <a:ea typeface="MS PGothic" pitchFamily="34" charset="-128"/>
              </a:rPr>
            </a:br>
            <a:r>
              <a:rPr lang="sv-SE" sz="1800" b="1" dirty="0">
                <a:solidFill>
                  <a:schemeClr val="bg2"/>
                </a:solidFill>
                <a:ea typeface="MS PGothic" pitchFamily="34" charset="-128"/>
              </a:rPr>
              <a:t>or VIRTUAL</a:t>
            </a:r>
            <a:br>
              <a:rPr lang="sv-SE" sz="1800" b="1" dirty="0">
                <a:solidFill>
                  <a:schemeClr val="bg2"/>
                </a:solidFill>
                <a:ea typeface="MS PGothic" pitchFamily="34" charset="-128"/>
              </a:rPr>
            </a:br>
            <a:r>
              <a:rPr lang="sv-SE" sz="1800" b="1" dirty="0">
                <a:solidFill>
                  <a:schemeClr val="bg2"/>
                </a:solidFill>
                <a:ea typeface="MS PGothic" pitchFamily="34" charset="-128"/>
              </a:rPr>
              <a:t>PRIVATE NETWORK</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sp>
        <p:nvSpPr>
          <p:cNvPr id="2" name="Title 1"/>
          <p:cNvSpPr>
            <a:spLocks noGrp="1"/>
          </p:cNvSpPr>
          <p:nvPr>
            <p:ph type="title"/>
          </p:nvPr>
        </p:nvSpPr>
        <p:spPr/>
        <p:txBody>
          <a:bodyPr/>
          <a:lstStyle/>
          <a:p>
            <a:r>
              <a:rPr lang="en-US" dirty="0" err="1"/>
              <a:t>VoICE</a:t>
            </a:r>
            <a:r>
              <a:rPr lang="en-US" dirty="0"/>
              <a:t> OVER LTE and </a:t>
            </a:r>
            <a:r>
              <a:rPr lang="en-US" dirty="0" err="1"/>
              <a:t>Ims</a:t>
            </a:r>
            <a:r>
              <a:rPr lang="en-US" dirty="0"/>
              <a:t> Centralized  services</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cxnSp>
        <p:nvCxnSpPr>
          <p:cNvPr id="63" name="Straight Connector 38"/>
          <p:cNvCxnSpPr>
            <a:cxnSpLocks noChangeShapeType="1"/>
            <a:endCxn id="48" idx="4"/>
          </p:cNvCxnSpPr>
          <p:nvPr/>
        </p:nvCxnSpPr>
        <p:spPr bwMode="auto">
          <a:xfrm>
            <a:off x="2625141" y="3503488"/>
            <a:ext cx="801083" cy="1754312"/>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8" name="Line 15"/>
          <p:cNvSpPr>
            <a:spLocks noChangeShapeType="1"/>
          </p:cNvSpPr>
          <p:nvPr/>
        </p:nvSpPr>
        <p:spPr bwMode="auto">
          <a:xfrm flipH="1">
            <a:off x="6212095" y="2652714"/>
            <a:ext cx="0" cy="965147"/>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TextBox 52"/>
          <p:cNvSpPr txBox="1"/>
          <p:nvPr/>
        </p:nvSpPr>
        <p:spPr>
          <a:xfrm>
            <a:off x="6520086" y="1382713"/>
            <a:ext cx="1241302" cy="400110"/>
          </a:xfrm>
          <a:prstGeom prst="rect">
            <a:avLst/>
          </a:prstGeom>
          <a:noFill/>
        </p:spPr>
        <p:txBody>
          <a:bodyPr wrap="none" rtlCol="0">
            <a:spAutoFit/>
          </a:bodyPr>
          <a:lstStyle/>
          <a:p>
            <a:r>
              <a:rPr lang="en-US" dirty="0"/>
              <a:t>CS Voice</a:t>
            </a:r>
          </a:p>
        </p:txBody>
      </p:sp>
      <p:sp>
        <p:nvSpPr>
          <p:cNvPr id="54" name="TextBox 53"/>
          <p:cNvSpPr txBox="1"/>
          <p:nvPr/>
        </p:nvSpPr>
        <p:spPr>
          <a:xfrm>
            <a:off x="6629401" y="3245262"/>
            <a:ext cx="726481" cy="400110"/>
          </a:xfrm>
          <a:prstGeom prst="rect">
            <a:avLst/>
          </a:prstGeom>
          <a:noFill/>
        </p:spPr>
        <p:txBody>
          <a:bodyPr wrap="none" rtlCol="0">
            <a:spAutoFit/>
          </a:bodyPr>
          <a:lstStyle/>
          <a:p>
            <a:r>
              <a:rPr lang="en-US" dirty="0"/>
              <a:t>Data</a:t>
            </a:r>
          </a:p>
        </p:txBody>
      </p:sp>
      <p:sp>
        <p:nvSpPr>
          <p:cNvPr id="56" name="TextBox 55"/>
          <p:cNvSpPr txBox="1"/>
          <p:nvPr/>
        </p:nvSpPr>
        <p:spPr>
          <a:xfrm>
            <a:off x="8776596" y="2370984"/>
            <a:ext cx="1226874" cy="400110"/>
          </a:xfrm>
          <a:prstGeom prst="rect">
            <a:avLst/>
          </a:prstGeom>
          <a:noFill/>
        </p:spPr>
        <p:txBody>
          <a:bodyPr wrap="none" rtlCol="0">
            <a:spAutoFit/>
          </a:bodyPr>
          <a:lstStyle/>
          <a:p>
            <a:r>
              <a:rPr lang="en-US" dirty="0"/>
              <a:t>PS Voice</a:t>
            </a:r>
          </a:p>
        </p:txBody>
      </p:sp>
      <p:sp>
        <p:nvSpPr>
          <p:cNvPr id="57" name="TextBox 56"/>
          <p:cNvSpPr txBox="1"/>
          <p:nvPr/>
        </p:nvSpPr>
        <p:spPr>
          <a:xfrm>
            <a:off x="7682081" y="4277866"/>
            <a:ext cx="2320122" cy="400110"/>
          </a:xfrm>
          <a:prstGeom prst="rect">
            <a:avLst/>
          </a:prstGeom>
          <a:noFill/>
        </p:spPr>
        <p:txBody>
          <a:bodyPr wrap="none" rtlCol="0">
            <a:spAutoFit/>
          </a:bodyPr>
          <a:lstStyle/>
          <a:p>
            <a:r>
              <a:rPr lang="en-US" dirty="0"/>
              <a:t>Data, Internet APN</a:t>
            </a:r>
          </a:p>
        </p:txBody>
      </p:sp>
      <p:sp>
        <p:nvSpPr>
          <p:cNvPr id="61" name="TextBox 60"/>
          <p:cNvSpPr txBox="1"/>
          <p:nvPr/>
        </p:nvSpPr>
        <p:spPr>
          <a:xfrm>
            <a:off x="3899376" y="5084728"/>
            <a:ext cx="726481" cy="400110"/>
          </a:xfrm>
          <a:prstGeom prst="rect">
            <a:avLst/>
          </a:prstGeom>
          <a:noFill/>
        </p:spPr>
        <p:txBody>
          <a:bodyPr wrap="none" rtlCol="0">
            <a:spAutoFit/>
          </a:bodyPr>
          <a:lstStyle/>
          <a:p>
            <a:r>
              <a:rPr lang="en-US" dirty="0"/>
              <a:t>Data</a:t>
            </a:r>
          </a:p>
        </p:txBody>
      </p:sp>
      <p:sp>
        <p:nvSpPr>
          <p:cNvPr id="64" name="Line 17"/>
          <p:cNvSpPr>
            <a:spLocks noChangeShapeType="1"/>
          </p:cNvSpPr>
          <p:nvPr/>
        </p:nvSpPr>
        <p:spPr bwMode="auto">
          <a:xfrm>
            <a:off x="6882460" y="462805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TextBox 64"/>
          <p:cNvSpPr txBox="1"/>
          <p:nvPr/>
        </p:nvSpPr>
        <p:spPr>
          <a:xfrm>
            <a:off x="4695825" y="4776302"/>
            <a:ext cx="2621487" cy="400110"/>
          </a:xfrm>
          <a:prstGeom prst="rect">
            <a:avLst/>
          </a:prstGeom>
          <a:noFill/>
        </p:spPr>
        <p:txBody>
          <a:bodyPr wrap="none" rtlCol="0">
            <a:spAutoFit/>
          </a:bodyPr>
          <a:lstStyle/>
          <a:p>
            <a:r>
              <a:rPr lang="en-US" dirty="0"/>
              <a:t>Data, Enterprise APN</a:t>
            </a:r>
          </a:p>
        </p:txBody>
      </p:sp>
      <p:sp>
        <p:nvSpPr>
          <p:cNvPr id="68" name="Speech Bubble: Rectangle with Corners Rounded 67">
            <a:extLst>
              <a:ext uri="{FF2B5EF4-FFF2-40B4-BE49-F238E27FC236}">
                <a16:creationId xmlns:a16="http://schemas.microsoft.com/office/drawing/2014/main" id="{6D7ADBB2-144D-4304-A8C4-23F46AF90356}"/>
              </a:ext>
            </a:extLst>
          </p:cNvPr>
          <p:cNvSpPr/>
          <p:nvPr/>
        </p:nvSpPr>
        <p:spPr bwMode="auto">
          <a:xfrm>
            <a:off x="10118101" y="3657267"/>
            <a:ext cx="2020544" cy="1464343"/>
          </a:xfrm>
          <a:prstGeom prst="wedgeRoundRectCallout">
            <a:avLst>
              <a:gd name="adj1" fmla="val -205789"/>
              <a:gd name="adj2" fmla="val -21088"/>
              <a:gd name="adj3" fmla="val 16667"/>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Authentication,</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Security,</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Connectivity,</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Mobility</a:t>
            </a:r>
          </a:p>
        </p:txBody>
      </p:sp>
      <p:sp>
        <p:nvSpPr>
          <p:cNvPr id="69" name="Speech Bubble: Rectangle with Corners Rounded 68">
            <a:extLst>
              <a:ext uri="{FF2B5EF4-FFF2-40B4-BE49-F238E27FC236}">
                <a16:creationId xmlns:a16="http://schemas.microsoft.com/office/drawing/2014/main" id="{56044B8C-7481-4562-B836-676729009EBC}"/>
              </a:ext>
            </a:extLst>
          </p:cNvPr>
          <p:cNvSpPr/>
          <p:nvPr/>
        </p:nvSpPr>
        <p:spPr bwMode="auto">
          <a:xfrm>
            <a:off x="10003470" y="5538761"/>
            <a:ext cx="2135176" cy="404592"/>
          </a:xfrm>
          <a:prstGeom prst="wedgeRoundRectCallout">
            <a:avLst>
              <a:gd name="adj1" fmla="val -190247"/>
              <a:gd name="adj2" fmla="val -339778"/>
              <a:gd name="adj3" fmla="val 16667"/>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Data</a:t>
            </a:r>
            <a:r>
              <a:rPr kumimoji="0" lang="en-US" sz="2000" b="0" i="0" u="none" strike="noStrike" cap="none" normalizeH="0" dirty="0">
                <a:ln>
                  <a:noFill/>
                </a:ln>
                <a:solidFill>
                  <a:schemeClr val="accent3"/>
                </a:solidFill>
                <a:effectLst/>
                <a:latin typeface="Arial" charset="0"/>
              </a:rPr>
              <a:t> Services</a:t>
            </a:r>
            <a:endParaRPr kumimoji="0" lang="en-US" sz="2000" b="0" i="0" u="none" strike="noStrike" cap="none" normalizeH="0" baseline="0" dirty="0">
              <a:ln>
                <a:noFill/>
              </a:ln>
              <a:solidFill>
                <a:schemeClr val="accent3"/>
              </a:solidFill>
              <a:effectLst/>
              <a:latin typeface="Arial" charset="0"/>
            </a:endParaRPr>
          </a:p>
        </p:txBody>
      </p:sp>
      <p:sp>
        <p:nvSpPr>
          <p:cNvPr id="71" name="Speech Bubble: Rectangle with Corners Rounded 70">
            <a:extLst>
              <a:ext uri="{FF2B5EF4-FFF2-40B4-BE49-F238E27FC236}">
                <a16:creationId xmlns:a16="http://schemas.microsoft.com/office/drawing/2014/main" id="{6E4EA277-8B2A-41FE-BCB9-CFE202E4EECD}"/>
              </a:ext>
            </a:extLst>
          </p:cNvPr>
          <p:cNvSpPr/>
          <p:nvPr/>
        </p:nvSpPr>
        <p:spPr bwMode="auto">
          <a:xfrm>
            <a:off x="10002203" y="1325086"/>
            <a:ext cx="2135176" cy="1063646"/>
          </a:xfrm>
          <a:prstGeom prst="wedgeRoundRectCallout">
            <a:avLst>
              <a:gd name="adj1" fmla="val -58712"/>
              <a:gd name="adj2" fmla="val 111557"/>
              <a:gd name="adj3" fmla="val 16667"/>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accent3"/>
                </a:solidFill>
                <a:effectLst/>
                <a:latin typeface="Arial" charset="0"/>
              </a:rPr>
              <a:t>Centralized </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telephony </a:t>
            </a:r>
            <a:br>
              <a:rPr kumimoji="0" lang="en-US" sz="2000" b="0" i="0" u="none" strike="noStrike" cap="none" normalizeH="0" baseline="0" dirty="0">
                <a:ln>
                  <a:noFill/>
                </a:ln>
                <a:solidFill>
                  <a:schemeClr val="accent3"/>
                </a:solidFill>
                <a:effectLst/>
                <a:latin typeface="Arial" charset="0"/>
              </a:rPr>
            </a:br>
            <a:r>
              <a:rPr kumimoji="0" lang="en-US" sz="2000" b="0" i="0" u="none" strike="noStrike" cap="none" normalizeH="0" baseline="0" dirty="0">
                <a:ln>
                  <a:noFill/>
                </a:ln>
                <a:solidFill>
                  <a:schemeClr val="accent3"/>
                </a:solidFill>
                <a:effectLst/>
                <a:latin typeface="Arial" charset="0"/>
              </a:rPr>
              <a:t>services</a:t>
            </a:r>
          </a:p>
        </p:txBody>
      </p:sp>
    </p:spTree>
    <p:extLst>
      <p:ext uri="{BB962C8B-B14F-4D97-AF65-F5344CB8AC3E}">
        <p14:creationId xmlns:p14="http://schemas.microsoft.com/office/powerpoint/2010/main" val="39791879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Bildobjekt 43"/>
          <p:cNvPicPr>
            <a:picLocks noChangeAspect="1"/>
          </p:cNvPicPr>
          <p:nvPr/>
        </p:nvPicPr>
        <p:blipFill>
          <a:blip r:embed="rId7"/>
          <a:stretch>
            <a:fillRect/>
          </a:stretch>
        </p:blipFill>
        <p:spPr>
          <a:xfrm>
            <a:off x="-112713" y="1588"/>
            <a:ext cx="12304713" cy="6921500"/>
          </a:xfrm>
          <a:prstGeom prst="rect">
            <a:avLst/>
          </a:prstGeom>
          <a:ln>
            <a:solidFill>
              <a:schemeClr val="bg1">
                <a:lumMod val="85000"/>
              </a:schemeClr>
            </a:solidFill>
          </a:ln>
        </p:spPr>
      </p:pic>
      <p:graphicFrame>
        <p:nvGraphicFramePr>
          <p:cNvPr id="128003"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40" name="think-cell Slide" r:id="rId8" imgW="360" imgH="360" progId="TCLayout.ActiveDocument.1">
                  <p:embed/>
                </p:oleObj>
              </mc:Choice>
              <mc:Fallback>
                <p:oleObj name="think-cell Slide" r:id="rId8" imgW="360" imgH="360" progId="TCLayout.ActiveDocument.1">
                  <p:embed/>
                  <p:pic>
                    <p:nvPicPr>
                      <p:cNvPr id="128003"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8004" name="Econ2011"/>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1209338" y="360363"/>
            <a:ext cx="444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8005" name="Grupp 2"/>
          <p:cNvGrpSpPr>
            <a:grpSpLocks/>
          </p:cNvGrpSpPr>
          <p:nvPr/>
        </p:nvGrpSpPr>
        <p:grpSpPr bwMode="auto">
          <a:xfrm>
            <a:off x="-3627438" y="1979613"/>
            <a:ext cx="15292388" cy="3629025"/>
            <a:chOff x="-114300" y="1992573"/>
            <a:chExt cx="9531255" cy="2988860"/>
          </a:xfrm>
        </p:grpSpPr>
        <p:cxnSp>
          <p:nvCxnSpPr>
            <p:cNvPr id="128033" name="Rak pil 52"/>
            <p:cNvCxnSpPr>
              <a:cxnSpLocks noChangeShapeType="1"/>
            </p:cNvCxnSpPr>
            <p:nvPr/>
          </p:nvCxnSpPr>
          <p:spPr bwMode="auto">
            <a:xfrm flipV="1">
              <a:off x="-114300" y="1992573"/>
              <a:ext cx="9531255" cy="1364777"/>
            </a:xfrm>
            <a:prstGeom prst="straightConnector1">
              <a:avLst/>
            </a:prstGeom>
            <a:noFill/>
            <a:ln w="76200" cap="rnd" algn="ctr">
              <a:solidFill>
                <a:schemeClr val="bg1">
                  <a:alpha val="41960"/>
                </a:schemeClr>
              </a:solidFill>
              <a:round/>
              <a:headEnd/>
              <a:tailEnd type="arrow" w="lg" len="med"/>
            </a:ln>
          </p:spPr>
        </p:cxnSp>
        <p:cxnSp>
          <p:nvCxnSpPr>
            <p:cNvPr id="128034" name="Rak pil 53"/>
            <p:cNvCxnSpPr>
              <a:cxnSpLocks noChangeShapeType="1"/>
            </p:cNvCxnSpPr>
            <p:nvPr/>
          </p:nvCxnSpPr>
          <p:spPr bwMode="auto">
            <a:xfrm>
              <a:off x="-113307" y="3743892"/>
              <a:ext cx="9502967" cy="1237541"/>
            </a:xfrm>
            <a:prstGeom prst="straightConnector1">
              <a:avLst/>
            </a:prstGeom>
            <a:noFill/>
            <a:ln w="76200" cap="rnd" algn="ctr">
              <a:solidFill>
                <a:schemeClr val="bg1">
                  <a:alpha val="41960"/>
                </a:schemeClr>
              </a:solidFill>
              <a:round/>
              <a:headEnd/>
              <a:tailEnd type="arrow" w="lg" len="med"/>
            </a:ln>
          </p:spPr>
        </p:cxnSp>
      </p:grpSp>
      <p:sp>
        <p:nvSpPr>
          <p:cNvPr id="128006" name="Oval 27"/>
          <p:cNvSpPr>
            <a:spLocks noChangeAspect="1" noChangeArrowheads="1"/>
          </p:cNvSpPr>
          <p:nvPr/>
        </p:nvSpPr>
        <p:spPr bwMode="auto">
          <a:xfrm>
            <a:off x="550863" y="2822575"/>
            <a:ext cx="720725" cy="719138"/>
          </a:xfrm>
          <a:prstGeom prst="ellipse">
            <a:avLst/>
          </a:prstGeom>
          <a:solidFill>
            <a:srgbClr val="5FBADD"/>
          </a:solidFill>
          <a:ln w="38100">
            <a:solidFill>
              <a:srgbClr val="FFFFFF"/>
            </a:solidFill>
            <a:round/>
            <a:headEnd/>
            <a:tailEnd/>
          </a:ln>
        </p:spPr>
        <p:txBody>
          <a:bodyPr wrap="none" lIns="72000" rIns="72000" anchor="ct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n-US" altLang="en-US" sz="1400">
                <a:solidFill>
                  <a:srgbClr val="FFFFFF"/>
                </a:solidFill>
                <a:ea typeface="MS PGothic" pitchFamily="34" charset="-128"/>
              </a:rPr>
              <a:t>150</a:t>
            </a:r>
            <a:br>
              <a:rPr lang="en-US" altLang="en-US" sz="1400">
                <a:solidFill>
                  <a:srgbClr val="FFFFFF"/>
                </a:solidFill>
                <a:ea typeface="MS PGothic" pitchFamily="34" charset="-128"/>
              </a:rPr>
            </a:br>
            <a:r>
              <a:rPr lang="en-US" altLang="en-US" sz="1400">
                <a:solidFill>
                  <a:srgbClr val="FFFFFF"/>
                </a:solidFill>
                <a:ea typeface="MS PGothic" pitchFamily="34" charset="-128"/>
              </a:rPr>
              <a:t>Mbps</a:t>
            </a:r>
          </a:p>
        </p:txBody>
      </p:sp>
      <p:grpSp>
        <p:nvGrpSpPr>
          <p:cNvPr id="128007" name="Group 45"/>
          <p:cNvGrpSpPr>
            <a:grpSpLocks/>
          </p:cNvGrpSpPr>
          <p:nvPr/>
        </p:nvGrpSpPr>
        <p:grpSpPr bwMode="auto">
          <a:xfrm>
            <a:off x="2573338" y="2400300"/>
            <a:ext cx="984250" cy="985838"/>
            <a:chOff x="2941219" y="3804385"/>
            <a:chExt cx="898756" cy="898755"/>
          </a:xfrm>
        </p:grpSpPr>
        <p:cxnSp>
          <p:nvCxnSpPr>
            <p:cNvPr id="128031" name="Straight Connector 146"/>
            <p:cNvCxnSpPr>
              <a:cxnSpLocks noChangeShapeType="1"/>
            </p:cNvCxnSpPr>
            <p:nvPr/>
          </p:nvCxnSpPr>
          <p:spPr bwMode="auto">
            <a:xfrm>
              <a:off x="3089948" y="4459126"/>
              <a:ext cx="4603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sp>
          <p:nvSpPr>
            <p:cNvPr id="128032" name="Oval 47"/>
            <p:cNvSpPr>
              <a:spLocks noChangeAspect="1" noChangeArrowheads="1"/>
            </p:cNvSpPr>
            <p:nvPr/>
          </p:nvSpPr>
          <p:spPr bwMode="auto">
            <a:xfrm>
              <a:off x="2941219" y="3804385"/>
              <a:ext cx="898756" cy="898755"/>
            </a:xfrm>
            <a:prstGeom prst="ellipse">
              <a:avLst/>
            </a:prstGeom>
            <a:solidFill>
              <a:srgbClr val="5FBADD"/>
            </a:solidFill>
            <a:ln w="38100">
              <a:solidFill>
                <a:srgbClr val="FFFFFF"/>
              </a:solidFill>
              <a:round/>
              <a:headEnd/>
              <a:tailEnd/>
            </a:ln>
          </p:spPr>
          <p:txBody>
            <a:bodyPr wrap="none" lIns="72000" rIns="72000" anchor="ct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n-US" altLang="en-US" sz="1800">
                  <a:solidFill>
                    <a:srgbClr val="FFFFFF"/>
                  </a:solidFill>
                  <a:ea typeface="MS PGothic" pitchFamily="34" charset="-128"/>
                </a:rPr>
                <a:t>300</a:t>
              </a:r>
              <a:br>
                <a:rPr lang="en-US" altLang="en-US" sz="1800">
                  <a:solidFill>
                    <a:srgbClr val="FFFFFF"/>
                  </a:solidFill>
                  <a:ea typeface="MS PGothic" pitchFamily="34" charset="-128"/>
                </a:rPr>
              </a:br>
              <a:r>
                <a:rPr lang="en-US" altLang="en-US" sz="1800">
                  <a:solidFill>
                    <a:srgbClr val="FFFFFF"/>
                  </a:solidFill>
                  <a:ea typeface="MS PGothic" pitchFamily="34" charset="-128"/>
                </a:rPr>
                <a:t>Mbps</a:t>
              </a:r>
            </a:p>
          </p:txBody>
        </p:sp>
      </p:grpSp>
      <p:sp>
        <p:nvSpPr>
          <p:cNvPr id="128008" name="Oval 78"/>
          <p:cNvSpPr>
            <a:spLocks noChangeArrowheads="1"/>
          </p:cNvSpPr>
          <p:nvPr/>
        </p:nvSpPr>
        <p:spPr bwMode="auto">
          <a:xfrm>
            <a:off x="4859338" y="2058988"/>
            <a:ext cx="1152525" cy="1152525"/>
          </a:xfrm>
          <a:prstGeom prst="ellipse">
            <a:avLst/>
          </a:prstGeom>
          <a:solidFill>
            <a:srgbClr val="5FBADD"/>
          </a:solidFill>
          <a:ln w="38100">
            <a:solidFill>
              <a:srgbClr val="FFFFFF"/>
            </a:solidFill>
            <a:round/>
            <a:headEnd/>
            <a:tailEnd/>
          </a:ln>
        </p:spPr>
        <p:txBody>
          <a:bodyPr wrap="none" lIns="72000" rIns="72000" anchor="ct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n-US" altLang="en-US" sz="2400">
                <a:solidFill>
                  <a:srgbClr val="FFFFFF"/>
                </a:solidFill>
                <a:ea typeface="MS PGothic" pitchFamily="34" charset="-128"/>
              </a:rPr>
              <a:t>600</a:t>
            </a:r>
            <a:br>
              <a:rPr lang="en-US" altLang="en-US" sz="2400">
                <a:solidFill>
                  <a:srgbClr val="FFFFFF"/>
                </a:solidFill>
                <a:ea typeface="MS PGothic" pitchFamily="34" charset="-128"/>
              </a:rPr>
            </a:br>
            <a:r>
              <a:rPr lang="en-US" altLang="en-US" sz="2400">
                <a:solidFill>
                  <a:srgbClr val="FFFFFF"/>
                </a:solidFill>
                <a:ea typeface="MS PGothic" pitchFamily="34" charset="-128"/>
              </a:rPr>
              <a:t>Mbps</a:t>
            </a:r>
          </a:p>
        </p:txBody>
      </p:sp>
      <p:sp>
        <p:nvSpPr>
          <p:cNvPr id="128009" name="Title 1"/>
          <p:cNvSpPr txBox="1">
            <a:spLocks/>
          </p:cNvSpPr>
          <p:nvPr/>
        </p:nvSpPr>
        <p:spPr bwMode="auto">
          <a:xfrm>
            <a:off x="571500" y="4943475"/>
            <a:ext cx="8032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95" tIns="0" rIns="53995" bIns="0"/>
          <a:lstStyle>
            <a:lvl1pPr>
              <a:spcBef>
                <a:spcPct val="20000"/>
              </a:spcBef>
              <a:buClr>
                <a:srgbClr val="00A9D4"/>
              </a:buClr>
              <a:buFont typeface="Arial" pitchFamily="34" charset="0"/>
              <a:buChar char="›"/>
              <a:defRPr sz="2400">
                <a:solidFill>
                  <a:schemeClr val="tx1"/>
                </a:solidFill>
                <a:latin typeface="Arial" pitchFamily="34" charset="0"/>
              </a:defRPr>
            </a:lvl1pPr>
            <a:lvl2pPr marL="533400" indent="-177800">
              <a:spcBef>
                <a:spcPct val="20000"/>
              </a:spcBef>
              <a:buClr>
                <a:schemeClr val="tx1"/>
              </a:buClr>
              <a:buFont typeface="Ericsson Capital TT" pitchFamily="2" charset="0"/>
              <a:buChar char="–"/>
              <a:defRPr sz="2000">
                <a:solidFill>
                  <a:schemeClr val="tx1"/>
                </a:solidFill>
                <a:latin typeface="Arial" pitchFamily="34" charset="0"/>
              </a:defRPr>
            </a:lvl2pPr>
            <a:lvl3pPr marL="892175" indent="-179388">
              <a:spcBef>
                <a:spcPct val="20000"/>
              </a:spcBef>
              <a:buClr>
                <a:srgbClr val="92CCE5"/>
              </a:buClr>
              <a:buFont typeface="Ericsson Capital TT" pitchFamily="2" charset="0"/>
              <a:buChar char="›"/>
              <a:defRPr sz="2000">
                <a:solidFill>
                  <a:schemeClr val="tx1"/>
                </a:solidFill>
                <a:latin typeface="Arial" pitchFamily="34" charset="0"/>
              </a:defRPr>
            </a:lvl3pPr>
            <a:lvl4pPr marL="1252538" indent="-180975">
              <a:spcBef>
                <a:spcPct val="20000"/>
              </a:spcBef>
              <a:buClr>
                <a:schemeClr val="tx1"/>
              </a:buClr>
              <a:buFont typeface="Ericsson Capital TT" pitchFamily="2" charset="0"/>
              <a:buChar char="-"/>
              <a:defRPr sz="2000">
                <a:solidFill>
                  <a:schemeClr val="tx1"/>
                </a:solidFill>
                <a:latin typeface="Arial" pitchFamily="34" charset="0"/>
              </a:defRPr>
            </a:lvl4pPr>
            <a:lvl5pPr marL="1614488" indent="-180975">
              <a:spcBef>
                <a:spcPct val="20000"/>
              </a:spcBef>
              <a:buClr>
                <a:schemeClr val="tx1"/>
              </a:buClr>
              <a:buFont typeface="Ericsson Capital TT" pitchFamily="2" charset="0"/>
              <a:buChar char="›"/>
              <a:defRPr sz="2000">
                <a:solidFill>
                  <a:schemeClr val="tx1"/>
                </a:solidFill>
                <a:latin typeface="Arial" pitchFamily="34" charset="0"/>
              </a:defRPr>
            </a:lvl5pPr>
            <a:lvl6pPr marL="20716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5288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29860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4432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spcBef>
                <a:spcPct val="0"/>
              </a:spcBef>
              <a:buClrTx/>
              <a:buFontTx/>
              <a:buNone/>
            </a:pPr>
            <a:r>
              <a:rPr lang="en-US" altLang="en-US" sz="1800" dirty="0">
                <a:solidFill>
                  <a:schemeClr val="bg1"/>
                </a:solidFill>
                <a:ea typeface="MS PGothic" pitchFamily="34" charset="-128"/>
                <a:cs typeface="MS PGothic" pitchFamily="34" charset="-128"/>
              </a:rPr>
              <a:t>Cat-1</a:t>
            </a:r>
          </a:p>
        </p:txBody>
      </p:sp>
      <p:sp>
        <p:nvSpPr>
          <p:cNvPr id="128010" name="Title 1"/>
          <p:cNvSpPr txBox="1">
            <a:spLocks/>
          </p:cNvSpPr>
          <p:nvPr/>
        </p:nvSpPr>
        <p:spPr bwMode="auto">
          <a:xfrm>
            <a:off x="2176463" y="5157788"/>
            <a:ext cx="17192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95" tIns="0" rIns="53995" bIns="0"/>
          <a:lstStyle>
            <a:lvl1pPr>
              <a:spcBef>
                <a:spcPct val="20000"/>
              </a:spcBef>
              <a:buClr>
                <a:srgbClr val="00A9D4"/>
              </a:buClr>
              <a:buFont typeface="Arial" pitchFamily="34" charset="0"/>
              <a:buChar char="›"/>
              <a:defRPr sz="2400">
                <a:solidFill>
                  <a:schemeClr val="tx1"/>
                </a:solidFill>
                <a:latin typeface="Arial" pitchFamily="34" charset="0"/>
              </a:defRPr>
            </a:lvl1pPr>
            <a:lvl2pPr marL="533400" indent="-177800">
              <a:spcBef>
                <a:spcPct val="20000"/>
              </a:spcBef>
              <a:buClr>
                <a:schemeClr val="tx1"/>
              </a:buClr>
              <a:buFont typeface="Ericsson Capital TT" pitchFamily="2" charset="0"/>
              <a:buChar char="–"/>
              <a:defRPr sz="2000">
                <a:solidFill>
                  <a:schemeClr val="tx1"/>
                </a:solidFill>
                <a:latin typeface="Arial" pitchFamily="34" charset="0"/>
              </a:defRPr>
            </a:lvl2pPr>
            <a:lvl3pPr marL="892175" indent="-179388">
              <a:spcBef>
                <a:spcPct val="20000"/>
              </a:spcBef>
              <a:buClr>
                <a:srgbClr val="92CCE5"/>
              </a:buClr>
              <a:buFont typeface="Ericsson Capital TT" pitchFamily="2" charset="0"/>
              <a:buChar char="›"/>
              <a:defRPr sz="2000">
                <a:solidFill>
                  <a:schemeClr val="tx1"/>
                </a:solidFill>
                <a:latin typeface="Arial" pitchFamily="34" charset="0"/>
              </a:defRPr>
            </a:lvl3pPr>
            <a:lvl4pPr marL="1252538" indent="-180975">
              <a:spcBef>
                <a:spcPct val="20000"/>
              </a:spcBef>
              <a:buClr>
                <a:schemeClr val="tx1"/>
              </a:buClr>
              <a:buFont typeface="Ericsson Capital TT" pitchFamily="2" charset="0"/>
              <a:buChar char="-"/>
              <a:defRPr sz="2000">
                <a:solidFill>
                  <a:schemeClr val="tx1"/>
                </a:solidFill>
                <a:latin typeface="Arial" pitchFamily="34" charset="0"/>
              </a:defRPr>
            </a:lvl4pPr>
            <a:lvl5pPr marL="1614488" indent="-180975">
              <a:spcBef>
                <a:spcPct val="20000"/>
              </a:spcBef>
              <a:buClr>
                <a:schemeClr val="tx1"/>
              </a:buClr>
              <a:buFont typeface="Ericsson Capital TT" pitchFamily="2" charset="0"/>
              <a:buChar char="›"/>
              <a:defRPr sz="2000">
                <a:solidFill>
                  <a:schemeClr val="tx1"/>
                </a:solidFill>
                <a:latin typeface="Arial" pitchFamily="34" charset="0"/>
              </a:defRPr>
            </a:lvl5pPr>
            <a:lvl6pPr marL="20716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5288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29860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4432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spcBef>
                <a:spcPct val="0"/>
              </a:spcBef>
              <a:buClrTx/>
              <a:buFontTx/>
              <a:buNone/>
            </a:pPr>
            <a:r>
              <a:rPr lang="en-US" altLang="en-US" sz="1800" dirty="0">
                <a:solidFill>
                  <a:schemeClr val="bg1"/>
                </a:solidFill>
                <a:ea typeface="MS PGothic" pitchFamily="34" charset="-128"/>
                <a:cs typeface="MS PGothic" pitchFamily="34" charset="-128"/>
              </a:rPr>
              <a:t>Power Saving Mode</a:t>
            </a:r>
          </a:p>
          <a:p>
            <a:pPr algn="ctr" eaLnBrk="1" hangingPunct="1">
              <a:spcBef>
                <a:spcPct val="0"/>
              </a:spcBef>
              <a:buClrTx/>
              <a:buFontTx/>
              <a:buNone/>
            </a:pPr>
            <a:endParaRPr lang="en-US" altLang="en-US" sz="1800" dirty="0">
              <a:solidFill>
                <a:schemeClr val="bg1"/>
              </a:solidFill>
              <a:ea typeface="MS PGothic" pitchFamily="34" charset="-128"/>
              <a:cs typeface="MS PGothic" pitchFamily="34" charset="-128"/>
            </a:endParaRPr>
          </a:p>
        </p:txBody>
      </p:sp>
      <p:sp>
        <p:nvSpPr>
          <p:cNvPr id="128011" name="Title 1"/>
          <p:cNvSpPr txBox="1">
            <a:spLocks/>
          </p:cNvSpPr>
          <p:nvPr/>
        </p:nvSpPr>
        <p:spPr bwMode="auto">
          <a:xfrm>
            <a:off x="4725988" y="5400675"/>
            <a:ext cx="145573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95" tIns="0" rIns="53995" bIns="0"/>
          <a:lstStyle>
            <a:lvl1pPr>
              <a:spcBef>
                <a:spcPct val="20000"/>
              </a:spcBef>
              <a:buClr>
                <a:srgbClr val="00A9D4"/>
              </a:buClr>
              <a:buFont typeface="Arial" pitchFamily="34" charset="0"/>
              <a:buChar char="›"/>
              <a:defRPr sz="2400">
                <a:solidFill>
                  <a:schemeClr val="tx1"/>
                </a:solidFill>
                <a:latin typeface="Arial" pitchFamily="34" charset="0"/>
              </a:defRPr>
            </a:lvl1pPr>
            <a:lvl2pPr marL="533400" indent="-177800">
              <a:spcBef>
                <a:spcPct val="20000"/>
              </a:spcBef>
              <a:buClr>
                <a:schemeClr val="tx1"/>
              </a:buClr>
              <a:buFont typeface="Ericsson Capital TT" pitchFamily="2" charset="0"/>
              <a:buChar char="–"/>
              <a:defRPr sz="2000">
                <a:solidFill>
                  <a:schemeClr val="tx1"/>
                </a:solidFill>
                <a:latin typeface="Arial" pitchFamily="34" charset="0"/>
              </a:defRPr>
            </a:lvl2pPr>
            <a:lvl3pPr marL="892175" indent="-179388">
              <a:spcBef>
                <a:spcPct val="20000"/>
              </a:spcBef>
              <a:buClr>
                <a:srgbClr val="92CCE5"/>
              </a:buClr>
              <a:buFont typeface="Ericsson Capital TT" pitchFamily="2" charset="0"/>
              <a:buChar char="›"/>
              <a:defRPr sz="2000">
                <a:solidFill>
                  <a:schemeClr val="tx1"/>
                </a:solidFill>
                <a:latin typeface="Arial" pitchFamily="34" charset="0"/>
              </a:defRPr>
            </a:lvl3pPr>
            <a:lvl4pPr marL="1252538" indent="-180975">
              <a:spcBef>
                <a:spcPct val="20000"/>
              </a:spcBef>
              <a:buClr>
                <a:schemeClr val="tx1"/>
              </a:buClr>
              <a:buFont typeface="Ericsson Capital TT" pitchFamily="2" charset="0"/>
              <a:buChar char="-"/>
              <a:defRPr sz="2000">
                <a:solidFill>
                  <a:schemeClr val="tx1"/>
                </a:solidFill>
                <a:latin typeface="Arial" pitchFamily="34" charset="0"/>
              </a:defRPr>
            </a:lvl4pPr>
            <a:lvl5pPr marL="1614488" indent="-180975">
              <a:spcBef>
                <a:spcPct val="20000"/>
              </a:spcBef>
              <a:buClr>
                <a:schemeClr val="tx1"/>
              </a:buClr>
              <a:buFont typeface="Ericsson Capital TT" pitchFamily="2" charset="0"/>
              <a:buChar char="›"/>
              <a:defRPr sz="2000">
                <a:solidFill>
                  <a:schemeClr val="tx1"/>
                </a:solidFill>
                <a:latin typeface="Arial" pitchFamily="34" charset="0"/>
              </a:defRPr>
            </a:lvl5pPr>
            <a:lvl6pPr marL="20716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5288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29860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4432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spcBef>
                <a:spcPct val="0"/>
              </a:spcBef>
              <a:buClrTx/>
              <a:buFontTx/>
              <a:buNone/>
            </a:pPr>
            <a:r>
              <a:rPr lang="en-US" altLang="en-US" sz="1800" dirty="0">
                <a:solidFill>
                  <a:schemeClr val="bg1"/>
                </a:solidFill>
                <a:ea typeface="MS PGothic" pitchFamily="34" charset="-128"/>
                <a:cs typeface="MS PGothic" pitchFamily="34" charset="-128"/>
              </a:rPr>
              <a:t>Extended Coverage</a:t>
            </a:r>
          </a:p>
          <a:p>
            <a:pPr algn="ctr" eaLnBrk="1" hangingPunct="1">
              <a:spcBef>
                <a:spcPct val="0"/>
              </a:spcBef>
              <a:buClrTx/>
              <a:buFontTx/>
              <a:buNone/>
            </a:pPr>
            <a:endParaRPr lang="en-US" altLang="en-US" sz="1800" dirty="0">
              <a:solidFill>
                <a:schemeClr val="bg1"/>
              </a:solidFill>
              <a:ea typeface="MS PGothic" pitchFamily="34" charset="-128"/>
              <a:cs typeface="MS PGothic" pitchFamily="34" charset="-128"/>
            </a:endParaRPr>
          </a:p>
        </p:txBody>
      </p:sp>
      <p:sp>
        <p:nvSpPr>
          <p:cNvPr id="128012" name="Title 1"/>
          <p:cNvSpPr>
            <a:spLocks noGrp="1"/>
          </p:cNvSpPr>
          <p:nvPr>
            <p:ph type="title"/>
            <p:custDataLst>
              <p:tags r:id="rId4"/>
            </p:custDataLst>
          </p:nvPr>
        </p:nvSpPr>
        <p:spPr>
          <a:xfrm>
            <a:off x="525463" y="228600"/>
            <a:ext cx="9991725" cy="1085850"/>
          </a:xfrm>
        </p:spPr>
        <p:txBody>
          <a:bodyPr/>
          <a:lstStyle/>
          <a:p>
            <a:r>
              <a:rPr lang="en-US" altLang="en-US">
                <a:solidFill>
                  <a:schemeClr val="bg1"/>
                </a:solidFill>
                <a:latin typeface="Ericsson Capital TT" pitchFamily="2" charset="0"/>
                <a:ea typeface="MS PGothic" pitchFamily="34" charset="-128"/>
              </a:rPr>
              <a:t>Ericsson Paving the way to 5G</a:t>
            </a:r>
          </a:p>
        </p:txBody>
      </p:sp>
      <p:pic>
        <p:nvPicPr>
          <p:cNvPr id="128013" name="Picture 3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44088" y="2803525"/>
            <a:ext cx="2439987"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4" name="Title 1"/>
          <p:cNvSpPr txBox="1">
            <a:spLocks/>
          </p:cNvSpPr>
          <p:nvPr/>
        </p:nvSpPr>
        <p:spPr bwMode="auto">
          <a:xfrm>
            <a:off x="7315200" y="5624513"/>
            <a:ext cx="13731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95" tIns="0" rIns="53995" bIns="0"/>
          <a:lstStyle>
            <a:lvl1pPr>
              <a:spcBef>
                <a:spcPct val="20000"/>
              </a:spcBef>
              <a:buClr>
                <a:srgbClr val="00A9D4"/>
              </a:buClr>
              <a:buFont typeface="Arial" pitchFamily="34" charset="0"/>
              <a:buChar char="›"/>
              <a:defRPr sz="2400">
                <a:solidFill>
                  <a:schemeClr val="tx1"/>
                </a:solidFill>
                <a:latin typeface="Arial" pitchFamily="34" charset="0"/>
              </a:defRPr>
            </a:lvl1pPr>
            <a:lvl2pPr marL="533400" indent="-177800">
              <a:spcBef>
                <a:spcPct val="20000"/>
              </a:spcBef>
              <a:buClr>
                <a:schemeClr val="tx1"/>
              </a:buClr>
              <a:buFont typeface="Ericsson Capital TT" pitchFamily="2" charset="0"/>
              <a:buChar char="–"/>
              <a:defRPr sz="2000">
                <a:solidFill>
                  <a:schemeClr val="tx1"/>
                </a:solidFill>
                <a:latin typeface="Arial" pitchFamily="34" charset="0"/>
              </a:defRPr>
            </a:lvl2pPr>
            <a:lvl3pPr marL="892175" indent="-179388">
              <a:spcBef>
                <a:spcPct val="20000"/>
              </a:spcBef>
              <a:buClr>
                <a:srgbClr val="92CCE5"/>
              </a:buClr>
              <a:buFont typeface="Ericsson Capital TT" pitchFamily="2" charset="0"/>
              <a:buChar char="›"/>
              <a:defRPr sz="2000">
                <a:solidFill>
                  <a:schemeClr val="tx1"/>
                </a:solidFill>
                <a:latin typeface="Arial" pitchFamily="34" charset="0"/>
              </a:defRPr>
            </a:lvl3pPr>
            <a:lvl4pPr marL="1252538" indent="-180975">
              <a:spcBef>
                <a:spcPct val="20000"/>
              </a:spcBef>
              <a:buClr>
                <a:schemeClr val="tx1"/>
              </a:buClr>
              <a:buFont typeface="Ericsson Capital TT" pitchFamily="2" charset="0"/>
              <a:buChar char="-"/>
              <a:defRPr sz="2000">
                <a:solidFill>
                  <a:schemeClr val="tx1"/>
                </a:solidFill>
                <a:latin typeface="Arial" pitchFamily="34" charset="0"/>
              </a:defRPr>
            </a:lvl4pPr>
            <a:lvl5pPr marL="1614488" indent="-180975">
              <a:spcBef>
                <a:spcPct val="20000"/>
              </a:spcBef>
              <a:buClr>
                <a:schemeClr val="tx1"/>
              </a:buClr>
              <a:buFont typeface="Ericsson Capital TT" pitchFamily="2" charset="0"/>
              <a:buChar char="›"/>
              <a:defRPr sz="2000">
                <a:solidFill>
                  <a:schemeClr val="tx1"/>
                </a:solidFill>
                <a:latin typeface="Arial" pitchFamily="34" charset="0"/>
              </a:defRPr>
            </a:lvl5pPr>
            <a:lvl6pPr marL="20716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5288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29860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443288" indent="-180975"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spcBef>
                <a:spcPct val="0"/>
              </a:spcBef>
              <a:buClrTx/>
              <a:buFontTx/>
              <a:buNone/>
            </a:pPr>
            <a:r>
              <a:rPr lang="en-US" altLang="en-US" sz="1800" dirty="0">
                <a:solidFill>
                  <a:schemeClr val="bg1"/>
                </a:solidFill>
                <a:ea typeface="MS PGothic" pitchFamily="34" charset="-128"/>
                <a:cs typeface="MS PGothic" pitchFamily="34" charset="-128"/>
              </a:rPr>
              <a:t>Narrowband-</a:t>
            </a:r>
            <a:r>
              <a:rPr lang="en-US" altLang="en-US" sz="1800" dirty="0" err="1">
                <a:solidFill>
                  <a:schemeClr val="bg1"/>
                </a:solidFill>
                <a:ea typeface="MS PGothic" pitchFamily="34" charset="-128"/>
                <a:cs typeface="MS PGothic" pitchFamily="34" charset="-128"/>
              </a:rPr>
              <a:t>IoT</a:t>
            </a:r>
            <a:endParaRPr lang="en-US" altLang="en-US" sz="1800" dirty="0">
              <a:solidFill>
                <a:schemeClr val="bg1"/>
              </a:solidFill>
              <a:ea typeface="MS PGothic" pitchFamily="34" charset="-128"/>
              <a:cs typeface="MS PGothic" pitchFamily="34" charset="-128"/>
            </a:endParaRPr>
          </a:p>
        </p:txBody>
      </p:sp>
      <p:grpSp>
        <p:nvGrpSpPr>
          <p:cNvPr id="128015" name="Grupp 8"/>
          <p:cNvGrpSpPr>
            <a:grpSpLocks/>
          </p:cNvGrpSpPr>
          <p:nvPr/>
        </p:nvGrpSpPr>
        <p:grpSpPr bwMode="auto">
          <a:xfrm>
            <a:off x="2682875" y="4367213"/>
            <a:ext cx="719138" cy="720725"/>
            <a:chOff x="3229395" y="3853350"/>
            <a:chExt cx="720000" cy="720000"/>
          </a:xfrm>
        </p:grpSpPr>
        <p:sp>
          <p:nvSpPr>
            <p:cNvPr id="128029" name="Oval 70"/>
            <p:cNvSpPr>
              <a:spLocks noChangeArrowheads="1"/>
            </p:cNvSpPr>
            <p:nvPr/>
          </p:nvSpPr>
          <p:spPr bwMode="auto">
            <a:xfrm>
              <a:off x="3229395" y="3853350"/>
              <a:ext cx="720000" cy="720000"/>
            </a:xfrm>
            <a:prstGeom prst="ellipse">
              <a:avLst/>
            </a:prstGeom>
            <a:solidFill>
              <a:srgbClr val="7E1563"/>
            </a:solidFill>
            <a:ln w="38100">
              <a:solidFill>
                <a:schemeClr val="bg1"/>
              </a:solidFill>
              <a:round/>
              <a:headEnd/>
              <a:tailEnd/>
            </a:ln>
          </p:spPr>
          <p:txBody>
            <a:bodyPr wrap="none" lIns="72000" rIns="72000"/>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endParaRPr lang="en-US" altLang="en-US">
                <a:solidFill>
                  <a:srgbClr val="58585A"/>
                </a:solidFill>
              </a:endParaRPr>
            </a:p>
          </p:txBody>
        </p:sp>
        <p:sp>
          <p:nvSpPr>
            <p:cNvPr id="128030" name="Freeform 72"/>
            <p:cNvSpPr>
              <a:spLocks noChangeAspect="1" noEditPoints="1"/>
            </p:cNvSpPr>
            <p:nvPr/>
          </p:nvSpPr>
          <p:spPr bwMode="auto">
            <a:xfrm>
              <a:off x="3392421" y="4089253"/>
              <a:ext cx="415522" cy="263147"/>
            </a:xfrm>
            <a:custGeom>
              <a:avLst/>
              <a:gdLst>
                <a:gd name="T0" fmla="*/ 2147483647 w 439"/>
                <a:gd name="T1" fmla="*/ 2147483647 h 273"/>
                <a:gd name="T2" fmla="*/ 2147483647 w 439"/>
                <a:gd name="T3" fmla="*/ 2147483647 h 273"/>
                <a:gd name="T4" fmla="*/ 2147483647 w 439"/>
                <a:gd name="T5" fmla="*/ 2147483647 h 273"/>
                <a:gd name="T6" fmla="*/ 2147483647 w 439"/>
                <a:gd name="T7" fmla="*/ 2147483647 h 273"/>
                <a:gd name="T8" fmla="*/ 2147483647 w 439"/>
                <a:gd name="T9" fmla="*/ 2147483647 h 273"/>
                <a:gd name="T10" fmla="*/ 2147483647 w 439"/>
                <a:gd name="T11" fmla="*/ 2147483647 h 273"/>
                <a:gd name="T12" fmla="*/ 2147483647 w 439"/>
                <a:gd name="T13" fmla="*/ 2147483647 h 273"/>
                <a:gd name="T14" fmla="*/ 2147483647 w 439"/>
                <a:gd name="T15" fmla="*/ 2147483647 h 273"/>
                <a:gd name="T16" fmla="*/ 2147483647 w 439"/>
                <a:gd name="T17" fmla="*/ 2147483647 h 273"/>
                <a:gd name="T18" fmla="*/ 2147483647 w 439"/>
                <a:gd name="T19" fmla="*/ 2147483647 h 273"/>
                <a:gd name="T20" fmla="*/ 2147483647 w 439"/>
                <a:gd name="T21" fmla="*/ 0 h 273"/>
                <a:gd name="T22" fmla="*/ 0 w 439"/>
                <a:gd name="T23" fmla="*/ 2147483647 h 273"/>
                <a:gd name="T24" fmla="*/ 2147483647 w 439"/>
                <a:gd name="T25" fmla="*/ 2147483647 h 273"/>
                <a:gd name="T26" fmla="*/ 2147483647 w 439"/>
                <a:gd name="T27" fmla="*/ 2147483647 h 273"/>
                <a:gd name="T28" fmla="*/ 2147483647 w 439"/>
                <a:gd name="T29" fmla="*/ 2147483647 h 273"/>
                <a:gd name="T30" fmla="*/ 2147483647 w 439"/>
                <a:gd name="T31" fmla="*/ 2147483647 h 273"/>
                <a:gd name="T32" fmla="*/ 2147483647 w 439"/>
                <a:gd name="T33" fmla="*/ 2147483647 h 273"/>
                <a:gd name="T34" fmla="*/ 2147483647 w 439"/>
                <a:gd name="T35" fmla="*/ 2147483647 h 273"/>
                <a:gd name="T36" fmla="*/ 2147483647 w 439"/>
                <a:gd name="T37" fmla="*/ 2147483647 h 273"/>
                <a:gd name="T38" fmla="*/ 2147483647 w 439"/>
                <a:gd name="T39" fmla="*/ 2147483647 h 273"/>
                <a:gd name="T40" fmla="*/ 2147483647 w 439"/>
                <a:gd name="T41" fmla="*/ 2147483647 h 273"/>
                <a:gd name="T42" fmla="*/ 2147483647 w 439"/>
                <a:gd name="T43" fmla="*/ 2147483647 h 273"/>
                <a:gd name="T44" fmla="*/ 2147483647 w 439"/>
                <a:gd name="T45" fmla="*/ 2147483647 h 273"/>
                <a:gd name="T46" fmla="*/ 2147483647 w 439"/>
                <a:gd name="T47" fmla="*/ 2147483647 h 273"/>
                <a:gd name="T48" fmla="*/ 2147483647 w 439"/>
                <a:gd name="T49" fmla="*/ 2147483647 h 273"/>
                <a:gd name="T50" fmla="*/ 2147483647 w 439"/>
                <a:gd name="T51" fmla="*/ 2147483647 h 273"/>
                <a:gd name="T52" fmla="*/ 2147483647 w 439"/>
                <a:gd name="T53" fmla="*/ 2147483647 h 273"/>
                <a:gd name="T54" fmla="*/ 2147483647 w 439"/>
                <a:gd name="T55" fmla="*/ 2147483647 h 273"/>
                <a:gd name="T56" fmla="*/ 2147483647 w 439"/>
                <a:gd name="T57" fmla="*/ 2147483647 h 273"/>
                <a:gd name="T58" fmla="*/ 2147483647 w 439"/>
                <a:gd name="T59" fmla="*/ 2147483647 h 273"/>
                <a:gd name="T60" fmla="*/ 2147483647 w 439"/>
                <a:gd name="T61" fmla="*/ 2147483647 h 273"/>
                <a:gd name="T62" fmla="*/ 2147483647 w 439"/>
                <a:gd name="T63" fmla="*/ 2147483647 h 273"/>
                <a:gd name="T64" fmla="*/ 2147483647 w 439"/>
                <a:gd name="T65" fmla="*/ 2147483647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9"/>
                <a:gd name="T100" fmla="*/ 0 h 273"/>
                <a:gd name="T101" fmla="*/ 439 w 439"/>
                <a:gd name="T102" fmla="*/ 273 h 2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9" h="273">
                  <a:moveTo>
                    <a:pt x="421" y="82"/>
                  </a:moveTo>
                  <a:cubicBezTo>
                    <a:pt x="403" y="82"/>
                    <a:pt x="403" y="82"/>
                    <a:pt x="403" y="82"/>
                  </a:cubicBezTo>
                  <a:cubicBezTo>
                    <a:pt x="403" y="66"/>
                    <a:pt x="403" y="66"/>
                    <a:pt x="403" y="66"/>
                  </a:cubicBezTo>
                  <a:cubicBezTo>
                    <a:pt x="403" y="62"/>
                    <a:pt x="400" y="58"/>
                    <a:pt x="395" y="58"/>
                  </a:cubicBezTo>
                  <a:cubicBezTo>
                    <a:pt x="391" y="58"/>
                    <a:pt x="388" y="62"/>
                    <a:pt x="388" y="66"/>
                  </a:cubicBezTo>
                  <a:cubicBezTo>
                    <a:pt x="388" y="89"/>
                    <a:pt x="388" y="89"/>
                    <a:pt x="388" y="89"/>
                  </a:cubicBezTo>
                  <a:cubicBezTo>
                    <a:pt x="388" y="89"/>
                    <a:pt x="388" y="89"/>
                    <a:pt x="388" y="89"/>
                  </a:cubicBezTo>
                  <a:cubicBezTo>
                    <a:pt x="388" y="184"/>
                    <a:pt x="388" y="184"/>
                    <a:pt x="388" y="184"/>
                  </a:cubicBezTo>
                  <a:cubicBezTo>
                    <a:pt x="388" y="185"/>
                    <a:pt x="388" y="185"/>
                    <a:pt x="388" y="185"/>
                  </a:cubicBezTo>
                  <a:cubicBezTo>
                    <a:pt x="388" y="250"/>
                    <a:pt x="388" y="250"/>
                    <a:pt x="388" y="250"/>
                  </a:cubicBezTo>
                  <a:cubicBezTo>
                    <a:pt x="388" y="255"/>
                    <a:pt x="384" y="259"/>
                    <a:pt x="380" y="259"/>
                  </a:cubicBezTo>
                  <a:cubicBezTo>
                    <a:pt x="23" y="259"/>
                    <a:pt x="23" y="259"/>
                    <a:pt x="23" y="259"/>
                  </a:cubicBezTo>
                  <a:cubicBezTo>
                    <a:pt x="18" y="259"/>
                    <a:pt x="14" y="255"/>
                    <a:pt x="14" y="250"/>
                  </a:cubicBezTo>
                  <a:cubicBezTo>
                    <a:pt x="14" y="23"/>
                    <a:pt x="14" y="23"/>
                    <a:pt x="14" y="23"/>
                  </a:cubicBezTo>
                  <a:cubicBezTo>
                    <a:pt x="14" y="19"/>
                    <a:pt x="18" y="15"/>
                    <a:pt x="23" y="15"/>
                  </a:cubicBezTo>
                  <a:cubicBezTo>
                    <a:pt x="380" y="15"/>
                    <a:pt x="380" y="15"/>
                    <a:pt x="380" y="15"/>
                  </a:cubicBezTo>
                  <a:cubicBezTo>
                    <a:pt x="384" y="15"/>
                    <a:pt x="388" y="19"/>
                    <a:pt x="388" y="23"/>
                  </a:cubicBezTo>
                  <a:cubicBezTo>
                    <a:pt x="388" y="36"/>
                    <a:pt x="388" y="36"/>
                    <a:pt x="388" y="36"/>
                  </a:cubicBezTo>
                  <a:cubicBezTo>
                    <a:pt x="388" y="40"/>
                    <a:pt x="391" y="43"/>
                    <a:pt x="395" y="43"/>
                  </a:cubicBezTo>
                  <a:cubicBezTo>
                    <a:pt x="400" y="43"/>
                    <a:pt x="403" y="40"/>
                    <a:pt x="403" y="36"/>
                  </a:cubicBezTo>
                  <a:cubicBezTo>
                    <a:pt x="403" y="23"/>
                    <a:pt x="403" y="23"/>
                    <a:pt x="403" y="23"/>
                  </a:cubicBezTo>
                  <a:cubicBezTo>
                    <a:pt x="403" y="10"/>
                    <a:pt x="393" y="0"/>
                    <a:pt x="380" y="0"/>
                  </a:cubicBezTo>
                  <a:cubicBezTo>
                    <a:pt x="23" y="0"/>
                    <a:pt x="23" y="0"/>
                    <a:pt x="23" y="0"/>
                  </a:cubicBezTo>
                  <a:cubicBezTo>
                    <a:pt x="10" y="0"/>
                    <a:pt x="0" y="10"/>
                    <a:pt x="0" y="23"/>
                  </a:cubicBezTo>
                  <a:cubicBezTo>
                    <a:pt x="0" y="250"/>
                    <a:pt x="0" y="250"/>
                    <a:pt x="0" y="250"/>
                  </a:cubicBezTo>
                  <a:cubicBezTo>
                    <a:pt x="0" y="263"/>
                    <a:pt x="10" y="273"/>
                    <a:pt x="23" y="273"/>
                  </a:cubicBezTo>
                  <a:cubicBezTo>
                    <a:pt x="380" y="273"/>
                    <a:pt x="380" y="273"/>
                    <a:pt x="380" y="273"/>
                  </a:cubicBezTo>
                  <a:cubicBezTo>
                    <a:pt x="393" y="273"/>
                    <a:pt x="403" y="263"/>
                    <a:pt x="403" y="250"/>
                  </a:cubicBezTo>
                  <a:cubicBezTo>
                    <a:pt x="403" y="192"/>
                    <a:pt x="403" y="192"/>
                    <a:pt x="403" y="192"/>
                  </a:cubicBezTo>
                  <a:cubicBezTo>
                    <a:pt x="421" y="192"/>
                    <a:pt x="421" y="192"/>
                    <a:pt x="421" y="192"/>
                  </a:cubicBezTo>
                  <a:cubicBezTo>
                    <a:pt x="431" y="192"/>
                    <a:pt x="439" y="184"/>
                    <a:pt x="439" y="174"/>
                  </a:cubicBezTo>
                  <a:cubicBezTo>
                    <a:pt x="439" y="99"/>
                    <a:pt x="439" y="99"/>
                    <a:pt x="439" y="99"/>
                  </a:cubicBezTo>
                  <a:cubicBezTo>
                    <a:pt x="439" y="89"/>
                    <a:pt x="431" y="82"/>
                    <a:pt x="421" y="82"/>
                  </a:cubicBezTo>
                  <a:close/>
                  <a:moveTo>
                    <a:pt x="424" y="174"/>
                  </a:moveTo>
                  <a:cubicBezTo>
                    <a:pt x="424" y="176"/>
                    <a:pt x="423" y="177"/>
                    <a:pt x="421" y="177"/>
                  </a:cubicBezTo>
                  <a:cubicBezTo>
                    <a:pt x="403" y="177"/>
                    <a:pt x="403" y="177"/>
                    <a:pt x="403" y="177"/>
                  </a:cubicBezTo>
                  <a:cubicBezTo>
                    <a:pt x="403" y="96"/>
                    <a:pt x="403" y="96"/>
                    <a:pt x="403" y="96"/>
                  </a:cubicBezTo>
                  <a:cubicBezTo>
                    <a:pt x="421" y="96"/>
                    <a:pt x="421" y="96"/>
                    <a:pt x="421" y="96"/>
                  </a:cubicBezTo>
                  <a:cubicBezTo>
                    <a:pt x="423" y="96"/>
                    <a:pt x="424" y="98"/>
                    <a:pt x="424" y="99"/>
                  </a:cubicBezTo>
                  <a:lnTo>
                    <a:pt x="424" y="174"/>
                  </a:lnTo>
                  <a:close/>
                  <a:moveTo>
                    <a:pt x="219" y="30"/>
                  </a:moveTo>
                  <a:cubicBezTo>
                    <a:pt x="213" y="30"/>
                    <a:pt x="209" y="34"/>
                    <a:pt x="209" y="40"/>
                  </a:cubicBezTo>
                  <a:cubicBezTo>
                    <a:pt x="209" y="234"/>
                    <a:pt x="209" y="234"/>
                    <a:pt x="209" y="234"/>
                  </a:cubicBezTo>
                  <a:cubicBezTo>
                    <a:pt x="209" y="240"/>
                    <a:pt x="213" y="245"/>
                    <a:pt x="219" y="245"/>
                  </a:cubicBezTo>
                  <a:cubicBezTo>
                    <a:pt x="271" y="245"/>
                    <a:pt x="271" y="245"/>
                    <a:pt x="271" y="245"/>
                  </a:cubicBezTo>
                  <a:cubicBezTo>
                    <a:pt x="277" y="245"/>
                    <a:pt x="282" y="240"/>
                    <a:pt x="282" y="234"/>
                  </a:cubicBezTo>
                  <a:cubicBezTo>
                    <a:pt x="282" y="40"/>
                    <a:pt x="282" y="40"/>
                    <a:pt x="282" y="40"/>
                  </a:cubicBezTo>
                  <a:cubicBezTo>
                    <a:pt x="282" y="34"/>
                    <a:pt x="277" y="30"/>
                    <a:pt x="271" y="30"/>
                  </a:cubicBezTo>
                  <a:lnTo>
                    <a:pt x="219" y="30"/>
                  </a:lnTo>
                  <a:close/>
                  <a:moveTo>
                    <a:pt x="130" y="30"/>
                  </a:moveTo>
                  <a:cubicBezTo>
                    <a:pt x="124" y="30"/>
                    <a:pt x="120" y="34"/>
                    <a:pt x="120" y="40"/>
                  </a:cubicBezTo>
                  <a:cubicBezTo>
                    <a:pt x="120" y="234"/>
                    <a:pt x="120" y="234"/>
                    <a:pt x="120" y="234"/>
                  </a:cubicBezTo>
                  <a:cubicBezTo>
                    <a:pt x="120" y="240"/>
                    <a:pt x="124" y="245"/>
                    <a:pt x="130" y="245"/>
                  </a:cubicBezTo>
                  <a:cubicBezTo>
                    <a:pt x="182" y="245"/>
                    <a:pt x="182" y="245"/>
                    <a:pt x="182" y="245"/>
                  </a:cubicBezTo>
                  <a:cubicBezTo>
                    <a:pt x="188" y="245"/>
                    <a:pt x="193" y="240"/>
                    <a:pt x="193" y="234"/>
                  </a:cubicBezTo>
                  <a:cubicBezTo>
                    <a:pt x="193" y="40"/>
                    <a:pt x="193" y="40"/>
                    <a:pt x="193" y="40"/>
                  </a:cubicBezTo>
                  <a:cubicBezTo>
                    <a:pt x="193" y="34"/>
                    <a:pt x="188" y="30"/>
                    <a:pt x="182" y="30"/>
                  </a:cubicBezTo>
                  <a:lnTo>
                    <a:pt x="130" y="30"/>
                  </a:lnTo>
                  <a:close/>
                  <a:moveTo>
                    <a:pt x="41" y="30"/>
                  </a:moveTo>
                  <a:cubicBezTo>
                    <a:pt x="36" y="30"/>
                    <a:pt x="31" y="34"/>
                    <a:pt x="31" y="40"/>
                  </a:cubicBezTo>
                  <a:cubicBezTo>
                    <a:pt x="31" y="234"/>
                    <a:pt x="31" y="234"/>
                    <a:pt x="31" y="234"/>
                  </a:cubicBezTo>
                  <a:cubicBezTo>
                    <a:pt x="31" y="240"/>
                    <a:pt x="36" y="245"/>
                    <a:pt x="41" y="245"/>
                  </a:cubicBezTo>
                  <a:cubicBezTo>
                    <a:pt x="93" y="245"/>
                    <a:pt x="93" y="245"/>
                    <a:pt x="93" y="245"/>
                  </a:cubicBezTo>
                  <a:cubicBezTo>
                    <a:pt x="99" y="245"/>
                    <a:pt x="104" y="240"/>
                    <a:pt x="104" y="234"/>
                  </a:cubicBezTo>
                  <a:cubicBezTo>
                    <a:pt x="104" y="40"/>
                    <a:pt x="104" y="40"/>
                    <a:pt x="104" y="40"/>
                  </a:cubicBezTo>
                  <a:cubicBezTo>
                    <a:pt x="104" y="34"/>
                    <a:pt x="99" y="30"/>
                    <a:pt x="93" y="30"/>
                  </a:cubicBezTo>
                  <a:lnTo>
                    <a:pt x="41" y="30"/>
                  </a:lnTo>
                  <a:close/>
                </a:path>
              </a:pathLst>
            </a:custGeom>
            <a:solidFill>
              <a:srgbClr val="FFFFFF"/>
            </a:solidFill>
            <a:ln>
              <a:noFill/>
            </a:ln>
            <a:extLst>
              <a:ext uri="{91240B29-F687-4F45-9708-019B960494DF}">
                <a14:hiddenLine xmlns:a14="http://schemas.microsoft.com/office/drawing/2010/main" w="38100" cap="flat" cmpd="sng">
                  <a:solidFill>
                    <a:srgbClr val="000000"/>
                  </a:solidFill>
                  <a:prstDash val="solid"/>
                  <a:miter lim="800000"/>
                  <a:headEnd type="none" w="med" len="med"/>
                  <a:tailEnd type="none" w="med" len="med"/>
                </a14:hiddenLine>
              </a:ext>
            </a:extLst>
          </p:spPr>
          <p:txBody>
            <a:bodyPr/>
            <a:lstStyle/>
            <a:p>
              <a:endParaRPr lang="en-US"/>
            </a:p>
          </p:txBody>
        </p:sp>
      </p:grpSp>
      <p:grpSp>
        <p:nvGrpSpPr>
          <p:cNvPr id="128016" name="Grupp 5"/>
          <p:cNvGrpSpPr>
            <a:grpSpLocks/>
          </p:cNvGrpSpPr>
          <p:nvPr/>
        </p:nvGrpSpPr>
        <p:grpSpPr bwMode="auto">
          <a:xfrm>
            <a:off x="5043488" y="4616450"/>
            <a:ext cx="735012" cy="719138"/>
            <a:chOff x="5628653" y="4167212"/>
            <a:chExt cx="736001" cy="720000"/>
          </a:xfrm>
        </p:grpSpPr>
        <p:sp>
          <p:nvSpPr>
            <p:cNvPr id="128027" name="Oval 119"/>
            <p:cNvSpPr>
              <a:spLocks noChangeArrowheads="1"/>
            </p:cNvSpPr>
            <p:nvPr/>
          </p:nvSpPr>
          <p:spPr bwMode="auto">
            <a:xfrm>
              <a:off x="5628653" y="4167212"/>
              <a:ext cx="736001" cy="720000"/>
            </a:xfrm>
            <a:prstGeom prst="ellipse">
              <a:avLst/>
            </a:prstGeom>
            <a:solidFill>
              <a:srgbClr val="7E1563"/>
            </a:solidFill>
            <a:ln w="38100">
              <a:solidFill>
                <a:schemeClr val="bg1"/>
              </a:solidFill>
              <a:round/>
              <a:headEnd/>
              <a:tailEnd/>
            </a:ln>
          </p:spPr>
          <p:txBody>
            <a:bodyPr wrap="none" lIns="72000" rIns="72000"/>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endParaRPr lang="en-US" altLang="en-US">
                <a:solidFill>
                  <a:srgbClr val="58585A"/>
                </a:solidFill>
              </a:endParaRPr>
            </a:p>
          </p:txBody>
        </p:sp>
        <p:pic>
          <p:nvPicPr>
            <p:cNvPr id="128028" name="Bildobjekt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22391" y="4387685"/>
              <a:ext cx="545345" cy="30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8017" name="Grupp 65"/>
          <p:cNvGrpSpPr>
            <a:grpSpLocks/>
          </p:cNvGrpSpPr>
          <p:nvPr/>
        </p:nvGrpSpPr>
        <p:grpSpPr bwMode="auto">
          <a:xfrm rot="-165905">
            <a:off x="7593013" y="4879975"/>
            <a:ext cx="735012" cy="720725"/>
            <a:chOff x="7891291" y="4436487"/>
            <a:chExt cx="735930" cy="720000"/>
          </a:xfrm>
        </p:grpSpPr>
        <p:sp>
          <p:nvSpPr>
            <p:cNvPr id="128025" name="Oval 111"/>
            <p:cNvSpPr>
              <a:spLocks noChangeArrowheads="1"/>
            </p:cNvSpPr>
            <p:nvPr/>
          </p:nvSpPr>
          <p:spPr bwMode="auto">
            <a:xfrm>
              <a:off x="7891291" y="4436487"/>
              <a:ext cx="735930" cy="720000"/>
            </a:xfrm>
            <a:prstGeom prst="ellipse">
              <a:avLst/>
            </a:prstGeom>
            <a:solidFill>
              <a:srgbClr val="7E1563"/>
            </a:solidFill>
            <a:ln w="38100">
              <a:solidFill>
                <a:schemeClr val="bg1"/>
              </a:solidFill>
              <a:round/>
              <a:headEnd/>
              <a:tailEnd/>
            </a:ln>
          </p:spPr>
          <p:txBody>
            <a:bodyPr wrap="none" lIns="72000" rIns="72000"/>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endParaRPr lang="en-US" altLang="en-US">
                <a:solidFill>
                  <a:srgbClr val="58585A"/>
                </a:solidFill>
              </a:endParaRPr>
            </a:p>
          </p:txBody>
        </p:sp>
        <p:sp>
          <p:nvSpPr>
            <p:cNvPr id="128026" name="Freeform 113"/>
            <p:cNvSpPr>
              <a:spLocks noChangeAspect="1" noEditPoints="1"/>
            </p:cNvSpPr>
            <p:nvPr/>
          </p:nvSpPr>
          <p:spPr bwMode="auto">
            <a:xfrm>
              <a:off x="8037745" y="4575370"/>
              <a:ext cx="443023" cy="442234"/>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0 w 385"/>
                <a:gd name="T67" fmla="*/ 2147483647 h 385"/>
                <a:gd name="T68" fmla="*/ 2147483647 w 385"/>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85"/>
                <a:gd name="T107" fmla="*/ 385 w 38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85">
                  <a:moveTo>
                    <a:pt x="192" y="333"/>
                  </a:moveTo>
                  <a:cubicBezTo>
                    <a:pt x="202" y="333"/>
                    <a:pt x="210" y="325"/>
                    <a:pt x="210" y="315"/>
                  </a:cubicBezTo>
                  <a:cubicBezTo>
                    <a:pt x="210" y="301"/>
                    <a:pt x="210" y="301"/>
                    <a:pt x="210" y="301"/>
                  </a:cubicBezTo>
                  <a:cubicBezTo>
                    <a:pt x="216" y="300"/>
                    <a:pt x="224" y="299"/>
                    <a:pt x="232" y="296"/>
                  </a:cubicBezTo>
                  <a:cubicBezTo>
                    <a:pt x="241" y="292"/>
                    <a:pt x="251" y="287"/>
                    <a:pt x="259" y="278"/>
                  </a:cubicBezTo>
                  <a:cubicBezTo>
                    <a:pt x="268" y="269"/>
                    <a:pt x="273" y="255"/>
                    <a:pt x="273" y="241"/>
                  </a:cubicBezTo>
                  <a:cubicBezTo>
                    <a:pt x="273" y="232"/>
                    <a:pt x="271" y="224"/>
                    <a:pt x="269" y="217"/>
                  </a:cubicBezTo>
                  <a:cubicBezTo>
                    <a:pt x="261" y="199"/>
                    <a:pt x="246" y="188"/>
                    <a:pt x="232" y="183"/>
                  </a:cubicBezTo>
                  <a:cubicBezTo>
                    <a:pt x="219" y="177"/>
                    <a:pt x="205" y="174"/>
                    <a:pt x="197" y="172"/>
                  </a:cubicBezTo>
                  <a:cubicBezTo>
                    <a:pt x="185" y="170"/>
                    <a:pt x="172" y="167"/>
                    <a:pt x="164" y="163"/>
                  </a:cubicBezTo>
                  <a:cubicBezTo>
                    <a:pt x="159" y="161"/>
                    <a:pt x="156" y="158"/>
                    <a:pt x="155" y="155"/>
                  </a:cubicBezTo>
                  <a:cubicBezTo>
                    <a:pt x="153" y="152"/>
                    <a:pt x="151" y="149"/>
                    <a:pt x="151" y="141"/>
                  </a:cubicBezTo>
                  <a:cubicBezTo>
                    <a:pt x="151" y="135"/>
                    <a:pt x="153" y="133"/>
                    <a:pt x="155" y="130"/>
                  </a:cubicBezTo>
                  <a:cubicBezTo>
                    <a:pt x="159" y="125"/>
                    <a:pt x="168" y="121"/>
                    <a:pt x="176" y="120"/>
                  </a:cubicBezTo>
                  <a:cubicBezTo>
                    <a:pt x="180" y="119"/>
                    <a:pt x="184" y="118"/>
                    <a:pt x="187" y="118"/>
                  </a:cubicBezTo>
                  <a:cubicBezTo>
                    <a:pt x="188" y="118"/>
                    <a:pt x="189" y="118"/>
                    <a:pt x="190" y="118"/>
                  </a:cubicBezTo>
                  <a:cubicBezTo>
                    <a:pt x="191" y="118"/>
                    <a:pt x="191" y="118"/>
                    <a:pt x="191" y="118"/>
                  </a:cubicBezTo>
                  <a:cubicBezTo>
                    <a:pt x="205" y="118"/>
                    <a:pt x="215" y="121"/>
                    <a:pt x="221" y="123"/>
                  </a:cubicBezTo>
                  <a:cubicBezTo>
                    <a:pt x="224" y="125"/>
                    <a:pt x="226" y="126"/>
                    <a:pt x="227" y="127"/>
                  </a:cubicBezTo>
                  <a:cubicBezTo>
                    <a:pt x="228" y="127"/>
                    <a:pt x="228" y="127"/>
                    <a:pt x="228" y="127"/>
                  </a:cubicBezTo>
                  <a:cubicBezTo>
                    <a:pt x="228" y="127"/>
                    <a:pt x="228" y="127"/>
                    <a:pt x="228" y="127"/>
                  </a:cubicBezTo>
                  <a:cubicBezTo>
                    <a:pt x="236" y="134"/>
                    <a:pt x="247" y="133"/>
                    <a:pt x="253" y="126"/>
                  </a:cubicBezTo>
                  <a:cubicBezTo>
                    <a:pt x="260" y="119"/>
                    <a:pt x="260" y="107"/>
                    <a:pt x="252" y="100"/>
                  </a:cubicBezTo>
                  <a:cubicBezTo>
                    <a:pt x="250" y="99"/>
                    <a:pt x="237" y="87"/>
                    <a:pt x="210" y="83"/>
                  </a:cubicBezTo>
                  <a:cubicBezTo>
                    <a:pt x="210" y="70"/>
                    <a:pt x="210" y="70"/>
                    <a:pt x="210" y="70"/>
                  </a:cubicBezTo>
                  <a:cubicBezTo>
                    <a:pt x="210" y="60"/>
                    <a:pt x="202" y="52"/>
                    <a:pt x="192" y="52"/>
                  </a:cubicBezTo>
                  <a:cubicBezTo>
                    <a:pt x="182" y="52"/>
                    <a:pt x="174" y="60"/>
                    <a:pt x="174" y="70"/>
                  </a:cubicBezTo>
                  <a:cubicBezTo>
                    <a:pt x="174" y="83"/>
                    <a:pt x="174" y="83"/>
                    <a:pt x="174" y="83"/>
                  </a:cubicBezTo>
                  <a:cubicBezTo>
                    <a:pt x="168" y="84"/>
                    <a:pt x="162" y="86"/>
                    <a:pt x="156" y="88"/>
                  </a:cubicBezTo>
                  <a:cubicBezTo>
                    <a:pt x="147" y="92"/>
                    <a:pt x="137" y="97"/>
                    <a:pt x="129" y="105"/>
                  </a:cubicBezTo>
                  <a:cubicBezTo>
                    <a:pt x="121" y="114"/>
                    <a:pt x="115" y="127"/>
                    <a:pt x="115" y="141"/>
                  </a:cubicBezTo>
                  <a:cubicBezTo>
                    <a:pt x="115" y="154"/>
                    <a:pt x="118" y="166"/>
                    <a:pt x="124" y="175"/>
                  </a:cubicBezTo>
                  <a:cubicBezTo>
                    <a:pt x="134" y="189"/>
                    <a:pt x="147" y="196"/>
                    <a:pt x="159" y="200"/>
                  </a:cubicBezTo>
                  <a:cubicBezTo>
                    <a:pt x="171" y="204"/>
                    <a:pt x="182" y="206"/>
                    <a:pt x="189" y="207"/>
                  </a:cubicBezTo>
                  <a:cubicBezTo>
                    <a:pt x="198" y="209"/>
                    <a:pt x="209" y="212"/>
                    <a:pt x="218" y="215"/>
                  </a:cubicBezTo>
                  <a:cubicBezTo>
                    <a:pt x="227" y="220"/>
                    <a:pt x="233" y="224"/>
                    <a:pt x="235" y="231"/>
                  </a:cubicBezTo>
                  <a:cubicBezTo>
                    <a:pt x="236" y="233"/>
                    <a:pt x="237" y="236"/>
                    <a:pt x="237" y="241"/>
                  </a:cubicBezTo>
                  <a:cubicBezTo>
                    <a:pt x="237" y="247"/>
                    <a:pt x="235" y="251"/>
                    <a:pt x="232" y="254"/>
                  </a:cubicBezTo>
                  <a:cubicBezTo>
                    <a:pt x="228" y="259"/>
                    <a:pt x="220" y="263"/>
                    <a:pt x="211" y="265"/>
                  </a:cubicBezTo>
                  <a:cubicBezTo>
                    <a:pt x="202" y="267"/>
                    <a:pt x="194" y="267"/>
                    <a:pt x="192" y="267"/>
                  </a:cubicBezTo>
                  <a:cubicBezTo>
                    <a:pt x="192" y="267"/>
                    <a:pt x="192" y="267"/>
                    <a:pt x="192" y="267"/>
                  </a:cubicBezTo>
                  <a:cubicBezTo>
                    <a:pt x="180" y="267"/>
                    <a:pt x="167" y="262"/>
                    <a:pt x="157" y="257"/>
                  </a:cubicBezTo>
                  <a:cubicBezTo>
                    <a:pt x="152" y="254"/>
                    <a:pt x="147" y="251"/>
                    <a:pt x="145" y="249"/>
                  </a:cubicBezTo>
                  <a:cubicBezTo>
                    <a:pt x="143" y="248"/>
                    <a:pt x="142" y="248"/>
                    <a:pt x="141" y="247"/>
                  </a:cubicBezTo>
                  <a:cubicBezTo>
                    <a:pt x="141" y="247"/>
                    <a:pt x="141" y="247"/>
                    <a:pt x="141" y="247"/>
                  </a:cubicBezTo>
                  <a:cubicBezTo>
                    <a:pt x="141" y="246"/>
                    <a:pt x="141" y="246"/>
                    <a:pt x="141" y="246"/>
                  </a:cubicBezTo>
                  <a:cubicBezTo>
                    <a:pt x="133" y="240"/>
                    <a:pt x="121" y="241"/>
                    <a:pt x="115" y="249"/>
                  </a:cubicBezTo>
                  <a:cubicBezTo>
                    <a:pt x="109" y="257"/>
                    <a:pt x="110" y="268"/>
                    <a:pt x="118" y="274"/>
                  </a:cubicBezTo>
                  <a:cubicBezTo>
                    <a:pt x="119" y="275"/>
                    <a:pt x="127" y="282"/>
                    <a:pt x="140" y="289"/>
                  </a:cubicBezTo>
                  <a:cubicBezTo>
                    <a:pt x="149" y="293"/>
                    <a:pt x="161" y="298"/>
                    <a:pt x="174" y="301"/>
                  </a:cubicBezTo>
                  <a:cubicBezTo>
                    <a:pt x="174" y="315"/>
                    <a:pt x="174" y="315"/>
                    <a:pt x="174" y="315"/>
                  </a:cubicBezTo>
                  <a:cubicBezTo>
                    <a:pt x="174" y="325"/>
                    <a:pt x="182" y="333"/>
                    <a:pt x="192" y="333"/>
                  </a:cubicBezTo>
                  <a:close/>
                  <a:moveTo>
                    <a:pt x="339" y="68"/>
                  </a:moveTo>
                  <a:cubicBezTo>
                    <a:pt x="336" y="64"/>
                    <a:pt x="331" y="64"/>
                    <a:pt x="327" y="67"/>
                  </a:cubicBezTo>
                  <a:cubicBezTo>
                    <a:pt x="324" y="70"/>
                    <a:pt x="323" y="75"/>
                    <a:pt x="326" y="78"/>
                  </a:cubicBezTo>
                  <a:cubicBezTo>
                    <a:pt x="353" y="109"/>
                    <a:pt x="369" y="149"/>
                    <a:pt x="369" y="193"/>
                  </a:cubicBezTo>
                  <a:cubicBezTo>
                    <a:pt x="369" y="241"/>
                    <a:pt x="349" y="285"/>
                    <a:pt x="317" y="317"/>
                  </a:cubicBezTo>
                  <a:cubicBezTo>
                    <a:pt x="285" y="349"/>
                    <a:pt x="241" y="369"/>
                    <a:pt x="192" y="369"/>
                  </a:cubicBezTo>
                  <a:cubicBezTo>
                    <a:pt x="143" y="369"/>
                    <a:pt x="99" y="349"/>
                    <a:pt x="67" y="317"/>
                  </a:cubicBezTo>
                  <a:cubicBezTo>
                    <a:pt x="35" y="285"/>
                    <a:pt x="16" y="241"/>
                    <a:pt x="16" y="193"/>
                  </a:cubicBezTo>
                  <a:cubicBezTo>
                    <a:pt x="16" y="144"/>
                    <a:pt x="35" y="100"/>
                    <a:pt x="67" y="68"/>
                  </a:cubicBezTo>
                  <a:cubicBezTo>
                    <a:pt x="99" y="36"/>
                    <a:pt x="143" y="16"/>
                    <a:pt x="192" y="16"/>
                  </a:cubicBezTo>
                  <a:cubicBezTo>
                    <a:pt x="234" y="16"/>
                    <a:pt x="273" y="31"/>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path>
              </a:pathLst>
            </a:custGeom>
            <a:solidFill>
              <a:srgbClr val="FFFFFF"/>
            </a:solidFill>
            <a:ln>
              <a:noFill/>
            </a:ln>
            <a:extLst>
              <a:ext uri="{91240B29-F687-4F45-9708-019B960494DF}">
                <a14:hiddenLine xmlns:a14="http://schemas.microsoft.com/office/drawing/2010/main" w="9525" cap="flat" cmpd="sng">
                  <a:solidFill>
                    <a:srgbClr val="FFFFFF"/>
                  </a:solidFill>
                  <a:prstDash val="solid"/>
                  <a:miter lim="800000"/>
                  <a:headEnd type="none" w="med" len="med"/>
                  <a:tailEnd type="none" w="med" len="med"/>
                </a14:hiddenLine>
              </a:ext>
            </a:extLst>
          </p:spPr>
          <p:txBody>
            <a:bodyPr/>
            <a:lstStyle/>
            <a:p>
              <a:endParaRPr lang="en-US"/>
            </a:p>
          </p:txBody>
        </p:sp>
      </p:grpSp>
      <p:grpSp>
        <p:nvGrpSpPr>
          <p:cNvPr id="128018" name="Grupp 82"/>
          <p:cNvGrpSpPr>
            <a:grpSpLocks/>
          </p:cNvGrpSpPr>
          <p:nvPr/>
        </p:nvGrpSpPr>
        <p:grpSpPr bwMode="auto">
          <a:xfrm rot="382134">
            <a:off x="588963" y="4160838"/>
            <a:ext cx="736600" cy="719137"/>
            <a:chOff x="7891291" y="4436487"/>
            <a:chExt cx="735930" cy="720000"/>
          </a:xfrm>
        </p:grpSpPr>
        <p:sp>
          <p:nvSpPr>
            <p:cNvPr id="128023" name="Oval 111"/>
            <p:cNvSpPr>
              <a:spLocks noChangeArrowheads="1"/>
            </p:cNvSpPr>
            <p:nvPr/>
          </p:nvSpPr>
          <p:spPr bwMode="auto">
            <a:xfrm>
              <a:off x="7891291" y="4436487"/>
              <a:ext cx="735930" cy="720000"/>
            </a:xfrm>
            <a:prstGeom prst="ellipse">
              <a:avLst/>
            </a:prstGeom>
            <a:solidFill>
              <a:srgbClr val="7E1563"/>
            </a:solidFill>
            <a:ln w="38100">
              <a:solidFill>
                <a:schemeClr val="bg1"/>
              </a:solidFill>
              <a:round/>
              <a:headEnd/>
              <a:tailEnd/>
            </a:ln>
          </p:spPr>
          <p:txBody>
            <a:bodyPr wrap="none" lIns="72000" rIns="72000"/>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endParaRPr lang="en-US" altLang="en-US">
                <a:solidFill>
                  <a:srgbClr val="58585A"/>
                </a:solidFill>
              </a:endParaRPr>
            </a:p>
          </p:txBody>
        </p:sp>
        <p:sp>
          <p:nvSpPr>
            <p:cNvPr id="128024" name="Freeform 113"/>
            <p:cNvSpPr>
              <a:spLocks noChangeAspect="1" noEditPoints="1"/>
            </p:cNvSpPr>
            <p:nvPr/>
          </p:nvSpPr>
          <p:spPr bwMode="auto">
            <a:xfrm rot="-382134">
              <a:off x="8037745" y="4575370"/>
              <a:ext cx="443023" cy="442234"/>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0 w 385"/>
                <a:gd name="T67" fmla="*/ 2147483647 h 385"/>
                <a:gd name="T68" fmla="*/ 2147483647 w 385"/>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85"/>
                <a:gd name="T107" fmla="*/ 385 w 38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85">
                  <a:moveTo>
                    <a:pt x="192" y="333"/>
                  </a:moveTo>
                  <a:cubicBezTo>
                    <a:pt x="202" y="333"/>
                    <a:pt x="210" y="325"/>
                    <a:pt x="210" y="315"/>
                  </a:cubicBezTo>
                  <a:cubicBezTo>
                    <a:pt x="210" y="301"/>
                    <a:pt x="210" y="301"/>
                    <a:pt x="210" y="301"/>
                  </a:cubicBezTo>
                  <a:cubicBezTo>
                    <a:pt x="216" y="300"/>
                    <a:pt x="224" y="299"/>
                    <a:pt x="232" y="296"/>
                  </a:cubicBezTo>
                  <a:cubicBezTo>
                    <a:pt x="241" y="292"/>
                    <a:pt x="251" y="287"/>
                    <a:pt x="259" y="278"/>
                  </a:cubicBezTo>
                  <a:cubicBezTo>
                    <a:pt x="268" y="269"/>
                    <a:pt x="273" y="255"/>
                    <a:pt x="273" y="241"/>
                  </a:cubicBezTo>
                  <a:cubicBezTo>
                    <a:pt x="273" y="232"/>
                    <a:pt x="271" y="224"/>
                    <a:pt x="269" y="217"/>
                  </a:cubicBezTo>
                  <a:cubicBezTo>
                    <a:pt x="261" y="199"/>
                    <a:pt x="246" y="188"/>
                    <a:pt x="232" y="183"/>
                  </a:cubicBezTo>
                  <a:cubicBezTo>
                    <a:pt x="219" y="177"/>
                    <a:pt x="205" y="174"/>
                    <a:pt x="197" y="172"/>
                  </a:cubicBezTo>
                  <a:cubicBezTo>
                    <a:pt x="185" y="170"/>
                    <a:pt x="172" y="167"/>
                    <a:pt x="164" y="163"/>
                  </a:cubicBezTo>
                  <a:cubicBezTo>
                    <a:pt x="159" y="161"/>
                    <a:pt x="156" y="158"/>
                    <a:pt x="155" y="155"/>
                  </a:cubicBezTo>
                  <a:cubicBezTo>
                    <a:pt x="153" y="152"/>
                    <a:pt x="151" y="149"/>
                    <a:pt x="151" y="141"/>
                  </a:cubicBezTo>
                  <a:cubicBezTo>
                    <a:pt x="151" y="135"/>
                    <a:pt x="153" y="133"/>
                    <a:pt x="155" y="130"/>
                  </a:cubicBezTo>
                  <a:cubicBezTo>
                    <a:pt x="159" y="125"/>
                    <a:pt x="168" y="121"/>
                    <a:pt x="176" y="120"/>
                  </a:cubicBezTo>
                  <a:cubicBezTo>
                    <a:pt x="180" y="119"/>
                    <a:pt x="184" y="118"/>
                    <a:pt x="187" y="118"/>
                  </a:cubicBezTo>
                  <a:cubicBezTo>
                    <a:pt x="188" y="118"/>
                    <a:pt x="189" y="118"/>
                    <a:pt x="190" y="118"/>
                  </a:cubicBezTo>
                  <a:cubicBezTo>
                    <a:pt x="191" y="118"/>
                    <a:pt x="191" y="118"/>
                    <a:pt x="191" y="118"/>
                  </a:cubicBezTo>
                  <a:cubicBezTo>
                    <a:pt x="205" y="118"/>
                    <a:pt x="215" y="121"/>
                    <a:pt x="221" y="123"/>
                  </a:cubicBezTo>
                  <a:cubicBezTo>
                    <a:pt x="224" y="125"/>
                    <a:pt x="226" y="126"/>
                    <a:pt x="227" y="127"/>
                  </a:cubicBezTo>
                  <a:cubicBezTo>
                    <a:pt x="228" y="127"/>
                    <a:pt x="228" y="127"/>
                    <a:pt x="228" y="127"/>
                  </a:cubicBezTo>
                  <a:cubicBezTo>
                    <a:pt x="228" y="127"/>
                    <a:pt x="228" y="127"/>
                    <a:pt x="228" y="127"/>
                  </a:cubicBezTo>
                  <a:cubicBezTo>
                    <a:pt x="236" y="134"/>
                    <a:pt x="247" y="133"/>
                    <a:pt x="253" y="126"/>
                  </a:cubicBezTo>
                  <a:cubicBezTo>
                    <a:pt x="260" y="119"/>
                    <a:pt x="260" y="107"/>
                    <a:pt x="252" y="100"/>
                  </a:cubicBezTo>
                  <a:cubicBezTo>
                    <a:pt x="250" y="99"/>
                    <a:pt x="237" y="87"/>
                    <a:pt x="210" y="83"/>
                  </a:cubicBezTo>
                  <a:cubicBezTo>
                    <a:pt x="210" y="70"/>
                    <a:pt x="210" y="70"/>
                    <a:pt x="210" y="70"/>
                  </a:cubicBezTo>
                  <a:cubicBezTo>
                    <a:pt x="210" y="60"/>
                    <a:pt x="202" y="52"/>
                    <a:pt x="192" y="52"/>
                  </a:cubicBezTo>
                  <a:cubicBezTo>
                    <a:pt x="182" y="52"/>
                    <a:pt x="174" y="60"/>
                    <a:pt x="174" y="70"/>
                  </a:cubicBezTo>
                  <a:cubicBezTo>
                    <a:pt x="174" y="83"/>
                    <a:pt x="174" y="83"/>
                    <a:pt x="174" y="83"/>
                  </a:cubicBezTo>
                  <a:cubicBezTo>
                    <a:pt x="168" y="84"/>
                    <a:pt x="162" y="86"/>
                    <a:pt x="156" y="88"/>
                  </a:cubicBezTo>
                  <a:cubicBezTo>
                    <a:pt x="147" y="92"/>
                    <a:pt x="137" y="97"/>
                    <a:pt x="129" y="105"/>
                  </a:cubicBezTo>
                  <a:cubicBezTo>
                    <a:pt x="121" y="114"/>
                    <a:pt x="115" y="127"/>
                    <a:pt x="115" y="141"/>
                  </a:cubicBezTo>
                  <a:cubicBezTo>
                    <a:pt x="115" y="154"/>
                    <a:pt x="118" y="166"/>
                    <a:pt x="124" y="175"/>
                  </a:cubicBezTo>
                  <a:cubicBezTo>
                    <a:pt x="134" y="189"/>
                    <a:pt x="147" y="196"/>
                    <a:pt x="159" y="200"/>
                  </a:cubicBezTo>
                  <a:cubicBezTo>
                    <a:pt x="171" y="204"/>
                    <a:pt x="182" y="206"/>
                    <a:pt x="189" y="207"/>
                  </a:cubicBezTo>
                  <a:cubicBezTo>
                    <a:pt x="198" y="209"/>
                    <a:pt x="209" y="212"/>
                    <a:pt x="218" y="215"/>
                  </a:cubicBezTo>
                  <a:cubicBezTo>
                    <a:pt x="227" y="220"/>
                    <a:pt x="233" y="224"/>
                    <a:pt x="235" y="231"/>
                  </a:cubicBezTo>
                  <a:cubicBezTo>
                    <a:pt x="236" y="233"/>
                    <a:pt x="237" y="236"/>
                    <a:pt x="237" y="241"/>
                  </a:cubicBezTo>
                  <a:cubicBezTo>
                    <a:pt x="237" y="247"/>
                    <a:pt x="235" y="251"/>
                    <a:pt x="232" y="254"/>
                  </a:cubicBezTo>
                  <a:cubicBezTo>
                    <a:pt x="228" y="259"/>
                    <a:pt x="220" y="263"/>
                    <a:pt x="211" y="265"/>
                  </a:cubicBezTo>
                  <a:cubicBezTo>
                    <a:pt x="202" y="267"/>
                    <a:pt x="194" y="267"/>
                    <a:pt x="192" y="267"/>
                  </a:cubicBezTo>
                  <a:cubicBezTo>
                    <a:pt x="192" y="267"/>
                    <a:pt x="192" y="267"/>
                    <a:pt x="192" y="267"/>
                  </a:cubicBezTo>
                  <a:cubicBezTo>
                    <a:pt x="180" y="267"/>
                    <a:pt x="167" y="262"/>
                    <a:pt x="157" y="257"/>
                  </a:cubicBezTo>
                  <a:cubicBezTo>
                    <a:pt x="152" y="254"/>
                    <a:pt x="147" y="251"/>
                    <a:pt x="145" y="249"/>
                  </a:cubicBezTo>
                  <a:cubicBezTo>
                    <a:pt x="143" y="248"/>
                    <a:pt x="142" y="248"/>
                    <a:pt x="141" y="247"/>
                  </a:cubicBezTo>
                  <a:cubicBezTo>
                    <a:pt x="141" y="247"/>
                    <a:pt x="141" y="247"/>
                    <a:pt x="141" y="247"/>
                  </a:cubicBezTo>
                  <a:cubicBezTo>
                    <a:pt x="141" y="246"/>
                    <a:pt x="141" y="246"/>
                    <a:pt x="141" y="246"/>
                  </a:cubicBezTo>
                  <a:cubicBezTo>
                    <a:pt x="133" y="240"/>
                    <a:pt x="121" y="241"/>
                    <a:pt x="115" y="249"/>
                  </a:cubicBezTo>
                  <a:cubicBezTo>
                    <a:pt x="109" y="257"/>
                    <a:pt x="110" y="268"/>
                    <a:pt x="118" y="274"/>
                  </a:cubicBezTo>
                  <a:cubicBezTo>
                    <a:pt x="119" y="275"/>
                    <a:pt x="127" y="282"/>
                    <a:pt x="140" y="289"/>
                  </a:cubicBezTo>
                  <a:cubicBezTo>
                    <a:pt x="149" y="293"/>
                    <a:pt x="161" y="298"/>
                    <a:pt x="174" y="301"/>
                  </a:cubicBezTo>
                  <a:cubicBezTo>
                    <a:pt x="174" y="315"/>
                    <a:pt x="174" y="315"/>
                    <a:pt x="174" y="315"/>
                  </a:cubicBezTo>
                  <a:cubicBezTo>
                    <a:pt x="174" y="325"/>
                    <a:pt x="182" y="333"/>
                    <a:pt x="192" y="333"/>
                  </a:cubicBezTo>
                  <a:close/>
                  <a:moveTo>
                    <a:pt x="339" y="68"/>
                  </a:moveTo>
                  <a:cubicBezTo>
                    <a:pt x="336" y="64"/>
                    <a:pt x="331" y="64"/>
                    <a:pt x="327" y="67"/>
                  </a:cubicBezTo>
                  <a:cubicBezTo>
                    <a:pt x="324" y="70"/>
                    <a:pt x="323" y="75"/>
                    <a:pt x="326" y="78"/>
                  </a:cubicBezTo>
                  <a:cubicBezTo>
                    <a:pt x="353" y="109"/>
                    <a:pt x="369" y="149"/>
                    <a:pt x="369" y="193"/>
                  </a:cubicBezTo>
                  <a:cubicBezTo>
                    <a:pt x="369" y="241"/>
                    <a:pt x="349" y="285"/>
                    <a:pt x="317" y="317"/>
                  </a:cubicBezTo>
                  <a:cubicBezTo>
                    <a:pt x="285" y="349"/>
                    <a:pt x="241" y="369"/>
                    <a:pt x="192" y="369"/>
                  </a:cubicBezTo>
                  <a:cubicBezTo>
                    <a:pt x="143" y="369"/>
                    <a:pt x="99" y="349"/>
                    <a:pt x="67" y="317"/>
                  </a:cubicBezTo>
                  <a:cubicBezTo>
                    <a:pt x="35" y="285"/>
                    <a:pt x="16" y="241"/>
                    <a:pt x="16" y="193"/>
                  </a:cubicBezTo>
                  <a:cubicBezTo>
                    <a:pt x="16" y="144"/>
                    <a:pt x="35" y="100"/>
                    <a:pt x="67" y="68"/>
                  </a:cubicBezTo>
                  <a:cubicBezTo>
                    <a:pt x="99" y="36"/>
                    <a:pt x="143" y="16"/>
                    <a:pt x="192" y="16"/>
                  </a:cubicBezTo>
                  <a:cubicBezTo>
                    <a:pt x="234" y="16"/>
                    <a:pt x="273" y="31"/>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path>
              </a:pathLst>
            </a:custGeom>
            <a:solidFill>
              <a:srgbClr val="FFFFFF"/>
            </a:solidFill>
            <a:ln>
              <a:noFill/>
            </a:ln>
            <a:extLst>
              <a:ext uri="{91240B29-F687-4F45-9708-019B960494DF}">
                <a14:hiddenLine xmlns:a14="http://schemas.microsoft.com/office/drawing/2010/main" w="9525" cap="flat" cmpd="sng">
                  <a:solidFill>
                    <a:srgbClr val="FFFFFF"/>
                  </a:solidFill>
                  <a:prstDash val="solid"/>
                  <a:miter lim="800000"/>
                  <a:headEnd type="none" w="med" len="med"/>
                  <a:tailEnd type="none" w="med" len="med"/>
                </a14:hiddenLine>
              </a:ext>
            </a:extLst>
          </p:spPr>
          <p:txBody>
            <a:bodyPr/>
            <a:lstStyle/>
            <a:p>
              <a:endParaRPr lang="en-US"/>
            </a:p>
          </p:txBody>
        </p:sp>
      </p:grpSp>
      <p:sp>
        <p:nvSpPr>
          <p:cNvPr id="128019" name="TextBox 7"/>
          <p:cNvSpPr txBox="1">
            <a:spLocks noChangeArrowheads="1"/>
          </p:cNvSpPr>
          <p:nvPr/>
        </p:nvSpPr>
        <p:spPr bwMode="auto">
          <a:xfrm>
            <a:off x="3687763" y="3641725"/>
            <a:ext cx="3665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US" altLang="en-US" sz="2800">
                <a:solidFill>
                  <a:schemeClr val="bg1"/>
                </a:solidFill>
              </a:rPr>
              <a:t>Ericsson Lean Carrier</a:t>
            </a:r>
          </a:p>
        </p:txBody>
      </p:sp>
      <p:sp>
        <p:nvSpPr>
          <p:cNvPr id="128020" name="Oval 78"/>
          <p:cNvSpPr>
            <a:spLocks noChangeArrowheads="1"/>
          </p:cNvSpPr>
          <p:nvPr/>
        </p:nvSpPr>
        <p:spPr bwMode="auto">
          <a:xfrm>
            <a:off x="7313613" y="1765300"/>
            <a:ext cx="1308100" cy="1328738"/>
          </a:xfrm>
          <a:prstGeom prst="ellipse">
            <a:avLst/>
          </a:prstGeom>
          <a:solidFill>
            <a:srgbClr val="5FBADD"/>
          </a:solidFill>
          <a:ln w="38100">
            <a:solidFill>
              <a:srgbClr val="FFFFFF"/>
            </a:solidFill>
            <a:round/>
            <a:headEnd/>
            <a:tailEnd/>
          </a:ln>
        </p:spPr>
        <p:txBody>
          <a:bodyPr wrap="none" lIns="72000" rIns="72000" anchor="ct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n-US" altLang="en-US" sz="2800">
                <a:solidFill>
                  <a:srgbClr val="FFFFFF"/>
                </a:solidFill>
                <a:ea typeface="MS PGothic" pitchFamily="34" charset="-128"/>
              </a:rPr>
              <a:t>1</a:t>
            </a:r>
            <a:br>
              <a:rPr lang="en-US" altLang="en-US" sz="2800">
                <a:solidFill>
                  <a:srgbClr val="FFFFFF"/>
                </a:solidFill>
                <a:ea typeface="MS PGothic" pitchFamily="34" charset="-128"/>
              </a:rPr>
            </a:br>
            <a:r>
              <a:rPr lang="en-US" altLang="en-US" sz="2800">
                <a:solidFill>
                  <a:srgbClr val="FFFFFF"/>
                </a:solidFill>
                <a:ea typeface="MS PGothic" pitchFamily="34" charset="-128"/>
              </a:rPr>
              <a:t>Gbps</a:t>
            </a:r>
          </a:p>
        </p:txBody>
      </p:sp>
    </p:spTree>
    <p:extLst>
      <p:ext uri="{BB962C8B-B14F-4D97-AF65-F5344CB8AC3E}">
        <p14:creationId xmlns:p14="http://schemas.microsoft.com/office/powerpoint/2010/main" val="147864470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3GPP access technologies for massive </a:t>
            </a:r>
            <a:r>
              <a:rPr lang="en-US" dirty="0" err="1"/>
              <a:t>ioT</a:t>
            </a:r>
            <a:r>
              <a:rPr lang="en-US" dirty="0"/>
              <a:t> communications</a:t>
            </a:r>
          </a:p>
        </p:txBody>
      </p:sp>
      <p:sp>
        <p:nvSpPr>
          <p:cNvPr id="4" name="Rectangle 3"/>
          <p:cNvSpPr/>
          <p:nvPr/>
        </p:nvSpPr>
        <p:spPr bwMode="auto">
          <a:xfrm>
            <a:off x="642796" y="2308634"/>
            <a:ext cx="11078829" cy="4164594"/>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5" name="Rak 156"/>
          <p:cNvCxnSpPr/>
          <p:nvPr/>
        </p:nvCxnSpPr>
        <p:spPr bwMode="auto">
          <a:xfrm>
            <a:off x="832728" y="3705970"/>
            <a:ext cx="10766141" cy="15130"/>
          </a:xfrm>
          <a:prstGeom prst="line">
            <a:avLst/>
          </a:prstGeom>
          <a:solidFill>
            <a:schemeClr val="accent1"/>
          </a:solidFill>
          <a:ln w="12700" cap="flat" cmpd="sng" algn="ctr">
            <a:solidFill>
              <a:schemeClr val="bg1">
                <a:alpha val="48000"/>
              </a:schemeClr>
            </a:solidFill>
            <a:prstDash val="solid"/>
            <a:round/>
            <a:headEnd type="none" w="med" len="med"/>
            <a:tailEnd type="none" w="med" len="med"/>
          </a:ln>
          <a:effectLst/>
        </p:spPr>
      </p:cxnSp>
      <p:sp>
        <p:nvSpPr>
          <p:cNvPr id="6" name="Freeform 103"/>
          <p:cNvSpPr>
            <a:spLocks noChangeAspect="1" noEditPoints="1"/>
          </p:cNvSpPr>
          <p:nvPr/>
        </p:nvSpPr>
        <p:spPr bwMode="auto">
          <a:xfrm rot="16200000">
            <a:off x="5643084" y="2796199"/>
            <a:ext cx="542972" cy="337724"/>
          </a:xfrm>
          <a:custGeom>
            <a:avLst/>
            <a:gdLst>
              <a:gd name="T0" fmla="*/ 2147483647 w 439"/>
              <a:gd name="T1" fmla="*/ 1153546797 h 273"/>
              <a:gd name="T2" fmla="*/ 2147483647 w 439"/>
              <a:gd name="T3" fmla="*/ 815924808 h 273"/>
              <a:gd name="T4" fmla="*/ 2147483647 w 439"/>
              <a:gd name="T5" fmla="*/ 1252021127 h 273"/>
              <a:gd name="T6" fmla="*/ 2147483647 w 439"/>
              <a:gd name="T7" fmla="*/ 2147483647 h 273"/>
              <a:gd name="T8" fmla="*/ 2147483647 w 439"/>
              <a:gd name="T9" fmla="*/ 2147483647 h 273"/>
              <a:gd name="T10" fmla="*/ 323431196 w 439"/>
              <a:gd name="T11" fmla="*/ 2147483647 h 273"/>
              <a:gd name="T12" fmla="*/ 196873445 w 439"/>
              <a:gd name="T13" fmla="*/ 323556907 h 273"/>
              <a:gd name="T14" fmla="*/ 2147483647 w 439"/>
              <a:gd name="T15" fmla="*/ 211013743 h 273"/>
              <a:gd name="T16" fmla="*/ 2147483647 w 439"/>
              <a:gd name="T17" fmla="*/ 506436734 h 273"/>
              <a:gd name="T18" fmla="*/ 2147483647 w 439"/>
              <a:gd name="T19" fmla="*/ 506436734 h 273"/>
              <a:gd name="T20" fmla="*/ 2147483647 w 439"/>
              <a:gd name="T21" fmla="*/ 0 h 273"/>
              <a:gd name="T22" fmla="*/ 0 w 439"/>
              <a:gd name="T23" fmla="*/ 323556907 h 273"/>
              <a:gd name="T24" fmla="*/ 323431196 w 439"/>
              <a:gd name="T25" fmla="*/ 2147483647 h 273"/>
              <a:gd name="T26" fmla="*/ 2147483647 w 439"/>
              <a:gd name="T27" fmla="*/ 2147483647 h 273"/>
              <a:gd name="T28" fmla="*/ 2147483647 w 439"/>
              <a:gd name="T29" fmla="*/ 2147483647 h 273"/>
              <a:gd name="T30" fmla="*/ 2147483647 w 439"/>
              <a:gd name="T31" fmla="*/ 1392698206 h 273"/>
              <a:gd name="T32" fmla="*/ 2147483647 w 439"/>
              <a:gd name="T33" fmla="*/ 2147483647 h 273"/>
              <a:gd name="T34" fmla="*/ 2147483647 w 439"/>
              <a:gd name="T35" fmla="*/ 2147483647 h 273"/>
              <a:gd name="T36" fmla="*/ 2147483647 w 439"/>
              <a:gd name="T37" fmla="*/ 1350495458 h 273"/>
              <a:gd name="T38" fmla="*/ 2147483647 w 439"/>
              <a:gd name="T39" fmla="*/ 2147483647 h 273"/>
              <a:gd name="T40" fmla="*/ 2147483647 w 439"/>
              <a:gd name="T41" fmla="*/ 562708316 h 273"/>
              <a:gd name="T42" fmla="*/ 2147483647 w 439"/>
              <a:gd name="T43" fmla="*/ 2147483647 h 273"/>
              <a:gd name="T44" fmla="*/ 2147483647 w 439"/>
              <a:gd name="T45" fmla="*/ 2147483647 h 273"/>
              <a:gd name="T46" fmla="*/ 2147483647 w 439"/>
              <a:gd name="T47" fmla="*/ 422031237 h 273"/>
              <a:gd name="T48" fmla="*/ 1828095564 w 439"/>
              <a:gd name="T49" fmla="*/ 422031237 h 273"/>
              <a:gd name="T50" fmla="*/ 1687471674 w 439"/>
              <a:gd name="T51" fmla="*/ 2147483647 h 273"/>
              <a:gd name="T52" fmla="*/ 2147483647 w 439"/>
              <a:gd name="T53" fmla="*/ 2147483647 h 273"/>
              <a:gd name="T54" fmla="*/ 2147483647 w 439"/>
              <a:gd name="T55" fmla="*/ 562708316 h 273"/>
              <a:gd name="T56" fmla="*/ 1828095564 w 439"/>
              <a:gd name="T57" fmla="*/ 422031237 h 273"/>
              <a:gd name="T58" fmla="*/ 435930308 w 439"/>
              <a:gd name="T59" fmla="*/ 562708316 h 273"/>
              <a:gd name="T60" fmla="*/ 576554197 w 439"/>
              <a:gd name="T61" fmla="*/ 2147483647 h 273"/>
              <a:gd name="T62" fmla="*/ 1462477201 w 439"/>
              <a:gd name="T63" fmla="*/ 2147483647 h 273"/>
              <a:gd name="T64" fmla="*/ 1307790923 w 439"/>
              <a:gd name="T65" fmla="*/ 422031237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9"/>
              <a:gd name="T100" fmla="*/ 0 h 273"/>
              <a:gd name="T101" fmla="*/ 439 w 439"/>
              <a:gd name="T102" fmla="*/ 273 h 2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9" h="273">
                <a:moveTo>
                  <a:pt x="421" y="82"/>
                </a:moveTo>
                <a:cubicBezTo>
                  <a:pt x="403" y="82"/>
                  <a:pt x="403" y="82"/>
                  <a:pt x="403" y="82"/>
                </a:cubicBezTo>
                <a:cubicBezTo>
                  <a:pt x="403" y="66"/>
                  <a:pt x="403" y="66"/>
                  <a:pt x="403" y="66"/>
                </a:cubicBezTo>
                <a:cubicBezTo>
                  <a:pt x="403" y="62"/>
                  <a:pt x="400" y="58"/>
                  <a:pt x="395" y="58"/>
                </a:cubicBezTo>
                <a:cubicBezTo>
                  <a:pt x="391" y="58"/>
                  <a:pt x="388" y="62"/>
                  <a:pt x="388" y="66"/>
                </a:cubicBezTo>
                <a:cubicBezTo>
                  <a:pt x="388" y="89"/>
                  <a:pt x="388" y="89"/>
                  <a:pt x="388" y="89"/>
                </a:cubicBezTo>
                <a:cubicBezTo>
                  <a:pt x="388" y="89"/>
                  <a:pt x="388" y="89"/>
                  <a:pt x="388" y="89"/>
                </a:cubicBezTo>
                <a:cubicBezTo>
                  <a:pt x="388" y="184"/>
                  <a:pt x="388" y="184"/>
                  <a:pt x="388" y="184"/>
                </a:cubicBezTo>
                <a:cubicBezTo>
                  <a:pt x="388" y="185"/>
                  <a:pt x="388" y="185"/>
                  <a:pt x="388" y="185"/>
                </a:cubicBezTo>
                <a:cubicBezTo>
                  <a:pt x="388" y="250"/>
                  <a:pt x="388" y="250"/>
                  <a:pt x="388" y="250"/>
                </a:cubicBezTo>
                <a:cubicBezTo>
                  <a:pt x="388" y="255"/>
                  <a:pt x="384" y="259"/>
                  <a:pt x="380" y="259"/>
                </a:cubicBezTo>
                <a:cubicBezTo>
                  <a:pt x="23" y="259"/>
                  <a:pt x="23" y="259"/>
                  <a:pt x="23" y="259"/>
                </a:cubicBezTo>
                <a:cubicBezTo>
                  <a:pt x="18" y="259"/>
                  <a:pt x="14" y="255"/>
                  <a:pt x="14" y="250"/>
                </a:cubicBezTo>
                <a:cubicBezTo>
                  <a:pt x="14" y="23"/>
                  <a:pt x="14" y="23"/>
                  <a:pt x="14" y="23"/>
                </a:cubicBezTo>
                <a:cubicBezTo>
                  <a:pt x="14" y="19"/>
                  <a:pt x="18" y="15"/>
                  <a:pt x="23" y="15"/>
                </a:cubicBezTo>
                <a:cubicBezTo>
                  <a:pt x="380" y="15"/>
                  <a:pt x="380" y="15"/>
                  <a:pt x="380" y="15"/>
                </a:cubicBezTo>
                <a:cubicBezTo>
                  <a:pt x="384" y="15"/>
                  <a:pt x="388" y="19"/>
                  <a:pt x="388" y="23"/>
                </a:cubicBezTo>
                <a:cubicBezTo>
                  <a:pt x="388" y="36"/>
                  <a:pt x="388" y="36"/>
                  <a:pt x="388" y="36"/>
                </a:cubicBezTo>
                <a:cubicBezTo>
                  <a:pt x="388" y="40"/>
                  <a:pt x="391" y="43"/>
                  <a:pt x="395" y="43"/>
                </a:cubicBezTo>
                <a:cubicBezTo>
                  <a:pt x="400" y="43"/>
                  <a:pt x="403" y="40"/>
                  <a:pt x="403" y="36"/>
                </a:cubicBezTo>
                <a:cubicBezTo>
                  <a:pt x="403" y="23"/>
                  <a:pt x="403" y="23"/>
                  <a:pt x="403" y="23"/>
                </a:cubicBezTo>
                <a:cubicBezTo>
                  <a:pt x="403" y="10"/>
                  <a:pt x="393" y="0"/>
                  <a:pt x="380" y="0"/>
                </a:cubicBezTo>
                <a:cubicBezTo>
                  <a:pt x="23" y="0"/>
                  <a:pt x="23" y="0"/>
                  <a:pt x="23" y="0"/>
                </a:cubicBezTo>
                <a:cubicBezTo>
                  <a:pt x="10" y="0"/>
                  <a:pt x="0" y="10"/>
                  <a:pt x="0" y="23"/>
                </a:cubicBezTo>
                <a:cubicBezTo>
                  <a:pt x="0" y="250"/>
                  <a:pt x="0" y="250"/>
                  <a:pt x="0" y="250"/>
                </a:cubicBezTo>
                <a:cubicBezTo>
                  <a:pt x="0" y="263"/>
                  <a:pt x="10" y="273"/>
                  <a:pt x="23" y="273"/>
                </a:cubicBezTo>
                <a:cubicBezTo>
                  <a:pt x="380" y="273"/>
                  <a:pt x="380" y="273"/>
                  <a:pt x="380" y="273"/>
                </a:cubicBezTo>
                <a:cubicBezTo>
                  <a:pt x="393" y="273"/>
                  <a:pt x="403" y="263"/>
                  <a:pt x="403" y="250"/>
                </a:cubicBezTo>
                <a:cubicBezTo>
                  <a:pt x="403" y="192"/>
                  <a:pt x="403" y="192"/>
                  <a:pt x="403" y="192"/>
                </a:cubicBezTo>
                <a:cubicBezTo>
                  <a:pt x="421" y="192"/>
                  <a:pt x="421" y="192"/>
                  <a:pt x="421" y="192"/>
                </a:cubicBezTo>
                <a:cubicBezTo>
                  <a:pt x="431" y="192"/>
                  <a:pt x="439" y="184"/>
                  <a:pt x="439" y="174"/>
                </a:cubicBezTo>
                <a:cubicBezTo>
                  <a:pt x="439" y="99"/>
                  <a:pt x="439" y="99"/>
                  <a:pt x="439" y="99"/>
                </a:cubicBezTo>
                <a:cubicBezTo>
                  <a:pt x="439" y="89"/>
                  <a:pt x="431" y="82"/>
                  <a:pt x="421" y="82"/>
                </a:cubicBezTo>
                <a:close/>
                <a:moveTo>
                  <a:pt x="424" y="174"/>
                </a:moveTo>
                <a:cubicBezTo>
                  <a:pt x="424" y="176"/>
                  <a:pt x="423" y="177"/>
                  <a:pt x="421" y="177"/>
                </a:cubicBezTo>
                <a:cubicBezTo>
                  <a:pt x="403" y="177"/>
                  <a:pt x="403" y="177"/>
                  <a:pt x="403" y="177"/>
                </a:cubicBezTo>
                <a:cubicBezTo>
                  <a:pt x="403" y="96"/>
                  <a:pt x="403" y="96"/>
                  <a:pt x="403" y="96"/>
                </a:cubicBezTo>
                <a:cubicBezTo>
                  <a:pt x="421" y="96"/>
                  <a:pt x="421" y="96"/>
                  <a:pt x="421" y="96"/>
                </a:cubicBezTo>
                <a:cubicBezTo>
                  <a:pt x="423" y="96"/>
                  <a:pt x="424" y="98"/>
                  <a:pt x="424" y="99"/>
                </a:cubicBezTo>
                <a:lnTo>
                  <a:pt x="424" y="174"/>
                </a:lnTo>
                <a:close/>
                <a:moveTo>
                  <a:pt x="219" y="30"/>
                </a:moveTo>
                <a:cubicBezTo>
                  <a:pt x="213" y="30"/>
                  <a:pt x="209" y="34"/>
                  <a:pt x="209" y="40"/>
                </a:cubicBezTo>
                <a:cubicBezTo>
                  <a:pt x="209" y="234"/>
                  <a:pt x="209" y="234"/>
                  <a:pt x="209" y="234"/>
                </a:cubicBezTo>
                <a:cubicBezTo>
                  <a:pt x="209" y="240"/>
                  <a:pt x="213" y="245"/>
                  <a:pt x="219" y="245"/>
                </a:cubicBezTo>
                <a:cubicBezTo>
                  <a:pt x="271" y="245"/>
                  <a:pt x="271" y="245"/>
                  <a:pt x="271" y="245"/>
                </a:cubicBezTo>
                <a:cubicBezTo>
                  <a:pt x="277" y="245"/>
                  <a:pt x="282" y="240"/>
                  <a:pt x="282" y="234"/>
                </a:cubicBezTo>
                <a:cubicBezTo>
                  <a:pt x="282" y="40"/>
                  <a:pt x="282" y="40"/>
                  <a:pt x="282" y="40"/>
                </a:cubicBezTo>
                <a:cubicBezTo>
                  <a:pt x="282" y="34"/>
                  <a:pt x="277" y="30"/>
                  <a:pt x="271" y="30"/>
                </a:cubicBezTo>
                <a:lnTo>
                  <a:pt x="219" y="30"/>
                </a:lnTo>
                <a:close/>
                <a:moveTo>
                  <a:pt x="130" y="30"/>
                </a:moveTo>
                <a:cubicBezTo>
                  <a:pt x="124" y="30"/>
                  <a:pt x="120" y="34"/>
                  <a:pt x="120" y="40"/>
                </a:cubicBezTo>
                <a:cubicBezTo>
                  <a:pt x="120" y="234"/>
                  <a:pt x="120" y="234"/>
                  <a:pt x="120" y="234"/>
                </a:cubicBezTo>
                <a:cubicBezTo>
                  <a:pt x="120" y="240"/>
                  <a:pt x="124" y="245"/>
                  <a:pt x="130" y="245"/>
                </a:cubicBezTo>
                <a:cubicBezTo>
                  <a:pt x="182" y="245"/>
                  <a:pt x="182" y="245"/>
                  <a:pt x="182" y="245"/>
                </a:cubicBezTo>
                <a:cubicBezTo>
                  <a:pt x="188" y="245"/>
                  <a:pt x="193" y="240"/>
                  <a:pt x="193" y="234"/>
                </a:cubicBezTo>
                <a:cubicBezTo>
                  <a:pt x="193" y="40"/>
                  <a:pt x="193" y="40"/>
                  <a:pt x="193" y="40"/>
                </a:cubicBezTo>
                <a:cubicBezTo>
                  <a:pt x="193" y="34"/>
                  <a:pt x="188" y="30"/>
                  <a:pt x="182" y="30"/>
                </a:cubicBezTo>
                <a:lnTo>
                  <a:pt x="130" y="30"/>
                </a:lnTo>
                <a:close/>
                <a:moveTo>
                  <a:pt x="41" y="30"/>
                </a:moveTo>
                <a:cubicBezTo>
                  <a:pt x="36" y="30"/>
                  <a:pt x="31" y="34"/>
                  <a:pt x="31" y="40"/>
                </a:cubicBezTo>
                <a:cubicBezTo>
                  <a:pt x="31" y="234"/>
                  <a:pt x="31" y="234"/>
                  <a:pt x="31" y="234"/>
                </a:cubicBezTo>
                <a:cubicBezTo>
                  <a:pt x="31" y="240"/>
                  <a:pt x="36" y="245"/>
                  <a:pt x="41" y="245"/>
                </a:cubicBezTo>
                <a:cubicBezTo>
                  <a:pt x="93" y="245"/>
                  <a:pt x="93" y="245"/>
                  <a:pt x="93" y="245"/>
                </a:cubicBezTo>
                <a:cubicBezTo>
                  <a:pt x="99" y="245"/>
                  <a:pt x="104" y="240"/>
                  <a:pt x="104" y="234"/>
                </a:cubicBezTo>
                <a:cubicBezTo>
                  <a:pt x="104" y="40"/>
                  <a:pt x="104" y="40"/>
                  <a:pt x="104" y="40"/>
                </a:cubicBezTo>
                <a:cubicBezTo>
                  <a:pt x="104" y="34"/>
                  <a:pt x="99" y="30"/>
                  <a:pt x="93" y="30"/>
                </a:cubicBezTo>
                <a:lnTo>
                  <a:pt x="41" y="30"/>
                </a:lnTo>
                <a:close/>
              </a:path>
            </a:pathLst>
          </a:custGeom>
          <a:solidFill>
            <a:srgbClr val="FFFFFF"/>
          </a:solidFill>
          <a:ln w="9525" cap="flat" cmpd="sng" algn="ctr">
            <a:noFill/>
            <a:prstDash val="solid"/>
            <a:miter lim="800000"/>
            <a:headEnd type="none" w="med" len="med"/>
            <a:tailEnd type="none" w="med" len="med"/>
          </a:ln>
          <a:extLst>
            <a:ext uri="{91240B29-F687-4f45-9708-019B960494DF}">
              <a14:hiddenLine xmlns="" xmlns:a14="http://schemas.microsoft.com/office/drawing/2010/main" w="9525" cap="flat" cmpd="sng" algn="ctr">
                <a:solidFill>
                  <a:srgbClr val="FFFFFF"/>
                </a:solidFill>
                <a:prstDash val="solid"/>
                <a:miter lim="800000"/>
                <a:headEnd type="none" w="med" len="med"/>
                <a:tailEnd type="none" w="med" len="med"/>
              </a14:hiddenLine>
            </a:ext>
          </a:extLst>
        </p:spPr>
        <p:txBody>
          <a:bodyPr/>
          <a:lstStyle>
            <a:defPPr>
              <a:defRPr lang="en-US"/>
            </a:defPPr>
            <a:lvl1pPr algn="l" rtl="0" fontAlgn="base">
              <a:spcBef>
                <a:spcPct val="0"/>
              </a:spcBef>
              <a:spcAft>
                <a:spcPct val="0"/>
              </a:spcAft>
              <a:defRPr sz="20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0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0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0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000" b="1" kern="1200">
                <a:solidFill>
                  <a:schemeClr val="tx1"/>
                </a:solidFill>
                <a:latin typeface="Arial" pitchFamily="34" charset="0"/>
                <a:ea typeface="MS PGothic" pitchFamily="34" charset="-128"/>
                <a:cs typeface="+mn-cs"/>
              </a:defRPr>
            </a:lvl5pPr>
            <a:lvl6pPr marL="2286000" algn="l" defTabSz="914400" rtl="0" eaLnBrk="1" latinLnBrk="0" hangingPunct="1">
              <a:defRPr sz="2000" b="1" kern="1200">
                <a:solidFill>
                  <a:schemeClr val="tx1"/>
                </a:solidFill>
                <a:latin typeface="Arial" pitchFamily="34" charset="0"/>
                <a:ea typeface="MS PGothic" pitchFamily="34" charset="-128"/>
                <a:cs typeface="+mn-cs"/>
              </a:defRPr>
            </a:lvl6pPr>
            <a:lvl7pPr marL="2743200" algn="l" defTabSz="914400" rtl="0" eaLnBrk="1" latinLnBrk="0" hangingPunct="1">
              <a:defRPr sz="2000" b="1" kern="1200">
                <a:solidFill>
                  <a:schemeClr val="tx1"/>
                </a:solidFill>
                <a:latin typeface="Arial" pitchFamily="34" charset="0"/>
                <a:ea typeface="MS PGothic" pitchFamily="34" charset="-128"/>
                <a:cs typeface="+mn-cs"/>
              </a:defRPr>
            </a:lvl7pPr>
            <a:lvl8pPr marL="3200400" algn="l" defTabSz="914400" rtl="0" eaLnBrk="1" latinLnBrk="0" hangingPunct="1">
              <a:defRPr sz="2000" b="1" kern="1200">
                <a:solidFill>
                  <a:schemeClr val="tx1"/>
                </a:solidFill>
                <a:latin typeface="Arial" pitchFamily="34" charset="0"/>
                <a:ea typeface="MS PGothic" pitchFamily="34" charset="-128"/>
                <a:cs typeface="+mn-cs"/>
              </a:defRPr>
            </a:lvl8pPr>
            <a:lvl9pPr marL="3657600" algn="l" defTabSz="914400" rtl="0" eaLnBrk="1" latinLnBrk="0" hangingPunct="1">
              <a:defRPr sz="2000" b="1" kern="1200">
                <a:solidFill>
                  <a:schemeClr val="tx1"/>
                </a:solidFill>
                <a:latin typeface="Arial" pitchFamily="34" charset="0"/>
                <a:ea typeface="MS PGothic" pitchFamily="34" charset="-128"/>
                <a:cs typeface="+mn-cs"/>
              </a:defRPr>
            </a:lvl9pPr>
          </a:lstStyle>
          <a:p>
            <a:endParaRPr lang="sv-SE" altLang="en-US">
              <a:solidFill>
                <a:srgbClr val="58585A"/>
              </a:solidFill>
            </a:endParaRPr>
          </a:p>
        </p:txBody>
      </p:sp>
      <p:pic>
        <p:nvPicPr>
          <p:cNvPr id="7" name="Bildobjekt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415" y="2826835"/>
            <a:ext cx="735266" cy="4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eform 3"/>
          <p:cNvSpPr>
            <a:spLocks noChangeAspect="1" noEditPoints="1"/>
          </p:cNvSpPr>
          <p:nvPr/>
        </p:nvSpPr>
        <p:spPr bwMode="auto">
          <a:xfrm>
            <a:off x="6863169" y="2797194"/>
            <a:ext cx="617979" cy="439353"/>
          </a:xfrm>
          <a:custGeom>
            <a:avLst/>
            <a:gdLst>
              <a:gd name="T0" fmla="*/ 521 w 526"/>
              <a:gd name="T1" fmla="*/ 61 h 374"/>
              <a:gd name="T2" fmla="*/ 435 w 526"/>
              <a:gd name="T3" fmla="*/ 95 h 374"/>
              <a:gd name="T4" fmla="*/ 434 w 526"/>
              <a:gd name="T5" fmla="*/ 110 h 374"/>
              <a:gd name="T6" fmla="*/ 411 w 526"/>
              <a:gd name="T7" fmla="*/ 182 h 374"/>
              <a:gd name="T8" fmla="*/ 403 w 526"/>
              <a:gd name="T9" fmla="*/ 59 h 374"/>
              <a:gd name="T10" fmla="*/ 395 w 526"/>
              <a:gd name="T11" fmla="*/ 201 h 374"/>
              <a:gd name="T12" fmla="*/ 331 w 526"/>
              <a:gd name="T13" fmla="*/ 17 h 374"/>
              <a:gd name="T14" fmla="*/ 394 w 526"/>
              <a:gd name="T15" fmla="*/ 16 h 374"/>
              <a:gd name="T16" fmla="*/ 395 w 526"/>
              <a:gd name="T17" fmla="*/ 31 h 374"/>
              <a:gd name="T18" fmla="*/ 411 w 526"/>
              <a:gd name="T19" fmla="*/ 31 h 374"/>
              <a:gd name="T20" fmla="*/ 394 w 526"/>
              <a:gd name="T21" fmla="*/ 0 h 374"/>
              <a:gd name="T22" fmla="*/ 315 w 526"/>
              <a:gd name="T23" fmla="*/ 17 h 374"/>
              <a:gd name="T24" fmla="*/ 306 w 526"/>
              <a:gd name="T25" fmla="*/ 280 h 374"/>
              <a:gd name="T26" fmla="*/ 289 w 526"/>
              <a:gd name="T27" fmla="*/ 56 h 374"/>
              <a:gd name="T28" fmla="*/ 210 w 526"/>
              <a:gd name="T29" fmla="*/ 73 h 374"/>
              <a:gd name="T30" fmla="*/ 202 w 526"/>
              <a:gd name="T31" fmla="*/ 326 h 374"/>
              <a:gd name="T32" fmla="*/ 184 w 526"/>
              <a:gd name="T33" fmla="*/ 112 h 374"/>
              <a:gd name="T34" fmla="*/ 105 w 526"/>
              <a:gd name="T35" fmla="*/ 130 h 374"/>
              <a:gd name="T36" fmla="*/ 97 w 526"/>
              <a:gd name="T37" fmla="*/ 348 h 374"/>
              <a:gd name="T38" fmla="*/ 79 w 526"/>
              <a:gd name="T39" fmla="*/ 169 h 374"/>
              <a:gd name="T40" fmla="*/ 0 w 526"/>
              <a:gd name="T41" fmla="*/ 186 h 374"/>
              <a:gd name="T42" fmla="*/ 16 w 526"/>
              <a:gd name="T43" fmla="*/ 373 h 374"/>
              <a:gd name="T44" fmla="*/ 60 w 526"/>
              <a:gd name="T45" fmla="*/ 374 h 374"/>
              <a:gd name="T46" fmla="*/ 123 w 526"/>
              <a:gd name="T47" fmla="*/ 373 h 374"/>
              <a:gd name="T48" fmla="*/ 200 w 526"/>
              <a:gd name="T49" fmla="*/ 363 h 374"/>
              <a:gd name="T50" fmla="*/ 227 w 526"/>
              <a:gd name="T51" fmla="*/ 373 h 374"/>
              <a:gd name="T52" fmla="*/ 306 w 526"/>
              <a:gd name="T53" fmla="*/ 355 h 374"/>
              <a:gd name="T54" fmla="*/ 308 w 526"/>
              <a:gd name="T55" fmla="*/ 334 h 374"/>
              <a:gd name="T56" fmla="*/ 315 w 526"/>
              <a:gd name="T57" fmla="*/ 355 h 374"/>
              <a:gd name="T58" fmla="*/ 394 w 526"/>
              <a:gd name="T59" fmla="*/ 373 h 374"/>
              <a:gd name="T60" fmla="*/ 411 w 526"/>
              <a:gd name="T61" fmla="*/ 273 h 374"/>
              <a:gd name="T62" fmla="*/ 511 w 526"/>
              <a:gd name="T63" fmla="*/ 191 h 374"/>
              <a:gd name="T64" fmla="*/ 526 w 526"/>
              <a:gd name="T65" fmla="*/ 186 h 374"/>
              <a:gd name="T66" fmla="*/ 226 w 526"/>
              <a:gd name="T67" fmla="*/ 73 h 374"/>
              <a:gd name="T68" fmla="*/ 289 w 526"/>
              <a:gd name="T69" fmla="*/ 72 h 374"/>
              <a:gd name="T70" fmla="*/ 290 w 526"/>
              <a:gd name="T71" fmla="*/ 290 h 374"/>
              <a:gd name="T72" fmla="*/ 226 w 526"/>
              <a:gd name="T73" fmla="*/ 73 h 374"/>
              <a:gd name="T74" fmla="*/ 184 w 526"/>
              <a:gd name="T75" fmla="*/ 128 h 374"/>
              <a:gd name="T76" fmla="*/ 186 w 526"/>
              <a:gd name="T77" fmla="*/ 330 h 374"/>
              <a:gd name="T78" fmla="*/ 121 w 526"/>
              <a:gd name="T79" fmla="*/ 130 h 374"/>
              <a:gd name="T80" fmla="*/ 16 w 526"/>
              <a:gd name="T81" fmla="*/ 186 h 374"/>
              <a:gd name="T82" fmla="*/ 79 w 526"/>
              <a:gd name="T83" fmla="*/ 185 h 374"/>
              <a:gd name="T84" fmla="*/ 81 w 526"/>
              <a:gd name="T85" fmla="*/ 351 h 374"/>
              <a:gd name="T86" fmla="*/ 18 w 526"/>
              <a:gd name="T87" fmla="*/ 357 h 374"/>
              <a:gd name="T88" fmla="*/ 16 w 526"/>
              <a:gd name="T89" fmla="*/ 186 h 374"/>
              <a:gd name="T90" fmla="*/ 289 w 526"/>
              <a:gd name="T91" fmla="*/ 357 h 374"/>
              <a:gd name="T92" fmla="*/ 290 w 526"/>
              <a:gd name="T93" fmla="*/ 341 h 374"/>
              <a:gd name="T94" fmla="*/ 395 w 526"/>
              <a:gd name="T95" fmla="*/ 355 h 374"/>
              <a:gd name="T96" fmla="*/ 332 w 526"/>
              <a:gd name="T97" fmla="*/ 357 h 374"/>
              <a:gd name="T98" fmla="*/ 331 w 526"/>
              <a:gd name="T99" fmla="*/ 323 h 374"/>
              <a:gd name="T100" fmla="*/ 395 w 526"/>
              <a:gd name="T101" fmla="*/ 355 h 374"/>
              <a:gd name="T102" fmla="*/ 500 w 526"/>
              <a:gd name="T103" fmla="*/ 154 h 374"/>
              <a:gd name="T104" fmla="*/ 491 w 526"/>
              <a:gd name="T105" fmla="*/ 162 h 374"/>
              <a:gd name="T106" fmla="*/ 164 w 526"/>
              <a:gd name="T107" fmla="*/ 352 h 374"/>
              <a:gd name="T108" fmla="*/ 469 w 526"/>
              <a:gd name="T109" fmla="*/ 120 h 374"/>
              <a:gd name="T110" fmla="*/ 455 w 526"/>
              <a:gd name="T111" fmla="*/ 104 h 374"/>
              <a:gd name="T112" fmla="*/ 510 w 526"/>
              <a:gd name="T113" fmla="*/ 161 h 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6"/>
              <a:gd name="T172" fmla="*/ 0 h 374"/>
              <a:gd name="T173" fmla="*/ 526 w 526"/>
              <a:gd name="T174" fmla="*/ 374 h 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6" h="374">
                <a:moveTo>
                  <a:pt x="525" y="68"/>
                </a:moveTo>
                <a:cubicBezTo>
                  <a:pt x="525" y="65"/>
                  <a:pt x="523" y="63"/>
                  <a:pt x="521" y="61"/>
                </a:cubicBezTo>
                <a:cubicBezTo>
                  <a:pt x="519" y="60"/>
                  <a:pt x="516" y="59"/>
                  <a:pt x="514" y="61"/>
                </a:cubicBezTo>
                <a:cubicBezTo>
                  <a:pt x="435" y="95"/>
                  <a:pt x="435" y="95"/>
                  <a:pt x="435" y="95"/>
                </a:cubicBezTo>
                <a:cubicBezTo>
                  <a:pt x="432" y="97"/>
                  <a:pt x="430" y="99"/>
                  <a:pt x="430" y="102"/>
                </a:cubicBezTo>
                <a:cubicBezTo>
                  <a:pt x="430" y="105"/>
                  <a:pt x="431" y="108"/>
                  <a:pt x="434" y="110"/>
                </a:cubicBezTo>
                <a:cubicBezTo>
                  <a:pt x="452" y="120"/>
                  <a:pt x="452" y="120"/>
                  <a:pt x="452" y="120"/>
                </a:cubicBezTo>
                <a:cubicBezTo>
                  <a:pt x="443" y="139"/>
                  <a:pt x="428" y="161"/>
                  <a:pt x="411" y="182"/>
                </a:cubicBezTo>
                <a:cubicBezTo>
                  <a:pt x="411" y="67"/>
                  <a:pt x="411" y="67"/>
                  <a:pt x="411" y="67"/>
                </a:cubicBezTo>
                <a:cubicBezTo>
                  <a:pt x="411" y="63"/>
                  <a:pt x="408" y="59"/>
                  <a:pt x="403" y="59"/>
                </a:cubicBezTo>
                <a:cubicBezTo>
                  <a:pt x="399" y="59"/>
                  <a:pt x="395" y="63"/>
                  <a:pt x="395" y="67"/>
                </a:cubicBezTo>
                <a:cubicBezTo>
                  <a:pt x="395" y="201"/>
                  <a:pt x="395" y="201"/>
                  <a:pt x="395" y="201"/>
                </a:cubicBezTo>
                <a:cubicBezTo>
                  <a:pt x="376" y="223"/>
                  <a:pt x="353" y="245"/>
                  <a:pt x="331" y="262"/>
                </a:cubicBezTo>
                <a:cubicBezTo>
                  <a:pt x="331" y="17"/>
                  <a:pt x="331" y="17"/>
                  <a:pt x="331" y="17"/>
                </a:cubicBezTo>
                <a:cubicBezTo>
                  <a:pt x="331" y="16"/>
                  <a:pt x="332" y="16"/>
                  <a:pt x="332" y="16"/>
                </a:cubicBezTo>
                <a:cubicBezTo>
                  <a:pt x="394" y="16"/>
                  <a:pt x="394" y="16"/>
                  <a:pt x="394" y="16"/>
                </a:cubicBezTo>
                <a:cubicBezTo>
                  <a:pt x="395" y="16"/>
                  <a:pt x="395" y="16"/>
                  <a:pt x="395" y="17"/>
                </a:cubicBezTo>
                <a:cubicBezTo>
                  <a:pt x="395" y="31"/>
                  <a:pt x="395" y="31"/>
                  <a:pt x="395" y="31"/>
                </a:cubicBezTo>
                <a:cubicBezTo>
                  <a:pt x="395" y="35"/>
                  <a:pt x="399" y="39"/>
                  <a:pt x="403" y="39"/>
                </a:cubicBezTo>
                <a:cubicBezTo>
                  <a:pt x="408" y="39"/>
                  <a:pt x="411" y="35"/>
                  <a:pt x="411" y="31"/>
                </a:cubicBezTo>
                <a:cubicBezTo>
                  <a:pt x="411" y="17"/>
                  <a:pt x="411" y="17"/>
                  <a:pt x="411" y="17"/>
                </a:cubicBezTo>
                <a:cubicBezTo>
                  <a:pt x="411" y="7"/>
                  <a:pt x="404" y="0"/>
                  <a:pt x="394" y="0"/>
                </a:cubicBezTo>
                <a:cubicBezTo>
                  <a:pt x="332" y="0"/>
                  <a:pt x="332" y="0"/>
                  <a:pt x="332" y="0"/>
                </a:cubicBezTo>
                <a:cubicBezTo>
                  <a:pt x="323" y="0"/>
                  <a:pt x="315" y="7"/>
                  <a:pt x="315" y="17"/>
                </a:cubicBezTo>
                <a:cubicBezTo>
                  <a:pt x="315" y="274"/>
                  <a:pt x="315" y="274"/>
                  <a:pt x="315" y="274"/>
                </a:cubicBezTo>
                <a:cubicBezTo>
                  <a:pt x="312" y="276"/>
                  <a:pt x="309" y="278"/>
                  <a:pt x="306" y="280"/>
                </a:cubicBezTo>
                <a:cubicBezTo>
                  <a:pt x="307" y="73"/>
                  <a:pt x="307" y="73"/>
                  <a:pt x="307" y="73"/>
                </a:cubicBezTo>
                <a:cubicBezTo>
                  <a:pt x="306" y="64"/>
                  <a:pt x="299" y="56"/>
                  <a:pt x="289" y="56"/>
                </a:cubicBezTo>
                <a:cubicBezTo>
                  <a:pt x="227" y="56"/>
                  <a:pt x="227" y="56"/>
                  <a:pt x="227" y="56"/>
                </a:cubicBezTo>
                <a:cubicBezTo>
                  <a:pt x="218" y="56"/>
                  <a:pt x="210" y="64"/>
                  <a:pt x="210" y="73"/>
                </a:cubicBezTo>
                <a:cubicBezTo>
                  <a:pt x="210" y="323"/>
                  <a:pt x="210" y="323"/>
                  <a:pt x="210" y="323"/>
                </a:cubicBezTo>
                <a:cubicBezTo>
                  <a:pt x="207" y="324"/>
                  <a:pt x="204" y="325"/>
                  <a:pt x="202" y="326"/>
                </a:cubicBezTo>
                <a:cubicBezTo>
                  <a:pt x="202" y="130"/>
                  <a:pt x="202" y="130"/>
                  <a:pt x="202" y="130"/>
                </a:cubicBezTo>
                <a:cubicBezTo>
                  <a:pt x="202" y="120"/>
                  <a:pt x="194" y="112"/>
                  <a:pt x="184" y="112"/>
                </a:cubicBezTo>
                <a:cubicBezTo>
                  <a:pt x="123" y="112"/>
                  <a:pt x="123" y="112"/>
                  <a:pt x="123" y="112"/>
                </a:cubicBezTo>
                <a:cubicBezTo>
                  <a:pt x="113" y="112"/>
                  <a:pt x="105" y="120"/>
                  <a:pt x="105" y="130"/>
                </a:cubicBezTo>
                <a:cubicBezTo>
                  <a:pt x="105" y="347"/>
                  <a:pt x="105" y="347"/>
                  <a:pt x="105" y="347"/>
                </a:cubicBezTo>
                <a:cubicBezTo>
                  <a:pt x="102" y="347"/>
                  <a:pt x="99" y="348"/>
                  <a:pt x="97" y="348"/>
                </a:cubicBezTo>
                <a:cubicBezTo>
                  <a:pt x="97" y="186"/>
                  <a:pt x="97" y="186"/>
                  <a:pt x="97" y="186"/>
                </a:cubicBezTo>
                <a:cubicBezTo>
                  <a:pt x="97" y="177"/>
                  <a:pt x="89" y="169"/>
                  <a:pt x="79" y="169"/>
                </a:cubicBezTo>
                <a:cubicBezTo>
                  <a:pt x="18" y="169"/>
                  <a:pt x="18" y="169"/>
                  <a:pt x="18" y="169"/>
                </a:cubicBezTo>
                <a:cubicBezTo>
                  <a:pt x="8" y="169"/>
                  <a:pt x="0" y="177"/>
                  <a:pt x="0" y="186"/>
                </a:cubicBezTo>
                <a:cubicBezTo>
                  <a:pt x="0" y="355"/>
                  <a:pt x="0" y="355"/>
                  <a:pt x="0" y="355"/>
                </a:cubicBezTo>
                <a:cubicBezTo>
                  <a:pt x="0" y="365"/>
                  <a:pt x="7" y="372"/>
                  <a:pt x="16" y="373"/>
                </a:cubicBezTo>
                <a:cubicBezTo>
                  <a:pt x="17" y="373"/>
                  <a:pt x="17" y="373"/>
                  <a:pt x="17" y="373"/>
                </a:cubicBezTo>
                <a:cubicBezTo>
                  <a:pt x="17" y="373"/>
                  <a:pt x="34" y="374"/>
                  <a:pt x="60" y="374"/>
                </a:cubicBezTo>
                <a:cubicBezTo>
                  <a:pt x="76" y="374"/>
                  <a:pt x="96" y="373"/>
                  <a:pt x="118" y="372"/>
                </a:cubicBezTo>
                <a:cubicBezTo>
                  <a:pt x="119" y="372"/>
                  <a:pt x="121" y="373"/>
                  <a:pt x="123" y="373"/>
                </a:cubicBezTo>
                <a:cubicBezTo>
                  <a:pt x="184" y="373"/>
                  <a:pt x="184" y="373"/>
                  <a:pt x="184" y="373"/>
                </a:cubicBezTo>
                <a:cubicBezTo>
                  <a:pt x="191" y="373"/>
                  <a:pt x="197" y="369"/>
                  <a:pt x="200" y="363"/>
                </a:cubicBezTo>
                <a:cubicBezTo>
                  <a:pt x="203" y="363"/>
                  <a:pt x="207" y="362"/>
                  <a:pt x="211" y="361"/>
                </a:cubicBezTo>
                <a:cubicBezTo>
                  <a:pt x="214" y="368"/>
                  <a:pt x="220" y="373"/>
                  <a:pt x="227" y="373"/>
                </a:cubicBezTo>
                <a:cubicBezTo>
                  <a:pt x="289" y="373"/>
                  <a:pt x="289" y="373"/>
                  <a:pt x="289" y="373"/>
                </a:cubicBezTo>
                <a:cubicBezTo>
                  <a:pt x="299" y="373"/>
                  <a:pt x="306" y="365"/>
                  <a:pt x="306" y="355"/>
                </a:cubicBezTo>
                <a:cubicBezTo>
                  <a:pt x="306" y="335"/>
                  <a:pt x="306" y="335"/>
                  <a:pt x="306" y="335"/>
                </a:cubicBezTo>
                <a:cubicBezTo>
                  <a:pt x="307" y="335"/>
                  <a:pt x="307" y="334"/>
                  <a:pt x="308" y="334"/>
                </a:cubicBezTo>
                <a:cubicBezTo>
                  <a:pt x="310" y="333"/>
                  <a:pt x="313" y="332"/>
                  <a:pt x="315" y="331"/>
                </a:cubicBezTo>
                <a:cubicBezTo>
                  <a:pt x="315" y="355"/>
                  <a:pt x="315" y="355"/>
                  <a:pt x="315" y="355"/>
                </a:cubicBezTo>
                <a:cubicBezTo>
                  <a:pt x="315" y="365"/>
                  <a:pt x="323" y="373"/>
                  <a:pt x="332" y="373"/>
                </a:cubicBezTo>
                <a:cubicBezTo>
                  <a:pt x="394" y="373"/>
                  <a:pt x="394" y="373"/>
                  <a:pt x="394" y="373"/>
                </a:cubicBezTo>
                <a:cubicBezTo>
                  <a:pt x="404" y="373"/>
                  <a:pt x="411" y="365"/>
                  <a:pt x="411" y="355"/>
                </a:cubicBezTo>
                <a:cubicBezTo>
                  <a:pt x="411" y="273"/>
                  <a:pt x="411" y="273"/>
                  <a:pt x="411" y="273"/>
                </a:cubicBezTo>
                <a:cubicBezTo>
                  <a:pt x="461" y="234"/>
                  <a:pt x="490" y="195"/>
                  <a:pt x="501" y="176"/>
                </a:cubicBezTo>
                <a:cubicBezTo>
                  <a:pt x="511" y="191"/>
                  <a:pt x="511" y="191"/>
                  <a:pt x="511" y="191"/>
                </a:cubicBezTo>
                <a:cubicBezTo>
                  <a:pt x="513" y="194"/>
                  <a:pt x="517" y="195"/>
                  <a:pt x="520" y="194"/>
                </a:cubicBezTo>
                <a:cubicBezTo>
                  <a:pt x="524" y="193"/>
                  <a:pt x="526" y="190"/>
                  <a:pt x="526" y="186"/>
                </a:cubicBezTo>
                <a:lnTo>
                  <a:pt x="525" y="68"/>
                </a:lnTo>
                <a:close/>
                <a:moveTo>
                  <a:pt x="226" y="73"/>
                </a:moveTo>
                <a:cubicBezTo>
                  <a:pt x="226" y="73"/>
                  <a:pt x="227" y="72"/>
                  <a:pt x="227" y="72"/>
                </a:cubicBezTo>
                <a:cubicBezTo>
                  <a:pt x="289" y="72"/>
                  <a:pt x="289" y="72"/>
                  <a:pt x="289" y="72"/>
                </a:cubicBezTo>
                <a:cubicBezTo>
                  <a:pt x="290" y="72"/>
                  <a:pt x="290" y="73"/>
                  <a:pt x="290" y="73"/>
                </a:cubicBezTo>
                <a:cubicBezTo>
                  <a:pt x="290" y="290"/>
                  <a:pt x="290" y="290"/>
                  <a:pt x="290" y="290"/>
                </a:cubicBezTo>
                <a:cubicBezTo>
                  <a:pt x="271" y="301"/>
                  <a:pt x="249" y="310"/>
                  <a:pt x="226" y="318"/>
                </a:cubicBezTo>
                <a:lnTo>
                  <a:pt x="226" y="73"/>
                </a:lnTo>
                <a:close/>
                <a:moveTo>
                  <a:pt x="123" y="128"/>
                </a:moveTo>
                <a:cubicBezTo>
                  <a:pt x="184" y="128"/>
                  <a:pt x="184" y="128"/>
                  <a:pt x="184" y="128"/>
                </a:cubicBezTo>
                <a:cubicBezTo>
                  <a:pt x="185" y="128"/>
                  <a:pt x="186" y="129"/>
                  <a:pt x="186" y="130"/>
                </a:cubicBezTo>
                <a:cubicBezTo>
                  <a:pt x="186" y="330"/>
                  <a:pt x="186" y="330"/>
                  <a:pt x="186" y="330"/>
                </a:cubicBezTo>
                <a:cubicBezTo>
                  <a:pt x="164" y="336"/>
                  <a:pt x="142" y="341"/>
                  <a:pt x="121" y="344"/>
                </a:cubicBezTo>
                <a:cubicBezTo>
                  <a:pt x="121" y="130"/>
                  <a:pt x="121" y="130"/>
                  <a:pt x="121" y="130"/>
                </a:cubicBezTo>
                <a:cubicBezTo>
                  <a:pt x="121" y="129"/>
                  <a:pt x="122" y="128"/>
                  <a:pt x="123" y="128"/>
                </a:cubicBezTo>
                <a:close/>
                <a:moveTo>
                  <a:pt x="16" y="186"/>
                </a:moveTo>
                <a:cubicBezTo>
                  <a:pt x="16" y="185"/>
                  <a:pt x="17" y="185"/>
                  <a:pt x="18" y="185"/>
                </a:cubicBezTo>
                <a:cubicBezTo>
                  <a:pt x="79" y="185"/>
                  <a:pt x="79" y="185"/>
                  <a:pt x="79" y="185"/>
                </a:cubicBezTo>
                <a:cubicBezTo>
                  <a:pt x="80" y="185"/>
                  <a:pt x="81" y="185"/>
                  <a:pt x="81" y="186"/>
                </a:cubicBezTo>
                <a:cubicBezTo>
                  <a:pt x="81" y="351"/>
                  <a:pt x="81" y="351"/>
                  <a:pt x="81" y="351"/>
                </a:cubicBezTo>
                <a:cubicBezTo>
                  <a:pt x="68" y="352"/>
                  <a:pt x="56" y="354"/>
                  <a:pt x="46" y="354"/>
                </a:cubicBezTo>
                <a:cubicBezTo>
                  <a:pt x="30" y="356"/>
                  <a:pt x="19" y="357"/>
                  <a:pt x="18" y="357"/>
                </a:cubicBezTo>
                <a:cubicBezTo>
                  <a:pt x="17" y="357"/>
                  <a:pt x="16" y="356"/>
                  <a:pt x="16" y="355"/>
                </a:cubicBezTo>
                <a:lnTo>
                  <a:pt x="16" y="186"/>
                </a:lnTo>
                <a:close/>
                <a:moveTo>
                  <a:pt x="290" y="355"/>
                </a:moveTo>
                <a:cubicBezTo>
                  <a:pt x="290" y="356"/>
                  <a:pt x="290" y="357"/>
                  <a:pt x="289" y="357"/>
                </a:cubicBezTo>
                <a:cubicBezTo>
                  <a:pt x="235" y="357"/>
                  <a:pt x="235" y="357"/>
                  <a:pt x="235" y="357"/>
                </a:cubicBezTo>
                <a:cubicBezTo>
                  <a:pt x="254" y="353"/>
                  <a:pt x="273" y="347"/>
                  <a:pt x="290" y="341"/>
                </a:cubicBezTo>
                <a:lnTo>
                  <a:pt x="290" y="355"/>
                </a:lnTo>
                <a:close/>
                <a:moveTo>
                  <a:pt x="395" y="355"/>
                </a:moveTo>
                <a:cubicBezTo>
                  <a:pt x="395" y="356"/>
                  <a:pt x="395" y="357"/>
                  <a:pt x="394" y="357"/>
                </a:cubicBezTo>
                <a:cubicBezTo>
                  <a:pt x="332" y="357"/>
                  <a:pt x="332" y="357"/>
                  <a:pt x="332" y="357"/>
                </a:cubicBezTo>
                <a:cubicBezTo>
                  <a:pt x="332" y="357"/>
                  <a:pt x="331" y="356"/>
                  <a:pt x="331" y="355"/>
                </a:cubicBezTo>
                <a:cubicBezTo>
                  <a:pt x="331" y="323"/>
                  <a:pt x="331" y="323"/>
                  <a:pt x="331" y="323"/>
                </a:cubicBezTo>
                <a:cubicBezTo>
                  <a:pt x="355" y="312"/>
                  <a:pt x="377" y="299"/>
                  <a:pt x="395" y="285"/>
                </a:cubicBezTo>
                <a:lnTo>
                  <a:pt x="395" y="355"/>
                </a:lnTo>
                <a:close/>
                <a:moveTo>
                  <a:pt x="507" y="157"/>
                </a:moveTo>
                <a:cubicBezTo>
                  <a:pt x="506" y="155"/>
                  <a:pt x="503" y="153"/>
                  <a:pt x="500" y="154"/>
                </a:cubicBezTo>
                <a:cubicBezTo>
                  <a:pt x="497" y="154"/>
                  <a:pt x="495" y="155"/>
                  <a:pt x="494" y="158"/>
                </a:cubicBezTo>
                <a:cubicBezTo>
                  <a:pt x="494" y="158"/>
                  <a:pt x="493" y="159"/>
                  <a:pt x="491" y="162"/>
                </a:cubicBezTo>
                <a:cubicBezTo>
                  <a:pt x="480" y="182"/>
                  <a:pt x="425" y="267"/>
                  <a:pt x="301" y="319"/>
                </a:cubicBezTo>
                <a:cubicBezTo>
                  <a:pt x="260" y="337"/>
                  <a:pt x="210" y="347"/>
                  <a:pt x="164" y="352"/>
                </a:cubicBezTo>
                <a:cubicBezTo>
                  <a:pt x="212" y="341"/>
                  <a:pt x="264" y="325"/>
                  <a:pt x="305" y="300"/>
                </a:cubicBezTo>
                <a:cubicBezTo>
                  <a:pt x="368" y="262"/>
                  <a:pt x="442" y="182"/>
                  <a:pt x="469" y="120"/>
                </a:cubicBezTo>
                <a:cubicBezTo>
                  <a:pt x="471" y="117"/>
                  <a:pt x="469" y="112"/>
                  <a:pt x="466" y="110"/>
                </a:cubicBezTo>
                <a:cubicBezTo>
                  <a:pt x="455" y="104"/>
                  <a:pt x="455" y="104"/>
                  <a:pt x="455" y="104"/>
                </a:cubicBezTo>
                <a:cubicBezTo>
                  <a:pt x="509" y="80"/>
                  <a:pt x="509" y="80"/>
                  <a:pt x="509" y="80"/>
                </a:cubicBezTo>
                <a:cubicBezTo>
                  <a:pt x="510" y="161"/>
                  <a:pt x="510" y="161"/>
                  <a:pt x="510" y="161"/>
                </a:cubicBezTo>
                <a:lnTo>
                  <a:pt x="507" y="157"/>
                </a:lnTo>
                <a:close/>
              </a:path>
            </a:pathLst>
          </a:custGeom>
          <a:solidFill>
            <a:schemeClr val="bg1"/>
          </a:solidFill>
          <a:ln>
            <a:noFill/>
          </a:ln>
          <a:extLst/>
        </p:spPr>
        <p:txBody>
          <a:bodyPr/>
          <a:lstStyle>
            <a:lvl1pPr eaLnBrk="0" hangingPunct="0">
              <a:defRPr sz="2000">
                <a:solidFill>
                  <a:schemeClr val="tx1"/>
                </a:solidFill>
                <a:latin typeface="Arial" charset="0"/>
                <a:ea typeface="MS PGothic" pitchFamily="34" charset="-128"/>
              </a:defRPr>
            </a:lvl1pPr>
            <a:lvl2pPr marL="37931725" indent="-37474525" eaLnBrk="0" hangingPunct="0">
              <a:defRPr sz="2000">
                <a:solidFill>
                  <a:schemeClr val="tx1"/>
                </a:solidFill>
                <a:latin typeface="Arial" charset="0"/>
                <a:ea typeface="MS PGothic" pitchFamily="34" charset="-128"/>
              </a:defRPr>
            </a:lvl2pPr>
            <a:lvl3pPr eaLnBrk="0" hangingPunct="0">
              <a:defRPr sz="2000">
                <a:solidFill>
                  <a:schemeClr val="tx1"/>
                </a:solidFill>
                <a:latin typeface="Arial" charset="0"/>
                <a:ea typeface="MS PGothic" pitchFamily="34" charset="-128"/>
              </a:defRPr>
            </a:lvl3pPr>
            <a:lvl4pPr eaLnBrk="0" hangingPunct="0">
              <a:defRPr sz="2000">
                <a:solidFill>
                  <a:schemeClr val="tx1"/>
                </a:solidFill>
                <a:latin typeface="Arial" charset="0"/>
                <a:ea typeface="MS PGothic" pitchFamily="34" charset="-128"/>
              </a:defRPr>
            </a:lvl4pPr>
            <a:lvl5pPr eaLnBrk="0" hangingPunct="0">
              <a:defRPr sz="2000">
                <a:solidFill>
                  <a:schemeClr val="tx1"/>
                </a:solidFill>
                <a:latin typeface="Arial" charset="0"/>
                <a:ea typeface="MS PGothic" pitchFamily="34" charset="-128"/>
              </a:defRPr>
            </a:lvl5pPr>
            <a:lvl6pPr marL="457200" eaLnBrk="0" fontAlgn="base" hangingPunct="0">
              <a:spcBef>
                <a:spcPct val="50000"/>
              </a:spcBef>
              <a:spcAft>
                <a:spcPct val="0"/>
              </a:spcAft>
              <a:defRPr sz="2000">
                <a:solidFill>
                  <a:schemeClr val="tx1"/>
                </a:solidFill>
                <a:latin typeface="Arial" charset="0"/>
                <a:ea typeface="MS PGothic" pitchFamily="34" charset="-128"/>
              </a:defRPr>
            </a:lvl6pPr>
            <a:lvl7pPr marL="914400" eaLnBrk="0" fontAlgn="base" hangingPunct="0">
              <a:spcBef>
                <a:spcPct val="50000"/>
              </a:spcBef>
              <a:spcAft>
                <a:spcPct val="0"/>
              </a:spcAft>
              <a:defRPr sz="2000">
                <a:solidFill>
                  <a:schemeClr val="tx1"/>
                </a:solidFill>
                <a:latin typeface="Arial" charset="0"/>
                <a:ea typeface="MS PGothic" pitchFamily="34" charset="-128"/>
              </a:defRPr>
            </a:lvl7pPr>
            <a:lvl8pPr marL="1371600" eaLnBrk="0" fontAlgn="base" hangingPunct="0">
              <a:spcBef>
                <a:spcPct val="50000"/>
              </a:spcBef>
              <a:spcAft>
                <a:spcPct val="0"/>
              </a:spcAft>
              <a:defRPr sz="2000">
                <a:solidFill>
                  <a:schemeClr val="tx1"/>
                </a:solidFill>
                <a:latin typeface="Arial" charset="0"/>
                <a:ea typeface="MS PGothic" pitchFamily="34" charset="-128"/>
              </a:defRPr>
            </a:lvl8pPr>
            <a:lvl9pPr marL="1828800" eaLnBrk="0" fontAlgn="base" hangingPunct="0">
              <a:spcBef>
                <a:spcPct val="50000"/>
              </a:spcBef>
              <a:spcAft>
                <a:spcPct val="0"/>
              </a:spcAft>
              <a:defRPr sz="2000">
                <a:solidFill>
                  <a:schemeClr val="tx1"/>
                </a:solidFill>
                <a:latin typeface="Arial" charset="0"/>
                <a:ea typeface="MS PGothic" pitchFamily="34" charset="-128"/>
              </a:defRPr>
            </a:lvl9pPr>
          </a:lstStyle>
          <a:p>
            <a:pPr eaLnBrk="1" hangingPunct="1"/>
            <a:endParaRPr lang="sv-SE" altLang="en-US" dirty="0"/>
          </a:p>
        </p:txBody>
      </p:sp>
      <p:sp>
        <p:nvSpPr>
          <p:cNvPr id="9" name="Freeform 3"/>
          <p:cNvSpPr>
            <a:spLocks noChangeAspect="1" noEditPoints="1"/>
          </p:cNvSpPr>
          <p:nvPr/>
        </p:nvSpPr>
        <p:spPr bwMode="auto">
          <a:xfrm>
            <a:off x="8512227" y="2773239"/>
            <a:ext cx="352734" cy="463308"/>
          </a:xfrm>
          <a:custGeom>
            <a:avLst/>
            <a:gdLst>
              <a:gd name="T0" fmla="*/ 2147483647 w 270"/>
              <a:gd name="T1" fmla="*/ 2147483647 h 355"/>
              <a:gd name="T2" fmla="*/ 2147483647 w 270"/>
              <a:gd name="T3" fmla="*/ 2147483647 h 355"/>
              <a:gd name="T4" fmla="*/ 2147483647 w 270"/>
              <a:gd name="T5" fmla="*/ 2147483647 h 355"/>
              <a:gd name="T6" fmla="*/ 2147483647 w 270"/>
              <a:gd name="T7" fmla="*/ 2147483647 h 355"/>
              <a:gd name="T8" fmla="*/ 2147483647 w 270"/>
              <a:gd name="T9" fmla="*/ 2147483647 h 355"/>
              <a:gd name="T10" fmla="*/ 2147483647 w 270"/>
              <a:gd name="T11" fmla="*/ 2147483647 h 355"/>
              <a:gd name="T12" fmla="*/ 2147483647 w 270"/>
              <a:gd name="T13" fmla="*/ 2147483647 h 355"/>
              <a:gd name="T14" fmla="*/ 2147483647 w 270"/>
              <a:gd name="T15" fmla="*/ 2147483647 h 355"/>
              <a:gd name="T16" fmla="*/ 2147483647 w 270"/>
              <a:gd name="T17" fmla="*/ 2147483647 h 355"/>
              <a:gd name="T18" fmla="*/ 2147483647 w 270"/>
              <a:gd name="T19" fmla="*/ 2147483647 h 355"/>
              <a:gd name="T20" fmla="*/ 2147483647 w 270"/>
              <a:gd name="T21" fmla="*/ 2147483647 h 355"/>
              <a:gd name="T22" fmla="*/ 2147483647 w 270"/>
              <a:gd name="T23" fmla="*/ 2147483647 h 355"/>
              <a:gd name="T24" fmla="*/ 2147483647 w 270"/>
              <a:gd name="T25" fmla="*/ 2147483647 h 355"/>
              <a:gd name="T26" fmla="*/ 2147483647 w 270"/>
              <a:gd name="T27" fmla="*/ 2147483647 h 355"/>
              <a:gd name="T28" fmla="*/ 2147483647 w 270"/>
              <a:gd name="T29" fmla="*/ 2147483647 h 355"/>
              <a:gd name="T30" fmla="*/ 2147483647 w 270"/>
              <a:gd name="T31" fmla="*/ 2147483647 h 355"/>
              <a:gd name="T32" fmla="*/ 2147483647 w 270"/>
              <a:gd name="T33" fmla="*/ 2147483647 h 355"/>
              <a:gd name="T34" fmla="*/ 2147483647 w 270"/>
              <a:gd name="T35" fmla="*/ 2147483647 h 355"/>
              <a:gd name="T36" fmla="*/ 2147483647 w 270"/>
              <a:gd name="T37" fmla="*/ 2147483647 h 355"/>
              <a:gd name="T38" fmla="*/ 2147483647 w 270"/>
              <a:gd name="T39" fmla="*/ 2147483647 h 355"/>
              <a:gd name="T40" fmla="*/ 2147483647 w 270"/>
              <a:gd name="T41" fmla="*/ 2147483647 h 355"/>
              <a:gd name="T42" fmla="*/ 2147483647 w 270"/>
              <a:gd name="T43" fmla="*/ 2147483647 h 355"/>
              <a:gd name="T44" fmla="*/ 2147483647 w 270"/>
              <a:gd name="T45" fmla="*/ 0 h 355"/>
              <a:gd name="T46" fmla="*/ 2147483647 w 270"/>
              <a:gd name="T47" fmla="*/ 2147483647 h 355"/>
              <a:gd name="T48" fmla="*/ 2147483647 w 270"/>
              <a:gd name="T49" fmla="*/ 2147483647 h 355"/>
              <a:gd name="T50" fmla="*/ 0 w 270"/>
              <a:gd name="T51" fmla="*/ 2147483647 h 355"/>
              <a:gd name="T52" fmla="*/ 2147483647 w 270"/>
              <a:gd name="T53" fmla="*/ 2147483647 h 355"/>
              <a:gd name="T54" fmla="*/ 2147483647 w 270"/>
              <a:gd name="T55" fmla="*/ 2147483647 h 355"/>
              <a:gd name="T56" fmla="*/ 2147483647 w 270"/>
              <a:gd name="T57" fmla="*/ 2147483647 h 355"/>
              <a:gd name="T58" fmla="*/ 2147483647 w 270"/>
              <a:gd name="T59" fmla="*/ 2147483647 h 355"/>
              <a:gd name="T60" fmla="*/ 2147483647 w 270"/>
              <a:gd name="T61" fmla="*/ 2147483647 h 355"/>
              <a:gd name="T62" fmla="*/ 2147483647 w 270"/>
              <a:gd name="T63" fmla="*/ 2147483647 h 355"/>
              <a:gd name="T64" fmla="*/ 2147483647 w 270"/>
              <a:gd name="T65" fmla="*/ 2147483647 h 355"/>
              <a:gd name="T66" fmla="*/ 2147483647 w 270"/>
              <a:gd name="T67" fmla="*/ 2147483647 h 3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0" h="355">
                <a:moveTo>
                  <a:pt x="113" y="254"/>
                </a:moveTo>
                <a:cubicBezTo>
                  <a:pt x="106" y="297"/>
                  <a:pt x="106" y="297"/>
                  <a:pt x="106" y="297"/>
                </a:cubicBezTo>
                <a:cubicBezTo>
                  <a:pt x="105" y="300"/>
                  <a:pt x="106" y="302"/>
                  <a:pt x="107" y="304"/>
                </a:cubicBezTo>
                <a:cubicBezTo>
                  <a:pt x="109" y="306"/>
                  <a:pt x="111" y="307"/>
                  <a:pt x="113" y="307"/>
                </a:cubicBezTo>
                <a:cubicBezTo>
                  <a:pt x="157" y="307"/>
                  <a:pt x="157" y="307"/>
                  <a:pt x="157" y="307"/>
                </a:cubicBezTo>
                <a:cubicBezTo>
                  <a:pt x="160" y="307"/>
                  <a:pt x="162" y="306"/>
                  <a:pt x="164" y="304"/>
                </a:cubicBezTo>
                <a:cubicBezTo>
                  <a:pt x="165" y="302"/>
                  <a:pt x="166" y="300"/>
                  <a:pt x="165" y="297"/>
                </a:cubicBezTo>
                <a:cubicBezTo>
                  <a:pt x="157" y="254"/>
                  <a:pt x="157" y="254"/>
                  <a:pt x="157" y="254"/>
                </a:cubicBezTo>
                <a:cubicBezTo>
                  <a:pt x="167" y="248"/>
                  <a:pt x="173" y="237"/>
                  <a:pt x="173" y="225"/>
                </a:cubicBezTo>
                <a:cubicBezTo>
                  <a:pt x="173" y="206"/>
                  <a:pt x="157" y="188"/>
                  <a:pt x="135" y="188"/>
                </a:cubicBezTo>
                <a:cubicBezTo>
                  <a:pt x="114" y="188"/>
                  <a:pt x="97" y="206"/>
                  <a:pt x="97" y="225"/>
                </a:cubicBezTo>
                <a:cubicBezTo>
                  <a:pt x="97" y="237"/>
                  <a:pt x="103" y="248"/>
                  <a:pt x="113" y="254"/>
                </a:cubicBezTo>
                <a:close/>
                <a:moveTo>
                  <a:pt x="135" y="204"/>
                </a:moveTo>
                <a:cubicBezTo>
                  <a:pt x="148" y="204"/>
                  <a:pt x="157" y="214"/>
                  <a:pt x="157" y="225"/>
                </a:cubicBezTo>
                <a:cubicBezTo>
                  <a:pt x="157" y="233"/>
                  <a:pt x="152" y="240"/>
                  <a:pt x="145" y="243"/>
                </a:cubicBezTo>
                <a:cubicBezTo>
                  <a:pt x="141" y="244"/>
                  <a:pt x="139" y="248"/>
                  <a:pt x="140" y="252"/>
                </a:cubicBezTo>
                <a:cubicBezTo>
                  <a:pt x="147" y="291"/>
                  <a:pt x="147" y="291"/>
                  <a:pt x="147" y="291"/>
                </a:cubicBezTo>
                <a:cubicBezTo>
                  <a:pt x="123" y="291"/>
                  <a:pt x="123" y="291"/>
                  <a:pt x="123" y="291"/>
                </a:cubicBezTo>
                <a:cubicBezTo>
                  <a:pt x="130" y="252"/>
                  <a:pt x="130" y="252"/>
                  <a:pt x="130" y="252"/>
                </a:cubicBezTo>
                <a:cubicBezTo>
                  <a:pt x="131" y="248"/>
                  <a:pt x="129" y="244"/>
                  <a:pt x="125" y="243"/>
                </a:cubicBezTo>
                <a:cubicBezTo>
                  <a:pt x="118" y="240"/>
                  <a:pt x="113" y="233"/>
                  <a:pt x="113" y="225"/>
                </a:cubicBezTo>
                <a:cubicBezTo>
                  <a:pt x="113" y="214"/>
                  <a:pt x="122" y="204"/>
                  <a:pt x="135" y="204"/>
                </a:cubicBezTo>
                <a:close/>
                <a:moveTo>
                  <a:pt x="256" y="141"/>
                </a:moveTo>
                <a:cubicBezTo>
                  <a:pt x="243" y="141"/>
                  <a:pt x="243" y="141"/>
                  <a:pt x="243" y="141"/>
                </a:cubicBezTo>
                <a:cubicBezTo>
                  <a:pt x="243" y="106"/>
                  <a:pt x="243" y="106"/>
                  <a:pt x="243" y="106"/>
                </a:cubicBezTo>
                <a:cubicBezTo>
                  <a:pt x="243" y="106"/>
                  <a:pt x="243" y="105"/>
                  <a:pt x="243" y="105"/>
                </a:cubicBezTo>
                <a:cubicBezTo>
                  <a:pt x="243" y="93"/>
                  <a:pt x="242" y="82"/>
                  <a:pt x="238" y="70"/>
                </a:cubicBezTo>
                <a:cubicBezTo>
                  <a:pt x="236" y="66"/>
                  <a:pt x="232" y="64"/>
                  <a:pt x="227" y="66"/>
                </a:cubicBezTo>
                <a:cubicBezTo>
                  <a:pt x="223" y="67"/>
                  <a:pt x="221" y="72"/>
                  <a:pt x="223" y="76"/>
                </a:cubicBezTo>
                <a:cubicBezTo>
                  <a:pt x="226" y="85"/>
                  <a:pt x="227" y="94"/>
                  <a:pt x="227" y="106"/>
                </a:cubicBezTo>
                <a:cubicBezTo>
                  <a:pt x="227" y="106"/>
                  <a:pt x="227" y="107"/>
                  <a:pt x="227" y="107"/>
                </a:cubicBezTo>
                <a:cubicBezTo>
                  <a:pt x="227" y="141"/>
                  <a:pt x="227" y="141"/>
                  <a:pt x="227" y="141"/>
                </a:cubicBezTo>
                <a:cubicBezTo>
                  <a:pt x="211" y="141"/>
                  <a:pt x="211" y="141"/>
                  <a:pt x="211" y="141"/>
                </a:cubicBezTo>
                <a:cubicBezTo>
                  <a:pt x="211" y="106"/>
                  <a:pt x="211" y="106"/>
                  <a:pt x="211" y="106"/>
                </a:cubicBezTo>
                <a:cubicBezTo>
                  <a:pt x="211" y="89"/>
                  <a:pt x="204" y="71"/>
                  <a:pt x="191" y="56"/>
                </a:cubicBezTo>
                <a:cubicBezTo>
                  <a:pt x="177" y="41"/>
                  <a:pt x="158" y="30"/>
                  <a:pt x="135" y="30"/>
                </a:cubicBezTo>
                <a:cubicBezTo>
                  <a:pt x="93" y="30"/>
                  <a:pt x="59" y="64"/>
                  <a:pt x="59" y="106"/>
                </a:cubicBezTo>
                <a:cubicBezTo>
                  <a:pt x="59" y="141"/>
                  <a:pt x="59" y="141"/>
                  <a:pt x="59" y="141"/>
                </a:cubicBezTo>
                <a:cubicBezTo>
                  <a:pt x="43" y="141"/>
                  <a:pt x="43" y="141"/>
                  <a:pt x="43" y="141"/>
                </a:cubicBezTo>
                <a:cubicBezTo>
                  <a:pt x="43" y="106"/>
                  <a:pt x="43" y="106"/>
                  <a:pt x="43" y="106"/>
                </a:cubicBezTo>
                <a:cubicBezTo>
                  <a:pt x="43" y="106"/>
                  <a:pt x="43" y="106"/>
                  <a:pt x="43" y="106"/>
                </a:cubicBezTo>
                <a:cubicBezTo>
                  <a:pt x="44" y="56"/>
                  <a:pt x="85" y="16"/>
                  <a:pt x="135" y="16"/>
                </a:cubicBezTo>
                <a:cubicBezTo>
                  <a:pt x="179" y="16"/>
                  <a:pt x="199" y="40"/>
                  <a:pt x="207" y="50"/>
                </a:cubicBezTo>
                <a:cubicBezTo>
                  <a:pt x="210" y="54"/>
                  <a:pt x="215" y="55"/>
                  <a:pt x="218" y="52"/>
                </a:cubicBezTo>
                <a:cubicBezTo>
                  <a:pt x="222" y="49"/>
                  <a:pt x="223" y="44"/>
                  <a:pt x="220" y="41"/>
                </a:cubicBezTo>
                <a:cubicBezTo>
                  <a:pt x="211" y="29"/>
                  <a:pt x="185" y="0"/>
                  <a:pt x="135" y="0"/>
                </a:cubicBezTo>
                <a:cubicBezTo>
                  <a:pt x="77" y="0"/>
                  <a:pt x="29" y="46"/>
                  <a:pt x="27" y="104"/>
                </a:cubicBezTo>
                <a:cubicBezTo>
                  <a:pt x="27" y="105"/>
                  <a:pt x="27" y="105"/>
                  <a:pt x="27" y="106"/>
                </a:cubicBezTo>
                <a:cubicBezTo>
                  <a:pt x="27" y="141"/>
                  <a:pt x="27" y="141"/>
                  <a:pt x="27" y="141"/>
                </a:cubicBezTo>
                <a:cubicBezTo>
                  <a:pt x="14" y="141"/>
                  <a:pt x="14" y="141"/>
                  <a:pt x="14" y="141"/>
                </a:cubicBezTo>
                <a:cubicBezTo>
                  <a:pt x="6" y="141"/>
                  <a:pt x="0" y="148"/>
                  <a:pt x="0" y="156"/>
                </a:cubicBezTo>
                <a:cubicBezTo>
                  <a:pt x="0" y="341"/>
                  <a:pt x="0" y="341"/>
                  <a:pt x="0" y="341"/>
                </a:cubicBezTo>
                <a:cubicBezTo>
                  <a:pt x="0" y="349"/>
                  <a:pt x="6" y="355"/>
                  <a:pt x="14" y="355"/>
                </a:cubicBezTo>
                <a:cubicBezTo>
                  <a:pt x="14" y="355"/>
                  <a:pt x="256" y="355"/>
                  <a:pt x="256" y="355"/>
                </a:cubicBezTo>
                <a:cubicBezTo>
                  <a:pt x="264" y="355"/>
                  <a:pt x="270" y="349"/>
                  <a:pt x="270" y="341"/>
                </a:cubicBezTo>
                <a:cubicBezTo>
                  <a:pt x="270" y="156"/>
                  <a:pt x="270" y="156"/>
                  <a:pt x="270" y="156"/>
                </a:cubicBezTo>
                <a:cubicBezTo>
                  <a:pt x="270" y="148"/>
                  <a:pt x="264" y="141"/>
                  <a:pt x="256" y="141"/>
                </a:cubicBezTo>
                <a:close/>
                <a:moveTo>
                  <a:pt x="75" y="106"/>
                </a:moveTo>
                <a:cubicBezTo>
                  <a:pt x="75" y="72"/>
                  <a:pt x="102" y="46"/>
                  <a:pt x="135" y="46"/>
                </a:cubicBezTo>
                <a:cubicBezTo>
                  <a:pt x="153" y="46"/>
                  <a:pt x="168" y="54"/>
                  <a:pt x="178" y="67"/>
                </a:cubicBezTo>
                <a:cubicBezTo>
                  <a:pt x="189" y="79"/>
                  <a:pt x="195" y="94"/>
                  <a:pt x="195" y="106"/>
                </a:cubicBezTo>
                <a:cubicBezTo>
                  <a:pt x="195" y="141"/>
                  <a:pt x="195" y="141"/>
                  <a:pt x="195" y="141"/>
                </a:cubicBezTo>
                <a:cubicBezTo>
                  <a:pt x="75" y="141"/>
                  <a:pt x="75" y="141"/>
                  <a:pt x="75" y="141"/>
                </a:cubicBezTo>
                <a:lnTo>
                  <a:pt x="75" y="106"/>
                </a:lnTo>
                <a:close/>
                <a:moveTo>
                  <a:pt x="254" y="339"/>
                </a:moveTo>
                <a:cubicBezTo>
                  <a:pt x="16" y="339"/>
                  <a:pt x="16" y="339"/>
                  <a:pt x="16" y="339"/>
                </a:cubicBezTo>
                <a:cubicBezTo>
                  <a:pt x="16" y="157"/>
                  <a:pt x="16" y="157"/>
                  <a:pt x="16" y="157"/>
                </a:cubicBezTo>
                <a:cubicBezTo>
                  <a:pt x="254" y="157"/>
                  <a:pt x="254" y="157"/>
                  <a:pt x="254" y="157"/>
                </a:cubicBezTo>
                <a:lnTo>
                  <a:pt x="254" y="339"/>
                </a:lnTo>
                <a:close/>
              </a:path>
            </a:pathLst>
          </a:custGeom>
          <a:solidFill>
            <a:srgbClr val="FFFFFF"/>
          </a:solidFill>
          <a:ln>
            <a:noFill/>
          </a:ln>
        </p:spPr>
        <p:txBody>
          <a:bodyPr/>
          <a:lstStyle/>
          <a:p>
            <a:endParaRPr lang="en-US" sz="1600" dirty="0"/>
          </a:p>
        </p:txBody>
      </p:sp>
      <p:sp>
        <p:nvSpPr>
          <p:cNvPr id="10" name="Freeform 3"/>
          <p:cNvSpPr>
            <a:spLocks noChangeAspect="1" noEditPoints="1"/>
          </p:cNvSpPr>
          <p:nvPr/>
        </p:nvSpPr>
        <p:spPr bwMode="auto">
          <a:xfrm>
            <a:off x="10626933" y="2693574"/>
            <a:ext cx="441166" cy="542973"/>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chemeClr val="bg1"/>
          </a:solidFill>
          <a:ln>
            <a:noFill/>
          </a:ln>
        </p:spPr>
        <p:txBody>
          <a:bodyPr/>
          <a:lstStyle/>
          <a:p>
            <a:endParaRPr lang="sv-SE" dirty="0"/>
          </a:p>
        </p:txBody>
      </p:sp>
      <p:sp>
        <p:nvSpPr>
          <p:cNvPr id="11" name="textruta 214"/>
          <p:cNvSpPr txBox="1"/>
          <p:nvPr/>
        </p:nvSpPr>
        <p:spPr>
          <a:xfrm>
            <a:off x="3620725" y="3308362"/>
            <a:ext cx="1878286" cy="261610"/>
          </a:xfrm>
          <a:prstGeom prst="rect">
            <a:avLst/>
          </a:prstGeom>
          <a:noFill/>
        </p:spPr>
        <p:txBody>
          <a:bodyPr wrap="square" rtlCol="0">
            <a:spAutoFit/>
          </a:bodyPr>
          <a:lstStyle/>
          <a:p>
            <a:pPr algn="ctr"/>
            <a:r>
              <a:rPr lang="en-US" sz="1100" dirty="0">
                <a:solidFill>
                  <a:schemeClr val="bg1"/>
                </a:solidFill>
              </a:rPr>
              <a:t>Coverage</a:t>
            </a:r>
          </a:p>
        </p:txBody>
      </p:sp>
      <p:sp>
        <p:nvSpPr>
          <p:cNvPr id="12" name="textruta 214"/>
          <p:cNvSpPr txBox="1"/>
          <p:nvPr/>
        </p:nvSpPr>
        <p:spPr>
          <a:xfrm>
            <a:off x="5384153" y="3308362"/>
            <a:ext cx="1060834" cy="261610"/>
          </a:xfrm>
          <a:prstGeom prst="rect">
            <a:avLst/>
          </a:prstGeom>
          <a:noFill/>
        </p:spPr>
        <p:txBody>
          <a:bodyPr wrap="square" rtlCol="0">
            <a:spAutoFit/>
          </a:bodyPr>
          <a:lstStyle/>
          <a:p>
            <a:pPr algn="ctr"/>
            <a:r>
              <a:rPr lang="en-US" sz="1100" dirty="0">
                <a:solidFill>
                  <a:schemeClr val="bg1"/>
                </a:solidFill>
              </a:rPr>
              <a:t>Battery life</a:t>
            </a:r>
          </a:p>
        </p:txBody>
      </p:sp>
      <p:sp>
        <p:nvSpPr>
          <p:cNvPr id="13" name="textruta 214"/>
          <p:cNvSpPr txBox="1"/>
          <p:nvPr/>
        </p:nvSpPr>
        <p:spPr>
          <a:xfrm>
            <a:off x="6430490" y="3308362"/>
            <a:ext cx="1710596" cy="261610"/>
          </a:xfrm>
          <a:prstGeom prst="rect">
            <a:avLst/>
          </a:prstGeom>
          <a:noFill/>
        </p:spPr>
        <p:txBody>
          <a:bodyPr wrap="square" rtlCol="0">
            <a:spAutoFit/>
          </a:bodyPr>
          <a:lstStyle/>
          <a:p>
            <a:pPr algn="ctr"/>
            <a:r>
              <a:rPr lang="en-US" sz="1100" dirty="0">
                <a:solidFill>
                  <a:schemeClr val="bg1"/>
                </a:solidFill>
              </a:rPr>
              <a:t>Throughput (peak)</a:t>
            </a:r>
          </a:p>
        </p:txBody>
      </p:sp>
      <p:sp>
        <p:nvSpPr>
          <p:cNvPr id="14" name="textruta 214"/>
          <p:cNvSpPr txBox="1"/>
          <p:nvPr/>
        </p:nvSpPr>
        <p:spPr>
          <a:xfrm>
            <a:off x="7926859" y="3308362"/>
            <a:ext cx="1319491" cy="261610"/>
          </a:xfrm>
          <a:prstGeom prst="rect">
            <a:avLst/>
          </a:prstGeom>
          <a:noFill/>
        </p:spPr>
        <p:txBody>
          <a:bodyPr wrap="square" rtlCol="0">
            <a:spAutoFit/>
          </a:bodyPr>
          <a:lstStyle/>
          <a:p>
            <a:pPr algn="ctr"/>
            <a:r>
              <a:rPr lang="en-US" sz="1100" dirty="0">
                <a:solidFill>
                  <a:schemeClr val="bg1"/>
                </a:solidFill>
              </a:rPr>
              <a:t>Security</a:t>
            </a:r>
          </a:p>
        </p:txBody>
      </p:sp>
      <p:sp>
        <p:nvSpPr>
          <p:cNvPr id="15" name="textruta 214"/>
          <p:cNvSpPr txBox="1"/>
          <p:nvPr/>
        </p:nvSpPr>
        <p:spPr>
          <a:xfrm>
            <a:off x="10402134" y="3308362"/>
            <a:ext cx="1319491" cy="261610"/>
          </a:xfrm>
          <a:prstGeom prst="rect">
            <a:avLst/>
          </a:prstGeom>
          <a:noFill/>
        </p:spPr>
        <p:txBody>
          <a:bodyPr wrap="square" rtlCol="0">
            <a:spAutoFit/>
          </a:bodyPr>
          <a:lstStyle/>
          <a:p>
            <a:pPr algn="ctr"/>
            <a:r>
              <a:rPr lang="en-US" sz="1100" dirty="0">
                <a:solidFill>
                  <a:schemeClr val="bg1"/>
                </a:solidFill>
              </a:rPr>
              <a:t>Deployment</a:t>
            </a:r>
          </a:p>
        </p:txBody>
      </p:sp>
      <p:sp>
        <p:nvSpPr>
          <p:cNvPr id="16" name="Freeform 13"/>
          <p:cNvSpPr>
            <a:spLocks noChangeAspect="1" noEditPoints="1"/>
          </p:cNvSpPr>
          <p:nvPr/>
        </p:nvSpPr>
        <p:spPr bwMode="auto">
          <a:xfrm>
            <a:off x="9593137" y="2821897"/>
            <a:ext cx="414650" cy="414650"/>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5" h="385">
                <a:moveTo>
                  <a:pt x="168" y="233"/>
                </a:moveTo>
                <a:cubicBezTo>
                  <a:pt x="168" y="233"/>
                  <a:pt x="168" y="233"/>
                  <a:pt x="168" y="234"/>
                </a:cubicBezTo>
                <a:cubicBezTo>
                  <a:pt x="168" y="234"/>
                  <a:pt x="168" y="234"/>
                  <a:pt x="168" y="234"/>
                </a:cubicBezTo>
                <a:lnTo>
                  <a:pt x="168" y="233"/>
                </a:lnTo>
                <a:close/>
                <a:moveTo>
                  <a:pt x="287" y="135"/>
                </a:moveTo>
                <a:cubicBezTo>
                  <a:pt x="285" y="137"/>
                  <a:pt x="286" y="139"/>
                  <a:pt x="285" y="141"/>
                </a:cubicBezTo>
                <a:cubicBezTo>
                  <a:pt x="284" y="145"/>
                  <a:pt x="280" y="142"/>
                  <a:pt x="278" y="145"/>
                </a:cubicBezTo>
                <a:cubicBezTo>
                  <a:pt x="274" y="149"/>
                  <a:pt x="279" y="152"/>
                  <a:pt x="283" y="153"/>
                </a:cubicBezTo>
                <a:cubicBezTo>
                  <a:pt x="288" y="154"/>
                  <a:pt x="290" y="150"/>
                  <a:pt x="293" y="147"/>
                </a:cubicBezTo>
                <a:cubicBezTo>
                  <a:pt x="295" y="146"/>
                  <a:pt x="296" y="144"/>
                  <a:pt x="298" y="144"/>
                </a:cubicBezTo>
                <a:cubicBezTo>
                  <a:pt x="300" y="144"/>
                  <a:pt x="302" y="146"/>
                  <a:pt x="303" y="146"/>
                </a:cubicBezTo>
                <a:cubicBezTo>
                  <a:pt x="308" y="146"/>
                  <a:pt x="308" y="141"/>
                  <a:pt x="307" y="138"/>
                </a:cubicBezTo>
                <a:cubicBezTo>
                  <a:pt x="305" y="135"/>
                  <a:pt x="302" y="133"/>
                  <a:pt x="299" y="130"/>
                </a:cubicBezTo>
                <a:cubicBezTo>
                  <a:pt x="298" y="129"/>
                  <a:pt x="298" y="127"/>
                  <a:pt x="297" y="126"/>
                </a:cubicBezTo>
                <a:cubicBezTo>
                  <a:pt x="296" y="124"/>
                  <a:pt x="293" y="124"/>
                  <a:pt x="292" y="125"/>
                </a:cubicBezTo>
                <a:cubicBezTo>
                  <a:pt x="290" y="127"/>
                  <a:pt x="292" y="129"/>
                  <a:pt x="291" y="131"/>
                </a:cubicBezTo>
                <a:cubicBezTo>
                  <a:pt x="291" y="133"/>
                  <a:pt x="288" y="133"/>
                  <a:pt x="287" y="135"/>
                </a:cubicBezTo>
                <a:close/>
                <a:moveTo>
                  <a:pt x="339" y="68"/>
                </a:moveTo>
                <a:cubicBezTo>
                  <a:pt x="336" y="64"/>
                  <a:pt x="331" y="64"/>
                  <a:pt x="327" y="67"/>
                </a:cubicBezTo>
                <a:cubicBezTo>
                  <a:pt x="324" y="70"/>
                  <a:pt x="324" y="75"/>
                  <a:pt x="327" y="78"/>
                </a:cubicBezTo>
                <a:cubicBezTo>
                  <a:pt x="328" y="79"/>
                  <a:pt x="329" y="81"/>
                  <a:pt x="330" y="82"/>
                </a:cubicBezTo>
                <a:cubicBezTo>
                  <a:pt x="320" y="87"/>
                  <a:pt x="315" y="97"/>
                  <a:pt x="314" y="98"/>
                </a:cubicBezTo>
                <a:cubicBezTo>
                  <a:pt x="311" y="103"/>
                  <a:pt x="311" y="111"/>
                  <a:pt x="311" y="117"/>
                </a:cubicBezTo>
                <a:cubicBezTo>
                  <a:pt x="312" y="122"/>
                  <a:pt x="313" y="129"/>
                  <a:pt x="317" y="133"/>
                </a:cubicBezTo>
                <a:cubicBezTo>
                  <a:pt x="322" y="139"/>
                  <a:pt x="326" y="151"/>
                  <a:pt x="318" y="157"/>
                </a:cubicBezTo>
                <a:cubicBezTo>
                  <a:pt x="309" y="162"/>
                  <a:pt x="306" y="147"/>
                  <a:pt x="298" y="153"/>
                </a:cubicBezTo>
                <a:cubicBezTo>
                  <a:pt x="295" y="156"/>
                  <a:pt x="292" y="159"/>
                  <a:pt x="289" y="163"/>
                </a:cubicBezTo>
                <a:cubicBezTo>
                  <a:pt x="286" y="167"/>
                  <a:pt x="286" y="168"/>
                  <a:pt x="291" y="171"/>
                </a:cubicBezTo>
                <a:cubicBezTo>
                  <a:pt x="302" y="177"/>
                  <a:pt x="284" y="180"/>
                  <a:pt x="283" y="186"/>
                </a:cubicBezTo>
                <a:cubicBezTo>
                  <a:pt x="282" y="196"/>
                  <a:pt x="299" y="185"/>
                  <a:pt x="301" y="184"/>
                </a:cubicBezTo>
                <a:cubicBezTo>
                  <a:pt x="311" y="177"/>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7" y="219"/>
                  <a:pt x="354" y="216"/>
                  <a:pt x="352" y="212"/>
                </a:cubicBezTo>
                <a:cubicBezTo>
                  <a:pt x="347" y="207"/>
                  <a:pt x="345" y="213"/>
                  <a:pt x="340" y="213"/>
                </a:cubicBezTo>
                <a:cubicBezTo>
                  <a:pt x="337" y="213"/>
                  <a:pt x="338" y="212"/>
                  <a:pt x="337" y="210"/>
                </a:cubicBezTo>
                <a:cubicBezTo>
                  <a:pt x="336" y="205"/>
                  <a:pt x="333" y="202"/>
                  <a:pt x="329" y="199"/>
                </a:cubicBezTo>
                <a:cubicBezTo>
                  <a:pt x="325" y="196"/>
                  <a:pt x="319" y="194"/>
                  <a:pt x="314" y="194"/>
                </a:cubicBezTo>
                <a:cubicBezTo>
                  <a:pt x="309" y="194"/>
                  <a:pt x="305" y="195"/>
                  <a:pt x="301" y="196"/>
                </a:cubicBezTo>
                <a:cubicBezTo>
                  <a:pt x="291" y="198"/>
                  <a:pt x="283" y="198"/>
                  <a:pt x="277" y="207"/>
                </a:cubicBezTo>
                <a:cubicBezTo>
                  <a:pt x="273" y="214"/>
                  <a:pt x="267" y="222"/>
                  <a:pt x="268" y="230"/>
                </a:cubicBezTo>
                <a:cubicBezTo>
                  <a:pt x="268" y="233"/>
                  <a:pt x="270" y="235"/>
                  <a:pt x="270" y="238"/>
                </a:cubicBezTo>
                <a:cubicBezTo>
                  <a:pt x="271" y="242"/>
                  <a:pt x="271" y="246"/>
                  <a:pt x="273" y="250"/>
                </a:cubicBezTo>
                <a:cubicBezTo>
                  <a:pt x="275" y="256"/>
                  <a:pt x="281" y="262"/>
                  <a:pt x="287" y="262"/>
                </a:cubicBezTo>
                <a:cubicBezTo>
                  <a:pt x="290" y="262"/>
                  <a:pt x="291" y="262"/>
                  <a:pt x="293" y="261"/>
                </a:cubicBezTo>
                <a:cubicBezTo>
                  <a:pt x="295" y="260"/>
                  <a:pt x="296" y="257"/>
                  <a:pt x="298" y="257"/>
                </a:cubicBezTo>
                <a:cubicBezTo>
                  <a:pt x="303" y="257"/>
                  <a:pt x="305" y="264"/>
                  <a:pt x="307" y="267"/>
                </a:cubicBezTo>
                <a:cubicBezTo>
                  <a:pt x="311" y="271"/>
                  <a:pt x="316" y="269"/>
                  <a:pt x="319" y="273"/>
                </a:cubicBezTo>
                <a:cubicBezTo>
                  <a:pt x="322" y="277"/>
                  <a:pt x="326" y="284"/>
                  <a:pt x="325" y="289"/>
                </a:cubicBezTo>
                <a:cubicBezTo>
                  <a:pt x="323" y="294"/>
                  <a:pt x="315" y="295"/>
                  <a:pt x="313" y="300"/>
                </a:cubicBezTo>
                <a:cubicBezTo>
                  <a:pt x="308" y="308"/>
                  <a:pt x="320" y="305"/>
                  <a:pt x="323" y="312"/>
                </a:cubicBezTo>
                <a:cubicBezTo>
                  <a:pt x="321" y="314"/>
                  <a:pt x="319" y="316"/>
                  <a:pt x="317" y="317"/>
                </a:cubicBezTo>
                <a:cubicBezTo>
                  <a:pt x="285" y="349"/>
                  <a:pt x="241" y="369"/>
                  <a:pt x="192" y="369"/>
                </a:cubicBezTo>
                <a:cubicBezTo>
                  <a:pt x="185" y="369"/>
                  <a:pt x="178" y="369"/>
                  <a:pt x="170" y="368"/>
                </a:cubicBezTo>
                <a:cubicBezTo>
                  <a:pt x="171" y="366"/>
                  <a:pt x="171" y="365"/>
                  <a:pt x="171" y="364"/>
                </a:cubicBezTo>
                <a:cubicBezTo>
                  <a:pt x="174" y="359"/>
                  <a:pt x="176" y="355"/>
                  <a:pt x="181" y="351"/>
                </a:cubicBezTo>
                <a:cubicBezTo>
                  <a:pt x="192" y="341"/>
                  <a:pt x="201" y="330"/>
                  <a:pt x="209" y="319"/>
                </a:cubicBezTo>
                <a:cubicBezTo>
                  <a:pt x="213" y="313"/>
                  <a:pt x="220" y="312"/>
                  <a:pt x="224" y="306"/>
                </a:cubicBezTo>
                <a:cubicBezTo>
                  <a:pt x="226" y="303"/>
                  <a:pt x="226" y="298"/>
                  <a:pt x="227" y="294"/>
                </a:cubicBezTo>
                <a:cubicBezTo>
                  <a:pt x="227" y="290"/>
                  <a:pt x="228" y="288"/>
                  <a:pt x="230" y="285"/>
                </a:cubicBezTo>
                <a:cubicBezTo>
                  <a:pt x="232" y="282"/>
                  <a:pt x="237" y="279"/>
                  <a:pt x="238" y="276"/>
                </a:cubicBezTo>
                <a:cubicBezTo>
                  <a:pt x="240" y="269"/>
                  <a:pt x="230" y="261"/>
                  <a:pt x="224" y="259"/>
                </a:cubicBezTo>
                <a:cubicBezTo>
                  <a:pt x="220" y="257"/>
                  <a:pt x="215" y="258"/>
                  <a:pt x="211" y="255"/>
                </a:cubicBezTo>
                <a:cubicBezTo>
                  <a:pt x="207" y="254"/>
                  <a:pt x="206" y="251"/>
                  <a:pt x="203" y="248"/>
                </a:cubicBezTo>
                <a:cubicBezTo>
                  <a:pt x="200" y="246"/>
                  <a:pt x="196" y="244"/>
                  <a:pt x="192" y="242"/>
                </a:cubicBezTo>
                <a:cubicBezTo>
                  <a:pt x="188" y="240"/>
                  <a:pt x="184" y="241"/>
                  <a:pt x="180" y="240"/>
                </a:cubicBezTo>
                <a:cubicBezTo>
                  <a:pt x="178" y="239"/>
                  <a:pt x="176" y="237"/>
                  <a:pt x="174" y="236"/>
                </a:cubicBezTo>
                <a:cubicBezTo>
                  <a:pt x="172" y="235"/>
                  <a:pt x="170" y="235"/>
                  <a:pt x="168" y="234"/>
                </a:cubicBezTo>
                <a:cubicBezTo>
                  <a:pt x="166" y="233"/>
                  <a:pt x="163" y="235"/>
                  <a:pt x="162" y="237"/>
                </a:cubicBezTo>
                <a:cubicBezTo>
                  <a:pt x="160" y="240"/>
                  <a:pt x="160" y="243"/>
                  <a:pt x="160" y="246"/>
                </a:cubicBezTo>
                <a:cubicBezTo>
                  <a:pt x="160" y="247"/>
                  <a:pt x="160" y="247"/>
                  <a:pt x="160" y="247"/>
                </a:cubicBezTo>
                <a:cubicBezTo>
                  <a:pt x="160" y="247"/>
                  <a:pt x="160" y="247"/>
                  <a:pt x="160" y="247"/>
                </a:cubicBezTo>
                <a:cubicBezTo>
                  <a:pt x="155" y="246"/>
                  <a:pt x="153" y="243"/>
                  <a:pt x="151" y="240"/>
                </a:cubicBezTo>
                <a:cubicBezTo>
                  <a:pt x="149" y="237"/>
                  <a:pt x="149" y="235"/>
                  <a:pt x="146" y="234"/>
                </a:cubicBezTo>
                <a:cubicBezTo>
                  <a:pt x="144" y="233"/>
                  <a:pt x="143" y="234"/>
                  <a:pt x="141" y="232"/>
                </a:cubicBezTo>
                <a:cubicBezTo>
                  <a:pt x="137" y="229"/>
                  <a:pt x="136" y="224"/>
                  <a:pt x="131" y="221"/>
                </a:cubicBezTo>
                <a:cubicBezTo>
                  <a:pt x="129" y="219"/>
                  <a:pt x="125" y="221"/>
                  <a:pt x="122" y="220"/>
                </a:cubicBezTo>
                <a:cubicBezTo>
                  <a:pt x="117" y="217"/>
                  <a:pt x="122" y="208"/>
                  <a:pt x="125" y="205"/>
                </a:cubicBezTo>
                <a:cubicBezTo>
                  <a:pt x="127" y="204"/>
                  <a:pt x="128" y="204"/>
                  <a:pt x="130" y="204"/>
                </a:cubicBezTo>
                <a:cubicBezTo>
                  <a:pt x="132" y="203"/>
                  <a:pt x="134" y="201"/>
                  <a:pt x="137" y="201"/>
                </a:cubicBezTo>
                <a:cubicBezTo>
                  <a:pt x="140" y="200"/>
                  <a:pt x="143" y="202"/>
                  <a:pt x="145" y="204"/>
                </a:cubicBezTo>
                <a:cubicBezTo>
                  <a:pt x="149" y="207"/>
                  <a:pt x="152" y="212"/>
                  <a:pt x="156" y="214"/>
                </a:cubicBezTo>
                <a:cubicBezTo>
                  <a:pt x="159" y="216"/>
                  <a:pt x="164" y="216"/>
                  <a:pt x="164" y="212"/>
                </a:cubicBezTo>
                <a:cubicBezTo>
                  <a:pt x="163" y="207"/>
                  <a:pt x="154" y="207"/>
                  <a:pt x="153" y="202"/>
                </a:cubicBezTo>
                <a:cubicBezTo>
                  <a:pt x="153" y="200"/>
                  <a:pt x="157" y="193"/>
                  <a:pt x="158" y="191"/>
                </a:cubicBezTo>
                <a:cubicBezTo>
                  <a:pt x="161" y="185"/>
                  <a:pt x="168" y="185"/>
                  <a:pt x="171" y="180"/>
                </a:cubicBezTo>
                <a:cubicBezTo>
                  <a:pt x="174" y="177"/>
                  <a:pt x="173" y="172"/>
                  <a:pt x="176" y="169"/>
                </a:cubicBezTo>
                <a:cubicBezTo>
                  <a:pt x="179" y="167"/>
                  <a:pt x="185" y="167"/>
                  <a:pt x="189" y="165"/>
                </a:cubicBezTo>
                <a:cubicBezTo>
                  <a:pt x="193" y="162"/>
                  <a:pt x="197" y="156"/>
                  <a:pt x="199" y="151"/>
                </a:cubicBezTo>
                <a:cubicBezTo>
                  <a:pt x="200" y="144"/>
                  <a:pt x="199" y="141"/>
                  <a:pt x="193" y="138"/>
                </a:cubicBezTo>
                <a:cubicBezTo>
                  <a:pt x="189" y="136"/>
                  <a:pt x="185" y="134"/>
                  <a:pt x="181" y="132"/>
                </a:cubicBezTo>
                <a:cubicBezTo>
                  <a:pt x="178" y="131"/>
                  <a:pt x="176" y="130"/>
                  <a:pt x="174" y="127"/>
                </a:cubicBezTo>
                <a:cubicBezTo>
                  <a:pt x="172" y="126"/>
                  <a:pt x="171" y="124"/>
                  <a:pt x="169" y="123"/>
                </a:cubicBezTo>
                <a:cubicBezTo>
                  <a:pt x="167" y="121"/>
                  <a:pt x="166" y="122"/>
                  <a:pt x="164" y="122"/>
                </a:cubicBezTo>
                <a:cubicBezTo>
                  <a:pt x="161" y="122"/>
                  <a:pt x="162" y="123"/>
                  <a:pt x="160" y="121"/>
                </a:cubicBezTo>
                <a:cubicBezTo>
                  <a:pt x="159" y="121"/>
                  <a:pt x="159" y="118"/>
                  <a:pt x="158" y="117"/>
                </a:cubicBezTo>
                <a:cubicBezTo>
                  <a:pt x="155" y="113"/>
                  <a:pt x="147" y="113"/>
                  <a:pt x="145" y="117"/>
                </a:cubicBezTo>
                <a:cubicBezTo>
                  <a:pt x="142" y="121"/>
                  <a:pt x="147" y="130"/>
                  <a:pt x="140" y="133"/>
                </a:cubicBezTo>
                <a:cubicBezTo>
                  <a:pt x="137" y="134"/>
                  <a:pt x="130" y="131"/>
                  <a:pt x="127" y="129"/>
                </a:cubicBezTo>
                <a:cubicBezTo>
                  <a:pt x="120" y="126"/>
                  <a:pt x="118" y="118"/>
                  <a:pt x="123" y="113"/>
                </a:cubicBezTo>
                <a:cubicBezTo>
                  <a:pt x="130" y="106"/>
                  <a:pt x="141" y="105"/>
                  <a:pt x="147" y="98"/>
                </a:cubicBezTo>
                <a:cubicBezTo>
                  <a:pt x="148" y="96"/>
                  <a:pt x="150" y="94"/>
                  <a:pt x="149" y="91"/>
                </a:cubicBezTo>
                <a:cubicBezTo>
                  <a:pt x="149" y="89"/>
                  <a:pt x="146" y="83"/>
                  <a:pt x="145" y="82"/>
                </a:cubicBezTo>
                <a:cubicBezTo>
                  <a:pt x="140" y="77"/>
                  <a:pt x="131" y="83"/>
                  <a:pt x="127" y="75"/>
                </a:cubicBezTo>
                <a:cubicBezTo>
                  <a:pt x="126" y="73"/>
                  <a:pt x="126" y="72"/>
                  <a:pt x="126" y="70"/>
                </a:cubicBezTo>
                <a:cubicBezTo>
                  <a:pt x="125" y="66"/>
                  <a:pt x="125" y="67"/>
                  <a:pt x="121" y="66"/>
                </a:cubicBezTo>
                <a:cubicBezTo>
                  <a:pt x="115" y="63"/>
                  <a:pt x="103" y="62"/>
                  <a:pt x="97" y="66"/>
                </a:cubicBezTo>
                <a:cubicBezTo>
                  <a:pt x="93" y="68"/>
                  <a:pt x="88" y="74"/>
                  <a:pt x="87" y="78"/>
                </a:cubicBezTo>
                <a:cubicBezTo>
                  <a:pt x="86" y="83"/>
                  <a:pt x="89" y="84"/>
                  <a:pt x="93" y="86"/>
                </a:cubicBezTo>
                <a:cubicBezTo>
                  <a:pt x="99" y="90"/>
                  <a:pt x="94" y="93"/>
                  <a:pt x="90" y="95"/>
                </a:cubicBezTo>
                <a:cubicBezTo>
                  <a:pt x="82" y="99"/>
                  <a:pt x="83" y="95"/>
                  <a:pt x="78" y="90"/>
                </a:cubicBezTo>
                <a:cubicBezTo>
                  <a:pt x="76" y="87"/>
                  <a:pt x="73" y="86"/>
                  <a:pt x="70" y="83"/>
                </a:cubicBezTo>
                <a:cubicBezTo>
                  <a:pt x="69" y="81"/>
                  <a:pt x="68" y="79"/>
                  <a:pt x="66" y="78"/>
                </a:cubicBezTo>
                <a:cubicBezTo>
                  <a:pt x="67"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3" y="53"/>
                  <a:pt x="145" y="54"/>
                </a:cubicBezTo>
                <a:cubicBezTo>
                  <a:pt x="151" y="56"/>
                  <a:pt x="157" y="62"/>
                  <a:pt x="161" y="67"/>
                </a:cubicBezTo>
                <a:cubicBezTo>
                  <a:pt x="163" y="68"/>
                  <a:pt x="163" y="66"/>
                  <a:pt x="163" y="69"/>
                </a:cubicBezTo>
                <a:cubicBezTo>
                  <a:pt x="163" y="71"/>
                  <a:pt x="160" y="74"/>
                  <a:pt x="159" y="76"/>
                </a:cubicBezTo>
                <a:cubicBezTo>
                  <a:pt x="157" y="81"/>
                  <a:pt x="160" y="86"/>
                  <a:pt x="164" y="90"/>
                </a:cubicBezTo>
                <a:cubicBezTo>
                  <a:pt x="169" y="94"/>
                  <a:pt x="173" y="99"/>
                  <a:pt x="179" y="101"/>
                </a:cubicBezTo>
                <a:cubicBezTo>
                  <a:pt x="185" y="102"/>
                  <a:pt x="188" y="98"/>
                  <a:pt x="191" y="93"/>
                </a:cubicBezTo>
                <a:cubicBezTo>
                  <a:pt x="196" y="82"/>
                  <a:pt x="181" y="75"/>
                  <a:pt x="174" y="70"/>
                </a:cubicBezTo>
                <a:cubicBezTo>
                  <a:pt x="169" y="68"/>
                  <a:pt x="170" y="65"/>
                  <a:pt x="171" y="60"/>
                </a:cubicBezTo>
                <a:cubicBezTo>
                  <a:pt x="172" y="55"/>
                  <a:pt x="175" y="51"/>
                  <a:pt x="180" y="50"/>
                </a:cubicBezTo>
                <a:cubicBezTo>
                  <a:pt x="185" y="48"/>
                  <a:pt x="190" y="50"/>
                  <a:pt x="186" y="55"/>
                </a:cubicBezTo>
                <a:cubicBezTo>
                  <a:pt x="184" y="59"/>
                  <a:pt x="178" y="60"/>
                  <a:pt x="179" y="66"/>
                </a:cubicBezTo>
                <a:cubicBezTo>
                  <a:pt x="180" y="70"/>
                  <a:pt x="185" y="71"/>
                  <a:pt x="189" y="71"/>
                </a:cubicBezTo>
                <a:cubicBezTo>
                  <a:pt x="192" y="70"/>
                  <a:pt x="194" y="68"/>
                  <a:pt x="197" y="73"/>
                </a:cubicBezTo>
                <a:cubicBezTo>
                  <a:pt x="199" y="77"/>
                  <a:pt x="197" y="81"/>
                  <a:pt x="201" y="86"/>
                </a:cubicBezTo>
                <a:cubicBezTo>
                  <a:pt x="204" y="89"/>
                  <a:pt x="207" y="91"/>
                  <a:pt x="209" y="96"/>
                </a:cubicBezTo>
                <a:cubicBezTo>
                  <a:pt x="209" y="97"/>
                  <a:pt x="209" y="99"/>
                  <a:pt x="210" y="101"/>
                </a:cubicBezTo>
                <a:cubicBezTo>
                  <a:pt x="211" y="104"/>
                  <a:pt x="214" y="107"/>
                  <a:pt x="216" y="110"/>
                </a:cubicBezTo>
                <a:cubicBezTo>
                  <a:pt x="218" y="113"/>
                  <a:pt x="219" y="116"/>
                  <a:pt x="221" y="118"/>
                </a:cubicBezTo>
                <a:cubicBezTo>
                  <a:pt x="224" y="122"/>
                  <a:pt x="229" y="120"/>
                  <a:pt x="232" y="117"/>
                </a:cubicBezTo>
                <a:cubicBezTo>
                  <a:pt x="237" y="112"/>
                  <a:pt x="234" y="103"/>
                  <a:pt x="240" y="99"/>
                </a:cubicBezTo>
                <a:cubicBezTo>
                  <a:pt x="241" y="97"/>
                  <a:pt x="244" y="97"/>
                  <a:pt x="246" y="98"/>
                </a:cubicBezTo>
                <a:cubicBezTo>
                  <a:pt x="248" y="98"/>
                  <a:pt x="249" y="100"/>
                  <a:pt x="251" y="101"/>
                </a:cubicBezTo>
                <a:cubicBezTo>
                  <a:pt x="252" y="101"/>
                  <a:pt x="254" y="101"/>
                  <a:pt x="255" y="102"/>
                </a:cubicBezTo>
                <a:cubicBezTo>
                  <a:pt x="258" y="105"/>
                  <a:pt x="257" y="107"/>
                  <a:pt x="259" y="109"/>
                </a:cubicBezTo>
                <a:cubicBezTo>
                  <a:pt x="261" y="113"/>
                  <a:pt x="265" y="113"/>
                  <a:pt x="268" y="113"/>
                </a:cubicBezTo>
                <a:cubicBezTo>
                  <a:pt x="279" y="113"/>
                  <a:pt x="287" y="105"/>
                  <a:pt x="282" y="95"/>
                </a:cubicBezTo>
                <a:cubicBezTo>
                  <a:pt x="281" y="91"/>
                  <a:pt x="278" y="88"/>
                  <a:pt x="276" y="86"/>
                </a:cubicBezTo>
                <a:cubicBezTo>
                  <a:pt x="273" y="85"/>
                  <a:pt x="270" y="85"/>
                  <a:pt x="269" y="82"/>
                </a:cubicBezTo>
                <a:cubicBezTo>
                  <a:pt x="266" y="77"/>
                  <a:pt x="269" y="66"/>
                  <a:pt x="271" y="61"/>
                </a:cubicBezTo>
                <a:cubicBezTo>
                  <a:pt x="272" y="58"/>
                  <a:pt x="274" y="51"/>
                  <a:pt x="273" y="47"/>
                </a:cubicBezTo>
                <a:cubicBezTo>
                  <a:pt x="273" y="45"/>
                  <a:pt x="270" y="43"/>
                  <a:pt x="268" y="41"/>
                </a:cubicBezTo>
                <a:cubicBezTo>
                  <a:pt x="267" y="39"/>
                  <a:pt x="263" y="34"/>
                  <a:pt x="260" y="29"/>
                </a:cubicBezTo>
                <a:cubicBezTo>
                  <a:pt x="276" y="36"/>
                  <a:pt x="291" y="45"/>
                  <a:pt x="304" y="56"/>
                </a:cubicBezTo>
                <a:cubicBezTo>
                  <a:pt x="307" y="59"/>
                  <a:pt x="312" y="58"/>
                  <a:pt x="315" y="55"/>
                </a:cubicBezTo>
                <a:cubicBezTo>
                  <a:pt x="318" y="51"/>
                  <a:pt x="317" y="46"/>
                  <a:pt x="314" y="44"/>
                </a:cubicBezTo>
                <a:cubicBezTo>
                  <a:pt x="314" y="44"/>
                  <a:pt x="314" y="44"/>
                  <a:pt x="314" y="44"/>
                </a:cubicBezTo>
                <a:cubicBezTo>
                  <a:pt x="281" y="16"/>
                  <a:pt x="238" y="0"/>
                  <a:pt x="192" y="0"/>
                </a:cubicBezTo>
                <a:cubicBezTo>
                  <a:pt x="86" y="0"/>
                  <a:pt x="0" y="86"/>
                  <a:pt x="0" y="193"/>
                </a:cubicBezTo>
                <a:cubicBezTo>
                  <a:pt x="0" y="299"/>
                  <a:pt x="86" y="385"/>
                  <a:pt x="192" y="385"/>
                </a:cubicBezTo>
                <a:cubicBezTo>
                  <a:pt x="299" y="385"/>
                  <a:pt x="385" y="299"/>
                  <a:pt x="385" y="193"/>
                </a:cubicBezTo>
                <a:cubicBezTo>
                  <a:pt x="385" y="145"/>
                  <a:pt x="367" y="101"/>
                  <a:pt x="339" y="68"/>
                </a:cubicBezTo>
                <a:close/>
                <a:moveTo>
                  <a:pt x="340" y="133"/>
                </a:moveTo>
                <a:cubicBezTo>
                  <a:pt x="338" y="133"/>
                  <a:pt x="331" y="130"/>
                  <a:pt x="331" y="128"/>
                </a:cubicBezTo>
                <a:cubicBezTo>
                  <a:pt x="331" y="125"/>
                  <a:pt x="337" y="121"/>
                  <a:pt x="338" y="118"/>
                </a:cubicBezTo>
                <a:cubicBezTo>
                  <a:pt x="339" y="117"/>
                  <a:pt x="338" y="115"/>
                  <a:pt x="339" y="114"/>
                </a:cubicBezTo>
                <a:cubicBezTo>
                  <a:pt x="340" y="113"/>
                  <a:pt x="342" y="113"/>
                  <a:pt x="343" y="112"/>
                </a:cubicBezTo>
                <a:cubicBezTo>
                  <a:pt x="344" y="110"/>
                  <a:pt x="344" y="106"/>
                  <a:pt x="344" y="103"/>
                </a:cubicBezTo>
                <a:cubicBezTo>
                  <a:pt x="348" y="109"/>
                  <a:pt x="351" y="115"/>
                  <a:pt x="354" y="121"/>
                </a:cubicBezTo>
                <a:cubicBezTo>
                  <a:pt x="350" y="127"/>
                  <a:pt x="345" y="133"/>
                  <a:pt x="340" y="133"/>
                </a:cubicBezTo>
                <a:close/>
                <a:moveTo>
                  <a:pt x="169" y="306"/>
                </a:moveTo>
                <a:cubicBezTo>
                  <a:pt x="168" y="315"/>
                  <a:pt x="163" y="323"/>
                  <a:pt x="161" y="331"/>
                </a:cubicBezTo>
                <a:cubicBezTo>
                  <a:pt x="159" y="337"/>
                  <a:pt x="158" y="340"/>
                  <a:pt x="161" y="345"/>
                </a:cubicBezTo>
                <a:cubicBezTo>
                  <a:pt x="165" y="352"/>
                  <a:pt x="164" y="354"/>
                  <a:pt x="163" y="361"/>
                </a:cubicBezTo>
                <a:cubicBezTo>
                  <a:pt x="162" y="362"/>
                  <a:pt x="162" y="364"/>
                  <a:pt x="162" y="367"/>
                </a:cubicBezTo>
                <a:cubicBezTo>
                  <a:pt x="125" y="360"/>
                  <a:pt x="93" y="343"/>
                  <a:pt x="67" y="317"/>
                </a:cubicBezTo>
                <a:cubicBezTo>
                  <a:pt x="35" y="285"/>
                  <a:pt x="16" y="241"/>
                  <a:pt x="16" y="193"/>
                </a:cubicBezTo>
                <a:cubicBezTo>
                  <a:pt x="16" y="165"/>
                  <a:pt x="22" y="138"/>
                  <a:pt x="34" y="115"/>
                </a:cubicBezTo>
                <a:cubicBezTo>
                  <a:pt x="37" y="120"/>
                  <a:pt x="41" y="126"/>
                  <a:pt x="42"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4" y="192"/>
                  <a:pt x="75" y="197"/>
                </a:cubicBezTo>
                <a:cubicBezTo>
                  <a:pt x="78" y="214"/>
                  <a:pt x="99" y="220"/>
                  <a:pt x="111" y="229"/>
                </a:cubicBezTo>
                <a:cubicBezTo>
                  <a:pt x="115" y="231"/>
                  <a:pt x="119" y="233"/>
                  <a:pt x="123" y="235"/>
                </a:cubicBezTo>
                <a:cubicBezTo>
                  <a:pt x="127" y="238"/>
                  <a:pt x="130" y="241"/>
                  <a:pt x="135" y="243"/>
                </a:cubicBezTo>
                <a:cubicBezTo>
                  <a:pt x="141" y="245"/>
                  <a:pt x="145" y="246"/>
                  <a:pt x="150" y="250"/>
                </a:cubicBezTo>
                <a:cubicBezTo>
                  <a:pt x="151" y="251"/>
                  <a:pt x="154" y="253"/>
                  <a:pt x="156" y="255"/>
                </a:cubicBezTo>
                <a:cubicBezTo>
                  <a:pt x="155" y="256"/>
                  <a:pt x="154" y="257"/>
                  <a:pt x="153" y="259"/>
                </a:cubicBezTo>
                <a:cubicBezTo>
                  <a:pt x="151" y="261"/>
                  <a:pt x="151" y="263"/>
                  <a:pt x="151" y="267"/>
                </a:cubicBezTo>
                <a:cubicBezTo>
                  <a:pt x="151" y="268"/>
                  <a:pt x="151" y="269"/>
                  <a:pt x="151" y="270"/>
                </a:cubicBezTo>
                <a:cubicBezTo>
                  <a:pt x="151" y="271"/>
                  <a:pt x="149" y="272"/>
                  <a:pt x="149" y="273"/>
                </a:cubicBezTo>
                <a:cubicBezTo>
                  <a:pt x="148" y="280"/>
                  <a:pt x="158" y="285"/>
                  <a:pt x="162" y="289"/>
                </a:cubicBezTo>
                <a:cubicBezTo>
                  <a:pt x="168" y="293"/>
                  <a:pt x="170" y="299"/>
                  <a:pt x="169" y="306"/>
                </a:cubicBezTo>
                <a:close/>
              </a:path>
            </a:pathLst>
          </a:custGeom>
          <a:solidFill>
            <a:srgbClr val="FFFFFF"/>
          </a:solidFill>
          <a:ln>
            <a:noFill/>
          </a:ln>
          <a:extLst/>
        </p:spPr>
        <p:txBody>
          <a:bodyPr/>
          <a:lstStyle/>
          <a:p>
            <a:endParaRPr lang="en-US" sz="1600" dirty="0"/>
          </a:p>
        </p:txBody>
      </p:sp>
      <p:sp>
        <p:nvSpPr>
          <p:cNvPr id="17" name="textruta 214"/>
          <p:cNvSpPr txBox="1"/>
          <p:nvPr/>
        </p:nvSpPr>
        <p:spPr>
          <a:xfrm>
            <a:off x="9168733" y="3308362"/>
            <a:ext cx="1319491" cy="261610"/>
          </a:xfrm>
          <a:prstGeom prst="rect">
            <a:avLst/>
          </a:prstGeom>
          <a:noFill/>
        </p:spPr>
        <p:txBody>
          <a:bodyPr wrap="square" rtlCol="0">
            <a:spAutoFit/>
          </a:bodyPr>
          <a:lstStyle/>
          <a:p>
            <a:pPr algn="ctr"/>
            <a:r>
              <a:rPr lang="en-US" sz="1100" dirty="0">
                <a:solidFill>
                  <a:schemeClr val="bg1"/>
                </a:solidFill>
              </a:rPr>
              <a:t>Mobility</a:t>
            </a:r>
          </a:p>
        </p:txBody>
      </p:sp>
      <p:sp>
        <p:nvSpPr>
          <p:cNvPr id="18" name="textruta 10"/>
          <p:cNvSpPr txBox="1"/>
          <p:nvPr/>
        </p:nvSpPr>
        <p:spPr>
          <a:xfrm>
            <a:off x="832728" y="5446972"/>
            <a:ext cx="1816523" cy="430887"/>
          </a:xfrm>
          <a:prstGeom prst="rect">
            <a:avLst/>
          </a:prstGeom>
          <a:noFill/>
        </p:spPr>
        <p:txBody>
          <a:bodyPr wrap="none" rtlCol="0">
            <a:spAutoFit/>
          </a:bodyPr>
          <a:lstStyle/>
          <a:p>
            <a:r>
              <a:rPr lang="en-US" sz="2200" dirty="0">
                <a:solidFill>
                  <a:schemeClr val="bg1"/>
                </a:solidFill>
                <a:ea typeface="Arial" charset="0"/>
                <a:cs typeface="Arial" charset="0"/>
              </a:rPr>
              <a:t>EC-GSM-IoT</a:t>
            </a:r>
            <a:endParaRPr lang="sv-SE" sz="2200" dirty="0">
              <a:ea typeface="Arial" charset="0"/>
              <a:cs typeface="Arial" charset="0"/>
            </a:endParaRPr>
          </a:p>
        </p:txBody>
      </p:sp>
      <p:sp>
        <p:nvSpPr>
          <p:cNvPr id="19" name="textruta 214"/>
          <p:cNvSpPr txBox="1"/>
          <p:nvPr/>
        </p:nvSpPr>
        <p:spPr>
          <a:xfrm>
            <a:off x="4087187" y="5446972"/>
            <a:ext cx="1016077" cy="646331"/>
          </a:xfrm>
          <a:prstGeom prst="rect">
            <a:avLst/>
          </a:prstGeom>
          <a:noFill/>
        </p:spPr>
        <p:txBody>
          <a:bodyPr wrap="square" rtlCol="0">
            <a:spAutoFit/>
          </a:bodyPr>
          <a:lstStyle/>
          <a:p>
            <a:pPr algn="ctr"/>
            <a:r>
              <a:rPr lang="en-US" sz="1800" dirty="0">
                <a:solidFill>
                  <a:schemeClr val="bg1"/>
                </a:solidFill>
              </a:rPr>
              <a:t>164dB (+20dB)</a:t>
            </a:r>
          </a:p>
        </p:txBody>
      </p:sp>
      <p:sp>
        <p:nvSpPr>
          <p:cNvPr id="20" name="textruta 214"/>
          <p:cNvSpPr txBox="1"/>
          <p:nvPr/>
        </p:nvSpPr>
        <p:spPr>
          <a:xfrm>
            <a:off x="5326933" y="5446972"/>
            <a:ext cx="1179901" cy="369332"/>
          </a:xfrm>
          <a:prstGeom prst="rect">
            <a:avLst/>
          </a:prstGeom>
          <a:noFill/>
        </p:spPr>
        <p:txBody>
          <a:bodyPr wrap="square" rtlCol="0">
            <a:spAutoFit/>
          </a:bodyPr>
          <a:lstStyle/>
          <a:p>
            <a:pPr algn="ctr"/>
            <a:r>
              <a:rPr lang="en-US" sz="1800" dirty="0">
                <a:solidFill>
                  <a:schemeClr val="bg1"/>
                </a:solidFill>
              </a:rPr>
              <a:t>10+ Year</a:t>
            </a:r>
          </a:p>
        </p:txBody>
      </p:sp>
      <p:sp>
        <p:nvSpPr>
          <p:cNvPr id="21" name="textruta 214"/>
          <p:cNvSpPr txBox="1"/>
          <p:nvPr/>
        </p:nvSpPr>
        <p:spPr>
          <a:xfrm>
            <a:off x="6588439" y="5446972"/>
            <a:ext cx="1062881" cy="646331"/>
          </a:xfrm>
          <a:prstGeom prst="rect">
            <a:avLst/>
          </a:prstGeom>
          <a:noFill/>
        </p:spPr>
        <p:txBody>
          <a:bodyPr wrap="square" rtlCol="0">
            <a:spAutoFit/>
          </a:bodyPr>
          <a:lstStyle/>
          <a:p>
            <a:pPr algn="ctr"/>
            <a:r>
              <a:rPr lang="en-US" sz="1800" dirty="0">
                <a:solidFill>
                  <a:schemeClr val="bg1"/>
                </a:solidFill>
              </a:rPr>
              <a:t>473/473kbps</a:t>
            </a:r>
          </a:p>
        </p:txBody>
      </p:sp>
      <p:sp>
        <p:nvSpPr>
          <p:cNvPr id="22" name="textruta 214"/>
          <p:cNvSpPr txBox="1"/>
          <p:nvPr/>
        </p:nvSpPr>
        <p:spPr>
          <a:xfrm>
            <a:off x="10533870" y="5446972"/>
            <a:ext cx="1097745" cy="369332"/>
          </a:xfrm>
          <a:prstGeom prst="rect">
            <a:avLst/>
          </a:prstGeom>
          <a:noFill/>
        </p:spPr>
        <p:txBody>
          <a:bodyPr wrap="square" rtlCol="0">
            <a:spAutoFit/>
          </a:bodyPr>
          <a:lstStyle/>
          <a:p>
            <a:pPr algn="ctr"/>
            <a:r>
              <a:rPr lang="en-US" sz="1800" dirty="0">
                <a:solidFill>
                  <a:schemeClr val="bg1"/>
                </a:solidFill>
              </a:rPr>
              <a:t>SW </a:t>
            </a:r>
          </a:p>
        </p:txBody>
      </p:sp>
      <p:sp>
        <p:nvSpPr>
          <p:cNvPr id="23" name="Freeform 3"/>
          <p:cNvSpPr>
            <a:spLocks noChangeAspect="1" noEditPoints="1"/>
          </p:cNvSpPr>
          <p:nvPr/>
        </p:nvSpPr>
        <p:spPr bwMode="auto">
          <a:xfrm>
            <a:off x="8513383" y="5446972"/>
            <a:ext cx="417932" cy="467402"/>
          </a:xfrm>
          <a:custGeom>
            <a:avLst/>
            <a:gdLst>
              <a:gd name="T0" fmla="*/ 2147483647 w 311"/>
              <a:gd name="T1" fmla="*/ 2147483647 h 348"/>
              <a:gd name="T2" fmla="*/ 2147483647 w 311"/>
              <a:gd name="T3" fmla="*/ 2147483647 h 348"/>
              <a:gd name="T4" fmla="*/ 2147483647 w 311"/>
              <a:gd name="T5" fmla="*/ 2147483647 h 348"/>
              <a:gd name="T6" fmla="*/ 2147483647 w 311"/>
              <a:gd name="T7" fmla="*/ 2147483647 h 348"/>
              <a:gd name="T8" fmla="*/ 2147483647 w 311"/>
              <a:gd name="T9" fmla="*/ 2147483647 h 348"/>
              <a:gd name="T10" fmla="*/ 2147483647 w 311"/>
              <a:gd name="T11" fmla="*/ 2147483647 h 348"/>
              <a:gd name="T12" fmla="*/ 2147483647 w 311"/>
              <a:gd name="T13" fmla="*/ 2147483647 h 348"/>
              <a:gd name="T14" fmla="*/ 2147483647 w 311"/>
              <a:gd name="T15" fmla="*/ 2147483647 h 348"/>
              <a:gd name="T16" fmla="*/ 2147483647 w 311"/>
              <a:gd name="T17" fmla="*/ 2147483647 h 348"/>
              <a:gd name="T18" fmla="*/ 2147483647 w 311"/>
              <a:gd name="T19" fmla="*/ 0 h 348"/>
              <a:gd name="T20" fmla="*/ 2147483647 w 311"/>
              <a:gd name="T21" fmla="*/ 2147483647 h 348"/>
              <a:gd name="T22" fmla="*/ 2147483647 w 311"/>
              <a:gd name="T23" fmla="*/ 2147483647 h 348"/>
              <a:gd name="T24" fmla="*/ 2147483647 w 311"/>
              <a:gd name="T25" fmla="*/ 2147483647 h 348"/>
              <a:gd name="T26" fmla="*/ 0 w 311"/>
              <a:gd name="T27" fmla="*/ 2147483647 h 348"/>
              <a:gd name="T28" fmla="*/ 2147483647 w 311"/>
              <a:gd name="T29" fmla="*/ 2147483647 h 348"/>
              <a:gd name="T30" fmla="*/ 2147483647 w 311"/>
              <a:gd name="T31" fmla="*/ 2147483647 h 348"/>
              <a:gd name="T32" fmla="*/ 2147483647 w 311"/>
              <a:gd name="T33" fmla="*/ 2147483647 h 348"/>
              <a:gd name="T34" fmla="*/ 2147483647 w 311"/>
              <a:gd name="T35" fmla="*/ 2147483647 h 348"/>
              <a:gd name="T36" fmla="*/ 2147483647 w 311"/>
              <a:gd name="T37" fmla="*/ 2147483647 h 348"/>
              <a:gd name="T38" fmla="*/ 2147483647 w 311"/>
              <a:gd name="T39" fmla="*/ 2147483647 h 348"/>
              <a:gd name="T40" fmla="*/ 2147483647 w 311"/>
              <a:gd name="T41" fmla="*/ 2147483647 h 348"/>
              <a:gd name="T42" fmla="*/ 2147483647 w 311"/>
              <a:gd name="T43" fmla="*/ 2147483647 h 348"/>
              <a:gd name="T44" fmla="*/ 2147483647 w 311"/>
              <a:gd name="T45" fmla="*/ 2147483647 h 348"/>
              <a:gd name="T46" fmla="*/ 2147483647 w 311"/>
              <a:gd name="T47" fmla="*/ 2147483647 h 348"/>
              <a:gd name="T48" fmla="*/ 2147483647 w 311"/>
              <a:gd name="T49" fmla="*/ 2147483647 h 348"/>
              <a:gd name="T50" fmla="*/ 2147483647 w 311"/>
              <a:gd name="T51" fmla="*/ 2147483647 h 348"/>
              <a:gd name="T52" fmla="*/ 2147483647 w 311"/>
              <a:gd name="T53" fmla="*/ 2147483647 h 348"/>
              <a:gd name="T54" fmla="*/ 2147483647 w 311"/>
              <a:gd name="T55" fmla="*/ 2147483647 h 348"/>
              <a:gd name="T56" fmla="*/ 2147483647 w 311"/>
              <a:gd name="T57" fmla="*/ 2147483647 h 348"/>
              <a:gd name="T58" fmla="*/ 2147483647 w 311"/>
              <a:gd name="T59" fmla="*/ 2147483647 h 348"/>
              <a:gd name="T60" fmla="*/ 2147483647 w 311"/>
              <a:gd name="T61" fmla="*/ 2147483647 h 348"/>
              <a:gd name="T62" fmla="*/ 2147483647 w 311"/>
              <a:gd name="T63" fmla="*/ 2147483647 h 348"/>
              <a:gd name="T64" fmla="*/ 2147483647 w 311"/>
              <a:gd name="T65" fmla="*/ 2147483647 h 348"/>
              <a:gd name="T66" fmla="*/ 2147483647 w 311"/>
              <a:gd name="T67" fmla="*/ 2147483647 h 348"/>
              <a:gd name="T68" fmla="*/ 2147483647 w 311"/>
              <a:gd name="T69" fmla="*/ 2147483647 h 348"/>
              <a:gd name="T70" fmla="*/ 2147483647 w 311"/>
              <a:gd name="T71" fmla="*/ 2147483647 h 348"/>
              <a:gd name="T72" fmla="*/ 2147483647 w 311"/>
              <a:gd name="T73" fmla="*/ 2147483647 h 348"/>
              <a:gd name="T74" fmla="*/ 2147483647 w 311"/>
              <a:gd name="T75" fmla="*/ 2147483647 h 348"/>
              <a:gd name="T76" fmla="*/ 2147483647 w 311"/>
              <a:gd name="T77" fmla="*/ 2147483647 h 348"/>
              <a:gd name="T78" fmla="*/ 2147483647 w 311"/>
              <a:gd name="T79" fmla="*/ 2147483647 h 348"/>
              <a:gd name="T80" fmla="*/ 2147483647 w 311"/>
              <a:gd name="T81" fmla="*/ 2147483647 h 348"/>
              <a:gd name="T82" fmla="*/ 2147483647 w 311"/>
              <a:gd name="T83" fmla="*/ 2147483647 h 348"/>
              <a:gd name="T84" fmla="*/ 2147483647 w 311"/>
              <a:gd name="T85" fmla="*/ 2147483647 h 348"/>
              <a:gd name="T86" fmla="*/ 2147483647 w 311"/>
              <a:gd name="T87" fmla="*/ 2147483647 h 348"/>
              <a:gd name="T88" fmla="*/ 2147483647 w 311"/>
              <a:gd name="T89" fmla="*/ 2147483647 h 348"/>
              <a:gd name="T90" fmla="*/ 2147483647 w 311"/>
              <a:gd name="T91" fmla="*/ 2147483647 h 348"/>
              <a:gd name="T92" fmla="*/ 2147483647 w 311"/>
              <a:gd name="T93" fmla="*/ 2147483647 h 348"/>
              <a:gd name="T94" fmla="*/ 2147483647 w 311"/>
              <a:gd name="T95" fmla="*/ 2147483647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1" h="348">
                <a:moveTo>
                  <a:pt x="303" y="249"/>
                </a:moveTo>
                <a:cubicBezTo>
                  <a:pt x="302" y="248"/>
                  <a:pt x="302" y="248"/>
                  <a:pt x="302" y="248"/>
                </a:cubicBezTo>
                <a:cubicBezTo>
                  <a:pt x="302" y="248"/>
                  <a:pt x="302" y="248"/>
                  <a:pt x="302" y="248"/>
                </a:cubicBezTo>
                <a:cubicBezTo>
                  <a:pt x="303" y="247"/>
                  <a:pt x="304" y="244"/>
                  <a:pt x="307" y="240"/>
                </a:cubicBezTo>
                <a:cubicBezTo>
                  <a:pt x="309" y="236"/>
                  <a:pt x="311" y="231"/>
                  <a:pt x="311" y="224"/>
                </a:cubicBezTo>
                <a:cubicBezTo>
                  <a:pt x="311" y="216"/>
                  <a:pt x="308" y="210"/>
                  <a:pt x="306" y="206"/>
                </a:cubicBezTo>
                <a:cubicBezTo>
                  <a:pt x="305" y="203"/>
                  <a:pt x="304" y="201"/>
                  <a:pt x="303" y="200"/>
                </a:cubicBezTo>
                <a:cubicBezTo>
                  <a:pt x="303" y="200"/>
                  <a:pt x="303" y="199"/>
                  <a:pt x="303" y="199"/>
                </a:cubicBezTo>
                <a:cubicBezTo>
                  <a:pt x="303" y="199"/>
                  <a:pt x="303" y="199"/>
                  <a:pt x="303" y="199"/>
                </a:cubicBezTo>
                <a:cubicBezTo>
                  <a:pt x="303" y="199"/>
                  <a:pt x="303" y="199"/>
                  <a:pt x="303" y="198"/>
                </a:cubicBezTo>
                <a:cubicBezTo>
                  <a:pt x="304" y="193"/>
                  <a:pt x="310" y="181"/>
                  <a:pt x="310" y="168"/>
                </a:cubicBezTo>
                <a:cubicBezTo>
                  <a:pt x="310" y="159"/>
                  <a:pt x="306" y="150"/>
                  <a:pt x="301" y="143"/>
                </a:cubicBezTo>
                <a:cubicBezTo>
                  <a:pt x="295" y="135"/>
                  <a:pt x="287" y="129"/>
                  <a:pt x="276" y="129"/>
                </a:cubicBezTo>
                <a:cubicBezTo>
                  <a:pt x="199" y="129"/>
                  <a:pt x="199" y="129"/>
                  <a:pt x="199" y="129"/>
                </a:cubicBezTo>
                <a:cubicBezTo>
                  <a:pt x="204" y="118"/>
                  <a:pt x="208" y="110"/>
                  <a:pt x="212" y="102"/>
                </a:cubicBezTo>
                <a:cubicBezTo>
                  <a:pt x="216" y="92"/>
                  <a:pt x="218" y="81"/>
                  <a:pt x="218" y="64"/>
                </a:cubicBezTo>
                <a:cubicBezTo>
                  <a:pt x="218" y="62"/>
                  <a:pt x="218" y="62"/>
                  <a:pt x="218" y="62"/>
                </a:cubicBezTo>
                <a:cubicBezTo>
                  <a:pt x="218" y="55"/>
                  <a:pt x="218" y="45"/>
                  <a:pt x="216" y="35"/>
                </a:cubicBezTo>
                <a:cubicBezTo>
                  <a:pt x="215" y="25"/>
                  <a:pt x="212" y="15"/>
                  <a:pt x="204" y="7"/>
                </a:cubicBezTo>
                <a:cubicBezTo>
                  <a:pt x="199" y="2"/>
                  <a:pt x="192" y="0"/>
                  <a:pt x="186" y="0"/>
                </a:cubicBezTo>
                <a:cubicBezTo>
                  <a:pt x="177" y="0"/>
                  <a:pt x="167" y="3"/>
                  <a:pt x="161" y="12"/>
                </a:cubicBezTo>
                <a:cubicBezTo>
                  <a:pt x="158" y="16"/>
                  <a:pt x="156" y="21"/>
                  <a:pt x="155" y="27"/>
                </a:cubicBezTo>
                <a:cubicBezTo>
                  <a:pt x="150" y="44"/>
                  <a:pt x="146" y="69"/>
                  <a:pt x="140" y="80"/>
                </a:cubicBezTo>
                <a:cubicBezTo>
                  <a:pt x="125" y="108"/>
                  <a:pt x="107" y="131"/>
                  <a:pt x="92" y="145"/>
                </a:cubicBezTo>
                <a:cubicBezTo>
                  <a:pt x="85" y="150"/>
                  <a:pt x="79" y="155"/>
                  <a:pt x="74" y="158"/>
                </a:cubicBezTo>
                <a:cubicBezTo>
                  <a:pt x="72" y="149"/>
                  <a:pt x="65" y="143"/>
                  <a:pt x="56" y="143"/>
                </a:cubicBezTo>
                <a:cubicBezTo>
                  <a:pt x="19" y="143"/>
                  <a:pt x="19" y="143"/>
                  <a:pt x="19" y="143"/>
                </a:cubicBezTo>
                <a:cubicBezTo>
                  <a:pt x="8" y="143"/>
                  <a:pt x="0" y="152"/>
                  <a:pt x="0" y="162"/>
                </a:cubicBezTo>
                <a:cubicBezTo>
                  <a:pt x="0" y="328"/>
                  <a:pt x="0" y="328"/>
                  <a:pt x="0" y="328"/>
                </a:cubicBezTo>
                <a:cubicBezTo>
                  <a:pt x="0" y="339"/>
                  <a:pt x="8" y="348"/>
                  <a:pt x="19" y="348"/>
                </a:cubicBezTo>
                <a:cubicBezTo>
                  <a:pt x="56" y="348"/>
                  <a:pt x="56" y="348"/>
                  <a:pt x="56" y="348"/>
                </a:cubicBezTo>
                <a:cubicBezTo>
                  <a:pt x="64" y="348"/>
                  <a:pt x="72" y="342"/>
                  <a:pt x="74" y="334"/>
                </a:cubicBezTo>
                <a:cubicBezTo>
                  <a:pt x="88" y="339"/>
                  <a:pt x="112" y="348"/>
                  <a:pt x="139" y="348"/>
                </a:cubicBezTo>
                <a:cubicBezTo>
                  <a:pt x="157" y="348"/>
                  <a:pt x="193" y="348"/>
                  <a:pt x="219" y="348"/>
                </a:cubicBezTo>
                <a:cubicBezTo>
                  <a:pt x="233" y="348"/>
                  <a:pt x="244" y="348"/>
                  <a:pt x="250" y="348"/>
                </a:cubicBezTo>
                <a:cubicBezTo>
                  <a:pt x="259" y="347"/>
                  <a:pt x="269" y="344"/>
                  <a:pt x="276" y="339"/>
                </a:cubicBezTo>
                <a:cubicBezTo>
                  <a:pt x="283" y="334"/>
                  <a:pt x="289" y="328"/>
                  <a:pt x="291" y="320"/>
                </a:cubicBezTo>
                <a:cubicBezTo>
                  <a:pt x="292" y="313"/>
                  <a:pt x="292" y="309"/>
                  <a:pt x="292" y="305"/>
                </a:cubicBezTo>
                <a:cubicBezTo>
                  <a:pt x="293" y="302"/>
                  <a:pt x="293" y="301"/>
                  <a:pt x="293" y="300"/>
                </a:cubicBezTo>
                <a:cubicBezTo>
                  <a:pt x="293" y="299"/>
                  <a:pt x="296" y="296"/>
                  <a:pt x="299" y="292"/>
                </a:cubicBezTo>
                <a:cubicBezTo>
                  <a:pt x="302" y="287"/>
                  <a:pt x="305" y="281"/>
                  <a:pt x="307" y="273"/>
                </a:cubicBezTo>
                <a:cubicBezTo>
                  <a:pt x="307" y="271"/>
                  <a:pt x="307" y="268"/>
                  <a:pt x="307" y="266"/>
                </a:cubicBezTo>
                <a:cubicBezTo>
                  <a:pt x="307" y="260"/>
                  <a:pt x="306" y="255"/>
                  <a:pt x="304" y="252"/>
                </a:cubicBezTo>
                <a:cubicBezTo>
                  <a:pt x="303" y="251"/>
                  <a:pt x="303" y="250"/>
                  <a:pt x="303" y="249"/>
                </a:cubicBezTo>
                <a:close/>
                <a:moveTo>
                  <a:pt x="292" y="234"/>
                </a:moveTo>
                <a:cubicBezTo>
                  <a:pt x="290" y="238"/>
                  <a:pt x="287" y="241"/>
                  <a:pt x="286" y="248"/>
                </a:cubicBezTo>
                <a:cubicBezTo>
                  <a:pt x="286" y="254"/>
                  <a:pt x="289" y="257"/>
                  <a:pt x="290" y="259"/>
                </a:cubicBezTo>
                <a:cubicBezTo>
                  <a:pt x="291" y="261"/>
                  <a:pt x="291" y="263"/>
                  <a:pt x="291" y="266"/>
                </a:cubicBezTo>
                <a:cubicBezTo>
                  <a:pt x="291" y="267"/>
                  <a:pt x="291" y="269"/>
                  <a:pt x="291" y="270"/>
                </a:cubicBezTo>
                <a:cubicBezTo>
                  <a:pt x="290" y="276"/>
                  <a:pt x="288" y="280"/>
                  <a:pt x="285" y="284"/>
                </a:cubicBezTo>
                <a:cubicBezTo>
                  <a:pt x="283" y="288"/>
                  <a:pt x="280" y="290"/>
                  <a:pt x="278" y="294"/>
                </a:cubicBezTo>
                <a:cubicBezTo>
                  <a:pt x="275" y="303"/>
                  <a:pt x="277" y="306"/>
                  <a:pt x="275" y="316"/>
                </a:cubicBezTo>
                <a:cubicBezTo>
                  <a:pt x="275" y="319"/>
                  <a:pt x="272" y="323"/>
                  <a:pt x="267" y="326"/>
                </a:cubicBezTo>
                <a:cubicBezTo>
                  <a:pt x="262" y="329"/>
                  <a:pt x="256" y="332"/>
                  <a:pt x="249" y="332"/>
                </a:cubicBezTo>
                <a:cubicBezTo>
                  <a:pt x="244" y="332"/>
                  <a:pt x="233" y="332"/>
                  <a:pt x="219" y="332"/>
                </a:cubicBezTo>
                <a:cubicBezTo>
                  <a:pt x="193" y="332"/>
                  <a:pt x="157" y="332"/>
                  <a:pt x="139" y="332"/>
                </a:cubicBezTo>
                <a:cubicBezTo>
                  <a:pt x="121" y="332"/>
                  <a:pt x="104" y="328"/>
                  <a:pt x="91" y="323"/>
                </a:cubicBezTo>
                <a:cubicBezTo>
                  <a:pt x="85" y="321"/>
                  <a:pt x="80" y="319"/>
                  <a:pt x="76" y="317"/>
                </a:cubicBezTo>
                <a:cubicBezTo>
                  <a:pt x="76" y="317"/>
                  <a:pt x="75" y="317"/>
                  <a:pt x="75" y="317"/>
                </a:cubicBezTo>
                <a:cubicBezTo>
                  <a:pt x="75" y="227"/>
                  <a:pt x="75" y="227"/>
                  <a:pt x="75" y="227"/>
                </a:cubicBezTo>
                <a:cubicBezTo>
                  <a:pt x="75" y="223"/>
                  <a:pt x="71" y="219"/>
                  <a:pt x="67" y="219"/>
                </a:cubicBezTo>
                <a:cubicBezTo>
                  <a:pt x="62" y="219"/>
                  <a:pt x="59" y="223"/>
                  <a:pt x="59" y="227"/>
                </a:cubicBezTo>
                <a:cubicBezTo>
                  <a:pt x="59" y="328"/>
                  <a:pt x="59" y="328"/>
                  <a:pt x="59" y="328"/>
                </a:cubicBezTo>
                <a:cubicBezTo>
                  <a:pt x="59" y="330"/>
                  <a:pt x="57" y="332"/>
                  <a:pt x="56" y="332"/>
                </a:cubicBezTo>
                <a:cubicBezTo>
                  <a:pt x="19" y="332"/>
                  <a:pt x="19" y="332"/>
                  <a:pt x="19" y="332"/>
                </a:cubicBezTo>
                <a:cubicBezTo>
                  <a:pt x="17" y="332"/>
                  <a:pt x="16" y="330"/>
                  <a:pt x="16" y="328"/>
                </a:cubicBezTo>
                <a:cubicBezTo>
                  <a:pt x="16" y="162"/>
                  <a:pt x="16" y="162"/>
                  <a:pt x="16" y="162"/>
                </a:cubicBezTo>
                <a:cubicBezTo>
                  <a:pt x="16" y="161"/>
                  <a:pt x="17" y="159"/>
                  <a:pt x="19" y="159"/>
                </a:cubicBezTo>
                <a:cubicBezTo>
                  <a:pt x="56" y="159"/>
                  <a:pt x="56" y="159"/>
                  <a:pt x="56" y="159"/>
                </a:cubicBezTo>
                <a:cubicBezTo>
                  <a:pt x="57" y="159"/>
                  <a:pt x="59" y="161"/>
                  <a:pt x="59" y="162"/>
                </a:cubicBezTo>
                <a:cubicBezTo>
                  <a:pt x="59" y="195"/>
                  <a:pt x="59" y="195"/>
                  <a:pt x="59" y="195"/>
                </a:cubicBezTo>
                <a:cubicBezTo>
                  <a:pt x="59" y="200"/>
                  <a:pt x="62" y="203"/>
                  <a:pt x="67" y="203"/>
                </a:cubicBezTo>
                <a:cubicBezTo>
                  <a:pt x="71" y="203"/>
                  <a:pt x="75" y="200"/>
                  <a:pt x="75" y="195"/>
                </a:cubicBezTo>
                <a:cubicBezTo>
                  <a:pt x="75" y="176"/>
                  <a:pt x="75" y="176"/>
                  <a:pt x="75" y="176"/>
                </a:cubicBezTo>
                <a:cubicBezTo>
                  <a:pt x="81" y="173"/>
                  <a:pt x="91" y="167"/>
                  <a:pt x="102" y="157"/>
                </a:cubicBezTo>
                <a:cubicBezTo>
                  <a:pt x="119" y="142"/>
                  <a:pt x="138" y="117"/>
                  <a:pt x="154" y="88"/>
                </a:cubicBezTo>
                <a:cubicBezTo>
                  <a:pt x="160" y="77"/>
                  <a:pt x="163" y="62"/>
                  <a:pt x="166" y="49"/>
                </a:cubicBezTo>
                <a:cubicBezTo>
                  <a:pt x="167" y="42"/>
                  <a:pt x="169" y="36"/>
                  <a:pt x="170" y="31"/>
                </a:cubicBezTo>
                <a:cubicBezTo>
                  <a:pt x="172" y="26"/>
                  <a:pt x="173" y="22"/>
                  <a:pt x="174" y="21"/>
                </a:cubicBezTo>
                <a:cubicBezTo>
                  <a:pt x="177" y="17"/>
                  <a:pt x="181" y="16"/>
                  <a:pt x="186" y="16"/>
                </a:cubicBezTo>
                <a:cubicBezTo>
                  <a:pt x="189" y="16"/>
                  <a:pt x="192" y="17"/>
                  <a:pt x="193" y="18"/>
                </a:cubicBezTo>
                <a:cubicBezTo>
                  <a:pt x="196" y="22"/>
                  <a:pt x="199" y="29"/>
                  <a:pt x="201" y="38"/>
                </a:cubicBezTo>
                <a:cubicBezTo>
                  <a:pt x="202" y="46"/>
                  <a:pt x="202" y="55"/>
                  <a:pt x="202" y="62"/>
                </a:cubicBezTo>
                <a:cubicBezTo>
                  <a:pt x="202" y="63"/>
                  <a:pt x="202" y="64"/>
                  <a:pt x="202" y="64"/>
                </a:cubicBezTo>
                <a:cubicBezTo>
                  <a:pt x="202" y="79"/>
                  <a:pt x="200" y="87"/>
                  <a:pt x="197" y="96"/>
                </a:cubicBezTo>
                <a:cubicBezTo>
                  <a:pt x="193" y="105"/>
                  <a:pt x="187" y="116"/>
                  <a:pt x="179" y="133"/>
                </a:cubicBezTo>
                <a:cubicBezTo>
                  <a:pt x="178" y="136"/>
                  <a:pt x="178" y="139"/>
                  <a:pt x="179" y="141"/>
                </a:cubicBezTo>
                <a:cubicBezTo>
                  <a:pt x="181" y="143"/>
                  <a:pt x="183" y="145"/>
                  <a:pt x="186" y="145"/>
                </a:cubicBezTo>
                <a:cubicBezTo>
                  <a:pt x="276" y="145"/>
                  <a:pt x="276" y="145"/>
                  <a:pt x="276" y="145"/>
                </a:cubicBezTo>
                <a:cubicBezTo>
                  <a:pt x="280" y="145"/>
                  <a:pt x="284" y="147"/>
                  <a:pt x="288" y="152"/>
                </a:cubicBezTo>
                <a:cubicBezTo>
                  <a:pt x="292" y="157"/>
                  <a:pt x="294" y="164"/>
                  <a:pt x="294" y="168"/>
                </a:cubicBezTo>
                <a:cubicBezTo>
                  <a:pt x="294" y="173"/>
                  <a:pt x="292" y="178"/>
                  <a:pt x="291" y="183"/>
                </a:cubicBezTo>
                <a:cubicBezTo>
                  <a:pt x="289" y="189"/>
                  <a:pt x="287" y="193"/>
                  <a:pt x="287" y="199"/>
                </a:cubicBezTo>
                <a:cubicBezTo>
                  <a:pt x="287" y="205"/>
                  <a:pt x="290" y="209"/>
                  <a:pt x="292" y="213"/>
                </a:cubicBezTo>
                <a:cubicBezTo>
                  <a:pt x="294" y="216"/>
                  <a:pt x="295" y="220"/>
                  <a:pt x="295" y="224"/>
                </a:cubicBezTo>
                <a:cubicBezTo>
                  <a:pt x="295" y="227"/>
                  <a:pt x="294" y="231"/>
                  <a:pt x="292" y="2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Freeform 3"/>
          <p:cNvSpPr>
            <a:spLocks noChangeAspect="1" noEditPoints="1"/>
          </p:cNvSpPr>
          <p:nvPr/>
        </p:nvSpPr>
        <p:spPr bwMode="auto">
          <a:xfrm>
            <a:off x="8513383" y="5446972"/>
            <a:ext cx="417932" cy="467402"/>
          </a:xfrm>
          <a:custGeom>
            <a:avLst/>
            <a:gdLst>
              <a:gd name="T0" fmla="*/ 2147483647 w 311"/>
              <a:gd name="T1" fmla="*/ 2147483647 h 348"/>
              <a:gd name="T2" fmla="*/ 2147483647 w 311"/>
              <a:gd name="T3" fmla="*/ 2147483647 h 348"/>
              <a:gd name="T4" fmla="*/ 2147483647 w 311"/>
              <a:gd name="T5" fmla="*/ 2147483647 h 348"/>
              <a:gd name="T6" fmla="*/ 2147483647 w 311"/>
              <a:gd name="T7" fmla="*/ 2147483647 h 348"/>
              <a:gd name="T8" fmla="*/ 2147483647 w 311"/>
              <a:gd name="T9" fmla="*/ 2147483647 h 348"/>
              <a:gd name="T10" fmla="*/ 2147483647 w 311"/>
              <a:gd name="T11" fmla="*/ 2147483647 h 348"/>
              <a:gd name="T12" fmla="*/ 2147483647 w 311"/>
              <a:gd name="T13" fmla="*/ 2147483647 h 348"/>
              <a:gd name="T14" fmla="*/ 2147483647 w 311"/>
              <a:gd name="T15" fmla="*/ 2147483647 h 348"/>
              <a:gd name="T16" fmla="*/ 2147483647 w 311"/>
              <a:gd name="T17" fmla="*/ 2147483647 h 348"/>
              <a:gd name="T18" fmla="*/ 2147483647 w 311"/>
              <a:gd name="T19" fmla="*/ 0 h 348"/>
              <a:gd name="T20" fmla="*/ 2147483647 w 311"/>
              <a:gd name="T21" fmla="*/ 2147483647 h 348"/>
              <a:gd name="T22" fmla="*/ 2147483647 w 311"/>
              <a:gd name="T23" fmla="*/ 2147483647 h 348"/>
              <a:gd name="T24" fmla="*/ 2147483647 w 311"/>
              <a:gd name="T25" fmla="*/ 2147483647 h 348"/>
              <a:gd name="T26" fmla="*/ 0 w 311"/>
              <a:gd name="T27" fmla="*/ 2147483647 h 348"/>
              <a:gd name="T28" fmla="*/ 2147483647 w 311"/>
              <a:gd name="T29" fmla="*/ 2147483647 h 348"/>
              <a:gd name="T30" fmla="*/ 2147483647 w 311"/>
              <a:gd name="T31" fmla="*/ 2147483647 h 348"/>
              <a:gd name="T32" fmla="*/ 2147483647 w 311"/>
              <a:gd name="T33" fmla="*/ 2147483647 h 348"/>
              <a:gd name="T34" fmla="*/ 2147483647 w 311"/>
              <a:gd name="T35" fmla="*/ 2147483647 h 348"/>
              <a:gd name="T36" fmla="*/ 2147483647 w 311"/>
              <a:gd name="T37" fmla="*/ 2147483647 h 348"/>
              <a:gd name="T38" fmla="*/ 2147483647 w 311"/>
              <a:gd name="T39" fmla="*/ 2147483647 h 348"/>
              <a:gd name="T40" fmla="*/ 2147483647 w 311"/>
              <a:gd name="T41" fmla="*/ 2147483647 h 348"/>
              <a:gd name="T42" fmla="*/ 2147483647 w 311"/>
              <a:gd name="T43" fmla="*/ 2147483647 h 348"/>
              <a:gd name="T44" fmla="*/ 2147483647 w 311"/>
              <a:gd name="T45" fmla="*/ 2147483647 h 348"/>
              <a:gd name="T46" fmla="*/ 2147483647 w 311"/>
              <a:gd name="T47" fmla="*/ 2147483647 h 348"/>
              <a:gd name="T48" fmla="*/ 2147483647 w 311"/>
              <a:gd name="T49" fmla="*/ 2147483647 h 348"/>
              <a:gd name="T50" fmla="*/ 2147483647 w 311"/>
              <a:gd name="T51" fmla="*/ 2147483647 h 348"/>
              <a:gd name="T52" fmla="*/ 2147483647 w 311"/>
              <a:gd name="T53" fmla="*/ 2147483647 h 348"/>
              <a:gd name="T54" fmla="*/ 2147483647 w 311"/>
              <a:gd name="T55" fmla="*/ 2147483647 h 348"/>
              <a:gd name="T56" fmla="*/ 2147483647 w 311"/>
              <a:gd name="T57" fmla="*/ 2147483647 h 348"/>
              <a:gd name="T58" fmla="*/ 2147483647 w 311"/>
              <a:gd name="T59" fmla="*/ 2147483647 h 348"/>
              <a:gd name="T60" fmla="*/ 2147483647 w 311"/>
              <a:gd name="T61" fmla="*/ 2147483647 h 348"/>
              <a:gd name="T62" fmla="*/ 2147483647 w 311"/>
              <a:gd name="T63" fmla="*/ 2147483647 h 348"/>
              <a:gd name="T64" fmla="*/ 2147483647 w 311"/>
              <a:gd name="T65" fmla="*/ 2147483647 h 348"/>
              <a:gd name="T66" fmla="*/ 2147483647 w 311"/>
              <a:gd name="T67" fmla="*/ 2147483647 h 348"/>
              <a:gd name="T68" fmla="*/ 2147483647 w 311"/>
              <a:gd name="T69" fmla="*/ 2147483647 h 348"/>
              <a:gd name="T70" fmla="*/ 2147483647 w 311"/>
              <a:gd name="T71" fmla="*/ 2147483647 h 348"/>
              <a:gd name="T72" fmla="*/ 2147483647 w 311"/>
              <a:gd name="T73" fmla="*/ 2147483647 h 348"/>
              <a:gd name="T74" fmla="*/ 2147483647 w 311"/>
              <a:gd name="T75" fmla="*/ 2147483647 h 348"/>
              <a:gd name="T76" fmla="*/ 2147483647 w 311"/>
              <a:gd name="T77" fmla="*/ 2147483647 h 348"/>
              <a:gd name="T78" fmla="*/ 2147483647 w 311"/>
              <a:gd name="T79" fmla="*/ 2147483647 h 348"/>
              <a:gd name="T80" fmla="*/ 2147483647 w 311"/>
              <a:gd name="T81" fmla="*/ 2147483647 h 348"/>
              <a:gd name="T82" fmla="*/ 2147483647 w 311"/>
              <a:gd name="T83" fmla="*/ 2147483647 h 348"/>
              <a:gd name="T84" fmla="*/ 2147483647 w 311"/>
              <a:gd name="T85" fmla="*/ 2147483647 h 348"/>
              <a:gd name="T86" fmla="*/ 2147483647 w 311"/>
              <a:gd name="T87" fmla="*/ 2147483647 h 348"/>
              <a:gd name="T88" fmla="*/ 2147483647 w 311"/>
              <a:gd name="T89" fmla="*/ 2147483647 h 348"/>
              <a:gd name="T90" fmla="*/ 2147483647 w 311"/>
              <a:gd name="T91" fmla="*/ 2147483647 h 348"/>
              <a:gd name="T92" fmla="*/ 2147483647 w 311"/>
              <a:gd name="T93" fmla="*/ 2147483647 h 348"/>
              <a:gd name="T94" fmla="*/ 2147483647 w 311"/>
              <a:gd name="T95" fmla="*/ 2147483647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1" h="348">
                <a:moveTo>
                  <a:pt x="303" y="249"/>
                </a:moveTo>
                <a:cubicBezTo>
                  <a:pt x="302" y="248"/>
                  <a:pt x="302" y="248"/>
                  <a:pt x="302" y="248"/>
                </a:cubicBezTo>
                <a:cubicBezTo>
                  <a:pt x="302" y="248"/>
                  <a:pt x="302" y="248"/>
                  <a:pt x="302" y="248"/>
                </a:cubicBezTo>
                <a:cubicBezTo>
                  <a:pt x="303" y="247"/>
                  <a:pt x="304" y="244"/>
                  <a:pt x="307" y="240"/>
                </a:cubicBezTo>
                <a:cubicBezTo>
                  <a:pt x="309" y="236"/>
                  <a:pt x="311" y="231"/>
                  <a:pt x="311" y="224"/>
                </a:cubicBezTo>
                <a:cubicBezTo>
                  <a:pt x="311" y="216"/>
                  <a:pt x="308" y="210"/>
                  <a:pt x="306" y="206"/>
                </a:cubicBezTo>
                <a:cubicBezTo>
                  <a:pt x="305" y="203"/>
                  <a:pt x="304" y="201"/>
                  <a:pt x="303" y="200"/>
                </a:cubicBezTo>
                <a:cubicBezTo>
                  <a:pt x="303" y="200"/>
                  <a:pt x="303" y="199"/>
                  <a:pt x="303" y="199"/>
                </a:cubicBezTo>
                <a:cubicBezTo>
                  <a:pt x="303" y="199"/>
                  <a:pt x="303" y="199"/>
                  <a:pt x="303" y="199"/>
                </a:cubicBezTo>
                <a:cubicBezTo>
                  <a:pt x="303" y="199"/>
                  <a:pt x="303" y="199"/>
                  <a:pt x="303" y="198"/>
                </a:cubicBezTo>
                <a:cubicBezTo>
                  <a:pt x="304" y="193"/>
                  <a:pt x="310" y="181"/>
                  <a:pt x="310" y="168"/>
                </a:cubicBezTo>
                <a:cubicBezTo>
                  <a:pt x="310" y="159"/>
                  <a:pt x="306" y="150"/>
                  <a:pt x="301" y="143"/>
                </a:cubicBezTo>
                <a:cubicBezTo>
                  <a:pt x="295" y="135"/>
                  <a:pt x="287" y="129"/>
                  <a:pt x="276" y="129"/>
                </a:cubicBezTo>
                <a:cubicBezTo>
                  <a:pt x="199" y="129"/>
                  <a:pt x="199" y="129"/>
                  <a:pt x="199" y="129"/>
                </a:cubicBezTo>
                <a:cubicBezTo>
                  <a:pt x="204" y="118"/>
                  <a:pt x="208" y="110"/>
                  <a:pt x="212" y="102"/>
                </a:cubicBezTo>
                <a:cubicBezTo>
                  <a:pt x="216" y="92"/>
                  <a:pt x="218" y="81"/>
                  <a:pt x="218" y="64"/>
                </a:cubicBezTo>
                <a:cubicBezTo>
                  <a:pt x="218" y="62"/>
                  <a:pt x="218" y="62"/>
                  <a:pt x="218" y="62"/>
                </a:cubicBezTo>
                <a:cubicBezTo>
                  <a:pt x="218" y="55"/>
                  <a:pt x="218" y="45"/>
                  <a:pt x="216" y="35"/>
                </a:cubicBezTo>
                <a:cubicBezTo>
                  <a:pt x="215" y="25"/>
                  <a:pt x="212" y="15"/>
                  <a:pt x="204" y="7"/>
                </a:cubicBezTo>
                <a:cubicBezTo>
                  <a:pt x="199" y="2"/>
                  <a:pt x="192" y="0"/>
                  <a:pt x="186" y="0"/>
                </a:cubicBezTo>
                <a:cubicBezTo>
                  <a:pt x="177" y="0"/>
                  <a:pt x="167" y="3"/>
                  <a:pt x="161" y="12"/>
                </a:cubicBezTo>
                <a:cubicBezTo>
                  <a:pt x="158" y="16"/>
                  <a:pt x="156" y="21"/>
                  <a:pt x="155" y="27"/>
                </a:cubicBezTo>
                <a:cubicBezTo>
                  <a:pt x="150" y="44"/>
                  <a:pt x="146" y="69"/>
                  <a:pt x="140" y="80"/>
                </a:cubicBezTo>
                <a:cubicBezTo>
                  <a:pt x="125" y="108"/>
                  <a:pt x="107" y="131"/>
                  <a:pt x="92" y="145"/>
                </a:cubicBezTo>
                <a:cubicBezTo>
                  <a:pt x="85" y="150"/>
                  <a:pt x="79" y="155"/>
                  <a:pt x="74" y="158"/>
                </a:cubicBezTo>
                <a:cubicBezTo>
                  <a:pt x="72" y="149"/>
                  <a:pt x="65" y="143"/>
                  <a:pt x="56" y="143"/>
                </a:cubicBezTo>
                <a:cubicBezTo>
                  <a:pt x="19" y="143"/>
                  <a:pt x="19" y="143"/>
                  <a:pt x="19" y="143"/>
                </a:cubicBezTo>
                <a:cubicBezTo>
                  <a:pt x="8" y="143"/>
                  <a:pt x="0" y="152"/>
                  <a:pt x="0" y="162"/>
                </a:cubicBezTo>
                <a:cubicBezTo>
                  <a:pt x="0" y="328"/>
                  <a:pt x="0" y="328"/>
                  <a:pt x="0" y="328"/>
                </a:cubicBezTo>
                <a:cubicBezTo>
                  <a:pt x="0" y="339"/>
                  <a:pt x="8" y="348"/>
                  <a:pt x="19" y="348"/>
                </a:cubicBezTo>
                <a:cubicBezTo>
                  <a:pt x="56" y="348"/>
                  <a:pt x="56" y="348"/>
                  <a:pt x="56" y="348"/>
                </a:cubicBezTo>
                <a:cubicBezTo>
                  <a:pt x="64" y="348"/>
                  <a:pt x="72" y="342"/>
                  <a:pt x="74" y="334"/>
                </a:cubicBezTo>
                <a:cubicBezTo>
                  <a:pt x="88" y="339"/>
                  <a:pt x="112" y="348"/>
                  <a:pt x="139" y="348"/>
                </a:cubicBezTo>
                <a:cubicBezTo>
                  <a:pt x="157" y="348"/>
                  <a:pt x="193" y="348"/>
                  <a:pt x="219" y="348"/>
                </a:cubicBezTo>
                <a:cubicBezTo>
                  <a:pt x="233" y="348"/>
                  <a:pt x="244" y="348"/>
                  <a:pt x="250" y="348"/>
                </a:cubicBezTo>
                <a:cubicBezTo>
                  <a:pt x="259" y="347"/>
                  <a:pt x="269" y="344"/>
                  <a:pt x="276" y="339"/>
                </a:cubicBezTo>
                <a:cubicBezTo>
                  <a:pt x="283" y="334"/>
                  <a:pt x="289" y="328"/>
                  <a:pt x="291" y="320"/>
                </a:cubicBezTo>
                <a:cubicBezTo>
                  <a:pt x="292" y="313"/>
                  <a:pt x="292" y="309"/>
                  <a:pt x="292" y="305"/>
                </a:cubicBezTo>
                <a:cubicBezTo>
                  <a:pt x="293" y="302"/>
                  <a:pt x="293" y="301"/>
                  <a:pt x="293" y="300"/>
                </a:cubicBezTo>
                <a:cubicBezTo>
                  <a:pt x="293" y="299"/>
                  <a:pt x="296" y="296"/>
                  <a:pt x="299" y="292"/>
                </a:cubicBezTo>
                <a:cubicBezTo>
                  <a:pt x="302" y="287"/>
                  <a:pt x="305" y="281"/>
                  <a:pt x="307" y="273"/>
                </a:cubicBezTo>
                <a:cubicBezTo>
                  <a:pt x="307" y="271"/>
                  <a:pt x="307" y="268"/>
                  <a:pt x="307" y="266"/>
                </a:cubicBezTo>
                <a:cubicBezTo>
                  <a:pt x="307" y="260"/>
                  <a:pt x="306" y="255"/>
                  <a:pt x="304" y="252"/>
                </a:cubicBezTo>
                <a:cubicBezTo>
                  <a:pt x="303" y="251"/>
                  <a:pt x="303" y="250"/>
                  <a:pt x="303" y="249"/>
                </a:cubicBezTo>
                <a:close/>
                <a:moveTo>
                  <a:pt x="292" y="234"/>
                </a:moveTo>
                <a:cubicBezTo>
                  <a:pt x="290" y="238"/>
                  <a:pt x="287" y="241"/>
                  <a:pt x="286" y="248"/>
                </a:cubicBezTo>
                <a:cubicBezTo>
                  <a:pt x="286" y="254"/>
                  <a:pt x="289" y="257"/>
                  <a:pt x="290" y="259"/>
                </a:cubicBezTo>
                <a:cubicBezTo>
                  <a:pt x="291" y="261"/>
                  <a:pt x="291" y="263"/>
                  <a:pt x="291" y="266"/>
                </a:cubicBezTo>
                <a:cubicBezTo>
                  <a:pt x="291" y="267"/>
                  <a:pt x="291" y="269"/>
                  <a:pt x="291" y="270"/>
                </a:cubicBezTo>
                <a:cubicBezTo>
                  <a:pt x="290" y="276"/>
                  <a:pt x="288" y="280"/>
                  <a:pt x="285" y="284"/>
                </a:cubicBezTo>
                <a:cubicBezTo>
                  <a:pt x="283" y="288"/>
                  <a:pt x="280" y="290"/>
                  <a:pt x="278" y="294"/>
                </a:cubicBezTo>
                <a:cubicBezTo>
                  <a:pt x="275" y="303"/>
                  <a:pt x="277" y="306"/>
                  <a:pt x="275" y="316"/>
                </a:cubicBezTo>
                <a:cubicBezTo>
                  <a:pt x="275" y="319"/>
                  <a:pt x="272" y="323"/>
                  <a:pt x="267" y="326"/>
                </a:cubicBezTo>
                <a:cubicBezTo>
                  <a:pt x="262" y="329"/>
                  <a:pt x="256" y="332"/>
                  <a:pt x="249" y="332"/>
                </a:cubicBezTo>
                <a:cubicBezTo>
                  <a:pt x="244" y="332"/>
                  <a:pt x="233" y="332"/>
                  <a:pt x="219" y="332"/>
                </a:cubicBezTo>
                <a:cubicBezTo>
                  <a:pt x="193" y="332"/>
                  <a:pt x="157" y="332"/>
                  <a:pt x="139" y="332"/>
                </a:cubicBezTo>
                <a:cubicBezTo>
                  <a:pt x="121" y="332"/>
                  <a:pt x="104" y="328"/>
                  <a:pt x="91" y="323"/>
                </a:cubicBezTo>
                <a:cubicBezTo>
                  <a:pt x="85" y="321"/>
                  <a:pt x="80" y="319"/>
                  <a:pt x="76" y="317"/>
                </a:cubicBezTo>
                <a:cubicBezTo>
                  <a:pt x="76" y="317"/>
                  <a:pt x="75" y="317"/>
                  <a:pt x="75" y="317"/>
                </a:cubicBezTo>
                <a:cubicBezTo>
                  <a:pt x="75" y="227"/>
                  <a:pt x="75" y="227"/>
                  <a:pt x="75" y="227"/>
                </a:cubicBezTo>
                <a:cubicBezTo>
                  <a:pt x="75" y="223"/>
                  <a:pt x="71" y="219"/>
                  <a:pt x="67" y="219"/>
                </a:cubicBezTo>
                <a:cubicBezTo>
                  <a:pt x="62" y="219"/>
                  <a:pt x="59" y="223"/>
                  <a:pt x="59" y="227"/>
                </a:cubicBezTo>
                <a:cubicBezTo>
                  <a:pt x="59" y="328"/>
                  <a:pt x="59" y="328"/>
                  <a:pt x="59" y="328"/>
                </a:cubicBezTo>
                <a:cubicBezTo>
                  <a:pt x="59" y="330"/>
                  <a:pt x="57" y="332"/>
                  <a:pt x="56" y="332"/>
                </a:cubicBezTo>
                <a:cubicBezTo>
                  <a:pt x="19" y="332"/>
                  <a:pt x="19" y="332"/>
                  <a:pt x="19" y="332"/>
                </a:cubicBezTo>
                <a:cubicBezTo>
                  <a:pt x="17" y="332"/>
                  <a:pt x="16" y="330"/>
                  <a:pt x="16" y="328"/>
                </a:cubicBezTo>
                <a:cubicBezTo>
                  <a:pt x="16" y="162"/>
                  <a:pt x="16" y="162"/>
                  <a:pt x="16" y="162"/>
                </a:cubicBezTo>
                <a:cubicBezTo>
                  <a:pt x="16" y="161"/>
                  <a:pt x="17" y="159"/>
                  <a:pt x="19" y="159"/>
                </a:cubicBezTo>
                <a:cubicBezTo>
                  <a:pt x="56" y="159"/>
                  <a:pt x="56" y="159"/>
                  <a:pt x="56" y="159"/>
                </a:cubicBezTo>
                <a:cubicBezTo>
                  <a:pt x="57" y="159"/>
                  <a:pt x="59" y="161"/>
                  <a:pt x="59" y="162"/>
                </a:cubicBezTo>
                <a:cubicBezTo>
                  <a:pt x="59" y="195"/>
                  <a:pt x="59" y="195"/>
                  <a:pt x="59" y="195"/>
                </a:cubicBezTo>
                <a:cubicBezTo>
                  <a:pt x="59" y="200"/>
                  <a:pt x="62" y="203"/>
                  <a:pt x="67" y="203"/>
                </a:cubicBezTo>
                <a:cubicBezTo>
                  <a:pt x="71" y="203"/>
                  <a:pt x="75" y="200"/>
                  <a:pt x="75" y="195"/>
                </a:cubicBezTo>
                <a:cubicBezTo>
                  <a:pt x="75" y="176"/>
                  <a:pt x="75" y="176"/>
                  <a:pt x="75" y="176"/>
                </a:cubicBezTo>
                <a:cubicBezTo>
                  <a:pt x="81" y="173"/>
                  <a:pt x="91" y="167"/>
                  <a:pt x="102" y="157"/>
                </a:cubicBezTo>
                <a:cubicBezTo>
                  <a:pt x="119" y="142"/>
                  <a:pt x="138" y="117"/>
                  <a:pt x="154" y="88"/>
                </a:cubicBezTo>
                <a:cubicBezTo>
                  <a:pt x="160" y="77"/>
                  <a:pt x="163" y="62"/>
                  <a:pt x="166" y="49"/>
                </a:cubicBezTo>
                <a:cubicBezTo>
                  <a:pt x="167" y="42"/>
                  <a:pt x="169" y="36"/>
                  <a:pt x="170" y="31"/>
                </a:cubicBezTo>
                <a:cubicBezTo>
                  <a:pt x="172" y="26"/>
                  <a:pt x="173" y="22"/>
                  <a:pt x="174" y="21"/>
                </a:cubicBezTo>
                <a:cubicBezTo>
                  <a:pt x="177" y="17"/>
                  <a:pt x="181" y="16"/>
                  <a:pt x="186" y="16"/>
                </a:cubicBezTo>
                <a:cubicBezTo>
                  <a:pt x="189" y="16"/>
                  <a:pt x="192" y="17"/>
                  <a:pt x="193" y="18"/>
                </a:cubicBezTo>
                <a:cubicBezTo>
                  <a:pt x="196" y="22"/>
                  <a:pt x="199" y="29"/>
                  <a:pt x="201" y="38"/>
                </a:cubicBezTo>
                <a:cubicBezTo>
                  <a:pt x="202" y="46"/>
                  <a:pt x="202" y="55"/>
                  <a:pt x="202" y="62"/>
                </a:cubicBezTo>
                <a:cubicBezTo>
                  <a:pt x="202" y="63"/>
                  <a:pt x="202" y="64"/>
                  <a:pt x="202" y="64"/>
                </a:cubicBezTo>
                <a:cubicBezTo>
                  <a:pt x="202" y="79"/>
                  <a:pt x="200" y="87"/>
                  <a:pt x="197" y="96"/>
                </a:cubicBezTo>
                <a:cubicBezTo>
                  <a:pt x="193" y="105"/>
                  <a:pt x="187" y="116"/>
                  <a:pt x="179" y="133"/>
                </a:cubicBezTo>
                <a:cubicBezTo>
                  <a:pt x="178" y="136"/>
                  <a:pt x="178" y="139"/>
                  <a:pt x="179" y="141"/>
                </a:cubicBezTo>
                <a:cubicBezTo>
                  <a:pt x="181" y="143"/>
                  <a:pt x="183" y="145"/>
                  <a:pt x="186" y="145"/>
                </a:cubicBezTo>
                <a:cubicBezTo>
                  <a:pt x="276" y="145"/>
                  <a:pt x="276" y="145"/>
                  <a:pt x="276" y="145"/>
                </a:cubicBezTo>
                <a:cubicBezTo>
                  <a:pt x="280" y="145"/>
                  <a:pt x="284" y="147"/>
                  <a:pt x="288" y="152"/>
                </a:cubicBezTo>
                <a:cubicBezTo>
                  <a:pt x="292" y="157"/>
                  <a:pt x="294" y="164"/>
                  <a:pt x="294" y="168"/>
                </a:cubicBezTo>
                <a:cubicBezTo>
                  <a:pt x="294" y="173"/>
                  <a:pt x="292" y="178"/>
                  <a:pt x="291" y="183"/>
                </a:cubicBezTo>
                <a:cubicBezTo>
                  <a:pt x="289" y="189"/>
                  <a:pt x="287" y="193"/>
                  <a:pt x="287" y="199"/>
                </a:cubicBezTo>
                <a:cubicBezTo>
                  <a:pt x="287" y="205"/>
                  <a:pt x="290" y="209"/>
                  <a:pt x="292" y="213"/>
                </a:cubicBezTo>
                <a:cubicBezTo>
                  <a:pt x="294" y="216"/>
                  <a:pt x="295" y="220"/>
                  <a:pt x="295" y="224"/>
                </a:cubicBezTo>
                <a:cubicBezTo>
                  <a:pt x="295" y="227"/>
                  <a:pt x="294" y="231"/>
                  <a:pt x="292" y="2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textruta 10"/>
          <p:cNvSpPr txBox="1"/>
          <p:nvPr/>
        </p:nvSpPr>
        <p:spPr>
          <a:xfrm>
            <a:off x="830415" y="3828802"/>
            <a:ext cx="1111202" cy="430887"/>
          </a:xfrm>
          <a:prstGeom prst="rect">
            <a:avLst/>
          </a:prstGeom>
          <a:noFill/>
        </p:spPr>
        <p:txBody>
          <a:bodyPr wrap="none" rtlCol="0">
            <a:spAutoFit/>
          </a:bodyPr>
          <a:lstStyle/>
          <a:p>
            <a:r>
              <a:rPr lang="en-US" sz="2200" dirty="0">
                <a:solidFill>
                  <a:schemeClr val="bg1"/>
                </a:solidFill>
                <a:ea typeface="Arial" charset="0"/>
                <a:cs typeface="Arial" charset="0"/>
              </a:rPr>
              <a:t>Cat-M1</a:t>
            </a:r>
            <a:endParaRPr lang="sv-SE" sz="2200" dirty="0">
              <a:ea typeface="Arial" charset="0"/>
              <a:cs typeface="Arial" charset="0"/>
            </a:endParaRPr>
          </a:p>
        </p:txBody>
      </p:sp>
      <p:sp>
        <p:nvSpPr>
          <p:cNvPr id="26" name="textruta 214"/>
          <p:cNvSpPr txBox="1"/>
          <p:nvPr/>
        </p:nvSpPr>
        <p:spPr>
          <a:xfrm>
            <a:off x="4025770" y="3828802"/>
            <a:ext cx="1134285" cy="646331"/>
          </a:xfrm>
          <a:prstGeom prst="rect">
            <a:avLst/>
          </a:prstGeom>
          <a:noFill/>
        </p:spPr>
        <p:txBody>
          <a:bodyPr wrap="square" rtlCol="0">
            <a:spAutoFit/>
          </a:bodyPr>
          <a:lstStyle/>
          <a:p>
            <a:pPr algn="ctr"/>
            <a:r>
              <a:rPr lang="en-US" sz="1800" dirty="0">
                <a:solidFill>
                  <a:schemeClr val="bg1"/>
                </a:solidFill>
              </a:rPr>
              <a:t>160dB (+15dB)</a:t>
            </a:r>
          </a:p>
        </p:txBody>
      </p:sp>
      <p:sp>
        <p:nvSpPr>
          <p:cNvPr id="27" name="textruta 214"/>
          <p:cNvSpPr txBox="1"/>
          <p:nvPr/>
        </p:nvSpPr>
        <p:spPr>
          <a:xfrm>
            <a:off x="5324620" y="3828802"/>
            <a:ext cx="1179901" cy="369332"/>
          </a:xfrm>
          <a:prstGeom prst="rect">
            <a:avLst/>
          </a:prstGeom>
          <a:noFill/>
        </p:spPr>
        <p:txBody>
          <a:bodyPr wrap="square" rtlCol="0">
            <a:spAutoFit/>
          </a:bodyPr>
          <a:lstStyle/>
          <a:p>
            <a:pPr algn="ctr"/>
            <a:r>
              <a:rPr lang="en-US" sz="1800" dirty="0">
                <a:solidFill>
                  <a:schemeClr val="bg1"/>
                </a:solidFill>
              </a:rPr>
              <a:t>10+ Year</a:t>
            </a:r>
          </a:p>
        </p:txBody>
      </p:sp>
      <p:sp>
        <p:nvSpPr>
          <p:cNvPr id="28" name="textruta 214"/>
          <p:cNvSpPr txBox="1"/>
          <p:nvPr/>
        </p:nvSpPr>
        <p:spPr>
          <a:xfrm>
            <a:off x="6640718" y="3828802"/>
            <a:ext cx="1500368" cy="646331"/>
          </a:xfrm>
          <a:prstGeom prst="rect">
            <a:avLst/>
          </a:prstGeom>
          <a:noFill/>
        </p:spPr>
        <p:txBody>
          <a:bodyPr wrap="square" rtlCol="0">
            <a:spAutoFit/>
          </a:bodyPr>
          <a:lstStyle/>
          <a:p>
            <a:pPr algn="ctr"/>
            <a:r>
              <a:rPr lang="en-US" sz="1800" dirty="0">
                <a:solidFill>
                  <a:schemeClr val="bg1"/>
                </a:solidFill>
              </a:rPr>
              <a:t>0.8/1  Mbps full duplex</a:t>
            </a:r>
          </a:p>
        </p:txBody>
      </p:sp>
      <p:sp>
        <p:nvSpPr>
          <p:cNvPr id="29" name="textruta 214"/>
          <p:cNvSpPr txBox="1"/>
          <p:nvPr/>
        </p:nvSpPr>
        <p:spPr>
          <a:xfrm>
            <a:off x="10531557" y="3828802"/>
            <a:ext cx="1097745" cy="369332"/>
          </a:xfrm>
          <a:prstGeom prst="rect">
            <a:avLst/>
          </a:prstGeom>
          <a:noFill/>
        </p:spPr>
        <p:txBody>
          <a:bodyPr wrap="square" rtlCol="0">
            <a:spAutoFit/>
          </a:bodyPr>
          <a:lstStyle/>
          <a:p>
            <a:pPr algn="ctr"/>
            <a:r>
              <a:rPr lang="en-US" sz="1800" dirty="0">
                <a:solidFill>
                  <a:schemeClr val="bg1"/>
                </a:solidFill>
              </a:rPr>
              <a:t>SW</a:t>
            </a:r>
          </a:p>
        </p:txBody>
      </p:sp>
      <p:sp>
        <p:nvSpPr>
          <p:cNvPr id="30" name="textruta 214"/>
          <p:cNvSpPr txBox="1"/>
          <p:nvPr/>
        </p:nvSpPr>
        <p:spPr>
          <a:xfrm>
            <a:off x="9156340" y="3828802"/>
            <a:ext cx="1495957" cy="738664"/>
          </a:xfrm>
          <a:prstGeom prst="rect">
            <a:avLst/>
          </a:prstGeom>
          <a:noFill/>
        </p:spPr>
        <p:txBody>
          <a:bodyPr wrap="square" rtlCol="0">
            <a:spAutoFit/>
          </a:bodyPr>
          <a:lstStyle/>
          <a:p>
            <a:pPr algn="ctr"/>
            <a:r>
              <a:rPr lang="en-US" sz="1400" dirty="0">
                <a:solidFill>
                  <a:schemeClr val="bg1"/>
                </a:solidFill>
              </a:rPr>
              <a:t>Connected &amp; idle mode mobility</a:t>
            </a:r>
          </a:p>
        </p:txBody>
      </p:sp>
      <p:sp>
        <p:nvSpPr>
          <p:cNvPr id="31" name="Freeform 3"/>
          <p:cNvSpPr>
            <a:spLocks noChangeAspect="1" noEditPoints="1"/>
          </p:cNvSpPr>
          <p:nvPr/>
        </p:nvSpPr>
        <p:spPr bwMode="auto">
          <a:xfrm>
            <a:off x="8513383" y="3828802"/>
            <a:ext cx="417932" cy="467402"/>
          </a:xfrm>
          <a:custGeom>
            <a:avLst/>
            <a:gdLst>
              <a:gd name="T0" fmla="*/ 2147483647 w 311"/>
              <a:gd name="T1" fmla="*/ 2147483647 h 348"/>
              <a:gd name="T2" fmla="*/ 2147483647 w 311"/>
              <a:gd name="T3" fmla="*/ 2147483647 h 348"/>
              <a:gd name="T4" fmla="*/ 2147483647 w 311"/>
              <a:gd name="T5" fmla="*/ 2147483647 h 348"/>
              <a:gd name="T6" fmla="*/ 2147483647 w 311"/>
              <a:gd name="T7" fmla="*/ 2147483647 h 348"/>
              <a:gd name="T8" fmla="*/ 2147483647 w 311"/>
              <a:gd name="T9" fmla="*/ 2147483647 h 348"/>
              <a:gd name="T10" fmla="*/ 2147483647 w 311"/>
              <a:gd name="T11" fmla="*/ 2147483647 h 348"/>
              <a:gd name="T12" fmla="*/ 2147483647 w 311"/>
              <a:gd name="T13" fmla="*/ 2147483647 h 348"/>
              <a:gd name="T14" fmla="*/ 2147483647 w 311"/>
              <a:gd name="T15" fmla="*/ 2147483647 h 348"/>
              <a:gd name="T16" fmla="*/ 2147483647 w 311"/>
              <a:gd name="T17" fmla="*/ 2147483647 h 348"/>
              <a:gd name="T18" fmla="*/ 2147483647 w 311"/>
              <a:gd name="T19" fmla="*/ 0 h 348"/>
              <a:gd name="T20" fmla="*/ 2147483647 w 311"/>
              <a:gd name="T21" fmla="*/ 2147483647 h 348"/>
              <a:gd name="T22" fmla="*/ 2147483647 w 311"/>
              <a:gd name="T23" fmla="*/ 2147483647 h 348"/>
              <a:gd name="T24" fmla="*/ 2147483647 w 311"/>
              <a:gd name="T25" fmla="*/ 2147483647 h 348"/>
              <a:gd name="T26" fmla="*/ 0 w 311"/>
              <a:gd name="T27" fmla="*/ 2147483647 h 348"/>
              <a:gd name="T28" fmla="*/ 2147483647 w 311"/>
              <a:gd name="T29" fmla="*/ 2147483647 h 348"/>
              <a:gd name="T30" fmla="*/ 2147483647 w 311"/>
              <a:gd name="T31" fmla="*/ 2147483647 h 348"/>
              <a:gd name="T32" fmla="*/ 2147483647 w 311"/>
              <a:gd name="T33" fmla="*/ 2147483647 h 348"/>
              <a:gd name="T34" fmla="*/ 2147483647 w 311"/>
              <a:gd name="T35" fmla="*/ 2147483647 h 348"/>
              <a:gd name="T36" fmla="*/ 2147483647 w 311"/>
              <a:gd name="T37" fmla="*/ 2147483647 h 348"/>
              <a:gd name="T38" fmla="*/ 2147483647 w 311"/>
              <a:gd name="T39" fmla="*/ 2147483647 h 348"/>
              <a:gd name="T40" fmla="*/ 2147483647 w 311"/>
              <a:gd name="T41" fmla="*/ 2147483647 h 348"/>
              <a:gd name="T42" fmla="*/ 2147483647 w 311"/>
              <a:gd name="T43" fmla="*/ 2147483647 h 348"/>
              <a:gd name="T44" fmla="*/ 2147483647 w 311"/>
              <a:gd name="T45" fmla="*/ 2147483647 h 348"/>
              <a:gd name="T46" fmla="*/ 2147483647 w 311"/>
              <a:gd name="T47" fmla="*/ 2147483647 h 348"/>
              <a:gd name="T48" fmla="*/ 2147483647 w 311"/>
              <a:gd name="T49" fmla="*/ 2147483647 h 348"/>
              <a:gd name="T50" fmla="*/ 2147483647 w 311"/>
              <a:gd name="T51" fmla="*/ 2147483647 h 348"/>
              <a:gd name="T52" fmla="*/ 2147483647 w 311"/>
              <a:gd name="T53" fmla="*/ 2147483647 h 348"/>
              <a:gd name="T54" fmla="*/ 2147483647 w 311"/>
              <a:gd name="T55" fmla="*/ 2147483647 h 348"/>
              <a:gd name="T56" fmla="*/ 2147483647 w 311"/>
              <a:gd name="T57" fmla="*/ 2147483647 h 348"/>
              <a:gd name="T58" fmla="*/ 2147483647 w 311"/>
              <a:gd name="T59" fmla="*/ 2147483647 h 348"/>
              <a:gd name="T60" fmla="*/ 2147483647 w 311"/>
              <a:gd name="T61" fmla="*/ 2147483647 h 348"/>
              <a:gd name="T62" fmla="*/ 2147483647 w 311"/>
              <a:gd name="T63" fmla="*/ 2147483647 h 348"/>
              <a:gd name="T64" fmla="*/ 2147483647 w 311"/>
              <a:gd name="T65" fmla="*/ 2147483647 h 348"/>
              <a:gd name="T66" fmla="*/ 2147483647 w 311"/>
              <a:gd name="T67" fmla="*/ 2147483647 h 348"/>
              <a:gd name="T68" fmla="*/ 2147483647 w 311"/>
              <a:gd name="T69" fmla="*/ 2147483647 h 348"/>
              <a:gd name="T70" fmla="*/ 2147483647 w 311"/>
              <a:gd name="T71" fmla="*/ 2147483647 h 348"/>
              <a:gd name="T72" fmla="*/ 2147483647 w 311"/>
              <a:gd name="T73" fmla="*/ 2147483647 h 348"/>
              <a:gd name="T74" fmla="*/ 2147483647 w 311"/>
              <a:gd name="T75" fmla="*/ 2147483647 h 348"/>
              <a:gd name="T76" fmla="*/ 2147483647 w 311"/>
              <a:gd name="T77" fmla="*/ 2147483647 h 348"/>
              <a:gd name="T78" fmla="*/ 2147483647 w 311"/>
              <a:gd name="T79" fmla="*/ 2147483647 h 348"/>
              <a:gd name="T80" fmla="*/ 2147483647 w 311"/>
              <a:gd name="T81" fmla="*/ 2147483647 h 348"/>
              <a:gd name="T82" fmla="*/ 2147483647 w 311"/>
              <a:gd name="T83" fmla="*/ 2147483647 h 348"/>
              <a:gd name="T84" fmla="*/ 2147483647 w 311"/>
              <a:gd name="T85" fmla="*/ 2147483647 h 348"/>
              <a:gd name="T86" fmla="*/ 2147483647 w 311"/>
              <a:gd name="T87" fmla="*/ 2147483647 h 348"/>
              <a:gd name="T88" fmla="*/ 2147483647 w 311"/>
              <a:gd name="T89" fmla="*/ 2147483647 h 348"/>
              <a:gd name="T90" fmla="*/ 2147483647 w 311"/>
              <a:gd name="T91" fmla="*/ 2147483647 h 348"/>
              <a:gd name="T92" fmla="*/ 2147483647 w 311"/>
              <a:gd name="T93" fmla="*/ 2147483647 h 348"/>
              <a:gd name="T94" fmla="*/ 2147483647 w 311"/>
              <a:gd name="T95" fmla="*/ 2147483647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1" h="348">
                <a:moveTo>
                  <a:pt x="303" y="249"/>
                </a:moveTo>
                <a:cubicBezTo>
                  <a:pt x="302" y="248"/>
                  <a:pt x="302" y="248"/>
                  <a:pt x="302" y="248"/>
                </a:cubicBezTo>
                <a:cubicBezTo>
                  <a:pt x="302" y="248"/>
                  <a:pt x="302" y="248"/>
                  <a:pt x="302" y="248"/>
                </a:cubicBezTo>
                <a:cubicBezTo>
                  <a:pt x="303" y="247"/>
                  <a:pt x="304" y="244"/>
                  <a:pt x="307" y="240"/>
                </a:cubicBezTo>
                <a:cubicBezTo>
                  <a:pt x="309" y="236"/>
                  <a:pt x="311" y="231"/>
                  <a:pt x="311" y="224"/>
                </a:cubicBezTo>
                <a:cubicBezTo>
                  <a:pt x="311" y="216"/>
                  <a:pt x="308" y="210"/>
                  <a:pt x="306" y="206"/>
                </a:cubicBezTo>
                <a:cubicBezTo>
                  <a:pt x="305" y="203"/>
                  <a:pt x="304" y="201"/>
                  <a:pt x="303" y="200"/>
                </a:cubicBezTo>
                <a:cubicBezTo>
                  <a:pt x="303" y="200"/>
                  <a:pt x="303" y="199"/>
                  <a:pt x="303" y="199"/>
                </a:cubicBezTo>
                <a:cubicBezTo>
                  <a:pt x="303" y="199"/>
                  <a:pt x="303" y="199"/>
                  <a:pt x="303" y="199"/>
                </a:cubicBezTo>
                <a:cubicBezTo>
                  <a:pt x="303" y="199"/>
                  <a:pt x="303" y="199"/>
                  <a:pt x="303" y="198"/>
                </a:cubicBezTo>
                <a:cubicBezTo>
                  <a:pt x="304" y="193"/>
                  <a:pt x="310" y="181"/>
                  <a:pt x="310" y="168"/>
                </a:cubicBezTo>
                <a:cubicBezTo>
                  <a:pt x="310" y="159"/>
                  <a:pt x="306" y="150"/>
                  <a:pt x="301" y="143"/>
                </a:cubicBezTo>
                <a:cubicBezTo>
                  <a:pt x="295" y="135"/>
                  <a:pt x="287" y="129"/>
                  <a:pt x="276" y="129"/>
                </a:cubicBezTo>
                <a:cubicBezTo>
                  <a:pt x="199" y="129"/>
                  <a:pt x="199" y="129"/>
                  <a:pt x="199" y="129"/>
                </a:cubicBezTo>
                <a:cubicBezTo>
                  <a:pt x="204" y="118"/>
                  <a:pt x="208" y="110"/>
                  <a:pt x="212" y="102"/>
                </a:cubicBezTo>
                <a:cubicBezTo>
                  <a:pt x="216" y="92"/>
                  <a:pt x="218" y="81"/>
                  <a:pt x="218" y="64"/>
                </a:cubicBezTo>
                <a:cubicBezTo>
                  <a:pt x="218" y="62"/>
                  <a:pt x="218" y="62"/>
                  <a:pt x="218" y="62"/>
                </a:cubicBezTo>
                <a:cubicBezTo>
                  <a:pt x="218" y="55"/>
                  <a:pt x="218" y="45"/>
                  <a:pt x="216" y="35"/>
                </a:cubicBezTo>
                <a:cubicBezTo>
                  <a:pt x="215" y="25"/>
                  <a:pt x="212" y="15"/>
                  <a:pt x="204" y="7"/>
                </a:cubicBezTo>
                <a:cubicBezTo>
                  <a:pt x="199" y="2"/>
                  <a:pt x="192" y="0"/>
                  <a:pt x="186" y="0"/>
                </a:cubicBezTo>
                <a:cubicBezTo>
                  <a:pt x="177" y="0"/>
                  <a:pt x="167" y="3"/>
                  <a:pt x="161" y="12"/>
                </a:cubicBezTo>
                <a:cubicBezTo>
                  <a:pt x="158" y="16"/>
                  <a:pt x="156" y="21"/>
                  <a:pt x="155" y="27"/>
                </a:cubicBezTo>
                <a:cubicBezTo>
                  <a:pt x="150" y="44"/>
                  <a:pt x="146" y="69"/>
                  <a:pt x="140" y="80"/>
                </a:cubicBezTo>
                <a:cubicBezTo>
                  <a:pt x="125" y="108"/>
                  <a:pt x="107" y="131"/>
                  <a:pt x="92" y="145"/>
                </a:cubicBezTo>
                <a:cubicBezTo>
                  <a:pt x="85" y="150"/>
                  <a:pt x="79" y="155"/>
                  <a:pt x="74" y="158"/>
                </a:cubicBezTo>
                <a:cubicBezTo>
                  <a:pt x="72" y="149"/>
                  <a:pt x="65" y="143"/>
                  <a:pt x="56" y="143"/>
                </a:cubicBezTo>
                <a:cubicBezTo>
                  <a:pt x="19" y="143"/>
                  <a:pt x="19" y="143"/>
                  <a:pt x="19" y="143"/>
                </a:cubicBezTo>
                <a:cubicBezTo>
                  <a:pt x="8" y="143"/>
                  <a:pt x="0" y="152"/>
                  <a:pt x="0" y="162"/>
                </a:cubicBezTo>
                <a:cubicBezTo>
                  <a:pt x="0" y="328"/>
                  <a:pt x="0" y="328"/>
                  <a:pt x="0" y="328"/>
                </a:cubicBezTo>
                <a:cubicBezTo>
                  <a:pt x="0" y="339"/>
                  <a:pt x="8" y="348"/>
                  <a:pt x="19" y="348"/>
                </a:cubicBezTo>
                <a:cubicBezTo>
                  <a:pt x="56" y="348"/>
                  <a:pt x="56" y="348"/>
                  <a:pt x="56" y="348"/>
                </a:cubicBezTo>
                <a:cubicBezTo>
                  <a:pt x="64" y="348"/>
                  <a:pt x="72" y="342"/>
                  <a:pt x="74" y="334"/>
                </a:cubicBezTo>
                <a:cubicBezTo>
                  <a:pt x="88" y="339"/>
                  <a:pt x="112" y="348"/>
                  <a:pt x="139" y="348"/>
                </a:cubicBezTo>
                <a:cubicBezTo>
                  <a:pt x="157" y="348"/>
                  <a:pt x="193" y="348"/>
                  <a:pt x="219" y="348"/>
                </a:cubicBezTo>
                <a:cubicBezTo>
                  <a:pt x="233" y="348"/>
                  <a:pt x="244" y="348"/>
                  <a:pt x="250" y="348"/>
                </a:cubicBezTo>
                <a:cubicBezTo>
                  <a:pt x="259" y="347"/>
                  <a:pt x="269" y="344"/>
                  <a:pt x="276" y="339"/>
                </a:cubicBezTo>
                <a:cubicBezTo>
                  <a:pt x="283" y="334"/>
                  <a:pt x="289" y="328"/>
                  <a:pt x="291" y="320"/>
                </a:cubicBezTo>
                <a:cubicBezTo>
                  <a:pt x="292" y="313"/>
                  <a:pt x="292" y="309"/>
                  <a:pt x="292" y="305"/>
                </a:cubicBezTo>
                <a:cubicBezTo>
                  <a:pt x="293" y="302"/>
                  <a:pt x="293" y="301"/>
                  <a:pt x="293" y="300"/>
                </a:cubicBezTo>
                <a:cubicBezTo>
                  <a:pt x="293" y="299"/>
                  <a:pt x="296" y="296"/>
                  <a:pt x="299" y="292"/>
                </a:cubicBezTo>
                <a:cubicBezTo>
                  <a:pt x="302" y="287"/>
                  <a:pt x="305" y="281"/>
                  <a:pt x="307" y="273"/>
                </a:cubicBezTo>
                <a:cubicBezTo>
                  <a:pt x="307" y="271"/>
                  <a:pt x="307" y="268"/>
                  <a:pt x="307" y="266"/>
                </a:cubicBezTo>
                <a:cubicBezTo>
                  <a:pt x="307" y="260"/>
                  <a:pt x="306" y="255"/>
                  <a:pt x="304" y="252"/>
                </a:cubicBezTo>
                <a:cubicBezTo>
                  <a:pt x="303" y="251"/>
                  <a:pt x="303" y="250"/>
                  <a:pt x="303" y="249"/>
                </a:cubicBezTo>
                <a:close/>
                <a:moveTo>
                  <a:pt x="292" y="234"/>
                </a:moveTo>
                <a:cubicBezTo>
                  <a:pt x="290" y="238"/>
                  <a:pt x="287" y="241"/>
                  <a:pt x="286" y="248"/>
                </a:cubicBezTo>
                <a:cubicBezTo>
                  <a:pt x="286" y="254"/>
                  <a:pt x="289" y="257"/>
                  <a:pt x="290" y="259"/>
                </a:cubicBezTo>
                <a:cubicBezTo>
                  <a:pt x="291" y="261"/>
                  <a:pt x="291" y="263"/>
                  <a:pt x="291" y="266"/>
                </a:cubicBezTo>
                <a:cubicBezTo>
                  <a:pt x="291" y="267"/>
                  <a:pt x="291" y="269"/>
                  <a:pt x="291" y="270"/>
                </a:cubicBezTo>
                <a:cubicBezTo>
                  <a:pt x="290" y="276"/>
                  <a:pt x="288" y="280"/>
                  <a:pt x="285" y="284"/>
                </a:cubicBezTo>
                <a:cubicBezTo>
                  <a:pt x="283" y="288"/>
                  <a:pt x="280" y="290"/>
                  <a:pt x="278" y="294"/>
                </a:cubicBezTo>
                <a:cubicBezTo>
                  <a:pt x="275" y="303"/>
                  <a:pt x="277" y="306"/>
                  <a:pt x="275" y="316"/>
                </a:cubicBezTo>
                <a:cubicBezTo>
                  <a:pt x="275" y="319"/>
                  <a:pt x="272" y="323"/>
                  <a:pt x="267" y="326"/>
                </a:cubicBezTo>
                <a:cubicBezTo>
                  <a:pt x="262" y="329"/>
                  <a:pt x="256" y="332"/>
                  <a:pt x="249" y="332"/>
                </a:cubicBezTo>
                <a:cubicBezTo>
                  <a:pt x="244" y="332"/>
                  <a:pt x="233" y="332"/>
                  <a:pt x="219" y="332"/>
                </a:cubicBezTo>
                <a:cubicBezTo>
                  <a:pt x="193" y="332"/>
                  <a:pt x="157" y="332"/>
                  <a:pt x="139" y="332"/>
                </a:cubicBezTo>
                <a:cubicBezTo>
                  <a:pt x="121" y="332"/>
                  <a:pt x="104" y="328"/>
                  <a:pt x="91" y="323"/>
                </a:cubicBezTo>
                <a:cubicBezTo>
                  <a:pt x="85" y="321"/>
                  <a:pt x="80" y="319"/>
                  <a:pt x="76" y="317"/>
                </a:cubicBezTo>
                <a:cubicBezTo>
                  <a:pt x="76" y="317"/>
                  <a:pt x="75" y="317"/>
                  <a:pt x="75" y="317"/>
                </a:cubicBezTo>
                <a:cubicBezTo>
                  <a:pt x="75" y="227"/>
                  <a:pt x="75" y="227"/>
                  <a:pt x="75" y="227"/>
                </a:cubicBezTo>
                <a:cubicBezTo>
                  <a:pt x="75" y="223"/>
                  <a:pt x="71" y="219"/>
                  <a:pt x="67" y="219"/>
                </a:cubicBezTo>
                <a:cubicBezTo>
                  <a:pt x="62" y="219"/>
                  <a:pt x="59" y="223"/>
                  <a:pt x="59" y="227"/>
                </a:cubicBezTo>
                <a:cubicBezTo>
                  <a:pt x="59" y="328"/>
                  <a:pt x="59" y="328"/>
                  <a:pt x="59" y="328"/>
                </a:cubicBezTo>
                <a:cubicBezTo>
                  <a:pt x="59" y="330"/>
                  <a:pt x="57" y="332"/>
                  <a:pt x="56" y="332"/>
                </a:cubicBezTo>
                <a:cubicBezTo>
                  <a:pt x="19" y="332"/>
                  <a:pt x="19" y="332"/>
                  <a:pt x="19" y="332"/>
                </a:cubicBezTo>
                <a:cubicBezTo>
                  <a:pt x="17" y="332"/>
                  <a:pt x="16" y="330"/>
                  <a:pt x="16" y="328"/>
                </a:cubicBezTo>
                <a:cubicBezTo>
                  <a:pt x="16" y="162"/>
                  <a:pt x="16" y="162"/>
                  <a:pt x="16" y="162"/>
                </a:cubicBezTo>
                <a:cubicBezTo>
                  <a:pt x="16" y="161"/>
                  <a:pt x="17" y="159"/>
                  <a:pt x="19" y="159"/>
                </a:cubicBezTo>
                <a:cubicBezTo>
                  <a:pt x="56" y="159"/>
                  <a:pt x="56" y="159"/>
                  <a:pt x="56" y="159"/>
                </a:cubicBezTo>
                <a:cubicBezTo>
                  <a:pt x="57" y="159"/>
                  <a:pt x="59" y="161"/>
                  <a:pt x="59" y="162"/>
                </a:cubicBezTo>
                <a:cubicBezTo>
                  <a:pt x="59" y="195"/>
                  <a:pt x="59" y="195"/>
                  <a:pt x="59" y="195"/>
                </a:cubicBezTo>
                <a:cubicBezTo>
                  <a:pt x="59" y="200"/>
                  <a:pt x="62" y="203"/>
                  <a:pt x="67" y="203"/>
                </a:cubicBezTo>
                <a:cubicBezTo>
                  <a:pt x="71" y="203"/>
                  <a:pt x="75" y="200"/>
                  <a:pt x="75" y="195"/>
                </a:cubicBezTo>
                <a:cubicBezTo>
                  <a:pt x="75" y="176"/>
                  <a:pt x="75" y="176"/>
                  <a:pt x="75" y="176"/>
                </a:cubicBezTo>
                <a:cubicBezTo>
                  <a:pt x="81" y="173"/>
                  <a:pt x="91" y="167"/>
                  <a:pt x="102" y="157"/>
                </a:cubicBezTo>
                <a:cubicBezTo>
                  <a:pt x="119" y="142"/>
                  <a:pt x="138" y="117"/>
                  <a:pt x="154" y="88"/>
                </a:cubicBezTo>
                <a:cubicBezTo>
                  <a:pt x="160" y="77"/>
                  <a:pt x="163" y="62"/>
                  <a:pt x="166" y="49"/>
                </a:cubicBezTo>
                <a:cubicBezTo>
                  <a:pt x="167" y="42"/>
                  <a:pt x="169" y="36"/>
                  <a:pt x="170" y="31"/>
                </a:cubicBezTo>
                <a:cubicBezTo>
                  <a:pt x="172" y="26"/>
                  <a:pt x="173" y="22"/>
                  <a:pt x="174" y="21"/>
                </a:cubicBezTo>
                <a:cubicBezTo>
                  <a:pt x="177" y="17"/>
                  <a:pt x="181" y="16"/>
                  <a:pt x="186" y="16"/>
                </a:cubicBezTo>
                <a:cubicBezTo>
                  <a:pt x="189" y="16"/>
                  <a:pt x="192" y="17"/>
                  <a:pt x="193" y="18"/>
                </a:cubicBezTo>
                <a:cubicBezTo>
                  <a:pt x="196" y="22"/>
                  <a:pt x="199" y="29"/>
                  <a:pt x="201" y="38"/>
                </a:cubicBezTo>
                <a:cubicBezTo>
                  <a:pt x="202" y="46"/>
                  <a:pt x="202" y="55"/>
                  <a:pt x="202" y="62"/>
                </a:cubicBezTo>
                <a:cubicBezTo>
                  <a:pt x="202" y="63"/>
                  <a:pt x="202" y="64"/>
                  <a:pt x="202" y="64"/>
                </a:cubicBezTo>
                <a:cubicBezTo>
                  <a:pt x="202" y="79"/>
                  <a:pt x="200" y="87"/>
                  <a:pt x="197" y="96"/>
                </a:cubicBezTo>
                <a:cubicBezTo>
                  <a:pt x="193" y="105"/>
                  <a:pt x="187" y="116"/>
                  <a:pt x="179" y="133"/>
                </a:cubicBezTo>
                <a:cubicBezTo>
                  <a:pt x="178" y="136"/>
                  <a:pt x="178" y="139"/>
                  <a:pt x="179" y="141"/>
                </a:cubicBezTo>
                <a:cubicBezTo>
                  <a:pt x="181" y="143"/>
                  <a:pt x="183" y="145"/>
                  <a:pt x="186" y="145"/>
                </a:cubicBezTo>
                <a:cubicBezTo>
                  <a:pt x="276" y="145"/>
                  <a:pt x="276" y="145"/>
                  <a:pt x="276" y="145"/>
                </a:cubicBezTo>
                <a:cubicBezTo>
                  <a:pt x="280" y="145"/>
                  <a:pt x="284" y="147"/>
                  <a:pt x="288" y="152"/>
                </a:cubicBezTo>
                <a:cubicBezTo>
                  <a:pt x="292" y="157"/>
                  <a:pt x="294" y="164"/>
                  <a:pt x="294" y="168"/>
                </a:cubicBezTo>
                <a:cubicBezTo>
                  <a:pt x="294" y="173"/>
                  <a:pt x="292" y="178"/>
                  <a:pt x="291" y="183"/>
                </a:cubicBezTo>
                <a:cubicBezTo>
                  <a:pt x="289" y="189"/>
                  <a:pt x="287" y="193"/>
                  <a:pt x="287" y="199"/>
                </a:cubicBezTo>
                <a:cubicBezTo>
                  <a:pt x="287" y="205"/>
                  <a:pt x="290" y="209"/>
                  <a:pt x="292" y="213"/>
                </a:cubicBezTo>
                <a:cubicBezTo>
                  <a:pt x="294" y="216"/>
                  <a:pt x="295" y="220"/>
                  <a:pt x="295" y="224"/>
                </a:cubicBezTo>
                <a:cubicBezTo>
                  <a:pt x="295" y="227"/>
                  <a:pt x="294" y="231"/>
                  <a:pt x="292" y="2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textruta 10"/>
          <p:cNvSpPr txBox="1"/>
          <p:nvPr/>
        </p:nvSpPr>
        <p:spPr>
          <a:xfrm>
            <a:off x="830415" y="4650431"/>
            <a:ext cx="1079142" cy="430887"/>
          </a:xfrm>
          <a:prstGeom prst="rect">
            <a:avLst/>
          </a:prstGeom>
          <a:noFill/>
        </p:spPr>
        <p:txBody>
          <a:bodyPr wrap="none" rtlCol="0">
            <a:spAutoFit/>
          </a:bodyPr>
          <a:lstStyle/>
          <a:p>
            <a:r>
              <a:rPr lang="en-US" sz="2200" dirty="0">
                <a:solidFill>
                  <a:schemeClr val="bg1"/>
                </a:solidFill>
                <a:ea typeface="Arial" charset="0"/>
                <a:cs typeface="Arial" charset="0"/>
              </a:rPr>
              <a:t>NB-IoT</a:t>
            </a:r>
            <a:endParaRPr lang="sv-SE" sz="2200" dirty="0">
              <a:ea typeface="Arial" charset="0"/>
              <a:cs typeface="Arial" charset="0"/>
            </a:endParaRPr>
          </a:p>
        </p:txBody>
      </p:sp>
      <p:sp>
        <p:nvSpPr>
          <p:cNvPr id="33" name="textruta 214"/>
          <p:cNvSpPr txBox="1"/>
          <p:nvPr/>
        </p:nvSpPr>
        <p:spPr>
          <a:xfrm>
            <a:off x="4084874" y="4650431"/>
            <a:ext cx="1016077" cy="646331"/>
          </a:xfrm>
          <a:prstGeom prst="rect">
            <a:avLst/>
          </a:prstGeom>
          <a:noFill/>
        </p:spPr>
        <p:txBody>
          <a:bodyPr wrap="square" rtlCol="0">
            <a:spAutoFit/>
          </a:bodyPr>
          <a:lstStyle/>
          <a:p>
            <a:pPr algn="ctr"/>
            <a:r>
              <a:rPr lang="en-US" sz="1800" dirty="0">
                <a:solidFill>
                  <a:schemeClr val="bg1"/>
                </a:solidFill>
              </a:rPr>
              <a:t>164dB (+20dB)</a:t>
            </a:r>
          </a:p>
        </p:txBody>
      </p:sp>
      <p:sp>
        <p:nvSpPr>
          <p:cNvPr id="34" name="textruta 214"/>
          <p:cNvSpPr txBox="1"/>
          <p:nvPr/>
        </p:nvSpPr>
        <p:spPr>
          <a:xfrm>
            <a:off x="5324620" y="4650431"/>
            <a:ext cx="1179901" cy="369332"/>
          </a:xfrm>
          <a:prstGeom prst="rect">
            <a:avLst/>
          </a:prstGeom>
          <a:noFill/>
        </p:spPr>
        <p:txBody>
          <a:bodyPr wrap="square" rtlCol="0">
            <a:spAutoFit/>
          </a:bodyPr>
          <a:lstStyle/>
          <a:p>
            <a:pPr algn="ctr"/>
            <a:r>
              <a:rPr lang="en-US" sz="1800" dirty="0">
                <a:solidFill>
                  <a:schemeClr val="bg1"/>
                </a:solidFill>
              </a:rPr>
              <a:t>10+ Year</a:t>
            </a:r>
          </a:p>
        </p:txBody>
      </p:sp>
      <p:sp>
        <p:nvSpPr>
          <p:cNvPr id="35" name="textruta 214"/>
          <p:cNvSpPr txBox="1"/>
          <p:nvPr/>
        </p:nvSpPr>
        <p:spPr>
          <a:xfrm>
            <a:off x="6724187" y="4650431"/>
            <a:ext cx="1945646" cy="923330"/>
          </a:xfrm>
          <a:prstGeom prst="rect">
            <a:avLst/>
          </a:prstGeom>
          <a:noFill/>
        </p:spPr>
        <p:txBody>
          <a:bodyPr wrap="square" rtlCol="0">
            <a:spAutoFit/>
          </a:bodyPr>
          <a:lstStyle/>
          <a:p>
            <a:r>
              <a:rPr lang="en-GB" sz="1800" dirty="0">
                <a:solidFill>
                  <a:schemeClr val="bg1"/>
                </a:solidFill>
              </a:rPr>
              <a:t>227/250kbps multi-tone UL</a:t>
            </a:r>
            <a:br>
              <a:rPr lang="en-US" sz="1800" dirty="0">
                <a:solidFill>
                  <a:schemeClr val="bg1"/>
                </a:solidFill>
              </a:rPr>
            </a:br>
            <a:endParaRPr lang="en-US" sz="1800" dirty="0">
              <a:solidFill>
                <a:schemeClr val="bg1"/>
              </a:solidFill>
            </a:endParaRPr>
          </a:p>
        </p:txBody>
      </p:sp>
      <p:sp>
        <p:nvSpPr>
          <p:cNvPr id="36" name="textruta 214"/>
          <p:cNvSpPr txBox="1"/>
          <p:nvPr/>
        </p:nvSpPr>
        <p:spPr>
          <a:xfrm>
            <a:off x="10531557" y="4688531"/>
            <a:ext cx="1097745" cy="369332"/>
          </a:xfrm>
          <a:prstGeom prst="rect">
            <a:avLst/>
          </a:prstGeom>
          <a:noFill/>
        </p:spPr>
        <p:txBody>
          <a:bodyPr wrap="square" rtlCol="0">
            <a:spAutoFit/>
          </a:bodyPr>
          <a:lstStyle/>
          <a:p>
            <a:pPr algn="ctr"/>
            <a:r>
              <a:rPr lang="en-US" sz="1800" dirty="0">
                <a:solidFill>
                  <a:schemeClr val="bg1"/>
                </a:solidFill>
              </a:rPr>
              <a:t>SW</a:t>
            </a:r>
          </a:p>
        </p:txBody>
      </p:sp>
      <p:sp>
        <p:nvSpPr>
          <p:cNvPr id="37" name="textruta 214"/>
          <p:cNvSpPr txBox="1"/>
          <p:nvPr/>
        </p:nvSpPr>
        <p:spPr>
          <a:xfrm>
            <a:off x="9355446" y="4688531"/>
            <a:ext cx="1097745" cy="523220"/>
          </a:xfrm>
          <a:prstGeom prst="rect">
            <a:avLst/>
          </a:prstGeom>
          <a:noFill/>
        </p:spPr>
        <p:txBody>
          <a:bodyPr wrap="square" rtlCol="0">
            <a:spAutoFit/>
          </a:bodyPr>
          <a:lstStyle/>
          <a:p>
            <a:pPr algn="ctr"/>
            <a:r>
              <a:rPr lang="en-US" sz="1400" dirty="0">
                <a:solidFill>
                  <a:schemeClr val="bg1"/>
                </a:solidFill>
              </a:rPr>
              <a:t>Idle mode mobility</a:t>
            </a:r>
            <a:endParaRPr lang="en-US" sz="1800" dirty="0">
              <a:solidFill>
                <a:schemeClr val="bg1"/>
              </a:solidFill>
            </a:endParaRPr>
          </a:p>
        </p:txBody>
      </p:sp>
      <p:sp>
        <p:nvSpPr>
          <p:cNvPr id="38" name="Freeform 3"/>
          <p:cNvSpPr>
            <a:spLocks noChangeAspect="1" noEditPoints="1"/>
          </p:cNvSpPr>
          <p:nvPr/>
        </p:nvSpPr>
        <p:spPr bwMode="auto">
          <a:xfrm>
            <a:off x="8513383" y="4650431"/>
            <a:ext cx="417932" cy="467402"/>
          </a:xfrm>
          <a:custGeom>
            <a:avLst/>
            <a:gdLst>
              <a:gd name="T0" fmla="*/ 2147483647 w 311"/>
              <a:gd name="T1" fmla="*/ 2147483647 h 348"/>
              <a:gd name="T2" fmla="*/ 2147483647 w 311"/>
              <a:gd name="T3" fmla="*/ 2147483647 h 348"/>
              <a:gd name="T4" fmla="*/ 2147483647 w 311"/>
              <a:gd name="T5" fmla="*/ 2147483647 h 348"/>
              <a:gd name="T6" fmla="*/ 2147483647 w 311"/>
              <a:gd name="T7" fmla="*/ 2147483647 h 348"/>
              <a:gd name="T8" fmla="*/ 2147483647 w 311"/>
              <a:gd name="T9" fmla="*/ 2147483647 h 348"/>
              <a:gd name="T10" fmla="*/ 2147483647 w 311"/>
              <a:gd name="T11" fmla="*/ 2147483647 h 348"/>
              <a:gd name="T12" fmla="*/ 2147483647 w 311"/>
              <a:gd name="T13" fmla="*/ 2147483647 h 348"/>
              <a:gd name="T14" fmla="*/ 2147483647 w 311"/>
              <a:gd name="T15" fmla="*/ 2147483647 h 348"/>
              <a:gd name="T16" fmla="*/ 2147483647 w 311"/>
              <a:gd name="T17" fmla="*/ 2147483647 h 348"/>
              <a:gd name="T18" fmla="*/ 2147483647 w 311"/>
              <a:gd name="T19" fmla="*/ 0 h 348"/>
              <a:gd name="T20" fmla="*/ 2147483647 w 311"/>
              <a:gd name="T21" fmla="*/ 2147483647 h 348"/>
              <a:gd name="T22" fmla="*/ 2147483647 w 311"/>
              <a:gd name="T23" fmla="*/ 2147483647 h 348"/>
              <a:gd name="T24" fmla="*/ 2147483647 w 311"/>
              <a:gd name="T25" fmla="*/ 2147483647 h 348"/>
              <a:gd name="T26" fmla="*/ 0 w 311"/>
              <a:gd name="T27" fmla="*/ 2147483647 h 348"/>
              <a:gd name="T28" fmla="*/ 2147483647 w 311"/>
              <a:gd name="T29" fmla="*/ 2147483647 h 348"/>
              <a:gd name="T30" fmla="*/ 2147483647 w 311"/>
              <a:gd name="T31" fmla="*/ 2147483647 h 348"/>
              <a:gd name="T32" fmla="*/ 2147483647 w 311"/>
              <a:gd name="T33" fmla="*/ 2147483647 h 348"/>
              <a:gd name="T34" fmla="*/ 2147483647 w 311"/>
              <a:gd name="T35" fmla="*/ 2147483647 h 348"/>
              <a:gd name="T36" fmla="*/ 2147483647 w 311"/>
              <a:gd name="T37" fmla="*/ 2147483647 h 348"/>
              <a:gd name="T38" fmla="*/ 2147483647 w 311"/>
              <a:gd name="T39" fmla="*/ 2147483647 h 348"/>
              <a:gd name="T40" fmla="*/ 2147483647 w 311"/>
              <a:gd name="T41" fmla="*/ 2147483647 h 348"/>
              <a:gd name="T42" fmla="*/ 2147483647 w 311"/>
              <a:gd name="T43" fmla="*/ 2147483647 h 348"/>
              <a:gd name="T44" fmla="*/ 2147483647 w 311"/>
              <a:gd name="T45" fmla="*/ 2147483647 h 348"/>
              <a:gd name="T46" fmla="*/ 2147483647 w 311"/>
              <a:gd name="T47" fmla="*/ 2147483647 h 348"/>
              <a:gd name="T48" fmla="*/ 2147483647 w 311"/>
              <a:gd name="T49" fmla="*/ 2147483647 h 348"/>
              <a:gd name="T50" fmla="*/ 2147483647 w 311"/>
              <a:gd name="T51" fmla="*/ 2147483647 h 348"/>
              <a:gd name="T52" fmla="*/ 2147483647 w 311"/>
              <a:gd name="T53" fmla="*/ 2147483647 h 348"/>
              <a:gd name="T54" fmla="*/ 2147483647 w 311"/>
              <a:gd name="T55" fmla="*/ 2147483647 h 348"/>
              <a:gd name="T56" fmla="*/ 2147483647 w 311"/>
              <a:gd name="T57" fmla="*/ 2147483647 h 348"/>
              <a:gd name="T58" fmla="*/ 2147483647 w 311"/>
              <a:gd name="T59" fmla="*/ 2147483647 h 348"/>
              <a:gd name="T60" fmla="*/ 2147483647 w 311"/>
              <a:gd name="T61" fmla="*/ 2147483647 h 348"/>
              <a:gd name="T62" fmla="*/ 2147483647 w 311"/>
              <a:gd name="T63" fmla="*/ 2147483647 h 348"/>
              <a:gd name="T64" fmla="*/ 2147483647 w 311"/>
              <a:gd name="T65" fmla="*/ 2147483647 h 348"/>
              <a:gd name="T66" fmla="*/ 2147483647 w 311"/>
              <a:gd name="T67" fmla="*/ 2147483647 h 348"/>
              <a:gd name="T68" fmla="*/ 2147483647 w 311"/>
              <a:gd name="T69" fmla="*/ 2147483647 h 348"/>
              <a:gd name="T70" fmla="*/ 2147483647 w 311"/>
              <a:gd name="T71" fmla="*/ 2147483647 h 348"/>
              <a:gd name="T72" fmla="*/ 2147483647 w 311"/>
              <a:gd name="T73" fmla="*/ 2147483647 h 348"/>
              <a:gd name="T74" fmla="*/ 2147483647 w 311"/>
              <a:gd name="T75" fmla="*/ 2147483647 h 348"/>
              <a:gd name="T76" fmla="*/ 2147483647 w 311"/>
              <a:gd name="T77" fmla="*/ 2147483647 h 348"/>
              <a:gd name="T78" fmla="*/ 2147483647 w 311"/>
              <a:gd name="T79" fmla="*/ 2147483647 h 348"/>
              <a:gd name="T80" fmla="*/ 2147483647 w 311"/>
              <a:gd name="T81" fmla="*/ 2147483647 h 348"/>
              <a:gd name="T82" fmla="*/ 2147483647 w 311"/>
              <a:gd name="T83" fmla="*/ 2147483647 h 348"/>
              <a:gd name="T84" fmla="*/ 2147483647 w 311"/>
              <a:gd name="T85" fmla="*/ 2147483647 h 348"/>
              <a:gd name="T86" fmla="*/ 2147483647 w 311"/>
              <a:gd name="T87" fmla="*/ 2147483647 h 348"/>
              <a:gd name="T88" fmla="*/ 2147483647 w 311"/>
              <a:gd name="T89" fmla="*/ 2147483647 h 348"/>
              <a:gd name="T90" fmla="*/ 2147483647 w 311"/>
              <a:gd name="T91" fmla="*/ 2147483647 h 348"/>
              <a:gd name="T92" fmla="*/ 2147483647 w 311"/>
              <a:gd name="T93" fmla="*/ 2147483647 h 348"/>
              <a:gd name="T94" fmla="*/ 2147483647 w 311"/>
              <a:gd name="T95" fmla="*/ 2147483647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1" h="348">
                <a:moveTo>
                  <a:pt x="303" y="249"/>
                </a:moveTo>
                <a:cubicBezTo>
                  <a:pt x="302" y="248"/>
                  <a:pt x="302" y="248"/>
                  <a:pt x="302" y="248"/>
                </a:cubicBezTo>
                <a:cubicBezTo>
                  <a:pt x="302" y="248"/>
                  <a:pt x="302" y="248"/>
                  <a:pt x="302" y="248"/>
                </a:cubicBezTo>
                <a:cubicBezTo>
                  <a:pt x="303" y="247"/>
                  <a:pt x="304" y="244"/>
                  <a:pt x="307" y="240"/>
                </a:cubicBezTo>
                <a:cubicBezTo>
                  <a:pt x="309" y="236"/>
                  <a:pt x="311" y="231"/>
                  <a:pt x="311" y="224"/>
                </a:cubicBezTo>
                <a:cubicBezTo>
                  <a:pt x="311" y="216"/>
                  <a:pt x="308" y="210"/>
                  <a:pt x="306" y="206"/>
                </a:cubicBezTo>
                <a:cubicBezTo>
                  <a:pt x="305" y="203"/>
                  <a:pt x="304" y="201"/>
                  <a:pt x="303" y="200"/>
                </a:cubicBezTo>
                <a:cubicBezTo>
                  <a:pt x="303" y="200"/>
                  <a:pt x="303" y="199"/>
                  <a:pt x="303" y="199"/>
                </a:cubicBezTo>
                <a:cubicBezTo>
                  <a:pt x="303" y="199"/>
                  <a:pt x="303" y="199"/>
                  <a:pt x="303" y="199"/>
                </a:cubicBezTo>
                <a:cubicBezTo>
                  <a:pt x="303" y="199"/>
                  <a:pt x="303" y="199"/>
                  <a:pt x="303" y="198"/>
                </a:cubicBezTo>
                <a:cubicBezTo>
                  <a:pt x="304" y="193"/>
                  <a:pt x="310" y="181"/>
                  <a:pt x="310" y="168"/>
                </a:cubicBezTo>
                <a:cubicBezTo>
                  <a:pt x="310" y="159"/>
                  <a:pt x="306" y="150"/>
                  <a:pt x="301" y="143"/>
                </a:cubicBezTo>
                <a:cubicBezTo>
                  <a:pt x="295" y="135"/>
                  <a:pt x="287" y="129"/>
                  <a:pt x="276" y="129"/>
                </a:cubicBezTo>
                <a:cubicBezTo>
                  <a:pt x="199" y="129"/>
                  <a:pt x="199" y="129"/>
                  <a:pt x="199" y="129"/>
                </a:cubicBezTo>
                <a:cubicBezTo>
                  <a:pt x="204" y="118"/>
                  <a:pt x="208" y="110"/>
                  <a:pt x="212" y="102"/>
                </a:cubicBezTo>
                <a:cubicBezTo>
                  <a:pt x="216" y="92"/>
                  <a:pt x="218" y="81"/>
                  <a:pt x="218" y="64"/>
                </a:cubicBezTo>
                <a:cubicBezTo>
                  <a:pt x="218" y="62"/>
                  <a:pt x="218" y="62"/>
                  <a:pt x="218" y="62"/>
                </a:cubicBezTo>
                <a:cubicBezTo>
                  <a:pt x="218" y="55"/>
                  <a:pt x="218" y="45"/>
                  <a:pt x="216" y="35"/>
                </a:cubicBezTo>
                <a:cubicBezTo>
                  <a:pt x="215" y="25"/>
                  <a:pt x="212" y="15"/>
                  <a:pt x="204" y="7"/>
                </a:cubicBezTo>
                <a:cubicBezTo>
                  <a:pt x="199" y="2"/>
                  <a:pt x="192" y="0"/>
                  <a:pt x="186" y="0"/>
                </a:cubicBezTo>
                <a:cubicBezTo>
                  <a:pt x="177" y="0"/>
                  <a:pt x="167" y="3"/>
                  <a:pt x="161" y="12"/>
                </a:cubicBezTo>
                <a:cubicBezTo>
                  <a:pt x="158" y="16"/>
                  <a:pt x="156" y="21"/>
                  <a:pt x="155" y="27"/>
                </a:cubicBezTo>
                <a:cubicBezTo>
                  <a:pt x="150" y="44"/>
                  <a:pt x="146" y="69"/>
                  <a:pt x="140" y="80"/>
                </a:cubicBezTo>
                <a:cubicBezTo>
                  <a:pt x="125" y="108"/>
                  <a:pt x="107" y="131"/>
                  <a:pt x="92" y="145"/>
                </a:cubicBezTo>
                <a:cubicBezTo>
                  <a:pt x="85" y="150"/>
                  <a:pt x="79" y="155"/>
                  <a:pt x="74" y="158"/>
                </a:cubicBezTo>
                <a:cubicBezTo>
                  <a:pt x="72" y="149"/>
                  <a:pt x="65" y="143"/>
                  <a:pt x="56" y="143"/>
                </a:cubicBezTo>
                <a:cubicBezTo>
                  <a:pt x="19" y="143"/>
                  <a:pt x="19" y="143"/>
                  <a:pt x="19" y="143"/>
                </a:cubicBezTo>
                <a:cubicBezTo>
                  <a:pt x="8" y="143"/>
                  <a:pt x="0" y="152"/>
                  <a:pt x="0" y="162"/>
                </a:cubicBezTo>
                <a:cubicBezTo>
                  <a:pt x="0" y="328"/>
                  <a:pt x="0" y="328"/>
                  <a:pt x="0" y="328"/>
                </a:cubicBezTo>
                <a:cubicBezTo>
                  <a:pt x="0" y="339"/>
                  <a:pt x="8" y="348"/>
                  <a:pt x="19" y="348"/>
                </a:cubicBezTo>
                <a:cubicBezTo>
                  <a:pt x="56" y="348"/>
                  <a:pt x="56" y="348"/>
                  <a:pt x="56" y="348"/>
                </a:cubicBezTo>
                <a:cubicBezTo>
                  <a:pt x="64" y="348"/>
                  <a:pt x="72" y="342"/>
                  <a:pt x="74" y="334"/>
                </a:cubicBezTo>
                <a:cubicBezTo>
                  <a:pt x="88" y="339"/>
                  <a:pt x="112" y="348"/>
                  <a:pt x="139" y="348"/>
                </a:cubicBezTo>
                <a:cubicBezTo>
                  <a:pt x="157" y="348"/>
                  <a:pt x="193" y="348"/>
                  <a:pt x="219" y="348"/>
                </a:cubicBezTo>
                <a:cubicBezTo>
                  <a:pt x="233" y="348"/>
                  <a:pt x="244" y="348"/>
                  <a:pt x="250" y="348"/>
                </a:cubicBezTo>
                <a:cubicBezTo>
                  <a:pt x="259" y="347"/>
                  <a:pt x="269" y="344"/>
                  <a:pt x="276" y="339"/>
                </a:cubicBezTo>
                <a:cubicBezTo>
                  <a:pt x="283" y="334"/>
                  <a:pt x="289" y="328"/>
                  <a:pt x="291" y="320"/>
                </a:cubicBezTo>
                <a:cubicBezTo>
                  <a:pt x="292" y="313"/>
                  <a:pt x="292" y="309"/>
                  <a:pt x="292" y="305"/>
                </a:cubicBezTo>
                <a:cubicBezTo>
                  <a:pt x="293" y="302"/>
                  <a:pt x="293" y="301"/>
                  <a:pt x="293" y="300"/>
                </a:cubicBezTo>
                <a:cubicBezTo>
                  <a:pt x="293" y="299"/>
                  <a:pt x="296" y="296"/>
                  <a:pt x="299" y="292"/>
                </a:cubicBezTo>
                <a:cubicBezTo>
                  <a:pt x="302" y="287"/>
                  <a:pt x="305" y="281"/>
                  <a:pt x="307" y="273"/>
                </a:cubicBezTo>
                <a:cubicBezTo>
                  <a:pt x="307" y="271"/>
                  <a:pt x="307" y="268"/>
                  <a:pt x="307" y="266"/>
                </a:cubicBezTo>
                <a:cubicBezTo>
                  <a:pt x="307" y="260"/>
                  <a:pt x="306" y="255"/>
                  <a:pt x="304" y="252"/>
                </a:cubicBezTo>
                <a:cubicBezTo>
                  <a:pt x="303" y="251"/>
                  <a:pt x="303" y="250"/>
                  <a:pt x="303" y="249"/>
                </a:cubicBezTo>
                <a:close/>
                <a:moveTo>
                  <a:pt x="292" y="234"/>
                </a:moveTo>
                <a:cubicBezTo>
                  <a:pt x="290" y="238"/>
                  <a:pt x="287" y="241"/>
                  <a:pt x="286" y="248"/>
                </a:cubicBezTo>
                <a:cubicBezTo>
                  <a:pt x="286" y="254"/>
                  <a:pt x="289" y="257"/>
                  <a:pt x="290" y="259"/>
                </a:cubicBezTo>
                <a:cubicBezTo>
                  <a:pt x="291" y="261"/>
                  <a:pt x="291" y="263"/>
                  <a:pt x="291" y="266"/>
                </a:cubicBezTo>
                <a:cubicBezTo>
                  <a:pt x="291" y="267"/>
                  <a:pt x="291" y="269"/>
                  <a:pt x="291" y="270"/>
                </a:cubicBezTo>
                <a:cubicBezTo>
                  <a:pt x="290" y="276"/>
                  <a:pt x="288" y="280"/>
                  <a:pt x="285" y="284"/>
                </a:cubicBezTo>
                <a:cubicBezTo>
                  <a:pt x="283" y="288"/>
                  <a:pt x="280" y="290"/>
                  <a:pt x="278" y="294"/>
                </a:cubicBezTo>
                <a:cubicBezTo>
                  <a:pt x="275" y="303"/>
                  <a:pt x="277" y="306"/>
                  <a:pt x="275" y="316"/>
                </a:cubicBezTo>
                <a:cubicBezTo>
                  <a:pt x="275" y="319"/>
                  <a:pt x="272" y="323"/>
                  <a:pt x="267" y="326"/>
                </a:cubicBezTo>
                <a:cubicBezTo>
                  <a:pt x="262" y="329"/>
                  <a:pt x="256" y="332"/>
                  <a:pt x="249" y="332"/>
                </a:cubicBezTo>
                <a:cubicBezTo>
                  <a:pt x="244" y="332"/>
                  <a:pt x="233" y="332"/>
                  <a:pt x="219" y="332"/>
                </a:cubicBezTo>
                <a:cubicBezTo>
                  <a:pt x="193" y="332"/>
                  <a:pt x="157" y="332"/>
                  <a:pt x="139" y="332"/>
                </a:cubicBezTo>
                <a:cubicBezTo>
                  <a:pt x="121" y="332"/>
                  <a:pt x="104" y="328"/>
                  <a:pt x="91" y="323"/>
                </a:cubicBezTo>
                <a:cubicBezTo>
                  <a:pt x="85" y="321"/>
                  <a:pt x="80" y="319"/>
                  <a:pt x="76" y="317"/>
                </a:cubicBezTo>
                <a:cubicBezTo>
                  <a:pt x="76" y="317"/>
                  <a:pt x="75" y="317"/>
                  <a:pt x="75" y="317"/>
                </a:cubicBezTo>
                <a:cubicBezTo>
                  <a:pt x="75" y="227"/>
                  <a:pt x="75" y="227"/>
                  <a:pt x="75" y="227"/>
                </a:cubicBezTo>
                <a:cubicBezTo>
                  <a:pt x="75" y="223"/>
                  <a:pt x="71" y="219"/>
                  <a:pt x="67" y="219"/>
                </a:cubicBezTo>
                <a:cubicBezTo>
                  <a:pt x="62" y="219"/>
                  <a:pt x="59" y="223"/>
                  <a:pt x="59" y="227"/>
                </a:cubicBezTo>
                <a:cubicBezTo>
                  <a:pt x="59" y="328"/>
                  <a:pt x="59" y="328"/>
                  <a:pt x="59" y="328"/>
                </a:cubicBezTo>
                <a:cubicBezTo>
                  <a:pt x="59" y="330"/>
                  <a:pt x="57" y="332"/>
                  <a:pt x="56" y="332"/>
                </a:cubicBezTo>
                <a:cubicBezTo>
                  <a:pt x="19" y="332"/>
                  <a:pt x="19" y="332"/>
                  <a:pt x="19" y="332"/>
                </a:cubicBezTo>
                <a:cubicBezTo>
                  <a:pt x="17" y="332"/>
                  <a:pt x="16" y="330"/>
                  <a:pt x="16" y="328"/>
                </a:cubicBezTo>
                <a:cubicBezTo>
                  <a:pt x="16" y="162"/>
                  <a:pt x="16" y="162"/>
                  <a:pt x="16" y="162"/>
                </a:cubicBezTo>
                <a:cubicBezTo>
                  <a:pt x="16" y="161"/>
                  <a:pt x="17" y="159"/>
                  <a:pt x="19" y="159"/>
                </a:cubicBezTo>
                <a:cubicBezTo>
                  <a:pt x="56" y="159"/>
                  <a:pt x="56" y="159"/>
                  <a:pt x="56" y="159"/>
                </a:cubicBezTo>
                <a:cubicBezTo>
                  <a:pt x="57" y="159"/>
                  <a:pt x="59" y="161"/>
                  <a:pt x="59" y="162"/>
                </a:cubicBezTo>
                <a:cubicBezTo>
                  <a:pt x="59" y="195"/>
                  <a:pt x="59" y="195"/>
                  <a:pt x="59" y="195"/>
                </a:cubicBezTo>
                <a:cubicBezTo>
                  <a:pt x="59" y="200"/>
                  <a:pt x="62" y="203"/>
                  <a:pt x="67" y="203"/>
                </a:cubicBezTo>
                <a:cubicBezTo>
                  <a:pt x="71" y="203"/>
                  <a:pt x="75" y="200"/>
                  <a:pt x="75" y="195"/>
                </a:cubicBezTo>
                <a:cubicBezTo>
                  <a:pt x="75" y="176"/>
                  <a:pt x="75" y="176"/>
                  <a:pt x="75" y="176"/>
                </a:cubicBezTo>
                <a:cubicBezTo>
                  <a:pt x="81" y="173"/>
                  <a:pt x="91" y="167"/>
                  <a:pt x="102" y="157"/>
                </a:cubicBezTo>
                <a:cubicBezTo>
                  <a:pt x="119" y="142"/>
                  <a:pt x="138" y="117"/>
                  <a:pt x="154" y="88"/>
                </a:cubicBezTo>
                <a:cubicBezTo>
                  <a:pt x="160" y="77"/>
                  <a:pt x="163" y="62"/>
                  <a:pt x="166" y="49"/>
                </a:cubicBezTo>
                <a:cubicBezTo>
                  <a:pt x="167" y="42"/>
                  <a:pt x="169" y="36"/>
                  <a:pt x="170" y="31"/>
                </a:cubicBezTo>
                <a:cubicBezTo>
                  <a:pt x="172" y="26"/>
                  <a:pt x="173" y="22"/>
                  <a:pt x="174" y="21"/>
                </a:cubicBezTo>
                <a:cubicBezTo>
                  <a:pt x="177" y="17"/>
                  <a:pt x="181" y="16"/>
                  <a:pt x="186" y="16"/>
                </a:cubicBezTo>
                <a:cubicBezTo>
                  <a:pt x="189" y="16"/>
                  <a:pt x="192" y="17"/>
                  <a:pt x="193" y="18"/>
                </a:cubicBezTo>
                <a:cubicBezTo>
                  <a:pt x="196" y="22"/>
                  <a:pt x="199" y="29"/>
                  <a:pt x="201" y="38"/>
                </a:cubicBezTo>
                <a:cubicBezTo>
                  <a:pt x="202" y="46"/>
                  <a:pt x="202" y="55"/>
                  <a:pt x="202" y="62"/>
                </a:cubicBezTo>
                <a:cubicBezTo>
                  <a:pt x="202" y="63"/>
                  <a:pt x="202" y="64"/>
                  <a:pt x="202" y="64"/>
                </a:cubicBezTo>
                <a:cubicBezTo>
                  <a:pt x="202" y="79"/>
                  <a:pt x="200" y="87"/>
                  <a:pt x="197" y="96"/>
                </a:cubicBezTo>
                <a:cubicBezTo>
                  <a:pt x="193" y="105"/>
                  <a:pt x="187" y="116"/>
                  <a:pt x="179" y="133"/>
                </a:cubicBezTo>
                <a:cubicBezTo>
                  <a:pt x="178" y="136"/>
                  <a:pt x="178" y="139"/>
                  <a:pt x="179" y="141"/>
                </a:cubicBezTo>
                <a:cubicBezTo>
                  <a:pt x="181" y="143"/>
                  <a:pt x="183" y="145"/>
                  <a:pt x="186" y="145"/>
                </a:cubicBezTo>
                <a:cubicBezTo>
                  <a:pt x="276" y="145"/>
                  <a:pt x="276" y="145"/>
                  <a:pt x="276" y="145"/>
                </a:cubicBezTo>
                <a:cubicBezTo>
                  <a:pt x="280" y="145"/>
                  <a:pt x="284" y="147"/>
                  <a:pt x="288" y="152"/>
                </a:cubicBezTo>
                <a:cubicBezTo>
                  <a:pt x="292" y="157"/>
                  <a:pt x="294" y="164"/>
                  <a:pt x="294" y="168"/>
                </a:cubicBezTo>
                <a:cubicBezTo>
                  <a:pt x="294" y="173"/>
                  <a:pt x="292" y="178"/>
                  <a:pt x="291" y="183"/>
                </a:cubicBezTo>
                <a:cubicBezTo>
                  <a:pt x="289" y="189"/>
                  <a:pt x="287" y="193"/>
                  <a:pt x="287" y="199"/>
                </a:cubicBezTo>
                <a:cubicBezTo>
                  <a:pt x="287" y="205"/>
                  <a:pt x="290" y="209"/>
                  <a:pt x="292" y="213"/>
                </a:cubicBezTo>
                <a:cubicBezTo>
                  <a:pt x="294" y="216"/>
                  <a:pt x="295" y="220"/>
                  <a:pt x="295" y="224"/>
                </a:cubicBezTo>
                <a:cubicBezTo>
                  <a:pt x="295" y="227"/>
                  <a:pt x="294" y="231"/>
                  <a:pt x="292" y="2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cxnSp>
        <p:nvCxnSpPr>
          <p:cNvPr id="39" name="Rak 156"/>
          <p:cNvCxnSpPr/>
          <p:nvPr/>
        </p:nvCxnSpPr>
        <p:spPr bwMode="auto">
          <a:xfrm>
            <a:off x="832728" y="6129300"/>
            <a:ext cx="10766141" cy="0"/>
          </a:xfrm>
          <a:prstGeom prst="line">
            <a:avLst/>
          </a:prstGeom>
          <a:solidFill>
            <a:schemeClr val="accent1"/>
          </a:solidFill>
          <a:ln w="12700" cap="flat" cmpd="sng" algn="ctr">
            <a:solidFill>
              <a:schemeClr val="bg1">
                <a:alpha val="48000"/>
              </a:schemeClr>
            </a:solidFill>
            <a:prstDash val="solid"/>
            <a:round/>
            <a:headEnd type="none" w="med" len="med"/>
            <a:tailEnd type="none" w="med" len="med"/>
          </a:ln>
          <a:effectLst/>
        </p:spPr>
      </p:cxnSp>
      <p:sp>
        <p:nvSpPr>
          <p:cNvPr id="40" name="textruta 214"/>
          <p:cNvSpPr txBox="1"/>
          <p:nvPr/>
        </p:nvSpPr>
        <p:spPr>
          <a:xfrm>
            <a:off x="2630615" y="3308362"/>
            <a:ext cx="1428765" cy="261610"/>
          </a:xfrm>
          <a:prstGeom prst="rect">
            <a:avLst/>
          </a:prstGeom>
          <a:noFill/>
        </p:spPr>
        <p:txBody>
          <a:bodyPr wrap="square" rtlCol="0">
            <a:spAutoFit/>
          </a:bodyPr>
          <a:lstStyle/>
          <a:p>
            <a:pPr algn="ctr"/>
            <a:r>
              <a:rPr lang="en-US" sz="1100" dirty="0">
                <a:solidFill>
                  <a:schemeClr val="bg1"/>
                </a:solidFill>
              </a:rPr>
              <a:t>Bandwidth</a:t>
            </a:r>
          </a:p>
        </p:txBody>
      </p:sp>
      <p:sp>
        <p:nvSpPr>
          <p:cNvPr id="41" name="textruta 214"/>
          <p:cNvSpPr txBox="1"/>
          <p:nvPr/>
        </p:nvSpPr>
        <p:spPr>
          <a:xfrm>
            <a:off x="2757360" y="5446972"/>
            <a:ext cx="1179901" cy="369332"/>
          </a:xfrm>
          <a:prstGeom prst="rect">
            <a:avLst/>
          </a:prstGeom>
          <a:noFill/>
        </p:spPr>
        <p:txBody>
          <a:bodyPr wrap="square" rtlCol="0">
            <a:spAutoFit/>
          </a:bodyPr>
          <a:lstStyle/>
          <a:p>
            <a:pPr algn="ctr"/>
            <a:r>
              <a:rPr lang="en-US" sz="1800" dirty="0">
                <a:solidFill>
                  <a:schemeClr val="bg1"/>
                </a:solidFill>
              </a:rPr>
              <a:t>600kHz</a:t>
            </a:r>
          </a:p>
        </p:txBody>
      </p:sp>
      <p:sp>
        <p:nvSpPr>
          <p:cNvPr id="42" name="textruta 214"/>
          <p:cNvSpPr txBox="1"/>
          <p:nvPr/>
        </p:nvSpPr>
        <p:spPr>
          <a:xfrm>
            <a:off x="2755047" y="3828802"/>
            <a:ext cx="1179901" cy="369332"/>
          </a:xfrm>
          <a:prstGeom prst="rect">
            <a:avLst/>
          </a:prstGeom>
          <a:noFill/>
        </p:spPr>
        <p:txBody>
          <a:bodyPr wrap="square" rtlCol="0">
            <a:spAutoFit/>
          </a:bodyPr>
          <a:lstStyle/>
          <a:p>
            <a:pPr algn="ctr"/>
            <a:r>
              <a:rPr lang="en-US" sz="1800" dirty="0">
                <a:solidFill>
                  <a:schemeClr val="bg1"/>
                </a:solidFill>
              </a:rPr>
              <a:t>1.4MHz</a:t>
            </a:r>
          </a:p>
        </p:txBody>
      </p:sp>
      <p:sp>
        <p:nvSpPr>
          <p:cNvPr id="43" name="textruta 214"/>
          <p:cNvSpPr txBox="1"/>
          <p:nvPr/>
        </p:nvSpPr>
        <p:spPr>
          <a:xfrm>
            <a:off x="2755047" y="4650431"/>
            <a:ext cx="1179901" cy="369332"/>
          </a:xfrm>
          <a:prstGeom prst="rect">
            <a:avLst/>
          </a:prstGeom>
          <a:noFill/>
        </p:spPr>
        <p:txBody>
          <a:bodyPr wrap="square" rtlCol="0">
            <a:spAutoFit/>
          </a:bodyPr>
          <a:lstStyle/>
          <a:p>
            <a:pPr algn="ctr"/>
            <a:r>
              <a:rPr lang="en-US" sz="1800" dirty="0">
                <a:solidFill>
                  <a:schemeClr val="bg1"/>
                </a:solidFill>
              </a:rPr>
              <a:t>200kHz</a:t>
            </a:r>
          </a:p>
        </p:txBody>
      </p:sp>
      <p:sp>
        <p:nvSpPr>
          <p:cNvPr id="44" name="Freeform 79"/>
          <p:cNvSpPr>
            <a:spLocks noEditPoints="1"/>
          </p:cNvSpPr>
          <p:nvPr/>
        </p:nvSpPr>
        <p:spPr bwMode="auto">
          <a:xfrm>
            <a:off x="3172752" y="2881025"/>
            <a:ext cx="470665" cy="355522"/>
          </a:xfrm>
          <a:custGeom>
            <a:avLst/>
            <a:gdLst>
              <a:gd name="T0" fmla="*/ 2147483647 w 92"/>
              <a:gd name="T1" fmla="*/ 2147483647 h 65"/>
              <a:gd name="T2" fmla="*/ 2147483647 w 92"/>
              <a:gd name="T3" fmla="*/ 2147483647 h 65"/>
              <a:gd name="T4" fmla="*/ 2147483647 w 92"/>
              <a:gd name="T5" fmla="*/ 2147483647 h 65"/>
              <a:gd name="T6" fmla="*/ 2147483647 w 92"/>
              <a:gd name="T7" fmla="*/ 2147483647 h 65"/>
              <a:gd name="T8" fmla="*/ 2147483647 w 92"/>
              <a:gd name="T9" fmla="*/ 2147483647 h 65"/>
              <a:gd name="T10" fmla="*/ 2147483647 w 92"/>
              <a:gd name="T11" fmla="*/ 2147483647 h 65"/>
              <a:gd name="T12" fmla="*/ 2147483647 w 92"/>
              <a:gd name="T13" fmla="*/ 2147483647 h 65"/>
              <a:gd name="T14" fmla="*/ 2147483647 w 92"/>
              <a:gd name="T15" fmla="*/ 2147483647 h 65"/>
              <a:gd name="T16" fmla="*/ 2147483647 w 92"/>
              <a:gd name="T17" fmla="*/ 2147483647 h 65"/>
              <a:gd name="T18" fmla="*/ 2147483647 w 92"/>
              <a:gd name="T19" fmla="*/ 2147483647 h 65"/>
              <a:gd name="T20" fmla="*/ 2147483647 w 92"/>
              <a:gd name="T21" fmla="*/ 2147483647 h 65"/>
              <a:gd name="T22" fmla="*/ 2147483647 w 92"/>
              <a:gd name="T23" fmla="*/ 2147483647 h 65"/>
              <a:gd name="T24" fmla="*/ 2147483647 w 92"/>
              <a:gd name="T25" fmla="*/ 2147483647 h 65"/>
              <a:gd name="T26" fmla="*/ 2147483647 w 92"/>
              <a:gd name="T27" fmla="*/ 2147483647 h 65"/>
              <a:gd name="T28" fmla="*/ 2147483647 w 92"/>
              <a:gd name="T29" fmla="*/ 2147483647 h 65"/>
              <a:gd name="T30" fmla="*/ 2147483647 w 92"/>
              <a:gd name="T31" fmla="*/ 2147483647 h 65"/>
              <a:gd name="T32" fmla="*/ 2147483647 w 92"/>
              <a:gd name="T33" fmla="*/ 2147483647 h 65"/>
              <a:gd name="T34" fmla="*/ 2147483647 w 92"/>
              <a:gd name="T35" fmla="*/ 2147483647 h 65"/>
              <a:gd name="T36" fmla="*/ 2147483647 w 92"/>
              <a:gd name="T37" fmla="*/ 2147483647 h 65"/>
              <a:gd name="T38" fmla="*/ 2147483647 w 92"/>
              <a:gd name="T39" fmla="*/ 2147483647 h 65"/>
              <a:gd name="T40" fmla="*/ 2147483647 w 92"/>
              <a:gd name="T41" fmla="*/ 2147483647 h 65"/>
              <a:gd name="T42" fmla="*/ 2147483647 w 92"/>
              <a:gd name="T43" fmla="*/ 2147483647 h 65"/>
              <a:gd name="T44" fmla="*/ 2147483647 w 92"/>
              <a:gd name="T45" fmla="*/ 2147483647 h 65"/>
              <a:gd name="T46" fmla="*/ 2147483647 w 92"/>
              <a:gd name="T47" fmla="*/ 2147483647 h 65"/>
              <a:gd name="T48" fmla="*/ 2147483647 w 92"/>
              <a:gd name="T49" fmla="*/ 2147483647 h 65"/>
              <a:gd name="T50" fmla="*/ 2147483647 w 92"/>
              <a:gd name="T51" fmla="*/ 2147483647 h 65"/>
              <a:gd name="T52" fmla="*/ 2147483647 w 92"/>
              <a:gd name="T53" fmla="*/ 2147483647 h 65"/>
              <a:gd name="T54" fmla="*/ 2147483647 w 92"/>
              <a:gd name="T55" fmla="*/ 2147483647 h 65"/>
              <a:gd name="T56" fmla="*/ 2147483647 w 92"/>
              <a:gd name="T57" fmla="*/ 2147483647 h 65"/>
              <a:gd name="T58" fmla="*/ 2147483647 w 92"/>
              <a:gd name="T59" fmla="*/ 0 h 65"/>
              <a:gd name="T60" fmla="*/ 0 w 92"/>
              <a:gd name="T61" fmla="*/ 2147483647 h 65"/>
              <a:gd name="T62" fmla="*/ 2147483647 w 92"/>
              <a:gd name="T63" fmla="*/ 2147483647 h 65"/>
              <a:gd name="T64" fmla="*/ 2147483647 w 92"/>
              <a:gd name="T65" fmla="*/ 2147483647 h 65"/>
              <a:gd name="T66" fmla="*/ 2147483647 w 92"/>
              <a:gd name="T67" fmla="*/ 2147483647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 h="65">
                <a:moveTo>
                  <a:pt x="88" y="59"/>
                </a:moveTo>
                <a:cubicBezTo>
                  <a:pt x="88" y="60"/>
                  <a:pt x="87" y="61"/>
                  <a:pt x="86" y="61"/>
                </a:cubicBezTo>
                <a:cubicBezTo>
                  <a:pt x="6" y="61"/>
                  <a:pt x="6" y="61"/>
                  <a:pt x="6" y="61"/>
                </a:cubicBezTo>
                <a:cubicBezTo>
                  <a:pt x="5" y="61"/>
                  <a:pt x="4" y="60"/>
                  <a:pt x="4" y="59"/>
                </a:cubicBezTo>
                <a:cubicBezTo>
                  <a:pt x="4" y="33"/>
                  <a:pt x="4" y="33"/>
                  <a:pt x="4" y="33"/>
                </a:cubicBezTo>
                <a:cubicBezTo>
                  <a:pt x="17" y="33"/>
                  <a:pt x="17" y="33"/>
                  <a:pt x="17" y="33"/>
                </a:cubicBezTo>
                <a:cubicBezTo>
                  <a:pt x="18" y="33"/>
                  <a:pt x="19" y="33"/>
                  <a:pt x="19" y="32"/>
                </a:cubicBezTo>
                <a:cubicBezTo>
                  <a:pt x="20" y="30"/>
                  <a:pt x="20" y="30"/>
                  <a:pt x="20" y="30"/>
                </a:cubicBezTo>
                <a:cubicBezTo>
                  <a:pt x="25" y="49"/>
                  <a:pt x="25" y="49"/>
                  <a:pt x="25" y="49"/>
                </a:cubicBezTo>
                <a:cubicBezTo>
                  <a:pt x="26" y="50"/>
                  <a:pt x="26" y="50"/>
                  <a:pt x="27" y="50"/>
                </a:cubicBezTo>
                <a:cubicBezTo>
                  <a:pt x="27" y="50"/>
                  <a:pt x="27" y="50"/>
                  <a:pt x="27" y="50"/>
                </a:cubicBezTo>
                <a:cubicBezTo>
                  <a:pt x="28" y="50"/>
                  <a:pt x="29" y="50"/>
                  <a:pt x="29" y="49"/>
                </a:cubicBezTo>
                <a:cubicBezTo>
                  <a:pt x="37" y="21"/>
                  <a:pt x="37" y="21"/>
                  <a:pt x="37" y="21"/>
                </a:cubicBezTo>
                <a:cubicBezTo>
                  <a:pt x="40" y="32"/>
                  <a:pt x="40" y="32"/>
                  <a:pt x="40" y="32"/>
                </a:cubicBezTo>
                <a:cubicBezTo>
                  <a:pt x="40" y="33"/>
                  <a:pt x="41" y="33"/>
                  <a:pt x="42" y="33"/>
                </a:cubicBezTo>
                <a:cubicBezTo>
                  <a:pt x="51" y="33"/>
                  <a:pt x="51" y="33"/>
                  <a:pt x="51" y="33"/>
                </a:cubicBezTo>
                <a:cubicBezTo>
                  <a:pt x="51" y="33"/>
                  <a:pt x="52" y="33"/>
                  <a:pt x="52" y="32"/>
                </a:cubicBezTo>
                <a:cubicBezTo>
                  <a:pt x="53" y="30"/>
                  <a:pt x="53" y="30"/>
                  <a:pt x="53" y="30"/>
                </a:cubicBezTo>
                <a:cubicBezTo>
                  <a:pt x="58" y="49"/>
                  <a:pt x="58" y="49"/>
                  <a:pt x="58" y="49"/>
                </a:cubicBezTo>
                <a:cubicBezTo>
                  <a:pt x="58" y="50"/>
                  <a:pt x="59" y="50"/>
                  <a:pt x="60" y="50"/>
                </a:cubicBezTo>
                <a:cubicBezTo>
                  <a:pt x="60" y="50"/>
                  <a:pt x="60" y="50"/>
                  <a:pt x="60" y="50"/>
                </a:cubicBezTo>
                <a:cubicBezTo>
                  <a:pt x="61" y="50"/>
                  <a:pt x="61" y="50"/>
                  <a:pt x="61" y="49"/>
                </a:cubicBezTo>
                <a:cubicBezTo>
                  <a:pt x="69" y="21"/>
                  <a:pt x="69" y="21"/>
                  <a:pt x="69" y="21"/>
                </a:cubicBezTo>
                <a:cubicBezTo>
                  <a:pt x="73" y="32"/>
                  <a:pt x="73" y="32"/>
                  <a:pt x="73" y="32"/>
                </a:cubicBezTo>
                <a:cubicBezTo>
                  <a:pt x="73" y="33"/>
                  <a:pt x="73" y="33"/>
                  <a:pt x="74" y="33"/>
                </a:cubicBezTo>
                <a:cubicBezTo>
                  <a:pt x="88" y="33"/>
                  <a:pt x="88" y="33"/>
                  <a:pt x="88" y="33"/>
                </a:cubicBezTo>
                <a:lnTo>
                  <a:pt x="88" y="59"/>
                </a:lnTo>
                <a:close/>
                <a:moveTo>
                  <a:pt x="90" y="13"/>
                </a:moveTo>
                <a:cubicBezTo>
                  <a:pt x="89" y="13"/>
                  <a:pt x="88" y="14"/>
                  <a:pt x="88" y="15"/>
                </a:cubicBezTo>
                <a:cubicBezTo>
                  <a:pt x="88" y="30"/>
                  <a:pt x="88" y="30"/>
                  <a:pt x="88" y="30"/>
                </a:cubicBezTo>
                <a:cubicBezTo>
                  <a:pt x="76" y="30"/>
                  <a:pt x="76" y="30"/>
                  <a:pt x="76" y="30"/>
                </a:cubicBezTo>
                <a:cubicBezTo>
                  <a:pt x="71" y="14"/>
                  <a:pt x="71" y="14"/>
                  <a:pt x="71" y="14"/>
                </a:cubicBezTo>
                <a:cubicBezTo>
                  <a:pt x="71" y="13"/>
                  <a:pt x="70" y="12"/>
                  <a:pt x="69" y="12"/>
                </a:cubicBezTo>
                <a:cubicBezTo>
                  <a:pt x="69" y="12"/>
                  <a:pt x="69" y="12"/>
                  <a:pt x="69" y="12"/>
                </a:cubicBezTo>
                <a:cubicBezTo>
                  <a:pt x="68" y="12"/>
                  <a:pt x="68" y="13"/>
                  <a:pt x="68" y="14"/>
                </a:cubicBezTo>
                <a:cubicBezTo>
                  <a:pt x="60" y="42"/>
                  <a:pt x="60" y="42"/>
                  <a:pt x="60" y="42"/>
                </a:cubicBezTo>
                <a:cubicBezTo>
                  <a:pt x="55" y="24"/>
                  <a:pt x="55" y="24"/>
                  <a:pt x="55" y="24"/>
                </a:cubicBezTo>
                <a:cubicBezTo>
                  <a:pt x="55" y="23"/>
                  <a:pt x="55" y="23"/>
                  <a:pt x="54" y="23"/>
                </a:cubicBezTo>
                <a:cubicBezTo>
                  <a:pt x="53" y="23"/>
                  <a:pt x="52" y="23"/>
                  <a:pt x="52" y="24"/>
                </a:cubicBezTo>
                <a:cubicBezTo>
                  <a:pt x="50" y="30"/>
                  <a:pt x="50" y="30"/>
                  <a:pt x="50" y="30"/>
                </a:cubicBezTo>
                <a:cubicBezTo>
                  <a:pt x="43" y="30"/>
                  <a:pt x="43" y="30"/>
                  <a:pt x="43" y="30"/>
                </a:cubicBezTo>
                <a:cubicBezTo>
                  <a:pt x="38" y="14"/>
                  <a:pt x="38" y="14"/>
                  <a:pt x="38" y="14"/>
                </a:cubicBezTo>
                <a:cubicBezTo>
                  <a:pt x="38" y="13"/>
                  <a:pt x="37" y="12"/>
                  <a:pt x="36" y="12"/>
                </a:cubicBezTo>
                <a:cubicBezTo>
                  <a:pt x="36" y="12"/>
                  <a:pt x="36" y="12"/>
                  <a:pt x="36" y="12"/>
                </a:cubicBezTo>
                <a:cubicBezTo>
                  <a:pt x="36" y="12"/>
                  <a:pt x="35" y="13"/>
                  <a:pt x="35" y="14"/>
                </a:cubicBezTo>
                <a:cubicBezTo>
                  <a:pt x="27" y="42"/>
                  <a:pt x="27" y="42"/>
                  <a:pt x="27" y="42"/>
                </a:cubicBezTo>
                <a:cubicBezTo>
                  <a:pt x="22" y="24"/>
                  <a:pt x="22" y="24"/>
                  <a:pt x="22" y="24"/>
                </a:cubicBezTo>
                <a:cubicBezTo>
                  <a:pt x="22" y="23"/>
                  <a:pt x="21" y="22"/>
                  <a:pt x="20" y="22"/>
                </a:cubicBezTo>
                <a:cubicBezTo>
                  <a:pt x="20" y="22"/>
                  <a:pt x="19" y="23"/>
                  <a:pt x="19" y="24"/>
                </a:cubicBezTo>
                <a:cubicBezTo>
                  <a:pt x="16" y="30"/>
                  <a:pt x="16" y="30"/>
                  <a:pt x="16" y="30"/>
                </a:cubicBezTo>
                <a:cubicBezTo>
                  <a:pt x="4" y="30"/>
                  <a:pt x="4" y="30"/>
                  <a:pt x="4" y="30"/>
                </a:cubicBezTo>
                <a:cubicBezTo>
                  <a:pt x="4" y="5"/>
                  <a:pt x="4" y="5"/>
                  <a:pt x="4" y="5"/>
                </a:cubicBezTo>
                <a:cubicBezTo>
                  <a:pt x="4" y="4"/>
                  <a:pt x="5" y="3"/>
                  <a:pt x="6" y="3"/>
                </a:cubicBezTo>
                <a:cubicBezTo>
                  <a:pt x="86" y="3"/>
                  <a:pt x="86" y="3"/>
                  <a:pt x="86" y="3"/>
                </a:cubicBezTo>
                <a:cubicBezTo>
                  <a:pt x="87" y="3"/>
                  <a:pt x="88" y="4"/>
                  <a:pt x="88" y="5"/>
                </a:cubicBezTo>
                <a:cubicBezTo>
                  <a:pt x="88" y="8"/>
                  <a:pt x="88" y="8"/>
                  <a:pt x="88" y="8"/>
                </a:cubicBezTo>
                <a:cubicBezTo>
                  <a:pt x="88" y="9"/>
                  <a:pt x="89" y="10"/>
                  <a:pt x="90" y="10"/>
                </a:cubicBezTo>
                <a:cubicBezTo>
                  <a:pt x="91" y="10"/>
                  <a:pt x="92" y="9"/>
                  <a:pt x="92" y="8"/>
                </a:cubicBezTo>
                <a:cubicBezTo>
                  <a:pt x="92" y="5"/>
                  <a:pt x="92" y="5"/>
                  <a:pt x="92" y="5"/>
                </a:cubicBezTo>
                <a:cubicBezTo>
                  <a:pt x="92" y="2"/>
                  <a:pt x="89" y="0"/>
                  <a:pt x="86" y="0"/>
                </a:cubicBezTo>
                <a:cubicBezTo>
                  <a:pt x="6" y="0"/>
                  <a:pt x="6" y="0"/>
                  <a:pt x="6" y="0"/>
                </a:cubicBezTo>
                <a:cubicBezTo>
                  <a:pt x="3" y="0"/>
                  <a:pt x="0" y="2"/>
                  <a:pt x="0" y="5"/>
                </a:cubicBezTo>
                <a:cubicBezTo>
                  <a:pt x="0" y="59"/>
                  <a:pt x="0" y="59"/>
                  <a:pt x="0" y="59"/>
                </a:cubicBezTo>
                <a:cubicBezTo>
                  <a:pt x="0" y="62"/>
                  <a:pt x="3" y="65"/>
                  <a:pt x="6" y="65"/>
                </a:cubicBezTo>
                <a:cubicBezTo>
                  <a:pt x="86" y="65"/>
                  <a:pt x="86" y="65"/>
                  <a:pt x="86" y="65"/>
                </a:cubicBezTo>
                <a:cubicBezTo>
                  <a:pt x="89" y="65"/>
                  <a:pt x="92" y="62"/>
                  <a:pt x="92" y="59"/>
                </a:cubicBezTo>
                <a:cubicBezTo>
                  <a:pt x="92" y="15"/>
                  <a:pt x="92" y="15"/>
                  <a:pt x="92" y="15"/>
                </a:cubicBezTo>
                <a:cubicBezTo>
                  <a:pt x="92" y="14"/>
                  <a:pt x="91" y="13"/>
                  <a:pt x="90" y="1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textruta 214"/>
          <p:cNvSpPr txBox="1"/>
          <p:nvPr/>
        </p:nvSpPr>
        <p:spPr>
          <a:xfrm>
            <a:off x="9355446" y="5412431"/>
            <a:ext cx="1097745" cy="523220"/>
          </a:xfrm>
          <a:prstGeom prst="rect">
            <a:avLst/>
          </a:prstGeom>
          <a:noFill/>
        </p:spPr>
        <p:txBody>
          <a:bodyPr wrap="square" rtlCol="0">
            <a:spAutoFit/>
          </a:bodyPr>
          <a:lstStyle/>
          <a:p>
            <a:pPr algn="ctr"/>
            <a:r>
              <a:rPr lang="en-US" sz="1400" dirty="0">
                <a:solidFill>
                  <a:schemeClr val="bg1"/>
                </a:solidFill>
              </a:rPr>
              <a:t>Idle mode mobility</a:t>
            </a:r>
            <a:endParaRPr lang="en-US" sz="1800" dirty="0">
              <a:solidFill>
                <a:schemeClr val="bg1"/>
              </a:solidFill>
            </a:endParaRPr>
          </a:p>
        </p:txBody>
      </p:sp>
      <p:sp>
        <p:nvSpPr>
          <p:cNvPr id="46" name="Freeform 51"/>
          <p:cNvSpPr>
            <a:spLocks noChangeAspect="1" noEditPoints="1"/>
          </p:cNvSpPr>
          <p:nvPr/>
        </p:nvSpPr>
        <p:spPr bwMode="auto">
          <a:xfrm>
            <a:off x="11143967" y="2753925"/>
            <a:ext cx="338061" cy="486794"/>
          </a:xfrm>
          <a:custGeom>
            <a:avLst/>
            <a:gdLst>
              <a:gd name="T0" fmla="*/ 29114394 w 409"/>
              <a:gd name="T1" fmla="*/ 2826278 h 589"/>
              <a:gd name="T2" fmla="*/ 0 w 409"/>
              <a:gd name="T3" fmla="*/ 2826278 h 589"/>
              <a:gd name="T4" fmla="*/ 26278972 w 409"/>
              <a:gd name="T5" fmla="*/ 41867983 h 589"/>
              <a:gd name="T6" fmla="*/ 28538054 w 409"/>
              <a:gd name="T7" fmla="*/ 5897398 h 589"/>
              <a:gd name="T8" fmla="*/ 26278972 w 409"/>
              <a:gd name="T9" fmla="*/ 40716440 h 589"/>
              <a:gd name="T10" fmla="*/ 1150378 w 409"/>
              <a:gd name="T11" fmla="*/ 2826278 h 589"/>
              <a:gd name="T12" fmla="*/ 27964016 w 409"/>
              <a:gd name="T13" fmla="*/ 2826278 h 589"/>
              <a:gd name="T14" fmla="*/ 10549894 w 409"/>
              <a:gd name="T15" fmla="*/ 12158738 h 589"/>
              <a:gd name="T16" fmla="*/ 19138597 w 409"/>
              <a:gd name="T17" fmla="*/ 11381894 h 589"/>
              <a:gd name="T18" fmla="*/ 14097221 w 409"/>
              <a:gd name="T19" fmla="*/ 3277413 h 589"/>
              <a:gd name="T20" fmla="*/ 10549894 w 409"/>
              <a:gd name="T21" fmla="*/ 12158738 h 589"/>
              <a:gd name="T22" fmla="*/ 11458465 w 409"/>
              <a:gd name="T23" fmla="*/ 11009432 h 589"/>
              <a:gd name="T24" fmla="*/ 22418035 w 409"/>
              <a:gd name="T25" fmla="*/ 23810607 h 589"/>
              <a:gd name="T26" fmla="*/ 25043191 w 409"/>
              <a:gd name="T27" fmla="*/ 21397378 h 589"/>
              <a:gd name="T28" fmla="*/ 25135367 w 409"/>
              <a:gd name="T29" fmla="*/ 21246642 h 589"/>
              <a:gd name="T30" fmla="*/ 25199435 w 409"/>
              <a:gd name="T31" fmla="*/ 21041407 h 589"/>
              <a:gd name="T32" fmla="*/ 25199435 w 409"/>
              <a:gd name="T33" fmla="*/ 20890659 h 589"/>
              <a:gd name="T34" fmla="*/ 25135367 w 409"/>
              <a:gd name="T35" fmla="*/ 20771428 h 589"/>
              <a:gd name="T36" fmla="*/ 22784111 w 409"/>
              <a:gd name="T37" fmla="*/ 18418406 h 589"/>
              <a:gd name="T38" fmla="*/ 23259712 w 409"/>
              <a:gd name="T39" fmla="*/ 20469418 h 589"/>
              <a:gd name="T40" fmla="*/ 10549894 w 409"/>
              <a:gd name="T41" fmla="*/ 21612206 h 589"/>
              <a:gd name="T42" fmla="*/ 21994972 w 409"/>
              <a:gd name="T43" fmla="*/ 23652961 h 589"/>
              <a:gd name="T44" fmla="*/ 25199435 w 409"/>
              <a:gd name="T45" fmla="*/ 14628885 h 589"/>
              <a:gd name="T46" fmla="*/ 25135367 w 409"/>
              <a:gd name="T47" fmla="*/ 14506413 h 589"/>
              <a:gd name="T48" fmla="*/ 21994972 w 409"/>
              <a:gd name="T49" fmla="*/ 12222660 h 589"/>
              <a:gd name="T50" fmla="*/ 10549894 w 409"/>
              <a:gd name="T51" fmla="*/ 14300281 h 589"/>
              <a:gd name="T52" fmla="*/ 23259712 w 409"/>
              <a:gd name="T53" fmla="*/ 15406109 h 589"/>
              <a:gd name="T54" fmla="*/ 21994972 w 409"/>
              <a:gd name="T55" fmla="*/ 17419450 h 589"/>
              <a:gd name="T56" fmla="*/ 25043191 w 409"/>
              <a:gd name="T57" fmla="*/ 15202978 h 589"/>
              <a:gd name="T58" fmla="*/ 25135367 w 409"/>
              <a:gd name="T59" fmla="*/ 15077214 h 589"/>
              <a:gd name="T60" fmla="*/ 25199435 w 409"/>
              <a:gd name="T61" fmla="*/ 14873873 h 589"/>
              <a:gd name="T62" fmla="*/ 19225386 w 409"/>
              <a:gd name="T63" fmla="*/ 24164688 h 589"/>
              <a:gd name="T64" fmla="*/ 7108473 w 409"/>
              <a:gd name="T65" fmla="*/ 22330410 h 589"/>
              <a:gd name="T66" fmla="*/ 4132810 w 409"/>
              <a:gd name="T67" fmla="*/ 23744722 h 589"/>
              <a:gd name="T68" fmla="*/ 3981772 w 409"/>
              <a:gd name="T69" fmla="*/ 23961411 h 589"/>
              <a:gd name="T70" fmla="*/ 3981772 w 409"/>
              <a:gd name="T71" fmla="*/ 24112673 h 589"/>
              <a:gd name="T72" fmla="*/ 3981772 w 409"/>
              <a:gd name="T73" fmla="*/ 24224933 h 589"/>
              <a:gd name="T74" fmla="*/ 4065998 w 409"/>
              <a:gd name="T75" fmla="*/ 24382648 h 589"/>
              <a:gd name="T76" fmla="*/ 4132810 w 409"/>
              <a:gd name="T77" fmla="*/ 24532517 h 589"/>
              <a:gd name="T78" fmla="*/ 7108473 w 409"/>
              <a:gd name="T79" fmla="*/ 26788057 h 589"/>
              <a:gd name="T80" fmla="*/ 18651445 w 409"/>
              <a:gd name="T81" fmla="*/ 24738619 h 589"/>
              <a:gd name="T82" fmla="*/ 6326093 w 409"/>
              <a:gd name="T83" fmla="*/ 15293849 h 589"/>
              <a:gd name="T84" fmla="*/ 4065998 w 409"/>
              <a:gd name="T85" fmla="*/ 17636173 h 589"/>
              <a:gd name="T86" fmla="*/ 3981772 w 409"/>
              <a:gd name="T87" fmla="*/ 17842215 h 589"/>
              <a:gd name="T88" fmla="*/ 3981772 w 409"/>
              <a:gd name="T89" fmla="*/ 17970126 h 589"/>
              <a:gd name="T90" fmla="*/ 3981772 w 409"/>
              <a:gd name="T91" fmla="*/ 18121376 h 589"/>
              <a:gd name="T92" fmla="*/ 4132810 w 409"/>
              <a:gd name="T93" fmla="*/ 18326113 h 589"/>
              <a:gd name="T94" fmla="*/ 7108473 w 409"/>
              <a:gd name="T95" fmla="*/ 20554559 h 589"/>
              <a:gd name="T96" fmla="*/ 5909662 w 409"/>
              <a:gd name="T97" fmla="*/ 18477373 h 589"/>
              <a:gd name="T98" fmla="*/ 18651445 w 409"/>
              <a:gd name="T99" fmla="*/ 17334604 h 589"/>
              <a:gd name="T100" fmla="*/ 7108473 w 409"/>
              <a:gd name="T101" fmla="*/ 15293849 h 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9"/>
              <a:gd name="T154" fmla="*/ 0 h 589"/>
              <a:gd name="T155" fmla="*/ 409 w 409"/>
              <a:gd name="T156" fmla="*/ 589 h 5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148" y="171"/>
                </a:moveTo>
                <a:cubicBezTo>
                  <a:pt x="262" y="171"/>
                  <a:pt x="262" y="171"/>
                  <a:pt x="262" y="171"/>
                </a:cubicBezTo>
                <a:cubicBezTo>
                  <a:pt x="265" y="171"/>
                  <a:pt x="267" y="170"/>
                  <a:pt x="269" y="167"/>
                </a:cubicBezTo>
                <a:cubicBezTo>
                  <a:pt x="270" y="165"/>
                  <a:pt x="270" y="162"/>
                  <a:pt x="269" y="160"/>
                </a:cubicBezTo>
                <a:cubicBezTo>
                  <a:pt x="212" y="46"/>
                  <a:pt x="212" y="46"/>
                  <a:pt x="212" y="46"/>
                </a:cubicBezTo>
                <a:cubicBezTo>
                  <a:pt x="211" y="43"/>
                  <a:pt x="208" y="41"/>
                  <a:pt x="205" y="41"/>
                </a:cubicBezTo>
                <a:cubicBezTo>
                  <a:pt x="202" y="41"/>
                  <a:pt x="199" y="43"/>
                  <a:pt x="198" y="46"/>
                </a:cubicBezTo>
                <a:cubicBezTo>
                  <a:pt x="141" y="160"/>
                  <a:pt x="141" y="160"/>
                  <a:pt x="141" y="160"/>
                </a:cubicBezTo>
                <a:cubicBezTo>
                  <a:pt x="139" y="162"/>
                  <a:pt x="140" y="165"/>
                  <a:pt x="141" y="167"/>
                </a:cubicBezTo>
                <a:cubicBezTo>
                  <a:pt x="142" y="170"/>
                  <a:pt x="145" y="171"/>
                  <a:pt x="148" y="171"/>
                </a:cubicBezTo>
                <a:close/>
                <a:moveTo>
                  <a:pt x="205" y="67"/>
                </a:moveTo>
                <a:cubicBezTo>
                  <a:pt x="249" y="155"/>
                  <a:pt x="249" y="155"/>
                  <a:pt x="249" y="155"/>
                </a:cubicBezTo>
                <a:cubicBezTo>
                  <a:pt x="161" y="155"/>
                  <a:pt x="161" y="155"/>
                  <a:pt x="161" y="155"/>
                </a:cubicBezTo>
                <a:lnTo>
                  <a:pt x="205" y="67"/>
                </a:lnTo>
                <a:close/>
                <a:moveTo>
                  <a:pt x="309" y="333"/>
                </a:moveTo>
                <a:cubicBezTo>
                  <a:pt x="311" y="334"/>
                  <a:pt x="313" y="335"/>
                  <a:pt x="315" y="335"/>
                </a:cubicBezTo>
                <a:cubicBezTo>
                  <a:pt x="317" y="335"/>
                  <a:pt x="319" y="334"/>
                  <a:pt x="320" y="333"/>
                </a:cubicBezTo>
                <a:cubicBezTo>
                  <a:pt x="352" y="302"/>
                  <a:pt x="352" y="302"/>
                  <a:pt x="352" y="302"/>
                </a:cubicBezTo>
                <a:cubicBezTo>
                  <a:pt x="352" y="302"/>
                  <a:pt x="352" y="301"/>
                  <a:pt x="352" y="301"/>
                </a:cubicBezTo>
                <a:cubicBezTo>
                  <a:pt x="352" y="301"/>
                  <a:pt x="352" y="301"/>
                  <a:pt x="353" y="300"/>
                </a:cubicBezTo>
                <a:cubicBezTo>
                  <a:pt x="353" y="300"/>
                  <a:pt x="353" y="300"/>
                  <a:pt x="353" y="300"/>
                </a:cubicBezTo>
                <a:cubicBezTo>
                  <a:pt x="353" y="300"/>
                  <a:pt x="353" y="299"/>
                  <a:pt x="353" y="299"/>
                </a:cubicBezTo>
                <a:cubicBezTo>
                  <a:pt x="354" y="299"/>
                  <a:pt x="354" y="298"/>
                  <a:pt x="354" y="298"/>
                </a:cubicBezTo>
                <a:cubicBezTo>
                  <a:pt x="354" y="298"/>
                  <a:pt x="354" y="298"/>
                  <a:pt x="354" y="297"/>
                </a:cubicBezTo>
                <a:cubicBezTo>
                  <a:pt x="354" y="297"/>
                  <a:pt x="354" y="297"/>
                  <a:pt x="354" y="296"/>
                </a:cubicBezTo>
                <a:cubicBezTo>
                  <a:pt x="354" y="296"/>
                  <a:pt x="354" y="296"/>
                  <a:pt x="354" y="296"/>
                </a:cubicBezTo>
                <a:cubicBezTo>
                  <a:pt x="354" y="296"/>
                  <a:pt x="354" y="296"/>
                  <a:pt x="354" y="296"/>
                </a:cubicBezTo>
                <a:cubicBezTo>
                  <a:pt x="354" y="295"/>
                  <a:pt x="354" y="295"/>
                  <a:pt x="354" y="294"/>
                </a:cubicBezTo>
                <a:cubicBezTo>
                  <a:pt x="354" y="294"/>
                  <a:pt x="354" y="294"/>
                  <a:pt x="354" y="294"/>
                </a:cubicBezTo>
                <a:cubicBezTo>
                  <a:pt x="354" y="293"/>
                  <a:pt x="354" y="293"/>
                  <a:pt x="353" y="293"/>
                </a:cubicBezTo>
                <a:cubicBezTo>
                  <a:pt x="353" y="293"/>
                  <a:pt x="353" y="292"/>
                  <a:pt x="353" y="292"/>
                </a:cubicBezTo>
                <a:cubicBezTo>
                  <a:pt x="353" y="292"/>
                  <a:pt x="353" y="292"/>
                  <a:pt x="353" y="291"/>
                </a:cubicBezTo>
                <a:cubicBezTo>
                  <a:pt x="352" y="291"/>
                  <a:pt x="352" y="291"/>
                  <a:pt x="352" y="290"/>
                </a:cubicBezTo>
                <a:cubicBezTo>
                  <a:pt x="320" y="259"/>
                  <a:pt x="320" y="259"/>
                  <a:pt x="320" y="259"/>
                </a:cubicBezTo>
                <a:cubicBezTo>
                  <a:pt x="317" y="256"/>
                  <a:pt x="312" y="256"/>
                  <a:pt x="309" y="259"/>
                </a:cubicBezTo>
                <a:cubicBezTo>
                  <a:pt x="306" y="262"/>
                  <a:pt x="306" y="267"/>
                  <a:pt x="309" y="270"/>
                </a:cubicBezTo>
                <a:cubicBezTo>
                  <a:pt x="327" y="288"/>
                  <a:pt x="327" y="288"/>
                  <a:pt x="327" y="288"/>
                </a:cubicBezTo>
                <a:cubicBezTo>
                  <a:pt x="148" y="288"/>
                  <a:pt x="148" y="288"/>
                  <a:pt x="148" y="288"/>
                </a:cubicBezTo>
                <a:cubicBezTo>
                  <a:pt x="143" y="288"/>
                  <a:pt x="140" y="291"/>
                  <a:pt x="140" y="296"/>
                </a:cubicBezTo>
                <a:cubicBezTo>
                  <a:pt x="140" y="300"/>
                  <a:pt x="143" y="304"/>
                  <a:pt x="148" y="304"/>
                </a:cubicBezTo>
                <a:cubicBezTo>
                  <a:pt x="327" y="304"/>
                  <a:pt x="327" y="304"/>
                  <a:pt x="327" y="304"/>
                </a:cubicBezTo>
                <a:cubicBezTo>
                  <a:pt x="309" y="322"/>
                  <a:pt x="309" y="322"/>
                  <a:pt x="309" y="322"/>
                </a:cubicBezTo>
                <a:cubicBezTo>
                  <a:pt x="306" y="325"/>
                  <a:pt x="306" y="330"/>
                  <a:pt x="309" y="333"/>
                </a:cubicBezTo>
                <a:close/>
                <a:moveTo>
                  <a:pt x="354" y="208"/>
                </a:moveTo>
                <a:cubicBezTo>
                  <a:pt x="354" y="208"/>
                  <a:pt x="354" y="207"/>
                  <a:pt x="354" y="207"/>
                </a:cubicBezTo>
                <a:cubicBezTo>
                  <a:pt x="354" y="207"/>
                  <a:pt x="354" y="206"/>
                  <a:pt x="354" y="206"/>
                </a:cubicBezTo>
                <a:cubicBezTo>
                  <a:pt x="354" y="206"/>
                  <a:pt x="354" y="206"/>
                  <a:pt x="353" y="205"/>
                </a:cubicBezTo>
                <a:cubicBezTo>
                  <a:pt x="353" y="205"/>
                  <a:pt x="353" y="205"/>
                  <a:pt x="353" y="204"/>
                </a:cubicBezTo>
                <a:cubicBezTo>
                  <a:pt x="353" y="204"/>
                  <a:pt x="353" y="204"/>
                  <a:pt x="353" y="204"/>
                </a:cubicBezTo>
                <a:cubicBezTo>
                  <a:pt x="352" y="204"/>
                  <a:pt x="352" y="203"/>
                  <a:pt x="352" y="203"/>
                </a:cubicBezTo>
                <a:cubicBezTo>
                  <a:pt x="320" y="172"/>
                  <a:pt x="320" y="172"/>
                  <a:pt x="320" y="172"/>
                </a:cubicBezTo>
                <a:cubicBezTo>
                  <a:pt x="317" y="168"/>
                  <a:pt x="312" y="168"/>
                  <a:pt x="309" y="172"/>
                </a:cubicBezTo>
                <a:cubicBezTo>
                  <a:pt x="306" y="175"/>
                  <a:pt x="306" y="180"/>
                  <a:pt x="309" y="183"/>
                </a:cubicBezTo>
                <a:cubicBezTo>
                  <a:pt x="327" y="201"/>
                  <a:pt x="327" y="201"/>
                  <a:pt x="327" y="201"/>
                </a:cubicBezTo>
                <a:cubicBezTo>
                  <a:pt x="148" y="201"/>
                  <a:pt x="148" y="201"/>
                  <a:pt x="148" y="201"/>
                </a:cubicBezTo>
                <a:cubicBezTo>
                  <a:pt x="143" y="201"/>
                  <a:pt x="140" y="204"/>
                  <a:pt x="140" y="209"/>
                </a:cubicBezTo>
                <a:cubicBezTo>
                  <a:pt x="140" y="213"/>
                  <a:pt x="143" y="217"/>
                  <a:pt x="148" y="217"/>
                </a:cubicBezTo>
                <a:cubicBezTo>
                  <a:pt x="327" y="217"/>
                  <a:pt x="327" y="217"/>
                  <a:pt x="327" y="217"/>
                </a:cubicBezTo>
                <a:cubicBezTo>
                  <a:pt x="309" y="234"/>
                  <a:pt x="309" y="234"/>
                  <a:pt x="309" y="234"/>
                </a:cubicBezTo>
                <a:cubicBezTo>
                  <a:pt x="309" y="234"/>
                  <a:pt x="309" y="234"/>
                  <a:pt x="309" y="234"/>
                </a:cubicBezTo>
                <a:cubicBezTo>
                  <a:pt x="306" y="237"/>
                  <a:pt x="306" y="242"/>
                  <a:pt x="309" y="245"/>
                </a:cubicBezTo>
                <a:cubicBezTo>
                  <a:pt x="311" y="247"/>
                  <a:pt x="313" y="248"/>
                  <a:pt x="315" y="248"/>
                </a:cubicBezTo>
                <a:cubicBezTo>
                  <a:pt x="317" y="248"/>
                  <a:pt x="319" y="247"/>
                  <a:pt x="320" y="245"/>
                </a:cubicBezTo>
                <a:cubicBezTo>
                  <a:pt x="352" y="214"/>
                  <a:pt x="352" y="214"/>
                  <a:pt x="352" y="214"/>
                </a:cubicBezTo>
                <a:cubicBezTo>
                  <a:pt x="352" y="214"/>
                  <a:pt x="352" y="213"/>
                  <a:pt x="353" y="213"/>
                </a:cubicBezTo>
                <a:cubicBezTo>
                  <a:pt x="353" y="213"/>
                  <a:pt x="353" y="213"/>
                  <a:pt x="353" y="213"/>
                </a:cubicBezTo>
                <a:cubicBezTo>
                  <a:pt x="353" y="212"/>
                  <a:pt x="353" y="212"/>
                  <a:pt x="353" y="212"/>
                </a:cubicBezTo>
                <a:cubicBezTo>
                  <a:pt x="354" y="211"/>
                  <a:pt x="354" y="211"/>
                  <a:pt x="354" y="211"/>
                </a:cubicBezTo>
                <a:cubicBezTo>
                  <a:pt x="354" y="211"/>
                  <a:pt x="354" y="210"/>
                  <a:pt x="354" y="210"/>
                </a:cubicBezTo>
                <a:cubicBezTo>
                  <a:pt x="354" y="210"/>
                  <a:pt x="354" y="209"/>
                  <a:pt x="354" y="209"/>
                </a:cubicBezTo>
                <a:cubicBezTo>
                  <a:pt x="354" y="209"/>
                  <a:pt x="354" y="209"/>
                  <a:pt x="354" y="209"/>
                </a:cubicBezTo>
                <a:cubicBezTo>
                  <a:pt x="354" y="208"/>
                  <a:pt x="354" y="208"/>
                  <a:pt x="354" y="208"/>
                </a:cubicBezTo>
                <a:close/>
                <a:moveTo>
                  <a:pt x="270" y="340"/>
                </a:moveTo>
                <a:cubicBezTo>
                  <a:pt x="270" y="335"/>
                  <a:pt x="266" y="332"/>
                  <a:pt x="262" y="332"/>
                </a:cubicBezTo>
                <a:cubicBezTo>
                  <a:pt x="83" y="332"/>
                  <a:pt x="83" y="332"/>
                  <a:pt x="83" y="332"/>
                </a:cubicBezTo>
                <a:cubicBezTo>
                  <a:pt x="100" y="314"/>
                  <a:pt x="100" y="314"/>
                  <a:pt x="100" y="314"/>
                </a:cubicBezTo>
                <a:cubicBezTo>
                  <a:pt x="104" y="311"/>
                  <a:pt x="104" y="306"/>
                  <a:pt x="100" y="303"/>
                </a:cubicBezTo>
                <a:cubicBezTo>
                  <a:pt x="97" y="300"/>
                  <a:pt x="92" y="300"/>
                  <a:pt x="89" y="303"/>
                </a:cubicBezTo>
                <a:cubicBezTo>
                  <a:pt x="58" y="334"/>
                  <a:pt x="58" y="334"/>
                  <a:pt x="58" y="334"/>
                </a:cubicBezTo>
                <a:cubicBezTo>
                  <a:pt x="57" y="334"/>
                  <a:pt x="57" y="335"/>
                  <a:pt x="57" y="335"/>
                </a:cubicBezTo>
                <a:cubicBezTo>
                  <a:pt x="57" y="335"/>
                  <a:pt x="57" y="336"/>
                  <a:pt x="57" y="336"/>
                </a:cubicBezTo>
                <a:cubicBezTo>
                  <a:pt x="56" y="336"/>
                  <a:pt x="56" y="336"/>
                  <a:pt x="56" y="337"/>
                </a:cubicBezTo>
                <a:cubicBezTo>
                  <a:pt x="56" y="337"/>
                  <a:pt x="56" y="337"/>
                  <a:pt x="56" y="337"/>
                </a:cubicBezTo>
                <a:cubicBezTo>
                  <a:pt x="56" y="338"/>
                  <a:pt x="56" y="338"/>
                  <a:pt x="56" y="338"/>
                </a:cubicBezTo>
                <a:cubicBezTo>
                  <a:pt x="56" y="339"/>
                  <a:pt x="56" y="339"/>
                  <a:pt x="56" y="339"/>
                </a:cubicBezTo>
                <a:cubicBezTo>
                  <a:pt x="56" y="339"/>
                  <a:pt x="55" y="340"/>
                  <a:pt x="55" y="340"/>
                </a:cubicBezTo>
                <a:cubicBezTo>
                  <a:pt x="55" y="340"/>
                  <a:pt x="56" y="340"/>
                  <a:pt x="56" y="340"/>
                </a:cubicBezTo>
                <a:cubicBezTo>
                  <a:pt x="56" y="340"/>
                  <a:pt x="56" y="341"/>
                  <a:pt x="56" y="341"/>
                </a:cubicBezTo>
                <a:cubicBezTo>
                  <a:pt x="56" y="341"/>
                  <a:pt x="56" y="342"/>
                  <a:pt x="56" y="342"/>
                </a:cubicBezTo>
                <a:cubicBezTo>
                  <a:pt x="56" y="342"/>
                  <a:pt x="56" y="342"/>
                  <a:pt x="56" y="343"/>
                </a:cubicBezTo>
                <a:cubicBezTo>
                  <a:pt x="56" y="343"/>
                  <a:pt x="56" y="343"/>
                  <a:pt x="57" y="343"/>
                </a:cubicBezTo>
                <a:cubicBezTo>
                  <a:pt x="57" y="344"/>
                  <a:pt x="57" y="344"/>
                  <a:pt x="57" y="344"/>
                </a:cubicBezTo>
                <a:cubicBezTo>
                  <a:pt x="57" y="344"/>
                  <a:pt x="57" y="345"/>
                  <a:pt x="58" y="345"/>
                </a:cubicBezTo>
                <a:cubicBezTo>
                  <a:pt x="58" y="345"/>
                  <a:pt x="58" y="345"/>
                  <a:pt x="58" y="345"/>
                </a:cubicBezTo>
                <a:cubicBezTo>
                  <a:pt x="89" y="377"/>
                  <a:pt x="89" y="377"/>
                  <a:pt x="89" y="377"/>
                </a:cubicBezTo>
                <a:cubicBezTo>
                  <a:pt x="91" y="378"/>
                  <a:pt x="93" y="379"/>
                  <a:pt x="95" y="379"/>
                </a:cubicBezTo>
                <a:cubicBezTo>
                  <a:pt x="97" y="379"/>
                  <a:pt x="99" y="378"/>
                  <a:pt x="100" y="377"/>
                </a:cubicBezTo>
                <a:cubicBezTo>
                  <a:pt x="104" y="373"/>
                  <a:pt x="104" y="368"/>
                  <a:pt x="100" y="365"/>
                </a:cubicBezTo>
                <a:cubicBezTo>
                  <a:pt x="83" y="348"/>
                  <a:pt x="83" y="348"/>
                  <a:pt x="83" y="348"/>
                </a:cubicBezTo>
                <a:cubicBezTo>
                  <a:pt x="262" y="348"/>
                  <a:pt x="262" y="348"/>
                  <a:pt x="262" y="348"/>
                </a:cubicBezTo>
                <a:cubicBezTo>
                  <a:pt x="266" y="348"/>
                  <a:pt x="270" y="344"/>
                  <a:pt x="270" y="340"/>
                </a:cubicBezTo>
                <a:close/>
                <a:moveTo>
                  <a:pt x="100" y="215"/>
                </a:moveTo>
                <a:cubicBezTo>
                  <a:pt x="97" y="212"/>
                  <a:pt x="92" y="212"/>
                  <a:pt x="89" y="215"/>
                </a:cubicBezTo>
                <a:cubicBezTo>
                  <a:pt x="58" y="246"/>
                  <a:pt x="58" y="246"/>
                  <a:pt x="58" y="246"/>
                </a:cubicBezTo>
                <a:cubicBezTo>
                  <a:pt x="57" y="247"/>
                  <a:pt x="57" y="247"/>
                  <a:pt x="57" y="248"/>
                </a:cubicBezTo>
                <a:cubicBezTo>
                  <a:pt x="57" y="248"/>
                  <a:pt x="57" y="248"/>
                  <a:pt x="57" y="248"/>
                </a:cubicBezTo>
                <a:cubicBezTo>
                  <a:pt x="56" y="248"/>
                  <a:pt x="56" y="249"/>
                  <a:pt x="56" y="249"/>
                </a:cubicBezTo>
                <a:cubicBezTo>
                  <a:pt x="56" y="249"/>
                  <a:pt x="56" y="249"/>
                  <a:pt x="56" y="250"/>
                </a:cubicBezTo>
                <a:cubicBezTo>
                  <a:pt x="56" y="250"/>
                  <a:pt x="56" y="250"/>
                  <a:pt x="56" y="251"/>
                </a:cubicBezTo>
                <a:cubicBezTo>
                  <a:pt x="56" y="251"/>
                  <a:pt x="56" y="251"/>
                  <a:pt x="56" y="252"/>
                </a:cubicBezTo>
                <a:cubicBezTo>
                  <a:pt x="56" y="252"/>
                  <a:pt x="55" y="252"/>
                  <a:pt x="55" y="252"/>
                </a:cubicBezTo>
                <a:cubicBezTo>
                  <a:pt x="55" y="252"/>
                  <a:pt x="56" y="253"/>
                  <a:pt x="56" y="253"/>
                </a:cubicBezTo>
                <a:cubicBezTo>
                  <a:pt x="56" y="253"/>
                  <a:pt x="56" y="253"/>
                  <a:pt x="56" y="254"/>
                </a:cubicBezTo>
                <a:cubicBezTo>
                  <a:pt x="56" y="254"/>
                  <a:pt x="56" y="254"/>
                  <a:pt x="56" y="255"/>
                </a:cubicBezTo>
                <a:cubicBezTo>
                  <a:pt x="56" y="255"/>
                  <a:pt x="56" y="255"/>
                  <a:pt x="56" y="255"/>
                </a:cubicBezTo>
                <a:cubicBezTo>
                  <a:pt x="56" y="256"/>
                  <a:pt x="56" y="256"/>
                  <a:pt x="57" y="256"/>
                </a:cubicBezTo>
                <a:cubicBezTo>
                  <a:pt x="57" y="256"/>
                  <a:pt x="57" y="257"/>
                  <a:pt x="57" y="257"/>
                </a:cubicBezTo>
                <a:cubicBezTo>
                  <a:pt x="57" y="257"/>
                  <a:pt x="57" y="258"/>
                  <a:pt x="58" y="258"/>
                </a:cubicBezTo>
                <a:cubicBezTo>
                  <a:pt x="89" y="289"/>
                  <a:pt x="89" y="289"/>
                  <a:pt x="89" y="289"/>
                </a:cubicBezTo>
                <a:cubicBezTo>
                  <a:pt x="91" y="291"/>
                  <a:pt x="93" y="291"/>
                  <a:pt x="95" y="291"/>
                </a:cubicBezTo>
                <a:cubicBezTo>
                  <a:pt x="97" y="291"/>
                  <a:pt x="99" y="291"/>
                  <a:pt x="100" y="289"/>
                </a:cubicBezTo>
                <a:cubicBezTo>
                  <a:pt x="104" y="286"/>
                  <a:pt x="104" y="281"/>
                  <a:pt x="100" y="278"/>
                </a:cubicBezTo>
                <a:cubicBezTo>
                  <a:pt x="100" y="278"/>
                  <a:pt x="100" y="278"/>
                  <a:pt x="100" y="278"/>
                </a:cubicBezTo>
                <a:cubicBezTo>
                  <a:pt x="83" y="260"/>
                  <a:pt x="83" y="260"/>
                  <a:pt x="83" y="260"/>
                </a:cubicBezTo>
                <a:cubicBezTo>
                  <a:pt x="262" y="260"/>
                  <a:pt x="262" y="260"/>
                  <a:pt x="262" y="260"/>
                </a:cubicBezTo>
                <a:cubicBezTo>
                  <a:pt x="266" y="260"/>
                  <a:pt x="270" y="257"/>
                  <a:pt x="270" y="252"/>
                </a:cubicBezTo>
                <a:cubicBezTo>
                  <a:pt x="270" y="248"/>
                  <a:pt x="266" y="244"/>
                  <a:pt x="262" y="244"/>
                </a:cubicBezTo>
                <a:cubicBezTo>
                  <a:pt x="83" y="244"/>
                  <a:pt x="83" y="244"/>
                  <a:pt x="83" y="244"/>
                </a:cubicBezTo>
                <a:cubicBezTo>
                  <a:pt x="100" y="227"/>
                  <a:pt x="100" y="227"/>
                  <a:pt x="100" y="227"/>
                </a:cubicBezTo>
                <a:cubicBezTo>
                  <a:pt x="104" y="223"/>
                  <a:pt x="104" y="218"/>
                  <a:pt x="100" y="215"/>
                </a:cubicBezTo>
                <a:close/>
              </a:path>
            </a:pathLst>
          </a:custGeom>
          <a:solidFill>
            <a:schemeClr val="bg1"/>
          </a:solidFill>
          <a:ln>
            <a:noFill/>
          </a:ln>
          <a:extLst/>
        </p:spPr>
        <p:txBody>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en-US"/>
          </a:p>
        </p:txBody>
      </p:sp>
    </p:spTree>
    <p:extLst>
      <p:ext uri="{BB962C8B-B14F-4D97-AF65-F5344CB8AC3E}">
        <p14:creationId xmlns:p14="http://schemas.microsoft.com/office/powerpoint/2010/main" val="63083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rrowheads="1"/>
          </p:cNvSpPr>
          <p:nvPr/>
        </p:nvSpPr>
        <p:spPr bwMode="auto">
          <a:xfrm>
            <a:off x="3216483" y="3981452"/>
            <a:ext cx="865188" cy="747713"/>
          </a:xfrm>
          <a:prstGeom prst="hexagon">
            <a:avLst>
              <a:gd name="adj" fmla="val 28928"/>
              <a:gd name="vf" fmla="val 115470"/>
            </a:avLst>
          </a:prstGeom>
          <a:ln>
            <a:solidFill>
              <a:srgbClr val="33BADD"/>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cxnSp>
        <p:nvCxnSpPr>
          <p:cNvPr id="229386" name="Straight Connector 38"/>
          <p:cNvCxnSpPr>
            <a:cxnSpLocks noChangeShapeType="1"/>
          </p:cNvCxnSpPr>
          <p:nvPr/>
        </p:nvCxnSpPr>
        <p:spPr bwMode="auto">
          <a:xfrm rot="5400000" flipH="1" flipV="1">
            <a:off x="2925970" y="4089401"/>
            <a:ext cx="12700" cy="566738"/>
          </a:xfrm>
          <a:prstGeom prst="line">
            <a:avLst/>
          </a:prstGeom>
          <a:noFill/>
          <a:ln w="28575" algn="ctr">
            <a:solidFill>
              <a:schemeClr val="hlink"/>
            </a:solidFill>
            <a:prstDash val="sysDot"/>
            <a:round/>
            <a:headEnd/>
            <a:tailEnd/>
          </a:ln>
          <a:extLst>
            <a:ext uri="{909E8E84-426E-40DD-AFC4-6F175D3DCCD1}">
              <a14:hiddenFill xmlns:a14="http://schemas.microsoft.com/office/drawing/2010/main">
                <a:noFill/>
              </a14:hiddenFill>
            </a:ext>
          </a:extLst>
        </p:spPr>
      </p:cxnSp>
      <p:sp>
        <p:nvSpPr>
          <p:cNvPr id="229390" name="Line 14"/>
          <p:cNvSpPr>
            <a:spLocks noChangeShapeType="1"/>
          </p:cNvSpPr>
          <p:nvPr/>
        </p:nvSpPr>
        <p:spPr bwMode="auto">
          <a:xfrm flipV="1">
            <a:off x="4095958" y="4322763"/>
            <a:ext cx="1409700" cy="3175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V="1">
            <a:off x="7026483" y="3536952"/>
            <a:ext cx="1265238" cy="36512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a:off x="7005846" y="4389439"/>
            <a:ext cx="918955" cy="58420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5" name="Text Box 19"/>
          <p:cNvSpPr txBox="1">
            <a:spLocks noChangeArrowheads="1"/>
          </p:cNvSpPr>
          <p:nvPr/>
        </p:nvSpPr>
        <p:spPr bwMode="auto">
          <a:xfrm>
            <a:off x="2208421" y="4649789"/>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LTE</a:t>
            </a:r>
          </a:p>
        </p:txBody>
      </p:sp>
      <p:sp>
        <p:nvSpPr>
          <p:cNvPr id="229402" name="Freeform 29"/>
          <p:cNvSpPr>
            <a:spLocks noChangeAspect="1"/>
          </p:cNvSpPr>
          <p:nvPr/>
        </p:nvSpPr>
        <p:spPr bwMode="auto">
          <a:xfrm>
            <a:off x="5531058" y="3686177"/>
            <a:ext cx="1454150" cy="912813"/>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03" name="Text Box 30"/>
          <p:cNvSpPr txBox="1">
            <a:spLocks noChangeArrowheads="1"/>
          </p:cNvSpPr>
          <p:nvPr/>
        </p:nvSpPr>
        <p:spPr bwMode="auto">
          <a:xfrm>
            <a:off x="5599320" y="3879852"/>
            <a:ext cx="1296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Packet</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Core</a:t>
            </a:r>
          </a:p>
        </p:txBody>
      </p:sp>
      <p:sp>
        <p:nvSpPr>
          <p:cNvPr id="229404" name="Rectangle 32"/>
          <p:cNvSpPr>
            <a:spLocks noChangeArrowheads="1"/>
          </p:cNvSpPr>
          <p:nvPr/>
        </p:nvSpPr>
        <p:spPr bwMode="auto">
          <a:xfrm>
            <a:off x="3475246" y="4760913"/>
            <a:ext cx="315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99CC"/>
                </a:solidFill>
              </a:rPr>
              <a:t>LTE</a:t>
            </a:r>
            <a:endParaRPr lang="en-US" dirty="0">
              <a:solidFill>
                <a:srgbClr val="0099CC"/>
              </a:solidFill>
            </a:endParaRPr>
          </a:p>
        </p:txBody>
      </p:sp>
      <p:sp>
        <p:nvSpPr>
          <p:cNvPr id="229405" name="Freeform 33"/>
          <p:cNvSpPr>
            <a:spLocks noChangeAspect="1" noEditPoints="1"/>
          </p:cNvSpPr>
          <p:nvPr/>
        </p:nvSpPr>
        <p:spPr bwMode="auto">
          <a:xfrm>
            <a:off x="3465720" y="4146552"/>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9408" name="Group 38"/>
          <p:cNvGrpSpPr>
            <a:grpSpLocks/>
          </p:cNvGrpSpPr>
          <p:nvPr/>
        </p:nvGrpSpPr>
        <p:grpSpPr bwMode="auto">
          <a:xfrm>
            <a:off x="8340933" y="2816227"/>
            <a:ext cx="1454150" cy="912813"/>
            <a:chOff x="4234" y="1207"/>
            <a:chExt cx="916" cy="575"/>
          </a:xfrm>
        </p:grpSpPr>
        <p:sp>
          <p:nvSpPr>
            <p:cNvPr id="22942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hlink"/>
              </a:solidFill>
              <a:round/>
              <a:headEnd/>
              <a:tailEnd/>
            </a:ln>
          </p:spPr>
          <p:txBody>
            <a:bodyPr/>
            <a:lstStyle/>
            <a:p>
              <a:endParaRPr lang="en-US"/>
            </a:p>
          </p:txBody>
        </p:sp>
        <p:sp>
          <p:nvSpPr>
            <p:cNvPr id="229421" name="Text Box 40"/>
            <p:cNvSpPr txBox="1">
              <a:spLocks noChangeArrowheads="1"/>
            </p:cNvSpPr>
            <p:nvPr/>
          </p:nvSpPr>
          <p:spPr bwMode="auto">
            <a:xfrm>
              <a:off x="4260" y="1340"/>
              <a:ext cx="86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chemeClr val="hlink"/>
                  </a:solidFill>
                  <a:latin typeface="Ericsson Capital TT" pitchFamily="2" charset="0"/>
                </a:rPr>
                <a:t>IMS</a:t>
              </a:r>
              <a:br>
                <a:rPr lang="en-US" sz="1800" b="1" dirty="0">
                  <a:solidFill>
                    <a:schemeClr val="hlink"/>
                  </a:solidFill>
                  <a:latin typeface="Ericsson Capital TT" pitchFamily="2" charset="0"/>
                </a:rPr>
              </a:br>
              <a:r>
                <a:rPr lang="en-US" sz="1800" b="1" dirty="0">
                  <a:solidFill>
                    <a:schemeClr val="hlink"/>
                  </a:solidFill>
                  <a:latin typeface="Ericsson Capital TT" pitchFamily="2" charset="0"/>
                </a:rPr>
                <a:t>Telephony</a:t>
              </a:r>
            </a:p>
          </p:txBody>
        </p:sp>
      </p:grpSp>
      <p:grpSp>
        <p:nvGrpSpPr>
          <p:cNvPr id="229409" name="Group 6"/>
          <p:cNvGrpSpPr>
            <a:grpSpLocks/>
          </p:cNvGrpSpPr>
          <p:nvPr/>
        </p:nvGrpSpPr>
        <p:grpSpPr bwMode="auto">
          <a:xfrm>
            <a:off x="2241758" y="4122738"/>
            <a:ext cx="355600" cy="539750"/>
            <a:chOff x="657" y="2024"/>
            <a:chExt cx="393" cy="596"/>
          </a:xfrm>
        </p:grpSpPr>
        <p:sp>
          <p:nvSpPr>
            <p:cNvPr id="229418"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19" name="Text Box 8"/>
            <p:cNvSpPr txBox="1">
              <a:spLocks noChangeArrowheads="1"/>
            </p:cNvSpPr>
            <p:nvPr/>
          </p:nvSpPr>
          <p:spPr bwMode="auto">
            <a:xfrm>
              <a:off x="734" y="2098"/>
              <a:ext cx="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229415" name="Freeform 8"/>
          <p:cNvSpPr>
            <a:spLocks noChangeAspect="1"/>
          </p:cNvSpPr>
          <p:nvPr/>
        </p:nvSpPr>
        <p:spPr bwMode="auto">
          <a:xfrm>
            <a:off x="7455153" y="4600576"/>
            <a:ext cx="2779669" cy="1603146"/>
          </a:xfrm>
          <a:custGeom>
            <a:avLst/>
            <a:gdLst>
              <a:gd name="T0" fmla="*/ 2147483647 w 740"/>
              <a:gd name="T1" fmla="*/ 2147483647 h 564"/>
              <a:gd name="T2" fmla="*/ 2147483647 w 740"/>
              <a:gd name="T3" fmla="*/ 2147483647 h 564"/>
              <a:gd name="T4" fmla="*/ 0 w 740"/>
              <a:gd name="T5" fmla="*/ 2147483647 h 564"/>
              <a:gd name="T6" fmla="*/ 2147483647 w 740"/>
              <a:gd name="T7" fmla="*/ 2104696203 h 564"/>
              <a:gd name="T8" fmla="*/ 2147483647 w 740"/>
              <a:gd name="T9" fmla="*/ 801139975 h 564"/>
              <a:gd name="T10" fmla="*/ 2147483647 w 740"/>
              <a:gd name="T11" fmla="*/ 0 h 564"/>
              <a:gd name="T12" fmla="*/ 2147483647 w 740"/>
              <a:gd name="T13" fmla="*/ 1398604157 h 564"/>
              <a:gd name="T14" fmla="*/ 2147483647 w 740"/>
              <a:gd name="T15" fmla="*/ 1643018316 h 564"/>
              <a:gd name="T16" fmla="*/ 2147483647 w 740"/>
              <a:gd name="T17" fmla="*/ 1805963746 h 564"/>
              <a:gd name="T18" fmla="*/ 2147483647 w 740"/>
              <a:gd name="T19" fmla="*/ 1602279963 h 564"/>
              <a:gd name="T20" fmla="*/ 2147483647 w 740"/>
              <a:gd name="T21" fmla="*/ 1615859407 h 564"/>
              <a:gd name="T22" fmla="*/ 2147483647 w 740"/>
              <a:gd name="T23" fmla="*/ 217255318 h 564"/>
              <a:gd name="T24" fmla="*/ 2147483647 w 740"/>
              <a:gd name="T25" fmla="*/ 1262817622 h 564"/>
              <a:gd name="T26" fmla="*/ 2147483647 w 740"/>
              <a:gd name="T27" fmla="*/ 1303555967 h 564"/>
              <a:gd name="T28" fmla="*/ 2147483647 w 740"/>
              <a:gd name="T29" fmla="*/ 1018403211 h 564"/>
              <a:gd name="T30" fmla="*/ 2147483647 w 740"/>
              <a:gd name="T31" fmla="*/ 2147483647 h 564"/>
              <a:gd name="T32" fmla="*/ 2147483647 w 740"/>
              <a:gd name="T33" fmla="*/ 2147483647 h 564"/>
              <a:gd name="T34" fmla="*/ 2147483647 w 740"/>
              <a:gd name="T35" fmla="*/ 2147483647 h 564"/>
              <a:gd name="T36" fmla="*/ 2147483647 w 740"/>
              <a:gd name="T37" fmla="*/ 2147483647 h 564"/>
              <a:gd name="T38" fmla="*/ 2147483647 w 740"/>
              <a:gd name="T39" fmla="*/ 2147483647 h 564"/>
              <a:gd name="T40" fmla="*/ 2147483647 w 740"/>
              <a:gd name="T41" fmla="*/ 2147483647 h 564"/>
              <a:gd name="T42" fmla="*/ 2147483647 w 740"/>
              <a:gd name="T43" fmla="*/ 2147483647 h 564"/>
              <a:gd name="T44" fmla="*/ 2147483647 w 740"/>
              <a:gd name="T45" fmla="*/ 2147483647 h 564"/>
              <a:gd name="T46" fmla="*/ 2147483647 w 740"/>
              <a:gd name="T47" fmla="*/ 2147483647 h 564"/>
              <a:gd name="T48" fmla="*/ 2147483647 w 740"/>
              <a:gd name="T49" fmla="*/ 2147483647 h 564"/>
              <a:gd name="T50" fmla="*/ 2147483647 w 740"/>
              <a:gd name="T51" fmla="*/ 2147483647 h 564"/>
              <a:gd name="T52" fmla="*/ 2147483647 w 740"/>
              <a:gd name="T53" fmla="*/ 2147483647 h 564"/>
              <a:gd name="T54" fmla="*/ 2147483647 w 740"/>
              <a:gd name="T55" fmla="*/ 2147483647 h 564"/>
              <a:gd name="T56" fmla="*/ 2147483647 w 740"/>
              <a:gd name="T57" fmla="*/ 2147483647 h 564"/>
              <a:gd name="T58" fmla="*/ 2147483647 w 740"/>
              <a:gd name="T59" fmla="*/ 2147483647 h 564"/>
              <a:gd name="T60" fmla="*/ 2147483647 w 740"/>
              <a:gd name="T61" fmla="*/ 2147483647 h 564"/>
              <a:gd name="T62" fmla="*/ 2147483647 w 740"/>
              <a:gd name="T63" fmla="*/ 2147483647 h 564"/>
              <a:gd name="T64" fmla="*/ 2147483647 w 740"/>
              <a:gd name="T65" fmla="*/ 2147483647 h 564"/>
              <a:gd name="T66" fmla="*/ 2147483647 w 740"/>
              <a:gd name="T67" fmla="*/ 2147483647 h 564"/>
              <a:gd name="T68" fmla="*/ 2147483647 w 740"/>
              <a:gd name="T69" fmla="*/ 2131855102 h 564"/>
              <a:gd name="T70" fmla="*/ 2147483647 w 740"/>
              <a:gd name="T71" fmla="*/ 1996068081 h 564"/>
              <a:gd name="T72" fmla="*/ 2147483647 w 740"/>
              <a:gd name="T73" fmla="*/ 2147483647 h 564"/>
              <a:gd name="T74" fmla="*/ 2147483647 w 740"/>
              <a:gd name="T75" fmla="*/ 2147483647 h 564"/>
              <a:gd name="T76" fmla="*/ 2147483647 w 740"/>
              <a:gd name="T77" fmla="*/ 2147483647 h 564"/>
              <a:gd name="T78" fmla="*/ 2147483647 w 740"/>
              <a:gd name="T79" fmla="*/ 2147483647 h 564"/>
              <a:gd name="T80" fmla="*/ 2147483647 w 740"/>
              <a:gd name="T81" fmla="*/ 2147483647 h 564"/>
              <a:gd name="T82" fmla="*/ 2147483647 w 740"/>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0"/>
              <a:gd name="T127" fmla="*/ 0 h 564"/>
              <a:gd name="T128" fmla="*/ 740 w 740"/>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0" h="564">
                <a:moveTo>
                  <a:pt x="157" y="499"/>
                </a:moveTo>
                <a:cubicBezTo>
                  <a:pt x="148" y="502"/>
                  <a:pt x="138" y="504"/>
                  <a:pt x="127" y="504"/>
                </a:cubicBezTo>
                <a:cubicBezTo>
                  <a:pt x="127" y="504"/>
                  <a:pt x="127" y="504"/>
                  <a:pt x="127" y="504"/>
                </a:cubicBezTo>
                <a:cubicBezTo>
                  <a:pt x="75" y="504"/>
                  <a:pt x="32" y="461"/>
                  <a:pt x="32" y="409"/>
                </a:cubicBezTo>
                <a:cubicBezTo>
                  <a:pt x="32" y="409"/>
                  <a:pt x="32" y="409"/>
                  <a:pt x="32" y="409"/>
                </a:cubicBezTo>
                <a:cubicBezTo>
                  <a:pt x="32" y="399"/>
                  <a:pt x="34" y="389"/>
                  <a:pt x="37" y="379"/>
                </a:cubicBezTo>
                <a:cubicBezTo>
                  <a:pt x="37" y="379"/>
                  <a:pt x="37" y="379"/>
                  <a:pt x="37" y="379"/>
                </a:cubicBezTo>
                <a:cubicBezTo>
                  <a:pt x="14" y="357"/>
                  <a:pt x="0" y="325"/>
                  <a:pt x="0" y="290"/>
                </a:cubicBezTo>
                <a:cubicBezTo>
                  <a:pt x="0" y="290"/>
                  <a:pt x="0" y="290"/>
                  <a:pt x="0" y="290"/>
                </a:cubicBezTo>
                <a:cubicBezTo>
                  <a:pt x="0" y="224"/>
                  <a:pt x="51" y="170"/>
                  <a:pt x="115" y="164"/>
                </a:cubicBezTo>
                <a:cubicBezTo>
                  <a:pt x="115" y="164"/>
                  <a:pt x="115" y="164"/>
                  <a:pt x="115" y="164"/>
                </a:cubicBezTo>
                <a:cubicBezTo>
                  <a:pt x="115" y="161"/>
                  <a:pt x="115" y="158"/>
                  <a:pt x="115" y="155"/>
                </a:cubicBezTo>
                <a:cubicBezTo>
                  <a:pt x="115" y="155"/>
                  <a:pt x="115" y="155"/>
                  <a:pt x="115" y="155"/>
                </a:cubicBezTo>
                <a:cubicBezTo>
                  <a:pt x="115" y="102"/>
                  <a:pt x="158" y="59"/>
                  <a:pt x="211" y="59"/>
                </a:cubicBezTo>
                <a:cubicBezTo>
                  <a:pt x="211" y="59"/>
                  <a:pt x="211" y="59"/>
                  <a:pt x="211" y="59"/>
                </a:cubicBezTo>
                <a:cubicBezTo>
                  <a:pt x="232" y="59"/>
                  <a:pt x="251" y="66"/>
                  <a:pt x="267" y="78"/>
                </a:cubicBezTo>
                <a:cubicBezTo>
                  <a:pt x="267" y="78"/>
                  <a:pt x="267" y="78"/>
                  <a:pt x="267" y="78"/>
                </a:cubicBezTo>
                <a:cubicBezTo>
                  <a:pt x="291" y="31"/>
                  <a:pt x="339" y="0"/>
                  <a:pt x="395" y="0"/>
                </a:cubicBezTo>
                <a:cubicBezTo>
                  <a:pt x="395" y="0"/>
                  <a:pt x="395" y="0"/>
                  <a:pt x="395" y="0"/>
                </a:cubicBezTo>
                <a:cubicBezTo>
                  <a:pt x="460" y="0"/>
                  <a:pt x="515" y="43"/>
                  <a:pt x="533" y="103"/>
                </a:cubicBezTo>
                <a:cubicBezTo>
                  <a:pt x="533" y="103"/>
                  <a:pt x="533" y="103"/>
                  <a:pt x="533" y="103"/>
                </a:cubicBezTo>
                <a:cubicBezTo>
                  <a:pt x="537" y="102"/>
                  <a:pt x="541" y="102"/>
                  <a:pt x="545" y="102"/>
                </a:cubicBezTo>
                <a:cubicBezTo>
                  <a:pt x="545" y="102"/>
                  <a:pt x="545" y="102"/>
                  <a:pt x="545" y="102"/>
                </a:cubicBezTo>
                <a:cubicBezTo>
                  <a:pt x="565" y="102"/>
                  <a:pt x="588" y="107"/>
                  <a:pt x="610" y="121"/>
                </a:cubicBezTo>
                <a:cubicBezTo>
                  <a:pt x="610" y="121"/>
                  <a:pt x="610" y="121"/>
                  <a:pt x="610" y="121"/>
                </a:cubicBezTo>
                <a:cubicBezTo>
                  <a:pt x="614" y="124"/>
                  <a:pt x="615" y="129"/>
                  <a:pt x="612" y="133"/>
                </a:cubicBezTo>
                <a:cubicBezTo>
                  <a:pt x="612" y="133"/>
                  <a:pt x="612" y="133"/>
                  <a:pt x="612" y="133"/>
                </a:cubicBezTo>
                <a:cubicBezTo>
                  <a:pt x="610" y="136"/>
                  <a:pt x="605" y="137"/>
                  <a:pt x="601" y="135"/>
                </a:cubicBezTo>
                <a:cubicBezTo>
                  <a:pt x="601" y="135"/>
                  <a:pt x="601" y="135"/>
                  <a:pt x="601" y="135"/>
                </a:cubicBezTo>
                <a:cubicBezTo>
                  <a:pt x="582" y="122"/>
                  <a:pt x="563" y="118"/>
                  <a:pt x="545" y="118"/>
                </a:cubicBezTo>
                <a:cubicBezTo>
                  <a:pt x="545" y="118"/>
                  <a:pt x="545" y="118"/>
                  <a:pt x="545" y="118"/>
                </a:cubicBezTo>
                <a:cubicBezTo>
                  <a:pt x="539" y="118"/>
                  <a:pt x="534" y="119"/>
                  <a:pt x="528" y="119"/>
                </a:cubicBezTo>
                <a:cubicBezTo>
                  <a:pt x="528" y="119"/>
                  <a:pt x="528" y="119"/>
                  <a:pt x="528" y="119"/>
                </a:cubicBezTo>
                <a:cubicBezTo>
                  <a:pt x="524" y="120"/>
                  <a:pt x="520" y="118"/>
                  <a:pt x="519" y="113"/>
                </a:cubicBezTo>
                <a:cubicBezTo>
                  <a:pt x="519" y="113"/>
                  <a:pt x="519" y="113"/>
                  <a:pt x="519" y="113"/>
                </a:cubicBezTo>
                <a:cubicBezTo>
                  <a:pt x="506" y="57"/>
                  <a:pt x="455" y="15"/>
                  <a:pt x="395" y="16"/>
                </a:cubicBezTo>
                <a:cubicBezTo>
                  <a:pt x="395" y="16"/>
                  <a:pt x="395" y="16"/>
                  <a:pt x="395" y="16"/>
                </a:cubicBezTo>
                <a:cubicBezTo>
                  <a:pt x="342" y="15"/>
                  <a:pt x="297" y="48"/>
                  <a:pt x="277" y="93"/>
                </a:cubicBezTo>
                <a:cubicBezTo>
                  <a:pt x="277" y="93"/>
                  <a:pt x="277" y="93"/>
                  <a:pt x="277" y="93"/>
                </a:cubicBezTo>
                <a:cubicBezTo>
                  <a:pt x="276" y="96"/>
                  <a:pt x="274" y="98"/>
                  <a:pt x="272" y="98"/>
                </a:cubicBezTo>
                <a:cubicBezTo>
                  <a:pt x="272" y="98"/>
                  <a:pt x="272" y="98"/>
                  <a:pt x="272" y="98"/>
                </a:cubicBezTo>
                <a:cubicBezTo>
                  <a:pt x="269" y="99"/>
                  <a:pt x="267" y="98"/>
                  <a:pt x="265" y="96"/>
                </a:cubicBezTo>
                <a:cubicBezTo>
                  <a:pt x="265" y="96"/>
                  <a:pt x="265" y="96"/>
                  <a:pt x="265" y="96"/>
                </a:cubicBezTo>
                <a:cubicBezTo>
                  <a:pt x="250" y="83"/>
                  <a:pt x="232" y="75"/>
                  <a:pt x="211" y="75"/>
                </a:cubicBezTo>
                <a:cubicBezTo>
                  <a:pt x="211" y="75"/>
                  <a:pt x="211" y="75"/>
                  <a:pt x="211" y="75"/>
                </a:cubicBezTo>
                <a:cubicBezTo>
                  <a:pt x="167" y="75"/>
                  <a:pt x="131" y="111"/>
                  <a:pt x="131" y="155"/>
                </a:cubicBezTo>
                <a:cubicBezTo>
                  <a:pt x="131" y="155"/>
                  <a:pt x="131" y="155"/>
                  <a:pt x="131" y="155"/>
                </a:cubicBezTo>
                <a:cubicBezTo>
                  <a:pt x="131" y="160"/>
                  <a:pt x="132" y="165"/>
                  <a:pt x="132" y="170"/>
                </a:cubicBezTo>
                <a:cubicBezTo>
                  <a:pt x="132" y="170"/>
                  <a:pt x="132" y="170"/>
                  <a:pt x="132" y="170"/>
                </a:cubicBezTo>
                <a:cubicBezTo>
                  <a:pt x="133" y="172"/>
                  <a:pt x="132" y="175"/>
                  <a:pt x="131" y="177"/>
                </a:cubicBezTo>
                <a:cubicBezTo>
                  <a:pt x="131" y="177"/>
                  <a:pt x="131" y="177"/>
                  <a:pt x="131" y="177"/>
                </a:cubicBezTo>
                <a:cubicBezTo>
                  <a:pt x="129" y="178"/>
                  <a:pt x="127" y="179"/>
                  <a:pt x="125" y="179"/>
                </a:cubicBezTo>
                <a:cubicBezTo>
                  <a:pt x="125" y="179"/>
                  <a:pt x="125" y="179"/>
                  <a:pt x="125" y="179"/>
                </a:cubicBezTo>
                <a:cubicBezTo>
                  <a:pt x="65" y="181"/>
                  <a:pt x="16" y="230"/>
                  <a:pt x="16" y="290"/>
                </a:cubicBezTo>
                <a:cubicBezTo>
                  <a:pt x="16" y="290"/>
                  <a:pt x="16" y="290"/>
                  <a:pt x="16" y="290"/>
                </a:cubicBezTo>
                <a:cubicBezTo>
                  <a:pt x="16" y="322"/>
                  <a:pt x="30" y="351"/>
                  <a:pt x="52" y="371"/>
                </a:cubicBezTo>
                <a:cubicBezTo>
                  <a:pt x="52" y="371"/>
                  <a:pt x="52" y="371"/>
                  <a:pt x="52" y="371"/>
                </a:cubicBezTo>
                <a:cubicBezTo>
                  <a:pt x="54" y="374"/>
                  <a:pt x="55" y="377"/>
                  <a:pt x="54" y="380"/>
                </a:cubicBezTo>
                <a:cubicBezTo>
                  <a:pt x="54" y="380"/>
                  <a:pt x="54" y="380"/>
                  <a:pt x="54" y="380"/>
                </a:cubicBezTo>
                <a:cubicBezTo>
                  <a:pt x="50" y="389"/>
                  <a:pt x="48" y="399"/>
                  <a:pt x="48" y="409"/>
                </a:cubicBezTo>
                <a:cubicBezTo>
                  <a:pt x="48" y="409"/>
                  <a:pt x="48" y="409"/>
                  <a:pt x="48" y="409"/>
                </a:cubicBezTo>
                <a:cubicBezTo>
                  <a:pt x="48" y="453"/>
                  <a:pt x="83" y="488"/>
                  <a:pt x="127" y="488"/>
                </a:cubicBezTo>
                <a:cubicBezTo>
                  <a:pt x="127" y="488"/>
                  <a:pt x="127" y="488"/>
                  <a:pt x="127" y="488"/>
                </a:cubicBezTo>
                <a:cubicBezTo>
                  <a:pt x="138" y="488"/>
                  <a:pt x="149" y="486"/>
                  <a:pt x="158" y="481"/>
                </a:cubicBezTo>
                <a:cubicBezTo>
                  <a:pt x="158" y="481"/>
                  <a:pt x="158" y="481"/>
                  <a:pt x="158" y="481"/>
                </a:cubicBezTo>
                <a:cubicBezTo>
                  <a:pt x="160" y="481"/>
                  <a:pt x="163" y="480"/>
                  <a:pt x="165" y="481"/>
                </a:cubicBezTo>
                <a:cubicBezTo>
                  <a:pt x="165" y="481"/>
                  <a:pt x="165" y="481"/>
                  <a:pt x="165" y="481"/>
                </a:cubicBezTo>
                <a:cubicBezTo>
                  <a:pt x="167" y="482"/>
                  <a:pt x="168" y="484"/>
                  <a:pt x="169" y="486"/>
                </a:cubicBezTo>
                <a:cubicBezTo>
                  <a:pt x="169" y="486"/>
                  <a:pt x="169" y="486"/>
                  <a:pt x="169" y="486"/>
                </a:cubicBezTo>
                <a:cubicBezTo>
                  <a:pt x="183" y="522"/>
                  <a:pt x="218" y="548"/>
                  <a:pt x="260" y="548"/>
                </a:cubicBezTo>
                <a:cubicBezTo>
                  <a:pt x="260" y="548"/>
                  <a:pt x="260" y="548"/>
                  <a:pt x="260" y="548"/>
                </a:cubicBezTo>
                <a:cubicBezTo>
                  <a:pt x="292" y="548"/>
                  <a:pt x="320" y="532"/>
                  <a:pt x="338" y="509"/>
                </a:cubicBezTo>
                <a:cubicBezTo>
                  <a:pt x="338" y="509"/>
                  <a:pt x="338" y="509"/>
                  <a:pt x="338" y="509"/>
                </a:cubicBezTo>
                <a:cubicBezTo>
                  <a:pt x="339" y="507"/>
                  <a:pt x="341" y="506"/>
                  <a:pt x="343" y="505"/>
                </a:cubicBezTo>
                <a:cubicBezTo>
                  <a:pt x="343" y="505"/>
                  <a:pt x="343" y="505"/>
                  <a:pt x="343" y="505"/>
                </a:cubicBezTo>
                <a:cubicBezTo>
                  <a:pt x="346" y="505"/>
                  <a:pt x="348" y="506"/>
                  <a:pt x="349" y="507"/>
                </a:cubicBezTo>
                <a:cubicBezTo>
                  <a:pt x="349" y="507"/>
                  <a:pt x="349" y="507"/>
                  <a:pt x="349" y="507"/>
                </a:cubicBezTo>
                <a:cubicBezTo>
                  <a:pt x="366" y="520"/>
                  <a:pt x="387" y="528"/>
                  <a:pt x="409" y="528"/>
                </a:cubicBezTo>
                <a:cubicBezTo>
                  <a:pt x="409" y="528"/>
                  <a:pt x="409" y="528"/>
                  <a:pt x="409" y="528"/>
                </a:cubicBezTo>
                <a:cubicBezTo>
                  <a:pt x="444" y="528"/>
                  <a:pt x="475" y="509"/>
                  <a:pt x="492" y="481"/>
                </a:cubicBezTo>
                <a:cubicBezTo>
                  <a:pt x="492" y="481"/>
                  <a:pt x="492" y="481"/>
                  <a:pt x="492" y="481"/>
                </a:cubicBezTo>
                <a:cubicBezTo>
                  <a:pt x="493" y="479"/>
                  <a:pt x="495" y="478"/>
                  <a:pt x="497" y="477"/>
                </a:cubicBezTo>
                <a:cubicBezTo>
                  <a:pt x="497" y="477"/>
                  <a:pt x="497" y="477"/>
                  <a:pt x="497" y="477"/>
                </a:cubicBezTo>
                <a:cubicBezTo>
                  <a:pt x="500" y="477"/>
                  <a:pt x="502" y="478"/>
                  <a:pt x="504" y="479"/>
                </a:cubicBezTo>
                <a:cubicBezTo>
                  <a:pt x="504" y="479"/>
                  <a:pt x="504" y="479"/>
                  <a:pt x="504" y="479"/>
                </a:cubicBezTo>
                <a:cubicBezTo>
                  <a:pt x="519" y="492"/>
                  <a:pt x="539" y="500"/>
                  <a:pt x="561" y="500"/>
                </a:cubicBezTo>
                <a:cubicBezTo>
                  <a:pt x="561" y="500"/>
                  <a:pt x="561" y="500"/>
                  <a:pt x="561" y="500"/>
                </a:cubicBezTo>
                <a:cubicBezTo>
                  <a:pt x="611" y="499"/>
                  <a:pt x="651" y="459"/>
                  <a:pt x="652" y="409"/>
                </a:cubicBezTo>
                <a:cubicBezTo>
                  <a:pt x="652" y="409"/>
                  <a:pt x="652" y="409"/>
                  <a:pt x="652" y="409"/>
                </a:cubicBezTo>
                <a:cubicBezTo>
                  <a:pt x="651" y="409"/>
                  <a:pt x="651" y="409"/>
                  <a:pt x="651" y="408"/>
                </a:cubicBezTo>
                <a:cubicBezTo>
                  <a:pt x="651" y="408"/>
                  <a:pt x="651" y="408"/>
                  <a:pt x="651" y="408"/>
                </a:cubicBezTo>
                <a:cubicBezTo>
                  <a:pt x="651" y="404"/>
                  <a:pt x="654" y="401"/>
                  <a:pt x="658" y="400"/>
                </a:cubicBezTo>
                <a:cubicBezTo>
                  <a:pt x="658" y="400"/>
                  <a:pt x="658" y="400"/>
                  <a:pt x="658" y="400"/>
                </a:cubicBezTo>
                <a:cubicBezTo>
                  <a:pt x="695" y="395"/>
                  <a:pt x="724" y="363"/>
                  <a:pt x="724" y="324"/>
                </a:cubicBezTo>
                <a:cubicBezTo>
                  <a:pt x="724" y="324"/>
                  <a:pt x="724" y="324"/>
                  <a:pt x="724" y="324"/>
                </a:cubicBezTo>
                <a:cubicBezTo>
                  <a:pt x="724" y="285"/>
                  <a:pt x="694" y="252"/>
                  <a:pt x="655" y="248"/>
                </a:cubicBezTo>
                <a:cubicBezTo>
                  <a:pt x="655" y="248"/>
                  <a:pt x="655" y="248"/>
                  <a:pt x="655" y="248"/>
                </a:cubicBezTo>
                <a:cubicBezTo>
                  <a:pt x="653" y="247"/>
                  <a:pt x="651" y="246"/>
                  <a:pt x="650" y="245"/>
                </a:cubicBezTo>
                <a:cubicBezTo>
                  <a:pt x="650" y="245"/>
                  <a:pt x="650" y="245"/>
                  <a:pt x="650" y="245"/>
                </a:cubicBezTo>
                <a:cubicBezTo>
                  <a:pt x="648" y="243"/>
                  <a:pt x="648" y="241"/>
                  <a:pt x="648" y="239"/>
                </a:cubicBezTo>
                <a:cubicBezTo>
                  <a:pt x="648" y="239"/>
                  <a:pt x="648" y="239"/>
                  <a:pt x="648" y="239"/>
                </a:cubicBezTo>
                <a:cubicBezTo>
                  <a:pt x="649" y="233"/>
                  <a:pt x="649" y="228"/>
                  <a:pt x="649" y="222"/>
                </a:cubicBezTo>
                <a:cubicBezTo>
                  <a:pt x="649" y="222"/>
                  <a:pt x="649" y="222"/>
                  <a:pt x="649" y="222"/>
                </a:cubicBezTo>
                <a:cubicBezTo>
                  <a:pt x="649" y="200"/>
                  <a:pt x="642" y="176"/>
                  <a:pt x="626" y="157"/>
                </a:cubicBezTo>
                <a:cubicBezTo>
                  <a:pt x="626" y="157"/>
                  <a:pt x="626" y="157"/>
                  <a:pt x="626" y="157"/>
                </a:cubicBezTo>
                <a:cubicBezTo>
                  <a:pt x="624" y="154"/>
                  <a:pt x="624" y="149"/>
                  <a:pt x="627" y="146"/>
                </a:cubicBezTo>
                <a:cubicBezTo>
                  <a:pt x="627" y="146"/>
                  <a:pt x="627" y="146"/>
                  <a:pt x="627" y="146"/>
                </a:cubicBezTo>
                <a:cubicBezTo>
                  <a:pt x="631" y="143"/>
                  <a:pt x="636" y="144"/>
                  <a:pt x="639" y="147"/>
                </a:cubicBezTo>
                <a:cubicBezTo>
                  <a:pt x="639" y="147"/>
                  <a:pt x="639" y="147"/>
                  <a:pt x="639" y="147"/>
                </a:cubicBezTo>
                <a:cubicBezTo>
                  <a:pt x="657" y="169"/>
                  <a:pt x="665" y="197"/>
                  <a:pt x="665" y="222"/>
                </a:cubicBezTo>
                <a:cubicBezTo>
                  <a:pt x="665" y="222"/>
                  <a:pt x="665" y="222"/>
                  <a:pt x="665" y="222"/>
                </a:cubicBezTo>
                <a:cubicBezTo>
                  <a:pt x="665" y="226"/>
                  <a:pt x="665" y="229"/>
                  <a:pt x="665" y="233"/>
                </a:cubicBezTo>
                <a:cubicBezTo>
                  <a:pt x="665" y="233"/>
                  <a:pt x="665" y="233"/>
                  <a:pt x="665" y="233"/>
                </a:cubicBezTo>
                <a:cubicBezTo>
                  <a:pt x="708" y="241"/>
                  <a:pt x="740" y="279"/>
                  <a:pt x="740" y="324"/>
                </a:cubicBezTo>
                <a:cubicBezTo>
                  <a:pt x="740" y="324"/>
                  <a:pt x="740" y="324"/>
                  <a:pt x="740" y="324"/>
                </a:cubicBezTo>
                <a:cubicBezTo>
                  <a:pt x="740" y="368"/>
                  <a:pt x="709" y="405"/>
                  <a:pt x="667" y="415"/>
                </a:cubicBezTo>
                <a:cubicBezTo>
                  <a:pt x="667" y="415"/>
                  <a:pt x="667" y="415"/>
                  <a:pt x="667" y="415"/>
                </a:cubicBezTo>
                <a:cubicBezTo>
                  <a:pt x="664" y="471"/>
                  <a:pt x="618" y="516"/>
                  <a:pt x="561" y="516"/>
                </a:cubicBezTo>
                <a:cubicBezTo>
                  <a:pt x="561" y="516"/>
                  <a:pt x="561" y="516"/>
                  <a:pt x="561" y="516"/>
                </a:cubicBezTo>
                <a:cubicBezTo>
                  <a:pt x="539" y="516"/>
                  <a:pt x="518" y="509"/>
                  <a:pt x="501" y="497"/>
                </a:cubicBezTo>
                <a:cubicBezTo>
                  <a:pt x="501" y="497"/>
                  <a:pt x="501" y="497"/>
                  <a:pt x="501" y="497"/>
                </a:cubicBezTo>
                <a:cubicBezTo>
                  <a:pt x="480" y="525"/>
                  <a:pt x="447" y="544"/>
                  <a:pt x="409" y="544"/>
                </a:cubicBezTo>
                <a:cubicBezTo>
                  <a:pt x="409" y="544"/>
                  <a:pt x="409" y="544"/>
                  <a:pt x="409" y="544"/>
                </a:cubicBezTo>
                <a:cubicBezTo>
                  <a:pt x="386" y="544"/>
                  <a:pt x="364" y="537"/>
                  <a:pt x="346" y="524"/>
                </a:cubicBezTo>
                <a:cubicBezTo>
                  <a:pt x="346" y="524"/>
                  <a:pt x="346" y="524"/>
                  <a:pt x="346" y="524"/>
                </a:cubicBezTo>
                <a:cubicBezTo>
                  <a:pt x="325" y="548"/>
                  <a:pt x="294" y="564"/>
                  <a:pt x="260" y="564"/>
                </a:cubicBezTo>
                <a:cubicBezTo>
                  <a:pt x="260" y="564"/>
                  <a:pt x="260" y="564"/>
                  <a:pt x="260" y="564"/>
                </a:cubicBezTo>
                <a:cubicBezTo>
                  <a:pt x="215" y="564"/>
                  <a:pt x="175" y="537"/>
                  <a:pt x="157" y="499"/>
                </a:cubicBezTo>
                <a:close/>
              </a:path>
            </a:pathLst>
          </a:custGeom>
          <a:solidFill>
            <a:schemeClr val="bg2"/>
          </a:solidFill>
          <a:ln>
            <a:noFill/>
          </a:ln>
          <a:extLst/>
        </p:spPr>
        <p:txBody>
          <a:bodyPr anchor="ctr"/>
          <a:lstStyle/>
          <a:p>
            <a:pPr algn="ctr"/>
            <a:r>
              <a:rPr lang="sv-SE" sz="1800" b="1" dirty="0">
                <a:solidFill>
                  <a:schemeClr val="bg2"/>
                </a:solidFill>
                <a:ea typeface="MS PGothic" pitchFamily="34" charset="-128"/>
              </a:rPr>
              <a:t>INTERNET</a:t>
            </a:r>
            <a:br>
              <a:rPr lang="sv-SE" sz="1800" b="1" dirty="0">
                <a:solidFill>
                  <a:schemeClr val="bg2"/>
                </a:solidFill>
                <a:ea typeface="MS PGothic" pitchFamily="34" charset="-128"/>
              </a:rPr>
            </a:br>
            <a:r>
              <a:rPr lang="sv-SE" sz="1800" b="1" dirty="0">
                <a:solidFill>
                  <a:schemeClr val="bg2"/>
                </a:solidFill>
                <a:ea typeface="MS PGothic" pitchFamily="34" charset="-128"/>
              </a:rPr>
              <a:t>or</a:t>
            </a:r>
            <a:br>
              <a:rPr lang="sv-SE" sz="1800" b="1" dirty="0">
                <a:solidFill>
                  <a:schemeClr val="bg2"/>
                </a:solidFill>
                <a:ea typeface="MS PGothic" pitchFamily="34" charset="-128"/>
              </a:rPr>
            </a:br>
            <a:r>
              <a:rPr lang="sv-SE" sz="1800" b="1" dirty="0">
                <a:solidFill>
                  <a:schemeClr val="bg2"/>
                </a:solidFill>
                <a:ea typeface="MS PGothic" pitchFamily="34" charset="-128"/>
              </a:rPr>
              <a:t>PRIVATE NETWORK</a:t>
            </a:r>
          </a:p>
        </p:txBody>
      </p:sp>
      <p:sp>
        <p:nvSpPr>
          <p:cNvPr id="48" name="AutoShape 3"/>
          <p:cNvSpPr>
            <a:spLocks noChangeArrowheads="1"/>
          </p:cNvSpPr>
          <p:nvPr/>
        </p:nvSpPr>
        <p:spPr bwMode="auto">
          <a:xfrm>
            <a:off x="3209925" y="5257801"/>
            <a:ext cx="865188" cy="747713"/>
          </a:xfrm>
          <a:prstGeom prst="hexagon">
            <a:avLst>
              <a:gd name="adj" fmla="val 28928"/>
              <a:gd name="vf" fmla="val 115470"/>
            </a:avLst>
          </a:prstGeom>
          <a:ln>
            <a:solidFill>
              <a:schemeClr val="accent2">
                <a:lumMod val="40000"/>
                <a:lumOff val="60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9" name="Freeform 33"/>
          <p:cNvSpPr>
            <a:spLocks noChangeAspect="1" noEditPoints="1"/>
          </p:cNvSpPr>
          <p:nvPr/>
        </p:nvSpPr>
        <p:spPr bwMode="auto">
          <a:xfrm>
            <a:off x="3473727" y="542607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accent2">
              <a:lumMod val="40000"/>
              <a:lumOff val="60000"/>
            </a:schemeClr>
          </a:solidFill>
          <a:ln>
            <a:noFill/>
          </a:ln>
          <a:extLst/>
        </p:spPr>
        <p:txBody>
          <a:bodyPr/>
          <a:lstStyle/>
          <a:p>
            <a:endParaRPr lang="en-US"/>
          </a:p>
        </p:txBody>
      </p:sp>
      <p:sp>
        <p:nvSpPr>
          <p:cNvPr id="51" name="Rectangle 32"/>
          <p:cNvSpPr>
            <a:spLocks noChangeArrowheads="1"/>
          </p:cNvSpPr>
          <p:nvPr/>
        </p:nvSpPr>
        <p:spPr bwMode="auto">
          <a:xfrm>
            <a:off x="3485356" y="6096000"/>
            <a:ext cx="418384" cy="215444"/>
          </a:xfrm>
          <a:prstGeom prst="rect">
            <a:avLst/>
          </a:prstGeom>
          <a:noFill/>
          <a:ln>
            <a:noFill/>
          </a:ln>
          <a:extLst/>
        </p:spPr>
        <p:txBody>
          <a:bodyPr wrap="none" lIns="0" tIns="0" rIns="0" bIns="0">
            <a:spAutoFit/>
          </a:bodyPr>
          <a:lstStyle/>
          <a:p>
            <a:r>
              <a:rPr lang="en-US" sz="1400" dirty="0">
                <a:solidFill>
                  <a:schemeClr val="accent2">
                    <a:lumMod val="60000"/>
                    <a:lumOff val="40000"/>
                  </a:schemeClr>
                </a:solidFill>
              </a:rPr>
              <a:t>Wi-Fi</a:t>
            </a:r>
            <a:endParaRPr lang="en-US" dirty="0">
              <a:solidFill>
                <a:schemeClr val="accent2">
                  <a:lumMod val="60000"/>
                  <a:lumOff val="40000"/>
                </a:schemeClr>
              </a:solidFill>
            </a:endParaRPr>
          </a:p>
        </p:txBody>
      </p:sp>
      <p:cxnSp>
        <p:nvCxnSpPr>
          <p:cNvPr id="53" name="Straight Connector 38"/>
          <p:cNvCxnSpPr>
            <a:cxnSpLocks noChangeShapeType="1"/>
          </p:cNvCxnSpPr>
          <p:nvPr/>
        </p:nvCxnSpPr>
        <p:spPr bwMode="auto">
          <a:xfrm rot="5400000" flipH="1" flipV="1">
            <a:off x="2953752" y="5341936"/>
            <a:ext cx="12700" cy="566738"/>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54" name="Freeform 7"/>
          <p:cNvSpPr>
            <a:spLocks noChangeAspect="1" noEditPoints="1"/>
          </p:cNvSpPr>
          <p:nvPr/>
        </p:nvSpPr>
        <p:spPr bwMode="auto">
          <a:xfrm>
            <a:off x="2269540" y="5375273"/>
            <a:ext cx="355600" cy="539750"/>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Text Box 19"/>
          <p:cNvSpPr txBox="1">
            <a:spLocks noChangeArrowheads="1"/>
          </p:cNvSpPr>
          <p:nvPr/>
        </p:nvSpPr>
        <p:spPr bwMode="auto">
          <a:xfrm>
            <a:off x="1999732" y="5915024"/>
            <a:ext cx="93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spcBef>
                <a:spcPct val="0"/>
              </a:spcBef>
            </a:pPr>
            <a:r>
              <a:rPr lang="en-US" sz="1000" b="1" dirty="0"/>
              <a:t>Wi-Fi calling</a:t>
            </a:r>
          </a:p>
        </p:txBody>
      </p:sp>
      <p:sp>
        <p:nvSpPr>
          <p:cNvPr id="2" name="Title 1"/>
          <p:cNvSpPr>
            <a:spLocks noGrp="1"/>
          </p:cNvSpPr>
          <p:nvPr>
            <p:ph type="title"/>
          </p:nvPr>
        </p:nvSpPr>
        <p:spPr/>
        <p:txBody>
          <a:bodyPr/>
          <a:lstStyle/>
          <a:p>
            <a:r>
              <a:rPr lang="en-US" dirty="0"/>
              <a:t>5G networks…</a:t>
            </a:r>
          </a:p>
        </p:txBody>
      </p:sp>
      <p:sp>
        <p:nvSpPr>
          <p:cNvPr id="55" name="Line 14"/>
          <p:cNvSpPr>
            <a:spLocks noChangeShapeType="1"/>
          </p:cNvSpPr>
          <p:nvPr/>
        </p:nvSpPr>
        <p:spPr bwMode="auto">
          <a:xfrm flipV="1">
            <a:off x="4052887" y="5645148"/>
            <a:ext cx="3580814" cy="0"/>
          </a:xfrm>
          <a:prstGeom prst="line">
            <a:avLst/>
          </a:prstGeom>
          <a:noFill/>
          <a:ln w="50800">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2" name="Straight Connector 38"/>
          <p:cNvCxnSpPr>
            <a:cxnSpLocks noChangeShapeType="1"/>
            <a:endCxn id="48" idx="4"/>
          </p:cNvCxnSpPr>
          <p:nvPr/>
        </p:nvCxnSpPr>
        <p:spPr bwMode="auto">
          <a:xfrm>
            <a:off x="2676733" y="4429126"/>
            <a:ext cx="749490" cy="828674"/>
          </a:xfrm>
          <a:prstGeom prst="line">
            <a:avLst/>
          </a:prstGeom>
          <a:noFill/>
          <a:ln w="28575" algn="ctr">
            <a:solidFill>
              <a:schemeClr val="accent2">
                <a:lumMod val="40000"/>
                <a:lumOff val="60000"/>
              </a:schemeClr>
            </a:solidFill>
            <a:prstDash val="dash"/>
            <a:round/>
            <a:headEnd/>
            <a:tailEnd/>
          </a:ln>
          <a:extLst>
            <a:ext uri="{909E8E84-426E-40DD-AFC4-6F175D3DCCD1}">
              <a14:hiddenFill xmlns:a14="http://schemas.microsoft.com/office/drawing/2010/main">
                <a:noFill/>
              </a14:hiddenFill>
            </a:ext>
          </a:extLst>
        </p:spPr>
      </p:cxnSp>
      <p:sp>
        <p:nvSpPr>
          <p:cNvPr id="64" name="Line 17"/>
          <p:cNvSpPr>
            <a:spLocks noChangeShapeType="1"/>
          </p:cNvSpPr>
          <p:nvPr/>
        </p:nvSpPr>
        <p:spPr bwMode="auto">
          <a:xfrm>
            <a:off x="6678890" y="4591398"/>
            <a:ext cx="918955" cy="5842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
          <p:cNvSpPr>
            <a:spLocks noChangeShapeType="1"/>
          </p:cNvSpPr>
          <p:nvPr/>
        </p:nvSpPr>
        <p:spPr bwMode="auto">
          <a:xfrm flipV="1">
            <a:off x="3973720" y="5175598"/>
            <a:ext cx="3624124" cy="250476"/>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Box 65"/>
          <p:cNvSpPr txBox="1"/>
          <p:nvPr/>
        </p:nvSpPr>
        <p:spPr>
          <a:xfrm>
            <a:off x="9234641" y="2337872"/>
            <a:ext cx="1226874" cy="400110"/>
          </a:xfrm>
          <a:prstGeom prst="rect">
            <a:avLst/>
          </a:prstGeom>
          <a:noFill/>
        </p:spPr>
        <p:txBody>
          <a:bodyPr wrap="none" rtlCol="0">
            <a:spAutoFit/>
          </a:bodyPr>
          <a:lstStyle/>
          <a:p>
            <a:r>
              <a:rPr lang="en-US" dirty="0"/>
              <a:t>PS Voice</a:t>
            </a:r>
          </a:p>
        </p:txBody>
      </p:sp>
      <p:sp>
        <p:nvSpPr>
          <p:cNvPr id="67" name="TextBox 66"/>
          <p:cNvSpPr txBox="1"/>
          <p:nvPr/>
        </p:nvSpPr>
        <p:spPr>
          <a:xfrm>
            <a:off x="7924232" y="4312207"/>
            <a:ext cx="726481" cy="400110"/>
          </a:xfrm>
          <a:prstGeom prst="rect">
            <a:avLst/>
          </a:prstGeom>
          <a:noFill/>
        </p:spPr>
        <p:txBody>
          <a:bodyPr wrap="none" rtlCol="0">
            <a:spAutoFit/>
          </a:bodyPr>
          <a:lstStyle/>
          <a:p>
            <a:r>
              <a:rPr lang="en-US" dirty="0"/>
              <a:t>Data</a:t>
            </a:r>
          </a:p>
        </p:txBody>
      </p:sp>
      <p:sp>
        <p:nvSpPr>
          <p:cNvPr id="68" name="TextBox 67"/>
          <p:cNvSpPr txBox="1"/>
          <p:nvPr/>
        </p:nvSpPr>
        <p:spPr>
          <a:xfrm>
            <a:off x="4029284" y="4978635"/>
            <a:ext cx="726481" cy="400110"/>
          </a:xfrm>
          <a:prstGeom prst="rect">
            <a:avLst/>
          </a:prstGeom>
          <a:noFill/>
        </p:spPr>
        <p:txBody>
          <a:bodyPr wrap="none" rtlCol="0">
            <a:spAutoFit/>
          </a:bodyPr>
          <a:lstStyle/>
          <a:p>
            <a:r>
              <a:rPr lang="en-US" dirty="0"/>
              <a:t>Data</a:t>
            </a:r>
          </a:p>
        </p:txBody>
      </p:sp>
      <p:sp>
        <p:nvSpPr>
          <p:cNvPr id="69" name="TextBox 68"/>
          <p:cNvSpPr txBox="1"/>
          <p:nvPr/>
        </p:nvSpPr>
        <p:spPr>
          <a:xfrm>
            <a:off x="6945520" y="3305188"/>
            <a:ext cx="726481" cy="400110"/>
          </a:xfrm>
          <a:prstGeom prst="rect">
            <a:avLst/>
          </a:prstGeom>
          <a:noFill/>
        </p:spPr>
        <p:txBody>
          <a:bodyPr wrap="none" rtlCol="0">
            <a:spAutoFit/>
          </a:bodyPr>
          <a:lstStyle/>
          <a:p>
            <a:r>
              <a:rPr lang="en-US" dirty="0"/>
              <a:t>Data</a:t>
            </a:r>
          </a:p>
        </p:txBody>
      </p:sp>
      <p:sp>
        <p:nvSpPr>
          <p:cNvPr id="36" name="AutoShape 3"/>
          <p:cNvSpPr>
            <a:spLocks noChangeArrowheads="1"/>
          </p:cNvSpPr>
          <p:nvPr/>
        </p:nvSpPr>
        <p:spPr bwMode="auto">
          <a:xfrm>
            <a:off x="3169973" y="2566081"/>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37" name="Rectangle 32"/>
          <p:cNvSpPr>
            <a:spLocks noChangeArrowheads="1"/>
          </p:cNvSpPr>
          <p:nvPr/>
        </p:nvSpPr>
        <p:spPr bwMode="auto">
          <a:xfrm>
            <a:off x="3243471" y="3345542"/>
            <a:ext cx="812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NB-IoT</a:t>
            </a:r>
          </a:p>
        </p:txBody>
      </p:sp>
      <p:sp>
        <p:nvSpPr>
          <p:cNvPr id="38" name="Freeform 33"/>
          <p:cNvSpPr>
            <a:spLocks noChangeAspect="1" noEditPoints="1"/>
          </p:cNvSpPr>
          <p:nvPr/>
        </p:nvSpPr>
        <p:spPr bwMode="auto">
          <a:xfrm>
            <a:off x="3419210" y="2731181"/>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39" name="AutoShape 3"/>
          <p:cNvSpPr>
            <a:spLocks noChangeArrowheads="1"/>
          </p:cNvSpPr>
          <p:nvPr/>
        </p:nvSpPr>
        <p:spPr bwMode="auto">
          <a:xfrm>
            <a:off x="3139016" y="1117065"/>
            <a:ext cx="865188" cy="747713"/>
          </a:xfrm>
          <a:prstGeom prst="hexagon">
            <a:avLst>
              <a:gd name="adj" fmla="val 28928"/>
              <a:gd name="vf" fmla="val 115470"/>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0"/>
              </a:spcBef>
              <a:defRPr/>
            </a:pPr>
            <a:endParaRPr lang="sv-SE" sz="2400"/>
          </a:p>
        </p:txBody>
      </p:sp>
      <p:sp>
        <p:nvSpPr>
          <p:cNvPr id="40" name="Rectangle 32"/>
          <p:cNvSpPr>
            <a:spLocks noChangeArrowheads="1"/>
          </p:cNvSpPr>
          <p:nvPr/>
        </p:nvSpPr>
        <p:spPr bwMode="auto">
          <a:xfrm>
            <a:off x="3212514" y="1896526"/>
            <a:ext cx="783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7030A0"/>
                </a:solidFill>
              </a:rPr>
              <a:t>5G NR</a:t>
            </a:r>
          </a:p>
        </p:txBody>
      </p:sp>
      <p:sp>
        <p:nvSpPr>
          <p:cNvPr id="41" name="Freeform 33"/>
          <p:cNvSpPr>
            <a:spLocks noChangeAspect="1" noEditPoints="1"/>
          </p:cNvSpPr>
          <p:nvPr/>
        </p:nvSpPr>
        <p:spPr bwMode="auto">
          <a:xfrm>
            <a:off x="3388253" y="1282165"/>
            <a:ext cx="361950" cy="411163"/>
          </a:xfrm>
          <a:custGeom>
            <a:avLst/>
            <a:gdLst>
              <a:gd name="T0" fmla="*/ 109 w 327"/>
              <a:gd name="T1" fmla="*/ 6 h 370"/>
              <a:gd name="T2" fmla="*/ 109 w 327"/>
              <a:gd name="T3" fmla="*/ 86 h 370"/>
              <a:gd name="T4" fmla="*/ 130 w 327"/>
              <a:gd name="T5" fmla="*/ 43 h 370"/>
              <a:gd name="T6" fmla="*/ 99 w 327"/>
              <a:gd name="T7" fmla="*/ 69 h 370"/>
              <a:gd name="T8" fmla="*/ 103 w 327"/>
              <a:gd name="T9" fmla="*/ 74 h 370"/>
              <a:gd name="T10" fmla="*/ 99 w 327"/>
              <a:gd name="T11" fmla="*/ 14 h 370"/>
              <a:gd name="T12" fmla="*/ 88 w 327"/>
              <a:gd name="T13" fmla="*/ 62 h 370"/>
              <a:gd name="T14" fmla="*/ 99 w 327"/>
              <a:gd name="T15" fmla="*/ 43 h 370"/>
              <a:gd name="T16" fmla="*/ 88 w 327"/>
              <a:gd name="T17" fmla="*/ 30 h 370"/>
              <a:gd name="T18" fmla="*/ 88 w 327"/>
              <a:gd name="T19" fmla="*/ 62 h 370"/>
              <a:gd name="T20" fmla="*/ 20 w 327"/>
              <a:gd name="T21" fmla="*/ 6 h 370"/>
              <a:gd name="T22" fmla="*/ 16 w 327"/>
              <a:gd name="T23" fmla="*/ 2 h 370"/>
              <a:gd name="T24" fmla="*/ 18 w 327"/>
              <a:gd name="T25" fmla="*/ 87 h 370"/>
              <a:gd name="T26" fmla="*/ 26 w 327"/>
              <a:gd name="T27" fmla="*/ 74 h 370"/>
              <a:gd name="T28" fmla="*/ 31 w 327"/>
              <a:gd name="T29" fmla="*/ 69 h 370"/>
              <a:gd name="T30" fmla="*/ 31 w 327"/>
              <a:gd name="T31" fmla="*/ 14 h 370"/>
              <a:gd name="T32" fmla="*/ 26 w 327"/>
              <a:gd name="T33" fmla="*/ 74 h 370"/>
              <a:gd name="T34" fmla="*/ 42 w 327"/>
              <a:gd name="T35" fmla="*/ 62 h 370"/>
              <a:gd name="T36" fmla="*/ 42 w 327"/>
              <a:gd name="T37" fmla="*/ 30 h 370"/>
              <a:gd name="T38" fmla="*/ 31 w 327"/>
              <a:gd name="T39" fmla="*/ 43 h 370"/>
              <a:gd name="T40" fmla="*/ 87 w 327"/>
              <a:gd name="T41" fmla="*/ 117 h 370"/>
              <a:gd name="T42" fmla="*/ 70 w 327"/>
              <a:gd name="T43" fmla="*/ 64 h 370"/>
              <a:gd name="T44" fmla="*/ 78 w 327"/>
              <a:gd name="T45" fmla="*/ 34 h 370"/>
              <a:gd name="T46" fmla="*/ 65 w 327"/>
              <a:gd name="T47" fmla="*/ 57 h 370"/>
              <a:gd name="T48" fmla="*/ 70 w 327"/>
              <a:gd name="T49" fmla="*/ 31 h 370"/>
              <a:gd name="T50" fmla="*/ 73 w 327"/>
              <a:gd name="T51" fmla="*/ 25 h 370"/>
              <a:gd name="T52" fmla="*/ 60 w 327"/>
              <a:gd name="T53" fmla="*/ 64 h 370"/>
              <a:gd name="T54" fmla="*/ 43 w 327"/>
              <a:gd name="T55" fmla="*/ 118 h 370"/>
              <a:gd name="T56" fmla="*/ 22 w 327"/>
              <a:gd name="T57" fmla="*/ 155 h 370"/>
              <a:gd name="T58" fmla="*/ 23 w 327"/>
              <a:gd name="T59" fmla="*/ 161 h 370"/>
              <a:gd name="T60" fmla="*/ 65 w 327"/>
              <a:gd name="T61" fmla="*/ 144 h 370"/>
              <a:gd name="T62" fmla="*/ 107 w 327"/>
              <a:gd name="T63" fmla="*/ 161 h 370"/>
              <a:gd name="T64" fmla="*/ 109 w 327"/>
              <a:gd name="T65" fmla="*/ 155 h 370"/>
              <a:gd name="T66" fmla="*/ 73 w 327"/>
              <a:gd name="T67" fmla="*/ 99 h 370"/>
              <a:gd name="T68" fmla="*/ 65 w 327"/>
              <a:gd name="T69" fmla="*/ 69 h 370"/>
              <a:gd name="T70" fmla="*/ 75 w 327"/>
              <a:gd name="T71" fmla="*/ 107 h 370"/>
              <a:gd name="T72" fmla="*/ 52 w 327"/>
              <a:gd name="T73" fmla="*/ 113 h 370"/>
              <a:gd name="T74" fmla="*/ 65 w 327"/>
              <a:gd name="T75" fmla="*/ 118 h 370"/>
              <a:gd name="T76" fmla="*/ 65 w 327"/>
              <a:gd name="T77" fmla="*/ 124 h 370"/>
              <a:gd name="T78" fmla="*/ 93 w 327"/>
              <a:gd name="T79" fmla="*/ 154 h 370"/>
              <a:gd name="T80" fmla="*/ 30 w 327"/>
              <a:gd name="T81" fmla="*/ 154 h 370"/>
              <a:gd name="T82" fmla="*/ 65 w 327"/>
              <a:gd name="T83" fmla="*/ 131 h 370"/>
              <a:gd name="T84" fmla="*/ 100 w 327"/>
              <a:gd name="T85" fmla="*/ 15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7030A0"/>
          </a:solidFill>
          <a:ln>
            <a:noFill/>
          </a:ln>
          <a:extLst/>
        </p:spPr>
        <p:txBody>
          <a:bodyPr/>
          <a:lstStyle/>
          <a:p>
            <a:endParaRPr lang="en-US"/>
          </a:p>
        </p:txBody>
      </p:sp>
      <p:sp>
        <p:nvSpPr>
          <p:cNvPr id="42" name="Freeform 3"/>
          <p:cNvSpPr>
            <a:spLocks noChangeAspect="1" noEditPoints="1"/>
          </p:cNvSpPr>
          <p:nvPr/>
        </p:nvSpPr>
        <p:spPr bwMode="auto">
          <a:xfrm>
            <a:off x="1586451" y="1119018"/>
            <a:ext cx="826562" cy="691639"/>
          </a:xfrm>
          <a:custGeom>
            <a:avLst/>
            <a:gdLst>
              <a:gd name="T0" fmla="*/ 2147483647 w 417"/>
              <a:gd name="T1" fmla="*/ 2147483647 h 428"/>
              <a:gd name="T2" fmla="*/ 2147483647 w 417"/>
              <a:gd name="T3" fmla="*/ 2147483647 h 428"/>
              <a:gd name="T4" fmla="*/ 2147483647 w 417"/>
              <a:gd name="T5" fmla="*/ 2147483647 h 428"/>
              <a:gd name="T6" fmla="*/ 2147483647 w 417"/>
              <a:gd name="T7" fmla="*/ 2147483647 h 428"/>
              <a:gd name="T8" fmla="*/ 2147483647 w 417"/>
              <a:gd name="T9" fmla="*/ 2147483647 h 428"/>
              <a:gd name="T10" fmla="*/ 2147483647 w 417"/>
              <a:gd name="T11" fmla="*/ 2147483647 h 428"/>
              <a:gd name="T12" fmla="*/ 2147483647 w 417"/>
              <a:gd name="T13" fmla="*/ 2147483647 h 428"/>
              <a:gd name="T14" fmla="*/ 2147483647 w 417"/>
              <a:gd name="T15" fmla="*/ 0 h 428"/>
              <a:gd name="T16" fmla="*/ 2147483647 w 417"/>
              <a:gd name="T17" fmla="*/ 2147483647 h 428"/>
              <a:gd name="T18" fmla="*/ 2147483647 w 417"/>
              <a:gd name="T19" fmla="*/ 2147483647 h 428"/>
              <a:gd name="T20" fmla="*/ 2147483647 w 417"/>
              <a:gd name="T21" fmla="*/ 2147483647 h 428"/>
              <a:gd name="T22" fmla="*/ 2147483647 w 417"/>
              <a:gd name="T23" fmla="*/ 2147483647 h 428"/>
              <a:gd name="T24" fmla="*/ 2147483647 w 417"/>
              <a:gd name="T25" fmla="*/ 2147483647 h 428"/>
              <a:gd name="T26" fmla="*/ 0 w 417"/>
              <a:gd name="T27" fmla="*/ 2147483647 h 428"/>
              <a:gd name="T28" fmla="*/ 2147483647 w 417"/>
              <a:gd name="T29" fmla="*/ 2147483647 h 428"/>
              <a:gd name="T30" fmla="*/ 2147483647 w 417"/>
              <a:gd name="T31" fmla="*/ 2147483647 h 428"/>
              <a:gd name="T32" fmla="*/ 2147483647 w 417"/>
              <a:gd name="T33" fmla="*/ 2147483647 h 428"/>
              <a:gd name="T34" fmla="*/ 2147483647 w 417"/>
              <a:gd name="T35" fmla="*/ 2147483647 h 428"/>
              <a:gd name="T36" fmla="*/ 2147483647 w 417"/>
              <a:gd name="T37" fmla="*/ 2147483647 h 428"/>
              <a:gd name="T38" fmla="*/ 2147483647 w 417"/>
              <a:gd name="T39" fmla="*/ 2147483647 h 428"/>
              <a:gd name="T40" fmla="*/ 2147483647 w 417"/>
              <a:gd name="T41" fmla="*/ 2147483647 h 428"/>
              <a:gd name="T42" fmla="*/ 2147483647 w 417"/>
              <a:gd name="T43" fmla="*/ 2147483647 h 428"/>
              <a:gd name="T44" fmla="*/ 2147483647 w 417"/>
              <a:gd name="T45" fmla="*/ 2147483647 h 428"/>
              <a:gd name="T46" fmla="*/ 2147483647 w 417"/>
              <a:gd name="T47" fmla="*/ 2147483647 h 428"/>
              <a:gd name="T48" fmla="*/ 2147483647 w 417"/>
              <a:gd name="T49" fmla="*/ 2147483647 h 428"/>
              <a:gd name="T50" fmla="*/ 2147483647 w 417"/>
              <a:gd name="T51" fmla="*/ 2147483647 h 428"/>
              <a:gd name="T52" fmla="*/ 2147483647 w 417"/>
              <a:gd name="T53" fmla="*/ 2147483647 h 428"/>
              <a:gd name="T54" fmla="*/ 2147483647 w 417"/>
              <a:gd name="T55" fmla="*/ 2147483647 h 428"/>
              <a:gd name="T56" fmla="*/ 2147483647 w 417"/>
              <a:gd name="T57" fmla="*/ 2147483647 h 428"/>
              <a:gd name="T58" fmla="*/ 2147483647 w 417"/>
              <a:gd name="T59" fmla="*/ 2147483647 h 428"/>
              <a:gd name="T60" fmla="*/ 2147483647 w 417"/>
              <a:gd name="T61" fmla="*/ 2147483647 h 428"/>
              <a:gd name="T62" fmla="*/ 2147483647 w 417"/>
              <a:gd name="T63" fmla="*/ 2147483647 h 428"/>
              <a:gd name="T64" fmla="*/ 2147483647 w 417"/>
              <a:gd name="T65" fmla="*/ 2147483647 h 428"/>
              <a:gd name="T66" fmla="*/ 2147483647 w 417"/>
              <a:gd name="T67" fmla="*/ 2147483647 h 428"/>
              <a:gd name="T68" fmla="*/ 2147483647 w 417"/>
              <a:gd name="T69" fmla="*/ 2147483647 h 428"/>
              <a:gd name="T70" fmla="*/ 2147483647 w 417"/>
              <a:gd name="T71" fmla="*/ 2147483647 h 428"/>
              <a:gd name="T72" fmla="*/ 2147483647 w 417"/>
              <a:gd name="T73" fmla="*/ 2147483647 h 428"/>
              <a:gd name="T74" fmla="*/ 2147483647 w 417"/>
              <a:gd name="T75" fmla="*/ 2147483647 h 428"/>
              <a:gd name="T76" fmla="*/ 2147483647 w 417"/>
              <a:gd name="T77" fmla="*/ 2147483647 h 428"/>
              <a:gd name="T78" fmla="*/ 2147483647 w 417"/>
              <a:gd name="T79" fmla="*/ 2147483647 h 428"/>
              <a:gd name="T80" fmla="*/ 2147483647 w 417"/>
              <a:gd name="T81" fmla="*/ 2147483647 h 428"/>
              <a:gd name="T82" fmla="*/ 2147483647 w 417"/>
              <a:gd name="T83" fmla="*/ 2147483647 h 428"/>
              <a:gd name="T84" fmla="*/ 2147483647 w 417"/>
              <a:gd name="T85" fmla="*/ 2147483647 h 428"/>
              <a:gd name="T86" fmla="*/ 2147483647 w 417"/>
              <a:gd name="T87" fmla="*/ 2147483647 h 428"/>
              <a:gd name="T88" fmla="*/ 2147483647 w 417"/>
              <a:gd name="T89" fmla="*/ 2147483647 h 428"/>
              <a:gd name="T90" fmla="*/ 2147483647 w 417"/>
              <a:gd name="T91" fmla="*/ 2147483647 h 428"/>
              <a:gd name="T92" fmla="*/ 2147483647 w 417"/>
              <a:gd name="T93" fmla="*/ 2147483647 h 428"/>
              <a:gd name="T94" fmla="*/ 2147483647 w 417"/>
              <a:gd name="T95" fmla="*/ 2147483647 h 428"/>
              <a:gd name="T96" fmla="*/ 2147483647 w 417"/>
              <a:gd name="T97" fmla="*/ 2147483647 h 428"/>
              <a:gd name="T98" fmla="*/ 2147483647 w 417"/>
              <a:gd name="T99" fmla="*/ 2147483647 h 428"/>
              <a:gd name="T100" fmla="*/ 2147483647 w 417"/>
              <a:gd name="T101" fmla="*/ 2147483647 h 428"/>
              <a:gd name="T102" fmla="*/ 2147483647 w 417"/>
              <a:gd name="T103" fmla="*/ 2147483647 h 428"/>
              <a:gd name="T104" fmla="*/ 2147483647 w 417"/>
              <a:gd name="T105" fmla="*/ 2147483647 h 428"/>
              <a:gd name="T106" fmla="*/ 2147483647 w 417"/>
              <a:gd name="T107" fmla="*/ 2147483647 h 428"/>
              <a:gd name="T108" fmla="*/ 2147483647 w 417"/>
              <a:gd name="T109" fmla="*/ 2147483647 h 428"/>
              <a:gd name="T110" fmla="*/ 2147483647 w 417"/>
              <a:gd name="T111" fmla="*/ 2147483647 h 428"/>
              <a:gd name="T112" fmla="*/ 2147483647 w 417"/>
              <a:gd name="T113" fmla="*/ 2147483647 h 428"/>
              <a:gd name="T114" fmla="*/ 2147483647 w 417"/>
              <a:gd name="T115" fmla="*/ 2147483647 h 428"/>
              <a:gd name="T116" fmla="*/ 2147483647 w 417"/>
              <a:gd name="T117" fmla="*/ 2147483647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8"/>
              <a:gd name="T179" fmla="*/ 417 w 417"/>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8">
                <a:moveTo>
                  <a:pt x="413" y="87"/>
                </a:moveTo>
                <a:cubicBezTo>
                  <a:pt x="415" y="80"/>
                  <a:pt x="417" y="73"/>
                  <a:pt x="417" y="66"/>
                </a:cubicBezTo>
                <a:cubicBezTo>
                  <a:pt x="417" y="54"/>
                  <a:pt x="413" y="42"/>
                  <a:pt x="407" y="32"/>
                </a:cubicBezTo>
                <a:cubicBezTo>
                  <a:pt x="405" y="28"/>
                  <a:pt x="400" y="27"/>
                  <a:pt x="396" y="29"/>
                </a:cubicBezTo>
                <a:cubicBezTo>
                  <a:pt x="392" y="31"/>
                  <a:pt x="391" y="36"/>
                  <a:pt x="393" y="40"/>
                </a:cubicBezTo>
                <a:cubicBezTo>
                  <a:pt x="393" y="40"/>
                  <a:pt x="393" y="40"/>
                  <a:pt x="393" y="40"/>
                </a:cubicBezTo>
                <a:cubicBezTo>
                  <a:pt x="401" y="52"/>
                  <a:pt x="403" y="67"/>
                  <a:pt x="398" y="82"/>
                </a:cubicBezTo>
                <a:cubicBezTo>
                  <a:pt x="389" y="108"/>
                  <a:pt x="361" y="122"/>
                  <a:pt x="335" y="114"/>
                </a:cubicBezTo>
                <a:cubicBezTo>
                  <a:pt x="309" y="105"/>
                  <a:pt x="294" y="77"/>
                  <a:pt x="303" y="50"/>
                </a:cubicBezTo>
                <a:cubicBezTo>
                  <a:pt x="312" y="24"/>
                  <a:pt x="340" y="10"/>
                  <a:pt x="366" y="19"/>
                </a:cubicBezTo>
                <a:cubicBezTo>
                  <a:pt x="369" y="19"/>
                  <a:pt x="371" y="21"/>
                  <a:pt x="374" y="22"/>
                </a:cubicBezTo>
                <a:cubicBezTo>
                  <a:pt x="374" y="22"/>
                  <a:pt x="374" y="22"/>
                  <a:pt x="374" y="22"/>
                </a:cubicBezTo>
                <a:cubicBezTo>
                  <a:pt x="378" y="24"/>
                  <a:pt x="383" y="22"/>
                  <a:pt x="385" y="18"/>
                </a:cubicBezTo>
                <a:cubicBezTo>
                  <a:pt x="387" y="15"/>
                  <a:pt x="385" y="10"/>
                  <a:pt x="381" y="8"/>
                </a:cubicBezTo>
                <a:cubicBezTo>
                  <a:pt x="378" y="6"/>
                  <a:pt x="375" y="5"/>
                  <a:pt x="371" y="3"/>
                </a:cubicBezTo>
                <a:cubicBezTo>
                  <a:pt x="364" y="1"/>
                  <a:pt x="357" y="0"/>
                  <a:pt x="351" y="0"/>
                </a:cubicBezTo>
                <a:cubicBezTo>
                  <a:pt x="323" y="0"/>
                  <a:pt x="297" y="18"/>
                  <a:pt x="288" y="45"/>
                </a:cubicBezTo>
                <a:cubicBezTo>
                  <a:pt x="287" y="49"/>
                  <a:pt x="286" y="52"/>
                  <a:pt x="286" y="55"/>
                </a:cubicBezTo>
                <a:cubicBezTo>
                  <a:pt x="189" y="81"/>
                  <a:pt x="189" y="81"/>
                  <a:pt x="189" y="81"/>
                </a:cubicBezTo>
                <a:cubicBezTo>
                  <a:pt x="180" y="74"/>
                  <a:pt x="170" y="70"/>
                  <a:pt x="159" y="70"/>
                </a:cubicBezTo>
                <a:cubicBezTo>
                  <a:pt x="154" y="70"/>
                  <a:pt x="150" y="71"/>
                  <a:pt x="146" y="72"/>
                </a:cubicBezTo>
                <a:cubicBezTo>
                  <a:pt x="143" y="73"/>
                  <a:pt x="141" y="74"/>
                  <a:pt x="139" y="75"/>
                </a:cubicBezTo>
                <a:cubicBezTo>
                  <a:pt x="115" y="59"/>
                  <a:pt x="115" y="59"/>
                  <a:pt x="115" y="59"/>
                </a:cubicBezTo>
                <a:cubicBezTo>
                  <a:pt x="113" y="58"/>
                  <a:pt x="112" y="58"/>
                  <a:pt x="110" y="58"/>
                </a:cubicBezTo>
                <a:cubicBezTo>
                  <a:pt x="47" y="58"/>
                  <a:pt x="47" y="58"/>
                  <a:pt x="47" y="58"/>
                </a:cubicBezTo>
                <a:cubicBezTo>
                  <a:pt x="45" y="58"/>
                  <a:pt x="43" y="59"/>
                  <a:pt x="41" y="60"/>
                </a:cubicBezTo>
                <a:cubicBezTo>
                  <a:pt x="2" y="99"/>
                  <a:pt x="2" y="99"/>
                  <a:pt x="2" y="99"/>
                </a:cubicBezTo>
                <a:cubicBezTo>
                  <a:pt x="1" y="100"/>
                  <a:pt x="0" y="102"/>
                  <a:pt x="0" y="105"/>
                </a:cubicBezTo>
                <a:cubicBezTo>
                  <a:pt x="0" y="107"/>
                  <a:pt x="1" y="109"/>
                  <a:pt x="3" y="110"/>
                </a:cubicBezTo>
                <a:cubicBezTo>
                  <a:pt x="22" y="127"/>
                  <a:pt x="22" y="127"/>
                  <a:pt x="22" y="127"/>
                </a:cubicBezTo>
                <a:cubicBezTo>
                  <a:pt x="25" y="130"/>
                  <a:pt x="30" y="130"/>
                  <a:pt x="33" y="127"/>
                </a:cubicBezTo>
                <a:cubicBezTo>
                  <a:pt x="53" y="107"/>
                  <a:pt x="53" y="107"/>
                  <a:pt x="53" y="107"/>
                </a:cubicBezTo>
                <a:cubicBezTo>
                  <a:pt x="84" y="108"/>
                  <a:pt x="84" y="108"/>
                  <a:pt x="84" y="108"/>
                </a:cubicBezTo>
                <a:cubicBezTo>
                  <a:pt x="111" y="131"/>
                  <a:pt x="111" y="131"/>
                  <a:pt x="111" y="131"/>
                </a:cubicBezTo>
                <a:cubicBezTo>
                  <a:pt x="100" y="165"/>
                  <a:pt x="100" y="165"/>
                  <a:pt x="100" y="165"/>
                </a:cubicBezTo>
                <a:cubicBezTo>
                  <a:pt x="73" y="182"/>
                  <a:pt x="73" y="182"/>
                  <a:pt x="73" y="182"/>
                </a:cubicBezTo>
                <a:cubicBezTo>
                  <a:pt x="46" y="175"/>
                  <a:pt x="46" y="175"/>
                  <a:pt x="46" y="175"/>
                </a:cubicBezTo>
                <a:cubicBezTo>
                  <a:pt x="42" y="174"/>
                  <a:pt x="38" y="176"/>
                  <a:pt x="37" y="180"/>
                </a:cubicBezTo>
                <a:cubicBezTo>
                  <a:pt x="28" y="204"/>
                  <a:pt x="28" y="204"/>
                  <a:pt x="28" y="204"/>
                </a:cubicBezTo>
                <a:cubicBezTo>
                  <a:pt x="28" y="206"/>
                  <a:pt x="28" y="209"/>
                  <a:pt x="29" y="211"/>
                </a:cubicBezTo>
                <a:cubicBezTo>
                  <a:pt x="30" y="213"/>
                  <a:pt x="32" y="214"/>
                  <a:pt x="34" y="215"/>
                </a:cubicBezTo>
                <a:cubicBezTo>
                  <a:pt x="87" y="228"/>
                  <a:pt x="87" y="228"/>
                  <a:pt x="87" y="228"/>
                </a:cubicBezTo>
                <a:cubicBezTo>
                  <a:pt x="87" y="228"/>
                  <a:pt x="88" y="228"/>
                  <a:pt x="89" y="228"/>
                </a:cubicBezTo>
                <a:cubicBezTo>
                  <a:pt x="90" y="228"/>
                  <a:pt x="92" y="228"/>
                  <a:pt x="93" y="227"/>
                </a:cubicBezTo>
                <a:cubicBezTo>
                  <a:pt x="148" y="195"/>
                  <a:pt x="148" y="195"/>
                  <a:pt x="148" y="195"/>
                </a:cubicBezTo>
                <a:cubicBezTo>
                  <a:pt x="149" y="194"/>
                  <a:pt x="150" y="193"/>
                  <a:pt x="151" y="192"/>
                </a:cubicBezTo>
                <a:cubicBezTo>
                  <a:pt x="164" y="166"/>
                  <a:pt x="164" y="166"/>
                  <a:pt x="164" y="166"/>
                </a:cubicBezTo>
                <a:cubicBezTo>
                  <a:pt x="166" y="166"/>
                  <a:pt x="169" y="165"/>
                  <a:pt x="171" y="165"/>
                </a:cubicBezTo>
                <a:cubicBezTo>
                  <a:pt x="187" y="161"/>
                  <a:pt x="198" y="149"/>
                  <a:pt x="203" y="135"/>
                </a:cubicBezTo>
                <a:cubicBezTo>
                  <a:pt x="295" y="110"/>
                  <a:pt x="295" y="110"/>
                  <a:pt x="295" y="110"/>
                </a:cubicBezTo>
                <a:cubicBezTo>
                  <a:pt x="257" y="224"/>
                  <a:pt x="257" y="224"/>
                  <a:pt x="257" y="224"/>
                </a:cubicBezTo>
                <a:cubicBezTo>
                  <a:pt x="231" y="232"/>
                  <a:pt x="212" y="257"/>
                  <a:pt x="212" y="286"/>
                </a:cubicBezTo>
                <a:cubicBezTo>
                  <a:pt x="212" y="294"/>
                  <a:pt x="213" y="302"/>
                  <a:pt x="216" y="309"/>
                </a:cubicBezTo>
                <a:cubicBezTo>
                  <a:pt x="151" y="415"/>
                  <a:pt x="151" y="415"/>
                  <a:pt x="151" y="415"/>
                </a:cubicBezTo>
                <a:cubicBezTo>
                  <a:pt x="150" y="418"/>
                  <a:pt x="150" y="421"/>
                  <a:pt x="151" y="423"/>
                </a:cubicBezTo>
                <a:cubicBezTo>
                  <a:pt x="153" y="426"/>
                  <a:pt x="155" y="428"/>
                  <a:pt x="158" y="428"/>
                </a:cubicBezTo>
                <a:cubicBezTo>
                  <a:pt x="402" y="428"/>
                  <a:pt x="402" y="428"/>
                  <a:pt x="402" y="428"/>
                </a:cubicBezTo>
                <a:cubicBezTo>
                  <a:pt x="405" y="428"/>
                  <a:pt x="408" y="426"/>
                  <a:pt x="409" y="423"/>
                </a:cubicBezTo>
                <a:cubicBezTo>
                  <a:pt x="411" y="421"/>
                  <a:pt x="411" y="418"/>
                  <a:pt x="409" y="415"/>
                </a:cubicBezTo>
                <a:cubicBezTo>
                  <a:pt x="341" y="304"/>
                  <a:pt x="341" y="304"/>
                  <a:pt x="341" y="304"/>
                </a:cubicBezTo>
                <a:cubicBezTo>
                  <a:pt x="343" y="298"/>
                  <a:pt x="344" y="292"/>
                  <a:pt x="344" y="286"/>
                </a:cubicBezTo>
                <a:cubicBezTo>
                  <a:pt x="344" y="272"/>
                  <a:pt x="339" y="259"/>
                  <a:pt x="331" y="248"/>
                </a:cubicBezTo>
                <a:cubicBezTo>
                  <a:pt x="371" y="129"/>
                  <a:pt x="371" y="129"/>
                  <a:pt x="371" y="129"/>
                </a:cubicBezTo>
                <a:cubicBezTo>
                  <a:pt x="390" y="123"/>
                  <a:pt x="406" y="108"/>
                  <a:pt x="413" y="87"/>
                </a:cubicBezTo>
                <a:close/>
                <a:moveTo>
                  <a:pt x="93" y="95"/>
                </a:moveTo>
                <a:cubicBezTo>
                  <a:pt x="91" y="93"/>
                  <a:pt x="90" y="93"/>
                  <a:pt x="88" y="93"/>
                </a:cubicBezTo>
                <a:cubicBezTo>
                  <a:pt x="50" y="91"/>
                  <a:pt x="50" y="91"/>
                  <a:pt x="50" y="91"/>
                </a:cubicBezTo>
                <a:cubicBezTo>
                  <a:pt x="50" y="91"/>
                  <a:pt x="49" y="91"/>
                  <a:pt x="49" y="91"/>
                </a:cubicBezTo>
                <a:cubicBezTo>
                  <a:pt x="47" y="91"/>
                  <a:pt x="45" y="92"/>
                  <a:pt x="44" y="93"/>
                </a:cubicBezTo>
                <a:cubicBezTo>
                  <a:pt x="27" y="110"/>
                  <a:pt x="27" y="110"/>
                  <a:pt x="27" y="110"/>
                </a:cubicBezTo>
                <a:cubicBezTo>
                  <a:pt x="20" y="104"/>
                  <a:pt x="20" y="104"/>
                  <a:pt x="20" y="104"/>
                </a:cubicBezTo>
                <a:cubicBezTo>
                  <a:pt x="50" y="74"/>
                  <a:pt x="50" y="74"/>
                  <a:pt x="50" y="74"/>
                </a:cubicBezTo>
                <a:cubicBezTo>
                  <a:pt x="108" y="74"/>
                  <a:pt x="108" y="74"/>
                  <a:pt x="108" y="74"/>
                </a:cubicBezTo>
                <a:cubicBezTo>
                  <a:pt x="125" y="84"/>
                  <a:pt x="125" y="84"/>
                  <a:pt x="125" y="84"/>
                </a:cubicBezTo>
                <a:cubicBezTo>
                  <a:pt x="118" y="92"/>
                  <a:pt x="113" y="101"/>
                  <a:pt x="111" y="111"/>
                </a:cubicBezTo>
                <a:lnTo>
                  <a:pt x="93" y="95"/>
                </a:lnTo>
                <a:close/>
                <a:moveTo>
                  <a:pt x="138" y="183"/>
                </a:moveTo>
                <a:cubicBezTo>
                  <a:pt x="88" y="212"/>
                  <a:pt x="88" y="212"/>
                  <a:pt x="88" y="212"/>
                </a:cubicBezTo>
                <a:cubicBezTo>
                  <a:pt x="46" y="201"/>
                  <a:pt x="46" y="201"/>
                  <a:pt x="46" y="201"/>
                </a:cubicBezTo>
                <a:cubicBezTo>
                  <a:pt x="49" y="192"/>
                  <a:pt x="49" y="192"/>
                  <a:pt x="49" y="192"/>
                </a:cubicBezTo>
                <a:cubicBezTo>
                  <a:pt x="72" y="198"/>
                  <a:pt x="72" y="198"/>
                  <a:pt x="72" y="198"/>
                </a:cubicBezTo>
                <a:cubicBezTo>
                  <a:pt x="74" y="199"/>
                  <a:pt x="77" y="199"/>
                  <a:pt x="79" y="197"/>
                </a:cubicBezTo>
                <a:cubicBezTo>
                  <a:pt x="111" y="177"/>
                  <a:pt x="111" y="177"/>
                  <a:pt x="111" y="177"/>
                </a:cubicBezTo>
                <a:cubicBezTo>
                  <a:pt x="112" y="176"/>
                  <a:pt x="113" y="174"/>
                  <a:pt x="114" y="173"/>
                </a:cubicBezTo>
                <a:cubicBezTo>
                  <a:pt x="122" y="149"/>
                  <a:pt x="122" y="149"/>
                  <a:pt x="122" y="149"/>
                </a:cubicBezTo>
                <a:cubicBezTo>
                  <a:pt x="128" y="157"/>
                  <a:pt x="137" y="162"/>
                  <a:pt x="147" y="165"/>
                </a:cubicBezTo>
                <a:lnTo>
                  <a:pt x="138" y="183"/>
                </a:lnTo>
                <a:close/>
                <a:moveTo>
                  <a:pt x="167" y="149"/>
                </a:moveTo>
                <a:cubicBezTo>
                  <a:pt x="150" y="154"/>
                  <a:pt x="132" y="144"/>
                  <a:pt x="128" y="127"/>
                </a:cubicBezTo>
                <a:cubicBezTo>
                  <a:pt x="123" y="110"/>
                  <a:pt x="133" y="92"/>
                  <a:pt x="150" y="88"/>
                </a:cubicBezTo>
                <a:cubicBezTo>
                  <a:pt x="167" y="83"/>
                  <a:pt x="185" y="93"/>
                  <a:pt x="189" y="110"/>
                </a:cubicBezTo>
                <a:cubicBezTo>
                  <a:pt x="194" y="127"/>
                  <a:pt x="184" y="145"/>
                  <a:pt x="167" y="149"/>
                </a:cubicBezTo>
                <a:close/>
                <a:moveTo>
                  <a:pt x="206" y="118"/>
                </a:moveTo>
                <a:cubicBezTo>
                  <a:pt x="206" y="114"/>
                  <a:pt x="206" y="110"/>
                  <a:pt x="205" y="106"/>
                </a:cubicBezTo>
                <a:cubicBezTo>
                  <a:pt x="205" y="106"/>
                  <a:pt x="205" y="106"/>
                  <a:pt x="205" y="106"/>
                </a:cubicBezTo>
                <a:cubicBezTo>
                  <a:pt x="204" y="102"/>
                  <a:pt x="202" y="98"/>
                  <a:pt x="200" y="95"/>
                </a:cubicBezTo>
                <a:cubicBezTo>
                  <a:pt x="285" y="72"/>
                  <a:pt x="285" y="72"/>
                  <a:pt x="285" y="72"/>
                </a:cubicBezTo>
                <a:cubicBezTo>
                  <a:pt x="285" y="80"/>
                  <a:pt x="288" y="88"/>
                  <a:pt x="291" y="95"/>
                </a:cubicBezTo>
                <a:lnTo>
                  <a:pt x="206" y="118"/>
                </a:lnTo>
                <a:close/>
                <a:moveTo>
                  <a:pt x="278" y="236"/>
                </a:moveTo>
                <a:cubicBezTo>
                  <a:pt x="305" y="236"/>
                  <a:pt x="328" y="259"/>
                  <a:pt x="328" y="286"/>
                </a:cubicBezTo>
                <a:cubicBezTo>
                  <a:pt x="328" y="314"/>
                  <a:pt x="305" y="337"/>
                  <a:pt x="278" y="337"/>
                </a:cubicBezTo>
                <a:cubicBezTo>
                  <a:pt x="250" y="337"/>
                  <a:pt x="227" y="314"/>
                  <a:pt x="227" y="286"/>
                </a:cubicBezTo>
                <a:cubicBezTo>
                  <a:pt x="227" y="259"/>
                  <a:pt x="250" y="236"/>
                  <a:pt x="278" y="236"/>
                </a:cubicBezTo>
                <a:close/>
                <a:moveTo>
                  <a:pt x="333" y="322"/>
                </a:moveTo>
                <a:cubicBezTo>
                  <a:pt x="388" y="412"/>
                  <a:pt x="388" y="412"/>
                  <a:pt x="388" y="412"/>
                </a:cubicBezTo>
                <a:cubicBezTo>
                  <a:pt x="172" y="412"/>
                  <a:pt x="172" y="412"/>
                  <a:pt x="172" y="412"/>
                </a:cubicBezTo>
                <a:cubicBezTo>
                  <a:pt x="225" y="326"/>
                  <a:pt x="225" y="326"/>
                  <a:pt x="225" y="326"/>
                </a:cubicBezTo>
                <a:cubicBezTo>
                  <a:pt x="237" y="342"/>
                  <a:pt x="256" y="352"/>
                  <a:pt x="278" y="352"/>
                </a:cubicBezTo>
                <a:cubicBezTo>
                  <a:pt x="301" y="352"/>
                  <a:pt x="322" y="340"/>
                  <a:pt x="333" y="322"/>
                </a:cubicBezTo>
                <a:close/>
                <a:moveTo>
                  <a:pt x="319" y="235"/>
                </a:moveTo>
                <a:cubicBezTo>
                  <a:pt x="308" y="226"/>
                  <a:pt x="293" y="220"/>
                  <a:pt x="278" y="220"/>
                </a:cubicBezTo>
                <a:cubicBezTo>
                  <a:pt x="277" y="220"/>
                  <a:pt x="276" y="220"/>
                  <a:pt x="275" y="220"/>
                </a:cubicBezTo>
                <a:cubicBezTo>
                  <a:pt x="309" y="118"/>
                  <a:pt x="309" y="118"/>
                  <a:pt x="309" y="118"/>
                </a:cubicBezTo>
                <a:cubicBezTo>
                  <a:pt x="315" y="122"/>
                  <a:pt x="322" y="126"/>
                  <a:pt x="330" y="129"/>
                </a:cubicBezTo>
                <a:cubicBezTo>
                  <a:pt x="337" y="131"/>
                  <a:pt x="344" y="132"/>
                  <a:pt x="351" y="132"/>
                </a:cubicBezTo>
                <a:cubicBezTo>
                  <a:pt x="351" y="132"/>
                  <a:pt x="351" y="132"/>
                  <a:pt x="351" y="132"/>
                </a:cubicBezTo>
                <a:cubicBezTo>
                  <a:pt x="351" y="132"/>
                  <a:pt x="352" y="132"/>
                  <a:pt x="353" y="132"/>
                </a:cubicBezTo>
                <a:lnTo>
                  <a:pt x="319" y="235"/>
                </a:lnTo>
                <a:close/>
              </a:path>
            </a:pathLst>
          </a:custGeom>
          <a:solidFill>
            <a:srgbClr val="7030A0"/>
          </a:solidFill>
          <a:ln>
            <a:noFill/>
          </a:ln>
          <a:extLst/>
        </p:spPr>
        <p:txBody>
          <a:bodyPr lIns="68532" tIns="34268" rIns="68532" bIns="3426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3" name="Group 6"/>
          <p:cNvGrpSpPr>
            <a:grpSpLocks/>
          </p:cNvGrpSpPr>
          <p:nvPr/>
        </p:nvGrpSpPr>
        <p:grpSpPr bwMode="auto">
          <a:xfrm>
            <a:off x="1955830" y="1950241"/>
            <a:ext cx="355600" cy="539750"/>
            <a:chOff x="657" y="2024"/>
            <a:chExt cx="393" cy="596"/>
          </a:xfrm>
          <a:solidFill>
            <a:srgbClr val="7030A0"/>
          </a:solidFill>
        </p:grpSpPr>
        <p:sp>
          <p:nvSpPr>
            <p:cNvPr id="44" name="Freeform 7"/>
            <p:cNvSpPr>
              <a:spLocks noChangeAspect="1" noEditPoints="1"/>
            </p:cNvSpPr>
            <p:nvPr/>
          </p:nvSpPr>
          <p:spPr bwMode="auto">
            <a:xfrm>
              <a:off x="657" y="2024"/>
              <a:ext cx="393" cy="596"/>
            </a:xfrm>
            <a:custGeom>
              <a:avLst/>
              <a:gdLst>
                <a:gd name="T0" fmla="*/ 255668 w 292"/>
                <a:gd name="T1" fmla="*/ 345590 h 444"/>
                <a:gd name="T2" fmla="*/ 15343 w 292"/>
                <a:gd name="T3" fmla="*/ 345590 h 444"/>
                <a:gd name="T4" fmla="*/ 15343 w 292"/>
                <a:gd name="T5" fmla="*/ 70678 h 444"/>
                <a:gd name="T6" fmla="*/ 255668 w 292"/>
                <a:gd name="T7" fmla="*/ 70678 h 444"/>
                <a:gd name="T8" fmla="*/ 270684 w 292"/>
                <a:gd name="T9" fmla="*/ 101273 h 444"/>
                <a:gd name="T10" fmla="*/ 246642 w 292"/>
                <a:gd name="T11" fmla="*/ 13554 h 444"/>
                <a:gd name="T12" fmla="*/ 191104 w 292"/>
                <a:gd name="T13" fmla="*/ 13554 h 444"/>
                <a:gd name="T14" fmla="*/ 0 w 292"/>
                <a:gd name="T15" fmla="*/ 70678 h 444"/>
                <a:gd name="T16" fmla="*/ 0 w 292"/>
                <a:gd name="T17" fmla="*/ 345590 h 444"/>
                <a:gd name="T18" fmla="*/ 270684 w 292"/>
                <a:gd name="T19" fmla="*/ 345590 h 444"/>
                <a:gd name="T20" fmla="*/ 245735 w 292"/>
                <a:gd name="T21" fmla="*/ 170951 h 444"/>
                <a:gd name="T22" fmla="*/ 216517 w 292"/>
                <a:gd name="T23" fmla="*/ 50965 h 444"/>
                <a:gd name="T24" fmla="*/ 24429 w 292"/>
                <a:gd name="T25" fmla="*/ 78358 h 444"/>
                <a:gd name="T26" fmla="*/ 55849 w 292"/>
                <a:gd name="T27" fmla="*/ 199260 h 444"/>
                <a:gd name="T28" fmla="*/ 245735 w 292"/>
                <a:gd name="T29" fmla="*/ 170951 h 444"/>
                <a:gd name="T30" fmla="*/ 216517 w 292"/>
                <a:gd name="T31" fmla="*/ 185437 h 444"/>
                <a:gd name="T32" fmla="*/ 39937 w 292"/>
                <a:gd name="T33" fmla="*/ 170951 h 444"/>
                <a:gd name="T34" fmla="*/ 55849 w 292"/>
                <a:gd name="T35" fmla="*/ 64512 h 444"/>
                <a:gd name="T36" fmla="*/ 230905 w 292"/>
                <a:gd name="T37" fmla="*/ 78358 h 444"/>
                <a:gd name="T38" fmla="*/ 111316 w 292"/>
                <a:gd name="T39" fmla="*/ 364853 h 444"/>
                <a:gd name="T40" fmla="*/ 104869 w 292"/>
                <a:gd name="T41" fmla="*/ 359043 h 444"/>
                <a:gd name="T42" fmla="*/ 143065 w 292"/>
                <a:gd name="T43" fmla="*/ 359043 h 444"/>
                <a:gd name="T44" fmla="*/ 160873 w 292"/>
                <a:gd name="T45" fmla="*/ 364853 h 444"/>
                <a:gd name="T46" fmla="*/ 152866 w 292"/>
                <a:gd name="T47" fmla="*/ 359043 h 444"/>
                <a:gd name="T48" fmla="*/ 77918 w 292"/>
                <a:gd name="T49" fmla="*/ 214042 h 444"/>
                <a:gd name="T50" fmla="*/ 38257 w 292"/>
                <a:gd name="T51" fmla="*/ 235264 h 444"/>
                <a:gd name="T52" fmla="*/ 93270 w 292"/>
                <a:gd name="T53" fmla="*/ 235264 h 444"/>
                <a:gd name="T54" fmla="*/ 149432 w 292"/>
                <a:gd name="T55" fmla="*/ 249574 h 444"/>
                <a:gd name="T56" fmla="*/ 149432 w 292"/>
                <a:gd name="T57" fmla="*/ 214042 h 444"/>
                <a:gd name="T58" fmla="*/ 107885 w 292"/>
                <a:gd name="T59" fmla="*/ 235264 h 444"/>
                <a:gd name="T60" fmla="*/ 220749 w 292"/>
                <a:gd name="T61" fmla="*/ 214042 h 444"/>
                <a:gd name="T62" fmla="*/ 179566 w 292"/>
                <a:gd name="T63" fmla="*/ 235264 h 444"/>
                <a:gd name="T64" fmla="*/ 235501 w 292"/>
                <a:gd name="T65" fmla="*/ 235264 h 444"/>
                <a:gd name="T66" fmla="*/ 77918 w 292"/>
                <a:gd name="T67" fmla="*/ 259263 h 444"/>
                <a:gd name="T68" fmla="*/ 38257 w 292"/>
                <a:gd name="T69" fmla="*/ 281162 h 444"/>
                <a:gd name="T70" fmla="*/ 93270 w 292"/>
                <a:gd name="T71" fmla="*/ 281162 h 444"/>
                <a:gd name="T72" fmla="*/ 123257 w 292"/>
                <a:gd name="T73" fmla="*/ 294956 h 444"/>
                <a:gd name="T74" fmla="*/ 164017 w 292"/>
                <a:gd name="T75" fmla="*/ 273101 h 444"/>
                <a:gd name="T76" fmla="*/ 107885 w 292"/>
                <a:gd name="T77" fmla="*/ 273101 h 444"/>
                <a:gd name="T78" fmla="*/ 220749 w 292"/>
                <a:gd name="T79" fmla="*/ 259263 h 444"/>
                <a:gd name="T80" fmla="*/ 179566 w 292"/>
                <a:gd name="T81" fmla="*/ 281162 h 444"/>
                <a:gd name="T82" fmla="*/ 235501 w 292"/>
                <a:gd name="T83" fmla="*/ 281162 h 444"/>
                <a:gd name="T84" fmla="*/ 53218 w 292"/>
                <a:gd name="T85" fmla="*/ 304226 h 444"/>
                <a:gd name="T86" fmla="*/ 53218 w 292"/>
                <a:gd name="T87" fmla="*/ 340512 h 444"/>
                <a:gd name="T88" fmla="*/ 93270 w 292"/>
                <a:gd name="T89" fmla="*/ 318523 h 444"/>
                <a:gd name="T90" fmla="*/ 164017 w 292"/>
                <a:gd name="T91" fmla="*/ 318523 h 444"/>
                <a:gd name="T92" fmla="*/ 107885 w 292"/>
                <a:gd name="T93" fmla="*/ 318523 h 444"/>
                <a:gd name="T94" fmla="*/ 149432 w 292"/>
                <a:gd name="T95" fmla="*/ 340512 h 444"/>
                <a:gd name="T96" fmla="*/ 194972 w 292"/>
                <a:gd name="T97" fmla="*/ 304226 h 444"/>
                <a:gd name="T98" fmla="*/ 194972 w 292"/>
                <a:gd name="T99" fmla="*/ 340512 h 444"/>
                <a:gd name="T100" fmla="*/ 235501 w 292"/>
                <a:gd name="T101" fmla="*/ 318523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444"/>
                <a:gd name="T155" fmla="*/ 292 w 29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444">
                  <a:moveTo>
                    <a:pt x="284" y="141"/>
                  </a:moveTo>
                  <a:cubicBezTo>
                    <a:pt x="280" y="141"/>
                    <a:pt x="276" y="144"/>
                    <a:pt x="276" y="149"/>
                  </a:cubicBezTo>
                  <a:cubicBezTo>
                    <a:pt x="276" y="396"/>
                    <a:pt x="276" y="396"/>
                    <a:pt x="276" y="396"/>
                  </a:cubicBezTo>
                  <a:cubicBezTo>
                    <a:pt x="276" y="414"/>
                    <a:pt x="262" y="428"/>
                    <a:pt x="244" y="428"/>
                  </a:cubicBezTo>
                  <a:cubicBezTo>
                    <a:pt x="49" y="428"/>
                    <a:pt x="49" y="428"/>
                    <a:pt x="49" y="428"/>
                  </a:cubicBezTo>
                  <a:cubicBezTo>
                    <a:pt x="31" y="428"/>
                    <a:pt x="16" y="414"/>
                    <a:pt x="16" y="396"/>
                  </a:cubicBezTo>
                  <a:cubicBezTo>
                    <a:pt x="16" y="333"/>
                    <a:pt x="16" y="333"/>
                    <a:pt x="16" y="333"/>
                  </a:cubicBezTo>
                  <a:cubicBezTo>
                    <a:pt x="16" y="311"/>
                    <a:pt x="16" y="311"/>
                    <a:pt x="16" y="311"/>
                  </a:cubicBezTo>
                  <a:cubicBezTo>
                    <a:pt x="16" y="81"/>
                    <a:pt x="16" y="81"/>
                    <a:pt x="16" y="81"/>
                  </a:cubicBezTo>
                  <a:cubicBezTo>
                    <a:pt x="16" y="63"/>
                    <a:pt x="31" y="49"/>
                    <a:pt x="49" y="49"/>
                  </a:cubicBezTo>
                  <a:cubicBezTo>
                    <a:pt x="244" y="49"/>
                    <a:pt x="244" y="49"/>
                    <a:pt x="244" y="49"/>
                  </a:cubicBezTo>
                  <a:cubicBezTo>
                    <a:pt x="262" y="49"/>
                    <a:pt x="276" y="63"/>
                    <a:pt x="276" y="81"/>
                  </a:cubicBezTo>
                  <a:cubicBezTo>
                    <a:pt x="276" y="116"/>
                    <a:pt x="276" y="116"/>
                    <a:pt x="276" y="116"/>
                  </a:cubicBezTo>
                  <a:cubicBezTo>
                    <a:pt x="276" y="121"/>
                    <a:pt x="280" y="124"/>
                    <a:pt x="284" y="124"/>
                  </a:cubicBezTo>
                  <a:cubicBezTo>
                    <a:pt x="289" y="124"/>
                    <a:pt x="292" y="121"/>
                    <a:pt x="292" y="116"/>
                  </a:cubicBezTo>
                  <a:cubicBezTo>
                    <a:pt x="292" y="81"/>
                    <a:pt x="292" y="81"/>
                    <a:pt x="292" y="81"/>
                  </a:cubicBezTo>
                  <a:cubicBezTo>
                    <a:pt x="292" y="62"/>
                    <a:pt x="282" y="46"/>
                    <a:pt x="266" y="38"/>
                  </a:cubicBezTo>
                  <a:cubicBezTo>
                    <a:pt x="266" y="16"/>
                    <a:pt x="266" y="16"/>
                    <a:pt x="266" y="16"/>
                  </a:cubicBezTo>
                  <a:cubicBezTo>
                    <a:pt x="266" y="7"/>
                    <a:pt x="259" y="0"/>
                    <a:pt x="250" y="0"/>
                  </a:cubicBezTo>
                  <a:cubicBezTo>
                    <a:pt x="222" y="0"/>
                    <a:pt x="222" y="0"/>
                    <a:pt x="222" y="0"/>
                  </a:cubicBezTo>
                  <a:cubicBezTo>
                    <a:pt x="213" y="0"/>
                    <a:pt x="206" y="7"/>
                    <a:pt x="206" y="16"/>
                  </a:cubicBezTo>
                  <a:cubicBezTo>
                    <a:pt x="206" y="33"/>
                    <a:pt x="206" y="33"/>
                    <a:pt x="206" y="33"/>
                  </a:cubicBezTo>
                  <a:cubicBezTo>
                    <a:pt x="49" y="33"/>
                    <a:pt x="49" y="33"/>
                    <a:pt x="49" y="33"/>
                  </a:cubicBezTo>
                  <a:cubicBezTo>
                    <a:pt x="22" y="33"/>
                    <a:pt x="0" y="55"/>
                    <a:pt x="0" y="81"/>
                  </a:cubicBezTo>
                  <a:cubicBezTo>
                    <a:pt x="0" y="311"/>
                    <a:pt x="0" y="311"/>
                    <a:pt x="0" y="311"/>
                  </a:cubicBezTo>
                  <a:cubicBezTo>
                    <a:pt x="0" y="333"/>
                    <a:pt x="0" y="333"/>
                    <a:pt x="0" y="333"/>
                  </a:cubicBezTo>
                  <a:cubicBezTo>
                    <a:pt x="0" y="396"/>
                    <a:pt x="0" y="396"/>
                    <a:pt x="0" y="396"/>
                  </a:cubicBezTo>
                  <a:cubicBezTo>
                    <a:pt x="0" y="423"/>
                    <a:pt x="22" y="444"/>
                    <a:pt x="49" y="444"/>
                  </a:cubicBezTo>
                  <a:cubicBezTo>
                    <a:pt x="244" y="444"/>
                    <a:pt x="244" y="444"/>
                    <a:pt x="244" y="444"/>
                  </a:cubicBezTo>
                  <a:cubicBezTo>
                    <a:pt x="271" y="444"/>
                    <a:pt x="292" y="423"/>
                    <a:pt x="292" y="396"/>
                  </a:cubicBezTo>
                  <a:cubicBezTo>
                    <a:pt x="292" y="149"/>
                    <a:pt x="292" y="149"/>
                    <a:pt x="292" y="149"/>
                  </a:cubicBezTo>
                  <a:cubicBezTo>
                    <a:pt x="292" y="144"/>
                    <a:pt x="289" y="141"/>
                    <a:pt x="284" y="141"/>
                  </a:cubicBezTo>
                  <a:close/>
                  <a:moveTo>
                    <a:pt x="265" y="196"/>
                  </a:moveTo>
                  <a:cubicBezTo>
                    <a:pt x="265" y="90"/>
                    <a:pt x="265" y="90"/>
                    <a:pt x="265" y="90"/>
                  </a:cubicBezTo>
                  <a:cubicBezTo>
                    <a:pt x="265" y="81"/>
                    <a:pt x="264" y="72"/>
                    <a:pt x="257" y="66"/>
                  </a:cubicBezTo>
                  <a:cubicBezTo>
                    <a:pt x="251" y="60"/>
                    <a:pt x="243" y="58"/>
                    <a:pt x="233" y="58"/>
                  </a:cubicBezTo>
                  <a:cubicBezTo>
                    <a:pt x="60" y="58"/>
                    <a:pt x="60" y="58"/>
                    <a:pt x="60" y="58"/>
                  </a:cubicBezTo>
                  <a:cubicBezTo>
                    <a:pt x="50" y="58"/>
                    <a:pt x="42" y="60"/>
                    <a:pt x="35" y="66"/>
                  </a:cubicBezTo>
                  <a:cubicBezTo>
                    <a:pt x="29" y="72"/>
                    <a:pt x="27" y="81"/>
                    <a:pt x="27" y="90"/>
                  </a:cubicBezTo>
                  <a:cubicBezTo>
                    <a:pt x="27" y="196"/>
                    <a:pt x="27" y="196"/>
                    <a:pt x="27" y="196"/>
                  </a:cubicBezTo>
                  <a:cubicBezTo>
                    <a:pt x="27" y="206"/>
                    <a:pt x="29" y="214"/>
                    <a:pt x="35" y="221"/>
                  </a:cubicBezTo>
                  <a:cubicBezTo>
                    <a:pt x="42" y="227"/>
                    <a:pt x="50" y="228"/>
                    <a:pt x="60" y="228"/>
                  </a:cubicBezTo>
                  <a:cubicBezTo>
                    <a:pt x="233" y="228"/>
                    <a:pt x="233" y="228"/>
                    <a:pt x="233" y="228"/>
                  </a:cubicBezTo>
                  <a:cubicBezTo>
                    <a:pt x="243" y="228"/>
                    <a:pt x="251" y="227"/>
                    <a:pt x="257" y="221"/>
                  </a:cubicBezTo>
                  <a:cubicBezTo>
                    <a:pt x="264" y="214"/>
                    <a:pt x="265" y="206"/>
                    <a:pt x="265" y="196"/>
                  </a:cubicBezTo>
                  <a:close/>
                  <a:moveTo>
                    <a:pt x="249" y="196"/>
                  </a:moveTo>
                  <a:cubicBezTo>
                    <a:pt x="249" y="204"/>
                    <a:pt x="248" y="208"/>
                    <a:pt x="246" y="209"/>
                  </a:cubicBezTo>
                  <a:cubicBezTo>
                    <a:pt x="245" y="211"/>
                    <a:pt x="241" y="212"/>
                    <a:pt x="233" y="212"/>
                  </a:cubicBezTo>
                  <a:cubicBezTo>
                    <a:pt x="60" y="212"/>
                    <a:pt x="60" y="212"/>
                    <a:pt x="60" y="212"/>
                  </a:cubicBezTo>
                  <a:cubicBezTo>
                    <a:pt x="52" y="212"/>
                    <a:pt x="48" y="211"/>
                    <a:pt x="47" y="209"/>
                  </a:cubicBezTo>
                  <a:cubicBezTo>
                    <a:pt x="45" y="208"/>
                    <a:pt x="43" y="204"/>
                    <a:pt x="43" y="196"/>
                  </a:cubicBezTo>
                  <a:cubicBezTo>
                    <a:pt x="43" y="90"/>
                    <a:pt x="43" y="90"/>
                    <a:pt x="43" y="90"/>
                  </a:cubicBezTo>
                  <a:cubicBezTo>
                    <a:pt x="43" y="82"/>
                    <a:pt x="45" y="79"/>
                    <a:pt x="47" y="77"/>
                  </a:cubicBezTo>
                  <a:cubicBezTo>
                    <a:pt x="48" y="76"/>
                    <a:pt x="52" y="74"/>
                    <a:pt x="60" y="74"/>
                  </a:cubicBezTo>
                  <a:cubicBezTo>
                    <a:pt x="233" y="74"/>
                    <a:pt x="233" y="74"/>
                    <a:pt x="233" y="74"/>
                  </a:cubicBezTo>
                  <a:cubicBezTo>
                    <a:pt x="241" y="74"/>
                    <a:pt x="245" y="76"/>
                    <a:pt x="246" y="77"/>
                  </a:cubicBezTo>
                  <a:cubicBezTo>
                    <a:pt x="248" y="79"/>
                    <a:pt x="249" y="82"/>
                    <a:pt x="249" y="90"/>
                  </a:cubicBezTo>
                  <a:lnTo>
                    <a:pt x="249" y="196"/>
                  </a:lnTo>
                  <a:close/>
                  <a:moveTo>
                    <a:pt x="113" y="411"/>
                  </a:moveTo>
                  <a:cubicBezTo>
                    <a:pt x="113" y="415"/>
                    <a:pt x="116" y="418"/>
                    <a:pt x="120" y="418"/>
                  </a:cubicBezTo>
                  <a:cubicBezTo>
                    <a:pt x="124" y="418"/>
                    <a:pt x="127" y="415"/>
                    <a:pt x="127" y="411"/>
                  </a:cubicBezTo>
                  <a:cubicBezTo>
                    <a:pt x="127" y="407"/>
                    <a:pt x="124" y="404"/>
                    <a:pt x="120" y="404"/>
                  </a:cubicBezTo>
                  <a:cubicBezTo>
                    <a:pt x="116" y="404"/>
                    <a:pt x="113" y="407"/>
                    <a:pt x="113" y="411"/>
                  </a:cubicBezTo>
                  <a:close/>
                  <a:moveTo>
                    <a:pt x="139" y="411"/>
                  </a:moveTo>
                  <a:cubicBezTo>
                    <a:pt x="139" y="415"/>
                    <a:pt x="142" y="418"/>
                    <a:pt x="146" y="418"/>
                  </a:cubicBezTo>
                  <a:cubicBezTo>
                    <a:pt x="150" y="418"/>
                    <a:pt x="154" y="415"/>
                    <a:pt x="154" y="411"/>
                  </a:cubicBezTo>
                  <a:cubicBezTo>
                    <a:pt x="154" y="407"/>
                    <a:pt x="150" y="404"/>
                    <a:pt x="146" y="404"/>
                  </a:cubicBezTo>
                  <a:cubicBezTo>
                    <a:pt x="142" y="404"/>
                    <a:pt x="139" y="407"/>
                    <a:pt x="139" y="411"/>
                  </a:cubicBezTo>
                  <a:close/>
                  <a:moveTo>
                    <a:pt x="173" y="418"/>
                  </a:moveTo>
                  <a:cubicBezTo>
                    <a:pt x="177" y="418"/>
                    <a:pt x="180" y="415"/>
                    <a:pt x="180" y="411"/>
                  </a:cubicBezTo>
                  <a:cubicBezTo>
                    <a:pt x="180" y="407"/>
                    <a:pt x="177" y="404"/>
                    <a:pt x="173" y="404"/>
                  </a:cubicBezTo>
                  <a:cubicBezTo>
                    <a:pt x="169" y="404"/>
                    <a:pt x="165" y="407"/>
                    <a:pt x="165" y="411"/>
                  </a:cubicBezTo>
                  <a:cubicBezTo>
                    <a:pt x="165" y="415"/>
                    <a:pt x="169" y="418"/>
                    <a:pt x="173" y="418"/>
                  </a:cubicBezTo>
                  <a:close/>
                  <a:moveTo>
                    <a:pt x="100" y="261"/>
                  </a:moveTo>
                  <a:cubicBezTo>
                    <a:pt x="100" y="252"/>
                    <a:pt x="93" y="245"/>
                    <a:pt x="84" y="245"/>
                  </a:cubicBezTo>
                  <a:cubicBezTo>
                    <a:pt x="57" y="245"/>
                    <a:pt x="57" y="245"/>
                    <a:pt x="57" y="245"/>
                  </a:cubicBezTo>
                  <a:cubicBezTo>
                    <a:pt x="48" y="245"/>
                    <a:pt x="41" y="252"/>
                    <a:pt x="41" y="261"/>
                  </a:cubicBezTo>
                  <a:cubicBezTo>
                    <a:pt x="41" y="270"/>
                    <a:pt x="41" y="270"/>
                    <a:pt x="41" y="270"/>
                  </a:cubicBezTo>
                  <a:cubicBezTo>
                    <a:pt x="41" y="279"/>
                    <a:pt x="48" y="286"/>
                    <a:pt x="57" y="286"/>
                  </a:cubicBezTo>
                  <a:cubicBezTo>
                    <a:pt x="84" y="286"/>
                    <a:pt x="84" y="286"/>
                    <a:pt x="84" y="286"/>
                  </a:cubicBezTo>
                  <a:cubicBezTo>
                    <a:pt x="93" y="286"/>
                    <a:pt x="100" y="279"/>
                    <a:pt x="100" y="270"/>
                  </a:cubicBezTo>
                  <a:lnTo>
                    <a:pt x="100" y="261"/>
                  </a:lnTo>
                  <a:close/>
                  <a:moveTo>
                    <a:pt x="133" y="286"/>
                  </a:moveTo>
                  <a:cubicBezTo>
                    <a:pt x="161" y="286"/>
                    <a:pt x="161" y="286"/>
                    <a:pt x="161" y="286"/>
                  </a:cubicBezTo>
                  <a:cubicBezTo>
                    <a:pt x="170" y="286"/>
                    <a:pt x="177" y="279"/>
                    <a:pt x="177" y="270"/>
                  </a:cubicBezTo>
                  <a:cubicBezTo>
                    <a:pt x="177" y="261"/>
                    <a:pt x="177" y="261"/>
                    <a:pt x="177" y="261"/>
                  </a:cubicBezTo>
                  <a:cubicBezTo>
                    <a:pt x="177" y="252"/>
                    <a:pt x="170" y="245"/>
                    <a:pt x="161" y="245"/>
                  </a:cubicBezTo>
                  <a:cubicBezTo>
                    <a:pt x="133" y="245"/>
                    <a:pt x="133" y="245"/>
                    <a:pt x="133" y="245"/>
                  </a:cubicBezTo>
                  <a:cubicBezTo>
                    <a:pt x="125" y="245"/>
                    <a:pt x="117" y="252"/>
                    <a:pt x="117" y="261"/>
                  </a:cubicBezTo>
                  <a:cubicBezTo>
                    <a:pt x="117" y="270"/>
                    <a:pt x="117" y="270"/>
                    <a:pt x="117" y="270"/>
                  </a:cubicBezTo>
                  <a:cubicBezTo>
                    <a:pt x="117" y="279"/>
                    <a:pt x="125" y="286"/>
                    <a:pt x="133" y="286"/>
                  </a:cubicBezTo>
                  <a:close/>
                  <a:moveTo>
                    <a:pt x="254" y="261"/>
                  </a:moveTo>
                  <a:cubicBezTo>
                    <a:pt x="254" y="252"/>
                    <a:pt x="247" y="245"/>
                    <a:pt x="238" y="245"/>
                  </a:cubicBezTo>
                  <a:cubicBezTo>
                    <a:pt x="210" y="245"/>
                    <a:pt x="210" y="245"/>
                    <a:pt x="210" y="245"/>
                  </a:cubicBezTo>
                  <a:cubicBezTo>
                    <a:pt x="201" y="245"/>
                    <a:pt x="194" y="252"/>
                    <a:pt x="194" y="261"/>
                  </a:cubicBezTo>
                  <a:cubicBezTo>
                    <a:pt x="194" y="270"/>
                    <a:pt x="194" y="270"/>
                    <a:pt x="194" y="270"/>
                  </a:cubicBezTo>
                  <a:cubicBezTo>
                    <a:pt x="194" y="279"/>
                    <a:pt x="201" y="286"/>
                    <a:pt x="210" y="286"/>
                  </a:cubicBezTo>
                  <a:cubicBezTo>
                    <a:pt x="238" y="286"/>
                    <a:pt x="238" y="286"/>
                    <a:pt x="238" y="286"/>
                  </a:cubicBezTo>
                  <a:cubicBezTo>
                    <a:pt x="247" y="286"/>
                    <a:pt x="254" y="279"/>
                    <a:pt x="254" y="270"/>
                  </a:cubicBezTo>
                  <a:lnTo>
                    <a:pt x="254" y="261"/>
                  </a:lnTo>
                  <a:close/>
                  <a:moveTo>
                    <a:pt x="100" y="313"/>
                  </a:moveTo>
                  <a:cubicBezTo>
                    <a:pt x="100" y="304"/>
                    <a:pt x="93" y="297"/>
                    <a:pt x="84" y="297"/>
                  </a:cubicBezTo>
                  <a:cubicBezTo>
                    <a:pt x="57" y="297"/>
                    <a:pt x="57" y="297"/>
                    <a:pt x="57" y="297"/>
                  </a:cubicBezTo>
                  <a:cubicBezTo>
                    <a:pt x="48" y="297"/>
                    <a:pt x="41" y="304"/>
                    <a:pt x="41" y="313"/>
                  </a:cubicBezTo>
                  <a:cubicBezTo>
                    <a:pt x="41" y="322"/>
                    <a:pt x="41" y="322"/>
                    <a:pt x="41" y="322"/>
                  </a:cubicBezTo>
                  <a:cubicBezTo>
                    <a:pt x="41" y="331"/>
                    <a:pt x="48" y="338"/>
                    <a:pt x="57" y="338"/>
                  </a:cubicBezTo>
                  <a:cubicBezTo>
                    <a:pt x="84" y="338"/>
                    <a:pt x="84" y="338"/>
                    <a:pt x="84" y="338"/>
                  </a:cubicBezTo>
                  <a:cubicBezTo>
                    <a:pt x="93" y="338"/>
                    <a:pt x="100" y="331"/>
                    <a:pt x="100" y="322"/>
                  </a:cubicBezTo>
                  <a:lnTo>
                    <a:pt x="100" y="313"/>
                  </a:lnTo>
                  <a:close/>
                  <a:moveTo>
                    <a:pt x="117" y="322"/>
                  </a:moveTo>
                  <a:cubicBezTo>
                    <a:pt x="117" y="331"/>
                    <a:pt x="125" y="338"/>
                    <a:pt x="133" y="338"/>
                  </a:cubicBezTo>
                  <a:cubicBezTo>
                    <a:pt x="161" y="338"/>
                    <a:pt x="161" y="338"/>
                    <a:pt x="161" y="338"/>
                  </a:cubicBezTo>
                  <a:cubicBezTo>
                    <a:pt x="170" y="338"/>
                    <a:pt x="177" y="331"/>
                    <a:pt x="177" y="322"/>
                  </a:cubicBezTo>
                  <a:cubicBezTo>
                    <a:pt x="177" y="313"/>
                    <a:pt x="177" y="313"/>
                    <a:pt x="177" y="313"/>
                  </a:cubicBezTo>
                  <a:cubicBezTo>
                    <a:pt x="177" y="304"/>
                    <a:pt x="170" y="297"/>
                    <a:pt x="161" y="297"/>
                  </a:cubicBezTo>
                  <a:cubicBezTo>
                    <a:pt x="133" y="297"/>
                    <a:pt x="133" y="297"/>
                    <a:pt x="133" y="297"/>
                  </a:cubicBezTo>
                  <a:cubicBezTo>
                    <a:pt x="125" y="297"/>
                    <a:pt x="117" y="304"/>
                    <a:pt x="117" y="313"/>
                  </a:cubicBezTo>
                  <a:lnTo>
                    <a:pt x="117" y="322"/>
                  </a:lnTo>
                  <a:close/>
                  <a:moveTo>
                    <a:pt x="254" y="313"/>
                  </a:moveTo>
                  <a:cubicBezTo>
                    <a:pt x="254" y="304"/>
                    <a:pt x="247" y="297"/>
                    <a:pt x="238" y="297"/>
                  </a:cubicBezTo>
                  <a:cubicBezTo>
                    <a:pt x="210" y="297"/>
                    <a:pt x="210" y="297"/>
                    <a:pt x="210" y="297"/>
                  </a:cubicBezTo>
                  <a:cubicBezTo>
                    <a:pt x="201" y="297"/>
                    <a:pt x="194" y="304"/>
                    <a:pt x="194" y="313"/>
                  </a:cubicBezTo>
                  <a:cubicBezTo>
                    <a:pt x="194" y="322"/>
                    <a:pt x="194" y="322"/>
                    <a:pt x="194" y="322"/>
                  </a:cubicBezTo>
                  <a:cubicBezTo>
                    <a:pt x="194" y="331"/>
                    <a:pt x="201" y="338"/>
                    <a:pt x="210" y="338"/>
                  </a:cubicBezTo>
                  <a:cubicBezTo>
                    <a:pt x="238" y="338"/>
                    <a:pt x="238" y="338"/>
                    <a:pt x="238" y="338"/>
                  </a:cubicBezTo>
                  <a:cubicBezTo>
                    <a:pt x="247" y="338"/>
                    <a:pt x="254" y="331"/>
                    <a:pt x="254" y="322"/>
                  </a:cubicBezTo>
                  <a:lnTo>
                    <a:pt x="254" y="313"/>
                  </a:lnTo>
                  <a:close/>
                  <a:moveTo>
                    <a:pt x="84" y="349"/>
                  </a:moveTo>
                  <a:cubicBezTo>
                    <a:pt x="57" y="349"/>
                    <a:pt x="57" y="349"/>
                    <a:pt x="57" y="349"/>
                  </a:cubicBezTo>
                  <a:cubicBezTo>
                    <a:pt x="48" y="349"/>
                    <a:pt x="41" y="356"/>
                    <a:pt x="41" y="365"/>
                  </a:cubicBezTo>
                  <a:cubicBezTo>
                    <a:pt x="41" y="374"/>
                    <a:pt x="41" y="374"/>
                    <a:pt x="41" y="374"/>
                  </a:cubicBezTo>
                  <a:cubicBezTo>
                    <a:pt x="41" y="383"/>
                    <a:pt x="48" y="390"/>
                    <a:pt x="57" y="390"/>
                  </a:cubicBezTo>
                  <a:cubicBezTo>
                    <a:pt x="84" y="390"/>
                    <a:pt x="84" y="390"/>
                    <a:pt x="84" y="390"/>
                  </a:cubicBezTo>
                  <a:cubicBezTo>
                    <a:pt x="93" y="390"/>
                    <a:pt x="100" y="383"/>
                    <a:pt x="100" y="374"/>
                  </a:cubicBezTo>
                  <a:cubicBezTo>
                    <a:pt x="100" y="365"/>
                    <a:pt x="100" y="365"/>
                    <a:pt x="100" y="365"/>
                  </a:cubicBezTo>
                  <a:cubicBezTo>
                    <a:pt x="100" y="356"/>
                    <a:pt x="93" y="349"/>
                    <a:pt x="84" y="349"/>
                  </a:cubicBezTo>
                  <a:close/>
                  <a:moveTo>
                    <a:pt x="177" y="374"/>
                  </a:moveTo>
                  <a:cubicBezTo>
                    <a:pt x="177" y="365"/>
                    <a:pt x="177" y="365"/>
                    <a:pt x="177" y="365"/>
                  </a:cubicBezTo>
                  <a:cubicBezTo>
                    <a:pt x="177" y="356"/>
                    <a:pt x="170" y="349"/>
                    <a:pt x="161" y="349"/>
                  </a:cubicBezTo>
                  <a:cubicBezTo>
                    <a:pt x="133" y="349"/>
                    <a:pt x="133" y="349"/>
                    <a:pt x="133" y="349"/>
                  </a:cubicBezTo>
                  <a:cubicBezTo>
                    <a:pt x="125" y="349"/>
                    <a:pt x="117" y="356"/>
                    <a:pt x="117" y="365"/>
                  </a:cubicBezTo>
                  <a:cubicBezTo>
                    <a:pt x="117" y="374"/>
                    <a:pt x="117" y="374"/>
                    <a:pt x="117" y="374"/>
                  </a:cubicBezTo>
                  <a:cubicBezTo>
                    <a:pt x="117" y="383"/>
                    <a:pt x="125" y="390"/>
                    <a:pt x="133" y="390"/>
                  </a:cubicBezTo>
                  <a:cubicBezTo>
                    <a:pt x="161" y="390"/>
                    <a:pt x="161" y="390"/>
                    <a:pt x="161" y="390"/>
                  </a:cubicBezTo>
                  <a:cubicBezTo>
                    <a:pt x="170" y="390"/>
                    <a:pt x="177" y="383"/>
                    <a:pt x="177" y="374"/>
                  </a:cubicBezTo>
                  <a:close/>
                  <a:moveTo>
                    <a:pt x="238" y="349"/>
                  </a:moveTo>
                  <a:cubicBezTo>
                    <a:pt x="210" y="349"/>
                    <a:pt x="210" y="349"/>
                    <a:pt x="210" y="349"/>
                  </a:cubicBezTo>
                  <a:cubicBezTo>
                    <a:pt x="201" y="349"/>
                    <a:pt x="194" y="356"/>
                    <a:pt x="194" y="365"/>
                  </a:cubicBezTo>
                  <a:cubicBezTo>
                    <a:pt x="194" y="374"/>
                    <a:pt x="194" y="374"/>
                    <a:pt x="194" y="374"/>
                  </a:cubicBezTo>
                  <a:cubicBezTo>
                    <a:pt x="194" y="383"/>
                    <a:pt x="201" y="390"/>
                    <a:pt x="210" y="390"/>
                  </a:cubicBezTo>
                  <a:cubicBezTo>
                    <a:pt x="238" y="390"/>
                    <a:pt x="238" y="390"/>
                    <a:pt x="238" y="390"/>
                  </a:cubicBezTo>
                  <a:cubicBezTo>
                    <a:pt x="247" y="390"/>
                    <a:pt x="254" y="383"/>
                    <a:pt x="254" y="374"/>
                  </a:cubicBezTo>
                  <a:cubicBezTo>
                    <a:pt x="254" y="365"/>
                    <a:pt x="254" y="365"/>
                    <a:pt x="254" y="365"/>
                  </a:cubicBezTo>
                  <a:cubicBezTo>
                    <a:pt x="254" y="356"/>
                    <a:pt x="247" y="349"/>
                    <a:pt x="238"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 Box 8"/>
            <p:cNvSpPr txBox="1">
              <a:spLocks noChangeArrowheads="1"/>
            </p:cNvSpPr>
            <p:nvPr/>
          </p:nvSpPr>
          <p:spPr bwMode="auto">
            <a:xfrm>
              <a:off x="734" y="2098"/>
              <a:ext cx="0" cy="255"/>
            </a:xfrm>
            <a:prstGeom prst="rect">
              <a:avLst/>
            </a:prstGeom>
            <a:grp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r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eaLnBrk="1" hangingPunct="1"/>
              <a:endParaRPr lang="sv-SE" sz="900">
                <a:solidFill>
                  <a:schemeClr val="hlink"/>
                </a:solidFill>
                <a:latin typeface="Ericsson Capital TT" pitchFamily="2" charset="0"/>
                <a:cs typeface="Arial" charset="0"/>
              </a:endParaRPr>
            </a:p>
          </p:txBody>
        </p:sp>
      </p:grpSp>
      <p:sp>
        <p:nvSpPr>
          <p:cNvPr id="47" name="Freeform 7"/>
          <p:cNvSpPr>
            <a:spLocks noChangeAspect="1" noEditPoints="1"/>
          </p:cNvSpPr>
          <p:nvPr/>
        </p:nvSpPr>
        <p:spPr bwMode="auto">
          <a:xfrm>
            <a:off x="1864986" y="2895506"/>
            <a:ext cx="626878" cy="627667"/>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7030A0"/>
          </a:solidFill>
          <a:ln>
            <a:noFill/>
          </a:ln>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14"/>
          <p:cNvSpPr>
            <a:spLocks noChangeShapeType="1"/>
          </p:cNvSpPr>
          <p:nvPr/>
        </p:nvSpPr>
        <p:spPr bwMode="auto">
          <a:xfrm flipV="1">
            <a:off x="2311430" y="1686239"/>
            <a:ext cx="858543" cy="452551"/>
          </a:xfrm>
          <a:prstGeom prst="line">
            <a:avLst/>
          </a:prstGeom>
          <a:noFill/>
          <a:ln w="381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4"/>
          <p:cNvSpPr>
            <a:spLocks noChangeShapeType="1"/>
          </p:cNvSpPr>
          <p:nvPr/>
        </p:nvSpPr>
        <p:spPr bwMode="auto">
          <a:xfrm flipH="1" flipV="1">
            <a:off x="3973720" y="1653217"/>
            <a:ext cx="2106612" cy="1967869"/>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4"/>
          <p:cNvSpPr>
            <a:spLocks noChangeShapeType="1"/>
          </p:cNvSpPr>
          <p:nvPr/>
        </p:nvSpPr>
        <p:spPr bwMode="auto">
          <a:xfrm flipH="1" flipV="1">
            <a:off x="4060560" y="3027362"/>
            <a:ext cx="1657923" cy="593723"/>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 name="Group 38"/>
          <p:cNvGrpSpPr>
            <a:grpSpLocks/>
          </p:cNvGrpSpPr>
          <p:nvPr/>
        </p:nvGrpSpPr>
        <p:grpSpPr bwMode="auto">
          <a:xfrm>
            <a:off x="6833322" y="1418711"/>
            <a:ext cx="1454150" cy="912813"/>
            <a:chOff x="4234" y="1207"/>
            <a:chExt cx="916" cy="575"/>
          </a:xfrm>
        </p:grpSpPr>
        <p:sp>
          <p:nvSpPr>
            <p:cNvPr id="60"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61" name="Text Box 40"/>
            <p:cNvSpPr txBox="1">
              <a:spLocks noChangeArrowheads="1"/>
            </p:cNvSpPr>
            <p:nvPr/>
          </p:nvSpPr>
          <p:spPr bwMode="auto">
            <a:xfrm>
              <a:off x="4342" y="1340"/>
              <a:ext cx="703"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IoT</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Services</a:t>
              </a:r>
            </a:p>
          </p:txBody>
        </p:sp>
      </p:grpSp>
      <p:sp>
        <p:nvSpPr>
          <p:cNvPr id="63" name="Line 16"/>
          <p:cNvSpPr>
            <a:spLocks noChangeShapeType="1"/>
          </p:cNvSpPr>
          <p:nvPr/>
        </p:nvSpPr>
        <p:spPr bwMode="auto">
          <a:xfrm flipV="1">
            <a:off x="6678891" y="2340702"/>
            <a:ext cx="815904" cy="1299996"/>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70" name="TextBox 69"/>
          <p:cNvSpPr txBox="1"/>
          <p:nvPr/>
        </p:nvSpPr>
        <p:spPr>
          <a:xfrm>
            <a:off x="7841134" y="1018826"/>
            <a:ext cx="2324675" cy="400110"/>
          </a:xfrm>
          <a:prstGeom prst="rect">
            <a:avLst/>
          </a:prstGeom>
          <a:noFill/>
        </p:spPr>
        <p:txBody>
          <a:bodyPr wrap="none" rtlCol="0">
            <a:spAutoFit/>
          </a:bodyPr>
          <a:lstStyle/>
          <a:p>
            <a:r>
              <a:rPr lang="en-US" dirty="0"/>
              <a:t>Application service</a:t>
            </a:r>
          </a:p>
        </p:txBody>
      </p:sp>
      <p:sp>
        <p:nvSpPr>
          <p:cNvPr id="71" name="Line 16"/>
          <p:cNvSpPr>
            <a:spLocks noChangeShapeType="1"/>
          </p:cNvSpPr>
          <p:nvPr/>
        </p:nvSpPr>
        <p:spPr bwMode="auto">
          <a:xfrm>
            <a:off x="7004772" y="4146550"/>
            <a:ext cx="3456743" cy="13257"/>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2" name="Group 38"/>
          <p:cNvGrpSpPr>
            <a:grpSpLocks/>
          </p:cNvGrpSpPr>
          <p:nvPr/>
        </p:nvGrpSpPr>
        <p:grpSpPr bwMode="auto">
          <a:xfrm>
            <a:off x="10534326" y="3678585"/>
            <a:ext cx="1454151" cy="912813"/>
            <a:chOff x="4234" y="1207"/>
            <a:chExt cx="916" cy="575"/>
          </a:xfrm>
        </p:grpSpPr>
        <p:sp>
          <p:nvSpPr>
            <p:cNvPr id="73" name="Freeform 39"/>
            <p:cNvSpPr>
              <a:spLocks noChangeAspect="1"/>
            </p:cNvSpPr>
            <p:nvPr/>
          </p:nvSpPr>
          <p:spPr bwMode="auto">
            <a:xfrm>
              <a:off x="4234" y="1207"/>
              <a:ext cx="916" cy="575"/>
            </a:xfrm>
            <a:custGeom>
              <a:avLst/>
              <a:gdLst>
                <a:gd name="T0" fmla="*/ 9168 w 715"/>
                <a:gd name="T1" fmla="*/ 81750 h 459"/>
                <a:gd name="T2" fmla="*/ 0 w 715"/>
                <a:gd name="T3" fmla="*/ 76241 h 459"/>
                <a:gd name="T4" fmla="*/ 0 w 715"/>
                <a:gd name="T5" fmla="*/ 76241 h 459"/>
                <a:gd name="T6" fmla="*/ 0 w 715"/>
                <a:gd name="T7" fmla="*/ 5478 h 459"/>
                <a:gd name="T8" fmla="*/ 9168 w 715"/>
                <a:gd name="T9" fmla="*/ 0 h 459"/>
                <a:gd name="T10" fmla="*/ 9168 w 715"/>
                <a:gd name="T11" fmla="*/ 0 h 459"/>
                <a:gd name="T12" fmla="*/ 204373 w 715"/>
                <a:gd name="T13" fmla="*/ 0 h 459"/>
                <a:gd name="T14" fmla="*/ 213333 w 715"/>
                <a:gd name="T15" fmla="*/ 5478 h 459"/>
                <a:gd name="T16" fmla="*/ 213333 w 715"/>
                <a:gd name="T17" fmla="*/ 5478 h 459"/>
                <a:gd name="T18" fmla="*/ 213333 w 715"/>
                <a:gd name="T19" fmla="*/ 9420 h 459"/>
                <a:gd name="T20" fmla="*/ 210934 w 715"/>
                <a:gd name="T21" fmla="*/ 10768 h 459"/>
                <a:gd name="T22" fmla="*/ 210934 w 715"/>
                <a:gd name="T23" fmla="*/ 10768 h 459"/>
                <a:gd name="T24" fmla="*/ 208728 w 715"/>
                <a:gd name="T25" fmla="*/ 9420 h 459"/>
                <a:gd name="T26" fmla="*/ 208728 w 715"/>
                <a:gd name="T27" fmla="*/ 9420 h 459"/>
                <a:gd name="T28" fmla="*/ 208728 w 715"/>
                <a:gd name="T29" fmla="*/ 5478 h 459"/>
                <a:gd name="T30" fmla="*/ 204373 w 715"/>
                <a:gd name="T31" fmla="*/ 2787 h 459"/>
                <a:gd name="T32" fmla="*/ 204373 w 715"/>
                <a:gd name="T33" fmla="*/ 2787 h 459"/>
                <a:gd name="T34" fmla="*/ 9168 w 715"/>
                <a:gd name="T35" fmla="*/ 2787 h 459"/>
                <a:gd name="T36" fmla="*/ 4654 w 715"/>
                <a:gd name="T37" fmla="*/ 5478 h 459"/>
                <a:gd name="T38" fmla="*/ 4654 w 715"/>
                <a:gd name="T39" fmla="*/ 5478 h 459"/>
                <a:gd name="T40" fmla="*/ 4654 w 715"/>
                <a:gd name="T41" fmla="*/ 76241 h 459"/>
                <a:gd name="T42" fmla="*/ 9168 w 715"/>
                <a:gd name="T43" fmla="*/ 78912 h 459"/>
                <a:gd name="T44" fmla="*/ 9168 w 715"/>
                <a:gd name="T45" fmla="*/ 78912 h 459"/>
                <a:gd name="T46" fmla="*/ 204373 w 715"/>
                <a:gd name="T47" fmla="*/ 78912 h 459"/>
                <a:gd name="T48" fmla="*/ 208728 w 715"/>
                <a:gd name="T49" fmla="*/ 76241 h 459"/>
                <a:gd name="T50" fmla="*/ 208728 w 715"/>
                <a:gd name="T51" fmla="*/ 76241 h 459"/>
                <a:gd name="T52" fmla="*/ 208728 w 715"/>
                <a:gd name="T53" fmla="*/ 14661 h 459"/>
                <a:gd name="T54" fmla="*/ 208728 w 715"/>
                <a:gd name="T55" fmla="*/ 14661 h 459"/>
                <a:gd name="T56" fmla="*/ 210934 w 715"/>
                <a:gd name="T57" fmla="*/ 13293 h 459"/>
                <a:gd name="T58" fmla="*/ 210934 w 715"/>
                <a:gd name="T59" fmla="*/ 13293 h 459"/>
                <a:gd name="T60" fmla="*/ 213333 w 715"/>
                <a:gd name="T61" fmla="*/ 14661 h 459"/>
                <a:gd name="T62" fmla="*/ 213333 w 715"/>
                <a:gd name="T63" fmla="*/ 14661 h 459"/>
                <a:gd name="T64" fmla="*/ 213333 w 715"/>
                <a:gd name="T65" fmla="*/ 76241 h 459"/>
                <a:gd name="T66" fmla="*/ 204373 w 715"/>
                <a:gd name="T67" fmla="*/ 81750 h 459"/>
                <a:gd name="T68" fmla="*/ 204373 w 715"/>
                <a:gd name="T69" fmla="*/ 81750 h 459"/>
                <a:gd name="T70" fmla="*/ 9168 w 715"/>
                <a:gd name="T71" fmla="*/ 8175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459"/>
                <a:gd name="T110" fmla="*/ 715 w 715"/>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459">
                  <a:moveTo>
                    <a:pt x="31" y="459"/>
                  </a:moveTo>
                  <a:cubicBezTo>
                    <a:pt x="14" y="459"/>
                    <a:pt x="0" y="445"/>
                    <a:pt x="0" y="428"/>
                  </a:cubicBezTo>
                  <a:cubicBezTo>
                    <a:pt x="0" y="428"/>
                    <a:pt x="0" y="428"/>
                    <a:pt x="0" y="428"/>
                  </a:cubicBezTo>
                  <a:cubicBezTo>
                    <a:pt x="0" y="31"/>
                    <a:pt x="0" y="31"/>
                    <a:pt x="0" y="31"/>
                  </a:cubicBezTo>
                  <a:cubicBezTo>
                    <a:pt x="0" y="14"/>
                    <a:pt x="14" y="0"/>
                    <a:pt x="31" y="0"/>
                  </a:cubicBezTo>
                  <a:cubicBezTo>
                    <a:pt x="31" y="0"/>
                    <a:pt x="31" y="0"/>
                    <a:pt x="31" y="0"/>
                  </a:cubicBezTo>
                  <a:cubicBezTo>
                    <a:pt x="685" y="0"/>
                    <a:pt x="685" y="0"/>
                    <a:pt x="685" y="0"/>
                  </a:cubicBezTo>
                  <a:cubicBezTo>
                    <a:pt x="702" y="0"/>
                    <a:pt x="715" y="14"/>
                    <a:pt x="715" y="31"/>
                  </a:cubicBezTo>
                  <a:cubicBezTo>
                    <a:pt x="715" y="31"/>
                    <a:pt x="715" y="31"/>
                    <a:pt x="715" y="31"/>
                  </a:cubicBezTo>
                  <a:cubicBezTo>
                    <a:pt x="715" y="53"/>
                    <a:pt x="715" y="53"/>
                    <a:pt x="715" y="53"/>
                  </a:cubicBezTo>
                  <a:cubicBezTo>
                    <a:pt x="715" y="57"/>
                    <a:pt x="712" y="61"/>
                    <a:pt x="707" y="61"/>
                  </a:cubicBezTo>
                  <a:cubicBezTo>
                    <a:pt x="707" y="61"/>
                    <a:pt x="707" y="61"/>
                    <a:pt x="707" y="61"/>
                  </a:cubicBezTo>
                  <a:cubicBezTo>
                    <a:pt x="703" y="61"/>
                    <a:pt x="699" y="57"/>
                    <a:pt x="699" y="53"/>
                  </a:cubicBezTo>
                  <a:cubicBezTo>
                    <a:pt x="699" y="53"/>
                    <a:pt x="699" y="53"/>
                    <a:pt x="699" y="53"/>
                  </a:cubicBezTo>
                  <a:cubicBezTo>
                    <a:pt x="699" y="31"/>
                    <a:pt x="699" y="31"/>
                    <a:pt x="699" y="31"/>
                  </a:cubicBezTo>
                  <a:cubicBezTo>
                    <a:pt x="699" y="23"/>
                    <a:pt x="693" y="16"/>
                    <a:pt x="685" y="16"/>
                  </a:cubicBezTo>
                  <a:cubicBezTo>
                    <a:pt x="685" y="16"/>
                    <a:pt x="685" y="16"/>
                    <a:pt x="685" y="16"/>
                  </a:cubicBezTo>
                  <a:cubicBezTo>
                    <a:pt x="31" y="16"/>
                    <a:pt x="31" y="16"/>
                    <a:pt x="31" y="16"/>
                  </a:cubicBezTo>
                  <a:cubicBezTo>
                    <a:pt x="23" y="16"/>
                    <a:pt x="16" y="23"/>
                    <a:pt x="16" y="31"/>
                  </a:cubicBezTo>
                  <a:cubicBezTo>
                    <a:pt x="16" y="31"/>
                    <a:pt x="16" y="31"/>
                    <a:pt x="16" y="31"/>
                  </a:cubicBezTo>
                  <a:cubicBezTo>
                    <a:pt x="16" y="428"/>
                    <a:pt x="16" y="428"/>
                    <a:pt x="16" y="428"/>
                  </a:cubicBezTo>
                  <a:cubicBezTo>
                    <a:pt x="16" y="436"/>
                    <a:pt x="23" y="443"/>
                    <a:pt x="31" y="443"/>
                  </a:cubicBezTo>
                  <a:cubicBezTo>
                    <a:pt x="31" y="443"/>
                    <a:pt x="31" y="443"/>
                    <a:pt x="31" y="443"/>
                  </a:cubicBezTo>
                  <a:cubicBezTo>
                    <a:pt x="685" y="443"/>
                    <a:pt x="685" y="443"/>
                    <a:pt x="685" y="443"/>
                  </a:cubicBezTo>
                  <a:cubicBezTo>
                    <a:pt x="693" y="443"/>
                    <a:pt x="699" y="436"/>
                    <a:pt x="699" y="428"/>
                  </a:cubicBezTo>
                  <a:cubicBezTo>
                    <a:pt x="699" y="428"/>
                    <a:pt x="699" y="428"/>
                    <a:pt x="699" y="428"/>
                  </a:cubicBezTo>
                  <a:cubicBezTo>
                    <a:pt x="699" y="82"/>
                    <a:pt x="699" y="82"/>
                    <a:pt x="699" y="82"/>
                  </a:cubicBezTo>
                  <a:cubicBezTo>
                    <a:pt x="699" y="82"/>
                    <a:pt x="699" y="82"/>
                    <a:pt x="699" y="82"/>
                  </a:cubicBezTo>
                  <a:cubicBezTo>
                    <a:pt x="699" y="78"/>
                    <a:pt x="703" y="74"/>
                    <a:pt x="707" y="74"/>
                  </a:cubicBezTo>
                  <a:cubicBezTo>
                    <a:pt x="707" y="74"/>
                    <a:pt x="707" y="74"/>
                    <a:pt x="707" y="74"/>
                  </a:cubicBezTo>
                  <a:cubicBezTo>
                    <a:pt x="712" y="74"/>
                    <a:pt x="715" y="78"/>
                    <a:pt x="715" y="82"/>
                  </a:cubicBezTo>
                  <a:cubicBezTo>
                    <a:pt x="715" y="82"/>
                    <a:pt x="715" y="82"/>
                    <a:pt x="715" y="82"/>
                  </a:cubicBezTo>
                  <a:cubicBezTo>
                    <a:pt x="715" y="428"/>
                    <a:pt x="715" y="428"/>
                    <a:pt x="715" y="428"/>
                  </a:cubicBezTo>
                  <a:cubicBezTo>
                    <a:pt x="715" y="445"/>
                    <a:pt x="702" y="459"/>
                    <a:pt x="685" y="459"/>
                  </a:cubicBezTo>
                  <a:cubicBezTo>
                    <a:pt x="685" y="459"/>
                    <a:pt x="685" y="459"/>
                    <a:pt x="685" y="459"/>
                  </a:cubicBezTo>
                  <a:cubicBezTo>
                    <a:pt x="31" y="459"/>
                    <a:pt x="31" y="459"/>
                    <a:pt x="31" y="459"/>
                  </a:cubicBezTo>
                  <a:close/>
                </a:path>
              </a:pathLst>
            </a:custGeom>
            <a:solidFill>
              <a:schemeClr val="hlink"/>
            </a:solidFill>
            <a:ln w="9525">
              <a:solidFill>
                <a:schemeClr val="accent1"/>
              </a:solidFill>
              <a:round/>
              <a:headEnd/>
              <a:tailEnd/>
            </a:ln>
          </p:spPr>
          <p:txBody>
            <a:bodyPr/>
            <a:lstStyle/>
            <a:p>
              <a:endParaRPr lang="en-US">
                <a:solidFill>
                  <a:srgbClr val="00B050"/>
                </a:solidFill>
              </a:endParaRPr>
            </a:p>
          </p:txBody>
        </p:sp>
        <p:sp>
          <p:nvSpPr>
            <p:cNvPr id="74" name="Text Box 40"/>
            <p:cNvSpPr txBox="1">
              <a:spLocks noChangeArrowheads="1"/>
            </p:cNvSpPr>
            <p:nvPr/>
          </p:nvSpPr>
          <p:spPr bwMode="auto">
            <a:xfrm>
              <a:off x="4452" y="1340"/>
              <a:ext cx="486" cy="34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pPr algn="ctr" eaLnBrk="1" hangingPunct="1"/>
              <a:r>
                <a:rPr lang="en-US" sz="1800" b="1" dirty="0">
                  <a:solidFill>
                    <a:srgbClr val="00B050"/>
                  </a:solidFill>
                  <a:latin typeface="Ericsson Capital TT" pitchFamily="2" charset="0"/>
                </a:rPr>
                <a:t>Media</a:t>
              </a:r>
              <a:br>
                <a:rPr lang="en-US" sz="1800" b="1" dirty="0">
                  <a:solidFill>
                    <a:srgbClr val="00B050"/>
                  </a:solidFill>
                  <a:latin typeface="Ericsson Capital TT" pitchFamily="2" charset="0"/>
                </a:rPr>
              </a:br>
              <a:r>
                <a:rPr lang="en-US" sz="1800" b="1" dirty="0">
                  <a:solidFill>
                    <a:srgbClr val="00B050"/>
                  </a:solidFill>
                  <a:latin typeface="Ericsson Capital TT" pitchFamily="2" charset="0"/>
                </a:rPr>
                <a:t>APP,</a:t>
              </a:r>
            </a:p>
          </p:txBody>
        </p:sp>
      </p:grpSp>
      <p:sp>
        <p:nvSpPr>
          <p:cNvPr id="75" name="Freeform 3"/>
          <p:cNvSpPr>
            <a:spLocks noChangeAspect="1" noEditPoints="1"/>
          </p:cNvSpPr>
          <p:nvPr/>
        </p:nvSpPr>
        <p:spPr bwMode="auto">
          <a:xfrm>
            <a:off x="941222" y="1568536"/>
            <a:ext cx="862319" cy="796284"/>
          </a:xfrm>
          <a:custGeom>
            <a:avLst/>
            <a:gdLst>
              <a:gd name="T0" fmla="*/ 2147483647 w 455"/>
              <a:gd name="T1" fmla="*/ 2147483647 h 418"/>
              <a:gd name="T2" fmla="*/ 2147483647 w 455"/>
              <a:gd name="T3" fmla="*/ 2147483647 h 418"/>
              <a:gd name="T4" fmla="*/ 2147483647 w 455"/>
              <a:gd name="T5" fmla="*/ 2147483647 h 418"/>
              <a:gd name="T6" fmla="*/ 2147483647 w 455"/>
              <a:gd name="T7" fmla="*/ 2147483647 h 418"/>
              <a:gd name="T8" fmla="*/ 2147483647 w 455"/>
              <a:gd name="T9" fmla="*/ 2147483647 h 418"/>
              <a:gd name="T10" fmla="*/ 2147483647 w 455"/>
              <a:gd name="T11" fmla="*/ 969523976 h 418"/>
              <a:gd name="T12" fmla="*/ 2147483647 w 455"/>
              <a:gd name="T13" fmla="*/ 2147483647 h 418"/>
              <a:gd name="T14" fmla="*/ 225082532 w 455"/>
              <a:gd name="T15" fmla="*/ 2147483647 h 418"/>
              <a:gd name="T16" fmla="*/ 253216442 w 455"/>
              <a:gd name="T17" fmla="*/ 224818458 h 418"/>
              <a:gd name="T18" fmla="*/ 2147483647 w 455"/>
              <a:gd name="T19" fmla="*/ 252920765 h 418"/>
              <a:gd name="T20" fmla="*/ 2147483647 w 455"/>
              <a:gd name="T21" fmla="*/ 688500904 h 418"/>
              <a:gd name="T22" fmla="*/ 2147483647 w 455"/>
              <a:gd name="T23" fmla="*/ 576095424 h 418"/>
              <a:gd name="T24" fmla="*/ 2147483647 w 455"/>
              <a:gd name="T25" fmla="*/ 0 h 418"/>
              <a:gd name="T26" fmla="*/ 0 w 455"/>
              <a:gd name="T27" fmla="*/ 252920765 h 418"/>
              <a:gd name="T28" fmla="*/ 253216442 w 455"/>
              <a:gd name="T29" fmla="*/ 2147483647 h 418"/>
              <a:gd name="T30" fmla="*/ 2147483647 w 455"/>
              <a:gd name="T31" fmla="*/ 2147483647 h 418"/>
              <a:gd name="T32" fmla="*/ 2147483647 w 455"/>
              <a:gd name="T33" fmla="*/ 2147483647 h 418"/>
              <a:gd name="T34" fmla="*/ 1308292453 w 455"/>
              <a:gd name="T35" fmla="*/ 2147483647 h 418"/>
              <a:gd name="T36" fmla="*/ 1237952052 w 455"/>
              <a:gd name="T37" fmla="*/ 2147483647 h 418"/>
              <a:gd name="T38" fmla="*/ 2147483647 w 455"/>
              <a:gd name="T39" fmla="*/ 2147483647 h 418"/>
              <a:gd name="T40" fmla="*/ 2147483647 w 455"/>
              <a:gd name="T41" fmla="*/ 2147483647 h 418"/>
              <a:gd name="T42" fmla="*/ 2147483647 w 455"/>
              <a:gd name="T43" fmla="*/ 2147483647 h 418"/>
              <a:gd name="T44" fmla="*/ 2147483647 w 455"/>
              <a:gd name="T45" fmla="*/ 2147483647 h 418"/>
              <a:gd name="T46" fmla="*/ 2147483647 w 455"/>
              <a:gd name="T47" fmla="*/ 2147483647 h 418"/>
              <a:gd name="T48" fmla="*/ 2147483647 w 455"/>
              <a:gd name="T49" fmla="*/ 2147483647 h 418"/>
              <a:gd name="T50" fmla="*/ 2147483647 w 455"/>
              <a:gd name="T51" fmla="*/ 857114747 h 418"/>
              <a:gd name="T52" fmla="*/ 2147483647 w 455"/>
              <a:gd name="T53" fmla="*/ 2147483647 h 418"/>
              <a:gd name="T54" fmla="*/ 2147483647 w 455"/>
              <a:gd name="T55" fmla="*/ 2147483647 h 418"/>
              <a:gd name="T56" fmla="*/ 2147483647 w 455"/>
              <a:gd name="T57" fmla="*/ 2147483647 h 418"/>
              <a:gd name="T58" fmla="*/ 2147483647 w 455"/>
              <a:gd name="T59" fmla="*/ 2147483647 h 418"/>
              <a:gd name="T60" fmla="*/ 2147483647 w 455"/>
              <a:gd name="T61" fmla="*/ 2147483647 h 418"/>
              <a:gd name="T62" fmla="*/ 2147483647 w 455"/>
              <a:gd name="T63" fmla="*/ 2147483647 h 418"/>
              <a:gd name="T64" fmla="*/ 1856931829 w 455"/>
              <a:gd name="T65" fmla="*/ 2147483647 h 418"/>
              <a:gd name="T66" fmla="*/ 1392697934 w 455"/>
              <a:gd name="T67" fmla="*/ 2147483647 h 418"/>
              <a:gd name="T68" fmla="*/ 1744388688 w 455"/>
              <a:gd name="T69" fmla="*/ 2147483647 h 418"/>
              <a:gd name="T70" fmla="*/ 2147483647 w 455"/>
              <a:gd name="T71" fmla="*/ 2147483647 h 418"/>
              <a:gd name="T72" fmla="*/ 2147483647 w 455"/>
              <a:gd name="T73" fmla="*/ 2147483647 h 418"/>
              <a:gd name="T74" fmla="*/ 2147483647 w 455"/>
              <a:gd name="T75" fmla="*/ 2147483647 h 418"/>
              <a:gd name="T76" fmla="*/ 2147483647 w 455"/>
              <a:gd name="T77" fmla="*/ 2147483647 h 418"/>
              <a:gd name="T78" fmla="*/ 2147483647 w 455"/>
              <a:gd name="T79" fmla="*/ 2147483647 h 418"/>
              <a:gd name="T80" fmla="*/ 2147483647 w 455"/>
              <a:gd name="T81" fmla="*/ 2147483647 h 418"/>
              <a:gd name="T82" fmla="*/ 2147483647 w 455"/>
              <a:gd name="T83" fmla="*/ 2147483647 h 418"/>
              <a:gd name="T84" fmla="*/ 2147483647 w 455"/>
              <a:gd name="T85" fmla="*/ 2147483647 h 418"/>
              <a:gd name="T86" fmla="*/ 2147483647 w 455"/>
              <a:gd name="T87" fmla="*/ 407481580 h 418"/>
              <a:gd name="T88" fmla="*/ 379828414 w 455"/>
              <a:gd name="T89" fmla="*/ 646349317 h 418"/>
              <a:gd name="T90" fmla="*/ 618976026 w 455"/>
              <a:gd name="T91" fmla="*/ 2147483647 h 418"/>
              <a:gd name="T92" fmla="*/ 2147483647 w 455"/>
              <a:gd name="T93" fmla="*/ 2147483647 h 418"/>
              <a:gd name="T94" fmla="*/ 2147483647 w 455"/>
              <a:gd name="T95" fmla="*/ 2147483647 h 418"/>
              <a:gd name="T96" fmla="*/ 618976026 w 455"/>
              <a:gd name="T97" fmla="*/ 2147483647 h 418"/>
              <a:gd name="T98" fmla="*/ 604907196 w 455"/>
              <a:gd name="T99" fmla="*/ 646349317 h 418"/>
              <a:gd name="T100" fmla="*/ 2147483647 w 455"/>
              <a:gd name="T101" fmla="*/ 632296290 h 418"/>
              <a:gd name="T102" fmla="*/ 2147483647 w 455"/>
              <a:gd name="T103" fmla="*/ 2147483647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5"/>
              <a:gd name="T157" fmla="*/ 0 h 418"/>
              <a:gd name="T158" fmla="*/ 455 w 455"/>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5" h="418">
                <a:moveTo>
                  <a:pt x="385" y="294"/>
                </a:moveTo>
                <a:cubicBezTo>
                  <a:pt x="385" y="298"/>
                  <a:pt x="389" y="301"/>
                  <a:pt x="393" y="301"/>
                </a:cubicBezTo>
                <a:cubicBezTo>
                  <a:pt x="397" y="301"/>
                  <a:pt x="400" y="298"/>
                  <a:pt x="400" y="294"/>
                </a:cubicBezTo>
                <a:cubicBezTo>
                  <a:pt x="400" y="290"/>
                  <a:pt x="397" y="287"/>
                  <a:pt x="393" y="287"/>
                </a:cubicBezTo>
                <a:cubicBezTo>
                  <a:pt x="389" y="287"/>
                  <a:pt x="385" y="290"/>
                  <a:pt x="385" y="294"/>
                </a:cubicBezTo>
                <a:close/>
                <a:moveTo>
                  <a:pt x="412" y="294"/>
                </a:moveTo>
                <a:cubicBezTo>
                  <a:pt x="412" y="298"/>
                  <a:pt x="415" y="301"/>
                  <a:pt x="419" y="301"/>
                </a:cubicBezTo>
                <a:cubicBezTo>
                  <a:pt x="423" y="301"/>
                  <a:pt x="426" y="298"/>
                  <a:pt x="426" y="294"/>
                </a:cubicBezTo>
                <a:cubicBezTo>
                  <a:pt x="426" y="290"/>
                  <a:pt x="423" y="287"/>
                  <a:pt x="419" y="287"/>
                </a:cubicBezTo>
                <a:cubicBezTo>
                  <a:pt x="415" y="287"/>
                  <a:pt x="412" y="290"/>
                  <a:pt x="412" y="294"/>
                </a:cubicBezTo>
                <a:close/>
                <a:moveTo>
                  <a:pt x="447" y="61"/>
                </a:moveTo>
                <a:cubicBezTo>
                  <a:pt x="443" y="61"/>
                  <a:pt x="439" y="65"/>
                  <a:pt x="439" y="69"/>
                </a:cubicBezTo>
                <a:cubicBezTo>
                  <a:pt x="439" y="310"/>
                  <a:pt x="439" y="310"/>
                  <a:pt x="439" y="310"/>
                </a:cubicBezTo>
                <a:cubicBezTo>
                  <a:pt x="439" y="311"/>
                  <a:pt x="438" y="312"/>
                  <a:pt x="437" y="312"/>
                </a:cubicBezTo>
                <a:cubicBezTo>
                  <a:pt x="18" y="312"/>
                  <a:pt x="18" y="312"/>
                  <a:pt x="18" y="312"/>
                </a:cubicBezTo>
                <a:cubicBezTo>
                  <a:pt x="17" y="312"/>
                  <a:pt x="16" y="311"/>
                  <a:pt x="16" y="310"/>
                </a:cubicBezTo>
                <a:cubicBezTo>
                  <a:pt x="16" y="18"/>
                  <a:pt x="16" y="18"/>
                  <a:pt x="16" y="18"/>
                </a:cubicBezTo>
                <a:cubicBezTo>
                  <a:pt x="16" y="17"/>
                  <a:pt x="17" y="16"/>
                  <a:pt x="18" y="16"/>
                </a:cubicBezTo>
                <a:cubicBezTo>
                  <a:pt x="437" y="16"/>
                  <a:pt x="437" y="16"/>
                  <a:pt x="437" y="16"/>
                </a:cubicBezTo>
                <a:cubicBezTo>
                  <a:pt x="438" y="16"/>
                  <a:pt x="439" y="17"/>
                  <a:pt x="439" y="18"/>
                </a:cubicBezTo>
                <a:cubicBezTo>
                  <a:pt x="439" y="41"/>
                  <a:pt x="439" y="41"/>
                  <a:pt x="439" y="41"/>
                </a:cubicBezTo>
                <a:cubicBezTo>
                  <a:pt x="439" y="46"/>
                  <a:pt x="443" y="49"/>
                  <a:pt x="447" y="49"/>
                </a:cubicBezTo>
                <a:cubicBezTo>
                  <a:pt x="451" y="49"/>
                  <a:pt x="455" y="46"/>
                  <a:pt x="455" y="41"/>
                </a:cubicBezTo>
                <a:cubicBezTo>
                  <a:pt x="455" y="41"/>
                  <a:pt x="455" y="41"/>
                  <a:pt x="455" y="41"/>
                </a:cubicBezTo>
                <a:cubicBezTo>
                  <a:pt x="455" y="18"/>
                  <a:pt x="455" y="18"/>
                  <a:pt x="455" y="18"/>
                </a:cubicBezTo>
                <a:cubicBezTo>
                  <a:pt x="455" y="8"/>
                  <a:pt x="447" y="0"/>
                  <a:pt x="437" y="0"/>
                </a:cubicBezTo>
                <a:cubicBezTo>
                  <a:pt x="18" y="0"/>
                  <a:pt x="18" y="0"/>
                  <a:pt x="18" y="0"/>
                </a:cubicBezTo>
                <a:cubicBezTo>
                  <a:pt x="8" y="0"/>
                  <a:pt x="0" y="8"/>
                  <a:pt x="0" y="18"/>
                </a:cubicBezTo>
                <a:cubicBezTo>
                  <a:pt x="0" y="310"/>
                  <a:pt x="0" y="310"/>
                  <a:pt x="0" y="310"/>
                </a:cubicBezTo>
                <a:cubicBezTo>
                  <a:pt x="0" y="320"/>
                  <a:pt x="8" y="328"/>
                  <a:pt x="18" y="328"/>
                </a:cubicBezTo>
                <a:cubicBezTo>
                  <a:pt x="175" y="328"/>
                  <a:pt x="175" y="328"/>
                  <a:pt x="175" y="328"/>
                </a:cubicBezTo>
                <a:cubicBezTo>
                  <a:pt x="175" y="328"/>
                  <a:pt x="175" y="328"/>
                  <a:pt x="175" y="328"/>
                </a:cubicBezTo>
                <a:cubicBezTo>
                  <a:pt x="175" y="331"/>
                  <a:pt x="175" y="336"/>
                  <a:pt x="175" y="344"/>
                </a:cubicBezTo>
                <a:cubicBezTo>
                  <a:pt x="175" y="345"/>
                  <a:pt x="175" y="346"/>
                  <a:pt x="175" y="347"/>
                </a:cubicBezTo>
                <a:cubicBezTo>
                  <a:pt x="150" y="349"/>
                  <a:pt x="129" y="353"/>
                  <a:pt x="114" y="357"/>
                </a:cubicBezTo>
                <a:cubicBezTo>
                  <a:pt x="105" y="360"/>
                  <a:pt x="98" y="363"/>
                  <a:pt x="93" y="366"/>
                </a:cubicBezTo>
                <a:cubicBezTo>
                  <a:pt x="88" y="369"/>
                  <a:pt x="83" y="374"/>
                  <a:pt x="83" y="382"/>
                </a:cubicBezTo>
                <a:cubicBezTo>
                  <a:pt x="83" y="386"/>
                  <a:pt x="85" y="390"/>
                  <a:pt x="88" y="393"/>
                </a:cubicBezTo>
                <a:cubicBezTo>
                  <a:pt x="92" y="398"/>
                  <a:pt x="99" y="401"/>
                  <a:pt x="108" y="404"/>
                </a:cubicBezTo>
                <a:cubicBezTo>
                  <a:pt x="133" y="412"/>
                  <a:pt x="176" y="418"/>
                  <a:pt x="226" y="418"/>
                </a:cubicBezTo>
                <a:cubicBezTo>
                  <a:pt x="264" y="418"/>
                  <a:pt x="299" y="415"/>
                  <a:pt x="324" y="409"/>
                </a:cubicBezTo>
                <a:cubicBezTo>
                  <a:pt x="337" y="407"/>
                  <a:pt x="347" y="404"/>
                  <a:pt x="355" y="400"/>
                </a:cubicBezTo>
                <a:cubicBezTo>
                  <a:pt x="359" y="398"/>
                  <a:pt x="362" y="396"/>
                  <a:pt x="365" y="393"/>
                </a:cubicBezTo>
                <a:cubicBezTo>
                  <a:pt x="368" y="390"/>
                  <a:pt x="370" y="386"/>
                  <a:pt x="370" y="382"/>
                </a:cubicBezTo>
                <a:cubicBezTo>
                  <a:pt x="370" y="374"/>
                  <a:pt x="365" y="369"/>
                  <a:pt x="360" y="366"/>
                </a:cubicBezTo>
                <a:cubicBezTo>
                  <a:pt x="345" y="357"/>
                  <a:pt x="316" y="351"/>
                  <a:pt x="279" y="348"/>
                </a:cubicBezTo>
                <a:cubicBezTo>
                  <a:pt x="279" y="346"/>
                  <a:pt x="279" y="345"/>
                  <a:pt x="279" y="344"/>
                </a:cubicBezTo>
                <a:cubicBezTo>
                  <a:pt x="279" y="335"/>
                  <a:pt x="279" y="330"/>
                  <a:pt x="279" y="328"/>
                </a:cubicBezTo>
                <a:cubicBezTo>
                  <a:pt x="437" y="328"/>
                  <a:pt x="437" y="328"/>
                  <a:pt x="437" y="328"/>
                </a:cubicBezTo>
                <a:cubicBezTo>
                  <a:pt x="447" y="328"/>
                  <a:pt x="455" y="320"/>
                  <a:pt x="455" y="310"/>
                </a:cubicBezTo>
                <a:cubicBezTo>
                  <a:pt x="455" y="69"/>
                  <a:pt x="455" y="69"/>
                  <a:pt x="455" y="69"/>
                </a:cubicBezTo>
                <a:cubicBezTo>
                  <a:pt x="455" y="65"/>
                  <a:pt x="451" y="61"/>
                  <a:pt x="447" y="61"/>
                </a:cubicBezTo>
                <a:close/>
                <a:moveTo>
                  <a:pt x="290" y="387"/>
                </a:moveTo>
                <a:cubicBezTo>
                  <a:pt x="291" y="388"/>
                  <a:pt x="292" y="388"/>
                  <a:pt x="293" y="388"/>
                </a:cubicBezTo>
                <a:cubicBezTo>
                  <a:pt x="296" y="388"/>
                  <a:pt x="299" y="386"/>
                  <a:pt x="301" y="383"/>
                </a:cubicBezTo>
                <a:cubicBezTo>
                  <a:pt x="302" y="379"/>
                  <a:pt x="300" y="374"/>
                  <a:pt x="296" y="373"/>
                </a:cubicBezTo>
                <a:cubicBezTo>
                  <a:pt x="296" y="373"/>
                  <a:pt x="296" y="373"/>
                  <a:pt x="296" y="372"/>
                </a:cubicBezTo>
                <a:cubicBezTo>
                  <a:pt x="294" y="372"/>
                  <a:pt x="290" y="369"/>
                  <a:pt x="286" y="365"/>
                </a:cubicBezTo>
                <a:cubicBezTo>
                  <a:pt x="286" y="365"/>
                  <a:pt x="286" y="364"/>
                  <a:pt x="286" y="364"/>
                </a:cubicBezTo>
                <a:cubicBezTo>
                  <a:pt x="306" y="366"/>
                  <a:pt x="323" y="369"/>
                  <a:pt x="335" y="373"/>
                </a:cubicBezTo>
                <a:cubicBezTo>
                  <a:pt x="342" y="375"/>
                  <a:pt x="348" y="378"/>
                  <a:pt x="351" y="380"/>
                </a:cubicBezTo>
                <a:cubicBezTo>
                  <a:pt x="352" y="380"/>
                  <a:pt x="353" y="381"/>
                  <a:pt x="354" y="382"/>
                </a:cubicBezTo>
                <a:cubicBezTo>
                  <a:pt x="353" y="382"/>
                  <a:pt x="353" y="382"/>
                  <a:pt x="352" y="383"/>
                </a:cubicBezTo>
                <a:cubicBezTo>
                  <a:pt x="346" y="387"/>
                  <a:pt x="329" y="393"/>
                  <a:pt x="307" y="396"/>
                </a:cubicBezTo>
                <a:cubicBezTo>
                  <a:pt x="285" y="400"/>
                  <a:pt x="257" y="402"/>
                  <a:pt x="226" y="402"/>
                </a:cubicBezTo>
                <a:cubicBezTo>
                  <a:pt x="189" y="402"/>
                  <a:pt x="156" y="399"/>
                  <a:pt x="132" y="394"/>
                </a:cubicBezTo>
                <a:cubicBezTo>
                  <a:pt x="120" y="391"/>
                  <a:pt x="111" y="388"/>
                  <a:pt x="105" y="385"/>
                </a:cubicBezTo>
                <a:cubicBezTo>
                  <a:pt x="102" y="384"/>
                  <a:pt x="100" y="382"/>
                  <a:pt x="99" y="382"/>
                </a:cubicBezTo>
                <a:cubicBezTo>
                  <a:pt x="99" y="382"/>
                  <a:pt x="99" y="382"/>
                  <a:pt x="99" y="382"/>
                </a:cubicBezTo>
                <a:cubicBezTo>
                  <a:pt x="101" y="379"/>
                  <a:pt x="110" y="374"/>
                  <a:pt x="124" y="371"/>
                </a:cubicBezTo>
                <a:cubicBezTo>
                  <a:pt x="136" y="368"/>
                  <a:pt x="151" y="366"/>
                  <a:pt x="168" y="364"/>
                </a:cubicBezTo>
                <a:cubicBezTo>
                  <a:pt x="168" y="365"/>
                  <a:pt x="167" y="366"/>
                  <a:pt x="166" y="366"/>
                </a:cubicBezTo>
                <a:cubicBezTo>
                  <a:pt x="164" y="369"/>
                  <a:pt x="162" y="370"/>
                  <a:pt x="160" y="371"/>
                </a:cubicBezTo>
                <a:cubicBezTo>
                  <a:pt x="159" y="372"/>
                  <a:pt x="159" y="372"/>
                  <a:pt x="158" y="372"/>
                </a:cubicBezTo>
                <a:cubicBezTo>
                  <a:pt x="158" y="372"/>
                  <a:pt x="158" y="372"/>
                  <a:pt x="158" y="373"/>
                </a:cubicBezTo>
                <a:cubicBezTo>
                  <a:pt x="154" y="374"/>
                  <a:pt x="152" y="379"/>
                  <a:pt x="153" y="383"/>
                </a:cubicBezTo>
                <a:cubicBezTo>
                  <a:pt x="155" y="386"/>
                  <a:pt x="158" y="388"/>
                  <a:pt x="161" y="388"/>
                </a:cubicBezTo>
                <a:cubicBezTo>
                  <a:pt x="162" y="388"/>
                  <a:pt x="163" y="388"/>
                  <a:pt x="164" y="387"/>
                </a:cubicBezTo>
                <a:cubicBezTo>
                  <a:pt x="164" y="387"/>
                  <a:pt x="171" y="384"/>
                  <a:pt x="177" y="378"/>
                </a:cubicBezTo>
                <a:cubicBezTo>
                  <a:pt x="184" y="371"/>
                  <a:pt x="191" y="360"/>
                  <a:pt x="191" y="344"/>
                </a:cubicBezTo>
                <a:cubicBezTo>
                  <a:pt x="191" y="335"/>
                  <a:pt x="191" y="330"/>
                  <a:pt x="191" y="328"/>
                </a:cubicBezTo>
                <a:cubicBezTo>
                  <a:pt x="263" y="328"/>
                  <a:pt x="263" y="328"/>
                  <a:pt x="263" y="328"/>
                </a:cubicBezTo>
                <a:cubicBezTo>
                  <a:pt x="263" y="328"/>
                  <a:pt x="263" y="328"/>
                  <a:pt x="263" y="328"/>
                </a:cubicBezTo>
                <a:cubicBezTo>
                  <a:pt x="263" y="331"/>
                  <a:pt x="263" y="336"/>
                  <a:pt x="263" y="344"/>
                </a:cubicBezTo>
                <a:cubicBezTo>
                  <a:pt x="263" y="360"/>
                  <a:pt x="270" y="371"/>
                  <a:pt x="276" y="378"/>
                </a:cubicBezTo>
                <a:cubicBezTo>
                  <a:pt x="283" y="384"/>
                  <a:pt x="290" y="387"/>
                  <a:pt x="290" y="387"/>
                </a:cubicBezTo>
                <a:close/>
                <a:moveTo>
                  <a:pt x="427" y="46"/>
                </a:moveTo>
                <a:cubicBezTo>
                  <a:pt x="427" y="37"/>
                  <a:pt x="420" y="29"/>
                  <a:pt x="411" y="29"/>
                </a:cubicBezTo>
                <a:cubicBezTo>
                  <a:pt x="44" y="29"/>
                  <a:pt x="44" y="29"/>
                  <a:pt x="44" y="29"/>
                </a:cubicBezTo>
                <a:cubicBezTo>
                  <a:pt x="35" y="29"/>
                  <a:pt x="27" y="37"/>
                  <a:pt x="27" y="46"/>
                </a:cubicBezTo>
                <a:cubicBezTo>
                  <a:pt x="27" y="259"/>
                  <a:pt x="27" y="259"/>
                  <a:pt x="27" y="259"/>
                </a:cubicBezTo>
                <a:cubicBezTo>
                  <a:pt x="27" y="268"/>
                  <a:pt x="35" y="276"/>
                  <a:pt x="44" y="276"/>
                </a:cubicBezTo>
                <a:cubicBezTo>
                  <a:pt x="411" y="276"/>
                  <a:pt x="411" y="276"/>
                  <a:pt x="411" y="276"/>
                </a:cubicBezTo>
                <a:cubicBezTo>
                  <a:pt x="420" y="276"/>
                  <a:pt x="427" y="268"/>
                  <a:pt x="427" y="259"/>
                </a:cubicBezTo>
                <a:lnTo>
                  <a:pt x="427" y="46"/>
                </a:lnTo>
                <a:close/>
                <a:moveTo>
                  <a:pt x="411" y="259"/>
                </a:moveTo>
                <a:cubicBezTo>
                  <a:pt x="411" y="260"/>
                  <a:pt x="411" y="260"/>
                  <a:pt x="411" y="260"/>
                </a:cubicBezTo>
                <a:cubicBezTo>
                  <a:pt x="44" y="260"/>
                  <a:pt x="44" y="260"/>
                  <a:pt x="44" y="260"/>
                </a:cubicBezTo>
                <a:cubicBezTo>
                  <a:pt x="44" y="260"/>
                  <a:pt x="43" y="260"/>
                  <a:pt x="43" y="259"/>
                </a:cubicBezTo>
                <a:cubicBezTo>
                  <a:pt x="43" y="46"/>
                  <a:pt x="43" y="46"/>
                  <a:pt x="43" y="46"/>
                </a:cubicBezTo>
                <a:cubicBezTo>
                  <a:pt x="43" y="46"/>
                  <a:pt x="44" y="45"/>
                  <a:pt x="44" y="45"/>
                </a:cubicBezTo>
                <a:cubicBezTo>
                  <a:pt x="411" y="45"/>
                  <a:pt x="411" y="45"/>
                  <a:pt x="411" y="45"/>
                </a:cubicBezTo>
                <a:cubicBezTo>
                  <a:pt x="411" y="45"/>
                  <a:pt x="411" y="46"/>
                  <a:pt x="411" y="46"/>
                </a:cubicBezTo>
                <a:lnTo>
                  <a:pt x="411" y="259"/>
                </a:lnTo>
                <a:close/>
              </a:path>
            </a:pathLst>
          </a:custGeom>
          <a:solidFill>
            <a:srgbClr val="7030A0"/>
          </a:solidFill>
          <a:ln w="9525">
            <a:noFill/>
            <a:round/>
            <a:headEnd/>
            <a:tailEnd/>
          </a:ln>
        </p:spPr>
        <p:txBody>
          <a:bodyPr lIns="68579" tIns="34289" rIns="68579" bIns="3428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660066"/>
              </a:solidFill>
              <a:effectLst/>
              <a:uLnTx/>
              <a:uFillTx/>
              <a:latin typeface="+mn-lt"/>
              <a:ea typeface="+mn-ea"/>
              <a:cs typeface="Arial" charset="0"/>
            </a:endParaRPr>
          </a:p>
        </p:txBody>
      </p:sp>
      <p:sp>
        <p:nvSpPr>
          <p:cNvPr id="76" name="Line 14"/>
          <p:cNvSpPr>
            <a:spLocks noChangeShapeType="1"/>
          </p:cNvSpPr>
          <p:nvPr/>
        </p:nvSpPr>
        <p:spPr bwMode="auto">
          <a:xfrm flipV="1">
            <a:off x="2517263" y="3051653"/>
            <a:ext cx="692662" cy="139761"/>
          </a:xfrm>
          <a:prstGeom prst="line">
            <a:avLst/>
          </a:prstGeom>
          <a:noFill/>
          <a:ln w="25400">
            <a:solidFill>
              <a:srgbClr val="7030A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TextBox 76"/>
          <p:cNvSpPr txBox="1"/>
          <p:nvPr/>
        </p:nvSpPr>
        <p:spPr>
          <a:xfrm>
            <a:off x="10986755" y="2931147"/>
            <a:ext cx="898003" cy="707886"/>
          </a:xfrm>
          <a:prstGeom prst="rect">
            <a:avLst/>
          </a:prstGeom>
          <a:noFill/>
        </p:spPr>
        <p:txBody>
          <a:bodyPr wrap="none" rtlCol="0">
            <a:spAutoFit/>
          </a:bodyPr>
          <a:lstStyle/>
          <a:p>
            <a:r>
              <a:rPr lang="en-US" dirty="0"/>
              <a:t>Netflix</a:t>
            </a:r>
            <a:br>
              <a:rPr lang="en-US" dirty="0"/>
            </a:br>
            <a:r>
              <a:rPr lang="en-US" dirty="0"/>
              <a:t>IPTV</a:t>
            </a:r>
          </a:p>
        </p:txBody>
      </p:sp>
    </p:spTree>
    <p:extLst>
      <p:ext uri="{BB962C8B-B14F-4D97-AF65-F5344CB8AC3E}">
        <p14:creationId xmlns:p14="http://schemas.microsoft.com/office/powerpoint/2010/main" val="5167233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E327B-C515-430A-8CE1-3D2664B9BF2F}"/>
              </a:ext>
            </a:extLst>
          </p:cNvPr>
          <p:cNvSpPr>
            <a:spLocks noGrp="1"/>
          </p:cNvSpPr>
          <p:nvPr>
            <p:ph type="title"/>
          </p:nvPr>
        </p:nvSpPr>
        <p:spPr/>
        <p:txBody>
          <a:bodyPr/>
          <a:lstStyle/>
          <a:p>
            <a:r>
              <a:rPr lang="en-US" dirty="0"/>
              <a:t>Ecosystem around the Massive IoT Infrastructure</a:t>
            </a:r>
          </a:p>
        </p:txBody>
      </p:sp>
      <p:pic>
        <p:nvPicPr>
          <p:cNvPr id="4" name="Picture 3">
            <a:extLst>
              <a:ext uri="{FF2B5EF4-FFF2-40B4-BE49-F238E27FC236}">
                <a16:creationId xmlns:a16="http://schemas.microsoft.com/office/drawing/2014/main" id="{FBBA59C3-BFC6-4CC1-B7EF-531DCC01F3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8072" y="1325085"/>
            <a:ext cx="10287000" cy="5372099"/>
          </a:xfrm>
          <a:prstGeom prst="rect">
            <a:avLst/>
          </a:prstGeom>
          <a:noFill/>
          <a:ln>
            <a:noFill/>
          </a:ln>
        </p:spPr>
      </p:pic>
    </p:spTree>
    <p:extLst>
      <p:ext uri="{BB962C8B-B14F-4D97-AF65-F5344CB8AC3E}">
        <p14:creationId xmlns:p14="http://schemas.microsoft.com/office/powerpoint/2010/main" val="282791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normAutofit/>
          </a:bodyPr>
          <a:lstStyle/>
          <a:p>
            <a:r>
              <a:rPr lang="en-US" dirty="0"/>
              <a:t>The massive </a:t>
            </a:r>
            <a:r>
              <a:rPr lang="en-US" dirty="0" err="1"/>
              <a:t>iot</a:t>
            </a:r>
            <a:r>
              <a:rPr lang="en-US" dirty="0"/>
              <a:t> challenge…</a:t>
            </a:r>
          </a:p>
        </p:txBody>
      </p:sp>
    </p:spTree>
    <p:extLst>
      <p:ext uri="{BB962C8B-B14F-4D97-AF65-F5344CB8AC3E}">
        <p14:creationId xmlns:p14="http://schemas.microsoft.com/office/powerpoint/2010/main" val="257707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ebenkov\Pictures\2016-02-22--24-MWC-Barcelona\H860-0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4935" y="239731"/>
            <a:ext cx="10211891" cy="1117121"/>
          </a:xfrm>
        </p:spPr>
        <p:txBody>
          <a:bodyPr/>
          <a:lstStyle/>
          <a:p>
            <a:r>
              <a:rPr lang="en-US" dirty="0">
                <a:solidFill>
                  <a:schemeClr val="bg1"/>
                </a:solidFill>
              </a:rPr>
              <a:t>connected park</a:t>
            </a:r>
          </a:p>
        </p:txBody>
      </p:sp>
      <p:sp>
        <p:nvSpPr>
          <p:cNvPr id="3" name="TextBox 2"/>
          <p:cNvSpPr txBox="1"/>
          <p:nvPr/>
        </p:nvSpPr>
        <p:spPr>
          <a:xfrm>
            <a:off x="0" y="4839288"/>
            <a:ext cx="12290865" cy="2862322"/>
          </a:xfrm>
          <a:prstGeom prst="rect">
            <a:avLst/>
          </a:prstGeom>
          <a:noFill/>
        </p:spPr>
        <p:txBody>
          <a:bodyPr wrap="none" rtlCol="0">
            <a:spAutoFit/>
          </a:bodyPr>
          <a:lstStyle/>
          <a:p>
            <a:r>
              <a:rPr lang="en-US" b="1" dirty="0">
                <a:solidFill>
                  <a:schemeClr val="bg1"/>
                </a:solidFill>
              </a:rPr>
              <a:t>Requirements:</a:t>
            </a:r>
            <a:br>
              <a:rPr lang="en-US" b="1" dirty="0">
                <a:solidFill>
                  <a:schemeClr val="bg1"/>
                </a:solidFill>
              </a:rPr>
            </a:br>
            <a:r>
              <a:rPr lang="en-US" b="1" dirty="0">
                <a:solidFill>
                  <a:schemeClr val="bg1"/>
                </a:solidFill>
              </a:rPr>
              <a:t> - Totally different traffic model (low and high </a:t>
            </a:r>
            <a:r>
              <a:rPr lang="en-US" b="1" dirty="0" err="1">
                <a:solidFill>
                  <a:schemeClr val="bg1"/>
                </a:solidFill>
              </a:rPr>
              <a:t>bw</a:t>
            </a:r>
            <a:r>
              <a:rPr lang="en-US" b="1" dirty="0">
                <a:solidFill>
                  <a:schemeClr val="bg1"/>
                </a:solidFill>
              </a:rPr>
              <a:t>, massive number of devices, rare communication) </a:t>
            </a:r>
            <a:br>
              <a:rPr lang="en-US" b="1" dirty="0">
                <a:solidFill>
                  <a:schemeClr val="bg1"/>
                </a:solidFill>
              </a:rPr>
            </a:br>
            <a:r>
              <a:rPr lang="en-US" b="1" dirty="0">
                <a:solidFill>
                  <a:schemeClr val="bg1"/>
                </a:solidFill>
              </a:rPr>
              <a:t> - Cheap device is required, low Operator ARPU</a:t>
            </a:r>
            <a:br>
              <a:rPr lang="en-US" b="1" dirty="0">
                <a:solidFill>
                  <a:schemeClr val="bg1"/>
                </a:solidFill>
              </a:rPr>
            </a:br>
            <a:r>
              <a:rPr lang="en-US" b="1" dirty="0">
                <a:solidFill>
                  <a:schemeClr val="bg1"/>
                </a:solidFill>
              </a:rPr>
              <a:t> - Low power devices are required</a:t>
            </a:r>
            <a:br>
              <a:rPr lang="en-US" b="1" dirty="0">
                <a:solidFill>
                  <a:schemeClr val="bg1"/>
                </a:solidFill>
              </a:rPr>
            </a:br>
            <a:r>
              <a:rPr lang="en-US" b="1" dirty="0">
                <a:solidFill>
                  <a:schemeClr val="bg1"/>
                </a:solidFill>
              </a:rPr>
              <a:t> - Heavily customized application</a:t>
            </a:r>
            <a:br>
              <a:rPr lang="en-US" b="1" dirty="0">
                <a:solidFill>
                  <a:schemeClr val="bg1"/>
                </a:solidFill>
              </a:rPr>
            </a:br>
            <a:r>
              <a:rPr lang="en-US" b="1" dirty="0">
                <a:solidFill>
                  <a:schemeClr val="bg1"/>
                </a:solidFill>
              </a:rPr>
              <a:t> - Security?, Positioning?, Zero touch management?, etc.</a:t>
            </a:r>
            <a:br>
              <a:rPr lang="en-US" b="1" dirty="0">
                <a:solidFill>
                  <a:schemeClr val="bg1"/>
                </a:solidFill>
              </a:rPr>
            </a:br>
            <a:br>
              <a:rPr lang="en-US" b="1" dirty="0">
                <a:solidFill>
                  <a:schemeClr val="bg1"/>
                </a:solidFill>
              </a:rPr>
            </a:br>
            <a:br>
              <a:rPr lang="en-US" b="1" dirty="0">
                <a:solidFill>
                  <a:schemeClr val="bg1"/>
                </a:solidFill>
              </a:rPr>
            </a:br>
            <a:endParaRPr lang="en-US" b="1" dirty="0">
              <a:solidFill>
                <a:schemeClr val="bg1"/>
              </a:solidFill>
            </a:endParaRPr>
          </a:p>
        </p:txBody>
      </p:sp>
      <p:sp>
        <p:nvSpPr>
          <p:cNvPr id="4" name="TextBox 3"/>
          <p:cNvSpPr txBox="1"/>
          <p:nvPr/>
        </p:nvSpPr>
        <p:spPr>
          <a:xfrm>
            <a:off x="5939287" y="1356852"/>
            <a:ext cx="4686026" cy="2862322"/>
          </a:xfrm>
          <a:prstGeom prst="rect">
            <a:avLst/>
          </a:prstGeom>
          <a:noFill/>
        </p:spPr>
        <p:txBody>
          <a:bodyPr wrap="none" rtlCol="0">
            <a:spAutoFit/>
          </a:bodyPr>
          <a:lstStyle/>
          <a:p>
            <a:r>
              <a:rPr lang="en-US" b="1" dirty="0">
                <a:solidFill>
                  <a:schemeClr val="bg1"/>
                </a:solidFill>
              </a:rPr>
              <a:t>Connected park services:</a:t>
            </a:r>
            <a:br>
              <a:rPr lang="en-US" b="1" dirty="0">
                <a:solidFill>
                  <a:schemeClr val="bg1"/>
                </a:solidFill>
              </a:rPr>
            </a:br>
            <a:r>
              <a:rPr lang="en-US" b="1" dirty="0">
                <a:solidFill>
                  <a:schemeClr val="bg1"/>
                </a:solidFill>
              </a:rPr>
              <a:t> - From guessing to knowing, </a:t>
            </a:r>
            <a:br>
              <a:rPr lang="en-US" b="1" dirty="0">
                <a:solidFill>
                  <a:schemeClr val="bg1"/>
                </a:solidFill>
              </a:rPr>
            </a:br>
            <a:r>
              <a:rPr lang="en-US" b="1" dirty="0">
                <a:solidFill>
                  <a:schemeClr val="bg1"/>
                </a:solidFill>
              </a:rPr>
              <a:t>measure the health of the park</a:t>
            </a:r>
            <a:br>
              <a:rPr lang="en-US" b="1" dirty="0">
                <a:solidFill>
                  <a:schemeClr val="bg1"/>
                </a:solidFill>
              </a:rPr>
            </a:br>
            <a:r>
              <a:rPr lang="en-US" b="1" dirty="0">
                <a:solidFill>
                  <a:schemeClr val="bg1"/>
                </a:solidFill>
              </a:rPr>
              <a:t> - An intelligent maintenance system,</a:t>
            </a:r>
            <a:br>
              <a:rPr lang="en-US" b="1" dirty="0">
                <a:solidFill>
                  <a:schemeClr val="bg1"/>
                </a:solidFill>
              </a:rPr>
            </a:br>
            <a:r>
              <a:rPr lang="en-US" b="1" dirty="0">
                <a:solidFill>
                  <a:schemeClr val="bg1"/>
                </a:solidFill>
              </a:rPr>
              <a:t>an AR enabled worker</a:t>
            </a:r>
            <a:br>
              <a:rPr lang="en-US" b="1" dirty="0">
                <a:solidFill>
                  <a:schemeClr val="bg1"/>
                </a:solidFill>
              </a:rPr>
            </a:br>
            <a:r>
              <a:rPr lang="en-US" b="1" dirty="0">
                <a:solidFill>
                  <a:schemeClr val="bg1"/>
                </a:solidFill>
              </a:rPr>
              <a:t> - Vibration reports on tools</a:t>
            </a:r>
            <a:br>
              <a:rPr lang="en-US" b="1" dirty="0">
                <a:solidFill>
                  <a:schemeClr val="bg1"/>
                </a:solidFill>
              </a:rPr>
            </a:br>
            <a:r>
              <a:rPr lang="en-US" b="1" dirty="0">
                <a:solidFill>
                  <a:schemeClr val="bg1"/>
                </a:solidFill>
              </a:rPr>
              <a:t> - Remote operation</a:t>
            </a:r>
            <a:br>
              <a:rPr lang="en-US" b="1" dirty="0">
                <a:solidFill>
                  <a:schemeClr val="bg1"/>
                </a:solidFill>
              </a:rPr>
            </a:br>
            <a:r>
              <a:rPr lang="en-US" b="1" dirty="0">
                <a:solidFill>
                  <a:schemeClr val="bg1"/>
                </a:solidFill>
              </a:rPr>
              <a:t> - Customer services developed on</a:t>
            </a:r>
            <a:br>
              <a:rPr lang="en-US" b="1" dirty="0">
                <a:solidFill>
                  <a:schemeClr val="bg1"/>
                </a:solidFill>
              </a:rPr>
            </a:br>
            <a:r>
              <a:rPr lang="en-US" b="1" dirty="0">
                <a:solidFill>
                  <a:schemeClr val="bg1"/>
                </a:solidFill>
              </a:rPr>
              <a:t>popular common Platforms</a:t>
            </a:r>
          </a:p>
        </p:txBody>
      </p:sp>
    </p:spTree>
    <p:extLst>
      <p:ext uri="{BB962C8B-B14F-4D97-AF65-F5344CB8AC3E}">
        <p14:creationId xmlns:p14="http://schemas.microsoft.com/office/powerpoint/2010/main" val="2504298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fe9HnP._kWO4PcQ0rde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V.pptE_pkitSPQAVSmg9g"/>
</p:tagLst>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0e710d51-58b4-4530-836b-fce5679fe049" ContentTypeId="0x010100BB337192E63E44A7A744CE7393F41F4E" PreviousValue="false"/>
</file>

<file path=customXml/item2.xml><?xml version="1.0" encoding="utf-8"?>
<p:properties xmlns:p="http://schemas.microsoft.com/office/2006/metadata/properties" xmlns:xsi="http://www.w3.org/2001/XMLSchema-instance" xmlns:pc="http://schemas.microsoft.com/office/infopath/2007/PartnerControls">
  <documentManagement>
    <EriCOLLProcessTaxHTField0 xmlns="268c155c-48e3-447f-a036-27c4d2698c9d">
      <Terms xmlns="http://schemas.microsoft.com/office/infopath/2007/PartnerControls"/>
    </EriCOLLProcessTaxHTField0>
    <EriCOLLCategoryTaxHTField0 xmlns="268c155c-48e3-447f-a036-27c4d2698c9d">
      <Terms xmlns="http://schemas.microsoft.com/office/infopath/2007/PartnerControls"/>
    </EriCOLLCategoryTaxHTField0>
    <IconOverlay xmlns="http://schemas.microsoft.com/sharepoint/v4" xsi:nil="true"/>
    <TaxCatchAll xmlns="08b2df90-05d3-4030-90d4-c9feeb4a1cd9"/>
    <EriCOLLCompetenceTaxHTField0 xmlns="268c155c-48e3-447f-a036-27c4d2698c9d">
      <Terms xmlns="http://schemas.microsoft.com/office/infopath/2007/PartnerControls"/>
    </EriCOLLCompetenceTaxHTField0>
    <EriCOLLProjectsTaxHTField0 xmlns="268c155c-48e3-447f-a036-27c4d2698c9d">
      <Terms xmlns="http://schemas.microsoft.com/office/infopath/2007/PartnerControls"/>
    </EriCOLLProjectsTaxHTField0>
    <TaxKeywordTaxHTField xmlns="08b2df90-05d3-4030-90d4-c9feeb4a1cd9">
      <Terms xmlns="http://schemas.microsoft.com/office/infopath/2007/PartnerControls"/>
    </TaxKeywordTaxHTField>
    <Prepared. xmlns="268c155c-48e3-447f-a036-27c4d2698c9d" xsi:nil="true"/>
    <EriCOLLOrganizationUnitTaxHTField0 xmlns="268c155c-48e3-447f-a036-27c4d2698c9d">
      <Terms xmlns="http://schemas.microsoft.com/office/infopath/2007/PartnerControls"/>
    </EriCOLLOrganizationUnitTaxHTField0>
    <EriCOLLProductsTaxHTField0 xmlns="268c155c-48e3-447f-a036-27c4d2698c9d">
      <Terms xmlns="http://schemas.microsoft.com/office/infopath/2007/PartnerControls"/>
    </EriCOLLProductsTaxHTField0>
    <AbstractOrSummary. xmlns="268c155c-48e3-447f-a036-27c4d2698c9d" xsi:nil="true"/>
    <EriCOLLCountryTaxHTField0 xmlns="268c155c-48e3-447f-a036-27c4d2698c9d">
      <Terms xmlns="http://schemas.microsoft.com/office/infopath/2007/PartnerControls"/>
    </EriCOLLCountryTaxHTField0>
    <EriCOLLDate. xmlns="268c155c-48e3-447f-a036-27c4d2698c9d" xsi:nil="true"/>
    <EriCOLLCustomerTaxHTField0 xmlns="08b2df90-05d3-4030-90d4-c9feeb4a1cd9">
      <Terms xmlns="http://schemas.microsoft.com/office/infopath/2007/PartnerControls"/>
    </EriCOLLCustomerTaxHTField0>
  </documentManagement>
</p:properties>
</file>

<file path=customXml/item3.xml><?xml version="1.0" encoding="utf-8"?>
<ct:contentTypeSchema xmlns:ct="http://schemas.microsoft.com/office/2006/metadata/contentType" xmlns:ma="http://schemas.microsoft.com/office/2006/metadata/properties/metaAttributes" ct:_="" ma:_="" ma:contentTypeName="EriCOLL Docs" ma:contentTypeID="0x010100BB337192E63E44A7A744CE7393F41F4E0097F4D85B68D3B8478844C1DE314C3DF1" ma:contentTypeVersion="4" ma:contentTypeDescription="EriCOLL Document Content Type" ma:contentTypeScope="" ma:versionID="98cb90719733379e3df82a4b6fb1d9ca">
  <xsd:schema xmlns:xsd="http://www.w3.org/2001/XMLSchema" xmlns:xs="http://www.w3.org/2001/XMLSchema" xmlns:p="http://schemas.microsoft.com/office/2006/metadata/properties" xmlns:ns2="08b2df90-05d3-4030-90d4-c9feeb4a1cd9" xmlns:ns3="268c155c-48e3-447f-a036-27c4d2698c9d" xmlns:ns4="http://schemas.microsoft.com/sharepoint/v4" targetNamespace="http://schemas.microsoft.com/office/2006/metadata/properties" ma:root="true" ma:fieldsID="9214b9078cf5a0a0ea18009386164a7e" ns2:_="" ns3:_="" ns4:_="">
    <xsd:import namespace="08b2df90-05d3-4030-90d4-c9feeb4a1cd9"/>
    <xsd:import namespace="268c155c-48e3-447f-a036-27c4d2698c9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Prepared." minOccurs="0"/>
                <xsd:element ref="ns3:EriCOLLDate." minOccurs="0"/>
                <xsd:element ref="ns3:AbstractOrSummary." minOccurs="0"/>
                <xsd:element ref="ns2:TaxKeywordTaxHTField" minOccurs="0"/>
                <xsd:element ref="ns2:TaxCatchAll" minOccurs="0"/>
                <xsd:element ref="ns2:TaxCatchAllLabel" minOccurs="0"/>
                <xsd:element ref="ns3:EriCOLLCategoryTaxHTField0" minOccurs="0"/>
                <xsd:element ref="ns3:EriCOLLOrganizationUnitTaxHTField0" minOccurs="0"/>
                <xsd:element ref="ns3:EriCOLLCompetenceTaxHTField0" minOccurs="0"/>
                <xsd:element ref="ns3:EriCOLLCountryTaxHTField0" minOccurs="0"/>
                <xsd:element ref="ns2:EriCOLLCustomerTaxHTField0" minOccurs="0"/>
                <xsd:element ref="ns3:EriCOLLProcessTaxHTField0" minOccurs="0"/>
                <xsd:element ref="ns3:EriCOLLProductsTaxHTField0" minOccurs="0"/>
                <xsd:element ref="ns3:EriCOLLProjectsTaxHTField0"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df90-05d3-4030-90d4-c9feeb4a1c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Keywords." ma:readOnly="false" ma:fieldId="{23f27201-bee3-471e-b2e7-b64fd8b7ca38}" ma:taxonomyMulti="true" ma:sspId="0e710d51-58b4-4530-836b-fce5679fe049"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fbba025e-3ac1-456b-ab5c-9764d1984744}" ma:internalName="TaxCatchAll" ma:showField="CatchAllData" ma:web="268c155c-48e3-447f-a036-27c4d2698c9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fbba025e-3ac1-456b-ab5c-9764d1984744}" ma:internalName="TaxCatchAllLabel" ma:readOnly="true" ma:showField="CatchAllDataLabel" ma:web="268c155c-48e3-447f-a036-27c4d2698c9d">
      <xsd:complexType>
        <xsd:complexContent>
          <xsd:extension base="dms:MultiChoiceLookup">
            <xsd:sequence>
              <xsd:element name="Value" type="dms:Lookup" maxOccurs="unbounded" minOccurs="0" nillable="true"/>
            </xsd:sequence>
          </xsd:extension>
        </xsd:complexContent>
      </xsd:complexType>
    </xsd:element>
    <xsd:element name="EriCOLLCustomerTaxHTField0" ma:index="26" nillable="true" ma:taxonomy="true" ma:internalName="EriCOLLCustomerTaxHTField0" ma:taxonomyFieldName="EriCOLLCustomer" ma:displayName="Customer." ma:readOnly="false" ma:fieldId="{8480f48b-f8b7-4c77-be55-63d41a1fdb0d}" ma:taxonomyMulti="true" ma:sspId="0e710d51-58b4-4530-836b-fce5679fe049" ma:termSetId="4e0bb0d4-0179-488a-a161-abd655dda2e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8c155c-48e3-447f-a036-27c4d2698c9d" elementFormDefault="qualified">
    <xsd:import namespace="http://schemas.microsoft.com/office/2006/documentManagement/types"/>
    <xsd:import namespace="http://schemas.microsoft.com/office/infopath/2007/PartnerControls"/>
    <xsd:element name="Prepared." ma:index="11" nillable="true" ma:displayName="Prepared." ma:internalName="Prepared_x002e_" ma:readOnly="false">
      <xsd:simpleType>
        <xsd:restriction base="dms:Text">
          <xsd:maxLength value="255"/>
        </xsd:restriction>
      </xsd:simpleType>
    </xsd:element>
    <xsd:element name="EriCOLLDate." ma:index="12" nillable="true" ma:displayName="Date." ma:internalName="EriCOLLDate_x002e_" ma:readOnly="false">
      <xsd:simpleType>
        <xsd:restriction base="dms:Text">
          <xsd:maxLength value="255"/>
        </xsd:restriction>
      </xsd:simpleType>
    </xsd:element>
    <xsd:element name="AbstractOrSummary." ma:index="13" nillable="true" ma:displayName="Abstract/Summary." ma:internalName="AbstractOrSummary_x002e_" ma:readOnly="false">
      <xsd:simpleType>
        <xsd:restriction base="dms:Note"/>
      </xsd:simpleType>
    </xsd:element>
    <xsd:element name="EriCOLLCategoryTaxHTField0" ma:index="18" nillable="true" ma:taxonomy="true" ma:internalName="EriCOLLCategoryTaxHTField0" ma:taxonomyFieldName="EriCOLLCategory" ma:displayName="Category." ma:readOnly="false" ma:fieldId="{e72cc46e-70aa-41d8-b11d-9bbfd769c5eb}" ma:taxonomyMulti="true" ma:sspId="0e710d51-58b4-4530-836b-fce5679fe049" ma:termSetId="f35c1d4c-78ac-4f40-bb38-8d71ec401e64" ma:anchorId="00000000-0000-0000-0000-000000000000" ma:open="false" ma:isKeyword="false">
      <xsd:complexType>
        <xsd:sequence>
          <xsd:element ref="pc:Terms" minOccurs="0" maxOccurs="1"/>
        </xsd:sequence>
      </xsd:complexType>
    </xsd:element>
    <xsd:element name="EriCOLLOrganizationUnitTaxHTField0" ma:index="20" nillable="true" ma:taxonomy="true" ma:internalName="EriCOLLOrganizationUnitTaxHTField0" ma:taxonomyFieldName="EriCOLLOrganizationUnit" ma:displayName="Organization Unit." ma:readOnly="false" ma:fieldId="{7588c015-b936-47f7-bb64-663949dc467e}" ma:taxonomyMulti="true" ma:sspId="0e710d51-58b4-4530-836b-fce5679fe049" ma:termSetId="67f5b04f-38bf-47c9-889f-003f3bcd1395" ma:anchorId="00000000-0000-0000-0000-000000000000" ma:open="false" ma:isKeyword="false">
      <xsd:complexType>
        <xsd:sequence>
          <xsd:element ref="pc:Terms" minOccurs="0" maxOccurs="1"/>
        </xsd:sequence>
      </xsd:complexType>
    </xsd:element>
    <xsd:element name="EriCOLLCompetenceTaxHTField0" ma:index="22" nillable="true" ma:taxonomy="true" ma:internalName="EriCOLLCompetenceTaxHTField0" ma:taxonomyFieldName="EriCOLLCompetence" ma:displayName="Competence." ma:readOnly="false" ma:fieldId="{ff7cf505-5048-4f7f-991c-4d426a4ce272}" ma:taxonomyMulti="true" ma:sspId="0e710d51-58b4-4530-836b-fce5679fe049" ma:termSetId="3b0c01a2-44af-4012-bd1f-a99c2b798efa" ma:anchorId="00000000-0000-0000-0000-000000000000" ma:open="false" ma:isKeyword="false">
      <xsd:complexType>
        <xsd:sequence>
          <xsd:element ref="pc:Terms" minOccurs="0" maxOccurs="1"/>
        </xsd:sequence>
      </xsd:complexType>
    </xsd:element>
    <xsd:element name="EriCOLLCountryTaxHTField0" ma:index="24" nillable="true" ma:taxonomy="true" ma:internalName="EriCOLLCountryTaxHTField0" ma:taxonomyFieldName="EriCOLLCountry" ma:displayName="Country." ma:readOnly="false" ma:fieldId="{a6c34b01-f2c2-4f05-b9ad-d4935bafeeb2}" ma:taxonomyMulti="true" ma:sspId="0e710d51-58b4-4530-836b-fce5679fe049" ma:termSetId="d4bcc4ed-3121-4db4-a523-83f3d1018798" ma:anchorId="00000000-0000-0000-0000-000000000000" ma:open="false" ma:isKeyword="false">
      <xsd:complexType>
        <xsd:sequence>
          <xsd:element ref="pc:Terms" minOccurs="0" maxOccurs="1"/>
        </xsd:sequence>
      </xsd:complexType>
    </xsd:element>
    <xsd:element name="EriCOLLProcessTaxHTField0" ma:index="28" nillable="true" ma:taxonomy="true" ma:internalName="EriCOLLProcessTaxHTField0" ma:taxonomyFieldName="EriCOLLProcess" ma:displayName="Process." ma:readOnly="false" ma:fieldId="{69b1f811-b392-4734-aa69-0125c68961bd}" ma:taxonomyMulti="true" ma:sspId="0e710d51-58b4-4530-836b-fce5679fe049" ma:termSetId="3d5773de-e402-4858-b471-2c5969a51f0d" ma:anchorId="00000000-0000-0000-0000-000000000000" ma:open="false" ma:isKeyword="false">
      <xsd:complexType>
        <xsd:sequence>
          <xsd:element ref="pc:Terms" minOccurs="0" maxOccurs="1"/>
        </xsd:sequence>
      </xsd:complexType>
    </xsd:element>
    <xsd:element name="EriCOLLProductsTaxHTField0" ma:index="30" nillable="true" ma:taxonomy="true" ma:internalName="EriCOLLProductsTaxHTField0" ma:taxonomyFieldName="EriCOLLProducts" ma:displayName="Products." ma:readOnly="false" ma:fieldId="{e7fe205b-2114-43c4-bcb7-1bbbbd16d461}" ma:taxonomyMulti="true" ma:sspId="0e710d51-58b4-4530-836b-fce5679fe049" ma:termSetId="943c8fbd-8b50-4b6a-b4b8-9342be84b8f7" ma:anchorId="00000000-0000-0000-0000-000000000000" ma:open="false" ma:isKeyword="false">
      <xsd:complexType>
        <xsd:sequence>
          <xsd:element ref="pc:Terms" minOccurs="0" maxOccurs="1"/>
        </xsd:sequence>
      </xsd:complexType>
    </xsd:element>
    <xsd:element name="EriCOLLProjectsTaxHTField0" ma:index="32" nillable="true" ma:taxonomy="true" ma:internalName="EriCOLLProjectsTaxHTField0" ma:taxonomyFieldName="EriCOLLProjects" ma:displayName="Projects." ma:readOnly="false" ma:fieldId="{6d690e96-80d8-4550-9bd4-922d740a55ff}" ma:taxonomyMulti="true" ma:sspId="0e710d51-58b4-4530-836b-fce5679fe049" ma:termSetId="66ed0c52-5b15-42c7-a9e7-77fbdfe62b3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002EA5-3069-4E84-B8EF-AE5D641175F6}">
  <ds:schemaRefs>
    <ds:schemaRef ds:uri="Microsoft.SharePoint.Taxonomy.ContentTypeSync"/>
  </ds:schemaRefs>
</ds:datastoreItem>
</file>

<file path=customXml/itemProps2.xml><?xml version="1.0" encoding="utf-8"?>
<ds:datastoreItem xmlns:ds="http://schemas.openxmlformats.org/officeDocument/2006/customXml" ds:itemID="{6FDDE9F6-44F8-4BDE-A461-85D93293E56A}">
  <ds:schemaRefs>
    <ds:schemaRef ds:uri="268c155c-48e3-447f-a036-27c4d2698c9d"/>
    <ds:schemaRef ds:uri="http://purl.org/dc/elements/1.1/"/>
    <ds:schemaRef ds:uri="http://www.w3.org/XML/1998/namespace"/>
    <ds:schemaRef ds:uri="http://purl.org/dc/dcmitype/"/>
    <ds:schemaRef ds:uri="http://schemas.microsoft.com/office/2006/documentManagement/types"/>
    <ds:schemaRef ds:uri="http://schemas.microsoft.com/sharepoint/v4"/>
    <ds:schemaRef ds:uri="08b2df90-05d3-4030-90d4-c9feeb4a1cd9"/>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13F9DF3-7FA9-4AD6-8499-E3A7547DD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2df90-05d3-4030-90d4-c9feeb4a1cd9"/>
    <ds:schemaRef ds:uri="268c155c-48e3-447f-a036-27c4d2698c9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70AD45C-79DE-456A-BCB3-C4298CD8591B}">
  <ds:schemaRefs>
    <ds:schemaRef ds:uri="http://schemas.microsoft.com/sharepoint/events"/>
  </ds:schemaRefs>
</ds:datastoreItem>
</file>

<file path=customXml/itemProps5.xml><?xml version="1.0" encoding="utf-8"?>
<ds:datastoreItem xmlns:ds="http://schemas.openxmlformats.org/officeDocument/2006/customXml" ds:itemID="{1AF96FFE-C071-4022-B16E-FA689EE4A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13908</TotalTime>
  <Words>1490</Words>
  <Application>Microsoft Office PowerPoint</Application>
  <PresentationFormat>Widescreen</PresentationFormat>
  <Paragraphs>388</Paragraphs>
  <Slides>29</Slides>
  <Notes>18</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6" baseType="lpstr">
      <vt:lpstr>Ericsson Capital TT</vt:lpstr>
      <vt:lpstr>Arial</vt:lpstr>
      <vt:lpstr>Ericsson Capital</vt:lpstr>
      <vt:lpstr>MS PGothic</vt:lpstr>
      <vt:lpstr>PresentationTemplate2011</vt:lpstr>
      <vt:lpstr>Visio.Drawing.11</vt:lpstr>
      <vt:lpstr>think-cell Slide</vt:lpstr>
      <vt:lpstr>The 5G responses for the IoT challenges</vt:lpstr>
      <vt:lpstr>Circuit switched fallback:  LTE Data, CS voice</vt:lpstr>
      <vt:lpstr>VoICE OVER LTE and Ims Centralized  services</vt:lpstr>
      <vt:lpstr>Ericsson Paving the way to 5G</vt:lpstr>
      <vt:lpstr>3GPP access technologies for massive ioT communications</vt:lpstr>
      <vt:lpstr>5G networks…</vt:lpstr>
      <vt:lpstr>Ecosystem around the Massive IoT Infrastructure</vt:lpstr>
      <vt:lpstr>The massive iot challenge…</vt:lpstr>
      <vt:lpstr>connected park</vt:lpstr>
      <vt:lpstr>IoT: Wide Range of Requirements </vt:lpstr>
      <vt:lpstr>5G networks…</vt:lpstr>
      <vt:lpstr>5G networks…</vt:lpstr>
      <vt:lpstr>Network slicing</vt:lpstr>
      <vt:lpstr>Example of Network slice types</vt:lpstr>
      <vt:lpstr>5G networks…</vt:lpstr>
      <vt:lpstr>5G network SLICING</vt:lpstr>
      <vt:lpstr>Cor network selection and deployment options</vt:lpstr>
      <vt:lpstr>Communication in the M-MTC Slice</vt:lpstr>
      <vt:lpstr>Short Message System (SMS)</vt:lpstr>
      <vt:lpstr>IP based communication over NAS (DoNAS)</vt:lpstr>
      <vt:lpstr>Power saving</vt:lpstr>
      <vt:lpstr>Power Saving mode (PSM)</vt:lpstr>
      <vt:lpstr>Developer's view</vt:lpstr>
      <vt:lpstr>Application Lifecycle developer’s sketch…</vt:lpstr>
      <vt:lpstr>5G system architecture 3GPP TS 23.501 V1.0.0 (2017-06) </vt:lpstr>
      <vt:lpstr>Service-based interface in 5GC Services and Operations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Technology and use Cases</dc:title>
  <dc:subject>The 5G Ready Core Network Architecture</dc:subject>
  <dc:creator>Benedek Kovacs</dc:creator>
  <cp:keywords/>
  <dc:description>Rev A</dc:description>
  <cp:lastModifiedBy>Benedek Kovács</cp:lastModifiedBy>
  <cp:revision>451</cp:revision>
  <dcterms:created xsi:type="dcterms:W3CDTF">2011-05-24T09:22:48Z</dcterms:created>
  <dcterms:modified xsi:type="dcterms:W3CDTF">2017-11-29T03:33:02Z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true</vt:bool>
  </property>
  <property fmtid="{D5CDD505-2E9C-101B-9397-08002B2CF9AE}" pid="6" name="PackageNo">
    <vt:lpwstr>LXA 119 603</vt:lpwstr>
  </property>
  <property fmtid="{D5CDD505-2E9C-101B-9397-08002B2CF9AE}" pid="7" name="PackageVersion">
    <vt:lpwstr>R5C</vt:lpwstr>
  </property>
  <property fmtid="{D5CDD505-2E9C-101B-9397-08002B2CF9AE}" pid="8" name="FooterType">
    <vt:lpwstr>PresTemp</vt:lpwstr>
  </property>
  <property fmtid="{D5CDD505-2E9C-101B-9397-08002B2CF9AE}" pid="9" name="UsedFont">
    <vt:lpwstr>Ericsson Capital TT</vt:lpwstr>
  </property>
  <property fmtid="{D5CDD505-2E9C-101B-9397-08002B2CF9AE}" pid="10" name="x">
    <vt:lpwstr>1</vt:lpwstr>
  </property>
  <property fmtid="{D5CDD505-2E9C-101B-9397-08002B2CF9AE}" pid="11" name="White">
    <vt:bool>true</vt:bool>
  </property>
  <property fmtid="{D5CDD505-2E9C-101B-9397-08002B2CF9AE}" pid="12" name="chkMetaData">
    <vt:bool>false</vt:bool>
  </property>
  <property fmtid="{D5CDD505-2E9C-101B-9397-08002B2CF9AE}" pid="13" name="chkTaglines">
    <vt:bool>false</vt:bool>
  </property>
  <property fmtid="{D5CDD505-2E9C-101B-9397-08002B2CF9AE}" pid="14" name="SecurityClass">
    <vt:lpwstr>Ericsson Internal</vt:lpwstr>
  </property>
  <property fmtid="{D5CDD505-2E9C-101B-9397-08002B2CF9AE}" pid="15" name="txtConfLabel">
    <vt:lpwstr>Ericsson Internal</vt:lpwstr>
  </property>
  <property fmtid="{D5CDD505-2E9C-101B-9397-08002B2CF9AE}" pid="16" name="optUseConfClass">
    <vt:bool>true</vt:bool>
  </property>
  <property fmtid="{D5CDD505-2E9C-101B-9397-08002B2CF9AE}" pid="17" name="optUseConfLabel">
    <vt:bool>false</vt:bool>
  </property>
  <property fmtid="{D5CDD505-2E9C-101B-9397-08002B2CF9AE}" pid="18" name="optFooterCVLDocNo">
    <vt:bool>false</vt:bool>
  </property>
  <property fmtid="{D5CDD505-2E9C-101B-9397-08002B2CF9AE}" pid="19" name="optFooterCVLCopyright">
    <vt:bool>true</vt:bool>
  </property>
  <property fmtid="{D5CDD505-2E9C-101B-9397-08002B2CF9AE}" pid="20" name="optEnterText1">
    <vt:bool>false</vt:bool>
  </property>
  <property fmtid="{D5CDD505-2E9C-101B-9397-08002B2CF9AE}" pid="21" name="optFooterCVLConfLabel">
    <vt:bool>true</vt:bool>
  </property>
  <property fmtid="{D5CDD505-2E9C-101B-9397-08002B2CF9AE}" pid="22" name="optEnterText2">
    <vt:bool>false</vt:bool>
  </property>
  <property fmtid="{D5CDD505-2E9C-101B-9397-08002B2CF9AE}" pid="23" name="optFooterCVLTitle">
    <vt:bool>true</vt:bool>
  </property>
  <property fmtid="{D5CDD505-2E9C-101B-9397-08002B2CF9AE}" pid="24" name="optFooterCVLPrep">
    <vt:bool>false</vt:bool>
  </property>
  <property fmtid="{D5CDD505-2E9C-101B-9397-08002B2CF9AE}" pid="25" name="optEnterText3">
    <vt:bool>false</vt:bool>
  </property>
  <property fmtid="{D5CDD505-2E9C-101B-9397-08002B2CF9AE}" pid="26" name="optFooterCVLDate">
    <vt:bool>true</vt:bool>
  </property>
  <property fmtid="{D5CDD505-2E9C-101B-9397-08002B2CF9AE}" pid="27" name="optEnterText4">
    <vt:bool>false</vt:bool>
  </property>
  <property fmtid="{D5CDD505-2E9C-101B-9397-08002B2CF9AE}" pid="28" name="LeftFooterField">
    <vt:lpwstr>© Ericsson AB 2017</vt:lpwstr>
  </property>
  <property fmtid="{D5CDD505-2E9C-101B-9397-08002B2CF9AE}" pid="29" name="MiddleFooterField">
    <vt:lpwstr>Ericsson Internal</vt:lpwstr>
  </property>
  <property fmtid="{D5CDD505-2E9C-101B-9397-08002B2CF9AE}" pid="30" name="RightFooterField">
    <vt:lpwstr>5G Technology and use Cases</vt:lpwstr>
  </property>
  <property fmtid="{D5CDD505-2E9C-101B-9397-08002B2CF9AE}" pid="31" name="RightFooterField2">
    <vt:lpwstr>2017-09-19</vt:lpwstr>
  </property>
  <property fmtid="{D5CDD505-2E9C-101B-9397-08002B2CF9AE}" pid="32" name="TotalNumb">
    <vt:bool>false</vt:bool>
  </property>
  <property fmtid="{D5CDD505-2E9C-101B-9397-08002B2CF9AE}" pid="33" name="Pages">
    <vt:bool>true</vt:bool>
  </property>
  <property fmtid="{D5CDD505-2E9C-101B-9397-08002B2CF9AE}" pid="34" name="DocumentType2">
    <vt:lpwstr>Presentation2011</vt:lpwstr>
  </property>
  <property fmtid="{D5CDD505-2E9C-101B-9397-08002B2CF9AE}" pid="35" name="TemplateName2">
    <vt:lpwstr>CXC 173 2731/1</vt:lpwstr>
  </property>
  <property fmtid="{D5CDD505-2E9C-101B-9397-08002B2CF9AE}" pid="36" name="TemplateVersion2">
    <vt:lpwstr>R1A</vt:lpwstr>
  </property>
  <property fmtid="{D5CDD505-2E9C-101B-9397-08002B2CF9AE}" pid="37" name="Checked">
    <vt:lpwstr/>
  </property>
  <property fmtid="{D5CDD505-2E9C-101B-9397-08002B2CF9AE}" pid="38" name="Title">
    <vt:lpwstr>5G Technology and use Cases</vt:lpwstr>
  </property>
  <property fmtid="{D5CDD505-2E9C-101B-9397-08002B2CF9AE}" pid="39" name="Reference">
    <vt:lpwstr/>
  </property>
  <property fmtid="{D5CDD505-2E9C-101B-9397-08002B2CF9AE}" pid="40" name="Keyword">
    <vt:lpwstr/>
  </property>
  <property fmtid="{D5CDD505-2E9C-101B-9397-08002B2CF9AE}" pid="41" name="UpdateProcess">
    <vt:lpwstr>End</vt:lpwstr>
  </property>
  <property fmtid="{D5CDD505-2E9C-101B-9397-08002B2CF9AE}" pid="42" name="ContentTypeId">
    <vt:lpwstr>0x010100BB337192E63E44A7A744CE7393F41F4E0097F4D85B68D3B8478844C1DE314C3DF1</vt:lpwstr>
  </property>
  <property fmtid="{D5CDD505-2E9C-101B-9397-08002B2CF9AE}" pid="43" name="EriCOLLCategory">
    <vt:lpwstr/>
  </property>
  <property fmtid="{D5CDD505-2E9C-101B-9397-08002B2CF9AE}" pid="44" name="TaxKeyword">
    <vt:lpwstr/>
  </property>
  <property fmtid="{D5CDD505-2E9C-101B-9397-08002B2CF9AE}" pid="45" name="EriCOLLCountry">
    <vt:lpwstr/>
  </property>
  <property fmtid="{D5CDD505-2E9C-101B-9397-08002B2CF9AE}" pid="46" name="EriCOLLCompetence">
    <vt:lpwstr/>
  </property>
  <property fmtid="{D5CDD505-2E9C-101B-9397-08002B2CF9AE}" pid="47" name="EriCOLLProcess">
    <vt:lpwstr/>
  </property>
  <property fmtid="{D5CDD505-2E9C-101B-9397-08002B2CF9AE}" pid="48" name="EriCOLLOrganizationUnit">
    <vt:lpwstr/>
  </property>
  <property fmtid="{D5CDD505-2E9C-101B-9397-08002B2CF9AE}" pid="49" name="EriCOLLCustomer">
    <vt:lpwstr/>
  </property>
  <property fmtid="{D5CDD505-2E9C-101B-9397-08002B2CF9AE}" pid="50" name="EriCOLLProducts">
    <vt:lpwstr/>
  </property>
  <property fmtid="{D5CDD505-2E9C-101B-9397-08002B2CF9AE}" pid="51" name="EriCOLLProjects">
    <vt:lpwstr/>
  </property>
  <property fmtid="{D5CDD505-2E9C-101B-9397-08002B2CF9AE}" pid="52" name="Prepared">
    <vt:lpwstr>Benedek Kovacs</vt:lpwstr>
  </property>
  <property fmtid="{D5CDD505-2E9C-101B-9397-08002B2CF9AE}" pid="53" name="DocName">
    <vt:lpwstr>PRESENTATION</vt:lpwstr>
  </property>
  <property fmtid="{D5CDD505-2E9C-101B-9397-08002B2CF9AE}" pid="54" name="DocNo">
    <vt:lpwstr/>
  </property>
  <property fmtid="{D5CDD505-2E9C-101B-9397-08002B2CF9AE}" pid="55" name="Date">
    <vt:lpwstr>2017-09-19</vt:lpwstr>
  </property>
  <property fmtid="{D5CDD505-2E9C-101B-9397-08002B2CF9AE}" pid="56" name="Revision">
    <vt:lpwstr>A</vt:lpwstr>
  </property>
  <property fmtid="{D5CDD505-2E9C-101B-9397-08002B2CF9AE}" pid="57" name="ApprovedBy">
    <vt:lpwstr/>
  </property>
</Properties>
</file>