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6" r:id="rId7"/>
    <p:sldId id="316" r:id="rId8"/>
    <p:sldId id="313" r:id="rId9"/>
    <p:sldId id="336" r:id="rId10"/>
    <p:sldId id="320" r:id="rId11"/>
    <p:sldId id="334" r:id="rId12"/>
    <p:sldId id="325" r:id="rId13"/>
    <p:sldId id="335" r:id="rId14"/>
    <p:sldId id="323" r:id="rId15"/>
    <p:sldId id="314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zti" initials="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72E"/>
    <a:srgbClr val="F6F6F6"/>
    <a:srgbClr val="381750"/>
    <a:srgbClr val="6B56A5"/>
    <a:srgbClr val="00EABA"/>
    <a:srgbClr val="6749B6"/>
    <a:srgbClr val="6A54A6"/>
    <a:srgbClr val="FF1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B8872-894C-49A7-BFC7-DF9172114569}" v="1" dt="2017-11-20T14:09:47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1" autoAdjust="0"/>
    <p:restoredTop sz="96357" autoAdjust="0"/>
  </p:normalViewPr>
  <p:slideViewPr>
    <p:cSldViewPr snapToGrid="0">
      <p:cViewPr varScale="1">
        <p:scale>
          <a:sx n="143" d="100"/>
          <a:sy n="143" d="100"/>
        </p:scale>
        <p:origin x="256" y="200"/>
      </p:cViewPr>
      <p:guideLst>
        <p:guide pos="314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8" Type="http://schemas.microsoft.com/office/2016/11/relationships/changesInfo" Target="changesInfos/changesInfo1.xml"/><Relationship Id="rId29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ázs Magyar" userId="6b8efdba-e5ac-4068-8d74-c62c8fd23034" providerId="ADAL" clId="{08CB8872-894C-49A7-BFC7-DF9172114569}"/>
    <pc:docChg chg="undo custSel modSld">
      <pc:chgData name="Balázs Magyar" userId="6b8efdba-e5ac-4068-8d74-c62c8fd23034" providerId="ADAL" clId="{08CB8872-894C-49A7-BFC7-DF9172114569}" dt="2017-11-21T16:13:01.071" v="1199"/>
      <pc:docMkLst>
        <pc:docMk/>
      </pc:docMkLst>
      <pc:sldChg chg="addSp delSp modSp">
        <pc:chgData name="Balázs Magyar" userId="6b8efdba-e5ac-4068-8d74-c62c8fd23034" providerId="ADAL" clId="{08CB8872-894C-49A7-BFC7-DF9172114569}" dt="2017-11-21T16:13:01.071" v="1199"/>
        <pc:sldMkLst>
          <pc:docMk/>
          <pc:sldMk cId="2034791394" sldId="256"/>
        </pc:sldMkLst>
        <pc:spChg chg="add del mod">
          <ac:chgData name="Balázs Magyar" userId="6b8efdba-e5ac-4068-8d74-c62c8fd23034" providerId="ADAL" clId="{08CB8872-894C-49A7-BFC7-DF9172114569}" dt="2017-11-21T16:11:29.242" v="1193"/>
          <ac:spMkLst>
            <pc:docMk/>
            <pc:sldMk cId="2034791394" sldId="256"/>
            <ac:spMk id="3" creationId="{0FF67E13-1F42-4C04-B12E-898807368CF8}"/>
          </ac:spMkLst>
        </pc:spChg>
        <pc:spChg chg="add del">
          <ac:chgData name="Balázs Magyar" userId="6b8efdba-e5ac-4068-8d74-c62c8fd23034" providerId="ADAL" clId="{08CB8872-894C-49A7-BFC7-DF9172114569}" dt="2017-11-21T16:11:29.242" v="1193"/>
          <ac:spMkLst>
            <pc:docMk/>
            <pc:sldMk cId="2034791394" sldId="256"/>
            <ac:spMk id="4" creationId="{00000000-0000-0000-0000-000000000000}"/>
          </ac:spMkLst>
        </pc:spChg>
        <pc:spChg chg="mod">
          <ac:chgData name="Balázs Magyar" userId="6b8efdba-e5ac-4068-8d74-c62c8fd23034" providerId="ADAL" clId="{08CB8872-894C-49A7-BFC7-DF9172114569}" dt="2017-11-21T16:13:01.071" v="1199"/>
          <ac:spMkLst>
            <pc:docMk/>
            <pc:sldMk cId="2034791394" sldId="256"/>
            <ac:spMk id="5" creationId="{00000000-0000-0000-0000-000000000000}"/>
          </ac:spMkLst>
        </pc:spChg>
      </pc:sldChg>
      <pc:sldChg chg="modSp">
        <pc:chgData name="Balázs Magyar" userId="6b8efdba-e5ac-4068-8d74-c62c8fd23034" providerId="ADAL" clId="{08CB8872-894C-49A7-BFC7-DF9172114569}" dt="2017-11-17T12:41:48.172" v="1160" actId="20577"/>
        <pc:sldMkLst>
          <pc:docMk/>
          <pc:sldMk cId="4074891310" sldId="320"/>
        </pc:sldMkLst>
        <pc:spChg chg="mod">
          <ac:chgData name="Balázs Magyar" userId="6b8efdba-e5ac-4068-8d74-c62c8fd23034" providerId="ADAL" clId="{08CB8872-894C-49A7-BFC7-DF9172114569}" dt="2017-11-17T12:41:48.172" v="1160" actId="20577"/>
          <ac:spMkLst>
            <pc:docMk/>
            <pc:sldMk cId="4074891310" sldId="320"/>
            <ac:spMk id="12" creationId="{48CF9927-DCD4-4DA2-960D-7FF24F4780D2}"/>
          </ac:spMkLst>
        </pc:spChg>
      </pc:sldChg>
      <pc:sldChg chg="modSp">
        <pc:chgData name="Balázs Magyar" userId="6b8efdba-e5ac-4068-8d74-c62c8fd23034" providerId="ADAL" clId="{08CB8872-894C-49A7-BFC7-DF9172114569}" dt="2017-11-17T12:36:38.682" v="1152" actId="1036"/>
        <pc:sldMkLst>
          <pc:docMk/>
          <pc:sldMk cId="327498888" sldId="321"/>
        </pc:sldMkLst>
        <pc:spChg chg="mod">
          <ac:chgData name="Balázs Magyar" userId="6b8efdba-e5ac-4068-8d74-c62c8fd23034" providerId="ADAL" clId="{08CB8872-894C-49A7-BFC7-DF9172114569}" dt="2017-11-17T12:36:38.682" v="1152" actId="1036"/>
          <ac:spMkLst>
            <pc:docMk/>
            <pc:sldMk cId="327498888" sldId="321"/>
            <ac:spMk id="21" creationId="{31777FED-1C1E-4D5B-A275-113BE801531B}"/>
          </ac:spMkLst>
        </pc:spChg>
        <pc:spChg chg="mod">
          <ac:chgData name="Balázs Magyar" userId="6b8efdba-e5ac-4068-8d74-c62c8fd23034" providerId="ADAL" clId="{08CB8872-894C-49A7-BFC7-DF9172114569}" dt="2017-11-17T12:33:16.596" v="1151" actId="20577"/>
          <ac:spMkLst>
            <pc:docMk/>
            <pc:sldMk cId="327498888" sldId="321"/>
            <ac:spMk id="33" creationId="{F43093AD-4D1C-4754-8AD8-71319E0A0E49}"/>
          </ac:spMkLst>
        </pc:spChg>
      </pc:sldChg>
      <pc:sldChg chg="modSp">
        <pc:chgData name="Balázs Magyar" userId="6b8efdba-e5ac-4068-8d74-c62c8fd23034" providerId="ADAL" clId="{08CB8872-894C-49A7-BFC7-DF9172114569}" dt="2017-11-17T12:47:04.966" v="1187" actId="20577"/>
        <pc:sldMkLst>
          <pc:docMk/>
          <pc:sldMk cId="3269171394" sldId="322"/>
        </pc:sldMkLst>
        <pc:spChg chg="mod">
          <ac:chgData name="Balázs Magyar" userId="6b8efdba-e5ac-4068-8d74-c62c8fd23034" providerId="ADAL" clId="{08CB8872-894C-49A7-BFC7-DF9172114569}" dt="2017-11-17T12:30:40.204" v="1147" actId="790"/>
          <ac:spMkLst>
            <pc:docMk/>
            <pc:sldMk cId="3269171394" sldId="322"/>
            <ac:spMk id="18" creationId="{A4A4E195-E974-44AE-B50F-43AD1EE78E2D}"/>
          </ac:spMkLst>
        </pc:spChg>
        <pc:spChg chg="mod">
          <ac:chgData name="Balázs Magyar" userId="6b8efdba-e5ac-4068-8d74-c62c8fd23034" providerId="ADAL" clId="{08CB8872-894C-49A7-BFC7-DF9172114569}" dt="2017-11-17T12:47:04.966" v="1187" actId="20577"/>
          <ac:spMkLst>
            <pc:docMk/>
            <pc:sldMk cId="3269171394" sldId="322"/>
            <ac:spMk id="20" creationId="{D509B4E6-AC90-44F6-B242-3B20A1AFC574}"/>
          </ac:spMkLst>
        </pc:spChg>
      </pc:sldChg>
      <pc:sldChg chg="modSp">
        <pc:chgData name="Balázs Magyar" userId="6b8efdba-e5ac-4068-8d74-c62c8fd23034" providerId="ADAL" clId="{08CB8872-894C-49A7-BFC7-DF9172114569}" dt="2017-11-20T14:09:47.398" v="1188" actId="1076"/>
        <pc:sldMkLst>
          <pc:docMk/>
          <pc:sldMk cId="1717536410" sldId="323"/>
        </pc:sldMkLst>
        <pc:spChg chg="mod">
          <ac:chgData name="Balázs Magyar" userId="6b8efdba-e5ac-4068-8d74-c62c8fd23034" providerId="ADAL" clId="{08CB8872-894C-49A7-BFC7-DF9172114569}" dt="2017-11-20T14:09:47.398" v="1188" actId="1076"/>
          <ac:spMkLst>
            <pc:docMk/>
            <pc:sldMk cId="1717536410" sldId="323"/>
            <ac:spMk id="12" creationId="{48CF9927-DCD4-4DA2-960D-7FF24F4780D2}"/>
          </ac:spMkLst>
        </pc:spChg>
      </pc:sldChg>
      <pc:sldChg chg="modSp">
        <pc:chgData name="Balázs Magyar" userId="6b8efdba-e5ac-4068-8d74-c62c8fd23034" providerId="ADAL" clId="{08CB8872-894C-49A7-BFC7-DF9172114569}" dt="2017-11-17T12:44:58.538" v="1183" actId="20577"/>
        <pc:sldMkLst>
          <pc:docMk/>
          <pc:sldMk cId="1918134112" sldId="325"/>
        </pc:sldMkLst>
        <pc:spChg chg="mod">
          <ac:chgData name="Balázs Magyar" userId="6b8efdba-e5ac-4068-8d74-c62c8fd23034" providerId="ADAL" clId="{08CB8872-894C-49A7-BFC7-DF9172114569}" dt="2017-11-17T12:44:58.538" v="1183" actId="20577"/>
          <ac:spMkLst>
            <pc:docMk/>
            <pc:sldMk cId="1918134112" sldId="325"/>
            <ac:spMk id="11" creationId="{D9AD7211-9913-4E84-9383-5D071BD4A461}"/>
          </ac:spMkLst>
        </pc:spChg>
      </pc:sldChg>
      <pc:sldChg chg="modSp">
        <pc:chgData name="Balázs Magyar" userId="6b8efdba-e5ac-4068-8d74-c62c8fd23034" providerId="ADAL" clId="{08CB8872-894C-49A7-BFC7-DF9172114569}" dt="2017-11-17T12:19:02.257" v="767" actId="1076"/>
        <pc:sldMkLst>
          <pc:docMk/>
          <pc:sldMk cId="2675130167" sldId="328"/>
        </pc:sldMkLst>
        <pc:spChg chg="mod">
          <ac:chgData name="Balázs Magyar" userId="6b8efdba-e5ac-4068-8d74-c62c8fd23034" providerId="ADAL" clId="{08CB8872-894C-49A7-BFC7-DF9172114569}" dt="2017-11-17T12:18:50.925" v="766" actId="20577"/>
          <ac:spMkLst>
            <pc:docMk/>
            <pc:sldMk cId="2675130167" sldId="328"/>
            <ac:spMk id="12" creationId="{48CF9927-DCD4-4DA2-960D-7FF24F4780D2}"/>
          </ac:spMkLst>
        </pc:spChg>
        <pc:picChg chg="mod">
          <ac:chgData name="Balázs Magyar" userId="6b8efdba-e5ac-4068-8d74-c62c8fd23034" providerId="ADAL" clId="{08CB8872-894C-49A7-BFC7-DF9172114569}" dt="2017-11-17T12:19:02.257" v="767" actId="1076"/>
          <ac:picMkLst>
            <pc:docMk/>
            <pc:sldMk cId="2675130167" sldId="328"/>
            <ac:picMk id="7" creationId="{5DBDEA7A-E122-48B1-9948-29CEFD8D56B4}"/>
          </ac:picMkLst>
        </pc:picChg>
      </pc:sldChg>
      <pc:sldChg chg="modSp">
        <pc:chgData name="Balázs Magyar" userId="6b8efdba-e5ac-4068-8d74-c62c8fd23034" providerId="ADAL" clId="{08CB8872-894C-49A7-BFC7-DF9172114569}" dt="2017-11-17T11:25:09.537" v="13" actId="20577"/>
        <pc:sldMkLst>
          <pc:docMk/>
          <pc:sldMk cId="2532678338" sldId="332"/>
        </pc:sldMkLst>
        <pc:spChg chg="mod">
          <ac:chgData name="Balázs Magyar" userId="6b8efdba-e5ac-4068-8d74-c62c8fd23034" providerId="ADAL" clId="{08CB8872-894C-49A7-BFC7-DF9172114569}" dt="2017-11-17T11:25:09.537" v="13" actId="20577"/>
          <ac:spMkLst>
            <pc:docMk/>
            <pc:sldMk cId="2532678338" sldId="332"/>
            <ac:spMk id="44" creationId="{B283996A-A9F8-42E3-B476-412B31F2D458}"/>
          </ac:spMkLst>
        </pc:spChg>
      </pc:sldChg>
      <pc:sldChg chg="modSp">
        <pc:chgData name="Balázs Magyar" userId="6b8efdba-e5ac-4068-8d74-c62c8fd23034" providerId="ADAL" clId="{08CB8872-894C-49A7-BFC7-DF9172114569}" dt="2017-11-21T16:11:33.898" v="1194" actId="1035"/>
        <pc:sldMkLst>
          <pc:docMk/>
          <pc:sldMk cId="112615902" sldId="333"/>
        </pc:sldMkLst>
        <pc:spChg chg="mod">
          <ac:chgData name="Balázs Magyar" userId="6b8efdba-e5ac-4068-8d74-c62c8fd23034" providerId="ADAL" clId="{08CB8872-894C-49A7-BFC7-DF9172114569}" dt="2017-11-21T16:11:33.898" v="1194" actId="1035"/>
          <ac:spMkLst>
            <pc:docMk/>
            <pc:sldMk cId="112615902" sldId="333"/>
            <ac:spMk id="10" creationId="{15C14C2C-C592-41CE-9F1E-0917C6E143E1}"/>
          </ac:spMkLst>
        </pc:spChg>
        <pc:spChg chg="mod">
          <ac:chgData name="Balázs Magyar" userId="6b8efdba-e5ac-4068-8d74-c62c8fd23034" providerId="ADAL" clId="{08CB8872-894C-49A7-BFC7-DF9172114569}" dt="2017-11-17T12:39:07.725" v="1153" actId="20577"/>
          <ac:spMkLst>
            <pc:docMk/>
            <pc:sldMk cId="112615902" sldId="333"/>
            <ac:spMk id="13" creationId="{0D51591A-606A-4E84-8F7D-B1591EEAE591}"/>
          </ac:spMkLst>
        </pc:spChg>
        <pc:picChg chg="mod">
          <ac:chgData name="Balázs Magyar" userId="6b8efdba-e5ac-4068-8d74-c62c8fd23034" providerId="ADAL" clId="{08CB8872-894C-49A7-BFC7-DF9172114569}" dt="2017-11-17T12:22:24.879" v="1041" actId="14861"/>
          <ac:picMkLst>
            <pc:docMk/>
            <pc:sldMk cId="112615902" sldId="333"/>
            <ac:picMk id="7" creationId="{2BA17002-9F37-4DEB-8320-84E2C9C0B8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7FDC-19EA-6749-964F-E76BD88F5EA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5CFD-A54C-4D4A-BE7C-286DC9E39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46AD8-1448-2C4A-B668-BC803804DEC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71AB6-35CC-F045-A938-E78D44706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1AB6-35CC-F045-A938-E78D44706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5117-4549-437A-82F6-149D46F96C0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382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1AB6-35CC-F045-A938-E78D447065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5117-4549-437A-82F6-149D46F96C00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957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5117-4549-437A-82F6-149D46F96C00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49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5117-4549-437A-82F6-149D46F96C00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073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5117-4549-437A-82F6-149D46F96C00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80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20618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98126"/>
            <a:ext cx="9144000" cy="1655762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086C-9A97-47D7-9FFB-53E0FEB59DBF}" type="datetime4">
              <a:rPr lang="hu-HU" smtClean="0"/>
              <a:t>2017. November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www.parkl.net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8CE4-6015-2E44-A66F-F2673E10A37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65760"/>
            <a:ext cx="830675" cy="830675"/>
          </a:xfrm>
          <a:prstGeom prst="rect">
            <a:avLst/>
          </a:prstGeom>
          <a:solidFill>
            <a:srgbClr val="F6F6F6"/>
          </a:solidFill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69"/>
            <a:ext cx="11277600" cy="4400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6450" y="4364368"/>
            <a:ext cx="819397" cy="593766"/>
          </a:xfrm>
          <a:prstGeom prst="rect">
            <a:avLst/>
          </a:prstGeom>
          <a:solidFill>
            <a:srgbClr val="00E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/>
          <p:cNvSpPr/>
          <p:nvPr/>
        </p:nvSpPr>
        <p:spPr>
          <a:xfrm>
            <a:off x="8811490" y="4364368"/>
            <a:ext cx="819397" cy="593766"/>
          </a:xfrm>
          <a:prstGeom prst="rect">
            <a:avLst/>
          </a:prstGeom>
          <a:solidFill>
            <a:srgbClr val="FF1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10236530" y="4364368"/>
            <a:ext cx="819397" cy="593766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3185557" y="4364368"/>
            <a:ext cx="819397" cy="593766"/>
          </a:xfrm>
          <a:prstGeom prst="rect">
            <a:avLst/>
          </a:prstGeom>
          <a:solidFill>
            <a:srgbClr val="1D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4928258" y="4364368"/>
            <a:ext cx="819397" cy="59376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1442856" y="4364368"/>
            <a:ext cx="819397" cy="593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236530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36530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168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36530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11490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11490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11490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106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6450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86450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234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6450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186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8258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246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8258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246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28258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246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79625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79625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79625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2856" y="5284520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42856" y="5646718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73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42856" y="6008916"/>
            <a:ext cx="819397" cy="249382"/>
          </a:xfrm>
          <a:prstGeom prst="rect">
            <a:avLst/>
          </a:prstGeom>
          <a:solidFill>
            <a:srgbClr val="F6F6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182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76325"/>
            <a:ext cx="11610975" cy="470535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F95-BAE4-489A-ADCE-B8FE6F23F0A5}" type="datetime4">
              <a:rPr lang="hu-HU" smtClean="0"/>
              <a:t>2017. November 28.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www.parkl.net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8CE4-6015-2E44-A66F-F2673E10A3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E1A-E646-4196-9FE0-62500197B68A}" type="datetime4">
              <a:rPr lang="hu-HU" smtClean="0"/>
              <a:t>2017. November 28.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www.parkl.net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8CE4-6015-2E44-A66F-F2673E10A376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DB75D9A-699F-4B95-8A1D-3FEEEC4B4B6E}"/>
              </a:ext>
            </a:extLst>
          </p:cNvPr>
          <p:cNvCxnSpPr/>
          <p:nvPr userDrawn="1"/>
        </p:nvCxnSpPr>
        <p:spPr>
          <a:xfrm>
            <a:off x="536028" y="6265151"/>
            <a:ext cx="1119351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6028" y="6265151"/>
            <a:ext cx="1119351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20618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98126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0085D-DE35-488C-8C9B-A0C00FA1827D}" type="datetime4">
              <a:rPr lang="hu-HU" smtClean="0"/>
              <a:t>2017. November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www.parkl.net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DFCDED-6323-424E-8F33-F36362635549}" type="slidenum">
              <a:rPr lang="hu-HU" smtClean="0"/>
              <a:pPr/>
              <a:t>‹#›</a:t>
            </a:fld>
            <a:endParaRPr lang="hu-HU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330173-A464-431B-A9D0-C7AA72DD0076}" type="datetime4">
              <a:rPr lang="hu-HU" smtClean="0"/>
              <a:t>2017. November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www.parkl.net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FCDED-6323-424E-8F33-F36362635549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5126" y="365760"/>
            <a:ext cx="9664535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D140DB-7431-4B22-9D62-31B3D820F38A}" type="datetime4">
              <a:rPr lang="hu-HU" smtClean="0"/>
              <a:t>2017. November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www.parkl.net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FCDED-6323-424E-8F33-F36362635549}" type="slidenum">
              <a:rPr lang="hu-HU" smtClean="0"/>
              <a:t>‹#›</a:t>
            </a:fld>
            <a:endParaRPr lang="hu-HU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6028" y="6274676"/>
            <a:ext cx="1119351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65760"/>
            <a:ext cx="830675" cy="830675"/>
          </a:xfrm>
          <a:prstGeom prst="rect">
            <a:avLst/>
          </a:prstGeom>
          <a:noFill/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65760"/>
            <a:ext cx="830675" cy="830675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59"/>
            <a:ext cx="9664535" cy="831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344295"/>
            <a:ext cx="10495210" cy="48641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45238"/>
            <a:ext cx="27432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CFC1366F-E11F-4987-B062-83182DCFB790}" type="datetime4">
              <a:rPr lang="hu-HU" smtClean="0"/>
              <a:t>2017. November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45238"/>
            <a:ext cx="41148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www.parkl.net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45238"/>
            <a:ext cx="27432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A8E78CE4-6015-2E44-A66F-F2673E10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3475">
          <p15:clr>
            <a:srgbClr val="F26B43"/>
          </p15:clr>
        </p15:guide>
        <p15:guide id="7" orient="horz" pos="3566">
          <p15:clr>
            <a:srgbClr val="F26B43"/>
          </p15:clr>
        </p15:guide>
        <p15:guide id="0" pos="529">
          <p15:clr>
            <a:srgbClr val="F26B43"/>
          </p15:clr>
        </p15:guide>
        <p15:guide id="8" pos="7151">
          <p15:clr>
            <a:srgbClr val="F26B43"/>
          </p15:clr>
        </p15:guide>
        <p15:guide id="9" pos="619">
          <p15:clr>
            <a:srgbClr val="F26B43"/>
          </p15:clr>
        </p15:guide>
        <p15:guide id="10" pos="3795">
          <p15:clr>
            <a:srgbClr val="F26B43"/>
          </p15:clr>
        </p15:guide>
        <p15:guide id="11" pos="7061">
          <p15:clr>
            <a:srgbClr val="F26B43"/>
          </p15:clr>
        </p15:guide>
        <p15:guide id="12" pos="3885">
          <p15:clr>
            <a:srgbClr val="F26B43"/>
          </p15:clr>
        </p15:guide>
        <p15:guide id="13" orient="horz" pos="3997">
          <p15:clr>
            <a:srgbClr val="F26B43"/>
          </p15:clr>
        </p15:guide>
        <p15:guide id="14" orient="horz" pos="2115">
          <p15:clr>
            <a:srgbClr val="F26B43"/>
          </p15:clr>
        </p15:guide>
        <p15:guide id="15" orient="horz" pos="220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/>
            </a:gs>
            <a:gs pos="100000">
              <a:schemeClr val="accent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2" y="365760"/>
            <a:ext cx="830675" cy="83067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834241" y="627189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45127" y="365759"/>
            <a:ext cx="9664535" cy="8312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45127" y="1344295"/>
            <a:ext cx="10495210" cy="48641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45238"/>
            <a:ext cx="27432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C0A06EA6-17D9-4A3D-B8E5-8D9E7DEE6682}" type="datetime4">
              <a:rPr lang="hu-HU" smtClean="0"/>
              <a:t>2017. November 28.</a:t>
            </a:fld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45238"/>
            <a:ext cx="41148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www.parkl.net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45238"/>
            <a:ext cx="27432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ADFCDED-6323-424E-8F33-F3636263554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8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3475">
          <p15:clr>
            <a:srgbClr val="F26B43"/>
          </p15:clr>
        </p15:guide>
        <p15:guide id="7" orient="horz" pos="3566">
          <p15:clr>
            <a:srgbClr val="F26B43"/>
          </p15:clr>
        </p15:guide>
        <p15:guide id="8" pos="529">
          <p15:clr>
            <a:srgbClr val="F26B43"/>
          </p15:clr>
        </p15:guide>
        <p15:guide id="9" pos="7151">
          <p15:clr>
            <a:srgbClr val="F26B43"/>
          </p15:clr>
        </p15:guide>
        <p15:guide id="10" pos="3885">
          <p15:clr>
            <a:srgbClr val="F26B43"/>
          </p15:clr>
        </p15:guide>
        <p15:guide id="11" pos="3795">
          <p15:clr>
            <a:srgbClr val="F26B43"/>
          </p15:clr>
        </p15:guide>
        <p15:guide id="12" pos="7061">
          <p15:clr>
            <a:srgbClr val="F26B43"/>
          </p15:clr>
        </p15:guide>
        <p15:guide id="13" pos="619">
          <p15:clr>
            <a:srgbClr val="F26B43"/>
          </p15:clr>
        </p15:guide>
        <p15:guide id="14" orient="horz" pos="3997">
          <p15:clr>
            <a:srgbClr val="F26B43"/>
          </p15:clr>
        </p15:guide>
        <p15:guide id="15" orient="horz" pos="2205">
          <p15:clr>
            <a:srgbClr val="F26B43"/>
          </p15:clr>
        </p15:guide>
        <p15:guide id="16" orient="horz" pos="21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2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3475">
          <p15:clr>
            <a:srgbClr val="F26B43"/>
          </p15:clr>
        </p15:guide>
        <p15:guide id="7" orient="horz" pos="3566">
          <p15:clr>
            <a:srgbClr val="F26B43"/>
          </p15:clr>
        </p15:guide>
        <p15:guide id="8" pos="529">
          <p15:clr>
            <a:srgbClr val="F26B43"/>
          </p15:clr>
        </p15:guide>
        <p15:guide id="9" pos="7151">
          <p15:clr>
            <a:srgbClr val="F26B43"/>
          </p15:clr>
        </p15:guide>
        <p15:guide id="10" pos="3885">
          <p15:clr>
            <a:srgbClr val="F26B43"/>
          </p15:clr>
        </p15:guide>
        <p15:guide id="11" pos="3795">
          <p15:clr>
            <a:srgbClr val="F26B43"/>
          </p15:clr>
        </p15:guide>
        <p15:guide id="12" pos="7061">
          <p15:clr>
            <a:srgbClr val="F26B43"/>
          </p15:clr>
        </p15:guide>
        <p15:guide id="13" pos="619">
          <p15:clr>
            <a:srgbClr val="F26B43"/>
          </p15:clr>
        </p15:guide>
        <p15:guide id="14" orient="horz" pos="3997">
          <p15:clr>
            <a:srgbClr val="F26B43"/>
          </p15:clr>
        </p15:guide>
        <p15:guide id="15" orient="horz" pos="2205">
          <p15:clr>
            <a:srgbClr val="F26B43"/>
          </p15:clr>
        </p15:guide>
        <p15:guide id="16" orient="horz" pos="21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svg"/><Relationship Id="rId12" Type="http://schemas.openxmlformats.org/officeDocument/2006/relationships/image" Target="../media/image12.png"/><Relationship Id="rId13" Type="http://schemas.openxmlformats.org/officeDocument/2006/relationships/image" Target="../media/image17.svg"/><Relationship Id="rId14" Type="http://schemas.openxmlformats.org/officeDocument/2006/relationships/image" Target="../media/image13.png"/><Relationship Id="rId15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image" Target="../media/image9.png"/><Relationship Id="rId7" Type="http://schemas.openxmlformats.org/officeDocument/2006/relationships/image" Target="../media/image11.svg"/><Relationship Id="rId8" Type="http://schemas.openxmlformats.org/officeDocument/2006/relationships/image" Target="../media/image10.png"/><Relationship Id="rId9" Type="http://schemas.openxmlformats.org/officeDocument/2006/relationships/image" Target="../media/image13.sv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D4533F-7A4E-4067-AA13-30FF095AD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5863" r="-53" b="27973"/>
          <a:stretch/>
        </p:blipFill>
        <p:spPr>
          <a:xfrm>
            <a:off x="-5549" y="0"/>
            <a:ext cx="1222368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FA598C-E68D-49BE-AD1F-A4438B949311}"/>
              </a:ext>
            </a:extLst>
          </p:cNvPr>
          <p:cNvSpPr/>
          <p:nvPr/>
        </p:nvSpPr>
        <p:spPr>
          <a:xfrm>
            <a:off x="-26132" y="0"/>
            <a:ext cx="12218132" cy="6858000"/>
          </a:xfrm>
          <a:prstGeom prst="rect">
            <a:avLst/>
          </a:prstGeom>
          <a:solidFill>
            <a:srgbClr val="3817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3372" y="2259479"/>
            <a:ext cx="9144000" cy="2245608"/>
          </a:xfrm>
        </p:spPr>
        <p:txBody>
          <a:bodyPr anchor="ctr"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 Új kapukat nyit az </a:t>
            </a:r>
            <a:r>
              <a:rPr lang="hu-HU" dirty="0" err="1" smtClean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IoT</a:t>
            </a:r>
            <a:r>
              <a:rPr lang="hu-HU" dirty="0" smtClean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 a parkolóházak digitalizálásánál</a:t>
            </a:r>
            <a:endParaRPr lang="hu-HU" dirty="0">
              <a:solidFill>
                <a:schemeClr val="bg1"/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3372" y="4736987"/>
            <a:ext cx="9144000" cy="633681"/>
          </a:xfrm>
        </p:spPr>
        <p:txBody>
          <a:bodyPr anchor="ctr">
            <a:normAutofit/>
          </a:bodyPr>
          <a:lstStyle/>
          <a:p>
            <a:r>
              <a:rPr lang="hu-HU" sz="2800" dirty="0" smtClean="0">
                <a:solidFill>
                  <a:schemeClr val="accent3"/>
                </a:solidFill>
              </a:rPr>
              <a:t>Somogyi Zsolt - Parkl</a:t>
            </a:r>
            <a:endParaRPr lang="hu-HU" sz="2800" dirty="0">
              <a:solidFill>
                <a:schemeClr val="accent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www.parkl.net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77461B-5E53-47B8-A944-82B8C92DF1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305" y="618156"/>
            <a:ext cx="962725" cy="9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4897" y="2305550"/>
            <a:ext cx="3929503" cy="3006392"/>
            <a:chOff x="664033" y="1963412"/>
            <a:chExt cx="5382071" cy="4117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098" y="1963412"/>
              <a:ext cx="2880000" cy="1445035"/>
            </a:xfrm>
            <a:prstGeom prst="rect">
              <a:avLst/>
            </a:prstGeom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854" b="5948"/>
            <a:stretch/>
          </p:blipFill>
          <p:spPr>
            <a:xfrm>
              <a:off x="982663" y="4638264"/>
              <a:ext cx="2880000" cy="1442875"/>
            </a:xfrm>
            <a:prstGeom prst="rect">
              <a:avLst/>
            </a:prstGeom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64033" y="2285828"/>
              <a:ext cx="2035662" cy="8009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u-HU" sz="1600" dirty="0"/>
                <a:t>Okos kiegészítők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75399" y="4981294"/>
              <a:ext cx="2070705" cy="80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Önjáró</a:t>
              </a:r>
              <a:endParaRPr lang="hu-HU" sz="1600" dirty="0"/>
            </a:p>
            <a:p>
              <a:r>
                <a:rPr lang="hu-HU" sz="1600" dirty="0"/>
                <a:t>autók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0485E92-38D4-476D-AD18-AB4B0AFCA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5"/>
          <a:stretch/>
        </p:blipFill>
        <p:spPr>
          <a:xfrm>
            <a:off x="4724401" y="0"/>
            <a:ext cx="746759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B458A3-98FB-4887-B3AA-4B6943F6DA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3094C7-712A-4FA8-A36F-106E5E23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www.parkl.net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5C30B0-A660-4AB5-9F0A-F5166465085C}"/>
              </a:ext>
            </a:extLst>
          </p:cNvPr>
          <p:cNvSpPr/>
          <p:nvPr/>
        </p:nvSpPr>
        <p:spPr>
          <a:xfrm>
            <a:off x="4724401" y="414832"/>
            <a:ext cx="3741738" cy="1317369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hu-HU" dirty="0">
                <a:solidFill>
                  <a:schemeClr val="tx1"/>
                </a:solidFill>
              </a:rPr>
              <a:t>és olyan élhető városokat hozzunk létre, ahol kevesebb autó köröz az utcákon parkolóhelyeket keresve.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A25B1AA-3D40-4D20-9214-C6B83858301A}"/>
              </a:ext>
            </a:extLst>
          </p:cNvPr>
          <p:cNvSpPr/>
          <p:nvPr/>
        </p:nvSpPr>
        <p:spPr>
          <a:xfrm>
            <a:off x="1027531" y="414832"/>
            <a:ext cx="3696869" cy="1317369"/>
          </a:xfrm>
          <a:prstGeom prst="rect">
            <a:avLst/>
          </a:prstGeom>
          <a:solidFill>
            <a:srgbClr val="3817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Víziónk, hogy a platformunkra további parkolással kapcsolatos szolgáltatásokat építsünk...</a:t>
            </a:r>
          </a:p>
        </p:txBody>
      </p:sp>
    </p:spTree>
    <p:extLst>
      <p:ext uri="{BB962C8B-B14F-4D97-AF65-F5344CB8AC3E}">
        <p14:creationId xmlns:p14="http://schemas.microsoft.com/office/powerpoint/2010/main" val="196240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Köszönöm a figyelmet!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376592" y="1885207"/>
            <a:ext cx="3851395" cy="1225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kern="1200">
                <a:solidFill>
                  <a:schemeClr val="bg1"/>
                </a:solidFill>
              </a:rPr>
              <a:t>Somogyi Zsolt</a:t>
            </a:r>
            <a:endParaRPr lang="en-US" sz="1400" b="1" kern="1200">
              <a:solidFill>
                <a:schemeClr val="bg1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>
                <a:solidFill>
                  <a:schemeClr val="bg1"/>
                </a:solidFill>
              </a:rPr>
              <a:t>Mobile: +36 30 553 89 29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>
                <a:solidFill>
                  <a:schemeClr val="bg1"/>
                </a:solidFill>
              </a:rPr>
              <a:t>Email: zsolt.somogyi@parkl.net</a:t>
            </a:r>
            <a:endParaRPr lang="hu-HU" sz="1400" kern="12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010"/>
          <a:stretch/>
        </p:blipFill>
        <p:spPr>
          <a:xfrm>
            <a:off x="1320473" y="1795021"/>
            <a:ext cx="1595255" cy="1577782"/>
          </a:xfrm>
          <a:prstGeom prst="ellipse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www.parkl.net</a:t>
            </a:r>
          </a:p>
        </p:txBody>
      </p:sp>
    </p:spTree>
    <p:extLst>
      <p:ext uri="{BB962C8B-B14F-4D97-AF65-F5344CB8AC3E}">
        <p14:creationId xmlns:p14="http://schemas.microsoft.com/office/powerpoint/2010/main" val="11535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6B9880-0EBB-4A5B-BA82-2493BA14F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23376" b="13203"/>
          <a:stretch/>
        </p:blipFill>
        <p:spPr>
          <a:xfrm>
            <a:off x="4991101" y="0"/>
            <a:ext cx="72009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CF9927-DCD4-4DA2-960D-7FF24F4780D2}"/>
              </a:ext>
            </a:extLst>
          </p:cNvPr>
          <p:cNvSpPr/>
          <p:nvPr/>
        </p:nvSpPr>
        <p:spPr>
          <a:xfrm>
            <a:off x="721757" y="1341437"/>
            <a:ext cx="3918948" cy="41751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/>
            <a:r>
              <a:rPr lang="hu-HU" dirty="0">
                <a:ea typeface="Avenir Next" charset="0"/>
                <a:cs typeface="Avenir Next" charset="0"/>
              </a:rPr>
              <a:t>A</a:t>
            </a:r>
            <a:r>
              <a:rPr lang="hu-HU" b="1" dirty="0">
                <a:ea typeface="Avenir Next" charset="0"/>
                <a:cs typeface="Avenir Next" charset="0"/>
              </a:rPr>
              <a:t> PARKL </a:t>
            </a:r>
            <a:r>
              <a:rPr lang="hu-HU" dirty="0">
                <a:ea typeface="Avenir Next" charset="0"/>
                <a:cs typeface="Avenir Next" charset="0"/>
              </a:rPr>
              <a:t>egy digitális platform, amely a parkolási és e-mobilitási szolgáltatásokat egy egységes rendszerbe integrálva optimalizálja a</a:t>
            </a:r>
            <a:r>
              <a:rPr lang="en-US" dirty="0">
                <a:ea typeface="Avenir Next" charset="0"/>
                <a:cs typeface="Avenir Next" charset="0"/>
              </a:rPr>
              <a:t> </a:t>
            </a:r>
            <a:r>
              <a:rPr lang="hu-HU" dirty="0">
                <a:ea typeface="Avenir Next" charset="0"/>
                <a:cs typeface="Avenir Next" charset="0"/>
              </a:rPr>
              <a:t>kapacitások</a:t>
            </a:r>
            <a:r>
              <a:rPr lang="en-US" dirty="0">
                <a:ea typeface="Avenir Next" charset="0"/>
                <a:cs typeface="Avenir Next" charset="0"/>
              </a:rPr>
              <a:t> </a:t>
            </a:r>
            <a:r>
              <a:rPr lang="hu-HU" dirty="0">
                <a:ea typeface="Avenir Next" charset="0"/>
                <a:cs typeface="Avenir Next" charset="0"/>
              </a:rPr>
              <a:t>kihasználását.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586EE16-A263-4F31-9B06-89B7B5502005}"/>
              </a:ext>
            </a:extLst>
          </p:cNvPr>
          <p:cNvSpPr/>
          <p:nvPr/>
        </p:nvSpPr>
        <p:spPr>
          <a:xfrm>
            <a:off x="4991101" y="0"/>
            <a:ext cx="7200000" cy="6858000"/>
          </a:xfrm>
          <a:prstGeom prst="rect">
            <a:avLst/>
          </a:prstGeom>
          <a:solidFill>
            <a:srgbClr val="381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8E712D6-0D8B-4276-8C12-AF89D435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774405" y="2691826"/>
            <a:ext cx="3611431" cy="1474346"/>
          </a:xfrm>
          <a:prstGeom prst="rect">
            <a:avLst/>
          </a:prstGeom>
        </p:spPr>
      </p:pic>
      <p:sp>
        <p:nvSpPr>
          <p:cNvPr id="36" name="Footer Placeholder 2">
            <a:extLst>
              <a:ext uri="{FF2B5EF4-FFF2-40B4-BE49-F238E27FC236}">
                <a16:creationId xmlns="" xmlns:a16="http://schemas.microsoft.com/office/drawing/2014/main" id="{F869DB21-5448-4C13-BDC8-20D1C23F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5238"/>
            <a:ext cx="4114800" cy="3762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F2455EF-4691-4814-BD2E-79AD86231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5863" r="196" b="2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AC5B3C-2D77-410C-82A6-A169AC8B2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1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5690E-4F06-4994-A4E0-0557204B008A}"/>
              </a:ext>
            </a:extLst>
          </p:cNvPr>
          <p:cNvSpPr>
            <a:spLocks noGrp="1"/>
          </p:cNvSpPr>
          <p:nvPr>
            <p:ph type="title"/>
            <p:extLst/>
          </p:nvPr>
        </p:nvSpPr>
        <p:spPr/>
        <p:txBody>
          <a:bodyPr>
            <a:noAutofit/>
          </a:bodyPr>
          <a:lstStyle/>
          <a:p>
            <a:r>
              <a:rPr lang="hu-HU" b="0" dirty="0">
                <a:solidFill>
                  <a:schemeClr val="bg1"/>
                </a:solidFill>
              </a:rPr>
              <a:t>Teljes körű integrált ügyfélélményt alkottunk, amely platformhoz további szolgáltatások kapcsolhatók a partnereink igénye szerint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3916394-8A5E-4A3E-8B7A-710D5F1770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230B75-7B9C-4CFD-99BB-25A97649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1E57B9B-99A2-4B56-A452-7AA75B9ADB92}"/>
              </a:ext>
            </a:extLst>
          </p:cNvPr>
          <p:cNvGrpSpPr/>
          <p:nvPr/>
        </p:nvGrpSpPr>
        <p:grpSpPr>
          <a:xfrm>
            <a:off x="5679834" y="2851859"/>
            <a:ext cx="814698" cy="814698"/>
            <a:chOff x="5688651" y="2341748"/>
            <a:chExt cx="814698" cy="814698"/>
          </a:xfrm>
        </p:grpSpPr>
        <p:pic>
          <p:nvPicPr>
            <p:cNvPr id="59" name="Graphic 58" descr="Smart Phone">
              <a:extLst>
                <a:ext uri="{FF2B5EF4-FFF2-40B4-BE49-F238E27FC236}">
                  <a16:creationId xmlns="" xmlns:a16="http://schemas.microsoft.com/office/drawing/2014/main" id="{9A52BF75-6BF5-4EE0-81C4-4F979B12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8651" y="2341748"/>
              <a:ext cx="814698" cy="814698"/>
            </a:xfrm>
            <a:prstGeom prst="rect">
              <a:avLst/>
            </a:prstGeom>
          </p:spPr>
        </p:pic>
        <p:pic>
          <p:nvPicPr>
            <p:cNvPr id="60" name="Graphic 59" descr="Play">
              <a:extLst>
                <a:ext uri="{FF2B5EF4-FFF2-40B4-BE49-F238E27FC236}">
                  <a16:creationId xmlns="" xmlns:a16="http://schemas.microsoft.com/office/drawing/2014/main" id="{B7DD7708-7349-4F03-A482-CEC4B9DC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49535" y="2591211"/>
              <a:ext cx="315151" cy="315151"/>
            </a:xfrm>
            <a:prstGeom prst="rect">
              <a:avLst/>
            </a:prstGeom>
          </p:spPr>
        </p:pic>
      </p:grp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7FF094C5-1A37-429A-B679-72BD47D6F344}"/>
              </a:ext>
            </a:extLst>
          </p:cNvPr>
          <p:cNvGrpSpPr/>
          <p:nvPr/>
        </p:nvGrpSpPr>
        <p:grpSpPr>
          <a:xfrm>
            <a:off x="7806782" y="2846566"/>
            <a:ext cx="803278" cy="803278"/>
            <a:chOff x="7378091" y="2365744"/>
            <a:chExt cx="803278" cy="803278"/>
          </a:xfrm>
        </p:grpSpPr>
        <p:pic>
          <p:nvPicPr>
            <p:cNvPr id="57" name="Graphic 56" descr="Smart Phone">
              <a:extLst>
                <a:ext uri="{FF2B5EF4-FFF2-40B4-BE49-F238E27FC236}">
                  <a16:creationId xmlns="" xmlns:a16="http://schemas.microsoft.com/office/drawing/2014/main" id="{B1D36889-96FE-4F42-8343-6C00013B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378091" y="2365744"/>
              <a:ext cx="803278" cy="803278"/>
            </a:xfrm>
            <a:prstGeom prst="rect">
              <a:avLst/>
            </a:prstGeom>
          </p:spPr>
        </p:pic>
        <p:pic>
          <p:nvPicPr>
            <p:cNvPr id="58" name="Graphic 57" descr="Stop">
              <a:extLst>
                <a:ext uri="{FF2B5EF4-FFF2-40B4-BE49-F238E27FC236}">
                  <a16:creationId xmlns="" xmlns:a16="http://schemas.microsoft.com/office/drawing/2014/main" id="{09CDBA77-21A9-4466-AD43-C714AAFB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71370" y="2665499"/>
              <a:ext cx="225774" cy="225774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A7020AB-9076-4ECB-AFA8-5629F4CF3D7E}"/>
              </a:ext>
            </a:extLst>
          </p:cNvPr>
          <p:cNvSpPr/>
          <p:nvPr/>
        </p:nvSpPr>
        <p:spPr>
          <a:xfrm>
            <a:off x="710315" y="2003151"/>
            <a:ext cx="1894195" cy="63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sz="1200" b="1" dirty="0">
                <a:solidFill>
                  <a:schemeClr val="bg1"/>
                </a:solidFill>
              </a:rPr>
              <a:t>Felhasználói </a:t>
            </a:r>
            <a:br>
              <a:rPr lang="hu-HU" sz="1200" b="1" dirty="0">
                <a:solidFill>
                  <a:schemeClr val="bg1"/>
                </a:solidFill>
              </a:rPr>
            </a:br>
            <a:r>
              <a:rPr lang="hu-HU" sz="1200" b="1" dirty="0">
                <a:solidFill>
                  <a:schemeClr val="bg1"/>
                </a:solidFill>
              </a:rPr>
              <a:t>regisztráció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0C58B1F-1CA8-4420-81CC-EA5EDFBB678F}"/>
              </a:ext>
            </a:extLst>
          </p:cNvPr>
          <p:cNvSpPr/>
          <p:nvPr/>
        </p:nvSpPr>
        <p:spPr>
          <a:xfrm>
            <a:off x="5082859" y="2003151"/>
            <a:ext cx="1894195" cy="63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sz="1200" b="1" dirty="0">
                <a:solidFill>
                  <a:schemeClr val="bg1"/>
                </a:solidFill>
              </a:rPr>
              <a:t>Parkolás / Elektromos töltés indítása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D549025-0809-494A-926D-E6A366CE4A25}"/>
              </a:ext>
            </a:extLst>
          </p:cNvPr>
          <p:cNvSpPr/>
          <p:nvPr/>
        </p:nvSpPr>
        <p:spPr>
          <a:xfrm>
            <a:off x="7300028" y="2003151"/>
            <a:ext cx="1894195" cy="63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Parkolás / Elektromos </a:t>
            </a:r>
            <a:br>
              <a:rPr lang="hu-HU" sz="1200" b="1" dirty="0">
                <a:solidFill>
                  <a:schemeClr val="bg1"/>
                </a:solidFill>
              </a:rPr>
            </a:br>
            <a:r>
              <a:rPr lang="hu-HU" sz="1200" b="1" dirty="0">
                <a:solidFill>
                  <a:schemeClr val="bg1"/>
                </a:solidFill>
              </a:rPr>
              <a:t>töltés leállítása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EB6A54-C52E-432A-BB54-447E2395429B}"/>
              </a:ext>
            </a:extLst>
          </p:cNvPr>
          <p:cNvSpPr/>
          <p:nvPr/>
        </p:nvSpPr>
        <p:spPr>
          <a:xfrm>
            <a:off x="9458017" y="2003151"/>
            <a:ext cx="1894195" cy="63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sz="1200" b="1" dirty="0">
                <a:solidFill>
                  <a:schemeClr val="bg1"/>
                </a:solidFill>
              </a:rPr>
              <a:t>Parkolás / Elektromos töltés fizetése applikációból</a:t>
            </a:r>
            <a:endParaRPr lang="hu-HU" sz="600" dirty="0">
              <a:solidFill>
                <a:schemeClr val="bg1"/>
              </a:solidFill>
            </a:endParaRPr>
          </a:p>
        </p:txBody>
      </p:sp>
      <p:pic>
        <p:nvPicPr>
          <p:cNvPr id="29" name="Graphic 28" descr="Credit card">
            <a:extLst>
              <a:ext uri="{FF2B5EF4-FFF2-40B4-BE49-F238E27FC236}">
                <a16:creationId xmlns="" xmlns:a16="http://schemas.microsoft.com/office/drawing/2014/main" id="{F576056D-E159-43EE-BB73-3C950962E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80613" y="2851859"/>
            <a:ext cx="850620" cy="8506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CE4F4E4-C5F0-4ADD-8764-EF941E236A43}"/>
              </a:ext>
            </a:extLst>
          </p:cNvPr>
          <p:cNvSpPr/>
          <p:nvPr/>
        </p:nvSpPr>
        <p:spPr>
          <a:xfrm>
            <a:off x="2828145" y="2003151"/>
            <a:ext cx="1894195" cy="63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Parkolóhelyek / Elektromos töltők keresése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FF82A8C8-E149-4A99-A8C5-2D7BEC964101}"/>
              </a:ext>
            </a:extLst>
          </p:cNvPr>
          <p:cNvCxnSpPr>
            <a:cxnSpLocks/>
          </p:cNvCxnSpPr>
          <p:nvPr/>
        </p:nvCxnSpPr>
        <p:spPr>
          <a:xfrm>
            <a:off x="2388004" y="3282756"/>
            <a:ext cx="64311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1AE1AB29-0836-4633-A9D3-223D0507CADF}"/>
              </a:ext>
            </a:extLst>
          </p:cNvPr>
          <p:cNvCxnSpPr>
            <a:cxnSpLocks/>
          </p:cNvCxnSpPr>
          <p:nvPr/>
        </p:nvCxnSpPr>
        <p:spPr>
          <a:xfrm>
            <a:off x="4702247" y="3277169"/>
            <a:ext cx="64311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98F57BF6-7450-4443-9807-60826C6FF54B}"/>
              </a:ext>
            </a:extLst>
          </p:cNvPr>
          <p:cNvCxnSpPr>
            <a:cxnSpLocks/>
          </p:cNvCxnSpPr>
          <p:nvPr/>
        </p:nvCxnSpPr>
        <p:spPr>
          <a:xfrm>
            <a:off x="6828349" y="3277169"/>
            <a:ext cx="64311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4B8FA04-90C0-448E-9BAA-E1A9CB8651BF}"/>
              </a:ext>
            </a:extLst>
          </p:cNvPr>
          <p:cNvCxnSpPr>
            <a:cxnSpLocks/>
          </p:cNvCxnSpPr>
          <p:nvPr/>
        </p:nvCxnSpPr>
        <p:spPr>
          <a:xfrm>
            <a:off x="8969059" y="3277169"/>
            <a:ext cx="64311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5" name="Graphic 34" descr="Network">
            <a:extLst>
              <a:ext uri="{FF2B5EF4-FFF2-40B4-BE49-F238E27FC236}">
                <a16:creationId xmlns="" xmlns:a16="http://schemas.microsoft.com/office/drawing/2014/main" id="{73B1759B-B951-42C3-9709-7BFA32FE65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00210" y="2795934"/>
            <a:ext cx="914400" cy="914400"/>
          </a:xfrm>
          <a:prstGeom prst="rect">
            <a:avLst/>
          </a:prstGeom>
        </p:spPr>
      </p:pic>
      <p:pic>
        <p:nvPicPr>
          <p:cNvPr id="36" name="Graphic 35" descr="Map with pin">
            <a:extLst>
              <a:ext uri="{FF2B5EF4-FFF2-40B4-BE49-F238E27FC236}">
                <a16:creationId xmlns="" xmlns:a16="http://schemas.microsoft.com/office/drawing/2014/main" id="{7946A659-E0A1-4716-8DCB-9F5A93A51A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78921" y="2771452"/>
            <a:ext cx="914400" cy="9144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D9A685C-6A05-4A05-9DE1-A81FC492BEE6}"/>
              </a:ext>
            </a:extLst>
          </p:cNvPr>
          <p:cNvSpPr/>
          <p:nvPr/>
        </p:nvSpPr>
        <p:spPr>
          <a:xfrm>
            <a:off x="845127" y="3964744"/>
            <a:ext cx="1894195" cy="224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Mobilalkalmazás megkezdéséhez felhasználó és fizetési adatok regisztrálása.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F85C1AC-F6A5-40B3-8BF6-8CBB6E612E49}"/>
              </a:ext>
            </a:extLst>
          </p:cNvPr>
          <p:cNvSpPr/>
          <p:nvPr/>
        </p:nvSpPr>
        <p:spPr>
          <a:xfrm>
            <a:off x="5151573" y="3964744"/>
            <a:ext cx="1894195" cy="224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Parkolás indítása, garázskapuk, sorompók nyitása.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Elektromos töltő csatlakozás kiválasztása után megkezdhető a töltés az applikáció segítségével.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D90F7A1-DE23-4FE7-B58C-50E29FB33677}"/>
              </a:ext>
            </a:extLst>
          </p:cNvPr>
          <p:cNvSpPr/>
          <p:nvPr/>
        </p:nvSpPr>
        <p:spPr>
          <a:xfrm>
            <a:off x="7304796" y="3964744"/>
            <a:ext cx="1894195" cy="224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A töltés befejeztével applikáción keresztül megjeleníthető az igénybe vett szolgáltatások díja és a kapcsolódó fogyasztási adatok pl. kW mennyiség.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F3F1A39-E8CB-4D79-A693-3D11536096E2}"/>
              </a:ext>
            </a:extLst>
          </p:cNvPr>
          <p:cNvSpPr/>
          <p:nvPr/>
        </p:nvSpPr>
        <p:spPr>
          <a:xfrm>
            <a:off x="9612176" y="3964744"/>
            <a:ext cx="1894195" cy="224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Fizetés az applikációban regisztrált kártyával, külső fizetési szolgáltatón keresztül.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Töltés után a regisztrált e-mail címre összesítő küldése. </a:t>
            </a:r>
            <a:endParaRPr lang="hu-HU" sz="6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A7AD9BC-F895-498E-9036-04BA7537735C}"/>
              </a:ext>
            </a:extLst>
          </p:cNvPr>
          <p:cNvSpPr/>
          <p:nvPr/>
        </p:nvSpPr>
        <p:spPr>
          <a:xfrm>
            <a:off x="2998350" y="3964744"/>
            <a:ext cx="1894195" cy="224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Kiválasztás után parkolóhely / töltőpont adatainak feltüntetése fényképpel a Parkl alkalmazásban. </a:t>
            </a:r>
          </a:p>
        </p:txBody>
      </p:sp>
    </p:spTree>
    <p:extLst>
      <p:ext uri="{BB962C8B-B14F-4D97-AF65-F5344CB8AC3E}">
        <p14:creationId xmlns:p14="http://schemas.microsoft.com/office/powerpoint/2010/main" val="121305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C3F468E-9987-40C0-A0BF-1238F1D3E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23376" b="13203"/>
          <a:stretch/>
        </p:blipFill>
        <p:spPr>
          <a:xfrm>
            <a:off x="4991101" y="0"/>
            <a:ext cx="72009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CF9927-DCD4-4DA2-960D-7FF24F4780D2}"/>
              </a:ext>
            </a:extLst>
          </p:cNvPr>
          <p:cNvSpPr/>
          <p:nvPr/>
        </p:nvSpPr>
        <p:spPr>
          <a:xfrm>
            <a:off x="848274" y="533400"/>
            <a:ext cx="3927195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sz="1600" b="1" dirty="0"/>
              <a:t>Parkl </a:t>
            </a:r>
            <a:r>
              <a:rPr lang="hu-HU" sz="1600" b="1" dirty="0"/>
              <a:t>Parkolás</a:t>
            </a:r>
          </a:p>
          <a:p>
            <a:endParaRPr lang="hu-HU" sz="1200" b="1" dirty="0"/>
          </a:p>
          <a:p>
            <a:r>
              <a:rPr lang="hu-HU" sz="1200" dirty="0"/>
              <a:t>A Parkl a legkorszerűbb parkolási szolgáltatásokkal tudja felvértezni akár a már meglévő parkolási rendszereket is.</a:t>
            </a:r>
          </a:p>
          <a:p>
            <a:pPr fontAlgn="base"/>
            <a:endParaRPr lang="hu-HU" sz="1200" b="1" dirty="0">
              <a:ea typeface="Avenir Next" charset="0"/>
              <a:cs typeface="Avenir Next" charset="0"/>
            </a:endParaRPr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Parkl Upgrade: </a:t>
            </a:r>
            <a:r>
              <a:rPr lang="hu-HU" sz="1200" dirty="0"/>
              <a:t>Meglévő parkolási rendszerek digitalizálása és a rendszerek korszerűsítése azok módosítása nélkül.</a:t>
            </a:r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Parkl App: </a:t>
            </a:r>
            <a:r>
              <a:rPr lang="hu-HU" sz="1200" dirty="0"/>
              <a:t>Mobiltelefonos előre helyfoglalás, kapunyitás és fizetés.</a:t>
            </a:r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Parkl Instant Parking:</a:t>
            </a:r>
            <a:r>
              <a:rPr lang="hu-HU" sz="1200" dirty="0"/>
              <a:t> Behajtás, azonosítás és sorompónyitás megállás nélkül.</a:t>
            </a:r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Parkl </a:t>
            </a:r>
            <a:r>
              <a:rPr lang="hu-HU" sz="1200" b="1" dirty="0" err="1"/>
              <a:t>Guestparking</a:t>
            </a:r>
            <a:r>
              <a:rPr lang="hu-HU" sz="1200" b="1" dirty="0"/>
              <a:t>: </a:t>
            </a:r>
            <a:r>
              <a:rPr lang="hu-HU" sz="1200" dirty="0"/>
              <a:t>Vendégmeghívás, helyfoglalás és automatikus beengedése a Parkl alkalmazással.</a:t>
            </a:r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Parkl </a:t>
            </a:r>
            <a:r>
              <a:rPr lang="hu-HU" sz="1200" b="1" dirty="0" err="1"/>
              <a:t>Das</a:t>
            </a:r>
            <a:r>
              <a:rPr lang="en-US" sz="1200" b="1" dirty="0"/>
              <a:t>h</a:t>
            </a:r>
            <a:r>
              <a:rPr lang="hu-HU" sz="1200" b="1" dirty="0" err="1"/>
              <a:t>board</a:t>
            </a:r>
            <a:r>
              <a:rPr lang="hu-HU" sz="1200" b="1" dirty="0"/>
              <a:t>: </a:t>
            </a:r>
            <a:r>
              <a:rPr lang="hu-HU" sz="1200" dirty="0"/>
              <a:t>Parkolási kapacitások elemzése, kihasználtság követése, forgalom előrejelzés és távoli menedzsment.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5C14C2C-C592-41CE-9F1E-0917C6E143E1}"/>
              </a:ext>
            </a:extLst>
          </p:cNvPr>
          <p:cNvSpPr/>
          <p:nvPr/>
        </p:nvSpPr>
        <p:spPr>
          <a:xfrm>
            <a:off x="4992000" y="0"/>
            <a:ext cx="7200000" cy="6858000"/>
          </a:xfrm>
          <a:prstGeom prst="rect">
            <a:avLst/>
          </a:prstGeom>
          <a:solidFill>
            <a:srgbClr val="381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AutoShape 2" descr="7nrsvjvalna-denys-nevozhai.jpg">
            <a:extLst>
              <a:ext uri="{FF2B5EF4-FFF2-40B4-BE49-F238E27FC236}">
                <a16:creationId xmlns="" xmlns:a16="http://schemas.microsoft.com/office/drawing/2014/main" id="{A7250962-646D-4617-91A2-BF4AE3ADA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71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7nrsvjvalna-denys-nevozhai.jpg">
            <a:extLst>
              <a:ext uri="{FF2B5EF4-FFF2-40B4-BE49-F238E27FC236}">
                <a16:creationId xmlns="" xmlns:a16="http://schemas.microsoft.com/office/drawing/2014/main" id="{80B25042-898D-4091-A99D-6FEF7A57A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CF956C8B-3D8C-4A64-8955-ED3DB035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5238"/>
            <a:ext cx="4114800" cy="376237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F43044-932B-4608-A334-ACE60A05FA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6E1EF0-A9B4-442F-83DE-8561AFBAF9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</a:blip>
          <a:stretch>
            <a:fillRect/>
          </a:stretch>
        </p:blipFill>
        <p:spPr>
          <a:xfrm>
            <a:off x="7124702" y="1813078"/>
            <a:ext cx="2933698" cy="29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4363" y="127701"/>
            <a:ext cx="11683274" cy="6500468"/>
            <a:chOff x="269240" y="585775"/>
            <a:chExt cx="11249660" cy="62592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" t="44666" r="6195" b="18334"/>
            <a:stretch/>
          </p:blipFill>
          <p:spPr>
            <a:xfrm>
              <a:off x="269240" y="585775"/>
              <a:ext cx="11249660" cy="62592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68" y="3271387"/>
              <a:ext cx="443992" cy="4439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68" y="4210171"/>
              <a:ext cx="443992" cy="4439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68" y="5148955"/>
              <a:ext cx="443992" cy="4439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4940" y="2474673"/>
              <a:ext cx="450000" cy="45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4940" y="4363571"/>
              <a:ext cx="450000" cy="450000"/>
            </a:xfrm>
            <a:prstGeom prst="rect">
              <a:avLst/>
            </a:prstGeom>
          </p:spPr>
        </p:pic>
      </p:grpSp>
      <p:sp>
        <p:nvSpPr>
          <p:cNvPr id="17" name="Footer Placeholder 2">
            <a:extLst>
              <a:ext uri="{FF2B5EF4-FFF2-40B4-BE49-F238E27FC236}">
                <a16:creationId xmlns="" xmlns:a16="http://schemas.microsoft.com/office/drawing/2014/main" id="{CF956C8B-3D8C-4A64-8955-ED3DB035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5238"/>
            <a:ext cx="4114800" cy="376237"/>
          </a:xfrm>
        </p:spPr>
        <p:txBody>
          <a:bodyPr/>
          <a:lstStyle/>
          <a:p>
            <a:r>
              <a:rPr lang="hu-HU" dirty="0" smtClean="0">
                <a:solidFill>
                  <a:srgbClr val="1D172E"/>
                </a:solidFill>
              </a:rPr>
              <a:t>www.parkl.net</a:t>
            </a:r>
            <a:endParaRPr lang="hu-HU" dirty="0">
              <a:solidFill>
                <a:srgbClr val="1D17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6619" y="360832"/>
            <a:ext cx="930127" cy="7515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12" y="309234"/>
            <a:ext cx="854725" cy="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777FED-1C1E-4D5B-A275-113BE801531B}"/>
              </a:ext>
            </a:extLst>
          </p:cNvPr>
          <p:cNvSpPr/>
          <p:nvPr/>
        </p:nvSpPr>
        <p:spPr>
          <a:xfrm>
            <a:off x="4992000" y="0"/>
            <a:ext cx="7200000" cy="6858000"/>
          </a:xfrm>
          <a:prstGeom prst="rect">
            <a:avLst/>
          </a:prstGeom>
          <a:solidFill>
            <a:srgbClr val="3817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AE2315-0714-4B5C-A99D-E23F82CD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CF9927-DCD4-4DA2-960D-7FF24F4780D2}"/>
              </a:ext>
            </a:extLst>
          </p:cNvPr>
          <p:cNvSpPr/>
          <p:nvPr/>
        </p:nvSpPr>
        <p:spPr>
          <a:xfrm>
            <a:off x="810566" y="716437"/>
            <a:ext cx="3927195" cy="53921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ctr">
              <a:spcAft>
                <a:spcPts val="600"/>
              </a:spcAft>
              <a:buClr>
                <a:schemeClr val="accent4"/>
              </a:buClr>
            </a:pPr>
            <a:endParaRPr lang="hu-HU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CC5DA6D-3A59-42B1-97E7-911D606F58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744" y="244772"/>
            <a:ext cx="854725" cy="854725"/>
          </a:xfrm>
          <a:prstGeom prst="rect">
            <a:avLst/>
          </a:prstGeom>
        </p:spPr>
      </p:pic>
      <p:sp>
        <p:nvSpPr>
          <p:cNvPr id="2" name="AutoShape 2" descr="7nrsvjvalna-denys-nevozhai.jpg">
            <a:extLst>
              <a:ext uri="{FF2B5EF4-FFF2-40B4-BE49-F238E27FC236}">
                <a16:creationId xmlns="" xmlns:a16="http://schemas.microsoft.com/office/drawing/2014/main" id="{A7250962-646D-4617-91A2-BF4AE3ADA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71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7nrsvjvalna-denys-nevozhai.jpg">
            <a:extLst>
              <a:ext uri="{FF2B5EF4-FFF2-40B4-BE49-F238E27FC236}">
                <a16:creationId xmlns="" xmlns:a16="http://schemas.microsoft.com/office/drawing/2014/main" id="{80B25042-898D-4091-A99D-6FEF7A57A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B8E3E1-E90B-41B0-8849-973CA1E4501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401" r="9203"/>
          <a:stretch/>
        </p:blipFill>
        <p:spPr>
          <a:xfrm>
            <a:off x="4992000" y="0"/>
            <a:ext cx="7200000" cy="685800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2DC1EA54-148C-4C53-B10B-9E175177A443}"/>
              </a:ext>
            </a:extLst>
          </p:cNvPr>
          <p:cNvSpPr txBox="1">
            <a:spLocks/>
          </p:cNvSpPr>
          <p:nvPr/>
        </p:nvSpPr>
        <p:spPr>
          <a:xfrm>
            <a:off x="4191000" y="6497638"/>
            <a:ext cx="41148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info@parkl.net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AD7211-9913-4E84-9383-5D071BD4A461}"/>
              </a:ext>
            </a:extLst>
          </p:cNvPr>
          <p:cNvSpPr/>
          <p:nvPr/>
        </p:nvSpPr>
        <p:spPr>
          <a:xfrm>
            <a:off x="848274" y="533400"/>
            <a:ext cx="3927195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hu-HU" sz="1600" b="1" dirty="0" smtClean="0"/>
              <a:t>Szerver </a:t>
            </a:r>
            <a:endParaRPr lang="hu-HU" sz="1600" b="1" dirty="0"/>
          </a:p>
          <a:p>
            <a:endParaRPr lang="hu-HU" sz="1600" b="1" dirty="0"/>
          </a:p>
          <a:p>
            <a:r>
              <a:rPr lang="hu-HU" sz="1200" dirty="0" err="1" smtClean="0"/>
              <a:t>Startup</a:t>
            </a:r>
            <a:r>
              <a:rPr lang="hu-HU" sz="1200" dirty="0" err="1" smtClean="0"/>
              <a:t>ként</a:t>
            </a:r>
            <a:r>
              <a:rPr lang="hu-HU" sz="1200" dirty="0" smtClean="0"/>
              <a:t> fontos, hogy a rendszereink </a:t>
            </a:r>
            <a:r>
              <a:rPr lang="hu-HU" sz="1200" dirty="0" err="1" smtClean="0"/>
              <a:t>skálázhatóak</a:t>
            </a:r>
            <a:r>
              <a:rPr lang="hu-HU" sz="1200" dirty="0" smtClean="0"/>
              <a:t> legyenek és bármilyen terhelést ki tudjanak szolgálni. </a:t>
            </a:r>
            <a:endParaRPr lang="hu-HU" sz="1200" dirty="0"/>
          </a:p>
          <a:p>
            <a:endParaRPr lang="hu-HU" sz="1200" dirty="0"/>
          </a:p>
          <a:p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smtClean="0"/>
              <a:t>Microsoft </a:t>
            </a:r>
            <a:r>
              <a:rPr lang="hu-HU" sz="1200" dirty="0" err="1" smtClean="0"/>
              <a:t>Azure</a:t>
            </a:r>
            <a:r>
              <a:rPr lang="hu-HU" sz="1200" dirty="0" smtClean="0"/>
              <a:t> alapú</a:t>
            </a: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smtClean="0"/>
              <a:t>Java </a:t>
            </a:r>
            <a:r>
              <a:rPr lang="hu-HU" sz="1200" dirty="0" err="1" smtClean="0"/>
              <a:t>app</a:t>
            </a:r>
            <a:r>
              <a:rPr lang="hu-HU" sz="1200" dirty="0" smtClean="0"/>
              <a:t> server, MS SQL, XMPP, VPN</a:t>
            </a: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en-US" sz="1200" dirty="0" smtClean="0"/>
              <a:t>Dev </a:t>
            </a:r>
            <a:r>
              <a:rPr lang="hu-HU" sz="1200" dirty="0"/>
              <a:t> </a:t>
            </a:r>
            <a:r>
              <a:rPr lang="mr-IN" sz="1200" dirty="0"/>
              <a:t>–</a:t>
            </a:r>
            <a:r>
              <a:rPr lang="hu-HU" sz="1200" dirty="0"/>
              <a:t> </a:t>
            </a:r>
            <a:r>
              <a:rPr lang="en-US" sz="1200" dirty="0" smtClean="0"/>
              <a:t>T</a:t>
            </a:r>
            <a:r>
              <a:rPr lang="hu-HU" sz="1200" dirty="0" smtClean="0"/>
              <a:t>est </a:t>
            </a:r>
            <a:r>
              <a:rPr lang="mr-IN" sz="1200" dirty="0" smtClean="0"/>
              <a:t>–</a:t>
            </a:r>
            <a:r>
              <a:rPr lang="hu-HU" sz="1200" dirty="0" smtClean="0"/>
              <a:t> </a:t>
            </a:r>
            <a:r>
              <a:rPr lang="hu-HU" sz="1200" dirty="0" err="1" smtClean="0"/>
              <a:t>Staging</a:t>
            </a:r>
            <a:r>
              <a:rPr lang="hu-HU" sz="1200" dirty="0" smtClean="0"/>
              <a:t> </a:t>
            </a:r>
            <a:r>
              <a:rPr lang="mr-IN" sz="1200" dirty="0" smtClean="0"/>
              <a:t>–</a:t>
            </a:r>
            <a:r>
              <a:rPr lang="hu-HU" sz="1200" dirty="0" smtClean="0"/>
              <a:t> </a:t>
            </a:r>
            <a:r>
              <a:rPr lang="hu-HU" sz="1200" dirty="0" err="1" smtClean="0"/>
              <a:t>Live</a:t>
            </a:r>
            <a:r>
              <a:rPr lang="hu-HU" sz="1200" dirty="0" smtClean="0"/>
              <a:t> környezet került kialakításra. </a:t>
            </a: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err="1" smtClean="0"/>
              <a:t>Linuxos</a:t>
            </a:r>
            <a:r>
              <a:rPr lang="hu-HU" sz="1200" dirty="0" smtClean="0"/>
              <a:t> üzemeltető csapatunk </a:t>
            </a:r>
            <a:r>
              <a:rPr lang="hu-HU" sz="1200" dirty="0" err="1" smtClean="0"/>
              <a:t>puppet</a:t>
            </a:r>
            <a:r>
              <a:rPr lang="hu-HU" sz="1200" dirty="0" smtClean="0"/>
              <a:t>-et használ. </a:t>
            </a:r>
            <a:endParaRPr lang="hu-HU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/>
          <a:stretch/>
        </p:blipFill>
        <p:spPr>
          <a:xfrm>
            <a:off x="4992000" y="-4003"/>
            <a:ext cx="72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C27F73-5029-44E6-880A-355BB6966A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777FED-1C1E-4D5B-A275-113BE801531B}"/>
              </a:ext>
            </a:extLst>
          </p:cNvPr>
          <p:cNvSpPr/>
          <p:nvPr/>
        </p:nvSpPr>
        <p:spPr>
          <a:xfrm>
            <a:off x="4992000" y="0"/>
            <a:ext cx="7200000" cy="6858000"/>
          </a:xfrm>
          <a:prstGeom prst="rect">
            <a:avLst/>
          </a:prstGeom>
          <a:solidFill>
            <a:srgbClr val="3817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AE2315-0714-4B5C-A99D-E23F82CD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CF9927-DCD4-4DA2-960D-7FF24F4780D2}"/>
              </a:ext>
            </a:extLst>
          </p:cNvPr>
          <p:cNvSpPr/>
          <p:nvPr/>
        </p:nvSpPr>
        <p:spPr>
          <a:xfrm>
            <a:off x="810566" y="716437"/>
            <a:ext cx="3927195" cy="53921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ctr">
              <a:spcAft>
                <a:spcPts val="600"/>
              </a:spcAft>
              <a:buClr>
                <a:schemeClr val="accent4"/>
              </a:buClr>
            </a:pPr>
            <a:endParaRPr lang="hu-HU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CC5DA6D-3A59-42B1-97E7-911D606F58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744" y="244772"/>
            <a:ext cx="854725" cy="854725"/>
          </a:xfrm>
          <a:prstGeom prst="rect">
            <a:avLst/>
          </a:prstGeom>
        </p:spPr>
      </p:pic>
      <p:sp>
        <p:nvSpPr>
          <p:cNvPr id="2" name="AutoShape 2" descr="7nrsvjvalna-denys-nevozhai.jpg">
            <a:extLst>
              <a:ext uri="{FF2B5EF4-FFF2-40B4-BE49-F238E27FC236}">
                <a16:creationId xmlns="" xmlns:a16="http://schemas.microsoft.com/office/drawing/2014/main" id="{A7250962-646D-4617-91A2-BF4AE3ADA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71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7nrsvjvalna-denys-nevozhai.jpg">
            <a:extLst>
              <a:ext uri="{FF2B5EF4-FFF2-40B4-BE49-F238E27FC236}">
                <a16:creationId xmlns="" xmlns:a16="http://schemas.microsoft.com/office/drawing/2014/main" id="{80B25042-898D-4091-A99D-6FEF7A57A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B8E3E1-E90B-41B0-8849-973CA1E4501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401" r="9203"/>
          <a:stretch/>
        </p:blipFill>
        <p:spPr>
          <a:xfrm>
            <a:off x="4992000" y="0"/>
            <a:ext cx="72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C27F73-5029-44E6-880A-355BB6966A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2DC1EA54-148C-4C53-B10B-9E175177A443}"/>
              </a:ext>
            </a:extLst>
          </p:cNvPr>
          <p:cNvSpPr txBox="1">
            <a:spLocks/>
          </p:cNvSpPr>
          <p:nvPr/>
        </p:nvSpPr>
        <p:spPr>
          <a:xfrm>
            <a:off x="4191000" y="6497638"/>
            <a:ext cx="41148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info@parkl.net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AD7211-9913-4E84-9383-5D071BD4A461}"/>
              </a:ext>
            </a:extLst>
          </p:cNvPr>
          <p:cNvSpPr/>
          <p:nvPr/>
        </p:nvSpPr>
        <p:spPr>
          <a:xfrm>
            <a:off x="848274" y="533400"/>
            <a:ext cx="3927195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hu-HU" sz="1600" b="1" dirty="0"/>
              <a:t>Garázskapu és sorompóvezérlés</a:t>
            </a:r>
          </a:p>
          <a:p>
            <a:endParaRPr lang="hu-HU" sz="1600" b="1" dirty="0"/>
          </a:p>
          <a:p>
            <a:r>
              <a:rPr lang="hu-HU" sz="1200" dirty="0"/>
              <a:t>Saját fejlesztésű </a:t>
            </a:r>
            <a:r>
              <a:rPr lang="hu-HU" sz="1200" dirty="0" err="1"/>
              <a:t>IoT</a:t>
            </a:r>
            <a:r>
              <a:rPr lang="hu-HU" sz="1200" dirty="0"/>
              <a:t> eszközünkkel az analóg parkolási rendszerek digitálissá alakíthatók, amely a legnagyobb kapacitás kihasználtságot eredményezi.  </a:t>
            </a:r>
          </a:p>
          <a:p>
            <a:endParaRPr lang="hu-HU" sz="1200" dirty="0"/>
          </a:p>
          <a:p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smtClean="0"/>
              <a:t>Egyedi gyártású nyák </a:t>
            </a:r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err="1" smtClean="0"/>
              <a:t>Raspberry</a:t>
            </a:r>
            <a:r>
              <a:rPr lang="hu-HU" sz="1200" dirty="0" smtClean="0"/>
              <a:t> Pi 3, </a:t>
            </a:r>
            <a:r>
              <a:rPr lang="hu-HU" sz="1200" dirty="0" err="1" smtClean="0"/>
              <a:t>Tomcat</a:t>
            </a:r>
            <a:r>
              <a:rPr lang="hu-HU" sz="1200" dirty="0" smtClean="0"/>
              <a:t>, XMPP kliens, VPN kliens</a:t>
            </a:r>
            <a:r>
              <a:rPr lang="hu-HU" sz="1200" dirty="0" smtClean="0"/>
              <a:t>	</a:t>
            </a: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err="1" smtClean="0"/>
              <a:t>Low</a:t>
            </a:r>
            <a:r>
              <a:rPr lang="hu-HU" sz="1200" dirty="0" smtClean="0"/>
              <a:t> </a:t>
            </a:r>
            <a:r>
              <a:rPr lang="hu-HU" sz="1200" dirty="0" err="1" smtClean="0"/>
              <a:t>level</a:t>
            </a:r>
            <a:r>
              <a:rPr lang="hu-HU" sz="1200" dirty="0" smtClean="0"/>
              <a:t> C-ben készült az első verzió, de hamar bebizonyosodott, hogy többre lesz szükség. </a:t>
            </a: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smtClean="0"/>
              <a:t>A nyákot </a:t>
            </a:r>
            <a:r>
              <a:rPr lang="en-US" sz="1200" dirty="0"/>
              <a:t>Wiring </a:t>
            </a:r>
            <a:r>
              <a:rPr lang="en-US" sz="1200" dirty="0" smtClean="0"/>
              <a:t>Pi </a:t>
            </a:r>
            <a:r>
              <a:rPr lang="en-US" sz="1200" dirty="0" err="1" smtClean="0"/>
              <a:t>vezérli</a:t>
            </a:r>
            <a:r>
              <a:rPr lang="en-US" sz="1200" dirty="0" smtClean="0"/>
              <a:t>.</a:t>
            </a:r>
            <a:endParaRPr lang="hu-HU" sz="1200" dirty="0" smtClean="0"/>
          </a:p>
          <a:p>
            <a:pPr marL="287338" indent="-174625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7338" indent="-174625">
              <a:buFont typeface="Arial" panose="020B0604020202020204" pitchFamily="34" charset="0"/>
              <a:buChar char="•"/>
            </a:pPr>
            <a:r>
              <a:rPr lang="hu-HU" sz="1200" dirty="0" smtClean="0"/>
              <a:t>3G modem kezdetekben saját gyártás volt elemekből, de a kiszámíthatatlan térő miatt jobb egy dobozos termék. 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2696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07BB77-B8BC-4CDF-A6DB-AF73B5000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13203"/>
          <a:stretch/>
        </p:blipFill>
        <p:spPr>
          <a:xfrm>
            <a:off x="5010880" y="0"/>
            <a:ext cx="720725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CF9927-DCD4-4DA2-960D-7FF24F4780D2}"/>
              </a:ext>
            </a:extLst>
          </p:cNvPr>
          <p:cNvSpPr/>
          <p:nvPr/>
        </p:nvSpPr>
        <p:spPr>
          <a:xfrm>
            <a:off x="660871" y="688711"/>
            <a:ext cx="3717229" cy="495904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hu-HU" sz="1400" b="1" dirty="0"/>
              <a:t>Mobilalkalmazás</a:t>
            </a:r>
          </a:p>
          <a:p>
            <a:pPr lvl="0"/>
            <a:endParaRPr lang="hu-HU" sz="1200" b="1" dirty="0"/>
          </a:p>
          <a:p>
            <a:pPr lvl="0"/>
            <a:r>
              <a:rPr lang="hu-HU" sz="1200" dirty="0"/>
              <a:t>A Parkl mobilalkalmazás </a:t>
            </a:r>
            <a:r>
              <a:rPr lang="hu-HU" sz="1200" dirty="0" err="1" smtClean="0"/>
              <a:t>Xamarin</a:t>
            </a:r>
            <a:r>
              <a:rPr lang="hu-HU" sz="1200" dirty="0" smtClean="0"/>
              <a:t> .</a:t>
            </a:r>
            <a:r>
              <a:rPr lang="hu-HU" sz="1200" dirty="0" err="1" smtClean="0"/>
              <a:t>Forms</a:t>
            </a:r>
            <a:r>
              <a:rPr lang="hu-HU" sz="1200" dirty="0" smtClean="0"/>
              <a:t> keretrendszerben készült.  </a:t>
            </a:r>
            <a:endParaRPr lang="hu-HU" sz="1200" dirty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/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rgbClr val="1D172E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Gyors fejlesztés és </a:t>
            </a:r>
            <a:r>
              <a:rPr lang="en-US" sz="1200" dirty="0" smtClean="0"/>
              <a:t>release</a:t>
            </a:r>
          </a:p>
          <a:p>
            <a:pPr marL="1200150" lvl="2" indent="-285750">
              <a:spcAft>
                <a:spcPts val="600"/>
              </a:spcAft>
              <a:buClr>
                <a:srgbClr val="1D172E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XAML ÉS C</a:t>
            </a:r>
            <a:r>
              <a:rPr lang="uk-UA" sz="1200" dirty="0"/>
              <a:t>#</a:t>
            </a:r>
            <a:endParaRPr lang="hu-HU" sz="1200" dirty="0"/>
          </a:p>
          <a:p>
            <a:pPr marL="1200150" lvl="2" indent="-285750">
              <a:spcAft>
                <a:spcPts val="600"/>
              </a:spcAft>
              <a:buClr>
                <a:srgbClr val="1D172E"/>
              </a:buClr>
              <a:buFont typeface="Arial" panose="020B0604020202020204" pitchFamily="34" charset="0"/>
              <a:buChar char="•"/>
            </a:pPr>
            <a:r>
              <a:rPr lang="hu-HU" sz="1200" dirty="0"/>
              <a:t>Fizetés mobilalkalmazással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Egy ember elegendő az </a:t>
            </a:r>
            <a:r>
              <a:rPr lang="hu-HU" sz="1200" dirty="0" err="1" smtClean="0"/>
              <a:t>iOS</a:t>
            </a:r>
            <a:r>
              <a:rPr lang="hu-HU" sz="1200" dirty="0" smtClean="0"/>
              <a:t> és </a:t>
            </a:r>
            <a:r>
              <a:rPr lang="hu-HU" sz="1200" dirty="0" err="1" smtClean="0"/>
              <a:t>Andoid</a:t>
            </a:r>
            <a:r>
              <a:rPr lang="hu-HU" sz="1200" dirty="0" smtClean="0"/>
              <a:t> fejlesztéshez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Fejlesztői </a:t>
            </a:r>
            <a:r>
              <a:rPr lang="hu-HU" sz="1200" dirty="0" err="1" smtClean="0"/>
              <a:t>community</a:t>
            </a:r>
            <a:r>
              <a:rPr lang="hu-HU" sz="1200" dirty="0"/>
              <a:t> </a:t>
            </a:r>
            <a:endParaRPr lang="hu-HU" sz="1200" dirty="0"/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Design megkötések 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Megbízhatatlan </a:t>
            </a:r>
            <a:r>
              <a:rPr lang="hu-HU" sz="1200" dirty="0" err="1" smtClean="0"/>
              <a:t>upgradek</a:t>
            </a:r>
            <a:endParaRPr lang="hu-HU" sz="1200" dirty="0" smtClean="0"/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200" dirty="0" smtClean="0"/>
              <a:t>Kompatibilitás az SDK-</a:t>
            </a:r>
            <a:r>
              <a:rPr lang="hu-HU" sz="1200" dirty="0" err="1" smtClean="0"/>
              <a:t>kal</a:t>
            </a:r>
            <a:endParaRPr lang="hu-HU" sz="1200" dirty="0"/>
          </a:p>
        </p:txBody>
      </p:sp>
      <p:sp>
        <p:nvSpPr>
          <p:cNvPr id="2" name="AutoShape 2" descr="7nrsvjvalna-denys-nevozhai.jpg">
            <a:extLst>
              <a:ext uri="{FF2B5EF4-FFF2-40B4-BE49-F238E27FC236}">
                <a16:creationId xmlns="" xmlns:a16="http://schemas.microsoft.com/office/drawing/2014/main" id="{A7250962-646D-4617-91A2-BF4AE3ADA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71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7nrsvjvalna-denys-nevozhai.jpg">
            <a:extLst>
              <a:ext uri="{FF2B5EF4-FFF2-40B4-BE49-F238E27FC236}">
                <a16:creationId xmlns="" xmlns:a16="http://schemas.microsoft.com/office/drawing/2014/main" id="{80B25042-898D-4091-A99D-6FEF7A57A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361ED5-C508-4B11-80FA-295DDC6A6145}"/>
              </a:ext>
            </a:extLst>
          </p:cNvPr>
          <p:cNvSpPr/>
          <p:nvPr/>
        </p:nvSpPr>
        <p:spPr>
          <a:xfrm>
            <a:off x="5010880" y="0"/>
            <a:ext cx="7207251" cy="6858000"/>
          </a:xfrm>
          <a:prstGeom prst="rect">
            <a:avLst/>
          </a:prstGeom>
          <a:solidFill>
            <a:srgbClr val="381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B651D6E-F490-4240-820B-D02E1893BC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745"/>
          <a:stretch/>
        </p:blipFill>
        <p:spPr>
          <a:xfrm>
            <a:off x="10004759" y="1598425"/>
            <a:ext cx="1781589" cy="33518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2B8C0E-7CDE-4A48-B532-3E5F3F3AE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664" y="1598425"/>
            <a:ext cx="1870300" cy="335457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A95121-8778-4C39-98CD-0C32472782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539"/>
          <a:stretch/>
        </p:blipFill>
        <p:spPr>
          <a:xfrm>
            <a:off x="7723711" y="1598425"/>
            <a:ext cx="1870300" cy="33518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8A15FCD-60C0-4615-883C-E691F2536B5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05" y="334451"/>
            <a:ext cx="854725" cy="854725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="" xmlns:a16="http://schemas.microsoft.com/office/drawing/2014/main" id="{B4A59F0D-EFAD-40EC-9112-880A85EE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5238"/>
            <a:ext cx="4114800" cy="3762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www.parkl.net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8413" y="4632213"/>
            <a:ext cx="909520" cy="909521"/>
            <a:chOff x="820981" y="1830582"/>
            <a:chExt cx="909520" cy="909521"/>
          </a:xfrm>
        </p:grpSpPr>
        <p:sp>
          <p:nvSpPr>
            <p:cNvPr id="19" name="Oval 18"/>
            <p:cNvSpPr/>
            <p:nvPr/>
          </p:nvSpPr>
          <p:spPr>
            <a:xfrm>
              <a:off x="820981" y="1830582"/>
              <a:ext cx="909520" cy="90952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3905" y="2240672"/>
              <a:ext cx="383674" cy="88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8413" y="2476500"/>
            <a:ext cx="909520" cy="909521"/>
            <a:chOff x="420867" y="4675832"/>
            <a:chExt cx="909520" cy="909521"/>
          </a:xfrm>
        </p:grpSpPr>
        <p:grpSp>
          <p:nvGrpSpPr>
            <p:cNvPr id="21" name="Group 20"/>
            <p:cNvGrpSpPr/>
            <p:nvPr/>
          </p:nvGrpSpPr>
          <p:grpSpPr>
            <a:xfrm>
              <a:off x="420867" y="4675832"/>
              <a:ext cx="909520" cy="909521"/>
              <a:chOff x="820981" y="1830582"/>
              <a:chExt cx="909520" cy="90952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20981" y="1830582"/>
                <a:ext cx="909520" cy="90952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83905" y="2240672"/>
                <a:ext cx="383674" cy="88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 rot="5400000">
              <a:off x="669774" y="5087771"/>
              <a:ext cx="422044" cy="88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536410"/>
      </p:ext>
    </p:extLst>
  </p:cSld>
  <p:clrMapOvr>
    <a:masterClrMapping/>
  </p:clrMapOvr>
</p:sld>
</file>

<file path=ppt/theme/theme1.xml><?xml version="1.0" encoding="utf-8"?>
<a:theme xmlns:a="http://schemas.openxmlformats.org/drawingml/2006/main" name="PARKL">
  <a:themeElements>
    <a:clrScheme name="PARKL">
      <a:dk1>
        <a:srgbClr val="381750"/>
      </a:dk1>
      <a:lt1>
        <a:sysClr val="window" lastClr="FFFFFF"/>
      </a:lt1>
      <a:dk2>
        <a:srgbClr val="1D172E"/>
      </a:dk2>
      <a:lt2>
        <a:srgbClr val="F6F6F6"/>
      </a:lt2>
      <a:accent1>
        <a:srgbClr val="6749B6"/>
      </a:accent1>
      <a:accent2>
        <a:srgbClr val="1D172E"/>
      </a:accent2>
      <a:accent3>
        <a:srgbClr val="00EABA"/>
      </a:accent3>
      <a:accent4>
        <a:srgbClr val="FF196A"/>
      </a:accent4>
      <a:accent5>
        <a:srgbClr val="FFA800"/>
      </a:accent5>
      <a:accent6>
        <a:srgbClr val="009DD9"/>
      </a:accent6>
      <a:hlink>
        <a:srgbClr val="FFA8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KL" id="{4662BAA8-10A1-0C4E-A8C7-089879D93FB9}" vid="{8E661C44-734B-444A-8762-BEC72020F30F}"/>
    </a:ext>
  </a:extLst>
</a:theme>
</file>

<file path=ppt/theme/theme2.xml><?xml version="1.0" encoding="utf-8"?>
<a:theme xmlns:a="http://schemas.openxmlformats.org/drawingml/2006/main" name="PARKL Dark">
  <a:themeElements>
    <a:clrScheme name="PARKL">
      <a:dk1>
        <a:srgbClr val="381750"/>
      </a:dk1>
      <a:lt1>
        <a:sysClr val="window" lastClr="FFFFFF"/>
      </a:lt1>
      <a:dk2>
        <a:srgbClr val="1D172E"/>
      </a:dk2>
      <a:lt2>
        <a:srgbClr val="F6F6F6"/>
      </a:lt2>
      <a:accent1>
        <a:srgbClr val="6749B6"/>
      </a:accent1>
      <a:accent2>
        <a:srgbClr val="1D172E"/>
      </a:accent2>
      <a:accent3>
        <a:srgbClr val="00EABA"/>
      </a:accent3>
      <a:accent4>
        <a:srgbClr val="FF196A"/>
      </a:accent4>
      <a:accent5>
        <a:srgbClr val="FFA800"/>
      </a:accent5>
      <a:accent6>
        <a:srgbClr val="009DD9"/>
      </a:accent6>
      <a:hlink>
        <a:srgbClr val="FFA8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" id="{B8B6F098-11E9-453A-8D33-059378B10823}" vid="{629EC46C-36F3-4186-AD13-6EAC39C518A1}"/>
    </a:ext>
  </a:extLst>
</a:theme>
</file>

<file path=ppt/theme/theme3.xml><?xml version="1.0" encoding="utf-8"?>
<a:theme xmlns:a="http://schemas.openxmlformats.org/drawingml/2006/main" name="PARKL Clean">
  <a:themeElements>
    <a:clrScheme name="PARKL">
      <a:dk1>
        <a:srgbClr val="381750"/>
      </a:dk1>
      <a:lt1>
        <a:sysClr val="window" lastClr="FFFFFF"/>
      </a:lt1>
      <a:dk2>
        <a:srgbClr val="1D172E"/>
      </a:dk2>
      <a:lt2>
        <a:srgbClr val="F6F6F6"/>
      </a:lt2>
      <a:accent1>
        <a:srgbClr val="6749B6"/>
      </a:accent1>
      <a:accent2>
        <a:srgbClr val="1D172E"/>
      </a:accent2>
      <a:accent3>
        <a:srgbClr val="00EABA"/>
      </a:accent3>
      <a:accent4>
        <a:srgbClr val="FF196A"/>
      </a:accent4>
      <a:accent5>
        <a:srgbClr val="FFA800"/>
      </a:accent5>
      <a:accent6>
        <a:srgbClr val="009DD9"/>
      </a:accent6>
      <a:hlink>
        <a:srgbClr val="FFA8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" id="{B8B6F098-11E9-453A-8D33-059378B10823}" vid="{629EC46C-36F3-4186-AD13-6EAC39C518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E1EB00075E94B96CA032E23447F93" ma:contentTypeVersion="7" ma:contentTypeDescription="Create a new document." ma:contentTypeScope="" ma:versionID="298d62e79042cc299aeb8b7214e945a9">
  <xsd:schema xmlns:xsd="http://www.w3.org/2001/XMLSchema" xmlns:xs="http://www.w3.org/2001/XMLSchema" xmlns:p="http://schemas.microsoft.com/office/2006/metadata/properties" xmlns:ns2="bccb6ca5-91c2-4018-8d10-c4063b57469b" xmlns:ns3="7daa9200-c09c-4b8f-86a8-6e5eaf3d4e0d" targetNamespace="http://schemas.microsoft.com/office/2006/metadata/properties" ma:root="true" ma:fieldsID="74cae1097dd63e871e214e71ff5ce9bf" ns2:_="" ns3:_="">
    <xsd:import namespace="bccb6ca5-91c2-4018-8d10-c4063b57469b"/>
    <xsd:import namespace="7daa9200-c09c-4b8f-86a8-6e5eaf3d4e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6ca5-91c2-4018-8d10-c4063b574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a9200-c09c-4b8f-86a8-6e5eaf3d4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5B2EAF-E577-42FC-9FEF-72FACEE42BE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7daa9200-c09c-4b8f-86a8-6e5eaf3d4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ccb6ca5-91c2-4018-8d10-c4063b57469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18EC4A-D7CB-4F5F-8811-9A0B872DC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b6ca5-91c2-4018-8d10-c4063b57469b"/>
    <ds:schemaRef ds:uri="7daa9200-c09c-4b8f-86a8-6e5eaf3d4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694CB8-7BC3-4233-9F11-6D908406B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20134</TotalTime>
  <Words>425</Words>
  <Application>Microsoft Macintosh PowerPoint</Application>
  <PresentationFormat>Widescreen</PresentationFormat>
  <Paragraphs>102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Avenir Next</vt:lpstr>
      <vt:lpstr>Calibri</vt:lpstr>
      <vt:lpstr>Century Gothic</vt:lpstr>
      <vt:lpstr>Mangal</vt:lpstr>
      <vt:lpstr>Arial</vt:lpstr>
      <vt:lpstr>PARKL</vt:lpstr>
      <vt:lpstr>PARKL Dark</vt:lpstr>
      <vt:lpstr>PARKL Clean</vt:lpstr>
      <vt:lpstr> Új kapukat nyit az IoT a parkolóházak digitalizálásánál</vt:lpstr>
      <vt:lpstr>PowerPoint Presentation</vt:lpstr>
      <vt:lpstr>Teljes körű integrált ügyfélélményt alkottunk, amely platformhoz további szolgáltatások kapcsolhatók a partnereink igénye szerint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figyelmet!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PARKL for Business</dc:title>
  <dc:creator>Balázs Magyar</dc:creator>
  <cp:lastModifiedBy>Zsolt Somogyi</cp:lastModifiedBy>
  <cp:revision>136</cp:revision>
  <cp:lastPrinted>2017-10-17T15:33:41Z</cp:lastPrinted>
  <dcterms:modified xsi:type="dcterms:W3CDTF">2017-11-28T23:52:39Z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0x01010089AE1EB00075E94B96CA032E23447F93</vt:lpwstr>
  </property>
</Properties>
</file>