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26"/>
  </p:notesMasterIdLst>
  <p:handoutMasterIdLst>
    <p:handoutMasterId r:id="rId27"/>
  </p:handoutMasterIdLst>
  <p:sldIdLst>
    <p:sldId id="513" r:id="rId2"/>
    <p:sldId id="574" r:id="rId3"/>
    <p:sldId id="596" r:id="rId4"/>
    <p:sldId id="576" r:id="rId5"/>
    <p:sldId id="577" r:id="rId6"/>
    <p:sldId id="579" r:id="rId7"/>
    <p:sldId id="583" r:id="rId8"/>
    <p:sldId id="584" r:id="rId9"/>
    <p:sldId id="598" r:id="rId10"/>
    <p:sldId id="599" r:id="rId11"/>
    <p:sldId id="600" r:id="rId12"/>
    <p:sldId id="610" r:id="rId13"/>
    <p:sldId id="592" r:id="rId14"/>
    <p:sldId id="593" r:id="rId15"/>
    <p:sldId id="594" r:id="rId16"/>
    <p:sldId id="601" r:id="rId17"/>
    <p:sldId id="602" r:id="rId18"/>
    <p:sldId id="605" r:id="rId19"/>
    <p:sldId id="606" r:id="rId20"/>
    <p:sldId id="607" r:id="rId21"/>
    <p:sldId id="603" r:id="rId22"/>
    <p:sldId id="608" r:id="rId23"/>
    <p:sldId id="609" r:id="rId24"/>
    <p:sldId id="572" r:id="rId25"/>
  </p:sldIdLst>
  <p:sldSz cx="9144000" cy="6858000" type="screen4x3"/>
  <p:notesSz cx="6797675" cy="9926638"/>
  <p:custDataLst>
    <p:tags r:id="rId2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D53D7"/>
    <a:srgbClr val="EF0000"/>
    <a:srgbClr val="D1D7DA"/>
    <a:srgbClr val="9DAFCC"/>
    <a:srgbClr val="4B5669"/>
    <a:srgbClr val="FFFFFF"/>
    <a:srgbClr val="2D76AD"/>
    <a:srgbClr val="215983"/>
    <a:srgbClr val="3D8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4" autoAdjust="0"/>
    <p:restoredTop sz="81243" autoAdjust="0"/>
  </p:normalViewPr>
  <p:slideViewPr>
    <p:cSldViewPr snapToObjects="1" showGuides="1">
      <p:cViewPr>
        <p:scale>
          <a:sx n="60" d="100"/>
          <a:sy n="60" d="100"/>
        </p:scale>
        <p:origin x="1542" y="78"/>
      </p:cViewPr>
      <p:guideLst/>
    </p:cSldViewPr>
  </p:slideViewPr>
  <p:notesTextViewPr>
    <p:cViewPr>
      <p:scale>
        <a:sx n="3" d="2"/>
        <a:sy n="3" d="2"/>
      </p:scale>
      <p:origin x="0" y="0"/>
    </p:cViewPr>
  </p:notesTextViewPr>
  <p:sorterViewPr>
    <p:cViewPr>
      <p:scale>
        <a:sx n="150" d="100"/>
        <a:sy n="150" d="100"/>
      </p:scale>
      <p:origin x="0" y="0"/>
    </p:cViewPr>
  </p:sorterViewPr>
  <p:notesViewPr>
    <p:cSldViewPr snapToObjects="1" showGuides="1">
      <p:cViewPr varScale="1">
        <p:scale>
          <a:sx n="90" d="100"/>
          <a:sy n="90" d="100"/>
        </p:scale>
        <p:origin x="351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r>
              <a:rPr lang="de-DE" smtClean="0"/>
              <a:t>Text der Kopfzeile</a:t>
            </a:r>
            <a:endParaRPr lang="de-DE"/>
          </a:p>
        </p:txBody>
      </p:sp>
      <p:sp>
        <p:nvSpPr>
          <p:cNvPr id="3" name="Datumsplatzhalter 2"/>
          <p:cNvSpPr>
            <a:spLocks noGrp="1"/>
          </p:cNvSpPr>
          <p:nvPr>
            <p:ph type="dt" sz="quarter" idx="1"/>
          </p:nvPr>
        </p:nvSpPr>
        <p:spPr>
          <a:xfrm>
            <a:off x="3850445" y="1"/>
            <a:ext cx="2945659" cy="496332"/>
          </a:xfrm>
          <a:prstGeom prst="rect">
            <a:avLst/>
          </a:prstGeom>
        </p:spPr>
        <p:txBody>
          <a:bodyPr vert="horz" lIns="91432" tIns="45716" rIns="91432" bIns="45716" rtlCol="0"/>
          <a:lstStyle>
            <a:lvl1pPr algn="r">
              <a:defRPr sz="1200"/>
            </a:lvl1pPr>
          </a:lstStyle>
          <a:p>
            <a:fld id="{479014F1-9E12-4B6E-9C7D-5791D88CEEC3}" type="datetime1">
              <a:rPr lang="de-DE" smtClean="0"/>
              <a:t>20.11.2017</a:t>
            </a:fld>
            <a:endParaRPr lang="de-DE"/>
          </a:p>
        </p:txBody>
      </p:sp>
      <p:sp>
        <p:nvSpPr>
          <p:cNvPr id="4" name="Fußzeilenplatzhalter 3"/>
          <p:cNvSpPr>
            <a:spLocks noGrp="1"/>
          </p:cNvSpPr>
          <p:nvPr>
            <p:ph type="ftr" sz="quarter" idx="2"/>
          </p:nvPr>
        </p:nvSpPr>
        <p:spPr>
          <a:xfrm>
            <a:off x="1" y="9428584"/>
            <a:ext cx="2945659" cy="496332"/>
          </a:xfrm>
          <a:prstGeom prst="rect">
            <a:avLst/>
          </a:prstGeom>
        </p:spPr>
        <p:txBody>
          <a:bodyPr vert="horz" lIns="91432" tIns="45716" rIns="91432" bIns="45716" rtlCol="0" anchor="b"/>
          <a:lstStyle>
            <a:lvl1pPr algn="l">
              <a:defRPr sz="1200"/>
            </a:lvl1pPr>
          </a:lstStyle>
          <a:p>
            <a:r>
              <a:rPr lang="de-DE" smtClean="0"/>
              <a:t>Text der Fußzeile</a:t>
            </a:r>
            <a:endParaRPr lang="de-DE"/>
          </a:p>
        </p:txBody>
      </p:sp>
      <p:sp>
        <p:nvSpPr>
          <p:cNvPr id="5" name="Foliennummernplatzhalter 4"/>
          <p:cNvSpPr>
            <a:spLocks noGrp="1"/>
          </p:cNvSpPr>
          <p:nvPr>
            <p:ph type="sldNum" sz="quarter" idx="3"/>
          </p:nvPr>
        </p:nvSpPr>
        <p:spPr>
          <a:xfrm>
            <a:off x="3850445" y="9428584"/>
            <a:ext cx="2945659" cy="496332"/>
          </a:xfrm>
          <a:prstGeom prst="rect">
            <a:avLst/>
          </a:prstGeom>
        </p:spPr>
        <p:txBody>
          <a:bodyPr vert="horz" lIns="91432" tIns="45716" rIns="91432" bIns="45716" rtlCol="0" anchor="b"/>
          <a:lstStyle>
            <a:lvl1pPr algn="r">
              <a:defRPr sz="1200"/>
            </a:lvl1pPr>
          </a:lstStyle>
          <a:p>
            <a:fld id="{D584D4DD-0EAA-4244-BC03-ECEA8EDC466D}" type="slidenum">
              <a:rPr lang="de-DE" smtClean="0"/>
              <a:t>‹#›</a:t>
            </a:fld>
            <a:endParaRPr lang="de-DE"/>
          </a:p>
        </p:txBody>
      </p:sp>
    </p:spTree>
    <p:extLst>
      <p:ext uri="{BB962C8B-B14F-4D97-AF65-F5344CB8AC3E}">
        <p14:creationId xmlns:p14="http://schemas.microsoft.com/office/powerpoint/2010/main" val="298779154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2972211" y="9428584"/>
            <a:ext cx="853252" cy="496332"/>
          </a:xfrm>
          <a:prstGeom prst="rect">
            <a:avLst/>
          </a:prstGeom>
        </p:spPr>
        <p:txBody>
          <a:bodyPr vert="horz" lIns="91432" tIns="45716" rIns="91432" bIns="45716" rtlCol="0" anchor="b"/>
          <a:lstStyle>
            <a:lvl1pPr algn="ctr">
              <a:defRPr sz="1200">
                <a:solidFill>
                  <a:schemeClr val="bg2"/>
                </a:solidFill>
              </a:defRPr>
            </a:lvl1pPr>
          </a:lstStyle>
          <a:p>
            <a:fld id="{B280112D-8454-448C-8A04-1F3237E367D5}" type="slidenum">
              <a:rPr lang="de-DE" smtClean="0"/>
              <a:pPr/>
              <a:t>‹#›</a:t>
            </a:fld>
            <a:endParaRPr lang="de-DE" dirty="0"/>
          </a:p>
        </p:txBody>
      </p:sp>
      <p:sp>
        <p:nvSpPr>
          <p:cNvPr id="3" name="Datumsplatzhalter 2"/>
          <p:cNvSpPr>
            <a:spLocks noGrp="1"/>
          </p:cNvSpPr>
          <p:nvPr>
            <p:ph type="dt" idx="1"/>
          </p:nvPr>
        </p:nvSpPr>
        <p:spPr>
          <a:xfrm>
            <a:off x="3850445" y="9430306"/>
            <a:ext cx="2945659" cy="496332"/>
          </a:xfrm>
          <a:prstGeom prst="rect">
            <a:avLst/>
          </a:prstGeom>
        </p:spPr>
        <p:txBody>
          <a:bodyPr vert="horz" lIns="91432" tIns="45716" rIns="179985" bIns="45716" rtlCol="0" anchor="b"/>
          <a:lstStyle>
            <a:lvl1pPr algn="r">
              <a:defRPr sz="1000">
                <a:solidFill>
                  <a:schemeClr val="bg2"/>
                </a:solidFill>
              </a:defRPr>
            </a:lvl1pPr>
          </a:lstStyle>
          <a:p>
            <a:fld id="{2580E220-EDF6-4D26-8ABA-677BA55902A8}" type="datetime1">
              <a:rPr lang="de-DE" smtClean="0"/>
              <a:pPr/>
              <a:t>20.11.2017</a:t>
            </a:fld>
            <a:endParaRPr lang="de-DE"/>
          </a:p>
        </p:txBody>
      </p:sp>
      <p:sp>
        <p:nvSpPr>
          <p:cNvPr id="4" name="Folienbildplatzhalter 3"/>
          <p:cNvSpPr>
            <a:spLocks noGrp="1" noRot="1" noChangeAspect="1"/>
          </p:cNvSpPr>
          <p:nvPr>
            <p:ph type="sldImg" idx="2"/>
          </p:nvPr>
        </p:nvSpPr>
        <p:spPr>
          <a:xfrm>
            <a:off x="3175" y="0"/>
            <a:ext cx="6791325" cy="5094288"/>
          </a:xfrm>
          <a:prstGeom prst="rect">
            <a:avLst/>
          </a:prstGeom>
          <a:noFill/>
          <a:ln w="6350">
            <a:solidFill>
              <a:schemeClr val="tx2"/>
            </a:solidFill>
          </a:ln>
        </p:spPr>
        <p:txBody>
          <a:bodyPr vert="horz" lIns="91432" tIns="45716" rIns="91432" bIns="45716" rtlCol="0" anchor="ctr"/>
          <a:lstStyle/>
          <a:p>
            <a:endParaRPr lang="de-DE"/>
          </a:p>
        </p:txBody>
      </p:sp>
      <p:sp>
        <p:nvSpPr>
          <p:cNvPr id="6" name="Fußzeilenplatzhalter 5"/>
          <p:cNvSpPr>
            <a:spLocks noGrp="1"/>
          </p:cNvSpPr>
          <p:nvPr>
            <p:ph type="ftr" sz="quarter" idx="4"/>
          </p:nvPr>
        </p:nvSpPr>
        <p:spPr>
          <a:xfrm>
            <a:off x="1" y="9428584"/>
            <a:ext cx="2945659" cy="496332"/>
          </a:xfrm>
          <a:prstGeom prst="rect">
            <a:avLst/>
          </a:prstGeom>
        </p:spPr>
        <p:txBody>
          <a:bodyPr vert="horz" lIns="179985" tIns="45716" rIns="91432" bIns="45716" rtlCol="0" anchor="b"/>
          <a:lstStyle>
            <a:lvl1pPr algn="l">
              <a:defRPr sz="1000">
                <a:solidFill>
                  <a:schemeClr val="bg2"/>
                </a:solidFill>
              </a:defRPr>
            </a:lvl1pPr>
          </a:lstStyle>
          <a:p>
            <a:r>
              <a:rPr lang="de-DE" smtClean="0"/>
              <a:t>Text der Fußzeile</a:t>
            </a:r>
            <a:endParaRPr lang="de-DE"/>
          </a:p>
        </p:txBody>
      </p:sp>
      <p:cxnSp>
        <p:nvCxnSpPr>
          <p:cNvPr id="9" name="Gerader Verbinder 8"/>
          <p:cNvCxnSpPr/>
          <p:nvPr/>
        </p:nvCxnSpPr>
        <p:spPr>
          <a:xfrm>
            <a:off x="1" y="9430306"/>
            <a:ext cx="679767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Notizenplatzhalter 4"/>
          <p:cNvSpPr>
            <a:spLocks noGrp="1"/>
          </p:cNvSpPr>
          <p:nvPr>
            <p:ph type="body" sz="quarter" idx="3"/>
          </p:nvPr>
        </p:nvSpPr>
        <p:spPr>
          <a:xfrm>
            <a:off x="1" y="5099342"/>
            <a:ext cx="6796102" cy="4330964"/>
          </a:xfrm>
          <a:prstGeom prst="rect">
            <a:avLst/>
          </a:prstGeom>
        </p:spPr>
        <p:txBody>
          <a:bodyPr vert="horz" lIns="179985" tIns="190784" rIns="179985" bIns="45716"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620462188"/>
      </p:ext>
    </p:extLst>
  </p:cSld>
  <p:clrMap bg1="lt1" tx1="dk1" bg2="lt2" tx2="dk2" accent1="accent1" accent2="accent2" accent3="accent3" accent4="accent4" accent5="accent5" accent6="accent6" hlink="hlink" folHlink="folHlink"/>
  <p:hf/>
  <p:notesStyle>
    <a:lvl1pPr marL="180000" indent="-18000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45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2pPr>
    <a:lvl3pPr marL="72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3pPr>
    <a:lvl4pPr marL="99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4pPr>
    <a:lvl5pPr marL="126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280112D-8454-448C-8A04-1F3237E367D5}" type="slidenum">
              <a:rPr lang="de-DE" smtClean="0"/>
              <a:t>1</a:t>
            </a:fld>
            <a:endParaRPr lang="de-DE"/>
          </a:p>
        </p:txBody>
      </p:sp>
    </p:spTree>
    <p:extLst>
      <p:ext uri="{BB962C8B-B14F-4D97-AF65-F5344CB8AC3E}">
        <p14:creationId xmlns:p14="http://schemas.microsoft.com/office/powerpoint/2010/main" val="338825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B280112D-8454-448C-8A04-1F3237E367D5}" type="slidenum">
              <a:rPr lang="de-DE" smtClean="0"/>
              <a:pPr/>
              <a:t>2</a:t>
            </a:fld>
            <a:endParaRPr lang="de-DE" dirty="0"/>
          </a:p>
        </p:txBody>
      </p:sp>
      <p:sp>
        <p:nvSpPr>
          <p:cNvPr id="5" name="Datumsplatzhalter 4"/>
          <p:cNvSpPr>
            <a:spLocks noGrp="1"/>
          </p:cNvSpPr>
          <p:nvPr>
            <p:ph type="dt" idx="11"/>
          </p:nvPr>
        </p:nvSpPr>
        <p:spPr/>
        <p:txBody>
          <a:bodyPr/>
          <a:lstStyle/>
          <a:p>
            <a:fld id="{2580E220-EDF6-4D26-8ABA-677BA55902A8}" type="datetime1">
              <a:rPr lang="de-DE" smtClean="0"/>
              <a:pPr/>
              <a:t>20.11.2017</a:t>
            </a:fld>
            <a:endParaRPr lang="de-DE"/>
          </a:p>
        </p:txBody>
      </p:sp>
      <p:sp>
        <p:nvSpPr>
          <p:cNvPr id="6" name="Fußzeilenplatzhalter 5"/>
          <p:cNvSpPr>
            <a:spLocks noGrp="1"/>
          </p:cNvSpPr>
          <p:nvPr>
            <p:ph type="ftr" sz="quarter" idx="12"/>
          </p:nvPr>
        </p:nvSpPr>
        <p:spPr/>
        <p:txBody>
          <a:bodyPr/>
          <a:lstStyle/>
          <a:p>
            <a:r>
              <a:rPr lang="de-DE" smtClean="0"/>
              <a:t>Text der Fußzeile</a:t>
            </a:r>
            <a:endParaRPr lang="de-DE"/>
          </a:p>
        </p:txBody>
      </p:sp>
      <p:sp>
        <p:nvSpPr>
          <p:cNvPr id="10" name="Folienbildplatzhalter 9"/>
          <p:cNvSpPr>
            <a:spLocks noGrp="1" noRot="1" noChangeAspect="1"/>
          </p:cNvSpPr>
          <p:nvPr>
            <p:ph type="sldImg"/>
          </p:nvPr>
        </p:nvSpPr>
        <p:spPr>
          <a:xfrm>
            <a:off x="849313" y="0"/>
            <a:ext cx="5097462" cy="3822700"/>
          </a:xfrm>
        </p:spPr>
      </p:sp>
      <p:sp>
        <p:nvSpPr>
          <p:cNvPr id="11" name="Notizenplatzhalter 10"/>
          <p:cNvSpPr>
            <a:spLocks noGrp="1"/>
          </p:cNvSpPr>
          <p:nvPr>
            <p:ph type="body" idx="1"/>
          </p:nvPr>
        </p:nvSpPr>
        <p:spPr/>
        <p:txBody>
          <a:bodyPr/>
          <a:lstStyle/>
          <a:p>
            <a:endParaRPr lang="de-DE"/>
          </a:p>
        </p:txBody>
      </p:sp>
    </p:spTree>
    <p:extLst>
      <p:ext uri="{BB962C8B-B14F-4D97-AF65-F5344CB8AC3E}">
        <p14:creationId xmlns:p14="http://schemas.microsoft.com/office/powerpoint/2010/main" val="187860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Jelenleg ez az elterjedt a végfelhasználóknál. Kissé</a:t>
            </a:r>
            <a:r>
              <a:rPr lang="hu-HU" baseline="0" dirty="0" smtClean="0"/>
              <a:t> bizalmatlanok. </a:t>
            </a:r>
          </a:p>
          <a:p>
            <a:r>
              <a:rPr lang="hu-HU" baseline="0" dirty="0" smtClean="0"/>
              <a:t>Nagy piac lehet a felhőszolgáltatóknak, ha sikerül meggyőzni a piaci résztvevőket és az IT-s kollégákat az adatbiztonságról</a:t>
            </a:r>
          </a:p>
          <a:p>
            <a:endParaRPr lang="hu-HU" dirty="0"/>
          </a:p>
        </p:txBody>
      </p:sp>
      <p:sp>
        <p:nvSpPr>
          <p:cNvPr id="4" name="Dia számának helye 3"/>
          <p:cNvSpPr>
            <a:spLocks noGrp="1"/>
          </p:cNvSpPr>
          <p:nvPr>
            <p:ph type="sldNum" sz="quarter" idx="10"/>
          </p:nvPr>
        </p:nvSpPr>
        <p:spPr/>
        <p:txBody>
          <a:bodyPr/>
          <a:lstStyle/>
          <a:p>
            <a:fld id="{B280112D-8454-448C-8A04-1F3237E367D5}" type="slidenum">
              <a:rPr lang="de-DE" smtClean="0"/>
              <a:pPr/>
              <a:t>7</a:t>
            </a:fld>
            <a:endParaRPr lang="de-DE" dirty="0"/>
          </a:p>
        </p:txBody>
      </p:sp>
      <p:sp>
        <p:nvSpPr>
          <p:cNvPr id="5" name="Dátum helye 4"/>
          <p:cNvSpPr>
            <a:spLocks noGrp="1"/>
          </p:cNvSpPr>
          <p:nvPr>
            <p:ph type="dt" idx="11"/>
          </p:nvPr>
        </p:nvSpPr>
        <p:spPr/>
        <p:txBody>
          <a:bodyPr/>
          <a:lstStyle/>
          <a:p>
            <a:fld id="{2580E220-EDF6-4D26-8ABA-677BA55902A8}" type="datetime1">
              <a:rPr lang="de-DE" smtClean="0"/>
              <a:pPr/>
              <a:t>20.11.2017</a:t>
            </a:fld>
            <a:endParaRPr lang="de-DE"/>
          </a:p>
        </p:txBody>
      </p:sp>
      <p:sp>
        <p:nvSpPr>
          <p:cNvPr id="6" name="Élőláb helye 5"/>
          <p:cNvSpPr>
            <a:spLocks noGrp="1"/>
          </p:cNvSpPr>
          <p:nvPr>
            <p:ph type="ftr" sz="quarter" idx="12"/>
          </p:nvPr>
        </p:nvSpPr>
        <p:spPr/>
        <p:txBody>
          <a:bodyPr/>
          <a:lstStyle/>
          <a:p>
            <a:r>
              <a:rPr lang="de-DE" smtClean="0"/>
              <a:t>Text der Fußzeile</a:t>
            </a:r>
            <a:endParaRPr lang="de-DE"/>
          </a:p>
        </p:txBody>
      </p:sp>
    </p:spTree>
    <p:extLst>
      <p:ext uri="{BB962C8B-B14F-4D97-AF65-F5344CB8AC3E}">
        <p14:creationId xmlns:p14="http://schemas.microsoft.com/office/powerpoint/2010/main" val="181539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Ez az eset akkor áll fent,</a:t>
            </a:r>
            <a:r>
              <a:rPr lang="hu-HU" baseline="0" dirty="0" smtClean="0"/>
              <a:t> ha már sikerült meggyőzni a végfelhasználókat, vagy a végfelhasználó lokális felhőt telepít</a:t>
            </a:r>
          </a:p>
          <a:p>
            <a:r>
              <a:rPr lang="hu-HU" baseline="0" dirty="0" smtClean="0"/>
              <a:t>Lokális felhőnél az előző hátrányok jelentkeznek</a:t>
            </a:r>
            <a:endParaRPr lang="hu-HU" dirty="0"/>
          </a:p>
        </p:txBody>
      </p:sp>
      <p:sp>
        <p:nvSpPr>
          <p:cNvPr id="4" name="Dia számának helye 3"/>
          <p:cNvSpPr>
            <a:spLocks noGrp="1"/>
          </p:cNvSpPr>
          <p:nvPr>
            <p:ph type="sldNum" sz="quarter" idx="10"/>
          </p:nvPr>
        </p:nvSpPr>
        <p:spPr/>
        <p:txBody>
          <a:bodyPr/>
          <a:lstStyle/>
          <a:p>
            <a:fld id="{B280112D-8454-448C-8A04-1F3237E367D5}" type="slidenum">
              <a:rPr lang="de-DE" smtClean="0"/>
              <a:pPr/>
              <a:t>8</a:t>
            </a:fld>
            <a:endParaRPr lang="de-DE" dirty="0"/>
          </a:p>
        </p:txBody>
      </p:sp>
      <p:sp>
        <p:nvSpPr>
          <p:cNvPr id="5" name="Dátum helye 4"/>
          <p:cNvSpPr>
            <a:spLocks noGrp="1"/>
          </p:cNvSpPr>
          <p:nvPr>
            <p:ph type="dt" idx="11"/>
          </p:nvPr>
        </p:nvSpPr>
        <p:spPr/>
        <p:txBody>
          <a:bodyPr/>
          <a:lstStyle/>
          <a:p>
            <a:fld id="{2580E220-EDF6-4D26-8ABA-677BA55902A8}" type="datetime1">
              <a:rPr lang="de-DE" smtClean="0"/>
              <a:pPr/>
              <a:t>20.11.2017</a:t>
            </a:fld>
            <a:endParaRPr lang="de-DE"/>
          </a:p>
        </p:txBody>
      </p:sp>
      <p:sp>
        <p:nvSpPr>
          <p:cNvPr id="6" name="Élőláb helye 5"/>
          <p:cNvSpPr>
            <a:spLocks noGrp="1"/>
          </p:cNvSpPr>
          <p:nvPr>
            <p:ph type="ftr" sz="quarter" idx="12"/>
          </p:nvPr>
        </p:nvSpPr>
        <p:spPr/>
        <p:txBody>
          <a:bodyPr/>
          <a:lstStyle/>
          <a:p>
            <a:r>
              <a:rPr lang="de-DE" smtClean="0"/>
              <a:t>Text der Fußzeile</a:t>
            </a:r>
            <a:endParaRPr lang="de-DE"/>
          </a:p>
        </p:txBody>
      </p:sp>
    </p:spTree>
    <p:extLst>
      <p:ext uri="{BB962C8B-B14F-4D97-AF65-F5344CB8AC3E}">
        <p14:creationId xmlns:p14="http://schemas.microsoft.com/office/powerpoint/2010/main" val="3006953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hu-HU" dirty="0" smtClean="0"/>
              <a:t>Automatizálási világban lényeges könnyítés, hogy az eszközöknek nem kell közvetlenül ismerniük egymást</a:t>
            </a:r>
            <a:endParaRPr lang="de-DE" dirty="0"/>
          </a:p>
        </p:txBody>
      </p:sp>
      <p:sp>
        <p:nvSpPr>
          <p:cNvPr id="4" name="Foliennummernplatzhalter 3"/>
          <p:cNvSpPr>
            <a:spLocks noGrp="1"/>
          </p:cNvSpPr>
          <p:nvPr>
            <p:ph type="sldNum" sz="quarter" idx="10"/>
          </p:nvPr>
        </p:nvSpPr>
        <p:spPr/>
        <p:txBody>
          <a:bodyPr/>
          <a:lstStyle/>
          <a:p>
            <a:fld id="{B280112D-8454-448C-8A04-1F3237E367D5}" type="slidenum">
              <a:rPr lang="de-DE" smtClean="0"/>
              <a:t>10</a:t>
            </a:fld>
            <a:endParaRPr lang="de-DE" dirty="0"/>
          </a:p>
        </p:txBody>
      </p:sp>
    </p:spTree>
    <p:extLst>
      <p:ext uri="{BB962C8B-B14F-4D97-AF65-F5344CB8AC3E}">
        <p14:creationId xmlns:p14="http://schemas.microsoft.com/office/powerpoint/2010/main" val="246293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280112D-8454-448C-8A04-1F3237E367D5}" type="slidenum">
              <a:rPr lang="de-DE" smtClean="0"/>
              <a:t>11</a:t>
            </a:fld>
            <a:endParaRPr lang="de-DE" dirty="0"/>
          </a:p>
        </p:txBody>
      </p:sp>
    </p:spTree>
    <p:extLst>
      <p:ext uri="{BB962C8B-B14F-4D97-AF65-F5344CB8AC3E}">
        <p14:creationId xmlns:p14="http://schemas.microsoft.com/office/powerpoint/2010/main" val="3856292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280112D-8454-448C-8A04-1F3237E367D5}" type="slidenum">
              <a:rPr lang="de-DE" smtClean="0"/>
              <a:t>12</a:t>
            </a:fld>
            <a:endParaRPr lang="de-DE" dirty="0"/>
          </a:p>
        </p:txBody>
      </p:sp>
    </p:spTree>
    <p:extLst>
      <p:ext uri="{BB962C8B-B14F-4D97-AF65-F5344CB8AC3E}">
        <p14:creationId xmlns:p14="http://schemas.microsoft.com/office/powerpoint/2010/main" val="1227193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bg bwMode="gray">
      <p:bgRef idx="1001">
        <a:schemeClr val="bg1"/>
      </p:bgRef>
    </p:bg>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900"/>
            <a:ext cx="9144000" cy="5764100"/>
          </a:xfrm>
          <a:prstGeom prst="rect">
            <a:avLst/>
          </a:prstGeom>
          <a:ln w="6350">
            <a:solidFill>
              <a:schemeClr val="bg1">
                <a:lumMod val="95000"/>
              </a:schemeClr>
            </a:solidFill>
            <a:miter lim="800000"/>
          </a:ln>
        </p:spPr>
      </p:pic>
    </p:spTree>
    <p:extLst>
      <p:ext uri="{BB962C8B-B14F-4D97-AF65-F5344CB8AC3E}">
        <p14:creationId xmlns:p14="http://schemas.microsoft.com/office/powerpoint/2010/main" val="190497495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text + 3 pictures">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bwMode="gray">
          <a:xfrm>
            <a:off x="4572000" y="1090800"/>
            <a:ext cx="4572000" cy="36000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
        <p:nvSpPr>
          <p:cNvPr id="3" name="Bildplatzhalter 2"/>
          <p:cNvSpPr>
            <a:spLocks noGrp="1"/>
          </p:cNvSpPr>
          <p:nvPr>
            <p:ph type="pic" sz="quarter" idx="16" hasCustomPrompt="1"/>
          </p:nvPr>
        </p:nvSpPr>
        <p:spPr bwMode="gray">
          <a:xfrm>
            <a:off x="4572000" y="4691063"/>
            <a:ext cx="2286000" cy="2160000"/>
          </a:xfr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0" name="Bildplatzhalter 9"/>
          <p:cNvSpPr>
            <a:spLocks noGrp="1"/>
          </p:cNvSpPr>
          <p:nvPr>
            <p:ph type="pic" sz="quarter" idx="17" hasCustomPrompt="1"/>
          </p:nvPr>
        </p:nvSpPr>
        <p:spPr bwMode="gray">
          <a:xfrm>
            <a:off x="6858000" y="4691063"/>
            <a:ext cx="2286000" cy="2160000"/>
          </a:xfr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p:txBody>
      </p:sp>
    </p:spTree>
    <p:extLst>
      <p:ext uri="{BB962C8B-B14F-4D97-AF65-F5344CB8AC3E}">
        <p14:creationId xmlns:p14="http://schemas.microsoft.com/office/powerpoint/2010/main" val="1478065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small pictures">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1" y="1090800"/>
            <a:ext cx="7603200" cy="4321413"/>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3" name="Bildplatzhalter 12"/>
          <p:cNvSpPr>
            <a:spLocks noGrp="1"/>
          </p:cNvSpPr>
          <p:nvPr>
            <p:ph type="pic" sz="quarter" idx="16" hasCustomPrompt="1"/>
          </p:nvPr>
        </p:nvSpPr>
        <p:spPr bwMode="gray">
          <a:xfrm>
            <a:off x="7616825" y="5418424"/>
            <a:ext cx="1527174"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7" hasCustomPrompt="1"/>
          </p:nvPr>
        </p:nvSpPr>
        <p:spPr bwMode="gray">
          <a:xfrm>
            <a:off x="6103938" y="5418424"/>
            <a:ext cx="1519237"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11" name="Bildplatzhalter 12"/>
          <p:cNvSpPr>
            <a:spLocks noGrp="1"/>
          </p:cNvSpPr>
          <p:nvPr>
            <p:ph type="pic" sz="quarter" idx="18" hasCustomPrompt="1"/>
          </p:nvPr>
        </p:nvSpPr>
        <p:spPr bwMode="gray">
          <a:xfrm>
            <a:off x="4584700" y="5418424"/>
            <a:ext cx="1522412"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10"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4"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7351559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6851439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screen picture with text overlay">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1" y="1090800"/>
            <a:ext cx="3049587" cy="5767200"/>
          </a:xfrm>
          <a:prstGeom prst="rect">
            <a:avLst/>
          </a:prstGeom>
          <a:solidFill>
            <a:srgbClr val="FFFFFF">
              <a:alpha val="74902"/>
            </a:srgbClr>
          </a:solidFill>
        </p:spPr>
        <p:txBody>
          <a:bodyPr lIns="234000" tIns="190800"/>
          <a:lstStyle>
            <a:lvl1pPr>
              <a:defRPr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4973679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lications">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1" y="1090800"/>
            <a:ext cx="3049587" cy="5767200"/>
          </a:xfrm>
          <a:prstGeom prst="rect">
            <a:avLst/>
          </a:prstGeom>
          <a:solidFill>
            <a:srgbClr val="FFFFFF">
              <a:alpha val="74902"/>
            </a:srgbClr>
          </a:solidFill>
        </p:spPr>
        <p:txBody>
          <a:bodyPr lIns="234000" tIns="190800"/>
          <a:lstStyle>
            <a:lvl1pPr>
              <a:defRPr sz="1800"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Bildplatzhalter 12"/>
          <p:cNvSpPr>
            <a:spLocks noGrp="1"/>
          </p:cNvSpPr>
          <p:nvPr>
            <p:ph type="pic" sz="quarter" idx="16" hasCustomPrompt="1"/>
          </p:nvPr>
        </p:nvSpPr>
        <p:spPr bwMode="gray">
          <a:xfrm>
            <a:off x="7616825" y="5418424"/>
            <a:ext cx="1527174"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8" name="Bildplatzhalter 12"/>
          <p:cNvSpPr>
            <a:spLocks noGrp="1"/>
          </p:cNvSpPr>
          <p:nvPr>
            <p:ph type="pic" sz="quarter" idx="17" hasCustomPrompt="1"/>
          </p:nvPr>
        </p:nvSpPr>
        <p:spPr bwMode="gray">
          <a:xfrm>
            <a:off x="6103938" y="5418424"/>
            <a:ext cx="1519237"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8" hasCustomPrompt="1"/>
          </p:nvPr>
        </p:nvSpPr>
        <p:spPr bwMode="gray">
          <a:xfrm>
            <a:off x="4584700" y="5418424"/>
            <a:ext cx="1522412"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Tree>
    <p:extLst>
      <p:ext uri="{BB962C8B-B14F-4D97-AF65-F5344CB8AC3E}">
        <p14:creationId xmlns:p14="http://schemas.microsoft.com/office/powerpoint/2010/main" val="3838844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ternal graphics with sourc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1" name="Textplatzhalter 10"/>
          <p:cNvSpPr>
            <a:spLocks noGrp="1"/>
          </p:cNvSpPr>
          <p:nvPr>
            <p:ph type="body" sz="quarter" idx="15" hasCustomPrompt="1"/>
          </p:nvPr>
        </p:nvSpPr>
        <p:spPr bwMode="gray">
          <a:xfrm rot="16200000">
            <a:off x="6320008" y="3609679"/>
            <a:ext cx="5337307" cy="302081"/>
          </a:xfrm>
          <a:prstGeom prst="rect">
            <a:avLst/>
          </a:prstGeom>
        </p:spPr>
        <p:txBody>
          <a:bodyPr wrap="square" lIns="72000" tIns="54000" bIns="108000" anchor="b" anchorCtr="0">
            <a:spAutoFit/>
          </a:bodyPr>
          <a:lstStyle>
            <a:lvl1pPr marL="0" indent="0">
              <a:buNone/>
              <a:defRPr sz="900">
                <a:solidFill>
                  <a:schemeClr val="accent1"/>
                </a:solidFill>
              </a:defRPr>
            </a:lvl1pPr>
            <a:lvl2pPr marL="360362" indent="0">
              <a:buNone/>
              <a:defRPr sz="1100">
                <a:solidFill>
                  <a:schemeClr val="accent2"/>
                </a:solidFill>
              </a:defRPr>
            </a:lvl2pPr>
            <a:lvl3pPr marL="715962" indent="0">
              <a:buNone/>
              <a:defRPr sz="1100">
                <a:solidFill>
                  <a:schemeClr val="accent2"/>
                </a:solidFill>
              </a:defRPr>
            </a:lvl3pPr>
            <a:lvl4pPr marL="1076325" indent="0">
              <a:buNone/>
              <a:defRPr sz="1100">
                <a:solidFill>
                  <a:schemeClr val="accent2"/>
                </a:solidFill>
              </a:defRPr>
            </a:lvl4pPr>
            <a:lvl5pPr marL="1433513" indent="0">
              <a:buNone/>
              <a:defRPr sz="1100">
                <a:solidFill>
                  <a:schemeClr val="accent2"/>
                </a:solidFill>
              </a:defRPr>
            </a:lvl5pPr>
          </a:lstStyle>
          <a:p>
            <a:pPr lvl="0"/>
            <a:r>
              <a:rPr lang="de-DE" dirty="0" smtClean="0"/>
              <a:t>Click </a:t>
            </a:r>
            <a:r>
              <a:rPr lang="de-DE" dirty="0" err="1" smtClean="0"/>
              <a:t>here</a:t>
            </a:r>
            <a:r>
              <a:rPr lang="de-DE" dirty="0" smtClean="0"/>
              <a:t> </a:t>
            </a:r>
            <a:r>
              <a:rPr lang="de-DE" dirty="0" err="1" smtClean="0"/>
              <a:t>to</a:t>
            </a:r>
            <a:r>
              <a:rPr lang="de-DE" dirty="0" smtClean="0"/>
              <a:t> </a:t>
            </a:r>
            <a:r>
              <a:rPr lang="de-DE" dirty="0" err="1" smtClean="0"/>
              <a:t>edit</a:t>
            </a:r>
            <a:r>
              <a:rPr lang="de-DE" dirty="0" smtClean="0"/>
              <a:t> </a:t>
            </a:r>
            <a:r>
              <a:rPr lang="de-DE" dirty="0" err="1" smtClean="0"/>
              <a:t>source</a:t>
            </a:r>
            <a:endParaRPr lang="de-DE" dirty="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5116482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reenshot with description">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1" y="1090800"/>
            <a:ext cx="7603200" cy="5329475"/>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0"/>
            <a:endParaRPr lang="en-US" noProof="0" dirty="0" smtClean="0"/>
          </a:p>
        </p:txBody>
      </p:sp>
      <p:sp>
        <p:nvSpPr>
          <p:cNvPr id="13" name="Bildplatzhalter 12"/>
          <p:cNvSpPr>
            <a:spLocks noGrp="1"/>
          </p:cNvSpPr>
          <p:nvPr>
            <p:ph type="pic" sz="quarter" idx="16" hasCustomPrompt="1"/>
          </p:nvPr>
        </p:nvSpPr>
        <p:spPr bwMode="gray">
          <a:xfrm>
            <a:off x="1530350" y="2540212"/>
            <a:ext cx="7613650" cy="4320000"/>
          </a:xfrm>
          <a:prstGeom prst="rect">
            <a:avLst/>
          </a:prstGeom>
          <a:ln w="6350">
            <a:noFill/>
            <a:miter lim="800000"/>
          </a:ln>
        </p:spPr>
        <p:txBody>
          <a:bodyPr/>
          <a:lstStyle>
            <a:lvl1pPr marL="0" indent="0">
              <a:buNone/>
              <a:defRPr/>
            </a:lvl1pPr>
          </a:lstStyle>
          <a:p>
            <a:r>
              <a:rPr lang="en-US" noProof="0" dirty="0" smtClean="0"/>
              <a:t>Click on symbol to add picture</a:t>
            </a:r>
            <a:endParaRPr lang="en-US" noProof="0" dirty="0"/>
          </a:p>
        </p:txBody>
      </p:sp>
      <p:sp>
        <p:nvSpPr>
          <p:cNvPr id="5"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1857753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5" name="Bildplatzhalter 3"/>
          <p:cNvSpPr>
            <a:spLocks noGrp="1"/>
          </p:cNvSpPr>
          <p:nvPr>
            <p:ph type="pic" sz="quarter" idx="10" hasCustomPrompt="1"/>
          </p:nvPr>
        </p:nvSpPr>
        <p:spPr bwMode="gray">
          <a:xfrm>
            <a:off x="0" y="1090800"/>
            <a:ext cx="4572000" cy="57672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7" name="Bildplatzhalter 5"/>
          <p:cNvSpPr>
            <a:spLocks noGrp="1"/>
          </p:cNvSpPr>
          <p:nvPr>
            <p:ph type="pic" sz="quarter" idx="11" hasCustomPrompt="1"/>
          </p:nvPr>
        </p:nvSpPr>
        <p:spPr bwMode="gray">
          <a:xfrm>
            <a:off x="4568400" y="1090800"/>
            <a:ext cx="4572000" cy="57672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4541835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7" name="Bildplatzhalter 3"/>
          <p:cNvSpPr>
            <a:spLocks noGrp="1"/>
          </p:cNvSpPr>
          <p:nvPr>
            <p:ph type="pic" sz="quarter" idx="10" hasCustomPrompt="1"/>
          </p:nvPr>
        </p:nvSpPr>
        <p:spPr bwMode="gray">
          <a:xfrm>
            <a:off x="0" y="1090800"/>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9" name="Bildplatzhalter 5"/>
          <p:cNvSpPr>
            <a:spLocks noGrp="1"/>
          </p:cNvSpPr>
          <p:nvPr>
            <p:ph type="pic" sz="quarter" idx="11" hasCustomPrompt="1"/>
          </p:nvPr>
        </p:nvSpPr>
        <p:spPr bwMode="gray">
          <a:xfrm>
            <a:off x="4574750" y="1090800"/>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0" name="Bildplatzhalter 4"/>
          <p:cNvSpPr>
            <a:spLocks noGrp="1"/>
          </p:cNvSpPr>
          <p:nvPr>
            <p:ph type="pic" sz="quarter" idx="12" hasCustomPrompt="1"/>
          </p:nvPr>
        </p:nvSpPr>
        <p:spPr bwMode="gray">
          <a:xfrm>
            <a:off x="0" y="3975932"/>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7"/>
          <p:cNvSpPr>
            <a:spLocks noGrp="1"/>
          </p:cNvSpPr>
          <p:nvPr>
            <p:ph type="pic" sz="quarter" idx="13" hasCustomPrompt="1"/>
          </p:nvPr>
        </p:nvSpPr>
        <p:spPr bwMode="gray">
          <a:xfrm>
            <a:off x="4574750" y="3975932"/>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9181446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10" name="Bildplatzhalter 7"/>
          <p:cNvSpPr>
            <a:spLocks noGrp="1"/>
          </p:cNvSpPr>
          <p:nvPr>
            <p:ph type="pic" sz="quarter" idx="15" hasCustomPrompt="1"/>
          </p:nvPr>
        </p:nvSpPr>
        <p:spPr bwMode="gray">
          <a:xfrm>
            <a:off x="609480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4"/>
          <p:cNvSpPr>
            <a:spLocks noGrp="1"/>
          </p:cNvSpPr>
          <p:nvPr>
            <p:ph type="pic" sz="quarter" idx="12" hasCustomPrompt="1"/>
          </p:nvPr>
        </p:nvSpPr>
        <p:spPr bwMode="gray">
          <a:xfrm>
            <a:off x="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2" name="Bildplatzhalter 3"/>
          <p:cNvSpPr>
            <a:spLocks noGrp="1"/>
          </p:cNvSpPr>
          <p:nvPr>
            <p:ph type="pic" sz="quarter" idx="10" hasCustomPrompt="1"/>
          </p:nvPr>
        </p:nvSpPr>
        <p:spPr bwMode="gray">
          <a:xfrm>
            <a:off x="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5"/>
          <p:cNvSpPr>
            <a:spLocks noGrp="1"/>
          </p:cNvSpPr>
          <p:nvPr>
            <p:ph type="pic" sz="quarter" idx="11" hasCustomPrompt="1"/>
          </p:nvPr>
        </p:nvSpPr>
        <p:spPr bwMode="gray">
          <a:xfrm>
            <a:off x="609480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7"/>
          <p:cNvSpPr>
            <a:spLocks noGrp="1"/>
          </p:cNvSpPr>
          <p:nvPr>
            <p:ph type="pic" sz="quarter" idx="13" hasCustomPrompt="1"/>
          </p:nvPr>
        </p:nvSpPr>
        <p:spPr bwMode="gray">
          <a:xfrm>
            <a:off x="304740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5"/>
          <p:cNvSpPr>
            <a:spLocks noGrp="1"/>
          </p:cNvSpPr>
          <p:nvPr>
            <p:ph type="pic" sz="quarter" idx="14" hasCustomPrompt="1"/>
          </p:nvPr>
        </p:nvSpPr>
        <p:spPr bwMode="gray">
          <a:xfrm>
            <a:off x="304740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3713630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or Speaker – Version 1">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900"/>
            <a:ext cx="9144000" cy="5764100"/>
          </a:xfrm>
          <a:prstGeom prst="rect">
            <a:avLst/>
          </a:prstGeom>
          <a:ln w="6350">
            <a:solidFill>
              <a:schemeClr val="bg1">
                <a:lumMod val="95000"/>
              </a:schemeClr>
            </a:solidFill>
            <a:miter lim="800000"/>
          </a:ln>
        </p:spPr>
      </p:pic>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Textplatzhalter 6"/>
          <p:cNvSpPr>
            <a:spLocks noGrp="1"/>
          </p:cNvSpPr>
          <p:nvPr>
            <p:ph type="body" sz="quarter" idx="10" hasCustomPrompt="1"/>
          </p:nvPr>
        </p:nvSpPr>
        <p:spPr bwMode="gray">
          <a:xfrm>
            <a:off x="-2" y="1090800"/>
            <a:ext cx="4572000" cy="5767200"/>
          </a:xfrm>
          <a:solidFill>
            <a:srgbClr val="FFFFFF">
              <a:alpha val="69804"/>
            </a:srgbClr>
          </a:solidFill>
        </p:spPr>
        <p:txBody>
          <a:bodyPr tIns="180000"/>
          <a:lstStyle>
            <a:lvl1pPr marL="0" indent="0">
              <a:buNone/>
              <a:defRPr baseline="0"/>
            </a:lvl1pPr>
          </a:lstStyle>
          <a:p>
            <a:pPr lvl="0"/>
            <a:r>
              <a:rPr lang="de-DE" dirty="0" smtClean="0"/>
              <a:t>Speaker Name</a:t>
            </a:r>
            <a:br>
              <a:rPr lang="de-DE" dirty="0" smtClean="0"/>
            </a:br>
            <a:r>
              <a:rPr lang="de-DE" dirty="0" smtClean="0"/>
              <a:t>Department</a:t>
            </a:r>
            <a:endParaRPr lang="de-DE" dirty="0"/>
          </a:p>
        </p:txBody>
      </p:sp>
    </p:spTree>
    <p:extLst>
      <p:ext uri="{BB962C8B-B14F-4D97-AF65-F5344CB8AC3E}">
        <p14:creationId xmlns:p14="http://schemas.microsoft.com/office/powerpoint/2010/main" val="143234255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pictures">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Bildplatzhalter 2"/>
          <p:cNvSpPr>
            <a:spLocks noGrp="1"/>
          </p:cNvSpPr>
          <p:nvPr>
            <p:ph type="pic" sz="quarter" idx="10" hasCustomPrompt="1"/>
          </p:nvPr>
        </p:nvSpPr>
        <p:spPr bwMode="gray">
          <a:xfrm>
            <a:off x="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23"/>
          <p:cNvSpPr>
            <a:spLocks noGrp="1"/>
          </p:cNvSpPr>
          <p:nvPr>
            <p:ph type="pic" sz="quarter" idx="11" hasCustomPrompt="1"/>
          </p:nvPr>
        </p:nvSpPr>
        <p:spPr bwMode="gray">
          <a:xfrm>
            <a:off x="0" y="30132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25"/>
          <p:cNvSpPr>
            <a:spLocks noGrp="1"/>
          </p:cNvSpPr>
          <p:nvPr>
            <p:ph type="pic" sz="quarter" idx="12" hasCustomPrompt="1"/>
          </p:nvPr>
        </p:nvSpPr>
        <p:spPr bwMode="gray">
          <a:xfrm>
            <a:off x="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27"/>
          <p:cNvSpPr>
            <a:spLocks noGrp="1"/>
          </p:cNvSpPr>
          <p:nvPr>
            <p:ph type="pic" sz="quarter" idx="13" hasCustomPrompt="1"/>
          </p:nvPr>
        </p:nvSpPr>
        <p:spPr bwMode="gray">
          <a:xfrm>
            <a:off x="304920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6" name="Bildplatzhalter 29"/>
          <p:cNvSpPr>
            <a:spLocks noGrp="1"/>
          </p:cNvSpPr>
          <p:nvPr>
            <p:ph type="pic" sz="quarter" idx="14" hasCustomPrompt="1"/>
          </p:nvPr>
        </p:nvSpPr>
        <p:spPr bwMode="gray">
          <a:xfrm>
            <a:off x="3049200" y="3013200"/>
            <a:ext cx="3049200" cy="19224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7" name="Bildplatzhalter 31"/>
          <p:cNvSpPr>
            <a:spLocks noGrp="1"/>
          </p:cNvSpPr>
          <p:nvPr>
            <p:ph type="pic" sz="quarter" idx="15" hasCustomPrompt="1"/>
          </p:nvPr>
        </p:nvSpPr>
        <p:spPr bwMode="gray">
          <a:xfrm>
            <a:off x="304920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8" name="Bildplatzhalter 33"/>
          <p:cNvSpPr>
            <a:spLocks noGrp="1"/>
          </p:cNvSpPr>
          <p:nvPr>
            <p:ph type="pic" sz="quarter" idx="16" hasCustomPrompt="1"/>
          </p:nvPr>
        </p:nvSpPr>
        <p:spPr bwMode="gray">
          <a:xfrm>
            <a:off x="609480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9" name="Bildplatzhalter 35"/>
          <p:cNvSpPr>
            <a:spLocks noGrp="1"/>
          </p:cNvSpPr>
          <p:nvPr>
            <p:ph type="pic" sz="quarter" idx="17" hasCustomPrompt="1"/>
          </p:nvPr>
        </p:nvSpPr>
        <p:spPr bwMode="gray">
          <a:xfrm>
            <a:off x="6094800" y="30132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20" name="Bildplatzhalter 37"/>
          <p:cNvSpPr>
            <a:spLocks noGrp="1"/>
          </p:cNvSpPr>
          <p:nvPr>
            <p:ph type="pic" sz="quarter" idx="18" hasCustomPrompt="1"/>
          </p:nvPr>
        </p:nvSpPr>
        <p:spPr bwMode="gray">
          <a:xfrm>
            <a:off x="609480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29354380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hteck 1"/>
          <p:cNvSpPr/>
          <p:nvPr userDrawn="1"/>
        </p:nvSpPr>
        <p:spPr>
          <a:xfrm>
            <a:off x="-1" y="0"/>
            <a:ext cx="9144001" cy="6858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3" name="Medienplatzhalter 2"/>
          <p:cNvSpPr>
            <a:spLocks noGrp="1"/>
          </p:cNvSpPr>
          <p:nvPr>
            <p:ph type="media" sz="quarter" idx="17" hasCustomPrompt="1"/>
          </p:nvPr>
        </p:nvSpPr>
        <p:spPr bwMode="gray">
          <a:xfrm>
            <a:off x="-1" y="0"/>
            <a:ext cx="9151200" cy="6856226"/>
          </a:xfrm>
          <a:prstGeom prst="rect">
            <a:avLst/>
          </a:prstGeom>
        </p:spPr>
        <p:txBody>
          <a:bodyPr/>
          <a:lstStyle>
            <a:lvl1pPr marL="0" indent="0">
              <a:buNone/>
              <a:defRPr>
                <a:solidFill>
                  <a:schemeClr val="bg1"/>
                </a:solidFill>
              </a:defRPr>
            </a:lvl1pPr>
          </a:lstStyle>
          <a:p>
            <a:r>
              <a:rPr lang="en-US" noProof="0" dirty="0" smtClean="0"/>
              <a:t>Click on symbol to add v</a:t>
            </a:r>
            <a:r>
              <a:rPr lang="de-DE" dirty="0" err="1" smtClean="0"/>
              <a:t>ideo</a:t>
            </a:r>
            <a:r>
              <a:rPr lang="de-DE" dirty="0" smtClean="0"/>
              <a:t> in 4:3 </a:t>
            </a:r>
            <a:r>
              <a:rPr lang="de-DE" dirty="0" err="1" smtClean="0"/>
              <a:t>format</a:t>
            </a:r>
            <a:endParaRPr lang="de-DE" dirty="0"/>
          </a:p>
        </p:txBody>
      </p:sp>
    </p:spTree>
    <p:extLst>
      <p:ext uri="{BB962C8B-B14F-4D97-AF65-F5344CB8AC3E}">
        <p14:creationId xmlns:p14="http://schemas.microsoft.com/office/powerpoint/2010/main" val="2105187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9" name="Diagrammplatzhalter 8"/>
          <p:cNvSpPr>
            <a:spLocks noGrp="1"/>
          </p:cNvSpPr>
          <p:nvPr>
            <p:ph type="chart" sz="quarter" idx="13" hasCustomPrompt="1"/>
          </p:nvPr>
        </p:nvSpPr>
        <p:spPr bwMode="gray">
          <a:xfrm>
            <a:off x="251520" y="1484312"/>
            <a:ext cx="8640959" cy="4969529"/>
          </a:xfrm>
          <a:prstGeom prst="rect">
            <a:avLst/>
          </a:prstGeom>
          <a:ln>
            <a:noFill/>
            <a:miter lim="800000"/>
          </a:ln>
        </p:spPr>
        <p:txBody>
          <a:bodyPr/>
          <a:lstStyle>
            <a:lvl1pPr marL="0" indent="0">
              <a:buNone/>
              <a:defRPr/>
            </a:lvl1pPr>
          </a:lstStyle>
          <a:p>
            <a:r>
              <a:rPr lang="en-US" noProof="0" dirty="0" smtClean="0"/>
              <a:t>Click on symbol to add diagram/chart</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2" name="Fußzeilenplatzhalter 1"/>
          <p:cNvSpPr>
            <a:spLocks noGrp="1"/>
          </p:cNvSpPr>
          <p:nvPr>
            <p:ph type="ftr" sz="quarter" idx="14"/>
          </p:nvPr>
        </p:nvSpPr>
        <p:spPr/>
        <p:txBody>
          <a:bodyPr/>
          <a:lstStyle/>
          <a:p>
            <a:endParaRPr lang="de-DE" dirty="0"/>
          </a:p>
        </p:txBody>
      </p:sp>
      <p:sp>
        <p:nvSpPr>
          <p:cNvPr id="3" name="Foliennummernplatzhalter 2"/>
          <p:cNvSpPr>
            <a:spLocks noGrp="1"/>
          </p:cNvSpPr>
          <p:nvPr>
            <p:ph type="sldNum" sz="quarter" idx="15"/>
          </p:nvPr>
        </p:nvSpPr>
        <p:spPr/>
        <p:txBody>
          <a:body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31885754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27678650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 EN">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4572000" y="1090800"/>
            <a:ext cx="445611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320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buFont typeface="Wingdings" panose="05000000000000000000" pitchFamily="2" charset="2"/>
              <a:buNone/>
            </a:pPr>
            <a:r>
              <a:rPr lang="en-US" altLang="de-DE" sz="1600" dirty="0" smtClean="0"/>
              <a:t>Phone:	+49 5246 963-0  </a:t>
            </a:r>
          </a:p>
          <a:p>
            <a:pPr>
              <a:buFont typeface="Wingdings" panose="05000000000000000000" pitchFamily="2" charset="2"/>
              <a:buNone/>
            </a:pPr>
            <a:r>
              <a:rPr lang="en-US" altLang="de-DE" sz="1600" dirty="0" smtClean="0"/>
              <a:t>Fax:	+49 5246 963-198</a:t>
            </a:r>
          </a:p>
          <a:p>
            <a:pPr>
              <a:buFont typeface="Wingdings" panose="05000000000000000000" pitchFamily="2" charset="2"/>
              <a:buNone/>
            </a:pPr>
            <a:r>
              <a:rPr lang="en-US" altLang="de-DE" sz="1600" dirty="0" smtClean="0"/>
              <a:t>E-Mail:	info@beckhoff.com </a:t>
            </a:r>
          </a:p>
          <a:p>
            <a:pPr>
              <a:buFont typeface="Wingdings" panose="05000000000000000000" pitchFamily="2" charset="2"/>
              <a:buNone/>
            </a:pPr>
            <a:r>
              <a:rPr lang="en-US" altLang="de-DE" sz="1600" dirty="0" smtClean="0"/>
              <a:t>Web:	www.beckhoff.com </a:t>
            </a:r>
            <a:r>
              <a:rPr lang="en-US" altLang="de-DE" sz="1600" b="1" dirty="0" smtClean="0"/>
              <a:t> </a:t>
            </a:r>
            <a:endParaRPr lang="en-US" altLang="de-DE" sz="1600" b="1" dirty="0"/>
          </a:p>
        </p:txBody>
      </p:sp>
      <p:sp>
        <p:nvSpPr>
          <p:cNvPr id="7" name="Text Box 5"/>
          <p:cNvSpPr txBox="1">
            <a:spLocks noChangeArrowheads="1"/>
          </p:cNvSpPr>
          <p:nvPr userDrawn="1"/>
        </p:nvSpPr>
        <p:spPr bwMode="auto">
          <a:xfrm>
            <a:off x="120650" y="3817323"/>
            <a:ext cx="7603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3175" indent="-3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200" dirty="0"/>
              <a:t>© Beckhoff Automation GmbH &amp; Co. </a:t>
            </a:r>
            <a:r>
              <a:rPr lang="en-US" sz="1200" dirty="0" smtClean="0"/>
              <a:t>KG</a:t>
            </a:r>
            <a:endParaRPr lang="de-DE" sz="1200" dirty="0"/>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All images are protected by copyright. The use and transfer to third parties is not permitted.</a:t>
            </a:r>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Beckhoff</a:t>
            </a:r>
            <a:r>
              <a:rPr lang="en-US" altLang="de-DE" sz="1200" baseline="30000" dirty="0" smtClean="0"/>
              <a:t>®</a:t>
            </a:r>
            <a:r>
              <a:rPr lang="en-US" altLang="de-DE" sz="1200" dirty="0" smtClean="0"/>
              <a:t>, TwinCAT</a:t>
            </a:r>
            <a:r>
              <a:rPr lang="en-US" altLang="de-DE" sz="1200" baseline="30000" dirty="0" smtClean="0"/>
              <a:t>®</a:t>
            </a:r>
            <a:r>
              <a:rPr lang="en-US" altLang="de-DE" sz="1200" dirty="0" smtClean="0"/>
              <a:t>, EtherCAT</a:t>
            </a:r>
            <a:r>
              <a:rPr lang="en-US" altLang="de-DE" sz="1200" baseline="30000" dirty="0" smtClean="0"/>
              <a:t>®</a:t>
            </a:r>
            <a:r>
              <a:rPr lang="en-US" altLang="de-DE" sz="1200" dirty="0" smtClean="0"/>
              <a:t>, EtherCAT P</a:t>
            </a:r>
            <a:r>
              <a:rPr lang="en-US" altLang="de-DE" sz="1200" baseline="30000" dirty="0" smtClean="0"/>
              <a:t>®</a:t>
            </a:r>
            <a:r>
              <a:rPr lang="en-US" altLang="de-DE" sz="1200" dirty="0" smtClean="0"/>
              <a:t>, </a:t>
            </a:r>
            <a:r>
              <a:rPr lang="en-US" altLang="de-DE" sz="1200" dirty="0"/>
              <a:t>Safety </a:t>
            </a:r>
            <a:r>
              <a:rPr lang="en-US" altLang="de-DE" sz="1200" dirty="0" smtClean="0"/>
              <a:t>over EtherCAT</a:t>
            </a:r>
            <a:r>
              <a:rPr lang="en-US" altLang="de-DE" sz="1200" baseline="30000" dirty="0" smtClean="0"/>
              <a:t>®</a:t>
            </a:r>
            <a:r>
              <a:rPr lang="en-US" altLang="de-DE" sz="1200" dirty="0" smtClean="0"/>
              <a:t>, </a:t>
            </a:r>
            <a:r>
              <a:rPr lang="en-US" altLang="de-DE" sz="1200" dirty="0" err="1" smtClean="0"/>
              <a:t>TwinSAFE</a:t>
            </a:r>
            <a:r>
              <a:rPr lang="en-US" altLang="de-DE" sz="1200" baseline="30000" dirty="0" smtClean="0"/>
              <a:t>®</a:t>
            </a:r>
            <a:r>
              <a:rPr lang="en-US" altLang="de-DE" sz="1200" dirty="0" smtClean="0"/>
              <a:t>, XFC</a:t>
            </a:r>
            <a:r>
              <a:rPr lang="en-US" altLang="de-DE" sz="1200" baseline="30000" dirty="0" smtClean="0"/>
              <a:t>®</a:t>
            </a:r>
            <a:r>
              <a:rPr lang="en-US" altLang="de-DE" sz="1200" dirty="0" smtClean="0"/>
              <a:t> and XTS</a:t>
            </a:r>
            <a:r>
              <a:rPr lang="en-US" altLang="de-DE" sz="1200" baseline="30000" dirty="0" smtClean="0"/>
              <a:t>®</a:t>
            </a:r>
            <a:r>
              <a:rPr lang="en-US" altLang="de-DE" sz="1200" dirty="0" smtClean="0"/>
              <a:t> are registered trademarks of and licensed by Beckhoff Automation GmbH. Other designations used in this presentation may be trademarks whose use by third parties for their own purposes could violate the rights of the owners.</a:t>
            </a:r>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The information provided in this presentation contains merely general descriptions or characteristics of performance which in case of actual application do not always apply as described or which may change as a result of further development of the products. An obligation to provide the respective characteristics shall only exist if expressively agreed in the terms of contract. </a:t>
            </a:r>
            <a:endParaRPr lang="en-US" altLang="de-DE" sz="1200" dirty="0"/>
          </a:p>
        </p:txBody>
      </p:sp>
      <p:sp>
        <p:nvSpPr>
          <p:cNvPr id="9" name="Textfeld 8"/>
          <p:cNvSpPr txBox="1"/>
          <p:nvPr userDrawn="1"/>
        </p:nvSpPr>
        <p:spPr>
          <a:xfrm>
            <a:off x="2" y="1090800"/>
            <a:ext cx="5184068" cy="1862048"/>
          </a:xfrm>
          <a:prstGeom prst="rect">
            <a:avLst/>
          </a:prstGeom>
        </p:spPr>
        <p:txBody>
          <a:bodyPr vert="horz" lIns="234000" tIns="190800" rIns="91440" bIns="45720" rtlCol="0">
            <a:noAutofit/>
          </a:bodyPr>
          <a:lstStyle>
            <a:lvl1pPr marR="0" lvl="0" indent="0" fontAlgn="auto">
              <a:lnSpc>
                <a:spcPct val="100000"/>
              </a:lnSpc>
              <a:spcBef>
                <a:spcPct val="50000"/>
              </a:spcBef>
              <a:spcAft>
                <a:spcPts val="0"/>
              </a:spcAft>
              <a:buClrTx/>
              <a:buSzTx/>
              <a:buFont typeface="Wingdings" pitchFamily="2" charset="2"/>
              <a:buNone/>
              <a:tabLst/>
              <a:defRPr sz="1600" b="1" baseline="0">
                <a:solidFill>
                  <a:srgbClr val="000000"/>
                </a:solidFill>
                <a:latin typeface="Arial"/>
              </a:defRPr>
            </a:lvl1pPr>
            <a:lvl2pPr marL="6286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2pPr>
            <a:lvl3pPr marL="9842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3pPr>
            <a:lvl4pPr marL="1343025"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4pPr>
            <a:lvl5pPr marL="1700213"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altLang="de-DE" dirty="0" smtClean="0"/>
              <a:t>Beckhoff Automation GmbH &amp; Co. KG </a:t>
            </a:r>
            <a:br>
              <a:rPr lang="en-US" altLang="de-DE" dirty="0" smtClean="0"/>
            </a:br>
            <a:r>
              <a:rPr lang="en-US" altLang="de-DE" b="0" dirty="0" smtClean="0"/>
              <a:t>Headquarters </a:t>
            </a:r>
            <a:br>
              <a:rPr lang="en-US" altLang="de-DE" b="0" dirty="0" smtClean="0"/>
            </a:br>
            <a:r>
              <a:rPr lang="en-US" altLang="de-DE" b="0" dirty="0" smtClean="0"/>
              <a:t>Huelshorstweg 20 </a:t>
            </a:r>
            <a:br>
              <a:rPr lang="en-US" altLang="de-DE" b="0" dirty="0" smtClean="0"/>
            </a:br>
            <a:r>
              <a:rPr lang="en-US" altLang="de-DE" b="0" dirty="0" smtClean="0"/>
              <a:t>33415 Verl </a:t>
            </a:r>
            <a:br>
              <a:rPr lang="en-US" altLang="de-DE" b="0" dirty="0" smtClean="0"/>
            </a:br>
            <a:r>
              <a:rPr lang="en-US" altLang="de-DE" b="0" dirty="0" smtClean="0"/>
              <a:t>Germany </a:t>
            </a:r>
          </a:p>
        </p:txBody>
      </p:sp>
      <p:sp>
        <p:nvSpPr>
          <p:cNvPr id="11" name="Textfeld 10"/>
          <p:cNvSpPr txBox="1"/>
          <p:nvPr userDrawn="1"/>
        </p:nvSpPr>
        <p:spPr>
          <a:xfrm>
            <a:off x="-1" y="450786"/>
            <a:ext cx="7603200" cy="629367"/>
          </a:xfrm>
          <a:prstGeom prst="rect">
            <a:avLst/>
          </a:prstGeom>
        </p:spPr>
        <p:txBody>
          <a:bodyPr vert="horz" wrap="square" lIns="234000" tIns="144000" rIns="90000" bIns="144000" rtlCol="0" anchor="b" anchorCtr="0">
            <a:spAutoFit/>
          </a:bodyPr>
          <a:lstStyle>
            <a:lvl1pPr>
              <a:spcBef>
                <a:spcPct val="0"/>
              </a:spcBef>
              <a:buNone/>
              <a:defRPr sz="2200" b="1" baseline="0">
                <a:solidFill>
                  <a:schemeClr val="bg1"/>
                </a:solidFill>
                <a:latin typeface="Arial" pitchFamily="34" charset="0"/>
                <a:ea typeface="+mj-ea"/>
                <a:cs typeface="Arial" pitchFamily="34" charset="0"/>
              </a:defRPr>
            </a:lvl1pPr>
          </a:lstStyle>
          <a:p>
            <a:pPr lvl="0"/>
            <a:r>
              <a:rPr lang="de-DE" dirty="0" err="1" smtClean="0"/>
              <a:t>Contact</a:t>
            </a:r>
            <a:endParaRPr lang="de-DE" dirty="0"/>
          </a:p>
        </p:txBody>
      </p:sp>
      <p:sp>
        <p:nvSpPr>
          <p:cNvPr id="13" name="Textplatzhalter 12"/>
          <p:cNvSpPr>
            <a:spLocks noGrp="1"/>
          </p:cNvSpPr>
          <p:nvPr>
            <p:ph type="body" sz="quarter" idx="10" hasCustomPrompt="1"/>
          </p:nvPr>
        </p:nvSpPr>
        <p:spPr>
          <a:xfrm>
            <a:off x="3007280" y="3838752"/>
            <a:ext cx="2196244" cy="27808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anchor="t">
            <a:spAutoFit/>
          </a:bodyPr>
          <a:lstStyle>
            <a:lvl1pPr marL="0" indent="0">
              <a:spcBef>
                <a:spcPts val="0"/>
              </a:spcBef>
              <a:buFontTx/>
              <a:buNone/>
              <a:defRPr lang="de-DE" sz="1200" baseline="0" smtClean="0">
                <a:cs typeface="+mn-cs"/>
              </a:defRPr>
            </a:lvl1pPr>
            <a:lvl2pPr marL="457200" indent="0">
              <a:buFontTx/>
              <a:buNone/>
              <a:defRPr lang="de-DE" sz="1800" smtClean="0">
                <a:cs typeface="+mn-cs"/>
              </a:defRPr>
            </a:lvl2pPr>
            <a:lvl3pPr marL="914400" indent="0">
              <a:buFontTx/>
              <a:buNone/>
              <a:defRPr lang="de-DE" sz="1800" smtClean="0">
                <a:cs typeface="+mn-cs"/>
              </a:defRPr>
            </a:lvl3pPr>
            <a:lvl4pPr marL="1371600" indent="0">
              <a:buFontTx/>
              <a:buNone/>
              <a:defRPr lang="de-DE" sz="1800" smtClean="0">
                <a:cs typeface="+mn-cs"/>
              </a:defRPr>
            </a:lvl4pPr>
            <a:lvl5pPr marL="1828800" indent="0">
              <a:buFontTx/>
              <a:buNone/>
              <a:defRPr lang="de-DE" sz="1800">
                <a:cs typeface="+mn-cs"/>
              </a:defRPr>
            </a:lvl5pPr>
          </a:lstStyle>
          <a:p>
            <a:pPr marL="3175" lvl="0" indent="-3175"/>
            <a:r>
              <a:rPr lang="de-DE" dirty="0" smtClean="0"/>
              <a:t>MM/YYYY</a:t>
            </a:r>
            <a:endParaRPr lang="de-DE" dirty="0"/>
          </a:p>
        </p:txBody>
      </p:sp>
    </p:spTree>
    <p:extLst>
      <p:ext uri="{BB962C8B-B14F-4D97-AF65-F5344CB8AC3E}">
        <p14:creationId xmlns:p14="http://schemas.microsoft.com/office/powerpoint/2010/main" val="38510568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 DE">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4572000" y="1090800"/>
            <a:ext cx="445611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320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de-DE" altLang="de-DE" sz="1600" dirty="0" smtClean="0"/>
              <a:t>Telefon:	+49 5246 963-0  </a:t>
            </a:r>
          </a:p>
          <a:p>
            <a:pPr>
              <a:buFont typeface="Wingdings" panose="05000000000000000000" pitchFamily="2" charset="2"/>
              <a:buNone/>
            </a:pPr>
            <a:r>
              <a:rPr lang="de-DE" altLang="de-DE" sz="1600" dirty="0" smtClean="0"/>
              <a:t>Fax:	+49 5246 963-198</a:t>
            </a:r>
          </a:p>
          <a:p>
            <a:pPr>
              <a:buFont typeface="Wingdings" panose="05000000000000000000" pitchFamily="2" charset="2"/>
              <a:buNone/>
            </a:pPr>
            <a:r>
              <a:rPr lang="de-DE" altLang="de-DE" sz="1600" dirty="0" smtClean="0"/>
              <a:t>E-Mail:	info@beckhoff.de</a:t>
            </a:r>
          </a:p>
          <a:p>
            <a:pPr>
              <a:buFont typeface="Wingdings" panose="05000000000000000000" pitchFamily="2" charset="2"/>
              <a:buNone/>
            </a:pPr>
            <a:r>
              <a:rPr lang="de-DE" altLang="de-DE" sz="1600" dirty="0" smtClean="0"/>
              <a:t>Web:	www.beckhoff.de</a:t>
            </a:r>
            <a:r>
              <a:rPr lang="de-DE" altLang="de-DE" sz="1600" b="1" dirty="0" smtClean="0"/>
              <a:t> </a:t>
            </a:r>
            <a:endParaRPr lang="de-DE" altLang="de-DE" sz="1600" b="1" dirty="0"/>
          </a:p>
        </p:txBody>
      </p:sp>
      <p:sp>
        <p:nvSpPr>
          <p:cNvPr id="7" name="Text Box 5"/>
          <p:cNvSpPr txBox="1">
            <a:spLocks noChangeArrowheads="1"/>
          </p:cNvSpPr>
          <p:nvPr userDrawn="1"/>
        </p:nvSpPr>
        <p:spPr bwMode="auto">
          <a:xfrm>
            <a:off x="120650" y="3817323"/>
            <a:ext cx="7603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3175" indent="-3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200" dirty="0" smtClean="0"/>
              <a:t>© Beckhoff Automation GmbH &amp; Co. KG</a:t>
            </a:r>
          </a:p>
          <a:p>
            <a:endParaRPr lang="de-DE" altLang="de-DE" sz="1200" dirty="0" smtClean="0"/>
          </a:p>
          <a:p>
            <a:pPr>
              <a:buFont typeface="Wingdings" panose="05000000000000000000" pitchFamily="2" charset="2"/>
              <a:buNone/>
            </a:pPr>
            <a:r>
              <a:rPr lang="de-DE" altLang="de-DE" sz="1200" dirty="0" smtClean="0"/>
              <a:t>Alle Bilder sind urheberrechtlich geschützt. Die Weitergabe und Nutzung durch Dritte ist nicht gestattet.</a:t>
            </a:r>
          </a:p>
          <a:p>
            <a:pPr>
              <a:buFont typeface="Wingdings" panose="05000000000000000000" pitchFamily="2" charset="2"/>
              <a:buNone/>
            </a:pPr>
            <a:endParaRPr lang="de-DE" altLang="de-DE" sz="1200" dirty="0" smtClean="0"/>
          </a:p>
          <a:p>
            <a:pPr>
              <a:buFont typeface="Wingdings" panose="05000000000000000000" pitchFamily="2" charset="2"/>
              <a:buNone/>
            </a:pPr>
            <a:r>
              <a:rPr lang="de-DE" sz="1200" dirty="0" smtClean="0"/>
              <a:t>Beckhoff</a:t>
            </a:r>
            <a:r>
              <a:rPr lang="de-DE" sz="1200" baseline="30000" dirty="0" smtClean="0"/>
              <a:t>®</a:t>
            </a:r>
            <a:r>
              <a:rPr lang="de-DE" sz="1200" dirty="0" smtClean="0"/>
              <a:t>, TwinCAT</a:t>
            </a:r>
            <a:r>
              <a:rPr lang="de-DE" sz="1200" baseline="30000" dirty="0" smtClean="0"/>
              <a:t>®</a:t>
            </a:r>
            <a:r>
              <a:rPr lang="de-DE" sz="1200" dirty="0" smtClean="0"/>
              <a:t>, EtherCAT</a:t>
            </a:r>
            <a:r>
              <a:rPr lang="de-DE" sz="1200" baseline="30000" dirty="0" smtClean="0"/>
              <a:t>®</a:t>
            </a:r>
            <a:r>
              <a:rPr lang="de-DE" sz="1200" dirty="0" smtClean="0"/>
              <a:t>, EtherCAT P</a:t>
            </a:r>
            <a:r>
              <a:rPr lang="de-DE" sz="1200" baseline="30000" dirty="0" smtClean="0"/>
              <a:t>®</a:t>
            </a:r>
            <a:r>
              <a:rPr lang="de-DE" sz="1200" dirty="0" smtClean="0"/>
              <a:t>, Safety over EtherCAT</a:t>
            </a:r>
            <a:r>
              <a:rPr lang="de-DE" sz="1200" baseline="30000" dirty="0" smtClean="0"/>
              <a:t>®</a:t>
            </a:r>
            <a:r>
              <a:rPr lang="de-DE" sz="1200" dirty="0" smtClean="0"/>
              <a:t>, TwinSAFE</a:t>
            </a:r>
            <a:r>
              <a:rPr lang="de-DE" sz="1200" baseline="30000" dirty="0" smtClean="0"/>
              <a:t>®</a:t>
            </a:r>
            <a:r>
              <a:rPr lang="de-DE" sz="1200" dirty="0" smtClean="0"/>
              <a:t>, XFC</a:t>
            </a:r>
            <a:r>
              <a:rPr lang="de-DE" sz="1200" baseline="30000" dirty="0" smtClean="0"/>
              <a:t>®</a:t>
            </a:r>
            <a:r>
              <a:rPr lang="de-DE" sz="1200" dirty="0" smtClean="0"/>
              <a:t> und XTS</a:t>
            </a:r>
            <a:r>
              <a:rPr lang="de-DE" sz="1200" baseline="30000" dirty="0" smtClean="0"/>
              <a:t>®</a:t>
            </a:r>
            <a:r>
              <a:rPr lang="de-DE" sz="1200" dirty="0" smtClean="0"/>
              <a:t> sind eingetragene und lizenzierte Marken der Beckhoff Automation GmbH. </a:t>
            </a:r>
            <a:r>
              <a:rPr lang="de-DE" altLang="de-DE" sz="1200" dirty="0" smtClean="0"/>
              <a:t>Die Verwendung anderer in dieser Präsentation enthaltenen Marken oder Kennzeichen durch Dritte kann zu einer Verletzung von Rechten der Inhaber der entsprechenden Kennzeichen führen.</a:t>
            </a:r>
          </a:p>
          <a:p>
            <a:pPr>
              <a:buFont typeface="Wingdings" panose="05000000000000000000" pitchFamily="2" charset="2"/>
              <a:buNone/>
            </a:pPr>
            <a:endParaRPr lang="de-DE" altLang="de-DE" sz="1200" dirty="0" smtClean="0"/>
          </a:p>
          <a:p>
            <a:pPr>
              <a:buFont typeface="Wingdings" panose="05000000000000000000" pitchFamily="2" charset="2"/>
              <a:buNone/>
            </a:pPr>
            <a:r>
              <a:rPr lang="de-DE" altLang="de-DE" sz="1200" dirty="0" smtClean="0"/>
              <a:t>Die Informationen in dieser Präsentation enthalten lediglich allgemeine Beschreibungen bzw. Leistungsmerkmale, welche im konkreten Anwendungsfall nicht immer in der beschriebenen Form zutreffen bzw. welche sich durch Weiterentwicklung der Produkte ändern können. Die gewünschten Leistungsmerkmale sind nur dann verbindlich, wenn sie bei Vertragsabschluss ausdrücklich vereinbart werden.</a:t>
            </a:r>
            <a:endParaRPr lang="de-DE" altLang="de-DE" sz="1200" dirty="0"/>
          </a:p>
        </p:txBody>
      </p:sp>
      <p:sp>
        <p:nvSpPr>
          <p:cNvPr id="9" name="Textfeld 8"/>
          <p:cNvSpPr txBox="1"/>
          <p:nvPr userDrawn="1"/>
        </p:nvSpPr>
        <p:spPr>
          <a:xfrm>
            <a:off x="2" y="1090800"/>
            <a:ext cx="5184068" cy="1862048"/>
          </a:xfrm>
          <a:prstGeom prst="rect">
            <a:avLst/>
          </a:prstGeom>
        </p:spPr>
        <p:txBody>
          <a:bodyPr vert="horz" lIns="234000" tIns="190800" rIns="91440" bIns="45720" rtlCol="0">
            <a:noAutofit/>
          </a:bodyPr>
          <a:lstStyle>
            <a:lvl1pPr marR="0" lvl="0" indent="0" fontAlgn="auto">
              <a:lnSpc>
                <a:spcPct val="100000"/>
              </a:lnSpc>
              <a:spcBef>
                <a:spcPct val="50000"/>
              </a:spcBef>
              <a:spcAft>
                <a:spcPts val="0"/>
              </a:spcAft>
              <a:buClrTx/>
              <a:buSzTx/>
              <a:buFont typeface="Wingdings" pitchFamily="2" charset="2"/>
              <a:buNone/>
              <a:tabLst/>
              <a:defRPr sz="1600" b="1" baseline="0">
                <a:solidFill>
                  <a:srgbClr val="000000"/>
                </a:solidFill>
                <a:latin typeface="Arial"/>
              </a:defRPr>
            </a:lvl1pPr>
            <a:lvl2pPr marL="6286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2pPr>
            <a:lvl3pPr marL="9842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3pPr>
            <a:lvl4pPr marL="1343025"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4pPr>
            <a:lvl5pPr marL="1700213"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lvl="0" indent="0">
              <a:spcBef>
                <a:spcPts val="0"/>
              </a:spcBef>
              <a:buNone/>
            </a:pPr>
            <a:r>
              <a:rPr lang="en-US" altLang="de-DE" dirty="0" smtClean="0"/>
              <a:t>Beckhoff Automation GmbH &amp; Co. KG </a:t>
            </a:r>
            <a:br>
              <a:rPr lang="en-US" altLang="de-DE" dirty="0" smtClean="0"/>
            </a:br>
            <a:r>
              <a:rPr lang="de-DE" altLang="de-DE" sz="1600" b="0" dirty="0" smtClean="0">
                <a:solidFill>
                  <a:srgbClr val="000000"/>
                </a:solidFill>
                <a:latin typeface="Arial"/>
                <a:cs typeface="+mn-cs"/>
              </a:rPr>
              <a:t>Unternehmenszentrale</a:t>
            </a:r>
          </a:p>
          <a:p>
            <a:pPr marL="0" lvl="0" indent="0">
              <a:spcBef>
                <a:spcPts val="0"/>
              </a:spcBef>
              <a:buNone/>
            </a:pPr>
            <a:r>
              <a:rPr lang="de-DE" altLang="de-DE" sz="1600" b="0" dirty="0" smtClean="0">
                <a:solidFill>
                  <a:srgbClr val="000000"/>
                </a:solidFill>
                <a:latin typeface="Arial"/>
                <a:cs typeface="+mn-cs"/>
              </a:rPr>
              <a:t>Hülshorstweg 20</a:t>
            </a:r>
          </a:p>
          <a:p>
            <a:pPr marL="0" lvl="0" indent="0">
              <a:spcBef>
                <a:spcPts val="0"/>
              </a:spcBef>
              <a:buNone/>
            </a:pPr>
            <a:r>
              <a:rPr lang="de-DE" altLang="de-DE" sz="1600" b="0" dirty="0" smtClean="0">
                <a:solidFill>
                  <a:srgbClr val="000000"/>
                </a:solidFill>
                <a:latin typeface="Arial"/>
                <a:cs typeface="+mn-cs"/>
              </a:rPr>
              <a:t>33415 Verl</a:t>
            </a:r>
          </a:p>
          <a:p>
            <a:pPr marL="0" lvl="0" indent="0">
              <a:spcBef>
                <a:spcPts val="0"/>
              </a:spcBef>
              <a:buNone/>
            </a:pPr>
            <a:r>
              <a:rPr lang="de-DE" altLang="de-DE" sz="1600" b="0" dirty="0" smtClean="0">
                <a:solidFill>
                  <a:srgbClr val="000000"/>
                </a:solidFill>
                <a:latin typeface="Arial"/>
                <a:cs typeface="+mn-cs"/>
              </a:rPr>
              <a:t>Deutschland</a:t>
            </a:r>
          </a:p>
          <a:p>
            <a:pPr lvl="0"/>
            <a:endParaRPr lang="en-US" altLang="de-DE" b="0" dirty="0" smtClean="0"/>
          </a:p>
        </p:txBody>
      </p:sp>
      <p:sp>
        <p:nvSpPr>
          <p:cNvPr id="11" name="Textfeld 10"/>
          <p:cNvSpPr txBox="1"/>
          <p:nvPr userDrawn="1"/>
        </p:nvSpPr>
        <p:spPr>
          <a:xfrm>
            <a:off x="-1" y="450786"/>
            <a:ext cx="7603200" cy="629367"/>
          </a:xfrm>
          <a:prstGeom prst="rect">
            <a:avLst/>
          </a:prstGeom>
        </p:spPr>
        <p:txBody>
          <a:bodyPr vert="horz" wrap="square" lIns="234000" tIns="144000" rIns="90000" bIns="144000" rtlCol="0" anchor="b" anchorCtr="0">
            <a:spAutoFit/>
          </a:bodyPr>
          <a:lstStyle>
            <a:lvl1pPr>
              <a:spcBef>
                <a:spcPct val="0"/>
              </a:spcBef>
              <a:buNone/>
              <a:defRPr sz="2200" b="1" baseline="0">
                <a:solidFill>
                  <a:schemeClr val="bg1"/>
                </a:solidFill>
                <a:latin typeface="Arial" pitchFamily="34" charset="0"/>
                <a:ea typeface="+mj-ea"/>
                <a:cs typeface="Arial" pitchFamily="34" charset="0"/>
              </a:defRPr>
            </a:lvl1pPr>
          </a:lstStyle>
          <a:p>
            <a:pPr lvl="0"/>
            <a:r>
              <a:rPr lang="de-DE" dirty="0" smtClean="0"/>
              <a:t>Kontakt </a:t>
            </a:r>
            <a:endParaRPr lang="de-DE" dirty="0"/>
          </a:p>
        </p:txBody>
      </p:sp>
      <p:sp>
        <p:nvSpPr>
          <p:cNvPr id="12" name="Textplatzhalter 12"/>
          <p:cNvSpPr>
            <a:spLocks noGrp="1"/>
          </p:cNvSpPr>
          <p:nvPr>
            <p:ph type="body" sz="quarter" idx="10" hasCustomPrompt="1"/>
          </p:nvPr>
        </p:nvSpPr>
        <p:spPr>
          <a:xfrm>
            <a:off x="3007280" y="3838752"/>
            <a:ext cx="2196244" cy="27808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anchor="t">
            <a:spAutoFit/>
          </a:bodyPr>
          <a:lstStyle>
            <a:lvl1pPr marL="0" indent="0">
              <a:spcBef>
                <a:spcPts val="0"/>
              </a:spcBef>
              <a:buFontTx/>
              <a:buNone/>
              <a:defRPr lang="de-DE" sz="1200" baseline="0" smtClean="0">
                <a:cs typeface="+mn-cs"/>
              </a:defRPr>
            </a:lvl1pPr>
            <a:lvl2pPr marL="457200" indent="0">
              <a:buFontTx/>
              <a:buNone/>
              <a:defRPr lang="de-DE" sz="1800" smtClean="0">
                <a:cs typeface="+mn-cs"/>
              </a:defRPr>
            </a:lvl2pPr>
            <a:lvl3pPr marL="914400" indent="0">
              <a:buFontTx/>
              <a:buNone/>
              <a:defRPr lang="de-DE" sz="1800" smtClean="0">
                <a:cs typeface="+mn-cs"/>
              </a:defRPr>
            </a:lvl3pPr>
            <a:lvl4pPr marL="1371600" indent="0">
              <a:buFontTx/>
              <a:buNone/>
              <a:defRPr lang="de-DE" sz="1800" smtClean="0">
                <a:cs typeface="+mn-cs"/>
              </a:defRPr>
            </a:lvl4pPr>
            <a:lvl5pPr marL="1828800" indent="0">
              <a:buFontTx/>
              <a:buNone/>
              <a:defRPr lang="de-DE" sz="1800">
                <a:cs typeface="+mn-cs"/>
              </a:defRPr>
            </a:lvl5pPr>
          </a:lstStyle>
          <a:p>
            <a:pPr marL="3175" lvl="0" indent="-3175"/>
            <a:r>
              <a:rPr lang="de-DE" dirty="0" smtClean="0"/>
              <a:t>MM/YYYY</a:t>
            </a:r>
            <a:endParaRPr lang="de-DE" dirty="0"/>
          </a:p>
        </p:txBody>
      </p:sp>
    </p:spTree>
    <p:extLst>
      <p:ext uri="{BB962C8B-B14F-4D97-AF65-F5344CB8AC3E}">
        <p14:creationId xmlns:p14="http://schemas.microsoft.com/office/powerpoint/2010/main" val="33859228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6"/>
          <p:cNvSpPr>
            <a:spLocks noGrp="1" noChangeArrowheads="1"/>
          </p:cNvSpPr>
          <p:nvPr>
            <p:ph type="ftr" sz="quarter" idx="10"/>
          </p:nvPr>
        </p:nvSpPr>
        <p:spPr/>
        <p:txBody>
          <a:bodyPr/>
          <a:lstStyle>
            <a:lvl1pPr>
              <a:defRPr/>
            </a:lvl1pPr>
          </a:lstStyle>
          <a:p>
            <a:pPr>
              <a:defRPr/>
            </a:pPr>
            <a:r>
              <a:rPr lang="de-DE"/>
              <a:t>TwinCAT 3 | eXtended Automation Technology     </a:t>
            </a:r>
            <a:fld id="{180A426E-E466-4550-A18E-D1DFE7133D1F}" type="datetime1">
              <a:rPr lang="de-DE"/>
              <a:pPr>
                <a:defRPr/>
              </a:pPr>
              <a:t>20.11.2017</a:t>
            </a:fld>
            <a:r>
              <a:rPr lang="de-DE"/>
              <a:t>     </a:t>
            </a:r>
            <a:fld id="{A37E0E2A-7365-43F2-8544-6DB553A9A1F2}" type="slidenum">
              <a:rPr lang="de-DE" b="1"/>
              <a:pPr>
                <a:defRPr/>
              </a:pPr>
              <a:t>‹#›</a:t>
            </a:fld>
            <a:endParaRPr lang="de-DE" b="1"/>
          </a:p>
        </p:txBody>
      </p:sp>
    </p:spTree>
    <p:extLst>
      <p:ext uri="{BB962C8B-B14F-4D97-AF65-F5344CB8AC3E}">
        <p14:creationId xmlns:p14="http://schemas.microsoft.com/office/powerpoint/2010/main" val="19093036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or Speaker – Version 2">
    <p:spTree>
      <p:nvGrpSpPr>
        <p:cNvPr id="1" name=""/>
        <p:cNvGrpSpPr/>
        <p:nvPr/>
      </p:nvGrpSpPr>
      <p:grpSpPr>
        <a:xfrm>
          <a:off x="0" y="0"/>
          <a:ext cx="0" cy="0"/>
          <a:chOff x="0" y="0"/>
          <a:chExt cx="0" cy="0"/>
        </a:xfrm>
      </p:grpSpPr>
      <p:sp>
        <p:nvSpPr>
          <p:cNvPr id="5" name="Rechteck 4"/>
          <p:cNvSpPr/>
          <p:nvPr userDrawn="1"/>
        </p:nvSpPr>
        <p:spPr bwMode="ltGray">
          <a:xfrm>
            <a:off x="0" y="0"/>
            <a:ext cx="4572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4" name="Titel 4"/>
          <p:cNvSpPr>
            <a:spLocks noGrp="1"/>
          </p:cNvSpPr>
          <p:nvPr>
            <p:ph type="title" hasCustomPrompt="1"/>
          </p:nvPr>
        </p:nvSpPr>
        <p:spPr>
          <a:xfrm>
            <a:off x="0" y="1893754"/>
            <a:ext cx="4572000" cy="629367"/>
          </a:xfrm>
        </p:spPr>
        <p:txBody>
          <a:bodyPr lIns="234000" anchor="b" anchorCtr="0"/>
          <a:lstStyle>
            <a:lvl1pPr>
              <a:defRPr/>
            </a:lvl1pPr>
          </a:lstStyle>
          <a:p>
            <a:r>
              <a:rPr lang="en-US" noProof="0" dirty="0" smtClean="0"/>
              <a:t>Click to add title</a:t>
            </a:r>
            <a:endParaRPr lang="en-US" noProof="0" dirty="0"/>
          </a:p>
        </p:txBody>
      </p:sp>
      <p:sp>
        <p:nvSpPr>
          <p:cNvPr id="7" name="Subtitle 2"/>
          <p:cNvSpPr>
            <a:spLocks noGrp="1"/>
          </p:cNvSpPr>
          <p:nvPr>
            <p:ph type="subTitle" idx="1" hasCustomPrompt="1"/>
          </p:nvPr>
        </p:nvSpPr>
        <p:spPr bwMode="white">
          <a:xfrm>
            <a:off x="-508" y="4546800"/>
            <a:ext cx="4572508" cy="858866"/>
          </a:xfrm>
          <a:prstGeom prst="rect">
            <a:avLst/>
          </a:prstGeom>
        </p:spPr>
        <p:txBody>
          <a:bodyPr wrap="square" lIns="234000" tIns="90000" rIns="90000" bIns="90000" anchor="b" anchorCtr="0">
            <a:spAutoFit/>
          </a:bodyPr>
          <a:lstStyle>
            <a:lvl1pPr marL="0" indent="0" algn="l">
              <a:lnSpc>
                <a:spcPct val="100000"/>
              </a:lnSpc>
              <a:spcBef>
                <a:spcPts val="0"/>
              </a:spcBef>
              <a:buNone/>
              <a:defRPr sz="2200">
                <a:solidFill>
                  <a:schemeClr val="bg1"/>
                </a:solidFill>
                <a:latin typeface="+mj-lt"/>
              </a:defRPr>
            </a:lvl1pPr>
            <a:lvl2pPr marL="448107" indent="0" algn="ctr">
              <a:buNone/>
              <a:defRPr>
                <a:solidFill>
                  <a:schemeClr val="tx1">
                    <a:tint val="75000"/>
                  </a:schemeClr>
                </a:solidFill>
              </a:defRPr>
            </a:lvl2pPr>
            <a:lvl3pPr marL="896214" indent="0" algn="ctr">
              <a:buNone/>
              <a:defRPr>
                <a:solidFill>
                  <a:schemeClr val="tx1">
                    <a:tint val="75000"/>
                  </a:schemeClr>
                </a:solidFill>
              </a:defRPr>
            </a:lvl3pPr>
            <a:lvl4pPr marL="1344321" indent="0" algn="ctr">
              <a:buNone/>
              <a:defRPr>
                <a:solidFill>
                  <a:schemeClr val="tx1">
                    <a:tint val="75000"/>
                  </a:schemeClr>
                </a:solidFill>
              </a:defRPr>
            </a:lvl4pPr>
            <a:lvl5pPr marL="1792429" indent="0" algn="ctr">
              <a:buNone/>
              <a:defRPr>
                <a:solidFill>
                  <a:schemeClr val="tx1">
                    <a:tint val="75000"/>
                  </a:schemeClr>
                </a:solidFill>
              </a:defRPr>
            </a:lvl5pPr>
            <a:lvl6pPr marL="2240535" indent="0" algn="ctr">
              <a:buNone/>
              <a:defRPr>
                <a:solidFill>
                  <a:schemeClr val="tx1">
                    <a:tint val="75000"/>
                  </a:schemeClr>
                </a:solidFill>
              </a:defRPr>
            </a:lvl6pPr>
            <a:lvl7pPr marL="2688642" indent="0" algn="ctr">
              <a:buNone/>
              <a:defRPr>
                <a:solidFill>
                  <a:schemeClr val="tx1">
                    <a:tint val="75000"/>
                  </a:schemeClr>
                </a:solidFill>
              </a:defRPr>
            </a:lvl7pPr>
            <a:lvl8pPr marL="3136749" indent="0" algn="ctr">
              <a:buNone/>
              <a:defRPr>
                <a:solidFill>
                  <a:schemeClr val="tx1">
                    <a:tint val="75000"/>
                  </a:schemeClr>
                </a:solidFill>
              </a:defRPr>
            </a:lvl8pPr>
            <a:lvl9pPr marL="3584856" indent="0" algn="ctr">
              <a:buNone/>
              <a:defRPr>
                <a:solidFill>
                  <a:schemeClr val="tx1">
                    <a:tint val="75000"/>
                  </a:schemeClr>
                </a:solidFill>
              </a:defRPr>
            </a:lvl9pPr>
          </a:lstStyle>
          <a:p>
            <a:r>
              <a:rPr lang="en-US" noProof="0" dirty="0" smtClean="0"/>
              <a:t>Speaker Name </a:t>
            </a:r>
            <a:br>
              <a:rPr lang="en-US" noProof="0" dirty="0" smtClean="0"/>
            </a:br>
            <a:r>
              <a:rPr lang="en-US" noProof="0" dirty="0" smtClean="0"/>
              <a:t>Department</a:t>
            </a:r>
          </a:p>
        </p:txBody>
      </p:sp>
      <p:pic>
        <p:nvPicPr>
          <p:cNvPr id="14" name="Grafik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211" y="602129"/>
            <a:ext cx="1256088" cy="342306"/>
          </a:xfrm>
          <a:prstGeom prst="rect">
            <a:avLst/>
          </a:prstGeom>
        </p:spPr>
      </p:pic>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0"/>
            <a:ext cx="4572000" cy="6858000"/>
          </a:xfrm>
          <a:prstGeom prst="rect">
            <a:avLst/>
          </a:prstGeom>
          <a:ln w="6350">
            <a:solidFill>
              <a:schemeClr val="bg1">
                <a:lumMod val="95000"/>
              </a:schemeClr>
            </a:solidFill>
            <a:miter lim="800000"/>
          </a:ln>
        </p:spPr>
      </p:pic>
    </p:spTree>
    <p:extLst>
      <p:ext uri="{BB962C8B-B14F-4D97-AF65-F5344CB8AC3E}">
        <p14:creationId xmlns:p14="http://schemas.microsoft.com/office/powerpoint/2010/main" val="176259228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contents</a:t>
            </a:r>
            <a:endParaRPr lang="de-DE" dirty="0"/>
          </a:p>
        </p:txBody>
      </p:sp>
      <p:sp>
        <p:nvSpPr>
          <p:cNvPr id="3" name="Fußzeilenplatzhalter 2"/>
          <p:cNvSpPr>
            <a:spLocks noGrp="1"/>
          </p:cNvSpPr>
          <p:nvPr>
            <p:ph type="ftr" sz="quarter" idx="10"/>
          </p:nvPr>
        </p:nvSpPr>
        <p:spPr bwMode="gray"/>
        <p:txBody>
          <a:bodyPr/>
          <a:lstStyle/>
          <a:p>
            <a:endParaRPr lang="de-DE" dirty="0"/>
          </a:p>
        </p:txBody>
      </p:sp>
      <p:sp>
        <p:nvSpPr>
          <p:cNvPr id="4" name="Foliennummernplatzhalter 3"/>
          <p:cNvSpPr>
            <a:spLocks noGrp="1"/>
          </p:cNvSpPr>
          <p:nvPr>
            <p:ph type="sldNum" sz="quarter" idx="11"/>
          </p:nvPr>
        </p:nvSpPr>
        <p:spPr bwMode="gray"/>
        <p:txBody>
          <a:bodyPr/>
          <a:lstStyle/>
          <a:p>
            <a:fld id="{A930EF64-91C9-4EBD-82F9-3643AB15A28C}" type="slidenum">
              <a:rPr lang="de-DE" smtClean="0"/>
              <a:pPr/>
              <a:t>‹#›</a:t>
            </a:fld>
            <a:endParaRPr lang="de-DE" dirty="0"/>
          </a:p>
        </p:txBody>
      </p:sp>
      <p:sp>
        <p:nvSpPr>
          <p:cNvPr id="5" name="Textplatzhalter 5"/>
          <p:cNvSpPr>
            <a:spLocks noGrp="1"/>
          </p:cNvSpPr>
          <p:nvPr>
            <p:ph type="body" sz="quarter" idx="15" hasCustomPrompt="1"/>
          </p:nvPr>
        </p:nvSpPr>
        <p:spPr bwMode="gray">
          <a:xfrm>
            <a:off x="2" y="1090799"/>
            <a:ext cx="7603200" cy="5331600"/>
          </a:xfrm>
          <a:prstGeom prst="rect">
            <a:avLst/>
          </a:prstGeom>
        </p:spPr>
        <p:txBody>
          <a:bodyPr/>
          <a:lstStyle>
            <a:lvl1pPr marL="630000" indent="-630000">
              <a:buFont typeface="+mj-lt"/>
              <a:buAutoNum type="arabicPeriod"/>
              <a:defRPr b="0" baseline="0"/>
            </a:lvl1pPr>
            <a:lvl2pPr marL="982800" indent="-270000">
              <a:defRPr/>
            </a:lvl2pPr>
            <a:lvl3pPr marL="1342800" indent="-266400">
              <a:buFont typeface="Symbol" panose="05050102010706020507" pitchFamily="18" charset="2"/>
              <a:buChar char="-"/>
              <a:defRPr/>
            </a:lvl3pPr>
            <a:lvl4pPr marL="1699200" indent="-266400">
              <a:defRPr/>
            </a:lvl4pPr>
            <a:lvl5pPr marL="2059200" indent="-266700">
              <a:defRPr/>
            </a:lvl5pPr>
          </a:lstStyle>
          <a:p>
            <a:pPr lvl="0"/>
            <a:r>
              <a:rPr lang="en-US" noProof="0" dirty="0" smtClean="0"/>
              <a:t>Click to add chapter (active chapter in bold)</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Tree>
    <p:extLst>
      <p:ext uri="{BB962C8B-B14F-4D97-AF65-F5344CB8AC3E}">
        <p14:creationId xmlns:p14="http://schemas.microsoft.com/office/powerpoint/2010/main" val="16510481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Textplatzhalter 5"/>
          <p:cNvSpPr>
            <a:spLocks noGrp="1"/>
          </p:cNvSpPr>
          <p:nvPr>
            <p:ph type="body" sz="quarter" idx="15" hasCustomPrompt="1"/>
          </p:nvPr>
        </p:nvSpPr>
        <p:spPr bwMode="gray">
          <a:xfrm>
            <a:off x="2" y="1090799"/>
            <a:ext cx="7603200" cy="5331600"/>
          </a:xfrm>
          <a:prstGeom prst="rect">
            <a:avLst/>
          </a:prstGeom>
        </p:spPr>
        <p:txBody>
          <a:bodyPr/>
          <a:lstStyle>
            <a:lvl1pPr>
              <a:defRPr baseline="0"/>
            </a:lvl1pPr>
            <a:lvl2pPr>
              <a:defRPr/>
            </a:lvl2pPr>
            <a:lvl3pPr marL="982663" indent="-268288">
              <a:buFont typeface="Symbol" panose="05050102010706020507" pitchFamily="18" charset="2"/>
              <a:buChar char="-"/>
              <a:defRPr/>
            </a:lvl3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1"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3"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5272207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bwMode="gray">
          <a:xfrm>
            <a:off x="6094412" y="3978684"/>
            <a:ext cx="3049588"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bwMode="gray">
          <a:xfrm>
            <a:off x="6094412" y="1090799"/>
            <a:ext cx="3049587"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6084886"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8"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9"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39533410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text + 1 halfsize picture">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2" y="1090800"/>
            <a:ext cx="4571998"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
        <p:nvSpPr>
          <p:cNvPr id="4" name="Bildplatzhalter 3"/>
          <p:cNvSpPr>
            <a:spLocks noGrp="1"/>
          </p:cNvSpPr>
          <p:nvPr>
            <p:ph type="pic" sz="quarter" idx="14" hasCustomPrompt="1"/>
          </p:nvPr>
        </p:nvSpPr>
        <p:spPr bwMode="gray">
          <a:xfrm>
            <a:off x="4572000" y="1090800"/>
            <a:ext cx="45720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Tree>
    <p:extLst>
      <p:ext uri="{BB962C8B-B14F-4D97-AF65-F5344CB8AC3E}">
        <p14:creationId xmlns:p14="http://schemas.microsoft.com/office/powerpoint/2010/main" val="28451382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text + 1 picture">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bwMode="gray">
          <a:xfrm>
            <a:off x="4572000" y="1090800"/>
            <a:ext cx="4572000" cy="4321414"/>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1586413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bwMode="gray">
          <a:xfrm>
            <a:off x="4572000" y="3978000"/>
            <a:ext cx="4572000"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bwMode="gray">
          <a:xfrm>
            <a:off x="4572000" y="1090799"/>
            <a:ext cx="4572000"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4" name="Titelplatzhalter 1"/>
          <p:cNvSpPr>
            <a:spLocks noGrp="1"/>
          </p:cNvSpPr>
          <p:nvPr>
            <p:ph type="title" hasCustomPrompt="1"/>
          </p:nvPr>
        </p:nvSpPr>
        <p:spPr>
          <a:xfrm>
            <a:off x="0" y="450000"/>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8051853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uppieren 3"/>
          <p:cNvGrpSpPr/>
          <p:nvPr userDrawn="1"/>
        </p:nvGrpSpPr>
        <p:grpSpPr bwMode="ltGray">
          <a:xfrm>
            <a:off x="0" y="0"/>
            <a:ext cx="9144000" cy="6862298"/>
            <a:chOff x="0" y="0"/>
            <a:chExt cx="9144000" cy="6862298"/>
          </a:xfrm>
        </p:grpSpPr>
        <p:sp>
          <p:nvSpPr>
            <p:cNvPr id="16" name="Rechteck 15"/>
            <p:cNvSpPr/>
            <p:nvPr userDrawn="1"/>
          </p:nvSpPr>
          <p:spPr bwMode="ltGray">
            <a:xfrm>
              <a:off x="0" y="0"/>
              <a:ext cx="9144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3" name="Rechteck 2"/>
            <p:cNvSpPr/>
            <p:nvPr userDrawn="1"/>
          </p:nvSpPr>
          <p:spPr bwMode="ltGray">
            <a:xfrm>
              <a:off x="1" y="1086504"/>
              <a:ext cx="9143999" cy="577579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grpSp>
      <p:sp>
        <p:nvSpPr>
          <p:cNvPr id="2" name="Titelplatzhalter 1"/>
          <p:cNvSpPr>
            <a:spLocks noGrp="1"/>
          </p:cNvSpPr>
          <p:nvPr>
            <p:ph type="title"/>
          </p:nvPr>
        </p:nvSpPr>
        <p:spPr bwMode="white">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8" name="Textplatzhalter 2"/>
          <p:cNvSpPr>
            <a:spLocks noGrp="1"/>
          </p:cNvSpPr>
          <p:nvPr>
            <p:ph type="body" idx="1"/>
          </p:nvPr>
        </p:nvSpPr>
        <p:spPr bwMode="gray">
          <a:xfrm>
            <a:off x="1" y="1090800"/>
            <a:ext cx="9143999" cy="5330171"/>
          </a:xfrm>
          <a:prstGeom prst="rect">
            <a:avLst/>
          </a:prstGeom>
        </p:spPr>
        <p:txBody>
          <a:bodyPr vert="horz" lIns="234000" tIns="190800" rIns="91440" bIns="45720" rtlCol="0">
            <a:noAutofit/>
          </a:body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9"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2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pic>
        <p:nvPicPr>
          <p:cNvPr id="14" name="Grafik 13"/>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7701757" y="602129"/>
            <a:ext cx="1256088" cy="342306"/>
          </a:xfrm>
          <a:prstGeom prst="rect">
            <a:avLst/>
          </a:prstGeom>
        </p:spPr>
      </p:pic>
    </p:spTree>
    <p:extLst>
      <p:ext uri="{BB962C8B-B14F-4D97-AF65-F5344CB8AC3E}">
        <p14:creationId xmlns:p14="http://schemas.microsoft.com/office/powerpoint/2010/main" val="980308538"/>
      </p:ext>
    </p:extLst>
  </p:cSld>
  <p:clrMap bg1="lt1" tx1="dk1" bg2="lt2" tx2="dk2" accent1="accent1" accent2="accent2" accent3="accent3" accent4="accent4" accent5="accent5" accent6="accent6" hlink="hlink" folHlink="folHlink"/>
  <p:sldLayoutIdLst>
    <p:sldLayoutId id="2147483736" r:id="rId1"/>
    <p:sldLayoutId id="2147483796" r:id="rId2"/>
    <p:sldLayoutId id="2147483795" r:id="rId3"/>
    <p:sldLayoutId id="2147483798" r:id="rId4"/>
    <p:sldLayoutId id="2147483713" r:id="rId5"/>
    <p:sldLayoutId id="2147483714" r:id="rId6"/>
    <p:sldLayoutId id="2147483717" r:id="rId7"/>
    <p:sldLayoutId id="2147483800" r:id="rId8"/>
    <p:sldLayoutId id="2147483715" r:id="rId9"/>
    <p:sldLayoutId id="2147483716" r:id="rId10"/>
    <p:sldLayoutId id="2147483720" r:id="rId11"/>
    <p:sldLayoutId id="2147483813" r:id="rId12"/>
    <p:sldLayoutId id="2147483814" r:id="rId13"/>
    <p:sldLayoutId id="2147483825" r:id="rId14"/>
    <p:sldLayoutId id="2147483816" r:id="rId15"/>
    <p:sldLayoutId id="2147483815" r:id="rId16"/>
    <p:sldLayoutId id="2147483820" r:id="rId17"/>
    <p:sldLayoutId id="2147483821" r:id="rId18"/>
    <p:sldLayoutId id="2147483822" r:id="rId19"/>
    <p:sldLayoutId id="2147483819" r:id="rId20"/>
    <p:sldLayoutId id="2147483817" r:id="rId21"/>
    <p:sldLayoutId id="2147483818" r:id="rId22"/>
    <p:sldLayoutId id="2147483824" r:id="rId23"/>
    <p:sldLayoutId id="2147483826" r:id="rId24"/>
    <p:sldLayoutId id="2147483827" r:id="rId25"/>
    <p:sldLayoutId id="2147483828" r:id="rId26"/>
  </p:sldLayoutIdLst>
  <p:timing>
    <p:tnLst>
      <p:par>
        <p:cTn id="1" dur="indefinite" restart="never" nodeType="tmRoot"/>
      </p:par>
    </p:tnLst>
  </p:timing>
  <p:hf sldNum="0" hdr="0" ftr="0" dt="0"/>
  <p:txStyles>
    <p:title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p:titleStyle>
    <p:body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pos="3843" userDrawn="1">
          <p15:clr>
            <a:srgbClr val="F26B43"/>
          </p15:clr>
        </p15:guide>
        <p15:guide id="3" pos="4797" userDrawn="1">
          <p15:clr>
            <a:srgbClr val="F26B43"/>
          </p15:clr>
        </p15:guide>
        <p15:guide id="4" pos="1917" userDrawn="1">
          <p15:clr>
            <a:srgbClr val="F26B43"/>
          </p15:clr>
        </p15:guide>
        <p15:guide id="5" pos="963" userDrawn="1">
          <p15:clr>
            <a:srgbClr val="F26B43"/>
          </p15:clr>
        </p15:guide>
        <p15:guide id="6" orient="horz" pos="686" userDrawn="1">
          <p15:clr>
            <a:srgbClr val="F26B43"/>
          </p15:clr>
        </p15:guide>
        <p15:guide id="7" orient="horz" pos="1593" userDrawn="1">
          <p15:clr>
            <a:srgbClr val="F26B43"/>
          </p15:clr>
        </p15:guide>
        <p15:guide id="8" orient="horz" pos="2500" userDrawn="1">
          <p15:clr>
            <a:srgbClr val="F26B43"/>
          </p15:clr>
        </p15:guide>
        <p15:guide id="9" orient="horz" pos="340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0.jpg"/><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0.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8.png"/><Relationship Id="rId7" Type="http://schemas.openxmlformats.org/officeDocument/2006/relationships/image" Target="../media/image31.jpg"/><Relationship Id="rId2"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1" y="450786"/>
            <a:ext cx="7603200" cy="629367"/>
          </a:xfrm>
        </p:spPr>
        <p:txBody>
          <a:bodyPr/>
          <a:lstStyle/>
          <a:p>
            <a:r>
              <a:rPr lang="hu-HU" dirty="0" smtClean="0"/>
              <a:t>HWSW mobile! konferencia</a:t>
            </a:r>
            <a:endParaRPr lang="de-DE" dirty="0"/>
          </a:p>
        </p:txBody>
      </p:sp>
    </p:spTree>
    <p:extLst>
      <p:ext uri="{BB962C8B-B14F-4D97-AF65-F5344CB8AC3E}">
        <p14:creationId xmlns:p14="http://schemas.microsoft.com/office/powerpoint/2010/main" val="67601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412776"/>
            <a:ext cx="3709860" cy="3301715"/>
          </a:xfrm>
          <a:prstGeom prst="rect">
            <a:avLst/>
          </a:prstGeom>
        </p:spPr>
      </p:pic>
      <p:sp>
        <p:nvSpPr>
          <p:cNvPr id="98" name="Abgerundetes Rechteck 97"/>
          <p:cNvSpPr/>
          <p:nvPr/>
        </p:nvSpPr>
        <p:spPr>
          <a:xfrm>
            <a:off x="1475656" y="4519620"/>
            <a:ext cx="1615967" cy="2167177"/>
          </a:xfrm>
          <a:prstGeom prst="roundRect">
            <a:avLst>
              <a:gd name="adj" fmla="val 3472"/>
            </a:avLst>
          </a:prstGeom>
          <a:solidFill>
            <a:schemeClr val="bg1">
              <a:lumMod val="95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3" name="Title 2"/>
          <p:cNvSpPr>
            <a:spLocks noGrp="1"/>
          </p:cNvSpPr>
          <p:nvPr>
            <p:ph type="title"/>
          </p:nvPr>
        </p:nvSpPr>
        <p:spPr>
          <a:xfrm>
            <a:off x="-1" y="450786"/>
            <a:ext cx="7603200" cy="629367"/>
          </a:xfrm>
        </p:spPr>
        <p:txBody>
          <a:bodyPr/>
          <a:lstStyle/>
          <a:p>
            <a:r>
              <a:rPr lang="hu-HU" dirty="0" smtClean="0"/>
              <a:t>Kapcsolat a felhővel </a:t>
            </a:r>
            <a:r>
              <a:rPr lang="hu-HU" dirty="0"/>
              <a:t>– </a:t>
            </a:r>
            <a:r>
              <a:rPr lang="hu-HU" dirty="0" smtClean="0"/>
              <a:t>Alkalmazott protokollok</a:t>
            </a:r>
            <a:endParaRPr lang="de-DE"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614" y="2014833"/>
            <a:ext cx="1409122" cy="1284290"/>
          </a:xfrm>
          <a:prstGeom prst="rect">
            <a:avLst/>
          </a:prstGeom>
          <a:effectLst>
            <a:outerShdw blurRad="50800" dist="38100" dir="2700000" algn="tl" rotWithShape="0">
              <a:prstClr val="black">
                <a:alpha val="40000"/>
              </a:prstClr>
            </a:outerShdw>
          </a:effectLst>
        </p:spPr>
      </p:pic>
      <p:grpSp>
        <p:nvGrpSpPr>
          <p:cNvPr id="9" name="Gruppieren 8"/>
          <p:cNvGrpSpPr/>
          <p:nvPr/>
        </p:nvGrpSpPr>
        <p:grpSpPr>
          <a:xfrm>
            <a:off x="3838360" y="2014832"/>
            <a:ext cx="2177258" cy="1333783"/>
            <a:chOff x="3838360" y="2558804"/>
            <a:chExt cx="2177258" cy="870196"/>
          </a:xfrm>
        </p:grpSpPr>
        <p:sp>
          <p:nvSpPr>
            <p:cNvPr id="50" name="Rectangle 49"/>
            <p:cNvSpPr/>
            <p:nvPr/>
          </p:nvSpPr>
          <p:spPr>
            <a:xfrm>
              <a:off x="3987610" y="2558804"/>
              <a:ext cx="2028008" cy="729381"/>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900" dirty="0">
                <a:solidFill>
                  <a:schemeClr val="tx1"/>
                </a:solidFill>
                <a:cs typeface="Arial" pitchFamily="34" charset="0"/>
              </a:endParaRPr>
            </a:p>
          </p:txBody>
        </p:sp>
        <p:sp>
          <p:nvSpPr>
            <p:cNvPr id="41" name="Rectangle 40"/>
            <p:cNvSpPr/>
            <p:nvPr/>
          </p:nvSpPr>
          <p:spPr>
            <a:xfrm>
              <a:off x="3913317" y="2630194"/>
              <a:ext cx="2028008" cy="729381"/>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900" dirty="0">
                <a:solidFill>
                  <a:schemeClr val="tx1"/>
                </a:solidFill>
                <a:cs typeface="Arial" pitchFamily="34" charset="0"/>
              </a:endParaRPr>
            </a:p>
          </p:txBody>
        </p:sp>
        <p:grpSp>
          <p:nvGrpSpPr>
            <p:cNvPr id="16" name="Gruppieren 15"/>
            <p:cNvGrpSpPr/>
            <p:nvPr/>
          </p:nvGrpSpPr>
          <p:grpSpPr>
            <a:xfrm>
              <a:off x="3838360" y="2699619"/>
              <a:ext cx="2028008" cy="729381"/>
              <a:chOff x="3859665" y="1691507"/>
              <a:chExt cx="2028008" cy="729381"/>
            </a:xfrm>
          </p:grpSpPr>
          <p:sp>
            <p:nvSpPr>
              <p:cNvPr id="17" name="Rectangle 16"/>
              <p:cNvSpPr/>
              <p:nvPr/>
            </p:nvSpPr>
            <p:spPr>
              <a:xfrm>
                <a:off x="3859665" y="1691507"/>
                <a:ext cx="2028008" cy="729381"/>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900" dirty="0">
                  <a:solidFill>
                    <a:schemeClr val="tx1"/>
                  </a:solidFill>
                  <a:cs typeface="Arial" pitchFamily="34" charset="0"/>
                </a:endParaRPr>
              </a:p>
            </p:txBody>
          </p:sp>
          <p:sp>
            <p:nvSpPr>
              <p:cNvPr id="21" name="TextBox 20"/>
              <p:cNvSpPr txBox="1"/>
              <p:nvPr/>
            </p:nvSpPr>
            <p:spPr>
              <a:xfrm>
                <a:off x="3859665" y="1874485"/>
                <a:ext cx="2005172" cy="400110"/>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de-DE"/>
                </a:defPPr>
                <a:lvl1pPr algn="ctr">
                  <a:defRPr sz="900">
                    <a:solidFill>
                      <a:schemeClr val="tx1"/>
                    </a:solidFill>
                    <a:cs typeface="Arial" pitchFamily="34" charset="0"/>
                  </a:defRPr>
                </a:lvl1pPr>
              </a:lstStyle>
              <a:p>
                <a:r>
                  <a:rPr lang="hu-HU" dirty="0" smtClean="0"/>
                  <a:t>Kapcsolati </a:t>
                </a:r>
                <a:r>
                  <a:rPr lang="hu-HU" dirty="0" smtClean="0"/>
                  <a:t>Szolgáltatás</a:t>
                </a:r>
                <a:endParaRPr lang="de-DE" dirty="0"/>
              </a:p>
              <a:p>
                <a:r>
                  <a:rPr lang="de-DE" dirty="0"/>
                  <a:t>(Message Broker)</a:t>
                </a:r>
              </a:p>
            </p:txBody>
          </p:sp>
        </p:grpSp>
      </p:grpSp>
      <p:grpSp>
        <p:nvGrpSpPr>
          <p:cNvPr id="22" name="Gruppieren 21"/>
          <p:cNvGrpSpPr/>
          <p:nvPr/>
        </p:nvGrpSpPr>
        <p:grpSpPr>
          <a:xfrm>
            <a:off x="1475656" y="4478786"/>
            <a:ext cx="7486761" cy="2262582"/>
            <a:chOff x="2235250" y="4387864"/>
            <a:chExt cx="6668169" cy="2359025"/>
          </a:xfrm>
        </p:grpSpPr>
        <p:sp>
          <p:nvSpPr>
            <p:cNvPr id="20" name="Abgerundetes Rechteck 19"/>
            <p:cNvSpPr/>
            <p:nvPr/>
          </p:nvSpPr>
          <p:spPr>
            <a:xfrm>
              <a:off x="2235250" y="4387864"/>
              <a:ext cx="6668169" cy="2359025"/>
            </a:xfrm>
            <a:prstGeom prst="roundRect">
              <a:avLst>
                <a:gd name="adj" fmla="val 3472"/>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19" name="Rechteck 18"/>
            <p:cNvSpPr/>
            <p:nvPr/>
          </p:nvSpPr>
          <p:spPr>
            <a:xfrm>
              <a:off x="2356458" y="5372227"/>
              <a:ext cx="1072856" cy="385075"/>
            </a:xfrm>
            <a:prstGeom prst="rect">
              <a:avLst/>
            </a:prstGeom>
            <a:effectLst/>
          </p:spPr>
          <p:txBody>
            <a:bodyPr wrap="none">
              <a:spAutoFit/>
            </a:bodyPr>
            <a:lstStyle/>
            <a:p>
              <a:r>
                <a:rPr lang="hu-HU" b="1" dirty="0" smtClean="0"/>
                <a:t>Előnyök</a:t>
              </a:r>
              <a:endParaRPr lang="de-DE" dirty="0"/>
            </a:p>
          </p:txBody>
        </p:sp>
      </p:grpSp>
      <p:sp>
        <p:nvSpPr>
          <p:cNvPr id="97" name="Abgerundetes Rechteck 96"/>
          <p:cNvSpPr/>
          <p:nvPr/>
        </p:nvSpPr>
        <p:spPr>
          <a:xfrm>
            <a:off x="3091623" y="4519620"/>
            <a:ext cx="5820484" cy="2165761"/>
          </a:xfrm>
          <a:prstGeom prst="roundRect">
            <a:avLst>
              <a:gd name="adj" fmla="val 3472"/>
            </a:avLst>
          </a:prstGeom>
          <a:solidFill>
            <a:schemeClr val="bg1">
              <a:lumMod val="95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7" name="TextBox 6"/>
          <p:cNvSpPr txBox="1"/>
          <p:nvPr/>
        </p:nvSpPr>
        <p:spPr>
          <a:xfrm>
            <a:off x="3275856" y="4519620"/>
            <a:ext cx="5636251" cy="2215991"/>
          </a:xfrm>
          <a:prstGeom prst="rect">
            <a:avLst/>
          </a:prstGeom>
          <a:noFill/>
        </p:spPr>
        <p:txBody>
          <a:bodyPr wrap="square" rtlCol="0">
            <a:spAutoFit/>
          </a:bodyPr>
          <a:lstStyle/>
          <a:p>
            <a:pPr marL="180975" indent="-180975">
              <a:buFont typeface="Arial" panose="020B0604020202020204" pitchFamily="34" charset="0"/>
              <a:buChar char="•"/>
            </a:pPr>
            <a:r>
              <a:rPr lang="de-DE" sz="1600" b="1" dirty="0" smtClean="0"/>
              <a:t> </a:t>
            </a:r>
            <a:r>
              <a:rPr lang="hu-HU" sz="1600" b="1" dirty="0" smtClean="0">
                <a:sym typeface="Wingdings" panose="05000000000000000000" pitchFamily="2" charset="2"/>
              </a:rPr>
              <a:t>Az eszközöknek nem szükséges ismerniük egymást</a:t>
            </a:r>
            <a:endParaRPr lang="de-DE" sz="1600" b="1" dirty="0"/>
          </a:p>
          <a:p>
            <a:pPr>
              <a:tabLst>
                <a:tab pos="265113" algn="l"/>
              </a:tabLst>
            </a:pPr>
            <a:r>
              <a:rPr lang="de-DE" sz="1600" dirty="0" smtClean="0">
                <a:sym typeface="Wingdings" panose="05000000000000000000" pitchFamily="2" charset="2"/>
              </a:rPr>
              <a:t>	 </a:t>
            </a:r>
            <a:r>
              <a:rPr lang="hu-HU" sz="1600" dirty="0" smtClean="0">
                <a:sym typeface="Wingdings" panose="05000000000000000000" pitchFamily="2" charset="2"/>
              </a:rPr>
              <a:t>alkalmazások szétválasztása</a:t>
            </a:r>
            <a:endParaRPr lang="de-DE" sz="1600" dirty="0" smtClean="0"/>
          </a:p>
          <a:p>
            <a:pPr marL="180975" indent="-180975">
              <a:spcBef>
                <a:spcPts val="600"/>
              </a:spcBef>
              <a:buFont typeface="Arial" panose="020B0604020202020204" pitchFamily="34" charset="0"/>
              <a:buChar char="•"/>
            </a:pPr>
            <a:r>
              <a:rPr lang="hu-HU" sz="1600" b="1" dirty="0" smtClean="0"/>
              <a:t>Minden kommunikáció kimenő irányú</a:t>
            </a:r>
            <a:endParaRPr lang="de-DE" sz="1600" b="1" dirty="0" smtClean="0"/>
          </a:p>
          <a:p>
            <a:pPr>
              <a:tabLst>
                <a:tab pos="265113" algn="l"/>
              </a:tabLst>
            </a:pPr>
            <a:r>
              <a:rPr lang="de-DE" sz="1600" dirty="0" smtClean="0">
                <a:sym typeface="Wingdings" panose="05000000000000000000" pitchFamily="2" charset="2"/>
              </a:rPr>
              <a:t>	 </a:t>
            </a:r>
            <a:r>
              <a:rPr lang="hu-HU" sz="1600" dirty="0" smtClean="0">
                <a:sym typeface="Wingdings" panose="05000000000000000000" pitchFamily="2" charset="2"/>
              </a:rPr>
              <a:t>könnyű </a:t>
            </a:r>
            <a:r>
              <a:rPr lang="hu-HU" sz="1600" dirty="0" smtClean="0">
                <a:sym typeface="Wingdings" panose="05000000000000000000" pitchFamily="2" charset="2"/>
              </a:rPr>
              <a:t>tűzfal-konfiguráció</a:t>
            </a:r>
            <a:endParaRPr lang="de-DE" sz="1600" dirty="0" smtClean="0">
              <a:sym typeface="Wingdings" panose="05000000000000000000" pitchFamily="2" charset="2"/>
            </a:endParaRPr>
          </a:p>
          <a:p>
            <a:pPr>
              <a:tabLst>
                <a:tab pos="265113" algn="l"/>
              </a:tabLst>
            </a:pPr>
            <a:r>
              <a:rPr lang="de-DE" sz="1600" dirty="0" smtClean="0">
                <a:sym typeface="Wingdings" panose="05000000000000000000" pitchFamily="2" charset="2"/>
              </a:rPr>
              <a:t>	 </a:t>
            </a:r>
            <a:r>
              <a:rPr lang="hu-HU" sz="1600" dirty="0" smtClean="0">
                <a:sym typeface="Wingdings" panose="05000000000000000000" pitchFamily="2" charset="2"/>
              </a:rPr>
              <a:t>az </a:t>
            </a:r>
            <a:r>
              <a:rPr lang="de-DE" sz="1600" dirty="0" smtClean="0">
                <a:sym typeface="Wingdings" panose="05000000000000000000" pitchFamily="2" charset="2"/>
              </a:rPr>
              <a:t>IT</a:t>
            </a:r>
            <a:r>
              <a:rPr lang="hu-HU" sz="1600" dirty="0" err="1" smtClean="0">
                <a:sym typeface="Wingdings" panose="05000000000000000000" pitchFamily="2" charset="2"/>
              </a:rPr>
              <a:t>-eszközök</a:t>
            </a:r>
            <a:r>
              <a:rPr lang="hu-HU" sz="1600" dirty="0" smtClean="0">
                <a:sym typeface="Wingdings" panose="05000000000000000000" pitchFamily="2" charset="2"/>
              </a:rPr>
              <a:t> </a:t>
            </a:r>
            <a:r>
              <a:rPr lang="hu-HU" sz="1600" dirty="0" smtClean="0">
                <a:sym typeface="Wingdings" panose="05000000000000000000" pitchFamily="2" charset="2"/>
              </a:rPr>
              <a:t>könnyen beállíthatóak</a:t>
            </a:r>
            <a:endParaRPr lang="de-DE" sz="1600" dirty="0" smtClean="0">
              <a:sym typeface="Wingdings" panose="05000000000000000000" pitchFamily="2" charset="2"/>
            </a:endParaRPr>
          </a:p>
          <a:p>
            <a:pPr marL="180975" indent="-180975">
              <a:spcBef>
                <a:spcPts val="600"/>
              </a:spcBef>
              <a:buFont typeface="Arial" panose="020B0604020202020204" pitchFamily="34" charset="0"/>
              <a:buChar char="•"/>
            </a:pPr>
            <a:r>
              <a:rPr lang="de-DE" sz="1600" b="1" dirty="0" smtClean="0">
                <a:sym typeface="Wingdings" panose="05000000000000000000" pitchFamily="2" charset="2"/>
              </a:rPr>
              <a:t>MQTT</a:t>
            </a:r>
            <a:r>
              <a:rPr lang="hu-HU" sz="1600" b="1" dirty="0" smtClean="0">
                <a:sym typeface="Wingdings" panose="05000000000000000000" pitchFamily="2" charset="2"/>
              </a:rPr>
              <a:t>, AMQP</a:t>
            </a:r>
            <a:endParaRPr lang="de-DE" sz="1600" b="1" dirty="0">
              <a:sym typeface="Wingdings" panose="05000000000000000000" pitchFamily="2" charset="2"/>
            </a:endParaRPr>
          </a:p>
          <a:p>
            <a:pPr>
              <a:tabLst>
                <a:tab pos="265113" algn="l"/>
              </a:tabLst>
            </a:pPr>
            <a:r>
              <a:rPr lang="de-DE" sz="1600" dirty="0" smtClean="0">
                <a:sym typeface="Wingdings" panose="05000000000000000000" pitchFamily="2" charset="2"/>
              </a:rPr>
              <a:t>	 </a:t>
            </a:r>
            <a:r>
              <a:rPr lang="hu-HU" sz="1600" dirty="0" smtClean="0">
                <a:sym typeface="Wingdings" panose="05000000000000000000" pitchFamily="2" charset="2"/>
              </a:rPr>
              <a:t>„pehelykönnyű”</a:t>
            </a:r>
            <a:r>
              <a:rPr lang="de-DE" sz="1600" dirty="0" smtClean="0">
                <a:sym typeface="Wingdings" panose="05000000000000000000" pitchFamily="2" charset="2"/>
              </a:rPr>
              <a:t>, </a:t>
            </a:r>
            <a:r>
              <a:rPr lang="hu-HU" sz="1600" dirty="0" smtClean="0">
                <a:sym typeface="Wingdings" panose="05000000000000000000" pitchFamily="2" charset="2"/>
              </a:rPr>
              <a:t>szabványosított protokoll</a:t>
            </a:r>
            <a:endParaRPr lang="de-DE" sz="1600" dirty="0" smtClean="0">
              <a:sym typeface="Wingdings" panose="05000000000000000000" pitchFamily="2" charset="2"/>
            </a:endParaRPr>
          </a:p>
          <a:p>
            <a:pPr>
              <a:tabLst>
                <a:tab pos="265113" algn="l"/>
              </a:tabLst>
            </a:pPr>
            <a:r>
              <a:rPr lang="de-DE" sz="1600" dirty="0" smtClean="0">
                <a:sym typeface="Wingdings" panose="05000000000000000000" pitchFamily="2" charset="2"/>
              </a:rPr>
              <a:t>	 </a:t>
            </a:r>
            <a:r>
              <a:rPr lang="hu-HU" sz="1600" dirty="0" smtClean="0">
                <a:sym typeface="Wingdings" panose="05000000000000000000" pitchFamily="2" charset="2"/>
              </a:rPr>
              <a:t>nagy teljesítmény</a:t>
            </a:r>
            <a:endParaRPr lang="de-DE" sz="1600" dirty="0" smtClean="0">
              <a:sym typeface="Wingdings" panose="05000000000000000000" pitchFamily="2" charset="2"/>
            </a:endParaRPr>
          </a:p>
        </p:txBody>
      </p:sp>
      <p:grpSp>
        <p:nvGrpSpPr>
          <p:cNvPr id="54" name="Gruppieren 53"/>
          <p:cNvGrpSpPr>
            <a:grpSpLocks noChangeAspect="1"/>
          </p:cNvGrpSpPr>
          <p:nvPr/>
        </p:nvGrpSpPr>
        <p:grpSpPr>
          <a:xfrm>
            <a:off x="7671084" y="1687650"/>
            <a:ext cx="933364" cy="1851941"/>
            <a:chOff x="8221261" y="1925562"/>
            <a:chExt cx="758704" cy="1505388"/>
          </a:xfrm>
        </p:grpSpPr>
        <p:pic>
          <p:nvPicPr>
            <p:cNvPr id="55" name="Picture 13"/>
            <p:cNvPicPr>
              <a:picLocks noChangeAspect="1"/>
            </p:cNvPicPr>
            <p:nvPr/>
          </p:nvPicPr>
          <p:blipFill rotWithShape="1">
            <a:blip r:embed="rId6">
              <a:extLst>
                <a:ext uri="{28A0092B-C50C-407E-A947-70E740481C1C}">
                  <a14:useLocalDpi xmlns:a14="http://schemas.microsoft.com/office/drawing/2010/main" val="0"/>
                </a:ext>
              </a:extLst>
            </a:blip>
            <a:srcRect l="18633" r="18631"/>
            <a:stretch/>
          </p:blipFill>
          <p:spPr>
            <a:xfrm>
              <a:off x="8221261" y="1925562"/>
              <a:ext cx="758704" cy="1505388"/>
            </a:xfrm>
            <a:prstGeom prst="rect">
              <a:avLst/>
            </a:prstGeom>
          </p:spPr>
        </p:pic>
        <p:pic>
          <p:nvPicPr>
            <p:cNvPr id="56" name="Grafik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6522" y="2103020"/>
              <a:ext cx="648083" cy="1152144"/>
            </a:xfrm>
            <a:prstGeom prst="rect">
              <a:avLst/>
            </a:prstGeom>
          </p:spPr>
        </p:pic>
      </p:grpSp>
      <p:sp>
        <p:nvSpPr>
          <p:cNvPr id="57" name="Freihandform 56"/>
          <p:cNvSpPr>
            <a:spLocks noChangeAspect="1"/>
          </p:cNvSpPr>
          <p:nvPr>
            <p:custDataLst>
              <p:tags r:id="rId1"/>
            </p:custDataLst>
          </p:nvPr>
        </p:nvSpPr>
        <p:spPr>
          <a:xfrm>
            <a:off x="2987824" y="1412776"/>
            <a:ext cx="3816424" cy="2095164"/>
          </a:xfrm>
          <a:custGeom>
            <a:avLst/>
            <a:gdLst>
              <a:gd name="connsiteX0" fmla="*/ 187377 w 3762531"/>
              <a:gd name="connsiteY0" fmla="*/ 262328 h 2488367"/>
              <a:gd name="connsiteX1" fmla="*/ 1109272 w 3762531"/>
              <a:gd name="connsiteY1" fmla="*/ 0 h 2488367"/>
              <a:gd name="connsiteX2" fmla="*/ 3642610 w 3762531"/>
              <a:gd name="connsiteY2" fmla="*/ 239843 h 2488367"/>
              <a:gd name="connsiteX3" fmla="*/ 3762531 w 3762531"/>
              <a:gd name="connsiteY3" fmla="*/ 2488367 h 2488367"/>
              <a:gd name="connsiteX4" fmla="*/ 0 w 3762531"/>
              <a:gd name="connsiteY4" fmla="*/ 2488367 h 2488367"/>
              <a:gd name="connsiteX5" fmla="*/ 187377 w 3762531"/>
              <a:gd name="connsiteY5" fmla="*/ 262328 h 2488367"/>
              <a:gd name="connsiteX0" fmla="*/ 187377 w 3762531"/>
              <a:gd name="connsiteY0" fmla="*/ 361158 h 2587197"/>
              <a:gd name="connsiteX1" fmla="*/ 1109272 w 3762531"/>
              <a:gd name="connsiteY1" fmla="*/ 98830 h 2587197"/>
              <a:gd name="connsiteX2" fmla="*/ 3642610 w 3762531"/>
              <a:gd name="connsiteY2" fmla="*/ 338673 h 2587197"/>
              <a:gd name="connsiteX3" fmla="*/ 3762531 w 3762531"/>
              <a:gd name="connsiteY3" fmla="*/ 2587197 h 2587197"/>
              <a:gd name="connsiteX4" fmla="*/ 0 w 3762531"/>
              <a:gd name="connsiteY4" fmla="*/ 2587197 h 2587197"/>
              <a:gd name="connsiteX5" fmla="*/ 187377 w 3762531"/>
              <a:gd name="connsiteY5" fmla="*/ 361158 h 2587197"/>
              <a:gd name="connsiteX0" fmla="*/ 870238 w 4445392"/>
              <a:gd name="connsiteY0" fmla="*/ 361158 h 2587197"/>
              <a:gd name="connsiteX1" fmla="*/ 1792133 w 4445392"/>
              <a:gd name="connsiteY1" fmla="*/ 98830 h 2587197"/>
              <a:gd name="connsiteX2" fmla="*/ 4325471 w 4445392"/>
              <a:gd name="connsiteY2" fmla="*/ 338673 h 2587197"/>
              <a:gd name="connsiteX3" fmla="*/ 4445392 w 4445392"/>
              <a:gd name="connsiteY3" fmla="*/ 2587197 h 2587197"/>
              <a:gd name="connsiteX4" fmla="*/ 682861 w 4445392"/>
              <a:gd name="connsiteY4" fmla="*/ 2587197 h 2587197"/>
              <a:gd name="connsiteX5" fmla="*/ 870238 w 4445392"/>
              <a:gd name="connsiteY5" fmla="*/ 361158 h 2587197"/>
              <a:gd name="connsiteX0" fmla="*/ 1283861 w 4859015"/>
              <a:gd name="connsiteY0" fmla="*/ 361158 h 2587197"/>
              <a:gd name="connsiteX1" fmla="*/ 2205756 w 4859015"/>
              <a:gd name="connsiteY1" fmla="*/ 98830 h 2587197"/>
              <a:gd name="connsiteX2" fmla="*/ 4739094 w 4859015"/>
              <a:gd name="connsiteY2" fmla="*/ 338673 h 2587197"/>
              <a:gd name="connsiteX3" fmla="*/ 4859015 w 4859015"/>
              <a:gd name="connsiteY3" fmla="*/ 2587197 h 2587197"/>
              <a:gd name="connsiteX4" fmla="*/ 1096484 w 4859015"/>
              <a:gd name="connsiteY4" fmla="*/ 2587197 h 2587197"/>
              <a:gd name="connsiteX5" fmla="*/ 1283861 w 4859015"/>
              <a:gd name="connsiteY5" fmla="*/ 361158 h 2587197"/>
              <a:gd name="connsiteX0" fmla="*/ 1283861 w 4859015"/>
              <a:gd name="connsiteY0" fmla="*/ 413104 h 2639143"/>
              <a:gd name="connsiteX1" fmla="*/ 2205756 w 4859015"/>
              <a:gd name="connsiteY1" fmla="*/ 150776 h 2639143"/>
              <a:gd name="connsiteX2" fmla="*/ 4739094 w 4859015"/>
              <a:gd name="connsiteY2" fmla="*/ 390619 h 2639143"/>
              <a:gd name="connsiteX3" fmla="*/ 4859015 w 4859015"/>
              <a:gd name="connsiteY3" fmla="*/ 2639143 h 2639143"/>
              <a:gd name="connsiteX4" fmla="*/ 1096484 w 4859015"/>
              <a:gd name="connsiteY4" fmla="*/ 2639143 h 2639143"/>
              <a:gd name="connsiteX5" fmla="*/ 1283861 w 4859015"/>
              <a:gd name="connsiteY5" fmla="*/ 413104 h 2639143"/>
              <a:gd name="connsiteX0" fmla="*/ 1283861 w 4859015"/>
              <a:gd name="connsiteY0" fmla="*/ 639949 h 2865988"/>
              <a:gd name="connsiteX1" fmla="*/ 2205756 w 4859015"/>
              <a:gd name="connsiteY1" fmla="*/ 377621 h 2865988"/>
              <a:gd name="connsiteX2" fmla="*/ 4739094 w 4859015"/>
              <a:gd name="connsiteY2" fmla="*/ 617464 h 2865988"/>
              <a:gd name="connsiteX3" fmla="*/ 4859015 w 4859015"/>
              <a:gd name="connsiteY3" fmla="*/ 2865988 h 2865988"/>
              <a:gd name="connsiteX4" fmla="*/ 1096484 w 4859015"/>
              <a:gd name="connsiteY4" fmla="*/ 2865988 h 2865988"/>
              <a:gd name="connsiteX5" fmla="*/ 1283861 w 4859015"/>
              <a:gd name="connsiteY5" fmla="*/ 639949 h 2865988"/>
              <a:gd name="connsiteX0" fmla="*/ 1283861 w 4859015"/>
              <a:gd name="connsiteY0" fmla="*/ 805598 h 3031637"/>
              <a:gd name="connsiteX1" fmla="*/ 2205756 w 4859015"/>
              <a:gd name="connsiteY1" fmla="*/ 543270 h 3031637"/>
              <a:gd name="connsiteX2" fmla="*/ 4739094 w 4859015"/>
              <a:gd name="connsiteY2" fmla="*/ 783113 h 3031637"/>
              <a:gd name="connsiteX3" fmla="*/ 4859015 w 4859015"/>
              <a:gd name="connsiteY3" fmla="*/ 3031637 h 3031637"/>
              <a:gd name="connsiteX4" fmla="*/ 1096484 w 4859015"/>
              <a:gd name="connsiteY4" fmla="*/ 3031637 h 3031637"/>
              <a:gd name="connsiteX5" fmla="*/ 1283861 w 4859015"/>
              <a:gd name="connsiteY5" fmla="*/ 805598 h 3031637"/>
              <a:gd name="connsiteX0" fmla="*/ 1283861 w 5259884"/>
              <a:gd name="connsiteY0" fmla="*/ 805598 h 3031637"/>
              <a:gd name="connsiteX1" fmla="*/ 2205756 w 5259884"/>
              <a:gd name="connsiteY1" fmla="*/ 543270 h 3031637"/>
              <a:gd name="connsiteX2" fmla="*/ 4739094 w 5259884"/>
              <a:gd name="connsiteY2" fmla="*/ 783113 h 3031637"/>
              <a:gd name="connsiteX3" fmla="*/ 4859015 w 5259884"/>
              <a:gd name="connsiteY3" fmla="*/ 3031637 h 3031637"/>
              <a:gd name="connsiteX4" fmla="*/ 1096484 w 5259884"/>
              <a:gd name="connsiteY4" fmla="*/ 3031637 h 3031637"/>
              <a:gd name="connsiteX5" fmla="*/ 1283861 w 5259884"/>
              <a:gd name="connsiteY5" fmla="*/ 805598 h 3031637"/>
              <a:gd name="connsiteX0" fmla="*/ 1283861 w 5871218"/>
              <a:gd name="connsiteY0" fmla="*/ 805598 h 3031637"/>
              <a:gd name="connsiteX1" fmla="*/ 2205756 w 5871218"/>
              <a:gd name="connsiteY1" fmla="*/ 543270 h 3031637"/>
              <a:gd name="connsiteX2" fmla="*/ 4739094 w 5871218"/>
              <a:gd name="connsiteY2" fmla="*/ 783113 h 3031637"/>
              <a:gd name="connsiteX3" fmla="*/ 4859015 w 5871218"/>
              <a:gd name="connsiteY3" fmla="*/ 3031637 h 3031637"/>
              <a:gd name="connsiteX4" fmla="*/ 1096484 w 5871218"/>
              <a:gd name="connsiteY4" fmla="*/ 3031637 h 3031637"/>
              <a:gd name="connsiteX5" fmla="*/ 1283861 w 5871218"/>
              <a:gd name="connsiteY5" fmla="*/ 805598 h 3031637"/>
              <a:gd name="connsiteX0" fmla="*/ 1283861 w 5924778"/>
              <a:gd name="connsiteY0" fmla="*/ 805598 h 3031637"/>
              <a:gd name="connsiteX1" fmla="*/ 2205756 w 5924778"/>
              <a:gd name="connsiteY1" fmla="*/ 543270 h 3031637"/>
              <a:gd name="connsiteX2" fmla="*/ 4739094 w 5924778"/>
              <a:gd name="connsiteY2" fmla="*/ 783113 h 3031637"/>
              <a:gd name="connsiteX3" fmla="*/ 4859015 w 5924778"/>
              <a:gd name="connsiteY3" fmla="*/ 3031637 h 3031637"/>
              <a:gd name="connsiteX4" fmla="*/ 1096484 w 5924778"/>
              <a:gd name="connsiteY4" fmla="*/ 3031637 h 3031637"/>
              <a:gd name="connsiteX5" fmla="*/ 1283861 w 5924778"/>
              <a:gd name="connsiteY5" fmla="*/ 805598 h 3031637"/>
              <a:gd name="connsiteX0" fmla="*/ 1283861 w 5924778"/>
              <a:gd name="connsiteY0" fmla="*/ 816848 h 3042887"/>
              <a:gd name="connsiteX1" fmla="*/ 2205756 w 5924778"/>
              <a:gd name="connsiteY1" fmla="*/ 554520 h 3042887"/>
              <a:gd name="connsiteX2" fmla="*/ 4739094 w 5924778"/>
              <a:gd name="connsiteY2" fmla="*/ 794363 h 3042887"/>
              <a:gd name="connsiteX3" fmla="*/ 4859015 w 5924778"/>
              <a:gd name="connsiteY3" fmla="*/ 3042887 h 3042887"/>
              <a:gd name="connsiteX4" fmla="*/ 1096484 w 5924778"/>
              <a:gd name="connsiteY4" fmla="*/ 3042887 h 3042887"/>
              <a:gd name="connsiteX5" fmla="*/ 1283861 w 5924778"/>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872028"/>
              <a:gd name="connsiteY0" fmla="*/ 816848 h 3042887"/>
              <a:gd name="connsiteX1" fmla="*/ 2199965 w 5872028"/>
              <a:gd name="connsiteY1" fmla="*/ 554520 h 3042887"/>
              <a:gd name="connsiteX2" fmla="*/ 4733303 w 5872028"/>
              <a:gd name="connsiteY2" fmla="*/ 794363 h 3042887"/>
              <a:gd name="connsiteX3" fmla="*/ 4853224 w 5872028"/>
              <a:gd name="connsiteY3" fmla="*/ 3042887 h 3042887"/>
              <a:gd name="connsiteX4" fmla="*/ 1090693 w 5872028"/>
              <a:gd name="connsiteY4" fmla="*/ 3042887 h 3042887"/>
              <a:gd name="connsiteX5" fmla="*/ 1278070 w 5872028"/>
              <a:gd name="connsiteY5" fmla="*/ 816848 h 3042887"/>
              <a:gd name="connsiteX0" fmla="*/ 1278070 w 5772302"/>
              <a:gd name="connsiteY0" fmla="*/ 816848 h 3042887"/>
              <a:gd name="connsiteX1" fmla="*/ 2199965 w 5772302"/>
              <a:gd name="connsiteY1" fmla="*/ 554520 h 3042887"/>
              <a:gd name="connsiteX2" fmla="*/ 4733303 w 5772302"/>
              <a:gd name="connsiteY2" fmla="*/ 794363 h 3042887"/>
              <a:gd name="connsiteX3" fmla="*/ 4670002 w 5772302"/>
              <a:gd name="connsiteY3" fmla="*/ 3037652 h 3042887"/>
              <a:gd name="connsiteX4" fmla="*/ 1090693 w 5772302"/>
              <a:gd name="connsiteY4" fmla="*/ 3042887 h 3042887"/>
              <a:gd name="connsiteX5" fmla="*/ 1278070 w 5772302"/>
              <a:gd name="connsiteY5" fmla="*/ 816848 h 3042887"/>
              <a:gd name="connsiteX0" fmla="*/ 1278070 w 5812783"/>
              <a:gd name="connsiteY0" fmla="*/ 816848 h 3042887"/>
              <a:gd name="connsiteX1" fmla="*/ 2199965 w 5812783"/>
              <a:gd name="connsiteY1" fmla="*/ 554520 h 3042887"/>
              <a:gd name="connsiteX2" fmla="*/ 4733303 w 5812783"/>
              <a:gd name="connsiteY2" fmla="*/ 794363 h 3042887"/>
              <a:gd name="connsiteX3" fmla="*/ 4670002 w 5812783"/>
              <a:gd name="connsiteY3" fmla="*/ 3037652 h 3042887"/>
              <a:gd name="connsiteX4" fmla="*/ 1090693 w 5812783"/>
              <a:gd name="connsiteY4" fmla="*/ 3042887 h 3042887"/>
              <a:gd name="connsiteX5" fmla="*/ 1278070 w 5812783"/>
              <a:gd name="connsiteY5" fmla="*/ 816848 h 3042887"/>
              <a:gd name="connsiteX0" fmla="*/ 1278070 w 5894253"/>
              <a:gd name="connsiteY0" fmla="*/ 816848 h 3042887"/>
              <a:gd name="connsiteX1" fmla="*/ 2199965 w 5894253"/>
              <a:gd name="connsiteY1" fmla="*/ 554520 h 3042887"/>
              <a:gd name="connsiteX2" fmla="*/ 4733303 w 5894253"/>
              <a:gd name="connsiteY2" fmla="*/ 794363 h 3042887"/>
              <a:gd name="connsiteX3" fmla="*/ 4670002 w 5894253"/>
              <a:gd name="connsiteY3" fmla="*/ 3037652 h 3042887"/>
              <a:gd name="connsiteX4" fmla="*/ 1090693 w 5894253"/>
              <a:gd name="connsiteY4" fmla="*/ 3042887 h 3042887"/>
              <a:gd name="connsiteX5" fmla="*/ 1278070 w 5894253"/>
              <a:gd name="connsiteY5" fmla="*/ 816848 h 30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4253" h="3042887">
                <a:moveTo>
                  <a:pt x="1278070" y="816848"/>
                </a:moveTo>
                <a:cubicBezTo>
                  <a:pt x="1465446" y="167274"/>
                  <a:pt x="2080044" y="447091"/>
                  <a:pt x="2199965" y="554520"/>
                </a:cubicBezTo>
                <a:cubicBezTo>
                  <a:pt x="2976955" y="-384863"/>
                  <a:pt x="4353552" y="-12608"/>
                  <a:pt x="4733303" y="794363"/>
                </a:cubicBezTo>
                <a:cubicBezTo>
                  <a:pt x="6240379" y="843022"/>
                  <a:pt x="6343074" y="2920642"/>
                  <a:pt x="4670002" y="3037652"/>
                </a:cubicBezTo>
                <a:lnTo>
                  <a:pt x="1090693" y="3042887"/>
                </a:lnTo>
                <a:cubicBezTo>
                  <a:pt x="-203458" y="3035392"/>
                  <a:pt x="-583208" y="809353"/>
                  <a:pt x="1278070" y="816848"/>
                </a:cubicBezTo>
                <a:close/>
              </a:path>
            </a:pathLst>
          </a:custGeom>
          <a:noFill/>
          <a:ln w="57150">
            <a:solidFill>
              <a:schemeClr val="bg1">
                <a:lumMod val="65000"/>
              </a:schemeClr>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60000" rIns="0" bIns="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22300">
              <a:spcAft>
                <a:spcPct val="35000"/>
              </a:spcAft>
              <a:defRPr/>
            </a:pPr>
            <a:endParaRPr lang="de-DE" sz="7200" b="1" dirty="0">
              <a:solidFill>
                <a:srgbClr val="1F5177"/>
              </a:solidFill>
            </a:endParaRPr>
          </a:p>
        </p:txBody>
      </p:sp>
      <p:grpSp>
        <p:nvGrpSpPr>
          <p:cNvPr id="13" name="Gruppieren 12"/>
          <p:cNvGrpSpPr/>
          <p:nvPr/>
        </p:nvGrpSpPr>
        <p:grpSpPr>
          <a:xfrm>
            <a:off x="6120054" y="1903135"/>
            <a:ext cx="1382971" cy="581385"/>
            <a:chOff x="6141359" y="1767495"/>
            <a:chExt cx="1382971" cy="581385"/>
          </a:xfrm>
        </p:grpSpPr>
        <p:sp>
          <p:nvSpPr>
            <p:cNvPr id="58" name="Up Arrow 57"/>
            <p:cNvSpPr/>
            <p:nvPr/>
          </p:nvSpPr>
          <p:spPr>
            <a:xfrm rot="16200000">
              <a:off x="6542152" y="1366702"/>
              <a:ext cx="581385" cy="1382971"/>
            </a:xfrm>
            <a:prstGeom prst="upArrow">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38" name="TextBox 51"/>
            <p:cNvSpPr txBox="1"/>
            <p:nvPr/>
          </p:nvSpPr>
          <p:spPr>
            <a:xfrm>
              <a:off x="6319930" y="1904300"/>
              <a:ext cx="1172740" cy="307777"/>
            </a:xfrm>
            <a:prstGeom prst="rect">
              <a:avLst/>
            </a:prstGeom>
            <a:noFill/>
          </p:spPr>
          <p:txBody>
            <a:bodyPr wrap="square" rtlCol="0">
              <a:spAutoFit/>
            </a:bodyPr>
            <a:lstStyle/>
            <a:p>
              <a:pPr algn="ctr"/>
              <a:r>
                <a:rPr lang="de-DE" sz="1400" dirty="0" err="1" smtClean="0">
                  <a:solidFill>
                    <a:schemeClr val="bg1"/>
                  </a:solidFill>
                </a:rPr>
                <a:t>Subscribe</a:t>
              </a:r>
              <a:endParaRPr lang="de-DE" sz="1400" dirty="0">
                <a:solidFill>
                  <a:schemeClr val="bg1"/>
                </a:solidFill>
              </a:endParaRPr>
            </a:p>
          </p:txBody>
        </p:sp>
      </p:grpSp>
      <p:grpSp>
        <p:nvGrpSpPr>
          <p:cNvPr id="14" name="Gruppieren 13"/>
          <p:cNvGrpSpPr/>
          <p:nvPr/>
        </p:nvGrpSpPr>
        <p:grpSpPr>
          <a:xfrm>
            <a:off x="6112309" y="2781673"/>
            <a:ext cx="1388483" cy="566943"/>
            <a:chOff x="6133614" y="2646033"/>
            <a:chExt cx="1388483" cy="566943"/>
          </a:xfrm>
        </p:grpSpPr>
        <p:sp>
          <p:nvSpPr>
            <p:cNvPr id="44" name="Up Arrow 54"/>
            <p:cNvSpPr/>
            <p:nvPr/>
          </p:nvSpPr>
          <p:spPr>
            <a:xfrm rot="16200000">
              <a:off x="6544384" y="2235263"/>
              <a:ext cx="566943" cy="1388483"/>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10" name="TextBox 9"/>
            <p:cNvSpPr txBox="1"/>
            <p:nvPr/>
          </p:nvSpPr>
          <p:spPr>
            <a:xfrm>
              <a:off x="6290369" y="2781654"/>
              <a:ext cx="1231727" cy="307777"/>
            </a:xfrm>
            <a:prstGeom prst="rect">
              <a:avLst/>
            </a:prstGeom>
            <a:noFill/>
          </p:spPr>
          <p:txBody>
            <a:bodyPr wrap="square" rtlCol="0">
              <a:spAutoFit/>
            </a:bodyPr>
            <a:lstStyle/>
            <a:p>
              <a:pPr algn="ctr"/>
              <a:r>
                <a:rPr lang="de-DE" sz="1400" dirty="0" err="1" smtClean="0">
                  <a:solidFill>
                    <a:schemeClr val="bg1"/>
                  </a:solidFill>
                </a:rPr>
                <a:t>Publish</a:t>
              </a:r>
              <a:endParaRPr lang="de-DE" sz="1400" dirty="0">
                <a:solidFill>
                  <a:schemeClr val="bg1"/>
                </a:solidFill>
              </a:endParaRPr>
            </a:p>
          </p:txBody>
        </p:sp>
      </p:grpSp>
      <p:grpSp>
        <p:nvGrpSpPr>
          <p:cNvPr id="12" name="Gruppieren 11"/>
          <p:cNvGrpSpPr/>
          <p:nvPr/>
        </p:nvGrpSpPr>
        <p:grpSpPr>
          <a:xfrm>
            <a:off x="2301037" y="1917577"/>
            <a:ext cx="1388483" cy="566943"/>
            <a:chOff x="2322342" y="1781937"/>
            <a:chExt cx="1388483" cy="566943"/>
          </a:xfrm>
        </p:grpSpPr>
        <p:sp>
          <p:nvSpPr>
            <p:cNvPr id="51" name="Up Arrow 54"/>
            <p:cNvSpPr/>
            <p:nvPr/>
          </p:nvSpPr>
          <p:spPr>
            <a:xfrm rot="5400000">
              <a:off x="2733112" y="1371167"/>
              <a:ext cx="566943" cy="1388483"/>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53" name="TextBox 9"/>
            <p:cNvSpPr txBox="1"/>
            <p:nvPr/>
          </p:nvSpPr>
          <p:spPr>
            <a:xfrm>
              <a:off x="2333403" y="1917558"/>
              <a:ext cx="1230312" cy="307777"/>
            </a:xfrm>
            <a:prstGeom prst="rect">
              <a:avLst/>
            </a:prstGeom>
            <a:noFill/>
          </p:spPr>
          <p:txBody>
            <a:bodyPr wrap="square" rtlCol="0">
              <a:spAutoFit/>
            </a:bodyPr>
            <a:lstStyle/>
            <a:p>
              <a:pPr algn="ctr"/>
              <a:r>
                <a:rPr lang="de-DE" sz="1400" dirty="0" err="1" smtClean="0">
                  <a:solidFill>
                    <a:schemeClr val="bg1"/>
                  </a:solidFill>
                </a:rPr>
                <a:t>Publish</a:t>
              </a:r>
              <a:endParaRPr lang="de-DE" sz="1400" dirty="0">
                <a:solidFill>
                  <a:schemeClr val="bg1"/>
                </a:solidFill>
              </a:endParaRPr>
            </a:p>
          </p:txBody>
        </p:sp>
      </p:grpSp>
      <p:grpSp>
        <p:nvGrpSpPr>
          <p:cNvPr id="15" name="Gruppieren 14"/>
          <p:cNvGrpSpPr/>
          <p:nvPr/>
        </p:nvGrpSpPr>
        <p:grpSpPr>
          <a:xfrm>
            <a:off x="2318447" y="2844560"/>
            <a:ext cx="1382971" cy="581385"/>
            <a:chOff x="2339752" y="2708920"/>
            <a:chExt cx="1382971" cy="581385"/>
          </a:xfrm>
        </p:grpSpPr>
        <p:sp>
          <p:nvSpPr>
            <p:cNvPr id="83" name="Up Arrow 57"/>
            <p:cNvSpPr/>
            <p:nvPr/>
          </p:nvSpPr>
          <p:spPr>
            <a:xfrm rot="5400000">
              <a:off x="2740545" y="2308127"/>
              <a:ext cx="581385" cy="1382971"/>
            </a:xfrm>
            <a:prstGeom prst="upArrow">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84" name="TextBox 51"/>
            <p:cNvSpPr txBox="1"/>
            <p:nvPr/>
          </p:nvSpPr>
          <p:spPr>
            <a:xfrm>
              <a:off x="2350409" y="2845725"/>
              <a:ext cx="1172740" cy="307777"/>
            </a:xfrm>
            <a:prstGeom prst="rect">
              <a:avLst/>
            </a:prstGeom>
            <a:noFill/>
          </p:spPr>
          <p:txBody>
            <a:bodyPr wrap="square" rtlCol="0">
              <a:spAutoFit/>
            </a:bodyPr>
            <a:lstStyle/>
            <a:p>
              <a:pPr algn="ctr"/>
              <a:r>
                <a:rPr lang="de-DE" sz="1400" dirty="0" err="1" smtClean="0">
                  <a:solidFill>
                    <a:schemeClr val="bg1"/>
                  </a:solidFill>
                </a:rPr>
                <a:t>Subscribe</a:t>
              </a:r>
              <a:endParaRPr lang="de-DE" sz="1400" dirty="0">
                <a:solidFill>
                  <a:schemeClr val="bg1"/>
                </a:solidFill>
              </a:endParaRPr>
            </a:p>
          </p:txBody>
        </p:sp>
      </p:grpSp>
      <p:sp>
        <p:nvSpPr>
          <p:cNvPr id="2" name="Szövegdoboz 1"/>
          <p:cNvSpPr txBox="1"/>
          <p:nvPr/>
        </p:nvSpPr>
        <p:spPr>
          <a:xfrm>
            <a:off x="6015617" y="1268760"/>
            <a:ext cx="2946799" cy="400110"/>
          </a:xfrm>
          <a:prstGeom prst="rect">
            <a:avLst/>
          </a:prstGeom>
          <a:noFill/>
        </p:spPr>
        <p:txBody>
          <a:bodyPr wrap="square" rtlCol="0">
            <a:spAutoFit/>
          </a:bodyPr>
          <a:lstStyle/>
          <a:p>
            <a:r>
              <a:rPr lang="hu-HU" sz="1000" b="1" dirty="0" err="1" smtClean="0"/>
              <a:t>Publish</a:t>
            </a:r>
            <a:r>
              <a:rPr lang="hu-HU" sz="1000" dirty="0" smtClean="0"/>
              <a:t>: Adatok közzététele</a:t>
            </a:r>
          </a:p>
          <a:p>
            <a:r>
              <a:rPr lang="hu-HU" sz="1000" b="1" dirty="0" err="1" smtClean="0"/>
              <a:t>Subscribe</a:t>
            </a:r>
            <a:r>
              <a:rPr lang="hu-HU" sz="1000" dirty="0" smtClean="0"/>
              <a:t>: „Feliratkozás” adatok lekérdezésére</a:t>
            </a:r>
            <a:endParaRPr lang="hu-HU" sz="1000" dirty="0"/>
          </a:p>
        </p:txBody>
      </p:sp>
    </p:spTree>
    <p:extLst>
      <p:ext uri="{BB962C8B-B14F-4D97-AF65-F5344CB8AC3E}">
        <p14:creationId xmlns:p14="http://schemas.microsoft.com/office/powerpoint/2010/main" val="1676897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25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5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50"/>
                                        <p:tgtEl>
                                          <p:spTgt spid="22"/>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250"/>
                                        <p:tgtEl>
                                          <p:spTgt spid="9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250"/>
                                        <p:tgtEl>
                                          <p:spTgt spid="97"/>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250"/>
                                        <p:tgtEl>
                                          <p:spTgt spid="7">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fade">
                                      <p:cBhvr>
                                        <p:cTn id="41" dur="250"/>
                                        <p:tgtEl>
                                          <p:spTgt spid="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Effect transition="in" filter="fade">
                                      <p:cBhvr>
                                        <p:cTn id="46" dur="250"/>
                                        <p:tgtEl>
                                          <p:spTgt spid="7">
                                            <p:txEl>
                                              <p:pRg st="2" end="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250"/>
                                        <p:tgtEl>
                                          <p:spTgt spid="7">
                                            <p:txEl>
                                              <p:pRg st="3" end="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fade">
                                      <p:cBhvr>
                                        <p:cTn id="52" dur="25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Effect transition="in" filter="fade">
                                      <p:cBhvr>
                                        <p:cTn id="57" dur="250"/>
                                        <p:tgtEl>
                                          <p:spTgt spid="7">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7">
                                            <p:txEl>
                                              <p:pRg st="6" end="6"/>
                                            </p:txEl>
                                          </p:spTgt>
                                        </p:tgtEl>
                                        <p:attrNameLst>
                                          <p:attrName>style.visibility</p:attrName>
                                        </p:attrNameLst>
                                      </p:cBhvr>
                                      <p:to>
                                        <p:strVal val="visible"/>
                                      </p:to>
                                    </p:set>
                                    <p:animEffect transition="in" filter="fade">
                                      <p:cBhvr>
                                        <p:cTn id="60" dur="250"/>
                                        <p:tgtEl>
                                          <p:spTgt spid="7">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25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hu-HU" dirty="0"/>
              <a:t>Kapcsolat a felhővel </a:t>
            </a:r>
            <a:r>
              <a:rPr lang="hu-HU" dirty="0"/>
              <a:t>– </a:t>
            </a:r>
            <a:r>
              <a:rPr lang="hu-HU" dirty="0"/>
              <a:t>Alkalmazott protokollok</a:t>
            </a:r>
            <a:endParaRPr lang="en-US" dirty="0"/>
          </a:p>
        </p:txBody>
      </p:sp>
      <p:sp>
        <p:nvSpPr>
          <p:cNvPr id="52" name="Freihandform 24"/>
          <p:cNvSpPr>
            <a:spLocks noChangeAspect="1"/>
          </p:cNvSpPr>
          <p:nvPr/>
        </p:nvSpPr>
        <p:spPr>
          <a:xfrm>
            <a:off x="4083668" y="3664058"/>
            <a:ext cx="1821855" cy="1028758"/>
          </a:xfrm>
          <a:custGeom>
            <a:avLst/>
            <a:gdLst>
              <a:gd name="connsiteX0" fmla="*/ 187377 w 3762531"/>
              <a:gd name="connsiteY0" fmla="*/ 262328 h 2488367"/>
              <a:gd name="connsiteX1" fmla="*/ 1109272 w 3762531"/>
              <a:gd name="connsiteY1" fmla="*/ 0 h 2488367"/>
              <a:gd name="connsiteX2" fmla="*/ 3642610 w 3762531"/>
              <a:gd name="connsiteY2" fmla="*/ 239843 h 2488367"/>
              <a:gd name="connsiteX3" fmla="*/ 3762531 w 3762531"/>
              <a:gd name="connsiteY3" fmla="*/ 2488367 h 2488367"/>
              <a:gd name="connsiteX4" fmla="*/ 0 w 3762531"/>
              <a:gd name="connsiteY4" fmla="*/ 2488367 h 2488367"/>
              <a:gd name="connsiteX5" fmla="*/ 187377 w 3762531"/>
              <a:gd name="connsiteY5" fmla="*/ 262328 h 2488367"/>
              <a:gd name="connsiteX0" fmla="*/ 187377 w 3762531"/>
              <a:gd name="connsiteY0" fmla="*/ 361158 h 2587197"/>
              <a:gd name="connsiteX1" fmla="*/ 1109272 w 3762531"/>
              <a:gd name="connsiteY1" fmla="*/ 98830 h 2587197"/>
              <a:gd name="connsiteX2" fmla="*/ 3642610 w 3762531"/>
              <a:gd name="connsiteY2" fmla="*/ 338673 h 2587197"/>
              <a:gd name="connsiteX3" fmla="*/ 3762531 w 3762531"/>
              <a:gd name="connsiteY3" fmla="*/ 2587197 h 2587197"/>
              <a:gd name="connsiteX4" fmla="*/ 0 w 3762531"/>
              <a:gd name="connsiteY4" fmla="*/ 2587197 h 2587197"/>
              <a:gd name="connsiteX5" fmla="*/ 187377 w 3762531"/>
              <a:gd name="connsiteY5" fmla="*/ 361158 h 2587197"/>
              <a:gd name="connsiteX0" fmla="*/ 870238 w 4445392"/>
              <a:gd name="connsiteY0" fmla="*/ 361158 h 2587197"/>
              <a:gd name="connsiteX1" fmla="*/ 1792133 w 4445392"/>
              <a:gd name="connsiteY1" fmla="*/ 98830 h 2587197"/>
              <a:gd name="connsiteX2" fmla="*/ 4325471 w 4445392"/>
              <a:gd name="connsiteY2" fmla="*/ 338673 h 2587197"/>
              <a:gd name="connsiteX3" fmla="*/ 4445392 w 4445392"/>
              <a:gd name="connsiteY3" fmla="*/ 2587197 h 2587197"/>
              <a:gd name="connsiteX4" fmla="*/ 682861 w 4445392"/>
              <a:gd name="connsiteY4" fmla="*/ 2587197 h 2587197"/>
              <a:gd name="connsiteX5" fmla="*/ 870238 w 4445392"/>
              <a:gd name="connsiteY5" fmla="*/ 361158 h 2587197"/>
              <a:gd name="connsiteX0" fmla="*/ 1283861 w 4859015"/>
              <a:gd name="connsiteY0" fmla="*/ 361158 h 2587197"/>
              <a:gd name="connsiteX1" fmla="*/ 2205756 w 4859015"/>
              <a:gd name="connsiteY1" fmla="*/ 98830 h 2587197"/>
              <a:gd name="connsiteX2" fmla="*/ 4739094 w 4859015"/>
              <a:gd name="connsiteY2" fmla="*/ 338673 h 2587197"/>
              <a:gd name="connsiteX3" fmla="*/ 4859015 w 4859015"/>
              <a:gd name="connsiteY3" fmla="*/ 2587197 h 2587197"/>
              <a:gd name="connsiteX4" fmla="*/ 1096484 w 4859015"/>
              <a:gd name="connsiteY4" fmla="*/ 2587197 h 2587197"/>
              <a:gd name="connsiteX5" fmla="*/ 1283861 w 4859015"/>
              <a:gd name="connsiteY5" fmla="*/ 361158 h 2587197"/>
              <a:gd name="connsiteX0" fmla="*/ 1283861 w 4859015"/>
              <a:gd name="connsiteY0" fmla="*/ 413104 h 2639143"/>
              <a:gd name="connsiteX1" fmla="*/ 2205756 w 4859015"/>
              <a:gd name="connsiteY1" fmla="*/ 150776 h 2639143"/>
              <a:gd name="connsiteX2" fmla="*/ 4739094 w 4859015"/>
              <a:gd name="connsiteY2" fmla="*/ 390619 h 2639143"/>
              <a:gd name="connsiteX3" fmla="*/ 4859015 w 4859015"/>
              <a:gd name="connsiteY3" fmla="*/ 2639143 h 2639143"/>
              <a:gd name="connsiteX4" fmla="*/ 1096484 w 4859015"/>
              <a:gd name="connsiteY4" fmla="*/ 2639143 h 2639143"/>
              <a:gd name="connsiteX5" fmla="*/ 1283861 w 4859015"/>
              <a:gd name="connsiteY5" fmla="*/ 413104 h 2639143"/>
              <a:gd name="connsiteX0" fmla="*/ 1283861 w 4859015"/>
              <a:gd name="connsiteY0" fmla="*/ 639949 h 2865988"/>
              <a:gd name="connsiteX1" fmla="*/ 2205756 w 4859015"/>
              <a:gd name="connsiteY1" fmla="*/ 377621 h 2865988"/>
              <a:gd name="connsiteX2" fmla="*/ 4739094 w 4859015"/>
              <a:gd name="connsiteY2" fmla="*/ 617464 h 2865988"/>
              <a:gd name="connsiteX3" fmla="*/ 4859015 w 4859015"/>
              <a:gd name="connsiteY3" fmla="*/ 2865988 h 2865988"/>
              <a:gd name="connsiteX4" fmla="*/ 1096484 w 4859015"/>
              <a:gd name="connsiteY4" fmla="*/ 2865988 h 2865988"/>
              <a:gd name="connsiteX5" fmla="*/ 1283861 w 4859015"/>
              <a:gd name="connsiteY5" fmla="*/ 639949 h 2865988"/>
              <a:gd name="connsiteX0" fmla="*/ 1283861 w 4859015"/>
              <a:gd name="connsiteY0" fmla="*/ 805598 h 3031637"/>
              <a:gd name="connsiteX1" fmla="*/ 2205756 w 4859015"/>
              <a:gd name="connsiteY1" fmla="*/ 543270 h 3031637"/>
              <a:gd name="connsiteX2" fmla="*/ 4739094 w 4859015"/>
              <a:gd name="connsiteY2" fmla="*/ 783113 h 3031637"/>
              <a:gd name="connsiteX3" fmla="*/ 4859015 w 4859015"/>
              <a:gd name="connsiteY3" fmla="*/ 3031637 h 3031637"/>
              <a:gd name="connsiteX4" fmla="*/ 1096484 w 4859015"/>
              <a:gd name="connsiteY4" fmla="*/ 3031637 h 3031637"/>
              <a:gd name="connsiteX5" fmla="*/ 1283861 w 4859015"/>
              <a:gd name="connsiteY5" fmla="*/ 805598 h 3031637"/>
              <a:gd name="connsiteX0" fmla="*/ 1283861 w 5259884"/>
              <a:gd name="connsiteY0" fmla="*/ 805598 h 3031637"/>
              <a:gd name="connsiteX1" fmla="*/ 2205756 w 5259884"/>
              <a:gd name="connsiteY1" fmla="*/ 543270 h 3031637"/>
              <a:gd name="connsiteX2" fmla="*/ 4739094 w 5259884"/>
              <a:gd name="connsiteY2" fmla="*/ 783113 h 3031637"/>
              <a:gd name="connsiteX3" fmla="*/ 4859015 w 5259884"/>
              <a:gd name="connsiteY3" fmla="*/ 3031637 h 3031637"/>
              <a:gd name="connsiteX4" fmla="*/ 1096484 w 5259884"/>
              <a:gd name="connsiteY4" fmla="*/ 3031637 h 3031637"/>
              <a:gd name="connsiteX5" fmla="*/ 1283861 w 5259884"/>
              <a:gd name="connsiteY5" fmla="*/ 805598 h 3031637"/>
              <a:gd name="connsiteX0" fmla="*/ 1283861 w 5871218"/>
              <a:gd name="connsiteY0" fmla="*/ 805598 h 3031637"/>
              <a:gd name="connsiteX1" fmla="*/ 2205756 w 5871218"/>
              <a:gd name="connsiteY1" fmla="*/ 543270 h 3031637"/>
              <a:gd name="connsiteX2" fmla="*/ 4739094 w 5871218"/>
              <a:gd name="connsiteY2" fmla="*/ 783113 h 3031637"/>
              <a:gd name="connsiteX3" fmla="*/ 4859015 w 5871218"/>
              <a:gd name="connsiteY3" fmla="*/ 3031637 h 3031637"/>
              <a:gd name="connsiteX4" fmla="*/ 1096484 w 5871218"/>
              <a:gd name="connsiteY4" fmla="*/ 3031637 h 3031637"/>
              <a:gd name="connsiteX5" fmla="*/ 1283861 w 5871218"/>
              <a:gd name="connsiteY5" fmla="*/ 805598 h 3031637"/>
              <a:gd name="connsiteX0" fmla="*/ 1283861 w 5924778"/>
              <a:gd name="connsiteY0" fmla="*/ 805598 h 3031637"/>
              <a:gd name="connsiteX1" fmla="*/ 2205756 w 5924778"/>
              <a:gd name="connsiteY1" fmla="*/ 543270 h 3031637"/>
              <a:gd name="connsiteX2" fmla="*/ 4739094 w 5924778"/>
              <a:gd name="connsiteY2" fmla="*/ 783113 h 3031637"/>
              <a:gd name="connsiteX3" fmla="*/ 4859015 w 5924778"/>
              <a:gd name="connsiteY3" fmla="*/ 3031637 h 3031637"/>
              <a:gd name="connsiteX4" fmla="*/ 1096484 w 5924778"/>
              <a:gd name="connsiteY4" fmla="*/ 3031637 h 3031637"/>
              <a:gd name="connsiteX5" fmla="*/ 1283861 w 5924778"/>
              <a:gd name="connsiteY5" fmla="*/ 805598 h 3031637"/>
              <a:gd name="connsiteX0" fmla="*/ 1283861 w 5924778"/>
              <a:gd name="connsiteY0" fmla="*/ 816848 h 3042887"/>
              <a:gd name="connsiteX1" fmla="*/ 2205756 w 5924778"/>
              <a:gd name="connsiteY1" fmla="*/ 554520 h 3042887"/>
              <a:gd name="connsiteX2" fmla="*/ 4739094 w 5924778"/>
              <a:gd name="connsiteY2" fmla="*/ 794363 h 3042887"/>
              <a:gd name="connsiteX3" fmla="*/ 4859015 w 5924778"/>
              <a:gd name="connsiteY3" fmla="*/ 3042887 h 3042887"/>
              <a:gd name="connsiteX4" fmla="*/ 1096484 w 5924778"/>
              <a:gd name="connsiteY4" fmla="*/ 3042887 h 3042887"/>
              <a:gd name="connsiteX5" fmla="*/ 1283861 w 5924778"/>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872028"/>
              <a:gd name="connsiteY0" fmla="*/ 816848 h 3042887"/>
              <a:gd name="connsiteX1" fmla="*/ 2199965 w 5872028"/>
              <a:gd name="connsiteY1" fmla="*/ 554520 h 3042887"/>
              <a:gd name="connsiteX2" fmla="*/ 4733303 w 5872028"/>
              <a:gd name="connsiteY2" fmla="*/ 794363 h 3042887"/>
              <a:gd name="connsiteX3" fmla="*/ 4853224 w 5872028"/>
              <a:gd name="connsiteY3" fmla="*/ 3042887 h 3042887"/>
              <a:gd name="connsiteX4" fmla="*/ 1090693 w 5872028"/>
              <a:gd name="connsiteY4" fmla="*/ 3042887 h 3042887"/>
              <a:gd name="connsiteX5" fmla="*/ 1278070 w 5872028"/>
              <a:gd name="connsiteY5" fmla="*/ 816848 h 3042887"/>
              <a:gd name="connsiteX0" fmla="*/ 1278070 w 5772302"/>
              <a:gd name="connsiteY0" fmla="*/ 816848 h 3042887"/>
              <a:gd name="connsiteX1" fmla="*/ 2199965 w 5772302"/>
              <a:gd name="connsiteY1" fmla="*/ 554520 h 3042887"/>
              <a:gd name="connsiteX2" fmla="*/ 4733303 w 5772302"/>
              <a:gd name="connsiteY2" fmla="*/ 794363 h 3042887"/>
              <a:gd name="connsiteX3" fmla="*/ 4670002 w 5772302"/>
              <a:gd name="connsiteY3" fmla="*/ 3037652 h 3042887"/>
              <a:gd name="connsiteX4" fmla="*/ 1090693 w 5772302"/>
              <a:gd name="connsiteY4" fmla="*/ 3042887 h 3042887"/>
              <a:gd name="connsiteX5" fmla="*/ 1278070 w 5772302"/>
              <a:gd name="connsiteY5" fmla="*/ 816848 h 3042887"/>
              <a:gd name="connsiteX0" fmla="*/ 1278070 w 5812783"/>
              <a:gd name="connsiteY0" fmla="*/ 816848 h 3042887"/>
              <a:gd name="connsiteX1" fmla="*/ 2199965 w 5812783"/>
              <a:gd name="connsiteY1" fmla="*/ 554520 h 3042887"/>
              <a:gd name="connsiteX2" fmla="*/ 4733303 w 5812783"/>
              <a:gd name="connsiteY2" fmla="*/ 794363 h 3042887"/>
              <a:gd name="connsiteX3" fmla="*/ 4670002 w 5812783"/>
              <a:gd name="connsiteY3" fmla="*/ 3037652 h 3042887"/>
              <a:gd name="connsiteX4" fmla="*/ 1090693 w 5812783"/>
              <a:gd name="connsiteY4" fmla="*/ 3042887 h 3042887"/>
              <a:gd name="connsiteX5" fmla="*/ 1278070 w 5812783"/>
              <a:gd name="connsiteY5" fmla="*/ 816848 h 3042887"/>
              <a:gd name="connsiteX0" fmla="*/ 1278070 w 5894253"/>
              <a:gd name="connsiteY0" fmla="*/ 816848 h 3042887"/>
              <a:gd name="connsiteX1" fmla="*/ 2199965 w 5894253"/>
              <a:gd name="connsiteY1" fmla="*/ 554520 h 3042887"/>
              <a:gd name="connsiteX2" fmla="*/ 4733303 w 5894253"/>
              <a:gd name="connsiteY2" fmla="*/ 794363 h 3042887"/>
              <a:gd name="connsiteX3" fmla="*/ 4670002 w 5894253"/>
              <a:gd name="connsiteY3" fmla="*/ 3037652 h 3042887"/>
              <a:gd name="connsiteX4" fmla="*/ 1090693 w 5894253"/>
              <a:gd name="connsiteY4" fmla="*/ 3042887 h 3042887"/>
              <a:gd name="connsiteX5" fmla="*/ 1278070 w 5894253"/>
              <a:gd name="connsiteY5" fmla="*/ 816848 h 30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4253" h="3042887">
                <a:moveTo>
                  <a:pt x="1278070" y="816848"/>
                </a:moveTo>
                <a:cubicBezTo>
                  <a:pt x="1465446" y="167274"/>
                  <a:pt x="2080044" y="447091"/>
                  <a:pt x="2199965" y="554520"/>
                </a:cubicBezTo>
                <a:cubicBezTo>
                  <a:pt x="2976955" y="-384863"/>
                  <a:pt x="4353552" y="-12608"/>
                  <a:pt x="4733303" y="794363"/>
                </a:cubicBezTo>
                <a:cubicBezTo>
                  <a:pt x="6240379" y="843022"/>
                  <a:pt x="6343074" y="2920642"/>
                  <a:pt x="4670002" y="3037652"/>
                </a:cubicBezTo>
                <a:lnTo>
                  <a:pt x="1090693" y="3042887"/>
                </a:lnTo>
                <a:cubicBezTo>
                  <a:pt x="-203458" y="3035392"/>
                  <a:pt x="-583208" y="809353"/>
                  <a:pt x="1278070" y="816848"/>
                </a:cubicBezTo>
                <a:close/>
              </a:path>
            </a:pathLst>
          </a:custGeom>
          <a:solidFill>
            <a:schemeClr val="bg1"/>
          </a:solidFill>
          <a:ln w="63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684000" rIns="91440" bIns="45720" numCol="1" spcCol="0" rtlCol="0" fromWordArt="0" anchor="t" anchorCtr="0" forceAA="0" compatLnSpc="1">
            <a:prstTxWarp prst="textNoShape">
              <a:avLst/>
            </a:prstTxWarp>
            <a:noAutofit/>
          </a:bodyPr>
          <a:lstStyle/>
          <a:p>
            <a:endParaRPr lang="de-DE" sz="1400" dirty="0" smtClean="0">
              <a:solidFill>
                <a:schemeClr val="tx1"/>
              </a:solidFill>
              <a:latin typeface="Arial" pitchFamily="34" charset="0"/>
              <a:cs typeface="Arial" pitchFamily="34" charset="0"/>
            </a:endParaRPr>
          </a:p>
        </p:txBody>
      </p:sp>
      <p:sp>
        <p:nvSpPr>
          <p:cNvPr id="53" name="Text Placeholder 1"/>
          <p:cNvSpPr>
            <a:spLocks noGrp="1"/>
          </p:cNvSpPr>
          <p:nvPr>
            <p:ph type="body" sz="quarter" idx="15"/>
          </p:nvPr>
        </p:nvSpPr>
        <p:spPr>
          <a:xfrm>
            <a:off x="2" y="1090799"/>
            <a:ext cx="8382483" cy="5331600"/>
          </a:xfrm>
        </p:spPr>
        <p:txBody>
          <a:bodyPr/>
          <a:lstStyle/>
          <a:p>
            <a:r>
              <a:rPr lang="en-US" dirty="0" smtClean="0"/>
              <a:t>OPC-UA</a:t>
            </a:r>
            <a:r>
              <a:rPr lang="hu-HU" dirty="0" smtClean="0"/>
              <a:t> (Open Platform </a:t>
            </a:r>
            <a:r>
              <a:rPr lang="hu-HU" dirty="0" err="1" smtClean="0"/>
              <a:t>Communication</a:t>
            </a:r>
            <a:r>
              <a:rPr lang="hu-HU" dirty="0" smtClean="0"/>
              <a:t>)</a:t>
            </a:r>
            <a:r>
              <a:rPr lang="en-US" dirty="0" smtClean="0"/>
              <a:t>: </a:t>
            </a:r>
          </a:p>
          <a:p>
            <a:pPr lvl="1"/>
            <a:r>
              <a:rPr lang="hu-HU" dirty="0" smtClean="0"/>
              <a:t>A </a:t>
            </a:r>
            <a:r>
              <a:rPr lang="en-US" dirty="0" smtClean="0"/>
              <a:t>RAMI4.0</a:t>
            </a:r>
            <a:r>
              <a:rPr lang="hu-HU" dirty="0" smtClean="0"/>
              <a:t> (</a:t>
            </a:r>
            <a:r>
              <a:rPr lang="hu-HU" dirty="0" err="1" smtClean="0"/>
              <a:t>Reference</a:t>
            </a:r>
            <a:r>
              <a:rPr lang="hu-HU" dirty="0" smtClean="0"/>
              <a:t> </a:t>
            </a:r>
            <a:r>
              <a:rPr lang="hu-HU" dirty="0" err="1"/>
              <a:t>Architectural</a:t>
            </a:r>
            <a:r>
              <a:rPr lang="hu-HU" dirty="0"/>
              <a:t> </a:t>
            </a:r>
            <a:r>
              <a:rPr lang="hu-HU" dirty="0" err="1"/>
              <a:t>Model</a:t>
            </a:r>
            <a:r>
              <a:rPr lang="hu-HU" dirty="0"/>
              <a:t> </a:t>
            </a:r>
            <a:r>
              <a:rPr lang="hu-HU" dirty="0" err="1"/>
              <a:t>Industrie</a:t>
            </a:r>
            <a:r>
              <a:rPr lang="hu-HU" dirty="0"/>
              <a:t> </a:t>
            </a:r>
            <a:r>
              <a:rPr lang="hu-HU" dirty="0" smtClean="0"/>
              <a:t>4.0)  és BSI által ajánlott</a:t>
            </a:r>
            <a:endParaRPr lang="en-US" dirty="0" smtClean="0"/>
          </a:p>
          <a:p>
            <a:r>
              <a:rPr lang="hu-HU" dirty="0" smtClean="0"/>
              <a:t>Várható bővítmények</a:t>
            </a:r>
            <a:r>
              <a:rPr lang="de-DE" dirty="0" smtClean="0"/>
              <a:t>: OPC-UA Pub/Sub </a:t>
            </a:r>
            <a:r>
              <a:rPr lang="de-DE" dirty="0" smtClean="0">
                <a:sym typeface="Wingdings" panose="05000000000000000000" pitchFamily="2" charset="2"/>
              </a:rPr>
              <a:t> </a:t>
            </a:r>
            <a:r>
              <a:rPr lang="de-DE" dirty="0" smtClean="0"/>
              <a:t>UA-via-AMQP</a:t>
            </a:r>
          </a:p>
          <a:p>
            <a:pPr lvl="1"/>
            <a:r>
              <a:rPr lang="hu-HU" dirty="0" smtClean="0"/>
              <a:t>Automatizálásban használatos protokoll a Felhőben</a:t>
            </a:r>
            <a:endParaRPr lang="de-DE" dirty="0" smtClean="0"/>
          </a:p>
          <a:p>
            <a:pPr lvl="1"/>
            <a:r>
              <a:rPr lang="hu-HU" dirty="0" smtClean="0"/>
              <a:t>Integráció </a:t>
            </a:r>
            <a:r>
              <a:rPr lang="en-US" dirty="0" smtClean="0"/>
              <a:t>Microsoft Azure</a:t>
            </a:r>
            <a:r>
              <a:rPr lang="hu-HU" dirty="0" err="1" smtClean="0"/>
              <a:t>-ban</a:t>
            </a:r>
            <a:endParaRPr lang="de-DE" dirty="0" smtClean="0"/>
          </a:p>
        </p:txBody>
      </p:sp>
      <p:grpSp>
        <p:nvGrpSpPr>
          <p:cNvPr id="54" name="Csoportba foglalás 53"/>
          <p:cNvGrpSpPr/>
          <p:nvPr/>
        </p:nvGrpSpPr>
        <p:grpSpPr>
          <a:xfrm>
            <a:off x="599539" y="3622493"/>
            <a:ext cx="3828445" cy="3225797"/>
            <a:chOff x="599539" y="3447225"/>
            <a:chExt cx="3828445" cy="3225797"/>
          </a:xfrm>
        </p:grpSpPr>
        <p:pic>
          <p:nvPicPr>
            <p:cNvPr id="55" name="Grafik 128"/>
            <p:cNvPicPr>
              <a:picLocks noChangeAspect="1"/>
            </p:cNvPicPr>
            <p:nvPr/>
          </p:nvPicPr>
          <p:blipFill rotWithShape="1">
            <a:blip r:embed="rId3" cstate="print">
              <a:extLst>
                <a:ext uri="{28A0092B-C50C-407E-A947-70E740481C1C}">
                  <a14:useLocalDpi xmlns:a14="http://schemas.microsoft.com/office/drawing/2010/main" val="0"/>
                </a:ext>
              </a:extLst>
            </a:blip>
            <a:srcRect t="30140" b="34785"/>
            <a:stretch/>
          </p:blipFill>
          <p:spPr>
            <a:xfrm>
              <a:off x="599539" y="5918028"/>
              <a:ext cx="3828445" cy="754994"/>
            </a:xfrm>
            <a:prstGeom prst="rect">
              <a:avLst/>
            </a:prstGeom>
            <a:effectLst>
              <a:outerShdw blurRad="50800" dist="38100" dir="2700000" algn="tl" rotWithShape="0">
                <a:prstClr val="black">
                  <a:alpha val="40000"/>
                </a:prstClr>
              </a:outerShdw>
            </a:effectLst>
          </p:spPr>
        </p:pic>
        <p:pic>
          <p:nvPicPr>
            <p:cNvPr id="56"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809" y="5373212"/>
              <a:ext cx="714966" cy="651629"/>
            </a:xfrm>
            <a:prstGeom prst="rect">
              <a:avLst/>
            </a:prstGeom>
            <a:effectLst>
              <a:outerShdw blurRad="50800" dist="38100" dir="2700000" algn="tl" rotWithShape="0">
                <a:prstClr val="black">
                  <a:alpha val="40000"/>
                </a:prstClr>
              </a:outerShdw>
            </a:effectLst>
          </p:spPr>
        </p:pic>
        <p:pic>
          <p:nvPicPr>
            <p:cNvPr id="5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1" y="3447225"/>
              <a:ext cx="1896168" cy="1728192"/>
            </a:xfrm>
            <a:prstGeom prst="rect">
              <a:avLst/>
            </a:prstGeom>
            <a:effectLst>
              <a:outerShdw blurRad="50800" dist="38100" dir="2700000" algn="tl" rotWithShape="0">
                <a:prstClr val="black">
                  <a:alpha val="40000"/>
                </a:prstClr>
              </a:outerShdw>
            </a:effectLst>
          </p:spPr>
        </p:pic>
        <p:sp>
          <p:nvSpPr>
            <p:cNvPr id="58" name="Rechteck 2"/>
            <p:cNvSpPr/>
            <p:nvPr/>
          </p:nvSpPr>
          <p:spPr>
            <a:xfrm>
              <a:off x="599539" y="3456742"/>
              <a:ext cx="1870287" cy="1743289"/>
            </a:xfrm>
            <a:prstGeom prst="rect">
              <a:avLst/>
            </a:prstGeom>
            <a:solidFill>
              <a:schemeClr val="bg1">
                <a:alpha val="82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59" name="Abgerundetes Rechteck 8"/>
            <p:cNvSpPr/>
            <p:nvPr/>
          </p:nvSpPr>
          <p:spPr>
            <a:xfrm>
              <a:off x="917853" y="4579058"/>
              <a:ext cx="1349895" cy="283217"/>
            </a:xfrm>
            <a:prstGeom prst="roundRect">
              <a:avLst/>
            </a:prstGeom>
            <a:solidFill>
              <a:srgbClr val="9AB72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dirty="0" smtClean="0">
                  <a:solidFill>
                    <a:srgbClr val="252C0A"/>
                  </a:solidFill>
                  <a:latin typeface="Arial" pitchFamily="34" charset="0"/>
                  <a:cs typeface="Arial" pitchFamily="34" charset="0"/>
                </a:rPr>
                <a:t>TwinCAT Runtime</a:t>
              </a:r>
              <a:endParaRPr lang="de-DE" sz="1000" dirty="0">
                <a:solidFill>
                  <a:srgbClr val="252C0A"/>
                </a:solidFill>
                <a:latin typeface="Arial" pitchFamily="34" charset="0"/>
                <a:cs typeface="Arial" pitchFamily="34" charset="0"/>
              </a:endParaRPr>
            </a:p>
          </p:txBody>
        </p:sp>
        <p:sp>
          <p:nvSpPr>
            <p:cNvPr id="60" name="Abgerundetes Rechteck 58"/>
            <p:cNvSpPr/>
            <p:nvPr/>
          </p:nvSpPr>
          <p:spPr>
            <a:xfrm>
              <a:off x="915269" y="3828450"/>
              <a:ext cx="1349895" cy="422691"/>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accent2">
                      <a:lumMod val="20000"/>
                      <a:lumOff val="80000"/>
                    </a:schemeClr>
                  </a:solidFill>
                  <a:latin typeface="Arial" pitchFamily="34" charset="0"/>
                  <a:cs typeface="Arial" pitchFamily="34" charset="0"/>
                </a:rPr>
                <a:t>OPC-UA Publisher/Subscriber</a:t>
              </a:r>
              <a:endParaRPr lang="de-DE" sz="1000" dirty="0">
                <a:solidFill>
                  <a:schemeClr val="accent2">
                    <a:lumMod val="20000"/>
                    <a:lumOff val="80000"/>
                  </a:schemeClr>
                </a:solidFill>
                <a:latin typeface="Arial" pitchFamily="34" charset="0"/>
                <a:cs typeface="Arial" pitchFamily="34" charset="0"/>
              </a:endParaRPr>
            </a:p>
          </p:txBody>
        </p:sp>
        <p:sp>
          <p:nvSpPr>
            <p:cNvPr id="61" name="Pfeil nach rechts 59"/>
            <p:cNvSpPr/>
            <p:nvPr/>
          </p:nvSpPr>
          <p:spPr>
            <a:xfrm rot="5400000">
              <a:off x="1475201" y="4272891"/>
              <a:ext cx="230030" cy="305338"/>
            </a:xfrm>
            <a:prstGeom prst="rightArrow">
              <a:avLst/>
            </a:prstGeom>
            <a:solidFill>
              <a:srgbClr val="FFC000">
                <a:alpha val="8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62" name="Freeform 4"/>
            <p:cNvSpPr/>
            <p:nvPr/>
          </p:nvSpPr>
          <p:spPr>
            <a:xfrm>
              <a:off x="717373" y="5168014"/>
              <a:ext cx="1728192" cy="193766"/>
            </a:xfrm>
            <a:custGeom>
              <a:avLst/>
              <a:gdLst>
                <a:gd name="connsiteX0" fmla="*/ 1028700 w 2727960"/>
                <a:gd name="connsiteY0" fmla="*/ 304800 h 304800"/>
                <a:gd name="connsiteX1" fmla="*/ 0 w 2727960"/>
                <a:gd name="connsiteY1" fmla="*/ 0 h 304800"/>
                <a:gd name="connsiteX2" fmla="*/ 2727960 w 2727960"/>
                <a:gd name="connsiteY2" fmla="*/ 0 h 304800"/>
                <a:gd name="connsiteX3" fmla="*/ 1661160 w 2727960"/>
                <a:gd name="connsiteY3" fmla="*/ 297180 h 304800"/>
                <a:gd name="connsiteX4" fmla="*/ 1028700 w 2727960"/>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960" h="304800">
                  <a:moveTo>
                    <a:pt x="1028700" y="304800"/>
                  </a:moveTo>
                  <a:lnTo>
                    <a:pt x="0" y="0"/>
                  </a:lnTo>
                  <a:lnTo>
                    <a:pt x="2727960" y="0"/>
                  </a:lnTo>
                  <a:lnTo>
                    <a:pt x="1661160" y="297180"/>
                  </a:lnTo>
                  <a:lnTo>
                    <a:pt x="1028700" y="304800"/>
                  </a:lnTo>
                  <a:close/>
                </a:path>
              </a:pathLst>
            </a:custGeom>
            <a:solidFill>
              <a:schemeClr val="bg2">
                <a:alpha val="2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solidFill>
                  <a:schemeClr val="bg1"/>
                </a:solidFill>
                <a:latin typeface="Arial" pitchFamily="34" charset="0"/>
                <a:cs typeface="Arial" pitchFamily="34" charset="0"/>
              </a:endParaRPr>
            </a:p>
          </p:txBody>
        </p:sp>
      </p:grpSp>
      <p:sp>
        <p:nvSpPr>
          <p:cNvPr id="63" name="Pfeil nach rechts 59"/>
          <p:cNvSpPr/>
          <p:nvPr/>
        </p:nvSpPr>
        <p:spPr>
          <a:xfrm>
            <a:off x="2569716" y="3949633"/>
            <a:ext cx="1405666" cy="305338"/>
          </a:xfrm>
          <a:prstGeom prst="rightArrow">
            <a:avLst/>
          </a:prstGeom>
          <a:solidFill>
            <a:srgbClr val="FFC000">
              <a:alpha val="8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64" name="Pfeil nach rechts 59"/>
          <p:cNvSpPr/>
          <p:nvPr/>
        </p:nvSpPr>
        <p:spPr>
          <a:xfrm rot="10800000">
            <a:off x="2565969" y="4261030"/>
            <a:ext cx="1409412" cy="305338"/>
          </a:xfrm>
          <a:prstGeom prst="rightArrow">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65" name="Abgerundetes Rechteck 170"/>
          <p:cNvSpPr/>
          <p:nvPr/>
        </p:nvSpPr>
        <p:spPr>
          <a:xfrm>
            <a:off x="4432251" y="3970881"/>
            <a:ext cx="1145964" cy="289272"/>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accent2">
                    <a:lumMod val="20000"/>
                    <a:lumOff val="80000"/>
                  </a:schemeClr>
                </a:solidFill>
                <a:latin typeface="Arial" pitchFamily="34" charset="0"/>
                <a:cs typeface="Arial" pitchFamily="34" charset="0"/>
              </a:rPr>
              <a:t>AMQP Broker</a:t>
            </a:r>
            <a:endParaRPr lang="de-DE" sz="1000" dirty="0">
              <a:solidFill>
                <a:schemeClr val="accent2">
                  <a:lumMod val="20000"/>
                  <a:lumOff val="80000"/>
                </a:schemeClr>
              </a:solidFill>
              <a:latin typeface="Arial" pitchFamily="34" charset="0"/>
              <a:cs typeface="Arial" pitchFamily="34" charset="0"/>
            </a:endParaRPr>
          </a:p>
        </p:txBody>
      </p:sp>
      <p:sp>
        <p:nvSpPr>
          <p:cNvPr id="66" name="Pfeil nach rechts 59"/>
          <p:cNvSpPr/>
          <p:nvPr/>
        </p:nvSpPr>
        <p:spPr>
          <a:xfrm rot="10800000">
            <a:off x="6013808" y="3949634"/>
            <a:ext cx="1341339" cy="305338"/>
          </a:xfrm>
          <a:prstGeom prst="rightArrow">
            <a:avLst/>
          </a:prstGeom>
          <a:solidFill>
            <a:srgbClr val="FFC000">
              <a:alpha val="8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67" name="Pfeil nach rechts 59"/>
          <p:cNvSpPr/>
          <p:nvPr/>
        </p:nvSpPr>
        <p:spPr>
          <a:xfrm>
            <a:off x="6013808" y="4255779"/>
            <a:ext cx="1325679" cy="305338"/>
          </a:xfrm>
          <a:prstGeom prst="rightArrow">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68" name="Abgerundetes Rechteck 170"/>
          <p:cNvSpPr/>
          <p:nvPr/>
        </p:nvSpPr>
        <p:spPr>
          <a:xfrm>
            <a:off x="4432251" y="4311066"/>
            <a:ext cx="1145964" cy="289272"/>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accent2">
                    <a:lumMod val="20000"/>
                    <a:lumOff val="80000"/>
                  </a:schemeClr>
                </a:solidFill>
                <a:latin typeface="Arial" pitchFamily="34" charset="0"/>
                <a:cs typeface="Arial" pitchFamily="34" charset="0"/>
              </a:rPr>
              <a:t>Microsoft Azure</a:t>
            </a:r>
            <a:endParaRPr lang="de-DE" sz="1000" dirty="0">
              <a:solidFill>
                <a:schemeClr val="accent2">
                  <a:lumMod val="20000"/>
                  <a:lumOff val="80000"/>
                </a:schemeClr>
              </a:solidFill>
              <a:latin typeface="Arial" pitchFamily="34" charset="0"/>
              <a:cs typeface="Arial" pitchFamily="34" charset="0"/>
            </a:endParaRPr>
          </a:p>
        </p:txBody>
      </p:sp>
      <p:grpSp>
        <p:nvGrpSpPr>
          <p:cNvPr id="69" name="Group 38"/>
          <p:cNvGrpSpPr>
            <a:grpSpLocks noChangeAspect="1"/>
          </p:cNvGrpSpPr>
          <p:nvPr/>
        </p:nvGrpSpPr>
        <p:grpSpPr>
          <a:xfrm>
            <a:off x="7536676" y="3177169"/>
            <a:ext cx="1103787" cy="2190087"/>
            <a:chOff x="4852124" y="2923554"/>
            <a:chExt cx="1021893" cy="2027596"/>
          </a:xfrm>
        </p:grpSpPr>
        <p:pic>
          <p:nvPicPr>
            <p:cNvPr id="70" name="Picture 40"/>
            <p:cNvPicPr>
              <a:picLocks noChangeAspect="1"/>
            </p:cNvPicPr>
            <p:nvPr/>
          </p:nvPicPr>
          <p:blipFill rotWithShape="1">
            <a:blip r:embed="rId5">
              <a:extLst>
                <a:ext uri="{28A0092B-C50C-407E-A947-70E740481C1C}">
                  <a14:useLocalDpi xmlns:a14="http://schemas.microsoft.com/office/drawing/2010/main" val="0"/>
                </a:ext>
              </a:extLst>
            </a:blip>
            <a:srcRect l="18633" r="18631"/>
            <a:stretch/>
          </p:blipFill>
          <p:spPr>
            <a:xfrm>
              <a:off x="4852124" y="2923554"/>
              <a:ext cx="1021893" cy="2027596"/>
            </a:xfrm>
            <a:prstGeom prst="rect">
              <a:avLst/>
            </a:prstGeom>
          </p:spPr>
        </p:pic>
        <p:pic>
          <p:nvPicPr>
            <p:cNvPr id="71"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4075" y="3162186"/>
              <a:ext cx="879164" cy="1562957"/>
            </a:xfrm>
            <a:prstGeom prst="rect">
              <a:avLst/>
            </a:prstGeom>
            <a:effectLst/>
          </p:spPr>
        </p:pic>
      </p:grpSp>
      <p:sp>
        <p:nvSpPr>
          <p:cNvPr id="72" name="Textfeld 10"/>
          <p:cNvSpPr txBox="1"/>
          <p:nvPr/>
        </p:nvSpPr>
        <p:spPr>
          <a:xfrm>
            <a:off x="2527333" y="3718188"/>
            <a:ext cx="1407758" cy="261610"/>
          </a:xfrm>
          <a:prstGeom prst="rect">
            <a:avLst/>
          </a:prstGeom>
          <a:noFill/>
        </p:spPr>
        <p:txBody>
          <a:bodyPr wrap="none" rtlCol="0">
            <a:spAutoFit/>
          </a:bodyPr>
          <a:lstStyle/>
          <a:p>
            <a:r>
              <a:rPr lang="en-US" sz="1100" smtClean="0"/>
              <a:t>OPC-UA via AMQP</a:t>
            </a:r>
            <a:endParaRPr lang="de-DE" sz="1100"/>
          </a:p>
        </p:txBody>
      </p:sp>
      <p:sp>
        <p:nvSpPr>
          <p:cNvPr id="73" name="Textfeld 35"/>
          <p:cNvSpPr txBox="1"/>
          <p:nvPr/>
        </p:nvSpPr>
        <p:spPr>
          <a:xfrm>
            <a:off x="5998231" y="3718188"/>
            <a:ext cx="1407758" cy="261610"/>
          </a:xfrm>
          <a:prstGeom prst="rect">
            <a:avLst/>
          </a:prstGeom>
          <a:noFill/>
        </p:spPr>
        <p:txBody>
          <a:bodyPr wrap="none" rtlCol="0">
            <a:spAutoFit/>
          </a:bodyPr>
          <a:lstStyle/>
          <a:p>
            <a:r>
              <a:rPr lang="en-US" sz="1100" smtClean="0"/>
              <a:t>OPC-UA via AMQP</a:t>
            </a:r>
            <a:endParaRPr lang="de-DE" sz="1100"/>
          </a:p>
        </p:txBody>
      </p:sp>
    </p:spTree>
    <p:extLst>
      <p:ext uri="{BB962C8B-B14F-4D97-AF65-F5344CB8AC3E}">
        <p14:creationId xmlns:p14="http://schemas.microsoft.com/office/powerpoint/2010/main" val="96750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76978" y="1090799"/>
            <a:ext cx="4963504" cy="5331600"/>
          </a:xfrm>
        </p:spPr>
        <p:txBody>
          <a:bodyPr lIns="72000"/>
          <a:lstStyle/>
          <a:p>
            <a:pPr marL="0" indent="0">
              <a:buNone/>
            </a:pPr>
            <a:endParaRPr lang="en-US" dirty="0" smtClean="0"/>
          </a:p>
          <a:p>
            <a:pPr marL="357188">
              <a:spcBef>
                <a:spcPts val="1800"/>
              </a:spcBef>
            </a:pPr>
            <a:r>
              <a:rPr lang="hu-HU" sz="2000" dirty="0" smtClean="0"/>
              <a:t>Könnyű és biztonságos kapcsolódás az </a:t>
            </a:r>
            <a:r>
              <a:rPr lang="hu-HU" sz="2000" dirty="0" err="1" smtClean="0"/>
              <a:t>IoT</a:t>
            </a:r>
            <a:r>
              <a:rPr lang="hu-HU" sz="2000" dirty="0" smtClean="0"/>
              <a:t> kommunikációs platformhoz</a:t>
            </a:r>
            <a:endParaRPr lang="en-US" sz="2000" dirty="0" smtClean="0"/>
          </a:p>
          <a:p>
            <a:pPr marL="357188">
              <a:spcBef>
                <a:spcPts val="1800"/>
              </a:spcBef>
            </a:pPr>
            <a:r>
              <a:rPr lang="hu-HU" sz="2000" dirty="0" smtClean="0"/>
              <a:t>Nyitott és zárt Felhők támogatása</a:t>
            </a:r>
            <a:endParaRPr lang="en-US" sz="2000" dirty="0" smtClean="0"/>
          </a:p>
          <a:p>
            <a:pPr marL="357188">
              <a:spcBef>
                <a:spcPts val="1800"/>
              </a:spcBef>
            </a:pPr>
            <a:r>
              <a:rPr lang="hu-HU" sz="2000" dirty="0" smtClean="0"/>
              <a:t>Szabványosított kommunikációs csatornák használata</a:t>
            </a:r>
            <a:r>
              <a:rPr lang="en-US" sz="2000" dirty="0" smtClean="0"/>
              <a:t> MQTT, AMQP, OPC UA</a:t>
            </a:r>
            <a:r>
              <a:rPr lang="hu-HU" sz="2000" dirty="0" smtClean="0"/>
              <a:t> protokollok segítségével</a:t>
            </a:r>
            <a:endParaRPr lang="en-US" sz="2000" dirty="0" smtClean="0"/>
          </a:p>
          <a:p>
            <a:pPr marL="357188">
              <a:spcBef>
                <a:spcPts val="1800"/>
              </a:spcBef>
            </a:pPr>
            <a:r>
              <a:rPr lang="hu-HU" sz="2000" dirty="0" smtClean="0"/>
              <a:t>Használható többek közt       </a:t>
            </a:r>
            <a:r>
              <a:rPr lang="hu-HU" sz="2000" dirty="0" smtClean="0"/>
              <a:t>hordozható </a:t>
            </a:r>
            <a:r>
              <a:rPr lang="hu-HU" sz="2000" dirty="0" smtClean="0"/>
              <a:t>intelligens           eszközökkel történő adatcseréhez is</a:t>
            </a:r>
            <a:endParaRPr lang="en-US" sz="2000" dirty="0"/>
          </a:p>
        </p:txBody>
      </p:sp>
      <p:sp>
        <p:nvSpPr>
          <p:cNvPr id="4" name="Title 3"/>
          <p:cNvSpPr>
            <a:spLocks noGrp="1"/>
          </p:cNvSpPr>
          <p:nvPr>
            <p:ph type="title"/>
          </p:nvPr>
        </p:nvSpPr>
        <p:spPr/>
        <p:txBody>
          <a:bodyPr/>
          <a:lstStyle/>
          <a:p>
            <a:r>
              <a:rPr lang="hu-HU" dirty="0" smtClean="0"/>
              <a:t>Kapcsolat a Felhővel </a:t>
            </a:r>
            <a:r>
              <a:rPr lang="hu-HU" dirty="0"/>
              <a:t>– </a:t>
            </a:r>
            <a:r>
              <a:rPr lang="hu-HU" dirty="0" smtClean="0"/>
              <a:t>Összegzés</a:t>
            </a:r>
            <a:endParaRPr lang="en-US" dirty="0"/>
          </a:p>
        </p:txBody>
      </p:sp>
      <p:pic>
        <p:nvPicPr>
          <p:cNvPr id="5"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129" y="4019017"/>
            <a:ext cx="4102525" cy="2807056"/>
          </a:xfrm>
          <a:prstGeom prst="rect">
            <a:avLst/>
          </a:prstGeom>
        </p:spPr>
      </p:pic>
      <p:grpSp>
        <p:nvGrpSpPr>
          <p:cNvPr id="6" name="Gruppieren 5"/>
          <p:cNvGrpSpPr/>
          <p:nvPr/>
        </p:nvGrpSpPr>
        <p:grpSpPr>
          <a:xfrm>
            <a:off x="8328997" y="2149228"/>
            <a:ext cx="758704" cy="1505388"/>
            <a:chOff x="8221261" y="1925562"/>
            <a:chExt cx="758704" cy="1505388"/>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8633" r="18631"/>
            <a:stretch/>
          </p:blipFill>
          <p:spPr>
            <a:xfrm>
              <a:off x="8221261" y="1925562"/>
              <a:ext cx="758704" cy="1505388"/>
            </a:xfrm>
            <a:prstGeom prst="rect">
              <a:avLst/>
            </a:prstGeom>
          </p:spPr>
        </p:pic>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522" y="2103020"/>
              <a:ext cx="648083" cy="1152144"/>
            </a:xfrm>
            <a:prstGeom prst="rect">
              <a:avLst/>
            </a:prstGeom>
          </p:spPr>
        </p:pic>
      </p:grpSp>
      <p:pic>
        <p:nvPicPr>
          <p:cNvPr id="29"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4911" y="4614822"/>
            <a:ext cx="633379" cy="577269"/>
          </a:xfrm>
          <a:prstGeom prst="rect">
            <a:avLst/>
          </a:prstGeom>
          <a:effectLst>
            <a:outerShdw blurRad="50800" dist="38100" dir="2700000" algn="tl" rotWithShape="0">
              <a:prstClr val="black">
                <a:alpha val="40000"/>
              </a:prstClr>
            </a:outerShdw>
          </a:effectLst>
        </p:spPr>
      </p:pic>
      <p:pic>
        <p:nvPicPr>
          <p:cNvPr id="30"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21" y="5244367"/>
            <a:ext cx="633379" cy="577269"/>
          </a:xfrm>
          <a:prstGeom prst="rect">
            <a:avLst/>
          </a:prstGeom>
          <a:effectLst>
            <a:outerShdw blurRad="50800" dist="38100" dir="2700000" algn="tl" rotWithShape="0">
              <a:prstClr val="black">
                <a:alpha val="40000"/>
              </a:prstClr>
            </a:outerShdw>
          </a:effectLst>
        </p:spPr>
      </p:pic>
      <p:pic>
        <p:nvPicPr>
          <p:cNvPr id="35"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8150" y="4614821"/>
            <a:ext cx="633379" cy="577269"/>
          </a:xfrm>
          <a:prstGeom prst="rect">
            <a:avLst/>
          </a:prstGeom>
          <a:effectLst>
            <a:outerShdw blurRad="50800" dist="38100" dir="2700000" algn="tl" rotWithShape="0">
              <a:prstClr val="black">
                <a:alpha val="40000"/>
              </a:prstClr>
            </a:outerShdw>
          </a:effectLst>
        </p:spPr>
      </p:pic>
      <p:sp>
        <p:nvSpPr>
          <p:cNvPr id="7" name="Textfeld 6"/>
          <p:cNvSpPr txBox="1"/>
          <p:nvPr/>
        </p:nvSpPr>
        <p:spPr>
          <a:xfrm>
            <a:off x="5460992" y="1957484"/>
            <a:ext cx="1547218" cy="276999"/>
          </a:xfrm>
          <a:prstGeom prst="rect">
            <a:avLst/>
          </a:prstGeom>
          <a:noFill/>
        </p:spPr>
        <p:txBody>
          <a:bodyPr wrap="none" rtlCol="0">
            <a:spAutoFit/>
          </a:bodyPr>
          <a:lstStyle/>
          <a:p>
            <a:r>
              <a:rPr lang="hu-HU" sz="1200" b="1" dirty="0" smtClean="0"/>
              <a:t>Nyitott</a:t>
            </a:r>
            <a:r>
              <a:rPr lang="en-US" sz="1200" b="1" dirty="0" smtClean="0"/>
              <a:t> / </a:t>
            </a:r>
            <a:r>
              <a:rPr lang="hu-HU" sz="1200" b="1" dirty="0" smtClean="0"/>
              <a:t>Zárt</a:t>
            </a:r>
            <a:r>
              <a:rPr lang="en-US" sz="1200" b="1" dirty="0" smtClean="0"/>
              <a:t> </a:t>
            </a:r>
            <a:r>
              <a:rPr lang="hu-HU" sz="1200" b="1" dirty="0" smtClean="0"/>
              <a:t>Felhő</a:t>
            </a:r>
            <a:endParaRPr lang="en-US" sz="1200" b="1" dirty="0"/>
          </a:p>
        </p:txBody>
      </p:sp>
      <p:cxnSp>
        <p:nvCxnSpPr>
          <p:cNvPr id="11" name="Gerader Verbinder 10"/>
          <p:cNvCxnSpPr/>
          <p:nvPr/>
        </p:nvCxnSpPr>
        <p:spPr>
          <a:xfrm flipV="1">
            <a:off x="5140395" y="2590964"/>
            <a:ext cx="0" cy="144015"/>
          </a:xfrm>
          <a:prstGeom prst="line">
            <a:avLst/>
          </a:prstGeom>
          <a:ln w="25400">
            <a:solidFill>
              <a:srgbClr val="8F5177"/>
            </a:solidFill>
          </a:ln>
        </p:spPr>
        <p:style>
          <a:lnRef idx="1">
            <a:schemeClr val="accent1"/>
          </a:lnRef>
          <a:fillRef idx="0">
            <a:schemeClr val="accent1"/>
          </a:fillRef>
          <a:effectRef idx="0">
            <a:schemeClr val="accent1"/>
          </a:effectRef>
          <a:fontRef idx="minor">
            <a:schemeClr val="tx1"/>
          </a:fontRef>
        </p:style>
      </p:cxnSp>
      <p:sp>
        <p:nvSpPr>
          <p:cNvPr id="38" name="Rectangle 66"/>
          <p:cNvSpPr/>
          <p:nvPr/>
        </p:nvSpPr>
        <p:spPr>
          <a:xfrm>
            <a:off x="4739907" y="2261224"/>
            <a:ext cx="800819"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Adattárolás</a:t>
            </a:r>
            <a:endParaRPr lang="de-DE" sz="900" dirty="0">
              <a:solidFill>
                <a:schemeClr val="tx1"/>
              </a:solidFill>
              <a:cs typeface="Arial" pitchFamily="34" charset="0"/>
            </a:endParaRPr>
          </a:p>
        </p:txBody>
      </p:sp>
      <p:cxnSp>
        <p:nvCxnSpPr>
          <p:cNvPr id="41" name="Gerader Verbinder 40"/>
          <p:cNvCxnSpPr/>
          <p:nvPr/>
        </p:nvCxnSpPr>
        <p:spPr>
          <a:xfrm flipV="1">
            <a:off x="6219945" y="2600326"/>
            <a:ext cx="0" cy="144015"/>
          </a:xfrm>
          <a:prstGeom prst="line">
            <a:avLst/>
          </a:prstGeom>
          <a:ln w="25400">
            <a:solidFill>
              <a:srgbClr val="8F5177"/>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7303240" y="2598875"/>
            <a:ext cx="0" cy="144015"/>
          </a:xfrm>
          <a:prstGeom prst="line">
            <a:avLst/>
          </a:prstGeom>
          <a:ln w="25400">
            <a:solidFill>
              <a:srgbClr val="8F5177"/>
            </a:solidFill>
          </a:ln>
        </p:spPr>
        <p:style>
          <a:lnRef idx="1">
            <a:schemeClr val="accent1"/>
          </a:lnRef>
          <a:fillRef idx="0">
            <a:schemeClr val="accent1"/>
          </a:fillRef>
          <a:effectRef idx="0">
            <a:schemeClr val="accent1"/>
          </a:effectRef>
          <a:fontRef idx="minor">
            <a:schemeClr val="tx1"/>
          </a:fontRef>
        </p:style>
      </p:cxnSp>
      <p:sp>
        <p:nvSpPr>
          <p:cNvPr id="36" name="Rectangle 66"/>
          <p:cNvSpPr/>
          <p:nvPr/>
        </p:nvSpPr>
        <p:spPr>
          <a:xfrm>
            <a:off x="4733177" y="2734979"/>
            <a:ext cx="2970188"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Kapcsolati </a:t>
            </a:r>
            <a:r>
              <a:rPr lang="hu-HU" sz="900" dirty="0" smtClean="0">
                <a:solidFill>
                  <a:schemeClr val="tx1"/>
                </a:solidFill>
                <a:cs typeface="Arial" pitchFamily="34" charset="0"/>
              </a:rPr>
              <a:t>Szolgáltatás</a:t>
            </a:r>
            <a:endParaRPr lang="de-DE" sz="900" dirty="0">
              <a:solidFill>
                <a:schemeClr val="tx1"/>
              </a:solidFill>
              <a:cs typeface="Arial" pitchFamily="34" charset="0"/>
            </a:endParaRPr>
          </a:p>
          <a:p>
            <a:pPr algn="ctr"/>
            <a:r>
              <a:rPr lang="de-DE" sz="900" dirty="0">
                <a:solidFill>
                  <a:schemeClr val="tx1"/>
                </a:solidFill>
                <a:cs typeface="Arial" pitchFamily="34" charset="0"/>
              </a:rPr>
              <a:t>(Message Broker)</a:t>
            </a:r>
          </a:p>
        </p:txBody>
      </p:sp>
      <p:sp>
        <p:nvSpPr>
          <p:cNvPr id="39" name="Rectangle 66"/>
          <p:cNvSpPr/>
          <p:nvPr/>
        </p:nvSpPr>
        <p:spPr>
          <a:xfrm>
            <a:off x="5811517" y="2261223"/>
            <a:ext cx="805731"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Analitika</a:t>
            </a:r>
            <a:endParaRPr lang="de-DE" sz="900" dirty="0">
              <a:solidFill>
                <a:schemeClr val="tx1"/>
              </a:solidFill>
              <a:cs typeface="Arial" pitchFamily="34" charset="0"/>
            </a:endParaRPr>
          </a:p>
        </p:txBody>
      </p:sp>
      <p:sp>
        <p:nvSpPr>
          <p:cNvPr id="40" name="Rectangle 66"/>
          <p:cNvSpPr/>
          <p:nvPr/>
        </p:nvSpPr>
        <p:spPr>
          <a:xfrm>
            <a:off x="6888039" y="2261222"/>
            <a:ext cx="815326" cy="350353"/>
          </a:xfrm>
          <a:prstGeom prst="rect">
            <a:avLst/>
          </a:prstGeom>
          <a:solidFill>
            <a:schemeClr val="bg1">
              <a:lumMod val="95000"/>
            </a:schemeClr>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900" dirty="0" smtClean="0">
                <a:solidFill>
                  <a:schemeClr val="tx1"/>
                </a:solidFill>
                <a:cs typeface="Arial" pitchFamily="34" charset="0"/>
              </a:rPr>
              <a:t>Gyártás- </a:t>
            </a:r>
            <a:r>
              <a:rPr lang="hu-HU" sz="900" dirty="0" smtClean="0">
                <a:solidFill>
                  <a:schemeClr val="tx1"/>
                </a:solidFill>
                <a:cs typeface="Arial" pitchFamily="34" charset="0"/>
              </a:rPr>
              <a:t>felügyelet</a:t>
            </a:r>
            <a:endParaRPr lang="de-DE" sz="900" dirty="0">
              <a:solidFill>
                <a:schemeClr val="tx1"/>
              </a:solidFill>
              <a:cs typeface="Arial" pitchFamily="34" charset="0"/>
            </a:endParaRPr>
          </a:p>
        </p:txBody>
      </p:sp>
      <p:sp>
        <p:nvSpPr>
          <p:cNvPr id="26" name="Freihandform 25"/>
          <p:cNvSpPr>
            <a:spLocks noChangeAspect="1"/>
          </p:cNvSpPr>
          <p:nvPr>
            <p:custDataLst>
              <p:tags r:id="rId1"/>
            </p:custDataLst>
          </p:nvPr>
        </p:nvSpPr>
        <p:spPr>
          <a:xfrm>
            <a:off x="4408323" y="1659399"/>
            <a:ext cx="3816424" cy="1619412"/>
          </a:xfrm>
          <a:custGeom>
            <a:avLst/>
            <a:gdLst>
              <a:gd name="connsiteX0" fmla="*/ 187377 w 3762531"/>
              <a:gd name="connsiteY0" fmla="*/ 262328 h 2488367"/>
              <a:gd name="connsiteX1" fmla="*/ 1109272 w 3762531"/>
              <a:gd name="connsiteY1" fmla="*/ 0 h 2488367"/>
              <a:gd name="connsiteX2" fmla="*/ 3642610 w 3762531"/>
              <a:gd name="connsiteY2" fmla="*/ 239843 h 2488367"/>
              <a:gd name="connsiteX3" fmla="*/ 3762531 w 3762531"/>
              <a:gd name="connsiteY3" fmla="*/ 2488367 h 2488367"/>
              <a:gd name="connsiteX4" fmla="*/ 0 w 3762531"/>
              <a:gd name="connsiteY4" fmla="*/ 2488367 h 2488367"/>
              <a:gd name="connsiteX5" fmla="*/ 187377 w 3762531"/>
              <a:gd name="connsiteY5" fmla="*/ 262328 h 2488367"/>
              <a:gd name="connsiteX0" fmla="*/ 187377 w 3762531"/>
              <a:gd name="connsiteY0" fmla="*/ 361158 h 2587197"/>
              <a:gd name="connsiteX1" fmla="*/ 1109272 w 3762531"/>
              <a:gd name="connsiteY1" fmla="*/ 98830 h 2587197"/>
              <a:gd name="connsiteX2" fmla="*/ 3642610 w 3762531"/>
              <a:gd name="connsiteY2" fmla="*/ 338673 h 2587197"/>
              <a:gd name="connsiteX3" fmla="*/ 3762531 w 3762531"/>
              <a:gd name="connsiteY3" fmla="*/ 2587197 h 2587197"/>
              <a:gd name="connsiteX4" fmla="*/ 0 w 3762531"/>
              <a:gd name="connsiteY4" fmla="*/ 2587197 h 2587197"/>
              <a:gd name="connsiteX5" fmla="*/ 187377 w 3762531"/>
              <a:gd name="connsiteY5" fmla="*/ 361158 h 2587197"/>
              <a:gd name="connsiteX0" fmla="*/ 870238 w 4445392"/>
              <a:gd name="connsiteY0" fmla="*/ 361158 h 2587197"/>
              <a:gd name="connsiteX1" fmla="*/ 1792133 w 4445392"/>
              <a:gd name="connsiteY1" fmla="*/ 98830 h 2587197"/>
              <a:gd name="connsiteX2" fmla="*/ 4325471 w 4445392"/>
              <a:gd name="connsiteY2" fmla="*/ 338673 h 2587197"/>
              <a:gd name="connsiteX3" fmla="*/ 4445392 w 4445392"/>
              <a:gd name="connsiteY3" fmla="*/ 2587197 h 2587197"/>
              <a:gd name="connsiteX4" fmla="*/ 682861 w 4445392"/>
              <a:gd name="connsiteY4" fmla="*/ 2587197 h 2587197"/>
              <a:gd name="connsiteX5" fmla="*/ 870238 w 4445392"/>
              <a:gd name="connsiteY5" fmla="*/ 361158 h 2587197"/>
              <a:gd name="connsiteX0" fmla="*/ 1283861 w 4859015"/>
              <a:gd name="connsiteY0" fmla="*/ 361158 h 2587197"/>
              <a:gd name="connsiteX1" fmla="*/ 2205756 w 4859015"/>
              <a:gd name="connsiteY1" fmla="*/ 98830 h 2587197"/>
              <a:gd name="connsiteX2" fmla="*/ 4739094 w 4859015"/>
              <a:gd name="connsiteY2" fmla="*/ 338673 h 2587197"/>
              <a:gd name="connsiteX3" fmla="*/ 4859015 w 4859015"/>
              <a:gd name="connsiteY3" fmla="*/ 2587197 h 2587197"/>
              <a:gd name="connsiteX4" fmla="*/ 1096484 w 4859015"/>
              <a:gd name="connsiteY4" fmla="*/ 2587197 h 2587197"/>
              <a:gd name="connsiteX5" fmla="*/ 1283861 w 4859015"/>
              <a:gd name="connsiteY5" fmla="*/ 361158 h 2587197"/>
              <a:gd name="connsiteX0" fmla="*/ 1283861 w 4859015"/>
              <a:gd name="connsiteY0" fmla="*/ 413104 h 2639143"/>
              <a:gd name="connsiteX1" fmla="*/ 2205756 w 4859015"/>
              <a:gd name="connsiteY1" fmla="*/ 150776 h 2639143"/>
              <a:gd name="connsiteX2" fmla="*/ 4739094 w 4859015"/>
              <a:gd name="connsiteY2" fmla="*/ 390619 h 2639143"/>
              <a:gd name="connsiteX3" fmla="*/ 4859015 w 4859015"/>
              <a:gd name="connsiteY3" fmla="*/ 2639143 h 2639143"/>
              <a:gd name="connsiteX4" fmla="*/ 1096484 w 4859015"/>
              <a:gd name="connsiteY4" fmla="*/ 2639143 h 2639143"/>
              <a:gd name="connsiteX5" fmla="*/ 1283861 w 4859015"/>
              <a:gd name="connsiteY5" fmla="*/ 413104 h 2639143"/>
              <a:gd name="connsiteX0" fmla="*/ 1283861 w 4859015"/>
              <a:gd name="connsiteY0" fmla="*/ 639949 h 2865988"/>
              <a:gd name="connsiteX1" fmla="*/ 2205756 w 4859015"/>
              <a:gd name="connsiteY1" fmla="*/ 377621 h 2865988"/>
              <a:gd name="connsiteX2" fmla="*/ 4739094 w 4859015"/>
              <a:gd name="connsiteY2" fmla="*/ 617464 h 2865988"/>
              <a:gd name="connsiteX3" fmla="*/ 4859015 w 4859015"/>
              <a:gd name="connsiteY3" fmla="*/ 2865988 h 2865988"/>
              <a:gd name="connsiteX4" fmla="*/ 1096484 w 4859015"/>
              <a:gd name="connsiteY4" fmla="*/ 2865988 h 2865988"/>
              <a:gd name="connsiteX5" fmla="*/ 1283861 w 4859015"/>
              <a:gd name="connsiteY5" fmla="*/ 639949 h 2865988"/>
              <a:gd name="connsiteX0" fmla="*/ 1283861 w 4859015"/>
              <a:gd name="connsiteY0" fmla="*/ 805598 h 3031637"/>
              <a:gd name="connsiteX1" fmla="*/ 2205756 w 4859015"/>
              <a:gd name="connsiteY1" fmla="*/ 543270 h 3031637"/>
              <a:gd name="connsiteX2" fmla="*/ 4739094 w 4859015"/>
              <a:gd name="connsiteY2" fmla="*/ 783113 h 3031637"/>
              <a:gd name="connsiteX3" fmla="*/ 4859015 w 4859015"/>
              <a:gd name="connsiteY3" fmla="*/ 3031637 h 3031637"/>
              <a:gd name="connsiteX4" fmla="*/ 1096484 w 4859015"/>
              <a:gd name="connsiteY4" fmla="*/ 3031637 h 3031637"/>
              <a:gd name="connsiteX5" fmla="*/ 1283861 w 4859015"/>
              <a:gd name="connsiteY5" fmla="*/ 805598 h 3031637"/>
              <a:gd name="connsiteX0" fmla="*/ 1283861 w 5259884"/>
              <a:gd name="connsiteY0" fmla="*/ 805598 h 3031637"/>
              <a:gd name="connsiteX1" fmla="*/ 2205756 w 5259884"/>
              <a:gd name="connsiteY1" fmla="*/ 543270 h 3031637"/>
              <a:gd name="connsiteX2" fmla="*/ 4739094 w 5259884"/>
              <a:gd name="connsiteY2" fmla="*/ 783113 h 3031637"/>
              <a:gd name="connsiteX3" fmla="*/ 4859015 w 5259884"/>
              <a:gd name="connsiteY3" fmla="*/ 3031637 h 3031637"/>
              <a:gd name="connsiteX4" fmla="*/ 1096484 w 5259884"/>
              <a:gd name="connsiteY4" fmla="*/ 3031637 h 3031637"/>
              <a:gd name="connsiteX5" fmla="*/ 1283861 w 5259884"/>
              <a:gd name="connsiteY5" fmla="*/ 805598 h 3031637"/>
              <a:gd name="connsiteX0" fmla="*/ 1283861 w 5871218"/>
              <a:gd name="connsiteY0" fmla="*/ 805598 h 3031637"/>
              <a:gd name="connsiteX1" fmla="*/ 2205756 w 5871218"/>
              <a:gd name="connsiteY1" fmla="*/ 543270 h 3031637"/>
              <a:gd name="connsiteX2" fmla="*/ 4739094 w 5871218"/>
              <a:gd name="connsiteY2" fmla="*/ 783113 h 3031637"/>
              <a:gd name="connsiteX3" fmla="*/ 4859015 w 5871218"/>
              <a:gd name="connsiteY3" fmla="*/ 3031637 h 3031637"/>
              <a:gd name="connsiteX4" fmla="*/ 1096484 w 5871218"/>
              <a:gd name="connsiteY4" fmla="*/ 3031637 h 3031637"/>
              <a:gd name="connsiteX5" fmla="*/ 1283861 w 5871218"/>
              <a:gd name="connsiteY5" fmla="*/ 805598 h 3031637"/>
              <a:gd name="connsiteX0" fmla="*/ 1283861 w 5924778"/>
              <a:gd name="connsiteY0" fmla="*/ 805598 h 3031637"/>
              <a:gd name="connsiteX1" fmla="*/ 2205756 w 5924778"/>
              <a:gd name="connsiteY1" fmla="*/ 543270 h 3031637"/>
              <a:gd name="connsiteX2" fmla="*/ 4739094 w 5924778"/>
              <a:gd name="connsiteY2" fmla="*/ 783113 h 3031637"/>
              <a:gd name="connsiteX3" fmla="*/ 4859015 w 5924778"/>
              <a:gd name="connsiteY3" fmla="*/ 3031637 h 3031637"/>
              <a:gd name="connsiteX4" fmla="*/ 1096484 w 5924778"/>
              <a:gd name="connsiteY4" fmla="*/ 3031637 h 3031637"/>
              <a:gd name="connsiteX5" fmla="*/ 1283861 w 5924778"/>
              <a:gd name="connsiteY5" fmla="*/ 805598 h 3031637"/>
              <a:gd name="connsiteX0" fmla="*/ 1283861 w 5924778"/>
              <a:gd name="connsiteY0" fmla="*/ 816848 h 3042887"/>
              <a:gd name="connsiteX1" fmla="*/ 2205756 w 5924778"/>
              <a:gd name="connsiteY1" fmla="*/ 554520 h 3042887"/>
              <a:gd name="connsiteX2" fmla="*/ 4739094 w 5924778"/>
              <a:gd name="connsiteY2" fmla="*/ 794363 h 3042887"/>
              <a:gd name="connsiteX3" fmla="*/ 4859015 w 5924778"/>
              <a:gd name="connsiteY3" fmla="*/ 3042887 h 3042887"/>
              <a:gd name="connsiteX4" fmla="*/ 1096484 w 5924778"/>
              <a:gd name="connsiteY4" fmla="*/ 3042887 h 3042887"/>
              <a:gd name="connsiteX5" fmla="*/ 1283861 w 5924778"/>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918987"/>
              <a:gd name="connsiteY0" fmla="*/ 816848 h 3042887"/>
              <a:gd name="connsiteX1" fmla="*/ 2199965 w 5918987"/>
              <a:gd name="connsiteY1" fmla="*/ 554520 h 3042887"/>
              <a:gd name="connsiteX2" fmla="*/ 4733303 w 5918987"/>
              <a:gd name="connsiteY2" fmla="*/ 794363 h 3042887"/>
              <a:gd name="connsiteX3" fmla="*/ 4853224 w 5918987"/>
              <a:gd name="connsiteY3" fmla="*/ 3042887 h 3042887"/>
              <a:gd name="connsiteX4" fmla="*/ 1090693 w 5918987"/>
              <a:gd name="connsiteY4" fmla="*/ 3042887 h 3042887"/>
              <a:gd name="connsiteX5" fmla="*/ 1278070 w 5918987"/>
              <a:gd name="connsiteY5" fmla="*/ 816848 h 3042887"/>
              <a:gd name="connsiteX0" fmla="*/ 1278070 w 5872028"/>
              <a:gd name="connsiteY0" fmla="*/ 816848 h 3042887"/>
              <a:gd name="connsiteX1" fmla="*/ 2199965 w 5872028"/>
              <a:gd name="connsiteY1" fmla="*/ 554520 h 3042887"/>
              <a:gd name="connsiteX2" fmla="*/ 4733303 w 5872028"/>
              <a:gd name="connsiteY2" fmla="*/ 794363 h 3042887"/>
              <a:gd name="connsiteX3" fmla="*/ 4853224 w 5872028"/>
              <a:gd name="connsiteY3" fmla="*/ 3042887 h 3042887"/>
              <a:gd name="connsiteX4" fmla="*/ 1090693 w 5872028"/>
              <a:gd name="connsiteY4" fmla="*/ 3042887 h 3042887"/>
              <a:gd name="connsiteX5" fmla="*/ 1278070 w 5872028"/>
              <a:gd name="connsiteY5" fmla="*/ 816848 h 3042887"/>
              <a:gd name="connsiteX0" fmla="*/ 1278070 w 5772302"/>
              <a:gd name="connsiteY0" fmla="*/ 816848 h 3042887"/>
              <a:gd name="connsiteX1" fmla="*/ 2199965 w 5772302"/>
              <a:gd name="connsiteY1" fmla="*/ 554520 h 3042887"/>
              <a:gd name="connsiteX2" fmla="*/ 4733303 w 5772302"/>
              <a:gd name="connsiteY2" fmla="*/ 794363 h 3042887"/>
              <a:gd name="connsiteX3" fmla="*/ 4670002 w 5772302"/>
              <a:gd name="connsiteY3" fmla="*/ 3037652 h 3042887"/>
              <a:gd name="connsiteX4" fmla="*/ 1090693 w 5772302"/>
              <a:gd name="connsiteY4" fmla="*/ 3042887 h 3042887"/>
              <a:gd name="connsiteX5" fmla="*/ 1278070 w 5772302"/>
              <a:gd name="connsiteY5" fmla="*/ 816848 h 3042887"/>
              <a:gd name="connsiteX0" fmla="*/ 1278070 w 5812783"/>
              <a:gd name="connsiteY0" fmla="*/ 816848 h 3042887"/>
              <a:gd name="connsiteX1" fmla="*/ 2199965 w 5812783"/>
              <a:gd name="connsiteY1" fmla="*/ 554520 h 3042887"/>
              <a:gd name="connsiteX2" fmla="*/ 4733303 w 5812783"/>
              <a:gd name="connsiteY2" fmla="*/ 794363 h 3042887"/>
              <a:gd name="connsiteX3" fmla="*/ 4670002 w 5812783"/>
              <a:gd name="connsiteY3" fmla="*/ 3037652 h 3042887"/>
              <a:gd name="connsiteX4" fmla="*/ 1090693 w 5812783"/>
              <a:gd name="connsiteY4" fmla="*/ 3042887 h 3042887"/>
              <a:gd name="connsiteX5" fmla="*/ 1278070 w 5812783"/>
              <a:gd name="connsiteY5" fmla="*/ 816848 h 3042887"/>
              <a:gd name="connsiteX0" fmla="*/ 1278070 w 5894253"/>
              <a:gd name="connsiteY0" fmla="*/ 816848 h 3042887"/>
              <a:gd name="connsiteX1" fmla="*/ 2199965 w 5894253"/>
              <a:gd name="connsiteY1" fmla="*/ 554520 h 3042887"/>
              <a:gd name="connsiteX2" fmla="*/ 4733303 w 5894253"/>
              <a:gd name="connsiteY2" fmla="*/ 794363 h 3042887"/>
              <a:gd name="connsiteX3" fmla="*/ 4670002 w 5894253"/>
              <a:gd name="connsiteY3" fmla="*/ 3037652 h 3042887"/>
              <a:gd name="connsiteX4" fmla="*/ 1090693 w 5894253"/>
              <a:gd name="connsiteY4" fmla="*/ 3042887 h 3042887"/>
              <a:gd name="connsiteX5" fmla="*/ 1278070 w 5894253"/>
              <a:gd name="connsiteY5" fmla="*/ 816848 h 30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4253" h="3042887">
                <a:moveTo>
                  <a:pt x="1278070" y="816848"/>
                </a:moveTo>
                <a:cubicBezTo>
                  <a:pt x="1465446" y="167274"/>
                  <a:pt x="2080044" y="447091"/>
                  <a:pt x="2199965" y="554520"/>
                </a:cubicBezTo>
                <a:cubicBezTo>
                  <a:pt x="2976955" y="-384863"/>
                  <a:pt x="4353552" y="-12608"/>
                  <a:pt x="4733303" y="794363"/>
                </a:cubicBezTo>
                <a:cubicBezTo>
                  <a:pt x="6240379" y="843022"/>
                  <a:pt x="6343074" y="2920642"/>
                  <a:pt x="4670002" y="3037652"/>
                </a:cubicBezTo>
                <a:lnTo>
                  <a:pt x="1090693" y="3042887"/>
                </a:lnTo>
                <a:cubicBezTo>
                  <a:pt x="-203458" y="3035392"/>
                  <a:pt x="-583208" y="809353"/>
                  <a:pt x="1278070" y="816848"/>
                </a:cubicBezTo>
                <a:close/>
              </a:path>
            </a:pathLst>
          </a:custGeom>
          <a:noFill/>
          <a:ln w="57150">
            <a:solidFill>
              <a:schemeClr val="bg1">
                <a:lumMod val="65000"/>
              </a:schemeClr>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60000" rIns="0" bIns="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22300">
              <a:spcAft>
                <a:spcPct val="35000"/>
              </a:spcAft>
              <a:defRPr/>
            </a:pPr>
            <a:endParaRPr lang="de-DE" sz="7200" b="1" dirty="0">
              <a:solidFill>
                <a:srgbClr val="1F5177"/>
              </a:solidFill>
            </a:endParaRPr>
          </a:p>
        </p:txBody>
      </p:sp>
      <p:grpSp>
        <p:nvGrpSpPr>
          <p:cNvPr id="8" name="Gruppieren 7"/>
          <p:cNvGrpSpPr/>
          <p:nvPr/>
        </p:nvGrpSpPr>
        <p:grpSpPr>
          <a:xfrm>
            <a:off x="4795467" y="3402213"/>
            <a:ext cx="352265" cy="1160474"/>
            <a:chOff x="2728335" y="2444363"/>
            <a:chExt cx="352265" cy="756050"/>
          </a:xfrm>
        </p:grpSpPr>
        <p:sp>
          <p:nvSpPr>
            <p:cNvPr id="28"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31" name="Rechteck 30"/>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32"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grpSp>
        <p:nvGrpSpPr>
          <p:cNvPr id="9" name="Gruppieren 8"/>
          <p:cNvGrpSpPr/>
          <p:nvPr/>
        </p:nvGrpSpPr>
        <p:grpSpPr>
          <a:xfrm>
            <a:off x="6176258" y="3402213"/>
            <a:ext cx="352265" cy="1782919"/>
            <a:chOff x="2728335" y="2444363"/>
            <a:chExt cx="352265" cy="756050"/>
          </a:xfrm>
        </p:grpSpPr>
        <p:sp>
          <p:nvSpPr>
            <p:cNvPr id="34"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37" name="Rechteck 36"/>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43"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grpSp>
        <p:nvGrpSpPr>
          <p:cNvPr id="44" name="Gruppieren 43"/>
          <p:cNvGrpSpPr/>
          <p:nvPr/>
        </p:nvGrpSpPr>
        <p:grpSpPr>
          <a:xfrm>
            <a:off x="7408706" y="3402212"/>
            <a:ext cx="352265" cy="1131765"/>
            <a:chOff x="2728335" y="2444363"/>
            <a:chExt cx="352265" cy="756050"/>
          </a:xfrm>
        </p:grpSpPr>
        <p:sp>
          <p:nvSpPr>
            <p:cNvPr id="45"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46" name="Rechteck 45"/>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47"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grpSp>
        <p:nvGrpSpPr>
          <p:cNvPr id="48" name="Gruppieren 47"/>
          <p:cNvGrpSpPr/>
          <p:nvPr/>
        </p:nvGrpSpPr>
        <p:grpSpPr>
          <a:xfrm rot="5400000">
            <a:off x="8004578" y="2510780"/>
            <a:ext cx="352265" cy="800664"/>
            <a:chOff x="2728335" y="2444363"/>
            <a:chExt cx="352265" cy="756050"/>
          </a:xfrm>
        </p:grpSpPr>
        <p:sp>
          <p:nvSpPr>
            <p:cNvPr id="49"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50" name="Rechteck 49"/>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51"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spTree>
    <p:extLst>
      <p:ext uri="{BB962C8B-B14F-4D97-AF65-F5344CB8AC3E}">
        <p14:creationId xmlns:p14="http://schemas.microsoft.com/office/powerpoint/2010/main" val="157174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r>
              <a:rPr lang="hu-HU" sz="1800" dirty="0" err="1"/>
              <a:t>Grundfos</a:t>
            </a:r>
            <a:r>
              <a:rPr lang="hu-HU" sz="1800" dirty="0"/>
              <a:t> </a:t>
            </a:r>
            <a:r>
              <a:rPr lang="hu-HU" sz="1800" dirty="0" err="1"/>
              <a:t>Kollegiet</a:t>
            </a:r>
            <a:r>
              <a:rPr lang="hu-HU" sz="1800" dirty="0"/>
              <a:t> – </a:t>
            </a:r>
            <a:r>
              <a:rPr lang="hu-HU" sz="1800" dirty="0" err="1"/>
              <a:t>Arhus</a:t>
            </a:r>
            <a:r>
              <a:rPr lang="hu-HU" sz="1800" dirty="0"/>
              <a:t>, </a:t>
            </a:r>
            <a:r>
              <a:rPr lang="hu-HU" sz="1800" dirty="0" smtClean="0"/>
              <a:t>Dánia</a:t>
            </a:r>
          </a:p>
          <a:p>
            <a:r>
              <a:rPr lang="hu-HU" sz="1800" dirty="0" smtClean="0"/>
              <a:t>12 emelet, 156 lakóegység</a:t>
            </a:r>
            <a:endParaRPr lang="en-US" sz="1800" dirty="0" smtClean="0"/>
          </a:p>
          <a:p>
            <a:r>
              <a:rPr lang="hu-HU" sz="1800" dirty="0" smtClean="0"/>
              <a:t>„Élő laboratórium” projekt energiafelhasználás-monitorozással és intelligens fogyasztásméréssel kapcsolatos technológiák kutatására</a:t>
            </a:r>
          </a:p>
          <a:p>
            <a:r>
              <a:rPr lang="hu-HU" sz="1800" dirty="0" err="1" smtClean="0"/>
              <a:t>Grundfos</a:t>
            </a:r>
            <a:r>
              <a:rPr lang="hu-HU" sz="1800" dirty="0" smtClean="0"/>
              <a:t> – Microsoft – </a:t>
            </a:r>
            <a:r>
              <a:rPr lang="hu-HU" sz="1800" dirty="0" err="1" smtClean="0"/>
              <a:t>Beckhoff</a:t>
            </a:r>
            <a:r>
              <a:rPr lang="hu-HU" sz="1800" dirty="0" smtClean="0"/>
              <a:t> együttműködés</a:t>
            </a:r>
          </a:p>
          <a:p>
            <a:r>
              <a:rPr lang="hu-HU" sz="1800" dirty="0" smtClean="0"/>
              <a:t>A projekt célja, hogy az üzemeltetők </a:t>
            </a:r>
            <a:r>
              <a:rPr lang="hu-HU" sz="1800" dirty="0" smtClean="0"/>
              <a:t>a </a:t>
            </a:r>
            <a:r>
              <a:rPr lang="hu-HU" sz="1800" dirty="0" smtClean="0"/>
              <a:t>bentlakók komfortérzetének romlása nélkül legyenek képesek növelni a hatékonyságot</a:t>
            </a:r>
          </a:p>
          <a:p>
            <a:r>
              <a:rPr lang="hu-HU" sz="1800" dirty="0" smtClean="0"/>
              <a:t>2012 – Projekt első fázisa még lokális </a:t>
            </a:r>
            <a:r>
              <a:rPr lang="hu-HU" sz="1800" dirty="0" smtClean="0"/>
              <a:t>szerverparkkal</a:t>
            </a:r>
            <a:endParaRPr lang="hu-HU" sz="1800" dirty="0" smtClean="0"/>
          </a:p>
          <a:p>
            <a:r>
              <a:rPr lang="hu-HU" sz="1800" dirty="0" smtClean="0"/>
              <a:t>2015 – Áttérés </a:t>
            </a:r>
            <a:r>
              <a:rPr lang="hu-HU" sz="1800" dirty="0" smtClean="0"/>
              <a:t>felhőalapú </a:t>
            </a:r>
            <a:r>
              <a:rPr lang="hu-HU" sz="1800" dirty="0" smtClean="0"/>
              <a:t>adattárolásra és elemzésre</a:t>
            </a:r>
          </a:p>
        </p:txBody>
      </p:sp>
      <p:sp>
        <p:nvSpPr>
          <p:cNvPr id="4" name="Titel 3"/>
          <p:cNvSpPr>
            <a:spLocks noGrp="1"/>
          </p:cNvSpPr>
          <p:nvPr>
            <p:ph type="title"/>
          </p:nvPr>
        </p:nvSpPr>
        <p:spPr/>
        <p:txBody>
          <a:bodyPr/>
          <a:lstStyle/>
          <a:p>
            <a:r>
              <a:rPr lang="hu-HU" dirty="0" smtClean="0"/>
              <a:t>Alkalmazási </a:t>
            </a:r>
            <a:r>
              <a:rPr lang="hu-HU" dirty="0" smtClean="0"/>
              <a:t>példa – </a:t>
            </a:r>
            <a:r>
              <a:rPr lang="hu-HU" dirty="0" smtClean="0"/>
              <a:t>Élő laboratórium</a:t>
            </a:r>
            <a:endParaRPr lang="de-DE" dirty="0"/>
          </a:p>
        </p:txBody>
      </p:sp>
      <p:pic>
        <p:nvPicPr>
          <p:cNvPr id="6" name="Kép helye 5"/>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752" b="12752"/>
          <a:stretch>
            <a:fillRect/>
          </a:stretch>
        </p:blipFill>
        <p:spPr/>
      </p:pic>
    </p:spTree>
    <p:extLst>
      <p:ext uri="{BB962C8B-B14F-4D97-AF65-F5344CB8AC3E}">
        <p14:creationId xmlns:p14="http://schemas.microsoft.com/office/powerpoint/2010/main" val="2462510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5"/>
          </p:nvPr>
        </p:nvSpPr>
        <p:spPr/>
        <p:txBody>
          <a:bodyPr/>
          <a:lstStyle/>
          <a:p>
            <a:r>
              <a:rPr lang="hu-HU" sz="1800" dirty="0" smtClean="0"/>
              <a:t>CX9020-as </a:t>
            </a:r>
            <a:r>
              <a:rPr lang="hu-HU" sz="1800" dirty="0" err="1" smtClean="0"/>
              <a:t>Embedded</a:t>
            </a:r>
            <a:r>
              <a:rPr lang="hu-HU" sz="1800" dirty="0" smtClean="0"/>
              <a:t> PC-k és BC9191-es </a:t>
            </a:r>
            <a:r>
              <a:rPr lang="hu-HU" sz="1800" dirty="0" smtClean="0"/>
              <a:t>helyiségvezérlők</a:t>
            </a:r>
            <a:endParaRPr lang="hu-HU" sz="1800" dirty="0" smtClean="0"/>
          </a:p>
          <a:p>
            <a:r>
              <a:rPr lang="hu-HU" sz="1800" dirty="0" err="1" smtClean="0"/>
              <a:t>TwinCAT</a:t>
            </a:r>
            <a:r>
              <a:rPr lang="hu-HU" sz="1800" dirty="0" smtClean="0"/>
              <a:t> </a:t>
            </a:r>
            <a:r>
              <a:rPr lang="hu-HU" sz="1800" dirty="0" err="1" smtClean="0"/>
              <a:t>IoT</a:t>
            </a:r>
            <a:r>
              <a:rPr lang="hu-HU" sz="1800" dirty="0" smtClean="0"/>
              <a:t> Data </a:t>
            </a:r>
            <a:r>
              <a:rPr lang="hu-HU" sz="1800" dirty="0" err="1" smtClean="0"/>
              <a:t>Agent</a:t>
            </a:r>
            <a:r>
              <a:rPr lang="hu-HU" sz="1800" dirty="0" smtClean="0"/>
              <a:t> C69xx Ipari PC-n </a:t>
            </a:r>
          </a:p>
          <a:p>
            <a:r>
              <a:rPr lang="hu-HU" sz="1800" dirty="0" smtClean="0"/>
              <a:t>Microsoft </a:t>
            </a:r>
            <a:r>
              <a:rPr lang="hu-HU" sz="1800" dirty="0" err="1" smtClean="0"/>
              <a:t>Azure</a:t>
            </a:r>
            <a:r>
              <a:rPr lang="hu-HU" sz="1800" dirty="0" smtClean="0"/>
              <a:t> </a:t>
            </a:r>
            <a:r>
              <a:rPr lang="hu-HU" sz="1800" dirty="0" err="1" smtClean="0"/>
              <a:t>felhőtechnológia</a:t>
            </a:r>
            <a:endParaRPr lang="hu-HU" sz="1800" dirty="0" smtClean="0"/>
          </a:p>
          <a:p>
            <a:r>
              <a:rPr lang="hu-HU" sz="1800" dirty="0"/>
              <a:t>3000 adatpont gyűjtése 3 </a:t>
            </a:r>
            <a:r>
              <a:rPr lang="hu-HU" sz="1800" dirty="0" smtClean="0"/>
              <a:t>másodpercenként</a:t>
            </a:r>
          </a:p>
          <a:p>
            <a:r>
              <a:rPr lang="hu-HU" sz="1800" dirty="0" smtClean="0"/>
              <a:t>Biztonságos adatkapcsolat a </a:t>
            </a:r>
            <a:r>
              <a:rPr lang="hu-HU" sz="1800" dirty="0" smtClean="0"/>
              <a:t>Felhő </a:t>
            </a:r>
            <a:r>
              <a:rPr lang="hu-HU" sz="1800" dirty="0" smtClean="0"/>
              <a:t>és az </a:t>
            </a:r>
            <a:r>
              <a:rPr lang="hu-HU" sz="1800" dirty="0" err="1" smtClean="0"/>
              <a:t>IoT</a:t>
            </a:r>
            <a:r>
              <a:rPr lang="hu-HU" sz="1800" dirty="0" smtClean="0"/>
              <a:t> Data </a:t>
            </a:r>
            <a:r>
              <a:rPr lang="hu-HU" sz="1800" dirty="0" err="1" smtClean="0"/>
              <a:t>Agent</a:t>
            </a:r>
            <a:r>
              <a:rPr lang="hu-HU" sz="1800" dirty="0" smtClean="0"/>
              <a:t> között</a:t>
            </a:r>
          </a:p>
          <a:p>
            <a:r>
              <a:rPr lang="hu-HU" sz="1800" dirty="0" smtClean="0"/>
              <a:t>Az adatok elérhetőek az üzemeltetők, a lakók és a </a:t>
            </a:r>
            <a:r>
              <a:rPr lang="hu-HU" sz="1800" dirty="0" err="1" smtClean="0"/>
              <a:t>Grundfos</a:t>
            </a:r>
            <a:r>
              <a:rPr lang="hu-HU" sz="1800" dirty="0" smtClean="0"/>
              <a:t> számára is</a:t>
            </a:r>
            <a:endParaRPr lang="en-US" sz="1800" dirty="0"/>
          </a:p>
        </p:txBody>
      </p:sp>
      <p:sp>
        <p:nvSpPr>
          <p:cNvPr id="4" name="Titel 3"/>
          <p:cNvSpPr>
            <a:spLocks noGrp="1"/>
          </p:cNvSpPr>
          <p:nvPr>
            <p:ph type="title"/>
          </p:nvPr>
        </p:nvSpPr>
        <p:spPr/>
        <p:txBody>
          <a:bodyPr/>
          <a:lstStyle/>
          <a:p>
            <a:r>
              <a:rPr lang="hu-HU" dirty="0"/>
              <a:t>Alkalmazási példa </a:t>
            </a:r>
            <a:r>
              <a:rPr lang="hu-HU" dirty="0"/>
              <a:t>– </a:t>
            </a:r>
            <a:r>
              <a:rPr lang="hu-HU" dirty="0"/>
              <a:t>Élő laboratórium</a:t>
            </a:r>
            <a:endParaRPr lang="de-DE" dirty="0"/>
          </a:p>
        </p:txBody>
      </p:sp>
      <p:pic>
        <p:nvPicPr>
          <p:cNvPr id="8" name="Kép helye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97" r="897"/>
          <a:stretch>
            <a:fillRect/>
          </a:stretch>
        </p:blipFill>
        <p:spPr/>
      </p:pic>
    </p:spTree>
    <p:extLst>
      <p:ext uri="{BB962C8B-B14F-4D97-AF65-F5344CB8AC3E}">
        <p14:creationId xmlns:p14="http://schemas.microsoft.com/office/powerpoint/2010/main" val="2203204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hu-HU" dirty="0"/>
              <a:t>Alkalmazási </a:t>
            </a:r>
            <a:r>
              <a:rPr lang="hu-HU" dirty="0" smtClean="0"/>
              <a:t>példa – Élő </a:t>
            </a:r>
            <a:r>
              <a:rPr lang="hu-HU" dirty="0"/>
              <a:t>laboratórium</a:t>
            </a:r>
            <a:endParaRPr lang="de-DE" dirty="0"/>
          </a:p>
        </p:txBody>
      </p:sp>
      <p:pic>
        <p:nvPicPr>
          <p:cNvPr id="11" name="Kép helye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435" r="435"/>
          <a:stretch>
            <a:fillRect/>
          </a:stretch>
        </p:blipFill>
        <p:spPr>
          <a:xfrm>
            <a:off x="0" y="1080153"/>
            <a:ext cx="9144000" cy="5781021"/>
          </a:xfrm>
        </p:spPr>
      </p:pic>
    </p:spTree>
    <p:extLst>
      <p:ext uri="{BB962C8B-B14F-4D97-AF65-F5344CB8AC3E}">
        <p14:creationId xmlns:p14="http://schemas.microsoft.com/office/powerpoint/2010/main" val="726032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Alkalmazási példa </a:t>
            </a:r>
            <a:r>
              <a:rPr lang="hu-HU" dirty="0" smtClean="0"/>
              <a:t>– </a:t>
            </a:r>
            <a:r>
              <a:rPr lang="hu-HU" dirty="0" smtClean="0"/>
              <a:t>Előrejelző </a:t>
            </a:r>
            <a:r>
              <a:rPr lang="hu-HU" dirty="0" smtClean="0"/>
              <a:t>karbantartás</a:t>
            </a:r>
            <a:endParaRPr lang="de-DE" dirty="0"/>
          </a:p>
        </p:txBody>
      </p:sp>
      <p:pic>
        <p:nvPicPr>
          <p:cNvPr id="5" name="Grafik 128"/>
          <p:cNvPicPr>
            <a:picLocks noChangeAspect="1"/>
          </p:cNvPicPr>
          <p:nvPr/>
        </p:nvPicPr>
        <p:blipFill rotWithShape="1">
          <a:blip r:embed="rId2" cstate="print">
            <a:extLst>
              <a:ext uri="{28A0092B-C50C-407E-A947-70E740481C1C}">
                <a14:useLocalDpi xmlns:a14="http://schemas.microsoft.com/office/drawing/2010/main" val="0"/>
              </a:ext>
            </a:extLst>
          </a:blip>
          <a:srcRect t="30140" b="34785"/>
          <a:stretch/>
        </p:blipFill>
        <p:spPr>
          <a:xfrm>
            <a:off x="251520" y="5301208"/>
            <a:ext cx="7144331" cy="1408908"/>
          </a:xfrm>
          <a:prstGeom prst="rect">
            <a:avLst/>
          </a:prstGeom>
          <a:effectLst>
            <a:outerShdw blurRad="50800" dist="38100" dir="2700000" algn="tl" rotWithShape="0">
              <a:prstClr val="black">
                <a:alpha val="40000"/>
              </a:prstClr>
            </a:outerShdw>
          </a:effectLst>
        </p:spPr>
      </p:pic>
      <p:pic>
        <p:nvPicPr>
          <p:cNvPr id="6"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722" y="4797152"/>
            <a:ext cx="714966" cy="651629"/>
          </a:xfrm>
          <a:prstGeom prst="rect">
            <a:avLst/>
          </a:prstGeom>
          <a:effectLst>
            <a:outerShdw blurRad="50800" dist="38100" dir="2700000" algn="tl" rotWithShape="0">
              <a:prstClr val="black">
                <a:alpha val="40000"/>
              </a:prstClr>
            </a:outerShdw>
          </a:effectLst>
        </p:spPr>
      </p:pic>
      <p:sp>
        <p:nvSpPr>
          <p:cNvPr id="14" name="Cloud 24"/>
          <p:cNvSpPr/>
          <p:nvPr/>
        </p:nvSpPr>
        <p:spPr>
          <a:xfrm>
            <a:off x="611560" y="1377680"/>
            <a:ext cx="4482578" cy="2552567"/>
          </a:xfrm>
          <a:prstGeom prst="cloud">
            <a:avLst/>
          </a:prstGeom>
          <a:solidFill>
            <a:schemeClr val="bg1"/>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ln>
                <a:solidFill>
                  <a:schemeClr val="bg1">
                    <a:lumMod val="75000"/>
                  </a:schemeClr>
                </a:solidFill>
              </a:ln>
              <a:solidFill>
                <a:schemeClr val="bg1"/>
              </a:solidFill>
              <a:latin typeface="Arial" pitchFamily="34" charset="0"/>
              <a:cs typeface="Arial" pitchFamily="34" charset="0"/>
            </a:endParaRPr>
          </a:p>
        </p:txBody>
      </p:sp>
      <p:sp>
        <p:nvSpPr>
          <p:cNvPr id="16" name="Rectangle 4"/>
          <p:cNvSpPr/>
          <p:nvPr/>
        </p:nvSpPr>
        <p:spPr>
          <a:xfrm>
            <a:off x="3149922" y="2871099"/>
            <a:ext cx="122423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hu-HU" sz="1000" dirty="0" err="1" smtClean="0">
                <a:solidFill>
                  <a:schemeClr val="tx1"/>
                </a:solidFill>
                <a:latin typeface="Arial" pitchFamily="34" charset="0"/>
                <a:cs typeface="Arial" pitchFamily="34" charset="0"/>
              </a:rPr>
              <a:t>PowerBI</a:t>
            </a:r>
            <a:endParaRPr lang="de-DE" sz="1000" dirty="0" smtClean="0">
              <a:solidFill>
                <a:schemeClr val="tx1"/>
              </a:solidFill>
              <a:latin typeface="Arial" pitchFamily="34" charset="0"/>
              <a:cs typeface="Arial" pitchFamily="34" charset="0"/>
            </a:endParaRPr>
          </a:p>
        </p:txBody>
      </p:sp>
      <p:sp>
        <p:nvSpPr>
          <p:cNvPr id="17" name="Rectangle 34"/>
          <p:cNvSpPr/>
          <p:nvPr/>
        </p:nvSpPr>
        <p:spPr>
          <a:xfrm>
            <a:off x="1117150" y="2866607"/>
            <a:ext cx="1224238"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IoT Hub</a:t>
            </a:r>
            <a:endParaRPr lang="de-DE" sz="1000" dirty="0" smtClean="0">
              <a:solidFill>
                <a:schemeClr val="tx1"/>
              </a:solidFill>
              <a:latin typeface="Arial" pitchFamily="34" charset="0"/>
              <a:cs typeface="Arial" pitchFamily="34" charset="0"/>
            </a:endParaRPr>
          </a:p>
        </p:txBody>
      </p:sp>
      <p:grpSp>
        <p:nvGrpSpPr>
          <p:cNvPr id="20" name="Gruppieren 7"/>
          <p:cNvGrpSpPr/>
          <p:nvPr/>
        </p:nvGrpSpPr>
        <p:grpSpPr>
          <a:xfrm>
            <a:off x="1531072" y="3226127"/>
            <a:ext cx="352265" cy="1392592"/>
            <a:chOff x="2728335" y="2444363"/>
            <a:chExt cx="352265" cy="756050"/>
          </a:xfrm>
        </p:grpSpPr>
        <p:sp>
          <p:nvSpPr>
            <p:cNvPr id="21"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22" name="Rechteck 30"/>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sp>
          <p:nvSpPr>
            <p:cNvPr id="23" name="TextBox 9"/>
            <p:cNvSpPr txBox="1"/>
            <p:nvPr/>
          </p:nvSpPr>
          <p:spPr>
            <a:xfrm rot="16200000">
              <a:off x="2607308" y="2768337"/>
              <a:ext cx="584678" cy="215444"/>
            </a:xfrm>
            <a:prstGeom prst="rect">
              <a:avLst/>
            </a:prstGeom>
            <a:noFill/>
          </p:spPr>
          <p:txBody>
            <a:bodyPr wrap="square" rtlCol="0">
              <a:spAutoFit/>
            </a:bodyPr>
            <a:lstStyle/>
            <a:p>
              <a:pPr algn="ctr"/>
              <a:r>
                <a:rPr lang="de-DE" sz="800" smtClean="0">
                  <a:solidFill>
                    <a:schemeClr val="bg1"/>
                  </a:solidFill>
                </a:rPr>
                <a:t>Pub/Sub</a:t>
              </a:r>
              <a:endParaRPr lang="de-DE" sz="800" dirty="0">
                <a:solidFill>
                  <a:schemeClr val="bg1"/>
                </a:solidFill>
              </a:endParaRPr>
            </a:p>
          </p:txBody>
        </p:sp>
      </p:grpSp>
      <p:sp>
        <p:nvSpPr>
          <p:cNvPr id="24" name="Textfeld 10"/>
          <p:cNvSpPr txBox="1"/>
          <p:nvPr/>
        </p:nvSpPr>
        <p:spPr>
          <a:xfrm>
            <a:off x="1846155" y="3933056"/>
            <a:ext cx="1218603" cy="430887"/>
          </a:xfrm>
          <a:prstGeom prst="rect">
            <a:avLst/>
          </a:prstGeom>
          <a:noFill/>
        </p:spPr>
        <p:txBody>
          <a:bodyPr wrap="none" rtlCol="0">
            <a:spAutoFit/>
          </a:bodyPr>
          <a:lstStyle/>
          <a:p>
            <a:r>
              <a:rPr lang="hu-HU" sz="1100" dirty="0" smtClean="0"/>
              <a:t>MQTT kapcsolat</a:t>
            </a:r>
          </a:p>
          <a:p>
            <a:r>
              <a:rPr lang="hu-HU" sz="1100" dirty="0" smtClean="0"/>
              <a:t>JSON formátum</a:t>
            </a:r>
            <a:endParaRPr lang="de-DE" sz="1100" dirty="0"/>
          </a:p>
        </p:txBody>
      </p:sp>
      <p:pic>
        <p:nvPicPr>
          <p:cNvPr id="26" name="Kép 25"/>
          <p:cNvPicPr>
            <a:picLocks noChangeAspect="1"/>
          </p:cNvPicPr>
          <p:nvPr/>
        </p:nvPicPr>
        <p:blipFill>
          <a:blip r:embed="rId4"/>
          <a:stretch>
            <a:fillRect/>
          </a:stretch>
        </p:blipFill>
        <p:spPr>
          <a:xfrm>
            <a:off x="2195736" y="1763261"/>
            <a:ext cx="1241684" cy="441603"/>
          </a:xfrm>
          <a:prstGeom prst="rect">
            <a:avLst/>
          </a:prstGeom>
        </p:spPr>
      </p:pic>
      <p:pic>
        <p:nvPicPr>
          <p:cNvPr id="28" name="Kép 27"/>
          <p:cNvPicPr>
            <a:picLocks noChangeAspect="1"/>
          </p:cNvPicPr>
          <p:nvPr/>
        </p:nvPicPr>
        <p:blipFill>
          <a:blip r:embed="rId5"/>
          <a:stretch>
            <a:fillRect/>
          </a:stretch>
        </p:blipFill>
        <p:spPr>
          <a:xfrm>
            <a:off x="1285225" y="2309024"/>
            <a:ext cx="888087" cy="466962"/>
          </a:xfrm>
          <a:prstGeom prst="rect">
            <a:avLst/>
          </a:prstGeom>
        </p:spPr>
      </p:pic>
      <p:sp>
        <p:nvSpPr>
          <p:cNvPr id="29" name="Jobbra nyíl 28"/>
          <p:cNvSpPr/>
          <p:nvPr/>
        </p:nvSpPr>
        <p:spPr>
          <a:xfrm>
            <a:off x="2455456" y="2871099"/>
            <a:ext cx="609302" cy="258368"/>
          </a:xfrm>
          <a:prstGeom prst="rightArrow">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30" name="Jobbra nyíl 29"/>
          <p:cNvSpPr/>
          <p:nvPr/>
        </p:nvSpPr>
        <p:spPr>
          <a:xfrm>
            <a:off x="2744163" y="2950072"/>
            <a:ext cx="45719" cy="45719"/>
          </a:xfrm>
          <a:prstGeom prst="rightArrow">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pic>
        <p:nvPicPr>
          <p:cNvPr id="31" name="Kép 30"/>
          <p:cNvPicPr>
            <a:picLocks noChangeAspect="1"/>
          </p:cNvPicPr>
          <p:nvPr/>
        </p:nvPicPr>
        <p:blipFill>
          <a:blip r:embed="rId6"/>
          <a:stretch>
            <a:fillRect/>
          </a:stretch>
        </p:blipFill>
        <p:spPr>
          <a:xfrm>
            <a:off x="3479575" y="2227329"/>
            <a:ext cx="606451" cy="606451"/>
          </a:xfrm>
          <a:prstGeom prst="rect">
            <a:avLst/>
          </a:prstGeom>
        </p:spPr>
      </p:pic>
      <p:sp>
        <p:nvSpPr>
          <p:cNvPr id="39" name="Textplatzhalter 2"/>
          <p:cNvSpPr txBox="1">
            <a:spLocks/>
          </p:cNvSpPr>
          <p:nvPr/>
        </p:nvSpPr>
        <p:spPr>
          <a:xfrm>
            <a:off x="5290917" y="1510797"/>
            <a:ext cx="3862684" cy="5199319"/>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smtClean="0"/>
              <a:t>Felhasználói igény: </a:t>
            </a:r>
            <a:r>
              <a:rPr lang="hu-HU" sz="1800" dirty="0" smtClean="0"/>
              <a:t>gyártógép-alegységek </a:t>
            </a:r>
            <a:r>
              <a:rPr lang="hu-HU" sz="1800" dirty="0" smtClean="0"/>
              <a:t>rezgéseinek monitorozása, </a:t>
            </a:r>
            <a:r>
              <a:rPr lang="hu-HU" sz="1800" dirty="0" smtClean="0"/>
              <a:t>diagnosztikája, adatok </a:t>
            </a:r>
            <a:r>
              <a:rPr lang="hu-HU" sz="1800" dirty="0" smtClean="0"/>
              <a:t>továbbítása adatbázisba és/vagy felhőbe </a:t>
            </a:r>
            <a:r>
              <a:rPr lang="hu-HU" sz="1800" dirty="0" smtClean="0"/>
              <a:t>előrejelző </a:t>
            </a:r>
            <a:r>
              <a:rPr lang="hu-HU" sz="1800" dirty="0" smtClean="0"/>
              <a:t>karbantartás céljából</a:t>
            </a:r>
          </a:p>
          <a:p>
            <a:r>
              <a:rPr lang="hu-HU" sz="1800" dirty="0" smtClean="0"/>
              <a:t>Felhasználó célja: </a:t>
            </a:r>
            <a:r>
              <a:rPr lang="hu-HU" sz="1800" dirty="0" smtClean="0"/>
              <a:t>Gép-állásidő </a:t>
            </a:r>
            <a:r>
              <a:rPr lang="hu-HU" sz="1800" dirty="0" smtClean="0"/>
              <a:t>csökkentés, ciklikus karbantartás kiváltása (csak akkor cseréljük, ha szükséges), ciklikus karbantartásból adódó hibák megszüntetése</a:t>
            </a:r>
          </a:p>
          <a:p>
            <a:r>
              <a:rPr lang="hu-HU" sz="1800" dirty="0" smtClean="0"/>
              <a:t>Jelentős megtakarítási potenciál</a:t>
            </a:r>
          </a:p>
        </p:txBody>
      </p:sp>
      <p:pic>
        <p:nvPicPr>
          <p:cNvPr id="3" name="Kép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665" y="4838891"/>
            <a:ext cx="346667" cy="346667"/>
          </a:xfrm>
          <a:prstGeom prst="rect">
            <a:avLst/>
          </a:prstGeom>
        </p:spPr>
      </p:pic>
      <p:pic>
        <p:nvPicPr>
          <p:cNvPr id="4" name="Kép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1914" y="4835683"/>
            <a:ext cx="388072" cy="388072"/>
          </a:xfrm>
          <a:prstGeom prst="rect">
            <a:avLst/>
          </a:prstGeom>
        </p:spPr>
      </p:pic>
    </p:spTree>
    <p:extLst>
      <p:ext uri="{BB962C8B-B14F-4D97-AF65-F5344CB8AC3E}">
        <p14:creationId xmlns:p14="http://schemas.microsoft.com/office/powerpoint/2010/main" val="212255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Alkalmazási példa – </a:t>
            </a:r>
            <a:r>
              <a:rPr lang="hu-HU" dirty="0" smtClean="0"/>
              <a:t>Előrejelző </a:t>
            </a:r>
            <a:r>
              <a:rPr lang="hu-HU" dirty="0"/>
              <a:t>karbantartás</a:t>
            </a:r>
            <a:endParaRPr lang="de-DE" dirty="0"/>
          </a:p>
        </p:txBody>
      </p:sp>
      <p:sp>
        <p:nvSpPr>
          <p:cNvPr id="6" name="Textplatzhalter 2"/>
          <p:cNvSpPr txBox="1">
            <a:spLocks/>
          </p:cNvSpPr>
          <p:nvPr/>
        </p:nvSpPr>
        <p:spPr>
          <a:xfrm>
            <a:off x="144018" y="1221221"/>
            <a:ext cx="4139950"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err="1" smtClean="0"/>
              <a:t>Embedded</a:t>
            </a:r>
            <a:r>
              <a:rPr lang="hu-HU" sz="1800" dirty="0" smtClean="0"/>
              <a:t> PC </a:t>
            </a:r>
            <a:r>
              <a:rPr lang="hu-HU" sz="1800" dirty="0" err="1" smtClean="0"/>
              <a:t>TwinCAT</a:t>
            </a:r>
            <a:r>
              <a:rPr lang="hu-HU" sz="1800" dirty="0" smtClean="0"/>
              <a:t> </a:t>
            </a:r>
            <a:r>
              <a:rPr lang="hu-HU" sz="1800" dirty="0" err="1" smtClean="0"/>
              <a:t>runtime-mal</a:t>
            </a:r>
            <a:r>
              <a:rPr lang="hu-HU" sz="1800" dirty="0" smtClean="0"/>
              <a:t> </a:t>
            </a:r>
            <a:r>
              <a:rPr lang="hu-HU" sz="1800" dirty="0" err="1" smtClean="0"/>
              <a:t>Condition</a:t>
            </a:r>
            <a:r>
              <a:rPr lang="hu-HU" sz="1800" dirty="0" smtClean="0"/>
              <a:t> Monitoring és </a:t>
            </a:r>
            <a:r>
              <a:rPr lang="hu-HU" sz="1800" dirty="0" err="1" smtClean="0"/>
              <a:t>IoT-bővítményekkel</a:t>
            </a:r>
            <a:endParaRPr lang="hu-HU" sz="1800" dirty="0" smtClean="0"/>
          </a:p>
          <a:p>
            <a:r>
              <a:rPr lang="hu-HU" sz="1800" dirty="0" smtClean="0"/>
              <a:t>Rezgés spektrumának kalkulálása közvetlen a vezérlésben </a:t>
            </a:r>
          </a:p>
          <a:p>
            <a:r>
              <a:rPr lang="hu-HU" sz="1800" dirty="0" smtClean="0"/>
              <a:t>Diagnosztikához szükséges </a:t>
            </a:r>
            <a:r>
              <a:rPr lang="hu-HU" sz="1800" dirty="0" smtClean="0"/>
              <a:t>kalkulált </a:t>
            </a:r>
            <a:r>
              <a:rPr lang="hu-HU" sz="1800" dirty="0" smtClean="0"/>
              <a:t>és működési jellemzők továbbítása Felhőbe</a:t>
            </a:r>
          </a:p>
          <a:p>
            <a:r>
              <a:rPr lang="hu-HU" sz="1800" dirty="0"/>
              <a:t>Adatok és időbélyeg </a:t>
            </a:r>
            <a:r>
              <a:rPr lang="hu-HU" sz="1800" dirty="0"/>
              <a:t>továbbítása másodpercenként </a:t>
            </a:r>
            <a:r>
              <a:rPr lang="hu-HU" sz="1800" dirty="0" smtClean="0"/>
              <a:t>Felhőbe, MQTT </a:t>
            </a:r>
            <a:r>
              <a:rPr lang="hu-HU" sz="1800" dirty="0" smtClean="0"/>
              <a:t>protokoll </a:t>
            </a:r>
            <a:r>
              <a:rPr lang="hu-HU" sz="1800" dirty="0"/>
              <a:t>segítségével közvetlen a vezérlőből </a:t>
            </a:r>
            <a:r>
              <a:rPr lang="hu-HU" sz="1800" dirty="0" err="1" smtClean="0"/>
              <a:t>JSON-formátumban</a:t>
            </a:r>
            <a:endParaRPr lang="hu-HU" sz="1800" dirty="0"/>
          </a:p>
          <a:p>
            <a:r>
              <a:rPr lang="hu-HU" sz="1800" dirty="0"/>
              <a:t>Nincs szükség külön </a:t>
            </a:r>
            <a:r>
              <a:rPr lang="hu-HU" sz="1800" dirty="0" err="1" smtClean="0"/>
              <a:t>IoT</a:t>
            </a:r>
            <a:r>
              <a:rPr lang="hu-HU" sz="1800" dirty="0"/>
              <a:t> </a:t>
            </a:r>
            <a:r>
              <a:rPr lang="hu-HU" sz="1800" dirty="0" err="1" smtClean="0"/>
              <a:t>gateway-re</a:t>
            </a:r>
            <a:endParaRPr lang="hu-HU" sz="1800" dirty="0"/>
          </a:p>
          <a:p>
            <a:endParaRPr lang="hu-HU" sz="1800" dirty="0" smtClean="0"/>
          </a:p>
        </p:txBody>
      </p:sp>
      <p:pic>
        <p:nvPicPr>
          <p:cNvPr id="4" name="Kép 3"/>
          <p:cNvPicPr>
            <a:picLocks noChangeAspect="1"/>
          </p:cNvPicPr>
          <p:nvPr/>
        </p:nvPicPr>
        <p:blipFill>
          <a:blip r:embed="rId2"/>
          <a:stretch>
            <a:fillRect/>
          </a:stretch>
        </p:blipFill>
        <p:spPr>
          <a:xfrm>
            <a:off x="4559510" y="1171857"/>
            <a:ext cx="4549570" cy="2761199"/>
          </a:xfrm>
          <a:prstGeom prst="rect">
            <a:avLst/>
          </a:prstGeom>
        </p:spPr>
      </p:pic>
      <p:pic>
        <p:nvPicPr>
          <p:cNvPr id="7" name="Kép 6"/>
          <p:cNvPicPr>
            <a:picLocks noChangeAspect="1"/>
          </p:cNvPicPr>
          <p:nvPr/>
        </p:nvPicPr>
        <p:blipFill>
          <a:blip r:embed="rId3"/>
          <a:stretch>
            <a:fillRect/>
          </a:stretch>
        </p:blipFill>
        <p:spPr>
          <a:xfrm>
            <a:off x="4559510" y="4072204"/>
            <a:ext cx="4548555" cy="2738475"/>
          </a:xfrm>
          <a:prstGeom prst="rect">
            <a:avLst/>
          </a:prstGeom>
        </p:spPr>
      </p:pic>
      <p:sp>
        <p:nvSpPr>
          <p:cNvPr id="8" name="Szövegdoboz 7"/>
          <p:cNvSpPr txBox="1"/>
          <p:nvPr/>
        </p:nvSpPr>
        <p:spPr>
          <a:xfrm>
            <a:off x="5825675" y="1913424"/>
            <a:ext cx="2016224" cy="369332"/>
          </a:xfrm>
          <a:prstGeom prst="rect">
            <a:avLst/>
          </a:prstGeom>
          <a:noFill/>
        </p:spPr>
        <p:txBody>
          <a:bodyPr wrap="square" rtlCol="0">
            <a:spAutoFit/>
          </a:bodyPr>
          <a:lstStyle/>
          <a:p>
            <a:r>
              <a:rPr lang="hu-HU" dirty="0" smtClean="0"/>
              <a:t>Normál működés</a:t>
            </a:r>
            <a:endParaRPr lang="hu-HU" dirty="0"/>
          </a:p>
        </p:txBody>
      </p:sp>
      <p:sp>
        <p:nvSpPr>
          <p:cNvPr id="9" name="Szövegdoboz 8"/>
          <p:cNvSpPr txBox="1"/>
          <p:nvPr/>
        </p:nvSpPr>
        <p:spPr>
          <a:xfrm>
            <a:off x="5825675" y="4797152"/>
            <a:ext cx="2016224" cy="369332"/>
          </a:xfrm>
          <a:prstGeom prst="rect">
            <a:avLst/>
          </a:prstGeom>
          <a:noFill/>
        </p:spPr>
        <p:txBody>
          <a:bodyPr wrap="square" rtlCol="0">
            <a:spAutoFit/>
          </a:bodyPr>
          <a:lstStyle/>
          <a:p>
            <a:r>
              <a:rPr lang="hu-HU" dirty="0" smtClean="0"/>
              <a:t>Hibás működés</a:t>
            </a:r>
            <a:endParaRPr lang="hu-HU" dirty="0"/>
          </a:p>
        </p:txBody>
      </p:sp>
    </p:spTree>
    <p:extLst>
      <p:ext uri="{BB962C8B-B14F-4D97-AF65-F5344CB8AC3E}">
        <p14:creationId xmlns:p14="http://schemas.microsoft.com/office/powerpoint/2010/main" val="2680662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Alkalmazási példa – </a:t>
            </a:r>
            <a:r>
              <a:rPr lang="hu-HU" dirty="0" smtClean="0"/>
              <a:t>Előrejelző </a:t>
            </a:r>
            <a:r>
              <a:rPr lang="hu-HU" dirty="0"/>
              <a:t>karbantartás</a:t>
            </a:r>
            <a:endParaRPr lang="de-DE" dirty="0"/>
          </a:p>
        </p:txBody>
      </p:sp>
      <p:sp>
        <p:nvSpPr>
          <p:cNvPr id="6" name="Textplatzhalter 2"/>
          <p:cNvSpPr txBox="1">
            <a:spLocks/>
          </p:cNvSpPr>
          <p:nvPr/>
        </p:nvSpPr>
        <p:spPr>
          <a:xfrm>
            <a:off x="144018" y="1221221"/>
            <a:ext cx="4139950" cy="3359907"/>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smtClean="0"/>
              <a:t>Adatok gyűjtése Microsoft </a:t>
            </a:r>
            <a:r>
              <a:rPr lang="hu-HU" sz="1800" dirty="0" err="1" smtClean="0"/>
              <a:t>Azure</a:t>
            </a:r>
            <a:r>
              <a:rPr lang="hu-HU" sz="1800" dirty="0" smtClean="0"/>
              <a:t> </a:t>
            </a:r>
            <a:r>
              <a:rPr lang="hu-HU" sz="1800" dirty="0" err="1" smtClean="0"/>
              <a:t>IoT</a:t>
            </a:r>
            <a:r>
              <a:rPr lang="hu-HU" sz="1800" dirty="0" smtClean="0"/>
              <a:t> </a:t>
            </a:r>
            <a:r>
              <a:rPr lang="hu-HU" sz="1800" dirty="0" err="1" smtClean="0"/>
              <a:t>Hub</a:t>
            </a:r>
            <a:r>
              <a:rPr lang="hu-HU" sz="1800" dirty="0" smtClean="0"/>
              <a:t> segítségével</a:t>
            </a:r>
          </a:p>
          <a:p>
            <a:r>
              <a:rPr lang="hu-HU" sz="1800" dirty="0" smtClean="0"/>
              <a:t>Adatok továbbítása </a:t>
            </a:r>
            <a:r>
              <a:rPr lang="hu-HU" sz="1800" dirty="0" err="1" smtClean="0"/>
              <a:t>PowerBI</a:t>
            </a:r>
            <a:r>
              <a:rPr lang="hu-HU" sz="1800" dirty="0" smtClean="0"/>
              <a:t> részére </a:t>
            </a:r>
            <a:r>
              <a:rPr lang="hu-HU" sz="1800" dirty="0" err="1" smtClean="0"/>
              <a:t>Azure</a:t>
            </a:r>
            <a:r>
              <a:rPr lang="hu-HU" sz="1800" dirty="0" smtClean="0"/>
              <a:t> </a:t>
            </a:r>
            <a:r>
              <a:rPr lang="hu-HU" sz="1800" dirty="0" err="1" smtClean="0"/>
              <a:t>Stream</a:t>
            </a:r>
            <a:r>
              <a:rPr lang="hu-HU" sz="1800" dirty="0" smtClean="0"/>
              <a:t> </a:t>
            </a:r>
            <a:r>
              <a:rPr lang="hu-HU" sz="1800" dirty="0" err="1" smtClean="0"/>
              <a:t>Analytics</a:t>
            </a:r>
            <a:r>
              <a:rPr lang="hu-HU" sz="1800" dirty="0" smtClean="0"/>
              <a:t> segítségével</a:t>
            </a:r>
          </a:p>
          <a:p>
            <a:r>
              <a:rPr lang="hu-HU" sz="1800" dirty="0" err="1" smtClean="0"/>
              <a:t>JSON-formátumnak</a:t>
            </a:r>
            <a:r>
              <a:rPr lang="hu-HU" sz="1800" dirty="0" smtClean="0"/>
              <a:t> </a:t>
            </a:r>
            <a:r>
              <a:rPr lang="hu-HU" sz="1800" dirty="0" smtClean="0"/>
              <a:t>köszönhetően nincs szükség külön alkalmazásra az adatok „kicsomagolásához”, azaz a továbbított adatok közvetlenül értelmezhetőek a </a:t>
            </a:r>
            <a:r>
              <a:rPr lang="hu-HU" sz="1800" dirty="0" err="1" smtClean="0"/>
              <a:t>PowerBI</a:t>
            </a:r>
            <a:r>
              <a:rPr lang="hu-HU" sz="1800" dirty="0" smtClean="0"/>
              <a:t> számára</a:t>
            </a:r>
          </a:p>
        </p:txBody>
      </p:sp>
      <p:pic>
        <p:nvPicPr>
          <p:cNvPr id="3" name="Kép 2"/>
          <p:cNvPicPr>
            <a:picLocks noChangeAspect="1"/>
          </p:cNvPicPr>
          <p:nvPr/>
        </p:nvPicPr>
        <p:blipFill>
          <a:blip r:embed="rId2"/>
          <a:stretch>
            <a:fillRect/>
          </a:stretch>
        </p:blipFill>
        <p:spPr>
          <a:xfrm>
            <a:off x="4644008" y="1239021"/>
            <a:ext cx="2475087" cy="2502897"/>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739" y="2924944"/>
            <a:ext cx="3758712" cy="3429000"/>
          </a:xfrm>
          <a:prstGeom prst="rect">
            <a:avLst/>
          </a:prstGeom>
        </p:spPr>
      </p:pic>
      <p:pic>
        <p:nvPicPr>
          <p:cNvPr id="10" name="Kép 9"/>
          <p:cNvPicPr>
            <a:picLocks noChangeAspect="1"/>
          </p:cNvPicPr>
          <p:nvPr/>
        </p:nvPicPr>
        <p:blipFill>
          <a:blip r:embed="rId4"/>
          <a:stretch>
            <a:fillRect/>
          </a:stretch>
        </p:blipFill>
        <p:spPr>
          <a:xfrm>
            <a:off x="463504" y="4876687"/>
            <a:ext cx="6676190" cy="1580952"/>
          </a:xfrm>
          <a:prstGeom prst="rect">
            <a:avLst/>
          </a:prstGeom>
        </p:spPr>
      </p:pic>
    </p:spTree>
    <p:extLst>
      <p:ext uri="{BB962C8B-B14F-4D97-AF65-F5344CB8AC3E}">
        <p14:creationId xmlns:p14="http://schemas.microsoft.com/office/powerpoint/2010/main" val="17136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Alkalmazási példa – </a:t>
            </a:r>
            <a:r>
              <a:rPr lang="hu-HU" dirty="0" smtClean="0"/>
              <a:t>Előrejelző</a:t>
            </a:r>
            <a:r>
              <a:rPr lang="hu-HU" dirty="0" smtClean="0"/>
              <a:t> </a:t>
            </a:r>
            <a:r>
              <a:rPr lang="hu-HU" dirty="0"/>
              <a:t>karbantartás</a:t>
            </a:r>
            <a:endParaRPr lang="de-DE" dirty="0"/>
          </a:p>
        </p:txBody>
      </p:sp>
      <p:sp>
        <p:nvSpPr>
          <p:cNvPr id="6" name="Textplatzhalter 2"/>
          <p:cNvSpPr txBox="1">
            <a:spLocks/>
          </p:cNvSpPr>
          <p:nvPr/>
        </p:nvSpPr>
        <p:spPr>
          <a:xfrm>
            <a:off x="144018" y="1221221"/>
            <a:ext cx="4012414"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err="1" smtClean="0"/>
              <a:t>PowerBI</a:t>
            </a:r>
            <a:r>
              <a:rPr lang="hu-HU" sz="1800" dirty="0" smtClean="0"/>
              <a:t> segítségével valós idejű adatok megjelenítése</a:t>
            </a:r>
          </a:p>
          <a:p>
            <a:r>
              <a:rPr lang="hu-HU" sz="1800" dirty="0" smtClean="0"/>
              <a:t>Egyszerű </a:t>
            </a:r>
            <a:r>
              <a:rPr lang="hu-HU" sz="1800" dirty="0" smtClean="0"/>
              <a:t>riportgenerálás </a:t>
            </a:r>
            <a:r>
              <a:rPr lang="hu-HU" sz="1800" dirty="0" smtClean="0"/>
              <a:t>döntéshozók részére</a:t>
            </a:r>
          </a:p>
          <a:p>
            <a:r>
              <a:rPr lang="hu-HU" sz="1800" dirty="0" smtClean="0"/>
              <a:t>Igény szerint akár mobil eszközökön is kezelhetőek az adatok</a:t>
            </a:r>
          </a:p>
          <a:p>
            <a:r>
              <a:rPr lang="hu-HU" sz="1800" dirty="0" smtClean="0"/>
              <a:t>Az adott adatok megjelenítése és követése nagy segítség a döntéshozásban, ilyen és ehhez hasonló alkalmazásokra egyre nagyobb az igény az iparban</a:t>
            </a:r>
          </a:p>
        </p:txBody>
      </p:sp>
      <p:pic>
        <p:nvPicPr>
          <p:cNvPr id="5" name="Kép 4"/>
          <p:cNvPicPr>
            <a:picLocks noChangeAspect="1"/>
          </p:cNvPicPr>
          <p:nvPr/>
        </p:nvPicPr>
        <p:blipFill>
          <a:blip r:embed="rId2"/>
          <a:stretch>
            <a:fillRect/>
          </a:stretch>
        </p:blipFill>
        <p:spPr>
          <a:xfrm>
            <a:off x="4156432" y="1107185"/>
            <a:ext cx="4936178" cy="2928057"/>
          </a:xfrm>
          <a:prstGeom prst="rect">
            <a:avLst/>
          </a:prstGeom>
        </p:spPr>
      </p:pic>
      <p:pic>
        <p:nvPicPr>
          <p:cNvPr id="10" name="Kép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432" y="4035242"/>
            <a:ext cx="4997336" cy="2810449"/>
          </a:xfrm>
          <a:prstGeom prst="rect">
            <a:avLst/>
          </a:prstGeom>
        </p:spPr>
      </p:pic>
    </p:spTree>
    <p:extLst>
      <p:ext uri="{BB962C8B-B14F-4D97-AF65-F5344CB8AC3E}">
        <p14:creationId xmlns:p14="http://schemas.microsoft.com/office/powerpoint/2010/main" val="55019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0" y="1886107"/>
            <a:ext cx="4572000" cy="1983584"/>
          </a:xfrm>
        </p:spPr>
        <p:txBody>
          <a:bodyPr/>
          <a:lstStyle/>
          <a:p>
            <a:r>
              <a:rPr lang="hu-HU" dirty="0" smtClean="0"/>
              <a:t>HWSW </a:t>
            </a:r>
            <a:r>
              <a:rPr lang="hu-HU" dirty="0" smtClean="0"/>
              <a:t>mobile! </a:t>
            </a:r>
            <a:r>
              <a:rPr lang="hu-HU" dirty="0" smtClean="0"/>
              <a:t>konferencia</a:t>
            </a:r>
            <a:r>
              <a:rPr lang="de-DE" dirty="0" smtClean="0"/>
              <a:t/>
            </a:r>
            <a:br>
              <a:rPr lang="de-DE" dirty="0" smtClean="0"/>
            </a:br>
            <a:r>
              <a:rPr lang="hu-HU" dirty="0" smtClean="0"/>
              <a:t/>
            </a:r>
            <a:br>
              <a:rPr lang="hu-HU" dirty="0" smtClean="0"/>
            </a:br>
            <a:r>
              <a:rPr lang="hu-HU" b="0" dirty="0" err="1"/>
              <a:t>IoT</a:t>
            </a:r>
            <a:r>
              <a:rPr lang="hu-HU" b="0" dirty="0"/>
              <a:t> az ipari automatizálásban, avagy gyártósortól az intelligens gyárakig az Ipar 4.0 szellemében.</a:t>
            </a:r>
            <a:endParaRPr lang="de-DE" b="0" dirty="0"/>
          </a:p>
        </p:txBody>
      </p:sp>
      <p:sp>
        <p:nvSpPr>
          <p:cNvPr id="10" name="Untertitel 2"/>
          <p:cNvSpPr>
            <a:spLocks noGrp="1"/>
          </p:cNvSpPr>
          <p:nvPr>
            <p:ph type="subTitle" idx="1"/>
          </p:nvPr>
        </p:nvSpPr>
        <p:spPr>
          <a:xfrm>
            <a:off x="-508" y="3869691"/>
            <a:ext cx="4572508" cy="1535975"/>
          </a:xfrm>
        </p:spPr>
        <p:txBody>
          <a:bodyPr/>
          <a:lstStyle/>
          <a:p>
            <a:r>
              <a:rPr lang="hu-HU" dirty="0" smtClean="0"/>
              <a:t>Cserpák Mihály</a:t>
            </a:r>
          </a:p>
          <a:p>
            <a:r>
              <a:rPr lang="hu-HU" dirty="0"/>
              <a:t>a</a:t>
            </a:r>
            <a:r>
              <a:rPr lang="hu-HU" dirty="0" smtClean="0"/>
              <a:t>pplikációs mérnök</a:t>
            </a:r>
          </a:p>
          <a:p>
            <a:endParaRPr lang="hu-HU" dirty="0" smtClean="0"/>
          </a:p>
          <a:p>
            <a:endParaRPr lang="hu-HU" dirty="0" smtClean="0"/>
          </a:p>
        </p:txBody>
      </p:sp>
      <p:sp>
        <p:nvSpPr>
          <p:cNvPr id="11" name="Untertitel 2"/>
          <p:cNvSpPr txBox="1">
            <a:spLocks/>
          </p:cNvSpPr>
          <p:nvPr/>
        </p:nvSpPr>
        <p:spPr>
          <a:xfrm>
            <a:off x="-508" y="6056135"/>
            <a:ext cx="4572508" cy="397201"/>
          </a:xfrm>
          <a:prstGeom prst="rect">
            <a:avLst/>
          </a:prstGeom>
        </p:spPr>
        <p:txBody>
          <a:bodyPr vert="horz" wrap="square" lIns="234000" tIns="90000" rIns="90000" bIns="90000" rtlCol="0" anchor="b" anchorCtr="0">
            <a:sp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sz="2200" kern="1200" baseline="0">
                <a:solidFill>
                  <a:schemeClr val="bg1"/>
                </a:solidFill>
                <a:latin typeface="+mj-lt"/>
                <a:ea typeface="+mn-ea"/>
                <a:cs typeface="Arial" pitchFamily="34" charset="0"/>
              </a:defRPr>
            </a:lvl1pPr>
            <a:lvl2pPr marL="448107"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2pPr>
            <a:lvl3pPr marL="896214"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3pPr>
            <a:lvl4pPr marL="1344321"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4pPr>
            <a:lvl5pPr marL="1792429"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5pPr>
            <a:lvl6pPr marL="2240535"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68864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13674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584856"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u-HU" sz="1400" dirty="0" smtClean="0"/>
              <a:t>2017. november 29.</a:t>
            </a:r>
          </a:p>
        </p:txBody>
      </p:sp>
    </p:spTree>
    <p:extLst>
      <p:ext uri="{BB962C8B-B14F-4D97-AF65-F5344CB8AC3E}">
        <p14:creationId xmlns:p14="http://schemas.microsoft.com/office/powerpoint/2010/main" val="171876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Alkalmazási példa – </a:t>
            </a:r>
            <a:r>
              <a:rPr lang="hu-HU" dirty="0" smtClean="0"/>
              <a:t>Előrejelző </a:t>
            </a:r>
            <a:r>
              <a:rPr lang="hu-HU" dirty="0"/>
              <a:t>karbantartás</a:t>
            </a:r>
            <a:endParaRPr lang="de-DE" dirty="0"/>
          </a:p>
        </p:txBody>
      </p:sp>
      <p:sp>
        <p:nvSpPr>
          <p:cNvPr id="6" name="Textplatzhalter 2"/>
          <p:cNvSpPr txBox="1">
            <a:spLocks/>
          </p:cNvSpPr>
          <p:nvPr/>
        </p:nvSpPr>
        <p:spPr>
          <a:xfrm>
            <a:off x="144018" y="1221221"/>
            <a:ext cx="4012414"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smtClean="0"/>
              <a:t>További fejlesztési lépések:</a:t>
            </a:r>
          </a:p>
          <a:p>
            <a:pPr lvl="1"/>
            <a:r>
              <a:rPr lang="hu-HU" sz="1800" dirty="0"/>
              <a:t>G</a:t>
            </a:r>
            <a:r>
              <a:rPr lang="hu-HU" sz="1800" dirty="0" smtClean="0"/>
              <a:t>yűjtött </a:t>
            </a:r>
            <a:r>
              <a:rPr lang="hu-HU" sz="1800" dirty="0" smtClean="0"/>
              <a:t>adatok elemzése</a:t>
            </a:r>
          </a:p>
          <a:p>
            <a:pPr lvl="1"/>
            <a:r>
              <a:rPr lang="hu-HU" sz="1800" dirty="0" smtClean="0"/>
              <a:t>Minták keresése (adat bányászat</a:t>
            </a:r>
            <a:r>
              <a:rPr lang="hu-HU" sz="1800" dirty="0" smtClean="0"/>
              <a:t>), géptanulás </a:t>
            </a:r>
            <a:r>
              <a:rPr lang="hu-HU" sz="1800" dirty="0" smtClean="0"/>
              <a:t>-  óriási lehetőség az ezen a területen tevékenykedő fejlesztők részére!!! </a:t>
            </a:r>
          </a:p>
          <a:p>
            <a:pPr lvl="1"/>
            <a:r>
              <a:rPr lang="hu-HU" sz="1800" dirty="0" smtClean="0"/>
              <a:t>Működés optimalizálása az elemzések alapján</a:t>
            </a:r>
          </a:p>
          <a:p>
            <a:pPr lvl="1"/>
            <a:r>
              <a:rPr lang="hu-HU" sz="1800" dirty="0" smtClean="0"/>
              <a:t>Riasztások generálása és küldése (mobil eszközökre is)</a:t>
            </a:r>
          </a:p>
        </p:txBody>
      </p:sp>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712" y="1196752"/>
            <a:ext cx="3778883" cy="5661248"/>
          </a:xfrm>
          <a:prstGeom prst="rect">
            <a:avLst/>
          </a:prstGeom>
        </p:spPr>
      </p:pic>
    </p:spTree>
    <p:extLst>
      <p:ext uri="{BB962C8B-B14F-4D97-AF65-F5344CB8AC3E}">
        <p14:creationId xmlns:p14="http://schemas.microsoft.com/office/powerpoint/2010/main" val="4199826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Alkalmazási példa – </a:t>
            </a:r>
            <a:r>
              <a:rPr lang="hu-HU" dirty="0" smtClean="0"/>
              <a:t>Intelligens gyár</a:t>
            </a:r>
            <a:endParaRPr lang="de-DE" dirty="0"/>
          </a:p>
        </p:txBody>
      </p:sp>
      <p:pic>
        <p:nvPicPr>
          <p:cNvPr id="5" name="Bildplatzhalter 7"/>
          <p:cNvPicPr>
            <a:picLocks noChangeAspect="1"/>
          </p:cNvPicPr>
          <p:nvPr/>
        </p:nvPicPr>
        <p:blipFill>
          <a:blip r:embed="rId2">
            <a:extLst>
              <a:ext uri="{28A0092B-C50C-407E-A947-70E740481C1C}">
                <a14:useLocalDpi xmlns:a14="http://schemas.microsoft.com/office/drawing/2010/main" val="0"/>
              </a:ext>
            </a:extLst>
          </a:blip>
          <a:srcRect t="17" b="17"/>
          <a:stretch>
            <a:fillRect/>
          </a:stretch>
        </p:blipFill>
        <p:spPr>
          <a:xfrm>
            <a:off x="0" y="1090800"/>
            <a:ext cx="9151200" cy="5767200"/>
          </a:xfrm>
          <a:prstGeom prst="rect">
            <a:avLst/>
          </a:prstGeom>
        </p:spPr>
      </p:pic>
      <p:sp>
        <p:nvSpPr>
          <p:cNvPr id="3" name="Szövegdoboz 2"/>
          <p:cNvSpPr txBox="1"/>
          <p:nvPr/>
        </p:nvSpPr>
        <p:spPr>
          <a:xfrm>
            <a:off x="467544" y="1484784"/>
            <a:ext cx="3240360" cy="923330"/>
          </a:xfrm>
          <a:prstGeom prst="rect">
            <a:avLst/>
          </a:prstGeom>
          <a:solidFill>
            <a:schemeClr val="bg1">
              <a:alpha val="71000"/>
            </a:schemeClr>
          </a:solidFill>
        </p:spPr>
        <p:txBody>
          <a:bodyPr wrap="square" rtlCol="0">
            <a:spAutoFit/>
          </a:bodyPr>
          <a:lstStyle/>
          <a:p>
            <a:r>
              <a:rPr lang="hu-HU" dirty="0" smtClean="0"/>
              <a:t>Gépek adaptációja a megváltozott termelési paraméterekhez</a:t>
            </a:r>
            <a:endParaRPr lang="hu-HU" dirty="0"/>
          </a:p>
        </p:txBody>
      </p:sp>
      <p:sp>
        <p:nvSpPr>
          <p:cNvPr id="6" name="Szövegdoboz 5"/>
          <p:cNvSpPr txBox="1"/>
          <p:nvPr/>
        </p:nvSpPr>
        <p:spPr>
          <a:xfrm>
            <a:off x="5508104" y="1484784"/>
            <a:ext cx="3384376" cy="923330"/>
          </a:xfrm>
          <a:prstGeom prst="rect">
            <a:avLst/>
          </a:prstGeom>
          <a:solidFill>
            <a:schemeClr val="bg1">
              <a:alpha val="71000"/>
            </a:schemeClr>
          </a:solidFill>
        </p:spPr>
        <p:txBody>
          <a:bodyPr wrap="square" rtlCol="0">
            <a:spAutoFit/>
          </a:bodyPr>
          <a:lstStyle/>
          <a:p>
            <a:r>
              <a:rPr lang="hu-HU" dirty="0" smtClean="0"/>
              <a:t>Rugalmasan tudjuk integrálni a </a:t>
            </a:r>
            <a:r>
              <a:rPr lang="hu-HU" dirty="0" smtClean="0"/>
              <a:t>szolgáltatásorientált </a:t>
            </a:r>
            <a:r>
              <a:rPr lang="hu-HU" dirty="0" smtClean="0"/>
              <a:t>kommunikációs architektúrába</a:t>
            </a:r>
            <a:endParaRPr lang="hu-HU" dirty="0"/>
          </a:p>
        </p:txBody>
      </p:sp>
    </p:spTree>
    <p:extLst>
      <p:ext uri="{BB962C8B-B14F-4D97-AF65-F5344CB8AC3E}">
        <p14:creationId xmlns:p14="http://schemas.microsoft.com/office/powerpoint/2010/main" val="32466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Alkalmazási példa – </a:t>
            </a:r>
            <a:r>
              <a:rPr lang="hu-HU" dirty="0" smtClean="0"/>
              <a:t>Intelligens gyár</a:t>
            </a:r>
            <a:endParaRPr lang="de-DE"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418" y="4211299"/>
            <a:ext cx="3898814" cy="2599209"/>
          </a:xfrm>
          <a:prstGeom prst="rect">
            <a:avLst/>
          </a:prstGeom>
        </p:spPr>
      </p:pic>
      <p:sp>
        <p:nvSpPr>
          <p:cNvPr id="6" name="Cloud 24"/>
          <p:cNvSpPr/>
          <p:nvPr/>
        </p:nvSpPr>
        <p:spPr>
          <a:xfrm>
            <a:off x="4554782" y="1085560"/>
            <a:ext cx="4482578" cy="2552567"/>
          </a:xfrm>
          <a:prstGeom prst="cloud">
            <a:avLst/>
          </a:prstGeom>
          <a:solidFill>
            <a:schemeClr val="bg1"/>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ln>
                <a:solidFill>
                  <a:schemeClr val="bg1">
                    <a:lumMod val="75000"/>
                  </a:schemeClr>
                </a:solidFill>
              </a:ln>
              <a:solidFill>
                <a:schemeClr val="bg1"/>
              </a:solidFill>
              <a:latin typeface="Arial" pitchFamily="34" charset="0"/>
              <a:cs typeface="Arial" pitchFamily="34" charset="0"/>
            </a:endParaRPr>
          </a:p>
        </p:txBody>
      </p:sp>
      <p:grpSp>
        <p:nvGrpSpPr>
          <p:cNvPr id="9" name="Gruppieren 7"/>
          <p:cNvGrpSpPr/>
          <p:nvPr/>
        </p:nvGrpSpPr>
        <p:grpSpPr>
          <a:xfrm>
            <a:off x="6678513" y="3308184"/>
            <a:ext cx="352265" cy="950608"/>
            <a:chOff x="2728335" y="2444363"/>
            <a:chExt cx="352265" cy="756050"/>
          </a:xfrm>
        </p:grpSpPr>
        <p:sp>
          <p:nvSpPr>
            <p:cNvPr id="10" name="Up Arrow 54"/>
            <p:cNvSpPr/>
            <p:nvPr/>
          </p:nvSpPr>
          <p:spPr>
            <a:xfrm>
              <a:off x="2728335" y="2444363"/>
              <a:ext cx="352265" cy="754525"/>
            </a:xfrm>
            <a:prstGeom prst="upArrow">
              <a:avLst/>
            </a:prstGeom>
            <a:solidFill>
              <a:srgbClr val="FFC000">
                <a:alpha val="80000"/>
              </a:srgbClr>
            </a:solidFill>
            <a:ln w="12700">
              <a:solidFill>
                <a:srgbClr val="FFC0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de-DE" sz="800" dirty="0">
                <a:ln>
                  <a:solidFill>
                    <a:schemeClr val="bg1">
                      <a:lumMod val="75000"/>
                    </a:schemeClr>
                  </a:solidFill>
                </a:ln>
                <a:solidFill>
                  <a:schemeClr val="tx1"/>
                </a:solidFill>
                <a:latin typeface="Arial" pitchFamily="34" charset="0"/>
                <a:cs typeface="Arial" pitchFamily="34" charset="0"/>
              </a:endParaRPr>
            </a:p>
          </p:txBody>
        </p:sp>
        <p:sp>
          <p:nvSpPr>
            <p:cNvPr id="11" name="Rechteck 30"/>
            <p:cNvSpPr/>
            <p:nvPr/>
          </p:nvSpPr>
          <p:spPr>
            <a:xfrm>
              <a:off x="2817469" y="2891304"/>
              <a:ext cx="173736" cy="309109"/>
            </a:xfrm>
            <a:prstGeom prst="rect">
              <a:avLst/>
            </a:prstGeom>
            <a:solidFill>
              <a:srgbClr val="009900">
                <a:alpha val="80000"/>
              </a:srgbClr>
            </a:solidFill>
            <a:ln w="12700">
              <a:solidFill>
                <a:srgbClr val="009900">
                  <a:alpha val="8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75500" rtlCol="0" anchor="ctr"/>
            <a:lstStyle/>
            <a:p>
              <a:pPr algn="ctr"/>
              <a:endParaRPr lang="en-US" sz="800">
                <a:ln>
                  <a:solidFill>
                    <a:schemeClr val="bg1">
                      <a:lumMod val="75000"/>
                    </a:schemeClr>
                  </a:solidFill>
                </a:ln>
                <a:solidFill>
                  <a:schemeClr val="tx1"/>
                </a:solidFill>
                <a:latin typeface="Arial" pitchFamily="34" charset="0"/>
                <a:cs typeface="Arial" pitchFamily="34" charset="0"/>
              </a:endParaRPr>
            </a:p>
          </p:txBody>
        </p:sp>
      </p:grpSp>
      <p:pic>
        <p:nvPicPr>
          <p:cNvPr id="23" name="Kép 22"/>
          <p:cNvPicPr>
            <a:picLocks noChangeAspect="1"/>
          </p:cNvPicPr>
          <p:nvPr/>
        </p:nvPicPr>
        <p:blipFill>
          <a:blip r:embed="rId3"/>
          <a:stretch>
            <a:fillRect/>
          </a:stretch>
        </p:blipFill>
        <p:spPr>
          <a:xfrm>
            <a:off x="5589634" y="1491388"/>
            <a:ext cx="2356025" cy="642552"/>
          </a:xfrm>
          <a:prstGeom prst="rect">
            <a:avLst/>
          </a:prstGeom>
        </p:spPr>
      </p:pic>
      <p:sp>
        <p:nvSpPr>
          <p:cNvPr id="24" name="Rectangle 34"/>
          <p:cNvSpPr/>
          <p:nvPr/>
        </p:nvSpPr>
        <p:spPr>
          <a:xfrm>
            <a:off x="5364088" y="2559436"/>
            <a:ext cx="1224238" cy="509523"/>
          </a:xfrm>
          <a:prstGeom prst="rect">
            <a:avLst/>
          </a:prstGeom>
          <a:solidFill>
            <a:schemeClr val="bg1">
              <a:lumMod val="95000"/>
            </a:schemeClr>
          </a:solidFill>
          <a:ln>
            <a:solidFill>
              <a:srgbClr val="FFC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hu-HU" sz="1000" dirty="0" smtClean="0">
                <a:solidFill>
                  <a:schemeClr val="tx1"/>
                </a:solidFill>
                <a:latin typeface="Arial" pitchFamily="34" charset="0"/>
                <a:cs typeface="Arial" pitchFamily="34" charset="0"/>
              </a:rPr>
              <a:t>SAP MES</a:t>
            </a:r>
          </a:p>
          <a:p>
            <a:pPr algn="ctr"/>
            <a:r>
              <a:rPr lang="hu-HU" sz="1000" dirty="0" smtClean="0"/>
              <a:t>(</a:t>
            </a:r>
            <a:r>
              <a:rPr lang="hu-HU" sz="1000" dirty="0" err="1" smtClean="0"/>
              <a:t>Manufacturing</a:t>
            </a:r>
            <a:r>
              <a:rPr lang="hu-HU" sz="1000" dirty="0" smtClean="0"/>
              <a:t> </a:t>
            </a:r>
            <a:r>
              <a:rPr lang="hu-HU" sz="1000" dirty="0" err="1"/>
              <a:t>Execution</a:t>
            </a:r>
            <a:r>
              <a:rPr lang="hu-HU" sz="1000" dirty="0"/>
              <a:t> </a:t>
            </a:r>
            <a:r>
              <a:rPr lang="hu-HU" sz="1000" dirty="0" err="1" smtClean="0"/>
              <a:t>Suite</a:t>
            </a:r>
            <a:r>
              <a:rPr lang="hu-HU" sz="1000" dirty="0" smtClean="0"/>
              <a:t>) </a:t>
            </a:r>
            <a:endParaRPr lang="de-DE" sz="1000" dirty="0" smtClean="0">
              <a:solidFill>
                <a:schemeClr val="tx1"/>
              </a:solidFill>
              <a:latin typeface="Arial" pitchFamily="34" charset="0"/>
              <a:cs typeface="Arial" pitchFamily="34" charset="0"/>
            </a:endParaRPr>
          </a:p>
        </p:txBody>
      </p:sp>
      <p:sp>
        <p:nvSpPr>
          <p:cNvPr id="25" name="Rectangle 34"/>
          <p:cNvSpPr/>
          <p:nvPr/>
        </p:nvSpPr>
        <p:spPr>
          <a:xfrm>
            <a:off x="6829944" y="2559437"/>
            <a:ext cx="1224238" cy="509522"/>
          </a:xfrm>
          <a:prstGeom prst="rect">
            <a:avLst/>
          </a:prstGeom>
          <a:solidFill>
            <a:schemeClr val="bg1">
              <a:lumMod val="95000"/>
            </a:schemeClr>
          </a:solidFill>
          <a:ln>
            <a:solidFill>
              <a:srgbClr val="FFC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hu-HU" sz="1000" dirty="0" smtClean="0">
                <a:solidFill>
                  <a:schemeClr val="tx1"/>
                </a:solidFill>
                <a:latin typeface="Arial" pitchFamily="34" charset="0"/>
                <a:cs typeface="Arial" pitchFamily="34" charset="0"/>
              </a:rPr>
              <a:t>SAP </a:t>
            </a:r>
            <a:r>
              <a:rPr lang="hu-HU" sz="1000" dirty="0" err="1" smtClean="0">
                <a:solidFill>
                  <a:schemeClr val="tx1"/>
                </a:solidFill>
                <a:latin typeface="Arial" pitchFamily="34" charset="0"/>
                <a:cs typeface="Arial" pitchFamily="34" charset="0"/>
              </a:rPr>
              <a:t>Pco</a:t>
            </a:r>
            <a:endParaRPr lang="hu-HU" sz="1000" dirty="0" smtClean="0">
              <a:solidFill>
                <a:schemeClr val="tx1"/>
              </a:solidFill>
              <a:latin typeface="Arial" pitchFamily="34" charset="0"/>
              <a:cs typeface="Arial" pitchFamily="34" charset="0"/>
            </a:endParaRPr>
          </a:p>
          <a:p>
            <a:pPr algn="ctr"/>
            <a:r>
              <a:rPr lang="hu-HU" sz="1000" dirty="0" smtClean="0">
                <a:solidFill>
                  <a:schemeClr val="tx1"/>
                </a:solidFill>
                <a:latin typeface="Arial" pitchFamily="34" charset="0"/>
                <a:cs typeface="Arial" pitchFamily="34" charset="0"/>
              </a:rPr>
              <a:t>(</a:t>
            </a:r>
            <a:r>
              <a:rPr lang="hu-HU" sz="1000" dirty="0" err="1"/>
              <a:t>Plant</a:t>
            </a:r>
            <a:r>
              <a:rPr lang="hu-HU" sz="1000" dirty="0"/>
              <a:t> </a:t>
            </a:r>
            <a:r>
              <a:rPr lang="hu-HU" sz="1000" dirty="0" err="1"/>
              <a:t>Connectivity</a:t>
            </a:r>
            <a:r>
              <a:rPr lang="hu-HU" sz="1000" dirty="0"/>
              <a:t> </a:t>
            </a:r>
            <a:r>
              <a:rPr lang="hu-HU" sz="1000" dirty="0" smtClean="0"/>
              <a:t>)</a:t>
            </a:r>
            <a:endParaRPr lang="de-DE" sz="1000" dirty="0" smtClean="0">
              <a:solidFill>
                <a:schemeClr val="tx1"/>
              </a:solidFill>
              <a:latin typeface="Arial" pitchFamily="34" charset="0"/>
              <a:cs typeface="Arial" pitchFamily="34" charset="0"/>
            </a:endParaRPr>
          </a:p>
        </p:txBody>
      </p:sp>
      <p:sp>
        <p:nvSpPr>
          <p:cNvPr id="26" name="Szövegdoboz 25"/>
          <p:cNvSpPr txBox="1"/>
          <p:nvPr/>
        </p:nvSpPr>
        <p:spPr>
          <a:xfrm>
            <a:off x="6941383" y="3740858"/>
            <a:ext cx="782587" cy="276999"/>
          </a:xfrm>
          <a:prstGeom prst="rect">
            <a:avLst/>
          </a:prstGeom>
          <a:noFill/>
        </p:spPr>
        <p:txBody>
          <a:bodyPr wrap="none" rtlCol="0">
            <a:spAutoFit/>
          </a:bodyPr>
          <a:lstStyle/>
          <a:p>
            <a:r>
              <a:rPr lang="hu-HU" sz="1200" b="1" dirty="0" smtClean="0"/>
              <a:t>OPC UA</a:t>
            </a:r>
            <a:endParaRPr lang="hu-HU" sz="1200" b="1" dirty="0"/>
          </a:p>
        </p:txBody>
      </p:sp>
      <p:sp>
        <p:nvSpPr>
          <p:cNvPr id="27" name="Textplatzhalter 2"/>
          <p:cNvSpPr txBox="1">
            <a:spLocks/>
          </p:cNvSpPr>
          <p:nvPr/>
        </p:nvSpPr>
        <p:spPr>
          <a:xfrm>
            <a:off x="144018" y="1221221"/>
            <a:ext cx="4063208"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smtClean="0"/>
              <a:t>Hardveres </a:t>
            </a:r>
            <a:r>
              <a:rPr lang="hu-HU" sz="1800" dirty="0" err="1" smtClean="0"/>
              <a:t>azonosítókulcsok</a:t>
            </a:r>
            <a:r>
              <a:rPr lang="hu-HU" sz="1800" dirty="0" smtClean="0"/>
              <a:t> </a:t>
            </a:r>
            <a:r>
              <a:rPr lang="hu-HU" sz="1800" dirty="0" smtClean="0"/>
              <a:t>gyártása egyedi fedéllel</a:t>
            </a:r>
          </a:p>
          <a:p>
            <a:r>
              <a:rPr lang="hu-HU" sz="1800" dirty="0" smtClean="0"/>
              <a:t>A rendelés bevitele után a </a:t>
            </a:r>
            <a:r>
              <a:rPr lang="hu-HU" sz="1800" dirty="0" smtClean="0"/>
              <a:t>szállítórendszer </a:t>
            </a:r>
            <a:r>
              <a:rPr lang="hu-HU" sz="1800" dirty="0" smtClean="0"/>
              <a:t>az adott pozícióba szállítja a munkadarabot</a:t>
            </a:r>
          </a:p>
          <a:p>
            <a:r>
              <a:rPr lang="hu-HU" sz="1800" dirty="0" smtClean="0"/>
              <a:t>Automatikus </a:t>
            </a:r>
            <a:r>
              <a:rPr lang="hu-HU" sz="1800" dirty="0" smtClean="0"/>
              <a:t>gyártásszervezés </a:t>
            </a:r>
            <a:r>
              <a:rPr lang="hu-HU" sz="1800" dirty="0" smtClean="0"/>
              <a:t>SAP HANA, MES és </a:t>
            </a:r>
            <a:r>
              <a:rPr lang="hu-HU" sz="1800" dirty="0" err="1" smtClean="0"/>
              <a:t>Pco</a:t>
            </a:r>
            <a:r>
              <a:rPr lang="hu-HU" sz="1800" dirty="0" smtClean="0"/>
              <a:t> segítségével</a:t>
            </a:r>
          </a:p>
          <a:p>
            <a:r>
              <a:rPr lang="hu-HU" sz="1800" dirty="0" smtClean="0"/>
              <a:t>Kommunikációs platform OPC UA</a:t>
            </a:r>
          </a:p>
          <a:p>
            <a:r>
              <a:rPr lang="hu-HU" sz="1800" dirty="0" smtClean="0"/>
              <a:t>SOA (Service Oriented </a:t>
            </a:r>
            <a:r>
              <a:rPr lang="hu-HU" sz="1800" dirty="0" err="1" smtClean="0"/>
              <a:t>Architecture</a:t>
            </a:r>
            <a:r>
              <a:rPr lang="hu-HU" sz="1800" dirty="0" smtClean="0"/>
              <a:t>) </a:t>
            </a:r>
            <a:r>
              <a:rPr lang="hu-HU" sz="1800" dirty="0" err="1" smtClean="0"/>
              <a:t>PLC-k</a:t>
            </a:r>
            <a:r>
              <a:rPr lang="hu-HU" sz="1800" dirty="0" smtClean="0"/>
              <a:t>, szolgáltatások hívása </a:t>
            </a:r>
            <a:r>
              <a:rPr lang="hu-HU" sz="1800" dirty="0" err="1" smtClean="0"/>
              <a:t>OPC-UA-n</a:t>
            </a:r>
            <a:r>
              <a:rPr lang="hu-HU" sz="1800" dirty="0" smtClean="0"/>
              <a:t> keresztül</a:t>
            </a:r>
          </a:p>
          <a:p>
            <a:r>
              <a:rPr lang="hu-HU" sz="1800" dirty="0" smtClean="0"/>
              <a:t>Termék- </a:t>
            </a:r>
            <a:r>
              <a:rPr lang="hu-HU" sz="1800" dirty="0" smtClean="0"/>
              <a:t>és </a:t>
            </a:r>
            <a:r>
              <a:rPr lang="hu-HU" sz="1800" dirty="0" smtClean="0"/>
              <a:t>vezérlőparaméterek </a:t>
            </a:r>
            <a:r>
              <a:rPr lang="hu-HU" sz="1800" dirty="0" smtClean="0"/>
              <a:t>közvetlen </a:t>
            </a:r>
            <a:r>
              <a:rPr lang="hu-HU" sz="1800" dirty="0" smtClean="0"/>
              <a:t>az SAP </a:t>
            </a:r>
            <a:r>
              <a:rPr lang="hu-HU" sz="1800" dirty="0" err="1" smtClean="0"/>
              <a:t>MES-től</a:t>
            </a:r>
            <a:r>
              <a:rPr lang="hu-HU" sz="1800" dirty="0" smtClean="0"/>
              <a:t> érkeznek</a:t>
            </a:r>
          </a:p>
          <a:p>
            <a:r>
              <a:rPr lang="hu-HU" sz="1800" dirty="0" smtClean="0"/>
              <a:t>A különböző gépegységeket az SAP </a:t>
            </a:r>
            <a:r>
              <a:rPr lang="hu-HU" sz="1800" dirty="0" err="1" smtClean="0"/>
              <a:t>Pco</a:t>
            </a:r>
            <a:r>
              <a:rPr lang="hu-HU" sz="1800" dirty="0" smtClean="0"/>
              <a:t> szoftver vezényli</a:t>
            </a:r>
          </a:p>
        </p:txBody>
      </p:sp>
    </p:spTree>
    <p:extLst>
      <p:ext uri="{BB962C8B-B14F-4D97-AF65-F5344CB8AC3E}">
        <p14:creationId xmlns:p14="http://schemas.microsoft.com/office/powerpoint/2010/main" val="2937141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Alkalmazási </a:t>
            </a:r>
            <a:r>
              <a:rPr lang="hu-HU" dirty="0" smtClean="0"/>
              <a:t>példák – Összefoglalás  </a:t>
            </a:r>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4797152"/>
            <a:ext cx="2515199" cy="1800200"/>
          </a:xfrm>
          <a:prstGeom prst="rect">
            <a:avLst/>
          </a:prstGeom>
        </p:spPr>
      </p:pic>
      <p:pic>
        <p:nvPicPr>
          <p:cNvPr id="5" name="Kép 4"/>
          <p:cNvPicPr>
            <a:picLocks noChangeAspect="1"/>
          </p:cNvPicPr>
          <p:nvPr/>
        </p:nvPicPr>
        <p:blipFill>
          <a:blip r:embed="rId3"/>
          <a:stretch>
            <a:fillRect/>
          </a:stretch>
        </p:blipFill>
        <p:spPr>
          <a:xfrm>
            <a:off x="6877993" y="1336063"/>
            <a:ext cx="1359595" cy="1359595"/>
          </a:xfrm>
          <a:prstGeom prst="rect">
            <a:avLst/>
          </a:prstGeom>
        </p:spPr>
      </p:pic>
      <p:pic>
        <p:nvPicPr>
          <p:cNvPr id="8" name="Kép 7"/>
          <p:cNvPicPr>
            <a:picLocks noChangeAspect="1"/>
          </p:cNvPicPr>
          <p:nvPr/>
        </p:nvPicPr>
        <p:blipFill>
          <a:blip r:embed="rId4"/>
          <a:stretch>
            <a:fillRect/>
          </a:stretch>
        </p:blipFill>
        <p:spPr>
          <a:xfrm>
            <a:off x="6323998" y="2971800"/>
            <a:ext cx="2130747" cy="391112"/>
          </a:xfrm>
          <a:prstGeom prst="rect">
            <a:avLst/>
          </a:prstGeom>
        </p:spPr>
      </p:pic>
      <p:pic>
        <p:nvPicPr>
          <p:cNvPr id="9" name="Kép 8"/>
          <p:cNvPicPr>
            <a:picLocks noChangeAspect="1"/>
          </p:cNvPicPr>
          <p:nvPr/>
        </p:nvPicPr>
        <p:blipFill>
          <a:blip r:embed="rId5"/>
          <a:stretch>
            <a:fillRect/>
          </a:stretch>
        </p:blipFill>
        <p:spPr>
          <a:xfrm>
            <a:off x="6147688" y="3676648"/>
            <a:ext cx="1241684" cy="441603"/>
          </a:xfrm>
          <a:prstGeom prst="rect">
            <a:avLst/>
          </a:prstGeom>
        </p:spPr>
      </p:pic>
      <p:pic>
        <p:nvPicPr>
          <p:cNvPr id="10" name="Kép 9"/>
          <p:cNvPicPr>
            <a:picLocks noChangeAspect="1"/>
          </p:cNvPicPr>
          <p:nvPr/>
        </p:nvPicPr>
        <p:blipFill>
          <a:blip r:embed="rId6"/>
          <a:stretch>
            <a:fillRect/>
          </a:stretch>
        </p:blipFill>
        <p:spPr>
          <a:xfrm>
            <a:off x="7328337" y="4161593"/>
            <a:ext cx="1502646" cy="409812"/>
          </a:xfrm>
          <a:prstGeom prst="rect">
            <a:avLst/>
          </a:prstGeom>
        </p:spPr>
      </p:pic>
      <p:sp>
        <p:nvSpPr>
          <p:cNvPr id="11" name="Textplatzhalter 2"/>
          <p:cNvSpPr txBox="1">
            <a:spLocks/>
          </p:cNvSpPr>
          <p:nvPr/>
        </p:nvSpPr>
        <p:spPr>
          <a:xfrm>
            <a:off x="144018" y="1221221"/>
            <a:ext cx="5652118" cy="5331600"/>
          </a:xfrm>
          <a:prstGeom prst="rect">
            <a:avLst/>
          </a:prstGeom>
        </p:spPr>
        <p:txBody>
          <a:bodyPr/>
          <a:lst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a:lstStyle>
          <a:p>
            <a:r>
              <a:rPr lang="hu-HU" sz="1800" dirty="0" smtClean="0"/>
              <a:t>Használt protokollok: MQTT, AMQP, OPC UA</a:t>
            </a:r>
          </a:p>
          <a:p>
            <a:r>
              <a:rPr lang="hu-HU" sz="1800" dirty="0" smtClean="0"/>
              <a:t>Lokális vagy Globális felhők használata</a:t>
            </a:r>
          </a:p>
          <a:p>
            <a:r>
              <a:rPr lang="hu-HU" sz="1800" dirty="0" smtClean="0"/>
              <a:t>Célok: </a:t>
            </a:r>
            <a:r>
              <a:rPr lang="hu-HU" sz="1800" dirty="0"/>
              <a:t>g</a:t>
            </a:r>
            <a:r>
              <a:rPr lang="hu-HU" sz="1800" dirty="0" smtClean="0"/>
              <a:t>yártásfejlesztés</a:t>
            </a:r>
            <a:r>
              <a:rPr lang="hu-HU" sz="1800" dirty="0" smtClean="0"/>
              <a:t>, </a:t>
            </a:r>
            <a:r>
              <a:rPr lang="hu-HU" sz="1800" dirty="0" smtClean="0"/>
              <a:t>előrejelző </a:t>
            </a:r>
            <a:r>
              <a:rPr lang="hu-HU" sz="1800" dirty="0" smtClean="0"/>
              <a:t>karbantartás, </a:t>
            </a:r>
            <a:r>
              <a:rPr lang="hu-HU" sz="1800" dirty="0" smtClean="0"/>
              <a:t>termékminőség-javítás</a:t>
            </a:r>
            <a:endParaRPr lang="hu-HU" sz="1800" dirty="0" smtClean="0"/>
          </a:p>
          <a:p>
            <a:r>
              <a:rPr lang="hu-HU" sz="1800" dirty="0" smtClean="0"/>
              <a:t>SOA </a:t>
            </a:r>
            <a:r>
              <a:rPr lang="hu-HU" sz="1800" dirty="0" err="1" smtClean="0"/>
              <a:t>PLC-k</a:t>
            </a:r>
            <a:endParaRPr lang="hu-HU" sz="1800" dirty="0" smtClean="0"/>
          </a:p>
          <a:p>
            <a:r>
              <a:rPr lang="hu-HU" sz="1800" dirty="0" smtClean="0"/>
              <a:t>Fejlesztési irányok, lehetőségek:</a:t>
            </a:r>
          </a:p>
          <a:p>
            <a:pPr lvl="1"/>
            <a:r>
              <a:rPr lang="hu-HU" sz="1800" dirty="0" smtClean="0"/>
              <a:t>Virtuális gyár (kézzel fogható HMI </a:t>
            </a:r>
            <a:r>
              <a:rPr lang="hu-HU" sz="1800" dirty="0" smtClean="0"/>
              <a:t>helyett hologram</a:t>
            </a:r>
            <a:r>
              <a:rPr lang="hu-HU" sz="1800" dirty="0" smtClean="0"/>
              <a:t>)</a:t>
            </a:r>
          </a:p>
          <a:p>
            <a:pPr lvl="1"/>
            <a:r>
              <a:rPr lang="hu-HU" sz="1800" dirty="0" smtClean="0"/>
              <a:t>Géptanulás</a:t>
            </a:r>
            <a:endParaRPr lang="hu-HU" sz="1800" dirty="0" smtClean="0"/>
          </a:p>
          <a:p>
            <a:pPr lvl="1"/>
            <a:r>
              <a:rPr lang="hu-HU" sz="1800" dirty="0" smtClean="0"/>
              <a:t>Mesterséges </a:t>
            </a:r>
            <a:r>
              <a:rPr lang="hu-HU" sz="1800" dirty="0"/>
              <a:t>intelligencia használata</a:t>
            </a:r>
            <a:r>
              <a:rPr lang="hu-HU" sz="1800" dirty="0" smtClean="0"/>
              <a:t>?</a:t>
            </a:r>
          </a:p>
          <a:p>
            <a:pPr lvl="1"/>
            <a:r>
              <a:rPr lang="hu-HU" sz="1800" dirty="0" smtClean="0"/>
              <a:t>Adatbányászat</a:t>
            </a:r>
            <a:endParaRPr lang="hu-HU" sz="1800" dirty="0" smtClean="0"/>
          </a:p>
          <a:p>
            <a:pPr lvl="1"/>
            <a:r>
              <a:rPr lang="hu-HU" sz="1800" dirty="0" smtClean="0"/>
              <a:t>Mobilalkalmazások</a:t>
            </a:r>
            <a:endParaRPr lang="hu-HU" sz="1800" dirty="0" smtClean="0"/>
          </a:p>
          <a:p>
            <a:pPr lvl="1"/>
            <a:r>
              <a:rPr lang="hu-HU" sz="1800" dirty="0" smtClean="0"/>
              <a:t>Analitikai szoftverek</a:t>
            </a:r>
          </a:p>
          <a:p>
            <a:pPr marL="360362" lvl="1" indent="0">
              <a:buNone/>
            </a:pPr>
            <a:endParaRPr lang="hu-HU" sz="1800" dirty="0"/>
          </a:p>
          <a:p>
            <a:pPr lvl="1"/>
            <a:endParaRPr lang="hu-HU" sz="1800" dirty="0" smtClean="0"/>
          </a:p>
          <a:p>
            <a:pPr lvl="1"/>
            <a:endParaRPr lang="hu-HU" sz="1800" dirty="0" smtClean="0"/>
          </a:p>
        </p:txBody>
      </p:sp>
      <p:pic>
        <p:nvPicPr>
          <p:cNvPr id="12" name="Kép 11"/>
          <p:cNvPicPr>
            <a:picLocks noChangeAspect="1"/>
          </p:cNvPicPr>
          <p:nvPr/>
        </p:nvPicPr>
        <p:blipFill>
          <a:blip r:embed="rId7"/>
          <a:stretch>
            <a:fillRect/>
          </a:stretch>
        </p:blipFill>
        <p:spPr>
          <a:xfrm>
            <a:off x="3312368" y="4725144"/>
            <a:ext cx="2483768" cy="1657638"/>
          </a:xfrm>
          <a:prstGeom prst="rect">
            <a:avLst/>
          </a:prstGeom>
        </p:spPr>
      </p:pic>
    </p:spTree>
    <p:extLst>
      <p:ext uri="{BB962C8B-B14F-4D97-AF65-F5344CB8AC3E}">
        <p14:creationId xmlns:p14="http://schemas.microsoft.com/office/powerpoint/2010/main" val="3648650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txBox="1">
            <a:spLocks/>
          </p:cNvSpPr>
          <p:nvPr/>
        </p:nvSpPr>
        <p:spPr>
          <a:xfrm>
            <a:off x="485566" y="1916832"/>
            <a:ext cx="9126994" cy="629367"/>
          </a:xfrm>
          <a:prstGeom prst="rect">
            <a:avLst/>
          </a:prstGeom>
        </p:spPr>
        <p:txBody>
          <a:bodyPr vert="horz" wrap="square" lIns="234000" tIns="144000" rIns="90000" bIns="144000" rtlCol="0" anchor="b" anchorCtr="0">
            <a:spAutoFit/>
          </a:bodyPr>
          <a:lst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a:lstStyle>
          <a:p>
            <a:pPr algn="ctr"/>
            <a:r>
              <a:rPr lang="hu-HU" dirty="0" smtClean="0">
                <a:solidFill>
                  <a:schemeClr val="tx1"/>
                </a:solidFill>
              </a:rPr>
              <a:t>Köszönöm a figyelmet!</a:t>
            </a:r>
            <a:endParaRPr lang="hu-HU" dirty="0">
              <a:solidFill>
                <a:schemeClr val="tx1"/>
              </a:solidFill>
            </a:endParaRPr>
          </a:p>
        </p:txBody>
      </p:sp>
      <p:sp>
        <p:nvSpPr>
          <p:cNvPr id="6" name="Téglalap 5"/>
          <p:cNvSpPr/>
          <p:nvPr/>
        </p:nvSpPr>
        <p:spPr>
          <a:xfrm>
            <a:off x="3491880" y="5940907"/>
            <a:ext cx="3203849" cy="646331"/>
          </a:xfrm>
          <a:prstGeom prst="rect">
            <a:avLst/>
          </a:prstGeom>
        </p:spPr>
        <p:txBody>
          <a:bodyPr wrap="square">
            <a:spAutoFit/>
          </a:bodyPr>
          <a:lstStyle/>
          <a:p>
            <a:pPr>
              <a:spcBef>
                <a:spcPct val="50000"/>
              </a:spcBef>
            </a:pPr>
            <a:r>
              <a:rPr lang="en-US" altLang="de-DE" sz="1200" b="1" dirty="0">
                <a:solidFill>
                  <a:srgbClr val="000000"/>
                </a:solidFill>
              </a:rPr>
              <a:t>Beckhoff Automation </a:t>
            </a:r>
            <a:r>
              <a:rPr lang="hu-HU" altLang="de-DE" sz="1200" b="1" dirty="0">
                <a:solidFill>
                  <a:srgbClr val="000000"/>
                </a:solidFill>
              </a:rPr>
              <a:t>Kft</a:t>
            </a:r>
            <a:r>
              <a:rPr lang="hu-HU" altLang="de-DE" sz="1200" b="1" dirty="0" smtClean="0">
                <a:solidFill>
                  <a:srgbClr val="000000"/>
                </a:solidFill>
              </a:rPr>
              <a:t>.  </a:t>
            </a:r>
            <a:endParaRPr lang="en-US" altLang="de-DE" sz="1200" b="1" dirty="0" smtClean="0">
              <a:solidFill>
                <a:srgbClr val="000000"/>
              </a:solidFill>
            </a:endParaRPr>
          </a:p>
          <a:p>
            <a:r>
              <a:rPr lang="hu-HU" altLang="de-DE" sz="1200" dirty="0" smtClean="0">
                <a:solidFill>
                  <a:srgbClr val="000000"/>
                </a:solidFill>
              </a:rPr>
              <a:t>Gubacsi út 6.</a:t>
            </a:r>
          </a:p>
          <a:p>
            <a:r>
              <a:rPr lang="hu-HU" altLang="de-DE" sz="1200" dirty="0" smtClean="0">
                <a:solidFill>
                  <a:srgbClr val="000000"/>
                </a:solidFill>
              </a:rPr>
              <a:t>1097 Budapest</a:t>
            </a:r>
            <a:endParaRPr lang="en-US" altLang="de-DE" sz="1200" dirty="0">
              <a:solidFill>
                <a:srgbClr val="000000"/>
              </a:solidFill>
            </a:endParaRPr>
          </a:p>
        </p:txBody>
      </p:sp>
      <p:sp>
        <p:nvSpPr>
          <p:cNvPr id="7" name="Rectangle 4"/>
          <p:cNvSpPr>
            <a:spLocks noChangeArrowheads="1"/>
          </p:cNvSpPr>
          <p:nvPr/>
        </p:nvSpPr>
        <p:spPr bwMode="auto">
          <a:xfrm>
            <a:off x="6094413" y="5949280"/>
            <a:ext cx="288032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68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hu-HU" altLang="de-DE" sz="1200" dirty="0" smtClean="0"/>
              <a:t>Tel.</a:t>
            </a:r>
            <a:r>
              <a:rPr lang="en-US" altLang="de-DE" sz="1200" dirty="0" smtClean="0"/>
              <a:t>:	+</a:t>
            </a:r>
            <a:r>
              <a:rPr lang="hu-HU" altLang="de-DE" sz="1200" dirty="0" smtClean="0"/>
              <a:t>36 1 501 9940</a:t>
            </a:r>
            <a:r>
              <a:rPr lang="en-US" altLang="de-DE" sz="1200" dirty="0" smtClean="0"/>
              <a:t>  </a:t>
            </a:r>
          </a:p>
          <a:p>
            <a:pPr>
              <a:buFont typeface="Wingdings" panose="05000000000000000000" pitchFamily="2" charset="2"/>
              <a:buNone/>
            </a:pPr>
            <a:r>
              <a:rPr lang="en-US" altLang="de-DE" sz="1200" dirty="0" smtClean="0"/>
              <a:t>Fax:	+</a:t>
            </a:r>
            <a:r>
              <a:rPr lang="hu-HU" altLang="de-DE" sz="1200" dirty="0"/>
              <a:t>36 1 501 </a:t>
            </a:r>
            <a:r>
              <a:rPr lang="hu-HU" altLang="de-DE" sz="1200" dirty="0" smtClean="0"/>
              <a:t>9941</a:t>
            </a:r>
            <a:r>
              <a:rPr lang="en-US" altLang="de-DE" sz="1200" dirty="0" smtClean="0"/>
              <a:t> </a:t>
            </a:r>
          </a:p>
          <a:p>
            <a:pPr>
              <a:buFont typeface="Wingdings" panose="05000000000000000000" pitchFamily="2" charset="2"/>
              <a:buNone/>
            </a:pPr>
            <a:r>
              <a:rPr lang="en-US" altLang="de-DE" sz="1200" dirty="0" smtClean="0"/>
              <a:t>E-Mail:	</a:t>
            </a:r>
            <a:r>
              <a:rPr lang="en-US" altLang="de-DE" sz="1200" dirty="0" err="1" smtClean="0"/>
              <a:t>info@beckhoff</a:t>
            </a:r>
            <a:r>
              <a:rPr lang="en-US" altLang="de-DE" sz="1200" dirty="0" smtClean="0"/>
              <a:t>.</a:t>
            </a:r>
            <a:r>
              <a:rPr lang="hu-HU" altLang="de-DE" sz="1200" dirty="0" smtClean="0"/>
              <a:t>hu</a:t>
            </a:r>
            <a:r>
              <a:rPr lang="en-US" altLang="de-DE" sz="1200" dirty="0" smtClean="0"/>
              <a:t> </a:t>
            </a:r>
          </a:p>
          <a:p>
            <a:pPr>
              <a:buFont typeface="Wingdings" panose="05000000000000000000" pitchFamily="2" charset="2"/>
              <a:buNone/>
            </a:pPr>
            <a:r>
              <a:rPr lang="en-US" altLang="de-DE" sz="1200" dirty="0" smtClean="0"/>
              <a:t>Web:	www.beckhoff.</a:t>
            </a:r>
            <a:r>
              <a:rPr lang="hu-HU" altLang="de-DE" sz="1200" smtClean="0"/>
              <a:t>hu</a:t>
            </a:r>
            <a:r>
              <a:rPr lang="en-US" altLang="de-DE" sz="1200" smtClean="0"/>
              <a:t> </a:t>
            </a:r>
            <a:r>
              <a:rPr lang="en-US" altLang="de-DE" sz="1200" b="1" smtClean="0"/>
              <a:t> </a:t>
            </a:r>
            <a:endParaRPr lang="en-US" altLang="de-DE" sz="1200" b="1" dirty="0"/>
          </a:p>
        </p:txBody>
      </p:sp>
      <p:sp>
        <p:nvSpPr>
          <p:cNvPr id="8" name="Cím 2"/>
          <p:cNvSpPr>
            <a:spLocks noGrp="1"/>
          </p:cNvSpPr>
          <p:nvPr>
            <p:ph type="title"/>
          </p:nvPr>
        </p:nvSpPr>
        <p:spPr>
          <a:xfrm>
            <a:off x="-1" y="450786"/>
            <a:ext cx="7603200" cy="629367"/>
          </a:xfrm>
        </p:spPr>
        <p:txBody>
          <a:bodyPr/>
          <a:lstStyle/>
          <a:p>
            <a:r>
              <a:rPr lang="hu-HU" dirty="0"/>
              <a:t>HWSW mobile! konferencia</a:t>
            </a:r>
          </a:p>
        </p:txBody>
      </p:sp>
    </p:spTree>
    <p:extLst>
      <p:ext uri="{BB962C8B-B14F-4D97-AF65-F5344CB8AC3E}">
        <p14:creationId xmlns:p14="http://schemas.microsoft.com/office/powerpoint/2010/main" val="1075015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Kapcsolati rétegek – </a:t>
            </a:r>
            <a:r>
              <a:rPr lang="hu-HU" dirty="0" err="1" smtClean="0"/>
              <a:t>IoT</a:t>
            </a:r>
            <a:r>
              <a:rPr lang="hu-HU" dirty="0" smtClean="0"/>
              <a:t> vagy </a:t>
            </a:r>
            <a:r>
              <a:rPr lang="hu-HU" dirty="0" err="1" smtClean="0"/>
              <a:t>IIoT</a:t>
            </a:r>
            <a:r>
              <a:rPr lang="hu-HU" dirty="0" smtClean="0"/>
              <a:t>?</a:t>
            </a:r>
            <a:endParaRPr lang="de-DE" dirty="0"/>
          </a:p>
        </p:txBody>
      </p:sp>
      <p:sp>
        <p:nvSpPr>
          <p:cNvPr id="5" name="Text Placeholder 4"/>
          <p:cNvSpPr>
            <a:spLocks noGrp="1"/>
          </p:cNvSpPr>
          <p:nvPr>
            <p:ph idx="4294967295"/>
          </p:nvPr>
        </p:nvSpPr>
        <p:spPr>
          <a:xfrm>
            <a:off x="0" y="995363"/>
            <a:ext cx="8578850" cy="3960812"/>
          </a:xfrm>
        </p:spPr>
        <p:txBody>
          <a:bodyPr/>
          <a:lstStyle/>
          <a:p>
            <a:pPr marL="180975" indent="-180975">
              <a:lnSpc>
                <a:spcPct val="150000"/>
              </a:lnSpc>
              <a:spcBef>
                <a:spcPts val="0"/>
              </a:spcBef>
              <a:defRPr/>
            </a:pPr>
            <a:r>
              <a:rPr lang="en-US" sz="2000" dirty="0" smtClean="0">
                <a:solidFill>
                  <a:srgbClr val="0066CC"/>
                </a:solidFill>
              </a:rPr>
              <a:t>Vert</a:t>
            </a:r>
            <a:r>
              <a:rPr lang="hu-HU" sz="2000" dirty="0" err="1" smtClean="0">
                <a:solidFill>
                  <a:srgbClr val="0066CC"/>
                </a:solidFill>
              </a:rPr>
              <a:t>ikális</a:t>
            </a:r>
            <a:r>
              <a:rPr lang="en-US" sz="2000" dirty="0" smtClean="0">
                <a:solidFill>
                  <a:srgbClr val="0066CC"/>
                </a:solidFill>
              </a:rPr>
              <a:t>:</a:t>
            </a:r>
            <a:r>
              <a:rPr lang="en-US" sz="2000" dirty="0" smtClean="0"/>
              <a:t> SCADA / MES / ERP</a:t>
            </a:r>
            <a:r>
              <a:rPr lang="hu-HU" sz="2000" dirty="0" smtClean="0"/>
              <a:t> adatcseréje</a:t>
            </a:r>
            <a:r>
              <a:rPr lang="en-US" sz="2000" dirty="0" smtClean="0"/>
              <a:t> PLC</a:t>
            </a:r>
            <a:r>
              <a:rPr lang="hu-HU" sz="2000" dirty="0" err="1" smtClean="0"/>
              <a:t>-vel</a:t>
            </a:r>
            <a:endParaRPr lang="en-US" sz="2000" dirty="0" smtClean="0"/>
          </a:p>
          <a:p>
            <a:pPr marL="501015" lvl="1" indent="-180975">
              <a:lnSpc>
                <a:spcPct val="150000"/>
              </a:lnSpc>
              <a:spcBef>
                <a:spcPts val="300"/>
              </a:spcBef>
              <a:defRPr/>
            </a:pPr>
            <a:r>
              <a:rPr lang="hu-HU" sz="1400" dirty="0" smtClean="0"/>
              <a:t>Hozzáférés a </a:t>
            </a:r>
            <a:r>
              <a:rPr lang="hu-HU" sz="1400" dirty="0" err="1" smtClean="0"/>
              <a:t>PLC-ben</a:t>
            </a:r>
            <a:r>
              <a:rPr lang="hu-HU" sz="1400" dirty="0" smtClean="0"/>
              <a:t> lévő folyamatadatokhoz</a:t>
            </a:r>
            <a:endParaRPr lang="en-US" sz="1400" dirty="0" smtClean="0"/>
          </a:p>
          <a:p>
            <a:pPr marL="180975" indent="-180975">
              <a:lnSpc>
                <a:spcPct val="150000"/>
              </a:lnSpc>
              <a:spcBef>
                <a:spcPts val="600"/>
              </a:spcBef>
              <a:defRPr/>
            </a:pPr>
            <a:r>
              <a:rPr lang="hu-HU" sz="2000" dirty="0" smtClean="0">
                <a:solidFill>
                  <a:srgbClr val="C00000"/>
                </a:solidFill>
              </a:rPr>
              <a:t>Horizontális</a:t>
            </a:r>
            <a:r>
              <a:rPr lang="en-US" sz="2000" dirty="0" smtClean="0">
                <a:solidFill>
                  <a:srgbClr val="C00000"/>
                </a:solidFill>
              </a:rPr>
              <a:t>:</a:t>
            </a:r>
            <a:r>
              <a:rPr lang="en-US" sz="2000" dirty="0" smtClean="0"/>
              <a:t> PLC </a:t>
            </a:r>
            <a:r>
              <a:rPr lang="hu-HU" sz="2000" dirty="0" smtClean="0"/>
              <a:t>adatcseréje</a:t>
            </a:r>
            <a:r>
              <a:rPr lang="en-US" sz="2000" dirty="0" smtClean="0"/>
              <a:t> PLC</a:t>
            </a:r>
            <a:r>
              <a:rPr lang="hu-HU" sz="2000" dirty="0" err="1" smtClean="0"/>
              <a:t>-vel</a:t>
            </a:r>
            <a:endParaRPr lang="en-US" sz="2000" dirty="0" smtClean="0"/>
          </a:p>
          <a:p>
            <a:pPr marL="455295" lvl="2" indent="-180975">
              <a:lnSpc>
                <a:spcPct val="150000"/>
              </a:lnSpc>
              <a:spcBef>
                <a:spcPts val="300"/>
              </a:spcBef>
              <a:defRPr/>
            </a:pPr>
            <a:r>
              <a:rPr lang="hu-HU" sz="1400" dirty="0" smtClean="0"/>
              <a:t>Kommunikációs protokoll adatcseréhez</a:t>
            </a:r>
            <a:endParaRPr lang="en-US" sz="1800" dirty="0" smtClean="0"/>
          </a:p>
          <a:p>
            <a:pPr marL="180975" indent="-180975">
              <a:lnSpc>
                <a:spcPct val="150000"/>
              </a:lnSpc>
              <a:spcBef>
                <a:spcPts val="600"/>
              </a:spcBef>
              <a:defRPr/>
            </a:pPr>
            <a:r>
              <a:rPr lang="en-US" sz="2000" dirty="0" smtClean="0">
                <a:solidFill>
                  <a:srgbClr val="00B050"/>
                </a:solidFill>
              </a:rPr>
              <a:t>I/O</a:t>
            </a:r>
            <a:r>
              <a:rPr lang="en-US" sz="2000" dirty="0" smtClean="0">
                <a:solidFill>
                  <a:srgbClr val="0066CC"/>
                </a:solidFill>
              </a:rPr>
              <a:t>:</a:t>
            </a:r>
            <a:r>
              <a:rPr lang="en-US" sz="2000" dirty="0" smtClean="0"/>
              <a:t> PLC </a:t>
            </a:r>
            <a:r>
              <a:rPr lang="hu-HU" sz="2000" dirty="0" smtClean="0"/>
              <a:t>adatcseréje</a:t>
            </a:r>
            <a:r>
              <a:rPr lang="en-US" sz="2000" dirty="0" smtClean="0"/>
              <a:t> </a:t>
            </a:r>
            <a:r>
              <a:rPr lang="hu-HU" sz="2000" dirty="0" smtClean="0"/>
              <a:t>Terepi busszal</a:t>
            </a:r>
            <a:r>
              <a:rPr lang="en-US" sz="2000" dirty="0" smtClean="0"/>
              <a:t> </a:t>
            </a:r>
          </a:p>
          <a:p>
            <a:pPr marL="501015" lvl="1" indent="-180975">
              <a:lnSpc>
                <a:spcPct val="150000"/>
              </a:lnSpc>
              <a:spcBef>
                <a:spcPts val="300"/>
              </a:spcBef>
              <a:defRPr/>
            </a:pPr>
            <a:r>
              <a:rPr lang="hu-HU" sz="1400" dirty="0" smtClean="0"/>
              <a:t>Hozzáférés a terepi eszközök adataihoz</a:t>
            </a:r>
            <a:endParaRPr lang="de-DE" sz="1400" dirty="0" smtClean="0"/>
          </a:p>
          <a:p>
            <a:pPr marL="56515" indent="-180975">
              <a:lnSpc>
                <a:spcPct val="150000"/>
              </a:lnSpc>
              <a:spcBef>
                <a:spcPts val="300"/>
              </a:spcBef>
              <a:defRPr/>
            </a:pPr>
            <a:r>
              <a:rPr lang="hu-HU" sz="2000" dirty="0" smtClean="0">
                <a:solidFill>
                  <a:srgbClr val="7030A0"/>
                </a:solidFill>
              </a:rPr>
              <a:t>Felhő</a:t>
            </a:r>
            <a:r>
              <a:rPr lang="en-US" sz="2000" dirty="0" smtClean="0"/>
              <a:t>: PLC </a:t>
            </a:r>
            <a:r>
              <a:rPr lang="hu-HU" sz="2000" dirty="0" smtClean="0"/>
              <a:t>adatcseréje felhővel</a:t>
            </a:r>
            <a:endParaRPr lang="en-US" sz="2000" dirty="0" smtClean="0"/>
          </a:p>
          <a:p>
            <a:pPr marL="501015" lvl="1" indent="-180975">
              <a:lnSpc>
                <a:spcPct val="150000"/>
              </a:lnSpc>
              <a:spcBef>
                <a:spcPts val="300"/>
              </a:spcBef>
              <a:defRPr/>
            </a:pPr>
            <a:r>
              <a:rPr lang="hu-HU" sz="1400" dirty="0" smtClean="0"/>
              <a:t>Nagy mennyiségű adatgyűjtés </a:t>
            </a:r>
            <a:r>
              <a:rPr lang="hu-HU" sz="1400" dirty="0" smtClean="0"/>
              <a:t>és analitika</a:t>
            </a:r>
            <a:endParaRPr lang="en-US" sz="1400" dirty="0" smtClean="0"/>
          </a:p>
        </p:txBody>
      </p:sp>
      <p:grpSp>
        <p:nvGrpSpPr>
          <p:cNvPr id="7" name="Group 6"/>
          <p:cNvGrpSpPr>
            <a:grpSpLocks noChangeAspect="1"/>
          </p:cNvGrpSpPr>
          <p:nvPr/>
        </p:nvGrpSpPr>
        <p:grpSpPr>
          <a:xfrm>
            <a:off x="2915816" y="2157610"/>
            <a:ext cx="6105026" cy="4251102"/>
            <a:chOff x="1511957" y="866775"/>
            <a:chExt cx="4760255" cy="3314699"/>
          </a:xfrm>
          <a:effectLst>
            <a:outerShdw blurRad="50800" dist="38100" dir="2700000" algn="tl" rotWithShape="0">
              <a:prstClr val="black">
                <a:alpha val="40000"/>
              </a:prstClr>
            </a:outerShdw>
          </a:effectLst>
        </p:grpSpPr>
        <p:sp>
          <p:nvSpPr>
            <p:cNvPr id="22" name="Isosceles Triangle 21"/>
            <p:cNvSpPr/>
            <p:nvPr/>
          </p:nvSpPr>
          <p:spPr>
            <a:xfrm>
              <a:off x="3457575" y="866775"/>
              <a:ext cx="842963" cy="595313"/>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de-DE" sz="1200" dirty="0">
                  <a:solidFill>
                    <a:schemeClr val="tx1"/>
                  </a:solidFill>
                  <a:latin typeface="Calibri" panose="020F0502020204030204" pitchFamily="34" charset="0"/>
                  <a:cs typeface="Arial" pitchFamily="34" charset="0"/>
                </a:rPr>
                <a:t>ERP</a:t>
              </a:r>
            </a:p>
          </p:txBody>
        </p:sp>
        <p:sp>
          <p:nvSpPr>
            <p:cNvPr id="23" name="Trapezoid 22"/>
            <p:cNvSpPr/>
            <p:nvPr/>
          </p:nvSpPr>
          <p:spPr>
            <a:xfrm>
              <a:off x="2987824" y="1543050"/>
              <a:ext cx="1798489" cy="585788"/>
            </a:xfrm>
            <a:prstGeom prst="trapezoid">
              <a:avLst>
                <a:gd name="adj" fmla="val 72641"/>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MES</a:t>
              </a:r>
              <a:endParaRPr lang="de-DE" sz="1200" dirty="0">
                <a:solidFill>
                  <a:srgbClr val="FFFFFF"/>
                </a:solidFill>
                <a:latin typeface="Calibri" panose="020F0502020204030204" pitchFamily="34" charset="0"/>
                <a:cs typeface="Arial" pitchFamily="34" charset="0"/>
              </a:endParaRPr>
            </a:p>
          </p:txBody>
        </p:sp>
        <p:sp>
          <p:nvSpPr>
            <p:cNvPr id="24" name="Trapezoid 23"/>
            <p:cNvSpPr/>
            <p:nvPr/>
          </p:nvSpPr>
          <p:spPr>
            <a:xfrm>
              <a:off x="2495575" y="2219448"/>
              <a:ext cx="2786037" cy="595190"/>
            </a:xfrm>
            <a:prstGeom prst="trapezoid">
              <a:avLst>
                <a:gd name="adj" fmla="val 72641"/>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SCADA / HMI</a:t>
              </a:r>
              <a:endParaRPr lang="de-DE" sz="1200" dirty="0">
                <a:solidFill>
                  <a:srgbClr val="FFFFFF"/>
                </a:solidFill>
                <a:latin typeface="Calibri" panose="020F0502020204030204" pitchFamily="34" charset="0"/>
                <a:cs typeface="Arial" pitchFamily="34" charset="0"/>
              </a:endParaRPr>
            </a:p>
          </p:txBody>
        </p:sp>
        <p:sp>
          <p:nvSpPr>
            <p:cNvPr id="25" name="Trapezoid 24"/>
            <p:cNvSpPr/>
            <p:nvPr/>
          </p:nvSpPr>
          <p:spPr>
            <a:xfrm>
              <a:off x="2005347" y="2896940"/>
              <a:ext cx="3771565" cy="598735"/>
            </a:xfrm>
            <a:prstGeom prst="trapezoid">
              <a:avLst>
                <a:gd name="adj" fmla="val 72641"/>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PLC</a:t>
              </a:r>
              <a:r>
                <a:rPr lang="hu-HU" sz="1200" dirty="0" err="1" smtClean="0">
                  <a:solidFill>
                    <a:srgbClr val="FFFFFF"/>
                  </a:solidFill>
                  <a:latin typeface="Calibri" panose="020F0502020204030204" pitchFamily="34" charset="0"/>
                  <a:cs typeface="Arial" pitchFamily="34" charset="0"/>
                </a:rPr>
                <a:t>-k</a:t>
              </a:r>
              <a:endParaRPr lang="de-DE" sz="1200" dirty="0">
                <a:solidFill>
                  <a:srgbClr val="FFFFFF"/>
                </a:solidFill>
                <a:latin typeface="Calibri" panose="020F0502020204030204" pitchFamily="34" charset="0"/>
                <a:cs typeface="Arial" pitchFamily="34" charset="0"/>
              </a:endParaRPr>
            </a:p>
          </p:txBody>
        </p:sp>
        <p:sp>
          <p:nvSpPr>
            <p:cNvPr id="26" name="Trapezoid 25"/>
            <p:cNvSpPr/>
            <p:nvPr/>
          </p:nvSpPr>
          <p:spPr>
            <a:xfrm>
              <a:off x="1511957" y="3573015"/>
              <a:ext cx="4760255" cy="608459"/>
            </a:xfrm>
            <a:prstGeom prst="trapezoid">
              <a:avLst>
                <a:gd name="adj" fmla="val 72641"/>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hu-HU" sz="1200" dirty="0" smtClean="0">
                  <a:solidFill>
                    <a:srgbClr val="FFFFFF"/>
                  </a:solidFill>
                  <a:latin typeface="Calibri" panose="020F0502020204030204" pitchFamily="34" charset="0"/>
                  <a:cs typeface="Arial" pitchFamily="34" charset="0"/>
                </a:rPr>
                <a:t>Üzemi szint	    </a:t>
              </a:r>
              <a:r>
                <a:rPr lang="hu-HU" sz="1000" dirty="0" err="1" smtClean="0">
                  <a:solidFill>
                    <a:srgbClr val="FFFFFF"/>
                  </a:solidFill>
                  <a:latin typeface="Calibri" panose="020F0502020204030204" pitchFamily="34" charset="0"/>
                  <a:cs typeface="Arial" pitchFamily="34" charset="0"/>
                </a:rPr>
                <a:t>Profibus</a:t>
              </a:r>
              <a:r>
                <a:rPr lang="hu-HU" sz="1000" dirty="0" smtClean="0">
                  <a:solidFill>
                    <a:srgbClr val="FFFFFF"/>
                  </a:solidFill>
                  <a:latin typeface="Calibri" panose="020F0502020204030204" pitchFamily="34" charset="0"/>
                  <a:cs typeface="Arial" pitchFamily="34" charset="0"/>
                </a:rPr>
                <a:t> DP, </a:t>
              </a:r>
              <a:r>
                <a:rPr lang="hu-HU" sz="1000" dirty="0" err="1" smtClean="0">
                  <a:solidFill>
                    <a:srgbClr val="FFFFFF"/>
                  </a:solidFill>
                  <a:latin typeface="Calibri" panose="020F0502020204030204" pitchFamily="34" charset="0"/>
                  <a:cs typeface="Arial" pitchFamily="34" charset="0"/>
                </a:rPr>
                <a:t>Modbus</a:t>
              </a:r>
              <a:r>
                <a:rPr lang="hu-HU" sz="1000" dirty="0">
                  <a:solidFill>
                    <a:srgbClr val="FFFFFF"/>
                  </a:solidFill>
                  <a:latin typeface="Calibri" panose="020F0502020204030204" pitchFamily="34" charset="0"/>
                  <a:cs typeface="Arial" pitchFamily="34" charset="0"/>
                </a:rPr>
                <a:t> </a:t>
              </a:r>
              <a:r>
                <a:rPr lang="hu-HU" sz="1000" dirty="0" smtClean="0">
                  <a:solidFill>
                    <a:srgbClr val="FFFFFF"/>
                  </a:solidFill>
                  <a:latin typeface="Calibri" panose="020F0502020204030204" pitchFamily="34" charset="0"/>
                  <a:cs typeface="Arial" pitchFamily="34" charset="0"/>
                </a:rPr>
                <a:t>RTU, </a:t>
              </a:r>
              <a:r>
                <a:rPr lang="hu-HU" sz="1000" dirty="0" err="1" smtClean="0">
                  <a:solidFill>
                    <a:srgbClr val="FFFFFF"/>
                  </a:solidFill>
                  <a:latin typeface="Calibri" panose="020F0502020204030204" pitchFamily="34" charset="0"/>
                  <a:cs typeface="Arial" pitchFamily="34" charset="0"/>
                </a:rPr>
                <a:t>Modbus</a:t>
              </a:r>
              <a:r>
                <a:rPr lang="hu-HU" sz="1000" dirty="0" smtClean="0">
                  <a:solidFill>
                    <a:srgbClr val="FFFFFF"/>
                  </a:solidFill>
                  <a:latin typeface="Calibri" panose="020F0502020204030204" pitchFamily="34" charset="0"/>
                  <a:cs typeface="Arial" pitchFamily="34" charset="0"/>
                </a:rPr>
                <a:t> TCP, </a:t>
              </a:r>
              <a:r>
                <a:rPr lang="hu-HU" sz="1000" dirty="0" err="1" smtClean="0">
                  <a:solidFill>
                    <a:srgbClr val="FFFFFF"/>
                  </a:solidFill>
                  <a:latin typeface="Calibri" panose="020F0502020204030204" pitchFamily="34" charset="0"/>
                  <a:cs typeface="Arial" pitchFamily="34" charset="0"/>
                </a:rPr>
                <a:t>Profinet</a:t>
              </a:r>
              <a:r>
                <a:rPr lang="hu-HU" sz="1000" dirty="0" smtClean="0">
                  <a:solidFill>
                    <a:srgbClr val="FFFFFF"/>
                  </a:solidFill>
                  <a:latin typeface="Calibri" panose="020F0502020204030204" pitchFamily="34" charset="0"/>
                  <a:cs typeface="Arial" pitchFamily="34" charset="0"/>
                </a:rPr>
                <a:t>, </a:t>
              </a:r>
              <a:r>
                <a:rPr lang="hu-HU" sz="1000" dirty="0" err="1" smtClean="0">
                  <a:solidFill>
                    <a:srgbClr val="FFFFFF"/>
                  </a:solidFill>
                  <a:latin typeface="Calibri" panose="020F0502020204030204" pitchFamily="34" charset="0"/>
                  <a:cs typeface="Arial" pitchFamily="34" charset="0"/>
                </a:rPr>
                <a:t>CANOpen</a:t>
              </a:r>
              <a:r>
                <a:rPr lang="hu-HU" sz="1000" dirty="0" smtClean="0">
                  <a:solidFill>
                    <a:srgbClr val="FFFFFF"/>
                  </a:solidFill>
                  <a:latin typeface="Calibri" panose="020F0502020204030204" pitchFamily="34" charset="0"/>
                  <a:cs typeface="Arial" pitchFamily="34" charset="0"/>
                </a:rPr>
                <a:t>, Ethernet IP….</a:t>
              </a:r>
              <a:endParaRPr lang="de-DE" sz="1000" dirty="0">
                <a:solidFill>
                  <a:srgbClr val="FFFFFF"/>
                </a:solidFill>
                <a:latin typeface="Calibri" panose="020F0502020204030204" pitchFamily="34" charset="0"/>
                <a:cs typeface="Arial" pitchFamily="34" charset="0"/>
              </a:endParaRPr>
            </a:p>
          </p:txBody>
        </p:sp>
      </p:grpSp>
      <p:sp>
        <p:nvSpPr>
          <p:cNvPr id="8" name="Left-Right Arrow 7"/>
          <p:cNvSpPr/>
          <p:nvPr/>
        </p:nvSpPr>
        <p:spPr>
          <a:xfrm rot="16200000">
            <a:off x="5055853" y="3659033"/>
            <a:ext cx="1840199" cy="364330"/>
          </a:xfrm>
          <a:prstGeom prst="leftRightArrow">
            <a:avLst>
              <a:gd name="adj1" fmla="val 46030"/>
              <a:gd name="adj2" fmla="val 55503"/>
            </a:avLst>
          </a:prstGeom>
          <a:noFill/>
          <a:ln>
            <a:solidFill>
              <a:srgbClr val="0070C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dirty="0">
              <a:solidFill>
                <a:srgbClr val="0066CC"/>
              </a:solidFill>
              <a:cs typeface="Arial" pitchFamily="34" charset="0"/>
            </a:endParaRPr>
          </a:p>
        </p:txBody>
      </p:sp>
      <p:pic>
        <p:nvPicPr>
          <p:cNvPr id="10" name="Picture 9" descr="Logo_EtherCAT_gr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411" y="5661248"/>
            <a:ext cx="1284821" cy="2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rot="5400000">
            <a:off x="4716490" y="5545090"/>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sp>
        <p:nvSpPr>
          <p:cNvPr id="20" name="Left-Right Arrow 19"/>
          <p:cNvSpPr/>
          <p:nvPr/>
        </p:nvSpPr>
        <p:spPr>
          <a:xfrm rot="16200000">
            <a:off x="5920475" y="4086586"/>
            <a:ext cx="985092" cy="364330"/>
          </a:xfrm>
          <a:prstGeom prst="leftRightArrow">
            <a:avLst>
              <a:gd name="adj1" fmla="val 46030"/>
              <a:gd name="adj2" fmla="val 55503"/>
            </a:avLst>
          </a:prstGeom>
          <a:noFill/>
          <a:ln>
            <a:solidFill>
              <a:srgbClr val="0070C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dirty="0">
              <a:solidFill>
                <a:srgbClr val="0066CC"/>
              </a:solidFill>
              <a:cs typeface="Arial" pitchFamily="34" charset="0"/>
            </a:endParaRPr>
          </a:p>
        </p:txBody>
      </p:sp>
      <p:sp>
        <p:nvSpPr>
          <p:cNvPr id="21" name="Left-Right Arrow 20"/>
          <p:cNvSpPr/>
          <p:nvPr/>
        </p:nvSpPr>
        <p:spPr>
          <a:xfrm rot="16200000">
            <a:off x="6553576" y="4294601"/>
            <a:ext cx="569063" cy="364330"/>
          </a:xfrm>
          <a:prstGeom prst="leftRightArrow">
            <a:avLst>
              <a:gd name="adj1" fmla="val 46030"/>
              <a:gd name="adj2" fmla="val 55503"/>
            </a:avLst>
          </a:prstGeom>
          <a:noFill/>
          <a:ln>
            <a:solidFill>
              <a:srgbClr val="0070C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dirty="0">
              <a:solidFill>
                <a:srgbClr val="0066CC"/>
              </a:solidFill>
              <a:cs typeface="Arial" pitchFamily="34" charset="0"/>
            </a:endParaRPr>
          </a:p>
        </p:txBody>
      </p:sp>
      <p:sp>
        <p:nvSpPr>
          <p:cNvPr id="32" name="Cloud 31"/>
          <p:cNvSpPr/>
          <p:nvPr/>
        </p:nvSpPr>
        <p:spPr>
          <a:xfrm>
            <a:off x="6300192" y="1440160"/>
            <a:ext cx="1944216" cy="1008112"/>
          </a:xfrm>
          <a:prstGeom prst="cloud">
            <a:avLst/>
          </a:prstGeom>
          <a:solidFill>
            <a:schemeClr val="bg1">
              <a:lumMod val="6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hu-HU" sz="1200" dirty="0" smtClean="0">
                <a:solidFill>
                  <a:srgbClr val="FFFFFF"/>
                </a:solidFill>
                <a:latin typeface="Calibri" panose="020F0502020204030204" pitchFamily="34" charset="0"/>
              </a:rPr>
              <a:t>Felhő</a:t>
            </a:r>
            <a:endParaRPr lang="de-DE" sz="1200" dirty="0">
              <a:solidFill>
                <a:srgbClr val="FFFFFF"/>
              </a:solidFill>
              <a:latin typeface="Calibri" panose="020F0502020204030204" pitchFamily="34" charset="0"/>
            </a:endParaRPr>
          </a:p>
        </p:txBody>
      </p:sp>
      <p:sp>
        <p:nvSpPr>
          <p:cNvPr id="31" name="Left-Right Arrow 30"/>
          <p:cNvSpPr/>
          <p:nvPr/>
        </p:nvSpPr>
        <p:spPr>
          <a:xfrm rot="16200000">
            <a:off x="6151792" y="3458623"/>
            <a:ext cx="2241017" cy="364330"/>
          </a:xfrm>
          <a:prstGeom prst="leftRightArrow">
            <a:avLst>
              <a:gd name="adj1" fmla="val 46030"/>
              <a:gd name="adj2" fmla="val 55503"/>
            </a:avLst>
          </a:prstGeom>
          <a:noFill/>
          <a:ln>
            <a:solidFill>
              <a:srgbClr val="7030A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1200" dirty="0">
              <a:solidFill>
                <a:srgbClr val="0066CC"/>
              </a:solidFill>
              <a:cs typeface="Arial" pitchFamily="34" charset="0"/>
            </a:endParaRPr>
          </a:p>
        </p:txBody>
      </p:sp>
      <p:sp>
        <p:nvSpPr>
          <p:cNvPr id="29" name="Left-Right Arrow 28"/>
          <p:cNvSpPr/>
          <p:nvPr/>
        </p:nvSpPr>
        <p:spPr>
          <a:xfrm>
            <a:off x="5364089" y="4949443"/>
            <a:ext cx="1726046" cy="451157"/>
          </a:xfrm>
          <a:prstGeom prst="leftRightArrow">
            <a:avLst>
              <a:gd name="adj1" fmla="val 46030"/>
              <a:gd name="adj2" fmla="val 55503"/>
            </a:avLst>
          </a:prstGeom>
          <a:noFill/>
          <a:ln>
            <a:solidFill>
              <a:srgbClr val="C000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sz="800" dirty="0" smtClean="0">
                <a:solidFill>
                  <a:schemeClr val="bg1"/>
                </a:solidFill>
                <a:cs typeface="Arial" pitchFamily="34" charset="0"/>
              </a:rPr>
              <a:t>ADS, EAP, OPC-UA, ...</a:t>
            </a:r>
            <a:endParaRPr lang="de-DE" sz="800" dirty="0">
              <a:solidFill>
                <a:schemeClr val="bg1"/>
              </a:solidFill>
              <a:cs typeface="Arial" pitchFamily="34" charset="0"/>
            </a:endParaRPr>
          </a:p>
        </p:txBody>
      </p:sp>
      <p:sp>
        <p:nvSpPr>
          <p:cNvPr id="34" name="Right Arrow 33"/>
          <p:cNvSpPr/>
          <p:nvPr/>
        </p:nvSpPr>
        <p:spPr>
          <a:xfrm rot="5400000">
            <a:off x="7316371" y="5541388"/>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12201" r="13844"/>
          <a:stretch/>
        </p:blipFill>
        <p:spPr>
          <a:xfrm>
            <a:off x="4572000" y="4916809"/>
            <a:ext cx="684929" cy="485561"/>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t="12201" r="13844"/>
          <a:stretch/>
        </p:blipFill>
        <p:spPr>
          <a:xfrm>
            <a:off x="7197295" y="4932240"/>
            <a:ext cx="684929" cy="485561"/>
          </a:xfrm>
          <a:prstGeom prst="rect">
            <a:avLst/>
          </a:prstGeom>
          <a:effectLst>
            <a:outerShdw blurRad="50800" dist="38100" dir="2700000" algn="tl" rotWithShape="0">
              <a:prstClr val="black">
                <a:alpha val="40000"/>
              </a:prstClr>
            </a:outerShdw>
          </a:effectLst>
        </p:spPr>
      </p:pic>
      <p:sp>
        <p:nvSpPr>
          <p:cNvPr id="3" name="Szövegdoboz 2"/>
          <p:cNvSpPr txBox="1"/>
          <p:nvPr/>
        </p:nvSpPr>
        <p:spPr>
          <a:xfrm>
            <a:off x="4556090" y="6441597"/>
            <a:ext cx="3149937" cy="369332"/>
          </a:xfrm>
          <a:prstGeom prst="rect">
            <a:avLst/>
          </a:prstGeom>
          <a:noFill/>
        </p:spPr>
        <p:txBody>
          <a:bodyPr wrap="square" rtlCol="0">
            <a:spAutoFit/>
          </a:bodyPr>
          <a:lstStyle/>
          <a:p>
            <a:r>
              <a:rPr lang="hu-HU" dirty="0" err="1" smtClean="0"/>
              <a:t>Industrial</a:t>
            </a:r>
            <a:r>
              <a:rPr lang="hu-HU" dirty="0" smtClean="0"/>
              <a:t> Internet of </a:t>
            </a:r>
            <a:r>
              <a:rPr lang="hu-HU" dirty="0" err="1" smtClean="0"/>
              <a:t>Things</a:t>
            </a:r>
            <a:endParaRPr lang="hu-HU" dirty="0"/>
          </a:p>
        </p:txBody>
      </p:sp>
    </p:spTree>
    <p:extLst>
      <p:ext uri="{BB962C8B-B14F-4D97-AF65-F5344CB8AC3E}">
        <p14:creationId xmlns:p14="http://schemas.microsoft.com/office/powerpoint/2010/main" val="265674224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6084888" y="3161259"/>
            <a:ext cx="3049588" cy="2033058"/>
          </a:xfrm>
        </p:spPr>
      </p:pic>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tretch>
            <a:fillRect/>
          </a:stretch>
        </p:blipFill>
        <p:spPr>
          <a:xfrm>
            <a:off x="6084888" y="1107179"/>
            <a:ext cx="3049587" cy="2029055"/>
          </a:xfrm>
        </p:spPr>
      </p:pic>
      <p:sp>
        <p:nvSpPr>
          <p:cNvPr id="4" name="Text Placeholder 3"/>
          <p:cNvSpPr>
            <a:spLocks noGrp="1"/>
          </p:cNvSpPr>
          <p:nvPr>
            <p:ph type="body" sz="quarter" idx="15"/>
          </p:nvPr>
        </p:nvSpPr>
        <p:spPr/>
        <p:txBody>
          <a:bodyPr/>
          <a:lstStyle/>
          <a:p>
            <a:endParaRPr lang="de-DE" dirty="0" smtClean="0"/>
          </a:p>
          <a:p>
            <a:r>
              <a:rPr lang="hu-HU" b="1" dirty="0" smtClean="0"/>
              <a:t>Gyártási költségek </a:t>
            </a:r>
            <a:r>
              <a:rPr lang="hu-HU" dirty="0" smtClean="0"/>
              <a:t>csökkentése</a:t>
            </a:r>
            <a:endParaRPr lang="de-DE" b="1" dirty="0" smtClean="0"/>
          </a:p>
          <a:p>
            <a:r>
              <a:rPr lang="hu-HU" b="1" dirty="0" smtClean="0"/>
              <a:t>Termékminőség </a:t>
            </a:r>
            <a:r>
              <a:rPr lang="hu-HU" dirty="0" smtClean="0"/>
              <a:t>javítása</a:t>
            </a:r>
            <a:endParaRPr lang="de-DE" b="1" dirty="0" smtClean="0"/>
          </a:p>
          <a:p>
            <a:r>
              <a:rPr lang="hu-HU" dirty="0" smtClean="0"/>
              <a:t>Hatékony </a:t>
            </a:r>
            <a:r>
              <a:rPr lang="hu-HU" b="1" dirty="0" smtClean="0"/>
              <a:t>gyártásfelügyelet</a:t>
            </a:r>
            <a:endParaRPr lang="de-DE" b="1" dirty="0" smtClean="0"/>
          </a:p>
          <a:p>
            <a:r>
              <a:rPr lang="hu-HU" b="1" dirty="0" smtClean="0"/>
              <a:t>Gyártási veszteségek </a:t>
            </a:r>
            <a:r>
              <a:rPr lang="hu-HU" dirty="0" smtClean="0"/>
              <a:t>csökkentése</a:t>
            </a:r>
          </a:p>
          <a:p>
            <a:r>
              <a:rPr lang="hu-HU" dirty="0"/>
              <a:t>Hatékony </a:t>
            </a:r>
            <a:r>
              <a:rPr lang="hu-HU" b="1" dirty="0" smtClean="0"/>
              <a:t>gépkarbantartás</a:t>
            </a:r>
            <a:endParaRPr lang="de-DE" b="1" dirty="0"/>
          </a:p>
          <a:p>
            <a:pPr lvl="1"/>
            <a:r>
              <a:rPr lang="hu-HU" sz="1800" dirty="0"/>
              <a:t>Dedikált és kiszámítható</a:t>
            </a:r>
            <a:endParaRPr lang="de-DE" sz="1800" dirty="0"/>
          </a:p>
          <a:p>
            <a:endParaRPr lang="de-DE" b="1" dirty="0" smtClean="0"/>
          </a:p>
          <a:p>
            <a:pPr marL="0" indent="0">
              <a:buNone/>
            </a:pPr>
            <a:endParaRPr lang="de-DE" dirty="0" smtClean="0">
              <a:sym typeface="Wingdings" panose="05000000000000000000" pitchFamily="2" charset="2"/>
            </a:endParaRPr>
          </a:p>
          <a:p>
            <a:pPr>
              <a:buFont typeface="Wingdings" panose="05000000000000000000" pitchFamily="2" charset="2"/>
              <a:buChar char="à"/>
            </a:pPr>
            <a:r>
              <a:rPr lang="hu-HU" dirty="0" smtClean="0">
                <a:solidFill>
                  <a:srgbClr val="009900"/>
                </a:solidFill>
                <a:sym typeface="Wingdings" panose="05000000000000000000" pitchFamily="2" charset="2"/>
              </a:rPr>
              <a:t>Versenyképesség növelése</a:t>
            </a:r>
            <a:r>
              <a:rPr lang="de-DE" dirty="0" smtClean="0">
                <a:solidFill>
                  <a:srgbClr val="009900"/>
                </a:solidFill>
                <a:sym typeface="Wingdings" panose="05000000000000000000" pitchFamily="2" charset="2"/>
              </a:rPr>
              <a:t>!!</a:t>
            </a:r>
          </a:p>
          <a:p>
            <a:pPr marL="0" indent="0">
              <a:buNone/>
            </a:pPr>
            <a:endParaRPr lang="de-DE" dirty="0">
              <a:solidFill>
                <a:srgbClr val="009900"/>
              </a:solidFill>
            </a:endParaRPr>
          </a:p>
        </p:txBody>
      </p:sp>
      <p:sp>
        <p:nvSpPr>
          <p:cNvPr id="5" name="Title 4"/>
          <p:cNvSpPr>
            <a:spLocks noGrp="1"/>
          </p:cNvSpPr>
          <p:nvPr>
            <p:ph type="title"/>
          </p:nvPr>
        </p:nvSpPr>
        <p:spPr/>
        <p:txBody>
          <a:bodyPr/>
          <a:lstStyle/>
          <a:p>
            <a:r>
              <a:rPr lang="hu-HU" dirty="0" smtClean="0"/>
              <a:t>Végfelhasználók célkitűzései</a:t>
            </a:r>
            <a:endParaRPr lang="de-DE" dirty="0"/>
          </a:p>
        </p:txBody>
      </p:sp>
      <p:pic>
        <p:nvPicPr>
          <p:cNvPr id="8" name="Picture Placeholder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8655" y="5208673"/>
            <a:ext cx="3045820" cy="1637956"/>
          </a:xfrm>
          <a:prstGeom prst="rect">
            <a:avLst/>
          </a:prstGeom>
          <a:ln w="6350">
            <a:solidFill>
              <a:schemeClr val="bg1">
                <a:lumMod val="95000"/>
              </a:schemeClr>
            </a:solidFill>
          </a:ln>
        </p:spPr>
      </p:pic>
      <p:sp>
        <p:nvSpPr>
          <p:cNvPr id="2" name="Slide Number Placeholder 1"/>
          <p:cNvSpPr>
            <a:spLocks noGrp="1"/>
          </p:cNvSpPr>
          <p:nvPr>
            <p:ph type="sldNum" sz="quarter" idx="4"/>
          </p:nvPr>
        </p:nvSpPr>
        <p:spPr/>
        <p:txBody>
          <a:bodyPr/>
          <a:lstStyle/>
          <a:p>
            <a:fld id="{A930EF64-91C9-4EBD-82F9-3643AB15A28C}" type="slidenum">
              <a:rPr lang="de-DE" smtClean="0"/>
              <a:pPr/>
              <a:t>4</a:t>
            </a:fld>
            <a:endParaRPr lang="de-DE"/>
          </a:p>
        </p:txBody>
      </p:sp>
    </p:spTree>
    <p:extLst>
      <p:ext uri="{BB962C8B-B14F-4D97-AF65-F5344CB8AC3E}">
        <p14:creationId xmlns:p14="http://schemas.microsoft.com/office/powerpoint/2010/main" val="27221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tretch>
            <a:fillRect/>
          </a:stretch>
        </p:blipFill>
        <p:spPr>
          <a:xfrm>
            <a:off x="6084887" y="3153034"/>
            <a:ext cx="3049588" cy="2287191"/>
          </a:xfrm>
        </p:spPr>
      </p:pic>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tretch>
            <a:fillRect/>
          </a:stretch>
        </p:blipFill>
        <p:spPr>
          <a:xfrm>
            <a:off x="6084888" y="1098960"/>
            <a:ext cx="3049587" cy="2035267"/>
          </a:xfrm>
        </p:spPr>
      </p:pic>
      <p:sp>
        <p:nvSpPr>
          <p:cNvPr id="4" name="Text Placeholder 3"/>
          <p:cNvSpPr>
            <a:spLocks noGrp="1"/>
          </p:cNvSpPr>
          <p:nvPr>
            <p:ph type="body" sz="quarter" idx="15"/>
          </p:nvPr>
        </p:nvSpPr>
        <p:spPr/>
        <p:txBody>
          <a:bodyPr/>
          <a:lstStyle/>
          <a:p>
            <a:endParaRPr lang="de-DE" dirty="0" smtClean="0"/>
          </a:p>
          <a:p>
            <a:r>
              <a:rPr lang="hu-HU" dirty="0" smtClean="0"/>
              <a:t>A gép </a:t>
            </a:r>
            <a:r>
              <a:rPr lang="hu-HU" b="1" dirty="0" smtClean="0"/>
              <a:t>gyártási költségeinek </a:t>
            </a:r>
            <a:r>
              <a:rPr lang="hu-HU" dirty="0" smtClean="0"/>
              <a:t>csökkentése</a:t>
            </a:r>
            <a:endParaRPr lang="de-DE" b="1" dirty="0" smtClean="0"/>
          </a:p>
          <a:p>
            <a:r>
              <a:rPr lang="hu-HU" dirty="0" smtClean="0"/>
              <a:t>Intelligens </a:t>
            </a:r>
            <a:r>
              <a:rPr lang="hu-HU" b="1" dirty="0" err="1" smtClean="0"/>
              <a:t>gépoptimalizáció</a:t>
            </a:r>
            <a:endParaRPr lang="de-DE" b="1" dirty="0" smtClean="0"/>
          </a:p>
          <a:p>
            <a:pPr lvl="1"/>
            <a:r>
              <a:rPr lang="hu-HU" sz="1800" dirty="0" smtClean="0">
                <a:sym typeface="Wingdings" panose="05000000000000000000" pitchFamily="2" charset="2"/>
              </a:rPr>
              <a:t>Gyártási </a:t>
            </a:r>
            <a:r>
              <a:rPr lang="hu-HU" sz="1800" dirty="0" smtClean="0">
                <a:sym typeface="Wingdings" panose="05000000000000000000" pitchFamily="2" charset="2"/>
              </a:rPr>
              <a:t>ciklusidő </a:t>
            </a:r>
            <a:r>
              <a:rPr lang="hu-HU" sz="1800" dirty="0" smtClean="0">
                <a:sym typeface="Wingdings" panose="05000000000000000000" pitchFamily="2" charset="2"/>
              </a:rPr>
              <a:t>optimalizálása</a:t>
            </a:r>
            <a:endParaRPr lang="de-DE" sz="1800" dirty="0" smtClean="0">
              <a:sym typeface="Wingdings" panose="05000000000000000000" pitchFamily="2" charset="2"/>
            </a:endParaRPr>
          </a:p>
          <a:p>
            <a:pPr lvl="1"/>
            <a:r>
              <a:rPr lang="hu-HU" sz="1800" dirty="0" smtClean="0">
                <a:sym typeface="Wingdings" panose="05000000000000000000" pitchFamily="2" charset="2"/>
              </a:rPr>
              <a:t>Energiafogyasztás </a:t>
            </a:r>
            <a:r>
              <a:rPr lang="hu-HU" sz="1800" dirty="0" smtClean="0">
                <a:sym typeface="Wingdings" panose="05000000000000000000" pitchFamily="2" charset="2"/>
              </a:rPr>
              <a:t>optimalizálása</a:t>
            </a:r>
            <a:endParaRPr lang="de-DE" sz="1800" dirty="0" smtClean="0">
              <a:sym typeface="Wingdings" panose="05000000000000000000" pitchFamily="2" charset="2"/>
            </a:endParaRPr>
          </a:p>
          <a:p>
            <a:r>
              <a:rPr lang="hu-HU" dirty="0" smtClean="0"/>
              <a:t>Hatékony </a:t>
            </a:r>
            <a:r>
              <a:rPr lang="hu-HU" b="1" dirty="0" smtClean="0"/>
              <a:t>gépkarbantartás</a:t>
            </a:r>
            <a:endParaRPr lang="de-DE" b="1" dirty="0"/>
          </a:p>
          <a:p>
            <a:pPr lvl="1"/>
            <a:r>
              <a:rPr lang="hu-HU" sz="1800" dirty="0" smtClean="0"/>
              <a:t>Dedikált és kiszámítható</a:t>
            </a:r>
            <a:endParaRPr lang="de-DE" sz="1800" dirty="0"/>
          </a:p>
          <a:p>
            <a:r>
              <a:rPr lang="hu-HU" dirty="0" smtClean="0"/>
              <a:t>Gép </a:t>
            </a:r>
            <a:r>
              <a:rPr lang="hu-HU" b="1" dirty="0" smtClean="0"/>
              <a:t>vonzóvá</a:t>
            </a:r>
            <a:r>
              <a:rPr lang="hu-HU" dirty="0" smtClean="0"/>
              <a:t> tétele</a:t>
            </a:r>
            <a:endParaRPr lang="de-DE" b="1" dirty="0"/>
          </a:p>
          <a:p>
            <a:pPr lvl="1"/>
            <a:endParaRPr lang="de-DE" dirty="0" smtClean="0">
              <a:sym typeface="Wingdings" panose="05000000000000000000" pitchFamily="2" charset="2"/>
            </a:endParaRPr>
          </a:p>
          <a:p>
            <a:pPr>
              <a:buFont typeface="Wingdings" panose="05000000000000000000" pitchFamily="2" charset="2"/>
              <a:buChar char="à"/>
            </a:pPr>
            <a:r>
              <a:rPr lang="hu-HU" dirty="0" smtClean="0">
                <a:solidFill>
                  <a:srgbClr val="009900"/>
                </a:solidFill>
                <a:sym typeface="Wingdings" panose="05000000000000000000" pitchFamily="2" charset="2"/>
              </a:rPr>
              <a:t>Versenyképesség növelése!!</a:t>
            </a:r>
            <a:endParaRPr lang="de-DE" dirty="0" smtClean="0">
              <a:solidFill>
                <a:srgbClr val="009900"/>
              </a:solidFill>
              <a:sym typeface="Wingdings" panose="05000000000000000000" pitchFamily="2" charset="2"/>
            </a:endParaRPr>
          </a:p>
          <a:p>
            <a:pPr>
              <a:buFont typeface="Wingdings" panose="05000000000000000000" pitchFamily="2" charset="2"/>
              <a:buChar char="à"/>
            </a:pPr>
            <a:r>
              <a:rPr lang="hu-HU" dirty="0" smtClean="0">
                <a:solidFill>
                  <a:srgbClr val="009900"/>
                </a:solidFill>
                <a:sym typeface="Wingdings" panose="05000000000000000000" pitchFamily="2" charset="2"/>
              </a:rPr>
              <a:t>Új üzleti modellek kidolgozása</a:t>
            </a:r>
            <a:endParaRPr lang="de-DE" dirty="0">
              <a:solidFill>
                <a:srgbClr val="009900"/>
              </a:solidFill>
            </a:endParaRPr>
          </a:p>
        </p:txBody>
      </p:sp>
      <p:sp>
        <p:nvSpPr>
          <p:cNvPr id="5" name="Title 4"/>
          <p:cNvSpPr>
            <a:spLocks noGrp="1"/>
          </p:cNvSpPr>
          <p:nvPr>
            <p:ph type="title"/>
          </p:nvPr>
        </p:nvSpPr>
        <p:spPr/>
        <p:txBody>
          <a:bodyPr/>
          <a:lstStyle/>
          <a:p>
            <a:r>
              <a:rPr lang="hu-HU" dirty="0" err="1" smtClean="0"/>
              <a:t>Gépgyártók</a:t>
            </a:r>
            <a:r>
              <a:rPr lang="hu-HU" dirty="0" smtClean="0"/>
              <a:t> célkitűzései</a:t>
            </a:r>
            <a:endParaRPr lang="de-DE" dirty="0"/>
          </a:p>
        </p:txBody>
      </p:sp>
      <p:sp>
        <p:nvSpPr>
          <p:cNvPr id="2" name="Slide Number Placeholder 1"/>
          <p:cNvSpPr>
            <a:spLocks noGrp="1"/>
          </p:cNvSpPr>
          <p:nvPr>
            <p:ph type="sldNum" sz="quarter" idx="4"/>
          </p:nvPr>
        </p:nvSpPr>
        <p:spPr/>
        <p:txBody>
          <a:bodyPr/>
          <a:lstStyle/>
          <a:p>
            <a:fld id="{A930EF64-91C9-4EBD-82F9-3643AB15A28C}" type="slidenum">
              <a:rPr lang="de-DE" smtClean="0"/>
              <a:pPr/>
              <a:t>5</a:t>
            </a:fld>
            <a:endParaRPr lang="de-DE"/>
          </a:p>
        </p:txBody>
      </p:sp>
    </p:spTree>
    <p:extLst>
      <p:ext uri="{BB962C8B-B14F-4D97-AF65-F5344CB8AC3E}">
        <p14:creationId xmlns:p14="http://schemas.microsoft.com/office/powerpoint/2010/main" val="225249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084168" y="1091767"/>
            <a:ext cx="3049587" cy="1675597"/>
          </a:xfrm>
        </p:spPr>
      </p:pic>
      <p:sp>
        <p:nvSpPr>
          <p:cNvPr id="4" name="Text Placeholder 3"/>
          <p:cNvSpPr>
            <a:spLocks noGrp="1"/>
          </p:cNvSpPr>
          <p:nvPr>
            <p:ph type="body" sz="quarter" idx="15"/>
          </p:nvPr>
        </p:nvSpPr>
        <p:spPr/>
        <p:txBody>
          <a:bodyPr/>
          <a:lstStyle/>
          <a:p>
            <a:endParaRPr lang="de-DE" dirty="0" smtClean="0"/>
          </a:p>
          <a:p>
            <a:r>
              <a:rPr lang="hu-HU" dirty="0" smtClean="0"/>
              <a:t>Gép-adatgyűjtés </a:t>
            </a:r>
            <a:r>
              <a:rPr lang="hu-HU" dirty="0" smtClean="0"/>
              <a:t>– Több részletesebb adat</a:t>
            </a:r>
            <a:endParaRPr lang="de-DE" dirty="0" smtClean="0"/>
          </a:p>
          <a:p>
            <a:pPr lvl="1"/>
            <a:r>
              <a:rPr lang="hu-HU" dirty="0" smtClean="0"/>
              <a:t>Könnyű és biztonságos </a:t>
            </a:r>
            <a:r>
              <a:rPr lang="hu-HU" dirty="0" smtClean="0"/>
              <a:t>adathozzáférés</a:t>
            </a:r>
            <a:endParaRPr lang="de-DE" dirty="0"/>
          </a:p>
          <a:p>
            <a:pPr lvl="1"/>
            <a:r>
              <a:rPr lang="hu-HU" dirty="0" smtClean="0"/>
              <a:t>Végtelen tárhely</a:t>
            </a:r>
            <a:r>
              <a:rPr lang="de-DE" dirty="0" smtClean="0"/>
              <a:t> </a:t>
            </a:r>
            <a:r>
              <a:rPr lang="de-DE" dirty="0" smtClean="0">
                <a:sym typeface="Wingdings" panose="05000000000000000000" pitchFamily="2" charset="2"/>
              </a:rPr>
              <a:t></a:t>
            </a:r>
            <a:endParaRPr lang="de-DE" dirty="0"/>
          </a:p>
          <a:p>
            <a:r>
              <a:rPr lang="hu-HU" dirty="0" smtClean="0"/>
              <a:t>Erős és skálázható eszközök</a:t>
            </a:r>
            <a:endParaRPr lang="de-DE" dirty="0" smtClean="0"/>
          </a:p>
          <a:p>
            <a:r>
              <a:rPr lang="hu-HU" dirty="0" smtClean="0"/>
              <a:t>Helyfüggetlen </a:t>
            </a:r>
            <a:r>
              <a:rPr lang="hu-HU" dirty="0" smtClean="0"/>
              <a:t>hozzáférés (nem minden esetben)</a:t>
            </a:r>
            <a:endParaRPr lang="de-DE" dirty="0" smtClean="0"/>
          </a:p>
          <a:p>
            <a:r>
              <a:rPr lang="hu-HU" dirty="0" smtClean="0"/>
              <a:t>Magas </a:t>
            </a:r>
            <a:r>
              <a:rPr lang="hu-HU" dirty="0" err="1" smtClean="0"/>
              <a:t>kihasználhatóságú</a:t>
            </a:r>
            <a:r>
              <a:rPr lang="hu-HU" dirty="0" smtClean="0"/>
              <a:t> eszközök</a:t>
            </a:r>
            <a:endParaRPr lang="de-DE" dirty="0" smtClean="0"/>
          </a:p>
          <a:p>
            <a:r>
              <a:rPr lang="hu-HU" dirty="0" smtClean="0">
                <a:sym typeface="Wingdings" panose="05000000000000000000" pitchFamily="2" charset="2"/>
              </a:rPr>
              <a:t>Könnyű integrálhatóság</a:t>
            </a:r>
            <a:endParaRPr lang="de-DE" dirty="0" smtClean="0">
              <a:sym typeface="Wingdings" panose="05000000000000000000" pitchFamily="2" charset="2"/>
            </a:endParaRPr>
          </a:p>
          <a:p>
            <a:r>
              <a:rPr lang="hu-HU" dirty="0" smtClean="0">
                <a:sym typeface="Wingdings" panose="05000000000000000000" pitchFamily="2" charset="2"/>
              </a:rPr>
              <a:t>Szabványos interfészek</a:t>
            </a:r>
            <a:endParaRPr lang="de-DE" dirty="0"/>
          </a:p>
          <a:p>
            <a:endParaRPr lang="de-DE" dirty="0" smtClean="0"/>
          </a:p>
          <a:p>
            <a:endParaRPr lang="de-DE" dirty="0"/>
          </a:p>
          <a:p>
            <a:endParaRPr lang="de-DE" dirty="0" smtClean="0"/>
          </a:p>
        </p:txBody>
      </p:sp>
      <p:sp>
        <p:nvSpPr>
          <p:cNvPr id="5" name="Title 4"/>
          <p:cNvSpPr>
            <a:spLocks noGrp="1"/>
          </p:cNvSpPr>
          <p:nvPr>
            <p:ph type="title"/>
          </p:nvPr>
        </p:nvSpPr>
        <p:spPr/>
        <p:txBody>
          <a:bodyPr/>
          <a:lstStyle/>
          <a:p>
            <a:r>
              <a:rPr lang="hu-HU" dirty="0" smtClean="0"/>
              <a:t>Mi szükséges a megvalósításhoz?</a:t>
            </a:r>
            <a:endParaRPr lang="de-DE" dirty="0"/>
          </a:p>
        </p:txBody>
      </p:sp>
      <p:pic>
        <p:nvPicPr>
          <p:cNvPr id="8" name="Picture Placeholder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4888" y="4812908"/>
            <a:ext cx="3049587" cy="2035267"/>
          </a:xfrm>
          <a:prstGeom prst="rect">
            <a:avLst/>
          </a:prstGeom>
          <a:ln w="6350">
            <a:solidFill>
              <a:schemeClr val="bg1">
                <a:lumMod val="95000"/>
              </a:schemeClr>
            </a:solidFill>
          </a:ln>
        </p:spPr>
      </p:pic>
      <p:pic>
        <p:nvPicPr>
          <p:cNvPr id="7" name="Picture 61" descr="Wor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888" y="2856499"/>
            <a:ext cx="3046054"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A930EF64-91C9-4EBD-82F9-3643AB15A28C}" type="slidenum">
              <a:rPr lang="de-DE" smtClean="0"/>
              <a:pPr/>
              <a:t>6</a:t>
            </a:fld>
            <a:endParaRPr lang="de-DE"/>
          </a:p>
        </p:txBody>
      </p:sp>
    </p:spTree>
    <p:extLst>
      <p:ext uri="{BB962C8B-B14F-4D97-AF65-F5344CB8AC3E}">
        <p14:creationId xmlns:p14="http://schemas.microsoft.com/office/powerpoint/2010/main" val="239128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500"/>
                                        <p:tgtEl>
                                          <p:spTgt spid="4">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fade">
                                      <p:cBhvr>
                                        <p:cTn id="3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u-HU" dirty="0"/>
              <a:t>Mi szükséges a megvalósításhoz?</a:t>
            </a:r>
            <a:endParaRPr lang="de-DE" dirty="0"/>
          </a:p>
        </p:txBody>
      </p:sp>
      <p:sp>
        <p:nvSpPr>
          <p:cNvPr id="35" name="Rounded Rectangle 34"/>
          <p:cNvSpPr/>
          <p:nvPr/>
        </p:nvSpPr>
        <p:spPr>
          <a:xfrm>
            <a:off x="7880196" y="3717032"/>
            <a:ext cx="1022587" cy="767878"/>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1200" dirty="0" smtClean="0">
                <a:solidFill>
                  <a:schemeClr val="tx1"/>
                </a:solidFill>
                <a:latin typeface="Arial" pitchFamily="34" charset="0"/>
                <a:cs typeface="Arial" pitchFamily="34" charset="0"/>
              </a:rPr>
              <a:t>Analitikai szoftverek</a:t>
            </a:r>
            <a:endParaRPr lang="de-DE" sz="1200" dirty="0">
              <a:solidFill>
                <a:schemeClr val="tx1"/>
              </a:solidFill>
              <a:latin typeface="Arial" pitchFamily="34" charset="0"/>
              <a:cs typeface="Arial" pitchFamily="34" charset="0"/>
            </a:endParaRPr>
          </a:p>
        </p:txBody>
      </p:sp>
      <p:pic>
        <p:nvPicPr>
          <p:cNvPr id="50" name="Picture 2" descr="https://pixabay.com/static/uploads/photo/2014/03/24/17/21/wrong-295503_960_7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60" y="2464362"/>
            <a:ext cx="251528" cy="25152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pixabay.com/static/uploads/photo/2014/03/24/17/21/wrong-295503_960_7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60" y="2117267"/>
            <a:ext cx="251528" cy="25152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pixabay.com/static/uploads/photo/2014/03/24/17/21/wrong-295503_960_7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61" y="2817494"/>
            <a:ext cx="251528" cy="2515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s://pixabay.com/static/uploads/photo/2014/03/24/17/21/wrong-295503_960_7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39" y="3173063"/>
            <a:ext cx="251528" cy="2515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images.all-free-download.com/images/graphicthumb/green_globe_ok_tic_5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743" y="3481083"/>
            <a:ext cx="307957" cy="307957"/>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6"/>
          <p:cNvGrpSpPr>
            <a:grpSpLocks noChangeAspect="1"/>
          </p:cNvGrpSpPr>
          <p:nvPr/>
        </p:nvGrpSpPr>
        <p:grpSpPr>
          <a:xfrm>
            <a:off x="2123728" y="2157610"/>
            <a:ext cx="6105026" cy="4251102"/>
            <a:chOff x="1511957" y="866775"/>
            <a:chExt cx="4760255" cy="3314699"/>
          </a:xfrm>
          <a:effectLst>
            <a:outerShdw blurRad="50800" dist="38100" dir="2700000" algn="tl" rotWithShape="0">
              <a:prstClr val="black">
                <a:alpha val="40000"/>
              </a:prstClr>
            </a:outerShdw>
          </a:effectLst>
        </p:grpSpPr>
        <p:sp>
          <p:nvSpPr>
            <p:cNvPr id="55" name="Isosceles Triangle 21"/>
            <p:cNvSpPr/>
            <p:nvPr/>
          </p:nvSpPr>
          <p:spPr>
            <a:xfrm>
              <a:off x="3457575" y="866775"/>
              <a:ext cx="842963" cy="595313"/>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de-DE" sz="1200" dirty="0">
                  <a:solidFill>
                    <a:schemeClr val="tx1"/>
                  </a:solidFill>
                  <a:latin typeface="Calibri" panose="020F0502020204030204" pitchFamily="34" charset="0"/>
                  <a:cs typeface="Arial" pitchFamily="34" charset="0"/>
                </a:rPr>
                <a:t>ERP</a:t>
              </a:r>
            </a:p>
          </p:txBody>
        </p:sp>
        <p:sp>
          <p:nvSpPr>
            <p:cNvPr id="56" name="Trapezoid 55"/>
            <p:cNvSpPr/>
            <p:nvPr/>
          </p:nvSpPr>
          <p:spPr>
            <a:xfrm>
              <a:off x="2987824" y="1543050"/>
              <a:ext cx="1798489" cy="585788"/>
            </a:xfrm>
            <a:prstGeom prst="trapezoid">
              <a:avLst>
                <a:gd name="adj" fmla="val 72641"/>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MES</a:t>
              </a:r>
              <a:endParaRPr lang="de-DE" sz="1200" dirty="0">
                <a:solidFill>
                  <a:srgbClr val="FFFFFF"/>
                </a:solidFill>
                <a:latin typeface="Calibri" panose="020F0502020204030204" pitchFamily="34" charset="0"/>
                <a:cs typeface="Arial" pitchFamily="34" charset="0"/>
              </a:endParaRPr>
            </a:p>
          </p:txBody>
        </p:sp>
        <p:sp>
          <p:nvSpPr>
            <p:cNvPr id="57" name="Trapezoid 56"/>
            <p:cNvSpPr/>
            <p:nvPr/>
          </p:nvSpPr>
          <p:spPr>
            <a:xfrm>
              <a:off x="2495575" y="2219448"/>
              <a:ext cx="2786037" cy="595190"/>
            </a:xfrm>
            <a:prstGeom prst="trapezoid">
              <a:avLst>
                <a:gd name="adj" fmla="val 72641"/>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SCADA / HMI</a:t>
              </a:r>
              <a:endParaRPr lang="de-DE" sz="1200" dirty="0">
                <a:solidFill>
                  <a:srgbClr val="FFFFFF"/>
                </a:solidFill>
                <a:latin typeface="Calibri" panose="020F0502020204030204" pitchFamily="34" charset="0"/>
                <a:cs typeface="Arial" pitchFamily="34" charset="0"/>
              </a:endParaRPr>
            </a:p>
          </p:txBody>
        </p:sp>
        <p:sp>
          <p:nvSpPr>
            <p:cNvPr id="61" name="Trapezoid 60"/>
            <p:cNvSpPr/>
            <p:nvPr/>
          </p:nvSpPr>
          <p:spPr>
            <a:xfrm>
              <a:off x="2005347" y="2896940"/>
              <a:ext cx="3771565" cy="598735"/>
            </a:xfrm>
            <a:prstGeom prst="trapezoid">
              <a:avLst>
                <a:gd name="adj" fmla="val 72641"/>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PLC</a:t>
              </a:r>
              <a:r>
                <a:rPr lang="hu-HU" sz="1200" dirty="0" err="1" smtClean="0">
                  <a:solidFill>
                    <a:srgbClr val="FFFFFF"/>
                  </a:solidFill>
                  <a:latin typeface="Calibri" panose="020F0502020204030204" pitchFamily="34" charset="0"/>
                  <a:cs typeface="Arial" pitchFamily="34" charset="0"/>
                </a:rPr>
                <a:t>-k</a:t>
              </a:r>
              <a:endParaRPr lang="de-DE" sz="1200" dirty="0">
                <a:solidFill>
                  <a:srgbClr val="FFFFFF"/>
                </a:solidFill>
                <a:latin typeface="Calibri" panose="020F0502020204030204" pitchFamily="34" charset="0"/>
                <a:cs typeface="Arial" pitchFamily="34" charset="0"/>
              </a:endParaRPr>
            </a:p>
          </p:txBody>
        </p:sp>
        <p:sp>
          <p:nvSpPr>
            <p:cNvPr id="62" name="Trapezoid 61"/>
            <p:cNvSpPr/>
            <p:nvPr/>
          </p:nvSpPr>
          <p:spPr>
            <a:xfrm>
              <a:off x="1511957" y="3573015"/>
              <a:ext cx="4760255" cy="608459"/>
            </a:xfrm>
            <a:prstGeom prst="trapezoid">
              <a:avLst>
                <a:gd name="adj" fmla="val 72641"/>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hu-HU" sz="1200" dirty="0" smtClean="0">
                  <a:solidFill>
                    <a:srgbClr val="FFFFFF"/>
                  </a:solidFill>
                  <a:latin typeface="Calibri" panose="020F0502020204030204" pitchFamily="34" charset="0"/>
                  <a:cs typeface="Arial" pitchFamily="34" charset="0"/>
                </a:rPr>
                <a:t>Üzemi szint	    </a:t>
              </a:r>
              <a:r>
                <a:rPr lang="hu-HU" sz="1000" dirty="0" err="1" smtClean="0">
                  <a:solidFill>
                    <a:srgbClr val="FFFFFF"/>
                  </a:solidFill>
                  <a:latin typeface="Calibri" panose="020F0502020204030204" pitchFamily="34" charset="0"/>
                  <a:cs typeface="Arial" pitchFamily="34" charset="0"/>
                </a:rPr>
                <a:t>Profibus</a:t>
              </a:r>
              <a:r>
                <a:rPr lang="hu-HU" sz="1000" dirty="0" smtClean="0">
                  <a:solidFill>
                    <a:srgbClr val="FFFFFF"/>
                  </a:solidFill>
                  <a:latin typeface="Calibri" panose="020F0502020204030204" pitchFamily="34" charset="0"/>
                  <a:cs typeface="Arial" pitchFamily="34" charset="0"/>
                </a:rPr>
                <a:t> DP, </a:t>
              </a:r>
              <a:r>
                <a:rPr lang="hu-HU" sz="1000" dirty="0" err="1" smtClean="0">
                  <a:solidFill>
                    <a:srgbClr val="FFFFFF"/>
                  </a:solidFill>
                  <a:latin typeface="Calibri" panose="020F0502020204030204" pitchFamily="34" charset="0"/>
                  <a:cs typeface="Arial" pitchFamily="34" charset="0"/>
                </a:rPr>
                <a:t>Modbus</a:t>
              </a:r>
              <a:r>
                <a:rPr lang="hu-HU" sz="1000" dirty="0">
                  <a:solidFill>
                    <a:srgbClr val="FFFFFF"/>
                  </a:solidFill>
                  <a:latin typeface="Calibri" panose="020F0502020204030204" pitchFamily="34" charset="0"/>
                  <a:cs typeface="Arial" pitchFamily="34" charset="0"/>
                </a:rPr>
                <a:t> </a:t>
              </a:r>
              <a:r>
                <a:rPr lang="hu-HU" sz="1000" dirty="0" smtClean="0">
                  <a:solidFill>
                    <a:srgbClr val="FFFFFF"/>
                  </a:solidFill>
                  <a:latin typeface="Calibri" panose="020F0502020204030204" pitchFamily="34" charset="0"/>
                  <a:cs typeface="Arial" pitchFamily="34" charset="0"/>
                </a:rPr>
                <a:t>RTU, </a:t>
              </a:r>
              <a:r>
                <a:rPr lang="hu-HU" sz="1000" dirty="0" err="1" smtClean="0">
                  <a:solidFill>
                    <a:srgbClr val="FFFFFF"/>
                  </a:solidFill>
                  <a:latin typeface="Calibri" panose="020F0502020204030204" pitchFamily="34" charset="0"/>
                  <a:cs typeface="Arial" pitchFamily="34" charset="0"/>
                </a:rPr>
                <a:t>Modbus</a:t>
              </a:r>
              <a:r>
                <a:rPr lang="hu-HU" sz="1000" dirty="0" smtClean="0">
                  <a:solidFill>
                    <a:srgbClr val="FFFFFF"/>
                  </a:solidFill>
                  <a:latin typeface="Calibri" panose="020F0502020204030204" pitchFamily="34" charset="0"/>
                  <a:cs typeface="Arial" pitchFamily="34" charset="0"/>
                </a:rPr>
                <a:t> TCP, </a:t>
              </a:r>
              <a:r>
                <a:rPr lang="hu-HU" sz="1000" dirty="0" err="1" smtClean="0">
                  <a:solidFill>
                    <a:srgbClr val="FFFFFF"/>
                  </a:solidFill>
                  <a:latin typeface="Calibri" panose="020F0502020204030204" pitchFamily="34" charset="0"/>
                  <a:cs typeface="Arial" pitchFamily="34" charset="0"/>
                </a:rPr>
                <a:t>Profinet</a:t>
              </a:r>
              <a:r>
                <a:rPr lang="hu-HU" sz="1000" dirty="0" smtClean="0">
                  <a:solidFill>
                    <a:srgbClr val="FFFFFF"/>
                  </a:solidFill>
                  <a:latin typeface="Calibri" panose="020F0502020204030204" pitchFamily="34" charset="0"/>
                  <a:cs typeface="Arial" pitchFamily="34" charset="0"/>
                </a:rPr>
                <a:t>, </a:t>
              </a:r>
              <a:r>
                <a:rPr lang="hu-HU" sz="1000" dirty="0" err="1" smtClean="0">
                  <a:solidFill>
                    <a:srgbClr val="FFFFFF"/>
                  </a:solidFill>
                  <a:latin typeface="Calibri" panose="020F0502020204030204" pitchFamily="34" charset="0"/>
                  <a:cs typeface="Arial" pitchFamily="34" charset="0"/>
                </a:rPr>
                <a:t>CANOpen</a:t>
              </a:r>
              <a:r>
                <a:rPr lang="hu-HU" sz="1000" dirty="0" smtClean="0">
                  <a:solidFill>
                    <a:srgbClr val="FFFFFF"/>
                  </a:solidFill>
                  <a:latin typeface="Calibri" panose="020F0502020204030204" pitchFamily="34" charset="0"/>
                  <a:cs typeface="Arial" pitchFamily="34" charset="0"/>
                </a:rPr>
                <a:t>, Ethernet IP….</a:t>
              </a:r>
              <a:endParaRPr lang="de-DE" sz="1000" dirty="0">
                <a:solidFill>
                  <a:srgbClr val="FFFFFF"/>
                </a:solidFill>
                <a:latin typeface="Calibri" panose="020F0502020204030204" pitchFamily="34" charset="0"/>
                <a:cs typeface="Arial" pitchFamily="34" charset="0"/>
              </a:endParaRPr>
            </a:p>
          </p:txBody>
        </p:sp>
      </p:grpSp>
      <p:pic>
        <p:nvPicPr>
          <p:cNvPr id="63" name="Picture 9" descr="Logo_EtherCAT_gre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323" y="5661248"/>
            <a:ext cx="1284821" cy="2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ight Arrow 15"/>
          <p:cNvSpPr/>
          <p:nvPr/>
        </p:nvSpPr>
        <p:spPr>
          <a:xfrm rot="5400000">
            <a:off x="3924402" y="5545090"/>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sp>
        <p:nvSpPr>
          <p:cNvPr id="65" name="Left-Right Arrow 28"/>
          <p:cNvSpPr/>
          <p:nvPr/>
        </p:nvSpPr>
        <p:spPr>
          <a:xfrm>
            <a:off x="4572001" y="4949443"/>
            <a:ext cx="1726046" cy="451157"/>
          </a:xfrm>
          <a:prstGeom prst="leftRightArrow">
            <a:avLst>
              <a:gd name="adj1" fmla="val 46030"/>
              <a:gd name="adj2" fmla="val 55503"/>
            </a:avLst>
          </a:prstGeom>
          <a:noFill/>
          <a:ln>
            <a:solidFill>
              <a:srgbClr val="C000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sz="800" dirty="0" smtClean="0">
                <a:solidFill>
                  <a:schemeClr val="bg1"/>
                </a:solidFill>
                <a:cs typeface="Arial" pitchFamily="34" charset="0"/>
              </a:rPr>
              <a:t>ADS, EAP, OPC-UA, ...</a:t>
            </a:r>
            <a:endParaRPr lang="de-DE" sz="800" dirty="0">
              <a:solidFill>
                <a:schemeClr val="bg1"/>
              </a:solidFill>
              <a:cs typeface="Arial" pitchFamily="34" charset="0"/>
            </a:endParaRPr>
          </a:p>
        </p:txBody>
      </p:sp>
      <p:sp>
        <p:nvSpPr>
          <p:cNvPr id="66" name="Right Arrow 33"/>
          <p:cNvSpPr/>
          <p:nvPr/>
        </p:nvSpPr>
        <p:spPr>
          <a:xfrm rot="5400000">
            <a:off x="6524283" y="5541388"/>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pic>
        <p:nvPicPr>
          <p:cNvPr id="67"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t="12201" r="13844"/>
          <a:stretch/>
        </p:blipFill>
        <p:spPr>
          <a:xfrm>
            <a:off x="3779912" y="4916809"/>
            <a:ext cx="684929" cy="485561"/>
          </a:xfrm>
          <a:prstGeom prst="rect">
            <a:avLst/>
          </a:prstGeom>
          <a:effectLst>
            <a:outerShdw blurRad="50800" dist="38100" dir="2700000" algn="tl" rotWithShape="0">
              <a:prstClr val="black">
                <a:alpha val="40000"/>
              </a:prstClr>
            </a:outerShdw>
          </a:effectLst>
        </p:spPr>
      </p:pic>
      <p:pic>
        <p:nvPicPr>
          <p:cNvPr id="68"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t="12201" r="13844"/>
          <a:stretch/>
        </p:blipFill>
        <p:spPr>
          <a:xfrm>
            <a:off x="6405207" y="4932240"/>
            <a:ext cx="684929" cy="485561"/>
          </a:xfrm>
          <a:prstGeom prst="rect">
            <a:avLst/>
          </a:prstGeom>
          <a:effectLst>
            <a:outerShdw blurRad="50800" dist="38100" dir="2700000" algn="tl" rotWithShape="0">
              <a:prstClr val="black">
                <a:alpha val="40000"/>
              </a:prstClr>
            </a:outerShdw>
          </a:effectLst>
        </p:spPr>
      </p:pic>
      <p:sp>
        <p:nvSpPr>
          <p:cNvPr id="5" name="Téglalap 4"/>
          <p:cNvSpPr/>
          <p:nvPr/>
        </p:nvSpPr>
        <p:spPr>
          <a:xfrm>
            <a:off x="3203849" y="2157611"/>
            <a:ext cx="3886288" cy="2590000"/>
          </a:xfrm>
          <a:prstGeom prst="rect">
            <a:avLst/>
          </a:prstGeom>
          <a:solidFill>
            <a:schemeClr val="bg1">
              <a:alpha val="84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36" name="Rounded Rectangle 35"/>
          <p:cNvSpPr/>
          <p:nvPr/>
        </p:nvSpPr>
        <p:spPr>
          <a:xfrm>
            <a:off x="3957836" y="3694952"/>
            <a:ext cx="2499184" cy="767878"/>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1200" dirty="0" smtClean="0">
                <a:solidFill>
                  <a:schemeClr val="bg1"/>
                </a:solidFill>
                <a:latin typeface="Arial" pitchFamily="34" charset="0"/>
                <a:cs typeface="Arial" pitchFamily="34" charset="0"/>
              </a:rPr>
              <a:t>Központi szerver</a:t>
            </a:r>
            <a:endParaRPr lang="de-DE" sz="1200" dirty="0">
              <a:solidFill>
                <a:schemeClr val="bg1"/>
              </a:solidFill>
              <a:latin typeface="Arial" pitchFamily="34" charset="0"/>
              <a:cs typeface="Arial" pitchFamily="34" charset="0"/>
            </a:endParaRPr>
          </a:p>
        </p:txBody>
      </p:sp>
      <p:sp>
        <p:nvSpPr>
          <p:cNvPr id="74" name="Down Arrow 73"/>
          <p:cNvSpPr/>
          <p:nvPr/>
        </p:nvSpPr>
        <p:spPr>
          <a:xfrm rot="10800000">
            <a:off x="5874066" y="4357122"/>
            <a:ext cx="433977" cy="434361"/>
          </a:xfrm>
          <a:prstGeom prst="downArrow">
            <a:avLst/>
          </a:prstGeom>
          <a:solidFill>
            <a:srgbClr val="C00000">
              <a:alpha val="4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73" name="Down Arrow 72"/>
          <p:cNvSpPr/>
          <p:nvPr/>
        </p:nvSpPr>
        <p:spPr>
          <a:xfrm rot="10800000">
            <a:off x="4060680" y="4358879"/>
            <a:ext cx="433977" cy="434361"/>
          </a:xfrm>
          <a:prstGeom prst="downArrow">
            <a:avLst/>
          </a:prstGeom>
          <a:solidFill>
            <a:srgbClr val="C00000">
              <a:alpha val="4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71" name="Down Arrow 70"/>
          <p:cNvSpPr/>
          <p:nvPr/>
        </p:nvSpPr>
        <p:spPr>
          <a:xfrm rot="5400000">
            <a:off x="6984031" y="3600974"/>
            <a:ext cx="433977" cy="1049714"/>
          </a:xfrm>
          <a:prstGeom prst="downArrow">
            <a:avLst/>
          </a:prstGeom>
          <a:solidFill>
            <a:srgbClr val="C00000">
              <a:alpha val="4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2" name="Text Placeholder 1"/>
          <p:cNvSpPr>
            <a:spLocks noGrp="1"/>
          </p:cNvSpPr>
          <p:nvPr>
            <p:ph type="body" sz="quarter" idx="15"/>
          </p:nvPr>
        </p:nvSpPr>
        <p:spPr>
          <a:xfrm>
            <a:off x="2" y="1090799"/>
            <a:ext cx="8388422" cy="5331600"/>
          </a:xfrm>
        </p:spPr>
        <p:txBody>
          <a:bodyPr/>
          <a:lstStyle/>
          <a:p>
            <a:endParaRPr lang="de-DE" dirty="0" smtClean="0"/>
          </a:p>
          <a:p>
            <a:r>
              <a:rPr lang="hu-HU" dirty="0" smtClean="0"/>
              <a:t>Jelenlegi megoldás: Központi szerver</a:t>
            </a:r>
            <a:endParaRPr lang="de-DE" dirty="0"/>
          </a:p>
          <a:p>
            <a:pPr marL="714375" lvl="2" indent="0">
              <a:buNone/>
            </a:pPr>
            <a:r>
              <a:rPr lang="de-DE" sz="1800" dirty="0" smtClean="0">
                <a:sym typeface="Wingdings" panose="05000000000000000000" pitchFamily="2" charset="2"/>
              </a:rPr>
              <a:t>    </a:t>
            </a:r>
            <a:r>
              <a:rPr lang="hu-HU" sz="1800" dirty="0" smtClean="0">
                <a:sym typeface="Wingdings" panose="05000000000000000000" pitchFamily="2" charset="2"/>
              </a:rPr>
              <a:t>Magas </a:t>
            </a:r>
            <a:r>
              <a:rPr lang="hu-HU" sz="1800" dirty="0" smtClean="0">
                <a:sym typeface="Wingdings" panose="05000000000000000000" pitchFamily="2" charset="2"/>
              </a:rPr>
              <a:t>hardver- </a:t>
            </a:r>
            <a:r>
              <a:rPr lang="hu-HU" sz="1800" dirty="0" smtClean="0">
                <a:sym typeface="Wingdings" panose="05000000000000000000" pitchFamily="2" charset="2"/>
              </a:rPr>
              <a:t>és </a:t>
            </a:r>
            <a:r>
              <a:rPr lang="hu-HU" sz="1800" dirty="0" smtClean="0">
                <a:sym typeface="Wingdings" panose="05000000000000000000" pitchFamily="2" charset="2"/>
              </a:rPr>
              <a:t>szoftverköltségek</a:t>
            </a:r>
            <a:endParaRPr lang="de-DE" sz="1800" dirty="0">
              <a:sym typeface="Wingdings" panose="05000000000000000000" pitchFamily="2" charset="2"/>
            </a:endParaRPr>
          </a:p>
          <a:p>
            <a:pPr marL="714375" lvl="2" indent="0">
              <a:buNone/>
            </a:pPr>
            <a:r>
              <a:rPr lang="de-DE" sz="1800" dirty="0" smtClean="0">
                <a:sym typeface="Wingdings" panose="05000000000000000000" pitchFamily="2" charset="2"/>
              </a:rPr>
              <a:t>    </a:t>
            </a:r>
            <a:r>
              <a:rPr lang="hu-HU" sz="1800" dirty="0" smtClean="0">
                <a:sym typeface="Wingdings" panose="05000000000000000000" pitchFamily="2" charset="2"/>
              </a:rPr>
              <a:t>Magas </a:t>
            </a:r>
            <a:r>
              <a:rPr lang="de-DE" sz="1800" dirty="0" err="1" smtClean="0">
                <a:sym typeface="Wingdings" panose="05000000000000000000" pitchFamily="2" charset="2"/>
              </a:rPr>
              <a:t>know-how</a:t>
            </a:r>
            <a:r>
              <a:rPr lang="de-DE" sz="1800" dirty="0" smtClean="0">
                <a:sym typeface="Wingdings" panose="05000000000000000000" pitchFamily="2" charset="2"/>
              </a:rPr>
              <a:t> </a:t>
            </a:r>
            <a:r>
              <a:rPr lang="hu-HU" sz="1800" dirty="0" smtClean="0">
                <a:sym typeface="Wingdings" panose="05000000000000000000" pitchFamily="2" charset="2"/>
              </a:rPr>
              <a:t>és üzemeltetői csapat szükséges</a:t>
            </a:r>
            <a:endParaRPr lang="de-DE" sz="1800" dirty="0">
              <a:sym typeface="Wingdings" panose="05000000000000000000" pitchFamily="2" charset="2"/>
            </a:endParaRPr>
          </a:p>
          <a:p>
            <a:pPr marL="714375" lvl="2" indent="0">
              <a:buNone/>
            </a:pPr>
            <a:r>
              <a:rPr lang="de-DE" sz="1800" dirty="0" smtClean="0">
                <a:sym typeface="Wingdings" panose="05000000000000000000" pitchFamily="2" charset="2"/>
              </a:rPr>
              <a:t>    </a:t>
            </a:r>
            <a:r>
              <a:rPr lang="hu-HU" sz="1800" dirty="0" smtClean="0">
                <a:sym typeface="Wingdings" panose="05000000000000000000" pitchFamily="2" charset="2"/>
              </a:rPr>
              <a:t>Magas karbantartási költség</a:t>
            </a:r>
            <a:endParaRPr lang="de-DE" sz="1800" dirty="0">
              <a:sym typeface="Wingdings" panose="05000000000000000000" pitchFamily="2" charset="2"/>
            </a:endParaRPr>
          </a:p>
          <a:p>
            <a:pPr marL="714375" lvl="2" indent="0">
              <a:buNone/>
            </a:pPr>
            <a:r>
              <a:rPr lang="de-DE" sz="1800" dirty="0" smtClean="0">
                <a:sym typeface="Wingdings" panose="05000000000000000000" pitchFamily="2" charset="2"/>
              </a:rPr>
              <a:t>    </a:t>
            </a:r>
            <a:r>
              <a:rPr lang="hu-HU" sz="1800" dirty="0" smtClean="0">
                <a:sym typeface="Wingdings" panose="05000000000000000000" pitchFamily="2" charset="2"/>
              </a:rPr>
              <a:t>Alacsony skálázhatóság</a:t>
            </a:r>
            <a:endParaRPr lang="de-DE" sz="1800" dirty="0">
              <a:sym typeface="Wingdings" panose="05000000000000000000" pitchFamily="2" charset="2"/>
            </a:endParaRPr>
          </a:p>
          <a:p>
            <a:pPr marL="714375" lvl="2" indent="0">
              <a:buNone/>
            </a:pPr>
            <a:r>
              <a:rPr lang="de-DE" sz="1800" dirty="0" smtClean="0">
                <a:sym typeface="Wingdings" panose="05000000000000000000" pitchFamily="2" charset="2"/>
              </a:rPr>
              <a:t>    </a:t>
            </a:r>
            <a:r>
              <a:rPr lang="hu-HU" sz="1800" dirty="0" smtClean="0">
                <a:sym typeface="Wingdings" panose="05000000000000000000" pitchFamily="2" charset="2"/>
              </a:rPr>
              <a:t>Jó / Magas biztonság</a:t>
            </a:r>
            <a:endParaRPr lang="de-DE" dirty="0"/>
          </a:p>
          <a:p>
            <a:pPr marL="0" indent="0">
              <a:buNone/>
            </a:pPr>
            <a:endParaRPr lang="de-DE" dirty="0" smtClean="0"/>
          </a:p>
          <a:p>
            <a:pPr marL="0" indent="0">
              <a:buNone/>
            </a:pPr>
            <a:endParaRPr lang="de-DE" dirty="0"/>
          </a:p>
          <a:p>
            <a:pPr marL="0" indent="0">
              <a:buNone/>
            </a:pPr>
            <a:endParaRPr lang="de-DE" dirty="0" smtClean="0"/>
          </a:p>
        </p:txBody>
      </p:sp>
    </p:spTree>
    <p:extLst>
      <p:ext uri="{BB962C8B-B14F-4D97-AF65-F5344CB8AC3E}">
        <p14:creationId xmlns:p14="http://schemas.microsoft.com/office/powerpoint/2010/main" val="137513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500"/>
                                        <p:tgtEl>
                                          <p:spTgt spid="2">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Effect transition="in" filter="fade">
                                      <p:cBhvr>
                                        <p:cTn id="48" dur="500"/>
                                        <p:tgtEl>
                                          <p:spTgt spid="2">
                                            <p:txEl>
                                              <p:pRg st="5" end="5"/>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500"/>
                                        <p:tgtEl>
                                          <p:spTgt spid="2">
                                            <p:txEl>
                                              <p:pRg st="6" end="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74" grpId="0" animBg="1"/>
      <p:bldP spid="73"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6"/>
          <p:cNvGrpSpPr>
            <a:grpSpLocks noChangeAspect="1"/>
          </p:cNvGrpSpPr>
          <p:nvPr/>
        </p:nvGrpSpPr>
        <p:grpSpPr>
          <a:xfrm>
            <a:off x="2123728" y="2157610"/>
            <a:ext cx="6105026" cy="4251102"/>
            <a:chOff x="1511957" y="866775"/>
            <a:chExt cx="4760255" cy="3314699"/>
          </a:xfrm>
          <a:effectLst>
            <a:outerShdw blurRad="50800" dist="38100" dir="2700000" algn="tl" rotWithShape="0">
              <a:prstClr val="black">
                <a:alpha val="40000"/>
              </a:prstClr>
            </a:outerShdw>
          </a:effectLst>
        </p:grpSpPr>
        <p:sp>
          <p:nvSpPr>
            <p:cNvPr id="38" name="Isosceles Triangle 21"/>
            <p:cNvSpPr/>
            <p:nvPr/>
          </p:nvSpPr>
          <p:spPr>
            <a:xfrm>
              <a:off x="3457575" y="866775"/>
              <a:ext cx="842963" cy="595313"/>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de-DE" sz="1200" dirty="0">
                  <a:solidFill>
                    <a:schemeClr val="tx1"/>
                  </a:solidFill>
                  <a:latin typeface="Calibri" panose="020F0502020204030204" pitchFamily="34" charset="0"/>
                  <a:cs typeface="Arial" pitchFamily="34" charset="0"/>
                </a:rPr>
                <a:t>ERP</a:t>
              </a:r>
            </a:p>
          </p:txBody>
        </p:sp>
        <p:sp>
          <p:nvSpPr>
            <p:cNvPr id="39" name="Trapezoid 38"/>
            <p:cNvSpPr/>
            <p:nvPr/>
          </p:nvSpPr>
          <p:spPr>
            <a:xfrm>
              <a:off x="2987824" y="1543050"/>
              <a:ext cx="1798489" cy="585788"/>
            </a:xfrm>
            <a:prstGeom prst="trapezoid">
              <a:avLst>
                <a:gd name="adj" fmla="val 72641"/>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2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MES</a:t>
              </a:r>
              <a:endParaRPr lang="de-DE" sz="1200" dirty="0">
                <a:solidFill>
                  <a:srgbClr val="FFFFFF"/>
                </a:solidFill>
                <a:latin typeface="Calibri" panose="020F0502020204030204" pitchFamily="34" charset="0"/>
                <a:cs typeface="Arial" pitchFamily="34" charset="0"/>
              </a:endParaRPr>
            </a:p>
          </p:txBody>
        </p:sp>
        <p:sp>
          <p:nvSpPr>
            <p:cNvPr id="40" name="Trapezoid 39"/>
            <p:cNvSpPr/>
            <p:nvPr/>
          </p:nvSpPr>
          <p:spPr>
            <a:xfrm>
              <a:off x="2495575" y="2219448"/>
              <a:ext cx="2786037" cy="595190"/>
            </a:xfrm>
            <a:prstGeom prst="trapezoid">
              <a:avLst>
                <a:gd name="adj" fmla="val 72641"/>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SCADA / HMI</a:t>
              </a:r>
              <a:endParaRPr lang="de-DE" sz="1200" dirty="0">
                <a:solidFill>
                  <a:srgbClr val="FFFFFF"/>
                </a:solidFill>
                <a:latin typeface="Calibri" panose="020F0502020204030204" pitchFamily="34" charset="0"/>
                <a:cs typeface="Arial" pitchFamily="34" charset="0"/>
              </a:endParaRPr>
            </a:p>
          </p:txBody>
        </p:sp>
        <p:sp>
          <p:nvSpPr>
            <p:cNvPr id="41" name="Trapezoid 40"/>
            <p:cNvSpPr/>
            <p:nvPr/>
          </p:nvSpPr>
          <p:spPr>
            <a:xfrm>
              <a:off x="2005347" y="2896940"/>
              <a:ext cx="3771565" cy="598735"/>
            </a:xfrm>
            <a:prstGeom prst="trapezoid">
              <a:avLst>
                <a:gd name="adj" fmla="val 72641"/>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de-DE" sz="1200" dirty="0" smtClean="0">
                  <a:solidFill>
                    <a:srgbClr val="FFFFFF"/>
                  </a:solidFill>
                  <a:latin typeface="Calibri" panose="020F0502020204030204" pitchFamily="34" charset="0"/>
                  <a:cs typeface="Arial" pitchFamily="34" charset="0"/>
                </a:rPr>
                <a:t>PLC</a:t>
              </a:r>
              <a:r>
                <a:rPr lang="hu-HU" sz="1200" dirty="0" err="1" smtClean="0">
                  <a:solidFill>
                    <a:srgbClr val="FFFFFF"/>
                  </a:solidFill>
                  <a:latin typeface="Calibri" panose="020F0502020204030204" pitchFamily="34" charset="0"/>
                  <a:cs typeface="Arial" pitchFamily="34" charset="0"/>
                </a:rPr>
                <a:t>-k</a:t>
              </a:r>
              <a:endParaRPr lang="de-DE" sz="1200" dirty="0">
                <a:solidFill>
                  <a:srgbClr val="FFFFFF"/>
                </a:solidFill>
                <a:latin typeface="Calibri" panose="020F0502020204030204" pitchFamily="34" charset="0"/>
                <a:cs typeface="Arial" pitchFamily="34" charset="0"/>
              </a:endParaRPr>
            </a:p>
          </p:txBody>
        </p:sp>
        <p:sp>
          <p:nvSpPr>
            <p:cNvPr id="55" name="Trapezoid 54"/>
            <p:cNvSpPr/>
            <p:nvPr/>
          </p:nvSpPr>
          <p:spPr>
            <a:xfrm>
              <a:off x="1511957" y="3573015"/>
              <a:ext cx="4760255" cy="608459"/>
            </a:xfrm>
            <a:prstGeom prst="trapezoid">
              <a:avLst>
                <a:gd name="adj" fmla="val 72641"/>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45720" rIns="3600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fontAlgn="base">
                <a:spcBef>
                  <a:spcPct val="0"/>
                </a:spcBef>
                <a:spcAft>
                  <a:spcPct val="0"/>
                </a:spcAft>
              </a:pPr>
              <a:r>
                <a:rPr lang="hu-HU" sz="1200" dirty="0" smtClean="0">
                  <a:solidFill>
                    <a:srgbClr val="FFFFFF"/>
                  </a:solidFill>
                  <a:latin typeface="Calibri" panose="020F0502020204030204" pitchFamily="34" charset="0"/>
                  <a:cs typeface="Arial" pitchFamily="34" charset="0"/>
                </a:rPr>
                <a:t>Üzemi szint	    </a:t>
              </a:r>
              <a:r>
                <a:rPr lang="hu-HU" sz="1000" dirty="0" err="1" smtClean="0">
                  <a:solidFill>
                    <a:srgbClr val="FFFFFF"/>
                  </a:solidFill>
                  <a:latin typeface="Calibri" panose="020F0502020204030204" pitchFamily="34" charset="0"/>
                  <a:cs typeface="Arial" pitchFamily="34" charset="0"/>
                </a:rPr>
                <a:t>Profibus</a:t>
              </a:r>
              <a:r>
                <a:rPr lang="hu-HU" sz="1000" dirty="0" smtClean="0">
                  <a:solidFill>
                    <a:srgbClr val="FFFFFF"/>
                  </a:solidFill>
                  <a:latin typeface="Calibri" panose="020F0502020204030204" pitchFamily="34" charset="0"/>
                  <a:cs typeface="Arial" pitchFamily="34" charset="0"/>
                </a:rPr>
                <a:t> DP, </a:t>
              </a:r>
              <a:r>
                <a:rPr lang="hu-HU" sz="1000" dirty="0" err="1" smtClean="0">
                  <a:solidFill>
                    <a:srgbClr val="FFFFFF"/>
                  </a:solidFill>
                  <a:latin typeface="Calibri" panose="020F0502020204030204" pitchFamily="34" charset="0"/>
                  <a:cs typeface="Arial" pitchFamily="34" charset="0"/>
                </a:rPr>
                <a:t>Modbus</a:t>
              </a:r>
              <a:r>
                <a:rPr lang="hu-HU" sz="1000" dirty="0">
                  <a:solidFill>
                    <a:srgbClr val="FFFFFF"/>
                  </a:solidFill>
                  <a:latin typeface="Calibri" panose="020F0502020204030204" pitchFamily="34" charset="0"/>
                  <a:cs typeface="Arial" pitchFamily="34" charset="0"/>
                </a:rPr>
                <a:t> </a:t>
              </a:r>
              <a:r>
                <a:rPr lang="hu-HU" sz="1000" dirty="0" smtClean="0">
                  <a:solidFill>
                    <a:srgbClr val="FFFFFF"/>
                  </a:solidFill>
                  <a:latin typeface="Calibri" panose="020F0502020204030204" pitchFamily="34" charset="0"/>
                  <a:cs typeface="Arial" pitchFamily="34" charset="0"/>
                </a:rPr>
                <a:t>RTU, </a:t>
              </a:r>
              <a:r>
                <a:rPr lang="hu-HU" sz="1000" dirty="0" err="1" smtClean="0">
                  <a:solidFill>
                    <a:srgbClr val="FFFFFF"/>
                  </a:solidFill>
                  <a:latin typeface="Calibri" panose="020F0502020204030204" pitchFamily="34" charset="0"/>
                  <a:cs typeface="Arial" pitchFamily="34" charset="0"/>
                </a:rPr>
                <a:t>Modbus</a:t>
              </a:r>
              <a:r>
                <a:rPr lang="hu-HU" sz="1000" dirty="0" smtClean="0">
                  <a:solidFill>
                    <a:srgbClr val="FFFFFF"/>
                  </a:solidFill>
                  <a:latin typeface="Calibri" panose="020F0502020204030204" pitchFamily="34" charset="0"/>
                  <a:cs typeface="Arial" pitchFamily="34" charset="0"/>
                </a:rPr>
                <a:t> TCP, </a:t>
              </a:r>
              <a:r>
                <a:rPr lang="hu-HU" sz="1000" dirty="0" err="1" smtClean="0">
                  <a:solidFill>
                    <a:srgbClr val="FFFFFF"/>
                  </a:solidFill>
                  <a:latin typeface="Calibri" panose="020F0502020204030204" pitchFamily="34" charset="0"/>
                  <a:cs typeface="Arial" pitchFamily="34" charset="0"/>
                </a:rPr>
                <a:t>Profinet</a:t>
              </a:r>
              <a:r>
                <a:rPr lang="hu-HU" sz="1000" dirty="0" smtClean="0">
                  <a:solidFill>
                    <a:srgbClr val="FFFFFF"/>
                  </a:solidFill>
                  <a:latin typeface="Calibri" panose="020F0502020204030204" pitchFamily="34" charset="0"/>
                  <a:cs typeface="Arial" pitchFamily="34" charset="0"/>
                </a:rPr>
                <a:t>, </a:t>
              </a:r>
              <a:r>
                <a:rPr lang="hu-HU" sz="1000" dirty="0" err="1" smtClean="0">
                  <a:solidFill>
                    <a:srgbClr val="FFFFFF"/>
                  </a:solidFill>
                  <a:latin typeface="Calibri" panose="020F0502020204030204" pitchFamily="34" charset="0"/>
                  <a:cs typeface="Arial" pitchFamily="34" charset="0"/>
                </a:rPr>
                <a:t>CANOpen</a:t>
              </a:r>
              <a:r>
                <a:rPr lang="hu-HU" sz="1000" dirty="0" smtClean="0">
                  <a:solidFill>
                    <a:srgbClr val="FFFFFF"/>
                  </a:solidFill>
                  <a:latin typeface="Calibri" panose="020F0502020204030204" pitchFamily="34" charset="0"/>
                  <a:cs typeface="Arial" pitchFamily="34" charset="0"/>
                </a:rPr>
                <a:t>, Ethernet IP….</a:t>
              </a:r>
              <a:endParaRPr lang="de-DE" sz="1000" dirty="0">
                <a:solidFill>
                  <a:srgbClr val="FFFFFF"/>
                </a:solidFill>
                <a:latin typeface="Calibri" panose="020F0502020204030204" pitchFamily="34" charset="0"/>
                <a:cs typeface="Arial" pitchFamily="34" charset="0"/>
              </a:endParaRPr>
            </a:p>
          </p:txBody>
        </p:sp>
      </p:grpSp>
      <p:pic>
        <p:nvPicPr>
          <p:cNvPr id="56" name="Picture 9" descr="Logo_EtherCAT_gr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3323" y="5661248"/>
            <a:ext cx="1284821" cy="2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ight Arrow 15"/>
          <p:cNvSpPr/>
          <p:nvPr/>
        </p:nvSpPr>
        <p:spPr>
          <a:xfrm rot="5400000">
            <a:off x="3924402" y="5545090"/>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sp>
        <p:nvSpPr>
          <p:cNvPr id="58" name="Left-Right Arrow 28"/>
          <p:cNvSpPr/>
          <p:nvPr/>
        </p:nvSpPr>
        <p:spPr>
          <a:xfrm>
            <a:off x="4572001" y="4949443"/>
            <a:ext cx="1726046" cy="451157"/>
          </a:xfrm>
          <a:prstGeom prst="leftRightArrow">
            <a:avLst>
              <a:gd name="adj1" fmla="val 46030"/>
              <a:gd name="adj2" fmla="val 55503"/>
            </a:avLst>
          </a:prstGeom>
          <a:noFill/>
          <a:ln>
            <a:solidFill>
              <a:srgbClr val="C000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sz="800" dirty="0" smtClean="0">
                <a:solidFill>
                  <a:schemeClr val="bg1"/>
                </a:solidFill>
                <a:cs typeface="Arial" pitchFamily="34" charset="0"/>
              </a:rPr>
              <a:t>ADS, EAP, OPC-UA, ...</a:t>
            </a:r>
            <a:endParaRPr lang="de-DE" sz="800" dirty="0">
              <a:solidFill>
                <a:schemeClr val="bg1"/>
              </a:solidFill>
              <a:cs typeface="Arial" pitchFamily="34" charset="0"/>
            </a:endParaRPr>
          </a:p>
        </p:txBody>
      </p:sp>
      <p:sp>
        <p:nvSpPr>
          <p:cNvPr id="59" name="Right Arrow 33"/>
          <p:cNvSpPr/>
          <p:nvPr/>
        </p:nvSpPr>
        <p:spPr>
          <a:xfrm rot="5400000">
            <a:off x="6524283" y="5541388"/>
            <a:ext cx="423507" cy="295625"/>
          </a:xfrm>
          <a:prstGeom prst="rightArrow">
            <a:avLst>
              <a:gd name="adj1" fmla="val 50000"/>
              <a:gd name="adj2" fmla="val 63793"/>
            </a:avLst>
          </a:prstGeom>
          <a:noFill/>
          <a:ln>
            <a:solidFill>
              <a:srgbClr val="00CC00">
                <a:alpha val="50000"/>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de-DE" sz="1200">
              <a:solidFill>
                <a:srgbClr val="0066CC"/>
              </a:solidFill>
              <a:cs typeface="Arial" pitchFamily="34" charset="0"/>
            </a:endParaRPr>
          </a:p>
        </p:txBody>
      </p:sp>
      <p:pic>
        <p:nvPicPr>
          <p:cNvPr id="60"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t="12201" r="13844"/>
          <a:stretch/>
        </p:blipFill>
        <p:spPr>
          <a:xfrm>
            <a:off x="3779912" y="4916809"/>
            <a:ext cx="684929" cy="485561"/>
          </a:xfrm>
          <a:prstGeom prst="rect">
            <a:avLst/>
          </a:prstGeom>
          <a:effectLst>
            <a:outerShdw blurRad="50800" dist="38100" dir="2700000" algn="tl" rotWithShape="0">
              <a:prstClr val="black">
                <a:alpha val="40000"/>
              </a:prstClr>
            </a:outerShdw>
          </a:effectLst>
        </p:spPr>
      </p:pic>
      <p:pic>
        <p:nvPicPr>
          <p:cNvPr id="61"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t="12201" r="13844"/>
          <a:stretch/>
        </p:blipFill>
        <p:spPr>
          <a:xfrm>
            <a:off x="6405207" y="4932240"/>
            <a:ext cx="684929" cy="485561"/>
          </a:xfrm>
          <a:prstGeom prst="rect">
            <a:avLst/>
          </a:prstGeom>
          <a:effectLst>
            <a:outerShdw blurRad="50800" dist="38100" dir="2700000" algn="tl" rotWithShape="0">
              <a:prstClr val="black">
                <a:alpha val="40000"/>
              </a:prstClr>
            </a:outerShdw>
          </a:effectLst>
        </p:spPr>
      </p:pic>
      <p:sp>
        <p:nvSpPr>
          <p:cNvPr id="62" name="Téglalap 61"/>
          <p:cNvSpPr/>
          <p:nvPr/>
        </p:nvSpPr>
        <p:spPr>
          <a:xfrm>
            <a:off x="3203849" y="2157611"/>
            <a:ext cx="3886288" cy="2590000"/>
          </a:xfrm>
          <a:prstGeom prst="rect">
            <a:avLst/>
          </a:prstGeom>
          <a:solidFill>
            <a:schemeClr val="bg1">
              <a:alpha val="84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63" name="Down Arrow 73"/>
          <p:cNvSpPr/>
          <p:nvPr/>
        </p:nvSpPr>
        <p:spPr>
          <a:xfrm rot="10800000">
            <a:off x="5874066" y="4357122"/>
            <a:ext cx="433977" cy="434361"/>
          </a:xfrm>
          <a:prstGeom prst="downArrow">
            <a:avLst/>
          </a:prstGeom>
          <a:solidFill>
            <a:srgbClr val="C00000">
              <a:alpha val="4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64" name="Down Arrow 72"/>
          <p:cNvSpPr/>
          <p:nvPr/>
        </p:nvSpPr>
        <p:spPr>
          <a:xfrm rot="10800000">
            <a:off x="4060680" y="4358879"/>
            <a:ext cx="433977" cy="434361"/>
          </a:xfrm>
          <a:prstGeom prst="downArrow">
            <a:avLst/>
          </a:prstGeom>
          <a:solidFill>
            <a:srgbClr val="C00000">
              <a:alpha val="40000"/>
            </a:srgb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2" name="Text Placeholder 1"/>
          <p:cNvSpPr>
            <a:spLocks noGrp="1"/>
          </p:cNvSpPr>
          <p:nvPr>
            <p:ph type="body" sz="quarter" idx="15"/>
          </p:nvPr>
        </p:nvSpPr>
        <p:spPr>
          <a:xfrm>
            <a:off x="2" y="1090799"/>
            <a:ext cx="8748462" cy="5331600"/>
          </a:xfrm>
        </p:spPr>
        <p:txBody>
          <a:bodyPr/>
          <a:lstStyle/>
          <a:p>
            <a:endParaRPr lang="de-DE" dirty="0" smtClean="0"/>
          </a:p>
          <a:p>
            <a:r>
              <a:rPr lang="hu-HU" dirty="0" smtClean="0"/>
              <a:t>Jobb megoldás</a:t>
            </a:r>
            <a:r>
              <a:rPr lang="de-DE" dirty="0" smtClean="0"/>
              <a:t>: </a:t>
            </a:r>
            <a:r>
              <a:rPr lang="hu-HU" dirty="0" smtClean="0"/>
              <a:t>Felhőszolgáltatás</a:t>
            </a:r>
            <a:endParaRPr lang="de-DE" dirty="0" smtClean="0"/>
          </a:p>
          <a:p>
            <a:pPr marL="714375" lvl="2" indent="0">
              <a:buNone/>
            </a:pPr>
            <a:r>
              <a:rPr lang="de-DE" sz="1800" dirty="0" smtClean="0">
                <a:sym typeface="Wingdings" panose="05000000000000000000" pitchFamily="2" charset="2"/>
              </a:rPr>
              <a:t>    </a:t>
            </a:r>
            <a:r>
              <a:rPr lang="hu-HU" sz="1800" dirty="0" smtClean="0">
                <a:sym typeface="Wingdings" panose="05000000000000000000" pitchFamily="2" charset="2"/>
              </a:rPr>
              <a:t>Alacsony </a:t>
            </a:r>
            <a:r>
              <a:rPr lang="hu-HU" sz="1800" dirty="0" smtClean="0">
                <a:sym typeface="Wingdings" panose="05000000000000000000" pitchFamily="2" charset="2"/>
              </a:rPr>
              <a:t>hardver- </a:t>
            </a:r>
            <a:r>
              <a:rPr lang="hu-HU" sz="1800" dirty="0">
                <a:sym typeface="Wingdings" panose="05000000000000000000" pitchFamily="2" charset="2"/>
              </a:rPr>
              <a:t>és </a:t>
            </a:r>
            <a:r>
              <a:rPr lang="hu-HU" sz="1800" dirty="0" smtClean="0">
                <a:sym typeface="Wingdings" panose="05000000000000000000" pitchFamily="2" charset="2"/>
              </a:rPr>
              <a:t>szoftverköltségek</a:t>
            </a:r>
            <a:endParaRPr lang="de-DE" sz="1800" dirty="0">
              <a:sym typeface="Wingdings" panose="05000000000000000000" pitchFamily="2" charset="2"/>
            </a:endParaRPr>
          </a:p>
          <a:p>
            <a:pPr marL="714375" lvl="2" indent="0">
              <a:buNone/>
            </a:pPr>
            <a:r>
              <a:rPr lang="de-DE" sz="1800" dirty="0">
                <a:sym typeface="Wingdings" panose="05000000000000000000" pitchFamily="2" charset="2"/>
              </a:rPr>
              <a:t>    </a:t>
            </a:r>
            <a:r>
              <a:rPr lang="hu-HU" sz="1800" dirty="0" smtClean="0">
                <a:sym typeface="Wingdings" panose="05000000000000000000" pitchFamily="2" charset="2"/>
              </a:rPr>
              <a:t>Alacsony </a:t>
            </a:r>
            <a:r>
              <a:rPr lang="de-DE" sz="1800" dirty="0" err="1">
                <a:sym typeface="Wingdings" panose="05000000000000000000" pitchFamily="2" charset="2"/>
              </a:rPr>
              <a:t>know-how</a:t>
            </a:r>
            <a:r>
              <a:rPr lang="de-DE" sz="1800" dirty="0">
                <a:sym typeface="Wingdings" panose="05000000000000000000" pitchFamily="2" charset="2"/>
              </a:rPr>
              <a:t> </a:t>
            </a:r>
            <a:r>
              <a:rPr lang="hu-HU" sz="1800" dirty="0">
                <a:sym typeface="Wingdings" panose="05000000000000000000" pitchFamily="2" charset="2"/>
              </a:rPr>
              <a:t>és üzemeltetői csapat szükséges</a:t>
            </a:r>
            <a:endParaRPr lang="de-DE" sz="1800" dirty="0">
              <a:sym typeface="Wingdings" panose="05000000000000000000" pitchFamily="2" charset="2"/>
            </a:endParaRPr>
          </a:p>
          <a:p>
            <a:pPr marL="714375" lvl="2" indent="0">
              <a:buNone/>
            </a:pPr>
            <a:r>
              <a:rPr lang="de-DE" sz="1800" dirty="0">
                <a:sym typeface="Wingdings" panose="05000000000000000000" pitchFamily="2" charset="2"/>
              </a:rPr>
              <a:t>    </a:t>
            </a:r>
            <a:r>
              <a:rPr lang="hu-HU" sz="1800" dirty="0" smtClean="0">
                <a:sym typeface="Wingdings" panose="05000000000000000000" pitchFamily="2" charset="2"/>
              </a:rPr>
              <a:t>Alacsony </a:t>
            </a:r>
            <a:r>
              <a:rPr lang="hu-HU" sz="1800" dirty="0">
                <a:sym typeface="Wingdings" panose="05000000000000000000" pitchFamily="2" charset="2"/>
              </a:rPr>
              <a:t>karbantartási költség</a:t>
            </a:r>
            <a:endParaRPr lang="de-DE" sz="1800" dirty="0">
              <a:sym typeface="Wingdings" panose="05000000000000000000" pitchFamily="2" charset="2"/>
            </a:endParaRPr>
          </a:p>
          <a:p>
            <a:pPr marL="714375" lvl="2" indent="0">
              <a:buNone/>
            </a:pPr>
            <a:r>
              <a:rPr lang="de-DE" sz="1800" dirty="0">
                <a:sym typeface="Wingdings" panose="05000000000000000000" pitchFamily="2" charset="2"/>
              </a:rPr>
              <a:t>   </a:t>
            </a:r>
            <a:r>
              <a:rPr lang="hu-HU" sz="1800" dirty="0" smtClean="0">
                <a:sym typeface="Wingdings" panose="05000000000000000000" pitchFamily="2" charset="2"/>
              </a:rPr>
              <a:t> Jó skálázhatóság</a:t>
            </a:r>
            <a:endParaRPr lang="de-DE" sz="1800" dirty="0">
              <a:sym typeface="Wingdings" panose="05000000000000000000" pitchFamily="2" charset="2"/>
            </a:endParaRPr>
          </a:p>
          <a:p>
            <a:pPr marL="714375" lvl="2" indent="0">
              <a:buNone/>
            </a:pPr>
            <a:r>
              <a:rPr lang="de-DE" sz="1800" dirty="0">
                <a:sym typeface="Wingdings" panose="05000000000000000000" pitchFamily="2" charset="2"/>
              </a:rPr>
              <a:t>    </a:t>
            </a:r>
            <a:r>
              <a:rPr lang="hu-HU" sz="1800" dirty="0">
                <a:sym typeface="Wingdings" panose="05000000000000000000" pitchFamily="2" charset="2"/>
              </a:rPr>
              <a:t>Jó / Magas biztonság</a:t>
            </a:r>
            <a:endParaRPr lang="de-DE" sz="1800" dirty="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p:txBody>
      </p:sp>
      <p:sp>
        <p:nvSpPr>
          <p:cNvPr id="3" name="Title 2"/>
          <p:cNvSpPr>
            <a:spLocks noGrp="1"/>
          </p:cNvSpPr>
          <p:nvPr>
            <p:ph type="title"/>
          </p:nvPr>
        </p:nvSpPr>
        <p:spPr/>
        <p:txBody>
          <a:bodyPr/>
          <a:lstStyle/>
          <a:p>
            <a:r>
              <a:rPr lang="hu-HU" dirty="0"/>
              <a:t>Mi szükséges a megvalósításhoz?</a:t>
            </a:r>
            <a:endParaRPr lang="de-DE" dirty="0"/>
          </a:p>
        </p:txBody>
      </p:sp>
      <p:sp>
        <p:nvSpPr>
          <p:cNvPr id="4" name="Cloud 3"/>
          <p:cNvSpPr/>
          <p:nvPr/>
        </p:nvSpPr>
        <p:spPr>
          <a:xfrm>
            <a:off x="3972897" y="3140968"/>
            <a:ext cx="2499184" cy="1235267"/>
          </a:xfrm>
          <a:prstGeom prst="cloud">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200" dirty="0">
              <a:solidFill>
                <a:schemeClr val="bg1"/>
              </a:solidFill>
              <a:latin typeface="Arial" pitchFamily="34" charset="0"/>
              <a:cs typeface="Arial" pitchFamily="34" charset="0"/>
            </a:endParaRPr>
          </a:p>
        </p:txBody>
      </p:sp>
      <p:pic>
        <p:nvPicPr>
          <p:cNvPr id="1026" name="Picture 2" descr="http://images.all-free-download.com/images/graphicthumb/green_globe_ok_tic_5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54" y="2113460"/>
            <a:ext cx="307957" cy="3079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images.all-free-download.com/images/graphicthumb/green_globe_ok_tic_5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54" y="2458865"/>
            <a:ext cx="307957" cy="3079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images.all-free-download.com/images/graphicthumb/green_globe_ok_tic_5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75" y="2810198"/>
            <a:ext cx="307957" cy="3079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images.all-free-download.com/images/graphicthumb/green_globe_ok_tic_5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74" y="3155603"/>
            <a:ext cx="307957" cy="3079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images.all-free-download.com/images/graphicthumb/green_globe_ok_tic_5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3501008"/>
            <a:ext cx="307957" cy="307957"/>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4690991" y="3446773"/>
            <a:ext cx="1022587" cy="23410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1200" dirty="0" smtClean="0">
                <a:solidFill>
                  <a:schemeClr val="tx1"/>
                </a:solidFill>
                <a:latin typeface="Arial" pitchFamily="34" charset="0"/>
                <a:cs typeface="Arial" pitchFamily="34" charset="0"/>
              </a:rPr>
              <a:t>Analitika</a:t>
            </a:r>
            <a:endParaRPr lang="de-DE" sz="1200" dirty="0" smtClean="0">
              <a:solidFill>
                <a:schemeClr val="tx1"/>
              </a:solidFill>
              <a:latin typeface="Arial" pitchFamily="34" charset="0"/>
              <a:cs typeface="Arial" pitchFamily="34" charset="0"/>
            </a:endParaRPr>
          </a:p>
        </p:txBody>
      </p:sp>
      <p:sp>
        <p:nvSpPr>
          <p:cNvPr id="43" name="Rounded Rectangle 42"/>
          <p:cNvSpPr/>
          <p:nvPr/>
        </p:nvSpPr>
        <p:spPr>
          <a:xfrm>
            <a:off x="4690990" y="3825596"/>
            <a:ext cx="1022587" cy="23410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hu-HU" sz="1200" dirty="0" smtClean="0">
                <a:solidFill>
                  <a:schemeClr val="tx1"/>
                </a:solidFill>
                <a:latin typeface="Arial" pitchFamily="34" charset="0"/>
                <a:cs typeface="Arial" pitchFamily="34" charset="0"/>
              </a:rPr>
              <a:t>Adatok</a:t>
            </a:r>
            <a:endParaRPr lang="de-DE" sz="1200" dirty="0" smtClean="0">
              <a:solidFill>
                <a:schemeClr val="tx1"/>
              </a:solidFill>
              <a:latin typeface="Arial" pitchFamily="34" charset="0"/>
              <a:cs typeface="Arial" pitchFamily="34" charset="0"/>
            </a:endParaRPr>
          </a:p>
        </p:txBody>
      </p:sp>
      <p:sp>
        <p:nvSpPr>
          <p:cNvPr id="5" name="Slide Number Placeholder 4"/>
          <p:cNvSpPr>
            <a:spLocks noGrp="1"/>
          </p:cNvSpPr>
          <p:nvPr>
            <p:ph type="sldNum" sz="quarter" idx="4"/>
          </p:nvPr>
        </p:nvSpPr>
        <p:spPr/>
        <p:txBody>
          <a:bodyPr/>
          <a:lstStyle/>
          <a:p>
            <a:fld id="{A930EF64-91C9-4EBD-82F9-3643AB15A28C}" type="slidenum">
              <a:rPr lang="de-DE" smtClean="0"/>
              <a:pPr/>
              <a:t>8</a:t>
            </a:fld>
            <a:endParaRPr lang="de-DE"/>
          </a:p>
        </p:txBody>
      </p:sp>
      <p:sp>
        <p:nvSpPr>
          <p:cNvPr id="6" name="Szövegdoboz 5"/>
          <p:cNvSpPr txBox="1"/>
          <p:nvPr/>
        </p:nvSpPr>
        <p:spPr>
          <a:xfrm>
            <a:off x="6588225" y="3357713"/>
            <a:ext cx="1440159" cy="830997"/>
          </a:xfrm>
          <a:prstGeom prst="rect">
            <a:avLst/>
          </a:prstGeom>
          <a:noFill/>
        </p:spPr>
        <p:txBody>
          <a:bodyPr wrap="square" rtlCol="0">
            <a:spAutoFit/>
          </a:bodyPr>
          <a:lstStyle/>
          <a:p>
            <a:r>
              <a:rPr lang="hu-HU" sz="1600" dirty="0" smtClean="0"/>
              <a:t>Lokális vagy Globális Felhő</a:t>
            </a:r>
            <a:endParaRPr lang="hu-HU" sz="1600" dirty="0"/>
          </a:p>
        </p:txBody>
      </p:sp>
    </p:spTree>
    <p:extLst>
      <p:ext uri="{BB962C8B-B14F-4D97-AF65-F5344CB8AC3E}">
        <p14:creationId xmlns:p14="http://schemas.microsoft.com/office/powerpoint/2010/main" val="331644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500"/>
                                        <p:tgtEl>
                                          <p:spTgt spid="2">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500"/>
                                        <p:tgtEl>
                                          <p:spTgt spid="2">
                                            <p:txEl>
                                              <p:pRg st="5" end="5"/>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Effect transition="in" filter="fade">
                                      <p:cBhvr>
                                        <p:cTn id="57" dur="500"/>
                                        <p:tgtEl>
                                          <p:spTgt spid="2">
                                            <p:txEl>
                                              <p:pRg st="6" end="6"/>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35"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450786"/>
            <a:ext cx="7603200" cy="629367"/>
          </a:xfrm>
        </p:spPr>
        <p:txBody>
          <a:bodyPr/>
          <a:lstStyle/>
          <a:p>
            <a:r>
              <a:rPr lang="hu-HU" dirty="0" smtClean="0"/>
              <a:t>Kapcsolat a felhővel – Globális </a:t>
            </a:r>
            <a:r>
              <a:rPr lang="hu-HU" dirty="0" smtClean="0"/>
              <a:t>Felhőszolgáltatások</a:t>
            </a:r>
            <a:endParaRPr lang="de-DE" dirty="0"/>
          </a:p>
        </p:txBody>
      </p:sp>
      <p:pic>
        <p:nvPicPr>
          <p:cNvPr id="22"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55" y="2986488"/>
            <a:ext cx="7651147" cy="3837911"/>
          </a:xfrm>
          <a:prstGeom prst="rect">
            <a:avLst/>
          </a:prstGeom>
        </p:spPr>
      </p:pic>
      <p:sp>
        <p:nvSpPr>
          <p:cNvPr id="25" name="Cloud 24"/>
          <p:cNvSpPr/>
          <p:nvPr/>
        </p:nvSpPr>
        <p:spPr>
          <a:xfrm>
            <a:off x="107504" y="1172490"/>
            <a:ext cx="3687792" cy="2122167"/>
          </a:xfrm>
          <a:prstGeom prst="cloud">
            <a:avLst/>
          </a:prstGeom>
          <a:solidFill>
            <a:schemeClr val="bg1"/>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ln>
                <a:solidFill>
                  <a:schemeClr val="bg1">
                    <a:lumMod val="75000"/>
                  </a:schemeClr>
                </a:solidFill>
              </a:ln>
              <a:solidFill>
                <a:schemeClr val="bg1"/>
              </a:solidFill>
              <a:latin typeface="Arial" pitchFamily="34" charset="0"/>
              <a:cs typeface="Arial"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01" y="1330912"/>
            <a:ext cx="1285450" cy="620129"/>
          </a:xfrm>
          <a:prstGeom prst="rect">
            <a:avLst/>
          </a:prstGeom>
          <a:effectLst/>
        </p:spPr>
      </p:pic>
      <p:sp>
        <p:nvSpPr>
          <p:cNvPr id="27" name="Up Arrow 26"/>
          <p:cNvSpPr/>
          <p:nvPr/>
        </p:nvSpPr>
        <p:spPr>
          <a:xfrm>
            <a:off x="2481198" y="2980423"/>
            <a:ext cx="237598" cy="2392793"/>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5" name="Rectangle 4"/>
          <p:cNvSpPr/>
          <p:nvPr/>
        </p:nvSpPr>
        <p:spPr>
          <a:xfrm>
            <a:off x="753891" y="1732113"/>
            <a:ext cx="122423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EventHub</a:t>
            </a:r>
            <a:endParaRPr lang="de-DE" sz="1000" dirty="0" smtClean="0">
              <a:solidFill>
                <a:schemeClr val="tx1"/>
              </a:solidFill>
              <a:latin typeface="Arial" pitchFamily="34" charset="0"/>
              <a:cs typeface="Arial" pitchFamily="34" charset="0"/>
            </a:endParaRPr>
          </a:p>
        </p:txBody>
      </p:sp>
      <p:sp>
        <p:nvSpPr>
          <p:cNvPr id="15" name="Up Arrow 14"/>
          <p:cNvSpPr/>
          <p:nvPr/>
        </p:nvSpPr>
        <p:spPr>
          <a:xfrm>
            <a:off x="1414839" y="2980423"/>
            <a:ext cx="237598" cy="1051418"/>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35" name="Rectangle 34"/>
          <p:cNvSpPr/>
          <p:nvPr/>
        </p:nvSpPr>
        <p:spPr>
          <a:xfrm>
            <a:off x="2182001" y="2090898"/>
            <a:ext cx="1224238"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IoT Hub</a:t>
            </a:r>
            <a:endParaRPr lang="de-DE" sz="1000" dirty="0" smtClean="0">
              <a:solidFill>
                <a:schemeClr val="tx1"/>
              </a:solidFill>
              <a:latin typeface="Arial" pitchFamily="34" charset="0"/>
              <a:cs typeface="Arial" pitchFamily="34" charset="0"/>
            </a:endParaRPr>
          </a:p>
        </p:txBody>
      </p:sp>
      <p:sp>
        <p:nvSpPr>
          <p:cNvPr id="20" name="Rectangle 19"/>
          <p:cNvSpPr/>
          <p:nvPr/>
        </p:nvSpPr>
        <p:spPr>
          <a:xfrm>
            <a:off x="753890" y="2084833"/>
            <a:ext cx="122423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Topics</a:t>
            </a:r>
            <a:endParaRPr lang="de-DE" sz="1000" dirty="0" smtClean="0">
              <a:solidFill>
                <a:schemeClr val="tx1"/>
              </a:solidFill>
              <a:latin typeface="Arial" pitchFamily="34" charset="0"/>
              <a:cs typeface="Arial" pitchFamily="34" charset="0"/>
            </a:endParaRPr>
          </a:p>
        </p:txBody>
      </p:sp>
      <p:sp>
        <p:nvSpPr>
          <p:cNvPr id="21" name="Rectangle 20"/>
          <p:cNvSpPr/>
          <p:nvPr/>
        </p:nvSpPr>
        <p:spPr>
          <a:xfrm>
            <a:off x="753889" y="2461572"/>
            <a:ext cx="122423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Azure Queues</a:t>
            </a:r>
            <a:endParaRPr lang="de-DE" sz="1000" dirty="0" smtClean="0">
              <a:solidFill>
                <a:schemeClr val="tx1"/>
              </a:solidFill>
              <a:latin typeface="Arial" pitchFamily="34" charset="0"/>
              <a:cs typeface="Arial" pitchFamily="34" charset="0"/>
            </a:endParaRPr>
          </a:p>
        </p:txBody>
      </p:sp>
      <p:sp>
        <p:nvSpPr>
          <p:cNvPr id="23" name="Cloud 22"/>
          <p:cNvSpPr/>
          <p:nvPr/>
        </p:nvSpPr>
        <p:spPr>
          <a:xfrm>
            <a:off x="4052625" y="1170724"/>
            <a:ext cx="3687792" cy="2122167"/>
          </a:xfrm>
          <a:prstGeom prst="cloud">
            <a:avLst/>
          </a:prstGeom>
          <a:solidFill>
            <a:schemeClr val="bg1"/>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ln>
                <a:solidFill>
                  <a:schemeClr val="bg1">
                    <a:lumMod val="75000"/>
                  </a:schemeClr>
                </a:solidFill>
              </a:ln>
              <a:solidFill>
                <a:schemeClr val="bg1"/>
              </a:solidFill>
              <a:latin typeface="Arial" pitchFamily="34" charset="0"/>
              <a:cs typeface="Arial"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7" y="1407432"/>
            <a:ext cx="1403242" cy="561296"/>
          </a:xfrm>
          <a:prstGeom prst="rect">
            <a:avLst/>
          </a:prstGeom>
        </p:spPr>
      </p:pic>
      <p:sp>
        <p:nvSpPr>
          <p:cNvPr id="36" name="Rectangle 35"/>
          <p:cNvSpPr/>
          <p:nvPr/>
        </p:nvSpPr>
        <p:spPr>
          <a:xfrm>
            <a:off x="4693128" y="1732113"/>
            <a:ext cx="1025602"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AWS IoT</a:t>
            </a:r>
            <a:endParaRPr lang="de-DE" sz="1000" dirty="0" smtClean="0">
              <a:solidFill>
                <a:schemeClr val="tx1"/>
              </a:solidFill>
              <a:latin typeface="Arial" pitchFamily="34" charset="0"/>
              <a:cs typeface="Arial" pitchFamily="34" charset="0"/>
            </a:endParaRPr>
          </a:p>
        </p:txBody>
      </p:sp>
      <p:sp>
        <p:nvSpPr>
          <p:cNvPr id="33" name="Rectangle 32"/>
          <p:cNvSpPr/>
          <p:nvPr/>
        </p:nvSpPr>
        <p:spPr>
          <a:xfrm>
            <a:off x="4693128" y="2093819"/>
            <a:ext cx="1812549" cy="258368"/>
          </a:xfrm>
          <a:prstGeom prst="rect">
            <a:avLst/>
          </a:prstGeom>
          <a:solidFill>
            <a:schemeClr val="bg1">
              <a:lumMod val="9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0" rIns="0" rtlCol="0" anchor="t"/>
          <a:lstStyle/>
          <a:p>
            <a:pPr algn="ctr"/>
            <a:r>
              <a:rPr lang="de-DE" sz="1000" smtClean="0">
                <a:solidFill>
                  <a:schemeClr val="tx1"/>
                </a:solidFill>
                <a:latin typeface="Arial" pitchFamily="34" charset="0"/>
                <a:cs typeface="Arial" pitchFamily="34" charset="0"/>
              </a:rPr>
              <a:t>AWS Simple Queue Services</a:t>
            </a:r>
            <a:endParaRPr lang="de-DE" sz="1000" dirty="0" smtClean="0">
              <a:solidFill>
                <a:schemeClr val="tx1"/>
              </a:solidFill>
              <a:latin typeface="Arial" pitchFamily="34" charset="0"/>
              <a:cs typeface="Arial" pitchFamily="34" charset="0"/>
            </a:endParaRPr>
          </a:p>
        </p:txBody>
      </p:sp>
      <p:sp>
        <p:nvSpPr>
          <p:cNvPr id="34" name="Up Arrow 33"/>
          <p:cNvSpPr/>
          <p:nvPr/>
        </p:nvSpPr>
        <p:spPr>
          <a:xfrm>
            <a:off x="4345200" y="2779718"/>
            <a:ext cx="237598" cy="1038476"/>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38" name="Up Arrow 37"/>
          <p:cNvSpPr/>
          <p:nvPr/>
        </p:nvSpPr>
        <p:spPr>
          <a:xfrm>
            <a:off x="5329133" y="2779718"/>
            <a:ext cx="237598" cy="1454000"/>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sp>
        <p:nvSpPr>
          <p:cNvPr id="39" name="Up Arrow 38"/>
          <p:cNvSpPr/>
          <p:nvPr/>
        </p:nvSpPr>
        <p:spPr>
          <a:xfrm>
            <a:off x="6304803" y="2779718"/>
            <a:ext cx="237598" cy="1439351"/>
          </a:xfrm>
          <a:prstGeom prst="upArrow">
            <a:avLst/>
          </a:prstGeom>
          <a:solidFill>
            <a:schemeClr val="bg1"/>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a:ln>
                <a:solidFill>
                  <a:schemeClr val="bg1">
                    <a:lumMod val="75000"/>
                  </a:schemeClr>
                </a:solidFill>
              </a:ln>
              <a:solidFill>
                <a:schemeClr val="tx1"/>
              </a:solidFill>
              <a:latin typeface="Arial" pitchFamily="34" charset="0"/>
              <a:cs typeface="Arial" pitchFamily="34" charset="0"/>
            </a:endParaRPr>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182" y="4082084"/>
            <a:ext cx="714966" cy="651629"/>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514" y="5447178"/>
            <a:ext cx="714966" cy="651629"/>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516" y="3854280"/>
            <a:ext cx="714966" cy="651629"/>
          </a:xfrm>
          <a:prstGeom prst="rect">
            <a:avLst/>
          </a:prstGeom>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449" y="4288710"/>
            <a:ext cx="714966" cy="651629"/>
          </a:xfrm>
          <a:prstGeom prst="rect">
            <a:avLst/>
          </a:prstGeom>
          <a:effectLst>
            <a:outerShdw blurRad="50800" dist="38100" dir="2700000" algn="tl" rotWithShape="0">
              <a:prstClr val="black">
                <a:alpha val="40000"/>
              </a:prstClr>
            </a:outerShdw>
          </a:effectLst>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0822" y="4280284"/>
            <a:ext cx="714966" cy="6516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46607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0D260408-D13A-4B67-B71E-0B80435FC78D"/>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_RESOURCE_PATHS_HASH_2" val="d9fee9de11718536b3c065785a54cca1c97fc"/>
  <p:tag name="ISPRING_RESOURCE_PATHS_HASH_PRESENTER" val="6669defd466eb2c2a8dc72bba7743f903e6928"/>
</p:tagLst>
</file>

<file path=ppt/tags/tag2.xml><?xml version="1.0" encoding="utf-8"?>
<p:tagLst xmlns:a="http://schemas.openxmlformats.org/drawingml/2006/main" xmlns:r="http://schemas.openxmlformats.org/officeDocument/2006/relationships" xmlns:p="http://schemas.openxmlformats.org/presentationml/2006/main">
  <p:tag name="MIO_GUID" val="c0cc159b-75e6-4e38-8161-94ad6fe0d54f"/>
  <p:tag name="MIO_EK" val="2684"/>
  <p:tag name="MIO_UPDATE" val="True"/>
  <p:tag name="MIO_VERSION" val="07.03.2016 13:38:12"/>
  <p:tag name="MIO_DBID" val="139B19AA-1930-4175-8724-E8A5ED7A2045"/>
  <p:tag name="MIO_LASTDOWNLOADED" val="13.04.2016 12:52:48"/>
  <p:tag name="MIO_OBJECTNAME" val="Cloud"/>
  <p:tag name="MIO_LASTEDITORNAME" val="Anja Scholte"/>
</p:tagLst>
</file>

<file path=ppt/tags/tag3.xml><?xml version="1.0" encoding="utf-8"?>
<p:tagLst xmlns:a="http://schemas.openxmlformats.org/drawingml/2006/main" xmlns:r="http://schemas.openxmlformats.org/officeDocument/2006/relationships" xmlns:p="http://schemas.openxmlformats.org/presentationml/2006/main">
  <p:tag name="MIO_GUID" val="c0cc159b-75e6-4e38-8161-94ad6fe0d54f"/>
  <p:tag name="MIO_EK" val="2684"/>
  <p:tag name="MIO_UPDATE" val="True"/>
  <p:tag name="MIO_VERSION" val="07.03.2016 13:38:12"/>
  <p:tag name="MIO_DBID" val="139B19AA-1930-4175-8724-E8A5ED7A2045"/>
  <p:tag name="MIO_LASTDOWNLOADED" val="13.04.2016 12:52:48"/>
  <p:tag name="MIO_OBJECTNAME" val="Cloud"/>
  <p:tag name="MIO_LASTEDITORNAME" val="Anja Scholte"/>
</p:tagLst>
</file>

<file path=ppt/theme/theme1.xml><?xml version="1.0" encoding="utf-8"?>
<a:theme xmlns:a="http://schemas.openxmlformats.org/drawingml/2006/main" name="Beckhoff Slide Master">
  <a:themeElements>
    <a:clrScheme name="Beckhoff_Final_21.11.2013">
      <a:dk1>
        <a:srgbClr val="000000"/>
      </a:dk1>
      <a:lt1>
        <a:sysClr val="window" lastClr="FFFFFF"/>
      </a:lt1>
      <a:dk2>
        <a:srgbClr val="CCD2DA"/>
      </a:dk2>
      <a:lt2>
        <a:srgbClr val="9AA6B6"/>
      </a:lt2>
      <a:accent1>
        <a:srgbClr val="8190A4"/>
      </a:accent1>
      <a:accent2>
        <a:srgbClr val="2D76AD"/>
      </a:accent2>
      <a:accent3>
        <a:srgbClr val="4B5669"/>
      </a:accent3>
      <a:accent4>
        <a:srgbClr val="CCD2DA"/>
      </a:accent4>
      <a:accent5>
        <a:srgbClr val="000000"/>
      </a:accent5>
      <a:accent6>
        <a:srgbClr val="B5D4EC"/>
      </a:accent6>
      <a:hlink>
        <a:srgbClr val="2D76AD"/>
      </a:hlink>
      <a:folHlink>
        <a:srgbClr val="2D76AD"/>
      </a:folHlink>
    </a:clrScheme>
    <a:fontScheme name="Beckhof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noFill/>
          <a:miter lim="800000"/>
        </a:ln>
      </a:spPr>
      <a:bodyPr lIns="234000" rIns="234000" rtlCol="0" anchor="ctr"/>
      <a:lstStyle>
        <a:defPPr marL="0" indent="0" algn="ctr">
          <a:buFont typeface="Wingdings" panose="05000000000000000000" pitchFamily="2" charset="2"/>
          <a:buNone/>
          <a:defRPr sz="2200" dirty="0"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äsentation5" id="{EAE3CDA6-1C19-4296-9867-552A50FCA029}" vid="{8849BB27-E8BE-4FEE-A969-AC8FEC861CD0}"/>
    </a:ext>
  </a:extLst>
</a:theme>
</file>

<file path=ppt/theme/theme2.xml><?xml version="1.0" encoding="utf-8"?>
<a:theme xmlns:a="http://schemas.openxmlformats.org/drawingml/2006/main" name="Larissa">
  <a:themeElements>
    <a:clrScheme name="Beckhoff">
      <a:dk1>
        <a:srgbClr val="000000"/>
      </a:dk1>
      <a:lt1>
        <a:sysClr val="window" lastClr="FFFFFF"/>
      </a:lt1>
      <a:dk2>
        <a:srgbClr val="CCD2DA"/>
      </a:dk2>
      <a:lt2>
        <a:srgbClr val="9AA6B6"/>
      </a:lt2>
      <a:accent1>
        <a:srgbClr val="8190A4"/>
      </a:accent1>
      <a:accent2>
        <a:srgbClr val="2D76AD"/>
      </a:accent2>
      <a:accent3>
        <a:srgbClr val="4B5669"/>
      </a:accent3>
      <a:accent4>
        <a:srgbClr val="CCD2DA"/>
      </a:accent4>
      <a:accent5>
        <a:srgbClr val="000000"/>
      </a:accent5>
      <a:accent6>
        <a:srgbClr val="B5D4EC"/>
      </a:accent6>
      <a:hlink>
        <a:srgbClr val="2D76AD"/>
      </a:hlink>
      <a:folHlink>
        <a:srgbClr val="2D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Beckhoff_Slide_Master</Template>
  <TotalTime>1431</TotalTime>
  <Words>1067</Words>
  <Application>Microsoft Office PowerPoint</Application>
  <PresentationFormat>Diavetítés a képernyőre (4:3 oldalarány)</PresentationFormat>
  <Paragraphs>253</Paragraphs>
  <Slides>24</Slides>
  <Notes>7</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24</vt:i4>
      </vt:variant>
    </vt:vector>
  </HeadingPairs>
  <TitlesOfParts>
    <vt:vector size="29" baseType="lpstr">
      <vt:lpstr>Arial</vt:lpstr>
      <vt:lpstr>Calibri</vt:lpstr>
      <vt:lpstr>Symbol</vt:lpstr>
      <vt:lpstr>Wingdings</vt:lpstr>
      <vt:lpstr>Beckhoff Slide Master</vt:lpstr>
      <vt:lpstr>HWSW mobile! konferencia</vt:lpstr>
      <vt:lpstr>HWSW mobile! konferencia  IoT az ipari automatizálásban, avagy gyártósortól az intelligens gyárakig az Ipar 4.0 szellemében.</vt:lpstr>
      <vt:lpstr>Kapcsolati rétegek – IoT vagy IIoT?</vt:lpstr>
      <vt:lpstr>Végfelhasználók célkitűzései</vt:lpstr>
      <vt:lpstr>Gépgyártók célkitűzései</vt:lpstr>
      <vt:lpstr>Mi szükséges a megvalósításhoz?</vt:lpstr>
      <vt:lpstr>Mi szükséges a megvalósításhoz?</vt:lpstr>
      <vt:lpstr>Mi szükséges a megvalósításhoz?</vt:lpstr>
      <vt:lpstr>Kapcsolat a felhővel – Globális Felhőszolgáltatások</vt:lpstr>
      <vt:lpstr>Kapcsolat a felhővel – Alkalmazott protokollok</vt:lpstr>
      <vt:lpstr>Kapcsolat a felhővel – Alkalmazott protokollok</vt:lpstr>
      <vt:lpstr>Kapcsolat a Felhővel – Összegzés</vt:lpstr>
      <vt:lpstr>Alkalmazási példa – Élő laboratórium</vt:lpstr>
      <vt:lpstr>Alkalmazási példa – Élő laboratórium</vt:lpstr>
      <vt:lpstr>Alkalmazási példa – Élő laboratórium</vt:lpstr>
      <vt:lpstr>Alkalmazási példa – Előrejelző karbantartás</vt:lpstr>
      <vt:lpstr>Alkalmazási példa – Előrejelző karbantartás</vt:lpstr>
      <vt:lpstr>Alkalmazási példa – Előrejelző karbantartás</vt:lpstr>
      <vt:lpstr>Alkalmazási példa – Előrejelző karbantartás</vt:lpstr>
      <vt:lpstr>Alkalmazási példa – Előrejelző karbantartás</vt:lpstr>
      <vt:lpstr>Alkalmazási példa – Intelligens gyár</vt:lpstr>
      <vt:lpstr>Alkalmazási példa – Intelligens gyár</vt:lpstr>
      <vt:lpstr>Alkalmazási példák – Összefoglalás  </vt:lpstr>
      <vt:lpstr>HWSW mobile! konferencia</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Beckhoff Image e</dc:title>
  <dc:creator>Jessica Gnisa</dc:creator>
  <cp:keywords>Version 3.4, 08 May 2017</cp:keywords>
  <cp:lastModifiedBy>Éva Anna Porganszki</cp:lastModifiedBy>
  <cp:revision>116</cp:revision>
  <cp:lastPrinted>2016-06-28T12:26:43Z</cp:lastPrinted>
  <dcterms:created xsi:type="dcterms:W3CDTF">2016-11-16T16:48:13Z</dcterms:created>
  <dcterms:modified xsi:type="dcterms:W3CDTF">2017-11-20T13:06:34Z</dcterms:modified>
</cp:coreProperties>
</file>