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97" r:id="rId3"/>
    <p:sldMasterId id="2147483698" r:id="rId4"/>
    <p:sldMasterId id="214748369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Proxima Nova"/>
      <p:regular r:id="rId24"/>
      <p:bold r:id="rId25"/>
      <p:italic r:id="rId26"/>
      <p:boldItalic r:id="rId27"/>
    </p:embeddedFont>
    <p:embeddedFont>
      <p:font typeface="Helvetica Neue"/>
      <p:regular r:id="rId28"/>
      <p:bold r:id="rId29"/>
      <p:italic r:id="rId30"/>
      <p:boldItalic r:id="rId31"/>
    </p:embeddedFont>
    <p:embeddedFont>
      <p:font typeface="Helvetica Neue Light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ProximaNova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font" Target="fonts/ProximaNova-italic.fntdata"/><Relationship Id="rId25" Type="http://schemas.openxmlformats.org/officeDocument/2006/relationships/font" Target="fonts/ProximaNova-bold.fntdata"/><Relationship Id="rId28" Type="http://schemas.openxmlformats.org/officeDocument/2006/relationships/font" Target="fonts/HelveticaNeue-regular.fntdata"/><Relationship Id="rId27" Type="http://schemas.openxmlformats.org/officeDocument/2006/relationships/font" Target="fonts/ProximaNova-boldItalic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boldItalic.fntdata"/><Relationship Id="rId30" Type="http://schemas.openxmlformats.org/officeDocument/2006/relationships/font" Target="fonts/HelveticaNeue-italic.fntdata"/><Relationship Id="rId11" Type="http://schemas.openxmlformats.org/officeDocument/2006/relationships/slide" Target="slides/slide5.xml"/><Relationship Id="rId33" Type="http://schemas.openxmlformats.org/officeDocument/2006/relationships/font" Target="fonts/HelveticaNeueLight-bold.fntdata"/><Relationship Id="rId10" Type="http://schemas.openxmlformats.org/officeDocument/2006/relationships/slide" Target="slides/slide4.xml"/><Relationship Id="rId32" Type="http://schemas.openxmlformats.org/officeDocument/2006/relationships/font" Target="fonts/HelveticaNeueLight-regular.fntdata"/><Relationship Id="rId13" Type="http://schemas.openxmlformats.org/officeDocument/2006/relationships/slide" Target="slides/slide7.xml"/><Relationship Id="rId35" Type="http://schemas.openxmlformats.org/officeDocument/2006/relationships/font" Target="fonts/HelveticaNeueLight-boldItalic.fntdata"/><Relationship Id="rId12" Type="http://schemas.openxmlformats.org/officeDocument/2006/relationships/slide" Target="slides/slide6.xml"/><Relationship Id="rId34" Type="http://schemas.openxmlformats.org/officeDocument/2006/relationships/font" Target="fonts/HelveticaNeueLight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2" name="Shape 26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" name="Shape 40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Isolation &amp; testability</a:t>
            </a:r>
            <a:br>
              <a:rPr lang="en"/>
            </a:br>
            <a:r>
              <a:rPr lang="en"/>
              <a:t>- Changes in one should have little to no affect with another.</a:t>
            </a:r>
            <a:br>
              <a:rPr lang="en"/>
            </a:br>
            <a:br>
              <a:rPr lang="en"/>
            </a:br>
            <a:r>
              <a:rPr lang="en"/>
              <a:t>Developer productivity</a:t>
            </a:r>
            <a:br>
              <a:rPr lang="en"/>
            </a:br>
            <a:r>
              <a:rPr lang="en"/>
              <a:t>- </a:t>
            </a:r>
          </a:p>
        </p:txBody>
      </p:sp>
      <p:sp>
        <p:nvSpPr>
          <p:cNvPr id="444" name="Shape 44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Isolation &amp; testability</a:t>
            </a:r>
            <a:br>
              <a:rPr lang="en"/>
            </a:br>
            <a:r>
              <a:rPr lang="en"/>
              <a:t>- Changes in one should have little to no affect with another.</a:t>
            </a:r>
            <a:br>
              <a:rPr lang="en"/>
            </a:br>
            <a:br>
              <a:rPr lang="en"/>
            </a:br>
            <a:r>
              <a:rPr lang="en"/>
              <a:t>Developer productivity</a:t>
            </a:r>
            <a:br>
              <a:rPr lang="en"/>
            </a:br>
            <a:r>
              <a:rPr lang="en"/>
              <a:t>- </a:t>
            </a:r>
          </a:p>
        </p:txBody>
      </p:sp>
      <p:sp>
        <p:nvSpPr>
          <p:cNvPr id="455" name="Shape 45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7" name="Shape 46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2" name="Shape 51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Isolation &amp; testability</a:t>
            </a:r>
            <a:br>
              <a:rPr lang="en"/>
            </a:br>
            <a:r>
              <a:rPr lang="en"/>
              <a:t>- Changes in one should have little to no affect with another.</a:t>
            </a:r>
            <a:br>
              <a:rPr lang="en"/>
            </a:br>
            <a:br>
              <a:rPr lang="en"/>
            </a:br>
            <a:r>
              <a:rPr lang="en"/>
              <a:t>Developer productivity</a:t>
            </a:r>
            <a:br>
              <a:rPr lang="en"/>
            </a:br>
            <a:r>
              <a:rPr lang="en"/>
              <a:t>- </a:t>
            </a:r>
          </a:p>
        </p:txBody>
      </p:sp>
      <p:sp>
        <p:nvSpPr>
          <p:cNvPr id="529" name="Shape 52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Isolation &amp; testability</a:t>
            </a:r>
            <a:br>
              <a:rPr lang="en"/>
            </a:br>
            <a:r>
              <a:rPr lang="en"/>
              <a:t>- Changes in one should have little to no affect with another.</a:t>
            </a:r>
            <a:br>
              <a:rPr lang="en"/>
            </a:br>
            <a:br>
              <a:rPr lang="en"/>
            </a:br>
            <a:r>
              <a:rPr lang="en"/>
              <a:t>Developer productivity</a:t>
            </a:r>
            <a:br>
              <a:rPr lang="en"/>
            </a:br>
            <a:r>
              <a:rPr lang="en"/>
              <a:t>- </a:t>
            </a:r>
          </a:p>
        </p:txBody>
      </p:sp>
      <p:sp>
        <p:nvSpPr>
          <p:cNvPr id="538" name="Shape 53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7" name="Shape 54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He was the first to document it</a:t>
            </a:r>
          </a:p>
        </p:txBody>
      </p:sp>
      <p:sp>
        <p:nvSpPr>
          <p:cNvPr id="279" name="Shape 27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" name="Shape 28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8" name="Shape 32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6" name="Shape 33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7" name="Shape 3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Isolation &amp; testability</a:t>
            </a:r>
            <a:br>
              <a:rPr lang="en"/>
            </a:br>
            <a:r>
              <a:rPr lang="en"/>
              <a:t>- Changes in one should have little to no affect with another.</a:t>
            </a:r>
            <a:br>
              <a:rPr lang="en"/>
            </a:br>
            <a:br>
              <a:rPr lang="en"/>
            </a:br>
            <a:r>
              <a:rPr lang="en"/>
              <a:t>Developer productivity</a:t>
            </a:r>
            <a:br>
              <a:rPr lang="en"/>
            </a:br>
            <a:r>
              <a:rPr lang="en"/>
              <a:t>- </a:t>
            </a:r>
          </a:p>
        </p:txBody>
      </p:sp>
      <p:sp>
        <p:nvSpPr>
          <p:cNvPr id="395" name="Shape 39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Cov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idx="1" type="body"/>
          </p:nvPr>
        </p:nvSpPr>
        <p:spPr>
          <a:xfrm>
            <a:off x="474613" y="1404449"/>
            <a:ext cx="24090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rIns="34275" wrap="square" tIns="34275"/>
          <a:lstStyle>
            <a:lvl1pPr indent="-63500" lvl="0" marL="101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478830" y="2103437"/>
            <a:ext cx="2409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600"/>
              <a:buFont typeface="Helvetica Neue Light"/>
              <a:buNone/>
              <a:defRPr i="0" sz="1100" u="none" cap="none" strike="noStrike">
                <a:solidFill>
                  <a:srgbClr val="A6AAA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3" type="body"/>
          </p:nvPr>
        </p:nvSpPr>
        <p:spPr>
          <a:xfrm>
            <a:off x="474613" y="4580340"/>
            <a:ext cx="2409000" cy="1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rIns="34275" wrap="square" tIns="342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i="0" sz="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Agenda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" type="body"/>
          </p:nvPr>
        </p:nvSpPr>
        <p:spPr>
          <a:xfrm>
            <a:off x="483592" y="1392088"/>
            <a:ext cx="1922100" cy="13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spcBef>
                <a:spcPts val="2000"/>
              </a:spcBef>
              <a:buSzPts val="1000"/>
              <a:buAutoNum type="arabicPeriod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x="483592" y="456059"/>
            <a:ext cx="38445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3" type="body"/>
          </p:nvPr>
        </p:nvSpPr>
        <p:spPr>
          <a:xfrm>
            <a:off x="478829" y="685316"/>
            <a:ext cx="38445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600"/>
              <a:buFont typeface="Helvetica Neue"/>
              <a:buNone/>
              <a:defRPr b="0"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Team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idx="1" type="body"/>
          </p:nvPr>
        </p:nvSpPr>
        <p:spPr>
          <a:xfrm>
            <a:off x="483592" y="446534"/>
            <a:ext cx="24000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i="0" sz="1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2" type="body"/>
          </p:nvPr>
        </p:nvSpPr>
        <p:spPr>
          <a:xfrm>
            <a:off x="478829" y="675791"/>
            <a:ext cx="24096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5A5"/>
              </a:buClr>
              <a:buSzPts val="1100"/>
              <a:buFont typeface="Helvetica Neue Light"/>
              <a:buNone/>
              <a:defRPr i="0" sz="1100" u="none" cap="none" strike="noStrike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3" type="body"/>
          </p:nvPr>
        </p:nvSpPr>
        <p:spPr>
          <a:xfrm>
            <a:off x="483600" y="1392102"/>
            <a:ext cx="2163900" cy="27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spcBef>
                <a:spcPts val="2000"/>
              </a:spcBef>
              <a:buClr>
                <a:srgbClr val="777777"/>
              </a:buClr>
              <a:buSzPts val="6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Segue - Grey">
    <p:bg>
      <p:bgPr>
        <a:solidFill>
          <a:srgbClr val="9227BE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idx="1" type="body"/>
          </p:nvPr>
        </p:nvSpPr>
        <p:spPr>
          <a:xfrm>
            <a:off x="478831" y="2324678"/>
            <a:ext cx="81780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rIns="34275" wrap="square" tIns="342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i="0" sz="2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478830" y="2697771"/>
            <a:ext cx="8178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600"/>
              <a:buFont typeface="Helvetica Neue Light"/>
              <a:buNone/>
              <a:defRPr i="0" sz="1100" u="none" cap="none" strike="noStrike">
                <a:solidFill>
                  <a:srgbClr val="A6AAA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pic>
        <p:nvPicPr>
          <p:cNvPr descr="UberLogoWhite.png" id="73" name="Shape 73"/>
          <p:cNvPicPr preferRelativeResize="0"/>
          <p:nvPr/>
        </p:nvPicPr>
        <p:blipFill rotWithShape="1">
          <a:blip r:embed="rId2">
            <a:alphaModFix/>
          </a:blip>
          <a:srcRect b="0" l="39" r="29" t="0"/>
          <a:stretch/>
        </p:blipFill>
        <p:spPr>
          <a:xfrm>
            <a:off x="478830" y="475109"/>
            <a:ext cx="480900" cy="1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1up - 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idx="1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i="0" sz="1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2" type="body"/>
          </p:nvPr>
        </p:nvSpPr>
        <p:spPr>
          <a:xfrm>
            <a:off x="478829" y="680554"/>
            <a:ext cx="81768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5A5"/>
              </a:buClr>
              <a:buSzPts val="1100"/>
              <a:buFont typeface="Helvetica Neue Light"/>
              <a:buNone/>
              <a:defRPr i="0" sz="1100" u="none" cap="none" strike="noStrike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1up - Wid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idx="1" type="body"/>
          </p:nvPr>
        </p:nvSpPr>
        <p:spPr>
          <a:xfrm>
            <a:off x="483600" y="1392100"/>
            <a:ext cx="4015800" cy="27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 Light"/>
              <a:buChar char="•"/>
              <a:defRPr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2" type="body"/>
          </p:nvPr>
        </p:nvSpPr>
        <p:spPr>
          <a:xfrm>
            <a:off x="483592" y="451296"/>
            <a:ext cx="43284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Helvetica Neue Light"/>
              <a:buNone/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3" type="body"/>
          </p:nvPr>
        </p:nvSpPr>
        <p:spPr>
          <a:xfrm>
            <a:off x="478829" y="680554"/>
            <a:ext cx="433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1100"/>
              <a:buFont typeface="Helvetica Neue Light"/>
              <a:buNone/>
              <a:defRPr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1up - Narrow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idx="1" type="body"/>
          </p:nvPr>
        </p:nvSpPr>
        <p:spPr>
          <a:xfrm>
            <a:off x="483600" y="1392108"/>
            <a:ext cx="1910700" cy="27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1000"/>
              <a:buFont typeface="Helvetica Neue Light"/>
              <a:buChar char="•"/>
              <a:defRPr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2" type="body"/>
          </p:nvPr>
        </p:nvSpPr>
        <p:spPr>
          <a:xfrm>
            <a:off x="483592" y="451296"/>
            <a:ext cx="23952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Helvetica Neue Light"/>
              <a:buNone/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3" type="body"/>
          </p:nvPr>
        </p:nvSpPr>
        <p:spPr>
          <a:xfrm>
            <a:off x="478829" y="680554"/>
            <a:ext cx="24048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1100"/>
              <a:buFont typeface="Helvetica Neue Light"/>
              <a:buNone/>
              <a:defRPr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ts val="3600"/>
              <a:buNone/>
              <a:defRPr sz="3600"/>
            </a:lvl1pPr>
            <a:lvl2pPr lvl="1" algn="ctr">
              <a:spcBef>
                <a:spcPts val="0"/>
              </a:spcBef>
              <a:buSzPts val="3600"/>
              <a:buNone/>
              <a:defRPr sz="3600"/>
            </a:lvl2pPr>
            <a:lvl3pPr lvl="2" algn="ctr">
              <a:spcBef>
                <a:spcPts val="0"/>
              </a:spcBef>
              <a:buSzPts val="3600"/>
              <a:buNone/>
              <a:defRPr sz="3600"/>
            </a:lvl3pPr>
            <a:lvl4pPr lvl="3" algn="ctr">
              <a:spcBef>
                <a:spcPts val="0"/>
              </a:spcBef>
              <a:buSzPts val="3600"/>
              <a:buNone/>
              <a:defRPr sz="3600"/>
            </a:lvl4pPr>
            <a:lvl5pPr lvl="4" algn="ctr">
              <a:spcBef>
                <a:spcPts val="0"/>
              </a:spcBef>
              <a:buSzPts val="3600"/>
              <a:buNone/>
              <a:defRPr sz="3600"/>
            </a:lvl5pPr>
            <a:lvl6pPr lvl="5" algn="ctr">
              <a:spcBef>
                <a:spcPts val="0"/>
              </a:spcBef>
              <a:buSzPts val="3600"/>
              <a:buNone/>
              <a:defRPr sz="3600"/>
            </a:lvl6pPr>
            <a:lvl7pPr lvl="6" algn="ctr">
              <a:spcBef>
                <a:spcPts val="0"/>
              </a:spcBef>
              <a:buSzPts val="3600"/>
              <a:buNone/>
              <a:defRPr sz="3600"/>
            </a:lvl7pPr>
            <a:lvl8pPr lvl="7" algn="ctr">
              <a:spcBef>
                <a:spcPts val="0"/>
              </a:spcBef>
              <a:buSzPts val="3600"/>
              <a:buNone/>
              <a:defRPr sz="3600"/>
            </a:lvl8pPr>
            <a:lvl9pPr lvl="8" algn="ctr">
              <a:spcBef>
                <a:spcPts val="0"/>
              </a:spcBef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1up - Quot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" type="body"/>
          </p:nvPr>
        </p:nvSpPr>
        <p:spPr>
          <a:xfrm>
            <a:off x="381025" y="1377801"/>
            <a:ext cx="3465900" cy="3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00000"/>
              </a:lnSpc>
              <a:spcBef>
                <a:spcPts val="0"/>
              </a:spcBef>
              <a:buClr>
                <a:srgbClr val="777777"/>
              </a:buClr>
              <a:buSzPts val="600"/>
              <a:buFont typeface="Helvetica Neue Light"/>
              <a:buChar char="•"/>
              <a:defRPr sz="8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1up - Stateme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idx="1" type="body"/>
          </p:nvPr>
        </p:nvSpPr>
        <p:spPr>
          <a:xfrm>
            <a:off x="478830" y="1339701"/>
            <a:ext cx="7218300" cy="3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i="0" sz="2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2up - Paragraph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idx="1" type="body"/>
          </p:nvPr>
        </p:nvSpPr>
        <p:spPr>
          <a:xfrm>
            <a:off x="483600" y="1392099"/>
            <a:ext cx="3363300" cy="30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2" type="body"/>
          </p:nvPr>
        </p:nvSpPr>
        <p:spPr>
          <a:xfrm>
            <a:off x="4329700" y="1392100"/>
            <a:ext cx="3367500" cy="30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3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4" type="body"/>
          </p:nvPr>
        </p:nvSpPr>
        <p:spPr>
          <a:xfrm>
            <a:off x="478825" y="680549"/>
            <a:ext cx="81768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600"/>
              <a:buFont typeface="Helvetica Neue"/>
              <a:buNone/>
              <a:defRPr b="0"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2up - Callou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3E3E3E">
              <a:alpha val="4710"/>
            </a:srgbClr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139700" marR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474613" y="2238375"/>
            <a:ext cx="19287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2" type="body"/>
          </p:nvPr>
        </p:nvSpPr>
        <p:spPr>
          <a:xfrm>
            <a:off x="5030738" y="2238375"/>
            <a:ext cx="17025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3up - Paragraph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idx="1" type="body"/>
          </p:nvPr>
        </p:nvSpPr>
        <p:spPr>
          <a:xfrm>
            <a:off x="483592" y="3449488"/>
            <a:ext cx="2400900" cy="11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2" type="body"/>
          </p:nvPr>
        </p:nvSpPr>
        <p:spPr>
          <a:xfrm>
            <a:off x="3367088" y="3449488"/>
            <a:ext cx="2400900" cy="11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3" type="body"/>
          </p:nvPr>
        </p:nvSpPr>
        <p:spPr>
          <a:xfrm>
            <a:off x="6255345" y="3449488"/>
            <a:ext cx="2400900" cy="11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4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5" type="body"/>
          </p:nvPr>
        </p:nvSpPr>
        <p:spPr>
          <a:xfrm>
            <a:off x="478829" y="680554"/>
            <a:ext cx="81768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600"/>
              <a:buFont typeface="Helvetica Neue"/>
              <a:buNone/>
              <a:defRPr b="0"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3up - Callou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3048000" y="0"/>
            <a:ext cx="3048000" cy="5143500"/>
          </a:xfrm>
          <a:prstGeom prst="rect">
            <a:avLst/>
          </a:prstGeom>
          <a:solidFill>
            <a:srgbClr val="3E3E3E">
              <a:alpha val="4710"/>
            </a:srgbClr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139700" marR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6096000" y="0"/>
            <a:ext cx="3048000" cy="5143500"/>
          </a:xfrm>
          <a:prstGeom prst="rect">
            <a:avLst/>
          </a:prstGeom>
          <a:solidFill>
            <a:srgbClr val="3E3E3E">
              <a:alpha val="9800"/>
            </a:srgbClr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139700" marR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474613" y="2238375"/>
            <a:ext cx="16659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2" type="body"/>
          </p:nvPr>
        </p:nvSpPr>
        <p:spPr>
          <a:xfrm>
            <a:off x="3526829" y="2238375"/>
            <a:ext cx="17025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0" name="Shape 120"/>
          <p:cNvSpPr txBox="1"/>
          <p:nvPr>
            <p:ph idx="3" type="body"/>
          </p:nvPr>
        </p:nvSpPr>
        <p:spPr>
          <a:xfrm>
            <a:off x="6574829" y="2238375"/>
            <a:ext cx="19644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4up - Paragraph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idx="1" type="body"/>
          </p:nvPr>
        </p:nvSpPr>
        <p:spPr>
          <a:xfrm>
            <a:off x="483592" y="1392088"/>
            <a:ext cx="14490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2" type="body"/>
          </p:nvPr>
        </p:nvSpPr>
        <p:spPr>
          <a:xfrm>
            <a:off x="2401069" y="1392088"/>
            <a:ext cx="14490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3" type="body"/>
          </p:nvPr>
        </p:nvSpPr>
        <p:spPr>
          <a:xfrm>
            <a:off x="4325764" y="1392088"/>
            <a:ext cx="14490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4" type="body"/>
          </p:nvPr>
        </p:nvSpPr>
        <p:spPr>
          <a:xfrm>
            <a:off x="6255742" y="1392088"/>
            <a:ext cx="14490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5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6" type="body"/>
          </p:nvPr>
        </p:nvSpPr>
        <p:spPr>
          <a:xfrm>
            <a:off x="478829" y="680554"/>
            <a:ext cx="81768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600"/>
              <a:buFont typeface="Helvetica Neue"/>
              <a:buNone/>
              <a:defRPr b="0"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4up - Callou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2286000" y="0"/>
            <a:ext cx="2286000" cy="5143500"/>
          </a:xfrm>
          <a:prstGeom prst="rect">
            <a:avLst/>
          </a:prstGeom>
          <a:solidFill>
            <a:srgbClr val="3E3E3E">
              <a:alpha val="4710"/>
            </a:srgbClr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139700" marR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4572000" y="0"/>
            <a:ext cx="2286000" cy="5143500"/>
          </a:xfrm>
          <a:prstGeom prst="rect">
            <a:avLst/>
          </a:prstGeom>
          <a:solidFill>
            <a:srgbClr val="3E3E3E">
              <a:alpha val="9800"/>
            </a:srgbClr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139700" marR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6858000" y="0"/>
            <a:ext cx="2286000" cy="5143500"/>
          </a:xfrm>
          <a:prstGeom prst="rect">
            <a:avLst/>
          </a:prstGeom>
          <a:solidFill>
            <a:srgbClr val="3E3E3E">
              <a:alpha val="14900"/>
            </a:srgbClr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139700" marR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474625" y="2238375"/>
            <a:ext cx="10086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2" type="body"/>
          </p:nvPr>
        </p:nvSpPr>
        <p:spPr>
          <a:xfrm>
            <a:off x="2760613" y="2238375"/>
            <a:ext cx="17025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3" type="body"/>
          </p:nvPr>
        </p:nvSpPr>
        <p:spPr>
          <a:xfrm>
            <a:off x="5046613" y="2238375"/>
            <a:ext cx="15210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4" type="body"/>
          </p:nvPr>
        </p:nvSpPr>
        <p:spPr>
          <a:xfrm>
            <a:off x="7334250" y="2238375"/>
            <a:ext cx="15210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8" name="Shape 138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Chart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0" y="0"/>
            <a:ext cx="2401200" cy="5143500"/>
          </a:xfrm>
          <a:prstGeom prst="rect">
            <a:avLst/>
          </a:prstGeom>
          <a:solidFill>
            <a:schemeClr val="accent6">
              <a:alpha val="98820"/>
            </a:schemeClr>
          </a:solidFill>
          <a:ln>
            <a:noFill/>
          </a:ln>
        </p:spPr>
        <p:txBody>
          <a:bodyPr anchorCtr="0" anchor="ctr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EFE"/>
              </a:buClr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DFEF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483600" y="1392106"/>
            <a:ext cx="1443300" cy="1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2" type="body"/>
          </p:nvPr>
        </p:nvSpPr>
        <p:spPr>
          <a:xfrm>
            <a:off x="474625" y="3944196"/>
            <a:ext cx="14433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rIns="34275" wrap="square" tIns="34275"/>
          <a:lstStyle>
            <a:lvl1pPr indent="-63500" lvl="0" marL="101600" rtl="0">
              <a:lnSpc>
                <a:spcPct val="150000"/>
              </a:lnSpc>
              <a:spcBef>
                <a:spcPts val="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3" type="body"/>
          </p:nvPr>
        </p:nvSpPr>
        <p:spPr>
          <a:xfrm>
            <a:off x="483592" y="451296"/>
            <a:ext cx="14433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4" name="Shape 144"/>
          <p:cNvSpPr txBox="1"/>
          <p:nvPr>
            <p:ph idx="4" type="body"/>
          </p:nvPr>
        </p:nvSpPr>
        <p:spPr>
          <a:xfrm>
            <a:off x="478829" y="680554"/>
            <a:ext cx="14481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600"/>
              <a:buFont typeface="Helvetica Neue"/>
              <a:buNone/>
              <a:defRPr b="0"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Closing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" type="body"/>
          </p:nvPr>
        </p:nvSpPr>
        <p:spPr>
          <a:xfrm>
            <a:off x="474067" y="1765359"/>
            <a:ext cx="37338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2" type="body"/>
          </p:nvPr>
        </p:nvSpPr>
        <p:spPr>
          <a:xfrm>
            <a:off x="489950" y="2184899"/>
            <a:ext cx="37116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/>
          <a:lstStyle>
            <a:lvl1pPr indent="-63500" lvl="0" marL="101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3500" lvl="1" marL="342900" rtl="0">
              <a:spcBef>
                <a:spcPts val="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3" type="body"/>
          </p:nvPr>
        </p:nvSpPr>
        <p:spPr>
          <a:xfrm>
            <a:off x="472480" y="1377801"/>
            <a:ext cx="37338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2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UberLogoBlack.png" id="150" name="Shape 150"/>
          <p:cNvPicPr preferRelativeResize="0"/>
          <p:nvPr/>
        </p:nvPicPr>
        <p:blipFill rotWithShape="1">
          <a:blip r:embed="rId2">
            <a:alphaModFix/>
          </a:blip>
          <a:srcRect b="248" l="0" r="0" t="248"/>
          <a:stretch/>
        </p:blipFill>
        <p:spPr>
          <a:xfrm>
            <a:off x="478830" y="475109"/>
            <a:ext cx="480900" cy="1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End Slide">
    <p:bg>
      <p:bgPr>
        <a:solidFill>
          <a:srgbClr val="000000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berLogoWhite.png" id="153" name="Shape 153"/>
          <p:cNvPicPr preferRelativeResize="0"/>
          <p:nvPr/>
        </p:nvPicPr>
        <p:blipFill rotWithShape="1">
          <a:blip r:embed="rId2">
            <a:alphaModFix/>
          </a:blip>
          <a:srcRect b="109" l="0" r="0" t="119"/>
          <a:stretch/>
        </p:blipFill>
        <p:spPr>
          <a:xfrm>
            <a:off x="3661504" y="2381181"/>
            <a:ext cx="182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Cover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idx="1" type="body"/>
          </p:nvPr>
        </p:nvSpPr>
        <p:spPr>
          <a:xfrm>
            <a:off x="474613" y="1404449"/>
            <a:ext cx="24090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rIns="34275" wrap="square" tIns="34275"/>
          <a:lstStyle>
            <a:lvl1pPr indent="-63500" lvl="0" marL="101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62" name="Shape 162"/>
          <p:cNvSpPr txBox="1"/>
          <p:nvPr>
            <p:ph idx="2" type="body"/>
          </p:nvPr>
        </p:nvSpPr>
        <p:spPr>
          <a:xfrm>
            <a:off x="478830" y="2103437"/>
            <a:ext cx="2409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600"/>
              <a:buFont typeface="Helvetica Neue Light"/>
              <a:buNone/>
              <a:defRPr i="0" sz="1100" u="none" cap="none" strike="noStrike">
                <a:solidFill>
                  <a:srgbClr val="A6AAA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63" name="Shape 163"/>
          <p:cNvSpPr txBox="1"/>
          <p:nvPr>
            <p:ph idx="3" type="body"/>
          </p:nvPr>
        </p:nvSpPr>
        <p:spPr>
          <a:xfrm>
            <a:off x="474613" y="4580340"/>
            <a:ext cx="2409000" cy="1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rIns="34275" wrap="square" tIns="342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i="0" sz="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64" name="Shape 164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Agenda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idx="1" type="body"/>
          </p:nvPr>
        </p:nvSpPr>
        <p:spPr>
          <a:xfrm>
            <a:off x="483592" y="1392088"/>
            <a:ext cx="1922100" cy="13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spcBef>
                <a:spcPts val="2000"/>
              </a:spcBef>
              <a:buSzPts val="1000"/>
              <a:buAutoNum type="arabicPeriod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5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7" name="Shape 167"/>
          <p:cNvSpPr txBox="1"/>
          <p:nvPr>
            <p:ph idx="2" type="body"/>
          </p:nvPr>
        </p:nvSpPr>
        <p:spPr>
          <a:xfrm>
            <a:off x="483592" y="456059"/>
            <a:ext cx="38445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8" name="Shape 168"/>
          <p:cNvSpPr txBox="1"/>
          <p:nvPr>
            <p:ph idx="3" type="body"/>
          </p:nvPr>
        </p:nvSpPr>
        <p:spPr>
          <a:xfrm>
            <a:off x="478829" y="685316"/>
            <a:ext cx="38445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600"/>
              <a:buFont typeface="Helvetica Neue"/>
              <a:buNone/>
              <a:defRPr b="0"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9" name="Shape 169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Team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" type="body"/>
          </p:nvPr>
        </p:nvSpPr>
        <p:spPr>
          <a:xfrm>
            <a:off x="483592" y="446534"/>
            <a:ext cx="24000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i="0" sz="1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72" name="Shape 172"/>
          <p:cNvSpPr txBox="1"/>
          <p:nvPr>
            <p:ph idx="2" type="body"/>
          </p:nvPr>
        </p:nvSpPr>
        <p:spPr>
          <a:xfrm>
            <a:off x="478829" y="675791"/>
            <a:ext cx="24096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5A5"/>
              </a:buClr>
              <a:buSzPts val="1100"/>
              <a:buFont typeface="Helvetica Neue Light"/>
              <a:buNone/>
              <a:defRPr i="0" sz="1100" u="none" cap="none" strike="noStrike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73" name="Shape 173"/>
          <p:cNvSpPr txBox="1"/>
          <p:nvPr>
            <p:ph idx="3" type="body"/>
          </p:nvPr>
        </p:nvSpPr>
        <p:spPr>
          <a:xfrm>
            <a:off x="483600" y="1392102"/>
            <a:ext cx="2163900" cy="27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spcBef>
                <a:spcPts val="2000"/>
              </a:spcBef>
              <a:buClr>
                <a:srgbClr val="777777"/>
              </a:buClr>
              <a:buSzPts val="6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74" name="Shape 174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Segue - Grey">
    <p:bg>
      <p:bgPr>
        <a:solidFill>
          <a:srgbClr val="472BBD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478831" y="2324678"/>
            <a:ext cx="81780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rIns="34275" wrap="square" tIns="342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i="0" sz="2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77" name="Shape 177"/>
          <p:cNvSpPr txBox="1"/>
          <p:nvPr>
            <p:ph idx="2" type="body"/>
          </p:nvPr>
        </p:nvSpPr>
        <p:spPr>
          <a:xfrm>
            <a:off x="478830" y="2697771"/>
            <a:ext cx="8178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SzPts val="600"/>
              <a:buFont typeface="Helvetica Neue Light"/>
              <a:buNone/>
              <a:defRPr i="0" sz="1100" u="none" cap="none" strike="noStrike">
                <a:solidFill>
                  <a:srgbClr val="A6AAA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pic>
        <p:nvPicPr>
          <p:cNvPr descr="UberLogoWhite.png" id="178" name="Shape 178"/>
          <p:cNvPicPr preferRelativeResize="0"/>
          <p:nvPr/>
        </p:nvPicPr>
        <p:blipFill rotWithShape="1">
          <a:blip r:embed="rId2">
            <a:alphaModFix/>
          </a:blip>
          <a:srcRect b="0" l="39" r="29" t="0"/>
          <a:stretch/>
        </p:blipFill>
        <p:spPr>
          <a:xfrm>
            <a:off x="478830" y="475109"/>
            <a:ext cx="480900" cy="1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1up - Blank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idx="1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  <a:defRPr i="0" sz="14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82" name="Shape 182"/>
          <p:cNvSpPr txBox="1"/>
          <p:nvPr>
            <p:ph idx="2" type="body"/>
          </p:nvPr>
        </p:nvSpPr>
        <p:spPr>
          <a:xfrm>
            <a:off x="478829" y="680554"/>
            <a:ext cx="81768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5A5"/>
              </a:buClr>
              <a:buSzPts val="1100"/>
              <a:buFont typeface="Helvetica Neue Light"/>
              <a:buNone/>
              <a:defRPr i="0" sz="1100" u="none" cap="none" strike="noStrike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83" name="Shape 183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1up - Wid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idx="1" type="body"/>
          </p:nvPr>
        </p:nvSpPr>
        <p:spPr>
          <a:xfrm>
            <a:off x="483600" y="1392100"/>
            <a:ext cx="4015800" cy="27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 Light"/>
              <a:buChar char="•"/>
              <a:defRPr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86" name="Shape 186"/>
          <p:cNvSpPr txBox="1"/>
          <p:nvPr>
            <p:ph idx="2" type="body"/>
          </p:nvPr>
        </p:nvSpPr>
        <p:spPr>
          <a:xfrm>
            <a:off x="483592" y="451296"/>
            <a:ext cx="43284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Helvetica Neue Light"/>
              <a:buNone/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87" name="Shape 187"/>
          <p:cNvSpPr txBox="1"/>
          <p:nvPr>
            <p:ph idx="3" type="body"/>
          </p:nvPr>
        </p:nvSpPr>
        <p:spPr>
          <a:xfrm>
            <a:off x="478829" y="680554"/>
            <a:ext cx="43332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1100"/>
              <a:buFont typeface="Helvetica Neue Light"/>
              <a:buNone/>
              <a:defRPr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88" name="Shape 188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i="0" lang="en" sz="9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1up - Narrow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idx="1" type="body"/>
          </p:nvPr>
        </p:nvSpPr>
        <p:spPr>
          <a:xfrm>
            <a:off x="483600" y="1392108"/>
            <a:ext cx="1910700" cy="27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1000"/>
              <a:buFont typeface="Helvetica Neue Light"/>
              <a:buChar char="•"/>
              <a:defRPr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1000"/>
              <a:buFont typeface="Helvetica Neue Light"/>
              <a:buChar char="•"/>
              <a:defRPr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91" name="Shape 191"/>
          <p:cNvSpPr txBox="1"/>
          <p:nvPr>
            <p:ph idx="2" type="body"/>
          </p:nvPr>
        </p:nvSpPr>
        <p:spPr>
          <a:xfrm>
            <a:off x="483592" y="451296"/>
            <a:ext cx="23952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Helvetica Neue Light"/>
              <a:buNone/>
              <a:defRPr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92" name="Shape 192"/>
          <p:cNvSpPr txBox="1"/>
          <p:nvPr>
            <p:ph idx="3" type="body"/>
          </p:nvPr>
        </p:nvSpPr>
        <p:spPr>
          <a:xfrm>
            <a:off x="478829" y="680554"/>
            <a:ext cx="24048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1100"/>
              <a:buFont typeface="Helvetica Neue Light"/>
              <a:buNone/>
              <a:defRPr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93" name="Shape 193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Blank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1up - Quote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idx="1" type="body"/>
          </p:nvPr>
        </p:nvSpPr>
        <p:spPr>
          <a:xfrm>
            <a:off x="381025" y="1377801"/>
            <a:ext cx="3465900" cy="3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00000"/>
              </a:lnSpc>
              <a:spcBef>
                <a:spcPts val="0"/>
              </a:spcBef>
              <a:buClr>
                <a:srgbClr val="777777"/>
              </a:buClr>
              <a:buSzPts val="600"/>
              <a:buFont typeface="Helvetica Neue Light"/>
              <a:buChar char="•"/>
              <a:defRPr sz="8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98" name="Shape 198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1up - Statemen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idx="1" type="body"/>
          </p:nvPr>
        </p:nvSpPr>
        <p:spPr>
          <a:xfrm>
            <a:off x="478830" y="1339701"/>
            <a:ext cx="7218300" cy="3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 Light"/>
              <a:buNone/>
              <a:defRPr i="0" sz="2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 Light"/>
              <a:buChar char="•"/>
              <a:defRPr i="0" sz="8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01" name="Shape 201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2up - Paragraph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1" type="body"/>
          </p:nvPr>
        </p:nvSpPr>
        <p:spPr>
          <a:xfrm>
            <a:off x="483600" y="1392099"/>
            <a:ext cx="3363300" cy="30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4" name="Shape 204"/>
          <p:cNvSpPr txBox="1"/>
          <p:nvPr>
            <p:ph idx="2" type="body"/>
          </p:nvPr>
        </p:nvSpPr>
        <p:spPr>
          <a:xfrm>
            <a:off x="4329700" y="1392100"/>
            <a:ext cx="3367500" cy="30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5" name="Shape 205"/>
          <p:cNvSpPr txBox="1"/>
          <p:nvPr>
            <p:ph idx="3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6" name="Shape 206"/>
          <p:cNvSpPr txBox="1"/>
          <p:nvPr>
            <p:ph idx="4" type="body"/>
          </p:nvPr>
        </p:nvSpPr>
        <p:spPr>
          <a:xfrm>
            <a:off x="478825" y="680549"/>
            <a:ext cx="81768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600"/>
              <a:buFont typeface="Helvetica Neue"/>
              <a:buNone/>
              <a:defRPr b="0"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07" name="Shape 207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2up - Callou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3E3E3E">
              <a:alpha val="4710"/>
            </a:srgbClr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139700" marR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474613" y="2238375"/>
            <a:ext cx="19287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1" name="Shape 211"/>
          <p:cNvSpPr txBox="1"/>
          <p:nvPr>
            <p:ph idx="2" type="body"/>
          </p:nvPr>
        </p:nvSpPr>
        <p:spPr>
          <a:xfrm>
            <a:off x="5030738" y="2238375"/>
            <a:ext cx="17025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3up - Paragraph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" type="body"/>
          </p:nvPr>
        </p:nvSpPr>
        <p:spPr>
          <a:xfrm>
            <a:off x="483592" y="3449488"/>
            <a:ext cx="2400900" cy="11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5" name="Shape 215"/>
          <p:cNvSpPr txBox="1"/>
          <p:nvPr>
            <p:ph idx="2" type="body"/>
          </p:nvPr>
        </p:nvSpPr>
        <p:spPr>
          <a:xfrm>
            <a:off x="3367088" y="3449488"/>
            <a:ext cx="2400900" cy="11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6" name="Shape 216"/>
          <p:cNvSpPr txBox="1"/>
          <p:nvPr>
            <p:ph idx="3" type="body"/>
          </p:nvPr>
        </p:nvSpPr>
        <p:spPr>
          <a:xfrm>
            <a:off x="6255345" y="3449488"/>
            <a:ext cx="2400900" cy="11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7" name="Shape 217"/>
          <p:cNvSpPr txBox="1"/>
          <p:nvPr>
            <p:ph idx="4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8" name="Shape 218"/>
          <p:cNvSpPr txBox="1"/>
          <p:nvPr>
            <p:ph idx="5" type="body"/>
          </p:nvPr>
        </p:nvSpPr>
        <p:spPr>
          <a:xfrm>
            <a:off x="478829" y="680554"/>
            <a:ext cx="81768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600"/>
              <a:buFont typeface="Helvetica Neue"/>
              <a:buNone/>
              <a:defRPr b="0"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9" name="Shape 219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3up - Callout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3048000" y="0"/>
            <a:ext cx="3048000" cy="5143500"/>
          </a:xfrm>
          <a:prstGeom prst="rect">
            <a:avLst/>
          </a:prstGeom>
          <a:solidFill>
            <a:srgbClr val="3E3E3E">
              <a:alpha val="4710"/>
            </a:srgbClr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139700" marR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Shape 222"/>
          <p:cNvSpPr/>
          <p:nvPr/>
        </p:nvSpPr>
        <p:spPr>
          <a:xfrm>
            <a:off x="6096000" y="0"/>
            <a:ext cx="3048000" cy="5143500"/>
          </a:xfrm>
          <a:prstGeom prst="rect">
            <a:avLst/>
          </a:prstGeom>
          <a:solidFill>
            <a:srgbClr val="3E3E3E">
              <a:alpha val="9800"/>
            </a:srgbClr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139700" marR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474613" y="2238375"/>
            <a:ext cx="16659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4" name="Shape 224"/>
          <p:cNvSpPr txBox="1"/>
          <p:nvPr>
            <p:ph idx="2" type="body"/>
          </p:nvPr>
        </p:nvSpPr>
        <p:spPr>
          <a:xfrm>
            <a:off x="3526829" y="2238375"/>
            <a:ext cx="17025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5" name="Shape 225"/>
          <p:cNvSpPr txBox="1"/>
          <p:nvPr>
            <p:ph idx="3" type="body"/>
          </p:nvPr>
        </p:nvSpPr>
        <p:spPr>
          <a:xfrm>
            <a:off x="6574829" y="2238375"/>
            <a:ext cx="19644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6" name="Shape 226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4up - Paragraph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idx="1" type="body"/>
          </p:nvPr>
        </p:nvSpPr>
        <p:spPr>
          <a:xfrm>
            <a:off x="483592" y="1392088"/>
            <a:ext cx="14490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9" name="Shape 229"/>
          <p:cNvSpPr txBox="1"/>
          <p:nvPr>
            <p:ph idx="2" type="body"/>
          </p:nvPr>
        </p:nvSpPr>
        <p:spPr>
          <a:xfrm>
            <a:off x="2401069" y="1392088"/>
            <a:ext cx="14490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lnSpc>
                <a:spcPct val="115000"/>
              </a:lnSpc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0" name="Shape 230"/>
          <p:cNvSpPr txBox="1"/>
          <p:nvPr>
            <p:ph idx="3" type="body"/>
          </p:nvPr>
        </p:nvSpPr>
        <p:spPr>
          <a:xfrm>
            <a:off x="4325764" y="1392088"/>
            <a:ext cx="14490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1" name="Shape 231"/>
          <p:cNvSpPr txBox="1"/>
          <p:nvPr>
            <p:ph idx="4" type="body"/>
          </p:nvPr>
        </p:nvSpPr>
        <p:spPr>
          <a:xfrm>
            <a:off x="6255742" y="1392088"/>
            <a:ext cx="1449000" cy="25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marR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1000" u="none" cap="none" strike="noStrike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2" name="Shape 232"/>
          <p:cNvSpPr txBox="1"/>
          <p:nvPr>
            <p:ph idx="5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3" name="Shape 233"/>
          <p:cNvSpPr txBox="1"/>
          <p:nvPr>
            <p:ph idx="6" type="body"/>
          </p:nvPr>
        </p:nvSpPr>
        <p:spPr>
          <a:xfrm>
            <a:off x="478829" y="680554"/>
            <a:ext cx="81768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600"/>
              <a:buFont typeface="Helvetica Neue"/>
              <a:buNone/>
              <a:defRPr b="0"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4" name="Shape 234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4up - Callou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2286000" y="0"/>
            <a:ext cx="2286000" cy="5143500"/>
          </a:xfrm>
          <a:prstGeom prst="rect">
            <a:avLst/>
          </a:prstGeom>
          <a:solidFill>
            <a:srgbClr val="3E3E3E">
              <a:alpha val="4710"/>
            </a:srgbClr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139700" marR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Shape 237"/>
          <p:cNvSpPr/>
          <p:nvPr/>
        </p:nvSpPr>
        <p:spPr>
          <a:xfrm>
            <a:off x="4572000" y="0"/>
            <a:ext cx="2286000" cy="5143500"/>
          </a:xfrm>
          <a:prstGeom prst="rect">
            <a:avLst/>
          </a:prstGeom>
          <a:solidFill>
            <a:srgbClr val="3E3E3E">
              <a:alpha val="9800"/>
            </a:srgbClr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139700" marR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6858000" y="0"/>
            <a:ext cx="2286000" cy="5143500"/>
          </a:xfrm>
          <a:prstGeom prst="rect">
            <a:avLst/>
          </a:prstGeom>
          <a:solidFill>
            <a:srgbClr val="3E3E3E">
              <a:alpha val="14900"/>
            </a:srgbClr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139700" marR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chemeClr val="accent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474625" y="2238375"/>
            <a:ext cx="1008600" cy="5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0" name="Shape 240"/>
          <p:cNvSpPr txBox="1"/>
          <p:nvPr>
            <p:ph idx="2" type="body"/>
          </p:nvPr>
        </p:nvSpPr>
        <p:spPr>
          <a:xfrm>
            <a:off x="2760613" y="2238375"/>
            <a:ext cx="17025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1" name="Shape 241"/>
          <p:cNvSpPr txBox="1"/>
          <p:nvPr>
            <p:ph idx="3" type="body"/>
          </p:nvPr>
        </p:nvSpPr>
        <p:spPr>
          <a:xfrm>
            <a:off x="5046613" y="2238375"/>
            <a:ext cx="15210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2" name="Shape 242"/>
          <p:cNvSpPr txBox="1"/>
          <p:nvPr>
            <p:ph idx="4" type="body"/>
          </p:nvPr>
        </p:nvSpPr>
        <p:spPr>
          <a:xfrm>
            <a:off x="7334250" y="2238375"/>
            <a:ext cx="15210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7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3" name="Shape 243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Charts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/>
        </p:nvSpPr>
        <p:spPr>
          <a:xfrm>
            <a:off x="0" y="0"/>
            <a:ext cx="2401200" cy="5143500"/>
          </a:xfrm>
          <a:prstGeom prst="rect">
            <a:avLst/>
          </a:prstGeom>
          <a:solidFill>
            <a:schemeClr val="accent6">
              <a:alpha val="98820"/>
            </a:schemeClr>
          </a:solidFill>
          <a:ln>
            <a:noFill/>
          </a:ln>
        </p:spPr>
        <p:txBody>
          <a:bodyPr anchorCtr="0" anchor="ctr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EFE"/>
              </a:buClr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DFEF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x="483600" y="1392106"/>
            <a:ext cx="1443300" cy="13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-63500" lvl="0" marL="101600" rtl="0">
              <a:spcBef>
                <a:spcPts val="200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solidFill>
                  <a:srgbClr val="77777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7" name="Shape 247"/>
          <p:cNvSpPr txBox="1"/>
          <p:nvPr>
            <p:ph idx="2" type="body"/>
          </p:nvPr>
        </p:nvSpPr>
        <p:spPr>
          <a:xfrm>
            <a:off x="474625" y="3944196"/>
            <a:ext cx="14433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34275" rIns="34275" wrap="square" tIns="34275"/>
          <a:lstStyle>
            <a:lvl1pPr indent="-63500" lvl="0" marL="101600" rtl="0">
              <a:lnSpc>
                <a:spcPct val="150000"/>
              </a:lnSpc>
              <a:spcBef>
                <a:spcPts val="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8" name="Shape 248"/>
          <p:cNvSpPr txBox="1"/>
          <p:nvPr>
            <p:ph idx="3" type="body"/>
          </p:nvPr>
        </p:nvSpPr>
        <p:spPr>
          <a:xfrm>
            <a:off x="483592" y="451296"/>
            <a:ext cx="14433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49" name="Shape 249"/>
          <p:cNvSpPr txBox="1"/>
          <p:nvPr>
            <p:ph idx="4" type="body"/>
          </p:nvPr>
        </p:nvSpPr>
        <p:spPr>
          <a:xfrm>
            <a:off x="478829" y="680554"/>
            <a:ext cx="14481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lnSpc>
                <a:spcPct val="90000"/>
              </a:lnSpc>
              <a:spcBef>
                <a:spcPts val="0"/>
              </a:spcBef>
              <a:buClr>
                <a:srgbClr val="A6A5A5"/>
              </a:buClr>
              <a:buSzPts val="600"/>
              <a:buFont typeface="Helvetica Neue"/>
              <a:buNone/>
              <a:defRPr b="0" sz="1100">
                <a:solidFill>
                  <a:srgbClr val="A6A5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0" name="Shape 250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Closing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idx="1" type="body"/>
          </p:nvPr>
        </p:nvSpPr>
        <p:spPr>
          <a:xfrm>
            <a:off x="474067" y="1765359"/>
            <a:ext cx="37338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1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3" name="Shape 253"/>
          <p:cNvSpPr txBox="1"/>
          <p:nvPr>
            <p:ph idx="2" type="body"/>
          </p:nvPr>
        </p:nvSpPr>
        <p:spPr>
          <a:xfrm>
            <a:off x="489950" y="2184899"/>
            <a:ext cx="37116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/>
          <a:lstStyle>
            <a:lvl1pPr indent="-63500" lvl="0" marL="101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3500" lvl="1" marL="342900" rtl="0">
              <a:spcBef>
                <a:spcPts val="0"/>
              </a:spcBef>
              <a:buClr>
                <a:srgbClr val="777777"/>
              </a:buClr>
              <a:buSzPts val="600"/>
              <a:buFont typeface="Helvetica Neue"/>
              <a:buChar char="•"/>
              <a:defRPr b="0"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54" name="Shape 254"/>
          <p:cNvSpPr txBox="1"/>
          <p:nvPr>
            <p:ph idx="3" type="body"/>
          </p:nvPr>
        </p:nvSpPr>
        <p:spPr>
          <a:xfrm>
            <a:off x="472480" y="1377801"/>
            <a:ext cx="37338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/>
          <a:lstStyle>
            <a:lvl1pPr indent="0" lvl="0" marL="0" rtl="0">
              <a:spcBef>
                <a:spcPts val="0"/>
              </a:spcBef>
              <a:buClr>
                <a:srgbClr val="000000"/>
              </a:buClr>
              <a:buSzPts val="600"/>
              <a:buFont typeface="Helvetica Neue"/>
              <a:buNone/>
              <a:defRPr b="0" sz="2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UberLogoBlack.png" id="255" name="Shape 255"/>
          <p:cNvPicPr preferRelativeResize="0"/>
          <p:nvPr/>
        </p:nvPicPr>
        <p:blipFill rotWithShape="1">
          <a:blip r:embed="rId2">
            <a:alphaModFix/>
          </a:blip>
          <a:srcRect b="248" l="0" r="0" t="248"/>
          <a:stretch/>
        </p:blipFill>
        <p:spPr>
          <a:xfrm>
            <a:off x="478830" y="475109"/>
            <a:ext cx="480900" cy="1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End Slide">
    <p:bg>
      <p:bgPr>
        <a:solidFill>
          <a:srgbClr val="000000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berLogoWhite.png" id="258" name="Shape 258"/>
          <p:cNvPicPr preferRelativeResize="0"/>
          <p:nvPr/>
        </p:nvPicPr>
        <p:blipFill rotWithShape="1">
          <a:blip r:embed="rId2">
            <a:alphaModFix/>
          </a:blip>
          <a:srcRect b="109" l="0" r="0" t="119"/>
          <a:stretch/>
        </p:blipFill>
        <p:spPr>
          <a:xfrm>
            <a:off x="3661504" y="2381181"/>
            <a:ext cx="182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9.xml"/><Relationship Id="rId6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8.xml"/><Relationship Id="rId6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DFEFE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berLogoBlack.png" id="51" name="Shape 51"/>
          <p:cNvPicPr preferRelativeResize="0"/>
          <p:nvPr/>
        </p:nvPicPr>
        <p:blipFill rotWithShape="1">
          <a:blip r:embed="rId1">
            <a:alphaModFix/>
          </a:blip>
          <a:srcRect b="248" l="0" r="0" t="248"/>
          <a:stretch/>
        </p:blipFill>
        <p:spPr>
          <a:xfrm>
            <a:off x="478830" y="475109"/>
            <a:ext cx="480900" cy="1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>
            <p:ph type="title"/>
          </p:nvPr>
        </p:nvSpPr>
        <p:spPr>
          <a:xfrm>
            <a:off x="633413" y="3571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633413" y="1214438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/>
          <a:lstStyle>
            <a:lvl1pPr indent="-63500" lvl="0" marL="101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DFEFE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berLogoBlack.png" id="156" name="Shape 156"/>
          <p:cNvPicPr preferRelativeResize="0"/>
          <p:nvPr/>
        </p:nvPicPr>
        <p:blipFill rotWithShape="1">
          <a:blip r:embed="rId1">
            <a:alphaModFix/>
          </a:blip>
          <a:srcRect b="248" l="0" r="0" t="248"/>
          <a:stretch/>
        </p:blipFill>
        <p:spPr>
          <a:xfrm>
            <a:off x="478830" y="475109"/>
            <a:ext cx="480900" cy="1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>
            <p:ph type="title"/>
          </p:nvPr>
        </p:nvSpPr>
        <p:spPr>
          <a:xfrm>
            <a:off x="633413" y="3571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1778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2540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342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4318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5207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5969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6858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b="0" i="0" sz="21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33413" y="1214438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/>
          <a:lstStyle>
            <a:lvl1pPr indent="-63500" lvl="0" marL="101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3500" lvl="1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800" lvl="2" marL="5715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3500" lvl="3" marL="812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3500" lvl="4" marL="10541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3500" lvl="5" marL="1295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800" lvl="6" marL="1524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3500" lvl="7" marL="17653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3500" lvl="8" marL="2006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777777"/>
              </a:buClr>
              <a:buSzPts val="600"/>
              <a:buFont typeface="Helvetica Neue"/>
              <a:buChar char="•"/>
              <a:defRPr b="0" i="0" sz="800" u="none" cap="none" strike="noStrike">
                <a:solidFill>
                  <a:srgbClr val="77777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9" name="Shape 159"/>
          <p:cNvSpPr txBox="1"/>
          <p:nvPr>
            <p:ph idx="12" type="sldNum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idx="1" type="body"/>
          </p:nvPr>
        </p:nvSpPr>
        <p:spPr>
          <a:xfrm>
            <a:off x="474613" y="1404449"/>
            <a:ext cx="2409000" cy="630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-69850" lvl="0" marL="0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000000"/>
                </a:solidFill>
              </a:rPr>
              <a:t>Payments at scale</a:t>
            </a:r>
          </a:p>
        </p:txBody>
      </p:sp>
      <p:sp>
        <p:nvSpPr>
          <p:cNvPr id="265" name="Shape 265"/>
          <p:cNvSpPr txBox="1"/>
          <p:nvPr>
            <p:ph idx="2" type="body"/>
          </p:nvPr>
        </p:nvSpPr>
        <p:spPr>
          <a:xfrm>
            <a:off x="478830" y="2103437"/>
            <a:ext cx="2409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Font typeface="Helvetica Neue"/>
              <a:buNone/>
            </a:pPr>
            <a:r>
              <a:rPr lang="en" sz="1400">
                <a:solidFill>
                  <a:srgbClr val="666666"/>
                </a:solidFill>
              </a:rPr>
              <a:t>Uber’s next generation payments system</a:t>
            </a:r>
          </a:p>
        </p:txBody>
      </p:sp>
      <p:sp>
        <p:nvSpPr>
          <p:cNvPr id="266" name="Shape 266"/>
          <p:cNvSpPr txBox="1"/>
          <p:nvPr>
            <p:ph idx="3" type="body"/>
          </p:nvPr>
        </p:nvSpPr>
        <p:spPr>
          <a:xfrm>
            <a:off x="474613" y="4580340"/>
            <a:ext cx="2409000" cy="102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29 Nov 2017</a:t>
            </a: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b="0" l="4094" r="4094" t="0"/>
          <a:stretch/>
        </p:blipFill>
        <p:spPr>
          <a:xfrm>
            <a:off x="3371751" y="475109"/>
            <a:ext cx="5772300" cy="4193400"/>
          </a:xfrm>
          <a:prstGeom prst="rect">
            <a:avLst/>
          </a:prstGeom>
          <a:noFill/>
          <a:ln>
            <a:noFill/>
          </a:ln>
          <a:effectLst>
            <a:outerShdw blurRad="762000" rotWithShape="0" dir="5400000" dist="635000">
              <a:srgbClr val="000000">
                <a:alpha val="14900"/>
              </a:srgbClr>
            </a:outerShdw>
          </a:effectLst>
        </p:spPr>
      </p:pic>
      <p:sp>
        <p:nvSpPr>
          <p:cNvPr id="268" name="Shape 268"/>
          <p:cNvSpPr txBox="1"/>
          <p:nvPr>
            <p:ph idx="2" type="body"/>
          </p:nvPr>
        </p:nvSpPr>
        <p:spPr>
          <a:xfrm>
            <a:off x="474630" y="2816137"/>
            <a:ext cx="2409000" cy="1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AA9"/>
              </a:buClr>
              <a:buFont typeface="Helvetica Neue"/>
              <a:buNone/>
            </a:pPr>
            <a:r>
              <a:rPr lang="en"/>
              <a:t>Gergely Orosz, Engineering Manager, Uber, Amsterdam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>
            <p:ph idx="4" type="body"/>
          </p:nvPr>
        </p:nvSpPr>
        <p:spPr>
          <a:xfrm>
            <a:off x="478825" y="680549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A6A5A5"/>
              </a:buClr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09" name="Shape 409"/>
          <p:cNvSpPr txBox="1"/>
          <p:nvPr>
            <p:ph idx="3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Payments Architecture</a:t>
            </a:r>
          </a:p>
        </p:txBody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4479800" y="3345550"/>
            <a:ext cx="32082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t/>
            </a:r>
            <a:endParaRPr>
              <a:solidFill>
                <a:srgbClr val="472BBD"/>
              </a:solidFill>
            </a:endParaRPr>
          </a:p>
          <a:p>
            <a:pPr indent="0" lvl="0" marL="0" rtl="0">
              <a:spcBef>
                <a:spcPts val="800"/>
              </a:spcBef>
              <a:buClr>
                <a:srgbClr val="777777"/>
              </a:buClr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11" name="Shape 411"/>
          <p:cNvSpPr/>
          <p:nvPr/>
        </p:nvSpPr>
        <p:spPr>
          <a:xfrm>
            <a:off x="1450925" y="1068625"/>
            <a:ext cx="5220600" cy="36930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999999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2" name="Shape 412"/>
          <p:cNvSpPr/>
          <p:nvPr/>
        </p:nvSpPr>
        <p:spPr>
          <a:xfrm>
            <a:off x="1824600" y="2673599"/>
            <a:ext cx="1020300" cy="547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Order Insertion</a:t>
            </a:r>
          </a:p>
        </p:txBody>
      </p:sp>
      <p:sp>
        <p:nvSpPr>
          <p:cNvPr id="413" name="Shape 413"/>
          <p:cNvSpPr/>
          <p:nvPr/>
        </p:nvSpPr>
        <p:spPr>
          <a:xfrm rot="5400000">
            <a:off x="2940875" y="2602200"/>
            <a:ext cx="1895875" cy="690000"/>
          </a:xfrm>
          <a:prstGeom prst="flowChartMagneticDisk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Order Stream</a:t>
            </a:r>
          </a:p>
        </p:txBody>
      </p:sp>
      <p:sp>
        <p:nvSpPr>
          <p:cNvPr id="414" name="Shape 414"/>
          <p:cNvSpPr/>
          <p:nvPr/>
        </p:nvSpPr>
        <p:spPr>
          <a:xfrm>
            <a:off x="4844900" y="1336374"/>
            <a:ext cx="1020300" cy="547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Order Processing</a:t>
            </a:r>
          </a:p>
        </p:txBody>
      </p:sp>
      <p:cxnSp>
        <p:nvCxnSpPr>
          <p:cNvPr id="415" name="Shape 415"/>
          <p:cNvCxnSpPr>
            <a:stCxn id="416" idx="3"/>
            <a:endCxn id="412" idx="1"/>
          </p:cNvCxnSpPr>
          <p:nvPr/>
        </p:nvCxnSpPr>
        <p:spPr>
          <a:xfrm>
            <a:off x="1238700" y="2946899"/>
            <a:ext cx="585900" cy="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17" name="Shape 417"/>
          <p:cNvCxnSpPr>
            <a:stCxn id="412" idx="3"/>
            <a:endCxn id="413" idx="3"/>
          </p:cNvCxnSpPr>
          <p:nvPr/>
        </p:nvCxnSpPr>
        <p:spPr>
          <a:xfrm>
            <a:off x="2844900" y="2947499"/>
            <a:ext cx="699000" cy="600"/>
          </a:xfrm>
          <a:prstGeom prst="bentConnector3">
            <a:avLst>
              <a:gd fmla="val 49994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18" name="Shape 418"/>
          <p:cNvCxnSpPr>
            <a:stCxn id="413" idx="1"/>
          </p:cNvCxnSpPr>
          <p:nvPr/>
        </p:nvCxnSpPr>
        <p:spPr>
          <a:xfrm>
            <a:off x="4233813" y="2947200"/>
            <a:ext cx="619800" cy="33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19" name="Shape 419"/>
          <p:cNvCxnSpPr>
            <a:stCxn id="413" idx="1"/>
            <a:endCxn id="414" idx="1"/>
          </p:cNvCxnSpPr>
          <p:nvPr/>
        </p:nvCxnSpPr>
        <p:spPr>
          <a:xfrm flipH="1" rot="10800000">
            <a:off x="4233813" y="1610400"/>
            <a:ext cx="611100" cy="1336800"/>
          </a:xfrm>
          <a:prstGeom prst="bentConnector3">
            <a:avLst>
              <a:gd fmla="val 49999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20" name="Shape 420"/>
          <p:cNvCxnSpPr>
            <a:stCxn id="414" idx="0"/>
            <a:endCxn id="413" idx="2"/>
          </p:cNvCxnSpPr>
          <p:nvPr/>
        </p:nvCxnSpPr>
        <p:spPr>
          <a:xfrm rot="5400000">
            <a:off x="4290500" y="934824"/>
            <a:ext cx="663000" cy="1466100"/>
          </a:xfrm>
          <a:prstGeom prst="bentConnector3">
            <a:avLst>
              <a:gd fmla="val -17002" name="adj1"/>
            </a:avLst>
          </a:prstGeom>
          <a:noFill/>
          <a:ln cap="flat" cmpd="sng" w="19050">
            <a:solidFill>
              <a:srgbClr val="93C47D"/>
            </a:solidFill>
            <a:prstDash val="dash"/>
            <a:round/>
            <a:headEnd len="lg" w="lg" type="none"/>
            <a:tailEnd len="lg" w="lg" type="triangle"/>
          </a:ln>
        </p:spPr>
      </p:cxnSp>
      <p:sp>
        <p:nvSpPr>
          <p:cNvPr id="421" name="Shape 421"/>
          <p:cNvSpPr/>
          <p:nvPr/>
        </p:nvSpPr>
        <p:spPr>
          <a:xfrm>
            <a:off x="7244100" y="1336374"/>
            <a:ext cx="1020300" cy="5478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Payment collections</a:t>
            </a:r>
          </a:p>
        </p:txBody>
      </p:sp>
      <p:cxnSp>
        <p:nvCxnSpPr>
          <p:cNvPr id="422" name="Shape 422"/>
          <p:cNvCxnSpPr>
            <a:stCxn id="414" idx="3"/>
            <a:endCxn id="421" idx="1"/>
          </p:cNvCxnSpPr>
          <p:nvPr/>
        </p:nvCxnSpPr>
        <p:spPr>
          <a:xfrm>
            <a:off x="5865200" y="1610274"/>
            <a:ext cx="13788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23" name="Shape 423"/>
          <p:cNvSpPr/>
          <p:nvPr/>
        </p:nvSpPr>
        <p:spPr>
          <a:xfrm>
            <a:off x="4844900" y="2422150"/>
            <a:ext cx="1629000" cy="2280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999999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Reporting</a:t>
            </a:r>
          </a:p>
        </p:txBody>
      </p:sp>
      <p:sp>
        <p:nvSpPr>
          <p:cNvPr id="424" name="Shape 424"/>
          <p:cNvSpPr txBox="1"/>
          <p:nvPr/>
        </p:nvSpPr>
        <p:spPr>
          <a:xfrm>
            <a:off x="1005827" y="2617200"/>
            <a:ext cx="6900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Order</a:t>
            </a:r>
          </a:p>
        </p:txBody>
      </p:sp>
      <p:sp>
        <p:nvSpPr>
          <p:cNvPr id="425" name="Shape 425"/>
          <p:cNvSpPr txBox="1"/>
          <p:nvPr/>
        </p:nvSpPr>
        <p:spPr>
          <a:xfrm>
            <a:off x="2798061" y="2382650"/>
            <a:ext cx="8454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“Publish the order to consumers”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3888961" y="1223400"/>
            <a:ext cx="8454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“Move the money: update the transaction”</a:t>
            </a:r>
          </a:p>
        </p:txBody>
      </p:sp>
      <p:sp>
        <p:nvSpPr>
          <p:cNvPr id="427" name="Shape 427"/>
          <p:cNvSpPr/>
          <p:nvPr/>
        </p:nvSpPr>
        <p:spPr>
          <a:xfrm>
            <a:off x="5202725" y="2765600"/>
            <a:ext cx="937500" cy="670425"/>
          </a:xfrm>
          <a:prstGeom prst="flowChartMagneticDisk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Order Lookup &amp; Store</a:t>
            </a:r>
          </a:p>
        </p:txBody>
      </p:sp>
      <p:sp>
        <p:nvSpPr>
          <p:cNvPr id="428" name="Shape 428"/>
          <p:cNvSpPr/>
          <p:nvPr/>
        </p:nvSpPr>
        <p:spPr>
          <a:xfrm>
            <a:off x="5202725" y="3716650"/>
            <a:ext cx="937500" cy="670425"/>
          </a:xfrm>
          <a:prstGeom prst="flowChartMagneticDisk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Document store</a:t>
            </a:r>
          </a:p>
        </p:txBody>
      </p:sp>
      <p:cxnSp>
        <p:nvCxnSpPr>
          <p:cNvPr id="429" name="Shape 429"/>
          <p:cNvCxnSpPr>
            <a:endCxn id="427" idx="2"/>
          </p:cNvCxnSpPr>
          <p:nvPr/>
        </p:nvCxnSpPr>
        <p:spPr>
          <a:xfrm>
            <a:off x="4844825" y="2957713"/>
            <a:ext cx="357900" cy="1431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30" name="Shape 430"/>
          <p:cNvCxnSpPr>
            <a:endCxn id="428" idx="2"/>
          </p:cNvCxnSpPr>
          <p:nvPr/>
        </p:nvCxnSpPr>
        <p:spPr>
          <a:xfrm flipH="1" rot="-5400000">
            <a:off x="4566425" y="3415563"/>
            <a:ext cx="1094700" cy="177900"/>
          </a:xfrm>
          <a:prstGeom prst="bentConnector2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31" name="Shape 431"/>
          <p:cNvSpPr txBox="1"/>
          <p:nvPr/>
        </p:nvSpPr>
        <p:spPr>
          <a:xfrm>
            <a:off x="4199311" y="3004400"/>
            <a:ext cx="8454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“Store orders in an immutable way”</a:t>
            </a:r>
          </a:p>
        </p:txBody>
      </p:sp>
      <p:sp>
        <p:nvSpPr>
          <p:cNvPr id="432" name="Shape 432"/>
          <p:cNvSpPr txBox="1"/>
          <p:nvPr/>
        </p:nvSpPr>
        <p:spPr>
          <a:xfrm>
            <a:off x="6044497" y="1068625"/>
            <a:ext cx="10476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“Initiate the async payment collection process”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3977222" y="727063"/>
            <a:ext cx="10476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“Update the order status”</a:t>
            </a:r>
          </a:p>
        </p:txBody>
      </p:sp>
      <p:sp>
        <p:nvSpPr>
          <p:cNvPr id="434" name="Shape 434"/>
          <p:cNvSpPr/>
          <p:nvPr/>
        </p:nvSpPr>
        <p:spPr>
          <a:xfrm>
            <a:off x="1866000" y="1432463"/>
            <a:ext cx="937500" cy="670425"/>
          </a:xfrm>
          <a:prstGeom prst="flowChartMagneticDisk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Account store</a:t>
            </a:r>
          </a:p>
        </p:txBody>
      </p:sp>
      <p:cxnSp>
        <p:nvCxnSpPr>
          <p:cNvPr id="435" name="Shape 435"/>
          <p:cNvCxnSpPr>
            <a:stCxn id="412" idx="0"/>
            <a:endCxn id="434" idx="3"/>
          </p:cNvCxnSpPr>
          <p:nvPr/>
        </p:nvCxnSpPr>
        <p:spPr>
          <a:xfrm rot="-5400000">
            <a:off x="2049750" y="2387999"/>
            <a:ext cx="570600" cy="600"/>
          </a:xfrm>
          <a:prstGeom prst="bentConnector3">
            <a:avLst>
              <a:gd fmla="val 50010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36" name="Shape 436"/>
          <p:cNvSpPr txBox="1"/>
          <p:nvPr/>
        </p:nvSpPr>
        <p:spPr>
          <a:xfrm>
            <a:off x="1744875" y="2218200"/>
            <a:ext cx="690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“Update accounts”</a:t>
            </a:r>
          </a:p>
        </p:txBody>
      </p:sp>
      <p:cxnSp>
        <p:nvCxnSpPr>
          <p:cNvPr id="437" name="Shape 437"/>
          <p:cNvCxnSpPr>
            <a:stCxn id="414" idx="0"/>
            <a:endCxn id="434" idx="1"/>
          </p:cNvCxnSpPr>
          <p:nvPr/>
        </p:nvCxnSpPr>
        <p:spPr>
          <a:xfrm rot="5400000">
            <a:off x="3796850" y="-125826"/>
            <a:ext cx="96000" cy="3020400"/>
          </a:xfrm>
          <a:prstGeom prst="bentConnector3">
            <a:avLst>
              <a:gd fmla="val -196639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38" name="Shape 438"/>
          <p:cNvSpPr txBox="1"/>
          <p:nvPr/>
        </p:nvSpPr>
        <p:spPr>
          <a:xfrm>
            <a:off x="2696947" y="1147588"/>
            <a:ext cx="10476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“Update accounts”</a:t>
            </a:r>
          </a:p>
        </p:txBody>
      </p:sp>
      <p:sp>
        <p:nvSpPr>
          <p:cNvPr id="439" name="Shape 439"/>
          <p:cNvSpPr txBox="1"/>
          <p:nvPr/>
        </p:nvSpPr>
        <p:spPr>
          <a:xfrm>
            <a:off x="3365025" y="3933775"/>
            <a:ext cx="10476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1000">
                <a:solidFill>
                  <a:srgbClr val="666666"/>
                </a:solidFill>
              </a:rPr>
              <a:t>Messaging</a:t>
            </a:r>
          </a:p>
        </p:txBody>
      </p:sp>
      <p:sp>
        <p:nvSpPr>
          <p:cNvPr id="440" name="Shape 440"/>
          <p:cNvSpPr txBox="1"/>
          <p:nvPr/>
        </p:nvSpPr>
        <p:spPr>
          <a:xfrm>
            <a:off x="2709650" y="1558150"/>
            <a:ext cx="11793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1000">
                <a:solidFill>
                  <a:srgbClr val="666666"/>
                </a:solidFill>
              </a:rPr>
              <a:t>Storage with frequent updates</a:t>
            </a:r>
          </a:p>
        </p:txBody>
      </p:sp>
      <p:sp>
        <p:nvSpPr>
          <p:cNvPr id="441" name="Shape 441"/>
          <p:cNvSpPr txBox="1"/>
          <p:nvPr/>
        </p:nvSpPr>
        <p:spPr>
          <a:xfrm>
            <a:off x="5135600" y="4769250"/>
            <a:ext cx="12771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1000">
                <a:solidFill>
                  <a:srgbClr val="666666"/>
                </a:solidFill>
              </a:rPr>
              <a:t>Insert-only storage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6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9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idx="4" type="body"/>
          </p:nvPr>
        </p:nvSpPr>
        <p:spPr>
          <a:xfrm>
            <a:off x="478825" y="680549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A6A5A5"/>
              </a:buClr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47" name="Shape 447"/>
          <p:cNvSpPr txBox="1"/>
          <p:nvPr>
            <p:ph idx="1" type="body"/>
          </p:nvPr>
        </p:nvSpPr>
        <p:spPr>
          <a:xfrm>
            <a:off x="483600" y="139209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Durable message production and consumption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After a box comes back online, previous messages should be received.</a:t>
            </a:r>
          </a:p>
        </p:txBody>
      </p:sp>
      <p:sp>
        <p:nvSpPr>
          <p:cNvPr id="448" name="Shape 448"/>
          <p:cNvSpPr txBox="1"/>
          <p:nvPr>
            <p:ph idx="3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Messaging</a:t>
            </a:r>
            <a:r>
              <a:rPr lang="en"/>
              <a:t> Requirements</a:t>
            </a:r>
          </a:p>
        </p:txBody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483600" y="234279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Lossless pipes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Messages should not be dropped.</a:t>
            </a:r>
          </a:p>
        </p:txBody>
      </p:sp>
      <p:sp>
        <p:nvSpPr>
          <p:cNvPr id="450" name="Shape 450"/>
          <p:cNvSpPr txBox="1"/>
          <p:nvPr>
            <p:ph idx="1" type="body"/>
          </p:nvPr>
        </p:nvSpPr>
        <p:spPr>
          <a:xfrm>
            <a:off x="483600" y="334554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De-duplicate messages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Use idempotent UUIDs to de-duplicate messages</a:t>
            </a:r>
          </a:p>
        </p:txBody>
      </p:sp>
      <p:sp>
        <p:nvSpPr>
          <p:cNvPr id="451" name="Shape 451"/>
          <p:cNvSpPr txBox="1"/>
          <p:nvPr>
            <p:ph idx="1" type="body"/>
          </p:nvPr>
        </p:nvSpPr>
        <p:spPr>
          <a:xfrm>
            <a:off x="4479800" y="3345550"/>
            <a:ext cx="32082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t/>
            </a:r>
            <a:endParaRPr>
              <a:solidFill>
                <a:srgbClr val="472BBD"/>
              </a:solidFill>
            </a:endParaRPr>
          </a:p>
          <a:p>
            <a:pPr indent="0" lvl="0" marL="0" rtl="0">
              <a:spcBef>
                <a:spcPts val="800"/>
              </a:spcBef>
              <a:buClr>
                <a:srgbClr val="777777"/>
              </a:buClr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52" name="Shape 452"/>
          <p:cNvSpPr txBox="1"/>
          <p:nvPr>
            <p:ph idx="1" type="body"/>
          </p:nvPr>
        </p:nvSpPr>
        <p:spPr>
          <a:xfrm>
            <a:off x="5288125" y="139209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b="1" lang="en">
                <a:solidFill>
                  <a:srgbClr val="472BB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Kafka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Kafka offers strong durability out of the box.</a:t>
            </a:r>
            <a:br>
              <a:rPr lang="en">
                <a:solidFill>
                  <a:schemeClr val="dk1"/>
                </a:solidFill>
              </a:rPr>
            </a:b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At-least-once delivery (lossless) cluster set up at Uber.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>
            <p:ph idx="4" type="body"/>
          </p:nvPr>
        </p:nvSpPr>
        <p:spPr>
          <a:xfrm>
            <a:off x="478825" y="680549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A6A5A5"/>
              </a:buClr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x="483600" y="139209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Strong consistency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Use optimistic locking to manage concurrent updates on an account, to reflect its balance at all times.</a:t>
            </a:r>
          </a:p>
        </p:txBody>
      </p:sp>
      <p:sp>
        <p:nvSpPr>
          <p:cNvPr id="459" name="Shape 459"/>
          <p:cNvSpPr txBox="1"/>
          <p:nvPr>
            <p:ph idx="3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Storage</a:t>
            </a:r>
            <a:r>
              <a:rPr lang="en"/>
              <a:t> Requirements</a:t>
            </a:r>
          </a:p>
        </p:txBody>
      </p:sp>
      <p:sp>
        <p:nvSpPr>
          <p:cNvPr id="460" name="Shape 460"/>
          <p:cNvSpPr txBox="1"/>
          <p:nvPr>
            <p:ph idx="1" type="body"/>
          </p:nvPr>
        </p:nvSpPr>
        <p:spPr>
          <a:xfrm>
            <a:off x="483600" y="234279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Multi-zone, fault tolerant datastore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If a box or datastore is down, data should still be available</a:t>
            </a:r>
          </a:p>
        </p:txBody>
      </p:sp>
      <p:sp>
        <p:nvSpPr>
          <p:cNvPr id="461" name="Shape 461"/>
          <p:cNvSpPr txBox="1"/>
          <p:nvPr>
            <p:ph idx="1" type="body"/>
          </p:nvPr>
        </p:nvSpPr>
        <p:spPr>
          <a:xfrm>
            <a:off x="483600" y="334554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Durable data store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Writes will survive permanently, even if the server crashes or loses power</a:t>
            </a:r>
          </a:p>
        </p:txBody>
      </p:sp>
      <p:sp>
        <p:nvSpPr>
          <p:cNvPr id="462" name="Shape 462"/>
          <p:cNvSpPr txBox="1"/>
          <p:nvPr>
            <p:ph idx="1" type="body"/>
          </p:nvPr>
        </p:nvSpPr>
        <p:spPr>
          <a:xfrm>
            <a:off x="4479800" y="3345550"/>
            <a:ext cx="32082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t/>
            </a:r>
            <a:endParaRPr>
              <a:solidFill>
                <a:srgbClr val="472BBD"/>
              </a:solidFill>
            </a:endParaRPr>
          </a:p>
          <a:p>
            <a:pPr indent="0" lvl="0" marL="0" rtl="0">
              <a:spcBef>
                <a:spcPts val="800"/>
              </a:spcBef>
              <a:buClr>
                <a:srgbClr val="777777"/>
              </a:buClr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63" name="Shape 463"/>
          <p:cNvSpPr txBox="1"/>
          <p:nvPr>
            <p:ph idx="1" type="body"/>
          </p:nvPr>
        </p:nvSpPr>
        <p:spPr>
          <a:xfrm>
            <a:off x="5253850" y="234279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b="1" lang="en">
                <a:solidFill>
                  <a:srgbClr val="472BB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Cassandra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Cassandra provides durability out of the box &amp; supports multi data center operations.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Using Lightweight Transactions for strong consistency.</a:t>
            </a:r>
          </a:p>
        </p:txBody>
      </p:sp>
      <p:sp>
        <p:nvSpPr>
          <p:cNvPr id="464" name="Shape 464"/>
          <p:cNvSpPr txBox="1"/>
          <p:nvPr>
            <p:ph idx="1" type="body"/>
          </p:nvPr>
        </p:nvSpPr>
        <p:spPr>
          <a:xfrm>
            <a:off x="5253850" y="123219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Partitioned data store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Support storing &gt;1,000TB of data with sharding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/>
          <p:nvPr>
            <p:ph idx="4" type="body"/>
          </p:nvPr>
        </p:nvSpPr>
        <p:spPr>
          <a:xfrm>
            <a:off x="478825" y="680549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A6A5A5"/>
              </a:buClr>
              <a:buFont typeface="Helvetica Neue"/>
              <a:buNone/>
            </a:pPr>
            <a:r>
              <a:rPr lang="en"/>
              <a:t>Properly under the hood</a:t>
            </a:r>
          </a:p>
        </p:txBody>
      </p:sp>
      <p:sp>
        <p:nvSpPr>
          <p:cNvPr id="470" name="Shape 470"/>
          <p:cNvSpPr txBox="1"/>
          <p:nvPr>
            <p:ph idx="3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Payments Architecture</a:t>
            </a:r>
          </a:p>
        </p:txBody>
      </p:sp>
      <p:sp>
        <p:nvSpPr>
          <p:cNvPr id="471" name="Shape 471"/>
          <p:cNvSpPr/>
          <p:nvPr/>
        </p:nvSpPr>
        <p:spPr>
          <a:xfrm>
            <a:off x="1450925" y="1068625"/>
            <a:ext cx="5220600" cy="36930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999999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472" name="Shape 472"/>
          <p:cNvGrpSpPr/>
          <p:nvPr/>
        </p:nvGrpSpPr>
        <p:grpSpPr>
          <a:xfrm>
            <a:off x="1824600" y="2673599"/>
            <a:ext cx="1047600" cy="863101"/>
            <a:chOff x="1940700" y="2083946"/>
            <a:chExt cx="1047600" cy="863101"/>
          </a:xfrm>
        </p:grpSpPr>
        <p:sp>
          <p:nvSpPr>
            <p:cNvPr id="473" name="Shape 473"/>
            <p:cNvSpPr/>
            <p:nvPr/>
          </p:nvSpPr>
          <p:spPr>
            <a:xfrm>
              <a:off x="1940700" y="2083946"/>
              <a:ext cx="1020300" cy="547800"/>
            </a:xfrm>
            <a:prstGeom prst="roundRect">
              <a:avLst>
                <a:gd fmla="val 16667" name="adj"/>
              </a:avLst>
            </a:pr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200">
                  <a:latin typeface="Helvetica Neue"/>
                  <a:ea typeface="Helvetica Neue"/>
                  <a:cs typeface="Helvetica Neue"/>
                  <a:sym typeface="Helvetica Neue"/>
                </a:rPr>
                <a:t>Order Insertion</a:t>
              </a:r>
            </a:p>
          </p:txBody>
        </p:sp>
        <p:sp>
          <p:nvSpPr>
            <p:cNvPr id="474" name="Shape 474"/>
            <p:cNvSpPr txBox="1"/>
            <p:nvPr/>
          </p:nvSpPr>
          <p:spPr>
            <a:xfrm>
              <a:off x="1940700" y="2631747"/>
              <a:ext cx="10476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i="1" lang="en" sz="1000">
                  <a:solidFill>
                    <a:srgbClr val="666666"/>
                  </a:solidFill>
                </a:rPr>
                <a:t>Java service</a:t>
              </a:r>
            </a:p>
          </p:txBody>
        </p:sp>
      </p:grpSp>
      <p:sp>
        <p:nvSpPr>
          <p:cNvPr id="475" name="Shape 475"/>
          <p:cNvSpPr/>
          <p:nvPr/>
        </p:nvSpPr>
        <p:spPr>
          <a:xfrm rot="5400000">
            <a:off x="2940875" y="2602200"/>
            <a:ext cx="1895875" cy="690000"/>
          </a:xfrm>
          <a:prstGeom prst="flowChartMagneticDisk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Order Stream</a:t>
            </a:r>
          </a:p>
        </p:txBody>
      </p:sp>
      <p:grpSp>
        <p:nvGrpSpPr>
          <p:cNvPr id="476" name="Shape 476"/>
          <p:cNvGrpSpPr/>
          <p:nvPr/>
        </p:nvGrpSpPr>
        <p:grpSpPr>
          <a:xfrm>
            <a:off x="4844900" y="1336374"/>
            <a:ext cx="1047600" cy="863101"/>
            <a:chOff x="1940700" y="2083946"/>
            <a:chExt cx="1047600" cy="863101"/>
          </a:xfrm>
        </p:grpSpPr>
        <p:sp>
          <p:nvSpPr>
            <p:cNvPr id="477" name="Shape 477"/>
            <p:cNvSpPr/>
            <p:nvPr/>
          </p:nvSpPr>
          <p:spPr>
            <a:xfrm>
              <a:off x="1940700" y="2083946"/>
              <a:ext cx="1020300" cy="547800"/>
            </a:xfrm>
            <a:prstGeom prst="roundRect">
              <a:avLst>
                <a:gd fmla="val 16667" name="adj"/>
              </a:avLst>
            </a:pr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200">
                  <a:latin typeface="Helvetica Neue"/>
                  <a:ea typeface="Helvetica Neue"/>
                  <a:cs typeface="Helvetica Neue"/>
                  <a:sym typeface="Helvetica Neue"/>
                </a:rPr>
                <a:t>Order Processing</a:t>
              </a:r>
            </a:p>
          </p:txBody>
        </p:sp>
        <p:sp>
          <p:nvSpPr>
            <p:cNvPr id="478" name="Shape 478"/>
            <p:cNvSpPr txBox="1"/>
            <p:nvPr/>
          </p:nvSpPr>
          <p:spPr>
            <a:xfrm>
              <a:off x="1940700" y="2631747"/>
              <a:ext cx="10476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i="1" lang="en" sz="1000">
                  <a:solidFill>
                    <a:srgbClr val="666666"/>
                  </a:solidFill>
                </a:rPr>
                <a:t>Java service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i="1" sz="900">
                <a:solidFill>
                  <a:srgbClr val="666666"/>
                </a:solidFill>
              </a:endParaRPr>
            </a:p>
          </p:txBody>
        </p:sp>
      </p:grpSp>
      <p:cxnSp>
        <p:nvCxnSpPr>
          <p:cNvPr id="479" name="Shape 479"/>
          <p:cNvCxnSpPr>
            <a:endCxn id="473" idx="1"/>
          </p:cNvCxnSpPr>
          <p:nvPr/>
        </p:nvCxnSpPr>
        <p:spPr>
          <a:xfrm>
            <a:off x="1238700" y="2946899"/>
            <a:ext cx="585900" cy="6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80" name="Shape 480"/>
          <p:cNvCxnSpPr>
            <a:stCxn id="473" idx="3"/>
            <a:endCxn id="475" idx="3"/>
          </p:cNvCxnSpPr>
          <p:nvPr/>
        </p:nvCxnSpPr>
        <p:spPr>
          <a:xfrm>
            <a:off x="2844900" y="2947499"/>
            <a:ext cx="699000" cy="600"/>
          </a:xfrm>
          <a:prstGeom prst="bentConnector3">
            <a:avLst>
              <a:gd fmla="val 49994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81" name="Shape 481"/>
          <p:cNvCxnSpPr>
            <a:stCxn id="475" idx="1"/>
          </p:cNvCxnSpPr>
          <p:nvPr/>
        </p:nvCxnSpPr>
        <p:spPr>
          <a:xfrm>
            <a:off x="4233813" y="2947200"/>
            <a:ext cx="619800" cy="33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82" name="Shape 482"/>
          <p:cNvCxnSpPr>
            <a:stCxn id="475" idx="1"/>
            <a:endCxn id="477" idx="1"/>
          </p:cNvCxnSpPr>
          <p:nvPr/>
        </p:nvCxnSpPr>
        <p:spPr>
          <a:xfrm flipH="1" rot="10800000">
            <a:off x="4233813" y="1610400"/>
            <a:ext cx="611100" cy="1336800"/>
          </a:xfrm>
          <a:prstGeom prst="bentConnector3">
            <a:avLst>
              <a:gd fmla="val 49999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83" name="Shape 483"/>
          <p:cNvCxnSpPr>
            <a:stCxn id="477" idx="0"/>
            <a:endCxn id="475" idx="2"/>
          </p:cNvCxnSpPr>
          <p:nvPr/>
        </p:nvCxnSpPr>
        <p:spPr>
          <a:xfrm rot="5400000">
            <a:off x="4290500" y="934824"/>
            <a:ext cx="663000" cy="1466100"/>
          </a:xfrm>
          <a:prstGeom prst="bentConnector3">
            <a:avLst>
              <a:gd fmla="val -35916" name="adj1"/>
            </a:avLst>
          </a:prstGeom>
          <a:noFill/>
          <a:ln cap="flat" cmpd="sng" w="19050">
            <a:solidFill>
              <a:srgbClr val="93C47D"/>
            </a:solidFill>
            <a:prstDash val="dash"/>
            <a:round/>
            <a:headEnd len="lg" w="lg" type="none"/>
            <a:tailEnd len="lg" w="lg" type="triangle"/>
          </a:ln>
        </p:spPr>
      </p:cxnSp>
      <p:grpSp>
        <p:nvGrpSpPr>
          <p:cNvPr id="484" name="Shape 484"/>
          <p:cNvGrpSpPr/>
          <p:nvPr/>
        </p:nvGrpSpPr>
        <p:grpSpPr>
          <a:xfrm>
            <a:off x="7244100" y="1336374"/>
            <a:ext cx="1047600" cy="863101"/>
            <a:chOff x="1940700" y="2083946"/>
            <a:chExt cx="1047600" cy="863101"/>
          </a:xfrm>
        </p:grpSpPr>
        <p:sp>
          <p:nvSpPr>
            <p:cNvPr id="485" name="Shape 485"/>
            <p:cNvSpPr/>
            <p:nvPr/>
          </p:nvSpPr>
          <p:spPr>
            <a:xfrm>
              <a:off x="1940700" y="2083946"/>
              <a:ext cx="1020300" cy="547800"/>
            </a:xfrm>
            <a:prstGeom prst="roundRect">
              <a:avLst>
                <a:gd fmla="val 16667" name="adj"/>
              </a:avLst>
            </a:prstGeom>
            <a:solidFill>
              <a:srgbClr val="F4CCCC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Payment collections</a:t>
              </a:r>
            </a:p>
          </p:txBody>
        </p:sp>
        <p:sp>
          <p:nvSpPr>
            <p:cNvPr id="486" name="Shape 486"/>
            <p:cNvSpPr txBox="1"/>
            <p:nvPr/>
          </p:nvSpPr>
          <p:spPr>
            <a:xfrm>
              <a:off x="1940700" y="2631747"/>
              <a:ext cx="10476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i="1" lang="en" sz="900">
                  <a:solidFill>
                    <a:srgbClr val="666666"/>
                  </a:solidFill>
                </a:rPr>
                <a:t>Python / Go service</a:t>
              </a:r>
            </a:p>
          </p:txBody>
        </p:sp>
      </p:grpSp>
      <p:cxnSp>
        <p:nvCxnSpPr>
          <p:cNvPr id="487" name="Shape 487"/>
          <p:cNvCxnSpPr>
            <a:stCxn id="477" idx="3"/>
            <a:endCxn id="485" idx="1"/>
          </p:cNvCxnSpPr>
          <p:nvPr/>
        </p:nvCxnSpPr>
        <p:spPr>
          <a:xfrm>
            <a:off x="5865200" y="1610274"/>
            <a:ext cx="1378800" cy="600"/>
          </a:xfrm>
          <a:prstGeom prst="bentConnector3">
            <a:avLst>
              <a:gd fmla="val 50004" name="adj1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88" name="Shape 488"/>
          <p:cNvSpPr/>
          <p:nvPr/>
        </p:nvSpPr>
        <p:spPr>
          <a:xfrm>
            <a:off x="4844900" y="2422150"/>
            <a:ext cx="1629000" cy="22803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rgbClr val="999999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Reporting</a:t>
            </a:r>
          </a:p>
        </p:txBody>
      </p:sp>
      <p:sp>
        <p:nvSpPr>
          <p:cNvPr id="489" name="Shape 489"/>
          <p:cNvSpPr txBox="1"/>
          <p:nvPr/>
        </p:nvSpPr>
        <p:spPr>
          <a:xfrm>
            <a:off x="786561" y="2422150"/>
            <a:ext cx="8454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“The trip has completed order”</a:t>
            </a:r>
          </a:p>
        </p:txBody>
      </p:sp>
      <p:sp>
        <p:nvSpPr>
          <p:cNvPr id="490" name="Shape 490"/>
          <p:cNvSpPr txBox="1"/>
          <p:nvPr/>
        </p:nvSpPr>
        <p:spPr>
          <a:xfrm>
            <a:off x="2771711" y="2344050"/>
            <a:ext cx="8454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“Publish a Trip Completed Order with its entries”</a:t>
            </a:r>
          </a:p>
        </p:txBody>
      </p:sp>
      <p:sp>
        <p:nvSpPr>
          <p:cNvPr id="491" name="Shape 491"/>
          <p:cNvSpPr txBox="1"/>
          <p:nvPr/>
        </p:nvSpPr>
        <p:spPr>
          <a:xfrm>
            <a:off x="3888961" y="1223400"/>
            <a:ext cx="8454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“Send a message that the money is moved.”</a:t>
            </a:r>
          </a:p>
        </p:txBody>
      </p:sp>
      <p:grpSp>
        <p:nvGrpSpPr>
          <p:cNvPr id="492" name="Shape 492"/>
          <p:cNvGrpSpPr/>
          <p:nvPr/>
        </p:nvGrpSpPr>
        <p:grpSpPr>
          <a:xfrm>
            <a:off x="5044700" y="2765600"/>
            <a:ext cx="1357200" cy="985725"/>
            <a:chOff x="3482925" y="2012150"/>
            <a:chExt cx="1357200" cy="985725"/>
          </a:xfrm>
        </p:grpSpPr>
        <p:sp>
          <p:nvSpPr>
            <p:cNvPr id="493" name="Shape 493"/>
            <p:cNvSpPr/>
            <p:nvPr/>
          </p:nvSpPr>
          <p:spPr>
            <a:xfrm>
              <a:off x="3640950" y="2012150"/>
              <a:ext cx="937500" cy="670425"/>
            </a:xfrm>
            <a:prstGeom prst="flowChartMagneticDisk">
              <a:avLst/>
            </a:prstGeom>
            <a:solidFill>
              <a:srgbClr val="D9EAD3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900">
                  <a:latin typeface="Helvetica Neue"/>
                  <a:ea typeface="Helvetica Neue"/>
                  <a:cs typeface="Helvetica Neue"/>
                  <a:sym typeface="Helvetica Neue"/>
                </a:rPr>
                <a:t>Order Lookup &amp; Store</a:t>
              </a:r>
            </a:p>
          </p:txBody>
        </p:sp>
        <p:sp>
          <p:nvSpPr>
            <p:cNvPr id="494" name="Shape 494"/>
            <p:cNvSpPr txBox="1"/>
            <p:nvPr/>
          </p:nvSpPr>
          <p:spPr>
            <a:xfrm>
              <a:off x="3482925" y="2682575"/>
              <a:ext cx="13572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i="1" lang="en" sz="900">
                  <a:solidFill>
                    <a:srgbClr val="666666"/>
                  </a:solidFill>
                </a:rPr>
                <a:t>Java services</a:t>
              </a:r>
            </a:p>
          </p:txBody>
        </p:sp>
      </p:grpSp>
      <p:sp>
        <p:nvSpPr>
          <p:cNvPr id="495" name="Shape 495"/>
          <p:cNvSpPr txBox="1"/>
          <p:nvPr/>
        </p:nvSpPr>
        <p:spPr>
          <a:xfrm>
            <a:off x="4965200" y="4317450"/>
            <a:ext cx="15162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900">
                <a:solidFill>
                  <a:srgbClr val="666666"/>
                </a:solidFill>
              </a:rPr>
              <a:t>HDFS / Hadoop MapReduce</a:t>
            </a:r>
          </a:p>
        </p:txBody>
      </p:sp>
      <p:cxnSp>
        <p:nvCxnSpPr>
          <p:cNvPr id="496" name="Shape 496"/>
          <p:cNvCxnSpPr>
            <a:endCxn id="493" idx="2"/>
          </p:cNvCxnSpPr>
          <p:nvPr/>
        </p:nvCxnSpPr>
        <p:spPr>
          <a:xfrm>
            <a:off x="4844825" y="2957713"/>
            <a:ext cx="357900" cy="1431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97" name="Shape 497"/>
          <p:cNvCxnSpPr>
            <a:endCxn id="498" idx="2"/>
          </p:cNvCxnSpPr>
          <p:nvPr/>
        </p:nvCxnSpPr>
        <p:spPr>
          <a:xfrm flipH="1" rot="-5400000">
            <a:off x="4566425" y="3415563"/>
            <a:ext cx="1094700" cy="177900"/>
          </a:xfrm>
          <a:prstGeom prst="bentConnector2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99" name="Shape 499"/>
          <p:cNvSpPr txBox="1"/>
          <p:nvPr/>
        </p:nvSpPr>
        <p:spPr>
          <a:xfrm>
            <a:off x="4199311" y="3004400"/>
            <a:ext cx="8454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“Store orders in an immutable way”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6044497" y="1068625"/>
            <a:ext cx="10476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“Let’s collect the money from the rider”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3977225" y="670575"/>
            <a:ext cx="11559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“Update the order, noting that  we have started collection”</a:t>
            </a:r>
          </a:p>
        </p:txBody>
      </p:sp>
      <p:sp>
        <p:nvSpPr>
          <p:cNvPr id="502" name="Shape 502"/>
          <p:cNvSpPr txBox="1"/>
          <p:nvPr/>
        </p:nvSpPr>
        <p:spPr>
          <a:xfrm>
            <a:off x="3365025" y="3933775"/>
            <a:ext cx="10476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1000">
                <a:solidFill>
                  <a:srgbClr val="666666"/>
                </a:solidFill>
              </a:rPr>
              <a:t>Lossless Kafka</a:t>
            </a:r>
          </a:p>
        </p:txBody>
      </p:sp>
      <p:sp>
        <p:nvSpPr>
          <p:cNvPr id="498" name="Shape 498"/>
          <p:cNvSpPr/>
          <p:nvPr/>
        </p:nvSpPr>
        <p:spPr>
          <a:xfrm>
            <a:off x="5202725" y="3716650"/>
            <a:ext cx="937500" cy="670425"/>
          </a:xfrm>
          <a:prstGeom prst="flowChartMagneticDisk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Document store</a:t>
            </a:r>
          </a:p>
        </p:txBody>
      </p:sp>
      <p:sp>
        <p:nvSpPr>
          <p:cNvPr id="503" name="Shape 503"/>
          <p:cNvSpPr/>
          <p:nvPr/>
        </p:nvSpPr>
        <p:spPr>
          <a:xfrm>
            <a:off x="1866000" y="1432463"/>
            <a:ext cx="937500" cy="670425"/>
          </a:xfrm>
          <a:prstGeom prst="flowChartMagneticDisk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Account</a:t>
            </a: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 store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x="2265175" y="2032288"/>
            <a:ext cx="1047600" cy="3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1000">
                <a:solidFill>
                  <a:srgbClr val="666666"/>
                </a:solidFill>
              </a:rPr>
              <a:t>Cassandra</a:t>
            </a:r>
          </a:p>
        </p:txBody>
      </p:sp>
      <p:cxnSp>
        <p:nvCxnSpPr>
          <p:cNvPr id="505" name="Shape 505"/>
          <p:cNvCxnSpPr/>
          <p:nvPr/>
        </p:nvCxnSpPr>
        <p:spPr>
          <a:xfrm rot="-5400000">
            <a:off x="2049750" y="2387999"/>
            <a:ext cx="570600" cy="600"/>
          </a:xfrm>
          <a:prstGeom prst="bentConnector3">
            <a:avLst>
              <a:gd fmla="val 50010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06" name="Shape 506"/>
          <p:cNvCxnSpPr/>
          <p:nvPr/>
        </p:nvCxnSpPr>
        <p:spPr>
          <a:xfrm rot="5400000">
            <a:off x="3796850" y="-125826"/>
            <a:ext cx="96000" cy="3020400"/>
          </a:xfrm>
          <a:prstGeom prst="bentConnector3">
            <a:avLst>
              <a:gd fmla="val -196639" name="adj1"/>
            </a:avLst>
          </a:prstGeom>
          <a:noFill/>
          <a:ln cap="flat" cmpd="sng" w="19050">
            <a:solidFill>
              <a:srgbClr val="4A86E8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07" name="Shape 507"/>
          <p:cNvSpPr txBox="1"/>
          <p:nvPr/>
        </p:nvSpPr>
        <p:spPr>
          <a:xfrm>
            <a:off x="1367950" y="2102900"/>
            <a:ext cx="10263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“Create or update accounts like rider, driver, Uber”</a:t>
            </a:r>
          </a:p>
        </p:txBody>
      </p:sp>
      <p:sp>
        <p:nvSpPr>
          <p:cNvPr id="508" name="Shape 508"/>
          <p:cNvSpPr txBox="1"/>
          <p:nvPr/>
        </p:nvSpPr>
        <p:spPr>
          <a:xfrm>
            <a:off x="6473911" y="2877450"/>
            <a:ext cx="8454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“Expose trip history”</a:t>
            </a:r>
          </a:p>
        </p:txBody>
      </p:sp>
      <p:sp>
        <p:nvSpPr>
          <p:cNvPr id="509" name="Shape 509"/>
          <p:cNvSpPr txBox="1"/>
          <p:nvPr/>
        </p:nvSpPr>
        <p:spPr>
          <a:xfrm>
            <a:off x="6473911" y="3824150"/>
            <a:ext cx="8454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“Generate, store &amp; send a receipt”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/>
          <p:nvPr>
            <p:ph idx="5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Extending Orders</a:t>
            </a:r>
          </a:p>
        </p:txBody>
      </p:sp>
      <p:sp>
        <p:nvSpPr>
          <p:cNvPr id="515" name="Shape 515"/>
          <p:cNvSpPr txBox="1"/>
          <p:nvPr>
            <p:ph idx="6" type="body"/>
          </p:nvPr>
        </p:nvSpPr>
        <p:spPr>
          <a:xfrm>
            <a:off x="478829" y="680554"/>
            <a:ext cx="8176800" cy="148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A6A5A5"/>
              </a:buClr>
              <a:buFont typeface="Helvetica Neue"/>
              <a:buNone/>
            </a:pPr>
            <a:r>
              <a:rPr lang="en"/>
              <a:t>Section title</a:t>
            </a:r>
          </a:p>
        </p:txBody>
      </p:sp>
      <p:sp>
        <p:nvSpPr>
          <p:cNvPr id="516" name="Shape 516"/>
          <p:cNvSpPr/>
          <p:nvPr/>
        </p:nvSpPr>
        <p:spPr>
          <a:xfrm rot="10800000">
            <a:off x="3431663" y="1474997"/>
            <a:ext cx="2280600" cy="1239300"/>
          </a:xfrm>
          <a:prstGeom prst="trapezoid">
            <a:avLst>
              <a:gd fmla="val 25000" name="adj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34275" lIns="34275" rIns="34275" wrap="square" tIns="3427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400"/>
          </a:p>
        </p:txBody>
      </p:sp>
      <p:sp>
        <p:nvSpPr>
          <p:cNvPr id="517" name="Shape 517"/>
          <p:cNvSpPr/>
          <p:nvPr/>
        </p:nvSpPr>
        <p:spPr>
          <a:xfrm>
            <a:off x="3742978" y="2652309"/>
            <a:ext cx="1660800" cy="16269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34275" lIns="34275" rIns="34275" wrap="square" tIns="342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18" name="Shape 518"/>
          <p:cNvCxnSpPr/>
          <p:nvPr/>
        </p:nvCxnSpPr>
        <p:spPr>
          <a:xfrm>
            <a:off x="1474884" y="2664703"/>
            <a:ext cx="64326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19" name="Shape 519"/>
          <p:cNvSpPr txBox="1"/>
          <p:nvPr/>
        </p:nvSpPr>
        <p:spPr>
          <a:xfrm>
            <a:off x="384216" y="1462491"/>
            <a:ext cx="29496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Business 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Event Processors</a:t>
            </a:r>
          </a:p>
          <a:p>
            <a:pPr indent="-152400" lvl="0" marL="177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Decompose business events into desired money movements</a:t>
            </a:r>
          </a:p>
          <a:p>
            <a:pPr indent="-152400" lvl="0" marL="177800" rtl="0">
              <a:spcBef>
                <a:spcPts val="0"/>
              </a:spcBef>
              <a:buClr>
                <a:srgbClr val="666666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Update account balances, place holds</a:t>
            </a:r>
          </a:p>
        </p:txBody>
      </p:sp>
      <p:sp>
        <p:nvSpPr>
          <p:cNvPr id="520" name="Shape 520"/>
          <p:cNvSpPr txBox="1"/>
          <p:nvPr/>
        </p:nvSpPr>
        <p:spPr>
          <a:xfrm>
            <a:off x="384216" y="3262716"/>
            <a:ext cx="29496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External Money Movements</a:t>
            </a:r>
          </a:p>
          <a:p>
            <a:pPr indent="-152400" lvl="0" marL="177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Contact payment services</a:t>
            </a:r>
          </a:p>
          <a:p>
            <a:pPr indent="-152400" lvl="0" marL="177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Handle responses</a:t>
            </a:r>
          </a:p>
          <a:p>
            <a:pPr indent="-152400" lvl="0" marL="177800" rtl="0">
              <a:spcBef>
                <a:spcPts val="0"/>
              </a:spcBef>
              <a:buClr>
                <a:srgbClr val="666666"/>
              </a:buClr>
              <a:buSzPts val="1000"/>
              <a:buFont typeface="Helvetica Neue"/>
              <a:buChar char="●"/>
            </a:pP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Place holds, update account balances</a:t>
            </a:r>
          </a:p>
        </p:txBody>
      </p:sp>
      <p:sp>
        <p:nvSpPr>
          <p:cNvPr id="521" name="Shape 521"/>
          <p:cNvSpPr txBox="1"/>
          <p:nvPr/>
        </p:nvSpPr>
        <p:spPr>
          <a:xfrm>
            <a:off x="3594253" y="1487278"/>
            <a:ext cx="1958400" cy="11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400">
                <a:latin typeface="Helvetica Neue"/>
                <a:ea typeface="Helvetica Neue"/>
                <a:cs typeface="Helvetica Neue"/>
                <a:sym typeface="Helvetica Neue"/>
              </a:rPr>
              <a:t>Business Event Orders</a:t>
            </a:r>
          </a:p>
        </p:txBody>
      </p:sp>
      <p:sp>
        <p:nvSpPr>
          <p:cNvPr id="522" name="Shape 522"/>
          <p:cNvSpPr txBox="1"/>
          <p:nvPr/>
        </p:nvSpPr>
        <p:spPr>
          <a:xfrm>
            <a:off x="5842041" y="1462491"/>
            <a:ext cx="29496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>
            <a:noAutofit/>
          </a:bodyPr>
          <a:lstStyle/>
          <a:p>
            <a:pPr indent="-165100" lvl="0" marL="177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Helvetica Neue"/>
              <a:buChar char="●"/>
            </a:pPr>
            <a:r>
              <a:rPr lang="en" sz="1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Trip Complete</a:t>
            </a:r>
          </a:p>
          <a:p>
            <a:pPr indent="-165100" lvl="0" marL="177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Helvetica Neue"/>
              <a:buChar char="●"/>
            </a:pPr>
            <a:r>
              <a:rPr lang="en" sz="1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Eats Complete</a:t>
            </a:r>
          </a:p>
          <a:p>
            <a:pPr indent="-165100" lvl="0" marL="177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Helvetica Neue"/>
              <a:buChar char="●"/>
            </a:pPr>
            <a:r>
              <a:rPr lang="en" sz="1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Fare Adjustments</a:t>
            </a:r>
          </a:p>
          <a:p>
            <a:pPr indent="-165100" lvl="0" marL="177800" rtl="0">
              <a:spcBef>
                <a:spcPts val="0"/>
              </a:spcBef>
              <a:buClr>
                <a:srgbClr val="666666"/>
              </a:buClr>
              <a:buSzPts val="1200"/>
              <a:buFont typeface="Helvetica Neue"/>
              <a:buChar char="●"/>
            </a:pPr>
            <a:r>
              <a:rPr lang="en" sz="1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Chargebacks</a:t>
            </a:r>
          </a:p>
        </p:txBody>
      </p:sp>
      <p:sp>
        <p:nvSpPr>
          <p:cNvPr id="523" name="Shape 523"/>
          <p:cNvSpPr txBox="1"/>
          <p:nvPr/>
        </p:nvSpPr>
        <p:spPr>
          <a:xfrm>
            <a:off x="3445528" y="1189819"/>
            <a:ext cx="2280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100"/>
              <a:t>Order Insertion Service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524" name="Shape 524"/>
          <p:cNvSpPr txBox="1"/>
          <p:nvPr/>
        </p:nvSpPr>
        <p:spPr>
          <a:xfrm>
            <a:off x="3431756" y="4493503"/>
            <a:ext cx="22806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rIns="34275" wrap="square" tIns="3427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100"/>
              <a:t>Order Processing Service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1100"/>
          </a:p>
        </p:txBody>
      </p:sp>
      <p:sp>
        <p:nvSpPr>
          <p:cNvPr id="525" name="Shape 525"/>
          <p:cNvSpPr txBox="1"/>
          <p:nvPr/>
        </p:nvSpPr>
        <p:spPr>
          <a:xfrm>
            <a:off x="3742978" y="2973178"/>
            <a:ext cx="1660800" cy="11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400">
                <a:latin typeface="Helvetica Neue"/>
                <a:ea typeface="Helvetica Neue"/>
                <a:cs typeface="Helvetica Neue"/>
                <a:sym typeface="Helvetica Neue"/>
              </a:rPr>
              <a:t>Money Movement Orders</a:t>
            </a:r>
          </a:p>
        </p:txBody>
      </p:sp>
      <p:sp>
        <p:nvSpPr>
          <p:cNvPr id="526" name="Shape 526"/>
          <p:cNvSpPr txBox="1"/>
          <p:nvPr/>
        </p:nvSpPr>
        <p:spPr>
          <a:xfrm>
            <a:off x="5842041" y="3148416"/>
            <a:ext cx="3118800" cy="10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>
            <a:noAutofit/>
          </a:bodyPr>
          <a:lstStyle/>
          <a:p>
            <a:pPr indent="-165100" lvl="0" marL="177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Helvetica Neue"/>
              <a:buChar char="●"/>
            </a:pPr>
            <a:r>
              <a:rPr lang="en" sz="1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Collection initiated/response</a:t>
            </a:r>
          </a:p>
          <a:p>
            <a:pPr indent="-165100" lvl="0" marL="1778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Helvetica Neue"/>
              <a:buChar char="●"/>
            </a:pPr>
            <a:r>
              <a:rPr lang="en" sz="1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Payout initiated/response</a:t>
            </a:r>
          </a:p>
          <a:p>
            <a:pPr indent="-165100" lvl="0" marL="177800" rtl="0">
              <a:spcBef>
                <a:spcPts val="0"/>
              </a:spcBef>
              <a:buClr>
                <a:srgbClr val="666666"/>
              </a:buClr>
              <a:buSzPts val="1200"/>
              <a:buFont typeface="Helvetica Neue"/>
              <a:buChar char="●"/>
            </a:pPr>
            <a:r>
              <a:rPr lang="en" sz="12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Refund initiated/response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>
            <p:ph idx="4" type="body"/>
          </p:nvPr>
        </p:nvSpPr>
        <p:spPr>
          <a:xfrm>
            <a:off x="478825" y="680549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A6A5A5"/>
              </a:buClr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32" name="Shape 532"/>
          <p:cNvSpPr txBox="1"/>
          <p:nvPr>
            <p:ph idx="1" type="body"/>
          </p:nvPr>
        </p:nvSpPr>
        <p:spPr>
          <a:xfrm>
            <a:off x="483600" y="139209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We needed to build a new payments system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We had a lot of motivation.</a:t>
            </a:r>
          </a:p>
        </p:txBody>
      </p:sp>
      <p:sp>
        <p:nvSpPr>
          <p:cNvPr id="533" name="Shape 533"/>
          <p:cNvSpPr txBox="1"/>
          <p:nvPr>
            <p:ph idx="3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Summary</a:t>
            </a:r>
          </a:p>
        </p:txBody>
      </p:sp>
      <p:sp>
        <p:nvSpPr>
          <p:cNvPr id="534" name="Shape 534"/>
          <p:cNvSpPr txBox="1"/>
          <p:nvPr>
            <p:ph idx="1" type="body"/>
          </p:nvPr>
        </p:nvSpPr>
        <p:spPr>
          <a:xfrm>
            <a:off x="483600" y="3345550"/>
            <a:ext cx="35469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Widely available technologies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Built on top of Kafka (messaging), Cassandra (storage), Java8 (language). It could have been other technologies that met our requirements.</a:t>
            </a:r>
            <a:br>
              <a:rPr lang="en">
                <a:solidFill>
                  <a:schemeClr val="dk1"/>
                </a:solidFill>
              </a:rPr>
            </a:b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Only not-so-common part: lossless message delivery cluster.</a:t>
            </a:r>
          </a:p>
        </p:txBody>
      </p:sp>
      <p:sp>
        <p:nvSpPr>
          <p:cNvPr id="535" name="Shape 535"/>
          <p:cNvSpPr txBox="1"/>
          <p:nvPr>
            <p:ph idx="1" type="body"/>
          </p:nvPr>
        </p:nvSpPr>
        <p:spPr>
          <a:xfrm>
            <a:off x="478825" y="2342800"/>
            <a:ext cx="32082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Account, Entry, Order 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The 3 primitives we built our system on.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>
            <p:ph idx="4" type="body"/>
          </p:nvPr>
        </p:nvSpPr>
        <p:spPr>
          <a:xfrm>
            <a:off x="478825" y="680549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A6A5A5"/>
              </a:buClr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41" name="Shape 541"/>
          <p:cNvSpPr txBox="1"/>
          <p:nvPr>
            <p:ph idx="1" type="body"/>
          </p:nvPr>
        </p:nvSpPr>
        <p:spPr>
          <a:xfrm>
            <a:off x="483600" y="139209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$20B+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Money to be processed every year (and growing)</a:t>
            </a:r>
          </a:p>
        </p:txBody>
      </p:sp>
      <p:sp>
        <p:nvSpPr>
          <p:cNvPr id="542" name="Shape 542"/>
          <p:cNvSpPr txBox="1"/>
          <p:nvPr>
            <p:ph idx="3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Show me the numbers</a:t>
            </a:r>
          </a:p>
        </p:txBody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x="483600" y="3345550"/>
            <a:ext cx="35469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10,000 Q/sec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Expected load that we need to support for parts of the system</a:t>
            </a:r>
          </a:p>
        </p:txBody>
      </p:sp>
      <p:sp>
        <p:nvSpPr>
          <p:cNvPr id="544" name="Shape 544"/>
          <p:cNvSpPr txBox="1"/>
          <p:nvPr>
            <p:ph idx="1" type="body"/>
          </p:nvPr>
        </p:nvSpPr>
        <p:spPr>
          <a:xfrm>
            <a:off x="478825" y="2342800"/>
            <a:ext cx="3724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99.99%+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Target availability of the system (52 minutes / year downtime)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 txBox="1"/>
          <p:nvPr>
            <p:ph idx="1" type="body"/>
          </p:nvPr>
        </p:nvSpPr>
        <p:spPr>
          <a:xfrm>
            <a:off x="474067" y="1765359"/>
            <a:ext cx="3733800" cy="148800"/>
          </a:xfrm>
          <a:prstGeom prst="rect">
            <a:avLst/>
          </a:prstGeom>
        </p:spPr>
        <p:txBody>
          <a:bodyPr anchorCtr="0" anchor="ctr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Gergely Orosz</a:t>
            </a:r>
          </a:p>
        </p:txBody>
      </p:sp>
      <p:sp>
        <p:nvSpPr>
          <p:cNvPr id="550" name="Shape 550"/>
          <p:cNvSpPr txBox="1"/>
          <p:nvPr>
            <p:ph idx="2" type="body"/>
          </p:nvPr>
        </p:nvSpPr>
        <p:spPr>
          <a:xfrm>
            <a:off x="483575" y="1942926"/>
            <a:ext cx="3711600" cy="14100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1" marL="0" rtl="0">
              <a:spcBef>
                <a:spcPts val="0"/>
              </a:spcBef>
              <a:buClr>
                <a:srgbClr val="777777"/>
              </a:buClr>
              <a:buFont typeface="Helvetica Neue"/>
              <a:buNone/>
            </a:pPr>
            <a:r>
              <a:rPr lang="en"/>
              <a:t>Engineering Manager, Payments, Uber Amsterdam</a:t>
            </a:r>
          </a:p>
          <a:p>
            <a:pPr indent="0" lvl="1" marL="0" rtl="0">
              <a:spcBef>
                <a:spcPts val="0"/>
              </a:spcBef>
              <a:buClr>
                <a:srgbClr val="777777"/>
              </a:buClr>
              <a:buFont typeface="Helvetica Neue"/>
              <a:buNone/>
            </a:pPr>
            <a:br>
              <a:rPr lang="en"/>
            </a:br>
            <a:br>
              <a:rPr lang="en"/>
            </a:br>
            <a:r>
              <a:rPr lang="en"/>
              <a:t>@GergelyOrosz</a:t>
            </a:r>
            <a:br>
              <a:rPr lang="en"/>
            </a:br>
            <a:r>
              <a:rPr lang="en" u="sng"/>
              <a:t>uber.github.com</a:t>
            </a:r>
            <a:br>
              <a:rPr lang="en"/>
            </a:br>
            <a:r>
              <a:rPr lang="en"/>
              <a:t>eng.uber.com</a:t>
            </a:r>
          </a:p>
        </p:txBody>
      </p:sp>
      <p:sp>
        <p:nvSpPr>
          <p:cNvPr id="551" name="Shape 551"/>
          <p:cNvSpPr txBox="1"/>
          <p:nvPr>
            <p:ph idx="3" type="body"/>
          </p:nvPr>
        </p:nvSpPr>
        <p:spPr>
          <a:xfrm>
            <a:off x="472480" y="1377801"/>
            <a:ext cx="3733800" cy="3114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idx="1" type="body"/>
          </p:nvPr>
        </p:nvSpPr>
        <p:spPr>
          <a:xfrm>
            <a:off x="474613" y="2238375"/>
            <a:ext cx="1665900" cy="517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Motivation</a:t>
            </a:r>
            <a:br>
              <a:rPr lang="en"/>
            </a:br>
            <a:br>
              <a:rPr lang="en"/>
            </a:br>
            <a:r>
              <a:rPr lang="en">
                <a:solidFill>
                  <a:srgbClr val="666666"/>
                </a:solidFill>
              </a:rPr>
              <a:t>Why?</a:t>
            </a:r>
          </a:p>
        </p:txBody>
      </p:sp>
      <p:sp>
        <p:nvSpPr>
          <p:cNvPr id="274" name="Shape 274"/>
          <p:cNvSpPr txBox="1"/>
          <p:nvPr>
            <p:ph idx="2" type="body"/>
          </p:nvPr>
        </p:nvSpPr>
        <p:spPr>
          <a:xfrm>
            <a:off x="3526829" y="2238375"/>
            <a:ext cx="1702500" cy="517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Primitives</a:t>
            </a:r>
            <a:br>
              <a:rPr lang="en"/>
            </a:br>
            <a:br>
              <a:rPr lang="en"/>
            </a:br>
            <a:r>
              <a:rPr lang="en">
                <a:solidFill>
                  <a:srgbClr val="666666"/>
                </a:solidFill>
              </a:rPr>
              <a:t>What?</a:t>
            </a:r>
          </a:p>
        </p:txBody>
      </p:sp>
      <p:sp>
        <p:nvSpPr>
          <p:cNvPr id="275" name="Shape 275"/>
          <p:cNvSpPr txBox="1"/>
          <p:nvPr>
            <p:ph idx="3" type="body"/>
          </p:nvPr>
        </p:nvSpPr>
        <p:spPr>
          <a:xfrm>
            <a:off x="6574829" y="2238375"/>
            <a:ext cx="1964400" cy="517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Architecture</a:t>
            </a:r>
            <a:br>
              <a:rPr lang="en"/>
            </a:br>
            <a:br>
              <a:rPr lang="en"/>
            </a:br>
            <a:r>
              <a:rPr lang="en">
                <a:solidFill>
                  <a:srgbClr val="666666"/>
                </a:solidFill>
              </a:rPr>
              <a:t>How?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x="0" y="2147025"/>
            <a:ext cx="4746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➜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idx="1" type="body"/>
          </p:nvPr>
        </p:nvSpPr>
        <p:spPr>
          <a:xfrm>
            <a:off x="483600" y="1392108"/>
            <a:ext cx="1910700" cy="27063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Luca Pacioli</a:t>
            </a:r>
          </a:p>
          <a:p>
            <a:pPr indent="0" lvl="0" marL="0" rtl="0">
              <a:spcBef>
                <a:spcPts val="800"/>
              </a:spcBef>
              <a:buClr>
                <a:srgbClr val="777777"/>
              </a:buClr>
              <a:buFont typeface="Helvetica Neue"/>
              <a:buNone/>
            </a:pPr>
            <a:r>
              <a:rPr lang="en"/>
              <a:t>“The Father of Accounting and Bookkeeping"</a:t>
            </a:r>
          </a:p>
        </p:txBody>
      </p:sp>
      <p:sp>
        <p:nvSpPr>
          <p:cNvPr id="282" name="Shape 282"/>
          <p:cNvSpPr txBox="1"/>
          <p:nvPr>
            <p:ph idx="2" type="body"/>
          </p:nvPr>
        </p:nvSpPr>
        <p:spPr>
          <a:xfrm>
            <a:off x="483592" y="451296"/>
            <a:ext cx="23952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Motivation</a:t>
            </a:r>
          </a:p>
        </p:txBody>
      </p:sp>
      <p:sp>
        <p:nvSpPr>
          <p:cNvPr id="283" name="Shape 283"/>
          <p:cNvSpPr txBox="1"/>
          <p:nvPr>
            <p:ph idx="3" type="body"/>
          </p:nvPr>
        </p:nvSpPr>
        <p:spPr>
          <a:xfrm>
            <a:off x="478829" y="680554"/>
            <a:ext cx="2404800" cy="148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A6A5A5"/>
              </a:buClr>
              <a:buFont typeface="Helvetica Neue"/>
              <a:buNone/>
            </a:pPr>
            <a:r>
              <a:rPr lang="en"/>
              <a:t>Section title</a:t>
            </a:r>
          </a:p>
        </p:txBody>
      </p:sp>
      <p:sp>
        <p:nvSpPr>
          <p:cNvPr id="284" name="Shape 284"/>
          <p:cNvSpPr/>
          <p:nvPr/>
        </p:nvSpPr>
        <p:spPr>
          <a:xfrm>
            <a:off x="2883694" y="1411138"/>
            <a:ext cx="6260400" cy="37323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anchorCtr="0" anchor="ctr" bIns="19050" lIns="19050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FEFE"/>
              </a:buClr>
              <a:buFont typeface="Helvetica Neue"/>
              <a:buNone/>
            </a:pPr>
            <a:r>
              <a:t/>
            </a:r>
            <a:endParaRPr b="0" i="0" sz="1200" u="none" cap="none" strike="noStrike">
              <a:solidFill>
                <a:srgbClr val="FDFEF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5" name="Shape 285"/>
          <p:cNvPicPr preferRelativeResize="0"/>
          <p:nvPr/>
        </p:nvPicPr>
        <p:blipFill rotWithShape="1">
          <a:blip r:embed="rId3">
            <a:alphaModFix/>
          </a:blip>
          <a:srcRect b="6407" l="0" r="0" t="6416"/>
          <a:stretch/>
        </p:blipFill>
        <p:spPr>
          <a:xfrm>
            <a:off x="3371751" y="475109"/>
            <a:ext cx="5772300" cy="4193400"/>
          </a:xfrm>
          <a:prstGeom prst="rect">
            <a:avLst/>
          </a:prstGeom>
          <a:noFill/>
          <a:ln>
            <a:noFill/>
          </a:ln>
          <a:effectLst>
            <a:outerShdw blurRad="762000" rotWithShape="0" dir="5400000" dist="635000">
              <a:srgbClr val="000000">
                <a:alpha val="149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idx="1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</a:pPr>
            <a:r>
              <a:rPr lang="en"/>
              <a:t>Payments at Uber, </a:t>
            </a:r>
            <a:r>
              <a:rPr lang="en"/>
              <a:t>previously</a:t>
            </a:r>
          </a:p>
        </p:txBody>
      </p:sp>
      <p:sp>
        <p:nvSpPr>
          <p:cNvPr id="291" name="Shape 291"/>
          <p:cNvSpPr txBox="1"/>
          <p:nvPr>
            <p:ph idx="2" type="body"/>
          </p:nvPr>
        </p:nvSpPr>
        <p:spPr>
          <a:xfrm>
            <a:off x="478829" y="680554"/>
            <a:ext cx="8176800" cy="1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5A5"/>
              </a:buClr>
              <a:buFont typeface="Helvetica Neue"/>
              <a:buNone/>
            </a:pPr>
            <a:r>
              <a:rPr i="0" lang="en" u="none" cap="none" strike="noStrike">
                <a:solidFill>
                  <a:srgbClr val="A6A5A5"/>
                </a:solidFill>
              </a:rPr>
              <a:t>Section title</a:t>
            </a:r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4132" y="2054347"/>
            <a:ext cx="2321495" cy="154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968" y="1917797"/>
            <a:ext cx="2321490" cy="154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/>
          <p:nvPr/>
        </p:nvSpPr>
        <p:spPr>
          <a:xfrm>
            <a:off x="3060176" y="2336075"/>
            <a:ext cx="653400" cy="2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34275" lIns="34275" rIns="34275" wrap="square" tIns="342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" name="Shape 295"/>
          <p:cNvSpPr txBox="1"/>
          <p:nvPr/>
        </p:nvSpPr>
        <p:spPr>
          <a:xfrm>
            <a:off x="3096469" y="1917797"/>
            <a:ext cx="580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300"/>
              <a:t>$€¥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584825" y="1587800"/>
            <a:ext cx="23214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Riders</a:t>
            </a:r>
          </a:p>
        </p:txBody>
      </p:sp>
      <p:sp>
        <p:nvSpPr>
          <p:cNvPr id="297" name="Shape 297"/>
          <p:cNvSpPr txBox="1"/>
          <p:nvPr/>
        </p:nvSpPr>
        <p:spPr>
          <a:xfrm>
            <a:off x="6334175" y="1543988"/>
            <a:ext cx="23214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Drivers</a:t>
            </a:r>
          </a:p>
        </p:txBody>
      </p:sp>
      <p:sp>
        <p:nvSpPr>
          <p:cNvPr id="298" name="Shape 298"/>
          <p:cNvSpPr/>
          <p:nvPr/>
        </p:nvSpPr>
        <p:spPr>
          <a:xfrm>
            <a:off x="5437326" y="3618200"/>
            <a:ext cx="653400" cy="2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34275" lIns="34275" rIns="34275" wrap="square" tIns="3427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 txBox="1"/>
          <p:nvPr/>
        </p:nvSpPr>
        <p:spPr>
          <a:xfrm>
            <a:off x="5437319" y="3199922"/>
            <a:ext cx="5808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rIns="34275" wrap="square" tIns="3427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300"/>
              <a:t>$€¥</a:t>
            </a:r>
          </a:p>
        </p:txBody>
      </p:sp>
      <p:sp>
        <p:nvSpPr>
          <p:cNvPr id="300" name="Shape 300"/>
          <p:cNvSpPr/>
          <p:nvPr/>
        </p:nvSpPr>
        <p:spPr>
          <a:xfrm>
            <a:off x="3858300" y="2065725"/>
            <a:ext cx="1153800" cy="726000"/>
          </a:xfrm>
          <a:prstGeom prst="can">
            <a:avLst>
              <a:gd fmla="val 25000" name="adj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Rider p</a:t>
            </a: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ayments store</a:t>
            </a:r>
          </a:p>
        </p:txBody>
      </p:sp>
      <p:sp>
        <p:nvSpPr>
          <p:cNvPr id="301" name="Shape 301"/>
          <p:cNvSpPr/>
          <p:nvPr/>
        </p:nvSpPr>
        <p:spPr>
          <a:xfrm>
            <a:off x="3858300" y="3628425"/>
            <a:ext cx="1153800" cy="726000"/>
          </a:xfrm>
          <a:prstGeom prst="can">
            <a:avLst>
              <a:gd fmla="val 25000" name="adj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Driver</a:t>
            </a: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 payments store</a:t>
            </a:r>
          </a:p>
        </p:txBody>
      </p:sp>
      <p:pic>
        <p:nvPicPr>
          <p:cNvPr id="302" name="Shape 3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3736" y="2834676"/>
            <a:ext cx="1716827" cy="7508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3729450" y="877400"/>
            <a:ext cx="17169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truth?</a:t>
            </a:r>
          </a:p>
        </p:txBody>
      </p:sp>
      <p:sp>
        <p:nvSpPr>
          <p:cNvPr id="304" name="Shape 304"/>
          <p:cNvSpPr/>
          <p:nvPr/>
        </p:nvSpPr>
        <p:spPr>
          <a:xfrm>
            <a:off x="3773550" y="1767913"/>
            <a:ext cx="1417200" cy="12099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3754100" y="3445475"/>
            <a:ext cx="1417200" cy="1209900"/>
          </a:xfrm>
          <a:prstGeom prst="rect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6" name="Shape 306"/>
          <p:cNvSpPr txBox="1"/>
          <p:nvPr/>
        </p:nvSpPr>
        <p:spPr>
          <a:xfrm>
            <a:off x="3238925" y="2886238"/>
            <a:ext cx="791400" cy="4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584825" y="3573200"/>
            <a:ext cx="9174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EATS</a:t>
            </a:r>
          </a:p>
        </p:txBody>
      </p:sp>
      <p:pic>
        <p:nvPicPr>
          <p:cNvPr id="308" name="Shape 308"/>
          <p:cNvPicPr preferRelativeResize="0"/>
          <p:nvPr/>
        </p:nvPicPr>
        <p:blipFill rotWithShape="1">
          <a:blip r:embed="rId6">
            <a:alphaModFix/>
          </a:blip>
          <a:srcRect b="0" l="6009" r="6009" t="0"/>
          <a:stretch/>
        </p:blipFill>
        <p:spPr>
          <a:xfrm>
            <a:off x="584825" y="4102400"/>
            <a:ext cx="1206000" cy="90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/>
          <p:nvPr/>
        </p:nvSpPr>
        <p:spPr>
          <a:xfrm>
            <a:off x="6356800" y="3550400"/>
            <a:ext cx="23214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 txBox="1"/>
          <p:nvPr/>
        </p:nvSpPr>
        <p:spPr>
          <a:xfrm>
            <a:off x="6356750" y="3573200"/>
            <a:ext cx="11682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Couriers &amp; Restaurants</a:t>
            </a: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7">
            <a:alphaModFix/>
          </a:blip>
          <a:srcRect b="15261" l="9595" r="20160" t="0"/>
          <a:stretch/>
        </p:blipFill>
        <p:spPr>
          <a:xfrm>
            <a:off x="6356800" y="4102400"/>
            <a:ext cx="1206000" cy="9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idx="5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Motivation</a:t>
            </a:r>
          </a:p>
        </p:txBody>
      </p:sp>
      <p:sp>
        <p:nvSpPr>
          <p:cNvPr id="317" name="Shape 317"/>
          <p:cNvSpPr txBox="1"/>
          <p:nvPr>
            <p:ph idx="6" type="body"/>
          </p:nvPr>
        </p:nvSpPr>
        <p:spPr>
          <a:xfrm>
            <a:off x="478829" y="680554"/>
            <a:ext cx="8176800" cy="148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A6A5A5"/>
              </a:buClr>
              <a:buFont typeface="Helvetica Neue"/>
              <a:buNone/>
            </a:pPr>
            <a:r>
              <a:rPr lang="en"/>
              <a:t>Why build a payments system from scratch?</a:t>
            </a:r>
          </a:p>
        </p:txBody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483597" y="3449500"/>
            <a:ext cx="1440000" cy="1192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Single payments system</a:t>
            </a:r>
          </a:p>
          <a:p>
            <a:pPr indent="0" lvl="0" marL="0" rtl="0">
              <a:spcBef>
                <a:spcPts val="800"/>
              </a:spcBef>
              <a:buClr>
                <a:srgbClr val="777777"/>
              </a:buClr>
              <a:buFont typeface="Helvetica Neue"/>
              <a:buNone/>
            </a:pPr>
            <a:r>
              <a:rPr lang="en"/>
              <a:t>Pay out &amp; collect from the same system. Follow double entry accounting principles.</a:t>
            </a:r>
          </a:p>
        </p:txBody>
      </p:sp>
      <p:sp>
        <p:nvSpPr>
          <p:cNvPr id="319" name="Shape 319"/>
          <p:cNvSpPr txBox="1"/>
          <p:nvPr>
            <p:ph idx="1" type="body"/>
          </p:nvPr>
        </p:nvSpPr>
        <p:spPr>
          <a:xfrm>
            <a:off x="2410047" y="3449500"/>
            <a:ext cx="1440000" cy="1192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SOX Compliance</a:t>
            </a:r>
          </a:p>
          <a:p>
            <a:pPr indent="0" lvl="0" marL="0" rtl="0">
              <a:spcBef>
                <a:spcPts val="800"/>
              </a:spcBef>
              <a:buClr>
                <a:srgbClr val="777777"/>
              </a:buClr>
              <a:buFont typeface="Helvetica Neue"/>
              <a:buNone/>
            </a:pPr>
            <a:r>
              <a:rPr lang="en"/>
              <a:t>Uber’s regulatory responsibility as a company.</a:t>
            </a:r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4336497" y="3449500"/>
            <a:ext cx="1440000" cy="1192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Multi-Zone Active Active</a:t>
            </a:r>
          </a:p>
          <a:p>
            <a:pPr indent="0" lvl="0" marL="0" rtl="0">
              <a:spcBef>
                <a:spcPts val="800"/>
              </a:spcBef>
              <a:buClr>
                <a:srgbClr val="777777"/>
              </a:buClr>
              <a:buFont typeface="Helvetica Neue"/>
              <a:buNone/>
            </a:pPr>
            <a:r>
              <a:rPr lang="en"/>
              <a:t>99.99% SLA for all payment processing.</a:t>
            </a:r>
          </a:p>
        </p:txBody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273647" y="3449500"/>
            <a:ext cx="1440000" cy="1192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Support new businesses</a:t>
            </a:r>
          </a:p>
          <a:p>
            <a:pPr indent="0" lvl="0" marL="0" rtl="0">
              <a:spcBef>
                <a:spcPts val="800"/>
              </a:spcBef>
              <a:buClr>
                <a:srgbClr val="777777"/>
              </a:buClr>
              <a:buFont typeface="Helvetica Neue"/>
              <a:buNone/>
            </a:pPr>
            <a:r>
              <a:rPr lang="en"/>
              <a:t>Not everything is a trip.</a:t>
            </a:r>
          </a:p>
        </p:txBody>
      </p:sp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 b="0" l="21586" r="21592" t="0"/>
          <a:stretch/>
        </p:blipFill>
        <p:spPr>
          <a:xfrm>
            <a:off x="474613" y="1416083"/>
            <a:ext cx="1449000" cy="1703400"/>
          </a:xfrm>
          <a:prstGeom prst="rect">
            <a:avLst/>
          </a:prstGeom>
          <a:noFill/>
          <a:ln>
            <a:noFill/>
          </a:ln>
          <a:effectLst>
            <a:outerShdw blurRad="876300" rotWithShape="0" dir="2180881" dist="111347">
              <a:srgbClr val="080220">
                <a:alpha val="18430"/>
              </a:srgbClr>
            </a:outerShdw>
          </a:effectLst>
        </p:spPr>
      </p:pic>
      <p:pic>
        <p:nvPicPr>
          <p:cNvPr id="323" name="Shape 323"/>
          <p:cNvPicPr preferRelativeResize="0"/>
          <p:nvPr/>
        </p:nvPicPr>
        <p:blipFill rotWithShape="1">
          <a:blip r:embed="rId4">
            <a:alphaModFix/>
          </a:blip>
          <a:srcRect b="0" l="18100" r="18100" t="0"/>
          <a:stretch/>
        </p:blipFill>
        <p:spPr>
          <a:xfrm>
            <a:off x="2410049" y="1416083"/>
            <a:ext cx="1449000" cy="1703400"/>
          </a:xfrm>
          <a:prstGeom prst="rect">
            <a:avLst/>
          </a:prstGeom>
          <a:noFill/>
          <a:ln>
            <a:noFill/>
          </a:ln>
          <a:effectLst>
            <a:outerShdw blurRad="876300" rotWithShape="0" dir="2180881" dist="111347">
              <a:srgbClr val="080220">
                <a:alpha val="18430"/>
              </a:srgbClr>
            </a:outerShdw>
          </a:effectLst>
        </p:spPr>
      </p:pic>
      <p:pic>
        <p:nvPicPr>
          <p:cNvPr id="324" name="Shape 324"/>
          <p:cNvPicPr preferRelativeResize="0"/>
          <p:nvPr/>
        </p:nvPicPr>
        <p:blipFill rotWithShape="1">
          <a:blip r:embed="rId5">
            <a:alphaModFix/>
          </a:blip>
          <a:srcRect b="0" l="18100" r="18100" t="0"/>
          <a:stretch/>
        </p:blipFill>
        <p:spPr>
          <a:xfrm>
            <a:off x="4334743" y="1416083"/>
            <a:ext cx="1449000" cy="1703400"/>
          </a:xfrm>
          <a:prstGeom prst="rect">
            <a:avLst/>
          </a:prstGeom>
          <a:noFill/>
          <a:ln>
            <a:noFill/>
          </a:ln>
          <a:effectLst>
            <a:outerShdw blurRad="876300" rotWithShape="0" dir="2180881" dist="111347">
              <a:srgbClr val="080220">
                <a:alpha val="18430"/>
              </a:srgbClr>
            </a:outerShdw>
          </a:effectLst>
        </p:spPr>
      </p:pic>
      <p:pic>
        <p:nvPicPr>
          <p:cNvPr id="325" name="Shape 325"/>
          <p:cNvPicPr preferRelativeResize="0"/>
          <p:nvPr/>
        </p:nvPicPr>
        <p:blipFill rotWithShape="1">
          <a:blip r:embed="rId6">
            <a:alphaModFix/>
          </a:blip>
          <a:srcRect b="0" l="21628" r="21634" t="0"/>
          <a:stretch/>
        </p:blipFill>
        <p:spPr>
          <a:xfrm>
            <a:off x="6264721" y="1416083"/>
            <a:ext cx="1449000" cy="1703400"/>
          </a:xfrm>
          <a:prstGeom prst="rect">
            <a:avLst/>
          </a:prstGeom>
          <a:noFill/>
          <a:ln>
            <a:noFill/>
          </a:ln>
          <a:effectLst>
            <a:outerShdw blurRad="876300" rotWithShape="0" dir="2180881" dist="111347">
              <a:srgbClr val="080220">
                <a:alpha val="1843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idx="1" type="body"/>
          </p:nvPr>
        </p:nvSpPr>
        <p:spPr>
          <a:xfrm>
            <a:off x="474613" y="2238375"/>
            <a:ext cx="1665900" cy="517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Motivation</a:t>
            </a:r>
            <a:br>
              <a:rPr lang="en"/>
            </a:br>
            <a:br>
              <a:rPr lang="en"/>
            </a:br>
            <a:r>
              <a:rPr lang="en">
                <a:solidFill>
                  <a:srgbClr val="666666"/>
                </a:solidFill>
              </a:rPr>
              <a:t>Why?</a:t>
            </a:r>
          </a:p>
        </p:txBody>
      </p:sp>
      <p:sp>
        <p:nvSpPr>
          <p:cNvPr id="331" name="Shape 331"/>
          <p:cNvSpPr txBox="1"/>
          <p:nvPr>
            <p:ph idx="2" type="body"/>
          </p:nvPr>
        </p:nvSpPr>
        <p:spPr>
          <a:xfrm>
            <a:off x="3526829" y="2238375"/>
            <a:ext cx="1702500" cy="517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Primitives</a:t>
            </a:r>
            <a:br>
              <a:rPr lang="en"/>
            </a:br>
            <a:br>
              <a:rPr lang="en"/>
            </a:br>
            <a:r>
              <a:rPr lang="en">
                <a:solidFill>
                  <a:srgbClr val="666666"/>
                </a:solidFill>
              </a:rPr>
              <a:t>What?</a:t>
            </a:r>
          </a:p>
        </p:txBody>
      </p:sp>
      <p:sp>
        <p:nvSpPr>
          <p:cNvPr id="332" name="Shape 332"/>
          <p:cNvSpPr txBox="1"/>
          <p:nvPr>
            <p:ph idx="3" type="body"/>
          </p:nvPr>
        </p:nvSpPr>
        <p:spPr>
          <a:xfrm>
            <a:off x="6574829" y="2238375"/>
            <a:ext cx="1964400" cy="517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Architecture</a:t>
            </a:r>
            <a:br>
              <a:rPr lang="en"/>
            </a:br>
            <a:br>
              <a:rPr lang="en"/>
            </a:br>
            <a:r>
              <a:rPr lang="en">
                <a:solidFill>
                  <a:srgbClr val="666666"/>
                </a:solidFill>
              </a:rPr>
              <a:t>How?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3052225" y="2147025"/>
            <a:ext cx="4746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➜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idx="5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Model basics</a:t>
            </a:r>
          </a:p>
        </p:txBody>
      </p:sp>
      <p:sp>
        <p:nvSpPr>
          <p:cNvPr id="339" name="Shape 339"/>
          <p:cNvSpPr txBox="1"/>
          <p:nvPr>
            <p:ph idx="6" type="body"/>
          </p:nvPr>
        </p:nvSpPr>
        <p:spPr>
          <a:xfrm>
            <a:off x="478829" y="680554"/>
            <a:ext cx="8176800" cy="148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A6A5A5"/>
              </a:buClr>
              <a:buFont typeface="Helvetica Neue"/>
              <a:buNone/>
            </a:pPr>
            <a:r>
              <a:rPr lang="en"/>
              <a:t>Section title</a:t>
            </a:r>
          </a:p>
        </p:txBody>
      </p:sp>
      <p:sp>
        <p:nvSpPr>
          <p:cNvPr id="340" name="Shape 340"/>
          <p:cNvSpPr/>
          <p:nvPr/>
        </p:nvSpPr>
        <p:spPr>
          <a:xfrm>
            <a:off x="4576025" y="1220075"/>
            <a:ext cx="1403400" cy="79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+amount</a:t>
            </a:r>
            <a:b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-amount</a:t>
            </a:r>
          </a:p>
        </p:txBody>
      </p:sp>
      <p:sp>
        <p:nvSpPr>
          <p:cNvPr id="341" name="Shape 341"/>
          <p:cNvSpPr txBox="1"/>
          <p:nvPr/>
        </p:nvSpPr>
        <p:spPr>
          <a:xfrm>
            <a:off x="4576025" y="876275"/>
            <a:ext cx="14034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Entry</a:t>
            </a:r>
          </a:p>
        </p:txBody>
      </p:sp>
      <p:sp>
        <p:nvSpPr>
          <p:cNvPr id="342" name="Shape 342"/>
          <p:cNvSpPr/>
          <p:nvPr/>
        </p:nvSpPr>
        <p:spPr>
          <a:xfrm>
            <a:off x="1202275" y="1220075"/>
            <a:ext cx="1403400" cy="799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balance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1202325" y="876113"/>
            <a:ext cx="1403400" cy="3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Account</a:t>
            </a:r>
          </a:p>
        </p:txBody>
      </p:sp>
      <p:sp>
        <p:nvSpPr>
          <p:cNvPr id="344" name="Shape 344"/>
          <p:cNvSpPr txBox="1"/>
          <p:nvPr/>
        </p:nvSpPr>
        <p:spPr>
          <a:xfrm>
            <a:off x="0" y="2524675"/>
            <a:ext cx="1049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Example</a:t>
            </a:r>
          </a:p>
        </p:txBody>
      </p:sp>
      <p:sp>
        <p:nvSpPr>
          <p:cNvPr id="345" name="Shape 345"/>
          <p:cNvSpPr txBox="1"/>
          <p:nvPr/>
        </p:nvSpPr>
        <p:spPr>
          <a:xfrm>
            <a:off x="2476325" y="1738025"/>
            <a:ext cx="4650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</a:p>
        </p:txBody>
      </p:sp>
      <p:cxnSp>
        <p:nvCxnSpPr>
          <p:cNvPr id="346" name="Shape 346"/>
          <p:cNvCxnSpPr>
            <a:stCxn id="342" idx="3"/>
            <a:endCxn id="340" idx="1"/>
          </p:cNvCxnSpPr>
          <p:nvPr/>
        </p:nvCxnSpPr>
        <p:spPr>
          <a:xfrm>
            <a:off x="2605675" y="1619825"/>
            <a:ext cx="1970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47" name="Shape 347"/>
          <p:cNvSpPr txBox="1"/>
          <p:nvPr/>
        </p:nvSpPr>
        <p:spPr>
          <a:xfrm>
            <a:off x="6017425" y="1391375"/>
            <a:ext cx="18942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/>
              <a:t>sum(Entry.amount)=0</a:t>
            </a:r>
          </a:p>
        </p:txBody>
      </p:sp>
      <p:sp>
        <p:nvSpPr>
          <p:cNvPr id="348" name="Shape 348"/>
          <p:cNvSpPr/>
          <p:nvPr/>
        </p:nvSpPr>
        <p:spPr>
          <a:xfrm>
            <a:off x="7479925" y="1262575"/>
            <a:ext cx="1403400" cy="742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7479925" y="932575"/>
            <a:ext cx="14034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Order</a:t>
            </a:r>
          </a:p>
        </p:txBody>
      </p:sp>
      <p:cxnSp>
        <p:nvCxnSpPr>
          <p:cNvPr id="350" name="Shape 350"/>
          <p:cNvCxnSpPr>
            <a:endCxn id="348" idx="1"/>
          </p:cNvCxnSpPr>
          <p:nvPr/>
        </p:nvCxnSpPr>
        <p:spPr>
          <a:xfrm>
            <a:off x="5979325" y="1633675"/>
            <a:ext cx="15006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51" name="Shape 351"/>
          <p:cNvSpPr txBox="1"/>
          <p:nvPr/>
        </p:nvSpPr>
        <p:spPr>
          <a:xfrm>
            <a:off x="2681875" y="1391375"/>
            <a:ext cx="1894200" cy="3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sum(Entry.amount)=balance</a:t>
            </a:r>
          </a:p>
        </p:txBody>
      </p:sp>
      <p:sp>
        <p:nvSpPr>
          <p:cNvPr id="352" name="Shape 352"/>
          <p:cNvSpPr txBox="1"/>
          <p:nvPr/>
        </p:nvSpPr>
        <p:spPr>
          <a:xfrm>
            <a:off x="4316850" y="2028263"/>
            <a:ext cx="2030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single money movement: a </a:t>
            </a:r>
            <a:r>
              <a:rPr lang="en" sz="1000">
                <a:solidFill>
                  <a:srgbClr val="1155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debit</a:t>
            </a: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or </a:t>
            </a:r>
            <a:r>
              <a:rPr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credit</a:t>
            </a:r>
          </a:p>
        </p:txBody>
      </p:sp>
      <p:sp>
        <p:nvSpPr>
          <p:cNvPr id="353" name="Shape 353"/>
          <p:cNvSpPr txBox="1"/>
          <p:nvPr/>
        </p:nvSpPr>
        <p:spPr>
          <a:xfrm>
            <a:off x="7089250" y="2028275"/>
            <a:ext cx="2030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Money movements associated with a business event</a:t>
            </a:r>
          </a:p>
        </p:txBody>
      </p:sp>
      <p:sp>
        <p:nvSpPr>
          <p:cNvPr id="354" name="Shape 354"/>
          <p:cNvSpPr txBox="1"/>
          <p:nvPr/>
        </p:nvSpPr>
        <p:spPr>
          <a:xfrm>
            <a:off x="7444150" y="3295725"/>
            <a:ext cx="1500600" cy="4770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Trip Completed Order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4619625" y="2603275"/>
            <a:ext cx="1441200" cy="2991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-$8 </a:t>
            </a: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(billed)</a:t>
            </a:r>
          </a:p>
        </p:txBody>
      </p:sp>
      <p:sp>
        <p:nvSpPr>
          <p:cNvPr id="356" name="Shape 356"/>
          <p:cNvSpPr txBox="1"/>
          <p:nvPr/>
        </p:nvSpPr>
        <p:spPr>
          <a:xfrm>
            <a:off x="1202325" y="2613625"/>
            <a:ext cx="1441200" cy="2991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Rider: Gergely</a:t>
            </a:r>
          </a:p>
        </p:txBody>
      </p:sp>
      <p:cxnSp>
        <p:nvCxnSpPr>
          <p:cNvPr id="357" name="Shape 357"/>
          <p:cNvCxnSpPr>
            <a:stCxn id="355" idx="3"/>
            <a:endCxn id="354" idx="1"/>
          </p:cNvCxnSpPr>
          <p:nvPr/>
        </p:nvCxnSpPr>
        <p:spPr>
          <a:xfrm>
            <a:off x="6060825" y="2752825"/>
            <a:ext cx="1383300" cy="78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58" name="Shape 358"/>
          <p:cNvSpPr txBox="1"/>
          <p:nvPr/>
        </p:nvSpPr>
        <p:spPr>
          <a:xfrm>
            <a:off x="4619625" y="2960338"/>
            <a:ext cx="1441200" cy="2991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$4 </a:t>
            </a: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(promotion)</a:t>
            </a:r>
          </a:p>
        </p:txBody>
      </p:sp>
      <p:cxnSp>
        <p:nvCxnSpPr>
          <p:cNvPr id="359" name="Shape 359"/>
          <p:cNvCxnSpPr>
            <a:stCxn id="356" idx="3"/>
            <a:endCxn id="355" idx="1"/>
          </p:cNvCxnSpPr>
          <p:nvPr/>
        </p:nvCxnSpPr>
        <p:spPr>
          <a:xfrm flipH="1" rot="10800000">
            <a:off x="2643525" y="2752675"/>
            <a:ext cx="1976100" cy="1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60" name="Shape 360"/>
          <p:cNvSpPr txBox="1"/>
          <p:nvPr/>
        </p:nvSpPr>
        <p:spPr>
          <a:xfrm>
            <a:off x="1202325" y="2011975"/>
            <a:ext cx="1686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Rider, driver, business, etc.</a:t>
            </a:r>
          </a:p>
        </p:txBody>
      </p:sp>
      <p:sp>
        <p:nvSpPr>
          <p:cNvPr id="361" name="Shape 361"/>
          <p:cNvSpPr txBox="1"/>
          <p:nvPr/>
        </p:nvSpPr>
        <p:spPr>
          <a:xfrm>
            <a:off x="4235475" y="1771213"/>
            <a:ext cx="4650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*</a:t>
            </a:r>
          </a:p>
        </p:txBody>
      </p:sp>
      <p:sp>
        <p:nvSpPr>
          <p:cNvPr id="362" name="Shape 362"/>
          <p:cNvSpPr txBox="1"/>
          <p:nvPr/>
        </p:nvSpPr>
        <p:spPr>
          <a:xfrm>
            <a:off x="1202325" y="3339675"/>
            <a:ext cx="1441200" cy="2991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Driver: Tom</a:t>
            </a:r>
          </a:p>
        </p:txBody>
      </p:sp>
      <p:sp>
        <p:nvSpPr>
          <p:cNvPr id="363" name="Shape 363"/>
          <p:cNvSpPr txBox="1"/>
          <p:nvPr/>
        </p:nvSpPr>
        <p:spPr>
          <a:xfrm>
            <a:off x="4619625" y="3317425"/>
            <a:ext cx="1441200" cy="2991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1155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+$2 </a:t>
            </a: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(base fare)</a:t>
            </a:r>
          </a:p>
        </p:txBody>
      </p:sp>
      <p:cxnSp>
        <p:nvCxnSpPr>
          <p:cNvPr id="364" name="Shape 364"/>
          <p:cNvCxnSpPr>
            <a:stCxn id="362" idx="3"/>
            <a:endCxn id="363" idx="1"/>
          </p:cNvCxnSpPr>
          <p:nvPr/>
        </p:nvCxnSpPr>
        <p:spPr>
          <a:xfrm flipH="1" rot="10800000">
            <a:off x="2643525" y="3467025"/>
            <a:ext cx="1976100" cy="2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65" name="Shape 365"/>
          <p:cNvSpPr txBox="1"/>
          <p:nvPr/>
        </p:nvSpPr>
        <p:spPr>
          <a:xfrm>
            <a:off x="4619625" y="3688000"/>
            <a:ext cx="1441200" cy="2991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1155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+$8 </a:t>
            </a: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(distance &amp; time)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4619625" y="4058575"/>
            <a:ext cx="1441200" cy="2991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-$2</a:t>
            </a:r>
            <a:r>
              <a:rPr lang="en" sz="1000">
                <a:solidFill>
                  <a:srgbClr val="1155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(commission)</a:t>
            </a:r>
          </a:p>
        </p:txBody>
      </p:sp>
      <p:cxnSp>
        <p:nvCxnSpPr>
          <p:cNvPr id="367" name="Shape 367"/>
          <p:cNvCxnSpPr>
            <a:stCxn id="362" idx="3"/>
            <a:endCxn id="365" idx="1"/>
          </p:cNvCxnSpPr>
          <p:nvPr/>
        </p:nvCxnSpPr>
        <p:spPr>
          <a:xfrm>
            <a:off x="2643525" y="3489225"/>
            <a:ext cx="1976100" cy="34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68" name="Shape 368"/>
          <p:cNvCxnSpPr>
            <a:stCxn id="362" idx="3"/>
            <a:endCxn id="369" idx="1"/>
          </p:cNvCxnSpPr>
          <p:nvPr/>
        </p:nvCxnSpPr>
        <p:spPr>
          <a:xfrm>
            <a:off x="2643525" y="3489225"/>
            <a:ext cx="1976100" cy="71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70" name="Shape 370"/>
          <p:cNvSpPr txBox="1"/>
          <p:nvPr/>
        </p:nvSpPr>
        <p:spPr>
          <a:xfrm>
            <a:off x="2643525" y="2479300"/>
            <a:ext cx="5259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-$8</a:t>
            </a:r>
          </a:p>
        </p:txBody>
      </p:sp>
      <p:sp>
        <p:nvSpPr>
          <p:cNvPr id="371" name="Shape 371"/>
          <p:cNvSpPr txBox="1"/>
          <p:nvPr/>
        </p:nvSpPr>
        <p:spPr>
          <a:xfrm>
            <a:off x="2681875" y="3246900"/>
            <a:ext cx="5259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+$10</a:t>
            </a:r>
          </a:p>
        </p:txBody>
      </p:sp>
      <p:sp>
        <p:nvSpPr>
          <p:cNvPr id="372" name="Shape 372"/>
          <p:cNvSpPr txBox="1"/>
          <p:nvPr/>
        </p:nvSpPr>
        <p:spPr>
          <a:xfrm>
            <a:off x="1183375" y="4429150"/>
            <a:ext cx="1441200" cy="2991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Uber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4619625" y="4429150"/>
            <a:ext cx="1441200" cy="2991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1155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r>
              <a:rPr lang="en" sz="1000">
                <a:solidFill>
                  <a:srgbClr val="1155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$2 </a:t>
            </a:r>
            <a:r>
              <a:rPr lang="en" sz="1000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(commission)</a:t>
            </a:r>
          </a:p>
        </p:txBody>
      </p:sp>
      <p:cxnSp>
        <p:nvCxnSpPr>
          <p:cNvPr id="374" name="Shape 374"/>
          <p:cNvCxnSpPr>
            <a:stCxn id="372" idx="3"/>
            <a:endCxn id="358" idx="1"/>
          </p:cNvCxnSpPr>
          <p:nvPr/>
        </p:nvCxnSpPr>
        <p:spPr>
          <a:xfrm flipH="1" rot="10800000">
            <a:off x="2624575" y="3109900"/>
            <a:ext cx="1995000" cy="146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5" name="Shape 375"/>
          <p:cNvCxnSpPr>
            <a:stCxn id="372" idx="3"/>
            <a:endCxn id="373" idx="1"/>
          </p:cNvCxnSpPr>
          <p:nvPr/>
        </p:nvCxnSpPr>
        <p:spPr>
          <a:xfrm>
            <a:off x="2624575" y="4578700"/>
            <a:ext cx="1995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76" name="Shape 376"/>
          <p:cNvSpPr txBox="1"/>
          <p:nvPr/>
        </p:nvSpPr>
        <p:spPr>
          <a:xfrm>
            <a:off x="2643525" y="4617650"/>
            <a:ext cx="5259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-$2</a:t>
            </a:r>
          </a:p>
        </p:txBody>
      </p:sp>
      <p:cxnSp>
        <p:nvCxnSpPr>
          <p:cNvPr id="377" name="Shape 377"/>
          <p:cNvCxnSpPr>
            <a:stCxn id="358" idx="3"/>
            <a:endCxn id="354" idx="1"/>
          </p:cNvCxnSpPr>
          <p:nvPr/>
        </p:nvCxnSpPr>
        <p:spPr>
          <a:xfrm>
            <a:off x="6060825" y="3109888"/>
            <a:ext cx="1383300" cy="42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8" name="Shape 378"/>
          <p:cNvCxnSpPr>
            <a:stCxn id="363" idx="3"/>
            <a:endCxn id="354" idx="1"/>
          </p:cNvCxnSpPr>
          <p:nvPr/>
        </p:nvCxnSpPr>
        <p:spPr>
          <a:xfrm>
            <a:off x="6060825" y="3466975"/>
            <a:ext cx="1383300" cy="6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9" name="Shape 379"/>
          <p:cNvCxnSpPr>
            <a:stCxn id="365" idx="3"/>
            <a:endCxn id="354" idx="1"/>
          </p:cNvCxnSpPr>
          <p:nvPr/>
        </p:nvCxnSpPr>
        <p:spPr>
          <a:xfrm flipH="1" rot="10800000">
            <a:off x="6060825" y="3534250"/>
            <a:ext cx="1383300" cy="30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0" name="Shape 380"/>
          <p:cNvCxnSpPr>
            <a:stCxn id="366" idx="3"/>
            <a:endCxn id="354" idx="1"/>
          </p:cNvCxnSpPr>
          <p:nvPr/>
        </p:nvCxnSpPr>
        <p:spPr>
          <a:xfrm flipH="1" rot="10800000">
            <a:off x="6060825" y="3534325"/>
            <a:ext cx="1383300" cy="67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1" name="Shape 381"/>
          <p:cNvCxnSpPr>
            <a:stCxn id="373" idx="3"/>
            <a:endCxn id="354" idx="1"/>
          </p:cNvCxnSpPr>
          <p:nvPr/>
        </p:nvCxnSpPr>
        <p:spPr>
          <a:xfrm flipH="1" rot="10800000">
            <a:off x="6060825" y="3534100"/>
            <a:ext cx="1383300" cy="1044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82" name="Shape 382"/>
          <p:cNvSpPr txBox="1"/>
          <p:nvPr/>
        </p:nvSpPr>
        <p:spPr>
          <a:xfrm>
            <a:off x="7139375" y="1762113"/>
            <a:ext cx="4650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</a:p>
        </p:txBody>
      </p:sp>
      <p:sp>
        <p:nvSpPr>
          <p:cNvPr id="383" name="Shape 383"/>
          <p:cNvSpPr txBox="1"/>
          <p:nvPr/>
        </p:nvSpPr>
        <p:spPr>
          <a:xfrm>
            <a:off x="5857700" y="1762113"/>
            <a:ext cx="4650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000">
                <a:latin typeface="Helvetica Neue"/>
                <a:ea typeface="Helvetica Neue"/>
                <a:cs typeface="Helvetica Neue"/>
                <a:sym typeface="Helvetica Neue"/>
              </a:rPr>
              <a:t>*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7485550" y="3901050"/>
            <a:ext cx="12381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Sum: $0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idx="1" type="body"/>
          </p:nvPr>
        </p:nvSpPr>
        <p:spPr>
          <a:xfrm>
            <a:off x="474613" y="2238375"/>
            <a:ext cx="1665900" cy="517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Motivation</a:t>
            </a:r>
            <a:br>
              <a:rPr lang="en"/>
            </a:br>
            <a:br>
              <a:rPr lang="en"/>
            </a:br>
            <a:r>
              <a:rPr lang="en">
                <a:solidFill>
                  <a:srgbClr val="666666"/>
                </a:solidFill>
              </a:rPr>
              <a:t>Why?</a:t>
            </a:r>
          </a:p>
        </p:txBody>
      </p:sp>
      <p:sp>
        <p:nvSpPr>
          <p:cNvPr id="390" name="Shape 390"/>
          <p:cNvSpPr txBox="1"/>
          <p:nvPr>
            <p:ph idx="2" type="body"/>
          </p:nvPr>
        </p:nvSpPr>
        <p:spPr>
          <a:xfrm>
            <a:off x="3526829" y="2238375"/>
            <a:ext cx="1702500" cy="517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Primitives</a:t>
            </a:r>
            <a:br>
              <a:rPr lang="en"/>
            </a:br>
            <a:br>
              <a:rPr lang="en"/>
            </a:br>
            <a:r>
              <a:rPr lang="en">
                <a:solidFill>
                  <a:srgbClr val="666666"/>
                </a:solidFill>
              </a:rPr>
              <a:t>What?</a:t>
            </a:r>
          </a:p>
        </p:txBody>
      </p:sp>
      <p:sp>
        <p:nvSpPr>
          <p:cNvPr id="391" name="Shape 391"/>
          <p:cNvSpPr txBox="1"/>
          <p:nvPr>
            <p:ph idx="3" type="body"/>
          </p:nvPr>
        </p:nvSpPr>
        <p:spPr>
          <a:xfrm>
            <a:off x="6574829" y="2238375"/>
            <a:ext cx="1964400" cy="5178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Architecture</a:t>
            </a:r>
            <a:br>
              <a:rPr lang="en"/>
            </a:br>
            <a:br>
              <a:rPr lang="en"/>
            </a:br>
            <a:r>
              <a:rPr lang="en">
                <a:solidFill>
                  <a:srgbClr val="666666"/>
                </a:solidFill>
              </a:rPr>
              <a:t>How?</a:t>
            </a:r>
          </a:p>
        </p:txBody>
      </p:sp>
      <p:sp>
        <p:nvSpPr>
          <p:cNvPr id="392" name="Shape 392"/>
          <p:cNvSpPr txBox="1"/>
          <p:nvPr/>
        </p:nvSpPr>
        <p:spPr>
          <a:xfrm>
            <a:off x="6100225" y="2147025"/>
            <a:ext cx="4746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700">
                <a:latin typeface="Helvetica Neue Light"/>
                <a:ea typeface="Helvetica Neue Light"/>
                <a:cs typeface="Helvetica Neue Light"/>
                <a:sym typeface="Helvetica Neue Light"/>
              </a:rPr>
              <a:t>➜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>
            <p:ph idx="4" type="body"/>
          </p:nvPr>
        </p:nvSpPr>
        <p:spPr>
          <a:xfrm>
            <a:off x="478825" y="680549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A6A5A5"/>
              </a:buClr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98" name="Shape 398"/>
          <p:cNvSpPr txBox="1"/>
          <p:nvPr>
            <p:ph idx="1" type="body"/>
          </p:nvPr>
        </p:nvSpPr>
        <p:spPr>
          <a:xfrm>
            <a:off x="483600" y="139209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It should grow as Uber grows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Vertically scalable architecture (just add more boxes)</a:t>
            </a:r>
          </a:p>
        </p:txBody>
      </p:sp>
      <p:sp>
        <p:nvSpPr>
          <p:cNvPr id="399" name="Shape 399"/>
          <p:cNvSpPr txBox="1"/>
          <p:nvPr>
            <p:ph idx="3" type="body"/>
          </p:nvPr>
        </p:nvSpPr>
        <p:spPr>
          <a:xfrm>
            <a:off x="483592" y="451296"/>
            <a:ext cx="8176800" cy="1812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/>
              <a:t>Architecture Requirements</a:t>
            </a:r>
          </a:p>
        </p:txBody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x="4479800" y="234279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Messages should not get lost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Lossless message queue</a:t>
            </a:r>
          </a:p>
        </p:txBody>
      </p:sp>
      <p:sp>
        <p:nvSpPr>
          <p:cNvPr id="401" name="Shape 401"/>
          <p:cNvSpPr txBox="1"/>
          <p:nvPr>
            <p:ph idx="1" type="body"/>
          </p:nvPr>
        </p:nvSpPr>
        <p:spPr>
          <a:xfrm>
            <a:off x="483600" y="3345549"/>
            <a:ext cx="33675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t/>
            </a:r>
            <a:endParaRPr>
              <a:solidFill>
                <a:srgbClr val="472BBD"/>
              </a:solidFill>
            </a:endParaRPr>
          </a:p>
        </p:txBody>
      </p:sp>
      <p:sp>
        <p:nvSpPr>
          <p:cNvPr id="402" name="Shape 402"/>
          <p:cNvSpPr txBox="1"/>
          <p:nvPr>
            <p:ph idx="1" type="body"/>
          </p:nvPr>
        </p:nvSpPr>
        <p:spPr>
          <a:xfrm>
            <a:off x="4479800" y="1392100"/>
            <a:ext cx="32082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Data should never be lost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Durable data storage</a:t>
            </a:r>
          </a:p>
        </p:txBody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478825" y="2342800"/>
            <a:ext cx="3208200" cy="1110600"/>
          </a:xfrm>
          <a:prstGeom prst="rect">
            <a:avLst/>
          </a:prstGeom>
        </p:spPr>
        <p:txBody>
          <a:bodyPr anchorCtr="0" anchor="t" bIns="0" lIns="0" rIns="0" wrap="square" tIns="0">
            <a:noAutofit/>
          </a:bodyPr>
          <a:lstStyle/>
          <a:p>
            <a:pPr indent="0" lvl="0" marL="0" rtl="0">
              <a:spcBef>
                <a:spcPts val="0"/>
              </a:spcBef>
              <a:buClr>
                <a:srgbClr val="000000"/>
              </a:buClr>
              <a:buFont typeface="Helvetica Neue"/>
              <a:buNone/>
            </a:pPr>
            <a:r>
              <a:rPr lang="en">
                <a:solidFill>
                  <a:srgbClr val="472BBD"/>
                </a:solidFill>
              </a:rPr>
              <a:t>Loosely coupled architecture</a:t>
            </a:r>
          </a:p>
          <a:p>
            <a:pPr indent="0" lvl="0" marL="0" rtl="0">
              <a:spcBef>
                <a:spcPts val="800"/>
              </a:spcBef>
              <a:buClr>
                <a:schemeClr val="dk1"/>
              </a:buClr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Messaging based communication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777777"/>
      </a:dk1>
      <a:lt1>
        <a:srgbClr val="700077"/>
      </a:lt1>
      <a:dk2>
        <a:srgbClr val="53585F"/>
      </a:dk2>
      <a:lt2>
        <a:srgbClr val="DCDEE0"/>
      </a:lt2>
      <a:accent1>
        <a:srgbClr val="B0E6D6"/>
      </a:accent1>
      <a:accent2>
        <a:srgbClr val="CFEEB3"/>
      </a:accent2>
      <a:accent3>
        <a:srgbClr val="AABBEF"/>
      </a:accent3>
      <a:accent4>
        <a:srgbClr val="F2C8E7"/>
      </a:accent4>
      <a:accent5>
        <a:srgbClr val="FFCC96"/>
      </a:accent5>
      <a:accent6>
        <a:srgbClr val="F3F3F3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777777"/>
      </a:dk1>
      <a:lt1>
        <a:srgbClr val="700077"/>
      </a:lt1>
      <a:dk2>
        <a:srgbClr val="53585F"/>
      </a:dk2>
      <a:lt2>
        <a:srgbClr val="DCDEE0"/>
      </a:lt2>
      <a:accent1>
        <a:srgbClr val="B0E6D6"/>
      </a:accent1>
      <a:accent2>
        <a:srgbClr val="CFEEB3"/>
      </a:accent2>
      <a:accent3>
        <a:srgbClr val="AABBEF"/>
      </a:accent3>
      <a:accent4>
        <a:srgbClr val="F2C8E7"/>
      </a:accent4>
      <a:accent5>
        <a:srgbClr val="FFCC96"/>
      </a:accent5>
      <a:accent6>
        <a:srgbClr val="F3F3F3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