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5" r:id="rId4"/>
    <p:sldId id="294" r:id="rId5"/>
    <p:sldId id="262" r:id="rId6"/>
    <p:sldId id="287" r:id="rId7"/>
    <p:sldId id="288" r:id="rId8"/>
    <p:sldId id="289" r:id="rId9"/>
    <p:sldId id="290" r:id="rId10"/>
    <p:sldId id="291" r:id="rId11"/>
    <p:sldId id="286" r:id="rId12"/>
    <p:sldId id="296" r:id="rId13"/>
    <p:sldId id="297" r:id="rId14"/>
    <p:sldId id="298" r:id="rId15"/>
    <p:sldId id="301" r:id="rId16"/>
    <p:sldId id="302" r:id="rId17"/>
    <p:sldId id="303" r:id="rId18"/>
    <p:sldId id="299" r:id="rId19"/>
    <p:sldId id="300" r:id="rId20"/>
    <p:sldId id="304" r:id="rId21"/>
    <p:sldId id="284" r:id="rId22"/>
    <p:sldId id="280" r:id="rId23"/>
    <p:sldId id="282" r:id="rId24"/>
    <p:sldId id="281" r:id="rId25"/>
    <p:sldId id="283" r:id="rId26"/>
    <p:sldId id="279" r:id="rId27"/>
    <p:sldId id="278" r:id="rId28"/>
    <p:sldId id="285" r:id="rId29"/>
    <p:sldId id="293" r:id="rId30"/>
    <p:sldId id="292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61" r:id="rId41"/>
    <p:sldId id="274" r:id="rId42"/>
    <p:sldId id="273" r:id="rId43"/>
    <p:sldId id="275" r:id="rId44"/>
    <p:sldId id="276" r:id="rId45"/>
    <p:sldId id="257" r:id="rId46"/>
    <p:sldId id="258" r:id="rId47"/>
    <p:sldId id="259" r:id="rId4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06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85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1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6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576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87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44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66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80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38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7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54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5307-9EDF-42AA-B47D-EE611F389361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C712-7B26-465E-8BA7-FC14D31F0C0E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931" y="6356350"/>
            <a:ext cx="2434834" cy="492928"/>
          </a:xfrm>
          <a:prstGeom prst="rect">
            <a:avLst/>
          </a:prstGeom>
        </p:spPr>
      </p:pic>
      <p:pic>
        <p:nvPicPr>
          <p:cNvPr id="8" name="Picture 4" descr="http://bigfish.hu/workspace/images/BIG_FISH_logo_nagy_sqr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b="15084"/>
          <a:stretch/>
        </p:blipFill>
        <p:spPr bwMode="auto">
          <a:xfrm>
            <a:off x="8537" y="6347362"/>
            <a:ext cx="73464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1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26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jpe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jpeg"/><Relationship Id="rId28" Type="http://schemas.openxmlformats.org/officeDocument/2006/relationships/image" Target="../media/image80.pn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jpeg"/><Relationship Id="rId3" Type="http://schemas.openxmlformats.org/officeDocument/2006/relationships/image" Target="../media/image82.png"/><Relationship Id="rId7" Type="http://schemas.openxmlformats.org/officeDocument/2006/relationships/image" Target="../media/image86.jpeg"/><Relationship Id="rId12" Type="http://schemas.openxmlformats.org/officeDocument/2006/relationships/image" Target="../media/image91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png"/><Relationship Id="rId9" Type="http://schemas.openxmlformats.org/officeDocument/2006/relationships/image" Target="../media/image88.jpeg"/><Relationship Id="rId1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15463" y="1647645"/>
            <a:ext cx="6029865" cy="4641012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Kereskedői igények - szolgáltatói válaszok az online fizetésekben 2017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2091"/>
            <a:ext cx="4974007" cy="6305909"/>
          </a:xfrm>
          <a:prstGeom prst="rect">
            <a:avLst/>
          </a:prstGeom>
        </p:spPr>
      </p:pic>
      <p:pic>
        <p:nvPicPr>
          <p:cNvPr id="7" name="Picture 4" descr="http://bigfish.hu/workspace/images/BIG_FISH_logo_nagy_sq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 b="15084"/>
          <a:stretch/>
        </p:blipFill>
        <p:spPr bwMode="auto">
          <a:xfrm>
            <a:off x="8655988" y="116632"/>
            <a:ext cx="352227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Sharing</a:t>
            </a:r>
            <a:r>
              <a:rPr lang="hu-HU" dirty="0" smtClean="0"/>
              <a:t> </a:t>
            </a:r>
            <a:r>
              <a:rPr lang="hu-HU" dirty="0" err="1" smtClean="0"/>
              <a:t>economy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potlight on the sharing economy: Why do we increasingly ‘share’ rather than ‘own’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01"/>
          <a:stretch/>
        </p:blipFill>
        <p:spPr bwMode="auto">
          <a:xfrm>
            <a:off x="0" y="-15078"/>
            <a:ext cx="12192000" cy="68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A legfontosabb  trendek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411014"/>
            <a:ext cx="11072648" cy="4926723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kártya térvesztése a fejlett világban a mobilfizetés javára</a:t>
            </a:r>
          </a:p>
          <a:p>
            <a:pPr lvl="1"/>
            <a:r>
              <a:rPr lang="hu-HU" sz="2800" dirty="0" smtClean="0"/>
              <a:t>2014:  </a:t>
            </a:r>
            <a:r>
              <a:rPr lang="hu-HU" sz="2800" dirty="0" smtClean="0"/>
              <a:t>51%</a:t>
            </a:r>
          </a:p>
          <a:p>
            <a:pPr lvl="1"/>
            <a:r>
              <a:rPr lang="hu-HU" sz="2800" dirty="0" smtClean="0"/>
              <a:t>2019:  </a:t>
            </a:r>
            <a:r>
              <a:rPr lang="hu-HU" sz="2800" dirty="0" smtClean="0"/>
              <a:t>46</a:t>
            </a:r>
            <a:r>
              <a:rPr lang="hu-HU" sz="2800" dirty="0" smtClean="0"/>
              <a:t>%* 				</a:t>
            </a:r>
            <a:r>
              <a:rPr lang="hu-HU" sz="2000" b="1" dirty="0" smtClean="0"/>
              <a:t>(*UNCTAD </a:t>
            </a:r>
            <a:r>
              <a:rPr lang="hu-HU" sz="2000" b="1" dirty="0" err="1" smtClean="0"/>
              <a:t>Information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Economy</a:t>
            </a:r>
            <a:r>
              <a:rPr lang="hu-HU" sz="2000" b="1" dirty="0" smtClean="0"/>
              <a:t> </a:t>
            </a:r>
            <a:r>
              <a:rPr lang="hu-HU" sz="2000" b="1" dirty="0" err="1"/>
              <a:t>R</a:t>
            </a:r>
            <a:r>
              <a:rPr lang="hu-HU" sz="2000" b="1" dirty="0" err="1" smtClean="0"/>
              <a:t>eport</a:t>
            </a:r>
            <a:r>
              <a:rPr lang="hu-HU" sz="2000" b="1" dirty="0" smtClean="0"/>
              <a:t> 2017.)</a:t>
            </a:r>
          </a:p>
          <a:p>
            <a:r>
              <a:rPr lang="hu-HU" sz="3200" dirty="0" smtClean="0"/>
              <a:t>A fejlődő világban még mindig a készpénz az úr, de ugorják a kártyát</a:t>
            </a:r>
          </a:p>
          <a:p>
            <a:r>
              <a:rPr lang="hu-HU" sz="3200" dirty="0" smtClean="0"/>
              <a:t>A </a:t>
            </a:r>
            <a:r>
              <a:rPr lang="hu-HU" sz="3200" dirty="0" err="1" smtClean="0"/>
              <a:t>walletek</a:t>
            </a:r>
            <a:r>
              <a:rPr lang="hu-HU" sz="3200" dirty="0" smtClean="0"/>
              <a:t> terjedése </a:t>
            </a:r>
            <a:r>
              <a:rPr lang="hu-HU" sz="3200" dirty="0" err="1" smtClean="0"/>
              <a:t>WeChatPay</a:t>
            </a:r>
            <a:r>
              <a:rPr lang="hu-HU" sz="3200" dirty="0" smtClean="0"/>
              <a:t>, </a:t>
            </a:r>
            <a:r>
              <a:rPr lang="hu-HU" sz="3200" dirty="0" err="1" smtClean="0"/>
              <a:t>AliPay</a:t>
            </a:r>
            <a:r>
              <a:rPr lang="hu-HU" sz="3200" dirty="0" smtClean="0"/>
              <a:t> – 3 </a:t>
            </a:r>
            <a:r>
              <a:rPr lang="hu-HU" sz="3200" dirty="0" err="1" smtClean="0"/>
              <a:t>trilló</a:t>
            </a:r>
            <a:r>
              <a:rPr lang="hu-HU" sz="3200" dirty="0" smtClean="0"/>
              <a:t> USD forgalom 2016-ban</a:t>
            </a:r>
          </a:p>
          <a:p>
            <a:r>
              <a:rPr lang="hu-HU" sz="3200" dirty="0" smtClean="0"/>
              <a:t>Határon átnyúló fizetésekre az online vásárlók 41%-a valamilyen </a:t>
            </a:r>
            <a:r>
              <a:rPr lang="hu-HU" sz="3200" dirty="0" err="1" smtClean="0"/>
              <a:t>walletet</a:t>
            </a:r>
            <a:r>
              <a:rPr lang="hu-HU" sz="3200" dirty="0" smtClean="0"/>
              <a:t> használ szívesen</a:t>
            </a:r>
          </a:p>
          <a:p>
            <a:r>
              <a:rPr lang="hu-HU" sz="3200" dirty="0" smtClean="0"/>
              <a:t>Kisösszegű tranzakciók elfogadható költségszint mellett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821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2062163"/>
            <a:ext cx="10515600" cy="28527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(</a:t>
            </a:r>
            <a:r>
              <a:rPr lang="hu-HU" b="1" dirty="0" err="1" smtClean="0">
                <a:solidFill>
                  <a:srgbClr val="3CBADE"/>
                </a:solidFill>
              </a:rPr>
              <a:t>Google</a:t>
            </a:r>
            <a:r>
              <a:rPr lang="hu-HU" b="1" dirty="0" smtClean="0">
                <a:solidFill>
                  <a:srgbClr val="3CBADE"/>
                </a:solidFill>
              </a:rPr>
              <a:t>) </a:t>
            </a:r>
            <a:r>
              <a:rPr lang="hu-HU" b="1" dirty="0" err="1" smtClean="0">
                <a:solidFill>
                  <a:srgbClr val="3CBADE"/>
                </a:solidFill>
              </a:rPr>
              <a:t>Payment</a:t>
            </a:r>
            <a:r>
              <a:rPr lang="hu-HU" b="1" dirty="0" smtClean="0">
                <a:solidFill>
                  <a:srgbClr val="3CBADE"/>
                </a:solidFill>
              </a:rPr>
              <a:t> </a:t>
            </a:r>
            <a:r>
              <a:rPr lang="hu-HU" b="1" dirty="0" err="1" smtClean="0">
                <a:solidFill>
                  <a:srgbClr val="3CBADE"/>
                </a:solidFill>
              </a:rPr>
              <a:t>Request</a:t>
            </a:r>
            <a:r>
              <a:rPr lang="hu-HU" b="1" dirty="0" smtClean="0">
                <a:solidFill>
                  <a:srgbClr val="3CBADE"/>
                </a:solidFill>
              </a:rPr>
              <a:t> API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941888"/>
            <a:ext cx="10515600" cy="15001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mobilfizetés áttörése…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" y="0"/>
            <a:ext cx="11589346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32" name="Picture 8" descr="http://www.oszone.net/figs/u/316767/161218082923/windows-10-creators-update-will-make-web-payments-a-lot-easier-511056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9548"/>
          <a:stretch/>
        </p:blipFill>
        <p:spPr bwMode="auto">
          <a:xfrm>
            <a:off x="-1" y="19318"/>
            <a:ext cx="12192001" cy="68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yment request UI on desktop and mobile Chro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79" y="1377260"/>
            <a:ext cx="7937938" cy="548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rgbClr val="3CBADE"/>
                </a:solidFill>
              </a:rPr>
              <a:t>Desktop</a:t>
            </a:r>
            <a:r>
              <a:rPr lang="hu-HU" b="1" dirty="0" smtClean="0">
                <a:solidFill>
                  <a:srgbClr val="3CBADE"/>
                </a:solidFill>
              </a:rPr>
              <a:t> és mobil</a:t>
            </a:r>
            <a:endParaRPr lang="en-US" b="1" dirty="0">
              <a:solidFill>
                <a:srgbClr val="3CBA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Kártya megadása vagy kiválasztása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7170" name="Picture 2" descr="Example of basic-card support in the Payment Request AP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941" y="1851189"/>
            <a:ext cx="9525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rds will be preselected if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08" y="2127413"/>
            <a:ext cx="47625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320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Részletező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8194" name="Picture 2" descr="Displaying the items from the payment details objec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81" y="747228"/>
            <a:ext cx="7599525" cy="65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2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Kapcsolattartási adatok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9218" name="Picture 2" descr="Payment request UI requesting additional information from the us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3" y="2145368"/>
            <a:ext cx="4762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yment request UI requesting additional information from the us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54" y="2145368"/>
            <a:ext cx="4762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7771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Szállítási cím és mód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-590390" y="820553"/>
            <a:ext cx="12782390" cy="5613299"/>
            <a:chOff x="-572414" y="732417"/>
            <a:chExt cx="12782390" cy="5613299"/>
          </a:xfrm>
        </p:grpSpPr>
        <p:pic>
          <p:nvPicPr>
            <p:cNvPr id="2050" name="Picture 2" descr="Lifecycle of shipping address selection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70"/>
            <a:stretch/>
          </p:blipFill>
          <p:spPr bwMode="auto">
            <a:xfrm>
              <a:off x="-572414" y="732417"/>
              <a:ext cx="12764414" cy="5613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1801" y="3251355"/>
              <a:ext cx="638175" cy="685800"/>
            </a:xfrm>
            <a:prstGeom prst="rect">
              <a:avLst/>
            </a:prstGeom>
          </p:spPr>
        </p:pic>
      </p:grpSp>
      <p:sp>
        <p:nvSpPr>
          <p:cNvPr id="6" name="Szövegdoboz 5"/>
          <p:cNvSpPr txBox="1"/>
          <p:nvPr/>
        </p:nvSpPr>
        <p:spPr>
          <a:xfrm>
            <a:off x="6282602" y="5975164"/>
            <a:ext cx="2151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*Opcionális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845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05" y="1497721"/>
            <a:ext cx="2201753" cy="443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Szállítási cím és mód</a:t>
            </a:r>
            <a:endParaRPr lang="hu-HU" b="1" dirty="0">
              <a:solidFill>
                <a:srgbClr val="3CBADE"/>
              </a:solidFill>
            </a:endParaRPr>
          </a:p>
        </p:txBody>
      </p:sp>
      <p:pic>
        <p:nvPicPr>
          <p:cNvPr id="2050" name="Picture 2" descr="Lifecycle of shipping address selec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0"/>
          <a:stretch/>
        </p:blipFill>
        <p:spPr bwMode="auto">
          <a:xfrm>
            <a:off x="-1108176" y="1355073"/>
            <a:ext cx="12764414" cy="524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075385" y="5940264"/>
            <a:ext cx="21519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*Opcionális</a:t>
            </a:r>
            <a:endParaRPr lang="en-US" sz="2800" dirty="0"/>
          </a:p>
        </p:txBody>
      </p:sp>
      <p:pic>
        <p:nvPicPr>
          <p:cNvPr id="11266" name="Picture 2" descr="This is an example of delivery options with dat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0"/>
          <a:stretch/>
        </p:blipFill>
        <p:spPr bwMode="auto">
          <a:xfrm>
            <a:off x="10052866" y="1974793"/>
            <a:ext cx="1931879" cy="32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8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4714875"/>
            <a:ext cx="3224411" cy="180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485800"/>
            <a:ext cx="109728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Beköszönő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360" y="1556792"/>
            <a:ext cx="6170215" cy="4958431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Alapítva 1998</a:t>
            </a:r>
          </a:p>
          <a:p>
            <a:pPr lvl="1"/>
            <a:r>
              <a:rPr lang="hu-HU" sz="2800" dirty="0" err="1"/>
              <a:t>webáruház-</a:t>
            </a:r>
            <a:r>
              <a:rPr lang="hu-HU" sz="2800" dirty="0"/>
              <a:t> és portál tervezés és </a:t>
            </a:r>
            <a:r>
              <a:rPr lang="hu-HU" sz="2800" dirty="0" smtClean="0"/>
              <a:t>fejlesztés</a:t>
            </a:r>
            <a:endParaRPr lang="hu-HU" sz="2800" dirty="0"/>
          </a:p>
          <a:p>
            <a:pPr lvl="1"/>
            <a:r>
              <a:rPr lang="hu-HU" sz="2800" dirty="0"/>
              <a:t>rendszerintegráció,</a:t>
            </a:r>
          </a:p>
          <a:p>
            <a:pPr lvl="1"/>
            <a:r>
              <a:rPr lang="hu-HU" sz="2800" dirty="0"/>
              <a:t>arculattervezés, ergonómia, UX, UI,</a:t>
            </a:r>
          </a:p>
          <a:p>
            <a:pPr lvl="1"/>
            <a:r>
              <a:rPr lang="hu-HU" sz="2800" dirty="0"/>
              <a:t>mobilra optimalizált </a:t>
            </a:r>
            <a:r>
              <a:rPr lang="hu-HU" sz="2800" dirty="0" smtClean="0"/>
              <a:t>oldalak, mobilalkalmazások </a:t>
            </a:r>
            <a:r>
              <a:rPr lang="hu-HU" sz="2800" dirty="0"/>
              <a:t>fejlesztése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(</a:t>
            </a:r>
            <a:r>
              <a:rPr lang="hu-HU" sz="2800" dirty="0" err="1"/>
              <a:t>iOS</a:t>
            </a:r>
            <a:r>
              <a:rPr lang="hu-HU" sz="2800" dirty="0"/>
              <a:t>, </a:t>
            </a:r>
            <a:r>
              <a:rPr lang="hu-HU" sz="2800" dirty="0" err="1"/>
              <a:t>Android</a:t>
            </a:r>
            <a:r>
              <a:rPr lang="hu-HU" sz="2800" dirty="0"/>
              <a:t> és Windows),</a:t>
            </a:r>
          </a:p>
          <a:p>
            <a:pPr lvl="1"/>
            <a:r>
              <a:rPr lang="hu-HU" sz="2800" dirty="0"/>
              <a:t>online </a:t>
            </a:r>
            <a:r>
              <a:rPr lang="hu-HU" sz="2800" dirty="0" smtClean="0"/>
              <a:t>fizetés</a:t>
            </a:r>
            <a:endParaRPr lang="hu-HU" sz="3600" dirty="0"/>
          </a:p>
          <a:p>
            <a:pPr lvl="1"/>
            <a:r>
              <a:rPr lang="hu-HU" sz="2800" dirty="0"/>
              <a:t>e</a:t>
            </a:r>
            <a:r>
              <a:rPr lang="hu-HU" sz="2800" dirty="0" smtClean="0"/>
              <a:t>-</a:t>
            </a:r>
            <a:r>
              <a:rPr lang="hu-HU" sz="2800" dirty="0" err="1" smtClean="0"/>
              <a:t>commerce</a:t>
            </a:r>
            <a:r>
              <a:rPr lang="hu-HU" sz="2800" dirty="0" smtClean="0"/>
              <a:t> tanácsadás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3CBADE"/>
                </a:solidFill>
              </a:rPr>
              <a:t>UX</a:t>
            </a:r>
            <a:endParaRPr lang="en-US" dirty="0"/>
          </a:p>
        </p:txBody>
      </p:sp>
      <p:pic>
        <p:nvPicPr>
          <p:cNvPr id="6" name="basic-intr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4425" y="1140481"/>
            <a:ext cx="2486079" cy="5166296"/>
          </a:xfrm>
        </p:spPr>
      </p:pic>
      <p:pic>
        <p:nvPicPr>
          <p:cNvPr id="10242" name="Picture 2" descr="This is an example of the 'receipt' 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00" y="1140481"/>
            <a:ext cx="290572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is is an example of the edit 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65" y="1140480"/>
            <a:ext cx="290572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2062163"/>
            <a:ext cx="10515600" cy="28527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Azonnali </a:t>
            </a:r>
            <a:r>
              <a:rPr lang="hu-HU" b="1" dirty="0" err="1" smtClean="0">
                <a:solidFill>
                  <a:srgbClr val="3CBADE"/>
                </a:solidFill>
              </a:rPr>
              <a:t>átutlás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941888"/>
            <a:ext cx="10515600" cy="15001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mobilfizetés áttörése…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7" y="0"/>
            <a:ext cx="11589346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Azonnali átutalás Magyarországon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2019. június 15-től </a:t>
            </a:r>
            <a:r>
              <a:rPr lang="hu-HU" dirty="0"/>
              <a:t>M</a:t>
            </a:r>
            <a:r>
              <a:rPr lang="hu-HU" dirty="0" smtClean="0"/>
              <a:t>agyarországon is</a:t>
            </a:r>
          </a:p>
          <a:p>
            <a:r>
              <a:rPr lang="hu-HU" dirty="0" smtClean="0"/>
              <a:t>B2C és C2C</a:t>
            </a:r>
          </a:p>
          <a:p>
            <a:r>
              <a:rPr lang="hu-HU" dirty="0" smtClean="0"/>
              <a:t>10 millió HUF-ig</a:t>
            </a:r>
          </a:p>
          <a:p>
            <a:r>
              <a:rPr lang="hu-HU" dirty="0" smtClean="0"/>
              <a:t>Max. 5 sec tranzakciós idő</a:t>
            </a:r>
          </a:p>
          <a:p>
            <a:endParaRPr lang="hu-HU" dirty="0"/>
          </a:p>
          <a:p>
            <a:r>
              <a:rPr lang="hu-HU" dirty="0" smtClean="0"/>
              <a:t>Vetélytársa a kártyának?</a:t>
            </a:r>
          </a:p>
          <a:p>
            <a:r>
              <a:rPr lang="hu-HU" dirty="0" smtClean="0"/>
              <a:t>Csak mobillal…</a:t>
            </a:r>
            <a:endParaRPr lang="en-US" dirty="0"/>
          </a:p>
        </p:txBody>
      </p:sp>
      <p:pic>
        <p:nvPicPr>
          <p:cNvPr id="3074" name="Picture 2" descr="Képtalálat a következőre: „instant transfe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726" y="3444574"/>
            <a:ext cx="6286545" cy="19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Miért éppen India?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1,5 Mrd potenciális felhasználó</a:t>
            </a:r>
          </a:p>
          <a:p>
            <a:r>
              <a:rPr lang="hu-HU" dirty="0" smtClean="0"/>
              <a:t>98% készpénzforgalom</a:t>
            </a:r>
          </a:p>
          <a:p>
            <a:r>
              <a:rPr lang="hu-HU" dirty="0" smtClean="0"/>
              <a:t>50% semmilyen okmánnyal nem rendelkezik</a:t>
            </a:r>
          </a:p>
          <a:p>
            <a:r>
              <a:rPr lang="hu-HU" dirty="0" smtClean="0"/>
              <a:t>23% </a:t>
            </a:r>
            <a:r>
              <a:rPr lang="hu-HU" dirty="0" err="1" smtClean="0"/>
              <a:t>okostelefon</a:t>
            </a:r>
            <a:r>
              <a:rPr lang="hu-HU" dirty="0" smtClean="0"/>
              <a:t> penetráció</a:t>
            </a:r>
          </a:p>
          <a:p>
            <a:r>
              <a:rPr lang="hu-HU" dirty="0" smtClean="0"/>
              <a:t>50% feketegazdaság</a:t>
            </a:r>
          </a:p>
          <a:p>
            <a:endParaRPr lang="hu-HU" dirty="0"/>
          </a:p>
          <a:p>
            <a:r>
              <a:rPr lang="hu-HU" dirty="0" smtClean="0"/>
              <a:t>Egységes kormányzati akarat a változtatásra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Best </a:t>
            </a:r>
            <a:r>
              <a:rPr lang="hu-HU" b="1" dirty="0" err="1">
                <a:solidFill>
                  <a:srgbClr val="3CBADE"/>
                </a:solidFill>
              </a:rPr>
              <a:t>practice</a:t>
            </a:r>
            <a:r>
              <a:rPr lang="hu-HU" b="1" dirty="0">
                <a:solidFill>
                  <a:srgbClr val="3CBADE"/>
                </a:solidFill>
              </a:rPr>
              <a:t> - </a:t>
            </a:r>
            <a:r>
              <a:rPr lang="hu-HU" b="1" dirty="0" err="1">
                <a:solidFill>
                  <a:srgbClr val="3CBADE"/>
                </a:solidFill>
              </a:rPr>
              <a:t>Google</a:t>
            </a:r>
            <a:r>
              <a:rPr lang="hu-HU" b="1" dirty="0">
                <a:solidFill>
                  <a:srgbClr val="3CBADE"/>
                </a:solidFill>
              </a:rPr>
              <a:t> </a:t>
            </a:r>
            <a:r>
              <a:rPr lang="hu-HU" b="1" dirty="0" err="1">
                <a:solidFill>
                  <a:srgbClr val="3CBADE"/>
                </a:solidFill>
              </a:rPr>
              <a:t>Tez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97253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Képtalálat a következőre: „google tez up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1" y="163452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 a következőre: „google tez up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51" y="2380591"/>
            <a:ext cx="7099738" cy="35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Előfeltételek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Aadhar</a:t>
            </a:r>
            <a:r>
              <a:rPr lang="hu-HU" dirty="0" smtClean="0"/>
              <a:t> szám – 95%-os lefedettség</a:t>
            </a:r>
          </a:p>
          <a:p>
            <a:r>
              <a:rPr lang="hu-HU" dirty="0" smtClean="0"/>
              <a:t>Azonnali fizetési rendszer</a:t>
            </a:r>
          </a:p>
          <a:p>
            <a:r>
              <a:rPr lang="hu-HU" dirty="0" smtClean="0"/>
              <a:t>Egységes banki API (UPI</a:t>
            </a:r>
            <a:r>
              <a:rPr lang="hu-HU" dirty="0" smtClean="0"/>
              <a:t>)</a:t>
            </a:r>
          </a:p>
          <a:p>
            <a:r>
              <a:rPr lang="hu-HU" dirty="0" smtClean="0"/>
              <a:t>Többfaktoros biztonság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Elsődleges azonosító: bankszámlaszám</a:t>
            </a:r>
          </a:p>
          <a:p>
            <a:r>
              <a:rPr lang="hu-HU" dirty="0" smtClean="0"/>
              <a:t>Másodlagos azonosítók:</a:t>
            </a:r>
          </a:p>
          <a:p>
            <a:pPr lvl="1"/>
            <a:r>
              <a:rPr lang="hu-HU" dirty="0" smtClean="0"/>
              <a:t>Telefonszám</a:t>
            </a:r>
          </a:p>
          <a:p>
            <a:pPr lvl="1"/>
            <a:r>
              <a:rPr lang="hu-HU" dirty="0" err="1" smtClean="0"/>
              <a:t>Aadhar</a:t>
            </a:r>
            <a:endParaRPr lang="hu-HU" dirty="0" smtClean="0"/>
          </a:p>
          <a:p>
            <a:pPr lvl="1"/>
            <a:r>
              <a:rPr lang="hu-HU" dirty="0" smtClean="0"/>
              <a:t>Virtuális fizetési cím</a:t>
            </a:r>
          </a:p>
          <a:p>
            <a:pPr lvl="1"/>
            <a:r>
              <a:rPr lang="hu-HU" dirty="0" smtClean="0"/>
              <a:t>Egyszeri virtuális ID</a:t>
            </a:r>
            <a:endParaRPr lang="en-US" dirty="0"/>
          </a:p>
        </p:txBody>
      </p:sp>
      <p:pic>
        <p:nvPicPr>
          <p:cNvPr id="5" name="Picture 2" descr="Képtalálat a következőre: „google tez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1" y="406693"/>
            <a:ext cx="3260834" cy="57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Sikerkritériumok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Android</a:t>
            </a:r>
            <a:r>
              <a:rPr lang="hu-HU" dirty="0" smtClean="0"/>
              <a:t> + </a:t>
            </a:r>
            <a:r>
              <a:rPr lang="hu-HU" dirty="0" err="1" smtClean="0"/>
              <a:t>iOS</a:t>
            </a:r>
            <a:endParaRPr lang="hu-HU" dirty="0" smtClean="0"/>
          </a:p>
          <a:p>
            <a:r>
              <a:rPr lang="hu-HU" dirty="0" smtClean="0"/>
              <a:t>Nem igényel </a:t>
            </a:r>
            <a:r>
              <a:rPr lang="hu-HU" dirty="0" smtClean="0"/>
              <a:t>technológiai </a:t>
            </a:r>
            <a:r>
              <a:rPr lang="hu-HU" dirty="0" smtClean="0"/>
              <a:t>elemet</a:t>
            </a:r>
          </a:p>
          <a:p>
            <a:r>
              <a:rPr lang="hu-HU" dirty="0" smtClean="0"/>
              <a:t>Regisztráció: (elfogadáshoz is)</a:t>
            </a:r>
          </a:p>
          <a:p>
            <a:pPr lvl="1"/>
            <a:r>
              <a:rPr lang="hu-HU" dirty="0" smtClean="0"/>
              <a:t>Mobilszám</a:t>
            </a:r>
          </a:p>
          <a:p>
            <a:pPr lvl="1"/>
            <a:r>
              <a:rPr lang="hu-HU" dirty="0" smtClean="0"/>
              <a:t>E-mail cím</a:t>
            </a:r>
          </a:p>
          <a:p>
            <a:pPr lvl="1"/>
            <a:r>
              <a:rPr lang="hu-HU" dirty="0" smtClean="0"/>
              <a:t>Számlavezető bank</a:t>
            </a:r>
          </a:p>
          <a:p>
            <a:r>
              <a:rPr lang="hu-HU" dirty="0" smtClean="0"/>
              <a:t>Kontaktlista </a:t>
            </a:r>
            <a:r>
              <a:rPr lang="hu-HU" dirty="0" smtClean="0"/>
              <a:t>alapján/ Chat </a:t>
            </a:r>
            <a:r>
              <a:rPr lang="hu-HU" dirty="0" smtClean="0"/>
              <a:t>funkció</a:t>
            </a:r>
          </a:p>
          <a:p>
            <a:r>
              <a:rPr lang="hu-HU" dirty="0" smtClean="0"/>
              <a:t>B2C/B2B/P2P</a:t>
            </a:r>
            <a:endParaRPr lang="en-US" dirty="0"/>
          </a:p>
        </p:txBody>
      </p:sp>
      <p:pic>
        <p:nvPicPr>
          <p:cNvPr id="5" name="Picture 2" descr="https://i2.wp.com/www.techedgepro.com/wp-content/uploads/2017/09/Google-Tez-launched-in-india.jpg?fit=960%2C853&amp;ssl=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9"/>
          <a:stretch/>
        </p:blipFill>
        <p:spPr bwMode="auto">
          <a:xfrm>
            <a:off x="6214888" y="0"/>
            <a:ext cx="5977111" cy="42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Cash </a:t>
            </a:r>
            <a:r>
              <a:rPr lang="hu-HU" b="1" dirty="0" err="1">
                <a:solidFill>
                  <a:srgbClr val="3CBADE"/>
                </a:solidFill>
              </a:rPr>
              <a:t>mode</a:t>
            </a:r>
            <a:r>
              <a:rPr lang="hu-HU" b="1" dirty="0">
                <a:solidFill>
                  <a:srgbClr val="3CBADE"/>
                </a:solidFill>
              </a:rPr>
              <a:t> - </a:t>
            </a:r>
            <a:r>
              <a:rPr lang="hu-HU" b="1" dirty="0" err="1">
                <a:solidFill>
                  <a:srgbClr val="3CBADE"/>
                </a:solidFill>
              </a:rPr>
              <a:t>Audio</a:t>
            </a:r>
            <a:r>
              <a:rPr lang="hu-HU" b="1" dirty="0">
                <a:solidFill>
                  <a:srgbClr val="3CBADE"/>
                </a:solidFill>
              </a:rPr>
              <a:t> QR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2050" name="Picture 2" descr="Képtalálat a következőre: „Google Tez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0" y="1350909"/>
            <a:ext cx="8920654" cy="5097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0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Ázsia előz: </a:t>
            </a:r>
            <a:r>
              <a:rPr lang="hu-HU" b="1" dirty="0" err="1" smtClean="0">
                <a:solidFill>
                  <a:srgbClr val="3CBADE"/>
                </a:solidFill>
              </a:rPr>
              <a:t>Alipay</a:t>
            </a:r>
            <a:r>
              <a:rPr lang="hu-HU" b="1" dirty="0" smtClean="0">
                <a:solidFill>
                  <a:srgbClr val="3CBADE"/>
                </a:solidFill>
              </a:rPr>
              <a:t>/</a:t>
            </a:r>
            <a:r>
              <a:rPr lang="hu-HU" b="1" dirty="0" err="1" smtClean="0">
                <a:solidFill>
                  <a:srgbClr val="3CBADE"/>
                </a:solidFill>
              </a:rPr>
              <a:t>WhatsAppPay</a:t>
            </a:r>
            <a:r>
              <a:rPr lang="hu-HU" b="1" dirty="0" smtClean="0">
                <a:solidFill>
                  <a:srgbClr val="3CBADE"/>
                </a:solidFill>
              </a:rPr>
              <a:t>/</a:t>
            </a:r>
            <a:r>
              <a:rPr lang="hu-HU" b="1" dirty="0" err="1" smtClean="0">
                <a:solidFill>
                  <a:srgbClr val="3CBADE"/>
                </a:solidFill>
              </a:rPr>
              <a:t>FeliCa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Kártya alapú </a:t>
            </a:r>
            <a:r>
              <a:rPr lang="hu-HU" sz="3200" dirty="0" err="1" smtClean="0"/>
              <a:t>wallet</a:t>
            </a:r>
            <a:endParaRPr lang="hu-HU" sz="3200" dirty="0" smtClean="0"/>
          </a:p>
          <a:p>
            <a:r>
              <a:rPr lang="hu-HU" sz="3200" dirty="0" err="1" smtClean="0"/>
              <a:t>Barcode</a:t>
            </a:r>
            <a:r>
              <a:rPr lang="hu-HU" sz="3200" dirty="0" smtClean="0"/>
              <a:t>/QR/NFC </a:t>
            </a:r>
            <a:endParaRPr lang="hu-HU" sz="3200" dirty="0" smtClean="0"/>
          </a:p>
          <a:p>
            <a:r>
              <a:rPr lang="hu-HU" sz="3200" dirty="0" smtClean="0"/>
              <a:t>Mobil infrastruktúra</a:t>
            </a:r>
            <a:endParaRPr lang="en-US" sz="3200" dirty="0"/>
          </a:p>
        </p:txBody>
      </p:sp>
      <p:pic>
        <p:nvPicPr>
          <p:cNvPr id="14338" name="Picture 2" descr="Képtalálat a következőre: „alipay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58" y="1442545"/>
            <a:ext cx="6121542" cy="40819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éptalálat a következőre: „felica nfc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724"/>
            <a:ext cx="3686175" cy="3348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thesiliconreview-whatsapp-is-likely-to-introduce-upi-based-digital-payment-service-this-y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629152"/>
            <a:ext cx="3932898" cy="209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6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2062163"/>
            <a:ext cx="10515600" cy="28527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Feladatok és trendek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941888"/>
            <a:ext cx="10515600" cy="15001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Amit tapasztalunk, és amiben reménykedünk…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" y="0"/>
            <a:ext cx="11589346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2062163"/>
            <a:ext cx="10515600" cy="28527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Mi is az a mobilfizetés?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941888"/>
            <a:ext cx="10515600" cy="1500187"/>
          </a:xfrm>
        </p:spPr>
        <p:txBody>
          <a:bodyPr>
            <a:normAutofit/>
          </a:bodyPr>
          <a:lstStyle/>
          <a:p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" y="0"/>
            <a:ext cx="11589346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5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61950" y="39842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szeretne a kereskedő?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09600" y="1464991"/>
            <a:ext cx="10972800" cy="4833664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Egyszerűen integrálható…</a:t>
            </a:r>
          </a:p>
          <a:p>
            <a:r>
              <a:rPr lang="hu-HU" dirty="0" smtClean="0"/>
              <a:t>Gyorsan elindítható…</a:t>
            </a:r>
          </a:p>
          <a:p>
            <a:r>
              <a:rPr lang="hu-HU" dirty="0" smtClean="0"/>
              <a:t>Gyorsan leszerződhető…</a:t>
            </a:r>
          </a:p>
          <a:p>
            <a:r>
              <a:rPr lang="hu-HU" dirty="0" smtClean="0"/>
              <a:t>Felhasználóbarát…</a:t>
            </a:r>
          </a:p>
          <a:p>
            <a:r>
              <a:rPr lang="hu-HU" dirty="0" smtClean="0"/>
              <a:t>Az üzleti modelljéhez igazodó…</a:t>
            </a:r>
          </a:p>
          <a:p>
            <a:r>
              <a:rPr lang="hu-HU" dirty="0" smtClean="0"/>
              <a:t>A szükséges funkciókkal rendelkező…</a:t>
            </a:r>
          </a:p>
          <a:p>
            <a:r>
              <a:rPr lang="hu-HU" dirty="0" smtClean="0"/>
              <a:t>Mobilon is jól működő…</a:t>
            </a:r>
          </a:p>
          <a:p>
            <a:r>
              <a:rPr lang="hu-HU" dirty="0" smtClean="0"/>
              <a:t>A saját arculatához illeszkedő…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sz="3900" dirty="0" smtClean="0"/>
              <a:t>					fizetési megoldást.</a:t>
            </a:r>
            <a:endParaRPr lang="hu-HU" sz="39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695400" y="2842270"/>
            <a:ext cx="612068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Jobb oldali kapcsos zárójel 7"/>
          <p:cNvSpPr/>
          <p:nvPr/>
        </p:nvSpPr>
        <p:spPr>
          <a:xfrm>
            <a:off x="7536160" y="1395620"/>
            <a:ext cx="504056" cy="1446650"/>
          </a:xfrm>
          <a:prstGeom prst="rightBrace">
            <a:avLst/>
          </a:prstGeom>
          <a:ln w="25400">
            <a:solidFill>
              <a:srgbClr val="28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7536160" y="2842270"/>
            <a:ext cx="504056" cy="2160240"/>
          </a:xfrm>
          <a:prstGeom prst="rightBrace">
            <a:avLst/>
          </a:prstGeom>
          <a:ln w="25400">
            <a:solidFill>
              <a:srgbClr val="28A8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8256240" y="185733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Mindenki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256240" y="368720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tudatos felhasználók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67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Komplex fejlesztői kézikönyvek (30-80-100 oldal)</a:t>
            </a:r>
          </a:p>
          <a:p>
            <a:endParaRPr lang="hu-HU" dirty="0"/>
          </a:p>
        </p:txBody>
      </p:sp>
      <p:pic>
        <p:nvPicPr>
          <p:cNvPr id="3074" name="Picture 2" descr="Képtalálat a következőre: „documentati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91" y="2286794"/>
            <a:ext cx="7041709" cy="39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09599" y="1600201"/>
            <a:ext cx="4622305" cy="4525963"/>
          </a:xfrm>
        </p:spPr>
        <p:txBody>
          <a:bodyPr/>
          <a:lstStyle/>
          <a:p>
            <a:r>
              <a:rPr lang="hu-HU" dirty="0" smtClean="0"/>
              <a:t>Sokszor 20. századi színvonalú fizetőoldalak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328110"/>
            <a:ext cx="3899433" cy="50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hu-HU" dirty="0" smtClean="0"/>
              <a:t>Alapfunkciók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/>
          </p:nvPr>
        </p:nvGraphicFramePr>
        <p:xfrm>
          <a:off x="4151784" y="0"/>
          <a:ext cx="6023992" cy="6682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3379">
                  <a:extLst>
                    <a:ext uri="{9D8B030D-6E8A-4147-A177-3AD203B41FA5}">
                      <a16:colId xmlns:a16="http://schemas.microsoft.com/office/drawing/2014/main" xmlns="" val="3252569323"/>
                    </a:ext>
                  </a:extLst>
                </a:gridCol>
                <a:gridCol w="2640613">
                  <a:extLst>
                    <a:ext uri="{9D8B030D-6E8A-4147-A177-3AD203B41FA5}">
                      <a16:colId xmlns:a16="http://schemas.microsoft.com/office/drawing/2014/main" xmlns="" val="4205896635"/>
                    </a:ext>
                  </a:extLst>
                </a:gridCol>
              </a:tblGrid>
              <a:tr h="445522">
                <a:tc>
                  <a:txBody>
                    <a:bodyPr/>
                    <a:lstStyle/>
                    <a:p>
                      <a:r>
                        <a:rPr lang="hu-HU" sz="2300" b="0" dirty="0" err="1" smtClean="0"/>
                        <a:t>MasterCard</a:t>
                      </a:r>
                      <a:endParaRPr lang="hu-HU" sz="23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3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9913910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err="1" smtClean="0"/>
                        <a:t>MasterCard</a:t>
                      </a:r>
                      <a:r>
                        <a:rPr lang="hu-HU" sz="2300" baseline="0" dirty="0" smtClean="0"/>
                        <a:t> </a:t>
                      </a:r>
                      <a:r>
                        <a:rPr lang="hu-HU" sz="2300" baseline="0" dirty="0" err="1" smtClean="0"/>
                        <a:t>SecureCode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257950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VISA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00B050"/>
                          </a:solidFill>
                        </a:rPr>
                        <a:t>+</a:t>
                      </a:r>
                      <a:endParaRPr lang="hu-HU" sz="23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4716990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err="1" smtClean="0"/>
                        <a:t>Verified</a:t>
                      </a:r>
                      <a:r>
                        <a:rPr lang="hu-HU" sz="2300" dirty="0" smtClean="0"/>
                        <a:t> </a:t>
                      </a:r>
                      <a:r>
                        <a:rPr lang="hu-HU" sz="2300" dirty="0" err="1" smtClean="0"/>
                        <a:t>by</a:t>
                      </a:r>
                      <a:r>
                        <a:rPr lang="hu-HU" sz="2300" dirty="0" smtClean="0"/>
                        <a:t> VISA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477024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err="1" smtClean="0"/>
                        <a:t>AmEx</a:t>
                      </a:r>
                      <a:r>
                        <a:rPr lang="hu-HU" sz="2300" dirty="0" smtClean="0"/>
                        <a:t>, </a:t>
                      </a:r>
                      <a:r>
                        <a:rPr lang="hu-HU" sz="2300" dirty="0" err="1" smtClean="0"/>
                        <a:t>Diners</a:t>
                      </a:r>
                      <a:r>
                        <a:rPr lang="hu-HU" sz="2300" dirty="0" smtClean="0"/>
                        <a:t>, JCB, CUP, …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4797356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Fizetőoldal</a:t>
                      </a:r>
                      <a:r>
                        <a:rPr lang="hu-HU" sz="2300" baseline="0" dirty="0" smtClean="0"/>
                        <a:t> nyelve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00B050"/>
                          </a:solidFill>
                        </a:rPr>
                        <a:t>hu, en, de</a:t>
                      </a:r>
                      <a:endParaRPr lang="hu-HU" sz="23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7740475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Kezelt devizák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00B050"/>
                          </a:solidFill>
                        </a:rPr>
                        <a:t>HUF, USD, EUR</a:t>
                      </a:r>
                      <a:endParaRPr lang="hu-HU" sz="23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8268799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Kétlépcsős tranzakciók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17739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Kétszereplős tranzakciók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627017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err="1" smtClean="0"/>
                        <a:t>Egykattintásos</a:t>
                      </a:r>
                      <a:r>
                        <a:rPr lang="hu-HU" sz="2300" dirty="0" smtClean="0"/>
                        <a:t> fizetés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5178450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Ismétlődő</a:t>
                      </a:r>
                      <a:r>
                        <a:rPr lang="hu-HU" sz="2300" baseline="0" dirty="0" smtClean="0"/>
                        <a:t> fizetés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4677832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Mobil </a:t>
                      </a:r>
                      <a:r>
                        <a:rPr lang="hu-HU" sz="2300" dirty="0" err="1" smtClean="0"/>
                        <a:t>optimalizáció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chemeClr val="accent6"/>
                          </a:solidFill>
                        </a:rPr>
                        <a:t>véleményes</a:t>
                      </a:r>
                      <a:endParaRPr lang="hu-HU" sz="23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943922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Témázható fizetőoldal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9706063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Teljes/részleges </a:t>
                      </a:r>
                      <a:r>
                        <a:rPr lang="hu-HU" sz="2300" dirty="0" err="1" smtClean="0"/>
                        <a:t>refund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hu-HU" sz="2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5522">
                <a:tc>
                  <a:txBody>
                    <a:bodyPr/>
                    <a:lstStyle/>
                    <a:p>
                      <a:r>
                        <a:rPr lang="hu-HU" sz="2300" dirty="0" smtClean="0"/>
                        <a:t>Extra funkciók</a:t>
                      </a:r>
                      <a:endParaRPr lang="hu-H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3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455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1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36180" y="5059068"/>
            <a:ext cx="5093537" cy="1096999"/>
          </a:xfrm>
        </p:spPr>
        <p:txBody>
          <a:bodyPr>
            <a:normAutofit/>
          </a:bodyPr>
          <a:lstStyle/>
          <a:p>
            <a:r>
              <a:rPr lang="hu-HU" dirty="0" smtClean="0"/>
              <a:t>Gyenge mobil </a:t>
            </a:r>
            <a:r>
              <a:rPr lang="hu-HU" dirty="0" err="1" smtClean="0"/>
              <a:t>optimalizáció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Picture 2" descr="H:\MUNKA\Publikációk\SzEK Konf 2016 tavasz\mobil\2016-05-15 15.31.2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3"/>
          <a:stretch/>
        </p:blipFill>
        <p:spPr bwMode="auto">
          <a:xfrm>
            <a:off x="7834468" y="1391470"/>
            <a:ext cx="207795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:\MUNKA\Publikációk\SzEK Konf 2016 tavasz\mobil\2016-05-15 15.32.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 b="10598"/>
          <a:stretch/>
        </p:blipFill>
        <p:spPr bwMode="auto">
          <a:xfrm>
            <a:off x="10010710" y="2937138"/>
            <a:ext cx="213396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:\MUNKA\Publikációk\SzEK Konf 2016 tavasz\mobil\2016-05-15 15.36.1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/>
          <a:stretch/>
        </p:blipFill>
        <p:spPr bwMode="auto">
          <a:xfrm>
            <a:off x="3287688" y="1380382"/>
            <a:ext cx="20154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:\MUNKA\Publikációk\SzEK Konf 2016 tavasz\mobil\2016-05-15 15.36.5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2"/>
          <a:stretch/>
        </p:blipFill>
        <p:spPr bwMode="auto">
          <a:xfrm>
            <a:off x="5463671" y="3009146"/>
            <a:ext cx="207248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gyenes összekötő 9"/>
          <p:cNvCxnSpPr/>
          <p:nvPr/>
        </p:nvCxnSpPr>
        <p:spPr>
          <a:xfrm>
            <a:off x="7680176" y="1136938"/>
            <a:ext cx="0" cy="5184576"/>
          </a:xfrm>
          <a:prstGeom prst="line">
            <a:avLst/>
          </a:prstGeom>
          <a:ln w="47625" cap="rnd">
            <a:solidFill>
              <a:srgbClr val="28A8E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906476" y="4809346"/>
            <a:ext cx="193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Könnyű, akár egykezes használat!</a:t>
            </a:r>
            <a:endParaRPr lang="hu-HU" sz="2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63671" y="1540386"/>
            <a:ext cx="2072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Mikro gombok és bogarászás a </a:t>
            </a:r>
            <a:r>
              <a:rPr lang="hu-HU" sz="2400" b="1" dirty="0" err="1" smtClean="0"/>
              <a:t>keyboardon</a:t>
            </a:r>
            <a:r>
              <a:rPr lang="hu-HU" sz="2400" b="1" dirty="0"/>
              <a:t>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320136" y="624950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28A8E0"/>
                </a:solidFill>
              </a:rPr>
              <a:t>VS</a:t>
            </a:r>
            <a:endParaRPr lang="hu-HU" sz="4000" b="1" dirty="0">
              <a:solidFill>
                <a:srgbClr val="28A8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Keretrendszer modulok hiánya</a:t>
            </a:r>
          </a:p>
          <a:p>
            <a:endParaRPr lang="hu-HU" dirty="0"/>
          </a:p>
        </p:txBody>
      </p:sp>
      <p:pic>
        <p:nvPicPr>
          <p:cNvPr id="5122" name="Picture 2" descr="https://www.paymill.com/files/integration_page_plugin/paymill_plugin_new/magento_200_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8" y="21328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paymill.com/files/integration_page_plugin/paymill_plugin_new/woocommerce_200_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52" y="1580069"/>
            <a:ext cx="2759056" cy="27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paymill.com/files/integration_page_plugin/paymill_plugin_new/prestashop_200_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58" y="3321902"/>
            <a:ext cx="2728542" cy="27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paymill.com/files/integration_page_plugin/shopping_cart/shopify_200_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82" y="1706160"/>
            <a:ext cx="2946976" cy="29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éptalálat a következőre: „joomla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8" y="4276115"/>
            <a:ext cx="1617294" cy="11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éptalálat a következőre: „opencart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66" y="2225085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Képtalálat a következőre: „virtuemart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46" y="4437112"/>
            <a:ext cx="1794610" cy="14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éptalálat a következőre: „zencart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34" y="4581128"/>
            <a:ext cx="1375104" cy="13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63352" y="4603814"/>
            <a:ext cx="10526960" cy="163349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err="1" smtClean="0"/>
              <a:t>Mobilapp</a:t>
            </a:r>
            <a:r>
              <a:rPr lang="hu-HU" dirty="0" smtClean="0"/>
              <a:t> illesztés problémás – ha már átirányítunk…</a:t>
            </a:r>
          </a:p>
          <a:p>
            <a:endParaRPr lang="hu-HU" dirty="0"/>
          </a:p>
        </p:txBody>
      </p:sp>
      <p:pic>
        <p:nvPicPr>
          <p:cNvPr id="6148" name="Picture 4" descr="Képtalálat a következőre: „cs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-1"/>
            <a:ext cx="6456040" cy="43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éptalálat a következőre: „cs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63691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hu-HU" dirty="0" smtClean="0"/>
              <a:t>A teljes testre szabáshoz nagyon nehezen teljesíthető feltételek</a:t>
            </a:r>
            <a:endParaRPr lang="hu-HU" dirty="0"/>
          </a:p>
        </p:txBody>
      </p:sp>
      <p:pic>
        <p:nvPicPr>
          <p:cNvPr id="7170" name="Picture 2" descr="Képtalálat a következőre: „pci ds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060848"/>
            <a:ext cx="49149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Mit kap?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Komplex fejlesztői kézikönyvek (30-80-100 oldal)</a:t>
            </a:r>
          </a:p>
          <a:p>
            <a:r>
              <a:rPr lang="hu-HU" dirty="0" smtClean="0"/>
              <a:t>Sokszor 20. századi színvonalú fizetőoldalak</a:t>
            </a:r>
          </a:p>
          <a:p>
            <a:r>
              <a:rPr lang="hu-HU" dirty="0" smtClean="0"/>
              <a:t>Alapfunkciók</a:t>
            </a:r>
          </a:p>
          <a:p>
            <a:r>
              <a:rPr lang="hu-HU" dirty="0" smtClean="0"/>
              <a:t>Gyenge mobil </a:t>
            </a:r>
            <a:r>
              <a:rPr lang="hu-HU" dirty="0" err="1" smtClean="0"/>
              <a:t>optimalizáció</a:t>
            </a:r>
            <a:endParaRPr lang="hu-HU" dirty="0" smtClean="0"/>
          </a:p>
          <a:p>
            <a:r>
              <a:rPr lang="hu-HU" dirty="0" smtClean="0"/>
              <a:t>Keretrendszer modulok hiánya</a:t>
            </a:r>
          </a:p>
          <a:p>
            <a:r>
              <a:rPr lang="hu-HU" dirty="0" err="1" smtClean="0"/>
              <a:t>Mobilapp</a:t>
            </a:r>
            <a:r>
              <a:rPr lang="hu-HU" dirty="0" smtClean="0"/>
              <a:t> illesztés szinte lehetetlen</a:t>
            </a:r>
          </a:p>
          <a:p>
            <a:r>
              <a:rPr lang="hu-HU" dirty="0" smtClean="0"/>
              <a:t>A teljes testre szabáshoz kvázi teljesíthetetlen</a:t>
            </a:r>
            <a:br>
              <a:rPr lang="hu-HU" dirty="0" smtClean="0"/>
            </a:br>
            <a:r>
              <a:rPr lang="hu-HU" dirty="0" smtClean="0"/>
              <a:t>követelmények (PCI DSS)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8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solidFill>
                  <a:srgbClr val="3CBADE"/>
                </a:solidFill>
              </a:rPr>
              <a:t>Payment</a:t>
            </a:r>
            <a:r>
              <a:rPr lang="hu-HU" b="1" dirty="0">
                <a:solidFill>
                  <a:srgbClr val="3CBADE"/>
                </a:solidFill>
              </a:rPr>
              <a:t> </a:t>
            </a:r>
            <a:r>
              <a:rPr lang="hu-HU" b="1" dirty="0" err="1">
                <a:solidFill>
                  <a:srgbClr val="3CBADE"/>
                </a:solidFill>
              </a:rPr>
              <a:t>Gateway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válasz…</a:t>
            </a:r>
            <a:endParaRPr lang="hu-HU" dirty="0"/>
          </a:p>
        </p:txBody>
      </p:sp>
      <p:pic>
        <p:nvPicPr>
          <p:cNvPr id="7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3" b="21977"/>
          <a:stretch/>
        </p:blipFill>
        <p:spPr>
          <a:xfrm>
            <a:off x="3413760" y="0"/>
            <a:ext cx="8778240" cy="21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:\MUNKA\Publikációk\HWSW 2017\Rajz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4" y="208365"/>
            <a:ext cx="10700352" cy="64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A </a:t>
            </a:r>
            <a:r>
              <a:rPr lang="hu-HU" b="1" dirty="0" smtClean="0">
                <a:solidFill>
                  <a:srgbClr val="3CBADE"/>
                </a:solidFill>
              </a:rPr>
              <a:t>múlt és a jelen…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13586"/>
          </a:xfrm>
        </p:spPr>
        <p:txBody>
          <a:bodyPr>
            <a:noAutofit/>
          </a:bodyPr>
          <a:lstStyle/>
          <a:p>
            <a:r>
              <a:rPr lang="hu-HU" sz="3600" dirty="0" smtClean="0"/>
              <a:t>Első tranzakció 2009.08.05.</a:t>
            </a:r>
          </a:p>
          <a:p>
            <a:r>
              <a:rPr lang="hu-HU" sz="3600" dirty="0" smtClean="0"/>
              <a:t>2014-től kezdve „dobozos termék”</a:t>
            </a:r>
          </a:p>
          <a:p>
            <a:r>
              <a:rPr lang="hu-HU" sz="3600" dirty="0" smtClean="0"/>
              <a:t>A mérleg</a:t>
            </a:r>
          </a:p>
          <a:p>
            <a:pPr lvl="1"/>
            <a:r>
              <a:rPr lang="hu-HU" sz="3200" dirty="0" smtClean="0"/>
              <a:t>Több, mint 2 millió sikeres tranzakció</a:t>
            </a:r>
          </a:p>
          <a:p>
            <a:pPr lvl="1"/>
            <a:r>
              <a:rPr lang="hu-HU" sz="3200" dirty="0" smtClean="0"/>
              <a:t>Több, mint 30 milliárd Ft</a:t>
            </a:r>
          </a:p>
          <a:p>
            <a:pPr lvl="1"/>
            <a:r>
              <a:rPr lang="hu-HU" sz="3200" dirty="0" smtClean="0"/>
              <a:t>Közel 400 kereskedő</a:t>
            </a:r>
          </a:p>
          <a:p>
            <a:pPr lvl="1"/>
            <a:r>
              <a:rPr lang="hu-HU" sz="3200" dirty="0" smtClean="0"/>
              <a:t>27 szolgáltató</a:t>
            </a:r>
          </a:p>
          <a:p>
            <a:pPr lvl="1"/>
            <a:r>
              <a:rPr lang="hu-HU" sz="3200" dirty="0" smtClean="0"/>
              <a:t>18 nyelv</a:t>
            </a:r>
          </a:p>
          <a:p>
            <a:pPr lvl="1"/>
            <a:r>
              <a:rPr lang="hu-HU" sz="3200" dirty="0" smtClean="0"/>
              <a:t>16 pénznem</a:t>
            </a:r>
          </a:p>
          <a:p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558413"/>
            <a:ext cx="3968750" cy="50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A lehetőségek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13586"/>
          </a:xfrm>
        </p:spPr>
        <p:txBody>
          <a:bodyPr>
            <a:noAutofit/>
          </a:bodyPr>
          <a:lstStyle/>
          <a:p>
            <a:r>
              <a:rPr lang="hu-HU" dirty="0" smtClean="0"/>
              <a:t>Fizetési </a:t>
            </a:r>
            <a:r>
              <a:rPr lang="hu-HU" dirty="0" err="1" smtClean="0"/>
              <a:t>middleware</a:t>
            </a:r>
            <a:endParaRPr lang="hu-HU" dirty="0" smtClean="0"/>
          </a:p>
          <a:p>
            <a:r>
              <a:rPr lang="hu-HU" dirty="0" smtClean="0"/>
              <a:t>Bankkártya, SZÉP kártya, online tárca,</a:t>
            </a:r>
            <a:br>
              <a:rPr lang="hu-HU" dirty="0" smtClean="0"/>
            </a:br>
            <a:r>
              <a:rPr lang="hu-HU" dirty="0" smtClean="0"/>
              <a:t>átutalás és mobilfizetés</a:t>
            </a:r>
          </a:p>
          <a:p>
            <a:r>
              <a:rPr lang="hu-HU" dirty="0" smtClean="0"/>
              <a:t>Egyszerű</a:t>
            </a:r>
            <a:r>
              <a:rPr lang="hu-HU" dirty="0"/>
              <a:t>, gyors integráció</a:t>
            </a:r>
            <a:endParaRPr lang="hu-HU" sz="3200" b="0" dirty="0" smtClean="0">
              <a:effectLst/>
            </a:endParaRPr>
          </a:p>
          <a:p>
            <a:r>
              <a:rPr lang="hu-HU" dirty="0" smtClean="0"/>
              <a:t>Jelentős </a:t>
            </a:r>
            <a:r>
              <a:rPr lang="hu-HU" dirty="0"/>
              <a:t>fejlesztési </a:t>
            </a:r>
            <a:r>
              <a:rPr lang="hu-HU" dirty="0" smtClean="0"/>
              <a:t>költség- </a:t>
            </a:r>
            <a:r>
              <a:rPr lang="hu-HU" dirty="0"/>
              <a:t>és </a:t>
            </a:r>
            <a:r>
              <a:rPr lang="hu-HU" dirty="0" smtClean="0"/>
              <a:t>időmegtakarítás</a:t>
            </a:r>
            <a:endParaRPr lang="hu-HU" sz="3200" b="0" dirty="0" smtClean="0">
              <a:effectLst/>
            </a:endParaRPr>
          </a:p>
          <a:p>
            <a:r>
              <a:rPr lang="hu-HU" dirty="0" smtClean="0"/>
              <a:t>Minimális </a:t>
            </a:r>
            <a:r>
              <a:rPr lang="hu-HU" dirty="0" err="1"/>
              <a:t>support</a:t>
            </a:r>
            <a:r>
              <a:rPr lang="hu-HU" dirty="0"/>
              <a:t> igény</a:t>
            </a:r>
            <a:endParaRPr lang="hu-HU" sz="3200" b="0" dirty="0" smtClean="0">
              <a:effectLst/>
            </a:endParaRPr>
          </a:p>
          <a:p>
            <a:r>
              <a:rPr lang="hu-HU" dirty="0" smtClean="0"/>
              <a:t>Fejlett </a:t>
            </a:r>
            <a:r>
              <a:rPr lang="hu-HU" dirty="0" err="1"/>
              <a:t>admin</a:t>
            </a:r>
            <a:r>
              <a:rPr lang="hu-HU" dirty="0"/>
              <a:t> </a:t>
            </a:r>
            <a:r>
              <a:rPr lang="hu-HU" dirty="0" smtClean="0"/>
              <a:t>rendszer</a:t>
            </a:r>
          </a:p>
          <a:p>
            <a:r>
              <a:rPr lang="hu-HU" dirty="0"/>
              <a:t>Magas szintű biztonság</a:t>
            </a:r>
          </a:p>
          <a:p>
            <a:r>
              <a:rPr lang="hu-HU" dirty="0" smtClean="0"/>
              <a:t>Gyors </a:t>
            </a:r>
            <a:r>
              <a:rPr lang="hu-HU" dirty="0"/>
              <a:t>és szakértő kommunikáció</a:t>
            </a:r>
            <a:endParaRPr lang="hu-HU" sz="3200" b="0" dirty="0" smtClean="0">
              <a:effectLst/>
            </a:endParaRPr>
          </a:p>
          <a:p>
            <a:r>
              <a:rPr lang="hu-HU" dirty="0" smtClean="0"/>
              <a:t>Modulok a legnépszerűbb webáruházi keretrendszerekhez</a:t>
            </a:r>
            <a:endParaRPr lang="hu-HU" sz="3200" b="0" dirty="0" smtClean="0">
              <a:effectLst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558413"/>
            <a:ext cx="3968750" cy="50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A lehetőségek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38275"/>
            <a:ext cx="10515600" cy="4875511"/>
          </a:xfrm>
        </p:spPr>
        <p:txBody>
          <a:bodyPr>
            <a:noAutofit/>
          </a:bodyPr>
          <a:lstStyle/>
          <a:p>
            <a:r>
              <a:rPr lang="hu-HU" dirty="0" smtClean="0"/>
              <a:t>Egyidejűleg korlátlan számú</a:t>
            </a:r>
          </a:p>
          <a:p>
            <a:pPr lvl="1"/>
            <a:r>
              <a:rPr lang="hu-HU" dirty="0" smtClean="0"/>
              <a:t>Fizetési szolgáltató</a:t>
            </a:r>
          </a:p>
          <a:p>
            <a:pPr lvl="1"/>
            <a:r>
              <a:rPr lang="hu-HU" dirty="0" smtClean="0"/>
              <a:t>Devizanem</a:t>
            </a:r>
          </a:p>
          <a:p>
            <a:pPr lvl="1"/>
            <a:r>
              <a:rPr lang="hu-HU" dirty="0" smtClean="0"/>
              <a:t>Fizetési mód</a:t>
            </a:r>
          </a:p>
          <a:p>
            <a:r>
              <a:rPr lang="hu-HU" dirty="0" err="1" smtClean="0"/>
              <a:t>Shoprenter</a:t>
            </a:r>
            <a:r>
              <a:rPr lang="hu-HU" dirty="0" smtClean="0"/>
              <a:t> integráció</a:t>
            </a:r>
          </a:p>
          <a:p>
            <a:r>
              <a:rPr lang="hu-HU" dirty="0" smtClean="0"/>
              <a:t>Számlázz.hu integráció</a:t>
            </a:r>
            <a:endParaRPr lang="hu-HU" sz="3200" b="0" dirty="0" smtClean="0">
              <a:effectLst/>
            </a:endParaRPr>
          </a:p>
          <a:p>
            <a:r>
              <a:rPr lang="hu-HU" dirty="0" smtClean="0"/>
              <a:t>Átlátható díjcsomagok</a:t>
            </a:r>
          </a:p>
          <a:p>
            <a:r>
              <a:rPr lang="hu-HU" dirty="0" smtClean="0"/>
              <a:t>Civil szervezetek támogatása</a:t>
            </a:r>
          </a:p>
          <a:p>
            <a:r>
              <a:rPr lang="hu-HU" dirty="0" smtClean="0"/>
              <a:t>Nagyfelhasználóknak kedvezményes, egyedi ajánlatok</a:t>
            </a:r>
          </a:p>
          <a:p>
            <a:r>
              <a:rPr lang="hu-HU" dirty="0" smtClean="0"/>
              <a:t>PHP, </a:t>
            </a:r>
            <a:r>
              <a:rPr lang="hu-HU" dirty="0" err="1" smtClean="0"/>
              <a:t>iOS</a:t>
            </a:r>
            <a:r>
              <a:rPr lang="hu-HU" dirty="0" smtClean="0"/>
              <a:t> és </a:t>
            </a:r>
            <a:r>
              <a:rPr lang="hu-HU" dirty="0" err="1" smtClean="0"/>
              <a:t>Android</a:t>
            </a:r>
            <a:r>
              <a:rPr lang="hu-HU" dirty="0" smtClean="0"/>
              <a:t> SDK egyedi fejlesztésű webáruházaknak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558413"/>
            <a:ext cx="3968750" cy="50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CBADE"/>
                </a:solidFill>
              </a:rPr>
              <a:t>A Szolgáltatók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33" y="8068556"/>
            <a:ext cx="652972" cy="65297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15" y="2340412"/>
            <a:ext cx="1524000" cy="1524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3" y="2530475"/>
            <a:ext cx="1524000" cy="1524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0" y="3739752"/>
            <a:ext cx="1524000" cy="1524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71" y="2290010"/>
            <a:ext cx="1524000" cy="1524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50471"/>
            <a:ext cx="1524000" cy="1524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5119353"/>
            <a:ext cx="1191419" cy="11914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1307698"/>
            <a:ext cx="1524000" cy="1524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468" y="5119353"/>
            <a:ext cx="1051806" cy="105180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10" y="2544277"/>
            <a:ext cx="1195475" cy="11954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385" y="5131197"/>
            <a:ext cx="1524000" cy="1524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78437"/>
            <a:ext cx="1524000" cy="1524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2607175"/>
            <a:ext cx="1228725" cy="122872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530475"/>
            <a:ext cx="1524000" cy="152400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85875"/>
            <a:ext cx="1524000" cy="1524000"/>
          </a:xfrm>
          <a:prstGeom prst="rect">
            <a:avLst/>
          </a:prstGeom>
        </p:spPr>
      </p:pic>
      <p:pic>
        <p:nvPicPr>
          <p:cNvPr id="2052" name="Picture 4" descr="Képtalálat a következőre: „six payment logo”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90" y="3972708"/>
            <a:ext cx="1994360" cy="12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k&amp;h”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787" y="3739752"/>
            <a:ext cx="1370807" cy="13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éptalálat a következőre: „cib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2" y="3933626"/>
            <a:ext cx="1233488" cy="12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éptalálat a következőre: „payu”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40" y="388262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csolódó kép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685726"/>
            <a:ext cx="28956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éptalálat a következőre: „paysafecard”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571229"/>
            <a:ext cx="28956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amex”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79" y="5218941"/>
            <a:ext cx="1324824" cy="132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77" y="3835900"/>
            <a:ext cx="1770158" cy="1770158"/>
          </a:xfrm>
          <a:prstGeom prst="rect">
            <a:avLst/>
          </a:prstGeom>
        </p:spPr>
      </p:pic>
      <p:pic>
        <p:nvPicPr>
          <p:cNvPr id="15362" name="Picture 2" descr="Képtalálat a következőre: „global payments”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925" y="649038"/>
            <a:ext cx="1658006" cy="65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61" y="890801"/>
            <a:ext cx="2207660" cy="41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Képtalálat a következőre: „mastercard”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32" y="5445052"/>
            <a:ext cx="1274323" cy="9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Képtalálat a következőre: „maestro”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7" y="5445424"/>
            <a:ext cx="1273846" cy="9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Képtalálat a következőre: „simplepay”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83" y="299640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3CBADE"/>
                </a:solidFill>
              </a:rPr>
              <a:t>Akik szintén minket választottak…</a:t>
            </a:r>
            <a:endParaRPr lang="hu-HU" b="1" dirty="0"/>
          </a:p>
        </p:txBody>
      </p:sp>
      <p:pic>
        <p:nvPicPr>
          <p:cNvPr id="1026" name="Picture 2" descr="Képtalálat a következőre: „libri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5" y="1895765"/>
            <a:ext cx="3333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Booklin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9" y="5598612"/>
            <a:ext cx="28098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éptalálat a következőre: „Sziget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521" y="2500658"/>
            <a:ext cx="26289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éptalálat a következőre: „akvárium klub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925" y="7284403"/>
            <a:ext cx="23812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éptalálat a következőre: „Játéknet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18" y="2240870"/>
            <a:ext cx="37909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éptalálat a következőre: „Groby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4" y="4779149"/>
            <a:ext cx="2494643" cy="13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éptalálat a következőre: „shopbuilder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23" y="4014517"/>
            <a:ext cx="2191913" cy="12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éptalálat a következőre: „szamlazz.hu”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59" y="5310120"/>
            <a:ext cx="1390591" cy="139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éptalálat a következőre: „budapestpark logo”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8" y="3553171"/>
            <a:ext cx="2720877" cy="175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Képtalálat a következőre: „repjegy.hu logo”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540420"/>
            <a:ext cx="3790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éptalálat a következőre: „istyle”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492677"/>
            <a:ext cx="25908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www.paymentgateway.hu/wp-content/uploads/2015/09/hada-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51" y="3938040"/>
            <a:ext cx="292177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Képtalálat a következőre: „220 volt logo”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90" y="5121115"/>
            <a:ext cx="2123394" cy="9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4325" y="365125"/>
            <a:ext cx="5895975" cy="2273300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3CBADE"/>
                </a:solidFill>
              </a:rPr>
              <a:t>Kiemelt </a:t>
            </a:r>
            <a:r>
              <a:rPr lang="hu-HU" sz="4800" b="1" dirty="0" smtClean="0">
                <a:solidFill>
                  <a:srgbClr val="3CBADE"/>
                </a:solidFill>
              </a:rPr>
              <a:t>ajánlatunk a</a:t>
            </a:r>
            <a:br>
              <a:rPr lang="hu-HU" sz="4800" b="1" dirty="0" smtClean="0">
                <a:solidFill>
                  <a:srgbClr val="3CBADE"/>
                </a:solidFill>
              </a:rPr>
            </a:br>
            <a:r>
              <a:rPr lang="hu-HU" sz="4800" b="1" dirty="0" smtClean="0">
                <a:solidFill>
                  <a:srgbClr val="3CBADE"/>
                </a:solidFill>
              </a:rPr>
              <a:t>konferencia résztvevőinek</a:t>
            </a:r>
            <a:endParaRPr lang="hu-HU" sz="4800" b="1" dirty="0">
              <a:solidFill>
                <a:srgbClr val="3CBADE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133850"/>
            <a:ext cx="5181600" cy="204311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Kedvezményes ajánlat:</a:t>
            </a:r>
          </a:p>
          <a:p>
            <a:pPr marL="0" indent="0" algn="ctr">
              <a:buNone/>
            </a:pPr>
            <a:r>
              <a:rPr lang="hu-HU" dirty="0"/>
              <a:t>https://www.paymentgateway.hu/dijcsomagok/?konferencia</a:t>
            </a:r>
            <a:endParaRPr lang="hu-HU" dirty="0"/>
          </a:p>
        </p:txBody>
      </p:sp>
      <p:pic>
        <p:nvPicPr>
          <p:cNvPr id="16387" name="Picture 3" descr="C:\Users\Horváth Attila\Downloads\QR_Code_Konferencia_QR_j_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85738"/>
            <a:ext cx="6496049" cy="64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3CBADE"/>
                </a:solidFill>
              </a:rPr>
              <a:t>Köszönöm a figyelmet!</a:t>
            </a:r>
            <a:endParaRPr lang="hu-HU" sz="5400" b="1" dirty="0">
              <a:solidFill>
                <a:srgbClr val="3CBADE"/>
              </a:solidFill>
            </a:endParaRPr>
          </a:p>
        </p:txBody>
      </p:sp>
      <p:pic>
        <p:nvPicPr>
          <p:cNvPr id="5" name="Picture 2" descr="Képtalálat a következőre: „question mark ic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04" y="2492896"/>
            <a:ext cx="3376389" cy="33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35360" y="475530"/>
            <a:ext cx="11521280" cy="2648670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3CBADE"/>
                </a:solidFill>
              </a:rPr>
              <a:t>www.paymentgateway.hu</a:t>
            </a:r>
            <a:endParaRPr lang="hu-HU" sz="5400" b="1" dirty="0">
              <a:solidFill>
                <a:srgbClr val="3CBADE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351584" y="3499867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/>
              <a:t>Dr. Horváth Attila</a:t>
            </a:r>
          </a:p>
          <a:p>
            <a:pPr algn="ctr"/>
            <a:r>
              <a:rPr lang="hu-HU" sz="3200" b="1" dirty="0"/>
              <a:t>+36 </a:t>
            </a:r>
            <a:r>
              <a:rPr lang="hu-HU" sz="3200" b="1" dirty="0" smtClean="0"/>
              <a:t>20 284 7952</a:t>
            </a:r>
            <a:endParaRPr lang="hu-HU" sz="3200" b="1" dirty="0"/>
          </a:p>
          <a:p>
            <a:pPr algn="ctr"/>
            <a:r>
              <a:rPr lang="hu-HU" sz="3200" dirty="0" smtClean="0"/>
              <a:t>paymentgateway@bigfish.hu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07568" y="572775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/>
              <a:t>https://hu.linkedin.com/in/</a:t>
            </a:r>
            <a:r>
              <a:rPr lang="hu-HU" sz="3200" b="1" dirty="0"/>
              <a:t>drattilahorvath</a:t>
            </a:r>
          </a:p>
        </p:txBody>
      </p:sp>
      <p:pic>
        <p:nvPicPr>
          <p:cNvPr id="6" name="Picture 2" descr="Képtalálat a következőre: „linkedin logo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5828851"/>
            <a:ext cx="382588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Horváth Attila\Downloads\bf_pmgw_2-large_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1" y="546100"/>
            <a:ext cx="411638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2062163"/>
            <a:ext cx="10515600" cy="2852737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CBADE"/>
                </a:solidFill>
              </a:rPr>
              <a:t>Feladatok és trendek</a:t>
            </a:r>
            <a:endParaRPr lang="hu-HU" b="1" dirty="0">
              <a:solidFill>
                <a:srgbClr val="3CBADE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941888"/>
            <a:ext cx="10515600" cy="1500187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Amit tapasztalunk, és amiben reménykedünk…</a:t>
            </a:r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4" y="0"/>
            <a:ext cx="11589346" cy="37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>
                <a:solidFill>
                  <a:srgbClr val="3CBADE"/>
                </a:solidFill>
              </a:rPr>
              <a:t>Millenials</a:t>
            </a:r>
            <a:r>
              <a:rPr lang="hu-HU" b="1" dirty="0" smtClean="0">
                <a:solidFill>
                  <a:srgbClr val="3CBADE"/>
                </a:solidFill>
              </a:rPr>
              <a:t>: A legnépesebb korosztály</a:t>
            </a:r>
            <a:endParaRPr lang="en-US" b="1" dirty="0">
              <a:solidFill>
                <a:srgbClr val="3CBADE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Millenials</a:t>
            </a:r>
            <a:endParaRPr lang="en-US" dirty="0"/>
          </a:p>
        </p:txBody>
      </p:sp>
      <p:sp>
        <p:nvSpPr>
          <p:cNvPr id="2" name="AutoShape 2" descr="Képtalálat a következőre: „millennial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techmoran.com/wp-content/uploads/2017/11/millennia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4"/>
          <a:stretch/>
        </p:blipFill>
        <p:spPr bwMode="auto">
          <a:xfrm>
            <a:off x="-1" y="1345838"/>
            <a:ext cx="12192001" cy="55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>
                <a:solidFill>
                  <a:srgbClr val="3CBADE"/>
                </a:solidFill>
              </a:rPr>
              <a:t>On</a:t>
            </a:r>
            <a:r>
              <a:rPr lang="hu-HU" b="1" dirty="0">
                <a:solidFill>
                  <a:srgbClr val="3CBADE"/>
                </a:solidFill>
              </a:rPr>
              <a:t> </a:t>
            </a:r>
            <a:r>
              <a:rPr lang="hu-HU" b="1" dirty="0" err="1">
                <a:solidFill>
                  <a:srgbClr val="3CBADE"/>
                </a:solidFill>
              </a:rPr>
              <a:t>demand</a:t>
            </a:r>
            <a:r>
              <a:rPr lang="hu-HU" b="1" dirty="0">
                <a:solidFill>
                  <a:srgbClr val="3CBADE"/>
                </a:solidFill>
              </a:rPr>
              <a:t> gazdaság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2050" name="Picture 2" descr="Képtalálat a következőre: „on demand economy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5607"/>
            <a:ext cx="10567410" cy="53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A </a:t>
            </a:r>
            <a:r>
              <a:rPr lang="hu-HU" b="1" dirty="0" err="1">
                <a:solidFill>
                  <a:srgbClr val="3CBADE"/>
                </a:solidFill>
              </a:rPr>
              <a:t>bluetooth</a:t>
            </a:r>
            <a:r>
              <a:rPr lang="hu-HU" b="1" dirty="0">
                <a:solidFill>
                  <a:srgbClr val="3CBADE"/>
                </a:solidFill>
              </a:rPr>
              <a:t> reneszánsza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3076" name="Picture 4" descr="Képtalálat a következőre: „BLUETOOTH technology”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8097" y="1669"/>
            <a:ext cx="9553903" cy="685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3CBADE"/>
                </a:solidFill>
              </a:rPr>
              <a:t>Személyi asszisztensek</a:t>
            </a:r>
            <a:endParaRPr lang="en-US" b="1" dirty="0">
              <a:solidFill>
                <a:srgbClr val="3CBADE"/>
              </a:solidFill>
            </a:endParaRPr>
          </a:p>
        </p:txBody>
      </p:sp>
      <p:pic>
        <p:nvPicPr>
          <p:cNvPr id="4098" name="Picture 2" descr="Képtalálat a következőre: „amazon echo google home”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2"/>
          <a:stretch/>
        </p:blipFill>
        <p:spPr bwMode="auto">
          <a:xfrm>
            <a:off x="0" y="1095375"/>
            <a:ext cx="12192001" cy="5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600</Words>
  <Application>Microsoft Office PowerPoint</Application>
  <PresentationFormat>Egyéni</PresentationFormat>
  <Paragraphs>197</Paragraphs>
  <Slides>47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Office-téma</vt:lpstr>
      <vt:lpstr>Kereskedői igények - szolgáltatói válaszok az online fizetésekben 2017</vt:lpstr>
      <vt:lpstr>Beköszönő</vt:lpstr>
      <vt:lpstr>Mi is az a mobilfizetés?</vt:lpstr>
      <vt:lpstr>PowerPoint bemutató</vt:lpstr>
      <vt:lpstr>Feladatok és trendek</vt:lpstr>
      <vt:lpstr>Millenials: A legnépesebb korosztály</vt:lpstr>
      <vt:lpstr>On demand gazdaság</vt:lpstr>
      <vt:lpstr>A bluetooth reneszánsza</vt:lpstr>
      <vt:lpstr>Személyi asszisztensek</vt:lpstr>
      <vt:lpstr>Sharing economy</vt:lpstr>
      <vt:lpstr>A legfontosabb  trendek</vt:lpstr>
      <vt:lpstr>(Google) Payment Request API</vt:lpstr>
      <vt:lpstr>PowerPoint bemutató</vt:lpstr>
      <vt:lpstr>Desktop és mobil</vt:lpstr>
      <vt:lpstr>Kártya megadása vagy kiválasztása</vt:lpstr>
      <vt:lpstr>Részletező</vt:lpstr>
      <vt:lpstr>Kapcsolattartási adatok</vt:lpstr>
      <vt:lpstr>Szállítási cím és mód</vt:lpstr>
      <vt:lpstr>Szállítási cím és mód</vt:lpstr>
      <vt:lpstr>UX</vt:lpstr>
      <vt:lpstr>Azonnali átutlás</vt:lpstr>
      <vt:lpstr>Azonnali átutalás Magyarországon</vt:lpstr>
      <vt:lpstr>Miért éppen India?</vt:lpstr>
      <vt:lpstr>Best practice - Google Tez</vt:lpstr>
      <vt:lpstr>Előfeltételek</vt:lpstr>
      <vt:lpstr>Sikerkritériumok</vt:lpstr>
      <vt:lpstr>Cash mode - Audio QR</vt:lpstr>
      <vt:lpstr>Ázsia előz: Alipay/WhatsAppPay/FeliCa</vt:lpstr>
      <vt:lpstr>Feladatok és trendek</vt:lpstr>
      <vt:lpstr>Mit szeretne a kereskedő?</vt:lpstr>
      <vt:lpstr>Mit kap?</vt:lpstr>
      <vt:lpstr>Mit kap?</vt:lpstr>
      <vt:lpstr>Mit kap?</vt:lpstr>
      <vt:lpstr>Mit kap?</vt:lpstr>
      <vt:lpstr>Mit kap?</vt:lpstr>
      <vt:lpstr>Mit kap?</vt:lpstr>
      <vt:lpstr>Mit kap?</vt:lpstr>
      <vt:lpstr>Mit kap?</vt:lpstr>
      <vt:lpstr>Payment Gateway</vt:lpstr>
      <vt:lpstr>A múlt és a jelen…</vt:lpstr>
      <vt:lpstr>A lehetőségek</vt:lpstr>
      <vt:lpstr>A lehetőségek</vt:lpstr>
      <vt:lpstr>A Szolgáltatók</vt:lpstr>
      <vt:lpstr>Akik szintén minket választottak…</vt:lpstr>
      <vt:lpstr>Kiemelt ajánlatunk a konferencia résztvevőinek</vt:lpstr>
      <vt:lpstr>Köszönöm a figyelmet!</vt:lpstr>
      <vt:lpstr>www.paymentgateway.hu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Horváth Attila</dc:creator>
  <cp:lastModifiedBy>Horváth Attila</cp:lastModifiedBy>
  <cp:revision>55</cp:revision>
  <dcterms:created xsi:type="dcterms:W3CDTF">2017-03-27T07:39:55Z</dcterms:created>
  <dcterms:modified xsi:type="dcterms:W3CDTF">2017-11-28T23:11:02Z</dcterms:modified>
</cp:coreProperties>
</file>