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66" r:id="rId3"/>
    <p:sldId id="289" r:id="rId4"/>
    <p:sldId id="264" r:id="rId5"/>
    <p:sldId id="283" r:id="rId6"/>
    <p:sldId id="260" r:id="rId7"/>
    <p:sldId id="285" r:id="rId8"/>
    <p:sldId id="292" r:id="rId9"/>
    <p:sldId id="290" r:id="rId10"/>
    <p:sldId id="288" r:id="rId11"/>
    <p:sldId id="286" r:id="rId12"/>
    <p:sldId id="287" r:id="rId13"/>
    <p:sldId id="293" r:id="rId14"/>
    <p:sldId id="263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73540" autoAdjust="0"/>
  </p:normalViewPr>
  <p:slideViewPr>
    <p:cSldViewPr snapToGrid="0">
      <p:cViewPr varScale="1">
        <p:scale>
          <a:sx n="50" d="100"/>
          <a:sy n="50" d="100"/>
        </p:scale>
        <p:origin x="147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8C7BE-3907-4E7D-A9E2-AC84704B967E}" type="datetimeFigureOut">
              <a:rPr lang="hu-HU" smtClean="0"/>
              <a:t>2017. 12. 06.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77551-D0A3-4503-AA25-1F0D5D2062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6624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77551-D0A3-4503-AA25-1F0D5D206299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2678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77551-D0A3-4503-AA25-1F0D5D206299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9629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77551-D0A3-4503-AA25-1F0D5D206299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4248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hu-HU" dirty="0">
              <a:solidFill>
                <a:schemeClr val="bg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hu-HU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77551-D0A3-4503-AA25-1F0D5D206299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5233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77551-D0A3-4503-AA25-1F0D5D206299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4623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77551-D0A3-4503-AA25-1F0D5D206299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4141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77551-D0A3-4503-AA25-1F0D5D206299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3162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>
              <a:solidFill>
                <a:schemeClr val="bg1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hu-HU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77551-D0A3-4503-AA25-1F0D5D206299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5817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77551-D0A3-4503-AA25-1F0D5D206299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8620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85BE-A4BF-4961-BE5E-BFCAE2426BD9}" type="datetimeFigureOut">
              <a:rPr lang="hu-HU" smtClean="0"/>
              <a:t>2017. 12. 06.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3093-6491-454E-B39A-05CCAFD36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9555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85BE-A4BF-4961-BE5E-BFCAE2426BD9}" type="datetimeFigureOut">
              <a:rPr lang="hu-HU" smtClean="0"/>
              <a:t>2017. 12. 06.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3093-6491-454E-B39A-05CCAFD36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2307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85BE-A4BF-4961-BE5E-BFCAE2426BD9}" type="datetimeFigureOut">
              <a:rPr lang="hu-HU" smtClean="0"/>
              <a:t>2017. 12. 06.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3093-6491-454E-B39A-05CCAFD36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775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85BE-A4BF-4961-BE5E-BFCAE2426BD9}" type="datetimeFigureOut">
              <a:rPr lang="hu-HU" smtClean="0"/>
              <a:t>2017. 12. 06.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3093-6491-454E-B39A-05CCAFD36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472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85BE-A4BF-4961-BE5E-BFCAE2426BD9}" type="datetimeFigureOut">
              <a:rPr lang="hu-HU" smtClean="0"/>
              <a:t>2017. 12. 06.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3093-6491-454E-B39A-05CCAFD36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191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85BE-A4BF-4961-BE5E-BFCAE2426BD9}" type="datetimeFigureOut">
              <a:rPr lang="hu-HU" smtClean="0"/>
              <a:t>2017. 12. 06.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3093-6491-454E-B39A-05CCAFD36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1397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85BE-A4BF-4961-BE5E-BFCAE2426BD9}" type="datetimeFigureOut">
              <a:rPr lang="hu-HU" smtClean="0"/>
              <a:t>2017. 12. 06.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3093-6491-454E-B39A-05CCAFD36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615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85BE-A4BF-4961-BE5E-BFCAE2426BD9}" type="datetimeFigureOut">
              <a:rPr lang="hu-HU" smtClean="0"/>
              <a:t>2017. 12. 06.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3093-6491-454E-B39A-05CCAFD36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6816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85BE-A4BF-4961-BE5E-BFCAE2426BD9}" type="datetimeFigureOut">
              <a:rPr lang="hu-HU" smtClean="0"/>
              <a:t>2017. 12. 06.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3093-6491-454E-B39A-05CCAFD36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061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85BE-A4BF-4961-BE5E-BFCAE2426BD9}" type="datetimeFigureOut">
              <a:rPr lang="hu-HU" smtClean="0"/>
              <a:t>2017. 12. 06.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3093-6491-454E-B39A-05CCAFD36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8763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085BE-A4BF-4961-BE5E-BFCAE2426BD9}" type="datetimeFigureOut">
              <a:rPr lang="hu-HU" smtClean="0"/>
              <a:t>2017. 12. 06.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3093-6491-454E-B39A-05CCAFD36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1599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085BE-A4BF-4961-BE5E-BFCAE2426BD9}" type="datetimeFigureOut">
              <a:rPr lang="hu-HU" smtClean="0"/>
              <a:t>2017. 12. 06.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E3093-6491-454E-B39A-05CCAFD360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954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34.png"/><Relationship Id="rId10" Type="http://schemas.openxmlformats.org/officeDocument/2006/relationships/image" Target="../media/image46.png"/><Relationship Id="rId4" Type="http://schemas.openxmlformats.org/officeDocument/2006/relationships/image" Target="../media/image2.png"/><Relationship Id="rId9" Type="http://schemas.openxmlformats.org/officeDocument/2006/relationships/image" Target="../media/image45.png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9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8.png"/><Relationship Id="rId5" Type="http://schemas.openxmlformats.org/officeDocument/2006/relationships/image" Target="../media/image2.pn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>
          <a:xfrm>
            <a:off x="0" y="1498"/>
            <a:ext cx="1219791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158" y="13525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>
                <a:solidFill>
                  <a:schemeClr val="bg1"/>
                </a:solidFill>
              </a:rPr>
              <a:t>Dr. Al-Absi Gáber Seif</a:t>
            </a:r>
            <a:endParaRPr lang="hu-HU" sz="6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859"/>
            <a:ext cx="1663317" cy="50158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41158" y="46049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200" b="1" dirty="0">
                <a:solidFill>
                  <a:schemeClr val="bg1"/>
                </a:solidFill>
              </a:rPr>
              <a:t>A mobilfizetés kora – ezt tanultuk meg egy nyár alatt a műfajban</a:t>
            </a:r>
            <a:endParaRPr lang="hu-HU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26" y="2459504"/>
            <a:ext cx="4626886" cy="19389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6" y="348696"/>
            <a:ext cx="2164879" cy="69534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t="34995" b="36744"/>
          <a:stretch/>
        </p:blipFill>
        <p:spPr>
          <a:xfrm>
            <a:off x="9332843" y="324601"/>
            <a:ext cx="2545717" cy="719437"/>
          </a:xfrm>
          <a:prstGeom prst="rect">
            <a:avLst/>
          </a:prstGeom>
        </p:spPr>
      </p:pic>
      <p:pic>
        <p:nvPicPr>
          <p:cNvPr id="10" name="Picture 2" descr="Képtalálat a következőre: „pci dss”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431" y="5575009"/>
            <a:ext cx="1207129" cy="95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572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>
          <a:xfrm>
            <a:off x="-6020" y="0"/>
            <a:ext cx="12197917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859"/>
            <a:ext cx="1663317" cy="50158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86384" y="3786809"/>
            <a:ext cx="398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0" y="16996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u="sng" dirty="0">
                <a:solidFill>
                  <a:schemeClr val="bg1"/>
                </a:solidFill>
              </a:rPr>
              <a:t>Mobilfizetés a </a:t>
            </a:r>
            <a:r>
              <a:rPr lang="hu-HU" sz="4000" b="1" u="sng" dirty="0" err="1">
                <a:solidFill>
                  <a:schemeClr val="bg1"/>
                </a:solidFill>
              </a:rPr>
              <a:t>Simple</a:t>
            </a:r>
            <a:r>
              <a:rPr lang="hu-HU" sz="4000" b="1" u="sng" dirty="0">
                <a:solidFill>
                  <a:schemeClr val="bg1"/>
                </a:solidFill>
              </a:rPr>
              <a:t> alkalmazással</a:t>
            </a: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44" y="3636278"/>
            <a:ext cx="5121228" cy="2542581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939"/>
            <a:ext cx="6421244" cy="2549022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7" y="348696"/>
            <a:ext cx="1444942" cy="4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3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>
          <a:xfrm>
            <a:off x="-6020" y="0"/>
            <a:ext cx="12197917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45420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u="sng" dirty="0">
                <a:solidFill>
                  <a:schemeClr val="bg1"/>
                </a:solidFill>
              </a:rPr>
              <a:t>Mobilfizetés az OTP Bank ügyfeleinek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859"/>
            <a:ext cx="1663317" cy="501588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 rotWithShape="1">
          <a:blip r:embed="rId5"/>
          <a:srcRect b="15492"/>
          <a:stretch/>
        </p:blipFill>
        <p:spPr>
          <a:xfrm>
            <a:off x="5023403" y="977423"/>
            <a:ext cx="2139070" cy="256090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86384" y="3786809"/>
            <a:ext cx="398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5901448" y="3733045"/>
            <a:ext cx="398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175029" y="3395804"/>
            <a:ext cx="31608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u="sng" dirty="0">
                <a:solidFill>
                  <a:schemeClr val="bg1"/>
                </a:solidFill>
              </a:rPr>
              <a:t>72 óra</a:t>
            </a:r>
          </a:p>
          <a:p>
            <a:pPr algn="ctr"/>
            <a:endParaRPr lang="hu-HU" sz="2800" dirty="0">
              <a:solidFill>
                <a:schemeClr val="bg1"/>
              </a:solidFill>
            </a:endParaRP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6000+ db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~6000 </a:t>
            </a:r>
            <a:r>
              <a:rPr lang="hu-HU" sz="2800" dirty="0" err="1">
                <a:solidFill>
                  <a:schemeClr val="bg1"/>
                </a:solidFill>
              </a:rPr>
              <a:t>trx</a:t>
            </a:r>
            <a:endParaRPr lang="hu-HU" sz="2800" dirty="0">
              <a:solidFill>
                <a:schemeClr val="bg1"/>
              </a:solidFill>
            </a:endParaRP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16,5+ millió Ft</a:t>
            </a:r>
          </a:p>
        </p:txBody>
      </p:sp>
      <p:sp>
        <p:nvSpPr>
          <p:cNvPr id="41" name="Szövegdoboz 40"/>
          <p:cNvSpPr txBox="1"/>
          <p:nvPr/>
        </p:nvSpPr>
        <p:spPr>
          <a:xfrm>
            <a:off x="4597772" y="3390900"/>
            <a:ext cx="31608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u="sng" dirty="0">
                <a:solidFill>
                  <a:schemeClr val="bg1"/>
                </a:solidFill>
              </a:rPr>
              <a:t>10 nap</a:t>
            </a:r>
          </a:p>
          <a:p>
            <a:pPr algn="ctr"/>
            <a:endParaRPr lang="hu-HU" sz="2800" dirty="0">
              <a:solidFill>
                <a:schemeClr val="bg1"/>
              </a:solidFill>
            </a:endParaRP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10.000+ db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23.000+ </a:t>
            </a:r>
            <a:r>
              <a:rPr lang="hu-HU" sz="2800" dirty="0" err="1">
                <a:solidFill>
                  <a:schemeClr val="bg1"/>
                </a:solidFill>
              </a:rPr>
              <a:t>trx</a:t>
            </a:r>
            <a:endParaRPr lang="hu-HU" sz="2800" dirty="0">
              <a:solidFill>
                <a:schemeClr val="bg1"/>
              </a:solidFill>
            </a:endParaRP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75+ millió Ft</a:t>
            </a:r>
          </a:p>
        </p:txBody>
      </p:sp>
      <p:sp>
        <p:nvSpPr>
          <p:cNvPr id="42" name="Szövegdoboz 41"/>
          <p:cNvSpPr txBox="1"/>
          <p:nvPr/>
        </p:nvSpPr>
        <p:spPr>
          <a:xfrm>
            <a:off x="8184291" y="3390900"/>
            <a:ext cx="31608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u="sng" dirty="0">
                <a:solidFill>
                  <a:schemeClr val="bg1"/>
                </a:solidFill>
              </a:rPr>
              <a:t>78 nap</a:t>
            </a:r>
          </a:p>
          <a:p>
            <a:pPr algn="ctr"/>
            <a:endParaRPr lang="hu-HU" sz="2800" dirty="0">
              <a:solidFill>
                <a:schemeClr val="bg1"/>
              </a:solidFill>
            </a:endParaRP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220.000+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840+ millió Ft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Átlag 3800 Ft</a:t>
            </a:r>
          </a:p>
        </p:txBody>
      </p:sp>
      <p:pic>
        <p:nvPicPr>
          <p:cNvPr id="12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7" y="348696"/>
            <a:ext cx="1444942" cy="4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9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>
          <a:xfrm>
            <a:off x="-6020" y="0"/>
            <a:ext cx="12197917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383872" y="65425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u="sng" dirty="0">
                <a:solidFill>
                  <a:schemeClr val="bg1"/>
                </a:solidFill>
              </a:rPr>
              <a:t>Mobilfizetés mindenkinek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859"/>
            <a:ext cx="1663317" cy="50158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86384" y="3786809"/>
            <a:ext cx="398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5901448" y="3733045"/>
            <a:ext cx="398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-202406" y="2515732"/>
            <a:ext cx="31608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u="sng" dirty="0">
                <a:solidFill>
                  <a:schemeClr val="bg1"/>
                </a:solidFill>
              </a:rPr>
              <a:t>72 óra</a:t>
            </a:r>
          </a:p>
          <a:p>
            <a:pPr algn="ctr"/>
            <a:endParaRPr lang="hu-HU" sz="2800" dirty="0">
              <a:solidFill>
                <a:schemeClr val="bg1"/>
              </a:solidFill>
            </a:endParaRP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1400+ db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1400+ </a:t>
            </a:r>
            <a:r>
              <a:rPr lang="hu-HU" sz="2800" dirty="0" err="1">
                <a:solidFill>
                  <a:schemeClr val="bg1"/>
                </a:solidFill>
              </a:rPr>
              <a:t>trx</a:t>
            </a:r>
            <a:endParaRPr lang="hu-HU" sz="2800" dirty="0">
              <a:solidFill>
                <a:schemeClr val="bg1"/>
              </a:solidFill>
            </a:endParaRP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3 millió Ft</a:t>
            </a:r>
          </a:p>
        </p:txBody>
      </p:sp>
      <p:sp>
        <p:nvSpPr>
          <p:cNvPr id="41" name="Szövegdoboz 40"/>
          <p:cNvSpPr txBox="1"/>
          <p:nvPr/>
        </p:nvSpPr>
        <p:spPr>
          <a:xfrm>
            <a:off x="2264876" y="2528746"/>
            <a:ext cx="31608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u="sng" dirty="0">
                <a:solidFill>
                  <a:schemeClr val="bg1"/>
                </a:solidFill>
              </a:rPr>
              <a:t>33 nap</a:t>
            </a:r>
          </a:p>
          <a:p>
            <a:pPr algn="ctr"/>
            <a:endParaRPr lang="hu-HU" sz="2800" dirty="0">
              <a:solidFill>
                <a:schemeClr val="bg1"/>
              </a:solidFill>
            </a:endParaRP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5000 b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22.000+ </a:t>
            </a:r>
            <a:r>
              <a:rPr lang="hu-HU" sz="2800" dirty="0" err="1">
                <a:solidFill>
                  <a:schemeClr val="bg1"/>
                </a:solidFill>
              </a:rPr>
              <a:t>trx</a:t>
            </a:r>
            <a:endParaRPr lang="hu-HU" sz="2800" dirty="0">
              <a:solidFill>
                <a:schemeClr val="bg1"/>
              </a:solidFill>
            </a:endParaRP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40+ millió Ft</a:t>
            </a:r>
          </a:p>
        </p:txBody>
      </p:sp>
      <p:sp>
        <p:nvSpPr>
          <p:cNvPr id="42" name="Szövegdoboz 41"/>
          <p:cNvSpPr txBox="1"/>
          <p:nvPr/>
        </p:nvSpPr>
        <p:spPr>
          <a:xfrm>
            <a:off x="5158488" y="2541760"/>
            <a:ext cx="334584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u="sng" dirty="0">
                <a:solidFill>
                  <a:schemeClr val="bg1"/>
                </a:solidFill>
              </a:rPr>
              <a:t>Jelenleg</a:t>
            </a:r>
          </a:p>
          <a:p>
            <a:pPr algn="ctr"/>
            <a:endParaRPr lang="hu-HU" sz="2800" dirty="0">
              <a:solidFill>
                <a:schemeClr val="bg1"/>
              </a:solidFill>
            </a:endParaRP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45.000+ </a:t>
            </a:r>
            <a:r>
              <a:rPr lang="hu-HU" sz="2800" dirty="0" err="1">
                <a:solidFill>
                  <a:schemeClr val="bg1"/>
                </a:solidFill>
              </a:rPr>
              <a:t>trx</a:t>
            </a:r>
            <a:endParaRPr lang="hu-HU" sz="2800" dirty="0">
              <a:solidFill>
                <a:schemeClr val="bg1"/>
              </a:solidFill>
            </a:endParaRP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82+ millió Ft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132 millió Ft feltöltés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4840" y="2378302"/>
            <a:ext cx="7116029" cy="3914162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7" y="348696"/>
            <a:ext cx="1444942" cy="4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2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>
          <a:xfrm>
            <a:off x="0" y="0"/>
            <a:ext cx="12197917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25" y="1449997"/>
            <a:ext cx="1315153" cy="1315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270" y="239137"/>
            <a:ext cx="11986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err="1">
                <a:solidFill>
                  <a:schemeClr val="bg1"/>
                </a:solidFill>
              </a:rPr>
              <a:t>Simple</a:t>
            </a:r>
            <a:r>
              <a:rPr lang="hu-HU" sz="3600" dirty="0">
                <a:solidFill>
                  <a:schemeClr val="bg1"/>
                </a:solidFill>
              </a:rPr>
              <a:t> és </a:t>
            </a:r>
            <a:r>
              <a:rPr lang="hu-HU" sz="3600" dirty="0" err="1">
                <a:solidFill>
                  <a:schemeClr val="bg1"/>
                </a:solidFill>
              </a:rPr>
              <a:t>SimplePay</a:t>
            </a:r>
            <a:r>
              <a:rPr lang="hu-HU" sz="3600" dirty="0">
                <a:solidFill>
                  <a:schemeClr val="bg1"/>
                </a:solidFill>
              </a:rPr>
              <a:t> elfogadóhelyek száma  Magyarországon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4691" y="5153384"/>
            <a:ext cx="2354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hu-HU" sz="2400" b="1" dirty="0">
                <a:solidFill>
                  <a:schemeClr val="bg1"/>
                </a:solidFill>
              </a:rPr>
              <a:t>In-</a:t>
            </a:r>
            <a:r>
              <a:rPr lang="hu-HU" sz="2400" b="1" dirty="0" err="1">
                <a:solidFill>
                  <a:schemeClr val="bg1"/>
                </a:solidFill>
              </a:rPr>
              <a:t>app</a:t>
            </a:r>
            <a:r>
              <a:rPr lang="hu-HU" sz="2400" b="1" dirty="0">
                <a:solidFill>
                  <a:schemeClr val="bg1"/>
                </a:solidFill>
              </a:rPr>
              <a:t> vásárlás: </a:t>
            </a:r>
            <a:r>
              <a:rPr lang="hu-HU" sz="2400" b="1" dirty="0">
                <a:solidFill>
                  <a:schemeClr val="accent2"/>
                </a:solidFill>
              </a:rPr>
              <a:t>~4000+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20981" y="5151321"/>
            <a:ext cx="5039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hu-HU" sz="2400" b="1" dirty="0">
                <a:solidFill>
                  <a:schemeClr val="bg1"/>
                </a:solidFill>
              </a:rPr>
              <a:t>NFC fizetés:</a:t>
            </a:r>
            <a:br>
              <a:rPr lang="hu-HU" sz="2400" b="1" dirty="0">
                <a:solidFill>
                  <a:schemeClr val="bg1"/>
                </a:solidFill>
              </a:rPr>
            </a:br>
            <a:r>
              <a:rPr lang="hu-HU" sz="2400" b="1" dirty="0">
                <a:solidFill>
                  <a:schemeClr val="accent2"/>
                </a:solidFill>
              </a:rPr>
              <a:t>~100.000 </a:t>
            </a:r>
            <a:r>
              <a:rPr lang="hu-HU" sz="2400" b="1" dirty="0" err="1">
                <a:solidFill>
                  <a:schemeClr val="bg1"/>
                </a:solidFill>
              </a:rPr>
              <a:t>PayPass</a:t>
            </a:r>
            <a:r>
              <a:rPr lang="hu-HU" sz="2400" b="1" dirty="0">
                <a:solidFill>
                  <a:schemeClr val="bg1"/>
                </a:solidFill>
              </a:rPr>
              <a:t>-képes POS terminál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3886" y="5151321"/>
            <a:ext cx="2354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hu-HU" sz="2400" b="1" dirty="0" err="1">
                <a:solidFill>
                  <a:schemeClr val="bg1"/>
                </a:solidFill>
              </a:rPr>
              <a:t>SimplePay</a:t>
            </a:r>
            <a:r>
              <a:rPr lang="hu-HU" sz="2400" b="1" dirty="0">
                <a:solidFill>
                  <a:schemeClr val="bg1"/>
                </a:solidFill>
              </a:rPr>
              <a:t>:</a:t>
            </a:r>
          </a:p>
          <a:p>
            <a:pPr algn="ctr" fontAlgn="base"/>
            <a:r>
              <a:rPr lang="hu-HU" sz="2400" b="1" dirty="0">
                <a:solidFill>
                  <a:schemeClr val="accent2"/>
                </a:solidFill>
              </a:rPr>
              <a:t>3000+ </a:t>
            </a:r>
            <a:r>
              <a:rPr lang="hu-HU" sz="2400" b="1" dirty="0">
                <a:solidFill>
                  <a:schemeClr val="bg1"/>
                </a:solidFill>
              </a:rPr>
              <a:t>webshop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84738" y="222885"/>
            <a:ext cx="56078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295056" y="919127"/>
            <a:ext cx="56078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859"/>
            <a:ext cx="1663317" cy="501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971" y="1956992"/>
            <a:ext cx="1666018" cy="16660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59" y="2173909"/>
            <a:ext cx="5518730" cy="2759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33" y="2432074"/>
            <a:ext cx="1826741" cy="18267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1215"/>
            <a:ext cx="2526198" cy="25261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02" y="2543084"/>
            <a:ext cx="511854" cy="5321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066" y="2176326"/>
            <a:ext cx="437561" cy="3671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44" y="1464292"/>
            <a:ext cx="231322" cy="2313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31" y="1746414"/>
            <a:ext cx="327587" cy="326982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 rotWithShape="1">
          <a:blip r:embed="rId13"/>
          <a:srcRect t="34995" b="36744"/>
          <a:stretch/>
        </p:blipFill>
        <p:spPr>
          <a:xfrm>
            <a:off x="9032858" y="1300531"/>
            <a:ext cx="2318875" cy="655330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094" y="1079588"/>
            <a:ext cx="1944761" cy="1134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9" t="33889" b="20973"/>
          <a:stretch/>
        </p:blipFill>
        <p:spPr>
          <a:xfrm>
            <a:off x="5461793" y="2699050"/>
            <a:ext cx="2947133" cy="2269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40139" r="47778" b="44028"/>
          <a:stretch/>
        </p:blipFill>
        <p:spPr>
          <a:xfrm>
            <a:off x="3981612" y="2363597"/>
            <a:ext cx="2058196" cy="16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55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>
          <a:xfrm>
            <a:off x="0" y="0"/>
            <a:ext cx="1219791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793" y="-342900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257" flipV="1">
            <a:off x="-1141757" y="2869674"/>
            <a:ext cx="13255042" cy="141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4207" y="2313936"/>
            <a:ext cx="6711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dirty="0">
                <a:solidFill>
                  <a:schemeClr val="bg1"/>
                </a:solidFill>
              </a:rPr>
              <a:t>Köszönöm a figyelmet!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428">
            <a:off x="8776063" y="4777303"/>
            <a:ext cx="3936759" cy="16497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859"/>
            <a:ext cx="1663317" cy="501588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607" y="348696"/>
            <a:ext cx="2164879" cy="69534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t="34995" b="36744"/>
          <a:stretch/>
        </p:blipFill>
        <p:spPr>
          <a:xfrm>
            <a:off x="9332843" y="324601"/>
            <a:ext cx="2545717" cy="71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7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9819 -0.97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02" y="-4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>
          <a:xfrm>
            <a:off x="0" y="0"/>
            <a:ext cx="12197917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021">
            <a:off x="193192" y="1958443"/>
            <a:ext cx="865664" cy="9083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0215">
            <a:off x="10723208" y="3867630"/>
            <a:ext cx="1647977" cy="10761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859"/>
            <a:ext cx="1663317" cy="501588"/>
          </a:xfrm>
          <a:prstGeom prst="rect">
            <a:avLst/>
          </a:prstGeom>
        </p:spPr>
      </p:pic>
      <p:sp>
        <p:nvSpPr>
          <p:cNvPr id="28" name="TextBox 19"/>
          <p:cNvSpPr txBox="1"/>
          <p:nvPr/>
        </p:nvSpPr>
        <p:spPr>
          <a:xfrm>
            <a:off x="139337" y="159936"/>
            <a:ext cx="6267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chemeClr val="bg1"/>
                </a:solidFill>
              </a:rPr>
              <a:t>Az OTP Mobil üzletágai 2017-re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3" y="632965"/>
            <a:ext cx="10453011" cy="570211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849046" y="3345520"/>
            <a:ext cx="1049620" cy="2769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/>
              <a:t>hamarosan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/>
          <a:srcRect t="13275" b="13048"/>
          <a:stretch/>
        </p:blipFill>
        <p:spPr>
          <a:xfrm>
            <a:off x="6618072" y="4178595"/>
            <a:ext cx="1537100" cy="6608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8"/>
          <a:srcRect l="3511" t="34380" r="3089" b="32840"/>
          <a:stretch/>
        </p:blipFill>
        <p:spPr>
          <a:xfrm>
            <a:off x="6549655" y="2222204"/>
            <a:ext cx="1616149" cy="56723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51870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>
          <a:xfrm>
            <a:off x="-6020" y="0"/>
            <a:ext cx="1219791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5" y="1127047"/>
            <a:ext cx="2705905" cy="113396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 rot="5400000">
            <a:off x="1477300" y="3212334"/>
            <a:ext cx="360998" cy="1151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Rounded Rectangle 8"/>
          <p:cNvSpPr/>
          <p:nvPr/>
        </p:nvSpPr>
        <p:spPr>
          <a:xfrm rot="5400000" flipV="1">
            <a:off x="2876355" y="3561398"/>
            <a:ext cx="267653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Rounded Rectangle 12"/>
          <p:cNvSpPr/>
          <p:nvPr/>
        </p:nvSpPr>
        <p:spPr>
          <a:xfrm rot="5400000">
            <a:off x="10330100" y="3241121"/>
            <a:ext cx="462438" cy="1371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0" y="45420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</a:rPr>
              <a:t>2014 / 2015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42405" y="3995718"/>
            <a:ext cx="1959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Mobilpincér, Automata, Ételfutár, Jegy, </a:t>
            </a:r>
            <a:r>
              <a:rPr lang="hu-HU" b="1" dirty="0" err="1">
                <a:solidFill>
                  <a:schemeClr val="bg1"/>
                </a:solidFill>
              </a:rPr>
              <a:t>Party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0645" y="3995718"/>
            <a:ext cx="187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Mozi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9548" y="3995718"/>
            <a:ext cx="187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Taxi,</a:t>
            </a:r>
          </a:p>
          <a:p>
            <a:pPr algn="ctr"/>
            <a:r>
              <a:rPr lang="hu-HU" b="1" dirty="0">
                <a:solidFill>
                  <a:schemeClr val="bg1"/>
                </a:solidFill>
              </a:rPr>
              <a:t>Hűségkártya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36793" y="3995718"/>
            <a:ext cx="1877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Kupon-</a:t>
            </a:r>
            <a:br>
              <a:rPr lang="hu-HU" b="1" dirty="0">
                <a:solidFill>
                  <a:schemeClr val="bg1"/>
                </a:solidFill>
              </a:rPr>
            </a:br>
            <a:r>
              <a:rPr lang="hu-HU" b="1" dirty="0">
                <a:solidFill>
                  <a:schemeClr val="bg1"/>
                </a:solidFill>
              </a:rPr>
              <a:t>rendszer </a:t>
            </a:r>
            <a:br>
              <a:rPr lang="hu-HU" b="1" dirty="0">
                <a:solidFill>
                  <a:schemeClr val="bg1"/>
                </a:solidFill>
              </a:rPr>
            </a:br>
            <a:r>
              <a:rPr lang="hu-HU" b="1" dirty="0">
                <a:solidFill>
                  <a:schemeClr val="bg1"/>
                </a:solidFill>
              </a:rPr>
              <a:t>bevezetése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859"/>
            <a:ext cx="1663317" cy="5015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84" y="3208763"/>
            <a:ext cx="11158030" cy="410257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 rot="5400000">
            <a:off x="4442582" y="3488245"/>
            <a:ext cx="401001" cy="58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Rounded Rectangle 21"/>
          <p:cNvSpPr/>
          <p:nvPr/>
        </p:nvSpPr>
        <p:spPr>
          <a:xfrm rot="5400000">
            <a:off x="7477518" y="3454041"/>
            <a:ext cx="339156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Rounded Rectangle 22"/>
          <p:cNvSpPr/>
          <p:nvPr/>
        </p:nvSpPr>
        <p:spPr>
          <a:xfrm rot="5400000">
            <a:off x="9031913" y="3613325"/>
            <a:ext cx="247677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4" y="2376951"/>
            <a:ext cx="1984252" cy="512065"/>
          </a:xfrm>
          <a:prstGeom prst="rect">
            <a:avLst/>
          </a:prstGeom>
        </p:spPr>
      </p:pic>
      <p:grpSp>
        <p:nvGrpSpPr>
          <p:cNvPr id="24" name="Csoportba foglalás 23"/>
          <p:cNvGrpSpPr/>
          <p:nvPr/>
        </p:nvGrpSpPr>
        <p:grpSpPr>
          <a:xfrm>
            <a:off x="2127460" y="5285813"/>
            <a:ext cx="1765442" cy="1191525"/>
            <a:chOff x="1340714" y="3576621"/>
            <a:chExt cx="1176961" cy="794350"/>
          </a:xfrm>
        </p:grpSpPr>
        <p:pic>
          <p:nvPicPr>
            <p:cNvPr id="25" name="Picture 15" descr="ikonok_aktiv_nk_mobilpince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714" y="3576621"/>
              <a:ext cx="390095" cy="390095"/>
            </a:xfrm>
            <a:prstGeom prst="rect">
              <a:avLst/>
            </a:prstGeom>
          </p:spPr>
        </p:pic>
        <p:pic>
          <p:nvPicPr>
            <p:cNvPr id="26" name="Picture 3" descr="ikonok_aktiv_nk_automata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4147" y="3576621"/>
              <a:ext cx="390095" cy="390095"/>
            </a:xfrm>
            <a:prstGeom prst="rect">
              <a:avLst/>
            </a:prstGeom>
          </p:spPr>
        </p:pic>
        <p:pic>
          <p:nvPicPr>
            <p:cNvPr id="27" name="Picture 5" descr="ikonok_aktiv_nk_etelfutar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7580" y="3576621"/>
              <a:ext cx="390095" cy="390095"/>
            </a:xfrm>
            <a:prstGeom prst="rect">
              <a:avLst/>
            </a:prstGeom>
          </p:spPr>
        </p:pic>
        <p:pic>
          <p:nvPicPr>
            <p:cNvPr id="28" name="Picture 6" descr="ikonok_aktiv_nk_jegy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099" y="3980876"/>
              <a:ext cx="390095" cy="390095"/>
            </a:xfrm>
            <a:prstGeom prst="rect">
              <a:avLst/>
            </a:prstGeom>
          </p:spPr>
        </p:pic>
        <p:pic>
          <p:nvPicPr>
            <p:cNvPr id="29" name="Picture 18" descr="ikonok_aktiv_nk_party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2532" y="3980876"/>
              <a:ext cx="390095" cy="390095"/>
            </a:xfrm>
            <a:prstGeom prst="rect">
              <a:avLst/>
            </a:prstGeom>
          </p:spPr>
        </p:pic>
      </p:grpSp>
      <p:pic>
        <p:nvPicPr>
          <p:cNvPr id="30" name="Picture 16" descr="ikonok_aktiv_nk_mozi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873" y="5285813"/>
            <a:ext cx="585143" cy="585143"/>
          </a:xfrm>
          <a:prstGeom prst="rect">
            <a:avLst/>
          </a:prstGeom>
        </p:spPr>
      </p:pic>
      <p:sp>
        <p:nvSpPr>
          <p:cNvPr id="31" name="Rounded Rectangle 19"/>
          <p:cNvSpPr/>
          <p:nvPr/>
        </p:nvSpPr>
        <p:spPr>
          <a:xfrm rot="5400000">
            <a:off x="5906940" y="3481621"/>
            <a:ext cx="401001" cy="58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TextBox 16"/>
          <p:cNvSpPr txBox="1"/>
          <p:nvPr/>
        </p:nvSpPr>
        <p:spPr>
          <a:xfrm>
            <a:off x="5165125" y="3999033"/>
            <a:ext cx="187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Autópálya,</a:t>
            </a:r>
            <a:br>
              <a:rPr lang="hu-HU" b="1" dirty="0">
                <a:solidFill>
                  <a:schemeClr val="bg1"/>
                </a:solidFill>
              </a:rPr>
            </a:br>
            <a:r>
              <a:rPr lang="hu-HU" b="1" dirty="0">
                <a:solidFill>
                  <a:schemeClr val="bg1"/>
                </a:solidFill>
              </a:rPr>
              <a:t>Parkolás</a:t>
            </a:r>
          </a:p>
        </p:txBody>
      </p:sp>
      <p:grpSp>
        <p:nvGrpSpPr>
          <p:cNvPr id="33" name="Csoportba foglalás 32"/>
          <p:cNvGrpSpPr/>
          <p:nvPr/>
        </p:nvGrpSpPr>
        <p:grpSpPr>
          <a:xfrm>
            <a:off x="5808869" y="5285813"/>
            <a:ext cx="590148" cy="1314114"/>
            <a:chOff x="3388693" y="3522613"/>
            <a:chExt cx="393432" cy="876076"/>
          </a:xfrm>
        </p:grpSpPr>
        <p:pic>
          <p:nvPicPr>
            <p:cNvPr id="34" name="Picture 17" descr="ikonok_aktiv_nk_parkolas_v2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2030" y="4008594"/>
              <a:ext cx="390095" cy="390095"/>
            </a:xfrm>
            <a:prstGeom prst="rect">
              <a:avLst/>
            </a:prstGeom>
          </p:spPr>
        </p:pic>
        <p:pic>
          <p:nvPicPr>
            <p:cNvPr id="35" name="Picture 4" descr="ikonok_aktiv_nk_e-matrica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8693" y="3522613"/>
              <a:ext cx="390095" cy="390095"/>
            </a:xfrm>
            <a:prstGeom prst="rect">
              <a:avLst/>
            </a:prstGeom>
          </p:spPr>
        </p:pic>
      </p:grpSp>
      <p:pic>
        <p:nvPicPr>
          <p:cNvPr id="36" name="Picture 2" descr="C:\Users\dlennert\Documents\04OTP\00Grafikai elemek\PPT\Simple_ikonok_huseg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526" y="5285813"/>
            <a:ext cx="539706" cy="53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9" descr="ikonok_aktiv_nk_taxi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55" y="5285813"/>
            <a:ext cx="583200" cy="583200"/>
          </a:xfrm>
          <a:prstGeom prst="rect">
            <a:avLst/>
          </a:prstGeom>
        </p:spPr>
      </p:pic>
      <p:pic>
        <p:nvPicPr>
          <p:cNvPr id="38" name="Picture 3" descr="C:\Users\dlennert\Documents\04OTP\00Grafikai elemek\PPT\Simple_altalanos_kupon_ikon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48"/>
          <a:stretch/>
        </p:blipFill>
        <p:spPr bwMode="auto">
          <a:xfrm>
            <a:off x="8907300" y="5285813"/>
            <a:ext cx="536621" cy="53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19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7276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>
          <a:xfrm>
            <a:off x="0" y="0"/>
            <a:ext cx="1219791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5" y="1127047"/>
            <a:ext cx="2705905" cy="113396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 rot="5400000">
            <a:off x="1477300" y="3212334"/>
            <a:ext cx="360998" cy="1151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Rounded Rectangle 8"/>
          <p:cNvSpPr/>
          <p:nvPr/>
        </p:nvSpPr>
        <p:spPr>
          <a:xfrm rot="5400000" flipV="1">
            <a:off x="2417361" y="3535120"/>
            <a:ext cx="307509" cy="584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Rounded Rectangle 12"/>
          <p:cNvSpPr/>
          <p:nvPr/>
        </p:nvSpPr>
        <p:spPr>
          <a:xfrm rot="5400000">
            <a:off x="10330100" y="3241121"/>
            <a:ext cx="462438" cy="1371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extBox 15"/>
          <p:cNvSpPr txBox="1"/>
          <p:nvPr/>
        </p:nvSpPr>
        <p:spPr>
          <a:xfrm>
            <a:off x="1666562" y="3995718"/>
            <a:ext cx="187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OTP EP </a:t>
            </a:r>
            <a:br>
              <a:rPr lang="hu-HU" b="1" dirty="0">
                <a:solidFill>
                  <a:schemeClr val="bg1"/>
                </a:solidFill>
              </a:rPr>
            </a:br>
            <a:r>
              <a:rPr lang="hu-HU" b="1" dirty="0">
                <a:solidFill>
                  <a:schemeClr val="bg1"/>
                </a:solidFill>
              </a:rPr>
              <a:t>kártya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59092" y="3995718"/>
            <a:ext cx="187763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Cinema </a:t>
            </a:r>
            <a:br>
              <a:rPr lang="hu-HU" b="1" dirty="0">
                <a:solidFill>
                  <a:schemeClr val="bg1"/>
                </a:solidFill>
              </a:rPr>
            </a:br>
            <a:r>
              <a:rPr lang="hu-HU" b="1" dirty="0">
                <a:solidFill>
                  <a:schemeClr val="bg1"/>
                </a:solidFill>
              </a:rPr>
              <a:t>City</a:t>
            </a:r>
            <a:br>
              <a:rPr lang="hu-HU" dirty="0">
                <a:solidFill>
                  <a:schemeClr val="bg1"/>
                </a:solidFill>
              </a:rPr>
            </a:br>
            <a:endParaRPr lang="hu-HU" dirty="0">
              <a:solidFill>
                <a:schemeClr val="bg1"/>
              </a:solidFill>
            </a:endParaRPr>
          </a:p>
          <a:p>
            <a:pPr algn="ctr"/>
            <a:endParaRPr lang="hu-HU" dirty="0">
              <a:solidFill>
                <a:schemeClr val="bg1"/>
              </a:solidFill>
            </a:endParaRPr>
          </a:p>
          <a:p>
            <a:pPr algn="ctr"/>
            <a:endParaRPr lang="hu-HU" sz="1600" dirty="0">
              <a:solidFill>
                <a:schemeClr val="bg1"/>
              </a:solidFill>
            </a:endParaRPr>
          </a:p>
          <a:p>
            <a:pPr algn="ctr"/>
            <a:endParaRPr lang="hu-HU" sz="1600" dirty="0">
              <a:solidFill>
                <a:schemeClr val="bg1"/>
              </a:solidFill>
            </a:endParaRPr>
          </a:p>
          <a:p>
            <a:pPr algn="ctr"/>
            <a:r>
              <a:rPr lang="hu-HU" sz="1600" dirty="0">
                <a:solidFill>
                  <a:schemeClr val="bg1"/>
                </a:solidFill>
              </a:rPr>
              <a:t>(Magyarországon, </a:t>
            </a:r>
            <a:r>
              <a:rPr lang="hu-HU" sz="1600" dirty="0" err="1">
                <a:solidFill>
                  <a:schemeClr val="bg1"/>
                </a:solidFill>
              </a:rPr>
              <a:t>app-on</a:t>
            </a:r>
            <a:r>
              <a:rPr lang="hu-HU" sz="1600" dirty="0">
                <a:solidFill>
                  <a:schemeClr val="bg1"/>
                </a:solidFill>
              </a:rPr>
              <a:t> keresztül csak a </a:t>
            </a:r>
            <a:r>
              <a:rPr lang="hu-HU" sz="1600" dirty="0" err="1">
                <a:solidFill>
                  <a:schemeClr val="bg1"/>
                </a:solidFill>
              </a:rPr>
              <a:t>Simple-ben</a:t>
            </a:r>
            <a:r>
              <a:rPr lang="hu-HU" sz="1600" dirty="0">
                <a:solidFill>
                  <a:schemeClr val="bg1"/>
                </a:solidFill>
              </a:rPr>
              <a:t>)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68376" y="3995718"/>
            <a:ext cx="187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>
                <a:solidFill>
                  <a:schemeClr val="bg1"/>
                </a:solidFill>
              </a:rPr>
              <a:t>Bookline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86424" y="3995718"/>
            <a:ext cx="187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>
                <a:solidFill>
                  <a:schemeClr val="bg1"/>
                </a:solidFill>
              </a:rPr>
              <a:t>Rebranding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859"/>
            <a:ext cx="1663317" cy="5015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639" y="3208763"/>
            <a:ext cx="11158030" cy="410257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 rot="5400000">
            <a:off x="3469667" y="3489845"/>
            <a:ext cx="410764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Rounded Rectangle 21"/>
          <p:cNvSpPr/>
          <p:nvPr/>
        </p:nvSpPr>
        <p:spPr>
          <a:xfrm rot="5400000">
            <a:off x="6214544" y="3476085"/>
            <a:ext cx="288913" cy="518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Rounded Rectangle 22"/>
          <p:cNvSpPr/>
          <p:nvPr/>
        </p:nvSpPr>
        <p:spPr>
          <a:xfrm rot="5400000">
            <a:off x="7375588" y="3607371"/>
            <a:ext cx="259585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Rounded Rectangle 19"/>
          <p:cNvSpPr/>
          <p:nvPr/>
        </p:nvSpPr>
        <p:spPr>
          <a:xfrm rot="5400000">
            <a:off x="4860323" y="3481621"/>
            <a:ext cx="401001" cy="58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TextBox 16"/>
          <p:cNvSpPr txBox="1"/>
          <p:nvPr/>
        </p:nvSpPr>
        <p:spPr>
          <a:xfrm>
            <a:off x="4118508" y="3999033"/>
            <a:ext cx="1877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Megvásárolt jegyek offline elérhetősége</a:t>
            </a:r>
          </a:p>
        </p:txBody>
      </p:sp>
      <p:pic>
        <p:nvPicPr>
          <p:cNvPr id="5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368" y="4979426"/>
            <a:ext cx="585143" cy="585143"/>
          </a:xfrm>
          <a:prstGeom prst="rect">
            <a:avLst/>
          </a:prstGeom>
        </p:spPr>
      </p:pic>
      <p:pic>
        <p:nvPicPr>
          <p:cNvPr id="52" name="Picture 4" descr="C:\Users\dlennert\Documents\04OTP\00Grafikai elemek\PPT\Simple_ikonok_boo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823" y="4979426"/>
            <a:ext cx="564865" cy="56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Kép 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0381" y="4982434"/>
            <a:ext cx="979214" cy="571371"/>
          </a:xfrm>
          <a:prstGeom prst="rect">
            <a:avLst/>
          </a:prstGeom>
        </p:spPr>
      </p:pic>
      <p:sp>
        <p:nvSpPr>
          <p:cNvPr id="54" name="TextBox 18"/>
          <p:cNvSpPr txBox="1"/>
          <p:nvPr/>
        </p:nvSpPr>
        <p:spPr>
          <a:xfrm>
            <a:off x="8195486" y="4009893"/>
            <a:ext cx="187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NFC Mobilfizetés</a:t>
            </a:r>
            <a:br>
              <a:rPr lang="hu-HU" b="1" dirty="0">
                <a:solidFill>
                  <a:schemeClr val="bg1"/>
                </a:solidFill>
              </a:rPr>
            </a:br>
            <a:r>
              <a:rPr lang="hu-HU" b="1" dirty="0">
                <a:solidFill>
                  <a:schemeClr val="bg1"/>
                </a:solidFill>
              </a:rPr>
              <a:t>és prepaid kártya</a:t>
            </a:r>
          </a:p>
        </p:txBody>
      </p:sp>
      <p:sp>
        <p:nvSpPr>
          <p:cNvPr id="55" name="Rounded Rectangle 22"/>
          <p:cNvSpPr/>
          <p:nvPr/>
        </p:nvSpPr>
        <p:spPr>
          <a:xfrm rot="5400000">
            <a:off x="8990606" y="3627500"/>
            <a:ext cx="247677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2301264" y="4979426"/>
            <a:ext cx="520795" cy="494525"/>
          </a:xfrm>
          <a:prstGeom prst="ellipse">
            <a:avLst/>
          </a:prstGeom>
          <a:solidFill>
            <a:srgbClr val="057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/>
              <a:t>EP</a:t>
            </a:r>
          </a:p>
          <a:p>
            <a:pPr algn="ctr"/>
            <a:r>
              <a:rPr lang="hu-HU" sz="800" dirty="0" err="1"/>
              <a:t>card</a:t>
            </a:r>
            <a:endParaRPr lang="hu-HU" sz="800" dirty="0"/>
          </a:p>
        </p:txBody>
      </p:sp>
      <p:pic>
        <p:nvPicPr>
          <p:cNvPr id="58" name="Kép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9182" y="2024870"/>
            <a:ext cx="2063687" cy="1204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68" y="4979426"/>
            <a:ext cx="529287" cy="529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766" y="4979426"/>
            <a:ext cx="541076" cy="541076"/>
          </a:xfrm>
          <a:prstGeom prst="rect">
            <a:avLst/>
          </a:prstGeom>
        </p:spPr>
      </p:pic>
      <p:sp>
        <p:nvSpPr>
          <p:cNvPr id="29" name="TextBox 13"/>
          <p:cNvSpPr txBox="1"/>
          <p:nvPr/>
        </p:nvSpPr>
        <p:spPr>
          <a:xfrm>
            <a:off x="0" y="45420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</a:rPr>
              <a:t>2016 / 2017</a:t>
            </a:r>
          </a:p>
        </p:txBody>
      </p:sp>
    </p:spTree>
    <p:extLst>
      <p:ext uri="{BB962C8B-B14F-4D97-AF65-F5344CB8AC3E}">
        <p14:creationId xmlns:p14="http://schemas.microsoft.com/office/powerpoint/2010/main" val="26039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7276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>
          <a:xfrm>
            <a:off x="-6020" y="0"/>
            <a:ext cx="12197917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45420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u="sng" dirty="0" err="1">
                <a:solidFill>
                  <a:schemeClr val="bg1"/>
                </a:solidFill>
              </a:rPr>
              <a:t>Simple</a:t>
            </a:r>
            <a:r>
              <a:rPr lang="hu-HU" sz="3600" b="1" u="sng" dirty="0">
                <a:solidFill>
                  <a:schemeClr val="bg1"/>
                </a:solidFill>
              </a:rPr>
              <a:t> alkalmazás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859"/>
            <a:ext cx="1663317" cy="50158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86384" y="3786809"/>
            <a:ext cx="398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3" name="SIMPLE_3D_IMAX_IMAGE SZPOT_170911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33688" y="1319168"/>
            <a:ext cx="8318500" cy="467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2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>
          <a:xfrm>
            <a:off x="0" y="0"/>
            <a:ext cx="1219791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002" y="281223"/>
            <a:ext cx="9205538" cy="9205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606">
            <a:off x="-520158" y="-405269"/>
            <a:ext cx="8007851" cy="80078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47645">
            <a:off x="143146" y="5115110"/>
            <a:ext cx="865664" cy="9083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0215">
            <a:off x="10672408" y="3781857"/>
            <a:ext cx="1647977" cy="10761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859"/>
            <a:ext cx="1663317" cy="5015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10353" y="281223"/>
            <a:ext cx="1489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chemeClr val="bg1"/>
                </a:solidFill>
              </a:rPr>
              <a:t>2017</a:t>
            </a: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3407" y="-61555"/>
            <a:ext cx="2968283" cy="1731993"/>
          </a:xfrm>
          <a:prstGeom prst="rect">
            <a:avLst/>
          </a:prstGeom>
        </p:spPr>
      </p:pic>
      <p:sp>
        <p:nvSpPr>
          <p:cNvPr id="27" name="TextBox 33"/>
          <p:cNvSpPr txBox="1"/>
          <p:nvPr/>
        </p:nvSpPr>
        <p:spPr>
          <a:xfrm>
            <a:off x="6189555" y="1417286"/>
            <a:ext cx="603196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bg1"/>
                </a:solidFill>
              </a:rPr>
              <a:t> </a:t>
            </a:r>
            <a:r>
              <a:rPr lang="hu-HU" sz="2800" b="1" dirty="0">
                <a:solidFill>
                  <a:schemeClr val="accent6"/>
                </a:solidFill>
              </a:rPr>
              <a:t>390+ ezer </a:t>
            </a:r>
            <a:r>
              <a:rPr lang="hu-HU" sz="2800" b="1" dirty="0">
                <a:solidFill>
                  <a:schemeClr val="bg1"/>
                </a:solidFill>
              </a:rPr>
              <a:t>regisztrált felhasználó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accent6"/>
                </a:solidFill>
              </a:rPr>
              <a:t>450+ ezer </a:t>
            </a:r>
            <a:r>
              <a:rPr lang="hu-HU" sz="2800" b="1" dirty="0">
                <a:solidFill>
                  <a:schemeClr val="bg1"/>
                </a:solidFill>
              </a:rPr>
              <a:t>letöltés (</a:t>
            </a:r>
            <a:r>
              <a:rPr lang="hu-HU" sz="2800" b="1" dirty="0" err="1">
                <a:solidFill>
                  <a:schemeClr val="bg1"/>
                </a:solidFill>
              </a:rPr>
              <a:t>Android</a:t>
            </a:r>
            <a:r>
              <a:rPr lang="hu-HU" sz="2800" b="1" dirty="0">
                <a:solidFill>
                  <a:schemeClr val="bg1"/>
                </a:solidFill>
              </a:rPr>
              <a:t>, </a:t>
            </a:r>
            <a:r>
              <a:rPr lang="hu-HU" sz="2800" b="1" dirty="0" err="1">
                <a:solidFill>
                  <a:schemeClr val="bg1"/>
                </a:solidFill>
              </a:rPr>
              <a:t>iOS</a:t>
            </a:r>
            <a:r>
              <a:rPr lang="hu-HU" sz="2800" b="1" dirty="0">
                <a:solidFill>
                  <a:schemeClr val="bg1"/>
                </a:solidFill>
              </a:rPr>
              <a:t>, WP)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bg1"/>
                </a:solidFill>
              </a:rPr>
              <a:t> </a:t>
            </a:r>
            <a:r>
              <a:rPr lang="hu-HU" sz="2800" b="1" dirty="0">
                <a:solidFill>
                  <a:schemeClr val="accent6"/>
                </a:solidFill>
              </a:rPr>
              <a:t>260+ ezer </a:t>
            </a:r>
            <a:r>
              <a:rPr lang="hu-HU" sz="2800" b="1" dirty="0">
                <a:solidFill>
                  <a:schemeClr val="bg1"/>
                </a:solidFill>
              </a:rPr>
              <a:t>tranzakció havonta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bg1"/>
                </a:solidFill>
              </a:rPr>
              <a:t> 2017 H1: </a:t>
            </a:r>
            <a:r>
              <a:rPr lang="hu-HU" sz="2800" b="1" dirty="0">
                <a:solidFill>
                  <a:schemeClr val="accent6"/>
                </a:solidFill>
              </a:rPr>
              <a:t>2 MRD+ Ft </a:t>
            </a:r>
            <a:r>
              <a:rPr lang="hu-HU" sz="2800" b="1" dirty="0">
                <a:solidFill>
                  <a:schemeClr val="bg1"/>
                </a:solidFill>
              </a:rPr>
              <a:t>forgalom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bg1"/>
                </a:solidFill>
              </a:rPr>
              <a:t> NFC fizetés: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bg1"/>
                </a:solidFill>
              </a:rPr>
              <a:t> </a:t>
            </a:r>
            <a:r>
              <a:rPr lang="hu-HU" sz="2800" b="1" dirty="0">
                <a:solidFill>
                  <a:schemeClr val="accent6"/>
                </a:solidFill>
              </a:rPr>
              <a:t>~35 ezer </a:t>
            </a:r>
            <a:r>
              <a:rPr lang="hu-HU" sz="2800" b="1" dirty="0">
                <a:solidFill>
                  <a:schemeClr val="bg1"/>
                </a:solidFill>
              </a:rPr>
              <a:t>rögzített bankkártya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bg1"/>
                </a:solidFill>
              </a:rPr>
              <a:t> </a:t>
            </a:r>
            <a:r>
              <a:rPr lang="hu-HU" sz="2800" b="1" dirty="0">
                <a:solidFill>
                  <a:schemeClr val="accent6"/>
                </a:solidFill>
              </a:rPr>
              <a:t>2 MRD+ Ft </a:t>
            </a:r>
            <a:r>
              <a:rPr lang="hu-HU" sz="2800" b="1" dirty="0">
                <a:solidFill>
                  <a:schemeClr val="bg1"/>
                </a:solidFill>
              </a:rPr>
              <a:t>forgalom csak érintéses fizetéssel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bg1"/>
                </a:solidFill>
              </a:rPr>
              <a:t> Kiemelten közkedvelt  </a:t>
            </a:r>
            <a:br>
              <a:rPr lang="hu-HU" sz="2800" b="1" dirty="0">
                <a:solidFill>
                  <a:schemeClr val="bg1"/>
                </a:solidFill>
              </a:rPr>
            </a:br>
            <a:r>
              <a:rPr lang="hu-HU" sz="2800" b="1" dirty="0">
                <a:solidFill>
                  <a:schemeClr val="bg1"/>
                </a:solidFill>
              </a:rPr>
              <a:t> szolgáltatások:</a:t>
            </a:r>
            <a:br>
              <a:rPr lang="hu-HU" sz="2800" b="1" dirty="0">
                <a:solidFill>
                  <a:schemeClr val="bg1"/>
                </a:solidFill>
              </a:rPr>
            </a:br>
            <a:r>
              <a:rPr lang="hu-HU" sz="2800" b="1" dirty="0">
                <a:solidFill>
                  <a:schemeClr val="bg1"/>
                </a:solidFill>
              </a:rPr>
              <a:t> </a:t>
            </a:r>
            <a:r>
              <a:rPr lang="hu-HU" sz="2800" b="1" dirty="0">
                <a:solidFill>
                  <a:schemeClr val="accent6"/>
                </a:solidFill>
              </a:rPr>
              <a:t>NFC fizetés, Parkolás, E-matrica, </a:t>
            </a:r>
            <a:br>
              <a:rPr lang="hu-HU" sz="2800" b="1" dirty="0">
                <a:solidFill>
                  <a:schemeClr val="accent6"/>
                </a:solidFill>
              </a:rPr>
            </a:br>
            <a:r>
              <a:rPr lang="hu-HU" sz="2800" b="1" dirty="0">
                <a:solidFill>
                  <a:schemeClr val="accent6"/>
                </a:solidFill>
              </a:rPr>
              <a:t> </a:t>
            </a:r>
            <a:r>
              <a:rPr lang="hu-HU" sz="2800" b="1" dirty="0" err="1">
                <a:solidFill>
                  <a:schemeClr val="accent6"/>
                </a:solidFill>
              </a:rPr>
              <a:t>Cinema</a:t>
            </a:r>
            <a:r>
              <a:rPr lang="hu-HU" sz="2800" b="1" dirty="0">
                <a:solidFill>
                  <a:schemeClr val="accent6"/>
                </a:solidFill>
              </a:rPr>
              <a:t> 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56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>
          <a:xfrm>
            <a:off x="-6020" y="0"/>
            <a:ext cx="12197917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859"/>
            <a:ext cx="1663317" cy="50158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86384" y="3786809"/>
            <a:ext cx="398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127616" y="3114959"/>
            <a:ext cx="3719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</a:rPr>
              <a:t>247 ezer letöltés</a:t>
            </a:r>
          </a:p>
        </p:txBody>
      </p:sp>
      <p:sp>
        <p:nvSpPr>
          <p:cNvPr id="42" name="Szövegdoboz 41"/>
          <p:cNvSpPr txBox="1"/>
          <p:nvPr/>
        </p:nvSpPr>
        <p:spPr>
          <a:xfrm>
            <a:off x="7076272" y="3114959"/>
            <a:ext cx="3375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</a:rPr>
              <a:t>220 ezer letöltés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333500" y="1663151"/>
            <a:ext cx="3280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u="sng" dirty="0">
                <a:solidFill>
                  <a:schemeClr val="bg1"/>
                </a:solidFill>
              </a:rPr>
              <a:t>2014-2016</a:t>
            </a:r>
            <a:endParaRPr lang="hu-HU" sz="2800" dirty="0">
              <a:solidFill>
                <a:schemeClr val="bg1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7076272" y="1447707"/>
            <a:ext cx="406162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u="sng" dirty="0">
                <a:solidFill>
                  <a:schemeClr val="bg1"/>
                </a:solidFill>
              </a:rPr>
              <a:t>2017 </a:t>
            </a:r>
          </a:p>
          <a:p>
            <a:pPr algn="ctr"/>
            <a:r>
              <a:rPr lang="hu-HU" sz="2800" b="1" u="sng" dirty="0">
                <a:solidFill>
                  <a:schemeClr val="bg1"/>
                </a:solidFill>
              </a:rPr>
              <a:t>(január 1. - november 15.)</a:t>
            </a:r>
            <a:endParaRPr lang="hu-HU" sz="3600" dirty="0">
              <a:solidFill>
                <a:schemeClr val="bg1"/>
              </a:solidFill>
            </a:endParaRPr>
          </a:p>
        </p:txBody>
      </p:sp>
      <p:pic>
        <p:nvPicPr>
          <p:cNvPr id="15" name="Picture 14" descr="Image result for transformation arrow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8" r="32149"/>
          <a:stretch/>
        </p:blipFill>
        <p:spPr bwMode="auto">
          <a:xfrm rot="16200000">
            <a:off x="5314619" y="2733583"/>
            <a:ext cx="900487" cy="144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Image result for transformation arrow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8" r="32149"/>
          <a:stretch/>
        </p:blipFill>
        <p:spPr bwMode="auto">
          <a:xfrm rot="16200000">
            <a:off x="5314617" y="4708510"/>
            <a:ext cx="900487" cy="144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Image result for transformation arrow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8" r="32149"/>
          <a:stretch/>
        </p:blipFill>
        <p:spPr bwMode="auto">
          <a:xfrm rot="16200000">
            <a:off x="5314618" y="3696814"/>
            <a:ext cx="900487" cy="144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zövegdoboz 17"/>
          <p:cNvSpPr txBox="1"/>
          <p:nvPr/>
        </p:nvSpPr>
        <p:spPr>
          <a:xfrm>
            <a:off x="5574204" y="6196874"/>
            <a:ext cx="8276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*500 ezer mobilfizetési tranzakció</a:t>
            </a:r>
          </a:p>
        </p:txBody>
      </p:sp>
      <p:pic>
        <p:nvPicPr>
          <p:cNvPr id="19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7" y="348696"/>
            <a:ext cx="1444942" cy="464104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1161893" y="5081510"/>
            <a:ext cx="3719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</a:rPr>
              <a:t>491 ezer </a:t>
            </a:r>
            <a:r>
              <a:rPr lang="hu-HU" sz="3200" b="1" dirty="0" err="1">
                <a:solidFill>
                  <a:schemeClr val="bg1"/>
                </a:solidFill>
              </a:rPr>
              <a:t>trx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1161894" y="4039624"/>
            <a:ext cx="3719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</a:rPr>
              <a:t>226 ezer </a:t>
            </a:r>
            <a:r>
              <a:rPr lang="hu-HU" sz="3200" b="1" dirty="0" err="1">
                <a:solidFill>
                  <a:schemeClr val="bg1"/>
                </a:solidFill>
              </a:rPr>
              <a:t>user</a:t>
            </a:r>
            <a:endParaRPr lang="hu-HU" sz="3200" b="1" dirty="0">
              <a:solidFill>
                <a:schemeClr val="bg1"/>
              </a:solidFill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7145295" y="4989176"/>
            <a:ext cx="3375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chemeClr val="bg1"/>
                </a:solidFill>
              </a:rPr>
              <a:t>1,7 millió </a:t>
            </a:r>
            <a:r>
              <a:rPr lang="hu-HU" sz="4400" b="1" dirty="0" err="1">
                <a:solidFill>
                  <a:schemeClr val="bg1"/>
                </a:solidFill>
              </a:rPr>
              <a:t>trx</a:t>
            </a:r>
            <a:r>
              <a:rPr lang="hu-HU" sz="4400" b="1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7076271" y="4099843"/>
            <a:ext cx="3375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</a:rPr>
              <a:t>165 ezer </a:t>
            </a:r>
            <a:r>
              <a:rPr lang="hu-HU" sz="3200" b="1" dirty="0" err="1">
                <a:solidFill>
                  <a:schemeClr val="bg1"/>
                </a:solidFill>
              </a:rPr>
              <a:t>user</a:t>
            </a:r>
            <a:endParaRPr lang="hu-H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1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2" grpId="0"/>
      <p:bldP spid="12" grpId="0"/>
      <p:bldP spid="13" grpId="0"/>
      <p:bldP spid="18" grpId="0"/>
      <p:bldP spid="14" grpId="0"/>
      <p:bldP spid="20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>
          <a:xfrm>
            <a:off x="-6020" y="0"/>
            <a:ext cx="12197917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45420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u="sng" dirty="0">
                <a:solidFill>
                  <a:schemeClr val="bg1"/>
                </a:solidFill>
              </a:rPr>
              <a:t>Minden adott a mobilfizetéshez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859"/>
            <a:ext cx="1663317" cy="50158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86384" y="3786809"/>
            <a:ext cx="398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5901448" y="3733045"/>
            <a:ext cx="398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31658" y="2886109"/>
            <a:ext cx="3160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u="sng" dirty="0">
                <a:solidFill>
                  <a:schemeClr val="bg1"/>
                </a:solidFill>
              </a:rPr>
              <a:t>2015</a:t>
            </a:r>
          </a:p>
          <a:p>
            <a:pPr algn="ctr"/>
            <a:endParaRPr lang="hu-HU" sz="2800" dirty="0">
              <a:solidFill>
                <a:schemeClr val="bg1"/>
              </a:solidFill>
            </a:endParaRPr>
          </a:p>
          <a:p>
            <a:pPr algn="ctr"/>
            <a:r>
              <a:rPr lang="hu-HU" sz="4800" dirty="0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41" name="Szövegdoboz 40"/>
          <p:cNvSpPr txBox="1"/>
          <p:nvPr/>
        </p:nvSpPr>
        <p:spPr>
          <a:xfrm>
            <a:off x="4235108" y="2897363"/>
            <a:ext cx="3160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u="sng" dirty="0">
                <a:solidFill>
                  <a:schemeClr val="bg1"/>
                </a:solidFill>
              </a:rPr>
              <a:t>2016</a:t>
            </a:r>
          </a:p>
          <a:p>
            <a:pPr algn="ctr"/>
            <a:endParaRPr lang="hu-HU" sz="2800" dirty="0">
              <a:solidFill>
                <a:schemeClr val="bg1"/>
              </a:solidFill>
            </a:endParaRPr>
          </a:p>
          <a:p>
            <a:pPr algn="ctr"/>
            <a:r>
              <a:rPr lang="hu-HU" sz="4800" dirty="0">
                <a:solidFill>
                  <a:schemeClr val="bg1"/>
                </a:solidFill>
              </a:rPr>
              <a:t>51%</a:t>
            </a:r>
          </a:p>
        </p:txBody>
      </p:sp>
      <p:sp>
        <p:nvSpPr>
          <p:cNvPr id="42" name="Szövegdoboz 41"/>
          <p:cNvSpPr txBox="1"/>
          <p:nvPr/>
        </p:nvSpPr>
        <p:spPr>
          <a:xfrm>
            <a:off x="7649707" y="2897363"/>
            <a:ext cx="33458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u="sng" dirty="0">
                <a:solidFill>
                  <a:schemeClr val="bg1"/>
                </a:solidFill>
              </a:rPr>
              <a:t>2017- Q2</a:t>
            </a:r>
          </a:p>
          <a:p>
            <a:pPr algn="ctr"/>
            <a:endParaRPr lang="hu-HU" sz="2800" dirty="0">
              <a:solidFill>
                <a:schemeClr val="bg1"/>
              </a:solidFill>
            </a:endParaRPr>
          </a:p>
          <a:p>
            <a:pPr algn="ctr"/>
            <a:r>
              <a:rPr lang="hu-HU" sz="4800" dirty="0">
                <a:solidFill>
                  <a:schemeClr val="bg1"/>
                </a:solidFill>
              </a:rPr>
              <a:t>66%</a:t>
            </a: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7" y="348696"/>
            <a:ext cx="1444942" cy="464104"/>
          </a:xfrm>
          <a:prstGeom prst="rect">
            <a:avLst/>
          </a:prstGeom>
        </p:spPr>
      </p:pic>
      <p:pic>
        <p:nvPicPr>
          <p:cNvPr id="15" name="Picture 14" descr="Image result for transformation arrow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8" r="32149"/>
          <a:stretch/>
        </p:blipFill>
        <p:spPr bwMode="auto">
          <a:xfrm rot="16200000">
            <a:off x="3784761" y="3623826"/>
            <a:ext cx="900487" cy="144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Image result for transformation arrow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8" r="32149"/>
          <a:stretch/>
        </p:blipFill>
        <p:spPr bwMode="auto">
          <a:xfrm rot="16200000">
            <a:off x="7188107" y="3616034"/>
            <a:ext cx="900487" cy="144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3"/>
          <p:cNvSpPr txBox="1"/>
          <p:nvPr/>
        </p:nvSpPr>
        <p:spPr>
          <a:xfrm>
            <a:off x="-6123" y="190037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</a:rPr>
              <a:t>Érintéses fizetéssel végrehajtott tranzakciók</a:t>
            </a:r>
          </a:p>
        </p:txBody>
      </p:sp>
    </p:spTree>
    <p:extLst>
      <p:ext uri="{BB962C8B-B14F-4D97-AF65-F5344CB8AC3E}">
        <p14:creationId xmlns:p14="http://schemas.microsoft.com/office/powerpoint/2010/main" val="11420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1" grpId="0"/>
      <p:bldP spid="42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>
          <a:xfrm>
            <a:off x="0" y="0"/>
            <a:ext cx="121979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8340"/>
            <a:ext cx="11986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u="sng" dirty="0">
                <a:solidFill>
                  <a:schemeClr val="bg1"/>
                </a:solidFill>
              </a:rPr>
              <a:t>Elfogadóhelyek számának növekedése – </a:t>
            </a:r>
          </a:p>
          <a:p>
            <a:pPr algn="ctr"/>
            <a:r>
              <a:rPr lang="hu-HU" sz="3600" b="1" u="sng" dirty="0">
                <a:solidFill>
                  <a:schemeClr val="bg1"/>
                </a:solidFill>
              </a:rPr>
              <a:t>POS terminálok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56651" y="4747742"/>
            <a:ext cx="5829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hu-HU" sz="3600" b="1" dirty="0">
                <a:solidFill>
                  <a:schemeClr val="bg1"/>
                </a:solidFill>
              </a:rPr>
              <a:t>NFC fizetés:</a:t>
            </a:r>
            <a:br>
              <a:rPr lang="hu-HU" sz="3600" b="1" dirty="0">
                <a:solidFill>
                  <a:schemeClr val="bg1"/>
                </a:solidFill>
              </a:rPr>
            </a:br>
            <a:r>
              <a:rPr lang="hu-HU" sz="3600" b="1" dirty="0">
                <a:solidFill>
                  <a:schemeClr val="accent2"/>
                </a:solidFill>
              </a:rPr>
              <a:t>~100.000 </a:t>
            </a:r>
            <a:r>
              <a:rPr lang="hu-HU" sz="3600" b="1" dirty="0">
                <a:solidFill>
                  <a:schemeClr val="bg1"/>
                </a:solidFill>
              </a:rPr>
              <a:t>érintéses fizetésre </a:t>
            </a:r>
          </a:p>
          <a:p>
            <a:pPr algn="ctr" fontAlgn="base"/>
            <a:r>
              <a:rPr lang="hu-HU" sz="3600" b="1" dirty="0">
                <a:solidFill>
                  <a:schemeClr val="bg1"/>
                </a:solidFill>
              </a:rPr>
              <a:t>alkalmas POS terminál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859"/>
            <a:ext cx="1663317" cy="501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9" t="33889" b="20973"/>
          <a:stretch/>
        </p:blipFill>
        <p:spPr>
          <a:xfrm>
            <a:off x="2998192" y="4311057"/>
            <a:ext cx="2947133" cy="2269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40139" r="47778" b="44028"/>
          <a:stretch/>
        </p:blipFill>
        <p:spPr>
          <a:xfrm>
            <a:off x="1518011" y="3975604"/>
            <a:ext cx="2058196" cy="1607086"/>
          </a:xfrm>
          <a:prstGeom prst="rect">
            <a:avLst/>
          </a:prstGeom>
        </p:spPr>
      </p:pic>
      <p:pic>
        <p:nvPicPr>
          <p:cNvPr id="23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7" y="348696"/>
            <a:ext cx="1444942" cy="464104"/>
          </a:xfrm>
          <a:prstGeom prst="rect">
            <a:avLst/>
          </a:prstGeom>
        </p:spPr>
      </p:pic>
      <p:sp>
        <p:nvSpPr>
          <p:cNvPr id="24" name="TextBox 14"/>
          <p:cNvSpPr txBox="1"/>
          <p:nvPr/>
        </p:nvSpPr>
        <p:spPr>
          <a:xfrm>
            <a:off x="2459249" y="2280842"/>
            <a:ext cx="2914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hu-HU" sz="3600" b="1" u="sng" dirty="0">
                <a:solidFill>
                  <a:schemeClr val="bg1"/>
                </a:solidFill>
              </a:rPr>
              <a:t>2016</a:t>
            </a:r>
          </a:p>
          <a:p>
            <a:pPr algn="ctr" fontAlgn="base"/>
            <a:r>
              <a:rPr lang="hu-HU" sz="3600" b="1" dirty="0">
                <a:solidFill>
                  <a:schemeClr val="bg1"/>
                </a:solidFill>
              </a:rPr>
              <a:t>110 ezer</a:t>
            </a:r>
          </a:p>
        </p:txBody>
      </p:sp>
      <p:sp>
        <p:nvSpPr>
          <p:cNvPr id="25" name="TextBox 14"/>
          <p:cNvSpPr txBox="1"/>
          <p:nvPr/>
        </p:nvSpPr>
        <p:spPr>
          <a:xfrm>
            <a:off x="6305473" y="2280842"/>
            <a:ext cx="2914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hu-HU" sz="3600" b="1" u="sng" dirty="0">
                <a:solidFill>
                  <a:schemeClr val="bg1"/>
                </a:solidFill>
              </a:rPr>
              <a:t>2017 – Q2</a:t>
            </a:r>
          </a:p>
          <a:p>
            <a:pPr algn="ctr" fontAlgn="base"/>
            <a:r>
              <a:rPr lang="hu-HU" sz="3600" b="1" dirty="0">
                <a:solidFill>
                  <a:schemeClr val="bg1"/>
                </a:solidFill>
              </a:rPr>
              <a:t>119 ezer</a:t>
            </a:r>
          </a:p>
        </p:txBody>
      </p:sp>
      <p:pic>
        <p:nvPicPr>
          <p:cNvPr id="29" name="Picture 14" descr="Image result for transformation arrow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8" r="32149"/>
          <a:stretch/>
        </p:blipFill>
        <p:spPr bwMode="auto">
          <a:xfrm rot="16200000">
            <a:off x="5311244" y="2156948"/>
            <a:ext cx="900487" cy="144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07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12339</TotalTime>
  <Words>297</Words>
  <Application>Microsoft Office PowerPoint</Application>
  <PresentationFormat>Szélesvásznú</PresentationFormat>
  <Paragraphs>113</Paragraphs>
  <Slides>14</Slides>
  <Notes>9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Dr. Al-Absi Gáber Seif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Arnold</dc:creator>
  <cp:lastModifiedBy>Hlács Ferenc</cp:lastModifiedBy>
  <cp:revision>129</cp:revision>
  <dcterms:created xsi:type="dcterms:W3CDTF">2017-10-02T14:49:27Z</dcterms:created>
  <dcterms:modified xsi:type="dcterms:W3CDTF">2017-12-06T14:22:49Z</dcterms:modified>
</cp:coreProperties>
</file>