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74" r:id="rId13"/>
    <p:sldId id="268" r:id="rId14"/>
    <p:sldId id="267" r:id="rId15"/>
    <p:sldId id="269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7079" autoAdjust="0"/>
  </p:normalViewPr>
  <p:slideViewPr>
    <p:cSldViewPr snapToGrid="0">
      <p:cViewPr varScale="1">
        <p:scale>
          <a:sx n="104" d="100"/>
          <a:sy n="104" d="100"/>
        </p:scale>
        <p:origin x="1488" y="96"/>
      </p:cViewPr>
      <p:guideLst/>
    </p:cSldViewPr>
  </p:slideViewPr>
  <p:outlineViewPr>
    <p:cViewPr>
      <p:scale>
        <a:sx n="33" d="100"/>
        <a:sy n="33" d="100"/>
      </p:scale>
      <p:origin x="0" y="-5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D39FB-2849-402B-81B0-BB86A97BBBBA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9C6D-9D95-4E96-84AD-BEF41D9285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25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9C6D-9D95-4E96-84AD-BEF41D92856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Cross platform megoldások UI-</a:t>
            </a:r>
            <a:r>
              <a:rPr lang="hu-HU" dirty="0" err="1"/>
              <a:t>ra</a:t>
            </a:r>
            <a:r>
              <a:rPr lang="hu-HU" dirty="0"/>
              <a:t>:</a:t>
            </a:r>
          </a:p>
          <a:p>
            <a:pPr marL="228600" indent="-228600">
              <a:buAutoNum type="arabicPeriod"/>
            </a:pPr>
            <a:r>
              <a:rPr lang="hu-HU" dirty="0"/>
              <a:t>Web komponensek – teljesítmény, </a:t>
            </a:r>
            <a:r>
              <a:rPr lang="hu-HU" dirty="0" err="1"/>
              <a:t>look</a:t>
            </a:r>
            <a:r>
              <a:rPr lang="hu-HU" dirty="0"/>
              <a:t> and </a:t>
            </a:r>
            <a:r>
              <a:rPr lang="hu-HU" dirty="0" err="1"/>
              <a:t>feel</a:t>
            </a:r>
            <a:r>
              <a:rPr lang="hu-HU" dirty="0"/>
              <a:t> problémák</a:t>
            </a:r>
          </a:p>
          <a:p>
            <a:pPr marL="228600" indent="-228600">
              <a:buAutoNum type="arabicPeriod"/>
            </a:pPr>
            <a:r>
              <a:rPr lang="hu-HU" dirty="0" err="1"/>
              <a:t>Wrappelt</a:t>
            </a:r>
            <a:r>
              <a:rPr lang="hu-HU" dirty="0"/>
              <a:t> natív komponensek – legkisebb közös nevező, nehezen modularizálható, testreszabható</a:t>
            </a:r>
          </a:p>
          <a:p>
            <a:pPr marL="228600" indent="-228600">
              <a:buAutoNum type="arabicPeriod"/>
            </a:pPr>
            <a:r>
              <a:rPr lang="hu-HU" dirty="0"/>
              <a:t>Egyedi </a:t>
            </a:r>
            <a:r>
              <a:rPr lang="hu-HU" dirty="0" err="1"/>
              <a:t>renderelés</a:t>
            </a:r>
            <a:r>
              <a:rPr lang="hu-HU" dirty="0"/>
              <a:t> – teljesítmény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9C6D-9D95-4E96-84AD-BEF41D92856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987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Multi </a:t>
            </a:r>
            <a:r>
              <a:rPr lang="hu-HU" dirty="0" err="1"/>
              <a:t>pass</a:t>
            </a:r>
            <a:r>
              <a:rPr lang="hu-HU" dirty="0"/>
              <a:t> </a:t>
            </a:r>
            <a:r>
              <a:rPr lang="hu-HU" dirty="0" err="1"/>
              <a:t>layout</a:t>
            </a:r>
            <a:r>
              <a:rPr lang="hu-HU" dirty="0"/>
              <a:t>: 1. UI elemek egymáshoz való viszonya, 2. UI elemek végső pozíciója. Szükséges lehet, ha a fában bármelyik elem befolyásolhatja a maradék elemek méretét/pozícióját, pl. fix méretű és maradék helyet kitöltő elemek.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9C6D-9D95-4E96-84AD-BEF41D92856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67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/>
              <a:t>Implementáltak jónéhány platform specifikus gesztúrát és UI </a:t>
            </a:r>
            <a:r>
              <a:rPr lang="hu-HU" noProof="0" dirty="0" err="1"/>
              <a:t>pattern</a:t>
            </a:r>
            <a:endParaRPr lang="hu-HU" noProof="0" dirty="0"/>
          </a:p>
          <a:p>
            <a:r>
              <a:rPr lang="hu-HU" noProof="0" dirty="0"/>
              <a:t>Gyors fejlesztési ciklusok (kód módosítás és futtatás között eltelt idő) nagy kincs valóban.</a:t>
            </a:r>
          </a:p>
          <a:p>
            <a:r>
              <a:rPr lang="hu-HU" noProof="0" dirty="0"/>
              <a:t>Azt állítják, lehet közös nyelv fejlesztő és </a:t>
            </a:r>
            <a:r>
              <a:rPr lang="hu-HU" noProof="0" dirty="0" err="1"/>
              <a:t>dizájner</a:t>
            </a:r>
            <a:r>
              <a:rPr lang="hu-HU" noProof="0" dirty="0"/>
              <a:t> között – nagyon együttműködőnek kell lennie mindkét félnek ehhez.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79C6D-9D95-4E96-84AD-BEF41D92856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29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4AD904-D9B6-498E-B1A8-7AD97E095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5395" r="5394" b="5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D6758-E89B-4D05-82C6-E2E18193C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9668" y="2285282"/>
            <a:ext cx="5552661" cy="1283598"/>
          </a:xfrm>
        </p:spPr>
        <p:txBody>
          <a:bodyPr anchor="b">
            <a:noAutofit/>
          </a:bodyPr>
          <a:lstStyle>
            <a:lvl1pPr algn="ctr">
              <a:defRPr sz="4400">
                <a:latin typeface="Encode Sans" panose="00000500000000000000" pitchFamily="2" charset="-18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F16E1-6D2D-403F-8507-5FFF740AC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2426" y="3649746"/>
            <a:ext cx="5147144" cy="7393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0225-C4B9-46F9-9F6C-129C234B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54C8-B1E4-40C1-9D8E-DB8EC8C46412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12BB9-9AFF-4E9C-8D37-239E691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82BDE-096D-4382-B4E1-B1E37AF5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454-5783-4888-A937-5DC902D6C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43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F2C50F-C55F-4536-8BBA-73A2DF6784C4}"/>
              </a:ext>
            </a:extLst>
          </p:cNvPr>
          <p:cNvSpPr/>
          <p:nvPr userDrawn="1"/>
        </p:nvSpPr>
        <p:spPr>
          <a:xfrm>
            <a:off x="838200" y="365126"/>
            <a:ext cx="10515600" cy="11340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04A5-6D53-4FEA-BBF5-55EB5021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06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12C1-3391-4B5F-A359-C67C0CFD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944"/>
            <a:ext cx="10515600" cy="44970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520B-ACC9-4677-8676-B2779C1A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54C8-B1E4-40C1-9D8E-DB8EC8C46412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90623-46F9-4C69-BDB5-FAE96344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7C894-4C9C-4021-B3F2-80B66DC7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454-5783-4888-A937-5DC902D6C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13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4E4F-F068-4116-AFF9-73C93533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F19D1-E0B3-4F14-9961-BCCBBE100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CE9D8-11A7-4A05-AECA-ADA1C867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54C8-B1E4-40C1-9D8E-DB8EC8C46412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0D09E-0F02-4E2C-A05D-91942F4A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30C2C-0D1A-4E80-B768-82BE882C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454-5783-4888-A937-5DC902D6C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61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7F557C-7AC4-4089-8277-F6845DFB08C7}"/>
              </a:ext>
            </a:extLst>
          </p:cNvPr>
          <p:cNvSpPr/>
          <p:nvPr userDrawn="1"/>
        </p:nvSpPr>
        <p:spPr>
          <a:xfrm>
            <a:off x="838200" y="365126"/>
            <a:ext cx="10515600" cy="11340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310A-89AC-4338-BD48-96AE76F3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06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B421B-141F-4A4B-BC77-9D8EAEFE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8579"/>
            <a:ext cx="5181600" cy="44983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68E8E-508F-4F2E-A462-531D8ABA0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78579"/>
            <a:ext cx="5181600" cy="44983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CD21F-55F8-46EF-82D6-09408F2D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54C8-B1E4-40C1-9D8E-DB8EC8C46412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54BF5-DAAC-48CF-B1AB-1A721DD5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F74E1-D86D-4278-91B8-1C92D821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454-5783-4888-A937-5DC902D6C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20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73291E-9833-441B-9D6B-FF91B4D748C8}"/>
              </a:ext>
            </a:extLst>
          </p:cNvPr>
          <p:cNvSpPr/>
          <p:nvPr userDrawn="1"/>
        </p:nvSpPr>
        <p:spPr>
          <a:xfrm>
            <a:off x="836612" y="365125"/>
            <a:ext cx="10515600" cy="11340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8CA9B-1E46-4258-A804-88842083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3406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471ED-013F-4C06-9D1E-566AA051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729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88333-14F4-4F8E-9458-9426FDF80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8530"/>
            <a:ext cx="5157787" cy="3861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AA963-2BC3-42C9-9C38-A67C35AC1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729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377FF-E167-4778-B199-5255EB998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8530"/>
            <a:ext cx="5183188" cy="38611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9DEA3-C0EE-442A-9A3C-BC0B064E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54C8-B1E4-40C1-9D8E-DB8EC8C46412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D5336-DD8A-4877-9194-224537B3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ABBCA-7E11-478B-9B4D-DA86D946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454-5783-4888-A937-5DC902D6C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2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309571-41F3-4EAB-B95D-397F0D38D5BE}"/>
              </a:ext>
            </a:extLst>
          </p:cNvPr>
          <p:cNvSpPr/>
          <p:nvPr userDrawn="1"/>
        </p:nvSpPr>
        <p:spPr>
          <a:xfrm>
            <a:off x="836612" y="365125"/>
            <a:ext cx="10515600" cy="11340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10B36-0FF8-4783-85AC-C64347E3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06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8EDA5-79F9-4F41-8F3F-2E16D5BD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54C8-B1E4-40C1-9D8E-DB8EC8C46412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7815F-1D1D-4E90-BA1D-AD4313C5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91BB6-E995-4F8F-88AC-B6736FFF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454-5783-4888-A937-5DC902D6C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65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00C3B6-BBD0-4B35-867B-D3BCDC03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54C8-B1E4-40C1-9D8E-DB8EC8C46412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ACC99-5FFF-4E92-944B-FC89265A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E8135-A8E8-47E0-950F-6BF82EEF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454-5783-4888-A937-5DC902D6C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37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B7C01-D874-4246-BBCE-F7B8C7B9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48D1-443A-46A0-9905-42760ACE1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3D81F-F933-46ED-A772-ACF630B14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C2274-AA37-4066-9CDB-8A980799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54C8-B1E4-40C1-9D8E-DB8EC8C46412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F3B26-89B0-46EC-8397-464DA289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7F142-7D08-47EF-8A23-FC1F7A90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454-5783-4888-A937-5DC902D6C5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11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A98C-EC8D-4E9D-B3AD-9F0733B9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4500314" cy="111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4058E-D950-4468-B919-03FCDA88A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0254" y="457201"/>
            <a:ext cx="5845134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4DF4F-8204-49B3-8D2F-EFC134B6D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73141"/>
            <a:ext cx="4503489" cy="40958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02E15-2D06-4F45-B427-E89DEEBE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54C8-B1E4-40C1-9D8E-DB8EC8C46412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AD155-871E-425C-9254-9A30510E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241AA-721B-4E58-8885-30CB2259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0454-5783-4888-A937-5DC902D6C5E2}" type="slidenum">
              <a:rPr lang="hu-HU" smtClean="0"/>
              <a:t>‹#›</a:t>
            </a:fld>
            <a:endParaRPr lang="hu-H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78096-ED53-42FD-A669-34DFC55E84B6}"/>
              </a:ext>
            </a:extLst>
          </p:cNvPr>
          <p:cNvSpPr/>
          <p:nvPr userDrawn="1"/>
        </p:nvSpPr>
        <p:spPr>
          <a:xfrm>
            <a:off x="836613" y="457199"/>
            <a:ext cx="4503490" cy="11128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90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5B4563-03E2-482E-9AAF-F4FA6349EB8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5C5F4-9C50-475E-985D-95D65A8F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6B31C-76CB-4112-975A-A8C54D88E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DB936-CC99-4AA9-A69F-8375CD397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ncode Sans" panose="00000500000000000000" pitchFamily="2" charset="-18"/>
              </a:defRPr>
            </a:lvl1pPr>
          </a:lstStyle>
          <a:p>
            <a:fld id="{D35554C8-B1E4-40C1-9D8E-DB8EC8C46412}" type="datetimeFigureOut">
              <a:rPr lang="hu-HU" smtClean="0"/>
              <a:pPr/>
              <a:t>2017. 11. 28.</a:t>
            </a:fld>
            <a:endParaRPr lang="hu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C7C69-4D5E-4292-8944-4F7C0CEE5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Encode Sans" panose="00000500000000000000" pitchFamily="2" charset="-18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46B2-05A3-4884-8C87-211E70F4C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ncode Sans" panose="00000500000000000000" pitchFamily="2" charset="-18"/>
              </a:defRPr>
            </a:lvl1pPr>
          </a:lstStyle>
          <a:p>
            <a:fld id="{41AF0454-5783-4888-A937-5DC902D6C5E2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6EB94A-4332-49D4-83A3-2ED845F1C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7" t="-1395" b="24961"/>
          <a:stretch/>
        </p:blipFill>
        <p:spPr>
          <a:xfrm>
            <a:off x="0" y="1616149"/>
            <a:ext cx="9496646" cy="52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ncode Sans Light" panose="000004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ncode Sans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ncode Sans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ncode Sans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ncode Sans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ncode Sans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peakerdeck.com/balazsgerlei" TargetMode="External"/><Relationship Id="rId3" Type="http://schemas.openxmlformats.org/officeDocument/2006/relationships/hyperlink" Target="https://github.com/flutter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flutter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2TcYP8qiRI" TargetMode="External"/><Relationship Id="rId5" Type="http://schemas.openxmlformats.org/officeDocument/2006/relationships/hyperlink" Target="https://youtu.be/VUiVkDpikDI" TargetMode="External"/><Relationship Id="rId4" Type="http://schemas.openxmlformats.org/officeDocument/2006/relationships/hyperlink" Target="https://youtu.be/prlK_QL_qO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8F316-ABC9-4A4C-870D-E8578D00F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7AC2F-5E6F-4322-8C13-B5A780F5B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F0556B-C511-465A-9DE0-F46728C3CB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6801" r="12" b="26532"/>
          <a:stretch/>
        </p:blipFill>
        <p:spPr>
          <a:xfrm>
            <a:off x="584974" y="5343084"/>
            <a:ext cx="1008423" cy="1008669"/>
          </a:xfrm>
          <a:prstGeom prst="ellipse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9BA1625-B93A-4282-BA3B-4B0F31BD9EB3}"/>
              </a:ext>
            </a:extLst>
          </p:cNvPr>
          <p:cNvSpPr txBox="1"/>
          <p:nvPr/>
        </p:nvSpPr>
        <p:spPr>
          <a:xfrm>
            <a:off x="1766355" y="5343084"/>
            <a:ext cx="16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ncode Sans" panose="00000500000000000000" pitchFamily="2" charset="-18"/>
              </a:rPr>
              <a:t>Gerlei Balázs</a:t>
            </a:r>
            <a:endParaRPr lang="hu-HU" dirty="0">
              <a:solidFill>
                <a:schemeClr val="bg1"/>
              </a:solidFill>
              <a:latin typeface="Encode Sans" panose="00000500000000000000" pitchFamily="2" charset="-1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60CB97-EC0F-485E-A8ED-572CDB2244BA}"/>
              </a:ext>
            </a:extLst>
          </p:cNvPr>
          <p:cNvSpPr txBox="1"/>
          <p:nvPr/>
        </p:nvSpPr>
        <p:spPr>
          <a:xfrm>
            <a:off x="1677323" y="5712416"/>
            <a:ext cx="16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ncode Sans" panose="00000500000000000000" pitchFamily="2" charset="-18"/>
              </a:rPr>
              <a:t>@balazsgerlei</a:t>
            </a:r>
            <a:endParaRPr lang="hu-HU" dirty="0">
              <a:solidFill>
                <a:schemeClr val="bg1"/>
              </a:solidFill>
              <a:latin typeface="Encode Sans" panose="00000500000000000000" pitchFamily="2" charset="-18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C03FFD7-18E6-4774-82C4-330FCA6A325E}"/>
              </a:ext>
            </a:extLst>
          </p:cNvPr>
          <p:cNvSpPr txBox="1">
            <a:spLocks/>
          </p:cNvSpPr>
          <p:nvPr/>
        </p:nvSpPr>
        <p:spPr>
          <a:xfrm>
            <a:off x="3522423" y="3536492"/>
            <a:ext cx="5147144" cy="739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ncode Sans" panose="00000500000000000000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ncode Sans" panose="00000500000000000000" pitchFamily="2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ncode Sans" panose="00000500000000000000" pitchFamily="2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ncode Sans" panose="00000500000000000000" pitchFamily="2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ncode Sans" panose="00000500000000000000" pitchFamily="2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hu-HU" sz="2200" dirty="0"/>
              <a:t>Valódi </a:t>
            </a:r>
            <a:r>
              <a:rPr lang="hu-HU" sz="2200" dirty="0" err="1"/>
              <a:t>cross</a:t>
            </a:r>
            <a:r>
              <a:rPr lang="hu-HU" sz="2200" dirty="0"/>
              <a:t>-platform megoldás, vagy újabb prototipizáló eszköz?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B30C2-AECB-4361-91FB-BEFB8F3AF3AA}"/>
              </a:ext>
            </a:extLst>
          </p:cNvPr>
          <p:cNvSpPr txBox="1"/>
          <p:nvPr/>
        </p:nvSpPr>
        <p:spPr>
          <a:xfrm>
            <a:off x="4516577" y="2849852"/>
            <a:ext cx="3158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latin typeface="Encode Sans" panose="00000500000000000000" pitchFamily="2" charset="-18"/>
              </a:rPr>
              <a:t>Flutter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177F2-5135-41D1-8EBE-032679B93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40" y="1978082"/>
            <a:ext cx="841317" cy="841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F54AF-72D2-4D58-8A10-BF26A191B3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82" y="6140897"/>
            <a:ext cx="1482312" cy="3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31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2B73F-7BA0-46A8-AF87-64B499CC1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7639"/>
            <a:ext cx="12192000" cy="7193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CB5C2F-85A7-45F6-926B-0FBF484E468E}"/>
              </a:ext>
            </a:extLst>
          </p:cNvPr>
          <p:cNvSpPr txBox="1"/>
          <p:nvPr/>
        </p:nvSpPr>
        <p:spPr>
          <a:xfrm>
            <a:off x="1722475" y="2509283"/>
            <a:ext cx="380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Encode Sans" panose="00000500000000000000" pitchFamily="2" charset="-18"/>
              </a:rPr>
              <a:t>Flutter reflektorfényben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E9F7D-4A50-4ACD-9FB1-3971D8D9F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75" y="2918629"/>
            <a:ext cx="819372" cy="8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2B73F-7BA0-46A8-AF87-64B499CC1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3279"/>
            <a:ext cx="12192000" cy="7193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E9F7D-4A50-4ACD-9FB1-3971D8D9F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81" y="4802910"/>
            <a:ext cx="1878814" cy="1878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C33385-9B27-49A1-842B-2C2EBC44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Flutter reflektorfényben: a Hamilton app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1511519-B602-494F-BE51-E60A73B13E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03" b="-30803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F4164-7C6C-411B-9B07-2D448360B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A méltán híres amerikai musical, a Hamilton hivatalos appja Flutter-</a:t>
            </a:r>
            <a:r>
              <a:rPr lang="hu-HU" sz="1800" dirty="0" err="1"/>
              <a:t>rel</a:t>
            </a:r>
            <a:r>
              <a:rPr lang="hu-HU" sz="1800" dirty="0"/>
              <a:t> készült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Teljesen egyedi dizájn (alig használ platform specifikus </a:t>
            </a:r>
            <a:r>
              <a:rPr lang="hu-HU" sz="1800" dirty="0" err="1"/>
              <a:t>View-kat</a:t>
            </a:r>
            <a:r>
              <a:rPr lang="hu-HU" sz="1800" dirty="0"/>
              <a:t>/</a:t>
            </a:r>
            <a:r>
              <a:rPr lang="hu-HU" sz="1800" dirty="0" err="1"/>
              <a:t>Widget-eket</a:t>
            </a:r>
            <a:r>
              <a:rPr lang="hu-HU" sz="1800" dirty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Nagy felhasználói bázis, több, mint 900.000 telepítés, több, mint 450.000 napi aktív felhasználó, több, mint 2 millió nevezés a jegy-nyereményjátékoknál</a:t>
            </a:r>
          </a:p>
        </p:txBody>
      </p:sp>
    </p:spTree>
    <p:extLst>
      <p:ext uri="{BB962C8B-B14F-4D97-AF65-F5344CB8AC3E}">
        <p14:creationId xmlns:p14="http://schemas.microsoft.com/office/powerpoint/2010/main" val="394745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2B73F-7BA0-46A8-AF87-64B499CC1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3279"/>
            <a:ext cx="12192000" cy="7193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E9F7D-4A50-4ACD-9FB1-3971D8D9F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881" y="4802910"/>
            <a:ext cx="1878814" cy="18788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C33385-9B27-49A1-842B-2C2EBC44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Flutter reflektorfényben: a Hamilton app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F4164-7C6C-411B-9B07-2D448360B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A méltán híres amerikai musical, a Hamilton hivatalos appja </a:t>
            </a:r>
            <a:r>
              <a:rPr lang="hu-HU" sz="1800" dirty="0" err="1"/>
              <a:t>Flutter-rel</a:t>
            </a:r>
            <a:r>
              <a:rPr lang="hu-HU" sz="1800" dirty="0"/>
              <a:t> készült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Teljesen egyedi dizájn (alig használ platform specifikus </a:t>
            </a:r>
            <a:r>
              <a:rPr lang="hu-HU" sz="1800" dirty="0" err="1"/>
              <a:t>View-kat</a:t>
            </a:r>
            <a:r>
              <a:rPr lang="hu-HU" sz="1800" dirty="0"/>
              <a:t>/</a:t>
            </a:r>
            <a:r>
              <a:rPr lang="hu-HU" sz="1800" dirty="0" err="1"/>
              <a:t>Widget-eket</a:t>
            </a:r>
            <a:r>
              <a:rPr lang="hu-HU" sz="1800" dirty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Nagy felhasználói bázis, több, mint 900.000 telepítés, több, mint 450.000 napi aktív felhasználó, több, mint 2 millió nevezés a jegy-nyereményjátékoknál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96ADAAA-062A-4AC9-A797-2C23ED62C6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06" b="-30506"/>
          <a:stretch/>
        </p:blipFill>
        <p:spPr/>
      </p:pic>
    </p:spTree>
    <p:extLst>
      <p:ext uri="{BB962C8B-B14F-4D97-AF65-F5344CB8AC3E}">
        <p14:creationId xmlns:p14="http://schemas.microsoft.com/office/powerpoint/2010/main" val="28343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9207-6B97-4FD7-8163-6BFFC43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Használható-e production környezetben?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7E459-D9D1-4407-AC6A-151DB3362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noProof="0" dirty="0"/>
              <a:t>Talán…</a:t>
            </a:r>
          </a:p>
          <a:p>
            <a:pPr>
              <a:lnSpc>
                <a:spcPct val="100000"/>
              </a:lnSpc>
            </a:pPr>
            <a:r>
              <a:rPr lang="hu-HU" noProof="0" dirty="0"/>
              <a:t>Még mindig nagyon korai fázisban van</a:t>
            </a:r>
          </a:p>
          <a:p>
            <a:pPr>
              <a:lnSpc>
                <a:spcPct val="100000"/>
              </a:lnSpc>
            </a:pPr>
            <a:r>
              <a:rPr lang="hu-HU" noProof="0" dirty="0"/>
              <a:t>Vegytiszta </a:t>
            </a:r>
            <a:r>
              <a:rPr lang="hu-HU" noProof="0" dirty="0" err="1"/>
              <a:t>Material</a:t>
            </a:r>
            <a:r>
              <a:rPr lang="hu-HU" noProof="0" dirty="0"/>
              <a:t> Design, vagy teljesen egyedi UI-jú alkalmazásokhoz használható jól, melyek nem integrálódnak mélyen a rendszerrel</a:t>
            </a:r>
          </a:p>
          <a:p>
            <a:pPr>
              <a:lnSpc>
                <a:spcPct val="100000"/>
              </a:lnSpc>
            </a:pPr>
            <a:r>
              <a:rPr lang="hu-HU" noProof="0" dirty="0"/>
              <a:t>Promóció-jellegű alkalmazások (mint a Hamilton) jó példák</a:t>
            </a:r>
          </a:p>
          <a:p>
            <a:pPr>
              <a:lnSpc>
                <a:spcPct val="100000"/>
              </a:lnSpc>
            </a:pPr>
            <a:r>
              <a:rPr lang="hu-HU" noProof="0" dirty="0"/>
              <a:t>(Még</a:t>
            </a:r>
            <a:r>
              <a:rPr lang="hu-HU" dirty="0"/>
              <a:t>) nem ajánlanám komplex alkalmazások</a:t>
            </a:r>
            <a:r>
              <a:rPr lang="hu-HU" dirty="0" err="1"/>
              <a:t>hoz</a:t>
            </a:r>
            <a:endParaRPr lang="hu-HU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ABA48-2D9C-4598-BCAC-CF2206EE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0" y="4747200"/>
            <a:ext cx="1745673" cy="1745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28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76ABC-CEA4-4E55-99E7-9284D571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Használható-e production környezetben?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780B9-E326-4F2A-8ED2-B5AAB71F2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noProof="0" dirty="0">
                <a:solidFill>
                  <a:srgbClr val="004D40"/>
                </a:solidFill>
                <a:latin typeface="Encode Sans SemiBold" panose="00000700000000000000" pitchFamily="2" charset="-18"/>
              </a:rPr>
              <a:t>Előnyök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590165-029E-49A5-9CB1-FFD72CF20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8530"/>
            <a:ext cx="5332412" cy="386113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1800" noProof="0" dirty="0"/>
              <a:t>Legteljesebb </a:t>
            </a:r>
            <a:r>
              <a:rPr lang="hu-HU" sz="1800" noProof="0" dirty="0" err="1"/>
              <a:t>Material</a:t>
            </a:r>
            <a:r>
              <a:rPr lang="hu-HU" sz="1800" noProof="0" dirty="0"/>
              <a:t> Design implementáció</a:t>
            </a:r>
          </a:p>
          <a:p>
            <a:pPr>
              <a:lnSpc>
                <a:spcPct val="120000"/>
              </a:lnSpc>
            </a:pPr>
            <a:r>
              <a:rPr lang="hu-HU" sz="1800" noProof="0" dirty="0"/>
              <a:t>Az appok minden platform verzión ugyanúgy néznek ki</a:t>
            </a:r>
          </a:p>
          <a:p>
            <a:pPr>
              <a:lnSpc>
                <a:spcPct val="120000"/>
              </a:lnSpc>
            </a:pPr>
            <a:r>
              <a:rPr lang="hu-HU" sz="1800" noProof="0" dirty="0"/>
              <a:t>Hot </a:t>
            </a:r>
            <a:r>
              <a:rPr lang="hu-HU" sz="1800" dirty="0"/>
              <a:t>R</a:t>
            </a:r>
            <a:r>
              <a:rPr lang="hu-HU" sz="1800" noProof="0" dirty="0" err="1"/>
              <a:t>eload</a:t>
            </a:r>
            <a:r>
              <a:rPr lang="hu-HU" sz="1800" noProof="0" dirty="0"/>
              <a:t> jól működik, gyors fejlesztési ciklusok</a:t>
            </a:r>
          </a:p>
          <a:p>
            <a:pPr>
              <a:lnSpc>
                <a:spcPct val="120000"/>
              </a:lnSpc>
            </a:pPr>
            <a:r>
              <a:rPr lang="hu-HU" sz="1800" noProof="0" dirty="0"/>
              <a:t>Jól működő és gyorsan fejlődő statikus analízis</a:t>
            </a:r>
          </a:p>
          <a:p>
            <a:pPr>
              <a:lnSpc>
                <a:spcPct val="120000"/>
              </a:lnSpc>
            </a:pPr>
            <a:r>
              <a:rPr lang="hu-HU" sz="1800" strike="sngStrike" noProof="0" dirty="0"/>
              <a:t>Nagyon</a:t>
            </a:r>
            <a:r>
              <a:rPr lang="hu-HU" sz="1800" noProof="0" dirty="0"/>
              <a:t> kevés </a:t>
            </a:r>
            <a:r>
              <a:rPr lang="hu-HU" sz="1800" noProof="0" dirty="0" err="1"/>
              <a:t>bug</a:t>
            </a:r>
            <a:endParaRPr lang="hu-HU" sz="1800" noProof="0" dirty="0"/>
          </a:p>
          <a:p>
            <a:pPr>
              <a:lnSpc>
                <a:spcPct val="120000"/>
              </a:lnSpc>
            </a:pPr>
            <a:r>
              <a:rPr lang="hu-HU" sz="1800" noProof="0" dirty="0"/>
              <a:t>Aktív és elkötelezett közösség</a:t>
            </a:r>
          </a:p>
          <a:p>
            <a:pPr>
              <a:lnSpc>
                <a:spcPct val="120000"/>
              </a:lnSpc>
            </a:pPr>
            <a:r>
              <a:rPr lang="hu-HU" sz="1800" dirty="0" err="1"/>
              <a:t>Headless</a:t>
            </a:r>
            <a:r>
              <a:rPr lang="hu-HU" sz="1800" dirty="0"/>
              <a:t> futtatási mód UI teszteléshez</a:t>
            </a:r>
            <a:endParaRPr lang="hu-HU" sz="1800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9DA501-9F42-4BDC-B179-882FD510C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b="0" noProof="0" dirty="0">
                <a:solidFill>
                  <a:srgbClr val="004D40"/>
                </a:solidFill>
                <a:latin typeface="Encode Sans SemiBold" panose="00000700000000000000" pitchFamily="2" charset="-18"/>
              </a:rPr>
              <a:t>Hátrányok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22AE41-5F34-44C1-9DDF-6F1CC58604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1800" noProof="0" dirty="0"/>
              <a:t>Még mindig </a:t>
            </a:r>
            <a:r>
              <a:rPr lang="hu-HU" sz="1800" noProof="0" dirty="0" err="1"/>
              <a:t>alpha</a:t>
            </a:r>
            <a:r>
              <a:rPr lang="hu-HU" sz="1800" dirty="0"/>
              <a:t>, </a:t>
            </a:r>
            <a:r>
              <a:rPr lang="hu-HU" sz="1800" noProof="0" dirty="0"/>
              <a:t>kevesen használják</a:t>
            </a:r>
          </a:p>
          <a:p>
            <a:pPr>
              <a:lnSpc>
                <a:spcPct val="120000"/>
              </a:lnSpc>
            </a:pPr>
            <a:r>
              <a:rPr lang="hu-HU" sz="1800" noProof="0" dirty="0"/>
              <a:t>Új programozási nyelvet kell megtanulni</a:t>
            </a:r>
          </a:p>
          <a:p>
            <a:pPr lvl="1">
              <a:lnSpc>
                <a:spcPct val="120000"/>
              </a:lnSpc>
            </a:pPr>
            <a:r>
              <a:rPr lang="hu-HU" sz="1800" noProof="0" dirty="0"/>
              <a:t>Még fejlesztés alatt</a:t>
            </a:r>
          </a:p>
          <a:p>
            <a:pPr>
              <a:lnSpc>
                <a:spcPct val="120000"/>
              </a:lnSpc>
            </a:pPr>
            <a:r>
              <a:rPr lang="hu-HU" sz="1800" noProof="0" dirty="0"/>
              <a:t>Könny</a:t>
            </a:r>
            <a:r>
              <a:rPr lang="hu-HU" sz="1800" dirty="0" err="1"/>
              <a:t>en</a:t>
            </a:r>
            <a:r>
              <a:rPr lang="hu-HU" sz="1800" dirty="0"/>
              <a:t> keveredik a UI kód és az alkalmazás logika </a:t>
            </a:r>
            <a:r>
              <a:rPr lang="hu-HU" sz="1800" noProof="0" dirty="0"/>
              <a:t>(MVP-vel vagy MVVM-el elkerülhető)</a:t>
            </a:r>
          </a:p>
          <a:p>
            <a:pPr>
              <a:lnSpc>
                <a:spcPct val="120000"/>
              </a:lnSpc>
            </a:pPr>
            <a:r>
              <a:rPr lang="hu-HU" sz="1800" dirty="0"/>
              <a:t>B</a:t>
            </a:r>
            <a:r>
              <a:rPr lang="hu-HU" sz="1800" noProof="0" dirty="0" err="1"/>
              <a:t>eépített</a:t>
            </a:r>
            <a:r>
              <a:rPr lang="hu-HU" sz="1800" noProof="0" dirty="0"/>
              <a:t> </a:t>
            </a:r>
            <a:r>
              <a:rPr lang="hu-HU" sz="1800" noProof="0" dirty="0" err="1"/>
              <a:t>Widgetek</a:t>
            </a:r>
            <a:r>
              <a:rPr lang="hu-HU" sz="1800" noProof="0" dirty="0"/>
              <a:t> korlátozottak – van egy (általában </a:t>
            </a:r>
            <a:r>
              <a:rPr lang="hu-HU" sz="1800" noProof="0" dirty="0" err="1"/>
              <a:t>Material</a:t>
            </a:r>
            <a:r>
              <a:rPr lang="hu-HU" sz="1800" noProof="0" dirty="0"/>
              <a:t> Design</a:t>
            </a:r>
            <a:r>
              <a:rPr lang="hu-HU" sz="1800" dirty="0"/>
              <a:t> </a:t>
            </a:r>
            <a:r>
              <a:rPr lang="hu-HU" sz="1800" noProof="0" dirty="0"/>
              <a:t>inspirálta) működés,</a:t>
            </a:r>
            <a:r>
              <a:rPr lang="hu-HU" sz="1800" dirty="0"/>
              <a:t> amire kitalálták őket</a:t>
            </a:r>
            <a:endParaRPr lang="hu-HU" sz="1800" noProof="0" dirty="0"/>
          </a:p>
          <a:p>
            <a:pPr>
              <a:lnSpc>
                <a:spcPct val="120000"/>
              </a:lnSpc>
            </a:pPr>
            <a:r>
              <a:rPr lang="hu-HU" sz="1800" noProof="0" dirty="0"/>
              <a:t>Kevés elérhető </a:t>
            </a:r>
            <a:r>
              <a:rPr lang="hu-HU" sz="1800" noProof="0" dirty="0" err="1"/>
              <a:t>library</a:t>
            </a:r>
            <a:endParaRPr lang="hu-HU" sz="1800" noProof="0" dirty="0"/>
          </a:p>
          <a:p>
            <a:pPr lvl="1">
              <a:lnSpc>
                <a:spcPct val="120000"/>
              </a:lnSpc>
            </a:pPr>
            <a:r>
              <a:rPr lang="hu-HU" sz="1800" noProof="0" dirty="0"/>
              <a:t>Nem mindig működnek jól mindkét platformon (általában Android a prioritás)</a:t>
            </a:r>
          </a:p>
        </p:txBody>
      </p:sp>
    </p:spTree>
    <p:extLst>
      <p:ext uri="{BB962C8B-B14F-4D97-AF65-F5344CB8AC3E}">
        <p14:creationId xmlns:p14="http://schemas.microsoft.com/office/powerpoint/2010/main" val="21629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9207-6B97-4FD7-8163-6BFFC43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7E459-D9D1-4407-AC6A-151DB3362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hu-HU" noProof="0" dirty="0"/>
              <a:t>Flutter</a:t>
            </a:r>
            <a:r>
              <a:rPr lang="hu-HU" dirty="0"/>
              <a:t> hivatalos weboldala</a:t>
            </a:r>
            <a:endParaRPr lang="hu-HU" noProof="0" dirty="0"/>
          </a:p>
          <a:p>
            <a:pPr lvl="1">
              <a:lnSpc>
                <a:spcPct val="110000"/>
              </a:lnSpc>
            </a:pPr>
            <a:r>
              <a:rPr lang="hu-HU" noProof="0" dirty="0">
                <a:hlinkClick r:id="rId2"/>
              </a:rPr>
              <a:t>flutter.io</a:t>
            </a:r>
            <a:endParaRPr lang="hu-HU" noProof="0" dirty="0"/>
          </a:p>
          <a:p>
            <a:pPr>
              <a:lnSpc>
                <a:spcPct val="110000"/>
              </a:lnSpc>
            </a:pPr>
            <a:r>
              <a:rPr lang="hu-HU" noProof="0" dirty="0"/>
              <a:t>Flutter GitHub oldala</a:t>
            </a:r>
          </a:p>
          <a:p>
            <a:pPr lvl="1">
              <a:lnSpc>
                <a:spcPct val="110000"/>
              </a:lnSpc>
            </a:pPr>
            <a:r>
              <a:rPr lang="hu-HU" noProof="0" dirty="0">
                <a:hlinkClick r:id="rId3"/>
              </a:rPr>
              <a:t>github.com/flutter</a:t>
            </a:r>
            <a:endParaRPr lang="hu-HU" noProof="0" dirty="0"/>
          </a:p>
          <a:p>
            <a:pPr>
              <a:lnSpc>
                <a:spcPct val="110000"/>
              </a:lnSpc>
            </a:pPr>
            <a:r>
              <a:rPr lang="hu-HU" noProof="0" dirty="0"/>
              <a:t>A POSSE előadása a Hamilton app fejlesztéséről</a:t>
            </a:r>
          </a:p>
          <a:p>
            <a:pPr lvl="1">
              <a:lnSpc>
                <a:spcPct val="110000"/>
              </a:lnSpc>
            </a:pPr>
            <a:r>
              <a:rPr lang="hu-HU" noProof="0" dirty="0">
                <a:hlinkClick r:id="rId4"/>
              </a:rPr>
              <a:t>youtu.be/prlK_QL_qOA</a:t>
            </a:r>
            <a:endParaRPr lang="hu-HU" noProof="0" dirty="0"/>
          </a:p>
          <a:p>
            <a:pPr>
              <a:lnSpc>
                <a:spcPct val="110000"/>
              </a:lnSpc>
            </a:pPr>
            <a:r>
              <a:rPr lang="hu-HU" noProof="0" dirty="0"/>
              <a:t>Eric </a:t>
            </a:r>
            <a:r>
              <a:rPr lang="hu-HU" noProof="0" dirty="0" err="1"/>
              <a:t>Seidel</a:t>
            </a:r>
            <a:r>
              <a:rPr lang="hu-HU" noProof="0" dirty="0"/>
              <a:t> előadása a </a:t>
            </a:r>
            <a:r>
              <a:rPr lang="hu-HU" noProof="0" dirty="0" err="1"/>
              <a:t>Strange</a:t>
            </a:r>
            <a:r>
              <a:rPr lang="hu-HU" noProof="0" dirty="0"/>
              <a:t> </a:t>
            </a:r>
            <a:r>
              <a:rPr lang="hu-HU" noProof="0" dirty="0" err="1"/>
              <a:t>Loop</a:t>
            </a:r>
            <a:r>
              <a:rPr lang="hu-HU" noProof="0" dirty="0"/>
              <a:t> 2017 konferenciáról</a:t>
            </a:r>
          </a:p>
          <a:p>
            <a:pPr lvl="1">
              <a:lnSpc>
                <a:spcPct val="110000"/>
              </a:lnSpc>
            </a:pPr>
            <a:r>
              <a:rPr lang="hu-HU" noProof="0" dirty="0">
                <a:hlinkClick r:id="rId5"/>
              </a:rPr>
              <a:t>youtu.be/VUiVkDpikDI</a:t>
            </a:r>
            <a:endParaRPr lang="hu-HU" noProof="0" dirty="0"/>
          </a:p>
          <a:p>
            <a:pPr>
              <a:lnSpc>
                <a:spcPct val="110000"/>
              </a:lnSpc>
            </a:pPr>
            <a:r>
              <a:rPr lang="hu-HU" noProof="0" dirty="0" err="1"/>
              <a:t>Single</a:t>
            </a:r>
            <a:r>
              <a:rPr lang="hu-HU" noProof="0" dirty="0"/>
              <a:t> </a:t>
            </a:r>
            <a:r>
              <a:rPr lang="hu-HU" noProof="0" dirty="0" err="1"/>
              <a:t>Codebase</a:t>
            </a:r>
            <a:r>
              <a:rPr lang="hu-HU" noProof="0" dirty="0"/>
              <a:t>, </a:t>
            </a:r>
            <a:r>
              <a:rPr lang="hu-HU" noProof="0" dirty="0" err="1"/>
              <a:t>Two</a:t>
            </a:r>
            <a:r>
              <a:rPr lang="hu-HU" noProof="0" dirty="0"/>
              <a:t> </a:t>
            </a:r>
            <a:r>
              <a:rPr lang="hu-HU" noProof="0" dirty="0" err="1"/>
              <a:t>Apps</a:t>
            </a:r>
            <a:r>
              <a:rPr lang="hu-HU" noProof="0" dirty="0"/>
              <a:t> </a:t>
            </a:r>
            <a:r>
              <a:rPr lang="hu-HU" noProof="0" dirty="0" err="1"/>
              <a:t>with</a:t>
            </a:r>
            <a:r>
              <a:rPr lang="hu-HU" noProof="0" dirty="0"/>
              <a:t> Flutter and </a:t>
            </a:r>
            <a:r>
              <a:rPr lang="hu-HU" noProof="0" dirty="0" err="1"/>
              <a:t>Firebase</a:t>
            </a:r>
            <a:r>
              <a:rPr lang="hu-HU" noProof="0" dirty="0"/>
              <a:t> (Google I/O '17)</a:t>
            </a:r>
          </a:p>
          <a:p>
            <a:pPr lvl="1">
              <a:lnSpc>
                <a:spcPct val="110000"/>
              </a:lnSpc>
            </a:pPr>
            <a:r>
              <a:rPr lang="hu-HU" noProof="0" dirty="0">
                <a:hlinkClick r:id="rId6"/>
              </a:rPr>
              <a:t>youtu.be/w2TcYP8qiRI</a:t>
            </a:r>
            <a:endParaRPr lang="hu-HU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D302D-0F7F-4783-AAD1-16F11BD404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6801" r="12" b="26532"/>
          <a:stretch/>
        </p:blipFill>
        <p:spPr>
          <a:xfrm>
            <a:off x="7450479" y="5838080"/>
            <a:ext cx="873454" cy="873667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45D4-5278-4C09-A6DB-C8BBAE0AE1EF}"/>
              </a:ext>
            </a:extLst>
          </p:cNvPr>
          <p:cNvSpPr txBox="1"/>
          <p:nvPr/>
        </p:nvSpPr>
        <p:spPr>
          <a:xfrm>
            <a:off x="8484565" y="6173049"/>
            <a:ext cx="16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ncode Sans" panose="00000500000000000000" pitchFamily="2" charset="-18"/>
              </a:rPr>
              <a:t>Gerlei Balázs</a:t>
            </a:r>
            <a:endParaRPr lang="hu-HU" dirty="0">
              <a:latin typeface="Encode Sans" panose="00000500000000000000" pitchFamily="2" charset="-1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A2CFA-0DF6-48D1-95C8-EE707FE09711}"/>
              </a:ext>
            </a:extLst>
          </p:cNvPr>
          <p:cNvSpPr txBox="1"/>
          <p:nvPr/>
        </p:nvSpPr>
        <p:spPr>
          <a:xfrm>
            <a:off x="10144940" y="6173049"/>
            <a:ext cx="16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ncode Sans" panose="00000500000000000000" pitchFamily="2" charset="-18"/>
              </a:rPr>
              <a:t>@balazsgerlei</a:t>
            </a:r>
            <a:endParaRPr lang="hu-HU" dirty="0">
              <a:latin typeface="Encode Sans" panose="00000500000000000000" pitchFamily="2" charset="-1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49554-3A73-480C-8337-BA0C3683D274}"/>
              </a:ext>
            </a:extLst>
          </p:cNvPr>
          <p:cNvSpPr txBox="1"/>
          <p:nvPr/>
        </p:nvSpPr>
        <p:spPr>
          <a:xfrm>
            <a:off x="2307352" y="6122792"/>
            <a:ext cx="53755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latin typeface="Encode Sans Medium" panose="00000600000000000000" pitchFamily="2" charset="-18"/>
                <a:hlinkClick r:id="rId8"/>
              </a:rPr>
              <a:t>speakerdeck.com/balazsgerlei</a:t>
            </a:r>
            <a:endParaRPr lang="hu-HU" sz="2600" dirty="0">
              <a:latin typeface="Encode Sans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135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8F316-ABC9-4A4C-870D-E8578D00F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85800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177F2-5135-41D1-8EBE-032679B93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7" y="4692072"/>
            <a:ext cx="1914237" cy="1914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378500-6B23-46DB-993C-43975054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Flutter?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64631-492E-411F-B485-3698E1F6B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dirty="0"/>
              <a:t>Új </a:t>
            </a:r>
            <a:r>
              <a:rPr lang="hu-HU" dirty="0" err="1"/>
              <a:t>cross-platfom</a:t>
            </a:r>
            <a:r>
              <a:rPr lang="hu-HU" dirty="0"/>
              <a:t> mobil SDK Androidra és iOS-re</a:t>
            </a:r>
          </a:p>
          <a:p>
            <a:pPr>
              <a:lnSpc>
                <a:spcPct val="100000"/>
              </a:lnSpc>
            </a:pPr>
            <a:r>
              <a:rPr lang="hu-HU" dirty="0"/>
              <a:t>Nyílt forráskódú</a:t>
            </a:r>
          </a:p>
          <a:p>
            <a:pPr>
              <a:lnSpc>
                <a:spcPct val="100000"/>
              </a:lnSpc>
            </a:pPr>
            <a:r>
              <a:rPr lang="hu-HU" dirty="0"/>
              <a:t>Még csak </a:t>
            </a:r>
            <a:r>
              <a:rPr lang="hu-HU" dirty="0" err="1"/>
              <a:t>alpha</a:t>
            </a:r>
            <a:r>
              <a:rPr lang="hu-HU" dirty="0"/>
              <a:t> verzió</a:t>
            </a:r>
          </a:p>
          <a:p>
            <a:pPr>
              <a:lnSpc>
                <a:spcPct val="100000"/>
              </a:lnSpc>
            </a:pPr>
            <a:r>
              <a:rPr lang="hu-HU" dirty="0"/>
              <a:t>Közös forráskód, dizájn és fejlesztői csapat lehetővé tétele a cél</a:t>
            </a:r>
          </a:p>
          <a:p>
            <a:pPr>
              <a:lnSpc>
                <a:spcPct val="100000"/>
              </a:lnSpc>
            </a:pPr>
            <a:r>
              <a:rPr lang="hu-HU" dirty="0"/>
              <a:t>Testreszabható, gyors és magas </a:t>
            </a:r>
            <a:r>
              <a:rPr lang="hu-HU" dirty="0" err="1"/>
              <a:t>performanciájú</a:t>
            </a:r>
            <a:r>
              <a:rPr lang="hu-HU" dirty="0"/>
              <a:t> appok</a:t>
            </a:r>
          </a:p>
          <a:p>
            <a:pPr>
              <a:lnSpc>
                <a:spcPct val="100000"/>
              </a:lnSpc>
            </a:pPr>
            <a:r>
              <a:rPr lang="hu-HU" dirty="0"/>
              <a:t>Dart nyelven lehet alkalmazásokat írni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7AC2F-5E6F-4322-8C13-B5A780F5B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9164" y="197658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91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159C-C08D-4A7A-9B53-4B256C9F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Mi a Dart?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0DE0-63EC-46A5-B9F2-BCCD59FBE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474"/>
            <a:ext cx="10515600" cy="44544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noProof="0" dirty="0"/>
              <a:t>Nyílt forráskódú programnyelv a Google-</a:t>
            </a:r>
            <a:r>
              <a:rPr lang="hu-HU" noProof="0" dirty="0" err="1"/>
              <a:t>től</a:t>
            </a:r>
            <a:endParaRPr lang="hu-HU" noProof="0" dirty="0"/>
          </a:p>
          <a:p>
            <a:pPr>
              <a:lnSpc>
                <a:spcPct val="100000"/>
              </a:lnSpc>
            </a:pPr>
            <a:r>
              <a:rPr lang="hu-HU" dirty="0" err="1"/>
              <a:t>Szintaktikailag</a:t>
            </a:r>
            <a:r>
              <a:rPr lang="hu-HU" dirty="0"/>
              <a:t> hasonló a </a:t>
            </a:r>
            <a:r>
              <a:rPr lang="hu-HU" noProof="0" dirty="0"/>
              <a:t>Java-hoz, JavaScript-</a:t>
            </a:r>
            <a:r>
              <a:rPr lang="hu-HU" noProof="0" dirty="0" err="1"/>
              <a:t>hez</a:t>
            </a:r>
            <a:r>
              <a:rPr lang="hu-HU" noProof="0" dirty="0"/>
              <a:t> (és </a:t>
            </a:r>
            <a:r>
              <a:rPr lang="hu-HU" noProof="0" dirty="0" err="1"/>
              <a:t>Kotlinhoz</a:t>
            </a:r>
            <a:r>
              <a:rPr lang="hu-HU" noProof="0" dirty="0"/>
              <a:t>)</a:t>
            </a:r>
          </a:p>
          <a:p>
            <a:pPr>
              <a:lnSpc>
                <a:spcPct val="100000"/>
              </a:lnSpc>
            </a:pPr>
            <a:r>
              <a:rPr lang="hu-HU" noProof="0" dirty="0"/>
              <a:t>Opcionálisan (egyelőre), de erősen típusos</a:t>
            </a:r>
          </a:p>
          <a:p>
            <a:pPr>
              <a:lnSpc>
                <a:spcPct val="100000"/>
              </a:lnSpc>
            </a:pPr>
            <a:r>
              <a:rPr lang="hu-HU" noProof="0" dirty="0" err="1"/>
              <a:t>Generational</a:t>
            </a:r>
            <a:r>
              <a:rPr lang="hu-HU" noProof="0" dirty="0"/>
              <a:t> </a:t>
            </a:r>
            <a:r>
              <a:rPr lang="hu-HU" noProof="0" dirty="0" err="1"/>
              <a:t>garbage</a:t>
            </a:r>
            <a:r>
              <a:rPr lang="hu-HU" noProof="0" dirty="0"/>
              <a:t> </a:t>
            </a:r>
            <a:r>
              <a:rPr lang="hu-HU" noProof="0" dirty="0" err="1"/>
              <a:t>collection</a:t>
            </a:r>
            <a:endParaRPr lang="hu-HU" noProof="0" dirty="0"/>
          </a:p>
          <a:p>
            <a:pPr>
              <a:lnSpc>
                <a:spcPct val="100000"/>
              </a:lnSpc>
            </a:pPr>
            <a:r>
              <a:rPr lang="hu-HU" noProof="0" dirty="0"/>
              <a:t>“</a:t>
            </a:r>
            <a:r>
              <a:rPr lang="hu-HU" noProof="0" dirty="0" err="1"/>
              <a:t>Tree-shaking</a:t>
            </a:r>
            <a:r>
              <a:rPr lang="hu-HU" noProof="0" dirty="0"/>
              <a:t>” </a:t>
            </a:r>
            <a:r>
              <a:rPr lang="hu-HU" noProof="0" dirty="0" err="1"/>
              <a:t>compile</a:t>
            </a:r>
            <a:r>
              <a:rPr lang="hu-HU" dirty="0"/>
              <a:t>r, nem használt (</a:t>
            </a:r>
            <a:r>
              <a:rPr lang="hu-HU" dirty="0" err="1"/>
              <a:t>dead</a:t>
            </a:r>
            <a:r>
              <a:rPr lang="hu-HU" dirty="0"/>
              <a:t>) kód eltávolítása, kis méretű binárisok</a:t>
            </a:r>
            <a:endParaRPr lang="hu-HU" noProof="0" dirty="0"/>
          </a:p>
          <a:p>
            <a:pPr>
              <a:lnSpc>
                <a:spcPct val="100000"/>
              </a:lnSpc>
            </a:pPr>
            <a:r>
              <a:rPr lang="hu-HU" noProof="0" dirty="0"/>
              <a:t>A Google-nél széles körben használják </a:t>
            </a:r>
            <a:r>
              <a:rPr lang="hu-HU" noProof="0" dirty="0" err="1"/>
              <a:t>webfejlsztésre</a:t>
            </a:r>
            <a:r>
              <a:rPr lang="hu-HU" noProof="0" dirty="0"/>
              <a:t>, jól </a:t>
            </a:r>
            <a:r>
              <a:rPr lang="hu-HU" noProof="0" dirty="0" err="1"/>
              <a:t>skálázódik</a:t>
            </a:r>
            <a:endParaRPr lang="hu-HU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B9916-A984-4339-AB00-95C53F2A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23" y="4805916"/>
            <a:ext cx="1786269" cy="17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1CDA-EE54-4254-8A30-96BD5829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Motiváció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95F8A-B5DF-4DC4-AAF2-8A47BAED1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dirty="0"/>
              <a:t>Mobilra fejleszteni nem könnyű</a:t>
            </a:r>
          </a:p>
          <a:p>
            <a:pPr>
              <a:lnSpc>
                <a:spcPct val="100000"/>
              </a:lnSpc>
            </a:pPr>
            <a:r>
              <a:rPr lang="hu-HU" dirty="0"/>
              <a:t>Kétszereplős piac, az Android és az iOS között megosztva</a:t>
            </a:r>
          </a:p>
          <a:p>
            <a:pPr>
              <a:lnSpc>
                <a:spcPct val="100000"/>
              </a:lnSpc>
            </a:pPr>
            <a:r>
              <a:rPr lang="hu-HU" dirty="0"/>
              <a:t>Két külön fejlesztői csapat menedzselése, két külön app fejlesztése körülményes</a:t>
            </a:r>
          </a:p>
          <a:p>
            <a:pPr>
              <a:lnSpc>
                <a:spcPct val="100000"/>
              </a:lnSpc>
            </a:pPr>
            <a:r>
              <a:rPr lang="hu-HU" dirty="0"/>
              <a:t>“</a:t>
            </a:r>
            <a:r>
              <a:rPr lang="hu-HU" dirty="0" err="1"/>
              <a:t>Write</a:t>
            </a:r>
            <a:r>
              <a:rPr lang="hu-HU" dirty="0"/>
              <a:t> </a:t>
            </a:r>
            <a:r>
              <a:rPr lang="hu-HU" dirty="0" err="1"/>
              <a:t>once</a:t>
            </a:r>
            <a:r>
              <a:rPr lang="hu-HU" dirty="0"/>
              <a:t>, </a:t>
            </a:r>
            <a:r>
              <a:rPr lang="hu-HU" dirty="0" err="1"/>
              <a:t>run</a:t>
            </a:r>
            <a:r>
              <a:rPr lang="hu-HU" dirty="0"/>
              <a:t> </a:t>
            </a:r>
            <a:r>
              <a:rPr lang="hu-HU" dirty="0" err="1"/>
              <a:t>everywhere</a:t>
            </a:r>
            <a:r>
              <a:rPr lang="hu-HU" dirty="0"/>
              <a:t>” – ismerjük a szlogent, de ki látott valóban ilyet?</a:t>
            </a:r>
          </a:p>
          <a:p>
            <a:pPr>
              <a:lnSpc>
                <a:spcPct val="100000"/>
              </a:lnSpc>
            </a:pPr>
            <a:r>
              <a:rPr lang="hu-HU" dirty="0"/>
              <a:t>Jó lenne, ha biztosak lehetnénk, hogy amit fejlesztés közben látunk, azt látják majd a felhasználók is</a:t>
            </a:r>
          </a:p>
          <a:p>
            <a:pPr>
              <a:lnSpc>
                <a:spcPct val="10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85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6E82-1211-4804-9D30-C5AAE3EB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Flutter</a:t>
            </a:r>
            <a:r>
              <a:rPr lang="hu-HU" dirty="0"/>
              <a:t> </a:t>
            </a:r>
            <a:r>
              <a:rPr lang="hu-HU" noProof="0" dirty="0"/>
              <a:t>megoldása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7E1C8-89E9-4E3B-B9BA-AAD135D11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944"/>
            <a:ext cx="10515600" cy="44970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/>
              <a:t>Cross-platform SDK a lassú, natív és </a:t>
            </a:r>
            <a:r>
              <a:rPr lang="hu-HU" dirty="0" err="1"/>
              <a:t>cross</a:t>
            </a:r>
            <a:r>
              <a:rPr lang="hu-HU" dirty="0"/>
              <a:t>-platform környezet közötti bridge szükségessége nélkül</a:t>
            </a:r>
          </a:p>
          <a:p>
            <a:pPr lvl="1">
              <a:lnSpc>
                <a:spcPct val="100000"/>
              </a:lnSpc>
            </a:pPr>
            <a:r>
              <a:rPr lang="hu-HU" dirty="0"/>
              <a:t>A Dart kód tejesen natívra fordul</a:t>
            </a:r>
          </a:p>
          <a:p>
            <a:pPr>
              <a:lnSpc>
                <a:spcPct val="100000"/>
              </a:lnSpc>
            </a:pPr>
            <a:r>
              <a:rPr lang="hu-HU" dirty="0"/>
              <a:t>A teljes UI-t a Flutter rendereli, nem használ natív UI komponenseket</a:t>
            </a:r>
          </a:p>
          <a:p>
            <a:pPr lvl="1">
              <a:lnSpc>
                <a:spcPct val="100000"/>
              </a:lnSpc>
            </a:pPr>
            <a:r>
              <a:rPr lang="hu-HU" dirty="0"/>
              <a:t>Skia (a Chrome render motorja)</a:t>
            </a:r>
          </a:p>
          <a:p>
            <a:pPr lvl="1">
              <a:lnSpc>
                <a:spcPct val="100000"/>
              </a:lnSpc>
            </a:pPr>
            <a:r>
              <a:rPr lang="hu-HU" dirty="0"/>
              <a:t>OpenGL vagy Vulkan API</a:t>
            </a:r>
          </a:p>
          <a:p>
            <a:pPr>
              <a:lnSpc>
                <a:spcPct val="100000"/>
              </a:lnSpc>
            </a:pPr>
            <a:r>
              <a:rPr lang="hu-HU" dirty="0"/>
              <a:t>Produktív fejlesztői környezetet biztosít</a:t>
            </a:r>
          </a:p>
        </p:txBody>
      </p:sp>
    </p:spTree>
    <p:extLst>
      <p:ext uri="{BB962C8B-B14F-4D97-AF65-F5344CB8AC3E}">
        <p14:creationId xmlns:p14="http://schemas.microsoft.com/office/powerpoint/2010/main" val="29573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9CDF-4B4A-4AFC-B4BD-51828CD7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/>
              <a:t>Layout</a:t>
            </a:r>
            <a:r>
              <a:rPr lang="hu-HU" noProof="0" dirty="0"/>
              <a:t> és </a:t>
            </a:r>
            <a:r>
              <a:rPr lang="hu-HU" noProof="0" dirty="0" err="1"/>
              <a:t>painting</a:t>
            </a:r>
            <a:r>
              <a:rPr lang="hu-HU" noProof="0" dirty="0"/>
              <a:t> egy menetben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05DC-2573-49E0-819A-67897C7C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noProof="0" dirty="0"/>
              <a:t>Gyors lehet, mert maga intézi a renderelést</a:t>
            </a:r>
          </a:p>
          <a:p>
            <a:pPr>
              <a:lnSpc>
                <a:spcPct val="100000"/>
              </a:lnSpc>
            </a:pPr>
            <a:r>
              <a:rPr lang="hu-HU" noProof="0" dirty="0"/>
              <a:t>Más platformok sokszor multi-</a:t>
            </a:r>
            <a:r>
              <a:rPr lang="hu-HU" noProof="0" dirty="0" err="1"/>
              <a:t>pass</a:t>
            </a:r>
            <a:r>
              <a:rPr lang="hu-HU" noProof="0" dirty="0"/>
              <a:t> O(Nˆ2) </a:t>
            </a:r>
            <a:r>
              <a:rPr lang="hu-HU" noProof="0" dirty="0" err="1"/>
              <a:t>layout</a:t>
            </a:r>
            <a:r>
              <a:rPr lang="hu-HU" dirty="0"/>
              <a:t> megoldást használnak</a:t>
            </a:r>
            <a:endParaRPr lang="hu-HU" noProof="0" dirty="0"/>
          </a:p>
          <a:p>
            <a:pPr>
              <a:lnSpc>
                <a:spcPct val="100000"/>
              </a:lnSpc>
            </a:pPr>
            <a:r>
              <a:rPr lang="hu-HU" noProof="0" dirty="0"/>
              <a:t>A Flutter </a:t>
            </a:r>
            <a:r>
              <a:rPr lang="hu-HU" dirty="0"/>
              <a:t>o</a:t>
            </a:r>
            <a:r>
              <a:rPr lang="hu-HU" noProof="0" dirty="0"/>
              <a:t>ne-</a:t>
            </a:r>
            <a:r>
              <a:rPr lang="hu-HU" noProof="0" dirty="0" err="1"/>
              <a:t>pass</a:t>
            </a:r>
            <a:r>
              <a:rPr lang="hu-HU" noProof="0" dirty="0"/>
              <a:t> (egy meneteben), O(N) komplexitású, elkülönített </a:t>
            </a:r>
            <a:r>
              <a:rPr lang="hu-HU" noProof="0" dirty="0" err="1"/>
              <a:t>layout</a:t>
            </a:r>
            <a:r>
              <a:rPr lang="hu-HU" noProof="0" dirty="0"/>
              <a:t> és </a:t>
            </a:r>
            <a:r>
              <a:rPr lang="hu-HU" noProof="0" dirty="0" err="1"/>
              <a:t>painting</a:t>
            </a:r>
            <a:r>
              <a:rPr lang="hu-HU" noProof="0" dirty="0"/>
              <a:t> fázist alkalmaz</a:t>
            </a:r>
          </a:p>
          <a:p>
            <a:pPr>
              <a:lnSpc>
                <a:spcPct val="100000"/>
              </a:lnSpc>
            </a:pPr>
            <a:r>
              <a:rPr lang="hu-HU" noProof="0" dirty="0"/>
              <a:t>Egyszerű, kényszer (</a:t>
            </a:r>
            <a:r>
              <a:rPr lang="hu-HU" noProof="0" dirty="0" err="1"/>
              <a:t>constraint</a:t>
            </a:r>
            <a:r>
              <a:rPr lang="hu-HU" noProof="0" dirty="0"/>
              <a:t>) alap</a:t>
            </a:r>
            <a:r>
              <a:rPr lang="hu-HU" dirty="0"/>
              <a:t>ú</a:t>
            </a:r>
            <a:r>
              <a:rPr lang="hu-HU" noProof="0" dirty="0"/>
              <a:t> modell: min és </a:t>
            </a:r>
            <a:r>
              <a:rPr lang="hu-HU" noProof="0" dirty="0" err="1"/>
              <a:t>max</a:t>
            </a:r>
            <a:r>
              <a:rPr lang="hu-HU" noProof="0" dirty="0"/>
              <a:t> szélességek és magasságok</a:t>
            </a:r>
          </a:p>
          <a:p>
            <a:pPr>
              <a:lnSpc>
                <a:spcPct val="100000"/>
              </a:lnSpc>
            </a:pPr>
            <a:r>
              <a:rPr lang="hu-HU" noProof="0" dirty="0"/>
              <a:t>Nem téglalapokat, hanem a UI hierarchia egy részfáját (</a:t>
            </a:r>
            <a:r>
              <a:rPr lang="hu-HU" noProof="0" dirty="0" err="1"/>
              <a:t>subtree</a:t>
            </a:r>
            <a:r>
              <a:rPr lang="hu-HU" noProof="0" dirty="0"/>
              <a:t>) </a:t>
            </a:r>
            <a:r>
              <a:rPr lang="hu-HU" noProof="0" dirty="0" err="1"/>
              <a:t>invalidálja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175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48D5-3DA2-4CDA-B6EA-E1B4CFA16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UI is kód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56217-3EDF-4FD0-BD18-7ADE5B5CC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noProof="0" dirty="0"/>
              <a:t>A UI-t is kódként kell írni az app többi részével együtt, nem egy elkülönülő</a:t>
            </a:r>
            <a:r>
              <a:rPr lang="hu-HU" dirty="0"/>
              <a:t> leíró </a:t>
            </a:r>
            <a:r>
              <a:rPr lang="hu-HU" noProof="0" dirty="0"/>
              <a:t>nyelven</a:t>
            </a:r>
          </a:p>
          <a:p>
            <a:pPr>
              <a:lnSpc>
                <a:spcPct val="100000"/>
              </a:lnSpc>
            </a:pPr>
            <a:r>
              <a:rPr lang="hu-HU" dirty="0"/>
              <a:t>A kompozíciót részesíti előnyben az örökléssel szemben, minden </a:t>
            </a:r>
            <a:r>
              <a:rPr lang="hu-HU" dirty="0" err="1"/>
              <a:t>Widget</a:t>
            </a:r>
            <a:r>
              <a:rPr lang="hu-HU" dirty="0"/>
              <a:t>, még a </a:t>
            </a:r>
            <a:r>
              <a:rPr lang="hu-HU" dirty="0" err="1"/>
              <a:t>Padding</a:t>
            </a:r>
            <a:r>
              <a:rPr lang="hu-HU" dirty="0"/>
              <a:t> is</a:t>
            </a:r>
            <a:endParaRPr lang="hu-HU" noProof="0" dirty="0"/>
          </a:p>
          <a:p>
            <a:pPr>
              <a:lnSpc>
                <a:spcPct val="100000"/>
              </a:lnSpc>
            </a:pPr>
            <a:r>
              <a:rPr lang="hu-HU" noProof="0" dirty="0"/>
              <a:t>Kétféle </a:t>
            </a:r>
            <a:r>
              <a:rPr lang="hu-HU" noProof="0" dirty="0" err="1"/>
              <a:t>Widget</a:t>
            </a:r>
            <a:r>
              <a:rPr lang="hu-HU" noProof="0" dirty="0"/>
              <a:t>:</a:t>
            </a:r>
          </a:p>
          <a:p>
            <a:pPr lvl="1">
              <a:lnSpc>
                <a:spcPct val="100000"/>
              </a:lnSpc>
            </a:pPr>
            <a:r>
              <a:rPr lang="hu-HU" noProof="0" dirty="0" err="1"/>
              <a:t>StatelessWidget</a:t>
            </a:r>
            <a:r>
              <a:rPr lang="hu-HU" noProof="0" dirty="0"/>
              <a:t>:</a:t>
            </a:r>
            <a:r>
              <a:rPr lang="hu-HU" dirty="0"/>
              <a:t> </a:t>
            </a:r>
            <a:r>
              <a:rPr lang="hu-HU" noProof="0" dirty="0"/>
              <a:t>állapotmentes (</a:t>
            </a:r>
            <a:r>
              <a:rPr lang="hu-HU" dirty="0" err="1"/>
              <a:t>immutable</a:t>
            </a:r>
            <a:r>
              <a:rPr lang="hu-HU" dirty="0"/>
              <a:t>) </a:t>
            </a:r>
            <a:r>
              <a:rPr lang="hu-HU" noProof="0" dirty="0"/>
              <a:t>nézetek, pl. szimpla szöveg</a:t>
            </a:r>
          </a:p>
          <a:p>
            <a:pPr lvl="1">
              <a:lnSpc>
                <a:spcPct val="100000"/>
              </a:lnSpc>
            </a:pPr>
            <a:r>
              <a:rPr lang="hu-HU" noProof="0" dirty="0" err="1"/>
              <a:t>StatefullWidget</a:t>
            </a:r>
            <a:r>
              <a:rPr lang="hu-HU" noProof="0" dirty="0"/>
              <a:t>: állapottal rendelkező (</a:t>
            </a:r>
            <a:r>
              <a:rPr lang="hu-HU" noProof="0" dirty="0" err="1"/>
              <a:t>mutable</a:t>
            </a:r>
            <a:r>
              <a:rPr lang="hu-HU" noProof="0" dirty="0"/>
              <a:t>) nézetek, pl. hálózatról letöltött elemek listája</a:t>
            </a:r>
          </a:p>
          <a:p>
            <a:pPr>
              <a:lnSpc>
                <a:spcPct val="100000"/>
              </a:lnSpc>
            </a:pP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08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B18F-9A44-43F7-B415-F44836E8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/>
              <a:t>Widget</a:t>
            </a:r>
            <a:r>
              <a:rPr lang="hu-HU" noProof="0" dirty="0"/>
              <a:t> kompozíció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5A57B-8AB5-470C-96A6-CB496C65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055" y="1679944"/>
            <a:ext cx="9866745" cy="449701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606060"/>
                </a:solidFill>
              </a:rPr>
              <a:t>class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ExampleWidget</a:t>
            </a:r>
            <a:r>
              <a:rPr lang="en-US" dirty="0">
                <a:solidFill>
                  <a:srgbClr val="CA3349"/>
                </a:solidFill>
              </a:rPr>
              <a:t> </a:t>
            </a:r>
            <a:r>
              <a:rPr lang="en-US" dirty="0">
                <a:solidFill>
                  <a:srgbClr val="606060"/>
                </a:solidFill>
              </a:rPr>
              <a:t>extends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StatelessWidget</a:t>
            </a:r>
            <a:r>
              <a:rPr lang="en-US" dirty="0">
                <a:solidFill>
                  <a:srgbClr val="CA3349"/>
                </a:solidFill>
              </a:rPr>
              <a:t> </a:t>
            </a:r>
            <a:r>
              <a:rPr lang="en-US" dirty="0">
                <a:solidFill>
                  <a:srgbClr val="000F6A"/>
                </a:solidFill>
              </a:rPr>
              <a:t>{</a:t>
            </a:r>
            <a:br>
              <a:rPr lang="en-US" dirty="0">
                <a:solidFill>
                  <a:srgbClr val="000F6A"/>
                </a:solidFill>
              </a:rPr>
            </a:br>
            <a:r>
              <a:rPr lang="en-US" dirty="0">
                <a:solidFill>
                  <a:srgbClr val="000F6A"/>
                </a:solidFill>
              </a:rPr>
              <a:t>  </a:t>
            </a:r>
            <a:r>
              <a:rPr lang="en-US" dirty="0">
                <a:solidFill>
                  <a:srgbClr val="808080"/>
                </a:solidFill>
              </a:rPr>
              <a:t>@override</a:t>
            </a:r>
            <a:br>
              <a:rPr lang="en-US" dirty="0">
                <a:solidFill>
                  <a:srgbClr val="808080"/>
                </a:solidFill>
              </a:rPr>
            </a:br>
            <a:r>
              <a:rPr lang="en-US" dirty="0">
                <a:solidFill>
                  <a:srgbClr val="808080"/>
                </a:solidFill>
              </a:rPr>
              <a:t>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Widget</a:t>
            </a:r>
            <a:r>
              <a:rPr lang="en-US" dirty="0">
                <a:solidFill>
                  <a:srgbClr val="CA3349"/>
                </a:solidFill>
              </a:rPr>
              <a:t> </a:t>
            </a:r>
            <a:r>
              <a:rPr lang="en-US" dirty="0">
                <a:solidFill>
                  <a:srgbClr val="797A8A"/>
                </a:solidFill>
              </a:rPr>
              <a:t>build</a:t>
            </a:r>
            <a:r>
              <a:rPr lang="en-US" dirty="0">
                <a:solidFill>
                  <a:srgbClr val="000F6A"/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BuildContext</a:t>
            </a:r>
            <a:r>
              <a:rPr lang="en-US" dirty="0">
                <a:solidFill>
                  <a:srgbClr val="CA3349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context</a:t>
            </a:r>
            <a:r>
              <a:rPr lang="en-US" dirty="0">
                <a:solidFill>
                  <a:srgbClr val="000F6A"/>
                </a:solidFill>
              </a:rPr>
              <a:t>) {</a:t>
            </a:r>
            <a:br>
              <a:rPr lang="en-US" dirty="0">
                <a:solidFill>
                  <a:srgbClr val="000F6A"/>
                </a:solidFill>
              </a:rPr>
            </a:br>
            <a:r>
              <a:rPr lang="en-US" dirty="0">
                <a:solidFill>
                  <a:srgbClr val="000F6A"/>
                </a:solidFill>
              </a:rPr>
              <a:t>    </a:t>
            </a:r>
            <a:r>
              <a:rPr lang="en-US" dirty="0">
                <a:solidFill>
                  <a:srgbClr val="606060"/>
                </a:solidFill>
              </a:rPr>
              <a:t>return new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Column</a:t>
            </a:r>
            <a:r>
              <a:rPr lang="en-US" dirty="0">
                <a:solidFill>
                  <a:srgbClr val="000F6A"/>
                </a:solidFill>
              </a:rPr>
              <a:t>(</a:t>
            </a:r>
            <a:br>
              <a:rPr lang="en-US" dirty="0">
                <a:solidFill>
                  <a:srgbClr val="000F6A"/>
                </a:solidFill>
              </a:rPr>
            </a:br>
            <a:r>
              <a:rPr lang="en-US" dirty="0">
                <a:solidFill>
                  <a:srgbClr val="000F6A"/>
                </a:solidFill>
              </a:rPr>
              <a:t>      </a:t>
            </a:r>
            <a:r>
              <a:rPr lang="en-US" dirty="0">
                <a:solidFill>
                  <a:srgbClr val="00B050"/>
                </a:solidFill>
              </a:rPr>
              <a:t>children</a:t>
            </a:r>
            <a:r>
              <a:rPr lang="en-US" dirty="0">
                <a:solidFill>
                  <a:srgbClr val="5F97A9"/>
                </a:solidFill>
              </a:rPr>
              <a:t>: &lt;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Widget</a:t>
            </a:r>
            <a:r>
              <a:rPr lang="en-US" dirty="0">
                <a:solidFill>
                  <a:srgbClr val="5F97A9"/>
                </a:solidFill>
              </a:rPr>
              <a:t>&gt;</a:t>
            </a:r>
            <a:r>
              <a:rPr lang="en-US" dirty="0">
                <a:solidFill>
                  <a:srgbClr val="000F6A"/>
                </a:solidFill>
              </a:rPr>
              <a:t>[</a:t>
            </a:r>
            <a:br>
              <a:rPr lang="en-US" dirty="0">
                <a:solidFill>
                  <a:srgbClr val="000F6A"/>
                </a:solidFill>
              </a:rPr>
            </a:br>
            <a:r>
              <a:rPr lang="en-US" dirty="0">
                <a:solidFill>
                  <a:srgbClr val="000F6A"/>
                </a:solidFill>
              </a:rPr>
              <a:t>        </a:t>
            </a:r>
            <a:r>
              <a:rPr lang="en-US" dirty="0">
                <a:solidFill>
                  <a:srgbClr val="606060"/>
                </a:solidFill>
              </a:rPr>
              <a:t>new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</a:t>
            </a:r>
            <a:r>
              <a:rPr lang="en-US" dirty="0">
                <a:solidFill>
                  <a:srgbClr val="000F6A"/>
                </a:solidFill>
              </a:rPr>
              <a:t>(</a:t>
            </a:r>
            <a:r>
              <a:rPr lang="en-US" dirty="0">
                <a:solidFill>
                  <a:srgbClr val="585545"/>
                </a:solidFill>
              </a:rPr>
              <a:t>"One"</a:t>
            </a:r>
            <a:r>
              <a:rPr lang="en-US" dirty="0">
                <a:solidFill>
                  <a:srgbClr val="000F6A"/>
                </a:solidFill>
              </a:rPr>
              <a:t>)</a:t>
            </a:r>
            <a:r>
              <a:rPr lang="en-US" dirty="0">
                <a:solidFill>
                  <a:srgbClr val="5F97A9"/>
                </a:solidFill>
              </a:rPr>
              <a:t>,</a:t>
            </a:r>
            <a:br>
              <a:rPr lang="en-US" dirty="0">
                <a:solidFill>
                  <a:srgbClr val="5F97A9"/>
                </a:solidFill>
              </a:rPr>
            </a:br>
            <a:r>
              <a:rPr lang="en-US" dirty="0">
                <a:solidFill>
                  <a:srgbClr val="5F97A9"/>
                </a:solidFill>
              </a:rPr>
              <a:t>        </a:t>
            </a:r>
            <a:r>
              <a:rPr lang="en-US" dirty="0">
                <a:solidFill>
                  <a:srgbClr val="606060"/>
                </a:solidFill>
              </a:rPr>
              <a:t>new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Center</a:t>
            </a:r>
            <a:r>
              <a:rPr lang="en-US" dirty="0">
                <a:solidFill>
                  <a:srgbClr val="000F6A"/>
                </a:solidFill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Text</a:t>
            </a:r>
            <a:br>
              <a:rPr lang="en-US" dirty="0">
                <a:solidFill>
                  <a:srgbClr val="000F6A"/>
                </a:solidFill>
              </a:rPr>
            </a:br>
            <a:r>
              <a:rPr lang="en-US" dirty="0">
                <a:solidFill>
                  <a:srgbClr val="000F6A"/>
                </a:solidFill>
              </a:rPr>
              <a:t>          </a:t>
            </a:r>
            <a:r>
              <a:rPr lang="en-US" dirty="0">
                <a:solidFill>
                  <a:srgbClr val="00B050"/>
                </a:solidFill>
              </a:rPr>
              <a:t>child</a:t>
            </a:r>
            <a:r>
              <a:rPr lang="en-US" dirty="0">
                <a:solidFill>
                  <a:srgbClr val="5F97A9"/>
                </a:solidFill>
              </a:rPr>
              <a:t>: </a:t>
            </a:r>
            <a:r>
              <a:rPr lang="en-US" dirty="0">
                <a:solidFill>
                  <a:srgbClr val="606060"/>
                </a:solidFill>
              </a:rPr>
              <a:t>new </a:t>
            </a:r>
            <a:r>
              <a:rPr lang="en-US" dirty="0">
                <a:solidFill>
                  <a:srgbClr val="000F6A"/>
                </a:solidFill>
              </a:rPr>
              <a:t>(</a:t>
            </a:r>
            <a:r>
              <a:rPr lang="en-US" dirty="0">
                <a:solidFill>
                  <a:srgbClr val="585545"/>
                </a:solidFill>
              </a:rPr>
              <a:t>"Hello, world!"</a:t>
            </a:r>
            <a:r>
              <a:rPr lang="en-US" dirty="0">
                <a:solidFill>
                  <a:srgbClr val="000F6A"/>
                </a:solidFill>
              </a:rPr>
              <a:t>)</a:t>
            </a:r>
            <a:r>
              <a:rPr lang="en-US" dirty="0">
                <a:solidFill>
                  <a:srgbClr val="5F97A9"/>
                </a:solidFill>
              </a:rPr>
              <a:t>,</a:t>
            </a:r>
            <a:br>
              <a:rPr lang="en-US" dirty="0">
                <a:solidFill>
                  <a:srgbClr val="5F97A9"/>
                </a:solidFill>
              </a:rPr>
            </a:br>
            <a:r>
              <a:rPr lang="en-US" dirty="0">
                <a:solidFill>
                  <a:srgbClr val="5F97A9"/>
                </a:solidFill>
              </a:rPr>
              <a:t>        </a:t>
            </a:r>
            <a:r>
              <a:rPr lang="en-US" dirty="0">
                <a:solidFill>
                  <a:srgbClr val="000F6A"/>
                </a:solidFill>
              </a:rPr>
              <a:t>)</a:t>
            </a:r>
            <a:r>
              <a:rPr lang="en-US" dirty="0">
                <a:solidFill>
                  <a:srgbClr val="5F97A9"/>
                </a:solidFill>
              </a:rPr>
              <a:t>,</a:t>
            </a:r>
            <a:br>
              <a:rPr lang="en-US" dirty="0">
                <a:solidFill>
                  <a:srgbClr val="5F97A9"/>
                </a:solidFill>
              </a:rPr>
            </a:br>
            <a:r>
              <a:rPr lang="en-US" dirty="0">
                <a:solidFill>
                  <a:srgbClr val="5F97A9"/>
                </a:solidFill>
              </a:rPr>
              <a:t>      </a:t>
            </a:r>
            <a:r>
              <a:rPr lang="en-US" dirty="0">
                <a:solidFill>
                  <a:srgbClr val="000F6A"/>
                </a:solidFill>
              </a:rPr>
              <a:t>]</a:t>
            </a:r>
            <a:r>
              <a:rPr lang="en-US" dirty="0">
                <a:solidFill>
                  <a:srgbClr val="5F97A9"/>
                </a:solidFill>
              </a:rPr>
              <a:t>,</a:t>
            </a:r>
            <a:br>
              <a:rPr lang="en-US" dirty="0">
                <a:solidFill>
                  <a:srgbClr val="5F97A9"/>
                </a:solidFill>
              </a:rPr>
            </a:br>
            <a:r>
              <a:rPr lang="en-US" dirty="0">
                <a:solidFill>
                  <a:srgbClr val="5F97A9"/>
                </a:solidFill>
              </a:rPr>
              <a:t>    </a:t>
            </a:r>
            <a:r>
              <a:rPr lang="en-US" dirty="0">
                <a:solidFill>
                  <a:srgbClr val="000F6A"/>
                </a:solidFill>
              </a:rPr>
              <a:t>)</a:t>
            </a:r>
            <a:r>
              <a:rPr lang="en-US" dirty="0">
                <a:solidFill>
                  <a:srgbClr val="5F97A9"/>
                </a:solidFill>
              </a:rPr>
              <a:t>;</a:t>
            </a:r>
            <a:br>
              <a:rPr lang="en-US" dirty="0">
                <a:solidFill>
                  <a:srgbClr val="5F97A9"/>
                </a:solidFill>
              </a:rPr>
            </a:br>
            <a:r>
              <a:rPr lang="en-US" dirty="0">
                <a:solidFill>
                  <a:srgbClr val="5F97A9"/>
                </a:solidFill>
              </a:rPr>
              <a:t>  </a:t>
            </a:r>
            <a:r>
              <a:rPr lang="en-US" dirty="0">
                <a:solidFill>
                  <a:srgbClr val="000F6A"/>
                </a:solidFill>
              </a:rPr>
              <a:t>}</a:t>
            </a:r>
            <a:br>
              <a:rPr lang="en-US" dirty="0">
                <a:solidFill>
                  <a:srgbClr val="000F6A"/>
                </a:solidFill>
              </a:rPr>
            </a:br>
            <a:r>
              <a:rPr lang="en-US" dirty="0">
                <a:solidFill>
                  <a:srgbClr val="000F6A"/>
                </a:solidFill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5B71-7666-41B6-A884-DA4FFF2D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Hot </a:t>
            </a:r>
            <a:r>
              <a:rPr lang="hu-HU" noProof="0" dirty="0" err="1"/>
              <a:t>Reload</a:t>
            </a:r>
            <a:endParaRPr lang="hu-HU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CA1A-D29D-4B04-BAA3-3CCC8F4F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Az Android </a:t>
            </a:r>
            <a:r>
              <a:rPr lang="hu-HU" noProof="0" dirty="0" err="1"/>
              <a:t>Studio</a:t>
            </a:r>
            <a:r>
              <a:rPr lang="hu-HU" noProof="0" dirty="0"/>
              <a:t> ”Instant </a:t>
            </a:r>
            <a:r>
              <a:rPr lang="hu-HU" noProof="0" dirty="0" err="1"/>
              <a:t>Run</a:t>
            </a:r>
            <a:r>
              <a:rPr lang="hu-HU" noProof="0" dirty="0"/>
              <a:t>” funkciójához hasonló</a:t>
            </a:r>
          </a:p>
          <a:p>
            <a:pPr lvl="1"/>
            <a:r>
              <a:rPr lang="hu-HU" dirty="0"/>
              <a:t>M</a:t>
            </a:r>
            <a:r>
              <a:rPr lang="hu-HU" noProof="0" dirty="0" err="1"/>
              <a:t>űködik</a:t>
            </a:r>
            <a:r>
              <a:rPr lang="hu-HU" noProof="0" dirty="0"/>
              <a:t> iOS-en is</a:t>
            </a:r>
          </a:p>
          <a:p>
            <a:r>
              <a:rPr lang="hu-HU" noProof="0" dirty="0"/>
              <a:t>Megtartja az alkalmazás</a:t>
            </a:r>
            <a:r>
              <a:rPr lang="hu-HU" dirty="0"/>
              <a:t> állapotát </a:t>
            </a:r>
            <a:r>
              <a:rPr lang="hu-HU" noProof="0" dirty="0"/>
              <a:t>(</a:t>
            </a:r>
            <a:r>
              <a:rPr lang="hu-HU" noProof="0" dirty="0" err="1"/>
              <a:t>heap</a:t>
            </a:r>
            <a:r>
              <a:rPr lang="hu-HU" noProof="0" dirty="0"/>
              <a:t> and </a:t>
            </a:r>
            <a:r>
              <a:rPr lang="hu-HU" noProof="0" dirty="0" err="1"/>
              <a:t>stack</a:t>
            </a:r>
            <a:r>
              <a:rPr lang="hu-HU" noProof="0" dirty="0"/>
              <a:t>)</a:t>
            </a:r>
          </a:p>
          <a:p>
            <a:r>
              <a:rPr lang="hu-HU" noProof="0" dirty="0"/>
              <a:t>Gyors és megbízható</a:t>
            </a:r>
          </a:p>
          <a:p>
            <a:r>
              <a:rPr lang="hu-HU" dirty="0"/>
              <a:t>UI debuggoláshoz kiváló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83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860</Words>
  <Application>Microsoft Office PowerPoint</Application>
  <PresentationFormat>Widescreen</PresentationFormat>
  <Paragraphs>109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Encode Sans</vt:lpstr>
      <vt:lpstr>Encode Sans Light</vt:lpstr>
      <vt:lpstr>Encode Sans Medium</vt:lpstr>
      <vt:lpstr>Encode Sans SemiBold</vt:lpstr>
      <vt:lpstr>Office Theme</vt:lpstr>
      <vt:lpstr>PowerPoint Presentation</vt:lpstr>
      <vt:lpstr>Mi a Flutter?</vt:lpstr>
      <vt:lpstr>Mi a Dart?</vt:lpstr>
      <vt:lpstr>Motiváció</vt:lpstr>
      <vt:lpstr>A Flutter megoldása</vt:lpstr>
      <vt:lpstr>Layout és painting egy menetben</vt:lpstr>
      <vt:lpstr>A UI is kód</vt:lpstr>
      <vt:lpstr>Widget kompozíció</vt:lpstr>
      <vt:lpstr>Hot Reload</vt:lpstr>
      <vt:lpstr>PowerPoint Presentation</vt:lpstr>
      <vt:lpstr>Flutter reflektorfényben: a Hamilton app</vt:lpstr>
      <vt:lpstr>Flutter reflektorfényben: a Hamilton app</vt:lpstr>
      <vt:lpstr>Használható-e production környezetben?</vt:lpstr>
      <vt:lpstr>Használható-e production környezetben?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Balázs Gerlei</dc:creator>
  <cp:lastModifiedBy>Balázs Gerlei</cp:lastModifiedBy>
  <cp:revision>66</cp:revision>
  <dcterms:created xsi:type="dcterms:W3CDTF">2017-11-24T14:39:22Z</dcterms:created>
  <dcterms:modified xsi:type="dcterms:W3CDTF">2017-11-28T19:50:06Z</dcterms:modified>
</cp:coreProperties>
</file>