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Clr>
                <a:schemeClr val="dk1"/>
              </a:buClr>
              <a:buSzPts val="1100"/>
              <a:buFont typeface="Arial"/>
              <a:buNone/>
            </a:pPr>
            <a:r>
              <a:rPr lang="hu">
                <a:solidFill>
                  <a:schemeClr val="dk1"/>
                </a:solidFill>
              </a:rPr>
              <a:t>Hey everyone, nice to see so many people who are interested in React Native.</a:t>
            </a:r>
          </a:p>
          <a:p>
            <a:pPr lvl="0">
              <a:spcBef>
                <a:spcPts val="0"/>
              </a:spcBef>
              <a:buClr>
                <a:schemeClr val="dk1"/>
              </a:buClr>
              <a:buSzPts val="1100"/>
              <a:buFont typeface="Arial"/>
              <a:buNone/>
            </a:pPr>
            <a:r>
              <a:rPr lang="hu">
                <a:solidFill>
                  <a:schemeClr val="dk1"/>
                </a:solidFill>
              </a:rPr>
              <a:t>React Native is a hot topic these days.</a:t>
            </a:r>
          </a:p>
          <a:p>
            <a:pPr lvl="0">
              <a:spcBef>
                <a:spcPts val="0"/>
              </a:spcBef>
              <a:buClr>
                <a:schemeClr val="dk1"/>
              </a:buClr>
              <a:buSzPts val="1100"/>
              <a:buFont typeface="Arial"/>
              <a:buNone/>
            </a:pPr>
            <a:r>
              <a:rPr lang="hu">
                <a:solidFill>
                  <a:schemeClr val="dk1"/>
                </a:solidFill>
              </a:rPr>
              <a:t>I am trying to tell you some information about it and share our 2 years of experience.</a:t>
            </a:r>
          </a:p>
          <a:p>
            <a:pPr lvl="0">
              <a:spcBef>
                <a:spcPts val="0"/>
              </a:spcBef>
              <a:buClr>
                <a:schemeClr val="dk1"/>
              </a:buClr>
              <a:buSzPts val="1100"/>
              <a:buFont typeface="Arial"/>
              <a:buNone/>
            </a:pPr>
            <a:r>
              <a:rPr lang="hu">
                <a:solidFill>
                  <a:schemeClr val="dk1"/>
                </a:solidFill>
              </a:rPr>
              <a:t>It could be helpful for agencies, companies, development teams or even freelancers to decide when and why to consider React Native as a technology to use for your next mobile product.</a:t>
            </a:r>
          </a:p>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In the blue (native) layer at #1 an event is emitted.</a:t>
            </a:r>
          </a:p>
          <a:p>
            <a:pPr lvl="0">
              <a:spcBef>
                <a:spcPts val="0"/>
              </a:spcBef>
              <a:buNone/>
            </a:pPr>
            <a:r>
              <a:rPr lang="hu"/>
              <a:t>It notifies the JS throught the bridge (light yellow).</a:t>
            </a:r>
          </a:p>
          <a:p>
            <a:pPr lvl="0">
              <a:spcBef>
                <a:spcPts val="0"/>
              </a:spcBef>
              <a:buNone/>
            </a:pPr>
            <a:r>
              <a:rPr lang="hu"/>
              <a:t>The JS code (yellow) processes the event and it can send back commands.</a:t>
            </a:r>
          </a:p>
          <a:p>
            <a:pPr lvl="0">
              <a:spcBef>
                <a:spcPts val="0"/>
              </a:spcBef>
              <a:buNone/>
            </a:pPr>
            <a:r>
              <a:rPr lang="hu"/>
              <a:t>The commands are serialized and sent throught the bridge.</a:t>
            </a:r>
          </a:p>
          <a:p>
            <a:pPr lvl="0">
              <a:spcBef>
                <a:spcPts val="0"/>
              </a:spcBef>
              <a:buNone/>
            </a:pPr>
            <a:r>
              <a:rPr lang="hu"/>
              <a:t>After that the native part of RN processes the commands and performs them.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Latest JS: async/await, object spread operator, even optional chaining operator with Babel</a:t>
            </a:r>
          </a:p>
          <a:p>
            <a:pPr lvl="0">
              <a:spcBef>
                <a:spcPts val="0"/>
              </a:spcBef>
              <a:buNone/>
            </a:pPr>
            <a:r>
              <a:rPr lang="hu"/>
              <a:t>You can write the UI in a declarative way using JSX - the same you use on the web React.</a:t>
            </a:r>
          </a:p>
          <a:p>
            <a:pPr lvl="0">
              <a:spcBef>
                <a:spcPts val="0"/>
              </a:spcBef>
              <a:buNone/>
            </a:pPr>
            <a:r>
              <a:rPr lang="hu"/>
              <a:t>Hot reloading: don’t have to recompile the app, you can check the changes immediately</a:t>
            </a:r>
          </a:p>
          <a:p>
            <a:pPr lvl="0">
              <a:spcBef>
                <a:spcPts val="0"/>
              </a:spcBef>
              <a:buNone/>
            </a:pPr>
            <a:r>
              <a:rPr lang="hu"/>
              <a:t>Professional debugger, react dev tools.</a:t>
            </a:r>
          </a:p>
          <a:p>
            <a:pPr lvl="0">
              <a:spcBef>
                <a:spcPts val="0"/>
              </a:spcBef>
              <a:buNone/>
            </a:pPr>
            <a:r>
              <a:rPr lang="hu"/>
              <a:t>Inspector: as it is familiar from the web dev tools</a:t>
            </a:r>
          </a:p>
          <a:p>
            <a:pPr lvl="0">
              <a:spcBef>
                <a:spcPts val="0"/>
              </a:spcBef>
              <a:buNone/>
            </a:pPr>
            <a:r>
              <a:rPr lang="hu"/>
              <a:t>Contributors: Facebook, AirBnB, Microsoft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Have a glimpse at the RN hello words.</a:t>
            </a:r>
          </a:p>
          <a:p>
            <a:pPr lvl="0">
              <a:spcBef>
                <a:spcPts val="0"/>
              </a:spcBef>
              <a:buNone/>
            </a:pPr>
            <a:r>
              <a:rPr lang="hu"/>
              <a:t>As you can see it is the same as the React on the web just using RN components.</a:t>
            </a:r>
          </a:p>
          <a:p>
            <a:pPr lvl="0">
              <a:spcBef>
                <a:spcPts val="0"/>
              </a:spcBef>
              <a:buNone/>
            </a:pPr>
            <a:r>
              <a:rPr lang="hu"/>
              <a:t>On the line 7 there is a JSX expression which will be transpiled to a React.createElement expression.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One more speciality of RN is that you can deliver app versions on the fly, continuously.</a:t>
            </a:r>
          </a:p>
          <a:p>
            <a:pPr lvl="0">
              <a:spcBef>
                <a:spcPts val="0"/>
              </a:spcBef>
              <a:buNone/>
            </a:pPr>
            <a:r>
              <a:rPr lang="hu"/>
              <a:t>Since the business logic is transpiled and built into a single bundle, it can be transferred to each production mobile devices.</a:t>
            </a:r>
          </a:p>
          <a:p>
            <a:pPr lvl="0">
              <a:spcBef>
                <a:spcPts val="0"/>
              </a:spcBef>
              <a:buNone/>
            </a:pPr>
            <a:r>
              <a:rPr lang="hu"/>
              <a:t>That’s what CodePush does.</a:t>
            </a:r>
          </a:p>
          <a:p>
            <a:pPr lvl="0">
              <a:spcBef>
                <a:spcPts val="0"/>
              </a:spcBef>
              <a:buNone/>
            </a:pPr>
            <a:r>
              <a:rPr lang="hu"/>
              <a:t>In the Continuous Delivery pipeline you can have the usuas steps as running tests, static analysis and so on.</a:t>
            </a:r>
          </a:p>
          <a:p>
            <a:pPr lvl="0">
              <a:spcBef>
                <a:spcPts val="0"/>
              </a:spcBef>
              <a:buNone/>
            </a:pPr>
            <a:r>
              <a:rPr lang="hu"/>
              <a:t>Of course, if some native change is needed then you have to release native mobile apps.</a:t>
            </a:r>
          </a:p>
          <a:p>
            <a:pPr lvl="0">
              <a:spcBef>
                <a:spcPts val="0"/>
              </a:spcBef>
              <a:buNone/>
            </a:pPr>
            <a:r>
              <a:rPr lang="hu"/>
              <a:t>These changes can be native dependency upgrades, icon changes or new features.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Using RN you can develop and maintain most of the code in latest JS.</a:t>
            </a:r>
          </a:p>
          <a:p>
            <a:pPr lvl="0">
              <a:spcBef>
                <a:spcPts val="0"/>
              </a:spcBef>
              <a:buNone/>
            </a:pPr>
            <a:r>
              <a:rPr lang="hu"/>
              <a:t>You can focus on developing only one mobile app with some native specialities such as different search inputs or deep linking processes.</a:t>
            </a:r>
          </a:p>
          <a:p>
            <a:pPr lvl="0">
              <a:spcBef>
                <a:spcPts val="0"/>
              </a:spcBef>
              <a:buNone/>
            </a:pPr>
            <a:r>
              <a:rPr lang="hu"/>
              <a:t>The app you build in RN will be as performant as a native app, because the components themselves are native ones.</a:t>
            </a:r>
          </a:p>
          <a:p>
            <a:pPr lvl="0">
              <a:spcBef>
                <a:spcPts val="0"/>
              </a:spcBef>
              <a:buNone/>
            </a:pPr>
            <a:r>
              <a:rPr lang="hu"/>
              <a:t>RN allows you implement real CD so you have the control over your product.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Feel free to contact me if you are interested in RN development.</a:t>
            </a:r>
          </a:p>
          <a:p>
            <a:pPr lvl="0">
              <a:spcBef>
                <a:spcPts val="0"/>
              </a:spcBef>
              <a:buNone/>
            </a:pPr>
            <a:r>
              <a:rPr lang="hu"/>
              <a:t>You can follow me on social media, we have a blog at blog.benestudio.co and I am available after the talk.</a:t>
            </a:r>
          </a:p>
          <a:p>
            <a:pPr lvl="0">
              <a:spcBef>
                <a:spcPts val="0"/>
              </a:spcBef>
              <a:buNone/>
            </a:pPr>
            <a:r>
              <a:rPr lang="hu"/>
              <a:t>Thank you for your attention!</a:t>
            </a:r>
          </a:p>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My name is Adam Bene and I am a co-founder and CTO of Bene Studio.</a:t>
            </a:r>
          </a:p>
          <a:p>
            <a:pPr lvl="0">
              <a:spcBef>
                <a:spcPts val="0"/>
              </a:spcBef>
              <a:buNone/>
            </a:pPr>
            <a:r>
              <a:rPr lang="hu"/>
              <a:t>My main interests are mobile and web development, especially JavaScript, React Native and technologies around this world. I have some experience with several other web technologies such as JSP, PHP, Express SSR, CSS3, HTLM5, C++,  etc.</a:t>
            </a:r>
          </a:p>
          <a:p>
            <a:pPr lvl="0">
              <a:spcBef>
                <a:spcPts val="0"/>
              </a:spcBef>
              <a:buNone/>
            </a:pPr>
            <a:r>
              <a:rPr lang="hu"/>
              <a:t>I love working with awesome people to evolve together and move the world forward.</a:t>
            </a:r>
          </a:p>
          <a:p>
            <a:pPr lvl="0">
              <a:spcBef>
                <a:spcPts val="0"/>
              </a:spcBef>
              <a:buNone/>
            </a:pPr>
            <a:r>
              <a:rPr lang="hu"/>
              <a:t>We have been using React Native for more then 2 years now.</a:t>
            </a:r>
          </a:p>
          <a:p>
            <a:pPr lvl="0">
              <a:spcBef>
                <a:spcPts val="0"/>
              </a:spcBef>
              <a:buNone/>
            </a:pPr>
            <a:r>
              <a:rPr lang="hu"/>
              <a:t>We built several MVPs and a large scale application with all of its components and cloud solutions.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At Bene Studio we help </a:t>
            </a:r>
            <a:r>
              <a:rPr b="1" lang="hu"/>
              <a:t>enterprises</a:t>
            </a:r>
            <a:r>
              <a:rPr lang="hu"/>
              <a:t>, </a:t>
            </a:r>
            <a:r>
              <a:rPr b="1" lang="hu"/>
              <a:t>startups</a:t>
            </a:r>
            <a:r>
              <a:rPr lang="hu"/>
              <a:t> and </a:t>
            </a:r>
            <a:r>
              <a:rPr b="1" lang="hu"/>
              <a:t>agencies</a:t>
            </a:r>
            <a:r>
              <a:rPr lang="hu"/>
              <a:t> to build the best mobile products in Hungary, Germany and all over the world.</a:t>
            </a:r>
          </a:p>
          <a:p>
            <a:pPr lvl="0">
              <a:spcBef>
                <a:spcPts val="0"/>
              </a:spcBef>
              <a:buNone/>
            </a:pPr>
            <a:r>
              <a:rPr lang="hu"/>
              <a:t>We do product design, cloud architecting and React Native development.</a:t>
            </a:r>
          </a:p>
          <a:p>
            <a:pPr lvl="0">
              <a:spcBef>
                <a:spcPts val="0"/>
              </a:spcBef>
              <a:buNone/>
            </a:pPr>
            <a:r>
              <a:rPr lang="hu"/>
              <a:t>So we do full stack solutions.</a:t>
            </a:r>
          </a:p>
          <a:p>
            <a:pPr lvl="0">
              <a:spcBef>
                <a:spcPts val="0"/>
              </a:spcBef>
              <a:buNone/>
            </a:pPr>
            <a:r>
              <a:rPr lang="hu"/>
              <a:t>We can also transfer the knowledge at the end of a development phase, which can be really valuable especially for a startup.</a:t>
            </a:r>
          </a:p>
          <a:p>
            <a:pPr lvl="0">
              <a:spcBef>
                <a:spcPts val="0"/>
              </a:spcBef>
              <a:buNone/>
            </a:pPr>
            <a:r>
              <a:rPr lang="hu"/>
              <a:t>We also have trainings in React Native.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solidFill>
                  <a:schemeClr val="dk1"/>
                </a:solidFill>
              </a:rPr>
              <a:t>What is React Native? React Native is a cross platform mobile technology developed by Facebook.</a:t>
            </a:r>
          </a:p>
          <a:p>
            <a:pPr lvl="0">
              <a:spcBef>
                <a:spcPts val="0"/>
              </a:spcBef>
              <a:buClr>
                <a:schemeClr val="dk1"/>
              </a:buClr>
              <a:buSzPts val="1100"/>
              <a:buFont typeface="Arial"/>
              <a:buNone/>
            </a:pPr>
            <a:r>
              <a:rPr lang="hu">
                <a:solidFill>
                  <a:schemeClr val="dk1"/>
                </a:solidFill>
              </a:rPr>
              <a:t>“Learn once, write anywhere” - as FB says.</a:t>
            </a:r>
          </a:p>
          <a:p>
            <a:pPr lvl="0">
              <a:spcBef>
                <a:spcPts val="0"/>
              </a:spcBef>
              <a:buClr>
                <a:schemeClr val="dk1"/>
              </a:buClr>
              <a:buSzPts val="1100"/>
              <a:buFont typeface="Arial"/>
              <a:buNone/>
            </a:pPr>
            <a:r>
              <a:rPr lang="hu">
                <a:solidFill>
                  <a:schemeClr val="dk1"/>
                </a:solidFill>
              </a:rPr>
              <a:t>“Build native mobile apps using JavaScript and React”</a:t>
            </a:r>
          </a:p>
          <a:p>
            <a:pPr lvl="0" rtl="0">
              <a:spcBef>
                <a:spcPts val="0"/>
              </a:spcBef>
              <a:buNone/>
            </a:pPr>
            <a:r>
              <a:t/>
            </a:r>
            <a:endParaRPr/>
          </a:p>
          <a:p>
            <a:pPr lvl="0" rtl="0">
              <a:spcBef>
                <a:spcPts val="0"/>
              </a:spcBef>
              <a:buNone/>
            </a:pPr>
            <a:r>
              <a:rPr lang="hu"/>
              <a:t>Officially s</a:t>
            </a:r>
            <a:r>
              <a:rPr lang="hu"/>
              <a:t>upported platforms are iOS and Android by Facebook</a:t>
            </a:r>
          </a:p>
          <a:p>
            <a:pPr lvl="0" rtl="0">
              <a:spcBef>
                <a:spcPts val="0"/>
              </a:spcBef>
              <a:buNone/>
            </a:pPr>
            <a:r>
              <a:rPr lang="hu"/>
              <a:t>and UWP and WPF by the official Microsoft fork</a:t>
            </a:r>
          </a:p>
          <a:p>
            <a:pPr lvl="0" rtl="0">
              <a:spcBef>
                <a:spcPts val="0"/>
              </a:spcBef>
              <a:buNone/>
            </a:pPr>
            <a:r>
              <a:rPr lang="hu"/>
              <a:t>and macOS - it is an experimental fork.</a:t>
            </a:r>
          </a:p>
          <a:p>
            <a:pPr lvl="0">
              <a:spcBef>
                <a:spcPts val="0"/>
              </a:spcBef>
              <a:buNone/>
            </a:pPr>
            <a:r>
              <a:t/>
            </a:r>
            <a:endParaRPr/>
          </a:p>
          <a:p>
            <a:pPr lvl="0" rtl="0">
              <a:spcBef>
                <a:spcPts val="0"/>
              </a:spcBef>
              <a:buNone/>
            </a:pPr>
            <a:r>
              <a:rPr lang="hu"/>
              <a:t>React Native is really performant, we’ll see 2 slides later how this is achieved.</a:t>
            </a:r>
          </a:p>
          <a:p>
            <a:pPr lvl="0" rtl="0">
              <a:spcBef>
                <a:spcPts val="0"/>
              </a:spcBef>
              <a:buNone/>
            </a:pPr>
            <a:r>
              <a:rPr lang="hu"/>
              <a:t>It is totally open source &amp; free and will be.</a:t>
            </a:r>
          </a:p>
          <a:p>
            <a:pPr lvl="0" rtl="0">
              <a:spcBef>
                <a:spcPts val="0"/>
              </a:spcBef>
              <a:buNone/>
            </a:pPr>
            <a:r>
              <a:rPr lang="hu"/>
              <a:t>There were some issues around the React and React Native license which is resolved for now as it is under MIT and BSD licenses.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it’s not a hybrid mobile framework as phoneGap or ionic</a:t>
            </a:r>
          </a:p>
          <a:p>
            <a:pPr lvl="0">
              <a:spcBef>
                <a:spcPts val="0"/>
              </a:spcBef>
              <a:buNone/>
            </a:pPr>
            <a:r>
              <a:rPr lang="hu"/>
              <a:t>because basically React Native doesn’t run in webview or browser.</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React Native is developed by Facebook, that’s why Facebook is one of its first users.</a:t>
            </a:r>
          </a:p>
          <a:p>
            <a:pPr lvl="0">
              <a:spcBef>
                <a:spcPts val="0"/>
              </a:spcBef>
              <a:buNone/>
            </a:pPr>
            <a:r>
              <a:rPr lang="hu"/>
              <a:t>Instagram is also using it - they migrated partly and gradually over time, feature by feature to React Native.</a:t>
            </a:r>
          </a:p>
          <a:p>
            <a:pPr lvl="0">
              <a:spcBef>
                <a:spcPts val="0"/>
              </a:spcBef>
              <a:buNone/>
            </a:pPr>
            <a:r>
              <a:rPr lang="hu"/>
              <a:t>You may have noticed that lately Skype had a completely new version which was rewritten in React Native. And it is a Microsoft product.</a:t>
            </a:r>
          </a:p>
          <a:p>
            <a:pPr lvl="0">
              <a:spcBef>
                <a:spcPts val="0"/>
              </a:spcBef>
              <a:buNone/>
            </a:pPr>
            <a:r>
              <a:rPr lang="hu"/>
              <a:t>Airbnb is also written in RN and it is one of the largest contributors of the RN ecosystem.</a:t>
            </a:r>
          </a:p>
          <a:p>
            <a:pPr lvl="0">
              <a:spcBef>
                <a:spcPts val="0"/>
              </a:spcBef>
              <a:buNone/>
            </a:pPr>
            <a:r>
              <a:rPr lang="hu"/>
              <a:t>UberEATS and SoundCloud is also using RN as well as many other applications - you can check them on the official site of RN.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Suppose that you have a RN app targeting iOS and Android. In this case you can have about 80% of the same code on both platforms in JavaScript and React.</a:t>
            </a:r>
          </a:p>
          <a:p>
            <a:pPr lvl="0">
              <a:spcBef>
                <a:spcPts val="0"/>
              </a:spcBef>
              <a:buNone/>
            </a:pPr>
            <a:r>
              <a:rPr lang="hu"/>
              <a:t>Only about 20% native code is needed for a project like this - of course if you have some special inhouse native code then it might be more.</a:t>
            </a:r>
          </a:p>
          <a:p>
            <a:pPr lvl="0">
              <a:spcBef>
                <a:spcPts val="0"/>
              </a:spcBef>
              <a:buNone/>
            </a:pPr>
            <a:r>
              <a:rPr lang="hu"/>
              <a:t>You can code in the latest JS and React.</a:t>
            </a:r>
          </a:p>
          <a:p>
            <a:pPr lvl="0">
              <a:spcBef>
                <a:spcPts val="0"/>
              </a:spcBef>
              <a:buNone/>
            </a:pPr>
            <a:r>
              <a:rPr lang="hu"/>
              <a:t>With CodePush you can update your users’ apps in almost real time </a:t>
            </a:r>
            <a:r>
              <a:rPr lang="hu"/>
              <a:t>avoiding </a:t>
            </a:r>
            <a:r>
              <a:rPr lang="hu"/>
              <a:t>the possibly painful Apple or Android store review - and it is completely legal as far as you don’t change the purpose of the app.</a:t>
            </a:r>
          </a:p>
          <a:p>
            <a:pPr lvl="0">
              <a:spcBef>
                <a:spcPts val="0"/>
              </a:spcBef>
              <a:buNone/>
            </a:pPr>
            <a:r>
              <a:rPr lang="hu"/>
              <a:t>It is also possible to share code between web and mobile since RN uses the same React that can be used on the web.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In RN development most of the code is written in JS. But the app has to compile both for iOS and Android so the team should have knowledge about the native build, release and store deploment processes.</a:t>
            </a:r>
          </a:p>
          <a:p>
            <a:pPr lvl="0">
              <a:spcBef>
                <a:spcPts val="0"/>
              </a:spcBef>
              <a:buNone/>
            </a:pPr>
            <a:r>
              <a:rPr lang="hu"/>
              <a:t>You can have JS developers who know some native mobile development or have these competencies in separate developers.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hu"/>
              <a:t>You have a native project for each platform. For example an XCode workspace for iOS and a gradle project for Android.</a:t>
            </a:r>
          </a:p>
          <a:p>
            <a:pPr lvl="0">
              <a:spcBef>
                <a:spcPts val="0"/>
              </a:spcBef>
              <a:buNone/>
            </a:pPr>
            <a:r>
              <a:rPr lang="hu">
                <a:solidFill>
                  <a:schemeClr val="dk1"/>
                </a:solidFill>
              </a:rPr>
              <a:t>RN has a lot of native components implemented and bridged to make it possible to use them from JS.</a:t>
            </a:r>
          </a:p>
          <a:p>
            <a:pPr lvl="0">
              <a:spcBef>
                <a:spcPts val="0"/>
              </a:spcBef>
              <a:buNone/>
            </a:pPr>
            <a:r>
              <a:rPr lang="hu">
                <a:solidFill>
                  <a:schemeClr val="dk1"/>
                </a:solidFill>
              </a:rPr>
              <a:t>For performance reasons RN does batch native calls and reuses components where possible.</a:t>
            </a:r>
          </a:p>
          <a:p>
            <a:pPr lvl="0">
              <a:spcBef>
                <a:spcPts val="0"/>
              </a:spcBef>
              <a:buNone/>
            </a:pPr>
            <a:r>
              <a:rPr lang="hu"/>
              <a:t>From the JS code callbacks are registered and events are emitted - that’s how the native and the JS part communicate.</a:t>
            </a:r>
          </a:p>
          <a:p>
            <a:pPr lvl="0">
              <a:spcBef>
                <a:spcPts val="0"/>
              </a:spcBef>
              <a:buNone/>
            </a:pPr>
            <a:r>
              <a:rPr lang="hu"/>
              <a:t>The JS code runs in JavaScriptCore which is the WebKit engine.</a:t>
            </a:r>
          </a:p>
          <a:p>
            <a:pPr lvl="0">
              <a:spcBef>
                <a:spcPts val="0"/>
              </a:spcBef>
              <a:buNone/>
            </a:pPr>
            <a:r>
              <a:rPr lang="hu">
                <a:solidFill>
                  <a:schemeClr val="dk1"/>
                </a:solidFill>
              </a:rPr>
              <a:t>In RN we use React with JSX to describe our UI declaratively.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hu"/>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hu"/>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hu"/>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hu"/>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hu"/>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hu"/>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hu"/>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hu"/>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hu"/>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hu"/>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hu"/>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hu"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789550" y="372750"/>
            <a:ext cx="6201600" cy="4367100"/>
          </a:xfrm>
          <a:prstGeom prst="rect">
            <a:avLst/>
          </a:prstGeom>
          <a:noFill/>
        </p:spPr>
        <p:txBody>
          <a:bodyPr anchorCtr="0" anchor="ctr" bIns="91425" lIns="91425" rIns="91425" wrap="square" tIns="91425">
            <a:noAutofit/>
          </a:bodyPr>
          <a:lstStyle/>
          <a:p>
            <a:pPr lvl="0" rtl="0">
              <a:spcBef>
                <a:spcPts val="0"/>
              </a:spcBef>
              <a:buNone/>
            </a:pPr>
            <a:r>
              <a:rPr lang="hu" sz="4800">
                <a:solidFill>
                  <a:srgbClr val="FF0000"/>
                </a:solidFill>
              </a:rPr>
              <a:t>Y</a:t>
            </a:r>
            <a:r>
              <a:rPr lang="hu" sz="4800">
                <a:solidFill>
                  <a:srgbClr val="000000"/>
                </a:solidFill>
              </a:rPr>
              <a:t>OUR MOBILE DEVELOPMENT TEAM</a:t>
            </a:r>
          </a:p>
        </p:txBody>
      </p:sp>
      <p:pic>
        <p:nvPicPr>
          <p:cNvPr id="55" name="Shape 55"/>
          <p:cNvPicPr preferRelativeResize="0"/>
          <p:nvPr/>
        </p:nvPicPr>
        <p:blipFill>
          <a:blip r:embed="rId3">
            <a:alphaModFix/>
          </a:blip>
          <a:stretch>
            <a:fillRect/>
          </a:stretch>
        </p:blipFill>
        <p:spPr>
          <a:xfrm>
            <a:off x="0" y="0"/>
            <a:ext cx="9144000" cy="5143500"/>
          </a:xfrm>
          <a:prstGeom prst="rect">
            <a:avLst/>
          </a:prstGeom>
          <a:noFill/>
          <a:ln>
            <a:noFill/>
          </a:ln>
        </p:spPr>
      </p:pic>
      <p:sp>
        <p:nvSpPr>
          <p:cNvPr id="56" name="Shape 56"/>
          <p:cNvSpPr/>
          <p:nvPr/>
        </p:nvSpPr>
        <p:spPr>
          <a:xfrm>
            <a:off x="5657042" y="3941198"/>
            <a:ext cx="3525600" cy="1207500"/>
          </a:xfrm>
          <a:prstGeom prst="rect">
            <a:avLst/>
          </a:prstGeom>
          <a:solidFill>
            <a:srgbClr val="FFFFFF"/>
          </a:solidFill>
          <a:ln>
            <a:noFill/>
          </a:ln>
        </p:spPr>
        <p:txBody>
          <a:bodyPr anchorCtr="0" anchor="ctr" bIns="91425" lIns="91425" rIns="91425" wrap="square" tIns="91425">
            <a:noAutofit/>
          </a:bodyPr>
          <a:lstStyle/>
          <a:p>
            <a:pPr lvl="0" rtl="0">
              <a:spcBef>
                <a:spcPts val="0"/>
              </a:spcBef>
              <a:buNone/>
            </a:pPr>
            <a:r>
              <a:t/>
            </a:r>
            <a:endParaRPr/>
          </a:p>
        </p:txBody>
      </p:sp>
      <p:sp>
        <p:nvSpPr>
          <p:cNvPr id="57" name="Shape 57"/>
          <p:cNvSpPr txBox="1"/>
          <p:nvPr/>
        </p:nvSpPr>
        <p:spPr>
          <a:xfrm>
            <a:off x="5843800" y="4055950"/>
            <a:ext cx="3181200" cy="929700"/>
          </a:xfrm>
          <a:prstGeom prst="rect">
            <a:avLst/>
          </a:prstGeom>
          <a:noFill/>
          <a:ln>
            <a:noFill/>
          </a:ln>
        </p:spPr>
        <p:txBody>
          <a:bodyPr anchorCtr="0" anchor="t" bIns="91425" lIns="91425" rIns="91425" wrap="square" tIns="91425">
            <a:noAutofit/>
          </a:bodyPr>
          <a:lstStyle/>
          <a:p>
            <a:pPr lvl="0" rtl="0">
              <a:spcBef>
                <a:spcPts val="0"/>
              </a:spcBef>
              <a:buNone/>
            </a:pPr>
            <a:r>
              <a:rPr b="1" lang="hu" sz="2400"/>
              <a:t>React Native</a:t>
            </a:r>
            <a:r>
              <a:rPr b="1" lang="hu" sz="2400"/>
              <a:t> </a:t>
            </a:r>
            <a:br>
              <a:rPr b="1" lang="hu" sz="2400"/>
            </a:br>
            <a:r>
              <a:rPr lang="hu" sz="2400"/>
              <a:t>Why choose?</a:t>
            </a:r>
          </a:p>
        </p:txBody>
      </p:sp>
      <p:pic>
        <p:nvPicPr>
          <p:cNvPr id="58" name="Shape 58"/>
          <p:cNvPicPr preferRelativeResize="0"/>
          <p:nvPr/>
        </p:nvPicPr>
        <p:blipFill>
          <a:blip r:embed="rId4">
            <a:alphaModFix amt="72000"/>
          </a:blip>
          <a:stretch>
            <a:fillRect/>
          </a:stretch>
        </p:blipFill>
        <p:spPr>
          <a:xfrm>
            <a:off x="8138100" y="4093600"/>
            <a:ext cx="929700" cy="929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hu"/>
              <a:t>How React Native works?</a:t>
            </a:r>
          </a:p>
        </p:txBody>
      </p:sp>
      <p:sp>
        <p:nvSpPr>
          <p:cNvPr id="134" name="Shape 134"/>
          <p:cNvSpPr txBox="1"/>
          <p:nvPr>
            <p:ph idx="1" type="body"/>
          </p:nvPr>
        </p:nvSpPr>
        <p:spPr>
          <a:xfrm>
            <a:off x="387900" y="1489825"/>
            <a:ext cx="8368200" cy="3914100"/>
          </a:xfrm>
          <a:prstGeom prst="rect">
            <a:avLst/>
          </a:prstGeom>
        </p:spPr>
        <p:txBody>
          <a:bodyPr anchorCtr="0" anchor="b" bIns="91425" lIns="91425" rIns="91425" wrap="square" tIns="91425">
            <a:noAutofit/>
          </a:bodyPr>
          <a:lstStyle/>
          <a:p>
            <a:pPr lvl="0">
              <a:spcBef>
                <a:spcPts val="0"/>
              </a:spcBef>
              <a:buNone/>
            </a:pPr>
            <a:r>
              <a:rPr lang="hu" sz="1000"/>
              <a:t>source: https://tadeuzagallo.com/blog/react-native-bridge/</a:t>
            </a:r>
          </a:p>
        </p:txBody>
      </p:sp>
      <p:pic>
        <p:nvPicPr>
          <p:cNvPr id="135" name="Shape 135"/>
          <p:cNvPicPr preferRelativeResize="0"/>
          <p:nvPr/>
        </p:nvPicPr>
        <p:blipFill>
          <a:blip r:embed="rId3">
            <a:alphaModFix/>
          </a:blip>
          <a:stretch>
            <a:fillRect/>
          </a:stretch>
        </p:blipFill>
        <p:spPr>
          <a:xfrm>
            <a:off x="1295850" y="1144125"/>
            <a:ext cx="6172951" cy="3463825"/>
          </a:xfrm>
          <a:prstGeom prst="rect">
            <a:avLst/>
          </a:prstGeom>
          <a:noFill/>
          <a:ln>
            <a:noFill/>
          </a:ln>
        </p:spPr>
      </p:pic>
      <p:pic>
        <p:nvPicPr>
          <p:cNvPr id="136" name="Shape 136"/>
          <p:cNvPicPr preferRelativeResize="0"/>
          <p:nvPr/>
        </p:nvPicPr>
        <p:blipFill>
          <a:blip r:embed="rId4">
            <a:alphaModFix/>
          </a:blip>
          <a:stretch>
            <a:fillRect/>
          </a:stretch>
        </p:blipFill>
        <p:spPr>
          <a:xfrm>
            <a:off x="5650600" y="4607950"/>
            <a:ext cx="3199599" cy="242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hu"/>
              <a:t>Developer experience in React Native</a:t>
            </a:r>
          </a:p>
        </p:txBody>
      </p:sp>
      <p:sp>
        <p:nvSpPr>
          <p:cNvPr id="142" name="Shape 14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hu"/>
              <a:t>Latest JavaScript (ES6/7/8)</a:t>
            </a:r>
          </a:p>
          <a:p>
            <a:pPr lvl="0">
              <a:spcBef>
                <a:spcPts val="0"/>
              </a:spcBef>
              <a:buNone/>
            </a:pPr>
            <a:r>
              <a:rPr lang="hu"/>
              <a:t>JSX, declarative UI</a:t>
            </a:r>
          </a:p>
          <a:p>
            <a:pPr lvl="0">
              <a:spcBef>
                <a:spcPts val="0"/>
              </a:spcBef>
              <a:buNone/>
            </a:pPr>
            <a:r>
              <a:rPr lang="hu"/>
              <a:t>Hot reloading</a:t>
            </a:r>
          </a:p>
          <a:p>
            <a:pPr lvl="0">
              <a:spcBef>
                <a:spcPts val="0"/>
              </a:spcBef>
              <a:buNone/>
            </a:pPr>
            <a:r>
              <a:rPr lang="hu"/>
              <a:t>React Native Debugger, React Developer Tools</a:t>
            </a:r>
          </a:p>
          <a:p>
            <a:pPr lvl="0">
              <a:spcBef>
                <a:spcPts val="0"/>
              </a:spcBef>
              <a:buNone/>
            </a:pPr>
            <a:r>
              <a:rPr lang="hu"/>
              <a:t>Inspector</a:t>
            </a:r>
          </a:p>
          <a:p>
            <a:pPr lvl="0">
              <a:spcBef>
                <a:spcPts val="0"/>
              </a:spcBef>
              <a:buNone/>
            </a:pPr>
            <a:r>
              <a:rPr lang="hu"/>
              <a:t>Vibrant community</a:t>
            </a:r>
          </a:p>
        </p:txBody>
      </p:sp>
      <p:pic>
        <p:nvPicPr>
          <p:cNvPr id="143" name="Shape 143"/>
          <p:cNvPicPr preferRelativeResize="0"/>
          <p:nvPr/>
        </p:nvPicPr>
        <p:blipFill>
          <a:blip r:embed="rId3">
            <a:alphaModFix/>
          </a:blip>
          <a:stretch>
            <a:fillRect/>
          </a:stretch>
        </p:blipFill>
        <p:spPr>
          <a:xfrm>
            <a:off x="7594425" y="1489825"/>
            <a:ext cx="1161675" cy="1161675"/>
          </a:xfrm>
          <a:prstGeom prst="rect">
            <a:avLst/>
          </a:prstGeom>
          <a:noFill/>
          <a:ln>
            <a:noFill/>
          </a:ln>
        </p:spPr>
      </p:pic>
      <p:pic>
        <p:nvPicPr>
          <p:cNvPr id="144" name="Shape 144"/>
          <p:cNvPicPr preferRelativeResize="0"/>
          <p:nvPr/>
        </p:nvPicPr>
        <p:blipFill>
          <a:blip r:embed="rId4">
            <a:alphaModFix/>
          </a:blip>
          <a:stretch>
            <a:fillRect/>
          </a:stretch>
        </p:blipFill>
        <p:spPr>
          <a:xfrm>
            <a:off x="5650600" y="4607950"/>
            <a:ext cx="3199599" cy="24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1000"/>
                                        <p:tgtEl>
                                          <p:spTgt spid="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Effect filter="fade" transition="in">
                                      <p:cBhvr>
                                        <p:cTn dur="1000"/>
                                        <p:tgtEl>
                                          <p:spTgt spid="1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Effect filter="fade" transition="in">
                                      <p:cBhvr>
                                        <p:cTn dur="1000"/>
                                        <p:tgtEl>
                                          <p:spTgt spid="1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animEffect filter="fade" transition="in">
                                      <p:cBhvr>
                                        <p:cTn dur="1000"/>
                                        <p:tgtEl>
                                          <p:spTgt spid="14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4" st="4"/>
                                            </p:txEl>
                                          </p:spTgt>
                                        </p:tgtEl>
                                        <p:attrNameLst>
                                          <p:attrName>style.visibility</p:attrName>
                                        </p:attrNameLst>
                                      </p:cBhvr>
                                      <p:to>
                                        <p:strVal val="visible"/>
                                      </p:to>
                                    </p:set>
                                    <p:animEffect filter="fade" transition="in">
                                      <p:cBhvr>
                                        <p:cTn dur="1000"/>
                                        <p:tgtEl>
                                          <p:spTgt spid="14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5" st="5"/>
                                            </p:txEl>
                                          </p:spTgt>
                                        </p:tgtEl>
                                        <p:attrNameLst>
                                          <p:attrName>style.visibility</p:attrName>
                                        </p:attrNameLst>
                                      </p:cBhvr>
                                      <p:to>
                                        <p:strVal val="visible"/>
                                      </p:to>
                                    </p:set>
                                    <p:animEffect filter="fade" transition="in">
                                      <p:cBhvr>
                                        <p:cTn dur="1000"/>
                                        <p:tgtEl>
                                          <p:spTgt spid="14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hu"/>
              <a:t>Hello World in React Native</a:t>
            </a:r>
          </a:p>
        </p:txBody>
      </p:sp>
      <p:sp>
        <p:nvSpPr>
          <p:cNvPr id="150" name="Shape 150"/>
          <p:cNvSpPr txBox="1"/>
          <p:nvPr>
            <p:ph idx="1" type="body"/>
          </p:nvPr>
        </p:nvSpPr>
        <p:spPr>
          <a:xfrm>
            <a:off x="311700" y="1152475"/>
            <a:ext cx="8520600" cy="3416400"/>
          </a:xfrm>
          <a:prstGeom prst="rect">
            <a:avLst/>
          </a:prstGeom>
          <a:solidFill>
            <a:srgbClr val="FFFFFF"/>
          </a:solidFill>
        </p:spPr>
        <p:txBody>
          <a:bodyPr anchorCtr="0" anchor="t" bIns="91425" lIns="91425" rIns="91425" wrap="square" tIns="91425">
            <a:noAutofit/>
          </a:bodyPr>
          <a:lstStyle/>
          <a:p>
            <a:pPr lvl="0">
              <a:spcBef>
                <a:spcPts val="0"/>
              </a:spcBef>
              <a:buNone/>
            </a:pPr>
            <a:r>
              <a:t/>
            </a:r>
            <a:endParaRPr/>
          </a:p>
        </p:txBody>
      </p:sp>
      <p:pic>
        <p:nvPicPr>
          <p:cNvPr id="151" name="Shape 151"/>
          <p:cNvPicPr preferRelativeResize="0"/>
          <p:nvPr/>
        </p:nvPicPr>
        <p:blipFill>
          <a:blip r:embed="rId3">
            <a:alphaModFix/>
          </a:blip>
          <a:stretch>
            <a:fillRect/>
          </a:stretch>
        </p:blipFill>
        <p:spPr>
          <a:xfrm>
            <a:off x="311700" y="1231025"/>
            <a:ext cx="6952333" cy="3078900"/>
          </a:xfrm>
          <a:prstGeom prst="rect">
            <a:avLst/>
          </a:prstGeom>
          <a:noFill/>
          <a:ln>
            <a:noFill/>
          </a:ln>
        </p:spPr>
      </p:pic>
      <p:pic>
        <p:nvPicPr>
          <p:cNvPr id="152" name="Shape 152"/>
          <p:cNvPicPr preferRelativeResize="0"/>
          <p:nvPr/>
        </p:nvPicPr>
        <p:blipFill>
          <a:blip r:embed="rId4">
            <a:alphaModFix/>
          </a:blip>
          <a:stretch>
            <a:fillRect/>
          </a:stretch>
        </p:blipFill>
        <p:spPr>
          <a:xfrm>
            <a:off x="5650600" y="4607950"/>
            <a:ext cx="3199599" cy="242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hu"/>
              <a:t>Continuous Delivery</a:t>
            </a:r>
          </a:p>
        </p:txBody>
      </p:sp>
      <p:sp>
        <p:nvSpPr>
          <p:cNvPr id="158" name="Shape 15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hu"/>
              <a:t>CodePush</a:t>
            </a:r>
          </a:p>
          <a:p>
            <a:pPr indent="-342900" lvl="0" marL="457200">
              <a:spcBef>
                <a:spcPts val="0"/>
              </a:spcBef>
              <a:spcAft>
                <a:spcPts val="0"/>
              </a:spcAft>
              <a:buSzPts val="1800"/>
              <a:buAutoNum type="arabicPeriod"/>
            </a:pPr>
            <a:r>
              <a:rPr lang="hu"/>
              <a:t>Build JS</a:t>
            </a:r>
          </a:p>
          <a:p>
            <a:pPr indent="-342900" lvl="0" marL="457200">
              <a:spcBef>
                <a:spcPts val="0"/>
              </a:spcBef>
              <a:spcAft>
                <a:spcPts val="0"/>
              </a:spcAft>
              <a:buSzPts val="1800"/>
              <a:buAutoNum type="arabicPeriod"/>
            </a:pPr>
            <a:r>
              <a:rPr lang="hu"/>
              <a:t>Run tests</a:t>
            </a:r>
          </a:p>
          <a:p>
            <a:pPr indent="-342900" lvl="0" marL="457200">
              <a:spcBef>
                <a:spcPts val="0"/>
              </a:spcBef>
              <a:buSzPts val="1800"/>
              <a:buAutoNum type="arabicPeriod"/>
            </a:pPr>
            <a:r>
              <a:rPr lang="hu"/>
              <a:t>Distribute immediately to the users phone</a:t>
            </a:r>
          </a:p>
        </p:txBody>
      </p:sp>
      <p:pic>
        <p:nvPicPr>
          <p:cNvPr id="159" name="Shape 159"/>
          <p:cNvPicPr preferRelativeResize="0"/>
          <p:nvPr/>
        </p:nvPicPr>
        <p:blipFill>
          <a:blip r:embed="rId3">
            <a:alphaModFix/>
          </a:blip>
          <a:stretch>
            <a:fillRect/>
          </a:stretch>
        </p:blipFill>
        <p:spPr>
          <a:xfrm>
            <a:off x="6498012" y="2958550"/>
            <a:ext cx="1088700" cy="1088700"/>
          </a:xfrm>
          <a:prstGeom prst="rect">
            <a:avLst/>
          </a:prstGeom>
          <a:noFill/>
          <a:ln>
            <a:noFill/>
          </a:ln>
        </p:spPr>
      </p:pic>
      <p:pic>
        <p:nvPicPr>
          <p:cNvPr id="160" name="Shape 160"/>
          <p:cNvPicPr preferRelativeResize="0"/>
          <p:nvPr/>
        </p:nvPicPr>
        <p:blipFill>
          <a:blip r:embed="rId4">
            <a:alphaModFix/>
          </a:blip>
          <a:stretch>
            <a:fillRect/>
          </a:stretch>
        </p:blipFill>
        <p:spPr>
          <a:xfrm>
            <a:off x="6317700" y="458025"/>
            <a:ext cx="2438400" cy="2438400"/>
          </a:xfrm>
          <a:prstGeom prst="rect">
            <a:avLst/>
          </a:prstGeom>
          <a:noFill/>
          <a:ln>
            <a:noFill/>
          </a:ln>
        </p:spPr>
      </p:pic>
      <p:pic>
        <p:nvPicPr>
          <p:cNvPr id="161" name="Shape 161"/>
          <p:cNvPicPr preferRelativeResize="0"/>
          <p:nvPr/>
        </p:nvPicPr>
        <p:blipFill>
          <a:blip r:embed="rId5">
            <a:alphaModFix/>
          </a:blip>
          <a:stretch>
            <a:fillRect/>
          </a:stretch>
        </p:blipFill>
        <p:spPr>
          <a:xfrm>
            <a:off x="7487087" y="2958550"/>
            <a:ext cx="1088700" cy="1088700"/>
          </a:xfrm>
          <a:prstGeom prst="rect">
            <a:avLst/>
          </a:prstGeom>
          <a:noFill/>
          <a:ln>
            <a:noFill/>
          </a:ln>
        </p:spPr>
      </p:pic>
      <p:pic>
        <p:nvPicPr>
          <p:cNvPr id="162" name="Shape 162"/>
          <p:cNvPicPr preferRelativeResize="0"/>
          <p:nvPr/>
        </p:nvPicPr>
        <p:blipFill>
          <a:blip r:embed="rId6">
            <a:alphaModFix/>
          </a:blip>
          <a:stretch>
            <a:fillRect/>
          </a:stretch>
        </p:blipFill>
        <p:spPr>
          <a:xfrm>
            <a:off x="5650600" y="4607950"/>
            <a:ext cx="3199599" cy="242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hu"/>
              <a:t>Why choose React Native?</a:t>
            </a:r>
          </a:p>
        </p:txBody>
      </p:sp>
      <p:sp>
        <p:nvSpPr>
          <p:cNvPr id="168" name="Shape 16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a:spcBef>
                <a:spcPts val="0"/>
              </a:spcBef>
              <a:buNone/>
            </a:pPr>
            <a:r>
              <a:rPr lang="hu"/>
              <a:t>Have a common code base in latest JavaScript</a:t>
            </a:r>
          </a:p>
          <a:p>
            <a:pPr indent="0" lvl="0" rtl="0">
              <a:spcBef>
                <a:spcPts val="0"/>
              </a:spcBef>
              <a:buNone/>
            </a:pPr>
            <a:r>
              <a:rPr lang="hu"/>
              <a:t>Have one mobile team</a:t>
            </a:r>
          </a:p>
          <a:p>
            <a:pPr indent="0" lvl="0" rtl="0">
              <a:spcBef>
                <a:spcPts val="0"/>
              </a:spcBef>
              <a:buNone/>
            </a:pPr>
            <a:r>
              <a:rPr lang="hu"/>
              <a:t>Build performant cross platform apps</a:t>
            </a:r>
          </a:p>
          <a:p>
            <a:pPr indent="0" lvl="0" rtl="0">
              <a:spcBef>
                <a:spcPts val="0"/>
              </a:spcBef>
              <a:buNone/>
            </a:pPr>
            <a:r>
              <a:rPr lang="hu"/>
              <a:t>Use React</a:t>
            </a:r>
          </a:p>
          <a:p>
            <a:pPr indent="0" lvl="0" rtl="0">
              <a:spcBef>
                <a:spcPts val="0"/>
              </a:spcBef>
              <a:buNone/>
            </a:pPr>
            <a:r>
              <a:rPr lang="hu"/>
              <a:t>CD with CodePush</a:t>
            </a:r>
          </a:p>
          <a:p>
            <a:pPr indent="0" lvl="0" rtl="0">
              <a:spcBef>
                <a:spcPts val="0"/>
              </a:spcBef>
              <a:buNone/>
            </a:pPr>
            <a:r>
              <a:rPr lang="hu"/>
              <a:t>Ability to implement anything in native</a:t>
            </a:r>
          </a:p>
        </p:txBody>
      </p:sp>
      <p:pic>
        <p:nvPicPr>
          <p:cNvPr id="169" name="Shape 169"/>
          <p:cNvPicPr preferRelativeResize="0"/>
          <p:nvPr/>
        </p:nvPicPr>
        <p:blipFill>
          <a:blip r:embed="rId3">
            <a:alphaModFix/>
          </a:blip>
          <a:stretch>
            <a:fillRect/>
          </a:stretch>
        </p:blipFill>
        <p:spPr>
          <a:xfrm>
            <a:off x="5650600" y="4607950"/>
            <a:ext cx="3199599" cy="24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10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1000"/>
                                        <p:tgtEl>
                                          <p:spTgt spid="1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animEffect filter="fade" transition="in">
                                      <p:cBhvr>
                                        <p:cTn dur="1000"/>
                                        <p:tgtEl>
                                          <p:spTgt spid="1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animEffect filter="fade" transition="in">
                                      <p:cBhvr>
                                        <p:cTn dur="1000"/>
                                        <p:tgtEl>
                                          <p:spTgt spid="1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animEffect filter="fade" transition="in">
                                      <p:cBhvr>
                                        <p:cTn dur="1000"/>
                                        <p:tgtEl>
                                          <p:spTgt spid="1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animEffect filter="fade" transition="in">
                                      <p:cBhvr>
                                        <p:cTn dur="1000"/>
                                        <p:tgtEl>
                                          <p:spTgt spid="16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hu"/>
              <a:t>Contacts</a:t>
            </a:r>
          </a:p>
        </p:txBody>
      </p:sp>
      <p:sp>
        <p:nvSpPr>
          <p:cNvPr id="175" name="Shape 17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hu"/>
              <a:t>BLOG</a:t>
            </a:r>
            <a:r>
              <a:rPr lang="hu"/>
              <a:t>				blog.benestudio.co</a:t>
            </a:r>
          </a:p>
          <a:p>
            <a:pPr lvl="0">
              <a:spcBef>
                <a:spcPts val="0"/>
              </a:spcBef>
              <a:buNone/>
            </a:pPr>
            <a:r>
              <a:rPr b="1" lang="hu"/>
              <a:t>TWITTER</a:t>
            </a:r>
            <a:r>
              <a:rPr lang="hu"/>
              <a:t>			@adam_bene</a:t>
            </a:r>
          </a:p>
          <a:p>
            <a:pPr lvl="0">
              <a:spcBef>
                <a:spcPts val="0"/>
              </a:spcBef>
              <a:buNone/>
            </a:pPr>
            <a:r>
              <a:rPr b="1" lang="hu"/>
              <a:t>PERSONAL BLOG</a:t>
            </a:r>
            <a:r>
              <a:rPr lang="hu"/>
              <a:t>	medium.com/@adambene</a:t>
            </a:r>
          </a:p>
          <a:p>
            <a:pPr lvl="0">
              <a:spcBef>
                <a:spcPts val="0"/>
              </a:spcBef>
              <a:buNone/>
            </a:pPr>
            <a:r>
              <a:rPr b="1" lang="hu"/>
              <a:t>EMAIL</a:t>
            </a:r>
            <a:r>
              <a:rPr lang="hu"/>
              <a:t>				adam@benestudio.co</a:t>
            </a:r>
          </a:p>
        </p:txBody>
      </p:sp>
      <p:pic>
        <p:nvPicPr>
          <p:cNvPr id="176" name="Shape 176"/>
          <p:cNvPicPr preferRelativeResize="0"/>
          <p:nvPr/>
        </p:nvPicPr>
        <p:blipFill>
          <a:blip r:embed="rId3">
            <a:alphaModFix/>
          </a:blip>
          <a:stretch>
            <a:fillRect/>
          </a:stretch>
        </p:blipFill>
        <p:spPr>
          <a:xfrm>
            <a:off x="7013850" y="1017725"/>
            <a:ext cx="1818450" cy="1818450"/>
          </a:xfrm>
          <a:prstGeom prst="rect">
            <a:avLst/>
          </a:prstGeom>
          <a:noFill/>
          <a:ln>
            <a:noFill/>
          </a:ln>
        </p:spPr>
      </p:pic>
      <p:pic>
        <p:nvPicPr>
          <p:cNvPr id="177" name="Shape 177"/>
          <p:cNvPicPr preferRelativeResize="0"/>
          <p:nvPr/>
        </p:nvPicPr>
        <p:blipFill>
          <a:blip r:embed="rId4">
            <a:alphaModFix/>
          </a:blip>
          <a:stretch>
            <a:fillRect/>
          </a:stretch>
        </p:blipFill>
        <p:spPr>
          <a:xfrm>
            <a:off x="5650600" y="4607950"/>
            <a:ext cx="3199599" cy="242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hu"/>
              <a:t>About Me</a:t>
            </a:r>
          </a:p>
        </p:txBody>
      </p:sp>
      <p:sp>
        <p:nvSpPr>
          <p:cNvPr id="64" name="Shape 6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hu"/>
              <a:t>Adam Bene</a:t>
            </a:r>
          </a:p>
          <a:p>
            <a:pPr lvl="0">
              <a:spcBef>
                <a:spcPts val="0"/>
              </a:spcBef>
              <a:buNone/>
            </a:pPr>
            <a:r>
              <a:rPr lang="hu"/>
              <a:t>CTO &amp; Founder @ </a:t>
            </a:r>
            <a:r>
              <a:rPr lang="hu"/>
              <a:t>Bene Studio</a:t>
            </a:r>
          </a:p>
          <a:p>
            <a:pPr lvl="0">
              <a:spcBef>
                <a:spcPts val="0"/>
              </a:spcBef>
              <a:buNone/>
            </a:pPr>
            <a:r>
              <a:rPr lang="hu"/>
              <a:t>My main interests:</a:t>
            </a:r>
          </a:p>
          <a:p>
            <a:pPr lvl="0" rtl="0">
              <a:spcBef>
                <a:spcPts val="0"/>
              </a:spcBef>
              <a:buNone/>
            </a:pPr>
            <a:r>
              <a:rPr lang="hu"/>
              <a:t>JavaScript, React Native, Mobile Development,  React, Cloud, Java</a:t>
            </a:r>
            <a:r>
              <a:rPr lang="hu"/>
              <a:t>, Web</a:t>
            </a:r>
            <a:br>
              <a:rPr lang="hu"/>
            </a:br>
            <a:r>
              <a:rPr i="1" lang="hu" sz="1200"/>
              <a:t>Node.js PHP, C++, OpenGL, Shaders...</a:t>
            </a:r>
          </a:p>
        </p:txBody>
      </p:sp>
      <p:pic>
        <p:nvPicPr>
          <p:cNvPr id="65" name="Shape 65"/>
          <p:cNvPicPr preferRelativeResize="0"/>
          <p:nvPr/>
        </p:nvPicPr>
        <p:blipFill>
          <a:blip r:embed="rId3">
            <a:alphaModFix/>
          </a:blip>
          <a:stretch>
            <a:fillRect/>
          </a:stretch>
        </p:blipFill>
        <p:spPr>
          <a:xfrm>
            <a:off x="6937650" y="458025"/>
            <a:ext cx="1818450" cy="1818450"/>
          </a:xfrm>
          <a:prstGeom prst="rect">
            <a:avLst/>
          </a:prstGeom>
          <a:noFill/>
          <a:ln>
            <a:noFill/>
          </a:ln>
        </p:spPr>
      </p:pic>
      <p:pic>
        <p:nvPicPr>
          <p:cNvPr id="66" name="Shape 66"/>
          <p:cNvPicPr preferRelativeResize="0"/>
          <p:nvPr/>
        </p:nvPicPr>
        <p:blipFill>
          <a:blip r:embed="rId4">
            <a:alphaModFix/>
          </a:blip>
          <a:stretch>
            <a:fillRect/>
          </a:stretch>
        </p:blipFill>
        <p:spPr>
          <a:xfrm>
            <a:off x="5650600" y="4607950"/>
            <a:ext cx="3199599" cy="242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hu"/>
              <a:t>BeneStudio.co</a:t>
            </a:r>
          </a:p>
        </p:txBody>
      </p:sp>
      <p:sp>
        <p:nvSpPr>
          <p:cNvPr id="72" name="Shape 7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i="1" lang="hu"/>
              <a:t>We help </a:t>
            </a:r>
            <a:r>
              <a:rPr b="1" i="1" lang="hu"/>
              <a:t>enterprises, startups</a:t>
            </a:r>
            <a:r>
              <a:rPr i="1" lang="hu"/>
              <a:t> and </a:t>
            </a:r>
            <a:r>
              <a:rPr b="1" i="1" lang="hu"/>
              <a:t>agencies</a:t>
            </a:r>
            <a:r>
              <a:rPr i="1" lang="hu"/>
              <a:t> to build the best </a:t>
            </a:r>
            <a:r>
              <a:rPr b="1" i="1" lang="hu"/>
              <a:t>mobile</a:t>
            </a:r>
            <a:r>
              <a:rPr i="1" lang="hu"/>
              <a:t> products</a:t>
            </a:r>
          </a:p>
          <a:p>
            <a:pPr lvl="0">
              <a:spcBef>
                <a:spcPts val="0"/>
              </a:spcBef>
              <a:buNone/>
            </a:pPr>
            <a:r>
              <a:rPr b="1" lang="hu"/>
              <a:t>Product</a:t>
            </a:r>
            <a:r>
              <a:rPr lang="hu"/>
              <a:t> Design</a:t>
            </a:r>
          </a:p>
          <a:p>
            <a:pPr lvl="0">
              <a:spcBef>
                <a:spcPts val="0"/>
              </a:spcBef>
              <a:buNone/>
            </a:pPr>
            <a:r>
              <a:rPr b="1" lang="hu"/>
              <a:t>Cloud</a:t>
            </a:r>
            <a:r>
              <a:rPr lang="hu"/>
              <a:t> Architecting</a:t>
            </a:r>
          </a:p>
          <a:p>
            <a:pPr lvl="0">
              <a:spcBef>
                <a:spcPts val="0"/>
              </a:spcBef>
              <a:buNone/>
            </a:pPr>
            <a:r>
              <a:rPr b="1" lang="hu"/>
              <a:t>React Native</a:t>
            </a:r>
            <a:r>
              <a:rPr lang="hu"/>
              <a:t> Development</a:t>
            </a:r>
          </a:p>
          <a:p>
            <a:pPr lvl="0">
              <a:spcBef>
                <a:spcPts val="0"/>
              </a:spcBef>
              <a:buNone/>
            </a:pPr>
            <a:r>
              <a:rPr b="1" lang="hu"/>
              <a:t>Knowledge</a:t>
            </a:r>
            <a:r>
              <a:rPr lang="hu"/>
              <a:t> Transfer</a:t>
            </a:r>
          </a:p>
        </p:txBody>
      </p:sp>
      <p:pic>
        <p:nvPicPr>
          <p:cNvPr id="73" name="Shape 73"/>
          <p:cNvPicPr preferRelativeResize="0"/>
          <p:nvPr/>
        </p:nvPicPr>
        <p:blipFill>
          <a:blip r:embed="rId3">
            <a:alphaModFix/>
          </a:blip>
          <a:stretch>
            <a:fillRect/>
          </a:stretch>
        </p:blipFill>
        <p:spPr>
          <a:xfrm>
            <a:off x="5650600" y="4607950"/>
            <a:ext cx="3199599" cy="24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xEl>
                                              <p:pRg end="0" st="0"/>
                                            </p:txEl>
                                          </p:spTgt>
                                        </p:tgtEl>
                                        <p:attrNameLst>
                                          <p:attrName>style.visibility</p:attrName>
                                        </p:attrNameLst>
                                      </p:cBhvr>
                                      <p:to>
                                        <p:strVal val="visible"/>
                                      </p:to>
                                    </p:set>
                                    <p:animEffect filter="fade" transition="in">
                                      <p:cBhvr>
                                        <p:cTn dur="1000"/>
                                        <p:tgtEl>
                                          <p:spTgt spid="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xEl>
                                              <p:pRg end="1" st="1"/>
                                            </p:txEl>
                                          </p:spTgt>
                                        </p:tgtEl>
                                        <p:attrNameLst>
                                          <p:attrName>style.visibility</p:attrName>
                                        </p:attrNameLst>
                                      </p:cBhvr>
                                      <p:to>
                                        <p:strVal val="visible"/>
                                      </p:to>
                                    </p:set>
                                    <p:animEffect filter="fade" transition="in">
                                      <p:cBhvr>
                                        <p:cTn dur="1000"/>
                                        <p:tgtEl>
                                          <p:spTgt spid="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xEl>
                                              <p:pRg end="2" st="2"/>
                                            </p:txEl>
                                          </p:spTgt>
                                        </p:tgtEl>
                                        <p:attrNameLst>
                                          <p:attrName>style.visibility</p:attrName>
                                        </p:attrNameLst>
                                      </p:cBhvr>
                                      <p:to>
                                        <p:strVal val="visible"/>
                                      </p:to>
                                    </p:set>
                                    <p:animEffect filter="fade" transition="in">
                                      <p:cBhvr>
                                        <p:cTn dur="1000"/>
                                        <p:tgtEl>
                                          <p:spTgt spid="7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xEl>
                                              <p:pRg end="3" st="3"/>
                                            </p:txEl>
                                          </p:spTgt>
                                        </p:tgtEl>
                                        <p:attrNameLst>
                                          <p:attrName>style.visibility</p:attrName>
                                        </p:attrNameLst>
                                      </p:cBhvr>
                                      <p:to>
                                        <p:strVal val="visible"/>
                                      </p:to>
                                    </p:set>
                                    <p:animEffect filter="fade" transition="in">
                                      <p:cBhvr>
                                        <p:cTn dur="1000"/>
                                        <p:tgtEl>
                                          <p:spTgt spid="7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xEl>
                                              <p:pRg end="4" st="4"/>
                                            </p:txEl>
                                          </p:spTgt>
                                        </p:tgtEl>
                                        <p:attrNameLst>
                                          <p:attrName>style.visibility</p:attrName>
                                        </p:attrNameLst>
                                      </p:cBhvr>
                                      <p:to>
                                        <p:strVal val="visible"/>
                                      </p:to>
                                    </p:set>
                                    <p:animEffect filter="fade" transition="in">
                                      <p:cBhvr>
                                        <p:cTn dur="1000"/>
                                        <p:tgtEl>
                                          <p:spTgt spid="7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hu"/>
              <a:t>What is React Native?</a:t>
            </a:r>
          </a:p>
        </p:txBody>
      </p:sp>
      <p:sp>
        <p:nvSpPr>
          <p:cNvPr id="79" name="Shape 7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hu"/>
              <a:t>“</a:t>
            </a:r>
            <a:r>
              <a:rPr lang="hu"/>
              <a:t>Learn once, write anywhere”</a:t>
            </a:r>
          </a:p>
          <a:p>
            <a:pPr lvl="0" rtl="0">
              <a:spcBef>
                <a:spcPts val="0"/>
              </a:spcBef>
              <a:buNone/>
            </a:pPr>
            <a:r>
              <a:rPr lang="hu"/>
              <a:t>“Build native mobile apps using JavaScript and React”</a:t>
            </a:r>
          </a:p>
          <a:p>
            <a:pPr lvl="0" rtl="0">
              <a:spcBef>
                <a:spcPts val="0"/>
              </a:spcBef>
              <a:buNone/>
            </a:pPr>
            <a:r>
              <a:rPr lang="hu"/>
              <a:t>Cross platform technology</a:t>
            </a:r>
          </a:p>
          <a:p>
            <a:pPr lvl="0">
              <a:spcBef>
                <a:spcPts val="0"/>
              </a:spcBef>
              <a:buNone/>
            </a:pPr>
            <a:r>
              <a:rPr lang="hu"/>
              <a:t>Performant</a:t>
            </a:r>
          </a:p>
          <a:p>
            <a:pPr lvl="0">
              <a:spcBef>
                <a:spcPts val="0"/>
              </a:spcBef>
              <a:buNone/>
            </a:pPr>
            <a:r>
              <a:rPr lang="hu"/>
              <a:t>Open source &amp; free</a:t>
            </a:r>
          </a:p>
        </p:txBody>
      </p:sp>
      <p:pic>
        <p:nvPicPr>
          <p:cNvPr id="80" name="Shape 80"/>
          <p:cNvPicPr preferRelativeResize="0"/>
          <p:nvPr/>
        </p:nvPicPr>
        <p:blipFill>
          <a:blip r:embed="rId3">
            <a:alphaModFix/>
          </a:blip>
          <a:stretch>
            <a:fillRect/>
          </a:stretch>
        </p:blipFill>
        <p:spPr>
          <a:xfrm>
            <a:off x="5650600" y="4607950"/>
            <a:ext cx="3199599" cy="24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animEffect filter="fade" transition="in">
                                      <p:cBhvr>
                                        <p:cTn dur="1000"/>
                                        <p:tgtEl>
                                          <p:spTgt spid="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animEffect filter="fade" transition="in">
                                      <p:cBhvr>
                                        <p:cTn dur="1000"/>
                                        <p:tgtEl>
                                          <p:spTgt spid="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animEffect filter="fade" transition="in">
                                      <p:cBhvr>
                                        <p:cTn dur="1000"/>
                                        <p:tgtEl>
                                          <p:spTgt spid="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animEffect filter="fade" transition="in">
                                      <p:cBhvr>
                                        <p:cTn dur="1000"/>
                                        <p:tgtEl>
                                          <p:spTgt spid="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xEl>
                                              <p:pRg end="4" st="4"/>
                                            </p:txEl>
                                          </p:spTgt>
                                        </p:tgtEl>
                                        <p:attrNameLst>
                                          <p:attrName>style.visibility</p:attrName>
                                        </p:attrNameLst>
                                      </p:cBhvr>
                                      <p:to>
                                        <p:strVal val="visible"/>
                                      </p:to>
                                    </p:set>
                                    <p:animEffect filter="fade" transition="in">
                                      <p:cBhvr>
                                        <p:cTn dur="1000"/>
                                        <p:tgtEl>
                                          <p:spTgt spid="7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hu"/>
              <a:t>What is NOT React Native?</a:t>
            </a:r>
          </a:p>
        </p:txBody>
      </p:sp>
      <p:sp>
        <p:nvSpPr>
          <p:cNvPr id="86" name="Shape 86"/>
          <p:cNvSpPr txBox="1"/>
          <p:nvPr>
            <p:ph idx="1" type="body"/>
          </p:nvPr>
        </p:nvSpPr>
        <p:spPr>
          <a:xfrm>
            <a:off x="311700" y="1152475"/>
            <a:ext cx="8520600" cy="3416400"/>
          </a:xfrm>
          <a:prstGeom prst="rect">
            <a:avLst/>
          </a:prstGeom>
          <a:noFill/>
          <a:ln>
            <a:noFill/>
          </a:ln>
        </p:spPr>
        <p:txBody>
          <a:bodyPr anchorCtr="0" anchor="t" bIns="91425" lIns="91425" rIns="91425" wrap="square" tIns="91425">
            <a:noAutofit/>
          </a:bodyPr>
          <a:lstStyle/>
          <a:p>
            <a:pPr lvl="0">
              <a:spcBef>
                <a:spcPts val="0"/>
              </a:spcBef>
              <a:buNone/>
            </a:pPr>
            <a:r>
              <a:rPr lang="hu"/>
              <a:t>✘ it’s not a hybrid mobile framework</a:t>
            </a:r>
          </a:p>
          <a:p>
            <a:pPr lvl="0">
              <a:spcBef>
                <a:spcPts val="0"/>
              </a:spcBef>
              <a:buNone/>
            </a:pPr>
            <a:r>
              <a:rPr lang="hu"/>
              <a:t>✘ it doesn’t run in browser or webview</a:t>
            </a:r>
          </a:p>
        </p:txBody>
      </p:sp>
      <p:sp>
        <p:nvSpPr>
          <p:cNvPr id="87" name="Shape 87"/>
          <p:cNvSpPr/>
          <p:nvPr/>
        </p:nvSpPr>
        <p:spPr>
          <a:xfrm rot="1205578">
            <a:off x="6323398" y="458037"/>
            <a:ext cx="2432873" cy="2432873"/>
          </a:xfrm>
          <a:prstGeom prst="noSmoking">
            <a:avLst>
              <a:gd fmla="val 12127" name="adj"/>
            </a:avLst>
          </a:prstGeom>
          <a:solidFill>
            <a:srgbClr val="FF0000">
              <a:alpha val="59230"/>
            </a:srgbClr>
          </a:solidFill>
          <a:ln>
            <a:noFill/>
          </a:ln>
        </p:spPr>
        <p:txBody>
          <a:bodyPr anchorCtr="0" anchor="ctr" bIns="91425" lIns="91425" rIns="91425" wrap="square" tIns="91425">
            <a:noAutofit/>
          </a:bodyPr>
          <a:lstStyle/>
          <a:p>
            <a:pPr lvl="0" algn="ctr">
              <a:spcBef>
                <a:spcPts val="0"/>
              </a:spcBef>
              <a:buNone/>
            </a:pPr>
            <a:r>
              <a:rPr b="1" lang="hu" sz="6000">
                <a:solidFill>
                  <a:srgbClr val="5F5F5F"/>
                </a:solidFill>
              </a:rPr>
              <a:t>not</a:t>
            </a:r>
          </a:p>
        </p:txBody>
      </p:sp>
      <p:pic>
        <p:nvPicPr>
          <p:cNvPr id="88" name="Shape 88"/>
          <p:cNvPicPr preferRelativeResize="0"/>
          <p:nvPr/>
        </p:nvPicPr>
        <p:blipFill>
          <a:blip r:embed="rId3">
            <a:alphaModFix/>
          </a:blip>
          <a:stretch>
            <a:fillRect/>
          </a:stretch>
        </p:blipFill>
        <p:spPr>
          <a:xfrm>
            <a:off x="5650600" y="4607950"/>
            <a:ext cx="3199599" cy="24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0" st="0"/>
                                            </p:txEl>
                                          </p:spTgt>
                                        </p:tgtEl>
                                        <p:attrNameLst>
                                          <p:attrName>style.visibility</p:attrName>
                                        </p:attrNameLst>
                                      </p:cBhvr>
                                      <p:to>
                                        <p:strVal val="visible"/>
                                      </p:to>
                                    </p:set>
                                    <p:animEffect filter="fade" transition="in">
                                      <p:cBhvr>
                                        <p:cTn dur="1000"/>
                                        <p:tgtEl>
                                          <p:spTgt spid="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xEl>
                                              <p:pRg end="1" st="1"/>
                                            </p:txEl>
                                          </p:spTgt>
                                        </p:tgtEl>
                                        <p:attrNameLst>
                                          <p:attrName>style.visibility</p:attrName>
                                        </p:attrNameLst>
                                      </p:cBhvr>
                                      <p:to>
                                        <p:strVal val="visible"/>
                                      </p:to>
                                    </p:set>
                                    <p:animEffect filter="fade" transition="in">
                                      <p:cBhvr>
                                        <p:cTn dur="1000"/>
                                        <p:tgtEl>
                                          <p:spTgt spid="8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hu"/>
              <a:t>Who’s using React Native?</a:t>
            </a:r>
          </a:p>
        </p:txBody>
      </p:sp>
      <p:sp>
        <p:nvSpPr>
          <p:cNvPr id="94" name="Shape 9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hu"/>
              <a:t>     </a:t>
            </a:r>
            <a:r>
              <a:rPr lang="hu"/>
              <a:t>Facebook</a:t>
            </a:r>
          </a:p>
          <a:p>
            <a:pPr lvl="0">
              <a:spcBef>
                <a:spcPts val="0"/>
              </a:spcBef>
              <a:buNone/>
            </a:pPr>
            <a:r>
              <a:rPr lang="hu"/>
              <a:t> </a:t>
            </a:r>
            <a:r>
              <a:rPr lang="hu"/>
              <a:t>Instagram</a:t>
            </a:r>
          </a:p>
          <a:p>
            <a:pPr lvl="0">
              <a:spcBef>
                <a:spcPts val="0"/>
              </a:spcBef>
              <a:buNone/>
            </a:pPr>
            <a:r>
              <a:rPr lang="hu"/>
              <a:t>Skype</a:t>
            </a:r>
          </a:p>
          <a:p>
            <a:pPr lvl="0">
              <a:spcBef>
                <a:spcPts val="0"/>
              </a:spcBef>
              <a:buNone/>
            </a:pPr>
            <a:r>
              <a:rPr lang="hu"/>
              <a:t>Airbnb</a:t>
            </a:r>
          </a:p>
          <a:p>
            <a:pPr lvl="0">
              <a:spcBef>
                <a:spcPts val="0"/>
              </a:spcBef>
              <a:buNone/>
            </a:pPr>
            <a:r>
              <a:rPr lang="hu"/>
              <a:t> </a:t>
            </a:r>
            <a:r>
              <a:rPr lang="hu"/>
              <a:t>UberEATS</a:t>
            </a:r>
          </a:p>
          <a:p>
            <a:pPr lvl="0">
              <a:spcBef>
                <a:spcPts val="0"/>
              </a:spcBef>
              <a:buNone/>
            </a:pPr>
            <a:r>
              <a:rPr lang="hu"/>
              <a:t>     </a:t>
            </a:r>
            <a:r>
              <a:rPr lang="hu"/>
              <a:t>SoundCloud Pulse</a:t>
            </a:r>
          </a:p>
          <a:p>
            <a:pPr lvl="0">
              <a:spcBef>
                <a:spcPts val="0"/>
              </a:spcBef>
              <a:buNone/>
            </a:pPr>
            <a:r>
              <a:t/>
            </a:r>
            <a:endParaRPr/>
          </a:p>
        </p:txBody>
      </p:sp>
      <p:pic>
        <p:nvPicPr>
          <p:cNvPr id="95" name="Shape 95"/>
          <p:cNvPicPr preferRelativeResize="0"/>
          <p:nvPr/>
        </p:nvPicPr>
        <p:blipFill>
          <a:blip r:embed="rId3">
            <a:alphaModFix/>
          </a:blip>
          <a:stretch>
            <a:fillRect/>
          </a:stretch>
        </p:blipFill>
        <p:spPr>
          <a:xfrm>
            <a:off x="3923425" y="1489825"/>
            <a:ext cx="843300" cy="843300"/>
          </a:xfrm>
          <a:prstGeom prst="roundRect">
            <a:avLst>
              <a:gd fmla="val 16667" name="adj"/>
            </a:avLst>
          </a:prstGeom>
          <a:noFill/>
          <a:ln>
            <a:noFill/>
          </a:ln>
        </p:spPr>
      </p:pic>
      <p:pic>
        <p:nvPicPr>
          <p:cNvPr id="96" name="Shape 96"/>
          <p:cNvPicPr preferRelativeResize="0"/>
          <p:nvPr/>
        </p:nvPicPr>
        <p:blipFill>
          <a:blip r:embed="rId4">
            <a:alphaModFix/>
          </a:blip>
          <a:stretch>
            <a:fillRect/>
          </a:stretch>
        </p:blipFill>
        <p:spPr>
          <a:xfrm>
            <a:off x="5050524" y="1510275"/>
            <a:ext cx="843300" cy="843300"/>
          </a:xfrm>
          <a:prstGeom prst="roundRect">
            <a:avLst>
              <a:gd fmla="val 16667" name="adj"/>
            </a:avLst>
          </a:prstGeom>
          <a:noFill/>
          <a:ln>
            <a:noFill/>
          </a:ln>
        </p:spPr>
      </p:pic>
      <p:pic>
        <p:nvPicPr>
          <p:cNvPr id="97" name="Shape 97"/>
          <p:cNvPicPr preferRelativeResize="0"/>
          <p:nvPr/>
        </p:nvPicPr>
        <p:blipFill>
          <a:blip r:embed="rId5">
            <a:alphaModFix/>
          </a:blip>
          <a:stretch>
            <a:fillRect/>
          </a:stretch>
        </p:blipFill>
        <p:spPr>
          <a:xfrm>
            <a:off x="3427512" y="2504649"/>
            <a:ext cx="843300" cy="843300"/>
          </a:xfrm>
          <a:prstGeom prst="roundRect">
            <a:avLst>
              <a:gd fmla="val 16667" name="adj"/>
            </a:avLst>
          </a:prstGeom>
          <a:noFill/>
          <a:ln>
            <a:noFill/>
          </a:ln>
        </p:spPr>
      </p:pic>
      <p:pic>
        <p:nvPicPr>
          <p:cNvPr id="98" name="Shape 98"/>
          <p:cNvPicPr preferRelativeResize="0"/>
          <p:nvPr/>
        </p:nvPicPr>
        <p:blipFill>
          <a:blip r:embed="rId6">
            <a:alphaModFix/>
          </a:blip>
          <a:stretch>
            <a:fillRect/>
          </a:stretch>
        </p:blipFill>
        <p:spPr>
          <a:xfrm>
            <a:off x="5050513" y="3499025"/>
            <a:ext cx="843300" cy="843300"/>
          </a:xfrm>
          <a:prstGeom prst="roundRect">
            <a:avLst>
              <a:gd fmla="val 16667" name="adj"/>
            </a:avLst>
          </a:prstGeom>
          <a:noFill/>
          <a:ln>
            <a:noFill/>
          </a:ln>
        </p:spPr>
      </p:pic>
      <p:pic>
        <p:nvPicPr>
          <p:cNvPr id="99" name="Shape 99"/>
          <p:cNvPicPr preferRelativeResize="0"/>
          <p:nvPr/>
        </p:nvPicPr>
        <p:blipFill>
          <a:blip r:embed="rId7">
            <a:alphaModFix/>
          </a:blip>
          <a:stretch>
            <a:fillRect/>
          </a:stretch>
        </p:blipFill>
        <p:spPr>
          <a:xfrm>
            <a:off x="3923431" y="3519469"/>
            <a:ext cx="843300" cy="843300"/>
          </a:xfrm>
          <a:prstGeom prst="roundRect">
            <a:avLst>
              <a:gd fmla="val 16667" name="adj"/>
            </a:avLst>
          </a:prstGeom>
          <a:noFill/>
          <a:ln>
            <a:noFill/>
          </a:ln>
        </p:spPr>
      </p:pic>
      <p:pic>
        <p:nvPicPr>
          <p:cNvPr id="100" name="Shape 100"/>
          <p:cNvPicPr preferRelativeResize="0"/>
          <p:nvPr/>
        </p:nvPicPr>
        <p:blipFill>
          <a:blip r:embed="rId8">
            <a:alphaModFix/>
          </a:blip>
          <a:stretch>
            <a:fillRect/>
          </a:stretch>
        </p:blipFill>
        <p:spPr>
          <a:xfrm>
            <a:off x="5474913" y="2504662"/>
            <a:ext cx="843300" cy="843300"/>
          </a:xfrm>
          <a:prstGeom prst="roundRect">
            <a:avLst>
              <a:gd fmla="val 16667" name="adj"/>
            </a:avLst>
          </a:prstGeom>
          <a:noFill/>
          <a:ln>
            <a:noFill/>
          </a:ln>
        </p:spPr>
      </p:pic>
      <p:pic>
        <p:nvPicPr>
          <p:cNvPr id="101" name="Shape 101"/>
          <p:cNvPicPr preferRelativeResize="0"/>
          <p:nvPr/>
        </p:nvPicPr>
        <p:blipFill>
          <a:blip r:embed="rId9">
            <a:alphaModFix/>
          </a:blip>
          <a:stretch>
            <a:fillRect/>
          </a:stretch>
        </p:blipFill>
        <p:spPr>
          <a:xfrm>
            <a:off x="5650600" y="4607950"/>
            <a:ext cx="3199599" cy="24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1000"/>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1000"/>
                                        <p:tgtEl>
                                          <p:spTgt spid="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1000"/>
                                        <p:tgtEl>
                                          <p:spTgt spid="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animEffect filter="fade" transition="in">
                                      <p:cBhvr>
                                        <p:cTn dur="1000"/>
                                        <p:tgtEl>
                                          <p:spTgt spid="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4" st="4"/>
                                            </p:txEl>
                                          </p:spTgt>
                                        </p:tgtEl>
                                        <p:attrNameLst>
                                          <p:attrName>style.visibility</p:attrName>
                                        </p:attrNameLst>
                                      </p:cBhvr>
                                      <p:to>
                                        <p:strVal val="visible"/>
                                      </p:to>
                                    </p:set>
                                    <p:animEffect filter="fade" transition="in">
                                      <p:cBhvr>
                                        <p:cTn dur="1000"/>
                                        <p:tgtEl>
                                          <p:spTgt spid="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5" st="5"/>
                                            </p:txEl>
                                          </p:spTgt>
                                        </p:tgtEl>
                                        <p:attrNameLst>
                                          <p:attrName>style.visibility</p:attrName>
                                        </p:attrNameLst>
                                      </p:cBhvr>
                                      <p:to>
                                        <p:strVal val="visible"/>
                                      </p:to>
                                    </p:set>
                                    <p:animEffect filter="fade" transition="in">
                                      <p:cBhvr>
                                        <p:cTn dur="1000"/>
                                        <p:tgtEl>
                                          <p:spTgt spid="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6" st="6"/>
                                            </p:txEl>
                                          </p:spTgt>
                                        </p:tgtEl>
                                        <p:attrNameLst>
                                          <p:attrName>style.visibility</p:attrName>
                                        </p:attrNameLst>
                                      </p:cBhvr>
                                      <p:to>
                                        <p:strVal val="visible"/>
                                      </p:to>
                                    </p:set>
                                    <p:animEffect filter="fade" transition="in">
                                      <p:cBhvr>
                                        <p:cTn dur="1000"/>
                                        <p:tgtEl>
                                          <p:spTgt spid="9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hu"/>
              <a:t>React Native vs. native?</a:t>
            </a:r>
          </a:p>
        </p:txBody>
      </p:sp>
      <p:sp>
        <p:nvSpPr>
          <p:cNvPr id="107" name="Shape 10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hu"/>
              <a:t>80% cross platform JavaScript code → save development time</a:t>
            </a:r>
          </a:p>
          <a:p>
            <a:pPr lvl="0">
              <a:spcBef>
                <a:spcPts val="0"/>
              </a:spcBef>
              <a:buNone/>
            </a:pPr>
            <a:r>
              <a:rPr lang="hu"/>
              <a:t>20% native code</a:t>
            </a:r>
          </a:p>
          <a:p>
            <a:pPr lvl="0">
              <a:spcBef>
                <a:spcPts val="0"/>
              </a:spcBef>
              <a:buNone/>
            </a:pPr>
            <a:r>
              <a:rPr lang="hu"/>
              <a:t>Code in latest JavaScript</a:t>
            </a:r>
          </a:p>
          <a:p>
            <a:pPr lvl="0">
              <a:spcBef>
                <a:spcPts val="0"/>
              </a:spcBef>
              <a:buNone/>
            </a:pPr>
            <a:r>
              <a:rPr lang="hu"/>
              <a:t>CodePush</a:t>
            </a:r>
          </a:p>
          <a:p>
            <a:pPr lvl="0">
              <a:spcBef>
                <a:spcPts val="0"/>
              </a:spcBef>
              <a:buNone/>
            </a:pPr>
            <a:r>
              <a:rPr lang="hu"/>
              <a:t>Code &amp; knowledge sharing with web</a:t>
            </a:r>
          </a:p>
        </p:txBody>
      </p:sp>
      <p:pic>
        <p:nvPicPr>
          <p:cNvPr id="108" name="Shape 108"/>
          <p:cNvPicPr preferRelativeResize="0"/>
          <p:nvPr/>
        </p:nvPicPr>
        <p:blipFill>
          <a:blip r:embed="rId3">
            <a:alphaModFix/>
          </a:blip>
          <a:stretch>
            <a:fillRect/>
          </a:stretch>
        </p:blipFill>
        <p:spPr>
          <a:xfrm>
            <a:off x="5650600" y="4607950"/>
            <a:ext cx="3199599" cy="24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animEffect filter="fade" transition="in">
                                      <p:cBhvr>
                                        <p:cTn dur="1000"/>
                                        <p:tgtEl>
                                          <p:spTgt spid="1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animEffect filter="fade" transition="in">
                                      <p:cBhvr>
                                        <p:cTn dur="1000"/>
                                        <p:tgtEl>
                                          <p:spTgt spid="1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animEffect filter="fade" transition="in">
                                      <p:cBhvr>
                                        <p:cTn dur="1000"/>
                                        <p:tgtEl>
                                          <p:spTgt spid="1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3" st="3"/>
                                            </p:txEl>
                                          </p:spTgt>
                                        </p:tgtEl>
                                        <p:attrNameLst>
                                          <p:attrName>style.visibility</p:attrName>
                                        </p:attrNameLst>
                                      </p:cBhvr>
                                      <p:to>
                                        <p:strVal val="visible"/>
                                      </p:to>
                                    </p:set>
                                    <p:animEffect filter="fade" transition="in">
                                      <p:cBhvr>
                                        <p:cTn dur="1000"/>
                                        <p:tgtEl>
                                          <p:spTgt spid="1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4" st="4"/>
                                            </p:txEl>
                                          </p:spTgt>
                                        </p:tgtEl>
                                        <p:attrNameLst>
                                          <p:attrName>style.visibility</p:attrName>
                                        </p:attrNameLst>
                                      </p:cBhvr>
                                      <p:to>
                                        <p:strVal val="visible"/>
                                      </p:to>
                                    </p:set>
                                    <p:animEffect filter="fade" transition="in">
                                      <p:cBhvr>
                                        <p:cTn dur="1000"/>
                                        <p:tgtEl>
                                          <p:spTgt spid="10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hu"/>
              <a:t>Team Competences</a:t>
            </a:r>
          </a:p>
        </p:txBody>
      </p:sp>
      <p:sp>
        <p:nvSpPr>
          <p:cNvPr id="114" name="Shape 114"/>
          <p:cNvSpPr/>
          <p:nvPr/>
        </p:nvSpPr>
        <p:spPr>
          <a:xfrm>
            <a:off x="2533550" y="2509875"/>
            <a:ext cx="1131000" cy="1156500"/>
          </a:xfrm>
          <a:prstGeom prst="ellipse">
            <a:avLst/>
          </a:prstGeom>
          <a:solidFill>
            <a:srgbClr val="6FA8DC">
              <a:alpha val="68080"/>
            </a:srgbClr>
          </a:solidFill>
          <a:ln>
            <a:noFill/>
          </a:ln>
        </p:spPr>
        <p:txBody>
          <a:bodyPr anchorCtr="0" anchor="ctr" bIns="91425" lIns="91425" rIns="91425" wrap="square" tIns="91425">
            <a:noAutofit/>
          </a:bodyPr>
          <a:lstStyle/>
          <a:p>
            <a:pPr lvl="0" algn="ctr">
              <a:spcBef>
                <a:spcPts val="0"/>
              </a:spcBef>
              <a:buNone/>
            </a:pPr>
            <a:r>
              <a:rPr lang="hu"/>
              <a:t>iOS native</a:t>
            </a:r>
          </a:p>
        </p:txBody>
      </p:sp>
      <p:sp>
        <p:nvSpPr>
          <p:cNvPr id="115" name="Shape 115"/>
          <p:cNvSpPr/>
          <p:nvPr/>
        </p:nvSpPr>
        <p:spPr>
          <a:xfrm>
            <a:off x="2575827" y="1462875"/>
            <a:ext cx="1131000" cy="1156500"/>
          </a:xfrm>
          <a:prstGeom prst="ellipse">
            <a:avLst/>
          </a:prstGeom>
          <a:solidFill>
            <a:srgbClr val="93C47D">
              <a:alpha val="65770"/>
            </a:srgbClr>
          </a:solidFill>
          <a:ln>
            <a:noFill/>
          </a:ln>
        </p:spPr>
        <p:txBody>
          <a:bodyPr anchorCtr="0" anchor="ctr" bIns="91425" lIns="91425" rIns="91425" wrap="square" tIns="91425">
            <a:noAutofit/>
          </a:bodyPr>
          <a:lstStyle/>
          <a:p>
            <a:pPr lvl="0" rtl="0" algn="ctr">
              <a:spcBef>
                <a:spcPts val="0"/>
              </a:spcBef>
              <a:buNone/>
            </a:pPr>
            <a:r>
              <a:rPr lang="hu"/>
              <a:t>Android</a:t>
            </a:r>
            <a:r>
              <a:rPr lang="hu"/>
              <a:t> native</a:t>
            </a:r>
          </a:p>
        </p:txBody>
      </p:sp>
      <p:sp>
        <p:nvSpPr>
          <p:cNvPr id="116" name="Shape 116"/>
          <p:cNvSpPr/>
          <p:nvPr/>
        </p:nvSpPr>
        <p:spPr>
          <a:xfrm>
            <a:off x="3361050" y="1056825"/>
            <a:ext cx="3284100" cy="3285300"/>
          </a:xfrm>
          <a:prstGeom prst="ellipse">
            <a:avLst/>
          </a:prstGeom>
          <a:solidFill>
            <a:srgbClr val="FFD966">
              <a:alpha val="61150"/>
            </a:srgbClr>
          </a:solidFill>
          <a:ln>
            <a:noFill/>
          </a:ln>
        </p:spPr>
        <p:txBody>
          <a:bodyPr anchorCtr="0" anchor="ctr" bIns="91425" lIns="91425" rIns="91425" wrap="square" tIns="91425">
            <a:noAutofit/>
          </a:bodyPr>
          <a:lstStyle/>
          <a:p>
            <a:pPr lvl="0" rtl="0" algn="ctr">
              <a:spcBef>
                <a:spcPts val="0"/>
              </a:spcBef>
              <a:buNone/>
            </a:pPr>
            <a:r>
              <a:rPr lang="hu"/>
              <a:t>JavaScript</a:t>
            </a:r>
          </a:p>
          <a:p>
            <a:pPr lvl="0" rtl="0" algn="ctr">
              <a:spcBef>
                <a:spcPts val="0"/>
              </a:spcBef>
              <a:buNone/>
            </a:pPr>
            <a:r>
              <a:rPr lang="hu"/>
              <a:t>React Native</a:t>
            </a:r>
          </a:p>
          <a:p>
            <a:pPr lvl="0" rtl="0" algn="ctr">
              <a:spcBef>
                <a:spcPts val="0"/>
              </a:spcBef>
              <a:buNone/>
            </a:pPr>
            <a:r>
              <a:rPr lang="hu"/>
              <a:t>React</a:t>
            </a:r>
          </a:p>
          <a:p>
            <a:pPr lvl="0" rtl="0" algn="ctr">
              <a:spcBef>
                <a:spcPts val="0"/>
              </a:spcBef>
              <a:buNone/>
            </a:pPr>
            <a:r>
              <a:rPr lang="hu"/>
              <a:t>Redux</a:t>
            </a:r>
          </a:p>
          <a:p>
            <a:pPr lvl="0" rtl="0" algn="ctr">
              <a:spcBef>
                <a:spcPts val="0"/>
              </a:spcBef>
              <a:buNone/>
            </a:pPr>
            <a:r>
              <a:rPr lang="hu"/>
              <a:t>...</a:t>
            </a:r>
          </a:p>
        </p:txBody>
      </p:sp>
      <p:sp>
        <p:nvSpPr>
          <p:cNvPr id="117" name="Shape 117"/>
          <p:cNvSpPr txBox="1"/>
          <p:nvPr/>
        </p:nvSpPr>
        <p:spPr>
          <a:xfrm>
            <a:off x="3664550" y="2965350"/>
            <a:ext cx="465900" cy="431400"/>
          </a:xfrm>
          <a:prstGeom prst="rect">
            <a:avLst/>
          </a:prstGeom>
          <a:noFill/>
          <a:ln>
            <a:noFill/>
          </a:ln>
        </p:spPr>
        <p:txBody>
          <a:bodyPr anchorCtr="0" anchor="t" bIns="91425" lIns="91425" rIns="91425" wrap="square" tIns="91425">
            <a:noAutofit/>
          </a:bodyPr>
          <a:lstStyle/>
          <a:p>
            <a:pPr lvl="0">
              <a:spcBef>
                <a:spcPts val="0"/>
              </a:spcBef>
              <a:buNone/>
            </a:pPr>
            <a:r>
              <a:rPr b="1" lang="hu" sz="1800"/>
              <a:t>?</a:t>
            </a:r>
          </a:p>
        </p:txBody>
      </p:sp>
      <p:sp>
        <p:nvSpPr>
          <p:cNvPr id="118" name="Shape 118"/>
          <p:cNvSpPr txBox="1"/>
          <p:nvPr/>
        </p:nvSpPr>
        <p:spPr>
          <a:xfrm>
            <a:off x="3750750" y="1730925"/>
            <a:ext cx="465900" cy="431400"/>
          </a:xfrm>
          <a:prstGeom prst="rect">
            <a:avLst/>
          </a:prstGeom>
          <a:noFill/>
          <a:ln>
            <a:noFill/>
          </a:ln>
        </p:spPr>
        <p:txBody>
          <a:bodyPr anchorCtr="0" anchor="t" bIns="91425" lIns="91425" rIns="91425" wrap="square" tIns="91425">
            <a:noAutofit/>
          </a:bodyPr>
          <a:lstStyle/>
          <a:p>
            <a:pPr lvl="0" rtl="0">
              <a:spcBef>
                <a:spcPts val="0"/>
              </a:spcBef>
              <a:buNone/>
            </a:pPr>
            <a:r>
              <a:rPr b="1" lang="hu" sz="1800"/>
              <a:t>?</a:t>
            </a:r>
          </a:p>
        </p:txBody>
      </p:sp>
      <p:sp>
        <p:nvSpPr>
          <p:cNvPr id="119" name="Shape 119"/>
          <p:cNvSpPr/>
          <p:nvPr/>
        </p:nvSpPr>
        <p:spPr>
          <a:xfrm rot="1106642">
            <a:off x="3447224" y="2078772"/>
            <a:ext cx="598335" cy="345321"/>
          </a:xfrm>
          <a:prstGeom prst="stripedRightArrow">
            <a:avLst>
              <a:gd fmla="val 50000" name="adj1"/>
              <a:gd fmla="val 50000" name="adj2"/>
            </a:avLst>
          </a:prstGeom>
          <a:solidFill>
            <a:srgbClr val="000000"/>
          </a:solidFill>
          <a:ln>
            <a:noFill/>
          </a:ln>
        </p:spPr>
        <p:txBody>
          <a:bodyPr anchorCtr="0" anchor="ctr" bIns="91425" lIns="91425" rIns="91425" wrap="square" tIns="91425">
            <a:noAutofit/>
          </a:bodyPr>
          <a:lstStyle/>
          <a:p>
            <a:pPr lvl="0">
              <a:spcBef>
                <a:spcPts val="0"/>
              </a:spcBef>
              <a:buNone/>
            </a:pPr>
            <a:r>
              <a:t/>
            </a:r>
            <a:endParaRPr/>
          </a:p>
        </p:txBody>
      </p:sp>
      <p:sp>
        <p:nvSpPr>
          <p:cNvPr id="120" name="Shape 120"/>
          <p:cNvSpPr/>
          <p:nvPr/>
        </p:nvSpPr>
        <p:spPr>
          <a:xfrm rot="-814168">
            <a:off x="3447155" y="2764689"/>
            <a:ext cx="598404" cy="345334"/>
          </a:xfrm>
          <a:prstGeom prst="stripedRightArrow">
            <a:avLst>
              <a:gd fmla="val 50000" name="adj1"/>
              <a:gd fmla="val 50000" name="adj2"/>
            </a:avLst>
          </a:prstGeom>
          <a:solidFill>
            <a:srgbClr val="000000"/>
          </a:solidFill>
          <a:ln>
            <a:noFill/>
          </a:ln>
        </p:spPr>
        <p:txBody>
          <a:bodyPr anchorCtr="0" anchor="ctr" bIns="91425" lIns="91425" rIns="91425" wrap="square" tIns="91425">
            <a:noAutofit/>
          </a:bodyPr>
          <a:lstStyle/>
          <a:p>
            <a:pPr lvl="0">
              <a:spcBef>
                <a:spcPts val="0"/>
              </a:spcBef>
              <a:buNone/>
            </a:pPr>
            <a:r>
              <a:t/>
            </a:r>
            <a:endParaRPr/>
          </a:p>
        </p:txBody>
      </p:sp>
      <p:pic>
        <p:nvPicPr>
          <p:cNvPr id="121" name="Shape 121"/>
          <p:cNvPicPr preferRelativeResize="0"/>
          <p:nvPr/>
        </p:nvPicPr>
        <p:blipFill>
          <a:blip r:embed="rId3">
            <a:alphaModFix/>
          </a:blip>
          <a:stretch>
            <a:fillRect/>
          </a:stretch>
        </p:blipFill>
        <p:spPr>
          <a:xfrm>
            <a:off x="5650600" y="4607950"/>
            <a:ext cx="3199599" cy="242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hu"/>
              <a:t>How React Native works?</a:t>
            </a:r>
          </a:p>
        </p:txBody>
      </p:sp>
      <p:sp>
        <p:nvSpPr>
          <p:cNvPr id="127" name="Shape 12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hu"/>
              <a:t>You have a native project for each platform</a:t>
            </a:r>
          </a:p>
          <a:p>
            <a:pPr lvl="0">
              <a:spcBef>
                <a:spcPts val="0"/>
              </a:spcBef>
              <a:buNone/>
            </a:pPr>
            <a:r>
              <a:rPr lang="hu"/>
              <a:t>Native components</a:t>
            </a:r>
          </a:p>
          <a:p>
            <a:pPr lvl="0">
              <a:spcBef>
                <a:spcPts val="0"/>
              </a:spcBef>
              <a:buNone/>
            </a:pPr>
            <a:r>
              <a:rPr lang="hu"/>
              <a:t>React Native bridge</a:t>
            </a:r>
          </a:p>
          <a:p>
            <a:pPr lvl="0">
              <a:spcBef>
                <a:spcPts val="0"/>
              </a:spcBef>
              <a:buClr>
                <a:schemeClr val="dk1"/>
              </a:buClr>
              <a:buSzPts val="1100"/>
              <a:buFont typeface="Arial"/>
              <a:buNone/>
            </a:pPr>
            <a:r>
              <a:rPr lang="hu"/>
              <a:t>Batch native calls</a:t>
            </a:r>
          </a:p>
          <a:p>
            <a:pPr lvl="0">
              <a:spcBef>
                <a:spcPts val="0"/>
              </a:spcBef>
              <a:buNone/>
            </a:pPr>
            <a:r>
              <a:rPr lang="hu"/>
              <a:t>Callbacks or emitting events</a:t>
            </a:r>
          </a:p>
          <a:p>
            <a:pPr lvl="0">
              <a:spcBef>
                <a:spcPts val="0"/>
              </a:spcBef>
              <a:buNone/>
            </a:pPr>
            <a:r>
              <a:rPr lang="hu"/>
              <a:t>JavaScriptCore (WebKit engine)</a:t>
            </a:r>
          </a:p>
          <a:p>
            <a:pPr lvl="0">
              <a:spcBef>
                <a:spcPts val="0"/>
              </a:spcBef>
              <a:buClr>
                <a:schemeClr val="dk1"/>
              </a:buClr>
              <a:buSzPts val="1100"/>
              <a:buFont typeface="Arial"/>
              <a:buNone/>
            </a:pPr>
            <a:r>
              <a:rPr lang="hu"/>
              <a:t>ReactJS: “virtual DOM” reconciliation, rendering</a:t>
            </a:r>
          </a:p>
        </p:txBody>
      </p:sp>
      <p:pic>
        <p:nvPicPr>
          <p:cNvPr id="128" name="Shape 128"/>
          <p:cNvPicPr preferRelativeResize="0"/>
          <p:nvPr/>
        </p:nvPicPr>
        <p:blipFill>
          <a:blip r:embed="rId3">
            <a:alphaModFix/>
          </a:blip>
          <a:stretch>
            <a:fillRect/>
          </a:stretch>
        </p:blipFill>
        <p:spPr>
          <a:xfrm>
            <a:off x="5650600" y="4607950"/>
            <a:ext cx="3199599" cy="24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100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1000"/>
                                        <p:tgtEl>
                                          <p:spTgt spid="1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animEffect filter="fade" transition="in">
                                      <p:cBhvr>
                                        <p:cTn dur="1000"/>
                                        <p:tgtEl>
                                          <p:spTgt spid="1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animEffect filter="fade" transition="in">
                                      <p:cBhvr>
                                        <p:cTn dur="1000"/>
                                        <p:tgtEl>
                                          <p:spTgt spid="1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animEffect filter="fade" transition="in">
                                      <p:cBhvr>
                                        <p:cTn dur="1000"/>
                                        <p:tgtEl>
                                          <p:spTgt spid="12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animEffect filter="fade" transition="in">
                                      <p:cBhvr>
                                        <p:cTn dur="1000"/>
                                        <p:tgtEl>
                                          <p:spTgt spid="12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animEffect filter="fade" transition="in">
                                      <p:cBhvr>
                                        <p:cTn dur="1000"/>
                                        <p:tgtEl>
                                          <p:spTgt spid="12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