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 b="def" i="def"/>
      <a:tcStyle>
        <a:tcBdr/>
        <a:fill>
          <a:solidFill>
            <a:srgbClr val="F6F2E5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 b="def" i="def"/>
      <a:tcStyle>
        <a:tcBdr/>
        <a:fill>
          <a:solidFill>
            <a:srgbClr val="F9F5E8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E9E7DC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08000" y="51816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Shape 14"/>
          <p:cNvSpPr/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5" name="Shape 15"/>
          <p:cNvSpPr/>
          <p:nvPr>
            <p:ph type="body" sz="quarter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xfrm>
            <a:off x="12154001" y="8763000"/>
            <a:ext cx="342901" cy="3683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body" sz="quarter" idx="13"/>
          </p:nvPr>
        </p:nvSpPr>
        <p:spPr>
          <a:xfrm>
            <a:off x="508000" y="5918200"/>
            <a:ext cx="11988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i="1" sz="3000">
                <a:solidFill>
                  <a:srgbClr val="9D9D9D"/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6" name="Shape 106"/>
          <p:cNvSpPr/>
          <p:nvPr>
            <p:ph type="body" sz="quarter" idx="14"/>
          </p:nvPr>
        </p:nvSpPr>
        <p:spPr>
          <a:xfrm>
            <a:off x="1270000" y="4298950"/>
            <a:ext cx="10464800" cy="622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6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7" name="Shape 10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5" name="Shape 11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pic" idx="13"/>
          </p:nvPr>
        </p:nvSpPr>
        <p:spPr>
          <a:xfrm>
            <a:off x="622300" y="1181100"/>
            <a:ext cx="11760200" cy="5676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pic" sz="half" idx="13"/>
          </p:nvPr>
        </p:nvSpPr>
        <p:spPr>
          <a:xfrm>
            <a:off x="6805519" y="981849"/>
            <a:ext cx="5575301" cy="7531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2" name="Shape 42"/>
          <p:cNvSpPr/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/>
          <a:p>
            <a:pPr/>
            <a:r>
              <a:t>Title Text</a:t>
            </a:r>
          </a:p>
        </p:txBody>
      </p:sp>
      <p:sp>
        <p:nvSpPr>
          <p:cNvPr id="43" name="Shape 43"/>
          <p:cNvSpPr/>
          <p:nvPr>
            <p:ph type="body" sz="quarter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hape 4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508000" y="25781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" name="Shape 52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Shape 53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3" name="Shape 63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4" name="Shape 64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hape 6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5" name="Shape 75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6" name="Shape 76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7" name="Shape 77"/>
          <p:cNvSpPr/>
          <p:nvPr>
            <p:ph type="pic" sz="half" idx="13"/>
          </p:nvPr>
        </p:nvSpPr>
        <p:spPr>
          <a:xfrm>
            <a:off x="620619" y="2994799"/>
            <a:ext cx="55245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8" name="Shape 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9" name="Shape 79"/>
          <p:cNvSpPr/>
          <p:nvPr>
            <p:ph type="body" sz="half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1pPr>
            <a:lvl2pPr marL="7366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2pPr>
            <a:lvl3pPr marL="11049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3pPr>
            <a:lvl4pPr marL="14732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4pPr>
            <a:lvl5pPr marL="18415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hape 8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pic" sz="quarter" idx="13"/>
          </p:nvPr>
        </p:nvSpPr>
        <p:spPr>
          <a:xfrm>
            <a:off x="6654800" y="977900"/>
            <a:ext cx="5727700" cy="360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Shape 96"/>
          <p:cNvSpPr/>
          <p:nvPr>
            <p:ph type="pic" sz="quarter" idx="14"/>
          </p:nvPr>
        </p:nvSpPr>
        <p:spPr>
          <a:xfrm>
            <a:off x="6654800" y="5003800"/>
            <a:ext cx="5727700" cy="3644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7" name="Shape 97"/>
          <p:cNvSpPr/>
          <p:nvPr>
            <p:ph type="pic" sz="half" idx="15"/>
          </p:nvPr>
        </p:nvSpPr>
        <p:spPr>
          <a:xfrm>
            <a:off x="620619" y="975499"/>
            <a:ext cx="5575301" cy="7670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Shape 9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/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1pPr>
      <a:lvl2pPr marL="0" marR="0" indent="228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2pPr>
      <a:lvl3pPr marL="0" marR="0" indent="457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3pPr>
      <a:lvl4pPr marL="0" marR="0" indent="685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4pPr>
      <a:lvl5pPr marL="0" marR="0" indent="9144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5pPr>
      <a:lvl6pPr marL="0" marR="0" indent="11430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6pPr>
      <a:lvl7pPr marL="0" marR="0" indent="1371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7pPr>
      <a:lvl8pPr marL="0" marR="0" indent="1600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8pPr>
      <a:lvl9pPr marL="0" marR="0" indent="1828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1pPr>
      <a:lvl2pPr marL="8382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2pPr>
      <a:lvl3pPr marL="12573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3pPr>
      <a:lvl4pPr marL="16764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4pPr>
      <a:lvl5pPr marL="20955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5pPr>
      <a:lvl6pPr marL="25146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6pPr>
      <a:lvl7pPr marL="29337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7pPr>
      <a:lvl8pPr marL="33528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8pPr>
      <a:lvl9pPr marL="37719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s://kotlinlang.org/docs/tutorials/" TargetMode="External"/><Relationship Id="rId4" Type="http://schemas.openxmlformats.org/officeDocument/2006/relationships/hyperlink" Target="https://www.reddit.com/r/Kotlin/" TargetMode="External"/><Relationship Id="rId5" Type="http://schemas.openxmlformats.org/officeDocument/2006/relationships/hyperlink" Target="https://kotlinlang.org/docs/tutorials/koans.html" TargetMode="External"/><Relationship Id="rId6" Type="http://schemas.openxmlformats.org/officeDocument/2006/relationships/hyperlink" Target="https://blog.jetbrains.com/kotlin/" TargetMode="External"/><Relationship Id="rId7" Type="http://schemas.openxmlformats.org/officeDocument/2006/relationships/hyperlink" Target="https://github.com/KotlinBy/awesome-kotlin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3.png"/><Relationship Id="rId4" Type="http://schemas.openxmlformats.org/officeDocument/2006/relationships/image" Target="../media/image4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quick introduction</a:t>
            </a:r>
          </a:p>
        </p:txBody>
      </p:sp>
      <p:pic>
        <p:nvPicPr>
          <p:cNvPr id="132" name="Kotlin_logo_wordmark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92"/>
          <a:stretch>
            <a:fillRect/>
          </a:stretch>
        </p:blipFill>
        <p:spPr>
          <a:xfrm>
            <a:off x="522693" y="2942034"/>
            <a:ext cx="9775014" cy="21677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681" y="0"/>
                </a:moveTo>
                <a:lnTo>
                  <a:pt x="15681" y="10642"/>
                </a:lnTo>
                <a:lnTo>
                  <a:pt x="15681" y="21288"/>
                </a:lnTo>
                <a:lnTo>
                  <a:pt x="16172" y="21288"/>
                </a:lnTo>
                <a:lnTo>
                  <a:pt x="16663" y="21288"/>
                </a:lnTo>
                <a:lnTo>
                  <a:pt x="16663" y="10642"/>
                </a:lnTo>
                <a:lnTo>
                  <a:pt x="16663" y="0"/>
                </a:lnTo>
                <a:lnTo>
                  <a:pt x="15681" y="0"/>
                </a:lnTo>
                <a:close/>
                <a:moveTo>
                  <a:pt x="17027" y="0"/>
                </a:moveTo>
                <a:lnTo>
                  <a:pt x="17027" y="2017"/>
                </a:lnTo>
                <a:lnTo>
                  <a:pt x="17027" y="4030"/>
                </a:lnTo>
                <a:lnTo>
                  <a:pt x="17533" y="4030"/>
                </a:lnTo>
                <a:lnTo>
                  <a:pt x="18038" y="4030"/>
                </a:lnTo>
                <a:lnTo>
                  <a:pt x="18038" y="2017"/>
                </a:lnTo>
                <a:lnTo>
                  <a:pt x="18038" y="0"/>
                </a:lnTo>
                <a:lnTo>
                  <a:pt x="17027" y="0"/>
                </a:lnTo>
                <a:close/>
                <a:moveTo>
                  <a:pt x="0" y="945"/>
                </a:moveTo>
                <a:lnTo>
                  <a:pt x="0" y="10832"/>
                </a:lnTo>
                <a:lnTo>
                  <a:pt x="0" y="11085"/>
                </a:lnTo>
                <a:lnTo>
                  <a:pt x="0" y="21224"/>
                </a:lnTo>
                <a:lnTo>
                  <a:pt x="2259" y="21189"/>
                </a:lnTo>
                <a:cubicBezTo>
                  <a:pt x="4256" y="21160"/>
                  <a:pt x="4520" y="21134"/>
                  <a:pt x="4535" y="20963"/>
                </a:cubicBezTo>
                <a:cubicBezTo>
                  <a:pt x="4552" y="20762"/>
                  <a:pt x="4304" y="19557"/>
                  <a:pt x="4259" y="19619"/>
                </a:cubicBezTo>
                <a:cubicBezTo>
                  <a:pt x="4245" y="19637"/>
                  <a:pt x="4224" y="19521"/>
                  <a:pt x="4210" y="19362"/>
                </a:cubicBezTo>
                <a:cubicBezTo>
                  <a:pt x="4187" y="19081"/>
                  <a:pt x="4095" y="18652"/>
                  <a:pt x="4095" y="18820"/>
                </a:cubicBezTo>
                <a:cubicBezTo>
                  <a:pt x="4095" y="18866"/>
                  <a:pt x="4039" y="18638"/>
                  <a:pt x="3969" y="18318"/>
                </a:cubicBezTo>
                <a:cubicBezTo>
                  <a:pt x="3900" y="17997"/>
                  <a:pt x="3843" y="17693"/>
                  <a:pt x="3843" y="17641"/>
                </a:cubicBezTo>
                <a:cubicBezTo>
                  <a:pt x="3843" y="17590"/>
                  <a:pt x="3811" y="17483"/>
                  <a:pt x="3773" y="17404"/>
                </a:cubicBezTo>
                <a:cubicBezTo>
                  <a:pt x="3734" y="17325"/>
                  <a:pt x="3703" y="17200"/>
                  <a:pt x="3703" y="17127"/>
                </a:cubicBezTo>
                <a:cubicBezTo>
                  <a:pt x="3703" y="17055"/>
                  <a:pt x="3475" y="15970"/>
                  <a:pt x="3197" y="14715"/>
                </a:cubicBezTo>
                <a:cubicBezTo>
                  <a:pt x="2920" y="13460"/>
                  <a:pt x="2693" y="12386"/>
                  <a:pt x="2693" y="12326"/>
                </a:cubicBezTo>
                <a:cubicBezTo>
                  <a:pt x="2693" y="12267"/>
                  <a:pt x="2681" y="12216"/>
                  <a:pt x="2667" y="12216"/>
                </a:cubicBezTo>
                <a:cubicBezTo>
                  <a:pt x="2610" y="12216"/>
                  <a:pt x="2352" y="10971"/>
                  <a:pt x="2362" y="10745"/>
                </a:cubicBezTo>
                <a:cubicBezTo>
                  <a:pt x="2367" y="10619"/>
                  <a:pt x="2380" y="10530"/>
                  <a:pt x="2392" y="10547"/>
                </a:cubicBezTo>
                <a:cubicBezTo>
                  <a:pt x="2419" y="10589"/>
                  <a:pt x="2510" y="10177"/>
                  <a:pt x="2534" y="9902"/>
                </a:cubicBezTo>
                <a:cubicBezTo>
                  <a:pt x="2544" y="9777"/>
                  <a:pt x="2567" y="9720"/>
                  <a:pt x="2585" y="9772"/>
                </a:cubicBezTo>
                <a:cubicBezTo>
                  <a:pt x="2604" y="9825"/>
                  <a:pt x="2610" y="9809"/>
                  <a:pt x="2599" y="9732"/>
                </a:cubicBezTo>
                <a:cubicBezTo>
                  <a:pt x="2589" y="9660"/>
                  <a:pt x="2600" y="9529"/>
                  <a:pt x="2623" y="9444"/>
                </a:cubicBezTo>
                <a:cubicBezTo>
                  <a:pt x="2646" y="9358"/>
                  <a:pt x="2666" y="9340"/>
                  <a:pt x="2667" y="9400"/>
                </a:cubicBezTo>
                <a:cubicBezTo>
                  <a:pt x="2668" y="9461"/>
                  <a:pt x="2681" y="9378"/>
                  <a:pt x="2695" y="9218"/>
                </a:cubicBezTo>
                <a:cubicBezTo>
                  <a:pt x="2711" y="9034"/>
                  <a:pt x="2733" y="8959"/>
                  <a:pt x="2755" y="9016"/>
                </a:cubicBezTo>
                <a:cubicBezTo>
                  <a:pt x="2775" y="9067"/>
                  <a:pt x="2782" y="9061"/>
                  <a:pt x="2770" y="9005"/>
                </a:cubicBezTo>
                <a:cubicBezTo>
                  <a:pt x="2742" y="8864"/>
                  <a:pt x="2804" y="8548"/>
                  <a:pt x="2841" y="8649"/>
                </a:cubicBezTo>
                <a:cubicBezTo>
                  <a:pt x="2858" y="8696"/>
                  <a:pt x="2862" y="8667"/>
                  <a:pt x="2850" y="8581"/>
                </a:cubicBezTo>
                <a:cubicBezTo>
                  <a:pt x="2838" y="8493"/>
                  <a:pt x="2856" y="8391"/>
                  <a:pt x="2895" y="8320"/>
                </a:cubicBezTo>
                <a:cubicBezTo>
                  <a:pt x="2931" y="8256"/>
                  <a:pt x="2949" y="8198"/>
                  <a:pt x="2935" y="8194"/>
                </a:cubicBezTo>
                <a:cubicBezTo>
                  <a:pt x="2922" y="8190"/>
                  <a:pt x="2926" y="8103"/>
                  <a:pt x="2945" y="8000"/>
                </a:cubicBezTo>
                <a:cubicBezTo>
                  <a:pt x="2964" y="7897"/>
                  <a:pt x="2994" y="7848"/>
                  <a:pt x="3012" y="7893"/>
                </a:cubicBezTo>
                <a:cubicBezTo>
                  <a:pt x="3029" y="7938"/>
                  <a:pt x="3034" y="7930"/>
                  <a:pt x="3023" y="7874"/>
                </a:cubicBezTo>
                <a:cubicBezTo>
                  <a:pt x="2994" y="7729"/>
                  <a:pt x="3057" y="7418"/>
                  <a:pt x="3096" y="7518"/>
                </a:cubicBezTo>
                <a:cubicBezTo>
                  <a:pt x="3113" y="7563"/>
                  <a:pt x="3119" y="7551"/>
                  <a:pt x="3107" y="7494"/>
                </a:cubicBezTo>
                <a:cubicBezTo>
                  <a:pt x="3079" y="7353"/>
                  <a:pt x="3141" y="7037"/>
                  <a:pt x="3177" y="7138"/>
                </a:cubicBezTo>
                <a:cubicBezTo>
                  <a:pt x="3194" y="7185"/>
                  <a:pt x="3198" y="7156"/>
                  <a:pt x="3186" y="7071"/>
                </a:cubicBezTo>
                <a:cubicBezTo>
                  <a:pt x="3174" y="6983"/>
                  <a:pt x="3192" y="6880"/>
                  <a:pt x="3231" y="6810"/>
                </a:cubicBezTo>
                <a:cubicBezTo>
                  <a:pt x="3266" y="6746"/>
                  <a:pt x="3285" y="6688"/>
                  <a:pt x="3272" y="6683"/>
                </a:cubicBezTo>
                <a:cubicBezTo>
                  <a:pt x="3259" y="6679"/>
                  <a:pt x="3263" y="6593"/>
                  <a:pt x="3282" y="6489"/>
                </a:cubicBezTo>
                <a:cubicBezTo>
                  <a:pt x="3301" y="6386"/>
                  <a:pt x="3330" y="6338"/>
                  <a:pt x="3346" y="6383"/>
                </a:cubicBezTo>
                <a:cubicBezTo>
                  <a:pt x="3363" y="6430"/>
                  <a:pt x="3366" y="6401"/>
                  <a:pt x="3354" y="6315"/>
                </a:cubicBezTo>
                <a:cubicBezTo>
                  <a:pt x="3342" y="6227"/>
                  <a:pt x="3360" y="6125"/>
                  <a:pt x="3399" y="6054"/>
                </a:cubicBezTo>
                <a:cubicBezTo>
                  <a:pt x="3435" y="5990"/>
                  <a:pt x="3453" y="5932"/>
                  <a:pt x="3440" y="5928"/>
                </a:cubicBezTo>
                <a:cubicBezTo>
                  <a:pt x="3426" y="5924"/>
                  <a:pt x="3431" y="5837"/>
                  <a:pt x="3450" y="5734"/>
                </a:cubicBezTo>
                <a:cubicBezTo>
                  <a:pt x="3469" y="5631"/>
                  <a:pt x="3498" y="5579"/>
                  <a:pt x="3514" y="5623"/>
                </a:cubicBezTo>
                <a:cubicBezTo>
                  <a:pt x="3530" y="5668"/>
                  <a:pt x="3535" y="5649"/>
                  <a:pt x="3525" y="5580"/>
                </a:cubicBezTo>
                <a:cubicBezTo>
                  <a:pt x="3503" y="5416"/>
                  <a:pt x="3658" y="4753"/>
                  <a:pt x="3689" y="4880"/>
                </a:cubicBezTo>
                <a:cubicBezTo>
                  <a:pt x="3702" y="4933"/>
                  <a:pt x="3702" y="4904"/>
                  <a:pt x="3691" y="4817"/>
                </a:cubicBezTo>
                <a:cubicBezTo>
                  <a:pt x="3679" y="4722"/>
                  <a:pt x="3691" y="4626"/>
                  <a:pt x="3720" y="4575"/>
                </a:cubicBezTo>
                <a:cubicBezTo>
                  <a:pt x="3787" y="4461"/>
                  <a:pt x="3870" y="4070"/>
                  <a:pt x="3849" y="3974"/>
                </a:cubicBezTo>
                <a:cubicBezTo>
                  <a:pt x="3839" y="3931"/>
                  <a:pt x="3859" y="3860"/>
                  <a:pt x="3893" y="3820"/>
                </a:cubicBezTo>
                <a:cubicBezTo>
                  <a:pt x="3927" y="3780"/>
                  <a:pt x="3948" y="3696"/>
                  <a:pt x="3939" y="3630"/>
                </a:cubicBezTo>
                <a:cubicBezTo>
                  <a:pt x="3929" y="3564"/>
                  <a:pt x="3948" y="3478"/>
                  <a:pt x="3981" y="3440"/>
                </a:cubicBezTo>
                <a:cubicBezTo>
                  <a:pt x="4013" y="3403"/>
                  <a:pt x="4032" y="3317"/>
                  <a:pt x="4023" y="3251"/>
                </a:cubicBezTo>
                <a:cubicBezTo>
                  <a:pt x="4014" y="3185"/>
                  <a:pt x="4031" y="3101"/>
                  <a:pt x="4062" y="3065"/>
                </a:cubicBezTo>
                <a:cubicBezTo>
                  <a:pt x="4093" y="3028"/>
                  <a:pt x="4126" y="2879"/>
                  <a:pt x="4134" y="2733"/>
                </a:cubicBezTo>
                <a:cubicBezTo>
                  <a:pt x="4143" y="2586"/>
                  <a:pt x="4158" y="2504"/>
                  <a:pt x="4167" y="2547"/>
                </a:cubicBezTo>
                <a:cubicBezTo>
                  <a:pt x="4188" y="2639"/>
                  <a:pt x="4287" y="2242"/>
                  <a:pt x="4274" y="2124"/>
                </a:cubicBezTo>
                <a:cubicBezTo>
                  <a:pt x="4268" y="2080"/>
                  <a:pt x="4283" y="1972"/>
                  <a:pt x="4306" y="1886"/>
                </a:cubicBezTo>
                <a:cubicBezTo>
                  <a:pt x="4329" y="1801"/>
                  <a:pt x="4348" y="1768"/>
                  <a:pt x="4348" y="1811"/>
                </a:cubicBezTo>
                <a:cubicBezTo>
                  <a:pt x="4348" y="1959"/>
                  <a:pt x="4454" y="1411"/>
                  <a:pt x="4471" y="1178"/>
                </a:cubicBezTo>
                <a:cubicBezTo>
                  <a:pt x="4487" y="953"/>
                  <a:pt x="4414" y="945"/>
                  <a:pt x="2244" y="945"/>
                </a:cubicBezTo>
                <a:lnTo>
                  <a:pt x="0" y="945"/>
                </a:lnTo>
                <a:close/>
                <a:moveTo>
                  <a:pt x="6003" y="1008"/>
                </a:moveTo>
                <a:lnTo>
                  <a:pt x="6003" y="11148"/>
                </a:lnTo>
                <a:lnTo>
                  <a:pt x="6003" y="21288"/>
                </a:lnTo>
                <a:lnTo>
                  <a:pt x="6494" y="21288"/>
                </a:lnTo>
                <a:lnTo>
                  <a:pt x="6985" y="21288"/>
                </a:lnTo>
                <a:lnTo>
                  <a:pt x="6985" y="18167"/>
                </a:lnTo>
                <a:lnTo>
                  <a:pt x="6985" y="15047"/>
                </a:lnTo>
                <a:lnTo>
                  <a:pt x="7247" y="13873"/>
                </a:lnTo>
                <a:lnTo>
                  <a:pt x="7510" y="12702"/>
                </a:lnTo>
                <a:lnTo>
                  <a:pt x="7577" y="13066"/>
                </a:lnTo>
                <a:cubicBezTo>
                  <a:pt x="7614" y="13266"/>
                  <a:pt x="7928" y="15197"/>
                  <a:pt x="8275" y="17357"/>
                </a:cubicBezTo>
                <a:lnTo>
                  <a:pt x="8907" y="21284"/>
                </a:lnTo>
                <a:lnTo>
                  <a:pt x="9484" y="21284"/>
                </a:lnTo>
                <a:cubicBezTo>
                  <a:pt x="9801" y="21284"/>
                  <a:pt x="10069" y="21252"/>
                  <a:pt x="10077" y="21212"/>
                </a:cubicBezTo>
                <a:cubicBezTo>
                  <a:pt x="10086" y="21173"/>
                  <a:pt x="10020" y="20708"/>
                  <a:pt x="9932" y="20176"/>
                </a:cubicBezTo>
                <a:cubicBezTo>
                  <a:pt x="9843" y="19644"/>
                  <a:pt x="9414" y="17034"/>
                  <a:pt x="8979" y="14375"/>
                </a:cubicBezTo>
                <a:lnTo>
                  <a:pt x="8186" y="9538"/>
                </a:lnTo>
                <a:lnTo>
                  <a:pt x="8394" y="8581"/>
                </a:lnTo>
                <a:cubicBezTo>
                  <a:pt x="8845" y="6498"/>
                  <a:pt x="9920" y="1438"/>
                  <a:pt x="9955" y="1230"/>
                </a:cubicBezTo>
                <a:cubicBezTo>
                  <a:pt x="9991" y="1021"/>
                  <a:pt x="9961" y="1008"/>
                  <a:pt x="9394" y="1012"/>
                </a:cubicBezTo>
                <a:lnTo>
                  <a:pt x="8794" y="1016"/>
                </a:lnTo>
                <a:lnTo>
                  <a:pt x="7915" y="5291"/>
                </a:lnTo>
                <a:cubicBezTo>
                  <a:pt x="7431" y="7643"/>
                  <a:pt x="7023" y="9537"/>
                  <a:pt x="7010" y="9499"/>
                </a:cubicBezTo>
                <a:cubicBezTo>
                  <a:pt x="6996" y="9461"/>
                  <a:pt x="6985" y="7537"/>
                  <a:pt x="6985" y="5220"/>
                </a:cubicBezTo>
                <a:lnTo>
                  <a:pt x="6985" y="1008"/>
                </a:lnTo>
                <a:lnTo>
                  <a:pt x="6494" y="1008"/>
                </a:lnTo>
                <a:lnTo>
                  <a:pt x="6003" y="1008"/>
                </a:lnTo>
                <a:close/>
                <a:moveTo>
                  <a:pt x="13606" y="1621"/>
                </a:moveTo>
                <a:lnTo>
                  <a:pt x="13598" y="3611"/>
                </a:lnTo>
                <a:lnTo>
                  <a:pt x="13591" y="5604"/>
                </a:lnTo>
                <a:lnTo>
                  <a:pt x="13388" y="5643"/>
                </a:lnTo>
                <a:lnTo>
                  <a:pt x="13185" y="5679"/>
                </a:lnTo>
                <a:lnTo>
                  <a:pt x="13185" y="7680"/>
                </a:lnTo>
                <a:cubicBezTo>
                  <a:pt x="13185" y="8781"/>
                  <a:pt x="13173" y="9713"/>
                  <a:pt x="13159" y="9752"/>
                </a:cubicBezTo>
                <a:cubicBezTo>
                  <a:pt x="13145" y="9791"/>
                  <a:pt x="13099" y="9555"/>
                  <a:pt x="13056" y="9226"/>
                </a:cubicBezTo>
                <a:cubicBezTo>
                  <a:pt x="13014" y="8897"/>
                  <a:pt x="12895" y="8257"/>
                  <a:pt x="12791" y="7802"/>
                </a:cubicBezTo>
                <a:cubicBezTo>
                  <a:pt x="12252" y="5444"/>
                  <a:pt x="11362" y="4762"/>
                  <a:pt x="10667" y="6177"/>
                </a:cubicBezTo>
                <a:cubicBezTo>
                  <a:pt x="10008" y="7518"/>
                  <a:pt x="9641" y="9892"/>
                  <a:pt x="9602" y="13062"/>
                </a:cubicBezTo>
                <a:cubicBezTo>
                  <a:pt x="9577" y="15068"/>
                  <a:pt x="9667" y="16578"/>
                  <a:pt x="9904" y="18144"/>
                </a:cubicBezTo>
                <a:cubicBezTo>
                  <a:pt x="10109" y="19499"/>
                  <a:pt x="10474" y="20656"/>
                  <a:pt x="10856" y="21161"/>
                </a:cubicBezTo>
                <a:cubicBezTo>
                  <a:pt x="10972" y="21314"/>
                  <a:pt x="11086" y="21488"/>
                  <a:pt x="11109" y="21545"/>
                </a:cubicBezTo>
                <a:cubicBezTo>
                  <a:pt x="11117" y="21566"/>
                  <a:pt x="11202" y="21585"/>
                  <a:pt x="11326" y="21600"/>
                </a:cubicBezTo>
                <a:cubicBezTo>
                  <a:pt x="11603" y="21588"/>
                  <a:pt x="11766" y="21574"/>
                  <a:pt x="11769" y="21560"/>
                </a:cubicBezTo>
                <a:cubicBezTo>
                  <a:pt x="11784" y="21504"/>
                  <a:pt x="11865" y="21384"/>
                  <a:pt x="11950" y="21295"/>
                </a:cubicBezTo>
                <a:cubicBezTo>
                  <a:pt x="12035" y="21207"/>
                  <a:pt x="12211" y="20903"/>
                  <a:pt x="12343" y="20623"/>
                </a:cubicBezTo>
                <a:cubicBezTo>
                  <a:pt x="12766" y="19719"/>
                  <a:pt x="13113" y="17851"/>
                  <a:pt x="13258" y="15680"/>
                </a:cubicBezTo>
                <a:cubicBezTo>
                  <a:pt x="13295" y="15130"/>
                  <a:pt x="13308" y="14514"/>
                  <a:pt x="13308" y="13414"/>
                </a:cubicBezTo>
                <a:cubicBezTo>
                  <a:pt x="13308" y="12084"/>
                  <a:pt x="13299" y="11789"/>
                  <a:pt x="13231" y="10958"/>
                </a:cubicBezTo>
                <a:cubicBezTo>
                  <a:pt x="13117" y="9551"/>
                  <a:pt x="13108" y="9633"/>
                  <a:pt x="13367" y="9633"/>
                </a:cubicBezTo>
                <a:lnTo>
                  <a:pt x="13591" y="9633"/>
                </a:lnTo>
                <a:lnTo>
                  <a:pt x="13609" y="14043"/>
                </a:lnTo>
                <a:cubicBezTo>
                  <a:pt x="13619" y="16467"/>
                  <a:pt x="13638" y="18622"/>
                  <a:pt x="13654" y="18832"/>
                </a:cubicBezTo>
                <a:cubicBezTo>
                  <a:pt x="13700" y="19463"/>
                  <a:pt x="13792" y="20199"/>
                  <a:pt x="13862" y="20493"/>
                </a:cubicBezTo>
                <a:cubicBezTo>
                  <a:pt x="13948" y="20851"/>
                  <a:pt x="14150" y="21251"/>
                  <a:pt x="14301" y="21359"/>
                </a:cubicBezTo>
                <a:cubicBezTo>
                  <a:pt x="14366" y="21406"/>
                  <a:pt x="14427" y="21492"/>
                  <a:pt x="14435" y="21553"/>
                </a:cubicBezTo>
                <a:cubicBezTo>
                  <a:pt x="14437" y="21565"/>
                  <a:pt x="14518" y="21577"/>
                  <a:pt x="14638" y="21588"/>
                </a:cubicBezTo>
                <a:cubicBezTo>
                  <a:pt x="14737" y="21574"/>
                  <a:pt x="14795" y="21556"/>
                  <a:pt x="14797" y="21537"/>
                </a:cubicBezTo>
                <a:cubicBezTo>
                  <a:pt x="14807" y="21467"/>
                  <a:pt x="14842" y="21410"/>
                  <a:pt x="14876" y="21410"/>
                </a:cubicBezTo>
                <a:cubicBezTo>
                  <a:pt x="14910" y="21410"/>
                  <a:pt x="15035" y="21265"/>
                  <a:pt x="15155" y="21086"/>
                </a:cubicBezTo>
                <a:lnTo>
                  <a:pt x="15373" y="20762"/>
                </a:lnTo>
                <a:lnTo>
                  <a:pt x="15373" y="18931"/>
                </a:lnTo>
                <a:cubicBezTo>
                  <a:pt x="15373" y="17237"/>
                  <a:pt x="15369" y="17110"/>
                  <a:pt x="15323" y="17195"/>
                </a:cubicBezTo>
                <a:cubicBezTo>
                  <a:pt x="15032" y="17738"/>
                  <a:pt x="14798" y="17777"/>
                  <a:pt x="14673" y="17305"/>
                </a:cubicBezTo>
                <a:lnTo>
                  <a:pt x="14586" y="16977"/>
                </a:lnTo>
                <a:lnTo>
                  <a:pt x="14594" y="13307"/>
                </a:lnTo>
                <a:lnTo>
                  <a:pt x="14601" y="9633"/>
                </a:lnTo>
                <a:lnTo>
                  <a:pt x="14987" y="9602"/>
                </a:lnTo>
                <a:lnTo>
                  <a:pt x="15373" y="9566"/>
                </a:lnTo>
                <a:lnTo>
                  <a:pt x="15373" y="7621"/>
                </a:lnTo>
                <a:lnTo>
                  <a:pt x="15373" y="5675"/>
                </a:lnTo>
                <a:lnTo>
                  <a:pt x="14987" y="5639"/>
                </a:lnTo>
                <a:lnTo>
                  <a:pt x="14601" y="5604"/>
                </a:lnTo>
                <a:lnTo>
                  <a:pt x="14580" y="3725"/>
                </a:lnTo>
                <a:cubicBezTo>
                  <a:pt x="14568" y="2692"/>
                  <a:pt x="14556" y="1837"/>
                  <a:pt x="14552" y="1823"/>
                </a:cubicBezTo>
                <a:cubicBezTo>
                  <a:pt x="14548" y="1809"/>
                  <a:pt x="14334" y="1757"/>
                  <a:pt x="14076" y="1708"/>
                </a:cubicBezTo>
                <a:lnTo>
                  <a:pt x="13606" y="1621"/>
                </a:lnTo>
                <a:close/>
                <a:moveTo>
                  <a:pt x="20359" y="5442"/>
                </a:moveTo>
                <a:cubicBezTo>
                  <a:pt x="20337" y="5444"/>
                  <a:pt x="20315" y="5448"/>
                  <a:pt x="20293" y="5457"/>
                </a:cubicBezTo>
                <a:cubicBezTo>
                  <a:pt x="20037" y="5562"/>
                  <a:pt x="19836" y="5959"/>
                  <a:pt x="19615" y="6794"/>
                </a:cubicBezTo>
                <a:cubicBezTo>
                  <a:pt x="19506" y="7203"/>
                  <a:pt x="19410" y="7503"/>
                  <a:pt x="19401" y="7462"/>
                </a:cubicBezTo>
                <a:cubicBezTo>
                  <a:pt x="19391" y="7421"/>
                  <a:pt x="19384" y="7002"/>
                  <a:pt x="19384" y="6529"/>
                </a:cubicBezTo>
                <a:lnTo>
                  <a:pt x="19384" y="5667"/>
                </a:lnTo>
                <a:lnTo>
                  <a:pt x="18893" y="5667"/>
                </a:lnTo>
                <a:lnTo>
                  <a:pt x="18403" y="5667"/>
                </a:lnTo>
                <a:lnTo>
                  <a:pt x="18403" y="13477"/>
                </a:lnTo>
                <a:lnTo>
                  <a:pt x="18403" y="21288"/>
                </a:lnTo>
                <a:lnTo>
                  <a:pt x="18893" y="21288"/>
                </a:lnTo>
                <a:lnTo>
                  <a:pt x="19384" y="21288"/>
                </a:lnTo>
                <a:lnTo>
                  <a:pt x="19384" y="16364"/>
                </a:lnTo>
                <a:lnTo>
                  <a:pt x="19384" y="11445"/>
                </a:lnTo>
                <a:lnTo>
                  <a:pt x="19453" y="10911"/>
                </a:lnTo>
                <a:cubicBezTo>
                  <a:pt x="19542" y="10233"/>
                  <a:pt x="19624" y="9887"/>
                  <a:pt x="19755" y="9641"/>
                </a:cubicBezTo>
                <a:cubicBezTo>
                  <a:pt x="19996" y="9190"/>
                  <a:pt x="20294" y="9548"/>
                  <a:pt x="20461" y="10488"/>
                </a:cubicBezTo>
                <a:lnTo>
                  <a:pt x="20544" y="10962"/>
                </a:lnTo>
                <a:lnTo>
                  <a:pt x="20565" y="13509"/>
                </a:lnTo>
                <a:cubicBezTo>
                  <a:pt x="20577" y="14911"/>
                  <a:pt x="20587" y="17203"/>
                  <a:pt x="20588" y="18602"/>
                </a:cubicBezTo>
                <a:lnTo>
                  <a:pt x="20590" y="21149"/>
                </a:lnTo>
                <a:lnTo>
                  <a:pt x="21095" y="21185"/>
                </a:lnTo>
                <a:lnTo>
                  <a:pt x="21600" y="21224"/>
                </a:lnTo>
                <a:lnTo>
                  <a:pt x="21600" y="15973"/>
                </a:lnTo>
                <a:cubicBezTo>
                  <a:pt x="21600" y="13085"/>
                  <a:pt x="21589" y="10691"/>
                  <a:pt x="21575" y="10654"/>
                </a:cubicBezTo>
                <a:cubicBezTo>
                  <a:pt x="21562" y="10616"/>
                  <a:pt x="21545" y="10255"/>
                  <a:pt x="21539" y="9855"/>
                </a:cubicBezTo>
                <a:cubicBezTo>
                  <a:pt x="21524" y="8965"/>
                  <a:pt x="21396" y="7673"/>
                  <a:pt x="21249" y="6944"/>
                </a:cubicBezTo>
                <a:cubicBezTo>
                  <a:pt x="21074" y="6073"/>
                  <a:pt x="20737" y="5477"/>
                  <a:pt x="20422" y="5442"/>
                </a:cubicBezTo>
                <a:cubicBezTo>
                  <a:pt x="20401" y="5439"/>
                  <a:pt x="20380" y="5439"/>
                  <a:pt x="20359" y="5442"/>
                </a:cubicBezTo>
                <a:close/>
                <a:moveTo>
                  <a:pt x="17027" y="5667"/>
                </a:moveTo>
                <a:lnTo>
                  <a:pt x="17027" y="10559"/>
                </a:lnTo>
                <a:cubicBezTo>
                  <a:pt x="17027" y="13249"/>
                  <a:pt x="17036" y="16736"/>
                  <a:pt x="17046" y="18306"/>
                </a:cubicBezTo>
                <a:lnTo>
                  <a:pt x="17064" y="21161"/>
                </a:lnTo>
                <a:lnTo>
                  <a:pt x="17533" y="21161"/>
                </a:lnTo>
                <a:lnTo>
                  <a:pt x="18000" y="21161"/>
                </a:lnTo>
                <a:lnTo>
                  <a:pt x="18019" y="18682"/>
                </a:lnTo>
                <a:cubicBezTo>
                  <a:pt x="18029" y="17320"/>
                  <a:pt x="18038" y="13837"/>
                  <a:pt x="18038" y="10938"/>
                </a:cubicBezTo>
                <a:lnTo>
                  <a:pt x="18038" y="5667"/>
                </a:lnTo>
                <a:lnTo>
                  <a:pt x="17533" y="5667"/>
                </a:lnTo>
                <a:lnTo>
                  <a:pt x="17027" y="5667"/>
                </a:lnTo>
                <a:close/>
                <a:moveTo>
                  <a:pt x="11431" y="9274"/>
                </a:moveTo>
                <a:cubicBezTo>
                  <a:pt x="11719" y="9280"/>
                  <a:pt x="11898" y="9613"/>
                  <a:pt x="12077" y="10472"/>
                </a:cubicBezTo>
                <a:cubicBezTo>
                  <a:pt x="12254" y="11324"/>
                  <a:pt x="12322" y="12054"/>
                  <a:pt x="12337" y="13299"/>
                </a:cubicBezTo>
                <a:cubicBezTo>
                  <a:pt x="12360" y="15128"/>
                  <a:pt x="12206" y="16520"/>
                  <a:pt x="11896" y="17301"/>
                </a:cubicBezTo>
                <a:cubicBezTo>
                  <a:pt x="11765" y="17633"/>
                  <a:pt x="11711" y="17690"/>
                  <a:pt x="11503" y="17721"/>
                </a:cubicBezTo>
                <a:cubicBezTo>
                  <a:pt x="11242" y="17759"/>
                  <a:pt x="11155" y="17658"/>
                  <a:pt x="10978" y="17115"/>
                </a:cubicBezTo>
                <a:cubicBezTo>
                  <a:pt x="10828" y="16657"/>
                  <a:pt x="10723" y="16090"/>
                  <a:pt x="10641" y="15304"/>
                </a:cubicBezTo>
                <a:cubicBezTo>
                  <a:pt x="10586" y="14775"/>
                  <a:pt x="10576" y="14472"/>
                  <a:pt x="10576" y="13414"/>
                </a:cubicBezTo>
                <a:cubicBezTo>
                  <a:pt x="10577" y="11939"/>
                  <a:pt x="10617" y="11419"/>
                  <a:pt x="10804" y="10511"/>
                </a:cubicBezTo>
                <a:cubicBezTo>
                  <a:pt x="10991" y="9598"/>
                  <a:pt x="11160" y="9267"/>
                  <a:pt x="11431" y="9274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5093072" y="514349"/>
            <a:ext cx="281865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Type Inference</a:t>
            </a:r>
          </a:p>
        </p:txBody>
      </p:sp>
      <p:pic>
        <p:nvPicPr>
          <p:cNvPr id="16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900" y="3363879"/>
            <a:ext cx="11557000" cy="25535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3900" y="5915785"/>
            <a:ext cx="11557000" cy="14940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3900" y="7322146"/>
            <a:ext cx="11557000" cy="480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3900" y="1104900"/>
            <a:ext cx="11557000" cy="23639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1" grpId="4"/>
      <p:bldP build="whole" bldLvl="1" animBg="1" rev="0" advAuto="0" spid="172" grpId="1"/>
      <p:bldP build="whole" bldLvl="1" animBg="1" rev="0" advAuto="0" spid="169" grpId="2"/>
      <p:bldP build="whole" bldLvl="1" animBg="1" rev="0" advAuto="0" spid="170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4191954" y="514349"/>
            <a:ext cx="462089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 Checked Exceptions</a:t>
            </a:r>
          </a:p>
        </p:txBody>
      </p:sp>
      <p:pic>
        <p:nvPicPr>
          <p:cNvPr id="17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0" y="1175450"/>
            <a:ext cx="11988800" cy="4459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8000" y="5634585"/>
            <a:ext cx="11988800" cy="5376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5" grpId="1"/>
      <p:bldP build="whole" bldLvl="1" animBg="1" rev="0" advAuto="0" spid="176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5643029" y="514349"/>
            <a:ext cx="171874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Lambdas</a:t>
            </a:r>
          </a:p>
        </p:txBody>
      </p:sp>
      <p:pic>
        <p:nvPicPr>
          <p:cNvPr id="17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0" y="1073647"/>
            <a:ext cx="11988800" cy="5255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8000" y="6286020"/>
            <a:ext cx="11988800" cy="25172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1"/>
      <p:bldP build="whole" bldLvl="1" animBg="1" rev="0" advAuto="0" spid="180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3414290" y="514349"/>
            <a:ext cx="617622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Functional programming support</a:t>
            </a:r>
          </a:p>
        </p:txBody>
      </p:sp>
      <p:pic>
        <p:nvPicPr>
          <p:cNvPr id="18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65298" y="1092200"/>
            <a:ext cx="5126420" cy="6308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8936" y="1092200"/>
            <a:ext cx="5829038" cy="6308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6864" y="1092200"/>
            <a:ext cx="6081377" cy="63084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" grpId="1"/>
      <p:bldP build="whole" bldLvl="1" animBg="1" rev="0" advAuto="0" spid="183" grpId="2"/>
      <p:bldP build="whole" bldLvl="1" animBg="1" rev="0" advAuto="0" spid="185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3879416" y="514349"/>
            <a:ext cx="524596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Kotlin / Java interoperability</a:t>
            </a:r>
          </a:p>
        </p:txBody>
      </p:sp>
      <p:pic>
        <p:nvPicPr>
          <p:cNvPr id="18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0" y="1225570"/>
            <a:ext cx="11988800" cy="31025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8000" y="4246848"/>
            <a:ext cx="11988800" cy="44864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9" grpId="2"/>
      <p:bldP build="whole" bldLvl="1" animBg="1" rev="0" advAuto="0" spid="18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Things to tell your Boss</a:t>
            </a:r>
          </a:p>
        </p:txBody>
      </p:sp>
      <p:sp>
        <p:nvSpPr>
          <p:cNvPr id="192" name="Shape 19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68223" indent="-268223" defTabSz="373887">
              <a:spcBef>
                <a:spcPts val="2600"/>
              </a:spcBef>
              <a:buBlip>
                <a:blip r:embed="rId2"/>
              </a:buBlip>
              <a:defRPr sz="2176"/>
            </a:pPr>
            <a:r>
              <a:t>Kotlin comes from industry, not academia. It solves problems faced by working programmers today.</a:t>
            </a:r>
          </a:p>
          <a:p>
            <a:pPr marL="268223" indent="-268223" defTabSz="373887">
              <a:spcBef>
                <a:spcPts val="2600"/>
              </a:spcBef>
              <a:buBlip>
                <a:blip r:embed="rId2"/>
              </a:buBlip>
              <a:defRPr sz="2176"/>
            </a:pPr>
            <a:r>
              <a:t>It is free and Open Source</a:t>
            </a:r>
          </a:p>
          <a:p>
            <a:pPr marL="268223" indent="-268223" defTabSz="373887">
              <a:spcBef>
                <a:spcPts val="2600"/>
              </a:spcBef>
              <a:buBlip>
                <a:blip r:embed="rId2"/>
              </a:buBlip>
              <a:defRPr sz="2176"/>
            </a:pPr>
            <a:r>
              <a:t>Comes with a useful Java to Kotlin converter tool</a:t>
            </a:r>
          </a:p>
          <a:p>
            <a:pPr marL="268223" indent="-268223" defTabSz="373887">
              <a:spcBef>
                <a:spcPts val="2600"/>
              </a:spcBef>
              <a:buBlip>
                <a:blip r:embed="rId2"/>
              </a:buBlip>
              <a:defRPr sz="2176"/>
            </a:pPr>
            <a:r>
              <a:t>You can mix Kotlin with Java with 0 effort</a:t>
            </a:r>
          </a:p>
          <a:p>
            <a:pPr marL="268223" indent="-268223" defTabSz="373887">
              <a:spcBef>
                <a:spcPts val="2600"/>
              </a:spcBef>
              <a:buBlip>
                <a:blip r:embed="rId2"/>
              </a:buBlip>
              <a:defRPr sz="2176"/>
            </a:pPr>
            <a:r>
              <a:t>Can use </a:t>
            </a:r>
            <a:r>
              <a:rPr>
                <a:latin typeface="Gill Sans SemiBold"/>
                <a:ea typeface="Gill Sans SemiBold"/>
                <a:cs typeface="Gill Sans SemiBold"/>
                <a:sym typeface="Gill Sans SemiBold"/>
              </a:rPr>
              <a:t>all</a:t>
            </a:r>
            <a:r>
              <a:t> existing java tools/frameworks</a:t>
            </a:r>
          </a:p>
          <a:p>
            <a:pPr marL="268223" indent="-268223" defTabSz="373887">
              <a:spcBef>
                <a:spcPts val="2600"/>
              </a:spcBef>
              <a:buBlip>
                <a:blip r:embed="rId2"/>
              </a:buBlip>
              <a:defRPr sz="2176"/>
            </a:pPr>
            <a:r>
              <a:t>Supported by the best IDE on the market (with free version)</a:t>
            </a:r>
          </a:p>
          <a:p>
            <a:pPr marL="268223" indent="-268223" defTabSz="373887">
              <a:spcBef>
                <a:spcPts val="2600"/>
              </a:spcBef>
              <a:buBlip>
                <a:blip r:embed="rId2"/>
              </a:buBlip>
              <a:defRPr sz="2176"/>
            </a:pPr>
            <a:r>
              <a:t>Easy to read, even non-Kotlin programmers can review your code</a:t>
            </a:r>
          </a:p>
          <a:p>
            <a:pPr marL="268223" indent="-268223" defTabSz="373887">
              <a:spcBef>
                <a:spcPts val="2600"/>
              </a:spcBef>
              <a:buBlip>
                <a:blip r:embed="rId2"/>
              </a:buBlip>
              <a:defRPr sz="2176"/>
            </a:pPr>
            <a:r>
              <a:t>You don’t need to commit your project to Kotlin: you can start by writing your tests in it</a:t>
            </a:r>
          </a:p>
          <a:p>
            <a:pPr marL="268223" indent="-268223" defTabSz="373887">
              <a:spcBef>
                <a:spcPts val="2600"/>
              </a:spcBef>
              <a:buBlip>
                <a:blip r:embed="rId2"/>
              </a:buBlip>
              <a:defRPr sz="2176"/>
            </a:pPr>
            <a:r>
              <a:t>JetBrains is not likely to abandon Kotlin because it drives their sales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Does it live up to the hype?</a:t>
            </a:r>
          </a:p>
        </p:txBody>
      </p:sp>
      <p:pic>
        <p:nvPicPr>
          <p:cNvPr id="195" name="maxresdefaul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1398" y="2667000"/>
            <a:ext cx="9142004" cy="5142377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Shape 196"/>
          <p:cNvSpPr/>
          <p:nvPr/>
        </p:nvSpPr>
        <p:spPr>
          <a:xfrm>
            <a:off x="4894163" y="7974476"/>
            <a:ext cx="321647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Only You can tell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6" grpId="2"/>
      <p:bldP build="whole" bldLvl="1" animBg="1" rev="0" advAuto="0" spid="19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WHERE TO START?</a:t>
            </a:r>
          </a:p>
        </p:txBody>
      </p:sp>
      <p:sp>
        <p:nvSpPr>
          <p:cNvPr id="199" name="Shape 19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u="sng">
                <a:hlinkClick r:id="rId3" invalidUrl="" action="" tgtFrame="" tooltip="" history="1" highlightClick="0" endSnd="0"/>
              </a:rPr>
              <a:t>https://kotlinlang.org/docs/tutorials/</a:t>
            </a:r>
          </a:p>
          <a:p>
            <a:pPr>
              <a:buBlip>
                <a:blip r:embed="rId2"/>
              </a:buBlip>
            </a:pPr>
            <a:r>
              <a:rPr u="sng">
                <a:hlinkClick r:id="rId4" invalidUrl="" action="" tgtFrame="" tooltip="" history="1" highlightClick="0" endSnd="0"/>
              </a:rPr>
              <a:t>https://www.reddit.com/r/Kotlin/</a:t>
            </a:r>
          </a:p>
          <a:p>
            <a:pPr>
              <a:buBlip>
                <a:blip r:embed="rId2"/>
              </a:buBlip>
            </a:pPr>
            <a:r>
              <a:rPr u="sng">
                <a:hlinkClick r:id="rId5" invalidUrl="" action="" tgtFrame="" tooltip="" history="1" highlightClick="0" endSnd="0"/>
              </a:rPr>
              <a:t>https://kotlinlang.org/docs/tutorials/koans.html</a:t>
            </a:r>
          </a:p>
          <a:p>
            <a:pPr>
              <a:buBlip>
                <a:blip r:embed="rId2"/>
              </a:buBlip>
            </a:pPr>
            <a:r>
              <a:rPr u="sng">
                <a:hlinkClick r:id="rId6" invalidUrl="" action="" tgtFrame="" tooltip="" history="1" highlightClick="0" endSnd="0"/>
              </a:rPr>
              <a:t>https://blog.jetbrains.com/kotlin/</a:t>
            </a:r>
          </a:p>
          <a:p>
            <a:pPr>
              <a:buBlip>
                <a:blip r:embed="rId2"/>
              </a:buBlip>
            </a:pPr>
            <a:r>
              <a:rPr u="sng">
                <a:hlinkClick r:id="rId7" invalidUrl="" action="" tgtFrame="" tooltip="" history="1" highlightClick="0" endSnd="0"/>
              </a:rPr>
              <a:t>https://github.com/KotlinBy/awesome-kotlin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About me</a:t>
            </a:r>
          </a:p>
        </p:txBody>
      </p:sp>
      <p:sp>
        <p:nvSpPr>
          <p:cNvPr id="135" name="Shape 1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Adam Arold</a:t>
            </a:r>
          </a:p>
          <a:p>
            <a:pPr>
              <a:buBlip>
                <a:blip r:embed="rId2"/>
              </a:buBlip>
            </a:pPr>
            <a:r>
              <a:t>I work at IBM Budapest Lab (Ustream)</a:t>
            </a:r>
          </a:p>
          <a:p>
            <a:pPr>
              <a:buBlip>
                <a:blip r:embed="rId2"/>
              </a:buBlip>
            </a:pPr>
            <a:r>
              <a:t>My favourite language was Clojure</a:t>
            </a:r>
          </a:p>
          <a:p>
            <a:pPr>
              <a:buBlip>
                <a:blip r:embed="rId2"/>
              </a:buBlip>
            </a:pPr>
            <a:r>
              <a:t>Until I started working with Kotlin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99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99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99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99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99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9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99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99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99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99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Kotlin is Not</a:t>
            </a:r>
          </a:p>
        </p:txBody>
      </p:sp>
      <p:grpSp>
        <p:nvGrpSpPr>
          <p:cNvPr id="140" name="Group 140"/>
          <p:cNvGrpSpPr/>
          <p:nvPr/>
        </p:nvGrpSpPr>
        <p:grpSpPr>
          <a:xfrm>
            <a:off x="7059519" y="2667000"/>
            <a:ext cx="4957852" cy="6684150"/>
            <a:chOff x="0" y="0"/>
            <a:chExt cx="4957851" cy="6684149"/>
          </a:xfrm>
        </p:grpSpPr>
        <p:pic>
          <p:nvPicPr>
            <p:cNvPr id="139" name="kotlin00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11952" r="0" b="11952"/>
            <a:stretch>
              <a:fillRect/>
            </a:stretch>
          </p:blipFill>
          <p:spPr>
            <a:xfrm>
              <a:off x="127000" y="88900"/>
              <a:ext cx="4703852" cy="635395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8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957852" cy="6684150"/>
            </a:xfrm>
            <a:prstGeom prst="rect">
              <a:avLst/>
            </a:prstGeom>
            <a:effectLst/>
          </p:spPr>
        </p:pic>
      </p:grpSp>
      <p:grpSp>
        <p:nvGrpSpPr>
          <p:cNvPr id="143" name="Group 143"/>
          <p:cNvGrpSpPr/>
          <p:nvPr/>
        </p:nvGrpSpPr>
        <p:grpSpPr>
          <a:xfrm>
            <a:off x="963519" y="2666999"/>
            <a:ext cx="4957852" cy="6684151"/>
            <a:chOff x="0" y="0"/>
            <a:chExt cx="4957851" cy="6684149"/>
          </a:xfrm>
        </p:grpSpPr>
        <p:pic>
          <p:nvPicPr>
            <p:cNvPr id="142" name="Screen Shot 2017-04-13 at 12.03.34.jp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0" b="0"/>
            <a:stretch>
              <a:fillRect/>
            </a:stretch>
          </p:blipFill>
          <p:spPr>
            <a:xfrm>
              <a:off x="127000" y="1368654"/>
              <a:ext cx="4703852" cy="379444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1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4957852" cy="668415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4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99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99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3" grpId="2"/>
      <p:bldP build="whole" bldLvl="1" animBg="1" rev="0" advAuto="0" spid="14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Kotlin?</a:t>
            </a:r>
          </a:p>
        </p:txBody>
      </p:sp>
      <p:sp>
        <p:nvSpPr>
          <p:cNvPr id="146" name="Shape 146"/>
          <p:cNvSpPr/>
          <p:nvPr>
            <p:ph type="body" idx="1"/>
          </p:nvPr>
        </p:nvSpPr>
        <p:spPr>
          <a:xfrm>
            <a:off x="508000" y="2946398"/>
            <a:ext cx="11988800" cy="5816602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9A958E"/>
              </a:buClr>
              <a:buSzPct val="30000"/>
              <a:buBlip>
                <a:blip r:embed="rId2"/>
              </a:buBlip>
            </a:pPr>
            <a:r>
              <a:t>A JetBrains home-grown programming language which…</a:t>
            </a:r>
          </a:p>
          <a:p>
            <a:pPr>
              <a:buClr>
                <a:srgbClr val="9A958E"/>
              </a:buClr>
              <a:buSzPct val="30000"/>
              <a:buBlip>
                <a:blip r:embed="rId2"/>
              </a:buBlip>
            </a:pPr>
            <a:r>
              <a:t>Is a simple and flexible alternative to Java</a:t>
            </a:r>
          </a:p>
          <a:p>
            <a:pPr>
              <a:buClr>
                <a:srgbClr val="9A958E"/>
              </a:buClr>
              <a:buSzPct val="30000"/>
              <a:buBlip>
                <a:blip r:embed="rId2"/>
              </a:buBlip>
            </a:pPr>
            <a:r>
              <a:t>Which interoperates well with existing Java code</a:t>
            </a:r>
          </a:p>
          <a:p>
            <a:pPr>
              <a:buClr>
                <a:srgbClr val="9A958E"/>
              </a:buClr>
              <a:buSzPct val="30000"/>
              <a:buBlip>
                <a:blip r:embed="rId2"/>
              </a:buBlip>
            </a:pPr>
            <a:r>
              <a:t>Compiles to Java bytecode</a:t>
            </a:r>
          </a:p>
          <a:p>
            <a:pPr>
              <a:buClr>
                <a:srgbClr val="9A958E"/>
              </a:buClr>
              <a:buSzPct val="30000"/>
              <a:buBlip>
                <a:blip r:embed="rId2"/>
              </a:buBlip>
            </a:pPr>
            <a:r>
              <a:t>Runs on the JVM</a:t>
            </a:r>
          </a:p>
          <a:p>
            <a:pPr>
              <a:buClr>
                <a:srgbClr val="9A958E"/>
              </a:buClr>
              <a:buSzPct val="30000"/>
              <a:buBlip>
                <a:blip r:embed="rId2"/>
              </a:buBlip>
            </a:pPr>
            <a:r>
              <a:t>(And can also compile to Javascript)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Kotlin promises to…</a:t>
            </a:r>
          </a:p>
        </p:txBody>
      </p:sp>
      <p:sp>
        <p:nvSpPr>
          <p:cNvPr id="149" name="Shape 1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2043" indent="-352043" defTabSz="490727">
              <a:spcBef>
                <a:spcPts val="3500"/>
              </a:spcBef>
              <a:buBlip>
                <a:blip r:embed="rId2"/>
              </a:buBlip>
              <a:defRPr sz="2856"/>
            </a:pPr>
            <a:r>
              <a:t>let you achieve more with less code</a:t>
            </a:r>
          </a:p>
          <a:p>
            <a:pPr marL="352043" indent="-352043" defTabSz="490727">
              <a:spcBef>
                <a:spcPts val="3500"/>
              </a:spcBef>
              <a:buBlip>
                <a:blip r:embed="rId2"/>
              </a:buBlip>
              <a:defRPr sz="2856"/>
            </a:pPr>
            <a:r>
              <a:t>solve a lot of problems in Java</a:t>
            </a:r>
          </a:p>
          <a:p>
            <a:pPr marL="352043" indent="-352043" defTabSz="490727">
              <a:spcBef>
                <a:spcPts val="3500"/>
              </a:spcBef>
              <a:buBlip>
                <a:blip r:embed="rId2"/>
              </a:buBlip>
              <a:defRPr sz="2856"/>
            </a:pPr>
            <a:r>
              <a:t>help you keep using the Java ecosystem</a:t>
            </a:r>
          </a:p>
          <a:p>
            <a:pPr marL="352043" indent="-352043" defTabSz="490727">
              <a:spcBef>
                <a:spcPts val="3500"/>
              </a:spcBef>
              <a:buBlip>
                <a:blip r:embed="rId2"/>
              </a:buBlip>
              <a:defRPr sz="2856"/>
            </a:pPr>
            <a:r>
              <a:t>let you write your front-end and back-end code in the same language</a:t>
            </a:r>
          </a:p>
          <a:p>
            <a:pPr marL="352043" indent="-352043" defTabSz="490727">
              <a:spcBef>
                <a:spcPts val="3500"/>
              </a:spcBef>
              <a:buBlip>
                <a:blip r:embed="rId2"/>
              </a:buBlip>
              <a:defRPr sz="2856"/>
            </a:pPr>
            <a:r>
              <a:t>give you 100% Java interoperability</a:t>
            </a:r>
          </a:p>
          <a:p>
            <a:pPr marL="352043" indent="-352043" defTabSz="490727">
              <a:spcBef>
                <a:spcPts val="3500"/>
              </a:spcBef>
              <a:buBlip>
                <a:blip r:embed="rId2"/>
              </a:buBlip>
              <a:defRPr sz="2856"/>
            </a:pPr>
            <a:r>
              <a:t>do it well compared to the alternatives (Clojure, Scala)</a:t>
            </a:r>
          </a:p>
          <a:p>
            <a:pPr marL="352043" indent="-352043" defTabSz="490727">
              <a:spcBef>
                <a:spcPts val="3500"/>
              </a:spcBef>
              <a:buBlip>
                <a:blip r:embed="rId2"/>
              </a:buBlip>
              <a:defRPr sz="2856"/>
            </a:pPr>
            <a:r>
              <a:t>add only a thin layer of complexity on top of Java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3779180" y="514349"/>
            <a:ext cx="544644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Value objects vs Data classes</a:t>
            </a:r>
          </a:p>
        </p:txBody>
      </p:sp>
      <p:pic>
        <p:nvPicPr>
          <p:cNvPr id="152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069" y="1450753"/>
            <a:ext cx="6553423" cy="7442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3047" y="1450753"/>
            <a:ext cx="5937253" cy="74426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2"/>
      <p:bldP build="whole" bldLvl="1" animBg="1" rev="0" advAuto="0" spid="15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4653061" y="514349"/>
            <a:ext cx="369867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String interpolation</a:t>
            </a:r>
          </a:p>
        </p:txBody>
      </p:sp>
      <p:pic>
        <p:nvPicPr>
          <p:cNvPr id="156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0" y="1112024"/>
            <a:ext cx="11988800" cy="41749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8000" y="5242637"/>
            <a:ext cx="11988800" cy="39851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6" grpId="1"/>
      <p:bldP build="whole" bldLvl="1" animBg="1" rev="0" advAuto="0" spid="157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4634197" y="514349"/>
            <a:ext cx="373640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Extension functions</a:t>
            </a:r>
          </a:p>
        </p:txBody>
      </p:sp>
      <p:pic>
        <p:nvPicPr>
          <p:cNvPr id="16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0" y="5921338"/>
            <a:ext cx="11988800" cy="27806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8000" y="1020096"/>
            <a:ext cx="11988800" cy="5825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1"/>
      <p:bldP build="whole" bldLvl="1" animBg="1" rev="0" advAuto="0" spid="16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5445794" y="514349"/>
            <a:ext cx="211321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Null Safety</a:t>
            </a:r>
          </a:p>
        </p:txBody>
      </p:sp>
      <p:pic>
        <p:nvPicPr>
          <p:cNvPr id="16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6534" y="1390180"/>
            <a:ext cx="5972324" cy="70930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89700" y="1386105"/>
            <a:ext cx="5972324" cy="3481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89700" y="4407713"/>
            <a:ext cx="5972324" cy="40938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3"/>
      <p:bldP build="whole" bldLvl="1" animBg="1" rev="0" advAuto="0" spid="164" grpId="1"/>
      <p:bldP build="whole" bldLvl="1" animBg="1" rev="0" advAuto="0" spid="166" grpId="2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606060"/>
      </a:dk1>
      <a:lt1>
        <a:srgbClr val="006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